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57" r:id="rId3"/>
    <p:sldId id="261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01" r:id="rId13"/>
    <p:sldId id="304" r:id="rId14"/>
    <p:sldId id="314" r:id="rId15"/>
    <p:sldId id="313" r:id="rId16"/>
    <p:sldId id="315" r:id="rId17"/>
    <p:sldId id="317" r:id="rId18"/>
    <p:sldId id="316" r:id="rId19"/>
    <p:sldId id="318" r:id="rId20"/>
    <p:sldId id="269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Jura Medium" panose="020B0604020202020204" charset="0"/>
      <p:regular r:id="rId27"/>
      <p:bold r:id="rId28"/>
    </p:embeddedFont>
    <p:embeddedFont>
      <p:font typeface="Orbitron Black" panose="020B0604020202020204" charset="0"/>
      <p:bold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CE2ABC-EFD9-492C-915D-990E984DE2D9}">
  <a:tblStyle styleId="{34CE2ABC-EFD9-492C-915D-990E984DE2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569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461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366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232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316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626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964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549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832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173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e4b7ac326b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e4b7ac326b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152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268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602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610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286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02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63391" y="1204207"/>
            <a:ext cx="4959600" cy="23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763391" y="3534443"/>
            <a:ext cx="46308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79614" y="1447486"/>
            <a:ext cx="8191850" cy="3488981"/>
            <a:chOff x="579614" y="1447486"/>
            <a:chExt cx="8191850" cy="3488981"/>
          </a:xfrm>
        </p:grpSpPr>
        <p:sp>
          <p:nvSpPr>
            <p:cNvPr id="13" name="Google Shape;13;p2"/>
            <p:cNvSpPr/>
            <p:nvPr/>
          </p:nvSpPr>
          <p:spPr>
            <a:xfrm rot="-877252" flipH="1">
              <a:off x="599228" y="3602516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877252" flipH="1">
              <a:off x="892594" y="146709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877252" flipH="1">
              <a:off x="4536179" y="473858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877252" flipH="1">
              <a:off x="8573578" y="291566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-818425" y="4412100"/>
            <a:ext cx="2554000" cy="244175"/>
            <a:chOff x="-818425" y="4412100"/>
            <a:chExt cx="2554000" cy="244175"/>
          </a:xfrm>
        </p:grpSpPr>
        <p:cxnSp>
          <p:nvCxnSpPr>
            <p:cNvPr id="19" name="Google Shape;19;p2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2" name="Google Shape;22;p2"/>
          <p:cNvGrpSpPr/>
          <p:nvPr/>
        </p:nvGrpSpPr>
        <p:grpSpPr>
          <a:xfrm flipH="1">
            <a:off x="7282750" y="456050"/>
            <a:ext cx="2554000" cy="244175"/>
            <a:chOff x="-818425" y="4412100"/>
            <a:chExt cx="2554000" cy="244175"/>
          </a:xfrm>
        </p:grpSpPr>
        <p:cxnSp>
          <p:nvCxnSpPr>
            <p:cNvPr id="23" name="Google Shape;23;p2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26" name="Google Shape;26;p2"/>
          <p:cNvSpPr/>
          <p:nvPr/>
        </p:nvSpPr>
        <p:spPr>
          <a:xfrm flipH="1">
            <a:off x="-1605200" y="4796577"/>
            <a:ext cx="3556500" cy="357000"/>
          </a:xfrm>
          <a:prstGeom prst="trapezoid">
            <a:avLst>
              <a:gd name="adj" fmla="val 32100"/>
            </a:avLst>
          </a:prstGeom>
          <a:gradFill>
            <a:gsLst>
              <a:gs pos="0">
                <a:srgbClr val="59A4D3">
                  <a:alpha val="24580"/>
                </a:srgbClr>
              </a:gs>
              <a:gs pos="100000">
                <a:srgbClr val="2A5F80">
                  <a:alpha val="245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flipH="1">
            <a:off x="6781500" y="-3074"/>
            <a:ext cx="3556500" cy="357000"/>
          </a:xfrm>
          <a:prstGeom prst="trapezoid">
            <a:avLst>
              <a:gd name="adj" fmla="val 32100"/>
            </a:avLst>
          </a:prstGeom>
          <a:gradFill>
            <a:gsLst>
              <a:gs pos="0">
                <a:srgbClr val="59A4D3">
                  <a:alpha val="24580"/>
                </a:srgbClr>
              </a:gs>
              <a:gs pos="100000">
                <a:srgbClr val="2A5F80">
                  <a:alpha val="245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 flipH="1">
            <a:off x="-675825" y="-755600"/>
            <a:ext cx="47451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4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0000" y="6112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rbitron Black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4" name="Google Shape;54;p4"/>
          <p:cNvGrpSpPr/>
          <p:nvPr/>
        </p:nvGrpSpPr>
        <p:grpSpPr>
          <a:xfrm>
            <a:off x="255164" y="811202"/>
            <a:ext cx="8655284" cy="4096801"/>
            <a:chOff x="255164" y="811202"/>
            <a:chExt cx="8655284" cy="4096801"/>
          </a:xfrm>
        </p:grpSpPr>
        <p:sp>
          <p:nvSpPr>
            <p:cNvPr id="55" name="Google Shape;55;p4"/>
            <p:cNvSpPr/>
            <p:nvPr/>
          </p:nvSpPr>
          <p:spPr>
            <a:xfrm rot="877252">
              <a:off x="5602791" y="4710116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877252">
              <a:off x="8712561" y="377399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877252">
              <a:off x="7647282" y="830816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877252">
              <a:off x="274778" y="352578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4"/>
          <p:cNvSpPr/>
          <p:nvPr/>
        </p:nvSpPr>
        <p:spPr>
          <a:xfrm flipH="1">
            <a:off x="-67582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4"/>
          <p:cNvGrpSpPr/>
          <p:nvPr/>
        </p:nvGrpSpPr>
        <p:grpSpPr>
          <a:xfrm flipH="1">
            <a:off x="7314600" y="4785088"/>
            <a:ext cx="2554000" cy="244175"/>
            <a:chOff x="-818425" y="4412100"/>
            <a:chExt cx="2554000" cy="244175"/>
          </a:xfrm>
        </p:grpSpPr>
        <p:cxnSp>
          <p:nvCxnSpPr>
            <p:cNvPr id="61" name="Google Shape;61;p4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" name="Google Shape;62;p4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3" name="Google Shape;63;p4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4" name="Google Shape;64;p4"/>
          <p:cNvGrpSpPr/>
          <p:nvPr/>
        </p:nvGrpSpPr>
        <p:grpSpPr>
          <a:xfrm>
            <a:off x="-818425" y="114238"/>
            <a:ext cx="2554000" cy="244175"/>
            <a:chOff x="-818425" y="4412100"/>
            <a:chExt cx="2554000" cy="244175"/>
          </a:xfrm>
        </p:grpSpPr>
        <p:cxnSp>
          <p:nvCxnSpPr>
            <p:cNvPr id="65" name="Google Shape;65;p4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6" name="Google Shape;66;p4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7" name="Google Shape;67;p4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68" name="Google Shape;68;p4"/>
          <p:cNvSpPr/>
          <p:nvPr/>
        </p:nvSpPr>
        <p:spPr>
          <a:xfrm rot="10800000">
            <a:off x="5870975" y="-755600"/>
            <a:ext cx="47451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8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41" name="Google Shape;141;p8"/>
          <p:cNvGrpSpPr/>
          <p:nvPr/>
        </p:nvGrpSpPr>
        <p:grpSpPr>
          <a:xfrm>
            <a:off x="894177" y="523177"/>
            <a:ext cx="7396464" cy="4080424"/>
            <a:chOff x="894177" y="523177"/>
            <a:chExt cx="7396464" cy="4080424"/>
          </a:xfrm>
        </p:grpSpPr>
        <p:sp>
          <p:nvSpPr>
            <p:cNvPr id="142" name="Google Shape;142;p8"/>
            <p:cNvSpPr/>
            <p:nvPr/>
          </p:nvSpPr>
          <p:spPr>
            <a:xfrm rot="-877252" flipH="1">
              <a:off x="2667849" y="440571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 rot="-877252" flipH="1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 rot="-877252" flipH="1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 rot="-877252" flipH="1">
              <a:off x="913791" y="29904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 rot="-877252" flipH="1">
              <a:off x="7612612" y="37650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8"/>
          <p:cNvGrpSpPr/>
          <p:nvPr/>
        </p:nvGrpSpPr>
        <p:grpSpPr>
          <a:xfrm rot="-8100000">
            <a:off x="7367297" y="5253317"/>
            <a:ext cx="2553976" cy="244173"/>
            <a:chOff x="-818425" y="4412100"/>
            <a:chExt cx="2554000" cy="244175"/>
          </a:xfrm>
        </p:grpSpPr>
        <p:cxnSp>
          <p:nvCxnSpPr>
            <p:cNvPr id="148" name="Google Shape;148;p8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49" name="Google Shape;149;p8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0" name="Google Shape;150;p8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151" name="Google Shape;151;p8"/>
          <p:cNvSpPr/>
          <p:nvPr/>
        </p:nvSpPr>
        <p:spPr>
          <a:xfrm rot="-5400000">
            <a:off x="6295600" y="1974913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8"/>
          <p:cNvGrpSpPr/>
          <p:nvPr/>
        </p:nvGrpSpPr>
        <p:grpSpPr>
          <a:xfrm>
            <a:off x="-818425" y="114238"/>
            <a:ext cx="2554000" cy="244175"/>
            <a:chOff x="-818425" y="4412100"/>
            <a:chExt cx="2554000" cy="244175"/>
          </a:xfrm>
        </p:grpSpPr>
        <p:cxnSp>
          <p:nvCxnSpPr>
            <p:cNvPr id="153" name="Google Shape;153;p8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4" name="Google Shape;154;p8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5" name="Google Shape;155;p8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56" name="Google Shape;156;p8"/>
          <p:cNvGrpSpPr/>
          <p:nvPr/>
        </p:nvGrpSpPr>
        <p:grpSpPr>
          <a:xfrm rot="5400000" flipH="1">
            <a:off x="-1320896" y="930837"/>
            <a:ext cx="1524800" cy="3281825"/>
            <a:chOff x="3809600" y="4276487"/>
            <a:chExt cx="1524800" cy="1263212"/>
          </a:xfrm>
        </p:grpSpPr>
        <p:sp>
          <p:nvSpPr>
            <p:cNvPr id="157" name="Google Shape;157;p8"/>
            <p:cNvSpPr/>
            <p:nvPr/>
          </p:nvSpPr>
          <p:spPr>
            <a:xfrm rot="5400000" flipH="1">
              <a:off x="4625350" y="4830649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 rot="5400000" flipH="1">
              <a:off x="3457550" y="4738148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8"/>
          <p:cNvGrpSpPr/>
          <p:nvPr/>
        </p:nvGrpSpPr>
        <p:grpSpPr>
          <a:xfrm>
            <a:off x="5333600" y="4420712"/>
            <a:ext cx="1524800" cy="3281825"/>
            <a:chOff x="3809600" y="4276487"/>
            <a:chExt cx="1524800" cy="1263212"/>
          </a:xfrm>
        </p:grpSpPr>
        <p:sp>
          <p:nvSpPr>
            <p:cNvPr id="161" name="Google Shape;161;p8"/>
            <p:cNvSpPr/>
            <p:nvPr/>
          </p:nvSpPr>
          <p:spPr>
            <a:xfrm rot="5400000" flipH="1">
              <a:off x="4625350" y="4830649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 rot="5400000" flipH="1">
              <a:off x="3457550" y="4738148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8"/>
          <p:cNvSpPr/>
          <p:nvPr/>
        </p:nvSpPr>
        <p:spPr>
          <a:xfrm flipH="1">
            <a:off x="-67582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5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>
            <a:spLocks noGrp="1"/>
          </p:cNvSpPr>
          <p:nvPr>
            <p:ph type="subTitle" idx="1"/>
          </p:nvPr>
        </p:nvSpPr>
        <p:spPr>
          <a:xfrm>
            <a:off x="829925" y="1526175"/>
            <a:ext cx="4041300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4" name="Google Shape;294;p1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5870975" y="4608500"/>
            <a:ext cx="4745100" cy="12921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5"/>
          <p:cNvGrpSpPr/>
          <p:nvPr/>
        </p:nvGrpSpPr>
        <p:grpSpPr>
          <a:xfrm flipH="1">
            <a:off x="7314600" y="114238"/>
            <a:ext cx="2554000" cy="244175"/>
            <a:chOff x="-818425" y="4412100"/>
            <a:chExt cx="2554000" cy="244175"/>
          </a:xfrm>
        </p:grpSpPr>
        <p:cxnSp>
          <p:nvCxnSpPr>
            <p:cNvPr id="297" name="Google Shape;297;p15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8" name="Google Shape;298;p15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9" name="Google Shape;299;p15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300" name="Google Shape;300;p15"/>
          <p:cNvSpPr/>
          <p:nvPr/>
        </p:nvSpPr>
        <p:spPr>
          <a:xfrm rot="10800000" flipH="1">
            <a:off x="-675825" y="-755600"/>
            <a:ext cx="47451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15"/>
          <p:cNvGrpSpPr/>
          <p:nvPr/>
        </p:nvGrpSpPr>
        <p:grpSpPr>
          <a:xfrm>
            <a:off x="-818425" y="4785650"/>
            <a:ext cx="2554000" cy="244175"/>
            <a:chOff x="-818425" y="4412100"/>
            <a:chExt cx="2554000" cy="244175"/>
          </a:xfrm>
        </p:grpSpPr>
        <p:cxnSp>
          <p:nvCxnSpPr>
            <p:cNvPr id="302" name="Google Shape;302;p15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3" name="Google Shape;303;p15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4" name="Google Shape;304;p15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05" name="Google Shape;305;p15"/>
          <p:cNvGrpSpPr/>
          <p:nvPr/>
        </p:nvGrpSpPr>
        <p:grpSpPr>
          <a:xfrm rot="-5400000">
            <a:off x="7829204" y="930837"/>
            <a:ext cx="1524800" cy="3281825"/>
            <a:chOff x="3809600" y="4276487"/>
            <a:chExt cx="1524800" cy="1263212"/>
          </a:xfrm>
        </p:grpSpPr>
        <p:sp>
          <p:nvSpPr>
            <p:cNvPr id="306" name="Google Shape;306;p15"/>
            <p:cNvSpPr/>
            <p:nvPr/>
          </p:nvSpPr>
          <p:spPr>
            <a:xfrm rot="5400000" flipH="1">
              <a:off x="4625350" y="4830649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 rot="-5400000">
              <a:off x="4041450" y="4628537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 rot="5400000" flipH="1">
              <a:off x="3457550" y="4738148"/>
              <a:ext cx="1061100" cy="357000"/>
            </a:xfrm>
            <a:prstGeom prst="trapezoid">
              <a:avLst>
                <a:gd name="adj" fmla="val 32100"/>
              </a:avLst>
            </a:prstGeom>
            <a:gradFill>
              <a:gsLst>
                <a:gs pos="0">
                  <a:srgbClr val="59A4D3">
                    <a:alpha val="24580"/>
                  </a:srgbClr>
                </a:gs>
                <a:gs pos="100000">
                  <a:srgbClr val="2A5F80">
                    <a:alpha val="245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5"/>
          <p:cNvGrpSpPr/>
          <p:nvPr/>
        </p:nvGrpSpPr>
        <p:grpSpPr>
          <a:xfrm rot="10800000" flipH="1">
            <a:off x="349836" y="1072352"/>
            <a:ext cx="7921755" cy="3473881"/>
            <a:chOff x="760561" y="523177"/>
            <a:chExt cx="7921755" cy="3473881"/>
          </a:xfrm>
        </p:grpSpPr>
        <p:sp>
          <p:nvSpPr>
            <p:cNvPr id="310" name="Google Shape;310;p15"/>
            <p:cNvSpPr/>
            <p:nvPr/>
          </p:nvSpPr>
          <p:spPr>
            <a:xfrm rot="-877252" flipH="1">
              <a:off x="780174" y="356283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 rot="-877252" flipH="1">
              <a:off x="8484429" y="13712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 rot="-877252" flipH="1">
              <a:off x="4482874" y="542791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 rot="-877252" flipH="1">
              <a:off x="885216" y="86589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 rot="-877252" flipH="1">
              <a:off x="8266937" y="3799172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23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24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4"/>
          <p:cNvPicPr preferRelativeResize="0"/>
          <p:nvPr/>
        </p:nvPicPr>
        <p:blipFill rotWithShape="1">
          <a:blip r:embed="rId2">
            <a:alphaModFix amt="16000"/>
          </a:blip>
          <a:srcRect l="3332" r="333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Google Shape;485;p24"/>
          <p:cNvGrpSpPr/>
          <p:nvPr/>
        </p:nvGrpSpPr>
        <p:grpSpPr>
          <a:xfrm>
            <a:off x="894177" y="317502"/>
            <a:ext cx="7396464" cy="4609749"/>
            <a:chOff x="894177" y="317502"/>
            <a:chExt cx="7396464" cy="4609749"/>
          </a:xfrm>
        </p:grpSpPr>
        <p:sp>
          <p:nvSpPr>
            <p:cNvPr id="486" name="Google Shape;486;p24"/>
            <p:cNvSpPr/>
            <p:nvPr/>
          </p:nvSpPr>
          <p:spPr>
            <a:xfrm rot="-877252" flipH="1">
              <a:off x="2526324" y="4729364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 rot="-877252" flipH="1">
              <a:off x="8092754" y="632830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 rot="-877252" flipH="1">
              <a:off x="4869824" y="337116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 rot="-877252" flipH="1">
              <a:off x="913791" y="2990449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 rot="-877252" flipH="1">
              <a:off x="7612612" y="3765047"/>
              <a:ext cx="178273" cy="17827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24"/>
          <p:cNvSpPr/>
          <p:nvPr/>
        </p:nvSpPr>
        <p:spPr>
          <a:xfrm rot="5400000" flipH="1">
            <a:off x="-2756450" y="1926450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24"/>
          <p:cNvGrpSpPr/>
          <p:nvPr/>
        </p:nvGrpSpPr>
        <p:grpSpPr>
          <a:xfrm rot="-8100000" flipH="1">
            <a:off x="-777272" y="-353989"/>
            <a:ext cx="2553976" cy="244173"/>
            <a:chOff x="-818425" y="4412100"/>
            <a:chExt cx="2554000" cy="244175"/>
          </a:xfrm>
        </p:grpSpPr>
        <p:cxnSp>
          <p:nvCxnSpPr>
            <p:cNvPr id="493" name="Google Shape;493;p24"/>
            <p:cNvCxnSpPr/>
            <p:nvPr/>
          </p:nvCxnSpPr>
          <p:spPr>
            <a:xfrm>
              <a:off x="-377025" y="4534188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94" name="Google Shape;494;p24"/>
            <p:cNvCxnSpPr/>
            <p:nvPr/>
          </p:nvCxnSpPr>
          <p:spPr>
            <a:xfrm>
              <a:off x="-818425" y="4656275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95" name="Google Shape;495;p24"/>
            <p:cNvCxnSpPr/>
            <p:nvPr/>
          </p:nvCxnSpPr>
          <p:spPr>
            <a:xfrm>
              <a:off x="-647700" y="4412100"/>
              <a:ext cx="211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96" name="Google Shape;496;p24"/>
          <p:cNvSpPr/>
          <p:nvPr/>
        </p:nvSpPr>
        <p:spPr>
          <a:xfrm rot="-5400000">
            <a:off x="6295600" y="1974913"/>
            <a:ext cx="5557200" cy="12906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64000">
              <a:schemeClr val="dk2"/>
            </a:gs>
            <a:gs pos="100000">
              <a:schemeClr val="dk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Jura Medium"/>
              <a:buChar char="■"/>
              <a:defRPr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1" r:id="rId5"/>
    <p:sldLayoutId id="2147483669" r:id="rId6"/>
    <p:sldLayoutId id="214748367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subTitle" idx="1"/>
          </p:nvPr>
        </p:nvSpPr>
        <p:spPr>
          <a:xfrm>
            <a:off x="1667746" y="4784821"/>
            <a:ext cx="652238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Quản lý bán hàng tại của hàng bán quần áo thời trang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1026" name="Picture 2" descr="Vector Logo] Trường Đại Học Công Nghiệp TP.HCM - IUH - Download Định Dạng  EPS, SVG Cho AI, Corel » Hải Triều">
            <a:extLst>
              <a:ext uri="{FF2B5EF4-FFF2-40B4-BE49-F238E27FC236}">
                <a16:creationId xmlns:a16="http://schemas.microsoft.com/office/drawing/2014/main" id="{20C58AF4-76EC-4176-B107-A8425032F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2" y="35119"/>
            <a:ext cx="1066212" cy="4496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A04A83-67D0-4049-B01B-4E2A89418DEE}"/>
              </a:ext>
            </a:extLst>
          </p:cNvPr>
          <p:cNvSpPr txBox="1"/>
          <p:nvPr/>
        </p:nvSpPr>
        <p:spPr>
          <a:xfrm>
            <a:off x="649657" y="543941"/>
            <a:ext cx="76346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CÔNG THƯƠNG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THÀNH PHỐ HỒ CHÍ MINH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7A653BC-1DAF-48B2-8EA2-92C63987979F}"/>
              </a:ext>
            </a:extLst>
          </p:cNvPr>
          <p:cNvSpPr txBox="1">
            <a:spLocks/>
          </p:cNvSpPr>
          <p:nvPr/>
        </p:nvSpPr>
        <p:spPr>
          <a:xfrm>
            <a:off x="0" y="1473012"/>
            <a:ext cx="9144000" cy="89962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None/>
              <a:defRPr sz="18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Jura Medium"/>
              <a:buNone/>
              <a:defRPr sz="18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Jura Medium"/>
              <a:buNone/>
              <a:defRPr sz="18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Jura Medium"/>
              <a:buNone/>
              <a:defRPr sz="18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Jura Medium"/>
              <a:buNone/>
              <a:defRPr sz="18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Jura Medium"/>
              <a:buNone/>
              <a:defRPr sz="18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Jura Medium"/>
              <a:buNone/>
              <a:defRPr sz="18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Jura Medium"/>
              <a:buNone/>
              <a:defRPr sz="18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Jura Medium"/>
              <a:buNone/>
              <a:defRPr sz="18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CHƯƠNG TRÌNH QUẢN LÝ BÁN HÀNG TẠI CỬA 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 BÁN QUẦN ÁO THỜI TRANG</a:t>
            </a:r>
            <a:endParaRPr 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BB4BF-B610-4414-9904-65289A699A12}"/>
              </a:ext>
            </a:extLst>
          </p:cNvPr>
          <p:cNvSpPr txBox="1"/>
          <p:nvPr/>
        </p:nvSpPr>
        <p:spPr>
          <a:xfrm>
            <a:off x="1957136" y="2571750"/>
            <a:ext cx="501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endParaRPr lang="en-US" sz="20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BF9DCC-860C-4FED-A653-0E12963FE2C9}"/>
              </a:ext>
            </a:extLst>
          </p:cNvPr>
          <p:cNvSpPr txBox="1"/>
          <p:nvPr/>
        </p:nvSpPr>
        <p:spPr>
          <a:xfrm>
            <a:off x="1957136" y="2988436"/>
            <a:ext cx="5943600" cy="175432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8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vi-VN" sz="1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8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1.Phạm Lê </a:t>
            </a:r>
            <a:r>
              <a:rPr lang="en-US" sz="18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endParaRPr lang="en-US" sz="18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2.Phạm </a:t>
            </a:r>
            <a:r>
              <a:rPr lang="en-US" sz="18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endParaRPr lang="en-US" sz="18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3.Huỳnh Ngô Phúc Hậu</a:t>
            </a:r>
          </a:p>
          <a:p>
            <a:endParaRPr lang="en-US" sz="18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</a:p>
          <a:p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19432121</a:t>
            </a:r>
          </a:p>
          <a:p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19429061</a:t>
            </a:r>
          </a:p>
          <a:p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19432051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7;p28">
            <a:extLst>
              <a:ext uri="{FF2B5EF4-FFF2-40B4-BE49-F238E27FC236}">
                <a16:creationId xmlns:a16="http://schemas.microsoft.com/office/drawing/2014/main" id="{1F5CCD9C-4765-45BD-AF68-76CF663D32AF}"/>
              </a:ext>
            </a:extLst>
          </p:cNvPr>
          <p:cNvSpPr txBox="1">
            <a:spLocks/>
          </p:cNvSpPr>
          <p:nvPr/>
        </p:nvSpPr>
        <p:spPr>
          <a:xfrm>
            <a:off x="1232209" y="4790396"/>
            <a:ext cx="65223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rbitron Black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 algn="ctr">
              <a:buFont typeface="Orbitron Black"/>
              <a:buNone/>
            </a:pPr>
            <a:r>
              <a:rPr lang="en-GB" dirty="0" err="1">
                <a:solidFill>
                  <a:srgbClr val="FFFF00"/>
                </a:solidFill>
              </a:rPr>
              <a:t>Quản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lý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tại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của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quần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áo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thời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trang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00CF0FCB-1176-469E-9554-3F76E3F22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02" y="57476"/>
            <a:ext cx="7390796" cy="5028548"/>
          </a:xfrm>
          <a:prstGeom prst="rect">
            <a:avLst/>
          </a:prstGeom>
        </p:spPr>
      </p:pic>
      <p:pic>
        <p:nvPicPr>
          <p:cNvPr id="9" name="Picture 2" descr="Vector Logo] Trường Đại Học Công Nghiệp TP.HCM - IUH - Download Định Dạng  EPS, SVG Cho AI, Corel » Hải Triều">
            <a:extLst>
              <a:ext uri="{FF2B5EF4-FFF2-40B4-BE49-F238E27FC236}">
                <a16:creationId xmlns:a16="http://schemas.microsoft.com/office/drawing/2014/main" id="{B92F067C-9AEC-46B5-9BC1-1FF08D7AD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97" y="124505"/>
            <a:ext cx="889791" cy="3752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0057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ctor Logo] Trường Đại Học Công Nghiệp TP.HCM - IUH - Download Định Dạng  EPS, SVG Cho AI, Corel » Hải Triều">
            <a:extLst>
              <a:ext uri="{FF2B5EF4-FFF2-40B4-BE49-F238E27FC236}">
                <a16:creationId xmlns:a16="http://schemas.microsoft.com/office/drawing/2014/main" id="{696B36FA-AE87-41B7-A6A8-01BB9C646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2" y="35119"/>
            <a:ext cx="1066212" cy="4496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Google Shape;507;p28">
            <a:extLst>
              <a:ext uri="{FF2B5EF4-FFF2-40B4-BE49-F238E27FC236}">
                <a16:creationId xmlns:a16="http://schemas.microsoft.com/office/drawing/2014/main" id="{1F5CCD9C-4765-45BD-AF68-76CF663D32AF}"/>
              </a:ext>
            </a:extLst>
          </p:cNvPr>
          <p:cNvSpPr txBox="1">
            <a:spLocks/>
          </p:cNvSpPr>
          <p:nvPr/>
        </p:nvSpPr>
        <p:spPr>
          <a:xfrm>
            <a:off x="1232209" y="4790396"/>
            <a:ext cx="65223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rbitron Black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 algn="ctr">
              <a:buFont typeface="Orbitron Black"/>
              <a:buNone/>
            </a:pPr>
            <a:r>
              <a:rPr lang="en-GB" dirty="0" err="1">
                <a:solidFill>
                  <a:srgbClr val="FFFF00"/>
                </a:solidFill>
              </a:rPr>
              <a:t>Quản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lý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tại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của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quần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áo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thời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trang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D43891-4F23-438A-906B-B0261E314866}"/>
              </a:ext>
            </a:extLst>
          </p:cNvPr>
          <p:cNvSpPr txBox="1">
            <a:spLocks/>
          </p:cNvSpPr>
          <p:nvPr/>
        </p:nvSpPr>
        <p:spPr>
          <a:xfrm>
            <a:off x="649658" y="484742"/>
            <a:ext cx="8005244" cy="88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27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9578E0-4174-49C0-8D66-77F218316811}"/>
              </a:ext>
            </a:extLst>
          </p:cNvPr>
          <p:cNvSpPr txBox="1">
            <a:spLocks/>
          </p:cNvSpPr>
          <p:nvPr/>
        </p:nvSpPr>
        <p:spPr>
          <a:xfrm>
            <a:off x="489098" y="1279997"/>
            <a:ext cx="8005244" cy="88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>
              <a:buNone/>
            </a:pPr>
            <a:r>
              <a:rPr lang="vi-VN" sz="31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</a:t>
            </a:r>
            <a:r>
              <a:rPr lang="en-GB" sz="3100" dirty="0" err="1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Đặc</a:t>
            </a:r>
            <a:r>
              <a:rPr lang="en-GB" sz="31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100" dirty="0" err="1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tả</a:t>
            </a:r>
            <a:r>
              <a:rPr lang="en-GB" sz="31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use case </a:t>
            </a:r>
            <a:r>
              <a:rPr lang="en-GB" sz="3100" dirty="0" err="1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GB" sz="31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100" dirty="0" err="1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sơ</a:t>
            </a:r>
            <a:r>
              <a:rPr lang="en-GB" sz="31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100" dirty="0" err="1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đồ</a:t>
            </a:r>
            <a:r>
              <a:rPr lang="en-GB" sz="31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activity, sequence </a:t>
            </a:r>
            <a:endParaRPr lang="vi-VN" sz="3100" dirty="0">
              <a:solidFill>
                <a:schemeClr val="accent3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31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</a:t>
            </a:r>
            <a:r>
              <a:rPr lang="en-GB" sz="3100" dirty="0" err="1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GB" sz="31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use case </a:t>
            </a:r>
            <a:r>
              <a:rPr lang="en-GB" sz="3100" dirty="0" err="1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bán</a:t>
            </a:r>
            <a:r>
              <a:rPr lang="en-GB" sz="31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31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 áo thời trang</a:t>
            </a:r>
            <a:endParaRPr lang="en-GB" sz="3100" dirty="0">
              <a:solidFill>
                <a:schemeClr val="accent3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87501C3-2C0B-46EB-B7A4-AC6B4AF04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001" y="0"/>
            <a:ext cx="4214584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797969-7DCC-4253-A7C3-CDC8183F8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9410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0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ctor Logo] Trường Đại Học Công Nghiệp TP.HCM - IUH - Download Định Dạng  EPS, SVG Cho AI, Corel » Hải Triều">
            <a:extLst>
              <a:ext uri="{FF2B5EF4-FFF2-40B4-BE49-F238E27FC236}">
                <a16:creationId xmlns:a16="http://schemas.microsoft.com/office/drawing/2014/main" id="{696B36FA-AE87-41B7-A6A8-01BB9C646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2" y="35119"/>
            <a:ext cx="1066212" cy="4496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Google Shape;507;p28">
            <a:extLst>
              <a:ext uri="{FF2B5EF4-FFF2-40B4-BE49-F238E27FC236}">
                <a16:creationId xmlns:a16="http://schemas.microsoft.com/office/drawing/2014/main" id="{1F5CCD9C-4765-45BD-AF68-76CF663D32AF}"/>
              </a:ext>
            </a:extLst>
          </p:cNvPr>
          <p:cNvSpPr txBox="1">
            <a:spLocks/>
          </p:cNvSpPr>
          <p:nvPr/>
        </p:nvSpPr>
        <p:spPr>
          <a:xfrm>
            <a:off x="1232209" y="4790396"/>
            <a:ext cx="65223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rbitron Black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 algn="ctr">
              <a:buFont typeface="Orbitron Black"/>
              <a:buNone/>
            </a:pPr>
            <a:r>
              <a:rPr lang="en-GB" dirty="0" err="1">
                <a:solidFill>
                  <a:srgbClr val="FFFF00"/>
                </a:solidFill>
              </a:rPr>
              <a:t>Quản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lý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tại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của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quần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áo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thời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trang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FBE25F50-D395-4F9C-9BBA-8802F5ED5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07" y="18732"/>
            <a:ext cx="6153785" cy="510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3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ctor Logo] Trường Đại Học Công Nghiệp TP.HCM - IUH - Download Định Dạng  EPS, SVG Cho AI, Corel » Hải Triều">
            <a:extLst>
              <a:ext uri="{FF2B5EF4-FFF2-40B4-BE49-F238E27FC236}">
                <a16:creationId xmlns:a16="http://schemas.microsoft.com/office/drawing/2014/main" id="{696B36FA-AE87-41B7-A6A8-01BB9C646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2" y="35119"/>
            <a:ext cx="1066212" cy="4496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Google Shape;507;p28">
            <a:extLst>
              <a:ext uri="{FF2B5EF4-FFF2-40B4-BE49-F238E27FC236}">
                <a16:creationId xmlns:a16="http://schemas.microsoft.com/office/drawing/2014/main" id="{1F5CCD9C-4765-45BD-AF68-76CF663D32AF}"/>
              </a:ext>
            </a:extLst>
          </p:cNvPr>
          <p:cNvSpPr txBox="1">
            <a:spLocks/>
          </p:cNvSpPr>
          <p:nvPr/>
        </p:nvSpPr>
        <p:spPr>
          <a:xfrm>
            <a:off x="1232209" y="4790396"/>
            <a:ext cx="65223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rbitron Black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 algn="ctr">
              <a:buFont typeface="Orbitron Black"/>
              <a:buNone/>
            </a:pPr>
            <a:r>
              <a:rPr lang="en-GB" dirty="0" err="1">
                <a:solidFill>
                  <a:srgbClr val="FFFF00"/>
                </a:solidFill>
              </a:rPr>
              <a:t>Quản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lý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tại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của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quần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áo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thời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trang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D43891-4F23-438A-906B-B0261E314866}"/>
              </a:ext>
            </a:extLst>
          </p:cNvPr>
          <p:cNvSpPr txBox="1">
            <a:spLocks/>
          </p:cNvSpPr>
          <p:nvPr/>
        </p:nvSpPr>
        <p:spPr>
          <a:xfrm>
            <a:off x="649658" y="484742"/>
            <a:ext cx="8005244" cy="88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27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lớp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ctor Logo] Trường Đại Học Công Nghiệp TP.HCM - IUH - Download Định Dạng  EPS, SVG Cho AI, Corel » Hải Triều">
            <a:extLst>
              <a:ext uri="{FF2B5EF4-FFF2-40B4-BE49-F238E27FC236}">
                <a16:creationId xmlns:a16="http://schemas.microsoft.com/office/drawing/2014/main" id="{696B36FA-AE87-41B7-A6A8-01BB9C646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2" y="35119"/>
            <a:ext cx="1066212" cy="4496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Google Shape;507;p28">
            <a:extLst>
              <a:ext uri="{FF2B5EF4-FFF2-40B4-BE49-F238E27FC236}">
                <a16:creationId xmlns:a16="http://schemas.microsoft.com/office/drawing/2014/main" id="{1F5CCD9C-4765-45BD-AF68-76CF663D32AF}"/>
              </a:ext>
            </a:extLst>
          </p:cNvPr>
          <p:cNvSpPr txBox="1">
            <a:spLocks/>
          </p:cNvSpPr>
          <p:nvPr/>
        </p:nvSpPr>
        <p:spPr>
          <a:xfrm>
            <a:off x="1232209" y="4790396"/>
            <a:ext cx="65223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rbitron Black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 algn="ctr">
              <a:buFont typeface="Orbitron Black"/>
              <a:buNone/>
            </a:pPr>
            <a:r>
              <a:rPr lang="en-GB" dirty="0" err="1">
                <a:solidFill>
                  <a:srgbClr val="FFFF00"/>
                </a:solidFill>
              </a:rPr>
              <a:t>Quản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lý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tại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của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quần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áo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thời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trang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F556BEC-EC04-4C32-9DB4-E225BF9F7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209" y="35119"/>
            <a:ext cx="7726615" cy="510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ctor Logo] Trường Đại Học Công Nghiệp TP.HCM - IUH - Download Định Dạng  EPS, SVG Cho AI, Corel » Hải Triều">
            <a:extLst>
              <a:ext uri="{FF2B5EF4-FFF2-40B4-BE49-F238E27FC236}">
                <a16:creationId xmlns:a16="http://schemas.microsoft.com/office/drawing/2014/main" id="{696B36FA-AE87-41B7-A6A8-01BB9C646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2" y="35119"/>
            <a:ext cx="1066212" cy="4496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Google Shape;507;p28">
            <a:extLst>
              <a:ext uri="{FF2B5EF4-FFF2-40B4-BE49-F238E27FC236}">
                <a16:creationId xmlns:a16="http://schemas.microsoft.com/office/drawing/2014/main" id="{1F5CCD9C-4765-45BD-AF68-76CF663D32AF}"/>
              </a:ext>
            </a:extLst>
          </p:cNvPr>
          <p:cNvSpPr txBox="1">
            <a:spLocks/>
          </p:cNvSpPr>
          <p:nvPr/>
        </p:nvSpPr>
        <p:spPr>
          <a:xfrm>
            <a:off x="1232209" y="4790396"/>
            <a:ext cx="65223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rbitron Black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 algn="ctr">
              <a:buFont typeface="Orbitron Black"/>
              <a:buNone/>
            </a:pPr>
            <a:r>
              <a:rPr lang="en-GB" dirty="0" err="1">
                <a:solidFill>
                  <a:srgbClr val="FFFF00"/>
                </a:solidFill>
              </a:rPr>
              <a:t>Quản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lý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tại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của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quần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áo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thời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trang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D43891-4F23-438A-906B-B0261E314866}"/>
              </a:ext>
            </a:extLst>
          </p:cNvPr>
          <p:cNvSpPr txBox="1">
            <a:spLocks/>
          </p:cNvSpPr>
          <p:nvPr/>
        </p:nvSpPr>
        <p:spPr>
          <a:xfrm>
            <a:off x="649658" y="484742"/>
            <a:ext cx="8005244" cy="88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27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cơ sở dữu liệu quan hệ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5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E6ABEA8-E3F2-45C1-9F42-48E7786C8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50" y="62252"/>
            <a:ext cx="8184100" cy="5018996"/>
          </a:xfrm>
          <a:prstGeom prst="rect">
            <a:avLst/>
          </a:prstGeom>
        </p:spPr>
      </p:pic>
      <p:pic>
        <p:nvPicPr>
          <p:cNvPr id="7" name="Picture 2" descr="Vector Logo] Trường Đại Học Công Nghiệp TP.HCM - IUH - Download Định Dạng  EPS, SVG Cho AI, Corel » Hải Triều">
            <a:extLst>
              <a:ext uri="{FF2B5EF4-FFF2-40B4-BE49-F238E27FC236}">
                <a16:creationId xmlns:a16="http://schemas.microsoft.com/office/drawing/2014/main" id="{1C4DF6B8-0D49-46EC-BF94-68AC9DA8D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747" y="141445"/>
            <a:ext cx="1066212" cy="4496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0365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ctor Logo] Trường Đại Học Công Nghiệp TP.HCM - IUH - Download Định Dạng  EPS, SVG Cho AI, Corel » Hải Triều">
            <a:extLst>
              <a:ext uri="{FF2B5EF4-FFF2-40B4-BE49-F238E27FC236}">
                <a16:creationId xmlns:a16="http://schemas.microsoft.com/office/drawing/2014/main" id="{696B36FA-AE87-41B7-A6A8-01BB9C646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2" y="35119"/>
            <a:ext cx="1066212" cy="4496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Google Shape;507;p28">
            <a:extLst>
              <a:ext uri="{FF2B5EF4-FFF2-40B4-BE49-F238E27FC236}">
                <a16:creationId xmlns:a16="http://schemas.microsoft.com/office/drawing/2014/main" id="{1F5CCD9C-4765-45BD-AF68-76CF663D32AF}"/>
              </a:ext>
            </a:extLst>
          </p:cNvPr>
          <p:cNvSpPr txBox="1">
            <a:spLocks/>
          </p:cNvSpPr>
          <p:nvPr/>
        </p:nvSpPr>
        <p:spPr>
          <a:xfrm>
            <a:off x="1232209" y="4790396"/>
            <a:ext cx="65223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rbitron Black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 algn="ctr">
              <a:buFont typeface="Orbitron Black"/>
              <a:buNone/>
            </a:pPr>
            <a:r>
              <a:rPr lang="en-GB" dirty="0" err="1">
                <a:solidFill>
                  <a:srgbClr val="FFFF00"/>
                </a:solidFill>
              </a:rPr>
              <a:t>Quản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lý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tại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của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quần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áo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thời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trang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D43891-4F23-438A-906B-B0261E314866}"/>
              </a:ext>
            </a:extLst>
          </p:cNvPr>
          <p:cNvSpPr txBox="1">
            <a:spLocks/>
          </p:cNvSpPr>
          <p:nvPr/>
        </p:nvSpPr>
        <p:spPr>
          <a:xfrm>
            <a:off x="649658" y="484742"/>
            <a:ext cx="8005244" cy="88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27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luồng màn hình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856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ctor Logo] Trường Đại Học Công Nghiệp TP.HCM - IUH - Download Định Dạng  EPS, SVG Cho AI, Corel » Hải Triều">
            <a:extLst>
              <a:ext uri="{FF2B5EF4-FFF2-40B4-BE49-F238E27FC236}">
                <a16:creationId xmlns:a16="http://schemas.microsoft.com/office/drawing/2014/main" id="{696B36FA-AE87-41B7-A6A8-01BB9C646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2" y="35119"/>
            <a:ext cx="1066212" cy="4496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68E1BEC7-F698-4DB8-A267-487E12B02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806" y="35119"/>
            <a:ext cx="6751674" cy="510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3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3FC8049-D975-48D8-BEC2-924A710E584F}"/>
              </a:ext>
            </a:extLst>
          </p:cNvPr>
          <p:cNvSpPr txBox="1">
            <a:spLocks/>
          </p:cNvSpPr>
          <p:nvPr/>
        </p:nvSpPr>
        <p:spPr>
          <a:xfrm>
            <a:off x="720000" y="348539"/>
            <a:ext cx="9905998" cy="88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27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grpSp>
        <p:nvGrpSpPr>
          <p:cNvPr id="9" name="Google Shape;658;p40">
            <a:extLst>
              <a:ext uri="{FF2B5EF4-FFF2-40B4-BE49-F238E27FC236}">
                <a16:creationId xmlns:a16="http://schemas.microsoft.com/office/drawing/2014/main" id="{4410E5AE-9979-4C6E-94A5-ACC12E73D0C4}"/>
              </a:ext>
            </a:extLst>
          </p:cNvPr>
          <p:cNvGrpSpPr/>
          <p:nvPr/>
        </p:nvGrpSpPr>
        <p:grpSpPr>
          <a:xfrm>
            <a:off x="720000" y="1233506"/>
            <a:ext cx="3773400" cy="750000"/>
            <a:chOff x="4650600" y="1220375"/>
            <a:chExt cx="3773400" cy="750000"/>
          </a:xfrm>
        </p:grpSpPr>
        <p:sp>
          <p:nvSpPr>
            <p:cNvPr id="10" name="Google Shape;659;p40">
              <a:extLst>
                <a:ext uri="{FF2B5EF4-FFF2-40B4-BE49-F238E27FC236}">
                  <a16:creationId xmlns:a16="http://schemas.microsoft.com/office/drawing/2014/main" id="{F94B9408-59B2-4E2C-9FC4-3BAB125706E1}"/>
                </a:ext>
              </a:extLst>
            </p:cNvPr>
            <p:cNvSpPr/>
            <p:nvPr/>
          </p:nvSpPr>
          <p:spPr>
            <a:xfrm flipH="1">
              <a:off x="4650600" y="1220375"/>
              <a:ext cx="757200" cy="7500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1;p40">
              <a:extLst>
                <a:ext uri="{FF2B5EF4-FFF2-40B4-BE49-F238E27FC236}">
                  <a16:creationId xmlns:a16="http://schemas.microsoft.com/office/drawing/2014/main" id="{D9709926-6AA2-44DD-BCE6-F18402A4DC89}"/>
                </a:ext>
              </a:extLst>
            </p:cNvPr>
            <p:cNvSpPr txBox="1"/>
            <p:nvPr/>
          </p:nvSpPr>
          <p:spPr>
            <a:xfrm flipH="1">
              <a:off x="5941500" y="1444475"/>
              <a:ext cx="24825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7CD5F3"/>
                  </a:solidFill>
                  <a:latin typeface="Jura Medium"/>
                  <a:ea typeface="Jura Medium"/>
                  <a:cs typeface="Jura Medium"/>
                  <a:sym typeface="Jura Medium"/>
                </a:rPr>
                <a:t>Giới thiệu</a:t>
              </a:r>
              <a:endParaRPr sz="1800" dirty="0">
                <a:solidFill>
                  <a:srgbClr val="7CD5F3"/>
                </a:solidFill>
                <a:latin typeface="Jura Medium"/>
                <a:ea typeface="Jura Medium"/>
                <a:cs typeface="Jura Medium"/>
                <a:sym typeface="Jura Medium"/>
              </a:endParaRPr>
            </a:p>
          </p:txBody>
        </p:sp>
        <p:cxnSp>
          <p:nvCxnSpPr>
            <p:cNvPr id="13" name="Google Shape;662;p40">
              <a:extLst>
                <a:ext uri="{FF2B5EF4-FFF2-40B4-BE49-F238E27FC236}">
                  <a16:creationId xmlns:a16="http://schemas.microsoft.com/office/drawing/2014/main" id="{17D00B6F-9093-4CB9-9880-5A7DE92A4D20}"/>
                </a:ext>
              </a:extLst>
            </p:cNvPr>
            <p:cNvCxnSpPr>
              <a:stCxn id="12" idx="3"/>
              <a:endCxn id="10" idx="1"/>
            </p:cNvCxnSpPr>
            <p:nvPr/>
          </p:nvCxnSpPr>
          <p:spPr>
            <a:xfrm rot="10800000">
              <a:off x="5407800" y="1595375"/>
              <a:ext cx="533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" name="Google Shape;658;p40">
            <a:extLst>
              <a:ext uri="{FF2B5EF4-FFF2-40B4-BE49-F238E27FC236}">
                <a16:creationId xmlns:a16="http://schemas.microsoft.com/office/drawing/2014/main" id="{FF891043-85C3-43FB-8AE7-9CEF658BDEA1}"/>
              </a:ext>
            </a:extLst>
          </p:cNvPr>
          <p:cNvGrpSpPr/>
          <p:nvPr/>
        </p:nvGrpSpPr>
        <p:grpSpPr>
          <a:xfrm>
            <a:off x="719999" y="2181149"/>
            <a:ext cx="3773400" cy="750000"/>
            <a:chOff x="4650600" y="1220375"/>
            <a:chExt cx="3773400" cy="750000"/>
          </a:xfrm>
        </p:grpSpPr>
        <p:sp>
          <p:nvSpPr>
            <p:cNvPr id="23" name="Google Shape;659;p40">
              <a:extLst>
                <a:ext uri="{FF2B5EF4-FFF2-40B4-BE49-F238E27FC236}">
                  <a16:creationId xmlns:a16="http://schemas.microsoft.com/office/drawing/2014/main" id="{DB0BA248-71C1-42C2-95FB-12933B9887E2}"/>
                </a:ext>
              </a:extLst>
            </p:cNvPr>
            <p:cNvSpPr/>
            <p:nvPr/>
          </p:nvSpPr>
          <p:spPr>
            <a:xfrm flipH="1">
              <a:off x="4650600" y="1220375"/>
              <a:ext cx="757200" cy="7500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61;p40">
              <a:extLst>
                <a:ext uri="{FF2B5EF4-FFF2-40B4-BE49-F238E27FC236}">
                  <a16:creationId xmlns:a16="http://schemas.microsoft.com/office/drawing/2014/main" id="{3604706C-5336-4CA0-9127-985C41878404}"/>
                </a:ext>
              </a:extLst>
            </p:cNvPr>
            <p:cNvSpPr txBox="1"/>
            <p:nvPr/>
          </p:nvSpPr>
          <p:spPr>
            <a:xfrm flipH="1">
              <a:off x="5941500" y="1444475"/>
              <a:ext cx="24825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7CD5F3"/>
                  </a:solidFill>
                  <a:latin typeface="Jura Medium"/>
                  <a:ea typeface="Jura Medium"/>
                  <a:cs typeface="Jura Medium"/>
                  <a:sym typeface="Jura Medium"/>
                </a:rPr>
                <a:t>Phân tích</a:t>
              </a:r>
              <a:endParaRPr sz="1800" dirty="0">
                <a:solidFill>
                  <a:srgbClr val="7CD5F3"/>
                </a:solidFill>
                <a:latin typeface="Jura Medium"/>
                <a:ea typeface="Jura Medium"/>
                <a:cs typeface="Jura Medium"/>
                <a:sym typeface="Jura Medium"/>
              </a:endParaRPr>
            </a:p>
          </p:txBody>
        </p:sp>
        <p:cxnSp>
          <p:nvCxnSpPr>
            <p:cNvPr id="25" name="Google Shape;662;p40">
              <a:extLst>
                <a:ext uri="{FF2B5EF4-FFF2-40B4-BE49-F238E27FC236}">
                  <a16:creationId xmlns:a16="http://schemas.microsoft.com/office/drawing/2014/main" id="{0C16C259-30B6-41AC-BFF2-85B8EC70EF14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 rot="10800000">
              <a:off x="5407800" y="1595375"/>
              <a:ext cx="533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" name="Google Shape;658;p40">
            <a:extLst>
              <a:ext uri="{FF2B5EF4-FFF2-40B4-BE49-F238E27FC236}">
                <a16:creationId xmlns:a16="http://schemas.microsoft.com/office/drawing/2014/main" id="{80D57016-86E8-4281-A069-1123AD4AFD64}"/>
              </a:ext>
            </a:extLst>
          </p:cNvPr>
          <p:cNvGrpSpPr/>
          <p:nvPr/>
        </p:nvGrpSpPr>
        <p:grpSpPr>
          <a:xfrm>
            <a:off x="720000" y="3128794"/>
            <a:ext cx="3773400" cy="750000"/>
            <a:chOff x="4650600" y="1220375"/>
            <a:chExt cx="3773400" cy="750000"/>
          </a:xfrm>
        </p:grpSpPr>
        <p:sp>
          <p:nvSpPr>
            <p:cNvPr id="27" name="Google Shape;659;p40">
              <a:extLst>
                <a:ext uri="{FF2B5EF4-FFF2-40B4-BE49-F238E27FC236}">
                  <a16:creationId xmlns:a16="http://schemas.microsoft.com/office/drawing/2014/main" id="{03B3EF98-5AC9-47FB-BEFB-EB7EE5C9ACEF}"/>
                </a:ext>
              </a:extLst>
            </p:cNvPr>
            <p:cNvSpPr/>
            <p:nvPr/>
          </p:nvSpPr>
          <p:spPr>
            <a:xfrm flipH="1">
              <a:off x="4650600" y="1220375"/>
              <a:ext cx="757200" cy="7500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61;p40">
              <a:extLst>
                <a:ext uri="{FF2B5EF4-FFF2-40B4-BE49-F238E27FC236}">
                  <a16:creationId xmlns:a16="http://schemas.microsoft.com/office/drawing/2014/main" id="{F129BFFE-449A-49DA-8290-42EB89BAE2C1}"/>
                </a:ext>
              </a:extLst>
            </p:cNvPr>
            <p:cNvSpPr txBox="1"/>
            <p:nvPr/>
          </p:nvSpPr>
          <p:spPr>
            <a:xfrm flipH="1">
              <a:off x="5941500" y="1444475"/>
              <a:ext cx="24825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rgbClr val="7CD5F3"/>
                  </a:solidFill>
                  <a:latin typeface="Jura Medium"/>
                  <a:ea typeface="Jura Medium"/>
                  <a:cs typeface="Jura Medium"/>
                  <a:sym typeface="Jura Medium"/>
                </a:rPr>
                <a:t>Đặc</a:t>
              </a:r>
              <a:r>
                <a:rPr lang="en-GB" sz="1800" dirty="0">
                  <a:solidFill>
                    <a:srgbClr val="7CD5F3"/>
                  </a:solidFill>
                  <a:latin typeface="Jura Medium"/>
                  <a:ea typeface="Jura Medium"/>
                  <a:cs typeface="Jura Medium"/>
                  <a:sym typeface="Jura Medium"/>
                </a:rPr>
                <a:t> </a:t>
              </a:r>
              <a:r>
                <a:rPr lang="en-GB" sz="1800" dirty="0" err="1">
                  <a:solidFill>
                    <a:srgbClr val="7CD5F3"/>
                  </a:solidFill>
                  <a:latin typeface="Jura Medium"/>
                  <a:ea typeface="Jura Medium"/>
                  <a:cs typeface="Jura Medium"/>
                  <a:sym typeface="Jura Medium"/>
                </a:rPr>
                <a:t>tả</a:t>
              </a:r>
              <a:r>
                <a:rPr lang="en-GB" sz="1800" dirty="0">
                  <a:solidFill>
                    <a:srgbClr val="7CD5F3"/>
                  </a:solidFill>
                  <a:latin typeface="Jura Medium"/>
                  <a:ea typeface="Jura Medium"/>
                  <a:cs typeface="Jura Medium"/>
                  <a:sym typeface="Jura Medium"/>
                </a:rPr>
                <a:t> use case</a:t>
              </a:r>
            </a:p>
          </p:txBody>
        </p:sp>
        <p:cxnSp>
          <p:nvCxnSpPr>
            <p:cNvPr id="29" name="Google Shape;662;p40">
              <a:extLst>
                <a:ext uri="{FF2B5EF4-FFF2-40B4-BE49-F238E27FC236}">
                  <a16:creationId xmlns:a16="http://schemas.microsoft.com/office/drawing/2014/main" id="{AC26781E-1BD8-4DB5-908B-134413EB44E7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 rot="10800000">
              <a:off x="5407800" y="1595375"/>
              <a:ext cx="533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" name="Google Shape;658;p40">
            <a:extLst>
              <a:ext uri="{FF2B5EF4-FFF2-40B4-BE49-F238E27FC236}">
                <a16:creationId xmlns:a16="http://schemas.microsoft.com/office/drawing/2014/main" id="{8DD5AFB7-51DD-4E34-9521-CB81B20FAEBA}"/>
              </a:ext>
            </a:extLst>
          </p:cNvPr>
          <p:cNvGrpSpPr/>
          <p:nvPr/>
        </p:nvGrpSpPr>
        <p:grpSpPr>
          <a:xfrm>
            <a:off x="4650602" y="1225997"/>
            <a:ext cx="3773400" cy="750000"/>
            <a:chOff x="4650600" y="1220375"/>
            <a:chExt cx="3773400" cy="750000"/>
          </a:xfrm>
        </p:grpSpPr>
        <p:sp>
          <p:nvSpPr>
            <p:cNvPr id="31" name="Google Shape;659;p40">
              <a:extLst>
                <a:ext uri="{FF2B5EF4-FFF2-40B4-BE49-F238E27FC236}">
                  <a16:creationId xmlns:a16="http://schemas.microsoft.com/office/drawing/2014/main" id="{A53DAA74-DAF6-46FA-A328-B90AACC57440}"/>
                </a:ext>
              </a:extLst>
            </p:cNvPr>
            <p:cNvSpPr/>
            <p:nvPr/>
          </p:nvSpPr>
          <p:spPr>
            <a:xfrm flipH="1">
              <a:off x="4650600" y="1220375"/>
              <a:ext cx="757200" cy="7500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1;p40">
              <a:extLst>
                <a:ext uri="{FF2B5EF4-FFF2-40B4-BE49-F238E27FC236}">
                  <a16:creationId xmlns:a16="http://schemas.microsoft.com/office/drawing/2014/main" id="{4DC70415-867F-4D89-9E0D-4BA13081D6E4}"/>
                </a:ext>
              </a:extLst>
            </p:cNvPr>
            <p:cNvSpPr txBox="1"/>
            <p:nvPr/>
          </p:nvSpPr>
          <p:spPr>
            <a:xfrm flipH="1">
              <a:off x="5941500" y="1444475"/>
              <a:ext cx="24825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dirty="0">
                  <a:solidFill>
                    <a:srgbClr val="7CD5F3"/>
                  </a:solidFill>
                  <a:latin typeface="Jura Medium"/>
                  <a:ea typeface="Jura Medium"/>
                  <a:cs typeface="Jura Medium"/>
                  <a:sym typeface="Jura Medium"/>
                </a:rPr>
                <a:t>Mô hình lớp</a:t>
              </a:r>
              <a:endParaRPr sz="1800" dirty="0">
                <a:solidFill>
                  <a:srgbClr val="7CD5F3"/>
                </a:solidFill>
                <a:latin typeface="Jura Medium"/>
                <a:ea typeface="Jura Medium"/>
                <a:cs typeface="Jura Medium"/>
                <a:sym typeface="Jura Medium"/>
              </a:endParaRPr>
            </a:p>
          </p:txBody>
        </p:sp>
        <p:cxnSp>
          <p:nvCxnSpPr>
            <p:cNvPr id="33" name="Google Shape;662;p40">
              <a:extLst>
                <a:ext uri="{FF2B5EF4-FFF2-40B4-BE49-F238E27FC236}">
                  <a16:creationId xmlns:a16="http://schemas.microsoft.com/office/drawing/2014/main" id="{016C04A4-D097-4F89-A247-024136F008C0}"/>
                </a:ext>
              </a:extLst>
            </p:cNvPr>
            <p:cNvCxnSpPr>
              <a:stCxn id="32" idx="3"/>
              <a:endCxn id="31" idx="1"/>
            </p:cNvCxnSpPr>
            <p:nvPr/>
          </p:nvCxnSpPr>
          <p:spPr>
            <a:xfrm rot="10800000">
              <a:off x="5407800" y="1595375"/>
              <a:ext cx="533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" name="Google Shape;658;p40">
            <a:extLst>
              <a:ext uri="{FF2B5EF4-FFF2-40B4-BE49-F238E27FC236}">
                <a16:creationId xmlns:a16="http://schemas.microsoft.com/office/drawing/2014/main" id="{A53772AD-7C7F-41A4-939E-E3B01F6FBA54}"/>
              </a:ext>
            </a:extLst>
          </p:cNvPr>
          <p:cNvGrpSpPr/>
          <p:nvPr/>
        </p:nvGrpSpPr>
        <p:grpSpPr>
          <a:xfrm>
            <a:off x="4650600" y="2176129"/>
            <a:ext cx="3773400" cy="750000"/>
            <a:chOff x="4650600" y="1220375"/>
            <a:chExt cx="3773400" cy="750000"/>
          </a:xfrm>
        </p:grpSpPr>
        <p:sp>
          <p:nvSpPr>
            <p:cNvPr id="35" name="Google Shape;659;p40">
              <a:extLst>
                <a:ext uri="{FF2B5EF4-FFF2-40B4-BE49-F238E27FC236}">
                  <a16:creationId xmlns:a16="http://schemas.microsoft.com/office/drawing/2014/main" id="{44D0281A-7C26-4744-BE1D-A2B646031D4D}"/>
                </a:ext>
              </a:extLst>
            </p:cNvPr>
            <p:cNvSpPr/>
            <p:nvPr/>
          </p:nvSpPr>
          <p:spPr>
            <a:xfrm flipH="1">
              <a:off x="4650600" y="1220375"/>
              <a:ext cx="757200" cy="7500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1;p40">
              <a:extLst>
                <a:ext uri="{FF2B5EF4-FFF2-40B4-BE49-F238E27FC236}">
                  <a16:creationId xmlns:a16="http://schemas.microsoft.com/office/drawing/2014/main" id="{6F13DAAF-647D-479F-8177-DA1F3F08ECAE}"/>
                </a:ext>
              </a:extLst>
            </p:cNvPr>
            <p:cNvSpPr txBox="1"/>
            <p:nvPr/>
          </p:nvSpPr>
          <p:spPr>
            <a:xfrm flipH="1">
              <a:off x="5941500" y="1444475"/>
              <a:ext cx="24825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dirty="0">
                  <a:solidFill>
                    <a:srgbClr val="7CD5F3"/>
                  </a:solidFill>
                  <a:latin typeface="Jura Medium"/>
                  <a:ea typeface="Jura Medium"/>
                  <a:cs typeface="Jura Medium"/>
                  <a:sym typeface="Jura Medium"/>
                </a:rPr>
                <a:t>Mô hình cơ sở dữ liệu quan hệ</a:t>
              </a:r>
              <a:endParaRPr sz="1800" dirty="0">
                <a:solidFill>
                  <a:srgbClr val="7CD5F3"/>
                </a:solidFill>
                <a:latin typeface="Jura Medium"/>
                <a:ea typeface="Jura Medium"/>
                <a:cs typeface="Jura Medium"/>
                <a:sym typeface="Jura Medium"/>
              </a:endParaRPr>
            </a:p>
          </p:txBody>
        </p:sp>
        <p:cxnSp>
          <p:nvCxnSpPr>
            <p:cNvPr id="37" name="Google Shape;662;p40">
              <a:extLst>
                <a:ext uri="{FF2B5EF4-FFF2-40B4-BE49-F238E27FC236}">
                  <a16:creationId xmlns:a16="http://schemas.microsoft.com/office/drawing/2014/main" id="{8E151A73-09B5-4C12-AC75-FAECCD11D1F8}"/>
                </a:ext>
              </a:extLst>
            </p:cNvPr>
            <p:cNvCxnSpPr>
              <a:stCxn id="36" idx="3"/>
              <a:endCxn id="35" idx="1"/>
            </p:cNvCxnSpPr>
            <p:nvPr/>
          </p:nvCxnSpPr>
          <p:spPr>
            <a:xfrm rot="10800000">
              <a:off x="5407800" y="1595375"/>
              <a:ext cx="533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658;p40">
            <a:extLst>
              <a:ext uri="{FF2B5EF4-FFF2-40B4-BE49-F238E27FC236}">
                <a16:creationId xmlns:a16="http://schemas.microsoft.com/office/drawing/2014/main" id="{AA58A35B-4375-4361-9803-A096A43F470F}"/>
              </a:ext>
            </a:extLst>
          </p:cNvPr>
          <p:cNvGrpSpPr/>
          <p:nvPr/>
        </p:nvGrpSpPr>
        <p:grpSpPr>
          <a:xfrm>
            <a:off x="4650600" y="3167503"/>
            <a:ext cx="3773400" cy="750000"/>
            <a:chOff x="4650600" y="1220375"/>
            <a:chExt cx="3773400" cy="750000"/>
          </a:xfrm>
        </p:grpSpPr>
        <p:sp>
          <p:nvSpPr>
            <p:cNvPr id="39" name="Google Shape;659;p40">
              <a:extLst>
                <a:ext uri="{FF2B5EF4-FFF2-40B4-BE49-F238E27FC236}">
                  <a16:creationId xmlns:a16="http://schemas.microsoft.com/office/drawing/2014/main" id="{07C4EB28-2D9B-4426-82EC-104F79F7C575}"/>
                </a:ext>
              </a:extLst>
            </p:cNvPr>
            <p:cNvSpPr/>
            <p:nvPr/>
          </p:nvSpPr>
          <p:spPr>
            <a:xfrm flipH="1">
              <a:off x="4650600" y="1220375"/>
              <a:ext cx="757200" cy="7500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1;p40">
              <a:extLst>
                <a:ext uri="{FF2B5EF4-FFF2-40B4-BE49-F238E27FC236}">
                  <a16:creationId xmlns:a16="http://schemas.microsoft.com/office/drawing/2014/main" id="{E02E84D9-5C4B-4931-B3C7-5D764163E127}"/>
                </a:ext>
              </a:extLst>
            </p:cNvPr>
            <p:cNvSpPr txBox="1"/>
            <p:nvPr/>
          </p:nvSpPr>
          <p:spPr>
            <a:xfrm flipH="1">
              <a:off x="5941500" y="1444475"/>
              <a:ext cx="24825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dirty="0">
                  <a:solidFill>
                    <a:srgbClr val="7CD5F3"/>
                  </a:solidFill>
                  <a:latin typeface="Jura Medium"/>
                  <a:ea typeface="Jura Medium"/>
                  <a:cs typeface="Jura Medium"/>
                  <a:sym typeface="Jura Medium"/>
                </a:rPr>
                <a:t>Phân luồng màn hình</a:t>
              </a:r>
              <a:endParaRPr sz="1800" dirty="0">
                <a:solidFill>
                  <a:srgbClr val="7CD5F3"/>
                </a:solidFill>
                <a:latin typeface="Jura Medium"/>
                <a:ea typeface="Jura Medium"/>
                <a:cs typeface="Jura Medium"/>
                <a:sym typeface="Jura Medium"/>
              </a:endParaRPr>
            </a:p>
          </p:txBody>
        </p:sp>
        <p:cxnSp>
          <p:nvCxnSpPr>
            <p:cNvPr id="41" name="Google Shape;662;p40">
              <a:extLst>
                <a:ext uri="{FF2B5EF4-FFF2-40B4-BE49-F238E27FC236}">
                  <a16:creationId xmlns:a16="http://schemas.microsoft.com/office/drawing/2014/main" id="{D34D9A9B-DA36-4EEC-87F3-0817AE5FD16E}"/>
                </a:ext>
              </a:extLst>
            </p:cNvPr>
            <p:cNvCxnSpPr>
              <a:stCxn id="40" idx="3"/>
              <a:endCxn id="39" idx="1"/>
            </p:cNvCxnSpPr>
            <p:nvPr/>
          </p:nvCxnSpPr>
          <p:spPr>
            <a:xfrm rot="10800000">
              <a:off x="5407800" y="1595375"/>
              <a:ext cx="533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Google Shape;530;p31">
            <a:extLst>
              <a:ext uri="{FF2B5EF4-FFF2-40B4-BE49-F238E27FC236}">
                <a16:creationId xmlns:a16="http://schemas.microsoft.com/office/drawing/2014/main" id="{66C5DD9E-EAE2-4083-B862-6E06328BD6C3}"/>
              </a:ext>
            </a:extLst>
          </p:cNvPr>
          <p:cNvSpPr txBox="1">
            <a:spLocks/>
          </p:cNvSpPr>
          <p:nvPr/>
        </p:nvSpPr>
        <p:spPr>
          <a:xfrm>
            <a:off x="4774019" y="3352361"/>
            <a:ext cx="510395" cy="40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27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vi-VN" sz="2000" dirty="0"/>
              <a:t>6</a:t>
            </a:r>
            <a:endParaRPr lang="vi-VN" dirty="0"/>
          </a:p>
        </p:txBody>
      </p:sp>
      <p:sp>
        <p:nvSpPr>
          <p:cNvPr id="57" name="Google Shape;530;p31">
            <a:extLst>
              <a:ext uri="{FF2B5EF4-FFF2-40B4-BE49-F238E27FC236}">
                <a16:creationId xmlns:a16="http://schemas.microsoft.com/office/drawing/2014/main" id="{5DEFEDDF-CDE2-45B5-AE4C-A96688DBD8F1}"/>
              </a:ext>
            </a:extLst>
          </p:cNvPr>
          <p:cNvSpPr txBox="1">
            <a:spLocks/>
          </p:cNvSpPr>
          <p:nvPr/>
        </p:nvSpPr>
        <p:spPr>
          <a:xfrm>
            <a:off x="4641600" y="1292232"/>
            <a:ext cx="728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27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vi-VN" sz="2000" dirty="0"/>
              <a:t>4</a:t>
            </a:r>
          </a:p>
        </p:txBody>
      </p:sp>
      <p:sp>
        <p:nvSpPr>
          <p:cNvPr id="58" name="Google Shape;530;p31">
            <a:extLst>
              <a:ext uri="{FF2B5EF4-FFF2-40B4-BE49-F238E27FC236}">
                <a16:creationId xmlns:a16="http://schemas.microsoft.com/office/drawing/2014/main" id="{63E41C8A-5F14-46DE-AFDD-7965915C0B46}"/>
              </a:ext>
            </a:extLst>
          </p:cNvPr>
          <p:cNvSpPr txBox="1">
            <a:spLocks/>
          </p:cNvSpPr>
          <p:nvPr/>
        </p:nvSpPr>
        <p:spPr>
          <a:xfrm>
            <a:off x="4679100" y="2274761"/>
            <a:ext cx="728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27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vi-VN" sz="2000" dirty="0"/>
              <a:t>5</a:t>
            </a:r>
          </a:p>
        </p:txBody>
      </p:sp>
      <p:sp>
        <p:nvSpPr>
          <p:cNvPr id="59" name="Google Shape;530;p31">
            <a:extLst>
              <a:ext uri="{FF2B5EF4-FFF2-40B4-BE49-F238E27FC236}">
                <a16:creationId xmlns:a16="http://schemas.microsoft.com/office/drawing/2014/main" id="{F296C857-EDC7-4396-9D75-250829338A7C}"/>
              </a:ext>
            </a:extLst>
          </p:cNvPr>
          <p:cNvSpPr txBox="1">
            <a:spLocks/>
          </p:cNvSpPr>
          <p:nvPr/>
        </p:nvSpPr>
        <p:spPr>
          <a:xfrm>
            <a:off x="748497" y="3192040"/>
            <a:ext cx="728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27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vi-VN" sz="2000" dirty="0"/>
              <a:t>3</a:t>
            </a:r>
          </a:p>
        </p:txBody>
      </p:sp>
      <p:sp>
        <p:nvSpPr>
          <p:cNvPr id="60" name="Google Shape;530;p31">
            <a:extLst>
              <a:ext uri="{FF2B5EF4-FFF2-40B4-BE49-F238E27FC236}">
                <a16:creationId xmlns:a16="http://schemas.microsoft.com/office/drawing/2014/main" id="{2D454800-3A17-4BD6-9C73-2EC36D982D63}"/>
              </a:ext>
            </a:extLst>
          </p:cNvPr>
          <p:cNvSpPr txBox="1">
            <a:spLocks/>
          </p:cNvSpPr>
          <p:nvPr/>
        </p:nvSpPr>
        <p:spPr>
          <a:xfrm>
            <a:off x="748497" y="2234661"/>
            <a:ext cx="728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27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vi-VN" sz="2000" dirty="0"/>
              <a:t>2</a:t>
            </a:r>
          </a:p>
        </p:txBody>
      </p:sp>
      <p:sp>
        <p:nvSpPr>
          <p:cNvPr id="61" name="Google Shape;530;p31">
            <a:extLst>
              <a:ext uri="{FF2B5EF4-FFF2-40B4-BE49-F238E27FC236}">
                <a16:creationId xmlns:a16="http://schemas.microsoft.com/office/drawing/2014/main" id="{1A96E655-8CE2-4121-84B0-CE9B1EBAFD2F}"/>
              </a:ext>
            </a:extLst>
          </p:cNvPr>
          <p:cNvSpPr txBox="1">
            <a:spLocks/>
          </p:cNvSpPr>
          <p:nvPr/>
        </p:nvSpPr>
        <p:spPr>
          <a:xfrm>
            <a:off x="734249" y="1311806"/>
            <a:ext cx="728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27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vi-VN" sz="2000" dirty="0"/>
              <a:t>1</a:t>
            </a:r>
          </a:p>
        </p:txBody>
      </p:sp>
      <p:sp>
        <p:nvSpPr>
          <p:cNvPr id="64" name="Google Shape;507;p28">
            <a:extLst>
              <a:ext uri="{FF2B5EF4-FFF2-40B4-BE49-F238E27FC236}">
                <a16:creationId xmlns:a16="http://schemas.microsoft.com/office/drawing/2014/main" id="{823FCE64-4F93-4181-9185-CA5AEF682629}"/>
              </a:ext>
            </a:extLst>
          </p:cNvPr>
          <p:cNvSpPr txBox="1">
            <a:spLocks/>
          </p:cNvSpPr>
          <p:nvPr/>
        </p:nvSpPr>
        <p:spPr>
          <a:xfrm>
            <a:off x="1232209" y="4790396"/>
            <a:ext cx="65223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rbitron Black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 algn="ctr">
              <a:buFont typeface="Orbitron Black"/>
              <a:buNone/>
            </a:pPr>
            <a:r>
              <a:rPr lang="en-GB" dirty="0" err="1">
                <a:solidFill>
                  <a:srgbClr val="FFFF00"/>
                </a:solidFill>
              </a:rPr>
              <a:t>Quản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lý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tại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của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quần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áo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thời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trang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65" name="Picture 2" descr="Vector Logo] Trường Đại Học Công Nghiệp TP.HCM - IUH - Download Định Dạng  EPS, SVG Cho AI, Corel » Hải Triều">
            <a:extLst>
              <a:ext uri="{FF2B5EF4-FFF2-40B4-BE49-F238E27FC236}">
                <a16:creationId xmlns:a16="http://schemas.microsoft.com/office/drawing/2014/main" id="{08AC6147-0E7F-4573-8B78-D68DFB30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2" y="35119"/>
            <a:ext cx="1066212" cy="4496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6067A5C-30D9-4490-AFDF-E8ED0BEB9106}"/>
              </a:ext>
            </a:extLst>
          </p:cNvPr>
          <p:cNvSpPr txBox="1">
            <a:spLocks/>
          </p:cNvSpPr>
          <p:nvPr/>
        </p:nvSpPr>
        <p:spPr>
          <a:xfrm>
            <a:off x="1332617" y="1140047"/>
            <a:ext cx="690761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rbitron Black"/>
              <a:buNone/>
              <a:defRPr sz="6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rbitron Black"/>
              <a:buNone/>
              <a:defRPr sz="6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rbitron Black"/>
              <a:buNone/>
              <a:defRPr sz="6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rbitron Black"/>
              <a:buNone/>
              <a:defRPr sz="6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rbitron Black"/>
              <a:buNone/>
              <a:defRPr sz="6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rbitron Black"/>
              <a:buNone/>
              <a:defRPr sz="6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rbitron Black"/>
              <a:buNone/>
              <a:defRPr sz="6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rbitron Black"/>
              <a:buNone/>
              <a:defRPr sz="6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rbitron Black"/>
              <a:buNone/>
              <a:defRPr sz="6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vi-V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ctor Logo] Trường Đại Học Công Nghiệp TP.HCM - IUH - Download Định Dạng  EPS, SVG Cho AI, Corel » Hải Triều">
            <a:extLst>
              <a:ext uri="{FF2B5EF4-FFF2-40B4-BE49-F238E27FC236}">
                <a16:creationId xmlns:a16="http://schemas.microsoft.com/office/drawing/2014/main" id="{696B36FA-AE87-41B7-A6A8-01BB9C646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2" y="35119"/>
            <a:ext cx="1066212" cy="4496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Google Shape;507;p28">
            <a:extLst>
              <a:ext uri="{FF2B5EF4-FFF2-40B4-BE49-F238E27FC236}">
                <a16:creationId xmlns:a16="http://schemas.microsoft.com/office/drawing/2014/main" id="{1F5CCD9C-4765-45BD-AF68-76CF663D32AF}"/>
              </a:ext>
            </a:extLst>
          </p:cNvPr>
          <p:cNvSpPr txBox="1">
            <a:spLocks/>
          </p:cNvSpPr>
          <p:nvPr/>
        </p:nvSpPr>
        <p:spPr>
          <a:xfrm>
            <a:off x="1232209" y="4790396"/>
            <a:ext cx="65223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rbitron Black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 algn="ctr">
              <a:buFont typeface="Orbitron Black"/>
              <a:buNone/>
            </a:pPr>
            <a:r>
              <a:rPr lang="en-GB" dirty="0" err="1">
                <a:solidFill>
                  <a:srgbClr val="FFFF00"/>
                </a:solidFill>
              </a:rPr>
              <a:t>Quản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lý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tại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của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quần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áo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thời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trang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D43891-4F23-438A-906B-B0261E314866}"/>
              </a:ext>
            </a:extLst>
          </p:cNvPr>
          <p:cNvSpPr txBox="1">
            <a:spLocks/>
          </p:cNvSpPr>
          <p:nvPr/>
        </p:nvSpPr>
        <p:spPr>
          <a:xfrm>
            <a:off x="649658" y="484742"/>
            <a:ext cx="8005244" cy="88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27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1.Giới thiệu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F10562-58A6-4CD2-AC29-FF1D849867D7}"/>
              </a:ext>
            </a:extLst>
          </p:cNvPr>
          <p:cNvSpPr txBox="1">
            <a:spLocks/>
          </p:cNvSpPr>
          <p:nvPr/>
        </p:nvSpPr>
        <p:spPr>
          <a:xfrm>
            <a:off x="489098" y="1152406"/>
            <a:ext cx="8005244" cy="32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lvl="1" algn="l"/>
            <a:r>
              <a:rPr lang="vi-VN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 của hàng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quá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trình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hoạt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động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đều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gặp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phải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vấn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đê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bán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quần,áo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phát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hiện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hết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hàng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hay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phải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quản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ly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́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phục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vụ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khách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hàng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với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việc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quần áo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hóa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tính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tiền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kiểm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hàng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hóa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dẫn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đến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dê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bị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nhầm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lẫn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sót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làm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thất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thoát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... 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 algn="l"/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Đê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giải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quyết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vấn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đê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biện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pháp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tốt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nhất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là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sư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dụng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phần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mềm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đê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quán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ly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́ </a:t>
            </a:r>
            <a:r>
              <a:rPr lang="vi-VN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quần áo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hóa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có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tính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toán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tiền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bán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nhằm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tiết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kiệm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thời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giảm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thiểu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sót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đến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mức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thấp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nhất</a:t>
            </a:r>
            <a:endParaRPr lang="en-US" sz="2000" dirty="0">
              <a:solidFill>
                <a:schemeClr val="accent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accent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ctor Logo] Trường Đại Học Công Nghiệp TP.HCM - IUH - Download Định Dạng  EPS, SVG Cho AI, Corel » Hải Triều">
            <a:extLst>
              <a:ext uri="{FF2B5EF4-FFF2-40B4-BE49-F238E27FC236}">
                <a16:creationId xmlns:a16="http://schemas.microsoft.com/office/drawing/2014/main" id="{696B36FA-AE87-41B7-A6A8-01BB9C646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2" y="35119"/>
            <a:ext cx="1066212" cy="4496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Google Shape;507;p28">
            <a:extLst>
              <a:ext uri="{FF2B5EF4-FFF2-40B4-BE49-F238E27FC236}">
                <a16:creationId xmlns:a16="http://schemas.microsoft.com/office/drawing/2014/main" id="{1F5CCD9C-4765-45BD-AF68-76CF663D32AF}"/>
              </a:ext>
            </a:extLst>
          </p:cNvPr>
          <p:cNvSpPr txBox="1">
            <a:spLocks/>
          </p:cNvSpPr>
          <p:nvPr/>
        </p:nvSpPr>
        <p:spPr>
          <a:xfrm>
            <a:off x="1285990" y="4743445"/>
            <a:ext cx="65223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rbitron Black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 algn="ctr">
              <a:buFont typeface="Orbitron Black"/>
              <a:buNone/>
            </a:pPr>
            <a:r>
              <a:rPr lang="en-GB" dirty="0" err="1">
                <a:solidFill>
                  <a:srgbClr val="FFFF00"/>
                </a:solidFill>
              </a:rPr>
              <a:t>Quản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lý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tại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của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quần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áo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thời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trang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D43891-4F23-438A-906B-B0261E314866}"/>
              </a:ext>
            </a:extLst>
          </p:cNvPr>
          <p:cNvSpPr txBox="1">
            <a:spLocks/>
          </p:cNvSpPr>
          <p:nvPr/>
        </p:nvSpPr>
        <p:spPr>
          <a:xfrm>
            <a:off x="649658" y="484742"/>
            <a:ext cx="8005244" cy="88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27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2.Phân tích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F10562-58A6-4CD2-AC29-FF1D849867D7}"/>
              </a:ext>
            </a:extLst>
          </p:cNvPr>
          <p:cNvSpPr txBox="1">
            <a:spLocks/>
          </p:cNvSpPr>
          <p:nvPr/>
        </p:nvSpPr>
        <p:spPr>
          <a:xfrm>
            <a:off x="489098" y="1152406"/>
            <a:ext cx="8005244" cy="66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>
              <a:buNone/>
            </a:pPr>
            <a:r>
              <a:rPr lang="vi-VN" sz="28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I. Quy trình nghiệp vụ</a:t>
            </a:r>
            <a:r>
              <a:rPr lang="en-US" sz="28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6" name="Google Shape;615;p39">
            <a:extLst>
              <a:ext uri="{FF2B5EF4-FFF2-40B4-BE49-F238E27FC236}">
                <a16:creationId xmlns:a16="http://schemas.microsoft.com/office/drawing/2014/main" id="{9B26136A-A5BA-4E06-83C8-0444D212D9A8}"/>
              </a:ext>
            </a:extLst>
          </p:cNvPr>
          <p:cNvGrpSpPr/>
          <p:nvPr/>
        </p:nvGrpSpPr>
        <p:grpSpPr>
          <a:xfrm>
            <a:off x="480688" y="1733778"/>
            <a:ext cx="805302" cy="918672"/>
            <a:chOff x="1214117" y="1710138"/>
            <a:chExt cx="1122300" cy="1493100"/>
          </a:xfrm>
        </p:grpSpPr>
        <p:sp>
          <p:nvSpPr>
            <p:cNvPr id="10" name="Google Shape;618;p39">
              <a:extLst>
                <a:ext uri="{FF2B5EF4-FFF2-40B4-BE49-F238E27FC236}">
                  <a16:creationId xmlns:a16="http://schemas.microsoft.com/office/drawing/2014/main" id="{F1DEFA7D-1B4D-4F8F-94F9-DCBAD9744619}"/>
                </a:ext>
              </a:extLst>
            </p:cNvPr>
            <p:cNvSpPr/>
            <p:nvPr/>
          </p:nvSpPr>
          <p:spPr>
            <a:xfrm>
              <a:off x="1214117" y="1710138"/>
              <a:ext cx="1122300" cy="11115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lt1"/>
                  </a:solidFill>
                  <a:latin typeface="Orbitron Black"/>
                  <a:ea typeface="Orbitron Black"/>
                  <a:cs typeface="Orbitron Black"/>
                  <a:sym typeface="Orbitron Black"/>
                </a:rPr>
                <a:t>1</a:t>
              </a:r>
              <a:endParaRPr sz="2200" dirty="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endParaRPr>
            </a:p>
          </p:txBody>
        </p:sp>
        <p:cxnSp>
          <p:nvCxnSpPr>
            <p:cNvPr id="11" name="Google Shape;619;p39">
              <a:extLst>
                <a:ext uri="{FF2B5EF4-FFF2-40B4-BE49-F238E27FC236}">
                  <a16:creationId xmlns:a16="http://schemas.microsoft.com/office/drawing/2014/main" id="{2B0BDC12-2FA9-4181-B6A8-5C4BD646CF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775267" y="2821638"/>
              <a:ext cx="0" cy="381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" name="Google Shape;620;p39">
            <a:extLst>
              <a:ext uri="{FF2B5EF4-FFF2-40B4-BE49-F238E27FC236}">
                <a16:creationId xmlns:a16="http://schemas.microsoft.com/office/drawing/2014/main" id="{72DEF97E-68DF-42B1-A382-60E7E9AACF77}"/>
              </a:ext>
            </a:extLst>
          </p:cNvPr>
          <p:cNvGrpSpPr/>
          <p:nvPr/>
        </p:nvGrpSpPr>
        <p:grpSpPr>
          <a:xfrm>
            <a:off x="249503" y="1733778"/>
            <a:ext cx="2900986" cy="3123967"/>
            <a:chOff x="157990" y="1710138"/>
            <a:chExt cx="4042927" cy="5077324"/>
          </a:xfrm>
        </p:grpSpPr>
        <p:sp>
          <p:nvSpPr>
            <p:cNvPr id="15" name="Google Shape;622;p39">
              <a:extLst>
                <a:ext uri="{FF2B5EF4-FFF2-40B4-BE49-F238E27FC236}">
                  <a16:creationId xmlns:a16="http://schemas.microsoft.com/office/drawing/2014/main" id="{F1A21891-BD46-40E5-8BB7-E6B98CD2B8A0}"/>
                </a:ext>
              </a:extLst>
            </p:cNvPr>
            <p:cNvSpPr txBox="1"/>
            <p:nvPr/>
          </p:nvSpPr>
          <p:spPr>
            <a:xfrm flipH="1">
              <a:off x="157990" y="3207342"/>
              <a:ext cx="2435252" cy="3580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Khách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hàng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cung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cấp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vi-VN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thông tin, nhu cầu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kumimoji="0" lang="vi-VN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Nhân viên dựa trên thông tin để tư vấn, chọn lựa đồ phù hợp với nhu cầu của khách hàng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Google Shape;623;p39">
              <a:extLst>
                <a:ext uri="{FF2B5EF4-FFF2-40B4-BE49-F238E27FC236}">
                  <a16:creationId xmlns:a16="http://schemas.microsoft.com/office/drawing/2014/main" id="{FE4D812A-27ED-4653-BE97-BACBA851E225}"/>
                </a:ext>
              </a:extLst>
            </p:cNvPr>
            <p:cNvSpPr/>
            <p:nvPr/>
          </p:nvSpPr>
          <p:spPr>
            <a:xfrm>
              <a:off x="3078617" y="1710138"/>
              <a:ext cx="1122300" cy="11115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lt1"/>
                  </a:solidFill>
                  <a:latin typeface="Orbitron Black"/>
                  <a:ea typeface="Orbitron Black"/>
                  <a:cs typeface="Orbitron Black"/>
                  <a:sym typeface="Orbitron Black"/>
                </a:rPr>
                <a:t>2</a:t>
              </a:r>
              <a:endParaRPr sz="2200" dirty="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endParaRPr>
            </a:p>
          </p:txBody>
        </p:sp>
      </p:grpSp>
      <p:cxnSp>
        <p:nvCxnSpPr>
          <p:cNvPr id="17" name="Google Shape;624;p39">
            <a:extLst>
              <a:ext uri="{FF2B5EF4-FFF2-40B4-BE49-F238E27FC236}">
                <a16:creationId xmlns:a16="http://schemas.microsoft.com/office/drawing/2014/main" id="{F03DF28B-4EDB-4C45-8D43-55DD687F4669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2747826" y="2417660"/>
            <a:ext cx="13" cy="23470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628;p39">
            <a:extLst>
              <a:ext uri="{FF2B5EF4-FFF2-40B4-BE49-F238E27FC236}">
                <a16:creationId xmlns:a16="http://schemas.microsoft.com/office/drawing/2014/main" id="{8825AFA7-DF55-49DD-9374-1FCFD1136F04}"/>
              </a:ext>
            </a:extLst>
          </p:cNvPr>
          <p:cNvSpPr/>
          <p:nvPr/>
        </p:nvSpPr>
        <p:spPr>
          <a:xfrm>
            <a:off x="4209688" y="1733778"/>
            <a:ext cx="805302" cy="683882"/>
          </a:xfrm>
          <a:prstGeom prst="diamond">
            <a:avLst/>
          </a:prstGeom>
          <a:solidFill>
            <a:schemeClr val="dk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3</a:t>
            </a:r>
            <a:endParaRPr sz="2200" dirty="0">
              <a:solidFill>
                <a:schemeClr val="lt1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cxnSp>
        <p:nvCxnSpPr>
          <p:cNvPr id="22" name="Google Shape;629;p39">
            <a:extLst>
              <a:ext uri="{FF2B5EF4-FFF2-40B4-BE49-F238E27FC236}">
                <a16:creationId xmlns:a16="http://schemas.microsoft.com/office/drawing/2014/main" id="{1BF41C91-886A-4ECB-AA35-FB434C0ACC32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612326" y="2417660"/>
            <a:ext cx="13" cy="23470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633;p39">
            <a:extLst>
              <a:ext uri="{FF2B5EF4-FFF2-40B4-BE49-F238E27FC236}">
                <a16:creationId xmlns:a16="http://schemas.microsoft.com/office/drawing/2014/main" id="{41491523-9914-473D-8857-C06C965DD665}"/>
              </a:ext>
            </a:extLst>
          </p:cNvPr>
          <p:cNvSpPr/>
          <p:nvPr/>
        </p:nvSpPr>
        <p:spPr>
          <a:xfrm>
            <a:off x="6074188" y="1733778"/>
            <a:ext cx="805302" cy="683882"/>
          </a:xfrm>
          <a:prstGeom prst="diamond">
            <a:avLst/>
          </a:prstGeom>
          <a:solidFill>
            <a:schemeClr val="dk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4</a:t>
            </a:r>
            <a:endParaRPr sz="2200" dirty="0">
              <a:solidFill>
                <a:schemeClr val="lt1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cxnSp>
        <p:nvCxnSpPr>
          <p:cNvPr id="27" name="Google Shape;634;p39">
            <a:extLst>
              <a:ext uri="{FF2B5EF4-FFF2-40B4-BE49-F238E27FC236}">
                <a16:creationId xmlns:a16="http://schemas.microsoft.com/office/drawing/2014/main" id="{316138A9-6C25-4406-B856-DED25B2BB21B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476826" y="2417660"/>
            <a:ext cx="13" cy="23470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635;p39">
            <a:extLst>
              <a:ext uri="{FF2B5EF4-FFF2-40B4-BE49-F238E27FC236}">
                <a16:creationId xmlns:a16="http://schemas.microsoft.com/office/drawing/2014/main" id="{F157850F-4437-4D54-9D5C-99D2B40E92B1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1285990" y="2075719"/>
            <a:ext cx="1059198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636;p39">
            <a:extLst>
              <a:ext uri="{FF2B5EF4-FFF2-40B4-BE49-F238E27FC236}">
                <a16:creationId xmlns:a16="http://schemas.microsoft.com/office/drawing/2014/main" id="{8CB4226A-10F7-4407-BEB4-DA0991B0882F}"/>
              </a:ext>
            </a:extLst>
          </p:cNvPr>
          <p:cNvCxnSpPr>
            <a:stCxn id="16" idx="3"/>
            <a:endCxn id="21" idx="1"/>
          </p:cNvCxnSpPr>
          <p:nvPr/>
        </p:nvCxnSpPr>
        <p:spPr>
          <a:xfrm>
            <a:off x="3150490" y="2075719"/>
            <a:ext cx="1059198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637;p39">
            <a:extLst>
              <a:ext uri="{FF2B5EF4-FFF2-40B4-BE49-F238E27FC236}">
                <a16:creationId xmlns:a16="http://schemas.microsoft.com/office/drawing/2014/main" id="{D1193EA1-28F2-41E9-A4FF-A437E380AD7C}"/>
              </a:ext>
            </a:extLst>
          </p:cNvPr>
          <p:cNvCxnSpPr>
            <a:stCxn id="21" idx="3"/>
            <a:endCxn id="26" idx="1"/>
          </p:cNvCxnSpPr>
          <p:nvPr/>
        </p:nvCxnSpPr>
        <p:spPr>
          <a:xfrm>
            <a:off x="5014990" y="2075719"/>
            <a:ext cx="1059198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633;p39">
            <a:extLst>
              <a:ext uri="{FF2B5EF4-FFF2-40B4-BE49-F238E27FC236}">
                <a16:creationId xmlns:a16="http://schemas.microsoft.com/office/drawing/2014/main" id="{02AE96EF-39F0-43E3-A223-1BE40F62CFC7}"/>
              </a:ext>
            </a:extLst>
          </p:cNvPr>
          <p:cNvSpPr/>
          <p:nvPr/>
        </p:nvSpPr>
        <p:spPr>
          <a:xfrm>
            <a:off x="7938688" y="1733778"/>
            <a:ext cx="805302" cy="683882"/>
          </a:xfrm>
          <a:prstGeom prst="diamond">
            <a:avLst/>
          </a:prstGeom>
          <a:solidFill>
            <a:schemeClr val="dk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 dirty="0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5</a:t>
            </a:r>
            <a:endParaRPr sz="2200" dirty="0">
              <a:solidFill>
                <a:schemeClr val="lt1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  <p:cxnSp>
        <p:nvCxnSpPr>
          <p:cNvPr id="39" name="Google Shape;637;p39">
            <a:extLst>
              <a:ext uri="{FF2B5EF4-FFF2-40B4-BE49-F238E27FC236}">
                <a16:creationId xmlns:a16="http://schemas.microsoft.com/office/drawing/2014/main" id="{5FDE7356-0C4A-4D25-AABA-5075515A74C4}"/>
              </a:ext>
            </a:extLst>
          </p:cNvPr>
          <p:cNvCxnSpPr/>
          <p:nvPr/>
        </p:nvCxnSpPr>
        <p:spPr>
          <a:xfrm>
            <a:off x="6879490" y="2075719"/>
            <a:ext cx="1059198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634;p39">
            <a:extLst>
              <a:ext uri="{FF2B5EF4-FFF2-40B4-BE49-F238E27FC236}">
                <a16:creationId xmlns:a16="http://schemas.microsoft.com/office/drawing/2014/main" id="{11029BDF-8ECC-4325-A7C8-14F3D11D643A}"/>
              </a:ext>
            </a:extLst>
          </p:cNvPr>
          <p:cNvCxnSpPr>
            <a:cxnSpLocks/>
          </p:cNvCxnSpPr>
          <p:nvPr/>
        </p:nvCxnSpPr>
        <p:spPr>
          <a:xfrm flipH="1">
            <a:off x="8341326" y="2417660"/>
            <a:ext cx="13" cy="23470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622;p39">
            <a:extLst>
              <a:ext uri="{FF2B5EF4-FFF2-40B4-BE49-F238E27FC236}">
                <a16:creationId xmlns:a16="http://schemas.microsoft.com/office/drawing/2014/main" id="{F0B1E677-E99E-4867-8C31-4A77F0D4EC9A}"/>
              </a:ext>
            </a:extLst>
          </p:cNvPr>
          <p:cNvSpPr txBox="1"/>
          <p:nvPr/>
        </p:nvSpPr>
        <p:spPr>
          <a:xfrm flipH="1">
            <a:off x="2048260" y="2652367"/>
            <a:ext cx="1650769" cy="76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vi-VN" sz="16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Nhân viên kiểm tra số lượng quần áo, sản phẩm.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Google Shape;622;p39">
            <a:extLst>
              <a:ext uri="{FF2B5EF4-FFF2-40B4-BE49-F238E27FC236}">
                <a16:creationId xmlns:a16="http://schemas.microsoft.com/office/drawing/2014/main" id="{32CB312C-89C9-43DD-ADD4-1E26BFE3B937}"/>
              </a:ext>
            </a:extLst>
          </p:cNvPr>
          <p:cNvSpPr txBox="1"/>
          <p:nvPr/>
        </p:nvSpPr>
        <p:spPr>
          <a:xfrm flipH="1">
            <a:off x="3893811" y="2621720"/>
            <a:ext cx="1650769" cy="182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vi-VN" sz="16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Nếu sản phẩm, quần áo đúng nhu cầu của khách vẫn còn, tiến hành thêm số lượng vào hóa đơn.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Google Shape;622;p39">
            <a:extLst>
              <a:ext uri="{FF2B5EF4-FFF2-40B4-BE49-F238E27FC236}">
                <a16:creationId xmlns:a16="http://schemas.microsoft.com/office/drawing/2014/main" id="{9ADB9AA8-63D9-40C8-B599-4A94AF9ABB2B}"/>
              </a:ext>
            </a:extLst>
          </p:cNvPr>
          <p:cNvSpPr txBox="1"/>
          <p:nvPr/>
        </p:nvSpPr>
        <p:spPr>
          <a:xfrm flipH="1">
            <a:off x="5595927" y="2621720"/>
            <a:ext cx="1794205" cy="203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accent3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Google Shape;622;p39">
            <a:extLst>
              <a:ext uri="{FF2B5EF4-FFF2-40B4-BE49-F238E27FC236}">
                <a16:creationId xmlns:a16="http://schemas.microsoft.com/office/drawing/2014/main" id="{847F134F-2EEC-4EBA-BFC1-476701F0D6CD}"/>
              </a:ext>
            </a:extLst>
          </p:cNvPr>
          <p:cNvSpPr txBox="1"/>
          <p:nvPr/>
        </p:nvSpPr>
        <p:spPr>
          <a:xfrm flipH="1">
            <a:off x="7357738" y="2612624"/>
            <a:ext cx="1734510" cy="198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accent3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45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ctor Logo] Trường Đại Học Công Nghiệp TP.HCM - IUH - Download Định Dạng  EPS, SVG Cho AI, Corel » Hải Triều">
            <a:extLst>
              <a:ext uri="{FF2B5EF4-FFF2-40B4-BE49-F238E27FC236}">
                <a16:creationId xmlns:a16="http://schemas.microsoft.com/office/drawing/2014/main" id="{696B36FA-AE87-41B7-A6A8-01BB9C646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2" y="35119"/>
            <a:ext cx="1066212" cy="4496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Google Shape;507;p28">
            <a:extLst>
              <a:ext uri="{FF2B5EF4-FFF2-40B4-BE49-F238E27FC236}">
                <a16:creationId xmlns:a16="http://schemas.microsoft.com/office/drawing/2014/main" id="{1F5CCD9C-4765-45BD-AF68-76CF663D32AF}"/>
              </a:ext>
            </a:extLst>
          </p:cNvPr>
          <p:cNvSpPr txBox="1">
            <a:spLocks/>
          </p:cNvSpPr>
          <p:nvPr/>
        </p:nvSpPr>
        <p:spPr>
          <a:xfrm>
            <a:off x="1232209" y="4790396"/>
            <a:ext cx="65223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rbitron Black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 algn="ctr">
              <a:buFont typeface="Orbitron Black"/>
              <a:buNone/>
            </a:pPr>
            <a:r>
              <a:rPr lang="en-GB" dirty="0" err="1">
                <a:solidFill>
                  <a:srgbClr val="FFFF00"/>
                </a:solidFill>
              </a:rPr>
              <a:t>Quản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lý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tại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của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quần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áo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thời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trang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D43891-4F23-438A-906B-B0261E314866}"/>
              </a:ext>
            </a:extLst>
          </p:cNvPr>
          <p:cNvSpPr txBox="1">
            <a:spLocks/>
          </p:cNvSpPr>
          <p:nvPr/>
        </p:nvSpPr>
        <p:spPr>
          <a:xfrm>
            <a:off x="649658" y="376091"/>
            <a:ext cx="8005244" cy="88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27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2.Phân tích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F10562-58A6-4CD2-AC29-FF1D849867D7}"/>
              </a:ext>
            </a:extLst>
          </p:cNvPr>
          <p:cNvSpPr txBox="1">
            <a:spLocks/>
          </p:cNvSpPr>
          <p:nvPr/>
        </p:nvSpPr>
        <p:spPr>
          <a:xfrm>
            <a:off x="389861" y="1428395"/>
            <a:ext cx="8005244" cy="32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(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18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 Theo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18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cở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,)</a:t>
            </a:r>
            <a:endParaRPr lang="vi-VN" sz="1800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vi-VN" sz="1800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vi-VN" sz="1800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vi-VN" sz="1800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quần</a:t>
            </a:r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áo</a:t>
            </a:r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18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9578E0-4174-49C0-8D66-77F218316811}"/>
              </a:ext>
            </a:extLst>
          </p:cNvPr>
          <p:cNvSpPr txBox="1">
            <a:spLocks/>
          </p:cNvSpPr>
          <p:nvPr/>
        </p:nvSpPr>
        <p:spPr>
          <a:xfrm>
            <a:off x="489098" y="1009562"/>
            <a:ext cx="8005244" cy="66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>
              <a:buNone/>
            </a:pPr>
            <a:r>
              <a:rPr lang="vi-VN" sz="28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II. Yêu cầu chức năng</a:t>
            </a:r>
            <a:r>
              <a:rPr lang="en-US" sz="28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6295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ctor Logo] Trường Đại Học Công Nghiệp TP.HCM - IUH - Download Định Dạng  EPS, SVG Cho AI, Corel » Hải Triều">
            <a:extLst>
              <a:ext uri="{FF2B5EF4-FFF2-40B4-BE49-F238E27FC236}">
                <a16:creationId xmlns:a16="http://schemas.microsoft.com/office/drawing/2014/main" id="{696B36FA-AE87-41B7-A6A8-01BB9C646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2" y="35119"/>
            <a:ext cx="1066212" cy="4496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Google Shape;507;p28">
            <a:extLst>
              <a:ext uri="{FF2B5EF4-FFF2-40B4-BE49-F238E27FC236}">
                <a16:creationId xmlns:a16="http://schemas.microsoft.com/office/drawing/2014/main" id="{1F5CCD9C-4765-45BD-AF68-76CF663D32AF}"/>
              </a:ext>
            </a:extLst>
          </p:cNvPr>
          <p:cNvSpPr txBox="1">
            <a:spLocks/>
          </p:cNvSpPr>
          <p:nvPr/>
        </p:nvSpPr>
        <p:spPr>
          <a:xfrm>
            <a:off x="1232209" y="4790396"/>
            <a:ext cx="65223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rbitron Black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 algn="ctr">
              <a:buFont typeface="Orbitron Black"/>
              <a:buNone/>
            </a:pPr>
            <a:r>
              <a:rPr lang="en-GB" dirty="0" err="1">
                <a:solidFill>
                  <a:srgbClr val="FFFF00"/>
                </a:solidFill>
              </a:rPr>
              <a:t>Quản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lý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tại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của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quần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áo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thời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trang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D43891-4F23-438A-906B-B0261E314866}"/>
              </a:ext>
            </a:extLst>
          </p:cNvPr>
          <p:cNvSpPr txBox="1">
            <a:spLocks/>
          </p:cNvSpPr>
          <p:nvPr/>
        </p:nvSpPr>
        <p:spPr>
          <a:xfrm>
            <a:off x="649658" y="484742"/>
            <a:ext cx="8005244" cy="88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27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2.Phân tích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F10562-58A6-4CD2-AC29-FF1D849867D7}"/>
              </a:ext>
            </a:extLst>
          </p:cNvPr>
          <p:cNvSpPr txBox="1">
            <a:spLocks/>
          </p:cNvSpPr>
          <p:nvPr/>
        </p:nvSpPr>
        <p:spPr>
          <a:xfrm>
            <a:off x="489098" y="1676488"/>
            <a:ext cx="8005244" cy="2502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vi-VN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 diện ứng dụng thân thiện, dễ sử dụng</a:t>
            </a: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vi-VN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 độ xử lý nhanh chóng</a:t>
            </a: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vi-VN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 hợp với các chính sách của tổ chức sử dụng hệ thống </a:t>
            </a: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vi-VN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 cầu tương thích giữa phần cứng và phần mềm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9578E0-4174-49C0-8D66-77F218316811}"/>
              </a:ext>
            </a:extLst>
          </p:cNvPr>
          <p:cNvSpPr txBox="1">
            <a:spLocks/>
          </p:cNvSpPr>
          <p:nvPr/>
        </p:nvSpPr>
        <p:spPr>
          <a:xfrm>
            <a:off x="489098" y="1152406"/>
            <a:ext cx="8005244" cy="66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>
              <a:buNone/>
            </a:pPr>
            <a:r>
              <a:rPr lang="vi-VN" sz="28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III. Yêu cầu phi chức năng</a:t>
            </a:r>
            <a:r>
              <a:rPr lang="en-US" sz="28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916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ctor Logo] Trường Đại Học Công Nghiệp TP.HCM - IUH - Download Định Dạng  EPS, SVG Cho AI, Corel » Hải Triều">
            <a:extLst>
              <a:ext uri="{FF2B5EF4-FFF2-40B4-BE49-F238E27FC236}">
                <a16:creationId xmlns:a16="http://schemas.microsoft.com/office/drawing/2014/main" id="{696B36FA-AE87-41B7-A6A8-01BB9C646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2" y="35119"/>
            <a:ext cx="1066212" cy="4496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Google Shape;507;p28">
            <a:extLst>
              <a:ext uri="{FF2B5EF4-FFF2-40B4-BE49-F238E27FC236}">
                <a16:creationId xmlns:a16="http://schemas.microsoft.com/office/drawing/2014/main" id="{1F5CCD9C-4765-45BD-AF68-76CF663D32AF}"/>
              </a:ext>
            </a:extLst>
          </p:cNvPr>
          <p:cNvSpPr txBox="1">
            <a:spLocks/>
          </p:cNvSpPr>
          <p:nvPr/>
        </p:nvSpPr>
        <p:spPr>
          <a:xfrm>
            <a:off x="1232209" y="4790396"/>
            <a:ext cx="65223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rbitron Black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 algn="ctr">
              <a:buFont typeface="Orbitron Black"/>
              <a:buNone/>
            </a:pPr>
            <a:r>
              <a:rPr lang="en-GB" dirty="0" err="1">
                <a:solidFill>
                  <a:srgbClr val="FFFF00"/>
                </a:solidFill>
              </a:rPr>
              <a:t>Quản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lý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tại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của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quần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áo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thời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trang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D43891-4F23-438A-906B-B0261E314866}"/>
              </a:ext>
            </a:extLst>
          </p:cNvPr>
          <p:cNvSpPr txBox="1">
            <a:spLocks/>
          </p:cNvSpPr>
          <p:nvPr/>
        </p:nvSpPr>
        <p:spPr>
          <a:xfrm>
            <a:off x="649658" y="484742"/>
            <a:ext cx="8005244" cy="88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27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2.Phân tích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F10562-58A6-4CD2-AC29-FF1D849867D7}"/>
              </a:ext>
            </a:extLst>
          </p:cNvPr>
          <p:cNvSpPr txBox="1">
            <a:spLocks/>
          </p:cNvSpPr>
          <p:nvPr/>
        </p:nvSpPr>
        <p:spPr>
          <a:xfrm>
            <a:off x="489098" y="1676488"/>
            <a:ext cx="8005244" cy="311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lvl="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vi-VN" sz="1800" b="1" dirty="0"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A.Phạm vi của ứng dụng</a:t>
            </a:r>
          </a:p>
          <a:p>
            <a:pPr marL="0" lvl="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vi-VN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XSHOP.</a:t>
            </a:r>
            <a:endParaRPr lang="en-GB" sz="16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vi-VN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website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1800" dirty="0">
                <a:solidFill>
                  <a:schemeClr val="accent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vi-VN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desktop,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SQL Server</a:t>
            </a:r>
            <a:endParaRPr lang="vi-VN" sz="1600" dirty="0">
              <a:solidFill>
                <a:schemeClr val="accent3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vi-VN" sz="16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Internet</a:t>
            </a:r>
            <a:r>
              <a:rPr lang="en-US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vi-VN" sz="1800" b="1" dirty="0">
                <a:solidFill>
                  <a:schemeClr val="accent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B.Đối tượng phục vụ của ứng dụng</a:t>
            </a:r>
          </a:p>
          <a:p>
            <a:pPr marL="0" lvl="0" indent="0">
              <a:lnSpc>
                <a:spcPct val="107000"/>
              </a:lnSpc>
              <a:spcBef>
                <a:spcPts val="300"/>
              </a:spcBef>
              <a:buNone/>
            </a:pPr>
            <a:r>
              <a:rPr lang="vi-VN" sz="1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Ứng dụng phục vụ cho các cửa hàng bán quần áo thời trang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9578E0-4174-49C0-8D66-77F218316811}"/>
              </a:ext>
            </a:extLst>
          </p:cNvPr>
          <p:cNvSpPr txBox="1">
            <a:spLocks/>
          </p:cNvSpPr>
          <p:nvPr/>
        </p:nvSpPr>
        <p:spPr>
          <a:xfrm>
            <a:off x="489098" y="1152406"/>
            <a:ext cx="8005244" cy="66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>
              <a:buNone/>
            </a:pPr>
            <a:r>
              <a:rPr lang="vi-VN" sz="28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IV. Phạm vi của ứng dụng</a:t>
            </a:r>
            <a:r>
              <a:rPr lang="en-US" sz="28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8954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ctor Logo] Trường Đại Học Công Nghiệp TP.HCM - IUH - Download Định Dạng  EPS, SVG Cho AI, Corel » Hải Triều">
            <a:extLst>
              <a:ext uri="{FF2B5EF4-FFF2-40B4-BE49-F238E27FC236}">
                <a16:creationId xmlns:a16="http://schemas.microsoft.com/office/drawing/2014/main" id="{696B36FA-AE87-41B7-A6A8-01BB9C646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2" y="35119"/>
            <a:ext cx="1066212" cy="4496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Google Shape;507;p28">
            <a:extLst>
              <a:ext uri="{FF2B5EF4-FFF2-40B4-BE49-F238E27FC236}">
                <a16:creationId xmlns:a16="http://schemas.microsoft.com/office/drawing/2014/main" id="{1F5CCD9C-4765-45BD-AF68-76CF663D32AF}"/>
              </a:ext>
            </a:extLst>
          </p:cNvPr>
          <p:cNvSpPr txBox="1">
            <a:spLocks/>
          </p:cNvSpPr>
          <p:nvPr/>
        </p:nvSpPr>
        <p:spPr>
          <a:xfrm>
            <a:off x="1232209" y="4790396"/>
            <a:ext cx="65223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rbitron Black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 algn="ctr">
              <a:buFont typeface="Orbitron Black"/>
              <a:buNone/>
            </a:pPr>
            <a:r>
              <a:rPr lang="en-GB" dirty="0" err="1">
                <a:solidFill>
                  <a:srgbClr val="FFFF00"/>
                </a:solidFill>
              </a:rPr>
              <a:t>Quản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lý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tại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của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quần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áo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thời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trang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D43891-4F23-438A-906B-B0261E314866}"/>
              </a:ext>
            </a:extLst>
          </p:cNvPr>
          <p:cNvSpPr txBox="1">
            <a:spLocks/>
          </p:cNvSpPr>
          <p:nvPr/>
        </p:nvSpPr>
        <p:spPr>
          <a:xfrm>
            <a:off x="649658" y="484742"/>
            <a:ext cx="8005244" cy="88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27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2.Phân tích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9578E0-4174-49C0-8D66-77F218316811}"/>
              </a:ext>
            </a:extLst>
          </p:cNvPr>
          <p:cNvSpPr txBox="1">
            <a:spLocks/>
          </p:cNvSpPr>
          <p:nvPr/>
        </p:nvSpPr>
        <p:spPr>
          <a:xfrm>
            <a:off x="489098" y="1152406"/>
            <a:ext cx="8005244" cy="66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>
              <a:buNone/>
            </a:pPr>
            <a:r>
              <a:rPr lang="vi-VN" sz="28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V. Sơ đồ phân cấp chức năng của ứng dụng</a:t>
            </a:r>
            <a:r>
              <a:rPr lang="en-US" sz="28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23BD12-49CB-4218-8B4B-6B6FAE68F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209" y="1721139"/>
            <a:ext cx="5699052" cy="306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2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ctor Logo] Trường Đại Học Công Nghiệp TP.HCM - IUH - Download Định Dạng  EPS, SVG Cho AI, Corel » Hải Triều">
            <a:extLst>
              <a:ext uri="{FF2B5EF4-FFF2-40B4-BE49-F238E27FC236}">
                <a16:creationId xmlns:a16="http://schemas.microsoft.com/office/drawing/2014/main" id="{696B36FA-AE87-41B7-A6A8-01BB9C646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2" y="35119"/>
            <a:ext cx="1066212" cy="4496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Google Shape;507;p28">
            <a:extLst>
              <a:ext uri="{FF2B5EF4-FFF2-40B4-BE49-F238E27FC236}">
                <a16:creationId xmlns:a16="http://schemas.microsoft.com/office/drawing/2014/main" id="{1F5CCD9C-4765-45BD-AF68-76CF663D32AF}"/>
              </a:ext>
            </a:extLst>
          </p:cNvPr>
          <p:cNvSpPr txBox="1">
            <a:spLocks/>
          </p:cNvSpPr>
          <p:nvPr/>
        </p:nvSpPr>
        <p:spPr>
          <a:xfrm>
            <a:off x="1232209" y="4790396"/>
            <a:ext cx="65223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rbitron Black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 algn="ctr">
              <a:buFont typeface="Orbitron Black"/>
              <a:buNone/>
            </a:pPr>
            <a:r>
              <a:rPr lang="en-GB" dirty="0" err="1">
                <a:solidFill>
                  <a:srgbClr val="FFFF00"/>
                </a:solidFill>
              </a:rPr>
              <a:t>Quản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lý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tại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của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hàng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bán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quần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áo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thời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trang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D43891-4F23-438A-906B-B0261E314866}"/>
              </a:ext>
            </a:extLst>
          </p:cNvPr>
          <p:cNvSpPr txBox="1">
            <a:spLocks/>
          </p:cNvSpPr>
          <p:nvPr/>
        </p:nvSpPr>
        <p:spPr>
          <a:xfrm>
            <a:off x="649658" y="484742"/>
            <a:ext cx="8005244" cy="88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27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lt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9578E0-4174-49C0-8D66-77F218316811}"/>
              </a:ext>
            </a:extLst>
          </p:cNvPr>
          <p:cNvSpPr txBox="1">
            <a:spLocks/>
          </p:cNvSpPr>
          <p:nvPr/>
        </p:nvSpPr>
        <p:spPr>
          <a:xfrm>
            <a:off x="489098" y="1152406"/>
            <a:ext cx="8005244" cy="66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●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○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 Medium"/>
              <a:buChar char="■"/>
              <a:defRPr sz="1400" b="0" i="0" u="none" strike="noStrike" cap="none">
                <a:solidFill>
                  <a:schemeClr val="accent2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>
              <a:buNone/>
            </a:pPr>
            <a:r>
              <a:rPr lang="vi-VN" sz="28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Sơ đồ use case</a:t>
            </a:r>
            <a:r>
              <a:rPr lang="en-US" sz="2800" dirty="0">
                <a:solidFill>
                  <a:schemeClr val="accent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46261719"/>
      </p:ext>
    </p:extLst>
  </p:cSld>
  <p:clrMapOvr>
    <a:masterClrMapping/>
  </p:clrMapOvr>
</p:sld>
</file>

<file path=ppt/theme/theme1.xml><?xml version="1.0" encoding="utf-8"?>
<a:theme xmlns:a="http://schemas.openxmlformats.org/drawingml/2006/main" name="Meeting in Virtual Reality by Slidesgo">
  <a:themeElements>
    <a:clrScheme name="Simple Light">
      <a:dk1>
        <a:srgbClr val="050E38"/>
      </a:dk1>
      <a:lt1>
        <a:srgbClr val="FFFFFF"/>
      </a:lt1>
      <a:dk2>
        <a:srgbClr val="112055"/>
      </a:dk2>
      <a:lt2>
        <a:srgbClr val="3186B9"/>
      </a:lt2>
      <a:accent1>
        <a:srgbClr val="21FFFF"/>
      </a:accent1>
      <a:accent2>
        <a:srgbClr val="7CD5F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CD5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945</Words>
  <Application>Microsoft Office PowerPoint</Application>
  <PresentationFormat>On-screen Show (16:9)</PresentationFormat>
  <Paragraphs>96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Times New Roman</vt:lpstr>
      <vt:lpstr>Calibri</vt:lpstr>
      <vt:lpstr>Jura Medium</vt:lpstr>
      <vt:lpstr>Orbitron Black</vt:lpstr>
      <vt:lpstr>Roboto Condensed Light</vt:lpstr>
      <vt:lpstr>Arial</vt:lpstr>
      <vt:lpstr>Meeting in Virtual Reality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Phạm Hoàng Huy</cp:lastModifiedBy>
  <cp:revision>10</cp:revision>
  <dcterms:modified xsi:type="dcterms:W3CDTF">2021-12-26T05:38:45Z</dcterms:modified>
</cp:coreProperties>
</file>