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81" r:id="rId7"/>
    <p:sldId id="261" r:id="rId8"/>
    <p:sldId id="262" r:id="rId9"/>
    <p:sldId id="263" r:id="rId10"/>
    <p:sldId id="264" r:id="rId11"/>
    <p:sldId id="265" r:id="rId12"/>
    <p:sldId id="266" r:id="rId13"/>
    <p:sldId id="267" r:id="rId14"/>
    <p:sldId id="268" r:id="rId15"/>
    <p:sldId id="269" r:id="rId16"/>
    <p:sldId id="277" r:id="rId17"/>
    <p:sldId id="270" r:id="rId18"/>
    <p:sldId id="271" r:id="rId19"/>
    <p:sldId id="280" r:id="rId20"/>
    <p:sldId id="279" r:id="rId21"/>
    <p:sldId id="272" r:id="rId22"/>
    <p:sldId id="278" r:id="rId23"/>
    <p:sldId id="273" r:id="rId24"/>
    <p:sldId id="274" r:id="rId25"/>
    <p:sldId id="275" r:id="rId26"/>
    <p:sldId id="276" r:id="rId2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p:scale>
          <a:sx n="50" d="100"/>
          <a:sy n="50" d="100"/>
        </p:scale>
        <p:origin x="1373"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04C0-C0AA-4130-809B-1C2537AE57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8BD1CA5B-E0EA-41B8-9641-DE86EB50F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46279554-225F-45B7-B41E-8FFA6871A034}"/>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5" name="Footer Placeholder 4">
            <a:extLst>
              <a:ext uri="{FF2B5EF4-FFF2-40B4-BE49-F238E27FC236}">
                <a16:creationId xmlns:a16="http://schemas.microsoft.com/office/drawing/2014/main" id="{150A54C1-6EF3-4103-813E-F3FE4ACA2AA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BB1D6C8-F5D5-4EB5-986A-E0C1ECE26454}"/>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5600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8FB2-E56F-48EE-911B-97F45B8C403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385D063-5517-4CA2-8542-D39397548B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713A567-4955-4981-AC8F-20F5B086DAB3}"/>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5" name="Footer Placeholder 4">
            <a:extLst>
              <a:ext uri="{FF2B5EF4-FFF2-40B4-BE49-F238E27FC236}">
                <a16:creationId xmlns:a16="http://schemas.microsoft.com/office/drawing/2014/main" id="{A45E194B-3AA2-4B91-B104-9BBD84EFA53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99898C2-24C8-4077-9B94-B1578A1E6952}"/>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87760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6A5C8-6390-4FBB-A764-00D017932F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3E4CDBB-0979-4FF3-ADEB-EA1054935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7F96890-9862-4E1A-9076-859BEF8F38D9}"/>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5" name="Footer Placeholder 4">
            <a:extLst>
              <a:ext uri="{FF2B5EF4-FFF2-40B4-BE49-F238E27FC236}">
                <a16:creationId xmlns:a16="http://schemas.microsoft.com/office/drawing/2014/main" id="{7F11AE55-E45A-4C38-B9DB-A70C247B7A9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ABD7C8E-7EA6-4850-90CE-009A6E69B848}"/>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371921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DE05-9A8E-4CE4-98AC-CE8F9D7CEB8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E35B187-F21E-4768-997C-1EA6DC9580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F0EB5CA-CDF6-4698-BB9B-94A5E5A5E78E}"/>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5" name="Footer Placeholder 4">
            <a:extLst>
              <a:ext uri="{FF2B5EF4-FFF2-40B4-BE49-F238E27FC236}">
                <a16:creationId xmlns:a16="http://schemas.microsoft.com/office/drawing/2014/main" id="{88725A01-3368-443F-8DD7-27CEF32C265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F2CD13B-A3A3-4C7A-970C-5AD28A700132}"/>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231236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922D-A5E5-4879-872D-7DD2A83CEE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EB3BA325-4C99-42B3-BB65-964D6675D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A62065-01B2-4F80-BD74-AF5E5B56CB6C}"/>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5" name="Footer Placeholder 4">
            <a:extLst>
              <a:ext uri="{FF2B5EF4-FFF2-40B4-BE49-F238E27FC236}">
                <a16:creationId xmlns:a16="http://schemas.microsoft.com/office/drawing/2014/main" id="{3398CA43-BA30-487F-860E-BA555B47D3E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69152C3-ABDB-4C58-A44D-60CFF71A5E76}"/>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328503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17CC-0D4E-47F3-AFF8-091652F26AB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5113849E-645E-4B63-ABDB-8B9D974F99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F877E03F-A323-439F-A5A6-83D58B284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ADCC30B6-2976-4E2C-ADA6-E350CEB71A1F}"/>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6" name="Footer Placeholder 5">
            <a:extLst>
              <a:ext uri="{FF2B5EF4-FFF2-40B4-BE49-F238E27FC236}">
                <a16:creationId xmlns:a16="http://schemas.microsoft.com/office/drawing/2014/main" id="{4C80CFBC-A7D9-426F-BE64-A64783BF6403}"/>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E3DB8502-CE45-4E96-AC87-B07C02367BB4}"/>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340057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E862-F426-45D1-BCCC-3DAB81C98DA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41DB32C-F12E-4FCC-BD28-17D0145BFA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693EF-B9CA-4114-8414-1A8723D47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D832FB3-9407-4741-87D9-F90362543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8F504-A2B1-41C1-A72A-8A83C3030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1C9DBF90-76F7-4687-BC54-0C77C4712018}"/>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8" name="Footer Placeholder 7">
            <a:extLst>
              <a:ext uri="{FF2B5EF4-FFF2-40B4-BE49-F238E27FC236}">
                <a16:creationId xmlns:a16="http://schemas.microsoft.com/office/drawing/2014/main" id="{656303FE-BAB3-42BE-8F4C-9754C9E16C66}"/>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9960FA82-C241-444E-B2B1-8B442FF7317B}"/>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20342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31A3-9AF5-45B7-849C-700A93410CDC}"/>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58EAE53A-C546-42C9-BAF2-55CC3C199FE0}"/>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4" name="Footer Placeholder 3">
            <a:extLst>
              <a:ext uri="{FF2B5EF4-FFF2-40B4-BE49-F238E27FC236}">
                <a16:creationId xmlns:a16="http://schemas.microsoft.com/office/drawing/2014/main" id="{A9DBCFC1-EBF3-442D-A795-4E944648818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887B50A-AACD-4BB6-86A2-4188C39557CF}"/>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155886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2C8C4-CF20-4FB9-B8CB-EA9FB675C46E}"/>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3" name="Footer Placeholder 2">
            <a:extLst>
              <a:ext uri="{FF2B5EF4-FFF2-40B4-BE49-F238E27FC236}">
                <a16:creationId xmlns:a16="http://schemas.microsoft.com/office/drawing/2014/main" id="{9D781DAD-CEC1-4841-831F-30D1073ABCAF}"/>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2475773C-A083-4AFD-B340-972723C2011E}"/>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64927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996B-5E3E-4E49-8D84-A2F978A92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2CB8F359-0AE8-44A6-830F-FC571B5CD9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92FB4F3-5313-40B5-9A44-550116334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69676-87BF-4CE5-A285-290CE17C25FA}"/>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6" name="Footer Placeholder 5">
            <a:extLst>
              <a:ext uri="{FF2B5EF4-FFF2-40B4-BE49-F238E27FC236}">
                <a16:creationId xmlns:a16="http://schemas.microsoft.com/office/drawing/2014/main" id="{DCEBDCF4-55AD-4F17-A572-40F76062767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D7200CF-4D2D-403D-89D6-8125B5255900}"/>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23144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C720-DB96-4B45-8965-AB51DDF7F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95115A59-F523-4C8A-A982-1704E57E5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1268E20-DB54-4CE3-9A57-D96782B50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5B5AE-6D93-4CB6-AB05-D1261341D676}"/>
              </a:ext>
            </a:extLst>
          </p:cNvPr>
          <p:cNvSpPr>
            <a:spLocks noGrp="1"/>
          </p:cNvSpPr>
          <p:nvPr>
            <p:ph type="dt" sz="half" idx="10"/>
          </p:nvPr>
        </p:nvSpPr>
        <p:spPr/>
        <p:txBody>
          <a:bodyPr/>
          <a:lstStyle/>
          <a:p>
            <a:fld id="{EEC6D3C5-1FF5-4476-BB0A-CB6685802069}" type="datetimeFigureOut">
              <a:rPr lang="vi-VN" smtClean="0"/>
              <a:t>04/07/2021</a:t>
            </a:fld>
            <a:endParaRPr lang="vi-VN"/>
          </a:p>
        </p:txBody>
      </p:sp>
      <p:sp>
        <p:nvSpPr>
          <p:cNvPr id="6" name="Footer Placeholder 5">
            <a:extLst>
              <a:ext uri="{FF2B5EF4-FFF2-40B4-BE49-F238E27FC236}">
                <a16:creationId xmlns:a16="http://schemas.microsoft.com/office/drawing/2014/main" id="{F310D3D6-57E9-4F58-851E-AE9C5338694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7A65380-444C-4E54-A93E-D21235FEE10A}"/>
              </a:ext>
            </a:extLst>
          </p:cNvPr>
          <p:cNvSpPr>
            <a:spLocks noGrp="1"/>
          </p:cNvSpPr>
          <p:nvPr>
            <p:ph type="sldNum" sz="quarter" idx="12"/>
          </p:nvPr>
        </p:nvSpPr>
        <p:spPr/>
        <p:txBody>
          <a:bodyPr/>
          <a:lstStyle/>
          <a:p>
            <a:fld id="{131CDF39-1434-4FF4-B38F-9C457F07DC9A}" type="slidenum">
              <a:rPr lang="vi-VN" smtClean="0"/>
              <a:t>‹#›</a:t>
            </a:fld>
            <a:endParaRPr lang="vi-VN"/>
          </a:p>
        </p:txBody>
      </p:sp>
    </p:spTree>
    <p:extLst>
      <p:ext uri="{BB962C8B-B14F-4D97-AF65-F5344CB8AC3E}">
        <p14:creationId xmlns:p14="http://schemas.microsoft.com/office/powerpoint/2010/main" val="126505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7642A5-DB70-4982-9CF2-864443661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7A301ED0-6ABB-43A3-84E7-1D2F1078C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72742DE-0A02-477B-9042-00B801C7B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6D3C5-1FF5-4476-BB0A-CB6685802069}" type="datetimeFigureOut">
              <a:rPr lang="vi-VN" smtClean="0"/>
              <a:t>04/07/2021</a:t>
            </a:fld>
            <a:endParaRPr lang="vi-VN"/>
          </a:p>
        </p:txBody>
      </p:sp>
      <p:sp>
        <p:nvSpPr>
          <p:cNvPr id="5" name="Footer Placeholder 4">
            <a:extLst>
              <a:ext uri="{FF2B5EF4-FFF2-40B4-BE49-F238E27FC236}">
                <a16:creationId xmlns:a16="http://schemas.microsoft.com/office/drawing/2014/main" id="{A873DBB9-859D-4FB0-B025-6899A0262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5DD376C5-C18E-41BF-984A-AC3F271D3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CDF39-1434-4FF4-B38F-9C457F07DC9A}" type="slidenum">
              <a:rPr lang="vi-VN" smtClean="0"/>
              <a:t>‹#›</a:t>
            </a:fld>
            <a:endParaRPr lang="vi-VN"/>
          </a:p>
        </p:txBody>
      </p:sp>
    </p:spTree>
    <p:extLst>
      <p:ext uri="{BB962C8B-B14F-4D97-AF65-F5344CB8AC3E}">
        <p14:creationId xmlns:p14="http://schemas.microsoft.com/office/powerpoint/2010/main" val="2567956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A2C650-1F2F-4F2B-A6D0-7C6E2BE4BC7C}"/>
              </a:ext>
            </a:extLst>
          </p:cNvPr>
          <p:cNvSpPr/>
          <p:nvPr/>
        </p:nvSpPr>
        <p:spPr>
          <a:xfrm>
            <a:off x="1998133" y="614232"/>
            <a:ext cx="8794045" cy="1219200"/>
          </a:xfrm>
          <a:prstGeom prst="rect">
            <a:avLst/>
          </a:prstGeom>
          <a:solidFill>
            <a:schemeClr val="bg1"/>
          </a:solidFill>
          <a:ln w="22225" cmpd="dbl">
            <a:solidFill>
              <a:schemeClr val="accent1">
                <a:shade val="50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a:extLst>
              <a:ext uri="{FF2B5EF4-FFF2-40B4-BE49-F238E27FC236}">
                <a16:creationId xmlns:a16="http://schemas.microsoft.com/office/drawing/2014/main" id="{7A25CFC3-F247-41B8-B46D-6CCAC8506CE3}"/>
              </a:ext>
            </a:extLst>
          </p:cNvPr>
          <p:cNvSpPr/>
          <p:nvPr/>
        </p:nvSpPr>
        <p:spPr>
          <a:xfrm>
            <a:off x="0" y="2506132"/>
            <a:ext cx="12192000" cy="4351867"/>
          </a:xfrm>
          <a:prstGeom prst="rect">
            <a:avLst/>
          </a:prstGeom>
          <a:solidFill>
            <a:schemeClr val="bg1">
              <a:alpha val="38000"/>
            </a:schemeClr>
          </a:solidFill>
          <a:ln w="412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BD304ACB-C597-4D4A-885F-F36AD6B03169}"/>
              </a:ext>
            </a:extLst>
          </p:cNvPr>
          <p:cNvSpPr txBox="1"/>
          <p:nvPr/>
        </p:nvSpPr>
        <p:spPr>
          <a:xfrm>
            <a:off x="2539999" y="839111"/>
            <a:ext cx="8094134" cy="769441"/>
          </a:xfrm>
          <a:prstGeom prst="rect">
            <a:avLst/>
          </a:prstGeom>
          <a:noFill/>
        </p:spPr>
        <p:txBody>
          <a:bodyPr wrap="square" rtlCol="0">
            <a:spAutoFit/>
          </a:bodyPr>
          <a:lstStyle/>
          <a:p>
            <a:r>
              <a:rPr lang="vi-VN" sz="4400" b="1" dirty="0">
                <a:solidFill>
                  <a:srgbClr val="002060"/>
                </a:solidFill>
                <a:latin typeface="+mj-lt"/>
              </a:rPr>
              <a:t>Phần mềm hỗ trợ đăng kí tín chỉ </a:t>
            </a:r>
          </a:p>
        </p:txBody>
      </p:sp>
      <p:sp>
        <p:nvSpPr>
          <p:cNvPr id="6" name="TextBox 5">
            <a:extLst>
              <a:ext uri="{FF2B5EF4-FFF2-40B4-BE49-F238E27FC236}">
                <a16:creationId xmlns:a16="http://schemas.microsoft.com/office/drawing/2014/main" id="{A79F7A42-2056-458C-98A9-6F27D1F71CD1}"/>
              </a:ext>
            </a:extLst>
          </p:cNvPr>
          <p:cNvSpPr txBox="1"/>
          <p:nvPr/>
        </p:nvSpPr>
        <p:spPr>
          <a:xfrm>
            <a:off x="3070577" y="3138311"/>
            <a:ext cx="6558845" cy="3046988"/>
          </a:xfrm>
          <a:prstGeom prst="rect">
            <a:avLst/>
          </a:prstGeom>
          <a:noFill/>
        </p:spPr>
        <p:txBody>
          <a:bodyPr wrap="square" rtlCol="0">
            <a:spAutoFit/>
          </a:bodyPr>
          <a:lstStyle/>
          <a:p>
            <a:r>
              <a:rPr lang="vi-VN" sz="2400" i="1" dirty="0">
                <a:solidFill>
                  <a:srgbClr val="002060"/>
                </a:solidFill>
              </a:rPr>
              <a:t>Thành viên : </a:t>
            </a:r>
          </a:p>
          <a:p>
            <a:r>
              <a:rPr lang="vi-VN" sz="2400" i="1" dirty="0">
                <a:solidFill>
                  <a:srgbClr val="002060"/>
                </a:solidFill>
              </a:rPr>
              <a:t>	Hoàng Khắc Phúc ( Nhóm trưởng ) </a:t>
            </a:r>
          </a:p>
          <a:p>
            <a:r>
              <a:rPr lang="vi-VN" sz="2400" i="1" dirty="0">
                <a:solidFill>
                  <a:srgbClr val="002060"/>
                </a:solidFill>
              </a:rPr>
              <a:t>	Lò Văn Quyết </a:t>
            </a:r>
          </a:p>
          <a:p>
            <a:r>
              <a:rPr lang="vi-VN" sz="2400" i="1" dirty="0">
                <a:solidFill>
                  <a:srgbClr val="002060"/>
                </a:solidFill>
              </a:rPr>
              <a:t>	Phạm Toàn Thắng </a:t>
            </a:r>
          </a:p>
          <a:p>
            <a:r>
              <a:rPr lang="vi-VN" sz="2400" i="1" dirty="0">
                <a:solidFill>
                  <a:srgbClr val="002060"/>
                </a:solidFill>
              </a:rPr>
              <a:t>	Nguyễn Đức Hùng </a:t>
            </a:r>
          </a:p>
          <a:p>
            <a:r>
              <a:rPr lang="vi-VN" sz="2400" i="1" dirty="0">
                <a:solidFill>
                  <a:srgbClr val="002060"/>
                </a:solidFill>
              </a:rPr>
              <a:t>	Đậu Bá Nhật Minh </a:t>
            </a:r>
          </a:p>
          <a:p>
            <a:endParaRPr lang="vi-VN" sz="2400" i="1" dirty="0">
              <a:solidFill>
                <a:srgbClr val="002060"/>
              </a:solidFill>
            </a:endParaRPr>
          </a:p>
          <a:p>
            <a:r>
              <a:rPr lang="vi-VN" sz="2400" i="1" dirty="0">
                <a:solidFill>
                  <a:srgbClr val="002060"/>
                </a:solidFill>
              </a:rPr>
              <a:t>Giáo viên hướng dẫn: Mai Xuân Tráng</a:t>
            </a:r>
          </a:p>
        </p:txBody>
      </p:sp>
      <p:cxnSp>
        <p:nvCxnSpPr>
          <p:cNvPr id="9" name="Straight Connector 8">
            <a:extLst>
              <a:ext uri="{FF2B5EF4-FFF2-40B4-BE49-F238E27FC236}">
                <a16:creationId xmlns:a16="http://schemas.microsoft.com/office/drawing/2014/main" id="{BED3B1F0-7A89-4F53-983F-C92109664B99}"/>
              </a:ext>
            </a:extLst>
          </p:cNvPr>
          <p:cNvCxnSpPr/>
          <p:nvPr/>
        </p:nvCxnSpPr>
        <p:spPr>
          <a:xfrm>
            <a:off x="2698044" y="3138311"/>
            <a:ext cx="0" cy="3046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A66D1B-F5F7-4771-A32D-CF3F0CB7EDE5}"/>
              </a:ext>
            </a:extLst>
          </p:cNvPr>
          <p:cNvCxnSpPr/>
          <p:nvPr/>
        </p:nvCxnSpPr>
        <p:spPr>
          <a:xfrm>
            <a:off x="2895599" y="3138311"/>
            <a:ext cx="0" cy="30469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2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2AFCAB3-B649-4673-B9DD-4E12C7CA0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8141"/>
            <a:ext cx="12224422" cy="612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5481210"/>
      </p:ext>
    </p:ext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E03FA37-A10B-43D3-89C8-3ECFE60ED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7237" cy="716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41313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9D6C38-EE82-4B04-B815-807BB650E53E}"/>
              </a:ext>
            </a:extLst>
          </p:cNvPr>
          <p:cNvPicPr>
            <a:picLocks noChangeAspect="1"/>
          </p:cNvPicPr>
          <p:nvPr/>
        </p:nvPicPr>
        <p:blipFill>
          <a:blip r:embed="rId2"/>
          <a:stretch>
            <a:fillRect/>
          </a:stretch>
        </p:blipFill>
        <p:spPr>
          <a:xfrm>
            <a:off x="2017394" y="1088707"/>
            <a:ext cx="7461885" cy="5123828"/>
          </a:xfrm>
          <a:prstGeom prst="rect">
            <a:avLst/>
          </a:prstGeom>
        </p:spPr>
      </p:pic>
    </p:spTree>
    <p:extLst>
      <p:ext uri="{BB962C8B-B14F-4D97-AF65-F5344CB8AC3E}">
        <p14:creationId xmlns:p14="http://schemas.microsoft.com/office/powerpoint/2010/main" val="83969406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C6E93-DBA5-451B-B365-9D76B9E87E1E}"/>
              </a:ext>
            </a:extLst>
          </p:cNvPr>
          <p:cNvSpPr txBox="1"/>
          <p:nvPr/>
        </p:nvSpPr>
        <p:spPr>
          <a:xfrm>
            <a:off x="2910840" y="3136612"/>
            <a:ext cx="7117080" cy="584775"/>
          </a:xfrm>
          <a:prstGeom prst="rect">
            <a:avLst/>
          </a:prstGeom>
          <a:noFill/>
        </p:spPr>
        <p:txBody>
          <a:bodyPr wrap="square" rtlCol="0">
            <a:spAutoFit/>
          </a:bodyPr>
          <a:lstStyle/>
          <a:p>
            <a:r>
              <a:rPr lang="vi-VN" sz="3200" dirty="0">
                <a:solidFill>
                  <a:schemeClr val="bg1"/>
                </a:solidFill>
                <a:latin typeface="+mj-lt"/>
              </a:rPr>
              <a:t>Không có trường hợp thỏa mãn yêu cầu !</a:t>
            </a:r>
          </a:p>
        </p:txBody>
      </p:sp>
    </p:spTree>
    <p:extLst>
      <p:ext uri="{BB962C8B-B14F-4D97-AF65-F5344CB8AC3E}">
        <p14:creationId xmlns:p14="http://schemas.microsoft.com/office/powerpoint/2010/main" val="137242058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0747F4-302F-4B7C-BDF1-47C952AA02ED}"/>
              </a:ext>
            </a:extLst>
          </p:cNvPr>
          <p:cNvSpPr/>
          <p:nvPr/>
        </p:nvSpPr>
        <p:spPr>
          <a:xfrm>
            <a:off x="3649980" y="2613660"/>
            <a:ext cx="4892040" cy="1630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TextBox 4">
            <a:extLst>
              <a:ext uri="{FF2B5EF4-FFF2-40B4-BE49-F238E27FC236}">
                <a16:creationId xmlns:a16="http://schemas.microsoft.com/office/drawing/2014/main" id="{B700BCBD-520D-4804-8B4F-75EAB39365E4}"/>
              </a:ext>
            </a:extLst>
          </p:cNvPr>
          <p:cNvSpPr txBox="1"/>
          <p:nvPr/>
        </p:nvSpPr>
        <p:spPr>
          <a:xfrm>
            <a:off x="4899660" y="2948940"/>
            <a:ext cx="2537460" cy="923330"/>
          </a:xfrm>
          <a:prstGeom prst="rect">
            <a:avLst/>
          </a:prstGeom>
          <a:noFill/>
        </p:spPr>
        <p:txBody>
          <a:bodyPr wrap="square" rtlCol="0">
            <a:spAutoFit/>
          </a:bodyPr>
          <a:lstStyle/>
          <a:p>
            <a:r>
              <a:rPr lang="vi-VN" sz="5400" dirty="0">
                <a:solidFill>
                  <a:schemeClr val="bg1"/>
                </a:solidFill>
                <a:latin typeface="+mj-lt"/>
              </a:rPr>
              <a:t>Thiết kế </a:t>
            </a:r>
          </a:p>
        </p:txBody>
      </p:sp>
      <p:sp>
        <p:nvSpPr>
          <p:cNvPr id="6" name="Rectangle 5">
            <a:extLst>
              <a:ext uri="{FF2B5EF4-FFF2-40B4-BE49-F238E27FC236}">
                <a16:creationId xmlns:a16="http://schemas.microsoft.com/office/drawing/2014/main" id="{DF2A454C-7266-4552-BB65-6409AD65E2A5}"/>
              </a:ext>
            </a:extLst>
          </p:cNvPr>
          <p:cNvSpPr/>
          <p:nvPr/>
        </p:nvSpPr>
        <p:spPr>
          <a:xfrm>
            <a:off x="2834640" y="2423160"/>
            <a:ext cx="2072640" cy="20116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9C77CAA3-988A-400B-A1AD-355A846814A1}"/>
              </a:ext>
            </a:extLst>
          </p:cNvPr>
          <p:cNvSpPr txBox="1"/>
          <p:nvPr/>
        </p:nvSpPr>
        <p:spPr>
          <a:xfrm>
            <a:off x="3002280" y="2890391"/>
            <a:ext cx="2072640" cy="1077218"/>
          </a:xfrm>
          <a:prstGeom prst="rect">
            <a:avLst/>
          </a:prstGeom>
          <a:noFill/>
        </p:spPr>
        <p:txBody>
          <a:bodyPr wrap="square" rtlCol="0">
            <a:spAutoFit/>
          </a:bodyPr>
          <a:lstStyle/>
          <a:p>
            <a:r>
              <a:rPr lang="vi-VN" sz="3200" dirty="0">
                <a:solidFill>
                  <a:schemeClr val="bg1"/>
                </a:solidFill>
                <a:latin typeface="+mj-lt"/>
              </a:rPr>
              <a:t>Data modeling </a:t>
            </a:r>
          </a:p>
        </p:txBody>
      </p:sp>
      <p:sp>
        <p:nvSpPr>
          <p:cNvPr id="8" name="Rectangle 7">
            <a:extLst>
              <a:ext uri="{FF2B5EF4-FFF2-40B4-BE49-F238E27FC236}">
                <a16:creationId xmlns:a16="http://schemas.microsoft.com/office/drawing/2014/main" id="{EEB90D48-030C-4637-8BF0-298E276EA06F}"/>
              </a:ext>
            </a:extLst>
          </p:cNvPr>
          <p:cNvSpPr/>
          <p:nvPr/>
        </p:nvSpPr>
        <p:spPr>
          <a:xfrm>
            <a:off x="7505700" y="2423160"/>
            <a:ext cx="2072640" cy="201168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8BC9FD83-3F2A-4650-96EA-603BA97F9EDF}"/>
              </a:ext>
            </a:extLst>
          </p:cNvPr>
          <p:cNvSpPr txBox="1"/>
          <p:nvPr/>
        </p:nvSpPr>
        <p:spPr>
          <a:xfrm>
            <a:off x="7673340" y="2890391"/>
            <a:ext cx="2072640" cy="1077218"/>
          </a:xfrm>
          <a:prstGeom prst="rect">
            <a:avLst/>
          </a:prstGeom>
          <a:noFill/>
        </p:spPr>
        <p:txBody>
          <a:bodyPr wrap="square" rtlCol="0">
            <a:spAutoFit/>
          </a:bodyPr>
          <a:lstStyle/>
          <a:p>
            <a:r>
              <a:rPr lang="vi-VN" sz="3200" dirty="0">
                <a:solidFill>
                  <a:schemeClr val="bg1"/>
                </a:solidFill>
                <a:latin typeface="+mj-lt"/>
              </a:rPr>
              <a:t>Kiến trúc hệ thống </a:t>
            </a:r>
          </a:p>
        </p:txBody>
      </p:sp>
    </p:spTree>
    <p:extLst>
      <p:ext uri="{BB962C8B-B14F-4D97-AF65-F5344CB8AC3E}">
        <p14:creationId xmlns:p14="http://schemas.microsoft.com/office/powerpoint/2010/main" val="2189542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accel="82000"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0-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xit" presetSubtype="1" accel="82000"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0-ppt_h/2"/>
                                          </p:val>
                                        </p:tav>
                                      </p:tavLst>
                                    </p:anim>
                                    <p:set>
                                      <p:cBhvr>
                                        <p:cTn id="12" dur="1" fill="hold">
                                          <p:stCondLst>
                                            <p:cond delay="499"/>
                                          </p:stCondLst>
                                        </p:cTn>
                                        <p:tgtEl>
                                          <p:spTgt spid="5"/>
                                        </p:tgtEl>
                                        <p:attrNameLst>
                                          <p:attrName>style.visibility</p:attrName>
                                        </p:attrNameLst>
                                      </p:cBhvr>
                                      <p:to>
                                        <p:strVal val="hidden"/>
                                      </p:to>
                                    </p:se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448544-E3CF-4F75-97BB-4D18C74034A5}"/>
              </a:ext>
            </a:extLst>
          </p:cNvPr>
          <p:cNvSpPr/>
          <p:nvPr/>
        </p:nvSpPr>
        <p:spPr>
          <a:xfrm>
            <a:off x="2423160" y="929640"/>
            <a:ext cx="6979920" cy="51663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146" name="Picture 2">
            <a:extLst>
              <a:ext uri="{FF2B5EF4-FFF2-40B4-BE49-F238E27FC236}">
                <a16:creationId xmlns:a16="http://schemas.microsoft.com/office/drawing/2014/main" id="{EDA5C634-C33A-403F-8871-E7922F81E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541" y="1261702"/>
            <a:ext cx="3927158" cy="466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325638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up)">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18C34C-5759-4256-A80B-EBAC412E4C43}"/>
              </a:ext>
            </a:extLst>
          </p:cNvPr>
          <p:cNvSpPr/>
          <p:nvPr/>
        </p:nvSpPr>
        <p:spPr>
          <a:xfrm>
            <a:off x="2834640" y="2423160"/>
            <a:ext cx="2087880" cy="20269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9C77CAA3-988A-400B-A1AD-355A846814A1}"/>
              </a:ext>
            </a:extLst>
          </p:cNvPr>
          <p:cNvSpPr txBox="1"/>
          <p:nvPr/>
        </p:nvSpPr>
        <p:spPr>
          <a:xfrm>
            <a:off x="3002280" y="2890391"/>
            <a:ext cx="2072640" cy="1077218"/>
          </a:xfrm>
          <a:prstGeom prst="rect">
            <a:avLst/>
          </a:prstGeom>
          <a:noFill/>
        </p:spPr>
        <p:txBody>
          <a:bodyPr wrap="square" rtlCol="0">
            <a:spAutoFit/>
          </a:bodyPr>
          <a:lstStyle/>
          <a:p>
            <a:r>
              <a:rPr lang="vi-VN" sz="3200" dirty="0">
                <a:solidFill>
                  <a:schemeClr val="bg1"/>
                </a:solidFill>
                <a:latin typeface="+mj-lt"/>
              </a:rPr>
              <a:t>Data modeling </a:t>
            </a:r>
          </a:p>
        </p:txBody>
      </p:sp>
      <p:sp>
        <p:nvSpPr>
          <p:cNvPr id="8" name="Rectangle 7">
            <a:extLst>
              <a:ext uri="{FF2B5EF4-FFF2-40B4-BE49-F238E27FC236}">
                <a16:creationId xmlns:a16="http://schemas.microsoft.com/office/drawing/2014/main" id="{EEB90D48-030C-4637-8BF0-298E276EA06F}"/>
              </a:ext>
            </a:extLst>
          </p:cNvPr>
          <p:cNvSpPr/>
          <p:nvPr/>
        </p:nvSpPr>
        <p:spPr>
          <a:xfrm>
            <a:off x="7505700" y="2423160"/>
            <a:ext cx="2072640" cy="201168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8BC9FD83-3F2A-4650-96EA-603BA97F9EDF}"/>
              </a:ext>
            </a:extLst>
          </p:cNvPr>
          <p:cNvSpPr txBox="1"/>
          <p:nvPr/>
        </p:nvSpPr>
        <p:spPr>
          <a:xfrm>
            <a:off x="7673340" y="2890391"/>
            <a:ext cx="2072640" cy="1077218"/>
          </a:xfrm>
          <a:prstGeom prst="rect">
            <a:avLst/>
          </a:prstGeom>
          <a:noFill/>
        </p:spPr>
        <p:txBody>
          <a:bodyPr wrap="square" rtlCol="0">
            <a:spAutoFit/>
          </a:bodyPr>
          <a:lstStyle/>
          <a:p>
            <a:r>
              <a:rPr lang="vi-VN" sz="3200" dirty="0">
                <a:solidFill>
                  <a:schemeClr val="bg1"/>
                </a:solidFill>
                <a:latin typeface="+mj-lt"/>
              </a:rPr>
              <a:t>Kiến trúc hệ thống </a:t>
            </a:r>
          </a:p>
        </p:txBody>
      </p:sp>
    </p:spTree>
    <p:extLst>
      <p:ext uri="{BB962C8B-B14F-4D97-AF65-F5344CB8AC3E}">
        <p14:creationId xmlns:p14="http://schemas.microsoft.com/office/powerpoint/2010/main" val="339053598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C8DEB9-DD32-4FFE-B1A8-54821783397C}"/>
              </a:ext>
            </a:extLst>
          </p:cNvPr>
          <p:cNvSpPr/>
          <p:nvPr/>
        </p:nvSpPr>
        <p:spPr>
          <a:xfrm>
            <a:off x="0" y="0"/>
            <a:ext cx="12192000" cy="6858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193C699D-9BDB-4595-B3EC-B8505225FB69}"/>
              </a:ext>
            </a:extLst>
          </p:cNvPr>
          <p:cNvSpPr/>
          <p:nvPr/>
        </p:nvSpPr>
        <p:spPr>
          <a:xfrm>
            <a:off x="2103120" y="2133600"/>
            <a:ext cx="2529840" cy="2240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DF63908A-30A1-4237-B83A-3114857B83F0}"/>
              </a:ext>
            </a:extLst>
          </p:cNvPr>
          <p:cNvSpPr/>
          <p:nvPr/>
        </p:nvSpPr>
        <p:spPr>
          <a:xfrm>
            <a:off x="7726682" y="2133600"/>
            <a:ext cx="2529840" cy="2240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0DA345A9-F92A-40D5-B277-85F8DF98E168}"/>
              </a:ext>
            </a:extLst>
          </p:cNvPr>
          <p:cNvSpPr txBox="1"/>
          <p:nvPr/>
        </p:nvSpPr>
        <p:spPr>
          <a:xfrm>
            <a:off x="2103120" y="2930574"/>
            <a:ext cx="2529840" cy="646331"/>
          </a:xfrm>
          <a:prstGeom prst="rect">
            <a:avLst/>
          </a:prstGeom>
          <a:noFill/>
        </p:spPr>
        <p:txBody>
          <a:bodyPr wrap="square" rtlCol="0">
            <a:spAutoFit/>
          </a:bodyPr>
          <a:lstStyle/>
          <a:p>
            <a:r>
              <a:rPr lang="vi-VN" sz="3600" dirty="0">
                <a:solidFill>
                  <a:schemeClr val="bg1"/>
                </a:solidFill>
                <a:latin typeface="+mj-lt"/>
              </a:rPr>
              <a:t>Architecture</a:t>
            </a:r>
          </a:p>
        </p:txBody>
      </p:sp>
      <p:sp>
        <p:nvSpPr>
          <p:cNvPr id="9" name="TextBox 8">
            <a:extLst>
              <a:ext uri="{FF2B5EF4-FFF2-40B4-BE49-F238E27FC236}">
                <a16:creationId xmlns:a16="http://schemas.microsoft.com/office/drawing/2014/main" id="{7A795E69-1449-4458-AC1B-597187ADE940}"/>
              </a:ext>
            </a:extLst>
          </p:cNvPr>
          <p:cNvSpPr txBox="1"/>
          <p:nvPr/>
        </p:nvSpPr>
        <p:spPr>
          <a:xfrm>
            <a:off x="8031482" y="2653574"/>
            <a:ext cx="2529840" cy="1200329"/>
          </a:xfrm>
          <a:prstGeom prst="rect">
            <a:avLst/>
          </a:prstGeom>
          <a:noFill/>
        </p:spPr>
        <p:txBody>
          <a:bodyPr wrap="square" rtlCol="0">
            <a:spAutoFit/>
          </a:bodyPr>
          <a:lstStyle/>
          <a:p>
            <a:r>
              <a:rPr lang="vi-VN" sz="3600" dirty="0">
                <a:solidFill>
                  <a:schemeClr val="bg1"/>
                </a:solidFill>
                <a:latin typeface="+mj-lt"/>
              </a:rPr>
              <a:t>UML diagrams</a:t>
            </a:r>
          </a:p>
        </p:txBody>
      </p:sp>
    </p:spTree>
    <p:extLst>
      <p:ext uri="{BB962C8B-B14F-4D97-AF65-F5344CB8AC3E}">
        <p14:creationId xmlns:p14="http://schemas.microsoft.com/office/powerpoint/2010/main" val="47568629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8C1D3B-1725-4E48-8162-CEF7975AE7A6}"/>
              </a:ext>
            </a:extLst>
          </p:cNvPr>
          <p:cNvSpPr/>
          <p:nvPr/>
        </p:nvSpPr>
        <p:spPr>
          <a:xfrm>
            <a:off x="3779520" y="1508760"/>
            <a:ext cx="4953000" cy="49377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pic>
        <p:nvPicPr>
          <p:cNvPr id="7170" name="Picture 2">
            <a:extLst>
              <a:ext uri="{FF2B5EF4-FFF2-40B4-BE49-F238E27FC236}">
                <a16:creationId xmlns:a16="http://schemas.microsoft.com/office/drawing/2014/main" id="{D0F13425-F013-415A-B33E-40174964C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519" y="2777490"/>
            <a:ext cx="4691002" cy="313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5D7242D-470E-4A61-8266-738D49A277DD}"/>
              </a:ext>
            </a:extLst>
          </p:cNvPr>
          <p:cNvSpPr txBox="1"/>
          <p:nvPr/>
        </p:nvSpPr>
        <p:spPr>
          <a:xfrm>
            <a:off x="121920" y="444877"/>
            <a:ext cx="6583680" cy="6001643"/>
          </a:xfrm>
          <a:prstGeom prst="rect">
            <a:avLst/>
          </a:prstGeom>
          <a:noFill/>
        </p:spPr>
        <p:txBody>
          <a:bodyPr wrap="square" rtlCol="0">
            <a:spAutoFit/>
          </a:bodyPr>
          <a:lstStyle/>
          <a:p>
            <a:r>
              <a:rPr lang="vi-VN" sz="3200" dirty="0">
                <a:solidFill>
                  <a:srgbClr val="002060"/>
                </a:solidFill>
                <a:latin typeface="+mj-lt"/>
              </a:rPr>
              <a:t>- Model (M):Là bộ phận có chức năng lưu trữ toàn bộ dữ liệu của ứng dụng</a:t>
            </a:r>
          </a:p>
          <a:p>
            <a:pPr marL="457200" indent="-457200">
              <a:buFontTx/>
              <a:buChar char="-"/>
            </a:pPr>
            <a:endParaRPr lang="vi-VN" sz="3200" dirty="0">
              <a:solidFill>
                <a:srgbClr val="002060"/>
              </a:solidFill>
              <a:latin typeface="+mj-lt"/>
            </a:endParaRPr>
          </a:p>
          <a:p>
            <a:r>
              <a:rPr lang="vi-VN" sz="3200" dirty="0">
                <a:solidFill>
                  <a:srgbClr val="002060"/>
                </a:solidFill>
                <a:latin typeface="+mj-lt"/>
              </a:rPr>
              <a:t>- View (V):Đây là phần giao diện (theme) dành cho người sử dụng. </a:t>
            </a:r>
          </a:p>
          <a:p>
            <a:pPr marL="457200" indent="-457200">
              <a:buFontTx/>
              <a:buChar char="-"/>
            </a:pPr>
            <a:endParaRPr lang="vi-VN" sz="3200" dirty="0">
              <a:solidFill>
                <a:srgbClr val="002060"/>
              </a:solidFill>
              <a:latin typeface="+mj-lt"/>
            </a:endParaRPr>
          </a:p>
          <a:p>
            <a:r>
              <a:rPr lang="vi-VN" sz="3200" dirty="0">
                <a:solidFill>
                  <a:srgbClr val="002060"/>
                </a:solidFill>
                <a:latin typeface="+mj-lt"/>
              </a:rPr>
              <a:t>- Controller (C):Bộ phận có nhiệm vụ xử lý các yêu cầu người dùng đưa đến thông qua view. Từ đó, C đưa radữ liệu phù hợp với người dùng. Bên cạnh đó, Controller còn có chức năng kết nối với model.</a:t>
            </a:r>
          </a:p>
        </p:txBody>
      </p:sp>
    </p:spTree>
    <p:extLst>
      <p:ext uri="{BB962C8B-B14F-4D97-AF65-F5344CB8AC3E}">
        <p14:creationId xmlns:p14="http://schemas.microsoft.com/office/powerpoint/2010/main" val="324670304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fill="hold" nodeType="clickEffect" p14:presetBounceEnd="91000">
                                      <p:stCondLst>
                                        <p:cond delay="0"/>
                                      </p:stCondLst>
                                      <p:childTnLst>
                                        <p:animMotion origin="layout" path="M -8.33333E-7 -4.81481E-6 L 0.25443 -0.00023 " pathEditMode="relative" rAng="0" ptsTypes="AA" p14:bounceEnd="91000">
                                          <p:cBhvr>
                                            <p:cTn id="6" dur="1000" fill="hold"/>
                                            <p:tgtEl>
                                              <p:spTgt spid="7170"/>
                                            </p:tgtEl>
                                            <p:attrNameLst>
                                              <p:attrName>ppt_x</p:attrName>
                                              <p:attrName>ppt_y</p:attrName>
                                            </p:attrNameLst>
                                          </p:cBhvr>
                                          <p:rCtr x="12721" y="-23"/>
                                        </p:animMotion>
                                      </p:childTnLst>
                                    </p:cTn>
                                  </p:par>
                                  <p:par>
                                    <p:cTn id="7" presetID="42" presetClass="path" presetSubtype="0" accel="50000" fill="hold" grpId="0" nodeType="withEffect" p14:presetBounceEnd="91000">
                                      <p:stCondLst>
                                        <p:cond delay="0"/>
                                      </p:stCondLst>
                                      <p:childTnLst>
                                        <p:animMotion origin="layout" path="M -1.04167E-6 -1.11111E-6 L 0.25807 0.02014 " pathEditMode="relative" rAng="0" ptsTypes="AA" p14:bounceEnd="91000">
                                          <p:cBhvr>
                                            <p:cTn id="8" dur="1000" fill="hold"/>
                                            <p:tgtEl>
                                              <p:spTgt spid="2"/>
                                            </p:tgtEl>
                                            <p:attrNameLst>
                                              <p:attrName>ppt_x</p:attrName>
                                              <p:attrName>ppt_y</p:attrName>
                                            </p:attrNameLst>
                                          </p:cBhvr>
                                          <p:rCtr x="12904" y="995"/>
                                        </p:animMotion>
                                      </p:childTnLst>
                                    </p:cTn>
                                  </p:par>
                                  <p:par>
                                    <p:cTn id="9" presetID="2" presetClass="entr" presetSubtype="8" fill="hold" nodeType="withEffect" p14:presetBounceEnd="80000">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14:bounceEnd="80000">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80000">
                                      <p:stCondLst>
                                        <p:cond delay="20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14:bounceEnd="80000">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80000">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14:bounceEnd="80000">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14:bounceEnd="80000">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fill="hold" nodeType="clickEffect">
                                      <p:stCondLst>
                                        <p:cond delay="0"/>
                                      </p:stCondLst>
                                      <p:childTnLst>
                                        <p:animMotion origin="layout" path="M -8.33333E-7 -4.81481E-6 L 0.25443 -0.00023 " pathEditMode="relative" rAng="0" ptsTypes="AA">
                                          <p:cBhvr>
                                            <p:cTn id="6" dur="1000" fill="hold"/>
                                            <p:tgtEl>
                                              <p:spTgt spid="7170"/>
                                            </p:tgtEl>
                                            <p:attrNameLst>
                                              <p:attrName>ppt_x</p:attrName>
                                              <p:attrName>ppt_y</p:attrName>
                                            </p:attrNameLst>
                                          </p:cBhvr>
                                          <p:rCtr x="12721" y="-23"/>
                                        </p:animMotion>
                                      </p:childTnLst>
                                    </p:cTn>
                                  </p:par>
                                  <p:par>
                                    <p:cTn id="7" presetID="42" presetClass="path" presetSubtype="0" accel="50000" fill="hold" grpId="0" nodeType="withEffect">
                                      <p:stCondLst>
                                        <p:cond delay="0"/>
                                      </p:stCondLst>
                                      <p:childTnLst>
                                        <p:animMotion origin="layout" path="M -1.04167E-6 -1.11111E-6 L 0.25807 0.02014 " pathEditMode="relative" rAng="0" ptsTypes="AA">
                                          <p:cBhvr>
                                            <p:cTn id="8" dur="1000" fill="hold"/>
                                            <p:tgtEl>
                                              <p:spTgt spid="2"/>
                                            </p:tgtEl>
                                            <p:attrNameLst>
                                              <p:attrName>ppt_x</p:attrName>
                                              <p:attrName>ppt_y</p:attrName>
                                            </p:attrNameLst>
                                          </p:cBhvr>
                                          <p:rCtr x="12904" y="995"/>
                                        </p:animMotion>
                                      </p:childTnLst>
                                    </p:cTn>
                                  </p:par>
                                  <p:par>
                                    <p:cTn id="9" presetID="2" presetClass="entr" presetSubtype="8"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2508A4-CDEB-4657-B258-B5EA248BFD32}"/>
              </a:ext>
            </a:extLst>
          </p:cNvPr>
          <p:cNvSpPr/>
          <p:nvPr/>
        </p:nvSpPr>
        <p:spPr>
          <a:xfrm>
            <a:off x="0" y="0"/>
            <a:ext cx="12192000" cy="6858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193C699D-9BDB-4595-B3EC-B8505225FB69}"/>
              </a:ext>
            </a:extLst>
          </p:cNvPr>
          <p:cNvSpPr/>
          <p:nvPr/>
        </p:nvSpPr>
        <p:spPr>
          <a:xfrm>
            <a:off x="2103120" y="2133600"/>
            <a:ext cx="2529840" cy="2240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DF63908A-30A1-4237-B83A-3114857B83F0}"/>
              </a:ext>
            </a:extLst>
          </p:cNvPr>
          <p:cNvSpPr/>
          <p:nvPr/>
        </p:nvSpPr>
        <p:spPr>
          <a:xfrm>
            <a:off x="7726682" y="2133600"/>
            <a:ext cx="2529840" cy="2240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0DA345A9-F92A-40D5-B277-85F8DF98E168}"/>
              </a:ext>
            </a:extLst>
          </p:cNvPr>
          <p:cNvSpPr txBox="1"/>
          <p:nvPr/>
        </p:nvSpPr>
        <p:spPr>
          <a:xfrm>
            <a:off x="2103120" y="2930574"/>
            <a:ext cx="2529840" cy="646331"/>
          </a:xfrm>
          <a:prstGeom prst="rect">
            <a:avLst/>
          </a:prstGeom>
          <a:noFill/>
        </p:spPr>
        <p:txBody>
          <a:bodyPr wrap="square" rtlCol="0">
            <a:spAutoFit/>
          </a:bodyPr>
          <a:lstStyle/>
          <a:p>
            <a:r>
              <a:rPr lang="vi-VN" sz="3600" dirty="0">
                <a:solidFill>
                  <a:schemeClr val="bg1"/>
                </a:solidFill>
                <a:latin typeface="+mj-lt"/>
              </a:rPr>
              <a:t>Architecture</a:t>
            </a:r>
          </a:p>
        </p:txBody>
      </p:sp>
      <p:sp>
        <p:nvSpPr>
          <p:cNvPr id="9" name="TextBox 8">
            <a:extLst>
              <a:ext uri="{FF2B5EF4-FFF2-40B4-BE49-F238E27FC236}">
                <a16:creationId xmlns:a16="http://schemas.microsoft.com/office/drawing/2014/main" id="{7A795E69-1449-4458-AC1B-597187ADE940}"/>
              </a:ext>
            </a:extLst>
          </p:cNvPr>
          <p:cNvSpPr txBox="1"/>
          <p:nvPr/>
        </p:nvSpPr>
        <p:spPr>
          <a:xfrm>
            <a:off x="8031482" y="2653574"/>
            <a:ext cx="2529840" cy="1200329"/>
          </a:xfrm>
          <a:prstGeom prst="rect">
            <a:avLst/>
          </a:prstGeom>
          <a:noFill/>
        </p:spPr>
        <p:txBody>
          <a:bodyPr wrap="square" rtlCol="0">
            <a:spAutoFit/>
          </a:bodyPr>
          <a:lstStyle/>
          <a:p>
            <a:r>
              <a:rPr lang="vi-VN" sz="3600" dirty="0">
                <a:solidFill>
                  <a:schemeClr val="bg1"/>
                </a:solidFill>
                <a:latin typeface="+mj-lt"/>
              </a:rPr>
              <a:t>UML diagrams</a:t>
            </a:r>
          </a:p>
        </p:txBody>
      </p:sp>
    </p:spTree>
    <p:extLst>
      <p:ext uri="{BB962C8B-B14F-4D97-AF65-F5344CB8AC3E}">
        <p14:creationId xmlns:p14="http://schemas.microsoft.com/office/powerpoint/2010/main" val="208097094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C3EF3D-B0B9-4005-93E8-D3C2B0941025}"/>
              </a:ext>
            </a:extLst>
          </p:cNvPr>
          <p:cNvSpPr/>
          <p:nvPr/>
        </p:nvSpPr>
        <p:spPr>
          <a:xfrm>
            <a:off x="4199466" y="2625939"/>
            <a:ext cx="4244623" cy="945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982CF802-6C11-49C3-B980-252D9447BF04}"/>
              </a:ext>
            </a:extLst>
          </p:cNvPr>
          <p:cNvSpPr txBox="1"/>
          <p:nvPr/>
        </p:nvSpPr>
        <p:spPr>
          <a:xfrm>
            <a:off x="5215465" y="2782669"/>
            <a:ext cx="2415822" cy="646331"/>
          </a:xfrm>
          <a:prstGeom prst="rect">
            <a:avLst/>
          </a:prstGeom>
          <a:noFill/>
        </p:spPr>
        <p:txBody>
          <a:bodyPr wrap="square" rtlCol="0">
            <a:spAutoFit/>
          </a:bodyPr>
          <a:lstStyle/>
          <a:p>
            <a:r>
              <a:rPr lang="vi-VN" sz="3600" dirty="0">
                <a:solidFill>
                  <a:schemeClr val="bg1"/>
                </a:solidFill>
                <a:latin typeface="+mj-lt"/>
              </a:rPr>
              <a:t>Giới Thiệu </a:t>
            </a:r>
          </a:p>
        </p:txBody>
      </p:sp>
    </p:spTree>
    <p:extLst>
      <p:ext uri="{BB962C8B-B14F-4D97-AF65-F5344CB8AC3E}">
        <p14:creationId xmlns:p14="http://schemas.microsoft.com/office/powerpoint/2010/main" val="93925444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8EE8B7-A72D-4476-8E4D-DF74446D8757}"/>
              </a:ext>
            </a:extLst>
          </p:cNvPr>
          <p:cNvSpPr/>
          <p:nvPr/>
        </p:nvSpPr>
        <p:spPr>
          <a:xfrm>
            <a:off x="0" y="883920"/>
            <a:ext cx="12192000" cy="53187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pic>
        <p:nvPicPr>
          <p:cNvPr id="8194" name="Picture 2">
            <a:extLst>
              <a:ext uri="{FF2B5EF4-FFF2-40B4-BE49-F238E27FC236}">
                <a16:creationId xmlns:a16="http://schemas.microsoft.com/office/drawing/2014/main" id="{5C356D49-9B84-4E18-834D-07D8AEF6E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 y="1604963"/>
            <a:ext cx="6124575" cy="398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a:extLst>
              <a:ext uri="{FF2B5EF4-FFF2-40B4-BE49-F238E27FC236}">
                <a16:creationId xmlns:a16="http://schemas.microsoft.com/office/drawing/2014/main" id="{9674605C-0F84-497D-953E-4019E2104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338" y="1604963"/>
            <a:ext cx="589788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61808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up)">
                                      <p:cBhvr>
                                        <p:cTn id="7" dur="500"/>
                                        <p:tgtEl>
                                          <p:spTgt spid="8195"/>
                                        </p:tgtEl>
                                      </p:cBhvr>
                                    </p:animEffect>
                                  </p:childTnLst>
                                </p:cTn>
                              </p:par>
                              <p:par>
                                <p:cTn id="8" presetID="22" presetClass="entr" presetSubtype="1"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wipe(up)">
                                      <p:cBhvr>
                                        <p:cTn id="10"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DA2354-67D8-4BEC-B7AF-3FC4467F4B05}"/>
              </a:ext>
            </a:extLst>
          </p:cNvPr>
          <p:cNvSpPr/>
          <p:nvPr/>
        </p:nvSpPr>
        <p:spPr>
          <a:xfrm>
            <a:off x="4328160" y="2795230"/>
            <a:ext cx="3672840" cy="1138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7C85B5D5-C8D6-4977-AA5F-6FAFCE203477}"/>
              </a:ext>
            </a:extLst>
          </p:cNvPr>
          <p:cNvSpPr txBox="1"/>
          <p:nvPr/>
        </p:nvSpPr>
        <p:spPr>
          <a:xfrm>
            <a:off x="5219700" y="2860655"/>
            <a:ext cx="1889760" cy="923330"/>
          </a:xfrm>
          <a:prstGeom prst="rect">
            <a:avLst/>
          </a:prstGeom>
          <a:noFill/>
        </p:spPr>
        <p:txBody>
          <a:bodyPr wrap="square" rtlCol="0">
            <a:spAutoFit/>
          </a:bodyPr>
          <a:lstStyle/>
          <a:p>
            <a:r>
              <a:rPr lang="vi-VN" sz="5400" dirty="0">
                <a:solidFill>
                  <a:schemeClr val="bg1"/>
                </a:solidFill>
                <a:latin typeface="+mj-lt"/>
              </a:rPr>
              <a:t>Demo</a:t>
            </a:r>
          </a:p>
        </p:txBody>
      </p:sp>
    </p:spTree>
    <p:extLst>
      <p:ext uri="{BB962C8B-B14F-4D97-AF65-F5344CB8AC3E}">
        <p14:creationId xmlns:p14="http://schemas.microsoft.com/office/powerpoint/2010/main" val="3182553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a:extLst>
              <a:ext uri="{FF2B5EF4-FFF2-40B4-BE49-F238E27FC236}">
                <a16:creationId xmlns:a16="http://schemas.microsoft.com/office/drawing/2014/main" id="{8890904F-03FA-46F3-83D1-D7ABAE095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43" y="0"/>
            <a:ext cx="8417559" cy="4734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Picture 2">
            <a:extLst>
              <a:ext uri="{FF2B5EF4-FFF2-40B4-BE49-F238E27FC236}">
                <a16:creationId xmlns:a16="http://schemas.microsoft.com/office/drawing/2014/main" id="{776672CE-53AC-4997-9C9B-5568543F4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421" y="626953"/>
            <a:ext cx="7857384" cy="441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4426551-9CDB-43C8-9E1D-E37541515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721429"/>
            <a:ext cx="8234364" cy="463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82917BBF-82C0-4151-87AC-2E114971E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737" y="764098"/>
            <a:ext cx="8234364" cy="463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A56372A3-2F0E-42B6-A98D-50A80A8A4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015" y="1027747"/>
            <a:ext cx="8234364" cy="463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7BEC1AFE-E8EF-4FA9-8BD1-747750F86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818" y="1113085"/>
            <a:ext cx="8234364" cy="463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47BC8BFF-3621-41A3-B796-4C5B6BC7D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8621" y="1280160"/>
            <a:ext cx="8234364" cy="463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9886468"/>
      </p:ext>
    </p:extLst>
  </p:cSld>
  <p:clrMapOvr>
    <a:masterClrMapping/>
  </p:clrMapOvr>
  <p:transition spd="med">
    <p:split orient="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14:presetBounceEnd="80000">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14:bounceEnd="80000">
                                          <p:cBhvr additive="base">
                                            <p:cTn id="7" dur="700" fill="hold"/>
                                            <p:tgtEl>
                                              <p:spTgt spid="10243"/>
                                            </p:tgtEl>
                                            <p:attrNameLst>
                                              <p:attrName>ppt_x</p:attrName>
                                            </p:attrNameLst>
                                          </p:cBhvr>
                                          <p:tavLst>
                                            <p:tav tm="0">
                                              <p:val>
                                                <p:strVal val="1+#ppt_w/2"/>
                                              </p:val>
                                            </p:tav>
                                            <p:tav tm="100000">
                                              <p:val>
                                                <p:strVal val="#ppt_x"/>
                                              </p:val>
                                            </p:tav>
                                          </p:tavLst>
                                        </p:anim>
                                        <p:anim calcmode="lin" valueType="num" p14:bounceEnd="80000">
                                          <p:cBhvr additive="base">
                                            <p:cTn id="8" dur="7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14:presetBounceEnd="68000">
                                      <p:stCondLst>
                                        <p:cond delay="0"/>
                                      </p:stCondLst>
                                      <p:childTnLst>
                                        <p:set>
                                          <p:cBhvr>
                                            <p:cTn id="12" dur="1" fill="hold">
                                              <p:stCondLst>
                                                <p:cond delay="0"/>
                                              </p:stCondLst>
                                            </p:cTn>
                                            <p:tgtEl>
                                              <p:spTgt spid="10242"/>
                                            </p:tgtEl>
                                            <p:attrNameLst>
                                              <p:attrName>style.visibility</p:attrName>
                                            </p:attrNameLst>
                                          </p:cBhvr>
                                          <p:to>
                                            <p:strVal val="visible"/>
                                          </p:to>
                                        </p:set>
                                        <p:anim calcmode="lin" valueType="num" p14:bounceEnd="68000">
                                          <p:cBhvr additive="base">
                                            <p:cTn id="13" dur="700" fill="hold"/>
                                            <p:tgtEl>
                                              <p:spTgt spid="10242"/>
                                            </p:tgtEl>
                                            <p:attrNameLst>
                                              <p:attrName>ppt_x</p:attrName>
                                            </p:attrNameLst>
                                          </p:cBhvr>
                                          <p:tavLst>
                                            <p:tav tm="0">
                                              <p:val>
                                                <p:strVal val="1+#ppt_w/2"/>
                                              </p:val>
                                            </p:tav>
                                            <p:tav tm="100000">
                                              <p:val>
                                                <p:strVal val="#ppt_x"/>
                                              </p:val>
                                            </p:tav>
                                          </p:tavLst>
                                        </p:anim>
                                        <p:anim calcmode="lin" valueType="num" p14:bounceEnd="68000">
                                          <p:cBhvr additive="base">
                                            <p:cTn id="14" dur="7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14:presetBounceEnd="68000">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14:bounceEnd="68000">
                                          <p:cBhvr additive="base">
                                            <p:cTn id="19" dur="700" fill="hold"/>
                                            <p:tgtEl>
                                              <p:spTgt spid="3"/>
                                            </p:tgtEl>
                                            <p:attrNameLst>
                                              <p:attrName>ppt_x</p:attrName>
                                            </p:attrNameLst>
                                          </p:cBhvr>
                                          <p:tavLst>
                                            <p:tav tm="0">
                                              <p:val>
                                                <p:strVal val="1+#ppt_w/2"/>
                                              </p:val>
                                            </p:tav>
                                            <p:tav tm="100000">
                                              <p:val>
                                                <p:strVal val="#ppt_x"/>
                                              </p:val>
                                            </p:tav>
                                          </p:tavLst>
                                        </p:anim>
                                        <p:anim calcmode="lin" valueType="num" p14:bounceEnd="68000">
                                          <p:cBhvr additive="base">
                                            <p:cTn id="20" dur="7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14:presetBounceEnd="68000">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14:bounceEnd="68000">
                                          <p:cBhvr additive="base">
                                            <p:cTn id="25" dur="700" fill="hold"/>
                                            <p:tgtEl>
                                              <p:spTgt spid="4"/>
                                            </p:tgtEl>
                                            <p:attrNameLst>
                                              <p:attrName>ppt_x</p:attrName>
                                            </p:attrNameLst>
                                          </p:cBhvr>
                                          <p:tavLst>
                                            <p:tav tm="0">
                                              <p:val>
                                                <p:strVal val="1+#ppt_w/2"/>
                                              </p:val>
                                            </p:tav>
                                            <p:tav tm="100000">
                                              <p:val>
                                                <p:strVal val="#ppt_x"/>
                                              </p:val>
                                            </p:tav>
                                          </p:tavLst>
                                        </p:anim>
                                        <p:anim calcmode="lin" valueType="num" p14:bounceEnd="68000">
                                          <p:cBhvr additive="base">
                                            <p:cTn id="26" dur="7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14:presetBounceEnd="68000">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14:bounceEnd="68000">
                                          <p:cBhvr additive="base">
                                            <p:cTn id="31" dur="700" fill="hold"/>
                                            <p:tgtEl>
                                              <p:spTgt spid="5"/>
                                            </p:tgtEl>
                                            <p:attrNameLst>
                                              <p:attrName>ppt_x</p:attrName>
                                            </p:attrNameLst>
                                          </p:cBhvr>
                                          <p:tavLst>
                                            <p:tav tm="0">
                                              <p:val>
                                                <p:strVal val="1+#ppt_w/2"/>
                                              </p:val>
                                            </p:tav>
                                            <p:tav tm="100000">
                                              <p:val>
                                                <p:strVal val="#ppt_x"/>
                                              </p:val>
                                            </p:tav>
                                          </p:tavLst>
                                        </p:anim>
                                        <p:anim calcmode="lin" valueType="num" p14:bounceEnd="68000">
                                          <p:cBhvr additive="base">
                                            <p:cTn id="32" dur="7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14:presetBounceEnd="68000">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14:bounceEnd="68000">
                                          <p:cBhvr additive="base">
                                            <p:cTn id="37" dur="700" fill="hold"/>
                                            <p:tgtEl>
                                              <p:spTgt spid="6"/>
                                            </p:tgtEl>
                                            <p:attrNameLst>
                                              <p:attrName>ppt_x</p:attrName>
                                            </p:attrNameLst>
                                          </p:cBhvr>
                                          <p:tavLst>
                                            <p:tav tm="0">
                                              <p:val>
                                                <p:strVal val="1+#ppt_w/2"/>
                                              </p:val>
                                            </p:tav>
                                            <p:tav tm="100000">
                                              <p:val>
                                                <p:strVal val="#ppt_x"/>
                                              </p:val>
                                            </p:tav>
                                          </p:tavLst>
                                        </p:anim>
                                        <p:anim calcmode="lin" valueType="num" p14:bounceEnd="68000">
                                          <p:cBhvr additive="base">
                                            <p:cTn id="38" dur="7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nodeType="clickEffect" p14:presetBounceEnd="68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68000">
                                          <p:cBhvr additive="base">
                                            <p:cTn id="43" dur="700" fill="hold"/>
                                            <p:tgtEl>
                                              <p:spTgt spid="7"/>
                                            </p:tgtEl>
                                            <p:attrNameLst>
                                              <p:attrName>ppt_x</p:attrName>
                                            </p:attrNameLst>
                                          </p:cBhvr>
                                          <p:tavLst>
                                            <p:tav tm="0">
                                              <p:val>
                                                <p:strVal val="1+#ppt_w/2"/>
                                              </p:val>
                                            </p:tav>
                                            <p:tav tm="100000">
                                              <p:val>
                                                <p:strVal val="#ppt_x"/>
                                              </p:val>
                                            </p:tav>
                                          </p:tavLst>
                                        </p:anim>
                                        <p:anim calcmode="lin" valueType="num" p14:bounceEnd="68000">
                                          <p:cBhvr additive="base">
                                            <p:cTn id="44" dur="7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700" fill="hold"/>
                                            <p:tgtEl>
                                              <p:spTgt spid="10243"/>
                                            </p:tgtEl>
                                            <p:attrNameLst>
                                              <p:attrName>ppt_x</p:attrName>
                                            </p:attrNameLst>
                                          </p:cBhvr>
                                          <p:tavLst>
                                            <p:tav tm="0">
                                              <p:val>
                                                <p:strVal val="1+#ppt_w/2"/>
                                              </p:val>
                                            </p:tav>
                                            <p:tav tm="100000">
                                              <p:val>
                                                <p:strVal val="#ppt_x"/>
                                              </p:val>
                                            </p:tav>
                                          </p:tavLst>
                                        </p:anim>
                                        <p:anim calcmode="lin" valueType="num">
                                          <p:cBhvr additive="base">
                                            <p:cTn id="8" dur="7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10242"/>
                                            </p:tgtEl>
                                            <p:attrNameLst>
                                              <p:attrName>style.visibility</p:attrName>
                                            </p:attrNameLst>
                                          </p:cBhvr>
                                          <p:to>
                                            <p:strVal val="visible"/>
                                          </p:to>
                                        </p:set>
                                        <p:anim calcmode="lin" valueType="num">
                                          <p:cBhvr additive="base">
                                            <p:cTn id="13" dur="700" fill="hold"/>
                                            <p:tgtEl>
                                              <p:spTgt spid="10242"/>
                                            </p:tgtEl>
                                            <p:attrNameLst>
                                              <p:attrName>ppt_x</p:attrName>
                                            </p:attrNameLst>
                                          </p:cBhvr>
                                          <p:tavLst>
                                            <p:tav tm="0">
                                              <p:val>
                                                <p:strVal val="1+#ppt_w/2"/>
                                              </p:val>
                                            </p:tav>
                                            <p:tav tm="100000">
                                              <p:val>
                                                <p:strVal val="#ppt_x"/>
                                              </p:val>
                                            </p:tav>
                                          </p:tavLst>
                                        </p:anim>
                                        <p:anim calcmode="lin" valueType="num">
                                          <p:cBhvr additive="base">
                                            <p:cTn id="14" dur="7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00" fill="hold"/>
                                            <p:tgtEl>
                                              <p:spTgt spid="3"/>
                                            </p:tgtEl>
                                            <p:attrNameLst>
                                              <p:attrName>ppt_x</p:attrName>
                                            </p:attrNameLst>
                                          </p:cBhvr>
                                          <p:tavLst>
                                            <p:tav tm="0">
                                              <p:val>
                                                <p:strVal val="1+#ppt_w/2"/>
                                              </p:val>
                                            </p:tav>
                                            <p:tav tm="100000">
                                              <p:val>
                                                <p:strVal val="#ppt_x"/>
                                              </p:val>
                                            </p:tav>
                                          </p:tavLst>
                                        </p:anim>
                                        <p:anim calcmode="lin" valueType="num">
                                          <p:cBhvr additive="base">
                                            <p:cTn id="20" dur="7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700" fill="hold"/>
                                            <p:tgtEl>
                                              <p:spTgt spid="4"/>
                                            </p:tgtEl>
                                            <p:attrNameLst>
                                              <p:attrName>ppt_x</p:attrName>
                                            </p:attrNameLst>
                                          </p:cBhvr>
                                          <p:tavLst>
                                            <p:tav tm="0">
                                              <p:val>
                                                <p:strVal val="1+#ppt_w/2"/>
                                              </p:val>
                                            </p:tav>
                                            <p:tav tm="100000">
                                              <p:val>
                                                <p:strVal val="#ppt_x"/>
                                              </p:val>
                                            </p:tav>
                                          </p:tavLst>
                                        </p:anim>
                                        <p:anim calcmode="lin" valueType="num">
                                          <p:cBhvr additive="base">
                                            <p:cTn id="26" dur="7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700" fill="hold"/>
                                            <p:tgtEl>
                                              <p:spTgt spid="5"/>
                                            </p:tgtEl>
                                            <p:attrNameLst>
                                              <p:attrName>ppt_x</p:attrName>
                                            </p:attrNameLst>
                                          </p:cBhvr>
                                          <p:tavLst>
                                            <p:tav tm="0">
                                              <p:val>
                                                <p:strVal val="1+#ppt_w/2"/>
                                              </p:val>
                                            </p:tav>
                                            <p:tav tm="100000">
                                              <p:val>
                                                <p:strVal val="#ppt_x"/>
                                              </p:val>
                                            </p:tav>
                                          </p:tavLst>
                                        </p:anim>
                                        <p:anim calcmode="lin" valueType="num">
                                          <p:cBhvr additive="base">
                                            <p:cTn id="32" dur="7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700" fill="hold"/>
                                            <p:tgtEl>
                                              <p:spTgt spid="6"/>
                                            </p:tgtEl>
                                            <p:attrNameLst>
                                              <p:attrName>ppt_x</p:attrName>
                                            </p:attrNameLst>
                                          </p:cBhvr>
                                          <p:tavLst>
                                            <p:tav tm="0">
                                              <p:val>
                                                <p:strVal val="1+#ppt_w/2"/>
                                              </p:val>
                                            </p:tav>
                                            <p:tav tm="100000">
                                              <p:val>
                                                <p:strVal val="#ppt_x"/>
                                              </p:val>
                                            </p:tav>
                                          </p:tavLst>
                                        </p:anim>
                                        <p:anim calcmode="lin" valueType="num">
                                          <p:cBhvr additive="base">
                                            <p:cTn id="38" dur="7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700" fill="hold"/>
                                            <p:tgtEl>
                                              <p:spTgt spid="7"/>
                                            </p:tgtEl>
                                            <p:attrNameLst>
                                              <p:attrName>ppt_x</p:attrName>
                                            </p:attrNameLst>
                                          </p:cBhvr>
                                          <p:tavLst>
                                            <p:tav tm="0">
                                              <p:val>
                                                <p:strVal val="1+#ppt_w/2"/>
                                              </p:val>
                                            </p:tav>
                                            <p:tav tm="100000">
                                              <p:val>
                                                <p:strVal val="#ppt_x"/>
                                              </p:val>
                                            </p:tav>
                                          </p:tavLst>
                                        </p:anim>
                                        <p:anim calcmode="lin" valueType="num">
                                          <p:cBhvr additive="base">
                                            <p:cTn id="44" dur="7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40964F81-FE52-41E6-8377-39545D567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70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4D5C6ABF-A64F-4682-9234-109355611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51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CAA9D58E-FBAA-43A7-B571-50253520D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13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93B11C0C-FF3E-4262-A79B-033FB60C7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524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05720-CBEB-4FA7-9282-E6B8D58AB1F8}"/>
              </a:ext>
            </a:extLst>
          </p:cNvPr>
          <p:cNvSpPr/>
          <p:nvPr/>
        </p:nvSpPr>
        <p:spPr>
          <a:xfrm>
            <a:off x="0" y="891823"/>
            <a:ext cx="12192000" cy="506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BA5D9B4A-3122-4E7A-8CE5-59D87D152498}"/>
              </a:ext>
            </a:extLst>
          </p:cNvPr>
          <p:cNvSpPr txBox="1"/>
          <p:nvPr/>
        </p:nvSpPr>
        <p:spPr>
          <a:xfrm>
            <a:off x="564445" y="1441019"/>
            <a:ext cx="11063110" cy="3970318"/>
          </a:xfrm>
          <a:prstGeom prst="rect">
            <a:avLst/>
          </a:prstGeom>
          <a:noFill/>
        </p:spPr>
        <p:txBody>
          <a:bodyPr wrap="square" rtlCol="0">
            <a:spAutoFit/>
          </a:bodyPr>
          <a:lstStyle/>
          <a:p>
            <a:r>
              <a:rPr lang="vi-VN" sz="2800" i="0" dirty="0">
                <a:solidFill>
                  <a:schemeClr val="bg1"/>
                </a:solidFill>
                <a:effectLst/>
                <a:latin typeface="+mj-lt"/>
                <a:ea typeface="Times New Roman" panose="02020603050405020304" pitchFamily="18" charset="0"/>
                <a:cs typeface="Times New Roman" panose="02020603050405020304" pitchFamily="18" charset="0"/>
              </a:rPr>
              <a:t>Vào mỗi kì học hàng năm tất cả các sinh viên đều phải đăng kí tín chỉ tại trang web của trường với yêu cầu là phải đăng kí đủ số lượng tín chỉ không dưới và cũng không quá một mức ngưỡng yêu cầu. Thêm vào đó sinh viên còn phải tốn nhiều thời gian và công sức hơn để lựa chọn sao cho các môn học không được trùng lịch, giáo viên dạy thực hành và lý thuyết không được khác nhau, … v.v.</a:t>
            </a:r>
          </a:p>
          <a:p>
            <a:r>
              <a:rPr lang="vi-VN" sz="2800" i="0" dirty="0">
                <a:solidFill>
                  <a:schemeClr val="bg1"/>
                </a:solidFill>
                <a:effectLst/>
                <a:latin typeface="+mj-lt"/>
                <a:ea typeface="Times New Roman" panose="02020603050405020304" pitchFamily="18" charset="0"/>
                <a:cs typeface="Times New Roman" panose="02020603050405020304" pitchFamily="18" charset="0"/>
              </a:rPr>
              <a:t>Chính vì thế sinh viên sẽ cần một công cụ hỗ trợ giúp cho công việc này trở nên đơn giản hơn, chỉ cần một chút thời gian là hoàn thành.</a:t>
            </a:r>
            <a:endParaRPr lang="vi-VN" sz="2800" i="1" dirty="0">
              <a:solidFill>
                <a:schemeClr val="bg1"/>
              </a:solidFill>
              <a:effectLst/>
              <a:latin typeface="+mj-lt"/>
              <a:ea typeface="Times New Roman" panose="02020603050405020304" pitchFamily="18" charset="0"/>
              <a:cs typeface="Times New Roman" panose="02020603050405020304" pitchFamily="18" charset="0"/>
            </a:endParaRPr>
          </a:p>
          <a:p>
            <a:endParaRPr lang="vi-VN" sz="2800" dirty="0">
              <a:solidFill>
                <a:schemeClr val="bg1"/>
              </a:solidFill>
              <a:latin typeface="+mj-lt"/>
            </a:endParaRPr>
          </a:p>
        </p:txBody>
      </p:sp>
    </p:spTree>
    <p:extLst>
      <p:ext uri="{BB962C8B-B14F-4D97-AF65-F5344CB8AC3E}">
        <p14:creationId xmlns:p14="http://schemas.microsoft.com/office/powerpoint/2010/main" val="9697931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F61FE8-EFFF-413A-88C3-D95D4DF30BFC}"/>
              </a:ext>
            </a:extLst>
          </p:cNvPr>
          <p:cNvSpPr/>
          <p:nvPr/>
        </p:nvSpPr>
        <p:spPr>
          <a:xfrm>
            <a:off x="4199466" y="2625939"/>
            <a:ext cx="4244623" cy="945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BBD3235E-68B0-4D55-AC58-BB651C66633E}"/>
              </a:ext>
            </a:extLst>
          </p:cNvPr>
          <p:cNvSpPr txBox="1"/>
          <p:nvPr/>
        </p:nvSpPr>
        <p:spPr>
          <a:xfrm>
            <a:off x="4413953" y="2775634"/>
            <a:ext cx="4244623" cy="646331"/>
          </a:xfrm>
          <a:prstGeom prst="rect">
            <a:avLst/>
          </a:prstGeom>
          <a:noFill/>
        </p:spPr>
        <p:txBody>
          <a:bodyPr wrap="square" rtlCol="0">
            <a:spAutoFit/>
          </a:bodyPr>
          <a:lstStyle/>
          <a:p>
            <a:r>
              <a:rPr lang="vi-VN" sz="3600" dirty="0">
                <a:solidFill>
                  <a:schemeClr val="bg1"/>
                </a:solidFill>
                <a:latin typeface="+mj-lt"/>
              </a:rPr>
              <a:t>Ngôn ngữ sử dụng  </a:t>
            </a:r>
          </a:p>
        </p:txBody>
      </p:sp>
    </p:spTree>
    <p:extLst>
      <p:ext uri="{BB962C8B-B14F-4D97-AF65-F5344CB8AC3E}">
        <p14:creationId xmlns:p14="http://schemas.microsoft.com/office/powerpoint/2010/main" val="42455964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B96FC576-AE30-4C09-A12C-0582F2A6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descr="Tự học CSS] Giới thiệu về CSS một cách đơn giản về dễ hiểu nhất » Cafedev.vn">
            <a:extLst>
              <a:ext uri="{FF2B5EF4-FFF2-40B4-BE49-F238E27FC236}">
                <a16:creationId xmlns:a16="http://schemas.microsoft.com/office/drawing/2014/main" id="{937DD64F-5096-49E3-B923-58B226AF33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6" r="2" b="2"/>
          <a:stretch/>
        </p:blipFill>
        <p:spPr bwMode="auto">
          <a:xfrm>
            <a:off x="181356" y="106679"/>
            <a:ext cx="5736338" cy="32250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ebAssembly là gì? Tìm hiểu tương lai của của WebAssembly">
            <a:extLst>
              <a:ext uri="{FF2B5EF4-FFF2-40B4-BE49-F238E27FC236}">
                <a16:creationId xmlns:a16="http://schemas.microsoft.com/office/drawing/2014/main" id="{82A58121-84E6-4FFA-A3E8-62D2C2D05E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169" r="2" b="13870"/>
          <a:stretch/>
        </p:blipFill>
        <p:spPr bwMode="auto">
          <a:xfrm>
            <a:off x="6274307" y="106680"/>
            <a:ext cx="5702809" cy="32062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én HTML với PHP – Init HTML">
            <a:extLst>
              <a:ext uri="{FF2B5EF4-FFF2-40B4-BE49-F238E27FC236}">
                <a16:creationId xmlns:a16="http://schemas.microsoft.com/office/drawing/2014/main" id="{D9595C4B-3C87-45CC-8C18-9B7BA01EF0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52"/>
          <a:stretch/>
        </p:blipFill>
        <p:spPr bwMode="auto">
          <a:xfrm>
            <a:off x="181356" y="3535670"/>
            <a:ext cx="5702809" cy="32062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P là gì? Ưu điểm và nhược điểm của ngôn ngữ lập trình PHP">
            <a:extLst>
              <a:ext uri="{FF2B5EF4-FFF2-40B4-BE49-F238E27FC236}">
                <a16:creationId xmlns:a16="http://schemas.microsoft.com/office/drawing/2014/main" id="{9C0580EF-A3BF-4560-894D-2F77878AF96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 b="52"/>
          <a:stretch/>
        </p:blipFill>
        <p:spPr bwMode="auto">
          <a:xfrm>
            <a:off x="6274307" y="3535670"/>
            <a:ext cx="5702809" cy="320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88423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14:presetBounceEnd="80000">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14:bounceEnd="80000">
                                          <p:cBhvr additive="base">
                                            <p:cTn id="7" dur="800" fill="hold"/>
                                            <p:tgtEl>
                                              <p:spTgt spid="1026"/>
                                            </p:tgtEl>
                                            <p:attrNameLst>
                                              <p:attrName>ppt_x</p:attrName>
                                            </p:attrNameLst>
                                          </p:cBhvr>
                                          <p:tavLst>
                                            <p:tav tm="0">
                                              <p:val>
                                                <p:strVal val="0-#ppt_w/2"/>
                                              </p:val>
                                            </p:tav>
                                            <p:tav tm="100000">
                                              <p:val>
                                                <p:strVal val="#ppt_x"/>
                                              </p:val>
                                            </p:tav>
                                          </p:tavLst>
                                        </p:anim>
                                        <p:anim calcmode="lin" valueType="num" p14:bounceEnd="80000">
                                          <p:cBhvr additive="base">
                                            <p:cTn id="8" dur="8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14:presetBounceEnd="80000">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14:bounceEnd="80000">
                                          <p:cBhvr additive="base">
                                            <p:cTn id="11" dur="700" fill="hold"/>
                                            <p:tgtEl>
                                              <p:spTgt spid="1028"/>
                                            </p:tgtEl>
                                            <p:attrNameLst>
                                              <p:attrName>ppt_x</p:attrName>
                                            </p:attrNameLst>
                                          </p:cBhvr>
                                          <p:tavLst>
                                            <p:tav tm="0">
                                              <p:val>
                                                <p:strVal val="0-#ppt_w/2"/>
                                              </p:val>
                                            </p:tav>
                                            <p:tav tm="100000">
                                              <p:val>
                                                <p:strVal val="#ppt_x"/>
                                              </p:val>
                                            </p:tav>
                                          </p:tavLst>
                                        </p:anim>
                                        <p:anim calcmode="lin" valueType="num" p14:bounceEnd="80000">
                                          <p:cBhvr additive="base">
                                            <p:cTn id="12" dur="700" fill="hold"/>
                                            <p:tgtEl>
                                              <p:spTgt spid="1028"/>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14:presetBounceEnd="80000">
                                      <p:stCondLst>
                                        <p:cond delay="0"/>
                                      </p:stCondLst>
                                      <p:childTnLst>
                                        <p:set>
                                          <p:cBhvr>
                                            <p:cTn id="14" dur="1" fill="hold">
                                              <p:stCondLst>
                                                <p:cond delay="0"/>
                                              </p:stCondLst>
                                            </p:cTn>
                                            <p:tgtEl>
                                              <p:spTgt spid="1030"/>
                                            </p:tgtEl>
                                            <p:attrNameLst>
                                              <p:attrName>style.visibility</p:attrName>
                                            </p:attrNameLst>
                                          </p:cBhvr>
                                          <p:to>
                                            <p:strVal val="visible"/>
                                          </p:to>
                                        </p:set>
                                        <p:anim calcmode="lin" valueType="num" p14:bounceEnd="80000">
                                          <p:cBhvr additive="base">
                                            <p:cTn id="15" dur="700" fill="hold"/>
                                            <p:tgtEl>
                                              <p:spTgt spid="1030"/>
                                            </p:tgtEl>
                                            <p:attrNameLst>
                                              <p:attrName>ppt_x</p:attrName>
                                            </p:attrNameLst>
                                          </p:cBhvr>
                                          <p:tavLst>
                                            <p:tav tm="0">
                                              <p:val>
                                                <p:strVal val="1+#ppt_w/2"/>
                                              </p:val>
                                            </p:tav>
                                            <p:tav tm="100000">
                                              <p:val>
                                                <p:strVal val="#ppt_x"/>
                                              </p:val>
                                            </p:tav>
                                          </p:tavLst>
                                        </p:anim>
                                        <p:anim calcmode="lin" valueType="num" p14:bounceEnd="80000">
                                          <p:cBhvr additive="base">
                                            <p:cTn id="16" dur="700" fill="hold"/>
                                            <p:tgtEl>
                                              <p:spTgt spid="1030"/>
                                            </p:tgtEl>
                                            <p:attrNameLst>
                                              <p:attrName>ppt_y</p:attrName>
                                            </p:attrNameLst>
                                          </p:cBhvr>
                                          <p:tavLst>
                                            <p:tav tm="0">
                                              <p:val>
                                                <p:strVal val="0-#ppt_h/2"/>
                                              </p:val>
                                            </p:tav>
                                            <p:tav tm="100000">
                                              <p:val>
                                                <p:strVal val="#ppt_y"/>
                                              </p:val>
                                            </p:tav>
                                          </p:tavLst>
                                        </p:anim>
                                      </p:childTnLst>
                                    </p:cTn>
                                  </p:par>
                                  <p:par>
                                    <p:cTn id="17" presetID="2" presetClass="entr" presetSubtype="6" fill="hold" nodeType="withEffect" p14:presetBounceEnd="80000">
                                      <p:stCondLst>
                                        <p:cond delay="0"/>
                                      </p:stCondLst>
                                      <p:childTnLst>
                                        <p:set>
                                          <p:cBhvr>
                                            <p:cTn id="18" dur="1" fill="hold">
                                              <p:stCondLst>
                                                <p:cond delay="0"/>
                                              </p:stCondLst>
                                            </p:cTn>
                                            <p:tgtEl>
                                              <p:spTgt spid="1032"/>
                                            </p:tgtEl>
                                            <p:attrNameLst>
                                              <p:attrName>style.visibility</p:attrName>
                                            </p:attrNameLst>
                                          </p:cBhvr>
                                          <p:to>
                                            <p:strVal val="visible"/>
                                          </p:to>
                                        </p:set>
                                        <p:anim calcmode="lin" valueType="num" p14:bounceEnd="80000">
                                          <p:cBhvr additive="base">
                                            <p:cTn id="19" dur="700" fill="hold"/>
                                            <p:tgtEl>
                                              <p:spTgt spid="1032"/>
                                            </p:tgtEl>
                                            <p:attrNameLst>
                                              <p:attrName>ppt_x</p:attrName>
                                            </p:attrNameLst>
                                          </p:cBhvr>
                                          <p:tavLst>
                                            <p:tav tm="0">
                                              <p:val>
                                                <p:strVal val="1+#ppt_w/2"/>
                                              </p:val>
                                            </p:tav>
                                            <p:tav tm="100000">
                                              <p:val>
                                                <p:strVal val="#ppt_x"/>
                                              </p:val>
                                            </p:tav>
                                          </p:tavLst>
                                        </p:anim>
                                        <p:anim calcmode="lin" valueType="num" p14:bounceEnd="80000">
                                          <p:cBhvr additive="base">
                                            <p:cTn id="20" dur="7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800" fill="hold"/>
                                            <p:tgtEl>
                                              <p:spTgt spid="1026"/>
                                            </p:tgtEl>
                                            <p:attrNameLst>
                                              <p:attrName>ppt_x</p:attrName>
                                            </p:attrNameLst>
                                          </p:cBhvr>
                                          <p:tavLst>
                                            <p:tav tm="0">
                                              <p:val>
                                                <p:strVal val="0-#ppt_w/2"/>
                                              </p:val>
                                            </p:tav>
                                            <p:tav tm="100000">
                                              <p:val>
                                                <p:strVal val="#ppt_x"/>
                                              </p:val>
                                            </p:tav>
                                          </p:tavLst>
                                        </p:anim>
                                        <p:anim calcmode="lin" valueType="num">
                                          <p:cBhvr additive="base">
                                            <p:cTn id="8" dur="8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700" fill="hold"/>
                                            <p:tgtEl>
                                              <p:spTgt spid="1028"/>
                                            </p:tgtEl>
                                            <p:attrNameLst>
                                              <p:attrName>ppt_x</p:attrName>
                                            </p:attrNameLst>
                                          </p:cBhvr>
                                          <p:tavLst>
                                            <p:tav tm="0">
                                              <p:val>
                                                <p:strVal val="0-#ppt_w/2"/>
                                              </p:val>
                                            </p:tav>
                                            <p:tav tm="100000">
                                              <p:val>
                                                <p:strVal val="#ppt_x"/>
                                              </p:val>
                                            </p:tav>
                                          </p:tavLst>
                                        </p:anim>
                                        <p:anim calcmode="lin" valueType="num">
                                          <p:cBhvr additive="base">
                                            <p:cTn id="12" dur="700" fill="hold"/>
                                            <p:tgtEl>
                                              <p:spTgt spid="1028"/>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anim calcmode="lin" valueType="num">
                                          <p:cBhvr additive="base">
                                            <p:cTn id="15" dur="700" fill="hold"/>
                                            <p:tgtEl>
                                              <p:spTgt spid="1030"/>
                                            </p:tgtEl>
                                            <p:attrNameLst>
                                              <p:attrName>ppt_x</p:attrName>
                                            </p:attrNameLst>
                                          </p:cBhvr>
                                          <p:tavLst>
                                            <p:tav tm="0">
                                              <p:val>
                                                <p:strVal val="1+#ppt_w/2"/>
                                              </p:val>
                                            </p:tav>
                                            <p:tav tm="100000">
                                              <p:val>
                                                <p:strVal val="#ppt_x"/>
                                              </p:val>
                                            </p:tav>
                                          </p:tavLst>
                                        </p:anim>
                                        <p:anim calcmode="lin" valueType="num">
                                          <p:cBhvr additive="base">
                                            <p:cTn id="16" dur="700" fill="hold"/>
                                            <p:tgtEl>
                                              <p:spTgt spid="1030"/>
                                            </p:tgtEl>
                                            <p:attrNameLst>
                                              <p:attrName>ppt_y</p:attrName>
                                            </p:attrNameLst>
                                          </p:cBhvr>
                                          <p:tavLst>
                                            <p:tav tm="0">
                                              <p:val>
                                                <p:strVal val="0-#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1032"/>
                                            </p:tgtEl>
                                            <p:attrNameLst>
                                              <p:attrName>style.visibility</p:attrName>
                                            </p:attrNameLst>
                                          </p:cBhvr>
                                          <p:to>
                                            <p:strVal val="visible"/>
                                          </p:to>
                                        </p:set>
                                        <p:anim calcmode="lin" valueType="num">
                                          <p:cBhvr additive="base">
                                            <p:cTn id="19" dur="700" fill="hold"/>
                                            <p:tgtEl>
                                              <p:spTgt spid="1032"/>
                                            </p:tgtEl>
                                            <p:attrNameLst>
                                              <p:attrName>ppt_x</p:attrName>
                                            </p:attrNameLst>
                                          </p:cBhvr>
                                          <p:tavLst>
                                            <p:tav tm="0">
                                              <p:val>
                                                <p:strVal val="1+#ppt_w/2"/>
                                              </p:val>
                                            </p:tav>
                                            <p:tav tm="100000">
                                              <p:val>
                                                <p:strVal val="#ppt_x"/>
                                              </p:val>
                                            </p:tav>
                                          </p:tavLst>
                                        </p:anim>
                                        <p:anim calcmode="lin" valueType="num">
                                          <p:cBhvr additive="base">
                                            <p:cTn id="20" dur="7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ECE98-5EB5-47AF-95F6-E9D2227C9B24}"/>
              </a:ext>
            </a:extLst>
          </p:cNvPr>
          <p:cNvSpPr>
            <a:spLocks noGrp="1"/>
          </p:cNvSpPr>
          <p:nvPr>
            <p:ph idx="1"/>
          </p:nvPr>
        </p:nvSpPr>
        <p:spPr>
          <a:xfrm>
            <a:off x="1859280" y="1253331"/>
            <a:ext cx="8580120" cy="4351338"/>
          </a:xfrm>
        </p:spPr>
        <p:txBody>
          <a:bodyPr>
            <a:normAutofit/>
          </a:bodyPr>
          <a:lstStyle/>
          <a:p>
            <a:pPr>
              <a:lnSpc>
                <a:spcPct val="115000"/>
              </a:lnSpc>
            </a:pPr>
            <a:r>
              <a:rPr lang="vi-VN" sz="2400" dirty="0">
                <a:effectLst/>
                <a:latin typeface="+mj-lt"/>
                <a:ea typeface="Times New Roman" panose="02020603050405020304" pitchFamily="18" charset="0"/>
                <a:cs typeface="Times New Roman" panose="02020603050405020304" pitchFamily="18" charset="0"/>
              </a:rPr>
              <a:t>User stories </a:t>
            </a:r>
          </a:p>
          <a:p>
            <a:pPr marL="342900" lvl="0" indent="-342900">
              <a:lnSpc>
                <a:spcPct val="115000"/>
              </a:lnSpc>
              <a:buFont typeface="Times" panose="02020603050405020304" pitchFamily="18" charset="0"/>
              <a:buChar char="-"/>
            </a:pPr>
            <a:r>
              <a:rPr lang="vi-VN" sz="2400" i="1" dirty="0">
                <a:effectLst/>
                <a:latin typeface="+mj-lt"/>
                <a:ea typeface="Times New Roman" panose="02020603050405020304" pitchFamily="18" charset="0"/>
                <a:cs typeface="Times New Roman" panose="02020603050405020304" pitchFamily="18" charset="0"/>
              </a:rPr>
              <a:t>Phải đọc và trích xuất được các thành phần trong file Excel.</a:t>
            </a:r>
          </a:p>
          <a:p>
            <a:pPr marL="342900" lvl="0" indent="-342900">
              <a:lnSpc>
                <a:spcPct val="115000"/>
              </a:lnSpc>
              <a:buFont typeface="Times" panose="02020603050405020304" pitchFamily="18" charset="0"/>
              <a:buChar char="-"/>
            </a:pPr>
            <a:r>
              <a:rPr lang="vi-VN" sz="2400" i="1" dirty="0">
                <a:effectLst/>
                <a:latin typeface="+mj-lt"/>
                <a:ea typeface="Times New Roman" panose="02020603050405020304" pitchFamily="18" charset="0"/>
                <a:cs typeface="Times New Roman" panose="02020603050405020304" pitchFamily="18" charset="0"/>
              </a:rPr>
              <a:t>Phải chọn ưu tiên những học phần với những lựa chọn ưu tiên như giảng  viên, ca học mà khách hàng đã  chọn.</a:t>
            </a:r>
          </a:p>
          <a:p>
            <a:pPr marL="342900" lvl="0" indent="-342900">
              <a:lnSpc>
                <a:spcPct val="115000"/>
              </a:lnSpc>
              <a:buFont typeface="Times" panose="02020603050405020304" pitchFamily="18" charset="0"/>
              <a:buChar char="-"/>
            </a:pPr>
            <a:r>
              <a:rPr lang="vi-VN" sz="2400" i="1" dirty="0">
                <a:effectLst/>
                <a:latin typeface="+mj-lt"/>
                <a:ea typeface="Times New Roman" panose="02020603050405020304" pitchFamily="18" charset="0"/>
                <a:cs typeface="Times New Roman" panose="02020603050405020304" pitchFamily="18" charset="0"/>
              </a:rPr>
              <a:t>Duyệt và lựa chọn học phần sao cho số tín chỉ không nhỏ hơn 15 và không lớn hơn 24</a:t>
            </a:r>
          </a:p>
          <a:p>
            <a:pPr marL="342900" lvl="0" indent="-342900">
              <a:lnSpc>
                <a:spcPct val="115000"/>
              </a:lnSpc>
              <a:buFont typeface="Times" panose="02020603050405020304" pitchFamily="18" charset="0"/>
              <a:buChar char="-"/>
            </a:pPr>
            <a:r>
              <a:rPr lang="vi-VN" sz="2400" i="1" dirty="0">
                <a:effectLst/>
                <a:latin typeface="+mj-lt"/>
                <a:ea typeface="Times New Roman" panose="02020603050405020304" pitchFamily="18" charset="0"/>
                <a:cs typeface="Times New Roman" panose="02020603050405020304" pitchFamily="18" charset="0"/>
              </a:rPr>
              <a:t>Những môn học có cả lý thuyết và thực hành thì ưu tiên cả Lý Thuyết và Thực Hành cùng 1 giảng viên</a:t>
            </a:r>
          </a:p>
          <a:p>
            <a:endParaRPr lang="vi-VN" sz="3600" dirty="0">
              <a:latin typeface="+mj-lt"/>
            </a:endParaRPr>
          </a:p>
        </p:txBody>
      </p:sp>
    </p:spTree>
    <p:extLst>
      <p:ext uri="{BB962C8B-B14F-4D97-AF65-F5344CB8AC3E}">
        <p14:creationId xmlns:p14="http://schemas.microsoft.com/office/powerpoint/2010/main" val="334458853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16673B-DCFC-4CD7-9B7B-5928024BA011}"/>
              </a:ext>
            </a:extLst>
          </p:cNvPr>
          <p:cNvSpPr/>
          <p:nvPr/>
        </p:nvSpPr>
        <p:spPr>
          <a:xfrm>
            <a:off x="4199466" y="2625939"/>
            <a:ext cx="4244623" cy="945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FFB5C1EC-A101-4C76-BABA-FBA169C12591}"/>
              </a:ext>
            </a:extLst>
          </p:cNvPr>
          <p:cNvSpPr txBox="1"/>
          <p:nvPr/>
        </p:nvSpPr>
        <p:spPr>
          <a:xfrm>
            <a:off x="4199465" y="2775634"/>
            <a:ext cx="4244623" cy="646331"/>
          </a:xfrm>
          <a:prstGeom prst="rect">
            <a:avLst/>
          </a:prstGeom>
          <a:noFill/>
        </p:spPr>
        <p:txBody>
          <a:bodyPr wrap="square" rtlCol="0">
            <a:spAutoFit/>
          </a:bodyPr>
          <a:lstStyle/>
          <a:p>
            <a:r>
              <a:rPr lang="vi-VN" sz="3600" dirty="0">
                <a:solidFill>
                  <a:schemeClr val="bg1"/>
                </a:solidFill>
                <a:latin typeface="+mj-lt"/>
              </a:rPr>
              <a:t>Giao diện người dùng </a:t>
            </a:r>
          </a:p>
        </p:txBody>
      </p:sp>
    </p:spTree>
    <p:extLst>
      <p:ext uri="{BB962C8B-B14F-4D97-AF65-F5344CB8AC3E}">
        <p14:creationId xmlns:p14="http://schemas.microsoft.com/office/powerpoint/2010/main" val="25253670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2A696F-D7D4-46E1-96D3-761DC33F8CD3}"/>
              </a:ext>
            </a:extLst>
          </p:cNvPr>
          <p:cNvSpPr/>
          <p:nvPr/>
        </p:nvSpPr>
        <p:spPr>
          <a:xfrm>
            <a:off x="-37091" y="-91440"/>
            <a:ext cx="12254568" cy="693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50" name="Picture 2">
            <a:extLst>
              <a:ext uri="{FF2B5EF4-FFF2-40B4-BE49-F238E27FC236}">
                <a16:creationId xmlns:a16="http://schemas.microsoft.com/office/drawing/2014/main" id="{2F73C4F8-6F28-4DC4-8F0B-0813E9990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1" y="352901"/>
            <a:ext cx="12266182" cy="615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942439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909EDFC-ECA2-42A1-82F0-C114ACDB5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801"/>
            <a:ext cx="12247276" cy="622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161639"/>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381</Words>
  <Application>Microsoft Office PowerPoint</Application>
  <PresentationFormat>Widescreen</PresentationFormat>
  <Paragraphs>35</Paragraphs>
  <Slides>26</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Qit_ Quyết</dc:creator>
  <cp:lastModifiedBy>Qit_ Quyết</cp:lastModifiedBy>
  <cp:revision>3</cp:revision>
  <dcterms:created xsi:type="dcterms:W3CDTF">2021-07-04T06:33:46Z</dcterms:created>
  <dcterms:modified xsi:type="dcterms:W3CDTF">2021-07-04T07:53:34Z</dcterms:modified>
</cp:coreProperties>
</file>