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345" y="294640"/>
            <a:ext cx="10841355" cy="1656080"/>
          </a:xfrm>
        </p:spPr>
        <p:txBody>
          <a:bodyPr/>
          <a:p>
            <a:pPr algn="ctr"/>
            <a:r>
              <a:rPr lang="vi-VN" altLang="en-GB" sz="4600" b="1"/>
              <a:t>NHÓM 8</a:t>
            </a:r>
            <a:r>
              <a:rPr lang="vi-VN" altLang="en-GB" sz="4600"/>
              <a:t>  </a:t>
            </a:r>
            <a:endParaRPr lang="vi-VN" altLang="en-GB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85" y="2329180"/>
            <a:ext cx="10500995" cy="2928620"/>
          </a:xfrm>
        </p:spPr>
        <p:txBody>
          <a:bodyPr/>
          <a:p>
            <a:pPr algn="ctr"/>
            <a:r>
              <a:rPr lang="vi-VN" altLang="en-GB" b="1"/>
              <a:t>CÁC THÀNH VIÊN BAO </a:t>
            </a:r>
            <a:r>
              <a:rPr lang="vi-VN" altLang="en-GB" b="1"/>
              <a:t>GỒM</a:t>
            </a:r>
            <a:endParaRPr lang="vi-VN" altLang="en-GB" b="1"/>
          </a:p>
          <a:p>
            <a:pPr algn="ctr"/>
            <a:r>
              <a:rPr lang="vi-VN" altLang="en-GB" b="1"/>
              <a:t>Nguyễn Viết Tâm - Ma Văn Sang - Hoàng Khắc </a:t>
            </a:r>
            <a:r>
              <a:rPr lang="vi-VN" altLang="en-GB" b="1"/>
              <a:t>Tùng</a:t>
            </a:r>
            <a:endParaRPr lang="vi-VN" altLang="en-GB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Chi tiết ChessMain.py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9825"/>
            <a:ext cx="10744200" cy="5037455"/>
          </a:xfrm>
        </p:spPr>
        <p:txBody>
          <a:bodyPr/>
          <a:p>
            <a:pPr>
              <a:defRPr sz="2400"/>
            </a:pPr>
            <a:r>
              <a:rPr sz="2200">
                <a:sym typeface="+mn-ea"/>
              </a:rPr>
              <a:t>Xây dựng giao diện chơi cờ bằng pygame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Xử lý lượt đi của người chơi và AI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Các chức năng chính: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Hiển thị bàn cờ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Ghi lại lịch sử nước đi</a:t>
            </a:r>
            <a:endParaRPr sz="2200">
              <a:sym typeface="+mn-ea"/>
            </a:endParaRPr>
          </a:p>
          <a:p>
            <a:r>
              <a:rPr lang="vi-VN" sz="2200">
                <a:sym typeface="+mn-ea"/>
              </a:rPr>
              <a:t>T</a:t>
            </a:r>
            <a:r>
              <a:rPr sz="2200">
                <a:sym typeface="+mn-ea"/>
              </a:rPr>
              <a:t>ạo hiệu ứng di chuyển quân cờ</a:t>
            </a:r>
            <a:endParaRPr sz="2200">
              <a:sym typeface="+mn-ea"/>
            </a:endParaRPr>
          </a:p>
          <a:p>
            <a:endParaRPr lang="en-GB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Chi tiết ChessEngine.py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 sz="2400"/>
            </a:pPr>
            <a:r>
              <a:rPr sz="2800">
                <a:sym typeface="+mn-ea"/>
              </a:rPr>
              <a:t>Quản lý trạng thái bàn cờ, luật chơi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Xử lý nước đi, kiểm tra chiếu hết, hòa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Các hàm chính: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makeMove()</a:t>
            </a:r>
            <a:r>
              <a:rPr lang="vi-VN" sz="2800">
                <a:sym typeface="+mn-ea"/>
              </a:rPr>
              <a:t> (hướng đi basic)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undoMove()</a:t>
            </a:r>
            <a:r>
              <a:rPr lang="vi-VN" sz="2800">
                <a:sym typeface="+mn-ea"/>
              </a:rPr>
              <a:t> (đi lại nước cờ)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getValidMoves()</a:t>
            </a:r>
            <a:r>
              <a:rPr lang="vi-VN" sz="2800">
                <a:sym typeface="+mn-ea"/>
              </a:rPr>
              <a:t> (nước đi hợp lệ )</a:t>
            </a:r>
            <a:endParaRPr sz="2800">
              <a:sym typeface="+mn-ea"/>
            </a:endParaRPr>
          </a:p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7780" y="1824990"/>
            <a:ext cx="505269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6545"/>
            <a:ext cx="10972800" cy="707390"/>
          </a:xfrm>
        </p:spPr>
        <p:txBody>
          <a:bodyPr/>
          <a:p>
            <a:pPr algn="ctr"/>
            <a:r>
              <a:rPr b="1">
                <a:sym typeface="+mn-ea"/>
              </a:rPr>
              <a:t>Kết Luận</a:t>
            </a:r>
            <a:r>
              <a:rPr lang="en-US" b="1">
                <a:sym typeface="+mn-ea"/>
              </a:rPr>
              <a:t> </a:t>
            </a:r>
            <a:r>
              <a:rPr lang="vi-VN" b="1">
                <a:sym typeface="+mn-ea"/>
              </a:rPr>
              <a:t>và Phát </a:t>
            </a:r>
            <a:r>
              <a:rPr lang="vi-VN" b="1">
                <a:sym typeface="+mn-ea"/>
              </a:rPr>
              <a:t>Triển</a:t>
            </a:r>
            <a:endParaRPr lang="vi-VN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800"/>
          </a:xfrm>
        </p:spPr>
        <p:txBody>
          <a:bodyPr/>
          <a:p>
            <a:pPr>
              <a:defRPr sz="2400"/>
            </a:pPr>
            <a:r>
              <a:rPr sz="2800">
                <a:sym typeface="+mn-ea"/>
              </a:rPr>
              <a:t>AI có thể tìm nước đi tối ưu bằng thuật toán Negamax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Có thể cải tiến bằng cách tăng độ sâu tìm kiếm hoặc áp dụng Machine Learning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Dự án có thể mở rộng với chế độ chơi online</a:t>
            </a:r>
            <a:endParaRPr sz="2800"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vi-VN" altLang="en-GB" b="1"/>
              <a:t>Đề tài : Xây dựng AI môn cờ vua</a:t>
            </a:r>
            <a:endParaRPr lang="vi-VN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090"/>
            <a:ext cx="10515600" cy="4949190"/>
          </a:xfrm>
        </p:spPr>
        <p:txBody>
          <a:bodyPr/>
          <a:p>
            <a:pPr marL="0" indent="0" algn="ctr">
              <a:buNone/>
              <a:defRPr sz="2400"/>
            </a:pPr>
            <a:r>
              <a:rPr lang="vi-VN" sz="3000" b="1">
                <a:sym typeface="+mn-ea"/>
              </a:rPr>
              <a:t>TỔNG QUAN DỰ ÁN</a:t>
            </a:r>
            <a:r>
              <a:rPr lang="vi-VN" sz="2800" b="1">
                <a:sym typeface="+mn-ea"/>
              </a:rPr>
              <a:t> </a:t>
            </a:r>
            <a:endParaRPr lang="vi-VN" sz="2800" b="1">
              <a:sym typeface="+mn-ea"/>
            </a:endParaRPr>
          </a:p>
          <a:p>
            <a:pPr>
              <a:defRPr sz="2400"/>
            </a:pPr>
            <a:r>
              <a:rPr sz="2800">
                <a:sym typeface="+mn-ea"/>
              </a:rPr>
              <a:t>- Xây dựng AI chơi cờ vua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- Sử dụng thuật toán Negamax với cắt tỉa Alpha-Beta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- Xử lý logic trò chơi với Python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- Tạo giao diện đồ họa bằng pygame</a:t>
            </a:r>
            <a:endParaRPr lang="vi-V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vi-VN" altLang="en-GB" b="1"/>
              <a:t>Giải thích : </a:t>
            </a:r>
            <a:r>
              <a:rPr lang="vi-VN" altLang="en-GB" b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huật toán Negamax với cắt tỉa Alpha-Beta</a:t>
            </a:r>
            <a:r>
              <a:rPr lang="vi-VN" b="1">
                <a:sym typeface="+mn-ea"/>
              </a:rPr>
              <a:t> là gì</a:t>
            </a:r>
            <a:endParaRPr lang="vi-VN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neagamax :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Negamax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 sử dụng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 tr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ò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ch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hai ng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ời ch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i,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mỗi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ớc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ều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một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số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gi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Negamax cần một hàm với gi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trị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 khi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ổi 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ợt.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Công thức Negamax: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score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−Negamax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 ( tr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ạng thái tiếp theo của độ sâu -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1 )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Khi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ến 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ợt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ối thủ, ta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ảo dấu gi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trị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(v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ối thủ muốn giảm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của ta).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Ta chọn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ớc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cao nhất sau khi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ảo dấu.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398780"/>
            <a:ext cx="10515600" cy="763905"/>
          </a:xfrm>
        </p:spPr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/>
          <a:p>
            <a:pPr marL="0" indent="0" algn="ctr">
              <a:buNone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 V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í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 dụ 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Bạn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thể chọn một trong 3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ớc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với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số: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+5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-10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+8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Bạn sẽ chọn +8 v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là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tốt nhất. Nh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nếu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ối thủ của bạn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ang 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í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to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n, họ sẽ chọn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ớc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 khiến bạn nhận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iểm thấp nhất.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431290"/>
          </a:xfrm>
        </p:spPr>
        <p:txBody>
          <a:bodyPr/>
          <a:p>
            <a:r>
              <a:rPr lang="vi-VN" altLang="en-US" sz="4600" b="1">
                <a:latin typeface="Times New Roman" panose="02020603050405020304" charset="0"/>
                <a:cs typeface="Times New Roman" panose="02020603050405020304" charset="0"/>
              </a:rPr>
              <a:t>Giải thích </a:t>
            </a:r>
            <a:r>
              <a:rPr lang="en-US" altLang="en-GB" sz="4600" b="1">
                <a:latin typeface="Times New Roman" panose="02020603050405020304" charset="0"/>
                <a:cs typeface="Times New Roman" panose="02020603050405020304" charset="0"/>
              </a:rPr>
              <a:t>Cắt tỉa Alpha-Beta là g</a:t>
            </a:r>
            <a:r>
              <a:rPr lang="en-US" altLang="en-US" sz="4600" b="1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 sz="4600" b="1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GB" sz="4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320"/>
          </a:xfrm>
        </p:spPr>
        <p:txBody>
          <a:bodyPr/>
          <a:p>
            <a:r>
              <a:rPr lang="en-US" altLang="en-GB"/>
              <a:t>Cắt tỉa Alpha-Beta là một kỹ thuật tối </a:t>
            </a:r>
            <a:r>
              <a:rPr lang="en-US" altLang="en-US"/>
              <a:t>ư</a:t>
            </a:r>
            <a:r>
              <a:rPr lang="en-US" altLang="en-GB"/>
              <a:t>u h</a:t>
            </a:r>
            <a:r>
              <a:rPr lang="en-US" altLang="en-US"/>
              <a:t>ó</a:t>
            </a:r>
            <a:r>
              <a:rPr lang="en-US" altLang="en-GB"/>
              <a:t>a, gi</a:t>
            </a:r>
            <a:r>
              <a:rPr lang="en-US" altLang="en-US"/>
              <a:t>ú</a:t>
            </a:r>
            <a:r>
              <a:rPr lang="en-US" altLang="en-GB"/>
              <a:t>p bỏ qua những nh</a:t>
            </a:r>
            <a:r>
              <a:rPr lang="en-US" altLang="en-US"/>
              <a:t>á</a:t>
            </a:r>
            <a:r>
              <a:rPr lang="en-US" altLang="en-GB"/>
              <a:t>nh không cần thiết, từ </a:t>
            </a:r>
            <a:r>
              <a:rPr lang="en-US" altLang="en-US"/>
              <a:t>đ</a:t>
            </a:r>
            <a:r>
              <a:rPr lang="en-US" altLang="en-US"/>
              <a:t>ó</a:t>
            </a:r>
            <a:r>
              <a:rPr lang="en-US" altLang="en-GB"/>
              <a:t> t</a:t>
            </a:r>
            <a:r>
              <a:rPr lang="en-US" altLang="en-US"/>
              <a:t>ă</a:t>
            </a:r>
            <a:r>
              <a:rPr lang="en-US" altLang="en-GB"/>
              <a:t>ng tốc thuật to</a:t>
            </a:r>
            <a:r>
              <a:rPr lang="en-US" altLang="en-US"/>
              <a:t>á</a:t>
            </a:r>
            <a:r>
              <a:rPr lang="en-US" altLang="en-GB"/>
              <a:t>n.</a:t>
            </a:r>
            <a:endParaRPr lang="en-US" altLang="en-GB"/>
          </a:p>
          <a:p>
            <a:r>
              <a:rPr lang="en-US" altLang="en-GB"/>
              <a:t>Alpha: Gi</a:t>
            </a:r>
            <a:r>
              <a:rPr lang="en-US" altLang="en-US"/>
              <a:t>á</a:t>
            </a:r>
            <a:r>
              <a:rPr lang="en-US" altLang="en-GB"/>
              <a:t> trị tốt nhất hiện tại mà ng</a:t>
            </a:r>
            <a:r>
              <a:rPr lang="en-US" altLang="en-US"/>
              <a:t>ư</a:t>
            </a:r>
            <a:r>
              <a:rPr lang="en-US" altLang="en-GB"/>
              <a:t>ời ch</a:t>
            </a:r>
            <a:r>
              <a:rPr lang="en-US" altLang="en-US"/>
              <a:t>ơ</a:t>
            </a:r>
            <a:r>
              <a:rPr lang="en-US" altLang="en-GB"/>
              <a:t>i MAX c</a:t>
            </a:r>
            <a:r>
              <a:rPr lang="en-US" altLang="en-US"/>
              <a:t>ó</a:t>
            </a:r>
            <a:r>
              <a:rPr lang="en-US" altLang="en-GB"/>
              <a:t> thể </a:t>
            </a:r>
            <a:r>
              <a:rPr lang="en-US" altLang="en-US"/>
              <a:t>đ</a:t>
            </a:r>
            <a:r>
              <a:rPr lang="en-US" altLang="en-GB"/>
              <a:t>ảm bảo.</a:t>
            </a:r>
            <a:endParaRPr lang="en-US" altLang="en-GB"/>
          </a:p>
          <a:p>
            <a:r>
              <a:rPr lang="en-US" altLang="en-GB"/>
              <a:t>Beta: Gi</a:t>
            </a:r>
            <a:r>
              <a:rPr lang="en-US" altLang="en-US"/>
              <a:t>á</a:t>
            </a:r>
            <a:r>
              <a:rPr lang="en-US" altLang="en-GB"/>
              <a:t> trị tốt nhất hiện tại mà ng</a:t>
            </a:r>
            <a:r>
              <a:rPr lang="en-US" altLang="en-US"/>
              <a:t>ư</a:t>
            </a:r>
            <a:r>
              <a:rPr lang="en-US" altLang="en-GB"/>
              <a:t>ời ch</a:t>
            </a:r>
            <a:r>
              <a:rPr lang="en-US" altLang="en-US"/>
              <a:t>ơ</a:t>
            </a:r>
            <a:r>
              <a:rPr lang="en-US" altLang="en-GB"/>
              <a:t>i MIN c</a:t>
            </a:r>
            <a:r>
              <a:rPr lang="en-US" altLang="en-US"/>
              <a:t>ó</a:t>
            </a:r>
            <a:r>
              <a:rPr lang="en-US" altLang="en-GB"/>
              <a:t> thể </a:t>
            </a:r>
            <a:r>
              <a:rPr lang="en-US" altLang="en-US"/>
              <a:t>đ</a:t>
            </a:r>
            <a:r>
              <a:rPr lang="en-US" altLang="en-GB"/>
              <a:t>ảm bảo.</a:t>
            </a:r>
            <a:endParaRPr lang="en-US" altLang="en-GB"/>
          </a:p>
          <a:p>
            <a:r>
              <a:rPr lang="en-US" altLang="en-GB"/>
              <a:t>Nếu t</a:t>
            </a:r>
            <a:r>
              <a:rPr lang="en-US" altLang="en-US"/>
              <a:t>ì</a:t>
            </a:r>
            <a:r>
              <a:rPr lang="en-US" altLang="en-GB"/>
              <a:t>m thấy một n</a:t>
            </a:r>
            <a:r>
              <a:rPr lang="en-US" altLang="en-US"/>
              <a:t>ư</a:t>
            </a:r>
            <a:r>
              <a:rPr lang="en-US" altLang="en-GB"/>
              <a:t>ớc </a:t>
            </a:r>
            <a:r>
              <a:rPr lang="en-US" altLang="en-US"/>
              <a:t>đ</a:t>
            </a:r>
            <a:r>
              <a:rPr lang="en-US" altLang="en-GB"/>
              <a:t>i tệ h</a:t>
            </a:r>
            <a:r>
              <a:rPr lang="en-US" altLang="en-US"/>
              <a:t>ơ</a:t>
            </a:r>
            <a:r>
              <a:rPr lang="en-US" altLang="en-GB"/>
              <a:t>n so với Alpha hoặc Beta, ta c</a:t>
            </a:r>
            <a:r>
              <a:rPr lang="en-US" altLang="en-US"/>
              <a:t>ó</a:t>
            </a:r>
            <a:r>
              <a:rPr lang="en-US" altLang="en-GB"/>
              <a:t> thể bỏ qua phần c</a:t>
            </a:r>
            <a:r>
              <a:rPr lang="en-US" altLang="en-US"/>
              <a:t>ò</a:t>
            </a:r>
            <a:r>
              <a:rPr lang="en-US" altLang="en-GB"/>
              <a:t>n lại của nh</a:t>
            </a:r>
            <a:r>
              <a:rPr lang="en-US" altLang="en-US"/>
              <a:t>á</a:t>
            </a:r>
            <a:r>
              <a:rPr lang="en-US" altLang="en-GB"/>
              <a:t>nh </a:t>
            </a:r>
            <a:r>
              <a:rPr lang="en-US" altLang="en-US"/>
              <a:t>đ</a:t>
            </a:r>
            <a:r>
              <a:rPr lang="en-US" altLang="en-US"/>
              <a:t>ó</a:t>
            </a:r>
            <a:r>
              <a:rPr lang="en-US" altLang="en-GB"/>
              <a:t>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662305"/>
            <a:ext cx="10515600" cy="1027430"/>
          </a:xfrm>
        </p:spPr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GB" sz="3200" b="1"/>
              <a:t>V</a:t>
            </a:r>
            <a:r>
              <a:rPr lang="en-US" altLang="en-US" sz="3200" b="1"/>
              <a:t>í</a:t>
            </a:r>
            <a:r>
              <a:rPr lang="en-US" altLang="en-GB" sz="3200" b="1"/>
              <a:t> dụ</a:t>
            </a:r>
            <a:endParaRPr lang="en-US" altLang="en-GB" sz="3200" b="1"/>
          </a:p>
          <a:p>
            <a:r>
              <a:rPr lang="en-US" altLang="en-GB" sz="3000"/>
              <a:t>Giả sử ta </a:t>
            </a:r>
            <a:r>
              <a:rPr lang="en-US" altLang="en-US" sz="3000"/>
              <a:t>đ</a:t>
            </a:r>
            <a:r>
              <a:rPr lang="en-US" altLang="en-GB" sz="3000"/>
              <a:t>ang kiểm tra 3 n</a:t>
            </a:r>
            <a:r>
              <a:rPr lang="en-US" altLang="en-US" sz="3000"/>
              <a:t>ư</a:t>
            </a:r>
            <a:r>
              <a:rPr lang="en-US" altLang="en-GB" sz="3000"/>
              <a:t>ớc </a:t>
            </a:r>
            <a:r>
              <a:rPr lang="en-US" altLang="en-US" sz="3000"/>
              <a:t>đ</a:t>
            </a:r>
            <a:r>
              <a:rPr lang="en-US" altLang="en-GB" sz="3000"/>
              <a:t>i:</a:t>
            </a:r>
            <a:endParaRPr lang="en-US" altLang="en-GB" sz="3000"/>
          </a:p>
          <a:p>
            <a:r>
              <a:rPr lang="en-US" altLang="en-GB" sz="3000"/>
              <a:t>N</a:t>
            </a:r>
            <a:r>
              <a:rPr lang="en-US" altLang="en-US" sz="3000"/>
              <a:t>ư</a:t>
            </a:r>
            <a:r>
              <a:rPr lang="en-US" altLang="en-GB" sz="3000"/>
              <a:t>ớc </a:t>
            </a:r>
            <a:r>
              <a:rPr lang="en-US" altLang="en-US" sz="3000"/>
              <a:t>đ</a:t>
            </a:r>
            <a:r>
              <a:rPr lang="en-US" altLang="en-GB" sz="3000"/>
              <a:t>i 1: c</a:t>
            </a:r>
            <a:r>
              <a:rPr lang="en-US" altLang="en-US" sz="3000"/>
              <a:t>ó</a:t>
            </a:r>
            <a:r>
              <a:rPr lang="en-US" altLang="en-GB" sz="3000"/>
              <a:t> </a:t>
            </a:r>
            <a:r>
              <a:rPr lang="en-US" altLang="en-US" sz="3000"/>
              <a:t>đ</a:t>
            </a:r>
            <a:r>
              <a:rPr lang="en-US" altLang="en-GB" sz="3000"/>
              <a:t>iểm +5</a:t>
            </a:r>
            <a:endParaRPr lang="en-US" altLang="en-GB" sz="3000"/>
          </a:p>
          <a:p>
            <a:r>
              <a:rPr lang="en-US" altLang="en-GB" sz="3000"/>
              <a:t>N</a:t>
            </a:r>
            <a:r>
              <a:rPr lang="en-US" altLang="en-US" sz="3000"/>
              <a:t>ư</a:t>
            </a:r>
            <a:r>
              <a:rPr lang="en-US" altLang="en-GB" sz="3000"/>
              <a:t>ớc </a:t>
            </a:r>
            <a:r>
              <a:rPr lang="en-US" altLang="en-US" sz="3000"/>
              <a:t>đ</a:t>
            </a:r>
            <a:r>
              <a:rPr lang="en-US" altLang="en-GB" sz="3000"/>
              <a:t>i 2: ch</a:t>
            </a:r>
            <a:r>
              <a:rPr lang="en-US" altLang="en-US" sz="3000"/>
              <a:t>ư</a:t>
            </a:r>
            <a:r>
              <a:rPr lang="en-US" altLang="en-GB" sz="3000"/>
              <a:t>a kiểm tra xong, nh</a:t>
            </a:r>
            <a:r>
              <a:rPr lang="en-US" altLang="en-US" sz="3000"/>
              <a:t>ư</a:t>
            </a:r>
            <a:r>
              <a:rPr lang="en-US" altLang="en-GB" sz="3000"/>
              <a:t>ng ta </a:t>
            </a:r>
            <a:r>
              <a:rPr lang="en-US" altLang="en-US" sz="3000"/>
              <a:t>đ</a:t>
            </a:r>
            <a:r>
              <a:rPr lang="en-US" altLang="en-US" sz="3000"/>
              <a:t>ã</a:t>
            </a:r>
            <a:r>
              <a:rPr lang="en-US" altLang="en-GB" sz="3000"/>
              <a:t> biết n</a:t>
            </a:r>
            <a:r>
              <a:rPr lang="en-US" altLang="en-US" sz="3000"/>
              <a:t>ó</a:t>
            </a:r>
            <a:r>
              <a:rPr lang="en-US" altLang="en-GB" sz="3000"/>
              <a:t> sẽ tệ h</a:t>
            </a:r>
            <a:r>
              <a:rPr lang="en-US" altLang="en-US" sz="3000"/>
              <a:t>ơ</a:t>
            </a:r>
            <a:r>
              <a:rPr lang="en-US" altLang="en-GB" sz="3000"/>
              <a:t>n +5</a:t>
            </a:r>
            <a:endParaRPr lang="en-US" altLang="en-GB" sz="3000"/>
          </a:p>
          <a:p>
            <a:r>
              <a:rPr lang="en-US" altLang="en-US" sz="3000"/>
              <a:t>→</a:t>
            </a:r>
            <a:r>
              <a:rPr lang="en-US" altLang="en-GB" sz="3000"/>
              <a:t> Không cần kiểm tra tiếp n</a:t>
            </a:r>
            <a:r>
              <a:rPr lang="en-US" altLang="en-US" sz="3000"/>
              <a:t>ư</a:t>
            </a:r>
            <a:r>
              <a:rPr lang="en-US" altLang="en-GB" sz="3000"/>
              <a:t>ớc </a:t>
            </a:r>
            <a:r>
              <a:rPr lang="en-US" altLang="en-US" sz="3000"/>
              <a:t>đ</a:t>
            </a:r>
            <a:r>
              <a:rPr lang="en-US" altLang="en-GB" sz="3000"/>
              <a:t>i 2 nữa! (cắt tỉa)</a:t>
            </a:r>
            <a:endParaRPr lang="en-US" altLang="en-GB" sz="3000"/>
          </a:p>
          <a:p>
            <a:endParaRPr lang="en-US" altLang="en-GB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600" b="1"/>
              <a:t>T</a:t>
            </a:r>
            <a:r>
              <a:rPr lang="en-US" altLang="en-US" sz="4600" b="1"/>
              <a:t>ó</a:t>
            </a:r>
            <a:r>
              <a:rPr lang="en-US" altLang="en-GB" sz="4600" b="1"/>
              <a:t>m tắt c</a:t>
            </a:r>
            <a:r>
              <a:rPr lang="en-US" altLang="en-US" sz="4600" b="1"/>
              <a:t>á</a:t>
            </a:r>
            <a:r>
              <a:rPr lang="en-US" altLang="en-GB" sz="4600" b="1"/>
              <a:t>ch hoạt </a:t>
            </a:r>
            <a:r>
              <a:rPr lang="en-US" altLang="en-US" sz="4600" b="1"/>
              <a:t>đ</a:t>
            </a:r>
            <a:r>
              <a:rPr lang="en-US" altLang="en-GB" sz="4600" b="1"/>
              <a:t>ộng của thuật to</a:t>
            </a:r>
            <a:r>
              <a:rPr lang="en-US" altLang="en-US" sz="4600" b="1"/>
              <a:t>á</a:t>
            </a:r>
            <a:r>
              <a:rPr lang="en-US" altLang="en-GB" sz="4600" b="1"/>
              <a:t>n</a:t>
            </a:r>
            <a:endParaRPr lang="en-US" altLang="en-GB" sz="4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648835"/>
          </a:xfrm>
        </p:spPr>
        <p:txBody>
          <a:bodyPr/>
          <a:p>
            <a:r>
              <a:rPr lang="en-US" altLang="en-GB"/>
              <a:t>Duyệt qua tất cả c</a:t>
            </a:r>
            <a:r>
              <a:rPr lang="en-US" altLang="en-US"/>
              <a:t>á</a:t>
            </a:r>
            <a:r>
              <a:rPr lang="en-US" altLang="en-GB"/>
              <a:t>c n</a:t>
            </a:r>
            <a:r>
              <a:rPr lang="en-US" altLang="en-US"/>
              <a:t>ư</a:t>
            </a:r>
            <a:r>
              <a:rPr lang="en-US" altLang="en-GB"/>
              <a:t>ớc </a:t>
            </a:r>
            <a:r>
              <a:rPr lang="en-US" altLang="en-US"/>
              <a:t>đ</a:t>
            </a:r>
            <a:r>
              <a:rPr lang="en-US" altLang="en-GB"/>
              <a:t>i hợp lệ.</a:t>
            </a:r>
            <a:endParaRPr lang="en-US" altLang="en-GB"/>
          </a:p>
          <a:p>
            <a:r>
              <a:rPr lang="en-US" altLang="en-GB"/>
              <a:t>Gọi </a:t>
            </a:r>
            <a:r>
              <a:rPr lang="en-US" altLang="en-US"/>
              <a:t>đ</a:t>
            </a:r>
            <a:r>
              <a:rPr lang="en-US" altLang="en-GB"/>
              <a:t>ệ quy </a:t>
            </a:r>
            <a:r>
              <a:rPr lang="en-US" altLang="en-US"/>
              <a:t>đ</a:t>
            </a:r>
            <a:r>
              <a:rPr lang="en-US" altLang="en-GB"/>
              <a:t>ể t</a:t>
            </a:r>
            <a:r>
              <a:rPr lang="en-US" altLang="en-US"/>
              <a:t>í</a:t>
            </a:r>
            <a:r>
              <a:rPr lang="en-US" altLang="en-GB"/>
              <a:t>nh </a:t>
            </a:r>
            <a:r>
              <a:rPr lang="en-US" altLang="en-US"/>
              <a:t>đ</a:t>
            </a:r>
            <a:r>
              <a:rPr lang="en-US" altLang="en-GB"/>
              <a:t>iểm cho từng n</a:t>
            </a:r>
            <a:r>
              <a:rPr lang="en-US" altLang="en-US"/>
              <a:t>ư</a:t>
            </a:r>
            <a:r>
              <a:rPr lang="en-US" altLang="en-GB"/>
              <a:t>ớc </a:t>
            </a:r>
            <a:r>
              <a:rPr lang="en-US" altLang="en-US"/>
              <a:t>đ</a:t>
            </a:r>
            <a:r>
              <a:rPr lang="en-US" altLang="en-GB"/>
              <a:t>i, sử dụng Negamax.</a:t>
            </a:r>
            <a:endParaRPr lang="en-US" altLang="en-GB"/>
          </a:p>
          <a:p>
            <a:r>
              <a:rPr lang="en-US" altLang="en-GB"/>
              <a:t>D</a:t>
            </a:r>
            <a:r>
              <a:rPr lang="en-US" altLang="en-US"/>
              <a:t>ù</a:t>
            </a:r>
            <a:r>
              <a:rPr lang="en-US" altLang="en-GB"/>
              <a:t>ng cắt tỉa Alpha-Beta </a:t>
            </a:r>
            <a:r>
              <a:rPr lang="en-US" altLang="en-US"/>
              <a:t>đ</a:t>
            </a:r>
            <a:r>
              <a:rPr lang="en-US" altLang="en-GB"/>
              <a:t>ể bỏ qua c</a:t>
            </a:r>
            <a:r>
              <a:rPr lang="en-US" altLang="en-US"/>
              <a:t>á</a:t>
            </a:r>
            <a:r>
              <a:rPr lang="en-US" altLang="en-GB"/>
              <a:t>c nh</a:t>
            </a:r>
            <a:r>
              <a:rPr lang="en-US" altLang="en-US"/>
              <a:t>á</a:t>
            </a:r>
            <a:r>
              <a:rPr lang="en-US" altLang="en-GB"/>
              <a:t>nh không cần thiết.</a:t>
            </a:r>
            <a:endParaRPr lang="en-US" altLang="en-GB"/>
          </a:p>
          <a:p>
            <a:r>
              <a:rPr lang="en-US" altLang="en-GB"/>
              <a:t>Chọn n</a:t>
            </a:r>
            <a:r>
              <a:rPr lang="en-US" altLang="en-US"/>
              <a:t>ư</a:t>
            </a:r>
            <a:r>
              <a:rPr lang="en-US" altLang="en-GB"/>
              <a:t>ớc </a:t>
            </a:r>
            <a:r>
              <a:rPr lang="en-US" altLang="en-US"/>
              <a:t>đ</a:t>
            </a:r>
            <a:r>
              <a:rPr lang="en-US" altLang="en-GB"/>
              <a:t>i c</a:t>
            </a:r>
            <a:r>
              <a:rPr lang="en-US" altLang="en-US"/>
              <a:t>ó</a:t>
            </a:r>
            <a:r>
              <a:rPr lang="en-US" altLang="en-GB"/>
              <a:t> </a:t>
            </a:r>
            <a:r>
              <a:rPr lang="en-US" altLang="en-US"/>
              <a:t>đ</a:t>
            </a:r>
            <a:r>
              <a:rPr lang="en-US" altLang="en-GB"/>
              <a:t>iểm tốt nhất.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600" b="1">
                <a:sym typeface="+mn-ea"/>
              </a:rPr>
              <a:t>Chi tiết ChessAI.py</a:t>
            </a:r>
            <a:endParaRPr lang="en-GB" altLang="en-US" sz="46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 sz="2400"/>
            </a:pPr>
            <a:r>
              <a:rPr sz="2200">
                <a:sym typeface="+mn-ea"/>
              </a:rPr>
              <a:t>Sử dụng Negamax + Alpha-Beta để tìm nước đi tối ưu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Đánh giá vị trí quân cờ để đưa ra chiến lược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Các hàm chính: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findBestMove()</a:t>
            </a:r>
            <a:r>
              <a:rPr lang="vi-VN" sz="2200">
                <a:sym typeface="+mn-ea"/>
              </a:rPr>
              <a:t> ( nước đi tốt nhất )</a:t>
            </a:r>
            <a:endParaRPr sz="2200">
              <a:sym typeface="+mn-ea"/>
            </a:endParaRPr>
          </a:p>
          <a:p>
            <a:r>
              <a:rPr sz="2200">
                <a:sym typeface="+mn-ea"/>
              </a:rPr>
              <a:t>findMoveNegaMaxAlphaBeta()</a:t>
            </a:r>
            <a:r>
              <a:rPr lang="vi-VN" sz="2200">
                <a:sym typeface="+mn-ea"/>
              </a:rPr>
              <a:t> ( dùng thuật toán </a:t>
            </a:r>
            <a:r>
              <a:rPr sz="2200">
                <a:sym typeface="+mn-ea"/>
              </a:rPr>
              <a:t>NegaMaxAlphaBeta</a:t>
            </a:r>
            <a:r>
              <a:rPr lang="vi-VN" sz="2200">
                <a:sym typeface="+mn-ea"/>
              </a:rPr>
              <a:t> để tìm nước đi tốt </a:t>
            </a:r>
            <a:r>
              <a:rPr lang="vi-VN" sz="2200">
                <a:sym typeface="+mn-ea"/>
              </a:rPr>
              <a:t>nhất)</a:t>
            </a:r>
            <a:endParaRPr sz="2200">
              <a:sym typeface="+mn-ea"/>
            </a:endParaRPr>
          </a:p>
          <a:p>
            <a:r>
              <a:rPr lang="vi-VN" sz="2200">
                <a:sym typeface="+mn-ea"/>
              </a:rPr>
              <a:t>s</a:t>
            </a:r>
            <a:r>
              <a:rPr sz="2200">
                <a:sym typeface="+mn-ea"/>
              </a:rPr>
              <a:t>coreBoard()</a:t>
            </a:r>
            <a:r>
              <a:rPr lang="vi-VN" sz="2200">
                <a:sym typeface="+mn-ea"/>
              </a:rPr>
              <a:t> ( tính điểm số )</a:t>
            </a:r>
            <a:endParaRPr sz="2200">
              <a:sym typeface="+mn-ea"/>
            </a:endParaRPr>
          </a:p>
          <a:p>
            <a:endParaRPr lang="en-GB" altLang="en-US" sz="2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030" y="4968240"/>
            <a:ext cx="5393690" cy="1718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95" y="4274185"/>
            <a:ext cx="4847590" cy="2412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95" y="1318895"/>
            <a:ext cx="4848225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83185"/>
            <a:ext cx="10515600" cy="448310"/>
          </a:xfrm>
        </p:spPr>
        <p:txBody>
          <a:bodyPr>
            <a:normAutofit fontScale="90000"/>
          </a:bodyPr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5160" y="217805"/>
            <a:ext cx="5278120" cy="33731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60" y="3674110"/>
            <a:ext cx="5286375" cy="3122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420"/>
            <a:ext cx="5651500" cy="3675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WPS Presentation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NHÓM 8  </vt:lpstr>
      <vt:lpstr>Đề tài : Xây dựng AI môn cờ vua</vt:lpstr>
      <vt:lpstr>Giải thích : Thuật toán Negamax với cắt tỉa Alpha-Beta là gì</vt:lpstr>
      <vt:lpstr>PowerPoint 演示文稿</vt:lpstr>
      <vt:lpstr>Giải thích Cắt tỉa Alpha-Beta là gì?</vt:lpstr>
      <vt:lpstr>PowerPoint 演示文稿</vt:lpstr>
      <vt:lpstr>Tóm tắt cách hoạt động của thuật toán</vt:lpstr>
      <vt:lpstr>Chi tiết ChessAI.py</vt:lpstr>
      <vt:lpstr>PowerPoint 演示文稿</vt:lpstr>
      <vt:lpstr>Chi tiết ChessMain.py</vt:lpstr>
      <vt:lpstr>Chi tiết ChessEngine.py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</dc:title>
  <dc:creator>Hiiii</dc:creator>
  <cp:lastModifiedBy>Nhân Lê Trọng</cp:lastModifiedBy>
  <cp:revision>8</cp:revision>
  <dcterms:created xsi:type="dcterms:W3CDTF">2025-03-04T01:13:00Z</dcterms:created>
  <dcterms:modified xsi:type="dcterms:W3CDTF">2025-03-05T01:53:06Z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02B0790B94E546BE9A9D47B99361F623_13</vt:lpwstr>
  </property>
  <property fmtid="{D5CDD505-2E9C-101B-9397-08002B2CF9AE}" pid="3" name="KSOProductBuildVer">
    <vt:lpwstr>2057-12.2.0.20341</vt:lpwstr>
  </property>
</Properties>
</file>