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9" r:id="rId4"/>
    <p:sldId id="259" r:id="rId5"/>
    <p:sldId id="258" r:id="rId6"/>
    <p:sldId id="260" r:id="rId7"/>
    <p:sldId id="261" r:id="rId8"/>
    <p:sldId id="304" r:id="rId9"/>
    <p:sldId id="283" r:id="rId10"/>
    <p:sldId id="294" r:id="rId11"/>
    <p:sldId id="291" r:id="rId12"/>
    <p:sldId id="292" r:id="rId13"/>
    <p:sldId id="303" r:id="rId14"/>
    <p:sldId id="263" r:id="rId15"/>
    <p:sldId id="264" r:id="rId16"/>
    <p:sldId id="265" r:id="rId17"/>
    <p:sldId id="295" r:id="rId18"/>
    <p:sldId id="278" r:id="rId19"/>
    <p:sldId id="279" r:id="rId20"/>
    <p:sldId id="281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i Nguyen" initials="KN" lastIdx="2" clrIdx="0">
    <p:extLst>
      <p:ext uri="{19B8F6BF-5375-455C-9EA6-DF929625EA0E}">
        <p15:presenceInfo xmlns:p15="http://schemas.microsoft.com/office/powerpoint/2012/main" userId="e1074ea7567ba1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0E8"/>
    <a:srgbClr val="421AD4"/>
    <a:srgbClr val="3D1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8D17C-963A-4A01-B178-3DE95E59F83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C35C5-B3D8-4A7B-A43F-30D7A12D08C1}">
      <dgm:prSet phldrT="[Text]" custT="1"/>
      <dgm:spPr/>
      <dgm:t>
        <a:bodyPr/>
        <a:lstStyle/>
        <a:p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Ph</a:t>
          </a:r>
          <a:r>
            <a:rPr lang="vi-VN" sz="3000" dirty="0">
              <a:latin typeface="Arial" panose="020B0604020202020204" pitchFamily="34" charset="0"/>
              <a:cs typeface="Arial" panose="020B0604020202020204" pitchFamily="34" charset="0"/>
            </a:rPr>
            <a:t>ươ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ng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69AA13-82EA-4816-8E59-41A3738058BF}" type="parTrans" cxnId="{5F63C73D-0370-4418-A109-BDE6745E5BAA}">
      <dgm:prSet/>
      <dgm:spPr/>
      <dgm:t>
        <a:bodyPr/>
        <a:lstStyle/>
        <a:p>
          <a:endParaRPr lang="en-US"/>
        </a:p>
      </dgm:t>
    </dgm:pt>
    <dgm:pt modelId="{EC75C229-2661-4257-8B9E-113DA7CC2309}" type="sibTrans" cxnId="{5F63C73D-0370-4418-A109-BDE6745E5BAA}">
      <dgm:prSet/>
      <dgm:spPr/>
      <dgm:t>
        <a:bodyPr/>
        <a:lstStyle/>
        <a:p>
          <a:endParaRPr lang="en-US"/>
        </a:p>
      </dgm:t>
    </dgm:pt>
    <dgm:pt modelId="{49CDBC50-44CF-44CE-A2C9-D2E77E02466B}" type="pres">
      <dgm:prSet presAssocID="{5148D17C-963A-4A01-B178-3DE95E59F83A}" presName="Name0" presStyleCnt="0">
        <dgm:presLayoutVars>
          <dgm:dir/>
          <dgm:resizeHandles val="exact"/>
        </dgm:presLayoutVars>
      </dgm:prSet>
      <dgm:spPr/>
    </dgm:pt>
    <dgm:pt modelId="{1E059831-2A9E-44CF-ABEB-A4AB7869225E}" type="pres">
      <dgm:prSet presAssocID="{DAAC35C5-B3D8-4A7B-A43F-30D7A12D08C1}" presName="parTxOnly" presStyleLbl="node1" presStyleIdx="0" presStyleCnt="1" custScaleY="208918" custLinFactY="50073" custLinFactNeighborX="-37525" custLinFactNeighborY="100000">
        <dgm:presLayoutVars>
          <dgm:bulletEnabled val="1"/>
        </dgm:presLayoutVars>
      </dgm:prSet>
      <dgm:spPr/>
    </dgm:pt>
  </dgm:ptLst>
  <dgm:cxnLst>
    <dgm:cxn modelId="{25DBDF35-2475-4A6B-8F13-7128C165DF4D}" type="presOf" srcId="{5148D17C-963A-4A01-B178-3DE95E59F83A}" destId="{49CDBC50-44CF-44CE-A2C9-D2E77E02466B}" srcOrd="0" destOrd="0" presId="urn:microsoft.com/office/officeart/2005/8/layout/hChevron3"/>
    <dgm:cxn modelId="{5F63C73D-0370-4418-A109-BDE6745E5BAA}" srcId="{5148D17C-963A-4A01-B178-3DE95E59F83A}" destId="{DAAC35C5-B3D8-4A7B-A43F-30D7A12D08C1}" srcOrd="0" destOrd="0" parTransId="{3869AA13-82EA-4816-8E59-41A3738058BF}" sibTransId="{EC75C229-2661-4257-8B9E-113DA7CC2309}"/>
    <dgm:cxn modelId="{2C85AF5E-A089-4377-B437-F83112853492}" type="presOf" srcId="{DAAC35C5-B3D8-4A7B-A43F-30D7A12D08C1}" destId="{1E059831-2A9E-44CF-ABEB-A4AB7869225E}" srcOrd="0" destOrd="0" presId="urn:microsoft.com/office/officeart/2005/8/layout/hChevron3"/>
    <dgm:cxn modelId="{FAFC3DD3-5C08-4B7F-959F-EB0636478C02}" type="presParOf" srcId="{49CDBC50-44CF-44CE-A2C9-D2E77E02466B}" destId="{1E059831-2A9E-44CF-ABEB-A4AB7869225E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59831-2A9E-44CF-ABEB-A4AB7869225E}">
      <dsp:nvSpPr>
        <dsp:cNvPr id="0" name=""/>
        <dsp:cNvSpPr/>
      </dsp:nvSpPr>
      <dsp:spPr>
        <a:xfrm>
          <a:off x="0" y="0"/>
          <a:ext cx="2827730" cy="19150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Ph</a:t>
          </a:r>
          <a:r>
            <a:rPr lang="vi-VN" sz="3000" kern="1200" dirty="0">
              <a:latin typeface="Arial" panose="020B0604020202020204" pitchFamily="34" charset="0"/>
              <a:cs typeface="Arial" panose="020B0604020202020204" pitchFamily="34" charset="0"/>
            </a:rPr>
            <a:t>ươ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ng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2348973" cy="191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BDB65-1C58-4600-B746-FEBE258625C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827E-5AA9-4CA8-A5E6-0A43D291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0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5417-AA01-466F-8017-2E2350C7CC0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531F-4F65-4125-A0F1-731C4A19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8E1D18-ED7B-4F20-B2DB-4DCE71AFE9F5}"/>
              </a:ext>
            </a:extLst>
          </p:cNvPr>
          <p:cNvSpPr txBox="1"/>
          <p:nvPr/>
        </p:nvSpPr>
        <p:spPr>
          <a:xfrm>
            <a:off x="-159242" y="134477"/>
            <a:ext cx="10038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ĐẠI HỌC QUỐC GIA TP.HỒ CHÍ MINH</a:t>
            </a:r>
          </a:p>
          <a:p>
            <a:pPr algn="ctr"/>
            <a:r>
              <a:rPr lang="en-US" sz="2000" b="1" spc="3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TRƯỜNG ĐẠI HỌC BÁCH KHOA </a:t>
            </a:r>
          </a:p>
          <a:p>
            <a:pPr algn="ctr"/>
            <a:r>
              <a:rPr lang="en-US" sz="2000" b="1" spc="3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KHOA ĐIỆN – ĐIỆN TỬ</a:t>
            </a:r>
          </a:p>
          <a:p>
            <a:pPr algn="ctr"/>
            <a:r>
              <a:rPr lang="en-US" sz="2000" b="1" spc="3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 MÔN VIỄN THÔNG</a:t>
            </a:r>
          </a:p>
        </p:txBody>
      </p:sp>
      <p:pic>
        <p:nvPicPr>
          <p:cNvPr id="12" name="Picture 2" descr="Káº¿t quáº£ hÃ¬nh áº£nh cho hcmut">
            <a:extLst>
              <a:ext uri="{FF2B5EF4-FFF2-40B4-BE49-F238E27FC236}">
                <a16:creationId xmlns:a16="http://schemas.microsoft.com/office/drawing/2014/main" id="{1F0F5376-6DB2-4861-AD66-9313F5CF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8" y="196032"/>
            <a:ext cx="1442473" cy="14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6650DD-F215-4914-AC96-03957BE108BF}"/>
              </a:ext>
            </a:extLst>
          </p:cNvPr>
          <p:cNvSpPr txBox="1"/>
          <p:nvPr/>
        </p:nvSpPr>
        <p:spPr>
          <a:xfrm>
            <a:off x="882527" y="2822613"/>
            <a:ext cx="7554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THUẬT TOÁN HỌC SÂU – PHÁT HIỆN THIẾT BỊ BẢO HỘ LAO ĐỘNG CÁ NHÂN VỚI YOLOv4</a:t>
            </a:r>
            <a:endParaRPr lang="en-US" sz="3200" b="1" spc="3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C082-F5EA-4C47-8161-09A1B59995D4}"/>
              </a:ext>
            </a:extLst>
          </p:cNvPr>
          <p:cNvSpPr txBox="1"/>
          <p:nvPr/>
        </p:nvSpPr>
        <p:spPr>
          <a:xfrm>
            <a:off x="-601176" y="4726901"/>
            <a:ext cx="1072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GVHD: TS. VÕ TUẤN KIỆT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SVTH: NGUYỄN HOÀNG KHỞI 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MSSV: 1611663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C0CCB-689F-4F2F-9CE7-E3CC50920642}"/>
              </a:ext>
            </a:extLst>
          </p:cNvPr>
          <p:cNvSpPr txBox="1"/>
          <p:nvPr/>
        </p:nvSpPr>
        <p:spPr>
          <a:xfrm>
            <a:off x="-159244" y="6261858"/>
            <a:ext cx="10038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TP HCM, NGÀY 26 THÁNG 01 NĂM 2021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AA1556-CD03-4F24-B4DC-92B1A4F07C3A}"/>
              </a:ext>
            </a:extLst>
          </p:cNvPr>
          <p:cNvSpPr txBox="1">
            <a:spLocks noChangeArrowheads="1"/>
          </p:cNvSpPr>
          <p:nvPr/>
        </p:nvSpPr>
        <p:spPr>
          <a:xfrm>
            <a:off x="3028426" y="2015338"/>
            <a:ext cx="6006517" cy="674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200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LUẬN VĂN KỸ S</a:t>
            </a:r>
            <a:r>
              <a:rPr lang="vi-VN" sz="3200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Ư</a:t>
            </a:r>
            <a:endParaRPr lang="en-US" sz="3200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6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4EAA0-EF5A-4B95-A001-B2A2A43B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BB9562-E340-4C44-B632-EE92078F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757526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2.2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Huấn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luyện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mạng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7CA8-12D3-4F0C-97AC-ED7C0DB9D8D1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FAC593-7EFA-4D5B-9A8C-AB2C0ADBC1CD}"/>
              </a:ext>
            </a:extLst>
          </p:cNvPr>
          <p:cNvSpPr txBox="1"/>
          <p:nvPr/>
        </p:nvSpPr>
        <p:spPr>
          <a:xfrm>
            <a:off x="545808" y="1594649"/>
            <a:ext cx="474817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= 0.001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= 64 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Subdivisions = 16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width=416 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height=416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burn_in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1000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Max-batches = 5000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= 4000,4500</a:t>
            </a:r>
          </a:p>
          <a:p>
            <a:pPr marL="0" marR="0" indent="393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= 18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AC86-96FA-4391-B46A-F1C96E7FC367}"/>
              </a:ext>
            </a:extLst>
          </p:cNvPr>
          <p:cNvSpPr txBox="1"/>
          <p:nvPr/>
        </p:nvSpPr>
        <p:spPr>
          <a:xfrm>
            <a:off x="4756557" y="1528168"/>
            <a:ext cx="474817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= 0.001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= 64 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Subdivisions = 16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width=416 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height=416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burn_in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1000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Max-batches = 15000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= 12000,13500</a:t>
            </a:r>
          </a:p>
          <a:p>
            <a:pPr marL="0" marR="0" indent="393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= 33</a:t>
            </a:r>
          </a:p>
          <a:p>
            <a:pPr marL="128270" marR="365760" indent="2654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=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1A849-017D-4821-B6B5-FD49EDB90A74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0B0F4-5522-42A5-B71E-1CF88F7FDA89}"/>
              </a:ext>
            </a:extLst>
          </p:cNvPr>
          <p:cNvSpPr txBox="1"/>
          <p:nvPr/>
        </p:nvSpPr>
        <p:spPr>
          <a:xfrm>
            <a:off x="440421" y="1141878"/>
            <a:ext cx="802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Cấu hình tham số cho phù hợp với bài toán của đề tài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39354-D124-4625-B89A-7FD7925D4928}"/>
              </a:ext>
            </a:extLst>
          </p:cNvPr>
          <p:cNvSpPr/>
          <p:nvPr/>
        </p:nvSpPr>
        <p:spPr>
          <a:xfrm>
            <a:off x="704675" y="1655979"/>
            <a:ext cx="2692866" cy="4325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014DF-7643-43DE-A906-E3CB1DBCA9D0}"/>
              </a:ext>
            </a:extLst>
          </p:cNvPr>
          <p:cNvSpPr/>
          <p:nvPr/>
        </p:nvSpPr>
        <p:spPr>
          <a:xfrm>
            <a:off x="4890782" y="1626277"/>
            <a:ext cx="2734810" cy="4325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9A42D-032D-49EF-86BD-D715C5C22018}"/>
              </a:ext>
            </a:extLst>
          </p:cNvPr>
          <p:cNvSpPr txBox="1"/>
          <p:nvPr/>
        </p:nvSpPr>
        <p:spPr>
          <a:xfrm>
            <a:off x="855676" y="5955772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Bộ phát hiện người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59DE-8665-4119-B49D-B86955FFE6C8}"/>
              </a:ext>
            </a:extLst>
          </p:cNvPr>
          <p:cNvSpPr txBox="1"/>
          <p:nvPr/>
        </p:nvSpPr>
        <p:spPr>
          <a:xfrm>
            <a:off x="4756557" y="5930194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Bộ phát hiện thiết bị bảo hộ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4CFB0-790B-429E-A831-387F08C37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D66564A-8F45-45DB-8FC3-6BC8DD09F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4" y="315497"/>
            <a:ext cx="8112155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2.2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Huấn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luyện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mạng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107BD5-0E83-4C6E-BA36-EFCED22F1630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1203AF3-C446-463F-A441-7F81F992B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8681" y="2185674"/>
            <a:ext cx="6040074" cy="4239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92F361-A114-446F-9913-747D38AEED44}"/>
              </a:ext>
            </a:extLst>
          </p:cNvPr>
          <p:cNvSpPr txBox="1"/>
          <p:nvPr/>
        </p:nvSpPr>
        <p:spPr>
          <a:xfrm>
            <a:off x="671118" y="1418651"/>
            <a:ext cx="62581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 phát hiện người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9E18C-E494-446B-B2E4-806073529C68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87094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129F51-60E5-47FA-A757-8ABB61B11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24A2F2B-DF3A-4822-89B6-4E6FA2783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8716162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2.2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Huấn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luyện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mạng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217325-6F2E-4CA0-8238-7870C44DE036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36154FE-1659-4706-81AD-982D4D0700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8520" y="2225270"/>
            <a:ext cx="6060395" cy="4175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868EF-B460-43D0-BE87-669C2A15D59D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9BC8C-F43E-4210-B9A9-6316B03F8775}"/>
              </a:ext>
            </a:extLst>
          </p:cNvPr>
          <p:cNvSpPr txBox="1"/>
          <p:nvPr/>
        </p:nvSpPr>
        <p:spPr>
          <a:xfrm>
            <a:off x="671118" y="1418651"/>
            <a:ext cx="71743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 phát hiện thiết bị bảo hộ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9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5FA37B-0AEA-44BD-AA7F-2C5CFD6C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E4492-B8BA-4F57-9EE6-90B4FD9CE128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3296-48B5-4E30-B603-F6011C550AD7}"/>
              </a:ext>
            </a:extLst>
          </p:cNvPr>
          <p:cNvSpPr txBox="1"/>
          <p:nvPr/>
        </p:nvSpPr>
        <p:spPr>
          <a:xfrm>
            <a:off x="2978092" y="111529"/>
            <a:ext cx="399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9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35247-E28C-477B-BF88-2250C3625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0161C4A-4806-4FB2-88E2-FFD99F2EE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668602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3.1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58DAB6-79D6-4D19-B2A5-0FAB123F6831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49794F-2E1D-4671-884A-6E8F30B9E5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9940" y="1928019"/>
            <a:ext cx="6398557" cy="3653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7D77E1-E9E9-49B9-ACEF-46E1D07BC9BF}"/>
              </a:ext>
            </a:extLst>
          </p:cNvPr>
          <p:cNvSpPr txBox="1"/>
          <p:nvPr/>
        </p:nvSpPr>
        <p:spPr>
          <a:xfrm>
            <a:off x="780176" y="1375794"/>
            <a:ext cx="919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F1C2D-D0A5-40D3-9C5F-FC179E0D6FC7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9522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9658C-76BD-4C85-9DBB-8383B91F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1B1165-FA0D-4104-A5D9-D4330A5EE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6" y="315497"/>
            <a:ext cx="365760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3.1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CA05FC-ACAB-4E20-943B-FDCCB6AD5330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93E34F-AE83-4789-96D3-D2D16F63CF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2349" y="1917195"/>
            <a:ext cx="6498677" cy="378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281FB-CB13-473E-8394-525166679646}"/>
              </a:ext>
            </a:extLst>
          </p:cNvPr>
          <p:cNvSpPr txBox="1"/>
          <p:nvPr/>
        </p:nvSpPr>
        <p:spPr>
          <a:xfrm>
            <a:off x="1031846" y="1350628"/>
            <a:ext cx="76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991DB-4660-4779-8418-C52E497BDDEC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49627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8A7F7-BCD1-4FFC-94EE-8E7BE451D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09D720E-949D-4390-B536-30453CCA9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6" y="315497"/>
            <a:ext cx="365760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3.1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EAE75-CD9B-424D-900D-0F36D0997FB8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18FFFB3-F3E3-4FE1-A00B-F7A15FDE6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0258" y="1886524"/>
            <a:ext cx="6676980" cy="3675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E2017-D3CF-48A9-ABDC-E91BE4914396}"/>
              </a:ext>
            </a:extLst>
          </p:cNvPr>
          <p:cNvSpPr txBox="1"/>
          <p:nvPr/>
        </p:nvSpPr>
        <p:spPr>
          <a:xfrm>
            <a:off x="905355" y="1285375"/>
            <a:ext cx="68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D3853-3F22-4C6A-B584-EB2ED912BCA7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5836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B4040-80E9-467E-8CD8-1897E6BC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B1BF3A1-3354-4124-948F-1AAF68A0B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6" y="315497"/>
            <a:ext cx="365760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3.1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D6E391-19CC-4DFD-BDAD-27EE4E427AEB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D1B370-6EBA-439A-B49B-A057DB9501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5765" y="1808370"/>
            <a:ext cx="6652469" cy="417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8DD682-A62B-47C5-BCC1-F5F0BE3A60C6}"/>
              </a:ext>
            </a:extLst>
          </p:cNvPr>
          <p:cNvSpPr txBox="1"/>
          <p:nvPr/>
        </p:nvSpPr>
        <p:spPr>
          <a:xfrm>
            <a:off x="1031846" y="118673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A27AB-9164-4F59-9441-958021E5A5EB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95627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0DCD6-1EA9-4170-8B94-96A11E46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059F9AD-822A-4362-A0F9-7FA8940D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551156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3.2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Đánh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C13DFD-7AD4-4DEA-BF16-95666658A055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D251B-C212-4AB6-A3CB-5D30849C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9087"/>
              </p:ext>
            </p:extLst>
          </p:nvPr>
        </p:nvGraphicFramePr>
        <p:xfrm>
          <a:off x="0" y="1664873"/>
          <a:ext cx="5100506" cy="3933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545">
                  <a:extLst>
                    <a:ext uri="{9D8B030D-6E8A-4147-A177-3AD203B41FA5}">
                      <a16:colId xmlns:a16="http://schemas.microsoft.com/office/drawing/2014/main" val="1271707315"/>
                    </a:ext>
                  </a:extLst>
                </a:gridCol>
                <a:gridCol w="758600">
                  <a:extLst>
                    <a:ext uri="{9D8B030D-6E8A-4147-A177-3AD203B41FA5}">
                      <a16:colId xmlns:a16="http://schemas.microsoft.com/office/drawing/2014/main" val="3668454895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1185745004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684844462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682241153"/>
                    </a:ext>
                  </a:extLst>
                </a:gridCol>
              </a:tblGrid>
              <a:tr h="437053">
                <a:tc>
                  <a:txBody>
                    <a:bodyPr/>
                    <a:lstStyle/>
                    <a:p>
                      <a:pPr marL="0" marR="36576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954501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Người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534076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Mang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mủ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093924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Mang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găng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tay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92058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Mang áo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826504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 mang mủ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883377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 mang găng tay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654199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 mang áo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438677"/>
                  </a:ext>
                </a:extLst>
              </a:tr>
              <a:tr h="437053"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126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6576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1059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1118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B5BB57-0312-4B8C-AB43-57850C167C37}"/>
                  </a:ext>
                </a:extLst>
              </p:cNvPr>
              <p:cNvSpPr txBox="1"/>
              <p:nvPr/>
            </p:nvSpPr>
            <p:spPr>
              <a:xfrm>
                <a:off x="4655179" y="2386846"/>
                <a:ext cx="6207852" cy="280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270" marR="365760" indent="265430" algn="just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𝑒𝑐𝑎𝑙𝑙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1059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1059 + 2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=0.998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8270" marR="365760" indent="265430" algn="just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𝑟𝑒𝑐𝑖𝑠𝑖𝑜𝑛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1059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1059+126 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=0.894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8270" marR="365760" indent="265430" algn="just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1 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𝑆𝑐𝑜𝑟𝑒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P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0.998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0.894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0.998 + 0.894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=0.943 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B5BB57-0312-4B8C-AB43-57850C16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79" y="2386846"/>
                <a:ext cx="6207852" cy="2806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78E5BF8-2AC7-429F-BC54-415F4639C640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4B085-A5ED-484E-BAC9-11036D40814D}"/>
              </a:ext>
            </a:extLst>
          </p:cNvPr>
          <p:cNvSpPr txBox="1"/>
          <p:nvPr/>
        </p:nvSpPr>
        <p:spPr>
          <a:xfrm>
            <a:off x="299906" y="1207143"/>
            <a:ext cx="6207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05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F03FE-6D48-4BCD-83C4-F5AF285E9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B596236-506F-43E7-9ED5-0261D9EE4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8716162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4.1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luận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04E08-B25E-40E1-AB41-416F3AAA65AB}"/>
              </a:ext>
            </a:extLst>
          </p:cNvPr>
          <p:cNvCxnSpPr>
            <a:cxnSpLocks/>
          </p:cNvCxnSpPr>
          <p:nvPr/>
        </p:nvCxnSpPr>
        <p:spPr>
          <a:xfrm flipV="1">
            <a:off x="76024" y="959520"/>
            <a:ext cx="8991952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A8B1E5-EB35-47D8-8E07-836DA83369B1}"/>
              </a:ext>
            </a:extLst>
          </p:cNvPr>
          <p:cNvSpPr txBox="1"/>
          <p:nvPr/>
        </p:nvSpPr>
        <p:spPr>
          <a:xfrm>
            <a:off x="545808" y="1393943"/>
            <a:ext cx="7592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3.61 FPS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5EEB9F-6C20-4230-A3D0-91194EA3825B}"/>
              </a:ext>
            </a:extLst>
          </p:cNvPr>
          <p:cNvSpPr txBox="1"/>
          <p:nvPr/>
        </p:nvSpPr>
        <p:spPr>
          <a:xfrm>
            <a:off x="545808" y="4132106"/>
            <a:ext cx="7592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7m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62A50-57D0-43A1-975F-C12A64C85293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042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C2FC1-6F10-4085-B9DB-4273CC96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F743026-3307-4FCE-B116-9B43D1088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600651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bày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C92D3D-544D-4349-8A47-9D0241B2E613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02264-DBCD-446C-ABA4-5DC1526DF8C4}"/>
              </a:ext>
            </a:extLst>
          </p:cNvPr>
          <p:cNvSpPr/>
          <p:nvPr/>
        </p:nvSpPr>
        <p:spPr>
          <a:xfrm>
            <a:off x="1964410" y="1412752"/>
            <a:ext cx="5215179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</a:t>
            </a:r>
            <a:r>
              <a:rPr lang="vi-VN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ỚI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THIỆU VÀ TỔNG QUAN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911064-D881-4D59-8C16-2A67FB61D362}"/>
              </a:ext>
            </a:extLst>
          </p:cNvPr>
          <p:cNvSpPr/>
          <p:nvPr/>
        </p:nvSpPr>
        <p:spPr>
          <a:xfrm>
            <a:off x="2031520" y="2554678"/>
            <a:ext cx="5215179" cy="561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XÂY DỰNG MÔ HÌNH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CBD51-F8B6-4208-AD9A-5FF820160CCE}"/>
              </a:ext>
            </a:extLst>
          </p:cNvPr>
          <p:cNvSpPr/>
          <p:nvPr/>
        </p:nvSpPr>
        <p:spPr>
          <a:xfrm>
            <a:off x="2031520" y="3663801"/>
            <a:ext cx="5778632" cy="561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KẾT QUẢ VÀ ĐÁNH GIÁ MÔ HÌNH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E49BDA-F954-41F8-B5C7-4F7926BD98DC}"/>
              </a:ext>
            </a:extLst>
          </p:cNvPr>
          <p:cNvSpPr/>
          <p:nvPr/>
        </p:nvSpPr>
        <p:spPr>
          <a:xfrm>
            <a:off x="2031520" y="4772925"/>
            <a:ext cx="6561771" cy="561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KẾT LUẬN VÀ HƯỚNG PHÁT TRIỂN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0335F9-5A46-46B7-ADE3-E64D79E11D17}"/>
              </a:ext>
            </a:extLst>
          </p:cNvPr>
          <p:cNvSpPr/>
          <p:nvPr/>
        </p:nvSpPr>
        <p:spPr>
          <a:xfrm>
            <a:off x="925707" y="1309009"/>
            <a:ext cx="819978" cy="819978"/>
          </a:xfrm>
          <a:prstGeom prst="ellipse">
            <a:avLst/>
          </a:prstGeom>
          <a:ln w="127000">
            <a:solidFill>
              <a:schemeClr val="bg1"/>
            </a:solidFill>
          </a:ln>
          <a:effectLst>
            <a:outerShdw blurRad="1181100" sx="96000" sy="96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5B7DAF-1F33-4025-97DF-34F2D50E6AFF}"/>
              </a:ext>
            </a:extLst>
          </p:cNvPr>
          <p:cNvSpPr/>
          <p:nvPr/>
        </p:nvSpPr>
        <p:spPr>
          <a:xfrm>
            <a:off x="925707" y="2380712"/>
            <a:ext cx="819978" cy="819978"/>
          </a:xfrm>
          <a:prstGeom prst="ellipse">
            <a:avLst/>
          </a:prstGeom>
          <a:ln w="127000">
            <a:solidFill>
              <a:schemeClr val="bg1"/>
            </a:solidFill>
          </a:ln>
          <a:effectLst>
            <a:outerShdw blurRad="1181100" sx="96000" sy="96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2C4244-8DC8-40A5-8CA4-990F13E80D18}"/>
              </a:ext>
            </a:extLst>
          </p:cNvPr>
          <p:cNvSpPr/>
          <p:nvPr/>
        </p:nvSpPr>
        <p:spPr>
          <a:xfrm>
            <a:off x="939568" y="3511775"/>
            <a:ext cx="819978" cy="819978"/>
          </a:xfrm>
          <a:prstGeom prst="ellipse">
            <a:avLst/>
          </a:prstGeom>
          <a:ln w="127000">
            <a:solidFill>
              <a:schemeClr val="bg1"/>
            </a:solidFill>
          </a:ln>
          <a:effectLst>
            <a:outerShdw blurRad="1181100" sx="96000" sy="96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6F4EA3-3DD6-4277-A5D4-8D233EDBFBF2}"/>
              </a:ext>
            </a:extLst>
          </p:cNvPr>
          <p:cNvSpPr/>
          <p:nvPr/>
        </p:nvSpPr>
        <p:spPr>
          <a:xfrm>
            <a:off x="939568" y="4656341"/>
            <a:ext cx="819978" cy="819978"/>
          </a:xfrm>
          <a:prstGeom prst="ellipse">
            <a:avLst/>
          </a:prstGeom>
          <a:ln w="127000">
            <a:solidFill>
              <a:schemeClr val="bg1"/>
            </a:solidFill>
          </a:ln>
          <a:effectLst>
            <a:outerShdw blurRad="1181100" sx="96000" sy="96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85641-1D6C-46E9-8506-D0E4C6F370EC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95125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00851-D567-47CA-8270-F3431AD0A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E45DA29-A503-4E38-88B5-5EC6759BD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8716162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4.2 H</a:t>
            </a:r>
            <a:r>
              <a:rPr lang="vi-VN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ướng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BD3D7E-B237-482E-81EF-D647CB953CA8}"/>
              </a:ext>
            </a:extLst>
          </p:cNvPr>
          <p:cNvCxnSpPr>
            <a:cxnSpLocks/>
          </p:cNvCxnSpPr>
          <p:nvPr/>
        </p:nvCxnSpPr>
        <p:spPr>
          <a:xfrm flipV="1">
            <a:off x="76024" y="959520"/>
            <a:ext cx="8991952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A002ED-1FE4-40B3-8C3F-ECCA8A44AEDC}"/>
              </a:ext>
            </a:extLst>
          </p:cNvPr>
          <p:cNvSpPr txBox="1"/>
          <p:nvPr/>
        </p:nvSpPr>
        <p:spPr>
          <a:xfrm>
            <a:off x="486562" y="1397675"/>
            <a:ext cx="8363824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&gt;5 FPS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real-time.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E6065-A2E8-41D6-9A63-1F4B06760A38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92501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9">
            <a:extLst>
              <a:ext uri="{FF2B5EF4-FFF2-40B4-BE49-F238E27FC236}">
                <a16:creationId xmlns:a16="http://schemas.microsoft.com/office/drawing/2014/main" id="{A6C31EC1-C615-4179-9572-0B80C222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36366"/>
            <a:ext cx="6553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9600" b="1" dirty="0">
                <a:solidFill>
                  <a:srgbClr val="3376C7"/>
                </a:solidFill>
                <a:latin typeface="Arial" panose="020B0604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BC66E-CD14-48FF-BAD4-D8396D095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222-330E-48AF-B2B8-AA74F71B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A0ED5DE-88E1-4D09-BD06-E8D124B65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8372213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1.1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yếu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66D69-843B-4570-8577-CCBDE9E437CB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DCA96-83FF-4F02-8597-56600E1361ED}"/>
              </a:ext>
            </a:extLst>
          </p:cNvPr>
          <p:cNvSpPr txBox="1"/>
          <p:nvPr/>
        </p:nvSpPr>
        <p:spPr>
          <a:xfrm>
            <a:off x="327171" y="1107347"/>
            <a:ext cx="8112154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2017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8.956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9.173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7.997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8.229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8.150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8.327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6F3E-B7E6-4046-8425-329A1D9F4C4F}"/>
              </a:ext>
            </a:extLst>
          </p:cNvPr>
          <p:cNvSpPr txBox="1"/>
          <p:nvPr/>
        </p:nvSpPr>
        <p:spPr>
          <a:xfrm>
            <a:off x="327171" y="5176007"/>
            <a:ext cx="813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ườ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BE76B-5698-4E16-ABD1-3B188B22060B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3086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C5F58-FC0C-46A3-9B58-AAB02101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933BE45-9ABD-498E-AD0B-B456000F6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8372213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1.2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73CE4-0829-4952-AD35-467896C6B9A5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4BC9EC-9EE7-44E7-9923-1D720835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88" y="1020850"/>
            <a:ext cx="6852224" cy="4653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CD607-98C2-4E5C-87F7-456DF1DF49B7}"/>
              </a:ext>
            </a:extLst>
          </p:cNvPr>
          <p:cNvSpPr txBox="1"/>
          <p:nvPr/>
        </p:nvSpPr>
        <p:spPr>
          <a:xfrm>
            <a:off x="331364" y="5674133"/>
            <a:ext cx="8254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“Deep learning for site safety: Real-time detection of personal protective equipment”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8A4F2-28DB-456D-9025-345B8EA16A28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095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49591-0FEC-4258-8021-88FCEDECF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8710178-7782-41E5-8378-462D593EC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6" y="315497"/>
            <a:ext cx="365760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1.3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vụ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68B7E3-7FC9-4DF1-AAC2-60CDFFE1070F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70FF56-ABE1-4CD5-875A-25028EF8CD20}"/>
              </a:ext>
            </a:extLst>
          </p:cNvPr>
          <p:cNvSpPr txBox="1"/>
          <p:nvPr/>
        </p:nvSpPr>
        <p:spPr>
          <a:xfrm>
            <a:off x="-310391" y="1192483"/>
            <a:ext cx="9328556" cy="22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marR="36576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55040" algn="l"/>
                <a:tab pos="955675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36576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55040" algn="l"/>
                <a:tab pos="9556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36576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55040" algn="l"/>
                <a:tab pos="955675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143000" marR="36576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55040" algn="l"/>
                <a:tab pos="955675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6A78-8246-4E9B-BD0C-E0D8C18BEFD0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6587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19BD9-A720-449D-8203-51DD603A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EE59C9-507D-4B1C-9077-B88272F7A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6"/>
            <a:ext cx="8296713" cy="70535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BF82D-0616-4348-97B6-1F97C5AB0B52}"/>
              </a:ext>
            </a:extLst>
          </p:cNvPr>
          <p:cNvCxnSpPr>
            <a:cxnSpLocks/>
          </p:cNvCxnSpPr>
          <p:nvPr/>
        </p:nvCxnSpPr>
        <p:spPr>
          <a:xfrm flipV="1">
            <a:off x="0" y="929139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23C9B7-26DB-41A6-91C5-72B842E38739}"/>
              </a:ext>
            </a:extLst>
          </p:cNvPr>
          <p:cNvSpPr txBox="1"/>
          <p:nvPr/>
        </p:nvSpPr>
        <p:spPr>
          <a:xfrm>
            <a:off x="355922" y="1485600"/>
            <a:ext cx="642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ĐỀ TÀI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67D24B-710B-4A5B-945E-90D8C8A75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424940"/>
              </p:ext>
            </p:extLst>
          </p:nvPr>
        </p:nvGraphicFramePr>
        <p:xfrm>
          <a:off x="355922" y="2802081"/>
          <a:ext cx="2830495" cy="191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F9E6B-D0D0-4C1F-B0C6-08CA2127873E}"/>
              </a:ext>
            </a:extLst>
          </p:cNvPr>
          <p:cNvGrpSpPr/>
          <p:nvPr/>
        </p:nvGrpSpPr>
        <p:grpSpPr>
          <a:xfrm>
            <a:off x="2138888" y="2802080"/>
            <a:ext cx="2938155" cy="2224992"/>
            <a:chOff x="2709862" y="1355725"/>
            <a:chExt cx="3381374" cy="1571472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A4384972-2A6C-4716-94EF-6A1688A9C96F}"/>
                </a:ext>
              </a:extLst>
            </p:cNvPr>
            <p:cNvSpPr/>
            <p:nvPr/>
          </p:nvSpPr>
          <p:spPr>
            <a:xfrm>
              <a:off x="2709862" y="1355725"/>
              <a:ext cx="3381374" cy="135254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CD7635E2-18BC-44F1-BFBF-5B4DCE70929E}"/>
                </a:ext>
              </a:extLst>
            </p:cNvPr>
            <p:cNvSpPr txBox="1"/>
            <p:nvPr/>
          </p:nvSpPr>
          <p:spPr>
            <a:xfrm>
              <a:off x="3386136" y="1574648"/>
              <a:ext cx="2028826" cy="135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122682" rIns="61341" bIns="122682" numCol="1" spcCol="1270" anchor="ctr" anchorCtr="0">
              <a:noAutofit/>
            </a:bodyPr>
            <a:lstStyle/>
            <a:p>
              <a:pPr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Huấn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luyện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CF130-A222-4B6B-84B9-A27F88CEAFC2}"/>
              </a:ext>
            </a:extLst>
          </p:cNvPr>
          <p:cNvGrpSpPr/>
          <p:nvPr/>
        </p:nvGrpSpPr>
        <p:grpSpPr>
          <a:xfrm>
            <a:off x="4088630" y="2802080"/>
            <a:ext cx="2938155" cy="1915027"/>
            <a:chOff x="2709862" y="1355725"/>
            <a:chExt cx="3381374" cy="1352549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1AB2103-1F68-4F4F-BC1F-A2DEDEF46D19}"/>
                </a:ext>
              </a:extLst>
            </p:cNvPr>
            <p:cNvSpPr/>
            <p:nvPr/>
          </p:nvSpPr>
          <p:spPr>
            <a:xfrm>
              <a:off x="2709862" y="1355725"/>
              <a:ext cx="3381374" cy="135254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4">
              <a:extLst>
                <a:ext uri="{FF2B5EF4-FFF2-40B4-BE49-F238E27FC236}">
                  <a16:creationId xmlns:a16="http://schemas.microsoft.com/office/drawing/2014/main" id="{2BF41669-C0DF-41BD-8EDD-1510BA0F3EB5}"/>
                </a:ext>
              </a:extLst>
            </p:cNvPr>
            <p:cNvSpPr txBox="1"/>
            <p:nvPr/>
          </p:nvSpPr>
          <p:spPr>
            <a:xfrm>
              <a:off x="3386137" y="1355725"/>
              <a:ext cx="2028825" cy="135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122682" rIns="61341" bIns="122682" numCol="1" spcCol="1270" anchor="ctr" anchorCtr="0">
              <a:noAutofit/>
            </a:bodyPr>
            <a:lstStyle/>
            <a:p>
              <a:pPr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56ECFE-E68D-497A-9D4E-7276F2DA57BE}"/>
              </a:ext>
            </a:extLst>
          </p:cNvPr>
          <p:cNvGrpSpPr/>
          <p:nvPr/>
        </p:nvGrpSpPr>
        <p:grpSpPr>
          <a:xfrm>
            <a:off x="5979342" y="2764734"/>
            <a:ext cx="2938155" cy="1989717"/>
            <a:chOff x="2709862" y="1329348"/>
            <a:chExt cx="3381374" cy="1405301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7C366BDD-3871-40BB-9DB0-13FCD0669136}"/>
                </a:ext>
              </a:extLst>
            </p:cNvPr>
            <p:cNvSpPr/>
            <p:nvPr/>
          </p:nvSpPr>
          <p:spPr>
            <a:xfrm>
              <a:off x="2709862" y="1355725"/>
              <a:ext cx="3381374" cy="135254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518B1AAA-4CC8-405B-9557-BC0331CA853B}"/>
                </a:ext>
              </a:extLst>
            </p:cNvPr>
            <p:cNvSpPr txBox="1"/>
            <p:nvPr/>
          </p:nvSpPr>
          <p:spPr>
            <a:xfrm>
              <a:off x="3633474" y="1329348"/>
              <a:ext cx="1827442" cy="1405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023" tIns="122682" rIns="61341" bIns="122682" numCol="1" spcCol="1270" anchor="ctr" anchorCtr="0">
              <a:noAutofit/>
            </a:bodyPr>
            <a:lstStyle/>
            <a:p>
              <a:pPr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Đánh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13B6DC-F48E-4ED2-98FD-E05D8048BC5F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2240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DDD86-576D-4020-A215-DD8A0A28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DAB93D8-999E-4457-9A1F-4FAF87187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7592038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2.1 Ph</a:t>
            </a:r>
            <a:r>
              <a:rPr lang="vi-VN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ng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hiện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04A99-3B4B-4E2F-9F94-D191967CA7B6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3D12CB-0019-4993-A191-97F89D4F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84" y="1355785"/>
            <a:ext cx="1210709" cy="2225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18A64-6085-4F00-AB63-C612DF63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385" y="3905658"/>
            <a:ext cx="1210708" cy="23889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CAAB37-C5D7-49B9-96A4-2816C82CC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057" y="2711167"/>
            <a:ext cx="1135440" cy="23889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E649B3-A484-47DB-BBE1-EFB69C1E0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0" y="2401012"/>
            <a:ext cx="1543034" cy="26856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FDF399F-6003-4897-9D96-9739387AE6C9}"/>
              </a:ext>
            </a:extLst>
          </p:cNvPr>
          <p:cNvSpPr/>
          <p:nvPr/>
        </p:nvSpPr>
        <p:spPr>
          <a:xfrm>
            <a:off x="5736778" y="3521067"/>
            <a:ext cx="1383643" cy="7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A99301-D824-4E8F-8F73-F15BD385B308}"/>
              </a:ext>
            </a:extLst>
          </p:cNvPr>
          <p:cNvCxnSpPr>
            <a:stCxn id="18" idx="3"/>
            <a:endCxn id="3" idx="1"/>
          </p:cNvCxnSpPr>
          <p:nvPr/>
        </p:nvCxnSpPr>
        <p:spPr>
          <a:xfrm flipV="1">
            <a:off x="1572394" y="2468755"/>
            <a:ext cx="1436990" cy="12750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897998-83BF-47DE-A815-C7E3BDACD06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1572394" y="3743826"/>
            <a:ext cx="1436991" cy="13563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6884F6-ACFF-4696-BBF7-983F898B64A6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4220093" y="2468755"/>
            <a:ext cx="1516685" cy="14369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46EDD96-7D8D-44C2-A018-B5EA2922C5BA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4220093" y="3905657"/>
            <a:ext cx="1516685" cy="11944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427F60-EF27-45F6-908F-7E8754D41734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120421" y="3905657"/>
            <a:ext cx="6616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3AA964-6192-4AD1-A72C-383595417913}"/>
              </a:ext>
            </a:extLst>
          </p:cNvPr>
          <p:cNvSpPr txBox="1"/>
          <p:nvPr/>
        </p:nvSpPr>
        <p:spPr>
          <a:xfrm>
            <a:off x="1492698" y="2122122"/>
            <a:ext cx="151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YOLOv4-tiny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5BCB22-C07F-4D00-BAE9-5B09E72642EC}"/>
              </a:ext>
            </a:extLst>
          </p:cNvPr>
          <p:cNvSpPr txBox="1"/>
          <p:nvPr/>
        </p:nvSpPr>
        <p:spPr>
          <a:xfrm>
            <a:off x="1571534" y="5023216"/>
            <a:ext cx="151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YOLOv4-tiny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53A370-CE01-4715-B430-AC42251F9998}"/>
              </a:ext>
            </a:extLst>
          </p:cNvPr>
          <p:cNvSpPr txBox="1"/>
          <p:nvPr/>
        </p:nvSpPr>
        <p:spPr>
          <a:xfrm>
            <a:off x="2327785" y="2438222"/>
            <a:ext cx="6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FD562F-B5CB-4AF7-9891-BE8FE35D1F41}"/>
              </a:ext>
            </a:extLst>
          </p:cNvPr>
          <p:cNvSpPr txBox="1"/>
          <p:nvPr/>
        </p:nvSpPr>
        <p:spPr>
          <a:xfrm>
            <a:off x="2327785" y="4717307"/>
            <a:ext cx="6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C41A02-1F7A-421D-AC00-A99ABDFCCAED}"/>
              </a:ext>
            </a:extLst>
          </p:cNvPr>
          <p:cNvSpPr txBox="1"/>
          <p:nvPr/>
        </p:nvSpPr>
        <p:spPr>
          <a:xfrm>
            <a:off x="5093685" y="3536324"/>
            <a:ext cx="6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EBB22D-1B44-4C4F-BA20-CFC6DB347D01}"/>
              </a:ext>
            </a:extLst>
          </p:cNvPr>
          <p:cNvSpPr txBox="1"/>
          <p:nvPr/>
        </p:nvSpPr>
        <p:spPr>
          <a:xfrm>
            <a:off x="7233032" y="3528696"/>
            <a:ext cx="6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E38471-6275-406B-81AF-8E0580583E3F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3105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16D87-FC94-49B5-858A-D8BC49EE76F6}"/>
              </a:ext>
            </a:extLst>
          </p:cNvPr>
          <p:cNvSpPr/>
          <p:nvPr/>
        </p:nvSpPr>
        <p:spPr>
          <a:xfrm>
            <a:off x="3811424" y="3161320"/>
            <a:ext cx="1114336" cy="92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9B761-89E7-47A1-9E81-4E4D14C31717}"/>
              </a:ext>
            </a:extLst>
          </p:cNvPr>
          <p:cNvSpPr/>
          <p:nvPr/>
        </p:nvSpPr>
        <p:spPr>
          <a:xfrm>
            <a:off x="6496642" y="3129092"/>
            <a:ext cx="1484852" cy="922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94375-8BC7-4AB0-8828-BB34A8798586}"/>
              </a:ext>
            </a:extLst>
          </p:cNvPr>
          <p:cNvSpPr/>
          <p:nvPr/>
        </p:nvSpPr>
        <p:spPr>
          <a:xfrm>
            <a:off x="1399699" y="3161320"/>
            <a:ext cx="1400963" cy="92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Tệp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pre-training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EC17C-9F0C-4331-B45D-FE89762B45A5}"/>
              </a:ext>
            </a:extLst>
          </p:cNvPr>
          <p:cNvSpPr/>
          <p:nvPr/>
        </p:nvSpPr>
        <p:spPr>
          <a:xfrm>
            <a:off x="1399699" y="4325437"/>
            <a:ext cx="1400963" cy="922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Tệp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kiến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trúc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mạng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BA364-7EA3-47BA-9E95-23D4DED2A500}"/>
              </a:ext>
            </a:extLst>
          </p:cNvPr>
          <p:cNvSpPr/>
          <p:nvPr/>
        </p:nvSpPr>
        <p:spPr>
          <a:xfrm>
            <a:off x="1399699" y="1901436"/>
            <a:ext cx="1400963" cy="922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Tập dữ liệu huấn luyện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6EDB4-1905-43B1-BDBA-24BB72C22181}"/>
              </a:ext>
            </a:extLst>
          </p:cNvPr>
          <p:cNvSpPr/>
          <p:nvPr/>
        </p:nvSpPr>
        <p:spPr>
          <a:xfrm>
            <a:off x="822121" y="1610686"/>
            <a:ext cx="4924338" cy="3959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A919C-2AD3-44C6-907F-467AA2BC1F44}"/>
              </a:ext>
            </a:extLst>
          </p:cNvPr>
          <p:cNvSpPr txBox="1"/>
          <p:nvPr/>
        </p:nvSpPr>
        <p:spPr>
          <a:xfrm>
            <a:off x="644057" y="1026748"/>
            <a:ext cx="664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Huấn luyện với thư viện Darknet trên Google Colab 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3227F8-9429-4017-B8B0-5BFB9D028BF2}"/>
              </a:ext>
            </a:extLst>
          </p:cNvPr>
          <p:cNvCxnSpPr>
            <a:stCxn id="14" idx="3"/>
            <a:endCxn id="5" idx="2"/>
          </p:cNvCxnSpPr>
          <p:nvPr/>
        </p:nvCxnSpPr>
        <p:spPr>
          <a:xfrm flipV="1">
            <a:off x="5746459" y="3590487"/>
            <a:ext cx="7501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0E9C302-C9C2-45D7-88E6-F14035FCC01A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2800662" y="2362831"/>
            <a:ext cx="1010762" cy="12598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243A62-E2C3-42D0-B058-2EC5DEB7764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800662" y="3622715"/>
            <a:ext cx="101076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06DA3EA-FDCF-4076-9DD3-6872575BA75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800662" y="3622715"/>
            <a:ext cx="1010762" cy="1164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431E98D-CC47-4AFF-9D5F-879E458AC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43" name="Rectangle 2">
            <a:extLst>
              <a:ext uri="{FF2B5EF4-FFF2-40B4-BE49-F238E27FC236}">
                <a16:creationId xmlns:a16="http://schemas.microsoft.com/office/drawing/2014/main" id="{5EB5E39A-59A2-46AD-8FBA-4EB29AF78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900977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2.2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Huấn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luyện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mạng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EFE92B-ACB8-4FAB-AFC5-A1FCEF1DE255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55A3F91-7A96-4910-8F6E-257C01614991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7711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4EAA0-EF5A-4B95-A001-B2A2A43B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" y="172000"/>
            <a:ext cx="787520" cy="78752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BB9562-E340-4C44-B632-EE92078F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45" y="315497"/>
            <a:ext cx="7717872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 2Huấn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luyện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mạng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7CA8-12D3-4F0C-97AC-ED7C0DB9D8D1}"/>
              </a:ext>
            </a:extLst>
          </p:cNvPr>
          <p:cNvCxnSpPr>
            <a:cxnSpLocks/>
          </p:cNvCxnSpPr>
          <p:nvPr/>
        </p:nvCxnSpPr>
        <p:spPr>
          <a:xfrm flipV="1">
            <a:off x="0" y="959520"/>
            <a:ext cx="8917497" cy="6133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A3D913-48B5-4DBA-8545-087DAF206B4A}"/>
              </a:ext>
            </a:extLst>
          </p:cNvPr>
          <p:cNvSpPr/>
          <p:nvPr/>
        </p:nvSpPr>
        <p:spPr>
          <a:xfrm>
            <a:off x="781223" y="2330097"/>
            <a:ext cx="1208014" cy="92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FD7A-122A-4C82-A574-A7B2227750F8}"/>
              </a:ext>
            </a:extLst>
          </p:cNvPr>
          <p:cNvSpPr txBox="1"/>
          <p:nvPr/>
        </p:nvSpPr>
        <p:spPr>
          <a:xfrm>
            <a:off x="7977929" y="2737274"/>
            <a:ext cx="1114336" cy="9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2C1C7-5CD0-4E35-9E63-5314CCF121A3}"/>
              </a:ext>
            </a:extLst>
          </p:cNvPr>
          <p:cNvSpPr txBox="1"/>
          <p:nvPr/>
        </p:nvSpPr>
        <p:spPr>
          <a:xfrm>
            <a:off x="-92280" y="6488668"/>
            <a:ext cx="96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LVTN		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E90586-F563-47FD-8066-A7ACCC049141}"/>
              </a:ext>
            </a:extLst>
          </p:cNvPr>
          <p:cNvSpPr/>
          <p:nvPr/>
        </p:nvSpPr>
        <p:spPr>
          <a:xfrm>
            <a:off x="2285179" y="3606924"/>
            <a:ext cx="1275734" cy="749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83738D-576A-4392-9003-20BB86699C3B}"/>
              </a:ext>
            </a:extLst>
          </p:cNvPr>
          <p:cNvSpPr/>
          <p:nvPr/>
        </p:nvSpPr>
        <p:spPr>
          <a:xfrm>
            <a:off x="2314755" y="2326978"/>
            <a:ext cx="1216582" cy="92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AC5953-98DE-4AB2-819C-45E1BEAC2BAC}"/>
              </a:ext>
            </a:extLst>
          </p:cNvPr>
          <p:cNvSpPr/>
          <p:nvPr/>
        </p:nvSpPr>
        <p:spPr>
          <a:xfrm>
            <a:off x="5540642" y="2325615"/>
            <a:ext cx="1628167" cy="92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80% train </a:t>
            </a:r>
            <a:r>
              <a:rPr lang="en-US" dirty="0" err="1"/>
              <a:t>và</a:t>
            </a:r>
            <a:r>
              <a:rPr lang="en-US" dirty="0"/>
              <a:t> 20%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78E721-AA76-4ABB-BE26-FE51D48157F6}"/>
              </a:ext>
            </a:extLst>
          </p:cNvPr>
          <p:cNvSpPr/>
          <p:nvPr/>
        </p:nvSpPr>
        <p:spPr>
          <a:xfrm>
            <a:off x="3835508" y="2331347"/>
            <a:ext cx="1400963" cy="92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file .jpg và .txt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00C20-CFBD-44BF-A863-AA33E10442BF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1989237" y="2788373"/>
            <a:ext cx="325518" cy="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952FD4-55F7-48D9-AF5A-F7EB5165D5B7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531337" y="2788373"/>
            <a:ext cx="304171" cy="4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7A5330-D328-40CF-B34D-C55954E4F76B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5236471" y="2787010"/>
            <a:ext cx="304171" cy="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F818C0-EFC4-44BB-8DAD-EE542039E359}"/>
              </a:ext>
            </a:extLst>
          </p:cNvPr>
          <p:cNvSpPr/>
          <p:nvPr/>
        </p:nvSpPr>
        <p:spPr>
          <a:xfrm>
            <a:off x="629175" y="2111529"/>
            <a:ext cx="7021585" cy="2684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A60DE4-FDAA-4579-8A63-67670E2A04D7}"/>
              </a:ext>
            </a:extLst>
          </p:cNvPr>
          <p:cNvSpPr txBox="1"/>
          <p:nvPr/>
        </p:nvSpPr>
        <p:spPr>
          <a:xfrm>
            <a:off x="545808" y="1593039"/>
            <a:ext cx="58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Chuẩn bị dữ liệu cho quá trình huấn luyện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7D82D3-C4E4-4839-9E21-0041A869CBC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923046" y="3249767"/>
            <a:ext cx="0" cy="35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1262</Words>
  <Application>Microsoft Office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Montserrat</vt:lpstr>
      <vt:lpstr>Times New Roman</vt:lpstr>
      <vt:lpstr>Wingdings</vt:lpstr>
      <vt:lpstr>Office Theme</vt:lpstr>
      <vt:lpstr>PowerPoint Presentation</vt:lpstr>
      <vt:lpstr>Nội dung trình bày</vt:lpstr>
      <vt:lpstr>1.1 Tính thiết yếu của đề tài </vt:lpstr>
      <vt:lpstr>1.2 Tổng quan</vt:lpstr>
      <vt:lpstr>1.3 Nhiệm vụ</vt:lpstr>
      <vt:lpstr>2. Xây dựng mô hình </vt:lpstr>
      <vt:lpstr>2.1 Phương pháp thực hiện</vt:lpstr>
      <vt:lpstr>2.2 Huấn luyện mô hình mạng</vt:lpstr>
      <vt:lpstr>2. 2Huấn luyện mô hình mạng</vt:lpstr>
      <vt:lpstr>2.2 Huấn luyện mô hình mạng</vt:lpstr>
      <vt:lpstr>2.2 Huấn luyện mô hình mạng</vt:lpstr>
      <vt:lpstr>2.2 Huấn luyện mô hình mạng</vt:lpstr>
      <vt:lpstr>PowerPoint Presentation</vt:lpstr>
      <vt:lpstr>3.1 Kết quả</vt:lpstr>
      <vt:lpstr>3.1 Kết quả</vt:lpstr>
      <vt:lpstr>3.1 Kết quả</vt:lpstr>
      <vt:lpstr>3.1 Kết quả</vt:lpstr>
      <vt:lpstr>3.2 Đánh giá mô hình</vt:lpstr>
      <vt:lpstr>4.1 Kết luận</vt:lpstr>
      <vt:lpstr>4.2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 Nguyen</dc:creator>
  <cp:lastModifiedBy>Khoi Nguyen</cp:lastModifiedBy>
  <cp:revision>97</cp:revision>
  <dcterms:created xsi:type="dcterms:W3CDTF">2021-01-23T10:44:10Z</dcterms:created>
  <dcterms:modified xsi:type="dcterms:W3CDTF">2021-01-25T11:03:58Z</dcterms:modified>
</cp:coreProperties>
</file>