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2"/>
    <p:sldId id="259" r:id="rId3"/>
    <p:sldId id="260" r:id="rId4"/>
    <p:sldId id="263" r:id="rId5"/>
    <p:sldId id="264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6EB3B-6E67-F644-8715-BC3710EE4209}" type="datetimeFigureOut"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C771-A273-7F44-936E-6FFC575236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4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949" y="1715515"/>
            <a:ext cx="6810501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 u="heavy">
                <a:solidFill>
                  <a:srgbClr val="7030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00" y="6050279"/>
            <a:ext cx="2286000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5993891"/>
            <a:ext cx="1754403" cy="1321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4363" y="457199"/>
            <a:ext cx="3796977" cy="1756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8241" y="1001522"/>
            <a:ext cx="7201916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439" y="1278889"/>
            <a:ext cx="7314565" cy="537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 u="heavy">
                <a:solidFill>
                  <a:srgbClr val="7030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95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23949" y="1715515"/>
            <a:ext cx="68105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Introduction </a:t>
            </a:r>
            <a:br>
              <a:rPr lang="en-US" spc="-5" dirty="0"/>
            </a:br>
            <a:r>
              <a:rPr lang="en-US" spc="-5" dirty="0"/>
              <a:t>to Database Systems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97961" y="4365752"/>
            <a:ext cx="406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Lecture </a:t>
            </a:r>
            <a:r>
              <a:rPr sz="3200" spc="-5" dirty="0">
                <a:latin typeface="Arial"/>
                <a:cs typeface="Arial"/>
              </a:rPr>
              <a:t>1: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347" y="925322"/>
            <a:ext cx="7031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Example: </a:t>
            </a:r>
            <a:r>
              <a:rPr dirty="0"/>
              <a:t>Online</a:t>
            </a:r>
            <a:r>
              <a:rPr spc="-55" dirty="0"/>
              <a:t> </a:t>
            </a:r>
            <a:r>
              <a:rPr spc="-5" dirty="0"/>
              <a:t>Bookseller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88916"/>
            <a:ext cx="7950834" cy="47713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What data do we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need?</a:t>
            </a:r>
            <a:endParaRPr sz="2800">
              <a:latin typeface="Arial"/>
              <a:cs typeface="Arial"/>
            </a:endParaRPr>
          </a:p>
          <a:p>
            <a:pPr marL="755015" marR="140970" lvl="1" indent="-285750">
              <a:lnSpc>
                <a:spcPts val="259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about books, customers, pending orders, order  histories, trends, preferences,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25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about sessions (clicks, pages,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searches)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Note: data must be persistent! </a:t>
            </a:r>
            <a:r>
              <a:rPr sz="2400" dirty="0">
                <a:latin typeface="Arial"/>
                <a:cs typeface="Arial"/>
              </a:rPr>
              <a:t>Outlive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Also note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data is large… won’t </a:t>
            </a:r>
            <a:r>
              <a:rPr sz="2400" dirty="0">
                <a:latin typeface="Arial"/>
                <a:cs typeface="Arial"/>
              </a:rPr>
              <a:t>fit </a:t>
            </a:r>
            <a:r>
              <a:rPr sz="2400" spc="-5" dirty="0">
                <a:latin typeface="Arial"/>
                <a:cs typeface="Arial"/>
              </a:rPr>
              <a:t>all in memory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What capabilities on the data do we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need?</a:t>
            </a:r>
            <a:endParaRPr sz="2800">
              <a:latin typeface="Arial"/>
              <a:cs typeface="Arial"/>
            </a:endParaRPr>
          </a:p>
          <a:p>
            <a:pPr marL="755650" marR="298450" lvl="1" indent="-285750">
              <a:lnSpc>
                <a:spcPts val="259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Insert/remove books, find books by author/title/etc.,  analyze past order history, recommend books,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must be accessed efficiently, by many users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must be safe from failures, malicious users, and  bugs!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754" y="1275080"/>
            <a:ext cx="4343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Multi-User</a:t>
            </a:r>
            <a:r>
              <a:rPr sz="4400" spc="-35" dirty="0"/>
              <a:t> </a:t>
            </a:r>
            <a:r>
              <a:rPr sz="4400" spc="-5" dirty="0"/>
              <a:t>Issues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84796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55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Jane and John both have ID number for gift certificate  (credit) of $200 they got 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wedding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gift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Jane @ her office </a:t>
            </a:r>
            <a:r>
              <a:rPr sz="2000" spc="-10" dirty="0">
                <a:latin typeface="Arial"/>
                <a:cs typeface="Arial"/>
              </a:rPr>
              <a:t>orders </a:t>
            </a:r>
            <a:r>
              <a:rPr sz="2000" spc="-5" dirty="0">
                <a:latin typeface="Arial"/>
                <a:cs typeface="Arial"/>
              </a:rPr>
              <a:t>"The </a:t>
            </a:r>
            <a:r>
              <a:rPr sz="2000" spc="-10" dirty="0">
                <a:latin typeface="Arial"/>
                <a:cs typeface="Arial"/>
              </a:rPr>
              <a:t>Selfish </a:t>
            </a:r>
            <a:r>
              <a:rPr sz="2000" spc="-5" dirty="0">
                <a:latin typeface="Arial"/>
                <a:cs typeface="Arial"/>
              </a:rPr>
              <a:t>Gene, R. </a:t>
            </a:r>
            <a:r>
              <a:rPr sz="2000" spc="-10" dirty="0">
                <a:latin typeface="Arial"/>
                <a:cs typeface="Arial"/>
              </a:rPr>
              <a:t>Dawkins"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($80)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John @ his office </a:t>
            </a:r>
            <a:r>
              <a:rPr sz="2000" spc="-10" dirty="0">
                <a:latin typeface="Arial"/>
                <a:cs typeface="Arial"/>
              </a:rPr>
              <a:t>orders "Guns </a:t>
            </a:r>
            <a:r>
              <a:rPr sz="2000" spc="-5" dirty="0">
                <a:latin typeface="Arial"/>
                <a:cs typeface="Arial"/>
              </a:rPr>
              <a:t>and Steel, J. </a:t>
            </a:r>
            <a:r>
              <a:rPr sz="2000" spc="-10" dirty="0">
                <a:latin typeface="Arial"/>
                <a:cs typeface="Arial"/>
              </a:rPr>
              <a:t>Diamond"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($100)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Questions: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is the </a:t>
            </a:r>
            <a:r>
              <a:rPr sz="2000" spc="-10" dirty="0">
                <a:latin typeface="Arial"/>
                <a:cs typeface="Arial"/>
              </a:rPr>
              <a:t>ending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credit?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if </a:t>
            </a:r>
            <a:r>
              <a:rPr sz="2000" spc="-10" dirty="0">
                <a:latin typeface="Arial"/>
                <a:cs typeface="Arial"/>
              </a:rPr>
              <a:t>second </a:t>
            </a:r>
            <a:r>
              <a:rPr sz="2000" spc="-5" dirty="0">
                <a:latin typeface="Arial"/>
                <a:cs typeface="Arial"/>
              </a:rPr>
              <a:t>book costs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$130?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if the </a:t>
            </a:r>
            <a:r>
              <a:rPr sz="2000" spc="-10" dirty="0">
                <a:latin typeface="Arial"/>
                <a:cs typeface="Arial"/>
              </a:rPr>
              <a:t>server crashes?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if the data </a:t>
            </a:r>
            <a:r>
              <a:rPr sz="2000" spc="-10" dirty="0">
                <a:latin typeface="Arial"/>
                <a:cs typeface="Arial"/>
              </a:rPr>
              <a:t>center </a:t>
            </a:r>
            <a:r>
              <a:rPr sz="2000" spc="-5" dirty="0">
                <a:latin typeface="Arial"/>
                <a:cs typeface="Arial"/>
              </a:rPr>
              <a:t>goes </a:t>
            </a:r>
            <a:r>
              <a:rPr sz="2000" spc="-10" dirty="0">
                <a:latin typeface="Arial"/>
                <a:cs typeface="Arial"/>
              </a:rPr>
              <a:t>offline?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9245" marR="5080" indent="-87439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Required </a:t>
            </a:r>
            <a:r>
              <a:rPr dirty="0"/>
              <a:t>Functionality</a:t>
            </a:r>
            <a:r>
              <a:rPr spc="-75" dirty="0"/>
              <a:t> </a:t>
            </a:r>
            <a:r>
              <a:rPr spc="-5" dirty="0"/>
              <a:t>for  Data</a:t>
            </a:r>
            <a:r>
              <a:rPr spc="-1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9886"/>
            <a:ext cx="7429500" cy="3848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Describe real-world entities in terms of stored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Persistently store large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datasets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Efficiently query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Must </a:t>
            </a:r>
            <a:r>
              <a:rPr sz="2000" spc="-10" dirty="0">
                <a:latin typeface="Arial"/>
                <a:cs typeface="Arial"/>
              </a:rPr>
              <a:t>handle </a:t>
            </a:r>
            <a:r>
              <a:rPr sz="2000" spc="-5" dirty="0">
                <a:latin typeface="Arial"/>
                <a:cs typeface="Arial"/>
              </a:rPr>
              <a:t>complex </a:t>
            </a:r>
            <a:r>
              <a:rPr sz="2000" spc="-10" dirty="0">
                <a:latin typeface="Arial"/>
                <a:cs typeface="Arial"/>
              </a:rPr>
              <a:t>questions </a:t>
            </a:r>
            <a:r>
              <a:rPr sz="2000" spc="-5" dirty="0">
                <a:latin typeface="Arial"/>
                <a:cs typeface="Arial"/>
              </a:rPr>
              <a:t>about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Must </a:t>
            </a:r>
            <a:r>
              <a:rPr sz="2000" spc="-10" dirty="0">
                <a:latin typeface="Arial"/>
                <a:cs typeface="Arial"/>
              </a:rPr>
              <a:t>handle </a:t>
            </a:r>
            <a:r>
              <a:rPr sz="2000" spc="-5" dirty="0">
                <a:latin typeface="Arial"/>
                <a:cs typeface="Arial"/>
              </a:rPr>
              <a:t>sophisticated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Performance </a:t>
            </a:r>
            <a:r>
              <a:rPr sz="2000" spc="-5" dirty="0">
                <a:latin typeface="Arial"/>
                <a:cs typeface="Arial"/>
              </a:rPr>
              <a:t>matters (users can feel </a:t>
            </a:r>
            <a:r>
              <a:rPr sz="2000" spc="-10" dirty="0">
                <a:latin typeface="Arial"/>
                <a:cs typeface="Arial"/>
              </a:rPr>
              <a:t>200ms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latency)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Easily change structure (e.g., add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attributes)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Enable simultaneous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updates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Crash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recovery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Security 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6845" marR="5080" indent="-268478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 Management</a:t>
            </a:r>
            <a:r>
              <a:rPr spc="-90" dirty="0"/>
              <a:t> </a:t>
            </a:r>
            <a:r>
              <a:rPr dirty="0"/>
              <a:t>System  (DBMS)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690113"/>
            <a:ext cx="7256145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Very </a:t>
            </a:r>
            <a:r>
              <a:rPr sz="2800" dirty="0">
                <a:latin typeface="Arial"/>
                <a:cs typeface="Arial"/>
              </a:rPr>
              <a:t>difficult to implement all these features  inside the application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(correctly)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DBMS provides these features (and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DBMS simplifies application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3" y="1306322"/>
            <a:ext cx="5842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Client-Server</a:t>
            </a:r>
            <a:r>
              <a:rPr spc="-7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2374716"/>
            <a:ext cx="7512684" cy="41871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server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that stores the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database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(DBMS):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Usually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beefy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But can be your own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desktop…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huge cluster running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parallel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DBMS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Many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clients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run apps and connect to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DBMS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E.g. Microsoft’s SQL Server Management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Studio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Or psql (for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PostgreSQL)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Or some Java/C++ program (very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typical)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Clients “talk” to server using JDBC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755015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spc="-10" dirty="0">
                <a:latin typeface="Arial"/>
                <a:cs typeface="Arial"/>
              </a:rPr>
              <a:t>phone/browser </a:t>
            </a:r>
            <a:r>
              <a:rPr sz="2000" spc="-5" dirty="0">
                <a:latin typeface="Arial"/>
                <a:cs typeface="Arial"/>
              </a:rPr>
              <a:t>&lt;~&gt; web </a:t>
            </a:r>
            <a:r>
              <a:rPr sz="2000" spc="-10" dirty="0">
                <a:latin typeface="Arial"/>
                <a:cs typeface="Arial"/>
              </a:rPr>
              <a:t>server </a:t>
            </a:r>
            <a:r>
              <a:rPr sz="2000" spc="-5" dirty="0">
                <a:latin typeface="Arial"/>
                <a:cs typeface="Arial"/>
              </a:rPr>
              <a:t>&lt;~&gt;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DBMS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226" y="1275080"/>
            <a:ext cx="2885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Key</a:t>
            </a:r>
            <a:r>
              <a:rPr sz="4400" spc="-60" dirty="0"/>
              <a:t> </a:t>
            </a:r>
            <a:r>
              <a:rPr sz="4400" spc="-5" dirty="0"/>
              <a:t>People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49236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DB application </a:t>
            </a:r>
            <a:r>
              <a:rPr sz="2800" b="1" dirty="0">
                <a:latin typeface="Arial"/>
                <a:cs typeface="Arial"/>
              </a:rPr>
              <a:t>developer</a:t>
            </a:r>
            <a:r>
              <a:rPr sz="2800" dirty="0">
                <a:latin typeface="Arial"/>
                <a:cs typeface="Arial"/>
              </a:rPr>
              <a:t>: writes programs  that query and modify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DB </a:t>
            </a:r>
            <a:r>
              <a:rPr sz="2800" b="1" dirty="0">
                <a:latin typeface="Arial"/>
                <a:cs typeface="Arial"/>
              </a:rPr>
              <a:t>designer</a:t>
            </a:r>
            <a:r>
              <a:rPr sz="2800" dirty="0">
                <a:latin typeface="Arial"/>
                <a:cs typeface="Arial"/>
              </a:rPr>
              <a:t>: establishes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DB administrator</a:t>
            </a:r>
            <a:r>
              <a:rPr sz="2800" spc="-5" dirty="0">
                <a:latin typeface="Arial"/>
                <a:cs typeface="Arial"/>
              </a:rPr>
              <a:t>: loads </a:t>
            </a:r>
            <a:r>
              <a:rPr sz="2800" dirty="0">
                <a:latin typeface="Arial"/>
                <a:cs typeface="Arial"/>
              </a:rPr>
              <a:t>data, tunes system,  keeps whole thing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running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Data analyst</a:t>
            </a:r>
            <a:r>
              <a:rPr sz="2800" dirty="0">
                <a:latin typeface="Arial"/>
                <a:cs typeface="Arial"/>
              </a:rPr>
              <a:t>: data mining, data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integration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DBMS </a:t>
            </a:r>
            <a:r>
              <a:rPr sz="2800" b="1" dirty="0">
                <a:latin typeface="Arial"/>
                <a:cs typeface="Arial"/>
              </a:rPr>
              <a:t>implementer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builds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DBMS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091" y="1084580"/>
            <a:ext cx="3505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Key</a:t>
            </a:r>
            <a:r>
              <a:rPr sz="4400" spc="-55" dirty="0"/>
              <a:t> </a:t>
            </a:r>
            <a:r>
              <a:rPr sz="4400" spc="-5" dirty="0"/>
              <a:t>Concepts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221739" y="2006981"/>
            <a:ext cx="8020684" cy="444865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models</a:t>
            </a:r>
            <a:r>
              <a:rPr sz="2400" spc="-5" dirty="0">
                <a:latin typeface="Arial"/>
                <a:cs typeface="Arial"/>
              </a:rPr>
              <a:t>: how to describe real-world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Relational, </a:t>
            </a:r>
            <a:r>
              <a:rPr sz="2000" spc="-5" dirty="0">
                <a:latin typeface="Arial"/>
                <a:cs typeface="Arial"/>
              </a:rPr>
              <a:t>XML,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JSon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Schema vs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Declarative query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language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Say what you want, not how to get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independence</a:t>
            </a:r>
            <a:endParaRPr sz="2400" dirty="0">
              <a:latin typeface="Arial"/>
              <a:cs typeface="Arial"/>
            </a:endParaRPr>
          </a:p>
          <a:p>
            <a:pPr marL="755015" marR="132080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Physical independence: </a:t>
            </a:r>
            <a:r>
              <a:rPr sz="2000" spc="-5" dirty="0">
                <a:latin typeface="Arial"/>
                <a:cs typeface="Arial"/>
              </a:rPr>
              <a:t>Can change how data is stored on </a:t>
            </a:r>
            <a:r>
              <a:rPr sz="2000" spc="-10" dirty="0">
                <a:latin typeface="Arial"/>
                <a:cs typeface="Arial"/>
              </a:rPr>
              <a:t>disk  without affecting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applications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Logical independence: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spc="-10" dirty="0">
                <a:latin typeface="Arial"/>
                <a:cs typeface="Arial"/>
              </a:rPr>
              <a:t>change schema </a:t>
            </a:r>
            <a:r>
              <a:rPr sz="2000" spc="-5" dirty="0">
                <a:latin typeface="Arial"/>
                <a:cs typeface="Arial"/>
              </a:rPr>
              <a:t>w/o </a:t>
            </a:r>
            <a:r>
              <a:rPr sz="2000" spc="-10" dirty="0">
                <a:latin typeface="Arial"/>
                <a:cs typeface="Arial"/>
              </a:rPr>
              <a:t>affecting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Query optimizer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compiler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585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Transactions</a:t>
            </a:r>
            <a:r>
              <a:rPr sz="2400" spc="-5" dirty="0">
                <a:latin typeface="Arial"/>
                <a:cs typeface="Arial"/>
              </a:rPr>
              <a:t>: isolation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atomicity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6A86C97-3F40-3607-48A2-7C6314F750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954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26" y="1306322"/>
            <a:ext cx="6238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This </a:t>
            </a:r>
            <a:r>
              <a:rPr spc="-5" dirty="0"/>
              <a:t>Course</a:t>
            </a:r>
            <a:r>
              <a:rPr spc="-75" dirty="0"/>
              <a:t> </a:t>
            </a:r>
            <a:r>
              <a:rPr spc="-5" dirty="0"/>
              <a:t>Contains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237486"/>
            <a:ext cx="6423660" cy="3756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Focus: </a:t>
            </a:r>
            <a:r>
              <a:rPr sz="2400" b="1" spc="-5" dirty="0">
                <a:latin typeface="Arial"/>
                <a:cs typeface="Arial"/>
              </a:rPr>
              <a:t>Using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DBMSs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Relational 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SQL, </a:t>
            </a:r>
            <a:r>
              <a:rPr sz="2000" spc="-10" dirty="0">
                <a:latin typeface="Arial"/>
                <a:cs typeface="Arial"/>
              </a:rPr>
              <a:t>Relational Algebra,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Datalog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Semistructured Data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JSon, </a:t>
            </a:r>
            <a:r>
              <a:rPr sz="2000" spc="-10" dirty="0">
                <a:latin typeface="Arial"/>
                <a:cs typeface="Arial"/>
              </a:rPr>
              <a:t>NoSQL, </a:t>
            </a:r>
            <a:r>
              <a:rPr sz="2000" spc="-5" dirty="0">
                <a:latin typeface="Arial"/>
                <a:cs typeface="Arial"/>
              </a:rPr>
              <a:t>AsterixDB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Conceptual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E/R </a:t>
            </a:r>
            <a:r>
              <a:rPr sz="2000" spc="-10" dirty="0">
                <a:latin typeface="Arial"/>
                <a:cs typeface="Arial"/>
              </a:rPr>
              <a:t>diagrams, </a:t>
            </a:r>
            <a:r>
              <a:rPr sz="2000" spc="-5" dirty="0">
                <a:latin typeface="Arial"/>
                <a:cs typeface="Arial"/>
              </a:rPr>
              <a:t>Views, and </a:t>
            </a:r>
            <a:r>
              <a:rPr sz="2000" spc="-10" dirty="0">
                <a:latin typeface="Arial"/>
                <a:cs typeface="Arial"/>
              </a:rPr>
              <a:t>Database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Parallel databases, MapReduce, 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017" y="1306322"/>
            <a:ext cx="6974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dirty="0"/>
              <a:t>Management </a:t>
            </a:r>
            <a:r>
              <a:rPr spc="-5" dirty="0"/>
              <a:t>is</a:t>
            </a:r>
            <a:r>
              <a:rPr spc="-60" dirty="0"/>
              <a:t> </a:t>
            </a:r>
            <a:r>
              <a:rPr spc="-5" dirty="0"/>
              <a:t>Universal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412990" cy="32461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Managing data is at the core of most apps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whether </a:t>
            </a:r>
            <a:r>
              <a:rPr sz="2000" spc="-5" dirty="0">
                <a:latin typeface="Arial"/>
                <a:cs typeface="Arial"/>
              </a:rPr>
              <a:t>they store small or large </a:t>
            </a:r>
            <a:r>
              <a:rPr sz="2000" spc="-10" dirty="0">
                <a:latin typeface="Arial"/>
                <a:cs typeface="Arial"/>
              </a:rPr>
              <a:t>amounts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data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whether </a:t>
            </a:r>
            <a:r>
              <a:rPr sz="2000" spc="-5" dirty="0">
                <a:latin typeface="Arial"/>
                <a:cs typeface="Arial"/>
              </a:rPr>
              <a:t>they are modern systems or older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Hard problems even with small amounts 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we’ll see </a:t>
            </a:r>
            <a:r>
              <a:rPr sz="2000" spc="-10" dirty="0">
                <a:latin typeface="Arial"/>
                <a:cs typeface="Arial"/>
              </a:rPr>
              <a:t>examples </a:t>
            </a:r>
            <a:r>
              <a:rPr sz="2000" spc="-5" dirty="0">
                <a:latin typeface="Arial"/>
                <a:cs typeface="Arial"/>
              </a:rPr>
              <a:t>later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on…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Doing it right typically makes everything else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435" y="1275080"/>
            <a:ext cx="2574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Motivation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275830" cy="41716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world is drowning 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affects almost every app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professionals to help manage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help domain scientists achieve new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discoveries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help companies provide better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help governments become more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ntroduction to </a:t>
            </a:r>
            <a:r>
              <a:rPr lang="en-US" sz="2800" dirty="0">
                <a:latin typeface="Arial"/>
                <a:cs typeface="Arial"/>
              </a:rPr>
              <a:t>Database Systems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covers both </a:t>
            </a:r>
            <a:r>
              <a:rPr sz="2400" i="1" spc="-5" dirty="0">
                <a:latin typeface="Arial"/>
                <a:cs typeface="Arial"/>
              </a:rPr>
              <a:t>principles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811" y="772922"/>
            <a:ext cx="3413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80" dirty="0"/>
              <a:t> </a:t>
            </a:r>
            <a:r>
              <a:rPr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744" y="1601976"/>
            <a:ext cx="7607106" cy="40261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ts val="299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Lectures</a:t>
            </a:r>
            <a:r>
              <a:rPr lang="en-US" sz="2600" spc="-5" dirty="0">
                <a:latin typeface="Arial"/>
                <a:cs typeface="Arial"/>
              </a:rPr>
              <a:t>: 20 sessions</a:t>
            </a:r>
            <a:endParaRPr sz="2150" dirty="0">
              <a:latin typeface="Arial"/>
              <a:cs typeface="Arial"/>
            </a:endParaRPr>
          </a:p>
          <a:p>
            <a:pPr marL="755015" lvl="1" indent="-285750">
              <a:lnSpc>
                <a:spcPts val="238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Content: </a:t>
            </a:r>
            <a:r>
              <a:rPr lang="en-US" sz="2200" spc="-5" dirty="0">
                <a:latin typeface="Arial"/>
                <a:cs typeface="Arial"/>
              </a:rPr>
              <a:t>tutorials, individual </a:t>
            </a:r>
            <a:r>
              <a:rPr sz="2200" spc="-5" dirty="0">
                <a:latin typeface="Arial"/>
                <a:cs typeface="Arial"/>
              </a:rPr>
              <a:t>exercises</a:t>
            </a:r>
            <a:r>
              <a:rPr lang="en-US" sz="2200" spc="-5" dirty="0">
                <a:latin typeface="Arial"/>
                <a:cs typeface="Arial"/>
              </a:rPr>
              <a:t>, group exercise</a:t>
            </a:r>
          </a:p>
          <a:p>
            <a:pPr marL="755015" lvl="1" indent="-285750">
              <a:lnSpc>
                <a:spcPts val="2380"/>
              </a:lnSpc>
              <a:buChar char="–"/>
              <a:tabLst>
                <a:tab pos="755015" algn="l"/>
                <a:tab pos="755650" algn="l"/>
              </a:tabLst>
            </a:pPr>
            <a:endParaRPr sz="2150" dirty="0">
              <a:latin typeface="Arial"/>
              <a:cs typeface="Arial"/>
            </a:endParaRPr>
          </a:p>
          <a:p>
            <a:pPr marL="342265" marR="1461770" indent="-342265">
              <a:lnSpc>
                <a:spcPts val="2990"/>
              </a:lnSpc>
              <a:buChar char="•"/>
              <a:tabLst>
                <a:tab pos="342265" algn="l"/>
                <a:tab pos="355600" algn="l"/>
              </a:tabLst>
            </a:pPr>
            <a:r>
              <a:rPr lang="en-US" sz="2600" spc="-5" dirty="0">
                <a:latin typeface="Arial"/>
                <a:cs typeface="Arial"/>
              </a:rPr>
              <a:t>Practice: 2 sessions</a:t>
            </a:r>
            <a:endParaRPr sz="2600" dirty="0">
              <a:latin typeface="Arial"/>
              <a:cs typeface="Arial"/>
            </a:endParaRP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r>
              <a:rPr lang="en-US" sz="2200" spc="-5" dirty="0">
                <a:latin typeface="Arial"/>
                <a:cs typeface="Arial"/>
              </a:rPr>
              <a:t>Lab room</a:t>
            </a:r>
            <a:endParaRPr lang="en-US" sz="2150" spc="-5" dirty="0">
              <a:latin typeface="Arial"/>
              <a:cs typeface="Arial"/>
            </a:endParaRP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endParaRPr lang="en-US" sz="2150" spc="-5" dirty="0">
              <a:latin typeface="Arial"/>
              <a:cs typeface="Arial"/>
            </a:endParaRPr>
          </a:p>
          <a:p>
            <a:pPr marL="342265" marR="1461770" indent="-342265">
              <a:lnSpc>
                <a:spcPts val="2990"/>
              </a:lnSpc>
              <a:buChar char="•"/>
              <a:tabLst>
                <a:tab pos="342265" algn="l"/>
                <a:tab pos="355600" algn="l"/>
              </a:tabLst>
            </a:pPr>
            <a:r>
              <a:rPr lang="en-US" sz="2600" spc="-5" dirty="0">
                <a:latin typeface="Arial"/>
                <a:cs typeface="Arial"/>
              </a:rPr>
              <a:t>Grading:</a:t>
            </a:r>
            <a:endParaRPr lang="en-US" sz="2600" dirty="0">
              <a:latin typeface="Arial"/>
              <a:cs typeface="Arial"/>
            </a:endParaRP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r>
              <a:rPr lang="en-US" sz="2200" spc="-5" dirty="0">
                <a:latin typeface="Arial"/>
                <a:cs typeface="Arial"/>
              </a:rPr>
              <a:t>Attendance: 10%</a:t>
            </a: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r>
              <a:rPr lang="en-US" sz="2200" spc="-5" dirty="0">
                <a:latin typeface="Arial"/>
                <a:cs typeface="Arial"/>
              </a:rPr>
              <a:t>Exercise: 20%</a:t>
            </a: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r>
              <a:rPr lang="en-US" sz="2200" spc="-5" dirty="0">
                <a:latin typeface="Arial"/>
                <a:cs typeface="Arial"/>
              </a:rPr>
              <a:t>Mid-term test: 10%</a:t>
            </a: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r>
              <a:rPr lang="en-US" sz="2200" spc="-5" dirty="0">
                <a:latin typeface="Arial"/>
                <a:cs typeface="Arial"/>
              </a:rPr>
              <a:t>Final: 60%</a:t>
            </a:r>
            <a:endParaRPr lang="en-US" sz="2150" spc="-5" dirty="0">
              <a:latin typeface="Arial"/>
              <a:cs typeface="Arial"/>
            </a:endParaRPr>
          </a:p>
          <a:p>
            <a:pPr marL="742315" marR="1433830" lvl="2" indent="-285115">
              <a:lnSpc>
                <a:spcPts val="2510"/>
              </a:lnSpc>
              <a:buChar char="–"/>
              <a:tabLst>
                <a:tab pos="285115" algn="l"/>
                <a:tab pos="285750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929" y="925322"/>
            <a:ext cx="3810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49627"/>
            <a:ext cx="7794625" cy="3241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45720" indent="-343535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Web page</a:t>
            </a:r>
            <a:r>
              <a:rPr lang="vi-VN" sz="2600" spc="-5" dirty="0">
                <a:solidFill>
                  <a:srgbClr val="0000FF"/>
                </a:solidFill>
                <a:latin typeface="Arial"/>
                <a:cs typeface="Arial"/>
              </a:rPr>
              <a:t>/Classroom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Syllabus is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there</a:t>
            </a: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Lecture slides </a:t>
            </a:r>
            <a:r>
              <a:rPr sz="2200" spc="-5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be available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there</a:t>
            </a: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200" dirty="0">
                <a:latin typeface="Arial"/>
                <a:cs typeface="Arial"/>
              </a:rPr>
              <a:t>Other announcements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be available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there</a:t>
            </a:r>
            <a:endParaRPr lang="en-US" sz="22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200" dirty="0">
                <a:latin typeface="Arial"/>
                <a:cs typeface="Arial"/>
              </a:rPr>
              <a:t>Submitting exercise</a:t>
            </a:r>
          </a:p>
          <a:p>
            <a:pPr marL="469265" lvl="1">
              <a:lnSpc>
                <a:spcPct val="100000"/>
              </a:lnSpc>
              <a:tabLst>
                <a:tab pos="755015" algn="l"/>
                <a:tab pos="755650" algn="l"/>
              </a:tabLst>
            </a:pPr>
            <a:r>
              <a:rPr lang="en-US" sz="2200" dirty="0">
                <a:latin typeface="Arial"/>
                <a:cs typeface="Arial"/>
              </a:rPr>
              <a:t>(class code: announce later)</a:t>
            </a:r>
          </a:p>
          <a:p>
            <a:pPr marL="755015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endParaRPr lang="en-US" sz="2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54965" indent="-342900">
              <a:lnSpc>
                <a:spcPts val="311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Mailing</a:t>
            </a:r>
            <a:r>
              <a:rPr lang="en-US" sz="26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200" spc="-5" dirty="0">
                <a:latin typeface="Arial"/>
                <a:cs typeface="Arial"/>
              </a:rPr>
              <a:t>Email: </a:t>
            </a:r>
            <a:r>
              <a:rPr lang="en-US" sz="2200" spc="-5" dirty="0" err="1">
                <a:latin typeface="Arial"/>
                <a:cs typeface="Arial"/>
              </a:rPr>
              <a:t>duongtranduc@gmail.com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035" y="1306322"/>
            <a:ext cx="2117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Textbook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9394" y="6060947"/>
            <a:ext cx="6040755" cy="471170"/>
            <a:chOff x="2009394" y="6060947"/>
            <a:chExt cx="6040755" cy="471170"/>
          </a:xfrm>
        </p:grpSpPr>
        <p:sp>
          <p:nvSpPr>
            <p:cNvPr id="4" name="object 4"/>
            <p:cNvSpPr/>
            <p:nvPr/>
          </p:nvSpPr>
          <p:spPr>
            <a:xfrm>
              <a:off x="2013966" y="6065519"/>
              <a:ext cx="6031230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9394" y="6060947"/>
              <a:ext cx="6040374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9394" y="6060947"/>
              <a:ext cx="6040755" cy="471170"/>
            </a:xfrm>
            <a:custGeom>
              <a:avLst/>
              <a:gdLst/>
              <a:ahLst/>
              <a:cxnLst/>
              <a:rect l="l" t="t" r="r" b="b"/>
              <a:pathLst>
                <a:path w="6040755" h="471170">
                  <a:moveTo>
                    <a:pt x="6040374" y="468629"/>
                  </a:moveTo>
                  <a:lnTo>
                    <a:pt x="6040374" y="1523"/>
                  </a:lnTo>
                  <a:lnTo>
                    <a:pt x="603808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68630"/>
                  </a:lnTo>
                  <a:lnTo>
                    <a:pt x="2286" y="470916"/>
                  </a:lnTo>
                  <a:lnTo>
                    <a:pt x="4571" y="47091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030468" y="9143"/>
                  </a:lnTo>
                  <a:lnTo>
                    <a:pt x="6030468" y="4571"/>
                  </a:lnTo>
                  <a:lnTo>
                    <a:pt x="6035802" y="9143"/>
                  </a:lnTo>
                  <a:lnTo>
                    <a:pt x="6035802" y="470915"/>
                  </a:lnTo>
                  <a:lnTo>
                    <a:pt x="6038088" y="470915"/>
                  </a:lnTo>
                  <a:lnTo>
                    <a:pt x="6040374" y="468629"/>
                  </a:lnTo>
                  <a:close/>
                </a:path>
                <a:path w="6040755" h="47117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040755" h="471170">
                  <a:moveTo>
                    <a:pt x="9144" y="46101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461010"/>
                  </a:lnTo>
                  <a:lnTo>
                    <a:pt x="9144" y="461010"/>
                  </a:lnTo>
                  <a:close/>
                </a:path>
                <a:path w="6040755" h="471170">
                  <a:moveTo>
                    <a:pt x="6035802" y="461009"/>
                  </a:moveTo>
                  <a:lnTo>
                    <a:pt x="4572" y="461010"/>
                  </a:lnTo>
                  <a:lnTo>
                    <a:pt x="9144" y="466344"/>
                  </a:lnTo>
                  <a:lnTo>
                    <a:pt x="9144" y="470916"/>
                  </a:lnTo>
                  <a:lnTo>
                    <a:pt x="6030468" y="470915"/>
                  </a:lnTo>
                  <a:lnTo>
                    <a:pt x="6030468" y="466343"/>
                  </a:lnTo>
                  <a:lnTo>
                    <a:pt x="6035802" y="461009"/>
                  </a:lnTo>
                  <a:close/>
                </a:path>
                <a:path w="6040755" h="471170">
                  <a:moveTo>
                    <a:pt x="9144" y="470916"/>
                  </a:moveTo>
                  <a:lnTo>
                    <a:pt x="9144" y="466344"/>
                  </a:lnTo>
                  <a:lnTo>
                    <a:pt x="4572" y="461010"/>
                  </a:lnTo>
                  <a:lnTo>
                    <a:pt x="4571" y="470916"/>
                  </a:lnTo>
                  <a:lnTo>
                    <a:pt x="9144" y="470916"/>
                  </a:lnTo>
                  <a:close/>
                </a:path>
                <a:path w="6040755" h="471170">
                  <a:moveTo>
                    <a:pt x="6035802" y="9143"/>
                  </a:moveTo>
                  <a:lnTo>
                    <a:pt x="6030468" y="4571"/>
                  </a:lnTo>
                  <a:lnTo>
                    <a:pt x="6030468" y="9143"/>
                  </a:lnTo>
                  <a:lnTo>
                    <a:pt x="6035802" y="9143"/>
                  </a:lnTo>
                  <a:close/>
                </a:path>
                <a:path w="6040755" h="471170">
                  <a:moveTo>
                    <a:pt x="6035802" y="461009"/>
                  </a:moveTo>
                  <a:lnTo>
                    <a:pt x="6035802" y="9143"/>
                  </a:lnTo>
                  <a:lnTo>
                    <a:pt x="6030468" y="9143"/>
                  </a:lnTo>
                  <a:lnTo>
                    <a:pt x="6030468" y="461009"/>
                  </a:lnTo>
                  <a:lnTo>
                    <a:pt x="6035802" y="461009"/>
                  </a:lnTo>
                  <a:close/>
                </a:path>
                <a:path w="6040755" h="471170">
                  <a:moveTo>
                    <a:pt x="6035802" y="470915"/>
                  </a:moveTo>
                  <a:lnTo>
                    <a:pt x="6035802" y="461009"/>
                  </a:lnTo>
                  <a:lnTo>
                    <a:pt x="6030468" y="466343"/>
                  </a:lnTo>
                  <a:lnTo>
                    <a:pt x="6030468" y="470915"/>
                  </a:lnTo>
                  <a:lnTo>
                    <a:pt x="6035802" y="470915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1739" y="2461513"/>
            <a:ext cx="6800215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Main textbook, available at 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bookstore: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Database Systems: The Complete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Book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Hector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Garcia-Molina,</a:t>
            </a:r>
            <a:endParaRPr sz="2800">
              <a:latin typeface="Arial"/>
              <a:cs typeface="Arial"/>
            </a:endParaRPr>
          </a:p>
          <a:p>
            <a:pPr marL="355600" marR="3961129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Jeffrey Ullman,  Jennifer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Widom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Arial"/>
                <a:cs typeface="Arial"/>
              </a:rPr>
              <a:t>Second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edition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9137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Covers most, but </a:t>
            </a:r>
            <a:r>
              <a:rPr sz="2400" b="1" spc="-5" dirty="0">
                <a:latin typeface="Arial"/>
                <a:cs typeface="Arial"/>
              </a:rPr>
              <a:t>not all</a:t>
            </a:r>
            <a:r>
              <a:rPr sz="2400" spc="-5" dirty="0">
                <a:latin typeface="Arial"/>
                <a:cs typeface="Arial"/>
              </a:rPr>
              <a:t>, of course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854" y="1275080"/>
            <a:ext cx="6554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Outline of Today’s</a:t>
            </a:r>
            <a:r>
              <a:rPr sz="4400" spc="10" dirty="0"/>
              <a:t> </a:t>
            </a:r>
            <a:r>
              <a:rPr sz="4400" spc="-5" dirty="0"/>
              <a:t>Lecture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2362128"/>
            <a:ext cx="7021830" cy="33185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Overview of </a:t>
            </a:r>
            <a:r>
              <a:rPr sz="3200" spc="-10" dirty="0">
                <a:latin typeface="Arial"/>
                <a:cs typeface="Arial"/>
              </a:rPr>
              <a:t>database </a:t>
            </a:r>
            <a:r>
              <a:rPr sz="3200" spc="-5" dirty="0">
                <a:latin typeface="Arial"/>
                <a:cs typeface="Arial"/>
              </a:rPr>
              <a:t>mgmt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Why </a:t>
            </a:r>
            <a:r>
              <a:rPr sz="2800" dirty="0">
                <a:latin typeface="Arial"/>
                <a:cs typeface="Arial"/>
              </a:rPr>
              <a:t>they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helpful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What are some of their key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What are some of their key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Course</a:t>
            </a:r>
            <a:r>
              <a:rPr sz="3200" spc="-10" dirty="0">
                <a:latin typeface="Arial"/>
                <a:cs typeface="Arial"/>
              </a:rPr>
              <a:t> content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364" y="1306322"/>
            <a:ext cx="220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501255" cy="31743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database?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collection of files storing related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800" dirty="0">
                <a:latin typeface="Arial"/>
                <a:cs typeface="Arial"/>
              </a:rPr>
              <a:t>Examples 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databases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Accounts database; payroll database; UW’s students  database; Amazon’s products database; airline  reservation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221739" y="2222285"/>
            <a:ext cx="7681595" cy="42583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latin typeface="Arial"/>
                <a:cs typeface="Arial"/>
              </a:rPr>
              <a:t>What 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DBMS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355600" marR="60960" indent="-342900" algn="just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big program written by someone else that allows </a:t>
            </a:r>
            <a:r>
              <a:rPr sz="2400" i="1" spc="-10" dirty="0">
                <a:latin typeface="Arial"/>
                <a:cs typeface="Arial"/>
              </a:rPr>
              <a:t>us  </a:t>
            </a:r>
            <a:r>
              <a:rPr sz="2400" i="1" spc="-5" dirty="0">
                <a:latin typeface="Arial"/>
                <a:cs typeface="Arial"/>
              </a:rPr>
              <a:t>to manage efficiently a large database and allows it to  persist over long periods of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"/>
                <a:cs typeface="Arial"/>
              </a:rPr>
              <a:t>Examples of DBMSs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Oracle, IBM DB2, </a:t>
            </a:r>
            <a:r>
              <a:rPr sz="2000" spc="-10" dirty="0">
                <a:latin typeface="Arial"/>
                <a:cs typeface="Arial"/>
              </a:rPr>
              <a:t>Microsoft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spc="-10" dirty="0">
                <a:latin typeface="Arial"/>
                <a:cs typeface="Arial"/>
              </a:rPr>
              <a:t>Server, Vertica,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Teradata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Open source: MySQL (Sun/Oracle), </a:t>
            </a:r>
            <a:r>
              <a:rPr sz="2000" spc="-10" dirty="0">
                <a:latin typeface="Arial"/>
                <a:cs typeface="Arial"/>
              </a:rPr>
              <a:t>PostgreSQL,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AsterixDB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Open source </a:t>
            </a:r>
            <a:r>
              <a:rPr sz="2000" spc="-10" dirty="0">
                <a:latin typeface="Arial"/>
                <a:cs typeface="Arial"/>
              </a:rPr>
              <a:t>library: </a:t>
            </a:r>
            <a:r>
              <a:rPr sz="2000" spc="-5" dirty="0">
                <a:latin typeface="Arial"/>
                <a:cs typeface="Arial"/>
              </a:rPr>
              <a:t>SQLite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</a:pPr>
            <a:r>
              <a:rPr sz="280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focus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relational </a:t>
            </a:r>
            <a:r>
              <a:rPr sz="2800" spc="-5" dirty="0">
                <a:latin typeface="Arial"/>
                <a:cs typeface="Arial"/>
              </a:rPr>
              <a:t>DBMSs in most of </a:t>
            </a:r>
            <a:r>
              <a:rPr sz="2800" dirty="0">
                <a:latin typeface="Arial"/>
                <a:cs typeface="Arial"/>
              </a:rPr>
              <a:t>the  quarter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8336" y="1306322"/>
            <a:ext cx="71450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 </a:t>
            </a:r>
            <a:r>
              <a:rPr dirty="0"/>
              <a:t>Management</a:t>
            </a:r>
            <a:r>
              <a:rPr spc="-60" dirty="0"/>
              <a:t> </a:t>
            </a:r>
            <a:r>
              <a:rPr dirty="0"/>
              <a:t>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912</Words>
  <Application>Microsoft Office PowerPoint</Application>
  <PresentationFormat>Custom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 to Database Systems</vt:lpstr>
      <vt:lpstr>Data Management is Universal</vt:lpstr>
      <vt:lpstr>Motivation</vt:lpstr>
      <vt:lpstr>Course Format</vt:lpstr>
      <vt:lpstr>Communications</vt:lpstr>
      <vt:lpstr>Textbook</vt:lpstr>
      <vt:lpstr>Outline of Today’s Lecture</vt:lpstr>
      <vt:lpstr>Database</vt:lpstr>
      <vt:lpstr>Database Management System</vt:lpstr>
      <vt:lpstr>An Example: Online Bookseller</vt:lpstr>
      <vt:lpstr>Multi-User Issues</vt:lpstr>
      <vt:lpstr>Required Functionality for  Data Management</vt:lpstr>
      <vt:lpstr>DataBase Management System  (DBMS)</vt:lpstr>
      <vt:lpstr>Client-Server Architecture</vt:lpstr>
      <vt:lpstr>Key People</vt:lpstr>
      <vt:lpstr>Key Concepts</vt:lpstr>
      <vt:lpstr>What This Course Contains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lec01-introduction</dc:title>
  <dc:creator>gangluo</dc:creator>
  <cp:lastModifiedBy>duongtranduc duongtranduc</cp:lastModifiedBy>
  <cp:revision>6</cp:revision>
  <dcterms:created xsi:type="dcterms:W3CDTF">2021-06-28T12:14:30Z</dcterms:created>
  <dcterms:modified xsi:type="dcterms:W3CDTF">2022-09-05T11:13:15Z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2021-06-28T00:00:00Z</vt:filetime>
  </property>
</Properties>
</file>