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5" r:id="rId13"/>
    <p:sldId id="276" r:id="rId14"/>
    <p:sldId id="277" r:id="rId15"/>
    <p:sldId id="278" r:id="rId16"/>
    <p:sldId id="289" r:id="rId17"/>
    <p:sldId id="267" r:id="rId18"/>
    <p:sldId id="268" r:id="rId19"/>
    <p:sldId id="269" r:id="rId20"/>
    <p:sldId id="279" r:id="rId21"/>
    <p:sldId id="280" r:id="rId22"/>
    <p:sldId id="281" r:id="rId23"/>
    <p:sldId id="282" r:id="rId24"/>
    <p:sldId id="283" r:id="rId25"/>
    <p:sldId id="270" r:id="rId26"/>
    <p:sldId id="271" r:id="rId27"/>
    <p:sldId id="273" r:id="rId28"/>
    <p:sldId id="288" r:id="rId29"/>
    <p:sldId id="272" r:id="rId30"/>
    <p:sldId id="284" r:id="rId31"/>
    <p:sldId id="286" r:id="rId32"/>
    <p:sldId id="287" r:id="rId3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>
      <p:cViewPr varScale="1">
        <p:scale>
          <a:sx n="64" d="100"/>
          <a:sy n="64" d="100"/>
        </p:scale>
        <p:origin x="3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5570" y="1275080"/>
            <a:ext cx="574725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4155" y="4267911"/>
            <a:ext cx="5530088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5404" y="1275080"/>
            <a:ext cx="384759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4080" y="1778381"/>
            <a:ext cx="8270239" cy="451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0" y="6750866"/>
            <a:ext cx="162496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datatype3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4075" y="1989835"/>
            <a:ext cx="69865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0" marR="5080" indent="-254063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9213B"/>
                </a:solidFill>
                <a:latin typeface="Arial"/>
                <a:cs typeface="Arial"/>
              </a:rPr>
              <a:t>Introduction to </a:t>
            </a:r>
            <a:r>
              <a:rPr sz="3600" spc="-5" dirty="0">
                <a:solidFill>
                  <a:srgbClr val="09213B"/>
                </a:solidFill>
                <a:latin typeface="Arial"/>
                <a:cs typeface="Arial"/>
              </a:rPr>
              <a:t>Data</a:t>
            </a:r>
            <a:r>
              <a:rPr lang="en-US" sz="3600" spc="-5" dirty="0">
                <a:solidFill>
                  <a:srgbClr val="09213B"/>
                </a:solidFill>
                <a:latin typeface="Arial"/>
                <a:cs typeface="Arial"/>
              </a:rPr>
              <a:t>base Systems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6235" marR="5080" indent="-1614170">
              <a:lnSpc>
                <a:spcPct val="120000"/>
              </a:lnSpc>
              <a:spcBef>
                <a:spcPts val="100"/>
              </a:spcBef>
            </a:pPr>
            <a:r>
              <a:rPr spc="-10" dirty="0"/>
              <a:t>Lecture </a:t>
            </a:r>
            <a:r>
              <a:rPr spc="-5" dirty="0"/>
              <a:t>2: Data </a:t>
            </a:r>
            <a:r>
              <a:rPr spc="-10" dirty="0"/>
              <a:t>Models </a:t>
            </a:r>
            <a:r>
              <a:rPr spc="-5" dirty="0"/>
              <a:t>&amp; </a:t>
            </a:r>
            <a:r>
              <a:rPr spc="-10" dirty="0"/>
              <a:t>SQL  </a:t>
            </a:r>
            <a:r>
              <a:rPr spc="-5" dirty="0"/>
              <a:t>(Ch.</a:t>
            </a:r>
            <a:r>
              <a:rPr spc="-10" dirty="0"/>
              <a:t> 2.1-2.3)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7605" y="1275080"/>
            <a:ext cx="36639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create table</a:t>
            </a:r>
            <a:r>
              <a:rPr spc="-35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62911"/>
            <a:ext cx="7205980" cy="29514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Arial"/>
                <a:cs typeface="Arial"/>
              </a:rPr>
              <a:t>CREATE </a:t>
            </a:r>
            <a:r>
              <a:rPr sz="3200" spc="-5" dirty="0">
                <a:latin typeface="Arial"/>
                <a:cs typeface="Arial"/>
              </a:rPr>
              <a:t>TABLE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Company(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name VARCHAR(20) PRIMARY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KEY,</a:t>
            </a:r>
            <a:endParaRPr sz="3200">
              <a:latin typeface="Arial"/>
              <a:cs typeface="Arial"/>
            </a:endParaRPr>
          </a:p>
          <a:p>
            <a:pPr marL="350520" marR="2582545">
              <a:lnSpc>
                <a:spcPct val="120000"/>
              </a:lnSpc>
            </a:pPr>
            <a:r>
              <a:rPr sz="3200" spc="-10" dirty="0">
                <a:latin typeface="Arial"/>
                <a:cs typeface="Arial"/>
              </a:rPr>
              <a:t>country VARCHAR(20),  employees INT,  for_profit CHAR(1));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548" y="1275080"/>
            <a:ext cx="45904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Multi-column</a:t>
            </a:r>
            <a:r>
              <a:rPr spc="-35" dirty="0"/>
              <a:t> </a:t>
            </a:r>
            <a:r>
              <a:rPr spc="-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648271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This makes name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CREATE TABLE</a:t>
            </a:r>
            <a:r>
              <a:rPr sz="2400" b="1" spc="-15" dirty="0">
                <a:solidFill>
                  <a:srgbClr val="18579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Company(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name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PRIMARY</a:t>
            </a:r>
            <a:r>
              <a:rPr sz="2400" b="1" spc="-20" dirty="0">
                <a:solidFill>
                  <a:srgbClr val="18579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KEY</a:t>
            </a:r>
            <a:r>
              <a:rPr sz="2400" spc="-5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 marR="2081530">
              <a:lnSpc>
                <a:spcPct val="120000"/>
              </a:lnSpc>
            </a:pPr>
            <a:r>
              <a:rPr sz="2400" spc="-5" dirty="0">
                <a:latin typeface="Courier New"/>
                <a:cs typeface="Courier New"/>
              </a:rPr>
              <a:t>country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(20),  </a:t>
            </a:r>
            <a:r>
              <a:rPr sz="2400" spc="-5" dirty="0">
                <a:latin typeface="Courier New"/>
                <a:cs typeface="Courier New"/>
              </a:rPr>
              <a:t>employees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latin typeface="Courier New"/>
                <a:cs typeface="Courier New"/>
              </a:rPr>
              <a:t>,  </a:t>
            </a:r>
            <a:r>
              <a:rPr sz="2400" spc="-5" dirty="0">
                <a:latin typeface="Courier New"/>
                <a:cs typeface="Courier New"/>
              </a:rPr>
              <a:t>for_profit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BOOLEAN</a:t>
            </a:r>
            <a:r>
              <a:rPr sz="2400" spc="-10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ourier New"/>
              <a:cs typeface="Courier New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How can we make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key on name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country?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548" y="1275080"/>
            <a:ext cx="45904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Multi-column</a:t>
            </a:r>
            <a:r>
              <a:rPr spc="-35" dirty="0"/>
              <a:t> </a:t>
            </a:r>
            <a:r>
              <a:rPr spc="-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755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Syntax change if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primary key has multiple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columns: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00" y="3118357"/>
            <a:ext cx="568261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CREATE TABLE</a:t>
            </a:r>
            <a:r>
              <a:rPr sz="2400" b="1" spc="-15" dirty="0">
                <a:solidFill>
                  <a:srgbClr val="18579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Company(</a:t>
            </a:r>
            <a:endParaRPr sz="2400">
              <a:latin typeface="Courier New"/>
              <a:cs typeface="Courier New"/>
            </a:endParaRPr>
          </a:p>
          <a:p>
            <a:pPr marL="37655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name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PRIMARY</a:t>
            </a:r>
            <a:r>
              <a:rPr sz="2400" b="1" spc="-35" dirty="0">
                <a:solidFill>
                  <a:srgbClr val="18579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KEY</a:t>
            </a:r>
            <a:r>
              <a:rPr sz="2400" spc="-5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7300" y="3856482"/>
            <a:ext cx="2007235" cy="30480"/>
          </a:xfrm>
          <a:custGeom>
            <a:avLst/>
            <a:gdLst/>
            <a:ahLst/>
            <a:cxnLst/>
            <a:rect l="l" t="t" r="r" b="b"/>
            <a:pathLst>
              <a:path w="2007234" h="30479">
                <a:moveTo>
                  <a:pt x="0" y="30480"/>
                </a:moveTo>
                <a:lnTo>
                  <a:pt x="0" y="0"/>
                </a:lnTo>
                <a:lnTo>
                  <a:pt x="2007107" y="0"/>
                </a:lnTo>
                <a:lnTo>
                  <a:pt x="2007107" y="30479"/>
                </a:lnTo>
                <a:lnTo>
                  <a:pt x="0" y="30480"/>
                </a:lnTo>
                <a:close/>
              </a:path>
            </a:pathLst>
          </a:custGeom>
          <a:solidFill>
            <a:srgbClr val="185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1735" y="3996182"/>
            <a:ext cx="531812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655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country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(20),  </a:t>
            </a:r>
            <a:r>
              <a:rPr sz="2400" spc="-5" dirty="0">
                <a:latin typeface="Courier New"/>
                <a:cs typeface="Courier New"/>
              </a:rPr>
              <a:t>employees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latin typeface="Courier New"/>
                <a:cs typeface="Courier New"/>
              </a:rPr>
              <a:t>,  </a:t>
            </a:r>
            <a:r>
              <a:rPr sz="2400" spc="-5" dirty="0">
                <a:latin typeface="Courier New"/>
                <a:cs typeface="Courier New"/>
              </a:rPr>
              <a:t>for_profit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BOOLEAN</a:t>
            </a:r>
            <a:r>
              <a:rPr sz="2400" spc="-5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PRIMARY KEY </a:t>
            </a:r>
            <a:r>
              <a:rPr sz="2400" spc="-5" dirty="0">
                <a:latin typeface="Courier New"/>
                <a:cs typeface="Courier New"/>
              </a:rPr>
              <a:t>(name,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country));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86828" y="2967227"/>
            <a:ext cx="1667510" cy="471805"/>
            <a:chOff x="7386828" y="2967227"/>
            <a:chExt cx="1667510" cy="471805"/>
          </a:xfrm>
        </p:grpSpPr>
        <p:sp>
          <p:nvSpPr>
            <p:cNvPr id="8" name="object 8"/>
            <p:cNvSpPr/>
            <p:nvPr/>
          </p:nvSpPr>
          <p:spPr>
            <a:xfrm>
              <a:off x="7391400" y="2971799"/>
              <a:ext cx="1658620" cy="462280"/>
            </a:xfrm>
            <a:custGeom>
              <a:avLst/>
              <a:gdLst/>
              <a:ahLst/>
              <a:cxnLst/>
              <a:rect l="l" t="t" r="r" b="b"/>
              <a:pathLst>
                <a:path w="1658620" h="462279">
                  <a:moveTo>
                    <a:pt x="1658111" y="461772"/>
                  </a:moveTo>
                  <a:lnTo>
                    <a:pt x="1658111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658111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6828" y="2967227"/>
              <a:ext cx="1667510" cy="471805"/>
            </a:xfrm>
            <a:custGeom>
              <a:avLst/>
              <a:gdLst/>
              <a:ahLst/>
              <a:cxnLst/>
              <a:rect l="l" t="t" r="r" b="b"/>
              <a:pathLst>
                <a:path w="1667509" h="471804">
                  <a:moveTo>
                    <a:pt x="1667256" y="469392"/>
                  </a:moveTo>
                  <a:lnTo>
                    <a:pt x="1667256" y="2286"/>
                  </a:lnTo>
                  <a:lnTo>
                    <a:pt x="166573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658112" y="9906"/>
                  </a:lnTo>
                  <a:lnTo>
                    <a:pt x="1658112" y="4572"/>
                  </a:lnTo>
                  <a:lnTo>
                    <a:pt x="1662683" y="9906"/>
                  </a:lnTo>
                  <a:lnTo>
                    <a:pt x="1662683" y="471678"/>
                  </a:lnTo>
                  <a:lnTo>
                    <a:pt x="1665732" y="471678"/>
                  </a:lnTo>
                  <a:lnTo>
                    <a:pt x="1667256" y="469392"/>
                  </a:lnTo>
                  <a:close/>
                </a:path>
                <a:path w="1667509" h="47180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667509" h="471804">
                  <a:moveTo>
                    <a:pt x="9906" y="46177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6" y="461772"/>
                  </a:lnTo>
                  <a:close/>
                </a:path>
                <a:path w="1667509" h="471804">
                  <a:moveTo>
                    <a:pt x="1662683" y="461772"/>
                  </a:moveTo>
                  <a:lnTo>
                    <a:pt x="4572" y="461772"/>
                  </a:lnTo>
                  <a:lnTo>
                    <a:pt x="9906" y="466344"/>
                  </a:lnTo>
                  <a:lnTo>
                    <a:pt x="9906" y="471678"/>
                  </a:lnTo>
                  <a:lnTo>
                    <a:pt x="1658112" y="471678"/>
                  </a:lnTo>
                  <a:lnTo>
                    <a:pt x="1658112" y="466344"/>
                  </a:lnTo>
                  <a:lnTo>
                    <a:pt x="1662683" y="461772"/>
                  </a:lnTo>
                  <a:close/>
                </a:path>
                <a:path w="1667509" h="471804">
                  <a:moveTo>
                    <a:pt x="9906" y="471678"/>
                  </a:moveTo>
                  <a:lnTo>
                    <a:pt x="9906" y="466344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6" y="471678"/>
                  </a:lnTo>
                  <a:close/>
                </a:path>
                <a:path w="1667509" h="471804">
                  <a:moveTo>
                    <a:pt x="1662683" y="9906"/>
                  </a:moveTo>
                  <a:lnTo>
                    <a:pt x="1658112" y="4572"/>
                  </a:lnTo>
                  <a:lnTo>
                    <a:pt x="1658112" y="9906"/>
                  </a:lnTo>
                  <a:lnTo>
                    <a:pt x="1662683" y="9906"/>
                  </a:lnTo>
                  <a:close/>
                </a:path>
                <a:path w="1667509" h="471804">
                  <a:moveTo>
                    <a:pt x="1662683" y="461772"/>
                  </a:moveTo>
                  <a:lnTo>
                    <a:pt x="1662683" y="9906"/>
                  </a:lnTo>
                  <a:lnTo>
                    <a:pt x="1658112" y="9906"/>
                  </a:lnTo>
                  <a:lnTo>
                    <a:pt x="1658112" y="461772"/>
                  </a:lnTo>
                  <a:lnTo>
                    <a:pt x="1662683" y="461772"/>
                  </a:lnTo>
                  <a:close/>
                </a:path>
                <a:path w="1667509" h="471804">
                  <a:moveTo>
                    <a:pt x="1662683" y="471678"/>
                  </a:moveTo>
                  <a:lnTo>
                    <a:pt x="1662683" y="461772"/>
                  </a:lnTo>
                  <a:lnTo>
                    <a:pt x="1658112" y="466344"/>
                  </a:lnTo>
                  <a:lnTo>
                    <a:pt x="1658112" y="471678"/>
                  </a:lnTo>
                  <a:lnTo>
                    <a:pt x="1662683" y="471678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91400" y="2971800"/>
            <a:ext cx="1658620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goes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away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0400" y="3425190"/>
            <a:ext cx="384175" cy="232410"/>
          </a:xfrm>
          <a:custGeom>
            <a:avLst/>
            <a:gdLst/>
            <a:ahLst/>
            <a:cxnLst/>
            <a:rect l="l" t="t" r="r" b="b"/>
            <a:pathLst>
              <a:path w="384175" h="232410">
                <a:moveTo>
                  <a:pt x="63095" y="189518"/>
                </a:moveTo>
                <a:lnTo>
                  <a:pt x="45720" y="160782"/>
                </a:lnTo>
                <a:lnTo>
                  <a:pt x="0" y="232410"/>
                </a:lnTo>
                <a:lnTo>
                  <a:pt x="52578" y="228654"/>
                </a:lnTo>
                <a:lnTo>
                  <a:pt x="52578" y="195834"/>
                </a:lnTo>
                <a:lnTo>
                  <a:pt x="63095" y="189518"/>
                </a:lnTo>
                <a:close/>
              </a:path>
              <a:path w="384175" h="232410">
                <a:moveTo>
                  <a:pt x="68038" y="197693"/>
                </a:moveTo>
                <a:lnTo>
                  <a:pt x="63095" y="189518"/>
                </a:lnTo>
                <a:lnTo>
                  <a:pt x="52578" y="195834"/>
                </a:lnTo>
                <a:lnTo>
                  <a:pt x="57150" y="204215"/>
                </a:lnTo>
                <a:lnTo>
                  <a:pt x="68038" y="197693"/>
                </a:lnTo>
                <a:close/>
              </a:path>
              <a:path w="384175" h="232410">
                <a:moveTo>
                  <a:pt x="85344" y="226314"/>
                </a:moveTo>
                <a:lnTo>
                  <a:pt x="68038" y="197693"/>
                </a:lnTo>
                <a:lnTo>
                  <a:pt x="57150" y="204215"/>
                </a:lnTo>
                <a:lnTo>
                  <a:pt x="52578" y="195834"/>
                </a:lnTo>
                <a:lnTo>
                  <a:pt x="52578" y="228654"/>
                </a:lnTo>
                <a:lnTo>
                  <a:pt x="85344" y="226314"/>
                </a:lnTo>
                <a:close/>
              </a:path>
              <a:path w="384175" h="232410">
                <a:moveTo>
                  <a:pt x="384048" y="8382"/>
                </a:moveTo>
                <a:lnTo>
                  <a:pt x="378714" y="0"/>
                </a:lnTo>
                <a:lnTo>
                  <a:pt x="63095" y="189518"/>
                </a:lnTo>
                <a:lnTo>
                  <a:pt x="68038" y="197693"/>
                </a:lnTo>
                <a:lnTo>
                  <a:pt x="384048" y="8382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386828" y="4652771"/>
            <a:ext cx="1052830" cy="471170"/>
            <a:chOff x="7386828" y="4652771"/>
            <a:chExt cx="1052830" cy="471170"/>
          </a:xfrm>
        </p:grpSpPr>
        <p:sp>
          <p:nvSpPr>
            <p:cNvPr id="13" name="object 13"/>
            <p:cNvSpPr/>
            <p:nvPr/>
          </p:nvSpPr>
          <p:spPr>
            <a:xfrm>
              <a:off x="7391400" y="4657343"/>
              <a:ext cx="1042669" cy="462280"/>
            </a:xfrm>
            <a:custGeom>
              <a:avLst/>
              <a:gdLst/>
              <a:ahLst/>
              <a:cxnLst/>
              <a:rect l="l" t="t" r="r" b="b"/>
              <a:pathLst>
                <a:path w="1042670" h="462279">
                  <a:moveTo>
                    <a:pt x="1042416" y="461772"/>
                  </a:moveTo>
                  <a:lnTo>
                    <a:pt x="1042416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042416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86828" y="4652771"/>
              <a:ext cx="1052830" cy="471170"/>
            </a:xfrm>
            <a:custGeom>
              <a:avLst/>
              <a:gdLst/>
              <a:ahLst/>
              <a:cxnLst/>
              <a:rect l="l" t="t" r="r" b="b"/>
              <a:pathLst>
                <a:path w="1052829" h="471170">
                  <a:moveTo>
                    <a:pt x="1052322" y="469392"/>
                  </a:moveTo>
                  <a:lnTo>
                    <a:pt x="1052322" y="2286"/>
                  </a:lnTo>
                  <a:lnTo>
                    <a:pt x="105003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0916"/>
                  </a:lnTo>
                  <a:lnTo>
                    <a:pt x="4572" y="47091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042416" y="9906"/>
                  </a:lnTo>
                  <a:lnTo>
                    <a:pt x="1042416" y="4572"/>
                  </a:lnTo>
                  <a:lnTo>
                    <a:pt x="1046988" y="9906"/>
                  </a:lnTo>
                  <a:lnTo>
                    <a:pt x="1046988" y="470916"/>
                  </a:lnTo>
                  <a:lnTo>
                    <a:pt x="1050036" y="470916"/>
                  </a:lnTo>
                  <a:lnTo>
                    <a:pt x="1052322" y="469392"/>
                  </a:lnTo>
                  <a:close/>
                </a:path>
                <a:path w="1052829" h="47117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052829" h="471170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1052829" h="471170">
                  <a:moveTo>
                    <a:pt x="1046988" y="461772"/>
                  </a:moveTo>
                  <a:lnTo>
                    <a:pt x="4572" y="461772"/>
                  </a:lnTo>
                  <a:lnTo>
                    <a:pt x="9905" y="466344"/>
                  </a:lnTo>
                  <a:lnTo>
                    <a:pt x="9905" y="470916"/>
                  </a:lnTo>
                  <a:lnTo>
                    <a:pt x="1042416" y="470916"/>
                  </a:lnTo>
                  <a:lnTo>
                    <a:pt x="1042416" y="466344"/>
                  </a:lnTo>
                  <a:lnTo>
                    <a:pt x="1046988" y="461772"/>
                  </a:lnTo>
                  <a:close/>
                </a:path>
                <a:path w="1052829" h="471170">
                  <a:moveTo>
                    <a:pt x="9905" y="470916"/>
                  </a:moveTo>
                  <a:lnTo>
                    <a:pt x="9905" y="466344"/>
                  </a:lnTo>
                  <a:lnTo>
                    <a:pt x="4572" y="461772"/>
                  </a:lnTo>
                  <a:lnTo>
                    <a:pt x="4572" y="470916"/>
                  </a:lnTo>
                  <a:lnTo>
                    <a:pt x="9905" y="470916"/>
                  </a:lnTo>
                  <a:close/>
                </a:path>
                <a:path w="1052829" h="471170">
                  <a:moveTo>
                    <a:pt x="1046988" y="9906"/>
                  </a:moveTo>
                  <a:lnTo>
                    <a:pt x="1042416" y="4572"/>
                  </a:lnTo>
                  <a:lnTo>
                    <a:pt x="1042416" y="9906"/>
                  </a:lnTo>
                  <a:lnTo>
                    <a:pt x="1046988" y="9906"/>
                  </a:lnTo>
                  <a:close/>
                </a:path>
                <a:path w="1052829" h="471170">
                  <a:moveTo>
                    <a:pt x="1046988" y="461772"/>
                  </a:moveTo>
                  <a:lnTo>
                    <a:pt x="1046988" y="9906"/>
                  </a:lnTo>
                  <a:lnTo>
                    <a:pt x="1042416" y="9906"/>
                  </a:lnTo>
                  <a:lnTo>
                    <a:pt x="1042416" y="461772"/>
                  </a:lnTo>
                  <a:lnTo>
                    <a:pt x="1046988" y="461772"/>
                  </a:lnTo>
                  <a:close/>
                </a:path>
                <a:path w="1052829" h="471170">
                  <a:moveTo>
                    <a:pt x="1046988" y="470916"/>
                  </a:moveTo>
                  <a:lnTo>
                    <a:pt x="1046988" y="461772"/>
                  </a:lnTo>
                  <a:lnTo>
                    <a:pt x="1042416" y="466344"/>
                  </a:lnTo>
                  <a:lnTo>
                    <a:pt x="1042416" y="470916"/>
                  </a:lnTo>
                  <a:lnTo>
                    <a:pt x="1046988" y="470916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91400" y="4657344"/>
            <a:ext cx="1042669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added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5101590"/>
            <a:ext cx="384175" cy="232410"/>
          </a:xfrm>
          <a:custGeom>
            <a:avLst/>
            <a:gdLst/>
            <a:ahLst/>
            <a:cxnLst/>
            <a:rect l="l" t="t" r="r" b="b"/>
            <a:pathLst>
              <a:path w="384175" h="232410">
                <a:moveTo>
                  <a:pt x="63095" y="189518"/>
                </a:moveTo>
                <a:lnTo>
                  <a:pt x="45720" y="160782"/>
                </a:lnTo>
                <a:lnTo>
                  <a:pt x="0" y="232410"/>
                </a:lnTo>
                <a:lnTo>
                  <a:pt x="52578" y="228654"/>
                </a:lnTo>
                <a:lnTo>
                  <a:pt x="52578" y="195834"/>
                </a:lnTo>
                <a:lnTo>
                  <a:pt x="63095" y="189518"/>
                </a:lnTo>
                <a:close/>
              </a:path>
              <a:path w="384175" h="232410">
                <a:moveTo>
                  <a:pt x="68038" y="197693"/>
                </a:moveTo>
                <a:lnTo>
                  <a:pt x="63095" y="189518"/>
                </a:lnTo>
                <a:lnTo>
                  <a:pt x="52578" y="195834"/>
                </a:lnTo>
                <a:lnTo>
                  <a:pt x="57150" y="204215"/>
                </a:lnTo>
                <a:lnTo>
                  <a:pt x="68038" y="197693"/>
                </a:lnTo>
                <a:close/>
              </a:path>
              <a:path w="384175" h="232410">
                <a:moveTo>
                  <a:pt x="85344" y="226314"/>
                </a:moveTo>
                <a:lnTo>
                  <a:pt x="68038" y="197693"/>
                </a:lnTo>
                <a:lnTo>
                  <a:pt x="57150" y="204215"/>
                </a:lnTo>
                <a:lnTo>
                  <a:pt x="52578" y="195834"/>
                </a:lnTo>
                <a:lnTo>
                  <a:pt x="52578" y="228654"/>
                </a:lnTo>
                <a:lnTo>
                  <a:pt x="85344" y="226314"/>
                </a:lnTo>
                <a:close/>
              </a:path>
              <a:path w="384175" h="232410">
                <a:moveTo>
                  <a:pt x="384048" y="8382"/>
                </a:moveTo>
                <a:lnTo>
                  <a:pt x="378714" y="0"/>
                </a:lnTo>
                <a:lnTo>
                  <a:pt x="63095" y="189518"/>
                </a:lnTo>
                <a:lnTo>
                  <a:pt x="68038" y="197693"/>
                </a:lnTo>
                <a:lnTo>
                  <a:pt x="384048" y="8382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397246" y="3467861"/>
            <a:ext cx="1169670" cy="684530"/>
            <a:chOff x="5397246" y="3467861"/>
            <a:chExt cx="1169670" cy="684530"/>
          </a:xfrm>
        </p:grpSpPr>
        <p:sp>
          <p:nvSpPr>
            <p:cNvPr id="18" name="object 18"/>
            <p:cNvSpPr/>
            <p:nvPr/>
          </p:nvSpPr>
          <p:spPr>
            <a:xfrm>
              <a:off x="5404104" y="3474719"/>
              <a:ext cx="1155953" cy="6713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97246" y="3467861"/>
              <a:ext cx="1169670" cy="684530"/>
            </a:xfrm>
            <a:custGeom>
              <a:avLst/>
              <a:gdLst/>
              <a:ahLst/>
              <a:cxnLst/>
              <a:rect l="l" t="t" r="r" b="b"/>
              <a:pathLst>
                <a:path w="1169670" h="684529">
                  <a:moveTo>
                    <a:pt x="584835" y="219371"/>
                  </a:moveTo>
                  <a:lnTo>
                    <a:pt x="91439" y="0"/>
                  </a:lnTo>
                  <a:lnTo>
                    <a:pt x="0" y="205739"/>
                  </a:lnTo>
                  <a:lnTo>
                    <a:pt x="8382" y="209458"/>
                  </a:lnTo>
                  <a:lnTo>
                    <a:pt x="8382" y="198881"/>
                  </a:lnTo>
                  <a:lnTo>
                    <a:pt x="12559" y="200734"/>
                  </a:lnTo>
                  <a:lnTo>
                    <a:pt x="92201" y="22058"/>
                  </a:lnTo>
                  <a:lnTo>
                    <a:pt x="92201" y="10667"/>
                  </a:lnTo>
                  <a:lnTo>
                    <a:pt x="98297" y="8381"/>
                  </a:lnTo>
                  <a:lnTo>
                    <a:pt x="98298" y="13385"/>
                  </a:lnTo>
                  <a:lnTo>
                    <a:pt x="582930" y="229444"/>
                  </a:lnTo>
                  <a:lnTo>
                    <a:pt x="582930" y="220217"/>
                  </a:lnTo>
                  <a:lnTo>
                    <a:pt x="584835" y="219371"/>
                  </a:lnTo>
                  <a:close/>
                </a:path>
                <a:path w="1169670" h="684529">
                  <a:moveTo>
                    <a:pt x="317754" y="348251"/>
                  </a:moveTo>
                  <a:lnTo>
                    <a:pt x="317754" y="346709"/>
                  </a:lnTo>
                  <a:lnTo>
                    <a:pt x="308307" y="342518"/>
                  </a:lnTo>
                  <a:lnTo>
                    <a:pt x="0" y="479297"/>
                  </a:lnTo>
                  <a:lnTo>
                    <a:pt x="8382" y="498087"/>
                  </a:lnTo>
                  <a:lnTo>
                    <a:pt x="8382" y="486155"/>
                  </a:lnTo>
                  <a:lnTo>
                    <a:pt x="10668" y="480059"/>
                  </a:lnTo>
                  <a:lnTo>
                    <a:pt x="12559" y="484293"/>
                  </a:lnTo>
                  <a:lnTo>
                    <a:pt x="317754" y="348251"/>
                  </a:lnTo>
                  <a:close/>
                </a:path>
                <a:path w="1169670" h="684529">
                  <a:moveTo>
                    <a:pt x="12559" y="200734"/>
                  </a:moveTo>
                  <a:lnTo>
                    <a:pt x="8382" y="198881"/>
                  </a:lnTo>
                  <a:lnTo>
                    <a:pt x="10668" y="204977"/>
                  </a:lnTo>
                  <a:lnTo>
                    <a:pt x="12559" y="200734"/>
                  </a:lnTo>
                  <a:close/>
                </a:path>
                <a:path w="1169670" h="684529">
                  <a:moveTo>
                    <a:pt x="331470" y="342137"/>
                  </a:moveTo>
                  <a:lnTo>
                    <a:pt x="12555" y="200742"/>
                  </a:lnTo>
                  <a:lnTo>
                    <a:pt x="10668" y="204977"/>
                  </a:lnTo>
                  <a:lnTo>
                    <a:pt x="8382" y="198881"/>
                  </a:lnTo>
                  <a:lnTo>
                    <a:pt x="8382" y="209458"/>
                  </a:lnTo>
                  <a:lnTo>
                    <a:pt x="308307" y="342518"/>
                  </a:lnTo>
                  <a:lnTo>
                    <a:pt x="317754" y="338327"/>
                  </a:lnTo>
                  <a:lnTo>
                    <a:pt x="317754" y="348251"/>
                  </a:lnTo>
                  <a:lnTo>
                    <a:pt x="331470" y="342137"/>
                  </a:lnTo>
                  <a:close/>
                </a:path>
                <a:path w="1169670" h="684529">
                  <a:moveTo>
                    <a:pt x="12555" y="484295"/>
                  </a:moveTo>
                  <a:lnTo>
                    <a:pt x="10668" y="480059"/>
                  </a:lnTo>
                  <a:lnTo>
                    <a:pt x="8382" y="486155"/>
                  </a:lnTo>
                  <a:lnTo>
                    <a:pt x="12555" y="484295"/>
                  </a:lnTo>
                  <a:close/>
                </a:path>
                <a:path w="1169670" h="684529">
                  <a:moveTo>
                    <a:pt x="96437" y="672481"/>
                  </a:moveTo>
                  <a:lnTo>
                    <a:pt x="12555" y="484295"/>
                  </a:lnTo>
                  <a:lnTo>
                    <a:pt x="8382" y="486155"/>
                  </a:lnTo>
                  <a:lnTo>
                    <a:pt x="8382" y="498087"/>
                  </a:lnTo>
                  <a:lnTo>
                    <a:pt x="91440" y="684275"/>
                  </a:lnTo>
                  <a:lnTo>
                    <a:pt x="92202" y="683938"/>
                  </a:lnTo>
                  <a:lnTo>
                    <a:pt x="92202" y="674369"/>
                  </a:lnTo>
                  <a:lnTo>
                    <a:pt x="96437" y="672481"/>
                  </a:lnTo>
                  <a:close/>
                </a:path>
                <a:path w="1169670" h="684529">
                  <a:moveTo>
                    <a:pt x="98297" y="8381"/>
                  </a:moveTo>
                  <a:lnTo>
                    <a:pt x="92201" y="10667"/>
                  </a:lnTo>
                  <a:lnTo>
                    <a:pt x="96437" y="12556"/>
                  </a:lnTo>
                  <a:lnTo>
                    <a:pt x="98297" y="8381"/>
                  </a:lnTo>
                  <a:close/>
                </a:path>
                <a:path w="1169670" h="684529">
                  <a:moveTo>
                    <a:pt x="96437" y="12556"/>
                  </a:moveTo>
                  <a:lnTo>
                    <a:pt x="92201" y="10667"/>
                  </a:lnTo>
                  <a:lnTo>
                    <a:pt x="92201" y="22058"/>
                  </a:lnTo>
                  <a:lnTo>
                    <a:pt x="96437" y="12556"/>
                  </a:lnTo>
                  <a:close/>
                </a:path>
                <a:path w="1169670" h="684529">
                  <a:moveTo>
                    <a:pt x="98298" y="676655"/>
                  </a:moveTo>
                  <a:lnTo>
                    <a:pt x="96437" y="672481"/>
                  </a:lnTo>
                  <a:lnTo>
                    <a:pt x="92202" y="674369"/>
                  </a:lnTo>
                  <a:lnTo>
                    <a:pt x="98298" y="676655"/>
                  </a:lnTo>
                  <a:close/>
                </a:path>
                <a:path w="1169670" h="684529">
                  <a:moveTo>
                    <a:pt x="98298" y="681237"/>
                  </a:moveTo>
                  <a:lnTo>
                    <a:pt x="98298" y="676655"/>
                  </a:lnTo>
                  <a:lnTo>
                    <a:pt x="92202" y="674369"/>
                  </a:lnTo>
                  <a:lnTo>
                    <a:pt x="92202" y="683938"/>
                  </a:lnTo>
                  <a:lnTo>
                    <a:pt x="98298" y="681237"/>
                  </a:lnTo>
                  <a:close/>
                </a:path>
                <a:path w="1169670" h="684529">
                  <a:moveTo>
                    <a:pt x="98298" y="13385"/>
                  </a:moveTo>
                  <a:lnTo>
                    <a:pt x="98297" y="8381"/>
                  </a:lnTo>
                  <a:lnTo>
                    <a:pt x="96437" y="12556"/>
                  </a:lnTo>
                  <a:lnTo>
                    <a:pt x="98298" y="13385"/>
                  </a:lnTo>
                  <a:close/>
                </a:path>
                <a:path w="1169670" h="684529">
                  <a:moveTo>
                    <a:pt x="1073231" y="672484"/>
                  </a:moveTo>
                  <a:lnTo>
                    <a:pt x="584454" y="454913"/>
                  </a:lnTo>
                  <a:lnTo>
                    <a:pt x="96437" y="672481"/>
                  </a:lnTo>
                  <a:lnTo>
                    <a:pt x="98298" y="676655"/>
                  </a:lnTo>
                  <a:lnTo>
                    <a:pt x="98298" y="681237"/>
                  </a:lnTo>
                  <a:lnTo>
                    <a:pt x="582930" y="466508"/>
                  </a:lnTo>
                  <a:lnTo>
                    <a:pt x="582930" y="464819"/>
                  </a:lnTo>
                  <a:lnTo>
                    <a:pt x="586740" y="464819"/>
                  </a:lnTo>
                  <a:lnTo>
                    <a:pt x="586740" y="466508"/>
                  </a:lnTo>
                  <a:lnTo>
                    <a:pt x="1071372" y="681237"/>
                  </a:lnTo>
                  <a:lnTo>
                    <a:pt x="1071372" y="676655"/>
                  </a:lnTo>
                  <a:lnTo>
                    <a:pt x="1073231" y="672484"/>
                  </a:lnTo>
                  <a:close/>
                </a:path>
                <a:path w="1169670" h="684529">
                  <a:moveTo>
                    <a:pt x="317754" y="346709"/>
                  </a:moveTo>
                  <a:lnTo>
                    <a:pt x="317754" y="338327"/>
                  </a:lnTo>
                  <a:lnTo>
                    <a:pt x="308307" y="342518"/>
                  </a:lnTo>
                  <a:lnTo>
                    <a:pt x="317754" y="346709"/>
                  </a:lnTo>
                  <a:close/>
                </a:path>
                <a:path w="1169670" h="684529">
                  <a:moveTo>
                    <a:pt x="586740" y="220217"/>
                  </a:moveTo>
                  <a:lnTo>
                    <a:pt x="584835" y="219371"/>
                  </a:lnTo>
                  <a:lnTo>
                    <a:pt x="582930" y="220217"/>
                  </a:lnTo>
                  <a:lnTo>
                    <a:pt x="586740" y="220217"/>
                  </a:lnTo>
                  <a:close/>
                </a:path>
                <a:path w="1169670" h="684529">
                  <a:moveTo>
                    <a:pt x="586740" y="229106"/>
                  </a:moveTo>
                  <a:lnTo>
                    <a:pt x="586740" y="220217"/>
                  </a:lnTo>
                  <a:lnTo>
                    <a:pt x="582930" y="220217"/>
                  </a:lnTo>
                  <a:lnTo>
                    <a:pt x="582930" y="229444"/>
                  </a:lnTo>
                  <a:lnTo>
                    <a:pt x="584454" y="230123"/>
                  </a:lnTo>
                  <a:lnTo>
                    <a:pt x="586740" y="229106"/>
                  </a:lnTo>
                  <a:close/>
                </a:path>
                <a:path w="1169670" h="684529">
                  <a:moveTo>
                    <a:pt x="586740" y="464819"/>
                  </a:moveTo>
                  <a:lnTo>
                    <a:pt x="582930" y="464819"/>
                  </a:lnTo>
                  <a:lnTo>
                    <a:pt x="584835" y="465664"/>
                  </a:lnTo>
                  <a:lnTo>
                    <a:pt x="586740" y="464819"/>
                  </a:lnTo>
                  <a:close/>
                </a:path>
                <a:path w="1169670" h="684529">
                  <a:moveTo>
                    <a:pt x="584835" y="465664"/>
                  </a:moveTo>
                  <a:lnTo>
                    <a:pt x="582930" y="464819"/>
                  </a:lnTo>
                  <a:lnTo>
                    <a:pt x="582930" y="466508"/>
                  </a:lnTo>
                  <a:lnTo>
                    <a:pt x="584835" y="465664"/>
                  </a:lnTo>
                  <a:close/>
                </a:path>
                <a:path w="1169670" h="684529">
                  <a:moveTo>
                    <a:pt x="1169670" y="205739"/>
                  </a:moveTo>
                  <a:lnTo>
                    <a:pt x="1078230" y="0"/>
                  </a:lnTo>
                  <a:lnTo>
                    <a:pt x="584835" y="219371"/>
                  </a:lnTo>
                  <a:lnTo>
                    <a:pt x="586740" y="220217"/>
                  </a:lnTo>
                  <a:lnTo>
                    <a:pt x="586740" y="229106"/>
                  </a:lnTo>
                  <a:lnTo>
                    <a:pt x="1071372" y="13381"/>
                  </a:lnTo>
                  <a:lnTo>
                    <a:pt x="1071372" y="8381"/>
                  </a:lnTo>
                  <a:lnTo>
                    <a:pt x="1077468" y="10667"/>
                  </a:lnTo>
                  <a:lnTo>
                    <a:pt x="1077468" y="22058"/>
                  </a:lnTo>
                  <a:lnTo>
                    <a:pt x="1157114" y="200732"/>
                  </a:lnTo>
                  <a:lnTo>
                    <a:pt x="1161288" y="198881"/>
                  </a:lnTo>
                  <a:lnTo>
                    <a:pt x="1161288" y="209449"/>
                  </a:lnTo>
                  <a:lnTo>
                    <a:pt x="1169670" y="205739"/>
                  </a:lnTo>
                  <a:close/>
                </a:path>
                <a:path w="1169670" h="684529">
                  <a:moveTo>
                    <a:pt x="586740" y="466508"/>
                  </a:moveTo>
                  <a:lnTo>
                    <a:pt x="586740" y="464819"/>
                  </a:lnTo>
                  <a:lnTo>
                    <a:pt x="584835" y="465664"/>
                  </a:lnTo>
                  <a:lnTo>
                    <a:pt x="586740" y="466508"/>
                  </a:lnTo>
                  <a:close/>
                </a:path>
                <a:path w="1169670" h="684529">
                  <a:moveTo>
                    <a:pt x="1161288" y="209449"/>
                  </a:moveTo>
                  <a:lnTo>
                    <a:pt x="1161288" y="198881"/>
                  </a:lnTo>
                  <a:lnTo>
                    <a:pt x="1159002" y="204977"/>
                  </a:lnTo>
                  <a:lnTo>
                    <a:pt x="1157110" y="200734"/>
                  </a:lnTo>
                  <a:lnTo>
                    <a:pt x="838200" y="342137"/>
                  </a:lnTo>
                  <a:lnTo>
                    <a:pt x="851154" y="347912"/>
                  </a:lnTo>
                  <a:lnTo>
                    <a:pt x="851154" y="338327"/>
                  </a:lnTo>
                  <a:lnTo>
                    <a:pt x="860623" y="342518"/>
                  </a:lnTo>
                  <a:lnTo>
                    <a:pt x="1161288" y="209449"/>
                  </a:lnTo>
                  <a:close/>
                </a:path>
                <a:path w="1169670" h="684529">
                  <a:moveTo>
                    <a:pt x="860623" y="342518"/>
                  </a:moveTo>
                  <a:lnTo>
                    <a:pt x="851154" y="338327"/>
                  </a:lnTo>
                  <a:lnTo>
                    <a:pt x="851154" y="346709"/>
                  </a:lnTo>
                  <a:lnTo>
                    <a:pt x="860623" y="342518"/>
                  </a:lnTo>
                  <a:close/>
                </a:path>
                <a:path w="1169670" h="684529">
                  <a:moveTo>
                    <a:pt x="1169670" y="479297"/>
                  </a:moveTo>
                  <a:lnTo>
                    <a:pt x="860623" y="342518"/>
                  </a:lnTo>
                  <a:lnTo>
                    <a:pt x="851154" y="346709"/>
                  </a:lnTo>
                  <a:lnTo>
                    <a:pt x="851154" y="347912"/>
                  </a:lnTo>
                  <a:lnTo>
                    <a:pt x="1157114" y="484295"/>
                  </a:lnTo>
                  <a:lnTo>
                    <a:pt x="1159002" y="480059"/>
                  </a:lnTo>
                  <a:lnTo>
                    <a:pt x="1161288" y="486155"/>
                  </a:lnTo>
                  <a:lnTo>
                    <a:pt x="1161288" y="498087"/>
                  </a:lnTo>
                  <a:lnTo>
                    <a:pt x="1169670" y="479297"/>
                  </a:lnTo>
                  <a:close/>
                </a:path>
                <a:path w="1169670" h="684529">
                  <a:moveTo>
                    <a:pt x="1077468" y="10667"/>
                  </a:moveTo>
                  <a:lnTo>
                    <a:pt x="1071372" y="8381"/>
                  </a:lnTo>
                  <a:lnTo>
                    <a:pt x="1073231" y="12553"/>
                  </a:lnTo>
                  <a:lnTo>
                    <a:pt x="1077468" y="10667"/>
                  </a:lnTo>
                  <a:close/>
                </a:path>
                <a:path w="1169670" h="684529">
                  <a:moveTo>
                    <a:pt x="1073231" y="12553"/>
                  </a:moveTo>
                  <a:lnTo>
                    <a:pt x="1071372" y="8381"/>
                  </a:lnTo>
                  <a:lnTo>
                    <a:pt x="1071372" y="13381"/>
                  </a:lnTo>
                  <a:lnTo>
                    <a:pt x="1073231" y="12553"/>
                  </a:lnTo>
                  <a:close/>
                </a:path>
                <a:path w="1169670" h="684529">
                  <a:moveTo>
                    <a:pt x="1077468" y="674369"/>
                  </a:moveTo>
                  <a:lnTo>
                    <a:pt x="1073231" y="672484"/>
                  </a:lnTo>
                  <a:lnTo>
                    <a:pt x="1071372" y="676655"/>
                  </a:lnTo>
                  <a:lnTo>
                    <a:pt x="1077468" y="674369"/>
                  </a:lnTo>
                  <a:close/>
                </a:path>
                <a:path w="1169670" h="684529">
                  <a:moveTo>
                    <a:pt x="1077468" y="683938"/>
                  </a:moveTo>
                  <a:lnTo>
                    <a:pt x="1077468" y="674369"/>
                  </a:lnTo>
                  <a:lnTo>
                    <a:pt x="1071372" y="676655"/>
                  </a:lnTo>
                  <a:lnTo>
                    <a:pt x="1071372" y="681237"/>
                  </a:lnTo>
                  <a:lnTo>
                    <a:pt x="1077468" y="683938"/>
                  </a:lnTo>
                  <a:close/>
                </a:path>
                <a:path w="1169670" h="684529">
                  <a:moveTo>
                    <a:pt x="1077468" y="22058"/>
                  </a:moveTo>
                  <a:lnTo>
                    <a:pt x="1077468" y="10667"/>
                  </a:lnTo>
                  <a:lnTo>
                    <a:pt x="1073231" y="12553"/>
                  </a:lnTo>
                  <a:lnTo>
                    <a:pt x="1077468" y="22058"/>
                  </a:lnTo>
                  <a:close/>
                </a:path>
                <a:path w="1169670" h="684529">
                  <a:moveTo>
                    <a:pt x="1161288" y="498087"/>
                  </a:moveTo>
                  <a:lnTo>
                    <a:pt x="1161288" y="486155"/>
                  </a:lnTo>
                  <a:lnTo>
                    <a:pt x="1157110" y="484303"/>
                  </a:lnTo>
                  <a:lnTo>
                    <a:pt x="1073231" y="672484"/>
                  </a:lnTo>
                  <a:lnTo>
                    <a:pt x="1077468" y="674369"/>
                  </a:lnTo>
                  <a:lnTo>
                    <a:pt x="1077468" y="683938"/>
                  </a:lnTo>
                  <a:lnTo>
                    <a:pt x="1078230" y="684275"/>
                  </a:lnTo>
                  <a:lnTo>
                    <a:pt x="1161288" y="498087"/>
                  </a:lnTo>
                  <a:close/>
                </a:path>
                <a:path w="1169670" h="684529">
                  <a:moveTo>
                    <a:pt x="1161288" y="198881"/>
                  </a:moveTo>
                  <a:lnTo>
                    <a:pt x="1157114" y="200742"/>
                  </a:lnTo>
                  <a:lnTo>
                    <a:pt x="1159002" y="204977"/>
                  </a:lnTo>
                  <a:lnTo>
                    <a:pt x="1161288" y="198881"/>
                  </a:lnTo>
                  <a:close/>
                </a:path>
                <a:path w="1169670" h="684529">
                  <a:moveTo>
                    <a:pt x="1161288" y="486155"/>
                  </a:moveTo>
                  <a:lnTo>
                    <a:pt x="1159002" y="480059"/>
                  </a:lnTo>
                  <a:lnTo>
                    <a:pt x="1157114" y="484295"/>
                  </a:lnTo>
                  <a:lnTo>
                    <a:pt x="1161288" y="486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448" y="1275080"/>
            <a:ext cx="54298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Multi-column Keys</a:t>
            </a:r>
            <a:r>
              <a:rPr spc="-2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426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Likewise for secondary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00" y="3118357"/>
            <a:ext cx="709930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5080" indent="-364490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CREATE TABLE </a:t>
            </a:r>
            <a:r>
              <a:rPr sz="2400" spc="-10" dirty="0">
                <a:latin typeface="Courier New"/>
                <a:cs typeface="Courier New"/>
              </a:rPr>
              <a:t>Company(  </a:t>
            </a:r>
            <a:r>
              <a:rPr sz="2400" spc="-5" dirty="0">
                <a:latin typeface="Courier New"/>
                <a:cs typeface="Courier New"/>
              </a:rPr>
              <a:t>name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UNIQUE</a:t>
            </a:r>
            <a:r>
              <a:rPr sz="2400" spc="-1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7300" y="3856482"/>
            <a:ext cx="1095375" cy="30480"/>
          </a:xfrm>
          <a:custGeom>
            <a:avLst/>
            <a:gdLst/>
            <a:ahLst/>
            <a:cxnLst/>
            <a:rect l="l" t="t" r="r" b="b"/>
            <a:pathLst>
              <a:path w="1095375" h="30479">
                <a:moveTo>
                  <a:pt x="1094994" y="30479"/>
                </a:moveTo>
                <a:lnTo>
                  <a:pt x="1094994" y="0"/>
                </a:lnTo>
                <a:lnTo>
                  <a:pt x="0" y="0"/>
                </a:lnTo>
                <a:lnTo>
                  <a:pt x="0" y="30480"/>
                </a:lnTo>
                <a:lnTo>
                  <a:pt x="1094994" y="30479"/>
                </a:lnTo>
                <a:close/>
              </a:path>
            </a:pathLst>
          </a:custGeom>
          <a:solidFill>
            <a:srgbClr val="185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1735" y="3996182"/>
            <a:ext cx="440626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country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(20),  </a:t>
            </a:r>
            <a:r>
              <a:rPr sz="2400" spc="-5" dirty="0">
                <a:latin typeface="Courier New"/>
                <a:cs typeface="Courier New"/>
              </a:rPr>
              <a:t>employees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latin typeface="Courier New"/>
                <a:cs typeface="Courier New"/>
              </a:rPr>
              <a:t>,  </a:t>
            </a:r>
            <a:r>
              <a:rPr sz="2400" spc="-5" dirty="0">
                <a:latin typeface="Courier New"/>
                <a:cs typeface="Courier New"/>
              </a:rPr>
              <a:t>for_profit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BOOLEAN</a:t>
            </a:r>
            <a:r>
              <a:rPr sz="2400" spc="-5" dirty="0">
                <a:latin typeface="Courier New"/>
                <a:cs typeface="Courier New"/>
              </a:rPr>
              <a:t>, 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UNIQUE </a:t>
            </a:r>
            <a:r>
              <a:rPr sz="2400" spc="-5" dirty="0">
                <a:latin typeface="Courier New"/>
                <a:cs typeface="Courier New"/>
              </a:rPr>
              <a:t>(name,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country));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24828" y="2967227"/>
            <a:ext cx="1667510" cy="471805"/>
            <a:chOff x="6624828" y="2967227"/>
            <a:chExt cx="1667510" cy="471805"/>
          </a:xfrm>
        </p:grpSpPr>
        <p:sp>
          <p:nvSpPr>
            <p:cNvPr id="8" name="object 8"/>
            <p:cNvSpPr/>
            <p:nvPr/>
          </p:nvSpPr>
          <p:spPr>
            <a:xfrm>
              <a:off x="6629400" y="2971799"/>
              <a:ext cx="1658620" cy="462280"/>
            </a:xfrm>
            <a:custGeom>
              <a:avLst/>
              <a:gdLst/>
              <a:ahLst/>
              <a:cxnLst/>
              <a:rect l="l" t="t" r="r" b="b"/>
              <a:pathLst>
                <a:path w="1658620" h="462279">
                  <a:moveTo>
                    <a:pt x="1658111" y="461771"/>
                  </a:moveTo>
                  <a:lnTo>
                    <a:pt x="1658111" y="0"/>
                  </a:lnTo>
                  <a:lnTo>
                    <a:pt x="0" y="0"/>
                  </a:lnTo>
                  <a:lnTo>
                    <a:pt x="0" y="461771"/>
                  </a:lnTo>
                  <a:lnTo>
                    <a:pt x="1658111" y="461771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4828" y="2967227"/>
              <a:ext cx="1667510" cy="471805"/>
            </a:xfrm>
            <a:custGeom>
              <a:avLst/>
              <a:gdLst/>
              <a:ahLst/>
              <a:cxnLst/>
              <a:rect l="l" t="t" r="r" b="b"/>
              <a:pathLst>
                <a:path w="1667509" h="471804">
                  <a:moveTo>
                    <a:pt x="1667256" y="469392"/>
                  </a:moveTo>
                  <a:lnTo>
                    <a:pt x="1667256" y="2286"/>
                  </a:lnTo>
                  <a:lnTo>
                    <a:pt x="166573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658112" y="9906"/>
                  </a:lnTo>
                  <a:lnTo>
                    <a:pt x="1658112" y="4572"/>
                  </a:lnTo>
                  <a:lnTo>
                    <a:pt x="1662683" y="9906"/>
                  </a:lnTo>
                  <a:lnTo>
                    <a:pt x="1662683" y="471678"/>
                  </a:lnTo>
                  <a:lnTo>
                    <a:pt x="1665732" y="471678"/>
                  </a:lnTo>
                  <a:lnTo>
                    <a:pt x="1667256" y="469392"/>
                  </a:lnTo>
                  <a:close/>
                </a:path>
                <a:path w="1667509" h="47180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667509" h="471804">
                  <a:moveTo>
                    <a:pt x="9906" y="46177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6" y="461772"/>
                  </a:lnTo>
                  <a:close/>
                </a:path>
                <a:path w="1667509" h="471804">
                  <a:moveTo>
                    <a:pt x="1662683" y="461772"/>
                  </a:moveTo>
                  <a:lnTo>
                    <a:pt x="4572" y="461772"/>
                  </a:lnTo>
                  <a:lnTo>
                    <a:pt x="9906" y="466344"/>
                  </a:lnTo>
                  <a:lnTo>
                    <a:pt x="9906" y="471678"/>
                  </a:lnTo>
                  <a:lnTo>
                    <a:pt x="1658112" y="471678"/>
                  </a:lnTo>
                  <a:lnTo>
                    <a:pt x="1658112" y="466344"/>
                  </a:lnTo>
                  <a:lnTo>
                    <a:pt x="1662683" y="461772"/>
                  </a:lnTo>
                  <a:close/>
                </a:path>
                <a:path w="1667509" h="471804">
                  <a:moveTo>
                    <a:pt x="9906" y="471678"/>
                  </a:moveTo>
                  <a:lnTo>
                    <a:pt x="9906" y="466344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6" y="471678"/>
                  </a:lnTo>
                  <a:close/>
                </a:path>
                <a:path w="1667509" h="471804">
                  <a:moveTo>
                    <a:pt x="1662683" y="9906"/>
                  </a:moveTo>
                  <a:lnTo>
                    <a:pt x="1658112" y="4572"/>
                  </a:lnTo>
                  <a:lnTo>
                    <a:pt x="1658112" y="9906"/>
                  </a:lnTo>
                  <a:lnTo>
                    <a:pt x="1662683" y="9906"/>
                  </a:lnTo>
                  <a:close/>
                </a:path>
                <a:path w="1667509" h="471804">
                  <a:moveTo>
                    <a:pt x="1662683" y="461772"/>
                  </a:moveTo>
                  <a:lnTo>
                    <a:pt x="1662683" y="9906"/>
                  </a:lnTo>
                  <a:lnTo>
                    <a:pt x="1658112" y="9906"/>
                  </a:lnTo>
                  <a:lnTo>
                    <a:pt x="1658112" y="461772"/>
                  </a:lnTo>
                  <a:lnTo>
                    <a:pt x="1662683" y="461772"/>
                  </a:lnTo>
                  <a:close/>
                </a:path>
                <a:path w="1667509" h="471804">
                  <a:moveTo>
                    <a:pt x="1662683" y="471678"/>
                  </a:moveTo>
                  <a:lnTo>
                    <a:pt x="1662683" y="461772"/>
                  </a:lnTo>
                  <a:lnTo>
                    <a:pt x="1658112" y="466344"/>
                  </a:lnTo>
                  <a:lnTo>
                    <a:pt x="1658112" y="471678"/>
                  </a:lnTo>
                  <a:lnTo>
                    <a:pt x="1662683" y="471678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29400" y="2971800"/>
            <a:ext cx="1658620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goes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away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8400" y="3425190"/>
            <a:ext cx="384175" cy="232410"/>
          </a:xfrm>
          <a:custGeom>
            <a:avLst/>
            <a:gdLst/>
            <a:ahLst/>
            <a:cxnLst/>
            <a:rect l="l" t="t" r="r" b="b"/>
            <a:pathLst>
              <a:path w="384175" h="232410">
                <a:moveTo>
                  <a:pt x="63095" y="189518"/>
                </a:moveTo>
                <a:lnTo>
                  <a:pt x="45719" y="160782"/>
                </a:lnTo>
                <a:lnTo>
                  <a:pt x="0" y="232410"/>
                </a:lnTo>
                <a:lnTo>
                  <a:pt x="52577" y="228654"/>
                </a:lnTo>
                <a:lnTo>
                  <a:pt x="52577" y="195834"/>
                </a:lnTo>
                <a:lnTo>
                  <a:pt x="63095" y="189518"/>
                </a:lnTo>
                <a:close/>
              </a:path>
              <a:path w="384175" h="232410">
                <a:moveTo>
                  <a:pt x="68038" y="197693"/>
                </a:moveTo>
                <a:lnTo>
                  <a:pt x="63095" y="189518"/>
                </a:lnTo>
                <a:lnTo>
                  <a:pt x="52577" y="195834"/>
                </a:lnTo>
                <a:lnTo>
                  <a:pt x="57149" y="204215"/>
                </a:lnTo>
                <a:lnTo>
                  <a:pt x="68038" y="197693"/>
                </a:lnTo>
                <a:close/>
              </a:path>
              <a:path w="384175" h="232410">
                <a:moveTo>
                  <a:pt x="85343" y="226314"/>
                </a:moveTo>
                <a:lnTo>
                  <a:pt x="68038" y="197693"/>
                </a:lnTo>
                <a:lnTo>
                  <a:pt x="57149" y="204215"/>
                </a:lnTo>
                <a:lnTo>
                  <a:pt x="52577" y="195834"/>
                </a:lnTo>
                <a:lnTo>
                  <a:pt x="52577" y="228654"/>
                </a:lnTo>
                <a:lnTo>
                  <a:pt x="85343" y="226314"/>
                </a:lnTo>
                <a:close/>
              </a:path>
              <a:path w="384175" h="232410">
                <a:moveTo>
                  <a:pt x="384047" y="8382"/>
                </a:moveTo>
                <a:lnTo>
                  <a:pt x="378713" y="0"/>
                </a:lnTo>
                <a:lnTo>
                  <a:pt x="63095" y="189518"/>
                </a:lnTo>
                <a:lnTo>
                  <a:pt x="68038" y="197693"/>
                </a:lnTo>
                <a:lnTo>
                  <a:pt x="384047" y="8382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649211" y="4652771"/>
            <a:ext cx="1052830" cy="471170"/>
            <a:chOff x="6649211" y="4652771"/>
            <a:chExt cx="1052830" cy="471170"/>
          </a:xfrm>
        </p:grpSpPr>
        <p:sp>
          <p:nvSpPr>
            <p:cNvPr id="13" name="object 13"/>
            <p:cNvSpPr/>
            <p:nvPr/>
          </p:nvSpPr>
          <p:spPr>
            <a:xfrm>
              <a:off x="6654545" y="4657343"/>
              <a:ext cx="1042035" cy="462280"/>
            </a:xfrm>
            <a:custGeom>
              <a:avLst/>
              <a:gdLst/>
              <a:ahLst/>
              <a:cxnLst/>
              <a:rect l="l" t="t" r="r" b="b"/>
              <a:pathLst>
                <a:path w="1042034" h="462279">
                  <a:moveTo>
                    <a:pt x="1041653" y="461772"/>
                  </a:moveTo>
                  <a:lnTo>
                    <a:pt x="1041653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041653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49211" y="4652771"/>
              <a:ext cx="1052830" cy="471170"/>
            </a:xfrm>
            <a:custGeom>
              <a:avLst/>
              <a:gdLst/>
              <a:ahLst/>
              <a:cxnLst/>
              <a:rect l="l" t="t" r="r" b="b"/>
              <a:pathLst>
                <a:path w="1052829" h="471170">
                  <a:moveTo>
                    <a:pt x="1052322" y="469392"/>
                  </a:moveTo>
                  <a:lnTo>
                    <a:pt x="1052322" y="2286"/>
                  </a:lnTo>
                  <a:lnTo>
                    <a:pt x="105003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0916"/>
                  </a:lnTo>
                  <a:lnTo>
                    <a:pt x="5334" y="470916"/>
                  </a:lnTo>
                  <a:lnTo>
                    <a:pt x="5334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042416" y="9906"/>
                  </a:lnTo>
                  <a:lnTo>
                    <a:pt x="1042416" y="4572"/>
                  </a:lnTo>
                  <a:lnTo>
                    <a:pt x="1046988" y="9906"/>
                  </a:lnTo>
                  <a:lnTo>
                    <a:pt x="1046988" y="470916"/>
                  </a:lnTo>
                  <a:lnTo>
                    <a:pt x="1050036" y="470916"/>
                  </a:lnTo>
                  <a:lnTo>
                    <a:pt x="1052322" y="469392"/>
                  </a:lnTo>
                  <a:close/>
                </a:path>
                <a:path w="1052829" h="471170">
                  <a:moveTo>
                    <a:pt x="9906" y="9906"/>
                  </a:moveTo>
                  <a:lnTo>
                    <a:pt x="9906" y="4572"/>
                  </a:lnTo>
                  <a:lnTo>
                    <a:pt x="5334" y="9906"/>
                  </a:lnTo>
                  <a:lnTo>
                    <a:pt x="9906" y="9906"/>
                  </a:lnTo>
                  <a:close/>
                </a:path>
                <a:path w="1052829" h="471170">
                  <a:moveTo>
                    <a:pt x="9906" y="461772"/>
                  </a:moveTo>
                  <a:lnTo>
                    <a:pt x="9906" y="9906"/>
                  </a:lnTo>
                  <a:lnTo>
                    <a:pt x="5334" y="9906"/>
                  </a:lnTo>
                  <a:lnTo>
                    <a:pt x="5334" y="461772"/>
                  </a:lnTo>
                  <a:lnTo>
                    <a:pt x="9906" y="461772"/>
                  </a:lnTo>
                  <a:close/>
                </a:path>
                <a:path w="1052829" h="471170">
                  <a:moveTo>
                    <a:pt x="1046988" y="461772"/>
                  </a:moveTo>
                  <a:lnTo>
                    <a:pt x="5334" y="461772"/>
                  </a:lnTo>
                  <a:lnTo>
                    <a:pt x="9906" y="466344"/>
                  </a:lnTo>
                  <a:lnTo>
                    <a:pt x="9906" y="470916"/>
                  </a:lnTo>
                  <a:lnTo>
                    <a:pt x="1042416" y="470916"/>
                  </a:lnTo>
                  <a:lnTo>
                    <a:pt x="1042416" y="466344"/>
                  </a:lnTo>
                  <a:lnTo>
                    <a:pt x="1046988" y="461772"/>
                  </a:lnTo>
                  <a:close/>
                </a:path>
                <a:path w="1052829" h="471170">
                  <a:moveTo>
                    <a:pt x="9906" y="470916"/>
                  </a:moveTo>
                  <a:lnTo>
                    <a:pt x="9906" y="466344"/>
                  </a:lnTo>
                  <a:lnTo>
                    <a:pt x="5334" y="461772"/>
                  </a:lnTo>
                  <a:lnTo>
                    <a:pt x="5334" y="470916"/>
                  </a:lnTo>
                  <a:lnTo>
                    <a:pt x="9906" y="470916"/>
                  </a:lnTo>
                  <a:close/>
                </a:path>
                <a:path w="1052829" h="471170">
                  <a:moveTo>
                    <a:pt x="1046988" y="9906"/>
                  </a:moveTo>
                  <a:lnTo>
                    <a:pt x="1042416" y="4572"/>
                  </a:lnTo>
                  <a:lnTo>
                    <a:pt x="1042416" y="9906"/>
                  </a:lnTo>
                  <a:lnTo>
                    <a:pt x="1046988" y="9906"/>
                  </a:lnTo>
                  <a:close/>
                </a:path>
                <a:path w="1052829" h="471170">
                  <a:moveTo>
                    <a:pt x="1046988" y="461772"/>
                  </a:moveTo>
                  <a:lnTo>
                    <a:pt x="1046988" y="9906"/>
                  </a:lnTo>
                  <a:lnTo>
                    <a:pt x="1042416" y="9906"/>
                  </a:lnTo>
                  <a:lnTo>
                    <a:pt x="1042416" y="461772"/>
                  </a:lnTo>
                  <a:lnTo>
                    <a:pt x="1046988" y="461772"/>
                  </a:lnTo>
                  <a:close/>
                </a:path>
                <a:path w="1052829" h="471170">
                  <a:moveTo>
                    <a:pt x="1046988" y="470916"/>
                  </a:moveTo>
                  <a:lnTo>
                    <a:pt x="1046988" y="461772"/>
                  </a:lnTo>
                  <a:lnTo>
                    <a:pt x="1042416" y="466344"/>
                  </a:lnTo>
                  <a:lnTo>
                    <a:pt x="1042416" y="470916"/>
                  </a:lnTo>
                  <a:lnTo>
                    <a:pt x="1046988" y="470916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54545" y="4657344"/>
            <a:ext cx="1042035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added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73546" y="5101590"/>
            <a:ext cx="383540" cy="232410"/>
          </a:xfrm>
          <a:custGeom>
            <a:avLst/>
            <a:gdLst/>
            <a:ahLst/>
            <a:cxnLst/>
            <a:rect l="l" t="t" r="r" b="b"/>
            <a:pathLst>
              <a:path w="383540" h="232410">
                <a:moveTo>
                  <a:pt x="62649" y="189329"/>
                </a:moveTo>
                <a:lnTo>
                  <a:pt x="45719" y="160782"/>
                </a:lnTo>
                <a:lnTo>
                  <a:pt x="0" y="232410"/>
                </a:lnTo>
                <a:lnTo>
                  <a:pt x="51815" y="228675"/>
                </a:lnTo>
                <a:lnTo>
                  <a:pt x="51815" y="195834"/>
                </a:lnTo>
                <a:lnTo>
                  <a:pt x="62649" y="189329"/>
                </a:lnTo>
                <a:close/>
              </a:path>
              <a:path w="383540" h="232410">
                <a:moveTo>
                  <a:pt x="67521" y="197546"/>
                </a:moveTo>
                <a:lnTo>
                  <a:pt x="62649" y="189329"/>
                </a:lnTo>
                <a:lnTo>
                  <a:pt x="51815" y="195834"/>
                </a:lnTo>
                <a:lnTo>
                  <a:pt x="56387" y="204215"/>
                </a:lnTo>
                <a:lnTo>
                  <a:pt x="67521" y="197546"/>
                </a:lnTo>
                <a:close/>
              </a:path>
              <a:path w="383540" h="232410">
                <a:moveTo>
                  <a:pt x="84581" y="226314"/>
                </a:moveTo>
                <a:lnTo>
                  <a:pt x="67521" y="197546"/>
                </a:lnTo>
                <a:lnTo>
                  <a:pt x="56387" y="204215"/>
                </a:lnTo>
                <a:lnTo>
                  <a:pt x="51815" y="195834"/>
                </a:lnTo>
                <a:lnTo>
                  <a:pt x="51815" y="228675"/>
                </a:lnTo>
                <a:lnTo>
                  <a:pt x="84581" y="226314"/>
                </a:lnTo>
                <a:close/>
              </a:path>
              <a:path w="383540" h="232410">
                <a:moveTo>
                  <a:pt x="383285" y="8382"/>
                </a:moveTo>
                <a:lnTo>
                  <a:pt x="377951" y="0"/>
                </a:lnTo>
                <a:lnTo>
                  <a:pt x="62649" y="189329"/>
                </a:lnTo>
                <a:lnTo>
                  <a:pt x="67521" y="197546"/>
                </a:lnTo>
                <a:lnTo>
                  <a:pt x="383285" y="8382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181600" y="3397758"/>
            <a:ext cx="915669" cy="673100"/>
            <a:chOff x="5181600" y="3397758"/>
            <a:chExt cx="915669" cy="673100"/>
          </a:xfrm>
        </p:grpSpPr>
        <p:sp>
          <p:nvSpPr>
            <p:cNvPr id="18" name="object 18"/>
            <p:cNvSpPr/>
            <p:nvPr/>
          </p:nvSpPr>
          <p:spPr>
            <a:xfrm>
              <a:off x="5187695" y="3404616"/>
              <a:ext cx="902969" cy="6591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3397758"/>
              <a:ext cx="915669" cy="673100"/>
            </a:xfrm>
            <a:custGeom>
              <a:avLst/>
              <a:gdLst/>
              <a:ahLst/>
              <a:cxnLst/>
              <a:rect l="l" t="t" r="r" b="b"/>
              <a:pathLst>
                <a:path w="915670" h="673100">
                  <a:moveTo>
                    <a:pt x="457581" y="205662"/>
                  </a:moveTo>
                  <a:lnTo>
                    <a:pt x="115061" y="0"/>
                  </a:lnTo>
                  <a:lnTo>
                    <a:pt x="0" y="192786"/>
                  </a:lnTo>
                  <a:lnTo>
                    <a:pt x="8382" y="197820"/>
                  </a:lnTo>
                  <a:lnTo>
                    <a:pt x="8382" y="186690"/>
                  </a:lnTo>
                  <a:lnTo>
                    <a:pt x="13087" y="189510"/>
                  </a:lnTo>
                  <a:lnTo>
                    <a:pt x="114300" y="20589"/>
                  </a:lnTo>
                  <a:lnTo>
                    <a:pt x="114300" y="10668"/>
                  </a:lnTo>
                  <a:lnTo>
                    <a:pt x="121157" y="9144"/>
                  </a:lnTo>
                  <a:lnTo>
                    <a:pt x="121157" y="14782"/>
                  </a:lnTo>
                  <a:lnTo>
                    <a:pt x="454914" y="215036"/>
                  </a:lnTo>
                  <a:lnTo>
                    <a:pt x="454914" y="207264"/>
                  </a:lnTo>
                  <a:lnTo>
                    <a:pt x="457581" y="205662"/>
                  </a:lnTo>
                  <a:close/>
                </a:path>
                <a:path w="915670" h="673100">
                  <a:moveTo>
                    <a:pt x="246126" y="342927"/>
                  </a:moveTo>
                  <a:lnTo>
                    <a:pt x="246126" y="340614"/>
                  </a:lnTo>
                  <a:lnTo>
                    <a:pt x="239148" y="336423"/>
                  </a:lnTo>
                  <a:lnTo>
                    <a:pt x="0" y="480060"/>
                  </a:lnTo>
                  <a:lnTo>
                    <a:pt x="8382" y="494104"/>
                  </a:lnTo>
                  <a:lnTo>
                    <a:pt x="8382" y="486156"/>
                  </a:lnTo>
                  <a:lnTo>
                    <a:pt x="10668" y="479298"/>
                  </a:lnTo>
                  <a:lnTo>
                    <a:pt x="13080" y="483325"/>
                  </a:lnTo>
                  <a:lnTo>
                    <a:pt x="246126" y="342927"/>
                  </a:lnTo>
                  <a:close/>
                </a:path>
                <a:path w="915670" h="673100">
                  <a:moveTo>
                    <a:pt x="13087" y="189510"/>
                  </a:moveTo>
                  <a:lnTo>
                    <a:pt x="8382" y="186690"/>
                  </a:lnTo>
                  <a:lnTo>
                    <a:pt x="10668" y="193548"/>
                  </a:lnTo>
                  <a:lnTo>
                    <a:pt x="13087" y="189510"/>
                  </a:lnTo>
                  <a:close/>
                </a:path>
                <a:path w="915670" h="673100">
                  <a:moveTo>
                    <a:pt x="257556" y="336042"/>
                  </a:moveTo>
                  <a:lnTo>
                    <a:pt x="13087" y="189510"/>
                  </a:lnTo>
                  <a:lnTo>
                    <a:pt x="10668" y="193548"/>
                  </a:lnTo>
                  <a:lnTo>
                    <a:pt x="8382" y="186690"/>
                  </a:lnTo>
                  <a:lnTo>
                    <a:pt x="8382" y="197820"/>
                  </a:lnTo>
                  <a:lnTo>
                    <a:pt x="239148" y="336423"/>
                  </a:lnTo>
                  <a:lnTo>
                    <a:pt x="246126" y="332232"/>
                  </a:lnTo>
                  <a:lnTo>
                    <a:pt x="246126" y="342927"/>
                  </a:lnTo>
                  <a:lnTo>
                    <a:pt x="257556" y="336042"/>
                  </a:lnTo>
                  <a:close/>
                </a:path>
                <a:path w="915670" h="673100">
                  <a:moveTo>
                    <a:pt x="13080" y="483325"/>
                  </a:moveTo>
                  <a:lnTo>
                    <a:pt x="10668" y="479298"/>
                  </a:lnTo>
                  <a:lnTo>
                    <a:pt x="8382" y="486156"/>
                  </a:lnTo>
                  <a:lnTo>
                    <a:pt x="13080" y="483325"/>
                  </a:lnTo>
                  <a:close/>
                </a:path>
                <a:path w="915670" h="673100">
                  <a:moveTo>
                    <a:pt x="118672" y="659554"/>
                  </a:moveTo>
                  <a:lnTo>
                    <a:pt x="13080" y="483325"/>
                  </a:lnTo>
                  <a:lnTo>
                    <a:pt x="8382" y="486156"/>
                  </a:lnTo>
                  <a:lnTo>
                    <a:pt x="8382" y="494104"/>
                  </a:lnTo>
                  <a:lnTo>
                    <a:pt x="114300" y="671569"/>
                  </a:lnTo>
                  <a:lnTo>
                    <a:pt x="114300" y="662178"/>
                  </a:lnTo>
                  <a:lnTo>
                    <a:pt x="118672" y="659554"/>
                  </a:lnTo>
                  <a:close/>
                </a:path>
                <a:path w="915670" h="673100">
                  <a:moveTo>
                    <a:pt x="121157" y="9144"/>
                  </a:moveTo>
                  <a:lnTo>
                    <a:pt x="114300" y="10668"/>
                  </a:lnTo>
                  <a:lnTo>
                    <a:pt x="118672" y="13291"/>
                  </a:lnTo>
                  <a:lnTo>
                    <a:pt x="121157" y="9144"/>
                  </a:lnTo>
                  <a:close/>
                </a:path>
                <a:path w="915670" h="673100">
                  <a:moveTo>
                    <a:pt x="118672" y="13291"/>
                  </a:moveTo>
                  <a:lnTo>
                    <a:pt x="114300" y="10668"/>
                  </a:lnTo>
                  <a:lnTo>
                    <a:pt x="114300" y="20589"/>
                  </a:lnTo>
                  <a:lnTo>
                    <a:pt x="118672" y="13291"/>
                  </a:lnTo>
                  <a:close/>
                </a:path>
                <a:path w="915670" h="673100">
                  <a:moveTo>
                    <a:pt x="121158" y="663702"/>
                  </a:moveTo>
                  <a:lnTo>
                    <a:pt x="118672" y="659554"/>
                  </a:lnTo>
                  <a:lnTo>
                    <a:pt x="114300" y="662178"/>
                  </a:lnTo>
                  <a:lnTo>
                    <a:pt x="121158" y="663702"/>
                  </a:lnTo>
                  <a:close/>
                </a:path>
                <a:path w="915670" h="673100">
                  <a:moveTo>
                    <a:pt x="121158" y="669185"/>
                  </a:moveTo>
                  <a:lnTo>
                    <a:pt x="121158" y="663702"/>
                  </a:lnTo>
                  <a:lnTo>
                    <a:pt x="114300" y="662178"/>
                  </a:lnTo>
                  <a:lnTo>
                    <a:pt x="114300" y="671569"/>
                  </a:lnTo>
                  <a:lnTo>
                    <a:pt x="115062" y="672846"/>
                  </a:lnTo>
                  <a:lnTo>
                    <a:pt x="121158" y="669185"/>
                  </a:lnTo>
                  <a:close/>
                </a:path>
                <a:path w="915670" h="673100">
                  <a:moveTo>
                    <a:pt x="121157" y="14782"/>
                  </a:moveTo>
                  <a:lnTo>
                    <a:pt x="121157" y="9144"/>
                  </a:lnTo>
                  <a:lnTo>
                    <a:pt x="118672" y="13291"/>
                  </a:lnTo>
                  <a:lnTo>
                    <a:pt x="121157" y="14782"/>
                  </a:lnTo>
                  <a:close/>
                </a:path>
                <a:path w="915670" h="673100">
                  <a:moveTo>
                    <a:pt x="796486" y="659558"/>
                  </a:moveTo>
                  <a:lnTo>
                    <a:pt x="457200" y="456438"/>
                  </a:lnTo>
                  <a:lnTo>
                    <a:pt x="118672" y="659554"/>
                  </a:lnTo>
                  <a:lnTo>
                    <a:pt x="121158" y="663702"/>
                  </a:lnTo>
                  <a:lnTo>
                    <a:pt x="121158" y="669185"/>
                  </a:lnTo>
                  <a:lnTo>
                    <a:pt x="454914" y="468784"/>
                  </a:lnTo>
                  <a:lnTo>
                    <a:pt x="454914" y="465582"/>
                  </a:lnTo>
                  <a:lnTo>
                    <a:pt x="460248" y="465582"/>
                  </a:lnTo>
                  <a:lnTo>
                    <a:pt x="460248" y="468784"/>
                  </a:lnTo>
                  <a:lnTo>
                    <a:pt x="794004" y="669185"/>
                  </a:lnTo>
                  <a:lnTo>
                    <a:pt x="794004" y="663702"/>
                  </a:lnTo>
                  <a:lnTo>
                    <a:pt x="796486" y="659558"/>
                  </a:lnTo>
                  <a:close/>
                </a:path>
                <a:path w="915670" h="673100">
                  <a:moveTo>
                    <a:pt x="246126" y="340614"/>
                  </a:moveTo>
                  <a:lnTo>
                    <a:pt x="246126" y="332232"/>
                  </a:lnTo>
                  <a:lnTo>
                    <a:pt x="239148" y="336423"/>
                  </a:lnTo>
                  <a:lnTo>
                    <a:pt x="246126" y="340614"/>
                  </a:lnTo>
                  <a:close/>
                </a:path>
                <a:path w="915670" h="673100">
                  <a:moveTo>
                    <a:pt x="460248" y="207264"/>
                  </a:moveTo>
                  <a:lnTo>
                    <a:pt x="457581" y="205662"/>
                  </a:lnTo>
                  <a:lnTo>
                    <a:pt x="454914" y="207264"/>
                  </a:lnTo>
                  <a:lnTo>
                    <a:pt x="460248" y="207264"/>
                  </a:lnTo>
                  <a:close/>
                </a:path>
                <a:path w="915670" h="673100">
                  <a:moveTo>
                    <a:pt x="460247" y="214583"/>
                  </a:moveTo>
                  <a:lnTo>
                    <a:pt x="460248" y="207264"/>
                  </a:lnTo>
                  <a:lnTo>
                    <a:pt x="454914" y="207264"/>
                  </a:lnTo>
                  <a:lnTo>
                    <a:pt x="454914" y="215036"/>
                  </a:lnTo>
                  <a:lnTo>
                    <a:pt x="457200" y="216408"/>
                  </a:lnTo>
                  <a:lnTo>
                    <a:pt x="460247" y="214583"/>
                  </a:lnTo>
                  <a:close/>
                </a:path>
                <a:path w="915670" h="673100">
                  <a:moveTo>
                    <a:pt x="460248" y="465582"/>
                  </a:moveTo>
                  <a:lnTo>
                    <a:pt x="454914" y="465582"/>
                  </a:lnTo>
                  <a:lnTo>
                    <a:pt x="457581" y="467183"/>
                  </a:lnTo>
                  <a:lnTo>
                    <a:pt x="460248" y="465582"/>
                  </a:lnTo>
                  <a:close/>
                </a:path>
                <a:path w="915670" h="673100">
                  <a:moveTo>
                    <a:pt x="457581" y="467183"/>
                  </a:moveTo>
                  <a:lnTo>
                    <a:pt x="454914" y="465582"/>
                  </a:lnTo>
                  <a:lnTo>
                    <a:pt x="454914" y="468784"/>
                  </a:lnTo>
                  <a:lnTo>
                    <a:pt x="457581" y="467183"/>
                  </a:lnTo>
                  <a:close/>
                </a:path>
                <a:path w="915670" h="673100">
                  <a:moveTo>
                    <a:pt x="915162" y="192786"/>
                  </a:moveTo>
                  <a:lnTo>
                    <a:pt x="800100" y="0"/>
                  </a:lnTo>
                  <a:lnTo>
                    <a:pt x="457581" y="205662"/>
                  </a:lnTo>
                  <a:lnTo>
                    <a:pt x="460248" y="207264"/>
                  </a:lnTo>
                  <a:lnTo>
                    <a:pt x="460247" y="214583"/>
                  </a:lnTo>
                  <a:lnTo>
                    <a:pt x="794004" y="14773"/>
                  </a:lnTo>
                  <a:lnTo>
                    <a:pt x="794004" y="9144"/>
                  </a:lnTo>
                  <a:lnTo>
                    <a:pt x="800862" y="10668"/>
                  </a:lnTo>
                  <a:lnTo>
                    <a:pt x="800862" y="20589"/>
                  </a:lnTo>
                  <a:lnTo>
                    <a:pt x="902074" y="189510"/>
                  </a:lnTo>
                  <a:lnTo>
                    <a:pt x="906780" y="186690"/>
                  </a:lnTo>
                  <a:lnTo>
                    <a:pt x="906780" y="197820"/>
                  </a:lnTo>
                  <a:lnTo>
                    <a:pt x="915162" y="192786"/>
                  </a:lnTo>
                  <a:close/>
                </a:path>
                <a:path w="915670" h="673100">
                  <a:moveTo>
                    <a:pt x="460248" y="468784"/>
                  </a:moveTo>
                  <a:lnTo>
                    <a:pt x="460248" y="465582"/>
                  </a:lnTo>
                  <a:lnTo>
                    <a:pt x="457581" y="467183"/>
                  </a:lnTo>
                  <a:lnTo>
                    <a:pt x="460248" y="468784"/>
                  </a:lnTo>
                  <a:close/>
                </a:path>
                <a:path w="915670" h="673100">
                  <a:moveTo>
                    <a:pt x="906780" y="197820"/>
                  </a:moveTo>
                  <a:lnTo>
                    <a:pt x="906780" y="186690"/>
                  </a:lnTo>
                  <a:lnTo>
                    <a:pt x="904494" y="193548"/>
                  </a:lnTo>
                  <a:lnTo>
                    <a:pt x="902074" y="189510"/>
                  </a:lnTo>
                  <a:lnTo>
                    <a:pt x="657606" y="336042"/>
                  </a:lnTo>
                  <a:lnTo>
                    <a:pt x="669036" y="342927"/>
                  </a:lnTo>
                  <a:lnTo>
                    <a:pt x="669036" y="332232"/>
                  </a:lnTo>
                  <a:lnTo>
                    <a:pt x="676013" y="336423"/>
                  </a:lnTo>
                  <a:lnTo>
                    <a:pt x="906780" y="197820"/>
                  </a:lnTo>
                  <a:close/>
                </a:path>
                <a:path w="915670" h="673100">
                  <a:moveTo>
                    <a:pt x="676013" y="336423"/>
                  </a:moveTo>
                  <a:lnTo>
                    <a:pt x="669036" y="332232"/>
                  </a:lnTo>
                  <a:lnTo>
                    <a:pt x="669036" y="340614"/>
                  </a:lnTo>
                  <a:lnTo>
                    <a:pt x="676013" y="336423"/>
                  </a:lnTo>
                  <a:close/>
                </a:path>
                <a:path w="915670" h="673100">
                  <a:moveTo>
                    <a:pt x="915162" y="480060"/>
                  </a:moveTo>
                  <a:lnTo>
                    <a:pt x="676013" y="336423"/>
                  </a:lnTo>
                  <a:lnTo>
                    <a:pt x="669036" y="340614"/>
                  </a:lnTo>
                  <a:lnTo>
                    <a:pt x="669036" y="342927"/>
                  </a:lnTo>
                  <a:lnTo>
                    <a:pt x="902081" y="483325"/>
                  </a:lnTo>
                  <a:lnTo>
                    <a:pt x="904494" y="479298"/>
                  </a:lnTo>
                  <a:lnTo>
                    <a:pt x="906780" y="486156"/>
                  </a:lnTo>
                  <a:lnTo>
                    <a:pt x="906780" y="494104"/>
                  </a:lnTo>
                  <a:lnTo>
                    <a:pt x="915162" y="480060"/>
                  </a:lnTo>
                  <a:close/>
                </a:path>
                <a:path w="915670" h="673100">
                  <a:moveTo>
                    <a:pt x="800862" y="10668"/>
                  </a:moveTo>
                  <a:lnTo>
                    <a:pt x="794004" y="9144"/>
                  </a:lnTo>
                  <a:lnTo>
                    <a:pt x="796486" y="13287"/>
                  </a:lnTo>
                  <a:lnTo>
                    <a:pt x="800862" y="10668"/>
                  </a:lnTo>
                  <a:close/>
                </a:path>
                <a:path w="915670" h="673100">
                  <a:moveTo>
                    <a:pt x="796486" y="13287"/>
                  </a:moveTo>
                  <a:lnTo>
                    <a:pt x="794004" y="9144"/>
                  </a:lnTo>
                  <a:lnTo>
                    <a:pt x="794004" y="14773"/>
                  </a:lnTo>
                  <a:lnTo>
                    <a:pt x="796486" y="13287"/>
                  </a:lnTo>
                  <a:close/>
                </a:path>
                <a:path w="915670" h="673100">
                  <a:moveTo>
                    <a:pt x="800862" y="662178"/>
                  </a:moveTo>
                  <a:lnTo>
                    <a:pt x="796486" y="659558"/>
                  </a:lnTo>
                  <a:lnTo>
                    <a:pt x="794004" y="663702"/>
                  </a:lnTo>
                  <a:lnTo>
                    <a:pt x="800862" y="662178"/>
                  </a:lnTo>
                  <a:close/>
                </a:path>
                <a:path w="915670" h="673100">
                  <a:moveTo>
                    <a:pt x="800862" y="671569"/>
                  </a:moveTo>
                  <a:lnTo>
                    <a:pt x="800862" y="662178"/>
                  </a:lnTo>
                  <a:lnTo>
                    <a:pt x="794004" y="663702"/>
                  </a:lnTo>
                  <a:lnTo>
                    <a:pt x="794004" y="669185"/>
                  </a:lnTo>
                  <a:lnTo>
                    <a:pt x="800100" y="672846"/>
                  </a:lnTo>
                  <a:lnTo>
                    <a:pt x="800862" y="671569"/>
                  </a:lnTo>
                  <a:close/>
                </a:path>
                <a:path w="915670" h="673100">
                  <a:moveTo>
                    <a:pt x="800862" y="20589"/>
                  </a:moveTo>
                  <a:lnTo>
                    <a:pt x="800862" y="10668"/>
                  </a:lnTo>
                  <a:lnTo>
                    <a:pt x="796486" y="13287"/>
                  </a:lnTo>
                  <a:lnTo>
                    <a:pt x="800862" y="20589"/>
                  </a:lnTo>
                  <a:close/>
                </a:path>
                <a:path w="915670" h="673100">
                  <a:moveTo>
                    <a:pt x="906780" y="494104"/>
                  </a:moveTo>
                  <a:lnTo>
                    <a:pt x="906780" y="486156"/>
                  </a:lnTo>
                  <a:lnTo>
                    <a:pt x="902081" y="483325"/>
                  </a:lnTo>
                  <a:lnTo>
                    <a:pt x="796486" y="659558"/>
                  </a:lnTo>
                  <a:lnTo>
                    <a:pt x="800862" y="662178"/>
                  </a:lnTo>
                  <a:lnTo>
                    <a:pt x="800862" y="671569"/>
                  </a:lnTo>
                  <a:lnTo>
                    <a:pt x="906780" y="494104"/>
                  </a:lnTo>
                  <a:close/>
                </a:path>
                <a:path w="915670" h="673100">
                  <a:moveTo>
                    <a:pt x="906780" y="186690"/>
                  </a:moveTo>
                  <a:lnTo>
                    <a:pt x="902081" y="189520"/>
                  </a:lnTo>
                  <a:lnTo>
                    <a:pt x="904494" y="193548"/>
                  </a:lnTo>
                  <a:lnTo>
                    <a:pt x="906780" y="186690"/>
                  </a:lnTo>
                  <a:close/>
                </a:path>
                <a:path w="915670" h="673100">
                  <a:moveTo>
                    <a:pt x="906780" y="486156"/>
                  </a:moveTo>
                  <a:lnTo>
                    <a:pt x="904494" y="479298"/>
                  </a:lnTo>
                  <a:lnTo>
                    <a:pt x="902081" y="483325"/>
                  </a:lnTo>
                  <a:lnTo>
                    <a:pt x="906780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448" y="1275080"/>
            <a:ext cx="54298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Multi-column Keys</a:t>
            </a:r>
            <a:r>
              <a:rPr spc="-20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10638"/>
            <a:ext cx="5723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This makes manufacturer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foreign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00" y="2965957"/>
            <a:ext cx="477075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735330" indent="-364490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CREATE TABLE </a:t>
            </a:r>
            <a:r>
              <a:rPr sz="2400" spc="-10" dirty="0">
                <a:latin typeface="Courier New"/>
                <a:cs typeface="Courier New"/>
              </a:rPr>
              <a:t>Product(  </a:t>
            </a:r>
            <a:r>
              <a:rPr sz="2400" spc="-5" dirty="0">
                <a:latin typeface="Courier New"/>
                <a:cs typeface="Courier New"/>
              </a:rPr>
              <a:t>name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(20),  </a:t>
            </a:r>
            <a:r>
              <a:rPr sz="2400" spc="-5" dirty="0">
                <a:latin typeface="Courier New"/>
                <a:cs typeface="Courier New"/>
              </a:rPr>
              <a:t>price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DECIMAL</a:t>
            </a:r>
            <a:r>
              <a:rPr sz="2400" spc="-5" dirty="0">
                <a:latin typeface="Courier New"/>
                <a:cs typeface="Courier New"/>
              </a:rPr>
              <a:t>(10,2),</a:t>
            </a:r>
            <a:endParaRPr sz="2400">
              <a:latin typeface="Courier New"/>
              <a:cs typeface="Courier New"/>
            </a:endParaRPr>
          </a:p>
          <a:p>
            <a:pPr marL="37655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manufacturer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7495" y="4794757"/>
            <a:ext cx="476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REFERENCES</a:t>
            </a:r>
            <a:r>
              <a:rPr sz="2400" b="1" spc="-35" dirty="0">
                <a:solidFill>
                  <a:srgbClr val="18579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Company(name));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80047" y="3662934"/>
            <a:ext cx="2966720" cy="914400"/>
            <a:chOff x="6480047" y="3662934"/>
            <a:chExt cx="2966720" cy="914400"/>
          </a:xfrm>
        </p:grpSpPr>
        <p:sp>
          <p:nvSpPr>
            <p:cNvPr id="7" name="object 7"/>
            <p:cNvSpPr/>
            <p:nvPr/>
          </p:nvSpPr>
          <p:spPr>
            <a:xfrm>
              <a:off x="6484619" y="3667506"/>
              <a:ext cx="2957830" cy="904875"/>
            </a:xfrm>
            <a:custGeom>
              <a:avLst/>
              <a:gdLst/>
              <a:ahLst/>
              <a:cxnLst/>
              <a:rect l="l" t="t" r="r" b="b"/>
              <a:pathLst>
                <a:path w="2957829" h="904875">
                  <a:moveTo>
                    <a:pt x="2957322" y="904494"/>
                  </a:moveTo>
                  <a:lnTo>
                    <a:pt x="2957322" y="0"/>
                  </a:lnTo>
                  <a:lnTo>
                    <a:pt x="0" y="0"/>
                  </a:lnTo>
                  <a:lnTo>
                    <a:pt x="0" y="904494"/>
                  </a:lnTo>
                  <a:lnTo>
                    <a:pt x="2957322" y="904494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0047" y="3662934"/>
              <a:ext cx="2966720" cy="914400"/>
            </a:xfrm>
            <a:custGeom>
              <a:avLst/>
              <a:gdLst/>
              <a:ahLst/>
              <a:cxnLst/>
              <a:rect l="l" t="t" r="r" b="b"/>
              <a:pathLst>
                <a:path w="2966720" h="914400">
                  <a:moveTo>
                    <a:pt x="2966466" y="912113"/>
                  </a:moveTo>
                  <a:lnTo>
                    <a:pt x="2966466" y="2285"/>
                  </a:lnTo>
                  <a:lnTo>
                    <a:pt x="2964942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912114"/>
                  </a:lnTo>
                  <a:lnTo>
                    <a:pt x="1524" y="914400"/>
                  </a:lnTo>
                  <a:lnTo>
                    <a:pt x="4571" y="914400"/>
                  </a:lnTo>
                  <a:lnTo>
                    <a:pt x="4572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2957322" y="9143"/>
                  </a:lnTo>
                  <a:lnTo>
                    <a:pt x="2957322" y="4571"/>
                  </a:lnTo>
                  <a:lnTo>
                    <a:pt x="2961894" y="9143"/>
                  </a:lnTo>
                  <a:lnTo>
                    <a:pt x="2961894" y="914400"/>
                  </a:lnTo>
                  <a:lnTo>
                    <a:pt x="2964942" y="914400"/>
                  </a:lnTo>
                  <a:lnTo>
                    <a:pt x="2966466" y="912113"/>
                  </a:lnTo>
                  <a:close/>
                </a:path>
                <a:path w="2966720" h="914400">
                  <a:moveTo>
                    <a:pt x="9143" y="9144"/>
                  </a:moveTo>
                  <a:lnTo>
                    <a:pt x="9143" y="4572"/>
                  </a:lnTo>
                  <a:lnTo>
                    <a:pt x="4572" y="9144"/>
                  </a:lnTo>
                  <a:lnTo>
                    <a:pt x="9143" y="9144"/>
                  </a:lnTo>
                  <a:close/>
                </a:path>
                <a:path w="2966720" h="914400">
                  <a:moveTo>
                    <a:pt x="9144" y="904494"/>
                  </a:moveTo>
                  <a:lnTo>
                    <a:pt x="9143" y="9144"/>
                  </a:lnTo>
                  <a:lnTo>
                    <a:pt x="4572" y="9144"/>
                  </a:lnTo>
                  <a:lnTo>
                    <a:pt x="4572" y="904494"/>
                  </a:lnTo>
                  <a:lnTo>
                    <a:pt x="9144" y="904494"/>
                  </a:lnTo>
                  <a:close/>
                </a:path>
                <a:path w="2966720" h="914400">
                  <a:moveTo>
                    <a:pt x="2961894" y="904494"/>
                  </a:moveTo>
                  <a:lnTo>
                    <a:pt x="4572" y="904494"/>
                  </a:lnTo>
                  <a:lnTo>
                    <a:pt x="9144" y="909066"/>
                  </a:lnTo>
                  <a:lnTo>
                    <a:pt x="9144" y="914400"/>
                  </a:lnTo>
                  <a:lnTo>
                    <a:pt x="2957322" y="914400"/>
                  </a:lnTo>
                  <a:lnTo>
                    <a:pt x="2957322" y="909066"/>
                  </a:lnTo>
                  <a:lnTo>
                    <a:pt x="2961894" y="904494"/>
                  </a:lnTo>
                  <a:close/>
                </a:path>
                <a:path w="2966720" h="914400">
                  <a:moveTo>
                    <a:pt x="9144" y="914400"/>
                  </a:moveTo>
                  <a:lnTo>
                    <a:pt x="9144" y="909066"/>
                  </a:lnTo>
                  <a:lnTo>
                    <a:pt x="4572" y="904494"/>
                  </a:lnTo>
                  <a:lnTo>
                    <a:pt x="4571" y="914400"/>
                  </a:lnTo>
                  <a:lnTo>
                    <a:pt x="9144" y="914400"/>
                  </a:lnTo>
                  <a:close/>
                </a:path>
                <a:path w="2966720" h="914400">
                  <a:moveTo>
                    <a:pt x="2961894" y="9143"/>
                  </a:moveTo>
                  <a:lnTo>
                    <a:pt x="2957322" y="4571"/>
                  </a:lnTo>
                  <a:lnTo>
                    <a:pt x="2957322" y="9143"/>
                  </a:lnTo>
                  <a:lnTo>
                    <a:pt x="2961894" y="9143"/>
                  </a:lnTo>
                  <a:close/>
                </a:path>
                <a:path w="2966720" h="914400">
                  <a:moveTo>
                    <a:pt x="2961894" y="904494"/>
                  </a:moveTo>
                  <a:lnTo>
                    <a:pt x="2961894" y="9143"/>
                  </a:lnTo>
                  <a:lnTo>
                    <a:pt x="2957322" y="9143"/>
                  </a:lnTo>
                  <a:lnTo>
                    <a:pt x="2957322" y="904494"/>
                  </a:lnTo>
                  <a:lnTo>
                    <a:pt x="2961894" y="904494"/>
                  </a:lnTo>
                  <a:close/>
                </a:path>
                <a:path w="2966720" h="914400">
                  <a:moveTo>
                    <a:pt x="2961894" y="914400"/>
                  </a:moveTo>
                  <a:lnTo>
                    <a:pt x="2961894" y="904494"/>
                  </a:lnTo>
                  <a:lnTo>
                    <a:pt x="2957322" y="909066"/>
                  </a:lnTo>
                  <a:lnTo>
                    <a:pt x="2957322" y="914400"/>
                  </a:lnTo>
                  <a:lnTo>
                    <a:pt x="2961894" y="914400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84620" y="3667505"/>
            <a:ext cx="2957830" cy="9048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good idea 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</a:t>
            </a:r>
            <a:endParaRPr sz="24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target column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3200" y="4568190"/>
            <a:ext cx="384175" cy="232410"/>
          </a:xfrm>
          <a:custGeom>
            <a:avLst/>
            <a:gdLst/>
            <a:ahLst/>
            <a:cxnLst/>
            <a:rect l="l" t="t" r="r" b="b"/>
            <a:pathLst>
              <a:path w="384175" h="232410">
                <a:moveTo>
                  <a:pt x="63095" y="189518"/>
                </a:moveTo>
                <a:lnTo>
                  <a:pt x="45720" y="160782"/>
                </a:lnTo>
                <a:lnTo>
                  <a:pt x="0" y="232410"/>
                </a:lnTo>
                <a:lnTo>
                  <a:pt x="52578" y="228654"/>
                </a:lnTo>
                <a:lnTo>
                  <a:pt x="52578" y="195834"/>
                </a:lnTo>
                <a:lnTo>
                  <a:pt x="63095" y="189518"/>
                </a:lnTo>
                <a:close/>
              </a:path>
              <a:path w="384175" h="232410">
                <a:moveTo>
                  <a:pt x="68038" y="197693"/>
                </a:moveTo>
                <a:lnTo>
                  <a:pt x="63095" y="189518"/>
                </a:lnTo>
                <a:lnTo>
                  <a:pt x="52578" y="195834"/>
                </a:lnTo>
                <a:lnTo>
                  <a:pt x="57150" y="204215"/>
                </a:lnTo>
                <a:lnTo>
                  <a:pt x="68038" y="197693"/>
                </a:lnTo>
                <a:close/>
              </a:path>
              <a:path w="384175" h="232410">
                <a:moveTo>
                  <a:pt x="85344" y="226314"/>
                </a:moveTo>
                <a:lnTo>
                  <a:pt x="68038" y="197693"/>
                </a:lnTo>
                <a:lnTo>
                  <a:pt x="57150" y="204215"/>
                </a:lnTo>
                <a:lnTo>
                  <a:pt x="52578" y="195834"/>
                </a:lnTo>
                <a:lnTo>
                  <a:pt x="52578" y="228654"/>
                </a:lnTo>
                <a:lnTo>
                  <a:pt x="85344" y="226314"/>
                </a:lnTo>
                <a:close/>
              </a:path>
              <a:path w="384175" h="232410">
                <a:moveTo>
                  <a:pt x="384048" y="8382"/>
                </a:moveTo>
                <a:lnTo>
                  <a:pt x="378714" y="0"/>
                </a:lnTo>
                <a:lnTo>
                  <a:pt x="63095" y="189518"/>
                </a:lnTo>
                <a:lnTo>
                  <a:pt x="68038" y="197693"/>
                </a:lnTo>
                <a:lnTo>
                  <a:pt x="384048" y="8382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448" y="1275080"/>
            <a:ext cx="54298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Multi-column Keys</a:t>
            </a:r>
            <a:r>
              <a:rPr spc="-20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10638"/>
            <a:ext cx="452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Similar syntax </a:t>
            </a:r>
            <a:r>
              <a:rPr sz="2400" dirty="0">
                <a:latin typeface="Arial"/>
                <a:cs typeface="Arial"/>
              </a:rPr>
              <a:t>for foreign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00" y="2965957"/>
            <a:ext cx="440499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9570" indent="-364490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CREATE TABLE </a:t>
            </a:r>
            <a:r>
              <a:rPr sz="2400" spc="-10" dirty="0">
                <a:latin typeface="Courier New"/>
                <a:cs typeface="Courier New"/>
              </a:rPr>
              <a:t>Product(  </a:t>
            </a:r>
            <a:r>
              <a:rPr sz="2400" spc="-5" dirty="0">
                <a:latin typeface="Courier New"/>
                <a:cs typeface="Courier New"/>
              </a:rPr>
              <a:t>name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(20),  </a:t>
            </a:r>
            <a:r>
              <a:rPr sz="2400" spc="-5" dirty="0">
                <a:latin typeface="Courier New"/>
                <a:cs typeface="Courier New"/>
              </a:rPr>
              <a:t>price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DECIMAL</a:t>
            </a:r>
            <a:r>
              <a:rPr sz="2400" spc="-5" dirty="0">
                <a:latin typeface="Courier New"/>
                <a:cs typeface="Courier New"/>
              </a:rPr>
              <a:t>(10,2),</a:t>
            </a:r>
            <a:endParaRPr sz="2400">
              <a:latin typeface="Courier New"/>
              <a:cs typeface="Courier New"/>
            </a:endParaRPr>
          </a:p>
          <a:p>
            <a:pPr marL="376555" marR="5080">
              <a:lnSpc>
                <a:spcPct val="120000"/>
              </a:lnSpc>
            </a:pPr>
            <a:r>
              <a:rPr sz="2400" spc="-5" dirty="0">
                <a:latin typeface="Courier New"/>
                <a:cs typeface="Courier New"/>
              </a:rPr>
              <a:t>manu_name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5" dirty="0">
                <a:latin typeface="Courier New"/>
                <a:cs typeface="Courier New"/>
              </a:rPr>
              <a:t>(20),  manu_co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18579B"/>
                </a:solidFill>
                <a:latin typeface="Courier New"/>
                <a:cs typeface="Courier New"/>
              </a:rPr>
              <a:t>VARCHAR</a:t>
            </a:r>
            <a:r>
              <a:rPr sz="2400" spc="-10" dirty="0">
                <a:latin typeface="Courier New"/>
                <a:cs typeface="Courier New"/>
              </a:rPr>
              <a:t>(20),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1735" y="5160517"/>
            <a:ext cx="677735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FOREIGN KEY </a:t>
            </a:r>
            <a:r>
              <a:rPr sz="2400" spc="-5" dirty="0">
                <a:latin typeface="Courier New"/>
                <a:cs typeface="Courier New"/>
              </a:rPr>
              <a:t>(manu_name,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manu_co)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REFERENCES </a:t>
            </a:r>
            <a:r>
              <a:rPr sz="2400" spc="-5" dirty="0">
                <a:latin typeface="Courier New"/>
                <a:cs typeface="Courier New"/>
              </a:rPr>
              <a:t>Company(name,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country));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80047" y="3729228"/>
            <a:ext cx="2440940" cy="840740"/>
            <a:chOff x="6480047" y="3729228"/>
            <a:chExt cx="2440940" cy="840740"/>
          </a:xfrm>
        </p:grpSpPr>
        <p:sp>
          <p:nvSpPr>
            <p:cNvPr id="7" name="object 7"/>
            <p:cNvSpPr/>
            <p:nvPr/>
          </p:nvSpPr>
          <p:spPr>
            <a:xfrm>
              <a:off x="6484619" y="3733800"/>
              <a:ext cx="2430780" cy="831850"/>
            </a:xfrm>
            <a:custGeom>
              <a:avLst/>
              <a:gdLst/>
              <a:ahLst/>
              <a:cxnLst/>
              <a:rect l="l" t="t" r="r" b="b"/>
              <a:pathLst>
                <a:path w="2430779" h="831850">
                  <a:moveTo>
                    <a:pt x="2430779" y="831341"/>
                  </a:moveTo>
                  <a:lnTo>
                    <a:pt x="2430779" y="0"/>
                  </a:lnTo>
                  <a:lnTo>
                    <a:pt x="0" y="0"/>
                  </a:lnTo>
                  <a:lnTo>
                    <a:pt x="0" y="831341"/>
                  </a:lnTo>
                  <a:lnTo>
                    <a:pt x="2430779" y="831341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0047" y="3729228"/>
              <a:ext cx="2440940" cy="840740"/>
            </a:xfrm>
            <a:custGeom>
              <a:avLst/>
              <a:gdLst/>
              <a:ahLst/>
              <a:cxnLst/>
              <a:rect l="l" t="t" r="r" b="b"/>
              <a:pathLst>
                <a:path w="2440940" h="840739">
                  <a:moveTo>
                    <a:pt x="2440686" y="838200"/>
                  </a:moveTo>
                  <a:lnTo>
                    <a:pt x="2440686" y="2286"/>
                  </a:lnTo>
                  <a:lnTo>
                    <a:pt x="2438400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838200"/>
                  </a:lnTo>
                  <a:lnTo>
                    <a:pt x="1524" y="840486"/>
                  </a:lnTo>
                  <a:lnTo>
                    <a:pt x="4572" y="840486"/>
                  </a:lnTo>
                  <a:lnTo>
                    <a:pt x="4572" y="9906"/>
                  </a:lnTo>
                  <a:lnTo>
                    <a:pt x="9143" y="4572"/>
                  </a:lnTo>
                  <a:lnTo>
                    <a:pt x="9143" y="9906"/>
                  </a:lnTo>
                  <a:lnTo>
                    <a:pt x="2430780" y="9906"/>
                  </a:lnTo>
                  <a:lnTo>
                    <a:pt x="2430780" y="4572"/>
                  </a:lnTo>
                  <a:lnTo>
                    <a:pt x="2435352" y="9906"/>
                  </a:lnTo>
                  <a:lnTo>
                    <a:pt x="2435352" y="840485"/>
                  </a:lnTo>
                  <a:lnTo>
                    <a:pt x="2438400" y="840485"/>
                  </a:lnTo>
                  <a:lnTo>
                    <a:pt x="2440686" y="838200"/>
                  </a:lnTo>
                  <a:close/>
                </a:path>
                <a:path w="2440940" h="840739">
                  <a:moveTo>
                    <a:pt x="9143" y="9906"/>
                  </a:moveTo>
                  <a:lnTo>
                    <a:pt x="9143" y="4572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2440940" h="840739">
                  <a:moveTo>
                    <a:pt x="9144" y="831342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831342"/>
                  </a:lnTo>
                  <a:lnTo>
                    <a:pt x="9144" y="831342"/>
                  </a:lnTo>
                  <a:close/>
                </a:path>
                <a:path w="2440940" h="840739">
                  <a:moveTo>
                    <a:pt x="2435352" y="831341"/>
                  </a:moveTo>
                  <a:lnTo>
                    <a:pt x="4572" y="831342"/>
                  </a:lnTo>
                  <a:lnTo>
                    <a:pt x="9144" y="835914"/>
                  </a:lnTo>
                  <a:lnTo>
                    <a:pt x="9144" y="840486"/>
                  </a:lnTo>
                  <a:lnTo>
                    <a:pt x="2430780" y="840485"/>
                  </a:lnTo>
                  <a:lnTo>
                    <a:pt x="2430780" y="835913"/>
                  </a:lnTo>
                  <a:lnTo>
                    <a:pt x="2435352" y="831341"/>
                  </a:lnTo>
                  <a:close/>
                </a:path>
                <a:path w="2440940" h="840739">
                  <a:moveTo>
                    <a:pt x="9144" y="840486"/>
                  </a:moveTo>
                  <a:lnTo>
                    <a:pt x="9144" y="835914"/>
                  </a:lnTo>
                  <a:lnTo>
                    <a:pt x="4572" y="831342"/>
                  </a:lnTo>
                  <a:lnTo>
                    <a:pt x="4572" y="840486"/>
                  </a:lnTo>
                  <a:lnTo>
                    <a:pt x="9144" y="840486"/>
                  </a:lnTo>
                  <a:close/>
                </a:path>
                <a:path w="2440940" h="840739">
                  <a:moveTo>
                    <a:pt x="2435352" y="9906"/>
                  </a:moveTo>
                  <a:lnTo>
                    <a:pt x="2430780" y="4572"/>
                  </a:lnTo>
                  <a:lnTo>
                    <a:pt x="2430780" y="9906"/>
                  </a:lnTo>
                  <a:lnTo>
                    <a:pt x="2435352" y="9906"/>
                  </a:lnTo>
                  <a:close/>
                </a:path>
                <a:path w="2440940" h="840739">
                  <a:moveTo>
                    <a:pt x="2435352" y="831341"/>
                  </a:moveTo>
                  <a:lnTo>
                    <a:pt x="2435352" y="9906"/>
                  </a:lnTo>
                  <a:lnTo>
                    <a:pt x="2430780" y="9906"/>
                  </a:lnTo>
                  <a:lnTo>
                    <a:pt x="2430780" y="831341"/>
                  </a:lnTo>
                  <a:lnTo>
                    <a:pt x="2435352" y="831341"/>
                  </a:lnTo>
                  <a:close/>
                </a:path>
                <a:path w="2440940" h="840739">
                  <a:moveTo>
                    <a:pt x="2435352" y="840485"/>
                  </a:moveTo>
                  <a:lnTo>
                    <a:pt x="2435352" y="831341"/>
                  </a:lnTo>
                  <a:lnTo>
                    <a:pt x="2430780" y="835913"/>
                  </a:lnTo>
                  <a:lnTo>
                    <a:pt x="2430780" y="840485"/>
                  </a:lnTo>
                  <a:lnTo>
                    <a:pt x="2435352" y="840485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84620" y="3733800"/>
            <a:ext cx="2430780" cy="8318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47955" marR="140970" indent="6604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now need both  name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32647" y="4796028"/>
            <a:ext cx="1069340" cy="471805"/>
            <a:chOff x="8232647" y="4796028"/>
            <a:chExt cx="1069340" cy="471805"/>
          </a:xfrm>
        </p:grpSpPr>
        <p:sp>
          <p:nvSpPr>
            <p:cNvPr id="11" name="object 11"/>
            <p:cNvSpPr/>
            <p:nvPr/>
          </p:nvSpPr>
          <p:spPr>
            <a:xfrm>
              <a:off x="8237219" y="4800600"/>
              <a:ext cx="1059180" cy="462280"/>
            </a:xfrm>
            <a:custGeom>
              <a:avLst/>
              <a:gdLst/>
              <a:ahLst/>
              <a:cxnLst/>
              <a:rect l="l" t="t" r="r" b="b"/>
              <a:pathLst>
                <a:path w="1059179" h="462279">
                  <a:moveTo>
                    <a:pt x="1059179" y="461772"/>
                  </a:moveTo>
                  <a:lnTo>
                    <a:pt x="1059179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059179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32647" y="4796028"/>
              <a:ext cx="1069340" cy="471805"/>
            </a:xfrm>
            <a:custGeom>
              <a:avLst/>
              <a:gdLst/>
              <a:ahLst/>
              <a:cxnLst/>
              <a:rect l="l" t="t" r="r" b="b"/>
              <a:pathLst>
                <a:path w="1069340" h="471804">
                  <a:moveTo>
                    <a:pt x="1069086" y="469392"/>
                  </a:moveTo>
                  <a:lnTo>
                    <a:pt x="1069086" y="2286"/>
                  </a:lnTo>
                  <a:lnTo>
                    <a:pt x="1066800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1524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143" y="4572"/>
                  </a:lnTo>
                  <a:lnTo>
                    <a:pt x="9143" y="9906"/>
                  </a:lnTo>
                  <a:lnTo>
                    <a:pt x="1059180" y="9906"/>
                  </a:lnTo>
                  <a:lnTo>
                    <a:pt x="1059180" y="4572"/>
                  </a:lnTo>
                  <a:lnTo>
                    <a:pt x="1063752" y="9906"/>
                  </a:lnTo>
                  <a:lnTo>
                    <a:pt x="1063752" y="471678"/>
                  </a:lnTo>
                  <a:lnTo>
                    <a:pt x="1066800" y="471678"/>
                  </a:lnTo>
                  <a:lnTo>
                    <a:pt x="1069086" y="469392"/>
                  </a:lnTo>
                  <a:close/>
                </a:path>
                <a:path w="1069340" h="471804">
                  <a:moveTo>
                    <a:pt x="9143" y="9906"/>
                  </a:moveTo>
                  <a:lnTo>
                    <a:pt x="9143" y="4572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1069340" h="471804">
                  <a:moveTo>
                    <a:pt x="9144" y="461772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144" y="461772"/>
                  </a:lnTo>
                  <a:close/>
                </a:path>
                <a:path w="1069340" h="471804">
                  <a:moveTo>
                    <a:pt x="1063752" y="461772"/>
                  </a:moveTo>
                  <a:lnTo>
                    <a:pt x="4572" y="461772"/>
                  </a:lnTo>
                  <a:lnTo>
                    <a:pt x="9144" y="466344"/>
                  </a:lnTo>
                  <a:lnTo>
                    <a:pt x="9144" y="471678"/>
                  </a:lnTo>
                  <a:lnTo>
                    <a:pt x="1059180" y="471678"/>
                  </a:lnTo>
                  <a:lnTo>
                    <a:pt x="1059180" y="466344"/>
                  </a:lnTo>
                  <a:lnTo>
                    <a:pt x="1063752" y="461772"/>
                  </a:lnTo>
                  <a:close/>
                </a:path>
                <a:path w="1069340" h="471804">
                  <a:moveTo>
                    <a:pt x="9144" y="471678"/>
                  </a:moveTo>
                  <a:lnTo>
                    <a:pt x="9144" y="466344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144" y="471678"/>
                  </a:lnTo>
                  <a:close/>
                </a:path>
                <a:path w="1069340" h="471804">
                  <a:moveTo>
                    <a:pt x="1063752" y="9906"/>
                  </a:moveTo>
                  <a:lnTo>
                    <a:pt x="1059180" y="4572"/>
                  </a:lnTo>
                  <a:lnTo>
                    <a:pt x="1059180" y="9906"/>
                  </a:lnTo>
                  <a:lnTo>
                    <a:pt x="1063752" y="9906"/>
                  </a:lnTo>
                  <a:close/>
                </a:path>
                <a:path w="1069340" h="471804">
                  <a:moveTo>
                    <a:pt x="1063752" y="461772"/>
                  </a:moveTo>
                  <a:lnTo>
                    <a:pt x="1063752" y="9906"/>
                  </a:lnTo>
                  <a:lnTo>
                    <a:pt x="1059180" y="9906"/>
                  </a:lnTo>
                  <a:lnTo>
                    <a:pt x="1059180" y="461772"/>
                  </a:lnTo>
                  <a:lnTo>
                    <a:pt x="1063752" y="461772"/>
                  </a:lnTo>
                  <a:close/>
                </a:path>
                <a:path w="1069340" h="471804">
                  <a:moveTo>
                    <a:pt x="1063752" y="471678"/>
                  </a:moveTo>
                  <a:lnTo>
                    <a:pt x="1063752" y="461772"/>
                  </a:lnTo>
                  <a:lnTo>
                    <a:pt x="1059180" y="466344"/>
                  </a:lnTo>
                  <a:lnTo>
                    <a:pt x="1059180" y="471678"/>
                  </a:lnTo>
                  <a:lnTo>
                    <a:pt x="1063752" y="471678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37219" y="4800600"/>
            <a:ext cx="1059180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added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32419" y="5253990"/>
            <a:ext cx="383540" cy="232410"/>
          </a:xfrm>
          <a:custGeom>
            <a:avLst/>
            <a:gdLst/>
            <a:ahLst/>
            <a:cxnLst/>
            <a:rect l="l" t="t" r="r" b="b"/>
            <a:pathLst>
              <a:path w="383540" h="232410">
                <a:moveTo>
                  <a:pt x="62655" y="189340"/>
                </a:moveTo>
                <a:lnTo>
                  <a:pt x="45720" y="160782"/>
                </a:lnTo>
                <a:lnTo>
                  <a:pt x="0" y="232410"/>
                </a:lnTo>
                <a:lnTo>
                  <a:pt x="51816" y="228675"/>
                </a:lnTo>
                <a:lnTo>
                  <a:pt x="51816" y="195834"/>
                </a:lnTo>
                <a:lnTo>
                  <a:pt x="62655" y="189340"/>
                </a:lnTo>
                <a:close/>
              </a:path>
              <a:path w="383540" h="232410">
                <a:moveTo>
                  <a:pt x="67521" y="197546"/>
                </a:moveTo>
                <a:lnTo>
                  <a:pt x="62655" y="189340"/>
                </a:lnTo>
                <a:lnTo>
                  <a:pt x="51816" y="195834"/>
                </a:lnTo>
                <a:lnTo>
                  <a:pt x="56388" y="204215"/>
                </a:lnTo>
                <a:lnTo>
                  <a:pt x="67521" y="197546"/>
                </a:lnTo>
                <a:close/>
              </a:path>
              <a:path w="383540" h="232410">
                <a:moveTo>
                  <a:pt x="84582" y="226314"/>
                </a:moveTo>
                <a:lnTo>
                  <a:pt x="67521" y="197546"/>
                </a:lnTo>
                <a:lnTo>
                  <a:pt x="56388" y="204215"/>
                </a:lnTo>
                <a:lnTo>
                  <a:pt x="51816" y="195834"/>
                </a:lnTo>
                <a:lnTo>
                  <a:pt x="51816" y="228675"/>
                </a:lnTo>
                <a:lnTo>
                  <a:pt x="84582" y="226314"/>
                </a:lnTo>
                <a:close/>
              </a:path>
              <a:path w="383540" h="232410">
                <a:moveTo>
                  <a:pt x="383286" y="8382"/>
                </a:moveTo>
                <a:lnTo>
                  <a:pt x="378714" y="0"/>
                </a:lnTo>
                <a:lnTo>
                  <a:pt x="62655" y="189340"/>
                </a:lnTo>
                <a:lnTo>
                  <a:pt x="67521" y="197546"/>
                </a:lnTo>
                <a:lnTo>
                  <a:pt x="383286" y="8382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9800" y="4376927"/>
            <a:ext cx="467359" cy="812800"/>
          </a:xfrm>
          <a:custGeom>
            <a:avLst/>
            <a:gdLst/>
            <a:ahLst/>
            <a:cxnLst/>
            <a:rect l="l" t="t" r="r" b="b"/>
            <a:pathLst>
              <a:path w="467360" h="812800">
                <a:moveTo>
                  <a:pt x="467106" y="192786"/>
                </a:moveTo>
                <a:lnTo>
                  <a:pt x="462534" y="183642"/>
                </a:lnTo>
                <a:lnTo>
                  <a:pt x="51054" y="398005"/>
                </a:lnTo>
                <a:lnTo>
                  <a:pt x="51054" y="7620"/>
                </a:lnTo>
                <a:lnTo>
                  <a:pt x="50292" y="6858"/>
                </a:lnTo>
                <a:lnTo>
                  <a:pt x="50292" y="6096"/>
                </a:lnTo>
                <a:lnTo>
                  <a:pt x="49530" y="6096"/>
                </a:lnTo>
                <a:lnTo>
                  <a:pt x="49530" y="5334"/>
                </a:lnTo>
                <a:lnTo>
                  <a:pt x="48768" y="4572"/>
                </a:lnTo>
                <a:lnTo>
                  <a:pt x="48006" y="4572"/>
                </a:lnTo>
                <a:lnTo>
                  <a:pt x="47244" y="3810"/>
                </a:lnTo>
                <a:lnTo>
                  <a:pt x="46482" y="3810"/>
                </a:lnTo>
                <a:lnTo>
                  <a:pt x="44958" y="3048"/>
                </a:lnTo>
                <a:lnTo>
                  <a:pt x="36830" y="1511"/>
                </a:lnTo>
                <a:lnTo>
                  <a:pt x="28016" y="977"/>
                </a:lnTo>
                <a:lnTo>
                  <a:pt x="25920" y="901"/>
                </a:lnTo>
                <a:lnTo>
                  <a:pt x="18034" y="673"/>
                </a:lnTo>
                <a:lnTo>
                  <a:pt x="9906" y="0"/>
                </a:lnTo>
                <a:lnTo>
                  <a:pt x="762" y="0"/>
                </a:lnTo>
                <a:lnTo>
                  <a:pt x="0" y="9906"/>
                </a:lnTo>
                <a:lnTo>
                  <a:pt x="9906" y="9906"/>
                </a:lnTo>
                <a:lnTo>
                  <a:pt x="18034" y="10083"/>
                </a:lnTo>
                <a:lnTo>
                  <a:pt x="25920" y="10439"/>
                </a:lnTo>
                <a:lnTo>
                  <a:pt x="34925" y="11163"/>
                </a:lnTo>
                <a:lnTo>
                  <a:pt x="41148" y="11988"/>
                </a:lnTo>
                <a:lnTo>
                  <a:pt x="41148" y="800303"/>
                </a:lnTo>
                <a:lnTo>
                  <a:pt x="34620" y="801141"/>
                </a:lnTo>
                <a:lnTo>
                  <a:pt x="25920" y="801865"/>
                </a:lnTo>
                <a:lnTo>
                  <a:pt x="17589" y="802271"/>
                </a:lnTo>
                <a:lnTo>
                  <a:pt x="0" y="802386"/>
                </a:lnTo>
                <a:lnTo>
                  <a:pt x="762" y="812292"/>
                </a:lnTo>
                <a:lnTo>
                  <a:pt x="9906" y="812292"/>
                </a:lnTo>
                <a:lnTo>
                  <a:pt x="28016" y="811326"/>
                </a:lnTo>
                <a:lnTo>
                  <a:pt x="36220" y="810602"/>
                </a:lnTo>
                <a:lnTo>
                  <a:pt x="41148" y="809904"/>
                </a:lnTo>
                <a:lnTo>
                  <a:pt x="43434" y="809574"/>
                </a:lnTo>
                <a:lnTo>
                  <a:pt x="45720" y="809244"/>
                </a:lnTo>
                <a:lnTo>
                  <a:pt x="46482" y="808482"/>
                </a:lnTo>
                <a:lnTo>
                  <a:pt x="47244" y="808482"/>
                </a:lnTo>
                <a:lnTo>
                  <a:pt x="48006" y="807720"/>
                </a:lnTo>
                <a:lnTo>
                  <a:pt x="48768" y="807720"/>
                </a:lnTo>
                <a:lnTo>
                  <a:pt x="49530" y="806958"/>
                </a:lnTo>
                <a:lnTo>
                  <a:pt x="49530" y="806196"/>
                </a:lnTo>
                <a:lnTo>
                  <a:pt x="50292" y="806196"/>
                </a:lnTo>
                <a:lnTo>
                  <a:pt x="50292" y="805434"/>
                </a:lnTo>
                <a:lnTo>
                  <a:pt x="51054" y="804672"/>
                </a:lnTo>
                <a:lnTo>
                  <a:pt x="51054" y="408381"/>
                </a:lnTo>
                <a:lnTo>
                  <a:pt x="467106" y="192786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1" y="1306322"/>
            <a:ext cx="252501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158238"/>
            <a:ext cx="7412355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PRIMARY KEY adds implicit “NOT NULL” constraint  while UNIQUE does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you would have to add this </a:t>
            </a:r>
            <a:r>
              <a:rPr sz="2000" spc="-10" dirty="0">
                <a:latin typeface="Arial"/>
                <a:cs typeface="Arial"/>
              </a:rPr>
              <a:t>explicitly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UNIQUE:</a:t>
            </a:r>
            <a:endParaRPr sz="20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1700"/>
              </a:spcBef>
            </a:pPr>
            <a:r>
              <a:rPr sz="2400" spc="-5" dirty="0">
                <a:latin typeface="Courier New"/>
                <a:cs typeface="Courier New"/>
              </a:rPr>
              <a:t>CREATE TABLE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Company(</a:t>
            </a:r>
            <a:endParaRPr sz="2400">
              <a:latin typeface="Courier New"/>
              <a:cs typeface="Courier New"/>
            </a:endParaRPr>
          </a:p>
          <a:p>
            <a:pPr marL="799465" marR="1493520">
              <a:lnSpc>
                <a:spcPts val="3460"/>
              </a:lnSpc>
              <a:spcBef>
                <a:spcPts val="200"/>
              </a:spcBef>
            </a:pPr>
            <a:r>
              <a:rPr sz="2400" spc="-5" dirty="0">
                <a:latin typeface="Courier New"/>
                <a:cs typeface="Courier New"/>
              </a:rPr>
              <a:t>name VARCHAR(20) </a:t>
            </a:r>
            <a:r>
              <a:rPr sz="2400" b="1" spc="-5" dirty="0">
                <a:solidFill>
                  <a:srgbClr val="18579B"/>
                </a:solidFill>
                <a:latin typeface="Courier New"/>
                <a:cs typeface="Courier New"/>
              </a:rPr>
              <a:t>NOT NULL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…  UNIQUE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(name));</a:t>
            </a:r>
            <a:endParaRPr sz="2400">
              <a:latin typeface="Courier New"/>
              <a:cs typeface="Courier New"/>
            </a:endParaRPr>
          </a:p>
          <a:p>
            <a:pPr marL="354965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You almost always want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(in real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schemas)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SQL </a:t>
            </a:r>
            <a:r>
              <a:rPr sz="2000" spc="-10" dirty="0">
                <a:latin typeface="Arial"/>
                <a:cs typeface="Arial"/>
              </a:rPr>
              <a:t>Server behaves strangely </a:t>
            </a:r>
            <a:r>
              <a:rPr sz="2000" spc="-5" dirty="0">
                <a:latin typeface="Arial"/>
                <a:cs typeface="Arial"/>
              </a:rPr>
              <a:t>with NULL &amp;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UNIQUE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otherwise, think through NULL for every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query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you can </a:t>
            </a:r>
            <a:r>
              <a:rPr sz="2000" spc="-10" dirty="0">
                <a:latin typeface="Arial"/>
                <a:cs typeface="Arial"/>
              </a:rPr>
              <a:t>remove </a:t>
            </a:r>
            <a:r>
              <a:rPr sz="2000" spc="-5" dirty="0">
                <a:latin typeface="Arial"/>
                <a:cs typeface="Arial"/>
              </a:rPr>
              <a:t>the NOT NULL </a:t>
            </a:r>
            <a:r>
              <a:rPr sz="2000" spc="-10" dirty="0">
                <a:latin typeface="Arial"/>
                <a:cs typeface="Arial"/>
              </a:rPr>
              <a:t>constraint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3461258" y="1275080"/>
            <a:ext cx="31362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09213B"/>
                </a:solidFill>
                <a:latin typeface="Arial"/>
                <a:cs typeface="Arial"/>
              </a:rPr>
              <a:t>drop table</a:t>
            </a:r>
            <a:r>
              <a:rPr sz="4400" spc="-4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09213B"/>
                </a:solidFill>
                <a:latin typeface="Arial"/>
                <a:cs typeface="Arial"/>
              </a:rPr>
              <a:t>...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339" y="3146551"/>
            <a:ext cx="45631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"/>
                <a:cs typeface="Arial"/>
              </a:rPr>
              <a:t>DROP </a:t>
            </a:r>
            <a:r>
              <a:rPr sz="3200" spc="-5" dirty="0">
                <a:latin typeface="Arial"/>
                <a:cs typeface="Arial"/>
              </a:rPr>
              <a:t>TABLE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Company;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611883" y="1275080"/>
            <a:ext cx="68345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09213B"/>
                </a:solidFill>
                <a:latin typeface="Arial"/>
                <a:cs typeface="Arial"/>
              </a:rPr>
              <a:t>alter table ... add/remove</a:t>
            </a:r>
            <a:r>
              <a:rPr sz="4400" spc="3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09213B"/>
                </a:solidFill>
                <a:latin typeface="Arial"/>
                <a:cs typeface="Arial"/>
              </a:rPr>
              <a:t>...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739" y="2667711"/>
            <a:ext cx="481203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ALTER </a:t>
            </a:r>
            <a:r>
              <a:rPr sz="3200" spc="-5" dirty="0">
                <a:latin typeface="Arial"/>
                <a:cs typeface="Arial"/>
              </a:rPr>
              <a:t>TABLE </a:t>
            </a:r>
            <a:r>
              <a:rPr sz="3200" spc="-10" dirty="0">
                <a:latin typeface="Arial"/>
                <a:cs typeface="Arial"/>
              </a:rPr>
              <a:t>Company  </a:t>
            </a:r>
            <a:r>
              <a:rPr sz="3200" spc="-5" dirty="0">
                <a:latin typeface="Arial"/>
                <a:cs typeface="Arial"/>
              </a:rPr>
              <a:t>ADD CEO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VARCHAR(20);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2296160" y="1275080"/>
            <a:ext cx="54648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09213B"/>
                </a:solidFill>
                <a:latin typeface="Arial"/>
                <a:cs typeface="Arial"/>
              </a:rPr>
              <a:t>insert into ... values</a:t>
            </a:r>
            <a:r>
              <a:rPr sz="4400" spc="1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09213B"/>
                </a:solidFill>
                <a:latin typeface="Arial"/>
                <a:cs typeface="Arial"/>
              </a:rPr>
              <a:t>...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3146551"/>
            <a:ext cx="61664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180840" algn="l"/>
              </a:tabLst>
            </a:pPr>
            <a:r>
              <a:rPr sz="3200" spc="-5" dirty="0">
                <a:latin typeface="Arial"/>
                <a:cs typeface="Arial"/>
              </a:rPr>
              <a:t>INSERT INTO </a:t>
            </a:r>
            <a:r>
              <a:rPr sz="3200" spc="-10" dirty="0">
                <a:latin typeface="Arial"/>
                <a:cs typeface="Arial"/>
              </a:rPr>
              <a:t>Company </a:t>
            </a:r>
            <a:r>
              <a:rPr sz="3200" spc="-5" dirty="0">
                <a:latin typeface="Arial"/>
                <a:cs typeface="Arial"/>
              </a:rPr>
              <a:t>VALUES  </a:t>
            </a:r>
            <a:r>
              <a:rPr sz="3200" spc="-10" dirty="0">
                <a:latin typeface="Arial"/>
                <a:cs typeface="Arial"/>
              </a:rPr>
              <a:t>('GizmoWorks',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'USA',	</a:t>
            </a:r>
            <a:r>
              <a:rPr sz="3200" spc="-10" dirty="0">
                <a:latin typeface="Arial"/>
                <a:cs typeface="Arial"/>
              </a:rPr>
              <a:t>20000,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'y');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9" y="1275080"/>
            <a:ext cx="31635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771842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language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notation for talking about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models we will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relational: data is a collection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semi-structured: </a:t>
            </a:r>
            <a:r>
              <a:rPr sz="2000" spc="-5" dirty="0">
                <a:latin typeface="Arial"/>
                <a:cs typeface="Arial"/>
              </a:rPr>
              <a:t>data is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4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models: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key-value pairs: used by NoSQL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graph data </a:t>
            </a:r>
            <a:r>
              <a:rPr sz="2000" spc="-10" dirty="0">
                <a:latin typeface="Arial"/>
                <a:cs typeface="Arial"/>
              </a:rPr>
              <a:t>model: </a:t>
            </a:r>
            <a:r>
              <a:rPr sz="2000" spc="-5" dirty="0">
                <a:latin typeface="Arial"/>
                <a:cs typeface="Arial"/>
              </a:rPr>
              <a:t>used by RDF </a:t>
            </a:r>
            <a:r>
              <a:rPr sz="2000" spc="-10" dirty="0">
                <a:latin typeface="Arial"/>
                <a:cs typeface="Arial"/>
              </a:rPr>
              <a:t>(semi-structured </a:t>
            </a:r>
            <a:r>
              <a:rPr sz="2000" spc="-5" dirty="0">
                <a:latin typeface="Arial"/>
                <a:cs typeface="Arial"/>
              </a:rPr>
              <a:t>can also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object oriented: </a:t>
            </a:r>
            <a:r>
              <a:rPr sz="2000" spc="-5" dirty="0">
                <a:latin typeface="Arial"/>
                <a:cs typeface="Arial"/>
              </a:rPr>
              <a:t>often </a:t>
            </a:r>
            <a:r>
              <a:rPr sz="2000" spc="-10" dirty="0">
                <a:latin typeface="Arial"/>
                <a:cs typeface="Arial"/>
              </a:rPr>
              <a:t>layered </a:t>
            </a:r>
            <a:r>
              <a:rPr sz="2000" spc="-5" dirty="0">
                <a:latin typeface="Arial"/>
                <a:cs typeface="Arial"/>
              </a:rPr>
              <a:t>on relational,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J2EE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954" y="1275080"/>
            <a:ext cx="57175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One Way to Input</a:t>
            </a:r>
            <a:r>
              <a:rPr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768985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Write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program that outputs SQL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statements:</a:t>
            </a:r>
            <a:endParaRPr sz="2400">
              <a:latin typeface="Arial"/>
              <a:cs typeface="Arial"/>
            </a:endParaRPr>
          </a:p>
          <a:p>
            <a:pPr marL="742315" marR="1647825" indent="-364490">
              <a:lnSpc>
                <a:spcPct val="120000"/>
              </a:lnSpc>
              <a:spcBef>
                <a:spcPts val="1130"/>
              </a:spcBef>
            </a:pPr>
            <a:r>
              <a:rPr sz="2400" spc="-5" dirty="0">
                <a:latin typeface="Courier New"/>
                <a:cs typeface="Courier New"/>
              </a:rPr>
              <a:t>for (int a = 1; a &lt;= 50; </a:t>
            </a:r>
            <a:r>
              <a:rPr sz="2400" spc="-10" dirty="0">
                <a:latin typeface="Courier New"/>
                <a:cs typeface="Courier New"/>
              </a:rPr>
              <a:t>a++)  </a:t>
            </a:r>
            <a:r>
              <a:rPr sz="2400" spc="-5" dirty="0">
                <a:latin typeface="Courier New"/>
                <a:cs typeface="Courier New"/>
              </a:rPr>
              <a:t>for (int b = 1; b &lt;= 50;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b++)</a:t>
            </a:r>
            <a:endParaRPr sz="2400">
              <a:latin typeface="Courier New"/>
              <a:cs typeface="Courier New"/>
            </a:endParaRPr>
          </a:p>
          <a:p>
            <a:pPr marL="1108075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ourier New"/>
                <a:cs typeface="Courier New"/>
              </a:rPr>
              <a:t>System.out.format(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“INSERT INTO T VALUES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(%d,%d);\n“,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a,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b);</a:t>
            </a:r>
            <a:endParaRPr sz="2400">
              <a:latin typeface="Courier New"/>
              <a:cs typeface="Courier New"/>
            </a:endParaRPr>
          </a:p>
          <a:p>
            <a:pPr marL="354965" indent="-342900">
              <a:lnSpc>
                <a:spcPct val="100000"/>
              </a:lnSpc>
              <a:spcBef>
                <a:spcPts val="1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Feed those into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SQLite: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1710"/>
              </a:spcBef>
            </a:pPr>
            <a:r>
              <a:rPr sz="2400" spc="-5" dirty="0">
                <a:latin typeface="Courier New"/>
                <a:cs typeface="Courier New"/>
              </a:rPr>
              <a:t>sqlite3 foo.db &lt;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inputs.sql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273" y="3631183"/>
            <a:ext cx="4401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</a:rPr>
              <a:t>Demo: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MakeTriples.java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608" y="1275080"/>
            <a:ext cx="2107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732409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very careful when doing this with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strings:</a:t>
            </a:r>
            <a:endParaRPr sz="24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1710"/>
              </a:spcBef>
            </a:pPr>
            <a:r>
              <a:rPr sz="2400" spc="-10" dirty="0">
                <a:latin typeface="Courier New"/>
                <a:cs typeface="Courier New"/>
              </a:rPr>
              <a:t>System.out.format(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”INSERT INTO T2 VALUES (%d,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‘%s’);”,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3,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”O’Shaughnessy”);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4948428"/>
            <a:ext cx="8460740" cy="1358265"/>
            <a:chOff x="891539" y="4948428"/>
            <a:chExt cx="8460740" cy="1358265"/>
          </a:xfrm>
        </p:grpSpPr>
        <p:sp>
          <p:nvSpPr>
            <p:cNvPr id="5" name="object 5"/>
            <p:cNvSpPr/>
            <p:nvPr/>
          </p:nvSpPr>
          <p:spPr>
            <a:xfrm>
              <a:off x="896111" y="4953000"/>
              <a:ext cx="8451850" cy="1348740"/>
            </a:xfrm>
            <a:custGeom>
              <a:avLst/>
              <a:gdLst/>
              <a:ahLst/>
              <a:cxnLst/>
              <a:rect l="l" t="t" r="r" b="b"/>
              <a:pathLst>
                <a:path w="8451850" h="1348739">
                  <a:moveTo>
                    <a:pt x="8451341" y="1348739"/>
                  </a:moveTo>
                  <a:lnTo>
                    <a:pt x="8451341" y="0"/>
                  </a:lnTo>
                  <a:lnTo>
                    <a:pt x="0" y="0"/>
                  </a:lnTo>
                  <a:lnTo>
                    <a:pt x="0" y="1348740"/>
                  </a:lnTo>
                  <a:lnTo>
                    <a:pt x="8451341" y="1348739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39" y="4948428"/>
              <a:ext cx="8460740" cy="1358265"/>
            </a:xfrm>
            <a:custGeom>
              <a:avLst/>
              <a:gdLst/>
              <a:ahLst/>
              <a:cxnLst/>
              <a:rect l="l" t="t" r="r" b="b"/>
              <a:pathLst>
                <a:path w="8460740" h="1358264">
                  <a:moveTo>
                    <a:pt x="8460486" y="1355597"/>
                  </a:moveTo>
                  <a:lnTo>
                    <a:pt x="8460486" y="2285"/>
                  </a:lnTo>
                  <a:lnTo>
                    <a:pt x="8458200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1355598"/>
                  </a:lnTo>
                  <a:lnTo>
                    <a:pt x="1524" y="1357884"/>
                  </a:lnTo>
                  <a:lnTo>
                    <a:pt x="4572" y="1357884"/>
                  </a:lnTo>
                  <a:lnTo>
                    <a:pt x="4572" y="9906"/>
                  </a:lnTo>
                  <a:lnTo>
                    <a:pt x="9143" y="4572"/>
                  </a:lnTo>
                  <a:lnTo>
                    <a:pt x="9143" y="9906"/>
                  </a:lnTo>
                  <a:lnTo>
                    <a:pt x="8451342" y="9905"/>
                  </a:lnTo>
                  <a:lnTo>
                    <a:pt x="8451342" y="4571"/>
                  </a:lnTo>
                  <a:lnTo>
                    <a:pt x="8455914" y="9905"/>
                  </a:lnTo>
                  <a:lnTo>
                    <a:pt x="8455914" y="1357883"/>
                  </a:lnTo>
                  <a:lnTo>
                    <a:pt x="8458200" y="1357883"/>
                  </a:lnTo>
                  <a:lnTo>
                    <a:pt x="8460486" y="1355597"/>
                  </a:lnTo>
                  <a:close/>
                </a:path>
                <a:path w="8460740" h="1358264">
                  <a:moveTo>
                    <a:pt x="9143" y="9906"/>
                  </a:moveTo>
                  <a:lnTo>
                    <a:pt x="9143" y="4572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8460740" h="1358264">
                  <a:moveTo>
                    <a:pt x="9143" y="1347978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1347978"/>
                  </a:lnTo>
                  <a:lnTo>
                    <a:pt x="9143" y="1347978"/>
                  </a:lnTo>
                  <a:close/>
                </a:path>
                <a:path w="8460740" h="1358264">
                  <a:moveTo>
                    <a:pt x="8455914" y="1347977"/>
                  </a:moveTo>
                  <a:lnTo>
                    <a:pt x="4572" y="1347978"/>
                  </a:lnTo>
                  <a:lnTo>
                    <a:pt x="9143" y="1353311"/>
                  </a:lnTo>
                  <a:lnTo>
                    <a:pt x="9143" y="1357884"/>
                  </a:lnTo>
                  <a:lnTo>
                    <a:pt x="8451342" y="1357883"/>
                  </a:lnTo>
                  <a:lnTo>
                    <a:pt x="8451342" y="1353311"/>
                  </a:lnTo>
                  <a:lnTo>
                    <a:pt x="8455914" y="1347977"/>
                  </a:lnTo>
                  <a:close/>
                </a:path>
                <a:path w="8460740" h="1358264">
                  <a:moveTo>
                    <a:pt x="9143" y="1357884"/>
                  </a:moveTo>
                  <a:lnTo>
                    <a:pt x="9143" y="1353311"/>
                  </a:lnTo>
                  <a:lnTo>
                    <a:pt x="4572" y="1347978"/>
                  </a:lnTo>
                  <a:lnTo>
                    <a:pt x="4572" y="1357884"/>
                  </a:lnTo>
                  <a:lnTo>
                    <a:pt x="9143" y="1357884"/>
                  </a:lnTo>
                  <a:close/>
                </a:path>
                <a:path w="8460740" h="1358264">
                  <a:moveTo>
                    <a:pt x="8455914" y="9905"/>
                  </a:moveTo>
                  <a:lnTo>
                    <a:pt x="8451342" y="4571"/>
                  </a:lnTo>
                  <a:lnTo>
                    <a:pt x="8451342" y="9905"/>
                  </a:lnTo>
                  <a:lnTo>
                    <a:pt x="8455914" y="9905"/>
                  </a:lnTo>
                  <a:close/>
                </a:path>
                <a:path w="8460740" h="1358264">
                  <a:moveTo>
                    <a:pt x="8455914" y="1347977"/>
                  </a:moveTo>
                  <a:lnTo>
                    <a:pt x="8455914" y="9905"/>
                  </a:lnTo>
                  <a:lnTo>
                    <a:pt x="8451342" y="9905"/>
                  </a:lnTo>
                  <a:lnTo>
                    <a:pt x="8451342" y="1347977"/>
                  </a:lnTo>
                  <a:lnTo>
                    <a:pt x="8455914" y="1347977"/>
                  </a:lnTo>
                  <a:close/>
                </a:path>
                <a:path w="8460740" h="1358264">
                  <a:moveTo>
                    <a:pt x="8455914" y="1357883"/>
                  </a:moveTo>
                  <a:lnTo>
                    <a:pt x="8455914" y="1347977"/>
                  </a:lnTo>
                  <a:lnTo>
                    <a:pt x="8451342" y="1353311"/>
                  </a:lnTo>
                  <a:lnTo>
                    <a:pt x="8451342" y="1357883"/>
                  </a:lnTo>
                  <a:lnTo>
                    <a:pt x="8455914" y="1357883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6111" y="4953000"/>
            <a:ext cx="8451850" cy="13487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Becomes:</a:t>
            </a:r>
            <a:endParaRPr sz="24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Courier New"/>
                <a:cs typeface="Courier New"/>
              </a:rPr>
              <a:t>INSERT INTO T2 VALUES (3,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‘O’Shaughnessy’);</a:t>
            </a:r>
            <a:endParaRPr sz="2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Arial"/>
                <a:cs typeface="Arial"/>
              </a:rPr>
              <a:t>which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syntax error in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0100" y="4384547"/>
            <a:ext cx="76200" cy="568960"/>
          </a:xfrm>
          <a:custGeom>
            <a:avLst/>
            <a:gdLst/>
            <a:ahLst/>
            <a:cxnLst/>
            <a:rect l="l" t="t" r="r" b="b"/>
            <a:pathLst>
              <a:path w="76200" h="5689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43434" y="63246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568960">
                <a:moveTo>
                  <a:pt x="43434" y="76200"/>
                </a:moveTo>
                <a:lnTo>
                  <a:pt x="43434" y="63246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568960">
                <a:moveTo>
                  <a:pt x="43434" y="568451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568451"/>
                </a:lnTo>
                <a:lnTo>
                  <a:pt x="43434" y="568451"/>
                </a:lnTo>
                <a:close/>
              </a:path>
            </a:pathLst>
          </a:custGeom>
          <a:solidFill>
            <a:srgbClr val="BF8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7082" y="5364733"/>
            <a:ext cx="290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</a:rPr>
              <a:t>https://xkcd.com/327/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0" y="2209800"/>
            <a:ext cx="8458200" cy="2603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889" y="1275080"/>
            <a:ext cx="36925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Warning</a:t>
            </a:r>
            <a:r>
              <a:rPr spc="-40" dirty="0"/>
              <a:t> </a:t>
            </a:r>
            <a:r>
              <a:rPr spc="-5" dirty="0"/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7144384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very careful when doing this with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strings:</a:t>
            </a:r>
            <a:endParaRPr sz="24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1710"/>
              </a:spcBef>
            </a:pPr>
            <a:r>
              <a:rPr sz="2400" spc="-10" dirty="0">
                <a:latin typeface="Courier New"/>
                <a:cs typeface="Courier New"/>
              </a:rPr>
              <a:t>System.out.format(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”INSERT INTO T VALUES (%d,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‘%s’);”,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3,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”O’Shaughnessy”);</a:t>
            </a:r>
            <a:endParaRPr sz="2400">
              <a:latin typeface="Courier New"/>
              <a:cs typeface="Courier New"/>
            </a:endParaRPr>
          </a:p>
          <a:p>
            <a:pPr marL="354965" indent="-342900">
              <a:lnSpc>
                <a:spcPct val="100000"/>
              </a:lnSpc>
              <a:spcBef>
                <a:spcPts val="1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This allows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SQL injection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attack!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Must check for </a:t>
            </a:r>
            <a:r>
              <a:rPr sz="2000" spc="-10" dirty="0">
                <a:latin typeface="Arial"/>
                <a:cs typeface="Arial"/>
              </a:rPr>
              <a:t>quotes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escape </a:t>
            </a:r>
            <a:r>
              <a:rPr sz="2000" spc="-5" dirty="0">
                <a:latin typeface="Arial"/>
                <a:cs typeface="Arial"/>
              </a:rPr>
              <a:t>(or </a:t>
            </a:r>
            <a:r>
              <a:rPr sz="2000" spc="-10" dirty="0">
                <a:latin typeface="Arial"/>
                <a:cs typeface="Arial"/>
              </a:rPr>
              <a:t>disallow)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We’ll see safer ways to do this using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JDBC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DBMSs usually have faster ways to input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SQLite has .import (try with .mode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csv)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from ... where</a:t>
            </a:r>
            <a:r>
              <a:rPr spc="10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3124911"/>
            <a:ext cx="53136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DELETE </a:t>
            </a:r>
            <a:r>
              <a:rPr sz="3200" spc="-5" dirty="0">
                <a:latin typeface="Arial"/>
                <a:cs typeface="Arial"/>
              </a:rPr>
              <a:t>FROM </a:t>
            </a:r>
            <a:r>
              <a:rPr sz="3200" spc="-10" dirty="0">
                <a:latin typeface="Arial"/>
                <a:cs typeface="Arial"/>
              </a:rPr>
              <a:t>Company  where </a:t>
            </a:r>
            <a:r>
              <a:rPr sz="3200" spc="-5" dirty="0">
                <a:latin typeface="Arial"/>
                <a:cs typeface="Arial"/>
              </a:rPr>
              <a:t>name =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'GizmoWorks';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257" y="1275080"/>
            <a:ext cx="6183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update ... set ... where</a:t>
            </a:r>
            <a:r>
              <a:rPr spc="3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39" y="3048711"/>
            <a:ext cx="6455410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Arial"/>
                <a:cs typeface="Arial"/>
              </a:rPr>
              <a:t>UPDATE Company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3200" spc="-5" dirty="0">
                <a:latin typeface="Arial"/>
                <a:cs typeface="Arial"/>
              </a:rPr>
              <a:t>SET </a:t>
            </a:r>
            <a:r>
              <a:rPr sz="3200" spc="-10" dirty="0">
                <a:latin typeface="Arial"/>
                <a:cs typeface="Arial"/>
              </a:rPr>
              <a:t>employees </a:t>
            </a:r>
            <a:r>
              <a:rPr sz="3200" spc="-5" dirty="0">
                <a:latin typeface="Arial"/>
                <a:cs typeface="Arial"/>
              </a:rPr>
              <a:t>= </a:t>
            </a:r>
            <a:r>
              <a:rPr sz="3200" spc="-10" dirty="0">
                <a:latin typeface="Arial"/>
                <a:cs typeface="Arial"/>
              </a:rPr>
              <a:t>employees </a:t>
            </a:r>
            <a:r>
              <a:rPr sz="3200" spc="-5" dirty="0">
                <a:latin typeface="Arial"/>
                <a:cs typeface="Arial"/>
              </a:rPr>
              <a:t>+ </a:t>
            </a:r>
            <a:r>
              <a:rPr sz="3200" spc="-10" dirty="0">
                <a:latin typeface="Arial"/>
                <a:cs typeface="Arial"/>
              </a:rPr>
              <a:t>120  where </a:t>
            </a:r>
            <a:r>
              <a:rPr sz="3200" spc="-5" dirty="0">
                <a:latin typeface="Arial"/>
                <a:cs typeface="Arial"/>
              </a:rPr>
              <a:t>name = </a:t>
            </a:r>
            <a:r>
              <a:rPr sz="3200" spc="-10" dirty="0">
                <a:latin typeface="Arial"/>
                <a:cs typeface="Arial"/>
              </a:rPr>
              <a:t>'GizmoWorks';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275080"/>
            <a:ext cx="7848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select</a:t>
            </a:r>
            <a:r>
              <a:rPr spc="-5" dirty="0"/>
              <a:t> ... </a:t>
            </a:r>
            <a:r>
              <a:rPr lang="en-US" spc="-5" dirty="0"/>
              <a:t>from</a:t>
            </a:r>
            <a:r>
              <a:rPr spc="-5" dirty="0"/>
              <a:t> ... where</a:t>
            </a:r>
            <a:r>
              <a:rPr spc="3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39" y="3048711"/>
            <a:ext cx="6455410" cy="113999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en-US" sz="3200" spc="-10" dirty="0">
                <a:latin typeface="Arial"/>
                <a:cs typeface="Arial"/>
              </a:rPr>
              <a:t>SELECT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lang="en-US" sz="3200" spc="-10" dirty="0">
                <a:latin typeface="Arial"/>
                <a:cs typeface="Arial"/>
              </a:rPr>
              <a:t>* FROM </a:t>
            </a:r>
            <a:r>
              <a:rPr sz="3200" spc="-10" dirty="0">
                <a:latin typeface="Arial"/>
                <a:cs typeface="Arial"/>
              </a:rPr>
              <a:t>Company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3200" spc="-10" dirty="0">
                <a:latin typeface="Arial"/>
                <a:cs typeface="Arial"/>
              </a:rPr>
              <a:t>where </a:t>
            </a:r>
            <a:r>
              <a:rPr sz="3200" spc="-5" dirty="0">
                <a:latin typeface="Arial"/>
                <a:cs typeface="Arial"/>
              </a:rPr>
              <a:t>name = </a:t>
            </a:r>
            <a:r>
              <a:rPr sz="3200" spc="-10" dirty="0">
                <a:latin typeface="Arial"/>
                <a:cs typeface="Arial"/>
              </a:rPr>
              <a:t>'GizmoWorks';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5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173" y="1275080"/>
            <a:ext cx="6764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DISTINCT and ORDER</a:t>
            </a:r>
            <a:r>
              <a:rPr spc="-20" dirty="0"/>
              <a:t> </a:t>
            </a:r>
            <a:r>
              <a:rPr spc="-5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5854700" cy="39776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Query results do not have to be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relations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i.e., they can have </a:t>
            </a:r>
            <a:r>
              <a:rPr sz="2000" spc="-10" dirty="0">
                <a:latin typeface="Arial"/>
                <a:cs typeface="Arial"/>
              </a:rPr>
              <a:t>duplicate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remove them using</a:t>
            </a:r>
            <a:r>
              <a:rPr sz="2000" spc="-10" dirty="0">
                <a:latin typeface="Arial"/>
                <a:cs typeface="Arial"/>
              </a:rPr>
              <a:t> DISTINCT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9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Result order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normally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unspecified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choose an order using ORDER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e.g., ORDER BY country,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cname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e.g., ORDER BY price ASC, </a:t>
            </a:r>
            <a:r>
              <a:rPr sz="2000" spc="-10" dirty="0">
                <a:latin typeface="Arial"/>
                <a:cs typeface="Arial"/>
              </a:rPr>
              <a:t>pname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DESC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90"/>
              </a:spcBef>
              <a:buChar char="•"/>
              <a:tabLst>
                <a:tab pos="354965" algn="l"/>
                <a:tab pos="355600" algn="l"/>
                <a:tab pos="2186940" algn="l"/>
              </a:tabLst>
            </a:pPr>
            <a:r>
              <a:rPr sz="2400" spc="-5" dirty="0">
                <a:latin typeface="Arial"/>
                <a:cs typeface="Arial"/>
              </a:rPr>
              <a:t>Examples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	lec03-sql-basics.sql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Demo on</a:t>
            </a:r>
            <a:r>
              <a:rPr spc="-45" dirty="0"/>
              <a:t> </a:t>
            </a:r>
            <a:r>
              <a:rPr spc="-5" dirty="0"/>
              <a:t>Sqlite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62911"/>
            <a:ext cx="524256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E.g., type </a:t>
            </a:r>
            <a:r>
              <a:rPr sz="3200" spc="-10" dirty="0">
                <a:latin typeface="Arial"/>
                <a:cs typeface="Arial"/>
              </a:rPr>
              <a:t>sqlite3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Cygwin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.exit - exit from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sqlite3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954" y="1275080"/>
            <a:ext cx="41890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4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565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Data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collection of relations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5314062"/>
            <a:ext cx="5855970" cy="119951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mathematically, relation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set of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tuples</a:t>
            </a:r>
            <a:endParaRPr sz="24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each tuple </a:t>
            </a:r>
            <a:r>
              <a:rPr sz="2000" spc="-10" dirty="0">
                <a:latin typeface="Arial"/>
                <a:cs typeface="Arial"/>
              </a:rPr>
              <a:t>appears </a:t>
            </a:r>
            <a:r>
              <a:rPr sz="2000" spc="-5" dirty="0">
                <a:latin typeface="Arial"/>
                <a:cs typeface="Arial"/>
              </a:rPr>
              <a:t>0 or 1 times in 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order of the rows 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unspecified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45994" y="3250438"/>
          <a:ext cx="6096000" cy="1848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Employees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For_Profit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C7C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GizmoWorks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USA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Canon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Japan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Hitachi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Japan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HappyCam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Canada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463028" y="1367027"/>
            <a:ext cx="1686560" cy="1283970"/>
            <a:chOff x="7463028" y="1367027"/>
            <a:chExt cx="1686560" cy="1283970"/>
          </a:xfrm>
        </p:grpSpPr>
        <p:sp>
          <p:nvSpPr>
            <p:cNvPr id="7" name="object 7"/>
            <p:cNvSpPr/>
            <p:nvPr/>
          </p:nvSpPr>
          <p:spPr>
            <a:xfrm>
              <a:off x="7467600" y="1371599"/>
              <a:ext cx="1676400" cy="1275080"/>
            </a:xfrm>
            <a:custGeom>
              <a:avLst/>
              <a:gdLst/>
              <a:ahLst/>
              <a:cxnLst/>
              <a:rect l="l" t="t" r="r" b="b"/>
              <a:pathLst>
                <a:path w="1676400" h="1275080">
                  <a:moveTo>
                    <a:pt x="1676400" y="1274826"/>
                  </a:moveTo>
                  <a:lnTo>
                    <a:pt x="1676400" y="0"/>
                  </a:lnTo>
                  <a:lnTo>
                    <a:pt x="0" y="0"/>
                  </a:lnTo>
                  <a:lnTo>
                    <a:pt x="0" y="1274826"/>
                  </a:lnTo>
                  <a:lnTo>
                    <a:pt x="1676400" y="1274826"/>
                  </a:lnTo>
                  <a:close/>
                </a:path>
              </a:pathLst>
            </a:custGeom>
            <a:solidFill>
              <a:srgbClr val="EAF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3028" y="1367027"/>
              <a:ext cx="1686560" cy="1283970"/>
            </a:xfrm>
            <a:custGeom>
              <a:avLst/>
              <a:gdLst/>
              <a:ahLst/>
              <a:cxnLst/>
              <a:rect l="l" t="t" r="r" b="b"/>
              <a:pathLst>
                <a:path w="1686559" h="1283970">
                  <a:moveTo>
                    <a:pt x="1686306" y="1281684"/>
                  </a:moveTo>
                  <a:lnTo>
                    <a:pt x="1686306" y="2286"/>
                  </a:lnTo>
                  <a:lnTo>
                    <a:pt x="16840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281684"/>
                  </a:lnTo>
                  <a:lnTo>
                    <a:pt x="2286" y="1283970"/>
                  </a:lnTo>
                  <a:lnTo>
                    <a:pt x="4572" y="1283970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676400" y="9906"/>
                  </a:lnTo>
                  <a:lnTo>
                    <a:pt x="1676400" y="4572"/>
                  </a:lnTo>
                  <a:lnTo>
                    <a:pt x="1680972" y="9906"/>
                  </a:lnTo>
                  <a:lnTo>
                    <a:pt x="1680972" y="1283970"/>
                  </a:lnTo>
                  <a:lnTo>
                    <a:pt x="1684020" y="1283970"/>
                  </a:lnTo>
                  <a:lnTo>
                    <a:pt x="1686306" y="1281684"/>
                  </a:lnTo>
                  <a:close/>
                </a:path>
                <a:path w="1686559" h="128397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686559" h="1283970">
                  <a:moveTo>
                    <a:pt x="9906" y="127406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1274064"/>
                  </a:lnTo>
                  <a:lnTo>
                    <a:pt x="9906" y="1274064"/>
                  </a:lnTo>
                  <a:close/>
                </a:path>
                <a:path w="1686559" h="1283970">
                  <a:moveTo>
                    <a:pt x="1680972" y="1274064"/>
                  </a:moveTo>
                  <a:lnTo>
                    <a:pt x="4572" y="1274064"/>
                  </a:lnTo>
                  <a:lnTo>
                    <a:pt x="9906" y="1279398"/>
                  </a:lnTo>
                  <a:lnTo>
                    <a:pt x="9906" y="1283970"/>
                  </a:lnTo>
                  <a:lnTo>
                    <a:pt x="1676400" y="1283970"/>
                  </a:lnTo>
                  <a:lnTo>
                    <a:pt x="1676400" y="1279398"/>
                  </a:lnTo>
                  <a:lnTo>
                    <a:pt x="1680972" y="1274064"/>
                  </a:lnTo>
                  <a:close/>
                </a:path>
                <a:path w="1686559" h="1283970">
                  <a:moveTo>
                    <a:pt x="9906" y="1283970"/>
                  </a:moveTo>
                  <a:lnTo>
                    <a:pt x="9906" y="1279398"/>
                  </a:lnTo>
                  <a:lnTo>
                    <a:pt x="4572" y="1274064"/>
                  </a:lnTo>
                  <a:lnTo>
                    <a:pt x="4572" y="1283970"/>
                  </a:lnTo>
                  <a:lnTo>
                    <a:pt x="9906" y="1283970"/>
                  </a:lnTo>
                  <a:close/>
                </a:path>
                <a:path w="1686559" h="1283970">
                  <a:moveTo>
                    <a:pt x="1680972" y="9906"/>
                  </a:moveTo>
                  <a:lnTo>
                    <a:pt x="1676400" y="4572"/>
                  </a:lnTo>
                  <a:lnTo>
                    <a:pt x="1676400" y="9906"/>
                  </a:lnTo>
                  <a:lnTo>
                    <a:pt x="1680972" y="9906"/>
                  </a:lnTo>
                  <a:close/>
                </a:path>
                <a:path w="1686559" h="1283970">
                  <a:moveTo>
                    <a:pt x="1680972" y="1274064"/>
                  </a:moveTo>
                  <a:lnTo>
                    <a:pt x="1680972" y="9906"/>
                  </a:lnTo>
                  <a:lnTo>
                    <a:pt x="1676400" y="9906"/>
                  </a:lnTo>
                  <a:lnTo>
                    <a:pt x="1676400" y="1274064"/>
                  </a:lnTo>
                  <a:lnTo>
                    <a:pt x="1680972" y="1274064"/>
                  </a:lnTo>
                  <a:close/>
                </a:path>
                <a:path w="1686559" h="1283970">
                  <a:moveTo>
                    <a:pt x="1680972" y="1283970"/>
                  </a:moveTo>
                  <a:lnTo>
                    <a:pt x="1680972" y="1274064"/>
                  </a:lnTo>
                  <a:lnTo>
                    <a:pt x="1676400" y="1279398"/>
                  </a:lnTo>
                  <a:lnTo>
                    <a:pt x="1676400" y="1283970"/>
                  </a:lnTo>
                  <a:lnTo>
                    <a:pt x="1680972" y="1283970"/>
                  </a:lnTo>
                  <a:close/>
                </a:path>
              </a:pathLst>
            </a:custGeom>
            <a:solidFill>
              <a:srgbClr val="BFF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67600" y="1371600"/>
            <a:ext cx="1676400" cy="12750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columns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  <a:p>
            <a:pPr marL="91440" marR="15494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attributes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  </a:t>
            </a:r>
            <a:r>
              <a:rPr sz="2400" spc="-5" dirty="0"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5027" y="3745991"/>
            <a:ext cx="1362075" cy="1209675"/>
            <a:chOff x="605027" y="3745991"/>
            <a:chExt cx="1362075" cy="1209675"/>
          </a:xfrm>
        </p:grpSpPr>
        <p:sp>
          <p:nvSpPr>
            <p:cNvPr id="11" name="object 11"/>
            <p:cNvSpPr/>
            <p:nvPr/>
          </p:nvSpPr>
          <p:spPr>
            <a:xfrm>
              <a:off x="609599" y="3750563"/>
              <a:ext cx="1352550" cy="1200150"/>
            </a:xfrm>
            <a:custGeom>
              <a:avLst/>
              <a:gdLst/>
              <a:ahLst/>
              <a:cxnLst/>
              <a:rect l="l" t="t" r="r" b="b"/>
              <a:pathLst>
                <a:path w="1352550" h="1200150">
                  <a:moveTo>
                    <a:pt x="1352550" y="1200150"/>
                  </a:moveTo>
                  <a:lnTo>
                    <a:pt x="1352550" y="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1352550" y="1200150"/>
                  </a:lnTo>
                  <a:close/>
                </a:path>
              </a:pathLst>
            </a:custGeom>
            <a:solidFill>
              <a:srgbClr val="EAF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027" y="3745991"/>
              <a:ext cx="1362075" cy="1209675"/>
            </a:xfrm>
            <a:custGeom>
              <a:avLst/>
              <a:gdLst/>
              <a:ahLst/>
              <a:cxnLst/>
              <a:rect l="l" t="t" r="r" b="b"/>
              <a:pathLst>
                <a:path w="1362075" h="1209675">
                  <a:moveTo>
                    <a:pt x="1361694" y="1207770"/>
                  </a:moveTo>
                  <a:lnTo>
                    <a:pt x="1361694" y="1524"/>
                  </a:lnTo>
                  <a:lnTo>
                    <a:pt x="1360170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1207770"/>
                  </a:lnTo>
                  <a:lnTo>
                    <a:pt x="2286" y="1209294"/>
                  </a:lnTo>
                  <a:lnTo>
                    <a:pt x="4572" y="1209294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1352549" y="9144"/>
                  </a:lnTo>
                  <a:lnTo>
                    <a:pt x="1352549" y="4571"/>
                  </a:lnTo>
                  <a:lnTo>
                    <a:pt x="1357122" y="9144"/>
                  </a:lnTo>
                  <a:lnTo>
                    <a:pt x="1357122" y="1209294"/>
                  </a:lnTo>
                  <a:lnTo>
                    <a:pt x="1360170" y="1209294"/>
                  </a:lnTo>
                  <a:lnTo>
                    <a:pt x="1361694" y="1207770"/>
                  </a:lnTo>
                  <a:close/>
                </a:path>
                <a:path w="1362075" h="1209675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1362075" h="1209675">
                  <a:moveTo>
                    <a:pt x="9906" y="1200150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1200150"/>
                  </a:lnTo>
                  <a:lnTo>
                    <a:pt x="9906" y="1200150"/>
                  </a:lnTo>
                  <a:close/>
                </a:path>
                <a:path w="1362075" h="1209675">
                  <a:moveTo>
                    <a:pt x="1357122" y="1200150"/>
                  </a:moveTo>
                  <a:lnTo>
                    <a:pt x="4572" y="1200150"/>
                  </a:lnTo>
                  <a:lnTo>
                    <a:pt x="9906" y="1204722"/>
                  </a:lnTo>
                  <a:lnTo>
                    <a:pt x="9906" y="1209294"/>
                  </a:lnTo>
                  <a:lnTo>
                    <a:pt x="1352549" y="1209294"/>
                  </a:lnTo>
                  <a:lnTo>
                    <a:pt x="1352549" y="1204722"/>
                  </a:lnTo>
                  <a:lnTo>
                    <a:pt x="1357122" y="1200150"/>
                  </a:lnTo>
                  <a:close/>
                </a:path>
                <a:path w="1362075" h="1209675">
                  <a:moveTo>
                    <a:pt x="9906" y="1209294"/>
                  </a:moveTo>
                  <a:lnTo>
                    <a:pt x="9906" y="1204722"/>
                  </a:lnTo>
                  <a:lnTo>
                    <a:pt x="4572" y="1200150"/>
                  </a:lnTo>
                  <a:lnTo>
                    <a:pt x="4572" y="1209294"/>
                  </a:lnTo>
                  <a:lnTo>
                    <a:pt x="9906" y="1209294"/>
                  </a:lnTo>
                  <a:close/>
                </a:path>
                <a:path w="1362075" h="1209675">
                  <a:moveTo>
                    <a:pt x="1357122" y="9144"/>
                  </a:moveTo>
                  <a:lnTo>
                    <a:pt x="1352549" y="4571"/>
                  </a:lnTo>
                  <a:lnTo>
                    <a:pt x="1352549" y="9144"/>
                  </a:lnTo>
                  <a:lnTo>
                    <a:pt x="1357122" y="9144"/>
                  </a:lnTo>
                  <a:close/>
                </a:path>
                <a:path w="1362075" h="1209675">
                  <a:moveTo>
                    <a:pt x="1357122" y="1200150"/>
                  </a:moveTo>
                  <a:lnTo>
                    <a:pt x="1357122" y="9144"/>
                  </a:lnTo>
                  <a:lnTo>
                    <a:pt x="1352549" y="9144"/>
                  </a:lnTo>
                  <a:lnTo>
                    <a:pt x="1352549" y="1200150"/>
                  </a:lnTo>
                  <a:lnTo>
                    <a:pt x="1357122" y="1200150"/>
                  </a:lnTo>
                  <a:close/>
                </a:path>
                <a:path w="1362075" h="1209675">
                  <a:moveTo>
                    <a:pt x="1357122" y="1209294"/>
                  </a:moveTo>
                  <a:lnTo>
                    <a:pt x="1357122" y="1200150"/>
                  </a:lnTo>
                  <a:lnTo>
                    <a:pt x="1352549" y="1204722"/>
                  </a:lnTo>
                  <a:lnTo>
                    <a:pt x="1352549" y="1209294"/>
                  </a:lnTo>
                  <a:lnTo>
                    <a:pt x="1357122" y="1209294"/>
                  </a:lnTo>
                  <a:close/>
                </a:path>
              </a:pathLst>
            </a:custGeom>
            <a:solidFill>
              <a:srgbClr val="BFF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9600" y="3750564"/>
            <a:ext cx="1352550" cy="12001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1440" marR="23876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rows /  </a:t>
            </a:r>
            <a:r>
              <a:rPr sz="2400" spc="-5" dirty="0">
                <a:latin typeface="Arial"/>
                <a:cs typeface="Arial"/>
              </a:rPr>
              <a:t>tuples </a:t>
            </a:r>
            <a:r>
              <a:rPr sz="2400" dirty="0">
                <a:latin typeface="Arial"/>
                <a:cs typeface="Arial"/>
              </a:rPr>
              <a:t>/  </a:t>
            </a:r>
            <a:r>
              <a:rPr sz="2400" spc="-5" dirty="0">
                <a:latin typeface="Arial"/>
                <a:cs typeface="Arial"/>
              </a:rPr>
              <a:t>records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7100" y="2634233"/>
            <a:ext cx="4800600" cy="622935"/>
          </a:xfrm>
          <a:custGeom>
            <a:avLst/>
            <a:gdLst/>
            <a:ahLst/>
            <a:cxnLst/>
            <a:rect l="l" t="t" r="r" b="b"/>
            <a:pathLst>
              <a:path w="4800600" h="622935">
                <a:moveTo>
                  <a:pt x="4800600" y="546354"/>
                </a:moveTo>
                <a:lnTo>
                  <a:pt x="4767834" y="546354"/>
                </a:lnTo>
                <a:lnTo>
                  <a:pt x="4767834" y="0"/>
                </a:lnTo>
                <a:lnTo>
                  <a:pt x="4757928" y="0"/>
                </a:lnTo>
                <a:lnTo>
                  <a:pt x="4757928" y="332994"/>
                </a:lnTo>
                <a:lnTo>
                  <a:pt x="38100" y="332994"/>
                </a:lnTo>
                <a:lnTo>
                  <a:pt x="38100" y="337566"/>
                </a:lnTo>
                <a:lnTo>
                  <a:pt x="33528" y="337566"/>
                </a:lnTo>
                <a:lnTo>
                  <a:pt x="33528" y="546354"/>
                </a:lnTo>
                <a:lnTo>
                  <a:pt x="0" y="546354"/>
                </a:lnTo>
                <a:lnTo>
                  <a:pt x="33528" y="613422"/>
                </a:lnTo>
                <a:lnTo>
                  <a:pt x="38100" y="622554"/>
                </a:lnTo>
                <a:lnTo>
                  <a:pt x="43434" y="611886"/>
                </a:lnTo>
                <a:lnTo>
                  <a:pt x="76200" y="546354"/>
                </a:lnTo>
                <a:lnTo>
                  <a:pt x="43434" y="546354"/>
                </a:lnTo>
                <a:lnTo>
                  <a:pt x="43434" y="342900"/>
                </a:lnTo>
                <a:lnTo>
                  <a:pt x="1557528" y="342900"/>
                </a:lnTo>
                <a:lnTo>
                  <a:pt x="1557528" y="546354"/>
                </a:lnTo>
                <a:lnTo>
                  <a:pt x="1524000" y="546354"/>
                </a:lnTo>
                <a:lnTo>
                  <a:pt x="1557528" y="613422"/>
                </a:lnTo>
                <a:lnTo>
                  <a:pt x="1562100" y="622554"/>
                </a:lnTo>
                <a:lnTo>
                  <a:pt x="1567434" y="611886"/>
                </a:lnTo>
                <a:lnTo>
                  <a:pt x="1600200" y="546354"/>
                </a:lnTo>
                <a:lnTo>
                  <a:pt x="1567434" y="546354"/>
                </a:lnTo>
                <a:lnTo>
                  <a:pt x="1567434" y="342900"/>
                </a:lnTo>
                <a:lnTo>
                  <a:pt x="3081515" y="342900"/>
                </a:lnTo>
                <a:lnTo>
                  <a:pt x="3081515" y="546354"/>
                </a:lnTo>
                <a:lnTo>
                  <a:pt x="3048000" y="546354"/>
                </a:lnTo>
                <a:lnTo>
                  <a:pt x="3081515" y="613410"/>
                </a:lnTo>
                <a:lnTo>
                  <a:pt x="3086100" y="622554"/>
                </a:lnTo>
                <a:lnTo>
                  <a:pt x="3091421" y="611898"/>
                </a:lnTo>
                <a:lnTo>
                  <a:pt x="3124200" y="546354"/>
                </a:lnTo>
                <a:lnTo>
                  <a:pt x="3091421" y="546354"/>
                </a:lnTo>
                <a:lnTo>
                  <a:pt x="3091421" y="342900"/>
                </a:lnTo>
                <a:lnTo>
                  <a:pt x="4757928" y="342900"/>
                </a:lnTo>
                <a:lnTo>
                  <a:pt x="4757928" y="546354"/>
                </a:lnTo>
                <a:lnTo>
                  <a:pt x="4724400" y="546354"/>
                </a:lnTo>
                <a:lnTo>
                  <a:pt x="4757928" y="613422"/>
                </a:lnTo>
                <a:lnTo>
                  <a:pt x="4762500" y="622554"/>
                </a:lnTo>
                <a:lnTo>
                  <a:pt x="4767834" y="611898"/>
                </a:lnTo>
                <a:lnTo>
                  <a:pt x="4800600" y="546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2150" y="3771900"/>
            <a:ext cx="801370" cy="1143000"/>
          </a:xfrm>
          <a:custGeom>
            <a:avLst/>
            <a:gdLst/>
            <a:ahLst/>
            <a:cxnLst/>
            <a:rect l="l" t="t" r="r" b="b"/>
            <a:pathLst>
              <a:path w="801369" h="1143000">
                <a:moveTo>
                  <a:pt x="800862" y="38100"/>
                </a:moveTo>
                <a:lnTo>
                  <a:pt x="724662" y="0"/>
                </a:lnTo>
                <a:lnTo>
                  <a:pt x="724662" y="33540"/>
                </a:lnTo>
                <a:lnTo>
                  <a:pt x="400050" y="33540"/>
                </a:lnTo>
                <a:lnTo>
                  <a:pt x="400050" y="38100"/>
                </a:lnTo>
                <a:lnTo>
                  <a:pt x="395478" y="38100"/>
                </a:lnTo>
                <a:lnTo>
                  <a:pt x="395478" y="414540"/>
                </a:lnTo>
                <a:lnTo>
                  <a:pt x="0" y="414540"/>
                </a:lnTo>
                <a:lnTo>
                  <a:pt x="0" y="424434"/>
                </a:lnTo>
                <a:lnTo>
                  <a:pt x="395478" y="424434"/>
                </a:lnTo>
                <a:lnTo>
                  <a:pt x="395478" y="782574"/>
                </a:lnTo>
                <a:lnTo>
                  <a:pt x="389382" y="782574"/>
                </a:lnTo>
                <a:lnTo>
                  <a:pt x="389382" y="792480"/>
                </a:lnTo>
                <a:lnTo>
                  <a:pt x="395478" y="792480"/>
                </a:lnTo>
                <a:lnTo>
                  <a:pt x="395478" y="1104900"/>
                </a:lnTo>
                <a:lnTo>
                  <a:pt x="400050" y="1104900"/>
                </a:lnTo>
                <a:lnTo>
                  <a:pt x="400050" y="1110234"/>
                </a:lnTo>
                <a:lnTo>
                  <a:pt x="724662" y="1110234"/>
                </a:lnTo>
                <a:lnTo>
                  <a:pt x="724662" y="1143000"/>
                </a:lnTo>
                <a:lnTo>
                  <a:pt x="737616" y="1136523"/>
                </a:lnTo>
                <a:lnTo>
                  <a:pt x="800862" y="1104900"/>
                </a:lnTo>
                <a:lnTo>
                  <a:pt x="724662" y="1066800"/>
                </a:lnTo>
                <a:lnTo>
                  <a:pt x="724662" y="1100340"/>
                </a:lnTo>
                <a:lnTo>
                  <a:pt x="405384" y="1100340"/>
                </a:lnTo>
                <a:lnTo>
                  <a:pt x="405384" y="792480"/>
                </a:lnTo>
                <a:lnTo>
                  <a:pt x="713994" y="792480"/>
                </a:lnTo>
                <a:lnTo>
                  <a:pt x="713994" y="826008"/>
                </a:lnTo>
                <a:lnTo>
                  <a:pt x="726186" y="819912"/>
                </a:lnTo>
                <a:lnTo>
                  <a:pt x="790194" y="787908"/>
                </a:lnTo>
                <a:lnTo>
                  <a:pt x="713994" y="749808"/>
                </a:lnTo>
                <a:lnTo>
                  <a:pt x="713994" y="782574"/>
                </a:lnTo>
                <a:lnTo>
                  <a:pt x="405384" y="782574"/>
                </a:lnTo>
                <a:lnTo>
                  <a:pt x="405384" y="424434"/>
                </a:lnTo>
                <a:lnTo>
                  <a:pt x="713994" y="424434"/>
                </a:lnTo>
                <a:lnTo>
                  <a:pt x="713994" y="457200"/>
                </a:lnTo>
                <a:lnTo>
                  <a:pt x="726186" y="451104"/>
                </a:lnTo>
                <a:lnTo>
                  <a:pt x="790194" y="419100"/>
                </a:lnTo>
                <a:lnTo>
                  <a:pt x="713994" y="381000"/>
                </a:lnTo>
                <a:lnTo>
                  <a:pt x="713994" y="414540"/>
                </a:lnTo>
                <a:lnTo>
                  <a:pt x="405384" y="414540"/>
                </a:lnTo>
                <a:lnTo>
                  <a:pt x="405384" y="43434"/>
                </a:lnTo>
                <a:lnTo>
                  <a:pt x="724662" y="43434"/>
                </a:lnTo>
                <a:lnTo>
                  <a:pt x="724662" y="76200"/>
                </a:lnTo>
                <a:lnTo>
                  <a:pt x="737616" y="69723"/>
                </a:lnTo>
                <a:lnTo>
                  <a:pt x="8008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9" y="1275080"/>
            <a:ext cx="31642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SQLite</a:t>
            </a:r>
            <a:r>
              <a:rPr spc="-55" dirty="0"/>
              <a:t> </a:t>
            </a:r>
            <a:r>
              <a:rPr spc="-5" dirty="0"/>
              <a:t>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6938645" cy="287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SQLite </a:t>
            </a:r>
            <a:r>
              <a:rPr sz="2400" spc="-5" dirty="0">
                <a:latin typeface="Arial"/>
                <a:cs typeface="Arial"/>
              </a:rPr>
              <a:t>is just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be used as part of any C/C++/Java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ex: could be used in an </a:t>
            </a:r>
            <a:r>
              <a:rPr sz="2000" spc="-10" dirty="0">
                <a:latin typeface="Arial"/>
                <a:cs typeface="Arial"/>
              </a:rPr>
              <a:t>iPhone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be used in Chrome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Safari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no </a:t>
            </a:r>
            <a:r>
              <a:rPr sz="2000" spc="-10" dirty="0">
                <a:latin typeface="Arial"/>
                <a:cs typeface="Arial"/>
              </a:rPr>
              <a:t>support </a:t>
            </a:r>
            <a:r>
              <a:rPr sz="2000" spc="-5" dirty="0">
                <a:latin typeface="Arial"/>
                <a:cs typeface="Arial"/>
              </a:rPr>
              <a:t>in Firefox or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197" y="1275080"/>
            <a:ext cx="714438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Physical Data</a:t>
            </a:r>
            <a:r>
              <a:rPr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6838"/>
            <a:ext cx="7157084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SQL doesn’t specify how data is stored 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need to think about encodings of data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ex: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DECIMAL(10,2)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ex: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VARCHAR(255)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does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use 255 bytes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store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‘hello’?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9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need to think about how tuples 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arranged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ex: could be row- or </a:t>
            </a:r>
            <a:r>
              <a:rPr sz="2000" spc="-10" dirty="0">
                <a:latin typeface="Arial"/>
                <a:cs typeface="Arial"/>
              </a:rPr>
              <a:t>column-major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ordered</a:t>
            </a:r>
            <a:endParaRPr sz="20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(Most </a:t>
            </a:r>
            <a:r>
              <a:rPr sz="2000" spc="-10" dirty="0">
                <a:latin typeface="Arial"/>
                <a:cs typeface="Arial"/>
              </a:rPr>
              <a:t>DBMSs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row-ordered, </a:t>
            </a:r>
            <a:r>
              <a:rPr sz="2000" spc="-5" dirty="0">
                <a:latin typeface="Arial"/>
                <a:cs typeface="Arial"/>
              </a:rPr>
              <a:t>but Google’s </a:t>
            </a:r>
            <a:r>
              <a:rPr sz="2000" spc="-10" dirty="0">
                <a:latin typeface="Arial"/>
                <a:cs typeface="Arial"/>
              </a:rPr>
              <a:t>BigQuery </a:t>
            </a:r>
            <a:r>
              <a:rPr sz="2000" spc="-5" dirty="0">
                <a:latin typeface="Arial"/>
                <a:cs typeface="Arial"/>
              </a:rPr>
              <a:t>is  </a:t>
            </a:r>
            <a:r>
              <a:rPr sz="2000" spc="-10" dirty="0">
                <a:latin typeface="Arial"/>
                <a:cs typeface="Arial"/>
              </a:rPr>
              <a:t>column-oriented.)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20" y="1275080"/>
            <a:ext cx="39738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SQLite</a:t>
            </a:r>
            <a:r>
              <a:rPr spc="-40" dirty="0"/>
              <a:t> </a:t>
            </a:r>
            <a:r>
              <a:rPr spc="-5" dirty="0"/>
              <a:t>Gotchas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235581"/>
            <a:ext cx="7313295" cy="420941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Allows NULL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At most one tuple can have NULL in the</a:t>
            </a:r>
            <a:r>
              <a:rPr sz="2000" spc="-10" dirty="0">
                <a:latin typeface="Arial"/>
                <a:cs typeface="Arial"/>
              </a:rPr>
              <a:t> key</a:t>
            </a:r>
            <a:endParaRPr sz="20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According </a:t>
            </a:r>
            <a:r>
              <a:rPr sz="2000" spc="-5" dirty="0">
                <a:latin typeface="Arial"/>
                <a:cs typeface="Arial"/>
              </a:rPr>
              <a:t>to the SQL </a:t>
            </a:r>
            <a:r>
              <a:rPr sz="2000" spc="-10" dirty="0">
                <a:latin typeface="Arial"/>
                <a:cs typeface="Arial"/>
              </a:rPr>
              <a:t>standard, PRIMARY </a:t>
            </a:r>
            <a:r>
              <a:rPr sz="2000" spc="-5" dirty="0">
                <a:latin typeface="Arial"/>
                <a:cs typeface="Arial"/>
              </a:rPr>
              <a:t>KEY </a:t>
            </a:r>
            <a:r>
              <a:rPr sz="2000" spc="-10" dirty="0">
                <a:latin typeface="Arial"/>
                <a:cs typeface="Arial"/>
              </a:rPr>
              <a:t>should  always </a:t>
            </a:r>
            <a:r>
              <a:rPr sz="2000" spc="-5" dirty="0">
                <a:latin typeface="Arial"/>
                <a:cs typeface="Arial"/>
              </a:rPr>
              <a:t>imply NOT </a:t>
            </a:r>
            <a:r>
              <a:rPr sz="2000" spc="-10" dirty="0">
                <a:latin typeface="Arial"/>
                <a:cs typeface="Arial"/>
              </a:rPr>
              <a:t>NULL, </a:t>
            </a:r>
            <a:r>
              <a:rPr sz="2000" spc="-5" dirty="0">
                <a:latin typeface="Arial"/>
                <a:cs typeface="Arial"/>
              </a:rPr>
              <a:t>but this is not the case in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SQLite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71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Does not support boolean or date/time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Doesn’t always enforce domain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constraints!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will let you insert a string </a:t>
            </a:r>
            <a:r>
              <a:rPr sz="2000" spc="-10" dirty="0"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an INT is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expected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Doesn’t enforce foreign key constraints by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Etc…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301" y="1275080"/>
            <a:ext cx="47167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35" dirty="0"/>
              <a:t> </a:t>
            </a:r>
            <a:r>
              <a:rPr spc="-5"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228205" cy="38328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Each column has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“domain” (or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type)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SQL has Java-like types for </a:t>
            </a:r>
            <a:r>
              <a:rPr sz="2000" spc="-10" dirty="0">
                <a:latin typeface="Arial"/>
                <a:cs typeface="Arial"/>
              </a:rPr>
              <a:t>numbers, </a:t>
            </a:r>
            <a:r>
              <a:rPr sz="2000" spc="-5" dirty="0">
                <a:latin typeface="Arial"/>
                <a:cs typeface="Arial"/>
              </a:rPr>
              <a:t>strings,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domain </a:t>
            </a:r>
            <a:r>
              <a:rPr sz="2000" spc="-5" dirty="0">
                <a:latin typeface="Arial"/>
                <a:cs typeface="Arial"/>
              </a:rPr>
              <a:t>is a </a:t>
            </a:r>
            <a:r>
              <a:rPr sz="2000" spc="-10" dirty="0">
                <a:latin typeface="Arial"/>
                <a:cs typeface="Arial"/>
              </a:rPr>
              <a:t>constraint </a:t>
            </a:r>
            <a:r>
              <a:rPr sz="2000" spc="-5" dirty="0">
                <a:latin typeface="Arial"/>
                <a:cs typeface="Arial"/>
              </a:rPr>
              <a:t>on the data </a:t>
            </a:r>
            <a:r>
              <a:rPr sz="2000" spc="-10" dirty="0">
                <a:latin typeface="Arial"/>
                <a:cs typeface="Arial"/>
              </a:rPr>
              <a:t>allowed </a:t>
            </a:r>
            <a:r>
              <a:rPr sz="2000" spc="-5" dirty="0">
                <a:latin typeface="Arial"/>
                <a:cs typeface="Arial"/>
              </a:rPr>
              <a:t>in the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Names and types part of the “schema” of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  <a:p>
            <a:pPr marL="1688464" marR="44450" indent="-1219200">
              <a:lnSpc>
                <a:spcPct val="120000"/>
              </a:lnSpc>
              <a:spcBef>
                <a:spcPts val="1150"/>
              </a:spcBef>
            </a:pPr>
            <a:r>
              <a:rPr sz="2000" spc="-5" dirty="0">
                <a:latin typeface="Courier New"/>
                <a:cs typeface="Courier New"/>
              </a:rPr>
              <a:t>Company(Name: string, Country: string,  Employees: int, For_Profit: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boolean)</a:t>
            </a:r>
            <a:endParaRPr sz="2000">
              <a:latin typeface="Courier New"/>
              <a:cs typeface="Courier New"/>
            </a:endParaRPr>
          </a:p>
          <a:p>
            <a:pPr marL="354965" indent="-342900">
              <a:lnSpc>
                <a:spcPct val="1000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Particular data is an “instance” of that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relation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data </a:t>
            </a:r>
            <a:r>
              <a:rPr sz="2000" spc="-10" dirty="0">
                <a:latin typeface="Arial"/>
                <a:cs typeface="Arial"/>
              </a:rPr>
              <a:t>changes </a:t>
            </a:r>
            <a:r>
              <a:rPr sz="2000" spc="-5" dirty="0">
                <a:latin typeface="Arial"/>
                <a:cs typeface="Arial"/>
              </a:rPr>
              <a:t>over </a:t>
            </a:r>
            <a:r>
              <a:rPr sz="2000" spc="-1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DBMS </a:t>
            </a:r>
            <a:r>
              <a:rPr sz="2000" spc="-10" dirty="0">
                <a:latin typeface="Arial"/>
                <a:cs typeface="Arial"/>
              </a:rPr>
              <a:t>usually </a:t>
            </a:r>
            <a:r>
              <a:rPr sz="2000" spc="-5" dirty="0">
                <a:latin typeface="Arial"/>
                <a:cs typeface="Arial"/>
              </a:rPr>
              <a:t>just stores the current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708" y="1275080"/>
            <a:ext cx="12687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9886"/>
            <a:ext cx="7543800" cy="3756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Key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subset of columns that uniquely identifies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tuple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Another constraint on the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no two tuples can have the same </a:t>
            </a:r>
            <a:r>
              <a:rPr sz="2000" spc="-10" dirty="0">
                <a:latin typeface="Arial"/>
                <a:cs typeface="Arial"/>
              </a:rPr>
              <a:t>values </a:t>
            </a:r>
            <a:r>
              <a:rPr sz="2000" spc="-5" dirty="0">
                <a:latin typeface="Arial"/>
                <a:cs typeface="Arial"/>
              </a:rPr>
              <a:t>for those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columns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Movie(title, </a:t>
            </a:r>
            <a:r>
              <a:rPr sz="2000" spc="-5" dirty="0">
                <a:latin typeface="Arial"/>
                <a:cs typeface="Arial"/>
              </a:rPr>
              <a:t>year, </a:t>
            </a:r>
            <a:r>
              <a:rPr sz="2000" spc="-10" dirty="0">
                <a:latin typeface="Arial"/>
                <a:cs typeface="Arial"/>
              </a:rPr>
              <a:t>length, genre): </a:t>
            </a:r>
            <a:r>
              <a:rPr sz="2000" spc="-5" dirty="0">
                <a:latin typeface="Arial"/>
                <a:cs typeface="Arial"/>
              </a:rPr>
              <a:t>key is (title,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year)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what is a good key 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Company?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Part of the schema (book notation 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underline):</a:t>
            </a:r>
            <a:endParaRPr sz="2400">
              <a:latin typeface="Arial"/>
              <a:cs typeface="Arial"/>
            </a:endParaRPr>
          </a:p>
          <a:p>
            <a:pPr marL="1689100" marR="360045" indent="-1219200">
              <a:lnSpc>
                <a:spcPct val="120000"/>
              </a:lnSpc>
              <a:spcBef>
                <a:spcPts val="1150"/>
              </a:spcBef>
            </a:pPr>
            <a:r>
              <a:rPr sz="2000" spc="-5" dirty="0">
                <a:latin typeface="Courier New"/>
                <a:cs typeface="Courier New"/>
              </a:rPr>
              <a:t>Company(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Name</a:t>
            </a:r>
            <a:r>
              <a:rPr sz="2000" spc="-5" dirty="0">
                <a:latin typeface="Courier New"/>
                <a:cs typeface="Courier New"/>
              </a:rPr>
              <a:t>: string,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Country</a:t>
            </a:r>
            <a:r>
              <a:rPr sz="2000" spc="-5" dirty="0">
                <a:latin typeface="Courier New"/>
                <a:cs typeface="Courier New"/>
              </a:rPr>
              <a:t>: string,  Employees: int, For_Profit: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boolean)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5265" y="1275080"/>
            <a:ext cx="30092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Keys</a:t>
            </a:r>
            <a:r>
              <a:rPr spc="-5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735012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have multiple keys for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Only one of those keys may be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“primary”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DBMS often makes searches by </a:t>
            </a:r>
            <a:r>
              <a:rPr sz="2000" spc="-10" dirty="0">
                <a:latin typeface="Arial"/>
                <a:cs typeface="Arial"/>
              </a:rPr>
              <a:t>primary </a:t>
            </a:r>
            <a:r>
              <a:rPr sz="2000" spc="-5" dirty="0">
                <a:latin typeface="Arial"/>
                <a:cs typeface="Arial"/>
              </a:rPr>
              <a:t>key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fastest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other keys are called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“secondary”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9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“Foreign key”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column (or columns) whose value 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key of another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i.e., a </a:t>
            </a:r>
            <a:r>
              <a:rPr sz="2000" spc="-10" dirty="0">
                <a:latin typeface="Arial"/>
                <a:cs typeface="Arial"/>
              </a:rPr>
              <a:t>reference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another </a:t>
            </a:r>
            <a:r>
              <a:rPr sz="2000" spc="-5" dirty="0">
                <a:latin typeface="Arial"/>
                <a:cs typeface="Arial"/>
              </a:rPr>
              <a:t>row in </a:t>
            </a:r>
            <a:r>
              <a:rPr sz="2000" spc="-10" dirty="0">
                <a:latin typeface="Arial"/>
                <a:cs typeface="Arial"/>
              </a:rPr>
              <a:t>another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127" y="894080"/>
            <a:ext cx="3691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45" dirty="0"/>
              <a:t> </a:t>
            </a:r>
            <a:r>
              <a:rPr spc="-5" dirty="0"/>
              <a:t>(“sequel”)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7719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77825" algn="l"/>
                <a:tab pos="378460" algn="l"/>
              </a:tabLst>
            </a:pPr>
            <a:r>
              <a:rPr spc="-5" dirty="0"/>
              <a:t>Standard query language for relational</a:t>
            </a:r>
            <a:r>
              <a:rPr spc="70" dirty="0"/>
              <a:t> </a:t>
            </a:r>
            <a:r>
              <a:rPr spc="-5" dirty="0"/>
              <a:t>data</a:t>
            </a:r>
          </a:p>
          <a:p>
            <a:pPr marL="777240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77875" algn="l"/>
                <a:tab pos="778510" algn="l"/>
              </a:tabLst>
            </a:pPr>
            <a:r>
              <a:rPr sz="2000" spc="-5" dirty="0">
                <a:latin typeface="Arial"/>
                <a:cs typeface="Arial"/>
              </a:rPr>
              <a:t>used for </a:t>
            </a:r>
            <a:r>
              <a:rPr sz="2000" spc="-10" dirty="0">
                <a:latin typeface="Arial"/>
                <a:cs typeface="Arial"/>
              </a:rPr>
              <a:t>databases </a:t>
            </a:r>
            <a:r>
              <a:rPr sz="2000" spc="-5" dirty="0">
                <a:latin typeface="Arial"/>
                <a:cs typeface="Arial"/>
              </a:rPr>
              <a:t>in many </a:t>
            </a:r>
            <a:r>
              <a:rPr sz="2000" spc="-10" dirty="0">
                <a:latin typeface="Arial"/>
                <a:cs typeface="Arial"/>
              </a:rPr>
              <a:t>different</a:t>
            </a:r>
            <a:r>
              <a:rPr sz="2000" spc="-5" dirty="0">
                <a:latin typeface="Arial"/>
                <a:cs typeface="Arial"/>
              </a:rPr>
              <a:t> contexts</a:t>
            </a:r>
            <a:endParaRPr sz="2000">
              <a:latin typeface="Arial"/>
              <a:cs typeface="Arial"/>
            </a:endParaRPr>
          </a:p>
          <a:p>
            <a:pPr marL="77724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77875" algn="l"/>
                <a:tab pos="778510" algn="l"/>
              </a:tabLst>
            </a:pPr>
            <a:r>
              <a:rPr sz="2000" spc="-10" dirty="0">
                <a:latin typeface="Arial"/>
                <a:cs typeface="Arial"/>
              </a:rPr>
              <a:t>inspires </a:t>
            </a:r>
            <a:r>
              <a:rPr sz="2000" spc="-5" dirty="0">
                <a:latin typeface="Arial"/>
                <a:cs typeface="Arial"/>
              </a:rPr>
              <a:t>query </a:t>
            </a:r>
            <a:r>
              <a:rPr sz="2000" spc="-10" dirty="0">
                <a:latin typeface="Arial"/>
                <a:cs typeface="Arial"/>
              </a:rPr>
              <a:t>languages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non-relational </a:t>
            </a:r>
            <a:r>
              <a:rPr sz="2000" spc="-5" dirty="0">
                <a:latin typeface="Arial"/>
                <a:cs typeface="Arial"/>
              </a:rPr>
              <a:t>(e.g.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SQL++)</a:t>
            </a:r>
            <a:endParaRPr sz="2000">
              <a:latin typeface="Arial"/>
              <a:cs typeface="Arial"/>
            </a:endParaRPr>
          </a:p>
          <a:p>
            <a:pPr marL="377190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77825" algn="l"/>
                <a:tab pos="378460" algn="l"/>
              </a:tabLst>
            </a:pPr>
            <a:r>
              <a:rPr spc="-5" dirty="0"/>
              <a:t>Everything not in quotes (‘…’) is case</a:t>
            </a:r>
            <a:r>
              <a:rPr spc="25" dirty="0"/>
              <a:t> </a:t>
            </a:r>
            <a:r>
              <a:rPr spc="-5" dirty="0"/>
              <a:t>insensitive</a:t>
            </a:r>
          </a:p>
          <a:p>
            <a:pPr marL="37719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77825" algn="l"/>
                <a:tab pos="378460" algn="l"/>
              </a:tabLst>
            </a:pPr>
            <a:r>
              <a:rPr spc="-5" dirty="0"/>
              <a:t>Provides standard types.</a:t>
            </a:r>
            <a:r>
              <a:rPr spc="30" dirty="0"/>
              <a:t> </a:t>
            </a:r>
            <a:r>
              <a:rPr spc="-5" dirty="0"/>
              <a:t>Examples:</a:t>
            </a:r>
          </a:p>
          <a:p>
            <a:pPr marL="777240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77875" algn="l"/>
                <a:tab pos="778510" algn="l"/>
              </a:tabLst>
            </a:pPr>
            <a:r>
              <a:rPr sz="2000" spc="-10" dirty="0">
                <a:latin typeface="Arial"/>
                <a:cs typeface="Arial"/>
              </a:rPr>
              <a:t>numbers: </a:t>
            </a:r>
            <a:r>
              <a:rPr sz="2000" spc="-5" dirty="0">
                <a:latin typeface="Arial"/>
                <a:cs typeface="Arial"/>
              </a:rPr>
              <a:t>INT, FLOAT,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DECIMAL(p,s)</a:t>
            </a:r>
            <a:endParaRPr sz="2000">
              <a:latin typeface="Arial"/>
              <a:cs typeface="Arial"/>
            </a:endParaRPr>
          </a:p>
          <a:p>
            <a:pPr marL="1177290" marR="508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77925" algn="l"/>
                <a:tab pos="1178560" algn="l"/>
              </a:tabLst>
            </a:pPr>
            <a:r>
              <a:rPr sz="2000" spc="-5" dirty="0">
                <a:latin typeface="Arial"/>
                <a:cs typeface="Arial"/>
              </a:rPr>
              <a:t>DECIMAL(p,s): Exact </a:t>
            </a:r>
            <a:r>
              <a:rPr sz="2000" spc="-10" dirty="0">
                <a:latin typeface="Arial"/>
                <a:cs typeface="Arial"/>
              </a:rPr>
              <a:t>numerical, precision </a:t>
            </a:r>
            <a:r>
              <a:rPr sz="2000" spc="-5" dirty="0">
                <a:latin typeface="Arial"/>
                <a:cs typeface="Arial"/>
              </a:rPr>
              <a:t>p, scale s. Example:  </a:t>
            </a:r>
            <a:r>
              <a:rPr sz="2000" spc="-10" dirty="0">
                <a:latin typeface="Arial"/>
                <a:cs typeface="Arial"/>
              </a:rPr>
              <a:t>decimal(5,2) </a:t>
            </a:r>
            <a:r>
              <a:rPr sz="2000" spc="-5" dirty="0">
                <a:latin typeface="Arial"/>
                <a:cs typeface="Arial"/>
              </a:rPr>
              <a:t>is a </a:t>
            </a:r>
            <a:r>
              <a:rPr sz="2000" spc="-1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that has 3 digits </a:t>
            </a:r>
            <a:r>
              <a:rPr sz="2000" spc="-10" dirty="0">
                <a:latin typeface="Arial"/>
                <a:cs typeface="Arial"/>
              </a:rPr>
              <a:t>before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decimal  </a:t>
            </a:r>
            <a:r>
              <a:rPr sz="2000" spc="-5" dirty="0">
                <a:latin typeface="Arial"/>
                <a:cs typeface="Arial"/>
              </a:rPr>
              <a:t>and 2 digits after 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decimal</a:t>
            </a:r>
            <a:endParaRPr sz="2000">
              <a:latin typeface="Arial"/>
              <a:cs typeface="Arial"/>
            </a:endParaRPr>
          </a:p>
          <a:p>
            <a:pPr marL="77724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77875" algn="l"/>
                <a:tab pos="778510" algn="l"/>
              </a:tabLst>
            </a:pPr>
            <a:r>
              <a:rPr sz="2000" spc="-5" dirty="0">
                <a:latin typeface="Arial"/>
                <a:cs typeface="Arial"/>
              </a:rPr>
              <a:t>strings: CHAR(n),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VARCHAR(n)</a:t>
            </a:r>
            <a:endParaRPr sz="2000">
              <a:latin typeface="Arial"/>
              <a:cs typeface="Arial"/>
            </a:endParaRPr>
          </a:p>
          <a:p>
            <a:pPr marL="117729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77925" algn="l"/>
                <a:tab pos="1178560" algn="l"/>
              </a:tabLst>
            </a:pPr>
            <a:r>
              <a:rPr sz="2000" spc="-10" dirty="0">
                <a:latin typeface="Arial"/>
                <a:cs typeface="Arial"/>
              </a:rPr>
              <a:t>CHAR(n): </a:t>
            </a:r>
            <a:r>
              <a:rPr sz="2000" spc="-5" dirty="0">
                <a:latin typeface="Arial"/>
                <a:cs typeface="Arial"/>
              </a:rPr>
              <a:t>Fixed-length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17729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77925" algn="l"/>
                <a:tab pos="1178560" algn="l"/>
              </a:tabLst>
            </a:pPr>
            <a:r>
              <a:rPr sz="2000" spc="-5" dirty="0">
                <a:latin typeface="Arial"/>
                <a:cs typeface="Arial"/>
              </a:rPr>
              <a:t>VARCHAR(n): </a:t>
            </a:r>
            <a:r>
              <a:rPr sz="2000" spc="-10" dirty="0">
                <a:latin typeface="Arial"/>
                <a:cs typeface="Arial"/>
              </a:rPr>
              <a:t>Variable length. Maximum length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720" y="1198880"/>
            <a:ext cx="56495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 (“sequel”) –</a:t>
            </a:r>
            <a:r>
              <a:rPr spc="-20" dirty="0"/>
              <a:t> </a:t>
            </a:r>
            <a:r>
              <a:rPr spc="-5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40381"/>
            <a:ext cx="7592695" cy="34061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Provides standard types.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BOOLEAN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DATE, TIME,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TIMESTAMP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Arial"/>
                <a:cs typeface="Arial"/>
              </a:rPr>
              <a:t>DATE: </a:t>
            </a:r>
            <a:r>
              <a:rPr sz="2000" spc="-5" dirty="0">
                <a:latin typeface="Arial"/>
                <a:cs typeface="Arial"/>
              </a:rPr>
              <a:t>Stores year, </a:t>
            </a:r>
            <a:r>
              <a:rPr sz="2000" spc="-10" dirty="0">
                <a:latin typeface="Arial"/>
                <a:cs typeface="Arial"/>
              </a:rPr>
              <a:t>month, </a:t>
            </a:r>
            <a:r>
              <a:rPr sz="2000" spc="-5" dirty="0">
                <a:latin typeface="Arial"/>
                <a:cs typeface="Arial"/>
              </a:rPr>
              <a:t>and day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TIME: </a:t>
            </a:r>
            <a:r>
              <a:rPr sz="2000" spc="-10" dirty="0">
                <a:latin typeface="Arial"/>
                <a:cs typeface="Arial"/>
              </a:rPr>
              <a:t>Stores </a:t>
            </a:r>
            <a:r>
              <a:rPr sz="2000" spc="-5" dirty="0">
                <a:latin typeface="Arial"/>
                <a:cs typeface="Arial"/>
              </a:rPr>
              <a:t>hour, </a:t>
            </a:r>
            <a:r>
              <a:rPr sz="2000" spc="-10" dirty="0">
                <a:latin typeface="Arial"/>
                <a:cs typeface="Arial"/>
              </a:rPr>
              <a:t>minute,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second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TIMESTAMP: Stores year, </a:t>
            </a:r>
            <a:r>
              <a:rPr sz="2000" spc="-10" dirty="0">
                <a:latin typeface="Arial"/>
                <a:cs typeface="Arial"/>
              </a:rPr>
              <a:t>month, </a:t>
            </a:r>
            <a:r>
              <a:rPr sz="2000" spc="-5" dirty="0">
                <a:latin typeface="Arial"/>
                <a:cs typeface="Arial"/>
              </a:rPr>
              <a:t>day, hour, </a:t>
            </a:r>
            <a:r>
              <a:rPr sz="2000" spc="-10" dirty="0">
                <a:latin typeface="Arial"/>
                <a:cs typeface="Arial"/>
              </a:rPr>
              <a:t>minute, and  </a:t>
            </a:r>
            <a:r>
              <a:rPr sz="2000" spc="-5" dirty="0">
                <a:latin typeface="Arial"/>
                <a:cs typeface="Arial"/>
              </a:rPr>
              <a:t>second values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Additional types differ by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vendor: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SQLite:</a:t>
            </a:r>
            <a:r>
              <a:rPr sz="20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  <a:hlinkClick r:id="rId2"/>
              </a:rPr>
              <a:t>http://www.sqlite.org/datatype3.html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677" y="1275080"/>
            <a:ext cx="4035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4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62911"/>
            <a:ext cx="5304790" cy="4173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create table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…</a:t>
            </a:r>
            <a:endParaRPr sz="32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drop table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...</a:t>
            </a:r>
            <a:endParaRPr sz="32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alter table ... </a:t>
            </a:r>
            <a:r>
              <a:rPr sz="3200" spc="-10" dirty="0">
                <a:latin typeface="Arial"/>
                <a:cs typeface="Arial"/>
              </a:rPr>
              <a:t>add/remove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...</a:t>
            </a:r>
            <a:endParaRPr sz="32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insert into ... </a:t>
            </a:r>
            <a:r>
              <a:rPr sz="3200" spc="-10" dirty="0">
                <a:latin typeface="Arial"/>
                <a:cs typeface="Arial"/>
              </a:rPr>
              <a:t>values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...</a:t>
            </a:r>
            <a:endParaRPr sz="32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delete </a:t>
            </a:r>
            <a:r>
              <a:rPr sz="3200" spc="-5" dirty="0">
                <a:latin typeface="Arial"/>
                <a:cs typeface="Arial"/>
              </a:rPr>
              <a:t>from ... </a:t>
            </a:r>
            <a:r>
              <a:rPr sz="3200" spc="-10" dirty="0">
                <a:latin typeface="Arial"/>
                <a:cs typeface="Arial"/>
              </a:rPr>
              <a:t>where ...</a:t>
            </a:r>
            <a:endParaRPr sz="32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update </a:t>
            </a:r>
            <a:r>
              <a:rPr sz="3200" spc="-5" dirty="0">
                <a:latin typeface="Arial"/>
                <a:cs typeface="Arial"/>
              </a:rPr>
              <a:t>... set ... </a:t>
            </a:r>
            <a:r>
              <a:rPr sz="3200" spc="-10" dirty="0">
                <a:latin typeface="Arial"/>
                <a:cs typeface="Arial"/>
              </a:rPr>
              <a:t>where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...</a:t>
            </a:r>
            <a:endParaRPr lang="en-US" sz="3200" spc="-1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Arial"/>
                <a:cs typeface="Arial"/>
              </a:rPr>
              <a:t>s</a:t>
            </a:r>
            <a:r>
              <a:rPr lang="en-VN" sz="3200" spc="-10" dirty="0">
                <a:latin typeface="Arial"/>
                <a:cs typeface="Arial"/>
              </a:rPr>
              <a:t>elect … from … where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030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1569</Words>
  <Application>Microsoft Office PowerPoint</Application>
  <PresentationFormat>Custom</PresentationFormat>
  <Paragraphs>262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PowerPoint Presentation</vt:lpstr>
      <vt:lpstr>Data Models</vt:lpstr>
      <vt:lpstr>Relational Model</vt:lpstr>
      <vt:lpstr>Relational Schema</vt:lpstr>
      <vt:lpstr>Keys</vt:lpstr>
      <vt:lpstr>Keys (cont.)</vt:lpstr>
      <vt:lpstr>SQL (“sequel”)</vt:lpstr>
      <vt:lpstr>SQL (“sequel”) – Cont.</vt:lpstr>
      <vt:lpstr>SQL statements</vt:lpstr>
      <vt:lpstr>create table …</vt:lpstr>
      <vt:lpstr>Multi-column Keys</vt:lpstr>
      <vt:lpstr>Multi-column Keys</vt:lpstr>
      <vt:lpstr>Multi-column Keys (2)</vt:lpstr>
      <vt:lpstr>Multi-column Keys (3)</vt:lpstr>
      <vt:lpstr>Multi-column Keys (3)</vt:lpstr>
      <vt:lpstr>UNIQUE</vt:lpstr>
      <vt:lpstr>PowerPoint Presentation</vt:lpstr>
      <vt:lpstr>PowerPoint Presentation</vt:lpstr>
      <vt:lpstr>PowerPoint Presentation</vt:lpstr>
      <vt:lpstr>One Way to Input Data</vt:lpstr>
      <vt:lpstr>Demo: MakeTriples.java</vt:lpstr>
      <vt:lpstr>Warning</vt:lpstr>
      <vt:lpstr>PowerPoint Presentation</vt:lpstr>
      <vt:lpstr>Warning (cont)</vt:lpstr>
      <vt:lpstr>delete from ... where ...</vt:lpstr>
      <vt:lpstr>update ... set ... where ...</vt:lpstr>
      <vt:lpstr>select ... from ... where ...</vt:lpstr>
      <vt:lpstr>DISTINCT and ORDER BY</vt:lpstr>
      <vt:lpstr>Demo on Sqlite</vt:lpstr>
      <vt:lpstr>SQLite Uses</vt:lpstr>
      <vt:lpstr>Physical Data Independence</vt:lpstr>
      <vt:lpstr>SQLite Gotchas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lec02-data-models</dc:title>
  <dc:creator>gangluo</dc:creator>
  <cp:lastModifiedBy>duongtranduc duongtranduc</cp:lastModifiedBy>
  <cp:revision>6</cp:revision>
  <dcterms:created xsi:type="dcterms:W3CDTF">2021-06-28T12:17:02Z</dcterms:created>
  <dcterms:modified xsi:type="dcterms:W3CDTF">2022-09-05T11:50:03Z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2021-06-28T00:00:00Z</vt:filetime>
  </property>
</Properties>
</file>