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>
      <p:cViewPr varScale="1">
        <p:scale>
          <a:sx n="96" d="100"/>
          <a:sy n="96" d="100"/>
        </p:scale>
        <p:origin x="17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98545" y="2748026"/>
            <a:ext cx="3861308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8891" y="1306322"/>
            <a:ext cx="5960617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0090" y="2691638"/>
            <a:ext cx="8618219" cy="2322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0700" y="6750866"/>
            <a:ext cx="162432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5889" y="6750841"/>
            <a:ext cx="27495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4166" y="4366514"/>
            <a:ext cx="5368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Nested </a:t>
            </a:r>
            <a:r>
              <a:rPr sz="2800" dirty="0">
                <a:latin typeface="Arial"/>
                <a:cs typeface="Arial"/>
              </a:rPr>
              <a:t>Queries 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SQL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84731" y="6750866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B18CCD2-230F-1A40-9DA3-D3DE32E487C6}"/>
              </a:ext>
            </a:extLst>
          </p:cNvPr>
          <p:cNvSpPr txBox="1">
            <a:spLocks/>
          </p:cNvSpPr>
          <p:nvPr/>
        </p:nvSpPr>
        <p:spPr>
          <a:xfrm>
            <a:off x="1624075" y="1989835"/>
            <a:ext cx="72151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rgbClr val="0921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2552700" marR="5080" indent="-2540635">
              <a:spcBef>
                <a:spcPts val="100"/>
              </a:spcBef>
            </a:pPr>
            <a:r>
              <a:rPr lang="en-US" sz="3600" kern="0" dirty="0"/>
              <a:t>Introduction to </a:t>
            </a:r>
            <a:r>
              <a:rPr lang="en-US" sz="3600" kern="0" spc="-5" dirty="0"/>
              <a:t>Database Systems</a:t>
            </a:r>
            <a:endParaRPr lang="en-US" sz="36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692" y="1306322"/>
            <a:ext cx="53359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 </a:t>
            </a:r>
            <a:r>
              <a:rPr dirty="0"/>
              <a:t>Subqueries </a:t>
            </a:r>
            <a:r>
              <a:rPr spc="-5" dirty="0"/>
              <a:t>in</a:t>
            </a:r>
            <a:r>
              <a:rPr spc="-80" dirty="0"/>
              <a:t> </a:t>
            </a:r>
            <a:r>
              <a:rPr dirty="0"/>
              <a:t>FROM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939" y="2844038"/>
            <a:ext cx="656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Find all products whose prices </a:t>
            </a:r>
            <a:r>
              <a:rPr sz="2400" dirty="0">
                <a:latin typeface="Arial"/>
                <a:cs typeface="Arial"/>
              </a:rPr>
              <a:t>is &gt; </a:t>
            </a:r>
            <a:r>
              <a:rPr sz="2400" spc="-5" dirty="0">
                <a:latin typeface="Arial"/>
                <a:cs typeface="Arial"/>
              </a:rPr>
              <a:t>20 and </a:t>
            </a:r>
            <a:r>
              <a:rPr sz="2400" dirty="0">
                <a:latin typeface="Arial"/>
                <a:cs typeface="Arial"/>
              </a:rPr>
              <a:t>&lt; </a:t>
            </a:r>
            <a:r>
              <a:rPr sz="2400" spc="-5" dirty="0">
                <a:latin typeface="Arial"/>
                <a:cs typeface="Arial"/>
              </a:rPr>
              <a:t>500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2227" y="3653028"/>
            <a:ext cx="7579995" cy="938530"/>
          </a:xfrm>
          <a:custGeom>
            <a:avLst/>
            <a:gdLst/>
            <a:ahLst/>
            <a:cxnLst/>
            <a:rect l="l" t="t" r="r" b="b"/>
            <a:pathLst>
              <a:path w="7579995" h="938529">
                <a:moveTo>
                  <a:pt x="7579614" y="938022"/>
                </a:moveTo>
                <a:lnTo>
                  <a:pt x="7579614" y="0"/>
                </a:lnTo>
                <a:lnTo>
                  <a:pt x="0" y="0"/>
                </a:lnTo>
                <a:lnTo>
                  <a:pt x="0" y="938022"/>
                </a:lnTo>
                <a:lnTo>
                  <a:pt x="4572" y="938022"/>
                </a:lnTo>
                <a:lnTo>
                  <a:pt x="4571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7570470" y="9906"/>
                </a:lnTo>
                <a:lnTo>
                  <a:pt x="7570470" y="4572"/>
                </a:lnTo>
                <a:lnTo>
                  <a:pt x="7575042" y="9906"/>
                </a:lnTo>
                <a:lnTo>
                  <a:pt x="7575042" y="938022"/>
                </a:lnTo>
                <a:lnTo>
                  <a:pt x="7579614" y="938022"/>
                </a:lnTo>
                <a:close/>
              </a:path>
              <a:path w="7579995" h="938529">
                <a:moveTo>
                  <a:pt x="9905" y="9906"/>
                </a:moveTo>
                <a:lnTo>
                  <a:pt x="9905" y="4572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7579995" h="938529">
                <a:moveTo>
                  <a:pt x="9905" y="928878"/>
                </a:moveTo>
                <a:lnTo>
                  <a:pt x="9905" y="9906"/>
                </a:lnTo>
                <a:lnTo>
                  <a:pt x="4571" y="9906"/>
                </a:lnTo>
                <a:lnTo>
                  <a:pt x="4572" y="928878"/>
                </a:lnTo>
                <a:lnTo>
                  <a:pt x="9905" y="928878"/>
                </a:lnTo>
                <a:close/>
              </a:path>
              <a:path w="7579995" h="938529">
                <a:moveTo>
                  <a:pt x="7575042" y="928877"/>
                </a:moveTo>
                <a:lnTo>
                  <a:pt x="4572" y="928878"/>
                </a:lnTo>
                <a:lnTo>
                  <a:pt x="9905" y="933450"/>
                </a:lnTo>
                <a:lnTo>
                  <a:pt x="9905" y="938022"/>
                </a:lnTo>
                <a:lnTo>
                  <a:pt x="7570470" y="938022"/>
                </a:lnTo>
                <a:lnTo>
                  <a:pt x="7570470" y="933450"/>
                </a:lnTo>
                <a:lnTo>
                  <a:pt x="7575042" y="928877"/>
                </a:lnTo>
                <a:close/>
              </a:path>
              <a:path w="7579995" h="938529">
                <a:moveTo>
                  <a:pt x="9905" y="938022"/>
                </a:moveTo>
                <a:lnTo>
                  <a:pt x="9905" y="933450"/>
                </a:lnTo>
                <a:lnTo>
                  <a:pt x="4572" y="928878"/>
                </a:lnTo>
                <a:lnTo>
                  <a:pt x="4572" y="938022"/>
                </a:lnTo>
                <a:lnTo>
                  <a:pt x="9905" y="938022"/>
                </a:lnTo>
                <a:close/>
              </a:path>
              <a:path w="7579995" h="938529">
                <a:moveTo>
                  <a:pt x="7575042" y="9906"/>
                </a:moveTo>
                <a:lnTo>
                  <a:pt x="7570470" y="4572"/>
                </a:lnTo>
                <a:lnTo>
                  <a:pt x="7570470" y="9906"/>
                </a:lnTo>
                <a:lnTo>
                  <a:pt x="7575042" y="9906"/>
                </a:lnTo>
                <a:close/>
              </a:path>
              <a:path w="7579995" h="938529">
                <a:moveTo>
                  <a:pt x="7575042" y="928877"/>
                </a:moveTo>
                <a:lnTo>
                  <a:pt x="7575042" y="9906"/>
                </a:lnTo>
                <a:lnTo>
                  <a:pt x="7570470" y="9906"/>
                </a:lnTo>
                <a:lnTo>
                  <a:pt x="7570470" y="928877"/>
                </a:lnTo>
                <a:lnTo>
                  <a:pt x="7575042" y="928877"/>
                </a:lnTo>
                <a:close/>
              </a:path>
              <a:path w="7579995" h="938529">
                <a:moveTo>
                  <a:pt x="7575042" y="938022"/>
                </a:moveTo>
                <a:lnTo>
                  <a:pt x="7575042" y="928877"/>
                </a:lnTo>
                <a:lnTo>
                  <a:pt x="7570470" y="933450"/>
                </a:lnTo>
                <a:lnTo>
                  <a:pt x="7570470" y="938022"/>
                </a:lnTo>
                <a:lnTo>
                  <a:pt x="7575042" y="938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4260" y="3655314"/>
            <a:ext cx="7575550" cy="93345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3345">
              <a:lnSpc>
                <a:spcPts val="2280"/>
              </a:lnSpc>
              <a:spcBef>
                <a:spcPts val="8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X.pname</a:t>
            </a:r>
            <a:endParaRPr sz="2000">
              <a:latin typeface="Arial"/>
              <a:cs typeface="Arial"/>
            </a:endParaRPr>
          </a:p>
          <a:p>
            <a:pPr marL="93345" marR="159385">
              <a:lnSpc>
                <a:spcPts val="2160"/>
              </a:lnSpc>
              <a:spcBef>
                <a:spcPts val="155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 </a:t>
            </a:r>
            <a:r>
              <a:rPr sz="2000" spc="-5" dirty="0">
                <a:latin typeface="Arial"/>
                <a:cs typeface="Arial"/>
              </a:rPr>
              <a:t>*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Product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Y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5" dirty="0">
                <a:latin typeface="Arial"/>
                <a:cs typeface="Arial"/>
              </a:rPr>
              <a:t>price &gt; 20)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X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5" dirty="0">
                <a:latin typeface="Arial"/>
                <a:cs typeface="Arial"/>
              </a:rPr>
              <a:t>X.price &lt;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500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7240" y="4909057"/>
            <a:ext cx="2567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Unnest this query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037" y="560323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Product 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pname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price, cid)  Company(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cname,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9255" y="5567934"/>
            <a:ext cx="4369435" cy="932815"/>
          </a:xfrm>
          <a:custGeom>
            <a:avLst/>
            <a:gdLst/>
            <a:ahLst/>
            <a:cxnLst/>
            <a:rect l="l" t="t" r="r" b="b"/>
            <a:pathLst>
              <a:path w="4369434" h="932814">
                <a:moveTo>
                  <a:pt x="4369308" y="932688"/>
                </a:moveTo>
                <a:lnTo>
                  <a:pt x="4369308" y="0"/>
                </a:lnTo>
                <a:lnTo>
                  <a:pt x="0" y="0"/>
                </a:lnTo>
                <a:lnTo>
                  <a:pt x="0" y="932688"/>
                </a:lnTo>
                <a:lnTo>
                  <a:pt x="5334" y="932688"/>
                </a:lnTo>
                <a:lnTo>
                  <a:pt x="5334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4359402" y="9143"/>
                </a:lnTo>
                <a:lnTo>
                  <a:pt x="4359402" y="4571"/>
                </a:lnTo>
                <a:lnTo>
                  <a:pt x="4363974" y="9143"/>
                </a:lnTo>
                <a:lnTo>
                  <a:pt x="4363974" y="932688"/>
                </a:lnTo>
                <a:lnTo>
                  <a:pt x="4369308" y="932688"/>
                </a:lnTo>
                <a:close/>
              </a:path>
              <a:path w="4369434" h="932814">
                <a:moveTo>
                  <a:pt x="9906" y="9144"/>
                </a:moveTo>
                <a:lnTo>
                  <a:pt x="9906" y="4572"/>
                </a:lnTo>
                <a:lnTo>
                  <a:pt x="5334" y="9144"/>
                </a:lnTo>
                <a:lnTo>
                  <a:pt x="9906" y="9144"/>
                </a:lnTo>
                <a:close/>
              </a:path>
              <a:path w="4369434" h="932814">
                <a:moveTo>
                  <a:pt x="9906" y="923544"/>
                </a:moveTo>
                <a:lnTo>
                  <a:pt x="9906" y="9144"/>
                </a:lnTo>
                <a:lnTo>
                  <a:pt x="5334" y="9144"/>
                </a:lnTo>
                <a:lnTo>
                  <a:pt x="5334" y="923544"/>
                </a:lnTo>
                <a:lnTo>
                  <a:pt x="9906" y="923544"/>
                </a:lnTo>
                <a:close/>
              </a:path>
              <a:path w="4369434" h="932814">
                <a:moveTo>
                  <a:pt x="4363974" y="923543"/>
                </a:moveTo>
                <a:lnTo>
                  <a:pt x="5334" y="923544"/>
                </a:lnTo>
                <a:lnTo>
                  <a:pt x="9906" y="928116"/>
                </a:lnTo>
                <a:lnTo>
                  <a:pt x="9905" y="932688"/>
                </a:lnTo>
                <a:lnTo>
                  <a:pt x="4359402" y="932688"/>
                </a:lnTo>
                <a:lnTo>
                  <a:pt x="4359402" y="928115"/>
                </a:lnTo>
                <a:lnTo>
                  <a:pt x="4363974" y="923543"/>
                </a:lnTo>
                <a:close/>
              </a:path>
              <a:path w="4369434" h="932814">
                <a:moveTo>
                  <a:pt x="9905" y="932688"/>
                </a:moveTo>
                <a:lnTo>
                  <a:pt x="9906" y="928116"/>
                </a:lnTo>
                <a:lnTo>
                  <a:pt x="5334" y="923544"/>
                </a:lnTo>
                <a:lnTo>
                  <a:pt x="5334" y="932688"/>
                </a:lnTo>
                <a:lnTo>
                  <a:pt x="9905" y="932688"/>
                </a:lnTo>
                <a:close/>
              </a:path>
              <a:path w="4369434" h="932814">
                <a:moveTo>
                  <a:pt x="4363974" y="9143"/>
                </a:moveTo>
                <a:lnTo>
                  <a:pt x="4359402" y="4571"/>
                </a:lnTo>
                <a:lnTo>
                  <a:pt x="4359402" y="9143"/>
                </a:lnTo>
                <a:lnTo>
                  <a:pt x="4363974" y="9143"/>
                </a:lnTo>
                <a:close/>
              </a:path>
              <a:path w="4369434" h="932814">
                <a:moveTo>
                  <a:pt x="4363974" y="923543"/>
                </a:moveTo>
                <a:lnTo>
                  <a:pt x="4363974" y="9143"/>
                </a:lnTo>
                <a:lnTo>
                  <a:pt x="4359402" y="9143"/>
                </a:lnTo>
                <a:lnTo>
                  <a:pt x="4359402" y="923543"/>
                </a:lnTo>
                <a:lnTo>
                  <a:pt x="4363974" y="923543"/>
                </a:lnTo>
                <a:close/>
              </a:path>
              <a:path w="4369434" h="932814">
                <a:moveTo>
                  <a:pt x="4363974" y="932688"/>
                </a:moveTo>
                <a:lnTo>
                  <a:pt x="4363974" y="923543"/>
                </a:lnTo>
                <a:lnTo>
                  <a:pt x="4359402" y="928115"/>
                </a:lnTo>
                <a:lnTo>
                  <a:pt x="4359402" y="932688"/>
                </a:lnTo>
                <a:lnTo>
                  <a:pt x="4363974" y="932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32050" y="5570220"/>
            <a:ext cx="4364355" cy="928369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710" marR="2432050">
              <a:lnSpc>
                <a:spcPts val="2160"/>
              </a:lnSpc>
              <a:spcBef>
                <a:spcPts val="35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pname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Product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ts val="213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5" dirty="0">
                <a:latin typeface="Arial"/>
                <a:cs typeface="Arial"/>
              </a:rPr>
              <a:t>price &gt; 20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price &lt;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500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692" y="1306322"/>
            <a:ext cx="53359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 </a:t>
            </a:r>
            <a:r>
              <a:rPr dirty="0"/>
              <a:t>Subqueries </a:t>
            </a:r>
            <a:r>
              <a:rPr spc="-5" dirty="0"/>
              <a:t>in</a:t>
            </a:r>
            <a:r>
              <a:rPr spc="-80" dirty="0"/>
              <a:t> </a:t>
            </a:r>
            <a:r>
              <a:rPr dirty="0"/>
              <a:t>FROM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1513"/>
            <a:ext cx="7374255" cy="1758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will </a:t>
            </a:r>
            <a:r>
              <a:rPr sz="2800" dirty="0">
                <a:latin typeface="Arial"/>
                <a:cs typeface="Arial"/>
              </a:rPr>
              <a:t>see that sometimes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really need a  subquery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will see most compelling examples next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lecture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in that </a:t>
            </a:r>
            <a:r>
              <a:rPr sz="2400" spc="-5" dirty="0">
                <a:latin typeface="Arial"/>
                <a:cs typeface="Arial"/>
              </a:rPr>
              <a:t>case, we can put it in </a:t>
            </a:r>
            <a:r>
              <a:rPr sz="2400" dirty="0">
                <a:latin typeface="Arial"/>
                <a:cs typeface="Arial"/>
              </a:rPr>
              <a:t>the FROM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clause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 Subqueries in</a:t>
            </a:r>
            <a:r>
              <a:rPr spc="-65" dirty="0"/>
              <a:t> </a:t>
            </a:r>
            <a:r>
              <a:rPr dirty="0"/>
              <a:t>WHERE</a:t>
            </a:r>
          </a:p>
        </p:txBody>
      </p:sp>
      <p:sp>
        <p:nvSpPr>
          <p:cNvPr id="3" name="object 3"/>
          <p:cNvSpPr/>
          <p:nvPr/>
        </p:nvSpPr>
        <p:spPr>
          <a:xfrm>
            <a:off x="1138427" y="5024628"/>
            <a:ext cx="6985000" cy="1492250"/>
          </a:xfrm>
          <a:custGeom>
            <a:avLst/>
            <a:gdLst/>
            <a:ahLst/>
            <a:cxnLst/>
            <a:rect l="l" t="t" r="r" b="b"/>
            <a:pathLst>
              <a:path w="6985000" h="1492250">
                <a:moveTo>
                  <a:pt x="6984492" y="1491996"/>
                </a:moveTo>
                <a:lnTo>
                  <a:pt x="6984492" y="0"/>
                </a:lnTo>
                <a:lnTo>
                  <a:pt x="0" y="0"/>
                </a:lnTo>
                <a:lnTo>
                  <a:pt x="0" y="1491996"/>
                </a:lnTo>
                <a:lnTo>
                  <a:pt x="4571" y="149199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6974586" y="9906"/>
                </a:lnTo>
                <a:lnTo>
                  <a:pt x="6974586" y="4572"/>
                </a:lnTo>
                <a:lnTo>
                  <a:pt x="6979920" y="9906"/>
                </a:lnTo>
                <a:lnTo>
                  <a:pt x="6979920" y="1491996"/>
                </a:lnTo>
                <a:lnTo>
                  <a:pt x="6984492" y="1491996"/>
                </a:lnTo>
                <a:close/>
              </a:path>
              <a:path w="6985000" h="149225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6985000" h="1492250">
                <a:moveTo>
                  <a:pt x="9905" y="1482852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482852"/>
                </a:lnTo>
                <a:lnTo>
                  <a:pt x="9905" y="1482852"/>
                </a:lnTo>
                <a:close/>
              </a:path>
              <a:path w="6985000" h="1492250">
                <a:moveTo>
                  <a:pt x="6979920" y="1482852"/>
                </a:moveTo>
                <a:lnTo>
                  <a:pt x="4572" y="1482852"/>
                </a:lnTo>
                <a:lnTo>
                  <a:pt x="9905" y="1487424"/>
                </a:lnTo>
                <a:lnTo>
                  <a:pt x="9905" y="1491996"/>
                </a:lnTo>
                <a:lnTo>
                  <a:pt x="6974586" y="1491996"/>
                </a:lnTo>
                <a:lnTo>
                  <a:pt x="6974586" y="1487424"/>
                </a:lnTo>
                <a:lnTo>
                  <a:pt x="6979920" y="1482852"/>
                </a:lnTo>
                <a:close/>
              </a:path>
              <a:path w="6985000" h="1492250">
                <a:moveTo>
                  <a:pt x="9905" y="1491996"/>
                </a:moveTo>
                <a:lnTo>
                  <a:pt x="9905" y="1487424"/>
                </a:lnTo>
                <a:lnTo>
                  <a:pt x="4572" y="1482852"/>
                </a:lnTo>
                <a:lnTo>
                  <a:pt x="4571" y="1491996"/>
                </a:lnTo>
                <a:lnTo>
                  <a:pt x="9905" y="1491996"/>
                </a:lnTo>
                <a:close/>
              </a:path>
              <a:path w="6985000" h="1492250">
                <a:moveTo>
                  <a:pt x="6979920" y="9906"/>
                </a:moveTo>
                <a:lnTo>
                  <a:pt x="6974586" y="4572"/>
                </a:lnTo>
                <a:lnTo>
                  <a:pt x="6974586" y="9906"/>
                </a:lnTo>
                <a:lnTo>
                  <a:pt x="6979920" y="9906"/>
                </a:lnTo>
                <a:close/>
              </a:path>
              <a:path w="6985000" h="1492250">
                <a:moveTo>
                  <a:pt x="6979920" y="1482852"/>
                </a:moveTo>
                <a:lnTo>
                  <a:pt x="6979920" y="9906"/>
                </a:lnTo>
                <a:lnTo>
                  <a:pt x="6974586" y="9906"/>
                </a:lnTo>
                <a:lnTo>
                  <a:pt x="6974586" y="1482852"/>
                </a:lnTo>
                <a:lnTo>
                  <a:pt x="6979920" y="1482852"/>
                </a:lnTo>
                <a:close/>
              </a:path>
              <a:path w="6985000" h="1492250">
                <a:moveTo>
                  <a:pt x="6979920" y="1491996"/>
                </a:moveTo>
                <a:lnTo>
                  <a:pt x="6979920" y="1482852"/>
                </a:lnTo>
                <a:lnTo>
                  <a:pt x="6974586" y="1487424"/>
                </a:lnTo>
                <a:lnTo>
                  <a:pt x="6974586" y="1491996"/>
                </a:lnTo>
                <a:lnTo>
                  <a:pt x="6979920" y="1491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0460" y="5026914"/>
            <a:ext cx="6980555" cy="148780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3345">
              <a:lnSpc>
                <a:spcPts val="2280"/>
              </a:lnSpc>
              <a:spcBef>
                <a:spcPts val="80"/>
              </a:spcBef>
              <a:tabLst>
                <a:tab pos="245808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DISTINCT	</a:t>
            </a:r>
            <a:r>
              <a:rPr sz="2000" spc="-10" dirty="0">
                <a:latin typeface="Arial"/>
                <a:cs typeface="Arial"/>
              </a:rPr>
              <a:t>C.cname</a:t>
            </a:r>
            <a:endParaRPr sz="2000">
              <a:latin typeface="Arial"/>
              <a:cs typeface="Arial"/>
            </a:endParaRPr>
          </a:p>
          <a:p>
            <a:pPr marL="93345" marR="3577590">
              <a:lnSpc>
                <a:spcPts val="2160"/>
              </a:lnSpc>
              <a:spcBef>
                <a:spcPts val="155"/>
              </a:spcBef>
              <a:tabLst>
                <a:tab pos="1181100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	</a:t>
            </a:r>
            <a:r>
              <a:rPr sz="2000" spc="-10" dirty="0">
                <a:latin typeface="Arial"/>
                <a:cs typeface="Arial"/>
              </a:rPr>
              <a:t>Company </a:t>
            </a:r>
            <a:r>
              <a:rPr sz="2000" spc="-5" dirty="0">
                <a:latin typeface="Arial"/>
                <a:cs typeface="Arial"/>
              </a:rPr>
              <a:t>C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	</a:t>
            </a:r>
            <a:r>
              <a:rPr sz="2000" spc="-10" dirty="0">
                <a:solidFill>
                  <a:srgbClr val="FF5050"/>
                </a:solidFill>
                <a:latin typeface="Arial"/>
                <a:cs typeface="Arial"/>
              </a:rPr>
              <a:t>EXISTS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  <a:p>
            <a:pPr marL="2329815">
              <a:lnSpc>
                <a:spcPts val="201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  <a:p>
            <a:pPr marL="2259330">
              <a:lnSpc>
                <a:spcPts val="228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5" dirty="0">
                <a:latin typeface="Arial"/>
                <a:cs typeface="Arial"/>
              </a:rPr>
              <a:t>C.cid = </a:t>
            </a:r>
            <a:r>
              <a:rPr sz="2000" spc="-55" dirty="0">
                <a:latin typeface="Arial"/>
                <a:cs typeface="Arial"/>
              </a:rPr>
              <a:t>P.cid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000" spc="-45" dirty="0">
                <a:latin typeface="Arial"/>
                <a:cs typeface="Arial"/>
              </a:rPr>
              <a:t>P.price </a:t>
            </a:r>
            <a:r>
              <a:rPr sz="2000" spc="-5" dirty="0">
                <a:latin typeface="Arial"/>
                <a:cs typeface="Arial"/>
              </a:rPr>
              <a:t>&lt;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100)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20028" y="3424428"/>
            <a:ext cx="3133090" cy="520700"/>
            <a:chOff x="6320028" y="3424428"/>
            <a:chExt cx="3133090" cy="520700"/>
          </a:xfrm>
        </p:grpSpPr>
        <p:sp>
          <p:nvSpPr>
            <p:cNvPr id="6" name="object 6"/>
            <p:cNvSpPr/>
            <p:nvPr/>
          </p:nvSpPr>
          <p:spPr>
            <a:xfrm>
              <a:off x="6406156" y="3939540"/>
              <a:ext cx="2956543" cy="7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0028" y="3424428"/>
              <a:ext cx="3132581" cy="515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20028" y="3424428"/>
              <a:ext cx="3133090" cy="520700"/>
            </a:xfrm>
            <a:custGeom>
              <a:avLst/>
              <a:gdLst/>
              <a:ahLst/>
              <a:cxnLst/>
              <a:rect l="l" t="t" r="r" b="b"/>
              <a:pathLst>
                <a:path w="3133090" h="520700">
                  <a:moveTo>
                    <a:pt x="3132582" y="430530"/>
                  </a:moveTo>
                  <a:lnTo>
                    <a:pt x="3132582" y="89916"/>
                  </a:lnTo>
                  <a:lnTo>
                    <a:pt x="3131058" y="71628"/>
                  </a:lnTo>
                  <a:lnTo>
                    <a:pt x="3102868" y="23236"/>
                  </a:lnTo>
                  <a:lnTo>
                    <a:pt x="3051810" y="762"/>
                  </a:lnTo>
                  <a:lnTo>
                    <a:pt x="3042666" y="0"/>
                  </a:lnTo>
                  <a:lnTo>
                    <a:pt x="89916" y="0"/>
                  </a:lnTo>
                  <a:lnTo>
                    <a:pt x="36714" y="17897"/>
                  </a:lnTo>
                  <a:lnTo>
                    <a:pt x="3809" y="63246"/>
                  </a:lnTo>
                  <a:lnTo>
                    <a:pt x="2285" y="72390"/>
                  </a:lnTo>
                  <a:lnTo>
                    <a:pt x="761" y="80772"/>
                  </a:lnTo>
                  <a:lnTo>
                    <a:pt x="0" y="89916"/>
                  </a:lnTo>
                  <a:lnTo>
                    <a:pt x="0" y="430530"/>
                  </a:lnTo>
                  <a:lnTo>
                    <a:pt x="762" y="439674"/>
                  </a:lnTo>
                  <a:lnTo>
                    <a:pt x="2286" y="448818"/>
                  </a:lnTo>
                  <a:lnTo>
                    <a:pt x="4572" y="457200"/>
                  </a:lnTo>
                  <a:lnTo>
                    <a:pt x="7620" y="465582"/>
                  </a:lnTo>
                  <a:lnTo>
                    <a:pt x="9906" y="470371"/>
                  </a:lnTo>
                  <a:lnTo>
                    <a:pt x="9906" y="81534"/>
                  </a:lnTo>
                  <a:lnTo>
                    <a:pt x="11429" y="73914"/>
                  </a:lnTo>
                  <a:lnTo>
                    <a:pt x="31482" y="34887"/>
                  </a:lnTo>
                  <a:lnTo>
                    <a:pt x="45719" y="23622"/>
                  </a:lnTo>
                  <a:lnTo>
                    <a:pt x="51816" y="19050"/>
                  </a:lnTo>
                  <a:lnTo>
                    <a:pt x="89916" y="9926"/>
                  </a:lnTo>
                  <a:lnTo>
                    <a:pt x="3051048" y="9906"/>
                  </a:lnTo>
                  <a:lnTo>
                    <a:pt x="3059430" y="11430"/>
                  </a:lnTo>
                  <a:lnTo>
                    <a:pt x="3083553" y="21009"/>
                  </a:lnTo>
                  <a:lnTo>
                    <a:pt x="3102721" y="36480"/>
                  </a:lnTo>
                  <a:lnTo>
                    <a:pt x="3116054" y="57142"/>
                  </a:lnTo>
                  <a:lnTo>
                    <a:pt x="3122676" y="82296"/>
                  </a:lnTo>
                  <a:lnTo>
                    <a:pt x="3122676" y="470694"/>
                  </a:lnTo>
                  <a:lnTo>
                    <a:pt x="3125195" y="466881"/>
                  </a:lnTo>
                  <a:lnTo>
                    <a:pt x="3131820" y="439674"/>
                  </a:lnTo>
                  <a:lnTo>
                    <a:pt x="3132582" y="430530"/>
                  </a:lnTo>
                  <a:close/>
                </a:path>
                <a:path w="3133090" h="520700">
                  <a:moveTo>
                    <a:pt x="3122676" y="470694"/>
                  </a:moveTo>
                  <a:lnTo>
                    <a:pt x="3122676" y="438912"/>
                  </a:lnTo>
                  <a:lnTo>
                    <a:pt x="3121152" y="447294"/>
                  </a:lnTo>
                  <a:lnTo>
                    <a:pt x="3112211" y="470977"/>
                  </a:lnTo>
                  <a:lnTo>
                    <a:pt x="3074899" y="504243"/>
                  </a:lnTo>
                  <a:lnTo>
                    <a:pt x="89916" y="511302"/>
                  </a:lnTo>
                  <a:lnTo>
                    <a:pt x="64233" y="506585"/>
                  </a:lnTo>
                  <a:lnTo>
                    <a:pt x="42219" y="495038"/>
                  </a:lnTo>
                  <a:lnTo>
                    <a:pt x="24813" y="477335"/>
                  </a:lnTo>
                  <a:lnTo>
                    <a:pt x="12954" y="454152"/>
                  </a:lnTo>
                  <a:lnTo>
                    <a:pt x="9906" y="438912"/>
                  </a:lnTo>
                  <a:lnTo>
                    <a:pt x="9906" y="470371"/>
                  </a:lnTo>
                  <a:lnTo>
                    <a:pt x="40386" y="505206"/>
                  </a:lnTo>
                  <a:lnTo>
                    <a:pt x="77433" y="519484"/>
                  </a:lnTo>
                  <a:lnTo>
                    <a:pt x="89916" y="520446"/>
                  </a:lnTo>
                  <a:lnTo>
                    <a:pt x="3042666" y="520446"/>
                  </a:lnTo>
                  <a:lnTo>
                    <a:pt x="3060954" y="518922"/>
                  </a:lnTo>
                  <a:lnTo>
                    <a:pt x="3087230" y="508737"/>
                  </a:lnTo>
                  <a:lnTo>
                    <a:pt x="3109488" y="490647"/>
                  </a:lnTo>
                  <a:lnTo>
                    <a:pt x="3122676" y="470694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Find all companies that make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some</a:t>
            </a:r>
            <a:r>
              <a:rPr spc="-5" dirty="0"/>
              <a:t> products with price </a:t>
            </a:r>
            <a:r>
              <a:rPr dirty="0"/>
              <a:t>&lt;</a:t>
            </a:r>
            <a:r>
              <a:rPr spc="55" dirty="0"/>
              <a:t> </a:t>
            </a:r>
            <a:r>
              <a:rPr spc="-5" dirty="0"/>
              <a:t>100</a:t>
            </a:r>
          </a:p>
          <a:p>
            <a:pPr marL="120014">
              <a:lnSpc>
                <a:spcPct val="100000"/>
              </a:lnSpc>
              <a:spcBef>
                <a:spcPts val="50"/>
              </a:spcBef>
            </a:pPr>
            <a:endParaRPr sz="2850"/>
          </a:p>
          <a:p>
            <a:pPr marL="5725795">
              <a:lnSpc>
                <a:spcPct val="100000"/>
              </a:lnSpc>
            </a:pPr>
            <a:r>
              <a:rPr spc="-5" dirty="0"/>
              <a:t>Existential</a:t>
            </a:r>
            <a:r>
              <a:rPr spc="-65" dirty="0"/>
              <a:t> </a:t>
            </a:r>
            <a:r>
              <a:rPr spc="-5" dirty="0"/>
              <a:t>quantifiers</a:t>
            </a:r>
          </a:p>
          <a:p>
            <a:pPr marL="120014">
              <a:lnSpc>
                <a:spcPct val="100000"/>
              </a:lnSpc>
            </a:pPr>
            <a:endParaRPr sz="2700"/>
          </a:p>
          <a:p>
            <a:pPr marL="120014">
              <a:lnSpc>
                <a:spcPct val="100000"/>
              </a:lnSpc>
              <a:spcBef>
                <a:spcPts val="45"/>
              </a:spcBef>
            </a:pPr>
            <a:endParaRPr sz="2700"/>
          </a:p>
          <a:p>
            <a:pPr marL="361315">
              <a:lnSpc>
                <a:spcPct val="100000"/>
              </a:lnSpc>
            </a:pPr>
            <a:r>
              <a:rPr spc="-5" dirty="0"/>
              <a:t>Using</a:t>
            </a:r>
            <a:r>
              <a:rPr spc="10" dirty="0"/>
              <a:t> </a:t>
            </a:r>
            <a:r>
              <a:rPr dirty="0">
                <a:solidFill>
                  <a:srgbClr val="FF5050"/>
                </a:solidFill>
              </a:rPr>
              <a:t>EXISTS</a:t>
            </a:r>
            <a:r>
              <a:rPr dirty="0"/>
              <a:t>:</a:t>
            </a:r>
          </a:p>
        </p:txBody>
      </p:sp>
      <p:sp>
        <p:nvSpPr>
          <p:cNvPr id="10" name="object 10"/>
          <p:cNvSpPr/>
          <p:nvPr/>
        </p:nvSpPr>
        <p:spPr>
          <a:xfrm>
            <a:off x="457200" y="4415028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9144000" y="9905"/>
                </a:moveTo>
                <a:lnTo>
                  <a:pt x="9144000" y="0"/>
                </a:lnTo>
                <a:lnTo>
                  <a:pt x="0" y="0"/>
                </a:lnTo>
                <a:lnTo>
                  <a:pt x="0" y="9906"/>
                </a:lnTo>
                <a:lnTo>
                  <a:pt x="914400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8037" y="560323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Product 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pname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price, cid)  Company(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cname,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 Subqueries in</a:t>
            </a:r>
            <a:r>
              <a:rPr spc="-65" dirty="0"/>
              <a:t> </a:t>
            </a:r>
            <a:r>
              <a:rPr dirty="0"/>
              <a:t>WHERE</a:t>
            </a:r>
          </a:p>
        </p:txBody>
      </p:sp>
      <p:sp>
        <p:nvSpPr>
          <p:cNvPr id="3" name="object 3"/>
          <p:cNvSpPr/>
          <p:nvPr/>
        </p:nvSpPr>
        <p:spPr>
          <a:xfrm>
            <a:off x="1165860" y="5024628"/>
            <a:ext cx="4999990" cy="1492250"/>
          </a:xfrm>
          <a:custGeom>
            <a:avLst/>
            <a:gdLst/>
            <a:ahLst/>
            <a:cxnLst/>
            <a:rect l="l" t="t" r="r" b="b"/>
            <a:pathLst>
              <a:path w="4999990" h="1492250">
                <a:moveTo>
                  <a:pt x="4999482" y="1491996"/>
                </a:moveTo>
                <a:lnTo>
                  <a:pt x="4999482" y="0"/>
                </a:lnTo>
                <a:lnTo>
                  <a:pt x="0" y="0"/>
                </a:lnTo>
                <a:lnTo>
                  <a:pt x="0" y="1491996"/>
                </a:lnTo>
                <a:lnTo>
                  <a:pt x="4571" y="1491996"/>
                </a:lnTo>
                <a:lnTo>
                  <a:pt x="4571" y="9906"/>
                </a:lnTo>
                <a:lnTo>
                  <a:pt x="9143" y="4572"/>
                </a:lnTo>
                <a:lnTo>
                  <a:pt x="9143" y="9906"/>
                </a:lnTo>
                <a:lnTo>
                  <a:pt x="4990338" y="9906"/>
                </a:lnTo>
                <a:lnTo>
                  <a:pt x="4990338" y="4572"/>
                </a:lnTo>
                <a:lnTo>
                  <a:pt x="4994910" y="9906"/>
                </a:lnTo>
                <a:lnTo>
                  <a:pt x="4994910" y="1491996"/>
                </a:lnTo>
                <a:lnTo>
                  <a:pt x="4999482" y="1491996"/>
                </a:lnTo>
                <a:close/>
              </a:path>
              <a:path w="4999990" h="1492250">
                <a:moveTo>
                  <a:pt x="9143" y="9906"/>
                </a:moveTo>
                <a:lnTo>
                  <a:pt x="9143" y="4572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4999990" h="1492250">
                <a:moveTo>
                  <a:pt x="9143" y="1482852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1482852"/>
                </a:lnTo>
                <a:lnTo>
                  <a:pt x="9143" y="1482852"/>
                </a:lnTo>
                <a:close/>
              </a:path>
              <a:path w="4999990" h="1492250">
                <a:moveTo>
                  <a:pt x="4994910" y="1482852"/>
                </a:moveTo>
                <a:lnTo>
                  <a:pt x="4571" y="1482852"/>
                </a:lnTo>
                <a:lnTo>
                  <a:pt x="9143" y="1487424"/>
                </a:lnTo>
                <a:lnTo>
                  <a:pt x="9143" y="1491996"/>
                </a:lnTo>
                <a:lnTo>
                  <a:pt x="4990338" y="1491996"/>
                </a:lnTo>
                <a:lnTo>
                  <a:pt x="4990338" y="1487424"/>
                </a:lnTo>
                <a:lnTo>
                  <a:pt x="4994910" y="1482852"/>
                </a:lnTo>
                <a:close/>
              </a:path>
              <a:path w="4999990" h="1492250">
                <a:moveTo>
                  <a:pt x="9143" y="1491996"/>
                </a:moveTo>
                <a:lnTo>
                  <a:pt x="9143" y="1487424"/>
                </a:lnTo>
                <a:lnTo>
                  <a:pt x="4571" y="1482852"/>
                </a:lnTo>
                <a:lnTo>
                  <a:pt x="4571" y="1491996"/>
                </a:lnTo>
                <a:lnTo>
                  <a:pt x="9143" y="1491996"/>
                </a:lnTo>
                <a:close/>
              </a:path>
              <a:path w="4999990" h="1492250">
                <a:moveTo>
                  <a:pt x="4994910" y="9906"/>
                </a:moveTo>
                <a:lnTo>
                  <a:pt x="4990338" y="4572"/>
                </a:lnTo>
                <a:lnTo>
                  <a:pt x="4990338" y="9906"/>
                </a:lnTo>
                <a:lnTo>
                  <a:pt x="4994910" y="9906"/>
                </a:lnTo>
                <a:close/>
              </a:path>
              <a:path w="4999990" h="1492250">
                <a:moveTo>
                  <a:pt x="4994910" y="1482852"/>
                </a:moveTo>
                <a:lnTo>
                  <a:pt x="4994910" y="9906"/>
                </a:lnTo>
                <a:lnTo>
                  <a:pt x="4990338" y="9906"/>
                </a:lnTo>
                <a:lnTo>
                  <a:pt x="4990338" y="1482852"/>
                </a:lnTo>
                <a:lnTo>
                  <a:pt x="4994910" y="1482852"/>
                </a:lnTo>
                <a:close/>
              </a:path>
              <a:path w="4999990" h="1492250">
                <a:moveTo>
                  <a:pt x="4994910" y="1491996"/>
                </a:moveTo>
                <a:lnTo>
                  <a:pt x="4994910" y="1482852"/>
                </a:lnTo>
                <a:lnTo>
                  <a:pt x="4990338" y="1487424"/>
                </a:lnTo>
                <a:lnTo>
                  <a:pt x="4990338" y="1491996"/>
                </a:lnTo>
                <a:lnTo>
                  <a:pt x="4994910" y="1491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5026914"/>
            <a:ext cx="4994910" cy="148780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2075">
              <a:lnSpc>
                <a:spcPts val="2280"/>
              </a:lnSpc>
              <a:spcBef>
                <a:spcPts val="80"/>
              </a:spcBef>
              <a:tabLst>
                <a:tab pos="245681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DISTINCT	</a:t>
            </a:r>
            <a:r>
              <a:rPr sz="2000" spc="-10" dirty="0">
                <a:latin typeface="Arial"/>
                <a:cs typeface="Arial"/>
              </a:rPr>
              <a:t>C.cname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ts val="2160"/>
              </a:lnSpc>
              <a:tabLst>
                <a:tab pos="119062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	</a:t>
            </a:r>
            <a:r>
              <a:rPr sz="2000" spc="-10" dirty="0">
                <a:latin typeface="Arial"/>
                <a:cs typeface="Arial"/>
              </a:rPr>
              <a:t>Company </a:t>
            </a:r>
            <a:r>
              <a:rPr sz="2000" spc="-5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ts val="216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5" dirty="0">
                <a:latin typeface="Arial"/>
                <a:cs typeface="Arial"/>
              </a:rPr>
              <a:t>C.cid </a:t>
            </a:r>
            <a:r>
              <a:rPr sz="2000" spc="-5" dirty="0">
                <a:solidFill>
                  <a:srgbClr val="FF5050"/>
                </a:solidFill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P.cid</a:t>
            </a:r>
            <a:endParaRPr sz="2000">
              <a:latin typeface="Arial"/>
              <a:cs typeface="Arial"/>
            </a:endParaRPr>
          </a:p>
          <a:p>
            <a:pPr marL="2117725" marR="299085">
              <a:lnSpc>
                <a:spcPts val="2160"/>
              </a:lnSpc>
              <a:spcBef>
                <a:spcPts val="155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P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45" dirty="0">
                <a:latin typeface="Arial"/>
                <a:cs typeface="Arial"/>
              </a:rPr>
              <a:t>P.price </a:t>
            </a:r>
            <a:r>
              <a:rPr sz="2000" spc="-5" dirty="0">
                <a:latin typeface="Arial"/>
                <a:cs typeface="Arial"/>
              </a:rPr>
              <a:t>&lt;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100)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415028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9144000" y="9905"/>
                </a:moveTo>
                <a:lnTo>
                  <a:pt x="9144000" y="0"/>
                </a:lnTo>
                <a:lnTo>
                  <a:pt x="0" y="0"/>
                </a:lnTo>
                <a:lnTo>
                  <a:pt x="0" y="9906"/>
                </a:lnTo>
                <a:lnTo>
                  <a:pt x="914400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320028" y="3424428"/>
            <a:ext cx="3133090" cy="520700"/>
            <a:chOff x="6320028" y="3424428"/>
            <a:chExt cx="3133090" cy="520700"/>
          </a:xfrm>
        </p:grpSpPr>
        <p:sp>
          <p:nvSpPr>
            <p:cNvPr id="7" name="object 7"/>
            <p:cNvSpPr/>
            <p:nvPr/>
          </p:nvSpPr>
          <p:spPr>
            <a:xfrm>
              <a:off x="6406156" y="3939540"/>
              <a:ext cx="2956543" cy="7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20028" y="3424428"/>
              <a:ext cx="3132581" cy="515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0028" y="3424428"/>
              <a:ext cx="3133090" cy="520700"/>
            </a:xfrm>
            <a:custGeom>
              <a:avLst/>
              <a:gdLst/>
              <a:ahLst/>
              <a:cxnLst/>
              <a:rect l="l" t="t" r="r" b="b"/>
              <a:pathLst>
                <a:path w="3133090" h="520700">
                  <a:moveTo>
                    <a:pt x="3132582" y="430530"/>
                  </a:moveTo>
                  <a:lnTo>
                    <a:pt x="3132582" y="89916"/>
                  </a:lnTo>
                  <a:lnTo>
                    <a:pt x="3131058" y="71628"/>
                  </a:lnTo>
                  <a:lnTo>
                    <a:pt x="3102868" y="23236"/>
                  </a:lnTo>
                  <a:lnTo>
                    <a:pt x="3051810" y="762"/>
                  </a:lnTo>
                  <a:lnTo>
                    <a:pt x="3042666" y="0"/>
                  </a:lnTo>
                  <a:lnTo>
                    <a:pt x="89916" y="0"/>
                  </a:lnTo>
                  <a:lnTo>
                    <a:pt x="36714" y="17897"/>
                  </a:lnTo>
                  <a:lnTo>
                    <a:pt x="3809" y="63246"/>
                  </a:lnTo>
                  <a:lnTo>
                    <a:pt x="2285" y="72390"/>
                  </a:lnTo>
                  <a:lnTo>
                    <a:pt x="761" y="80772"/>
                  </a:lnTo>
                  <a:lnTo>
                    <a:pt x="0" y="89916"/>
                  </a:lnTo>
                  <a:lnTo>
                    <a:pt x="0" y="430530"/>
                  </a:lnTo>
                  <a:lnTo>
                    <a:pt x="762" y="439674"/>
                  </a:lnTo>
                  <a:lnTo>
                    <a:pt x="2286" y="448818"/>
                  </a:lnTo>
                  <a:lnTo>
                    <a:pt x="4572" y="457200"/>
                  </a:lnTo>
                  <a:lnTo>
                    <a:pt x="7620" y="465582"/>
                  </a:lnTo>
                  <a:lnTo>
                    <a:pt x="9906" y="470371"/>
                  </a:lnTo>
                  <a:lnTo>
                    <a:pt x="9906" y="81534"/>
                  </a:lnTo>
                  <a:lnTo>
                    <a:pt x="11429" y="73914"/>
                  </a:lnTo>
                  <a:lnTo>
                    <a:pt x="31482" y="34887"/>
                  </a:lnTo>
                  <a:lnTo>
                    <a:pt x="45719" y="23622"/>
                  </a:lnTo>
                  <a:lnTo>
                    <a:pt x="51816" y="19050"/>
                  </a:lnTo>
                  <a:lnTo>
                    <a:pt x="89916" y="9926"/>
                  </a:lnTo>
                  <a:lnTo>
                    <a:pt x="3051048" y="9906"/>
                  </a:lnTo>
                  <a:lnTo>
                    <a:pt x="3059430" y="11430"/>
                  </a:lnTo>
                  <a:lnTo>
                    <a:pt x="3083553" y="21009"/>
                  </a:lnTo>
                  <a:lnTo>
                    <a:pt x="3102721" y="36480"/>
                  </a:lnTo>
                  <a:lnTo>
                    <a:pt x="3116054" y="57142"/>
                  </a:lnTo>
                  <a:lnTo>
                    <a:pt x="3122676" y="82296"/>
                  </a:lnTo>
                  <a:lnTo>
                    <a:pt x="3122676" y="470694"/>
                  </a:lnTo>
                  <a:lnTo>
                    <a:pt x="3125195" y="466881"/>
                  </a:lnTo>
                  <a:lnTo>
                    <a:pt x="3131820" y="439674"/>
                  </a:lnTo>
                  <a:lnTo>
                    <a:pt x="3132582" y="430530"/>
                  </a:lnTo>
                  <a:close/>
                </a:path>
                <a:path w="3133090" h="520700">
                  <a:moveTo>
                    <a:pt x="3122676" y="470694"/>
                  </a:moveTo>
                  <a:lnTo>
                    <a:pt x="3122676" y="438912"/>
                  </a:lnTo>
                  <a:lnTo>
                    <a:pt x="3121152" y="447294"/>
                  </a:lnTo>
                  <a:lnTo>
                    <a:pt x="3112211" y="470977"/>
                  </a:lnTo>
                  <a:lnTo>
                    <a:pt x="3074899" y="504243"/>
                  </a:lnTo>
                  <a:lnTo>
                    <a:pt x="89916" y="511302"/>
                  </a:lnTo>
                  <a:lnTo>
                    <a:pt x="64233" y="506585"/>
                  </a:lnTo>
                  <a:lnTo>
                    <a:pt x="42219" y="495038"/>
                  </a:lnTo>
                  <a:lnTo>
                    <a:pt x="24813" y="477335"/>
                  </a:lnTo>
                  <a:lnTo>
                    <a:pt x="12954" y="454152"/>
                  </a:lnTo>
                  <a:lnTo>
                    <a:pt x="9906" y="438912"/>
                  </a:lnTo>
                  <a:lnTo>
                    <a:pt x="9906" y="470371"/>
                  </a:lnTo>
                  <a:lnTo>
                    <a:pt x="40386" y="505206"/>
                  </a:lnTo>
                  <a:lnTo>
                    <a:pt x="77433" y="519484"/>
                  </a:lnTo>
                  <a:lnTo>
                    <a:pt x="89916" y="520446"/>
                  </a:lnTo>
                  <a:lnTo>
                    <a:pt x="3042666" y="520446"/>
                  </a:lnTo>
                  <a:lnTo>
                    <a:pt x="3060954" y="518922"/>
                  </a:lnTo>
                  <a:lnTo>
                    <a:pt x="3087230" y="508737"/>
                  </a:lnTo>
                  <a:lnTo>
                    <a:pt x="3109488" y="490647"/>
                  </a:lnTo>
                  <a:lnTo>
                    <a:pt x="3122676" y="470694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Find all companies that make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some</a:t>
            </a:r>
            <a:r>
              <a:rPr spc="-5" dirty="0"/>
              <a:t> products with price </a:t>
            </a:r>
            <a:r>
              <a:rPr dirty="0"/>
              <a:t>&lt;</a:t>
            </a:r>
            <a:r>
              <a:rPr spc="55" dirty="0"/>
              <a:t> </a:t>
            </a:r>
            <a:r>
              <a:rPr spc="-5" dirty="0"/>
              <a:t>100</a:t>
            </a:r>
          </a:p>
          <a:p>
            <a:pPr marL="120014">
              <a:lnSpc>
                <a:spcPct val="100000"/>
              </a:lnSpc>
              <a:spcBef>
                <a:spcPts val="50"/>
              </a:spcBef>
            </a:pPr>
            <a:endParaRPr sz="2850"/>
          </a:p>
          <a:p>
            <a:pPr marL="5725795">
              <a:lnSpc>
                <a:spcPct val="100000"/>
              </a:lnSpc>
            </a:pPr>
            <a:r>
              <a:rPr spc="-5" dirty="0"/>
              <a:t>Existential</a:t>
            </a:r>
            <a:r>
              <a:rPr spc="-65" dirty="0"/>
              <a:t> </a:t>
            </a:r>
            <a:r>
              <a:rPr spc="-5" dirty="0"/>
              <a:t>quantifiers</a:t>
            </a:r>
          </a:p>
          <a:p>
            <a:pPr marL="120014">
              <a:lnSpc>
                <a:spcPct val="100000"/>
              </a:lnSpc>
            </a:pPr>
            <a:endParaRPr sz="2700"/>
          </a:p>
          <a:p>
            <a:pPr marL="120014">
              <a:lnSpc>
                <a:spcPct val="100000"/>
              </a:lnSpc>
              <a:spcBef>
                <a:spcPts val="45"/>
              </a:spcBef>
            </a:pPr>
            <a:endParaRPr sz="2700"/>
          </a:p>
          <a:p>
            <a:pPr marL="361315">
              <a:lnSpc>
                <a:spcPct val="100000"/>
              </a:lnSpc>
            </a:pPr>
            <a:r>
              <a:rPr spc="-5" dirty="0"/>
              <a:t>Using</a:t>
            </a:r>
            <a:r>
              <a:rPr spc="10" dirty="0"/>
              <a:t> </a:t>
            </a:r>
            <a:r>
              <a:rPr spc="-5" dirty="0">
                <a:solidFill>
                  <a:srgbClr val="FF5050"/>
                </a:solidFill>
              </a:rPr>
              <a:t>IN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558037" y="560323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Product 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pname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price, cid)  Company(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cname,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 Subqueries in</a:t>
            </a:r>
            <a:r>
              <a:rPr spc="-65" dirty="0"/>
              <a:t> </a:t>
            </a:r>
            <a:r>
              <a:rPr dirty="0"/>
              <a:t>WHERE</a:t>
            </a:r>
          </a:p>
        </p:txBody>
      </p:sp>
      <p:sp>
        <p:nvSpPr>
          <p:cNvPr id="3" name="object 3"/>
          <p:cNvSpPr/>
          <p:nvPr/>
        </p:nvSpPr>
        <p:spPr>
          <a:xfrm>
            <a:off x="1138427" y="5024628"/>
            <a:ext cx="5284470" cy="1492250"/>
          </a:xfrm>
          <a:custGeom>
            <a:avLst/>
            <a:gdLst/>
            <a:ahLst/>
            <a:cxnLst/>
            <a:rect l="l" t="t" r="r" b="b"/>
            <a:pathLst>
              <a:path w="5284470" h="1492250">
                <a:moveTo>
                  <a:pt x="5284470" y="1491996"/>
                </a:moveTo>
                <a:lnTo>
                  <a:pt x="5284470" y="0"/>
                </a:lnTo>
                <a:lnTo>
                  <a:pt x="0" y="0"/>
                </a:lnTo>
                <a:lnTo>
                  <a:pt x="0" y="1491996"/>
                </a:lnTo>
                <a:lnTo>
                  <a:pt x="4572" y="1491996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5275326" y="9906"/>
                </a:lnTo>
                <a:lnTo>
                  <a:pt x="5275326" y="4572"/>
                </a:lnTo>
                <a:lnTo>
                  <a:pt x="5279898" y="9906"/>
                </a:lnTo>
                <a:lnTo>
                  <a:pt x="5279898" y="1491996"/>
                </a:lnTo>
                <a:lnTo>
                  <a:pt x="5284470" y="1491996"/>
                </a:lnTo>
                <a:close/>
              </a:path>
              <a:path w="5284470" h="149225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5284470" h="1492250">
                <a:moveTo>
                  <a:pt x="9906" y="1482852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482852"/>
                </a:lnTo>
                <a:lnTo>
                  <a:pt x="9906" y="1482852"/>
                </a:lnTo>
                <a:close/>
              </a:path>
              <a:path w="5284470" h="1492250">
                <a:moveTo>
                  <a:pt x="5279898" y="1482852"/>
                </a:moveTo>
                <a:lnTo>
                  <a:pt x="4572" y="1482852"/>
                </a:lnTo>
                <a:lnTo>
                  <a:pt x="9906" y="1487424"/>
                </a:lnTo>
                <a:lnTo>
                  <a:pt x="9906" y="1491996"/>
                </a:lnTo>
                <a:lnTo>
                  <a:pt x="5275326" y="1491996"/>
                </a:lnTo>
                <a:lnTo>
                  <a:pt x="5275326" y="1487424"/>
                </a:lnTo>
                <a:lnTo>
                  <a:pt x="5279898" y="1482852"/>
                </a:lnTo>
                <a:close/>
              </a:path>
              <a:path w="5284470" h="1492250">
                <a:moveTo>
                  <a:pt x="9906" y="1491996"/>
                </a:moveTo>
                <a:lnTo>
                  <a:pt x="9906" y="1487424"/>
                </a:lnTo>
                <a:lnTo>
                  <a:pt x="4572" y="1482852"/>
                </a:lnTo>
                <a:lnTo>
                  <a:pt x="4572" y="1491996"/>
                </a:lnTo>
                <a:lnTo>
                  <a:pt x="9906" y="1491996"/>
                </a:lnTo>
                <a:close/>
              </a:path>
              <a:path w="5284470" h="1492250">
                <a:moveTo>
                  <a:pt x="5279898" y="9906"/>
                </a:moveTo>
                <a:lnTo>
                  <a:pt x="5275326" y="4572"/>
                </a:lnTo>
                <a:lnTo>
                  <a:pt x="5275326" y="9906"/>
                </a:lnTo>
                <a:lnTo>
                  <a:pt x="5279898" y="9906"/>
                </a:lnTo>
                <a:close/>
              </a:path>
              <a:path w="5284470" h="1492250">
                <a:moveTo>
                  <a:pt x="5279898" y="1482852"/>
                </a:moveTo>
                <a:lnTo>
                  <a:pt x="5279898" y="9906"/>
                </a:lnTo>
                <a:lnTo>
                  <a:pt x="5275326" y="9906"/>
                </a:lnTo>
                <a:lnTo>
                  <a:pt x="5275326" y="1482852"/>
                </a:lnTo>
                <a:lnTo>
                  <a:pt x="5279898" y="1482852"/>
                </a:lnTo>
                <a:close/>
              </a:path>
              <a:path w="5284470" h="1492250">
                <a:moveTo>
                  <a:pt x="5279898" y="1491996"/>
                </a:moveTo>
                <a:lnTo>
                  <a:pt x="5279898" y="1482852"/>
                </a:lnTo>
                <a:lnTo>
                  <a:pt x="5275326" y="1487424"/>
                </a:lnTo>
                <a:lnTo>
                  <a:pt x="5275326" y="1491996"/>
                </a:lnTo>
                <a:lnTo>
                  <a:pt x="5279898" y="1491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0460" y="5026914"/>
            <a:ext cx="5280660" cy="148780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3345">
              <a:lnSpc>
                <a:spcPts val="2280"/>
              </a:lnSpc>
              <a:spcBef>
                <a:spcPts val="80"/>
              </a:spcBef>
              <a:tabLst>
                <a:tab pos="245808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DISTINCT	</a:t>
            </a:r>
            <a:r>
              <a:rPr sz="2000" spc="-10" dirty="0">
                <a:latin typeface="Arial"/>
                <a:cs typeface="Arial"/>
              </a:rPr>
              <a:t>C.cname</a:t>
            </a:r>
            <a:endParaRPr sz="2000">
              <a:latin typeface="Arial"/>
              <a:cs typeface="Arial"/>
            </a:endParaRPr>
          </a:p>
          <a:p>
            <a:pPr marL="93345">
              <a:lnSpc>
                <a:spcPts val="2160"/>
              </a:lnSpc>
              <a:tabLst>
                <a:tab pos="119189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	</a:t>
            </a:r>
            <a:r>
              <a:rPr sz="2000" spc="-10" dirty="0">
                <a:latin typeface="Arial"/>
                <a:cs typeface="Arial"/>
              </a:rPr>
              <a:t>Company </a:t>
            </a:r>
            <a:r>
              <a:rPr sz="2000" spc="-5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93345">
              <a:lnSpc>
                <a:spcPts val="216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5" dirty="0">
                <a:latin typeface="Arial"/>
                <a:cs typeface="Arial"/>
              </a:rPr>
              <a:t>100 &gt; </a:t>
            </a:r>
            <a:r>
              <a:rPr sz="2000" spc="-5" dirty="0">
                <a:solidFill>
                  <a:srgbClr val="FF5050"/>
                </a:solidFill>
                <a:latin typeface="Arial"/>
                <a:cs typeface="Arial"/>
              </a:rPr>
              <a:t>ANY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price</a:t>
            </a:r>
            <a:endParaRPr sz="2000">
              <a:latin typeface="Arial"/>
              <a:cs typeface="Arial"/>
            </a:endParaRPr>
          </a:p>
          <a:p>
            <a:pPr marL="2609215" marR="163830">
              <a:lnSpc>
                <a:spcPts val="2160"/>
              </a:lnSpc>
              <a:spcBef>
                <a:spcPts val="155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P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55" dirty="0">
                <a:latin typeface="Arial"/>
                <a:cs typeface="Arial"/>
              </a:rPr>
              <a:t>P.cid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C.cid)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415028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9144000" y="9905"/>
                </a:moveTo>
                <a:lnTo>
                  <a:pt x="9144000" y="0"/>
                </a:lnTo>
                <a:lnTo>
                  <a:pt x="0" y="0"/>
                </a:lnTo>
                <a:lnTo>
                  <a:pt x="0" y="9906"/>
                </a:lnTo>
                <a:lnTo>
                  <a:pt x="914400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320028" y="3424428"/>
            <a:ext cx="3133090" cy="520700"/>
            <a:chOff x="6320028" y="3424428"/>
            <a:chExt cx="3133090" cy="520700"/>
          </a:xfrm>
        </p:grpSpPr>
        <p:sp>
          <p:nvSpPr>
            <p:cNvPr id="7" name="object 7"/>
            <p:cNvSpPr/>
            <p:nvPr/>
          </p:nvSpPr>
          <p:spPr>
            <a:xfrm>
              <a:off x="6406156" y="3939540"/>
              <a:ext cx="2956543" cy="7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20028" y="3424428"/>
              <a:ext cx="3132581" cy="515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0028" y="3424428"/>
              <a:ext cx="3133090" cy="520700"/>
            </a:xfrm>
            <a:custGeom>
              <a:avLst/>
              <a:gdLst/>
              <a:ahLst/>
              <a:cxnLst/>
              <a:rect l="l" t="t" r="r" b="b"/>
              <a:pathLst>
                <a:path w="3133090" h="520700">
                  <a:moveTo>
                    <a:pt x="3132582" y="430530"/>
                  </a:moveTo>
                  <a:lnTo>
                    <a:pt x="3132582" y="89916"/>
                  </a:lnTo>
                  <a:lnTo>
                    <a:pt x="3131058" y="71628"/>
                  </a:lnTo>
                  <a:lnTo>
                    <a:pt x="3102868" y="23236"/>
                  </a:lnTo>
                  <a:lnTo>
                    <a:pt x="3051810" y="762"/>
                  </a:lnTo>
                  <a:lnTo>
                    <a:pt x="3042666" y="0"/>
                  </a:lnTo>
                  <a:lnTo>
                    <a:pt x="89916" y="0"/>
                  </a:lnTo>
                  <a:lnTo>
                    <a:pt x="36714" y="17897"/>
                  </a:lnTo>
                  <a:lnTo>
                    <a:pt x="3809" y="63246"/>
                  </a:lnTo>
                  <a:lnTo>
                    <a:pt x="2285" y="72390"/>
                  </a:lnTo>
                  <a:lnTo>
                    <a:pt x="761" y="80772"/>
                  </a:lnTo>
                  <a:lnTo>
                    <a:pt x="0" y="89916"/>
                  </a:lnTo>
                  <a:lnTo>
                    <a:pt x="0" y="430530"/>
                  </a:lnTo>
                  <a:lnTo>
                    <a:pt x="762" y="439674"/>
                  </a:lnTo>
                  <a:lnTo>
                    <a:pt x="2286" y="448818"/>
                  </a:lnTo>
                  <a:lnTo>
                    <a:pt x="4572" y="457200"/>
                  </a:lnTo>
                  <a:lnTo>
                    <a:pt x="7620" y="465582"/>
                  </a:lnTo>
                  <a:lnTo>
                    <a:pt x="9906" y="470371"/>
                  </a:lnTo>
                  <a:lnTo>
                    <a:pt x="9906" y="81534"/>
                  </a:lnTo>
                  <a:lnTo>
                    <a:pt x="11429" y="73914"/>
                  </a:lnTo>
                  <a:lnTo>
                    <a:pt x="31482" y="34887"/>
                  </a:lnTo>
                  <a:lnTo>
                    <a:pt x="45719" y="23622"/>
                  </a:lnTo>
                  <a:lnTo>
                    <a:pt x="51816" y="19050"/>
                  </a:lnTo>
                  <a:lnTo>
                    <a:pt x="89916" y="9926"/>
                  </a:lnTo>
                  <a:lnTo>
                    <a:pt x="3051048" y="9906"/>
                  </a:lnTo>
                  <a:lnTo>
                    <a:pt x="3059430" y="11430"/>
                  </a:lnTo>
                  <a:lnTo>
                    <a:pt x="3083553" y="21009"/>
                  </a:lnTo>
                  <a:lnTo>
                    <a:pt x="3102721" y="36480"/>
                  </a:lnTo>
                  <a:lnTo>
                    <a:pt x="3116054" y="57142"/>
                  </a:lnTo>
                  <a:lnTo>
                    <a:pt x="3122676" y="82296"/>
                  </a:lnTo>
                  <a:lnTo>
                    <a:pt x="3122676" y="470694"/>
                  </a:lnTo>
                  <a:lnTo>
                    <a:pt x="3125195" y="466881"/>
                  </a:lnTo>
                  <a:lnTo>
                    <a:pt x="3131820" y="439674"/>
                  </a:lnTo>
                  <a:lnTo>
                    <a:pt x="3132582" y="430530"/>
                  </a:lnTo>
                  <a:close/>
                </a:path>
                <a:path w="3133090" h="520700">
                  <a:moveTo>
                    <a:pt x="3122676" y="470694"/>
                  </a:moveTo>
                  <a:lnTo>
                    <a:pt x="3122676" y="438912"/>
                  </a:lnTo>
                  <a:lnTo>
                    <a:pt x="3121152" y="447294"/>
                  </a:lnTo>
                  <a:lnTo>
                    <a:pt x="3112211" y="470977"/>
                  </a:lnTo>
                  <a:lnTo>
                    <a:pt x="3074899" y="504243"/>
                  </a:lnTo>
                  <a:lnTo>
                    <a:pt x="89916" y="511302"/>
                  </a:lnTo>
                  <a:lnTo>
                    <a:pt x="64233" y="506585"/>
                  </a:lnTo>
                  <a:lnTo>
                    <a:pt x="42219" y="495038"/>
                  </a:lnTo>
                  <a:lnTo>
                    <a:pt x="24813" y="477335"/>
                  </a:lnTo>
                  <a:lnTo>
                    <a:pt x="12954" y="454152"/>
                  </a:lnTo>
                  <a:lnTo>
                    <a:pt x="9906" y="438912"/>
                  </a:lnTo>
                  <a:lnTo>
                    <a:pt x="9906" y="470371"/>
                  </a:lnTo>
                  <a:lnTo>
                    <a:pt x="40386" y="505206"/>
                  </a:lnTo>
                  <a:lnTo>
                    <a:pt x="77433" y="519484"/>
                  </a:lnTo>
                  <a:lnTo>
                    <a:pt x="89916" y="520446"/>
                  </a:lnTo>
                  <a:lnTo>
                    <a:pt x="3042666" y="520446"/>
                  </a:lnTo>
                  <a:lnTo>
                    <a:pt x="3060954" y="518922"/>
                  </a:lnTo>
                  <a:lnTo>
                    <a:pt x="3087230" y="508737"/>
                  </a:lnTo>
                  <a:lnTo>
                    <a:pt x="3109488" y="490647"/>
                  </a:lnTo>
                  <a:lnTo>
                    <a:pt x="3122676" y="470694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Find all companies that make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some</a:t>
            </a:r>
            <a:r>
              <a:rPr spc="-5" dirty="0"/>
              <a:t> products with price </a:t>
            </a:r>
            <a:r>
              <a:rPr dirty="0"/>
              <a:t>&lt;</a:t>
            </a:r>
            <a:r>
              <a:rPr spc="55" dirty="0"/>
              <a:t> </a:t>
            </a:r>
            <a:r>
              <a:rPr spc="-5" dirty="0"/>
              <a:t>100</a:t>
            </a:r>
          </a:p>
          <a:p>
            <a:pPr marL="120014">
              <a:lnSpc>
                <a:spcPct val="100000"/>
              </a:lnSpc>
              <a:spcBef>
                <a:spcPts val="50"/>
              </a:spcBef>
            </a:pPr>
            <a:endParaRPr sz="2850"/>
          </a:p>
          <a:p>
            <a:pPr marL="5725795">
              <a:lnSpc>
                <a:spcPct val="100000"/>
              </a:lnSpc>
            </a:pPr>
            <a:r>
              <a:rPr spc="-5" dirty="0"/>
              <a:t>Existential</a:t>
            </a:r>
            <a:r>
              <a:rPr spc="-65" dirty="0"/>
              <a:t> </a:t>
            </a:r>
            <a:r>
              <a:rPr spc="-5" dirty="0"/>
              <a:t>quantifiers</a:t>
            </a:r>
          </a:p>
          <a:p>
            <a:pPr marL="120014">
              <a:lnSpc>
                <a:spcPct val="100000"/>
              </a:lnSpc>
            </a:pPr>
            <a:endParaRPr sz="2700"/>
          </a:p>
          <a:p>
            <a:pPr marL="120014">
              <a:lnSpc>
                <a:spcPct val="100000"/>
              </a:lnSpc>
              <a:spcBef>
                <a:spcPts val="45"/>
              </a:spcBef>
            </a:pPr>
            <a:endParaRPr sz="2700"/>
          </a:p>
          <a:p>
            <a:pPr marL="361315">
              <a:lnSpc>
                <a:spcPct val="100000"/>
              </a:lnSpc>
            </a:pPr>
            <a:r>
              <a:rPr spc="-5" dirty="0"/>
              <a:t>Using</a:t>
            </a:r>
            <a:r>
              <a:rPr spc="-125" dirty="0"/>
              <a:t> </a:t>
            </a:r>
            <a:r>
              <a:rPr spc="-35" dirty="0">
                <a:solidFill>
                  <a:srgbClr val="FF5050"/>
                </a:solidFill>
              </a:rPr>
              <a:t>ANY</a:t>
            </a:r>
            <a:r>
              <a:rPr spc="-35" dirty="0"/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8037" y="560323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Product 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pname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price, cid)  Company(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cname,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38950" y="5162550"/>
            <a:ext cx="2476500" cy="1104900"/>
          </a:xfrm>
          <a:custGeom>
            <a:avLst/>
            <a:gdLst/>
            <a:ahLst/>
            <a:cxnLst/>
            <a:rect l="l" t="t" r="r" b="b"/>
            <a:pathLst>
              <a:path w="2476500" h="1104900">
                <a:moveTo>
                  <a:pt x="2476500" y="1085849"/>
                </a:moveTo>
                <a:lnTo>
                  <a:pt x="2476500" y="19049"/>
                </a:lnTo>
                <a:lnTo>
                  <a:pt x="2475023" y="11894"/>
                </a:lnTo>
                <a:lnTo>
                  <a:pt x="2470975" y="5810"/>
                </a:lnTo>
                <a:lnTo>
                  <a:pt x="2464927" y="1583"/>
                </a:lnTo>
                <a:lnTo>
                  <a:pt x="2457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1085850"/>
                </a:lnTo>
                <a:lnTo>
                  <a:pt x="1583" y="1093327"/>
                </a:lnTo>
                <a:lnTo>
                  <a:pt x="5810" y="1099375"/>
                </a:lnTo>
                <a:lnTo>
                  <a:pt x="11894" y="1103423"/>
                </a:lnTo>
                <a:lnTo>
                  <a:pt x="19050" y="1104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2438400" y="38099"/>
                </a:lnTo>
                <a:lnTo>
                  <a:pt x="2438400" y="19049"/>
                </a:lnTo>
                <a:lnTo>
                  <a:pt x="2457450" y="38099"/>
                </a:lnTo>
                <a:lnTo>
                  <a:pt x="2457450" y="1104899"/>
                </a:lnTo>
                <a:lnTo>
                  <a:pt x="2464927" y="1103423"/>
                </a:lnTo>
                <a:lnTo>
                  <a:pt x="2470975" y="1099375"/>
                </a:lnTo>
                <a:lnTo>
                  <a:pt x="2475023" y="1093327"/>
                </a:lnTo>
                <a:lnTo>
                  <a:pt x="2476500" y="1085849"/>
                </a:lnTo>
                <a:close/>
              </a:path>
              <a:path w="2476500" h="1104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2476500" h="1104900">
                <a:moveTo>
                  <a:pt x="38100" y="1066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1066800"/>
                </a:lnTo>
                <a:lnTo>
                  <a:pt x="38100" y="1066800"/>
                </a:lnTo>
                <a:close/>
              </a:path>
              <a:path w="2476500" h="1104900">
                <a:moveTo>
                  <a:pt x="2457450" y="1066799"/>
                </a:moveTo>
                <a:lnTo>
                  <a:pt x="19050" y="1066800"/>
                </a:lnTo>
                <a:lnTo>
                  <a:pt x="38100" y="1085850"/>
                </a:lnTo>
                <a:lnTo>
                  <a:pt x="38099" y="1104900"/>
                </a:lnTo>
                <a:lnTo>
                  <a:pt x="2438400" y="1104899"/>
                </a:lnTo>
                <a:lnTo>
                  <a:pt x="2438400" y="1085849"/>
                </a:lnTo>
                <a:lnTo>
                  <a:pt x="2457450" y="1066799"/>
                </a:lnTo>
                <a:close/>
              </a:path>
              <a:path w="2476500" h="1104900">
                <a:moveTo>
                  <a:pt x="38099" y="1104900"/>
                </a:moveTo>
                <a:lnTo>
                  <a:pt x="38100" y="1085850"/>
                </a:lnTo>
                <a:lnTo>
                  <a:pt x="19050" y="1066800"/>
                </a:lnTo>
                <a:lnTo>
                  <a:pt x="19050" y="1104900"/>
                </a:lnTo>
                <a:lnTo>
                  <a:pt x="38099" y="1104900"/>
                </a:lnTo>
                <a:close/>
              </a:path>
              <a:path w="2476500" h="1104900">
                <a:moveTo>
                  <a:pt x="2457450" y="38099"/>
                </a:moveTo>
                <a:lnTo>
                  <a:pt x="2438400" y="19049"/>
                </a:lnTo>
                <a:lnTo>
                  <a:pt x="2438400" y="38099"/>
                </a:lnTo>
                <a:lnTo>
                  <a:pt x="2457450" y="38099"/>
                </a:lnTo>
                <a:close/>
              </a:path>
              <a:path w="2476500" h="1104900">
                <a:moveTo>
                  <a:pt x="2457450" y="1066799"/>
                </a:moveTo>
                <a:lnTo>
                  <a:pt x="2457450" y="38099"/>
                </a:lnTo>
                <a:lnTo>
                  <a:pt x="2438400" y="38099"/>
                </a:lnTo>
                <a:lnTo>
                  <a:pt x="2438400" y="1066799"/>
                </a:lnTo>
                <a:lnTo>
                  <a:pt x="2457450" y="1066799"/>
                </a:lnTo>
                <a:close/>
              </a:path>
              <a:path w="2476500" h="1104900">
                <a:moveTo>
                  <a:pt x="2457450" y="1104899"/>
                </a:moveTo>
                <a:lnTo>
                  <a:pt x="2457450" y="1066799"/>
                </a:lnTo>
                <a:lnTo>
                  <a:pt x="2438400" y="1085849"/>
                </a:lnTo>
                <a:lnTo>
                  <a:pt x="2438400" y="1104899"/>
                </a:lnTo>
                <a:lnTo>
                  <a:pt x="2457450" y="1104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08190" y="5328157"/>
            <a:ext cx="1938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 marR="5080" indent="-4400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supported  in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sqlite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 Subqueries in</a:t>
            </a:r>
            <a:r>
              <a:rPr spc="-65" dirty="0"/>
              <a:t> </a:t>
            </a:r>
            <a:r>
              <a:rPr dirty="0"/>
              <a:t>WHERE</a:t>
            </a:r>
          </a:p>
        </p:txBody>
      </p:sp>
      <p:sp>
        <p:nvSpPr>
          <p:cNvPr id="3" name="object 3"/>
          <p:cNvSpPr/>
          <p:nvPr/>
        </p:nvSpPr>
        <p:spPr>
          <a:xfrm>
            <a:off x="909827" y="5318759"/>
            <a:ext cx="4690110" cy="938530"/>
          </a:xfrm>
          <a:custGeom>
            <a:avLst/>
            <a:gdLst/>
            <a:ahLst/>
            <a:cxnLst/>
            <a:rect l="l" t="t" r="r" b="b"/>
            <a:pathLst>
              <a:path w="4690110" h="938529">
                <a:moveTo>
                  <a:pt x="4690110" y="938022"/>
                </a:moveTo>
                <a:lnTo>
                  <a:pt x="4690109" y="0"/>
                </a:lnTo>
                <a:lnTo>
                  <a:pt x="0" y="0"/>
                </a:lnTo>
                <a:lnTo>
                  <a:pt x="0" y="938022"/>
                </a:lnTo>
                <a:lnTo>
                  <a:pt x="4571" y="938022"/>
                </a:lnTo>
                <a:lnTo>
                  <a:pt x="4572" y="9143"/>
                </a:lnTo>
                <a:lnTo>
                  <a:pt x="9905" y="4572"/>
                </a:lnTo>
                <a:lnTo>
                  <a:pt x="9905" y="9143"/>
                </a:lnTo>
                <a:lnTo>
                  <a:pt x="4680204" y="9143"/>
                </a:lnTo>
                <a:lnTo>
                  <a:pt x="4680204" y="4572"/>
                </a:lnTo>
                <a:lnTo>
                  <a:pt x="4684776" y="9143"/>
                </a:lnTo>
                <a:lnTo>
                  <a:pt x="4684776" y="938022"/>
                </a:lnTo>
                <a:lnTo>
                  <a:pt x="4690110" y="938022"/>
                </a:lnTo>
                <a:close/>
              </a:path>
              <a:path w="4690110" h="938529">
                <a:moveTo>
                  <a:pt x="9905" y="9143"/>
                </a:moveTo>
                <a:lnTo>
                  <a:pt x="9905" y="4572"/>
                </a:lnTo>
                <a:lnTo>
                  <a:pt x="4572" y="9143"/>
                </a:lnTo>
                <a:lnTo>
                  <a:pt x="9905" y="9143"/>
                </a:lnTo>
                <a:close/>
              </a:path>
              <a:path w="4690110" h="938529">
                <a:moveTo>
                  <a:pt x="9905" y="928115"/>
                </a:moveTo>
                <a:lnTo>
                  <a:pt x="9905" y="9143"/>
                </a:lnTo>
                <a:lnTo>
                  <a:pt x="4572" y="9143"/>
                </a:lnTo>
                <a:lnTo>
                  <a:pt x="4572" y="928115"/>
                </a:lnTo>
                <a:lnTo>
                  <a:pt x="9905" y="928115"/>
                </a:lnTo>
                <a:close/>
              </a:path>
              <a:path w="4690110" h="938529">
                <a:moveTo>
                  <a:pt x="4684776" y="928115"/>
                </a:moveTo>
                <a:lnTo>
                  <a:pt x="4572" y="928115"/>
                </a:lnTo>
                <a:lnTo>
                  <a:pt x="9905" y="932687"/>
                </a:lnTo>
                <a:lnTo>
                  <a:pt x="9905" y="938022"/>
                </a:lnTo>
                <a:lnTo>
                  <a:pt x="4680204" y="938022"/>
                </a:lnTo>
                <a:lnTo>
                  <a:pt x="4680204" y="932688"/>
                </a:lnTo>
                <a:lnTo>
                  <a:pt x="4684776" y="928115"/>
                </a:lnTo>
                <a:close/>
              </a:path>
              <a:path w="4690110" h="938529">
                <a:moveTo>
                  <a:pt x="9905" y="938022"/>
                </a:moveTo>
                <a:lnTo>
                  <a:pt x="9905" y="932687"/>
                </a:lnTo>
                <a:lnTo>
                  <a:pt x="4572" y="928115"/>
                </a:lnTo>
                <a:lnTo>
                  <a:pt x="4571" y="938022"/>
                </a:lnTo>
                <a:lnTo>
                  <a:pt x="9905" y="938022"/>
                </a:lnTo>
                <a:close/>
              </a:path>
              <a:path w="4690110" h="938529">
                <a:moveTo>
                  <a:pt x="4684776" y="9143"/>
                </a:moveTo>
                <a:lnTo>
                  <a:pt x="4680204" y="4572"/>
                </a:lnTo>
                <a:lnTo>
                  <a:pt x="4680204" y="9143"/>
                </a:lnTo>
                <a:lnTo>
                  <a:pt x="4684776" y="9143"/>
                </a:lnTo>
                <a:close/>
              </a:path>
              <a:path w="4690110" h="938529">
                <a:moveTo>
                  <a:pt x="4684776" y="928115"/>
                </a:moveTo>
                <a:lnTo>
                  <a:pt x="4684776" y="9143"/>
                </a:lnTo>
                <a:lnTo>
                  <a:pt x="4680204" y="9143"/>
                </a:lnTo>
                <a:lnTo>
                  <a:pt x="4680204" y="928115"/>
                </a:lnTo>
                <a:lnTo>
                  <a:pt x="4684776" y="928115"/>
                </a:lnTo>
                <a:close/>
              </a:path>
              <a:path w="4690110" h="938529">
                <a:moveTo>
                  <a:pt x="4684776" y="938022"/>
                </a:moveTo>
                <a:lnTo>
                  <a:pt x="4684776" y="928115"/>
                </a:lnTo>
                <a:lnTo>
                  <a:pt x="4680204" y="932688"/>
                </a:lnTo>
                <a:lnTo>
                  <a:pt x="4680204" y="938022"/>
                </a:lnTo>
                <a:lnTo>
                  <a:pt x="4684776" y="938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1860" y="5321046"/>
            <a:ext cx="4685665" cy="933450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3345">
              <a:lnSpc>
                <a:spcPts val="2280"/>
              </a:lnSpc>
              <a:spcBef>
                <a:spcPts val="75"/>
              </a:spcBef>
              <a:tabLst>
                <a:tab pos="245808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DISTINCT	</a:t>
            </a:r>
            <a:r>
              <a:rPr sz="2000" spc="-10" dirty="0">
                <a:latin typeface="Arial"/>
                <a:cs typeface="Arial"/>
              </a:rPr>
              <a:t>C.cname</a:t>
            </a:r>
            <a:endParaRPr sz="2000">
              <a:latin typeface="Arial"/>
              <a:cs typeface="Arial"/>
            </a:endParaRPr>
          </a:p>
          <a:p>
            <a:pPr marL="93345" marR="135255">
              <a:lnSpc>
                <a:spcPts val="2160"/>
              </a:lnSpc>
              <a:spcBef>
                <a:spcPts val="150"/>
              </a:spcBef>
              <a:tabLst>
                <a:tab pos="1181100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	</a:t>
            </a:r>
            <a:r>
              <a:rPr sz="2000" spc="-10" dirty="0">
                <a:latin typeface="Arial"/>
                <a:cs typeface="Arial"/>
              </a:rPr>
              <a:t>Company </a:t>
            </a:r>
            <a:r>
              <a:rPr sz="2000" spc="-5" dirty="0">
                <a:latin typeface="Arial"/>
                <a:cs typeface="Arial"/>
              </a:rPr>
              <a:t>C, </a:t>
            </a:r>
            <a:r>
              <a:rPr sz="2000" spc="-1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P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	</a:t>
            </a:r>
            <a:r>
              <a:rPr sz="2000" spc="-10" dirty="0">
                <a:latin typeface="Arial"/>
                <a:cs typeface="Arial"/>
              </a:rPr>
              <a:t>C.cid= </a:t>
            </a:r>
            <a:r>
              <a:rPr sz="2000" spc="-55" dirty="0">
                <a:latin typeface="Arial"/>
                <a:cs typeface="Arial"/>
              </a:rPr>
              <a:t>P.cid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spc="-40" dirty="0">
                <a:latin typeface="Arial"/>
                <a:cs typeface="Arial"/>
              </a:rPr>
              <a:t>P.price </a:t>
            </a:r>
            <a:r>
              <a:rPr sz="2000" spc="-5" dirty="0">
                <a:latin typeface="Arial"/>
                <a:cs typeface="Arial"/>
              </a:rPr>
              <a:t>&lt;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139" y="6269990"/>
            <a:ext cx="63233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40400" algn="l"/>
              </a:tabLst>
            </a:pPr>
            <a:r>
              <a:rPr sz="3200" spc="-10" dirty="0">
                <a:solidFill>
                  <a:srgbClr val="FF5050"/>
                </a:solidFill>
                <a:latin typeface="Arial"/>
                <a:cs typeface="Arial"/>
              </a:rPr>
              <a:t>Existential quantifiers</a:t>
            </a:r>
            <a:r>
              <a:rPr sz="3200" spc="40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5050"/>
                </a:solidFill>
                <a:latin typeface="Arial"/>
                <a:cs typeface="Arial"/>
              </a:rPr>
              <a:t>are</a:t>
            </a:r>
            <a:r>
              <a:rPr sz="3200" spc="15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5050"/>
                </a:solidFill>
                <a:latin typeface="Arial"/>
                <a:cs typeface="Arial"/>
              </a:rPr>
              <a:t>easy	!</a:t>
            </a:r>
            <a:r>
              <a:rPr sz="3200" spc="-80" dirty="0">
                <a:solidFill>
                  <a:srgbClr val="FF5050"/>
                </a:solidFill>
                <a:latin typeface="Arial"/>
                <a:cs typeface="Arial"/>
              </a:rPr>
              <a:t> </a:t>
            </a:r>
            <a:r>
              <a:rPr sz="3200" spc="-450" dirty="0">
                <a:solidFill>
                  <a:srgbClr val="FF5050"/>
                </a:solidFill>
                <a:latin typeface="Wingdings"/>
                <a:cs typeface="Wingdings"/>
              </a:rPr>
              <a:t>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4415028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9144000" y="9905"/>
                </a:moveTo>
                <a:lnTo>
                  <a:pt x="9144000" y="0"/>
                </a:lnTo>
                <a:lnTo>
                  <a:pt x="0" y="0"/>
                </a:lnTo>
                <a:lnTo>
                  <a:pt x="0" y="9906"/>
                </a:lnTo>
                <a:lnTo>
                  <a:pt x="914400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16508" y="4567428"/>
            <a:ext cx="2798445" cy="520700"/>
            <a:chOff x="1016508" y="4567428"/>
            <a:chExt cx="2798445" cy="520700"/>
          </a:xfrm>
        </p:grpSpPr>
        <p:sp>
          <p:nvSpPr>
            <p:cNvPr id="8" name="object 8"/>
            <p:cNvSpPr/>
            <p:nvPr/>
          </p:nvSpPr>
          <p:spPr>
            <a:xfrm>
              <a:off x="1102637" y="5082540"/>
              <a:ext cx="2622025" cy="7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6508" y="4567428"/>
              <a:ext cx="2798064" cy="5158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6508" y="4567428"/>
              <a:ext cx="2798445" cy="520700"/>
            </a:xfrm>
            <a:custGeom>
              <a:avLst/>
              <a:gdLst/>
              <a:ahLst/>
              <a:cxnLst/>
              <a:rect l="l" t="t" r="r" b="b"/>
              <a:pathLst>
                <a:path w="2798445" h="520700">
                  <a:moveTo>
                    <a:pt x="2798064" y="439674"/>
                  </a:moveTo>
                  <a:lnTo>
                    <a:pt x="2798064" y="80772"/>
                  </a:lnTo>
                  <a:lnTo>
                    <a:pt x="2796540" y="71628"/>
                  </a:lnTo>
                  <a:lnTo>
                    <a:pt x="2768460" y="23174"/>
                  </a:lnTo>
                  <a:lnTo>
                    <a:pt x="2717292" y="762"/>
                  </a:lnTo>
                  <a:lnTo>
                    <a:pt x="89154" y="0"/>
                  </a:lnTo>
                  <a:lnTo>
                    <a:pt x="60861" y="5215"/>
                  </a:lnTo>
                  <a:lnTo>
                    <a:pt x="16878" y="37592"/>
                  </a:lnTo>
                  <a:lnTo>
                    <a:pt x="0" y="80772"/>
                  </a:lnTo>
                  <a:lnTo>
                    <a:pt x="0" y="439674"/>
                  </a:lnTo>
                  <a:lnTo>
                    <a:pt x="1524" y="448818"/>
                  </a:lnTo>
                  <a:lnTo>
                    <a:pt x="3810" y="457200"/>
                  </a:lnTo>
                  <a:lnTo>
                    <a:pt x="6858" y="465582"/>
                  </a:lnTo>
                  <a:lnTo>
                    <a:pt x="9144" y="470446"/>
                  </a:lnTo>
                  <a:lnTo>
                    <a:pt x="9144" y="89916"/>
                  </a:lnTo>
                  <a:lnTo>
                    <a:pt x="10667" y="73914"/>
                  </a:lnTo>
                  <a:lnTo>
                    <a:pt x="28193" y="38862"/>
                  </a:lnTo>
                  <a:lnTo>
                    <a:pt x="32765" y="32766"/>
                  </a:lnTo>
                  <a:lnTo>
                    <a:pt x="70308" y="12011"/>
                  </a:lnTo>
                  <a:lnTo>
                    <a:pt x="2716530" y="9906"/>
                  </a:lnTo>
                  <a:lnTo>
                    <a:pt x="2724912" y="11430"/>
                  </a:lnTo>
                  <a:lnTo>
                    <a:pt x="2768388" y="36571"/>
                  </a:lnTo>
                  <a:lnTo>
                    <a:pt x="2788158" y="82296"/>
                  </a:lnTo>
                  <a:lnTo>
                    <a:pt x="2788920" y="90678"/>
                  </a:lnTo>
                  <a:lnTo>
                    <a:pt x="2788920" y="469441"/>
                  </a:lnTo>
                  <a:lnTo>
                    <a:pt x="2790470" y="467067"/>
                  </a:lnTo>
                  <a:lnTo>
                    <a:pt x="2798064" y="439674"/>
                  </a:lnTo>
                  <a:close/>
                </a:path>
                <a:path w="2798445" h="520700">
                  <a:moveTo>
                    <a:pt x="2788920" y="469441"/>
                  </a:moveTo>
                  <a:lnTo>
                    <a:pt x="2788920" y="430530"/>
                  </a:lnTo>
                  <a:lnTo>
                    <a:pt x="2787396" y="447294"/>
                  </a:lnTo>
                  <a:lnTo>
                    <a:pt x="2777759" y="471115"/>
                  </a:lnTo>
                  <a:lnTo>
                    <a:pt x="2741383" y="503827"/>
                  </a:lnTo>
                  <a:lnTo>
                    <a:pt x="89916" y="511302"/>
                  </a:lnTo>
                  <a:lnTo>
                    <a:pt x="64703" y="506988"/>
                  </a:lnTo>
                  <a:lnTo>
                    <a:pt x="24093" y="477131"/>
                  </a:lnTo>
                  <a:lnTo>
                    <a:pt x="9144" y="430530"/>
                  </a:lnTo>
                  <a:lnTo>
                    <a:pt x="9144" y="470446"/>
                  </a:lnTo>
                  <a:lnTo>
                    <a:pt x="39624" y="505206"/>
                  </a:lnTo>
                  <a:lnTo>
                    <a:pt x="77913" y="519561"/>
                  </a:lnTo>
                  <a:lnTo>
                    <a:pt x="2708910" y="520446"/>
                  </a:lnTo>
                  <a:lnTo>
                    <a:pt x="2718054" y="519684"/>
                  </a:lnTo>
                  <a:lnTo>
                    <a:pt x="2726436" y="518922"/>
                  </a:lnTo>
                  <a:lnTo>
                    <a:pt x="2753024" y="508909"/>
                  </a:lnTo>
                  <a:lnTo>
                    <a:pt x="2774913" y="490885"/>
                  </a:lnTo>
                  <a:lnTo>
                    <a:pt x="2788920" y="469441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320028" y="3424428"/>
            <a:ext cx="3133090" cy="520700"/>
            <a:chOff x="6320028" y="3424428"/>
            <a:chExt cx="3133090" cy="520700"/>
          </a:xfrm>
        </p:grpSpPr>
        <p:sp>
          <p:nvSpPr>
            <p:cNvPr id="12" name="object 12"/>
            <p:cNvSpPr/>
            <p:nvPr/>
          </p:nvSpPr>
          <p:spPr>
            <a:xfrm>
              <a:off x="6406156" y="3939540"/>
              <a:ext cx="2956543" cy="7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0028" y="3424428"/>
              <a:ext cx="3132581" cy="5158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0028" y="3424428"/>
              <a:ext cx="3133090" cy="520700"/>
            </a:xfrm>
            <a:custGeom>
              <a:avLst/>
              <a:gdLst/>
              <a:ahLst/>
              <a:cxnLst/>
              <a:rect l="l" t="t" r="r" b="b"/>
              <a:pathLst>
                <a:path w="3133090" h="520700">
                  <a:moveTo>
                    <a:pt x="3132582" y="430530"/>
                  </a:moveTo>
                  <a:lnTo>
                    <a:pt x="3132582" y="89916"/>
                  </a:lnTo>
                  <a:lnTo>
                    <a:pt x="3131058" y="71628"/>
                  </a:lnTo>
                  <a:lnTo>
                    <a:pt x="3102868" y="23236"/>
                  </a:lnTo>
                  <a:lnTo>
                    <a:pt x="3051810" y="762"/>
                  </a:lnTo>
                  <a:lnTo>
                    <a:pt x="3042666" y="0"/>
                  </a:lnTo>
                  <a:lnTo>
                    <a:pt x="89916" y="0"/>
                  </a:lnTo>
                  <a:lnTo>
                    <a:pt x="36714" y="17897"/>
                  </a:lnTo>
                  <a:lnTo>
                    <a:pt x="3809" y="63246"/>
                  </a:lnTo>
                  <a:lnTo>
                    <a:pt x="2285" y="72390"/>
                  </a:lnTo>
                  <a:lnTo>
                    <a:pt x="761" y="80772"/>
                  </a:lnTo>
                  <a:lnTo>
                    <a:pt x="0" y="89916"/>
                  </a:lnTo>
                  <a:lnTo>
                    <a:pt x="0" y="430530"/>
                  </a:lnTo>
                  <a:lnTo>
                    <a:pt x="762" y="439674"/>
                  </a:lnTo>
                  <a:lnTo>
                    <a:pt x="2286" y="448818"/>
                  </a:lnTo>
                  <a:lnTo>
                    <a:pt x="4572" y="457200"/>
                  </a:lnTo>
                  <a:lnTo>
                    <a:pt x="7620" y="465582"/>
                  </a:lnTo>
                  <a:lnTo>
                    <a:pt x="9906" y="470371"/>
                  </a:lnTo>
                  <a:lnTo>
                    <a:pt x="9906" y="81534"/>
                  </a:lnTo>
                  <a:lnTo>
                    <a:pt x="11429" y="73914"/>
                  </a:lnTo>
                  <a:lnTo>
                    <a:pt x="31482" y="34887"/>
                  </a:lnTo>
                  <a:lnTo>
                    <a:pt x="45719" y="23622"/>
                  </a:lnTo>
                  <a:lnTo>
                    <a:pt x="51816" y="19050"/>
                  </a:lnTo>
                  <a:lnTo>
                    <a:pt x="89916" y="9926"/>
                  </a:lnTo>
                  <a:lnTo>
                    <a:pt x="3051048" y="9906"/>
                  </a:lnTo>
                  <a:lnTo>
                    <a:pt x="3059430" y="11430"/>
                  </a:lnTo>
                  <a:lnTo>
                    <a:pt x="3083553" y="21009"/>
                  </a:lnTo>
                  <a:lnTo>
                    <a:pt x="3102721" y="36480"/>
                  </a:lnTo>
                  <a:lnTo>
                    <a:pt x="3116054" y="57142"/>
                  </a:lnTo>
                  <a:lnTo>
                    <a:pt x="3122676" y="82296"/>
                  </a:lnTo>
                  <a:lnTo>
                    <a:pt x="3122676" y="470694"/>
                  </a:lnTo>
                  <a:lnTo>
                    <a:pt x="3125195" y="466881"/>
                  </a:lnTo>
                  <a:lnTo>
                    <a:pt x="3131820" y="439674"/>
                  </a:lnTo>
                  <a:lnTo>
                    <a:pt x="3132582" y="430530"/>
                  </a:lnTo>
                  <a:close/>
                </a:path>
                <a:path w="3133090" h="520700">
                  <a:moveTo>
                    <a:pt x="3122676" y="470694"/>
                  </a:moveTo>
                  <a:lnTo>
                    <a:pt x="3122676" y="438912"/>
                  </a:lnTo>
                  <a:lnTo>
                    <a:pt x="3121152" y="447294"/>
                  </a:lnTo>
                  <a:lnTo>
                    <a:pt x="3112211" y="470977"/>
                  </a:lnTo>
                  <a:lnTo>
                    <a:pt x="3074899" y="504243"/>
                  </a:lnTo>
                  <a:lnTo>
                    <a:pt x="89916" y="511302"/>
                  </a:lnTo>
                  <a:lnTo>
                    <a:pt x="64233" y="506585"/>
                  </a:lnTo>
                  <a:lnTo>
                    <a:pt x="42219" y="495038"/>
                  </a:lnTo>
                  <a:lnTo>
                    <a:pt x="24813" y="477335"/>
                  </a:lnTo>
                  <a:lnTo>
                    <a:pt x="12954" y="454152"/>
                  </a:lnTo>
                  <a:lnTo>
                    <a:pt x="9906" y="438912"/>
                  </a:lnTo>
                  <a:lnTo>
                    <a:pt x="9906" y="470371"/>
                  </a:lnTo>
                  <a:lnTo>
                    <a:pt x="40386" y="505206"/>
                  </a:lnTo>
                  <a:lnTo>
                    <a:pt x="77433" y="519484"/>
                  </a:lnTo>
                  <a:lnTo>
                    <a:pt x="89916" y="520446"/>
                  </a:lnTo>
                  <a:lnTo>
                    <a:pt x="3042666" y="520446"/>
                  </a:lnTo>
                  <a:lnTo>
                    <a:pt x="3060954" y="518922"/>
                  </a:lnTo>
                  <a:lnTo>
                    <a:pt x="3087230" y="508737"/>
                  </a:lnTo>
                  <a:lnTo>
                    <a:pt x="3109488" y="490647"/>
                  </a:lnTo>
                  <a:lnTo>
                    <a:pt x="3122676" y="470694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Find all companies that make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some</a:t>
            </a:r>
            <a:r>
              <a:rPr spc="-5" dirty="0"/>
              <a:t> products with price </a:t>
            </a:r>
            <a:r>
              <a:rPr dirty="0"/>
              <a:t>&lt;</a:t>
            </a:r>
            <a:r>
              <a:rPr spc="55" dirty="0"/>
              <a:t> </a:t>
            </a:r>
            <a:r>
              <a:rPr spc="-5" dirty="0"/>
              <a:t>100</a:t>
            </a:r>
          </a:p>
          <a:p>
            <a:pPr marL="120014">
              <a:lnSpc>
                <a:spcPct val="100000"/>
              </a:lnSpc>
              <a:spcBef>
                <a:spcPts val="50"/>
              </a:spcBef>
            </a:pPr>
            <a:endParaRPr sz="2850"/>
          </a:p>
          <a:p>
            <a:pPr marL="5725795">
              <a:lnSpc>
                <a:spcPct val="100000"/>
              </a:lnSpc>
            </a:pPr>
            <a:r>
              <a:rPr spc="-5" dirty="0"/>
              <a:t>Existential</a:t>
            </a:r>
            <a:r>
              <a:rPr spc="-65" dirty="0"/>
              <a:t> </a:t>
            </a:r>
            <a:r>
              <a:rPr spc="-5" dirty="0"/>
              <a:t>quantifiers</a:t>
            </a:r>
          </a:p>
          <a:p>
            <a:pPr marL="120014">
              <a:lnSpc>
                <a:spcPct val="100000"/>
              </a:lnSpc>
            </a:pPr>
            <a:endParaRPr sz="2700"/>
          </a:p>
          <a:p>
            <a:pPr marL="120014">
              <a:lnSpc>
                <a:spcPct val="100000"/>
              </a:lnSpc>
              <a:spcBef>
                <a:spcPts val="25"/>
              </a:spcBef>
            </a:pPr>
            <a:endParaRPr sz="2600"/>
          </a:p>
          <a:p>
            <a:pPr marL="417195">
              <a:lnSpc>
                <a:spcPct val="100000"/>
              </a:lnSpc>
            </a:pPr>
            <a:r>
              <a:rPr spc="-5" dirty="0"/>
              <a:t>Now </a:t>
            </a:r>
            <a:r>
              <a:rPr spc="-15" dirty="0"/>
              <a:t>let’s </a:t>
            </a:r>
            <a:r>
              <a:rPr spc="-5" dirty="0"/>
              <a:t>unnest</a:t>
            </a:r>
            <a:r>
              <a:rPr spc="30" dirty="0"/>
              <a:t> </a:t>
            </a:r>
            <a:r>
              <a:rPr spc="-5" dirty="0"/>
              <a:t>it: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558037" y="560323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Product 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pname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price, cid)  Company(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cname,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0533" y="1306322"/>
            <a:ext cx="57315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 </a:t>
            </a:r>
            <a:r>
              <a:rPr dirty="0"/>
              <a:t>Subqueries </a:t>
            </a:r>
            <a:r>
              <a:rPr spc="-5" dirty="0"/>
              <a:t>in</a:t>
            </a:r>
            <a:r>
              <a:rPr spc="-80" dirty="0"/>
              <a:t> </a:t>
            </a:r>
            <a:r>
              <a:rPr dirty="0"/>
              <a:t>WHERE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139" y="6117590"/>
            <a:ext cx="6118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62625" algn="l"/>
              </a:tabLst>
            </a:pPr>
            <a:r>
              <a:rPr sz="3200" spc="-10" dirty="0">
                <a:solidFill>
                  <a:srgbClr val="FF5050"/>
                </a:solidFill>
                <a:latin typeface="Arial"/>
                <a:cs typeface="Arial"/>
              </a:rPr>
              <a:t>Universa</a:t>
            </a:r>
            <a:r>
              <a:rPr sz="3200" spc="-5" dirty="0">
                <a:solidFill>
                  <a:srgbClr val="FF5050"/>
                </a:solidFill>
                <a:latin typeface="Arial"/>
                <a:cs typeface="Arial"/>
              </a:rPr>
              <a:t>l </a:t>
            </a:r>
            <a:r>
              <a:rPr sz="3200" spc="-10" dirty="0">
                <a:solidFill>
                  <a:srgbClr val="FF5050"/>
                </a:solidFill>
                <a:latin typeface="Arial"/>
                <a:cs typeface="Arial"/>
              </a:rPr>
              <a:t>quantifier</a:t>
            </a:r>
            <a:r>
              <a:rPr sz="3200" spc="-5" dirty="0">
                <a:solidFill>
                  <a:srgbClr val="FF5050"/>
                </a:solidFill>
                <a:latin typeface="Arial"/>
                <a:cs typeface="Arial"/>
              </a:rPr>
              <a:t>s </a:t>
            </a:r>
            <a:r>
              <a:rPr sz="3200" spc="-10" dirty="0">
                <a:solidFill>
                  <a:srgbClr val="FF5050"/>
                </a:solidFill>
                <a:latin typeface="Arial"/>
                <a:cs typeface="Arial"/>
              </a:rPr>
              <a:t>ar</a:t>
            </a:r>
            <a:r>
              <a:rPr sz="3200" spc="-5" dirty="0">
                <a:solidFill>
                  <a:srgbClr val="FF5050"/>
                </a:solidFill>
                <a:latin typeface="Arial"/>
                <a:cs typeface="Arial"/>
              </a:rPr>
              <a:t>e </a:t>
            </a:r>
            <a:r>
              <a:rPr sz="3200" spc="-10" dirty="0">
                <a:solidFill>
                  <a:srgbClr val="FF5050"/>
                </a:solidFill>
                <a:latin typeface="Arial"/>
                <a:cs typeface="Arial"/>
              </a:rPr>
              <a:t>har</a:t>
            </a:r>
            <a:r>
              <a:rPr sz="3200" spc="-5" dirty="0">
                <a:solidFill>
                  <a:srgbClr val="FF5050"/>
                </a:solidFill>
                <a:latin typeface="Arial"/>
                <a:cs typeface="Arial"/>
              </a:rPr>
              <a:t>d !</a:t>
            </a:r>
            <a:r>
              <a:rPr sz="3200" dirty="0">
                <a:solidFill>
                  <a:srgbClr val="FF5050"/>
                </a:solidFill>
                <a:latin typeface="Arial"/>
                <a:cs typeface="Arial"/>
              </a:rPr>
              <a:t>	</a:t>
            </a:r>
            <a:r>
              <a:rPr sz="3200" spc="-459" dirty="0">
                <a:solidFill>
                  <a:srgbClr val="FF5050"/>
                </a:solidFill>
                <a:latin typeface="Wingdings"/>
                <a:cs typeface="Wingdings"/>
              </a:rPr>
              <a:t>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533" y="2153665"/>
            <a:ext cx="8163559" cy="169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Find all companies where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</a:t>
            </a:r>
            <a:r>
              <a:rPr sz="2400" spc="-5" dirty="0">
                <a:latin typeface="Arial"/>
                <a:cs typeface="Arial"/>
              </a:rPr>
              <a:t> their products have price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"/>
              <a:cs typeface="Arial"/>
            </a:endParaRPr>
          </a:p>
          <a:p>
            <a:pPr marR="1463040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same</a:t>
            </a:r>
            <a:r>
              <a:rPr sz="2400" spc="-5" dirty="0">
                <a:latin typeface="Arial"/>
                <a:cs typeface="Arial"/>
              </a:rPr>
              <a:t> as:</a:t>
            </a:r>
            <a:endParaRPr sz="2400">
              <a:latin typeface="Arial"/>
              <a:cs typeface="Arial"/>
            </a:endParaRPr>
          </a:p>
          <a:p>
            <a:pPr marL="47625" algn="ctr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Arial"/>
                <a:cs typeface="Arial"/>
              </a:rPr>
              <a:t>Find all companies that make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</a:t>
            </a:r>
            <a:r>
              <a:rPr sz="2400" spc="-5" dirty="0">
                <a:latin typeface="Arial"/>
                <a:cs typeface="Arial"/>
              </a:rPr>
              <a:t> products with price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72428" y="4719828"/>
            <a:ext cx="3011805" cy="520700"/>
            <a:chOff x="6472428" y="4719828"/>
            <a:chExt cx="3011805" cy="520700"/>
          </a:xfrm>
        </p:grpSpPr>
        <p:sp>
          <p:nvSpPr>
            <p:cNvPr id="6" name="object 6"/>
            <p:cNvSpPr/>
            <p:nvPr/>
          </p:nvSpPr>
          <p:spPr>
            <a:xfrm>
              <a:off x="6558556" y="5234940"/>
              <a:ext cx="2835385" cy="7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2428" y="4719828"/>
              <a:ext cx="3011424" cy="5158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2428" y="4719828"/>
              <a:ext cx="3011805" cy="520700"/>
            </a:xfrm>
            <a:custGeom>
              <a:avLst/>
              <a:gdLst/>
              <a:ahLst/>
              <a:cxnLst/>
              <a:rect l="l" t="t" r="r" b="b"/>
              <a:pathLst>
                <a:path w="3011804" h="520700">
                  <a:moveTo>
                    <a:pt x="3011424" y="430529"/>
                  </a:moveTo>
                  <a:lnTo>
                    <a:pt x="3011424" y="89915"/>
                  </a:lnTo>
                  <a:lnTo>
                    <a:pt x="3009900" y="71627"/>
                  </a:lnTo>
                  <a:lnTo>
                    <a:pt x="2981710" y="23240"/>
                  </a:lnTo>
                  <a:lnTo>
                    <a:pt x="2930652" y="761"/>
                  </a:lnTo>
                  <a:lnTo>
                    <a:pt x="2921508" y="0"/>
                  </a:lnTo>
                  <a:lnTo>
                    <a:pt x="89916" y="0"/>
                  </a:lnTo>
                  <a:lnTo>
                    <a:pt x="36714" y="17897"/>
                  </a:lnTo>
                  <a:lnTo>
                    <a:pt x="3809" y="63245"/>
                  </a:lnTo>
                  <a:lnTo>
                    <a:pt x="2285" y="72389"/>
                  </a:lnTo>
                  <a:lnTo>
                    <a:pt x="761" y="80771"/>
                  </a:lnTo>
                  <a:lnTo>
                    <a:pt x="0" y="89915"/>
                  </a:lnTo>
                  <a:lnTo>
                    <a:pt x="0" y="430529"/>
                  </a:lnTo>
                  <a:lnTo>
                    <a:pt x="762" y="439673"/>
                  </a:lnTo>
                  <a:lnTo>
                    <a:pt x="2286" y="448817"/>
                  </a:lnTo>
                  <a:lnTo>
                    <a:pt x="4572" y="457199"/>
                  </a:lnTo>
                  <a:lnTo>
                    <a:pt x="7620" y="465581"/>
                  </a:lnTo>
                  <a:lnTo>
                    <a:pt x="9906" y="470371"/>
                  </a:lnTo>
                  <a:lnTo>
                    <a:pt x="9906" y="81533"/>
                  </a:lnTo>
                  <a:lnTo>
                    <a:pt x="11429" y="73913"/>
                  </a:lnTo>
                  <a:lnTo>
                    <a:pt x="31482" y="34887"/>
                  </a:lnTo>
                  <a:lnTo>
                    <a:pt x="45719" y="23621"/>
                  </a:lnTo>
                  <a:lnTo>
                    <a:pt x="51816" y="19049"/>
                  </a:lnTo>
                  <a:lnTo>
                    <a:pt x="89916" y="9926"/>
                  </a:lnTo>
                  <a:lnTo>
                    <a:pt x="2929890" y="9905"/>
                  </a:lnTo>
                  <a:lnTo>
                    <a:pt x="2938272" y="11429"/>
                  </a:lnTo>
                  <a:lnTo>
                    <a:pt x="2981563" y="36480"/>
                  </a:lnTo>
                  <a:lnTo>
                    <a:pt x="3001518" y="82295"/>
                  </a:lnTo>
                  <a:lnTo>
                    <a:pt x="3002280" y="90677"/>
                  </a:lnTo>
                  <a:lnTo>
                    <a:pt x="3002280" y="469500"/>
                  </a:lnTo>
                  <a:lnTo>
                    <a:pt x="3004077" y="466772"/>
                  </a:lnTo>
                  <a:lnTo>
                    <a:pt x="3010662" y="439673"/>
                  </a:lnTo>
                  <a:lnTo>
                    <a:pt x="3011424" y="430529"/>
                  </a:lnTo>
                  <a:close/>
                </a:path>
                <a:path w="3011804" h="520700">
                  <a:moveTo>
                    <a:pt x="3002280" y="469500"/>
                  </a:moveTo>
                  <a:lnTo>
                    <a:pt x="3002280" y="430529"/>
                  </a:lnTo>
                  <a:lnTo>
                    <a:pt x="3001518" y="438911"/>
                  </a:lnTo>
                  <a:lnTo>
                    <a:pt x="2999994" y="447293"/>
                  </a:lnTo>
                  <a:lnTo>
                    <a:pt x="2975314" y="490261"/>
                  </a:lnTo>
                  <a:lnTo>
                    <a:pt x="2929890" y="510539"/>
                  </a:lnTo>
                  <a:lnTo>
                    <a:pt x="89916" y="511301"/>
                  </a:lnTo>
                  <a:lnTo>
                    <a:pt x="64233" y="506585"/>
                  </a:lnTo>
                  <a:lnTo>
                    <a:pt x="42219" y="495038"/>
                  </a:lnTo>
                  <a:lnTo>
                    <a:pt x="24813" y="477335"/>
                  </a:lnTo>
                  <a:lnTo>
                    <a:pt x="12954" y="454151"/>
                  </a:lnTo>
                  <a:lnTo>
                    <a:pt x="9906" y="438911"/>
                  </a:lnTo>
                  <a:lnTo>
                    <a:pt x="9906" y="470371"/>
                  </a:lnTo>
                  <a:lnTo>
                    <a:pt x="40386" y="505205"/>
                  </a:lnTo>
                  <a:lnTo>
                    <a:pt x="77433" y="519484"/>
                  </a:lnTo>
                  <a:lnTo>
                    <a:pt x="89916" y="520445"/>
                  </a:lnTo>
                  <a:lnTo>
                    <a:pt x="2921508" y="520445"/>
                  </a:lnTo>
                  <a:lnTo>
                    <a:pt x="2939796" y="518921"/>
                  </a:lnTo>
                  <a:lnTo>
                    <a:pt x="2966033" y="508882"/>
                  </a:lnTo>
                  <a:lnTo>
                    <a:pt x="2988330" y="490670"/>
                  </a:lnTo>
                  <a:lnTo>
                    <a:pt x="3002280" y="469500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83933" y="4775707"/>
            <a:ext cx="278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Universal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quantifiers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558037" y="560323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Product 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pname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price, cid)  Company(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cname,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633" y="1306322"/>
            <a:ext cx="57315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 </a:t>
            </a:r>
            <a:r>
              <a:rPr dirty="0"/>
              <a:t>Subqueries </a:t>
            </a:r>
            <a:r>
              <a:rPr spc="-5" dirty="0"/>
              <a:t>in</a:t>
            </a:r>
            <a:r>
              <a:rPr spc="-80" dirty="0"/>
              <a:t> </a:t>
            </a:r>
            <a:r>
              <a:rPr dirty="0"/>
              <a:t>WHERE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4825238"/>
            <a:ext cx="8489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2. Find all companies where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</a:t>
            </a:r>
            <a:r>
              <a:rPr sz="2400" spc="-5" dirty="0">
                <a:latin typeface="Arial"/>
                <a:cs typeface="Arial"/>
              </a:rPr>
              <a:t> their products have price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037" y="2153665"/>
            <a:ext cx="893508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Find all companies where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</a:t>
            </a:r>
            <a:r>
              <a:rPr sz="2400" spc="-5" dirty="0">
                <a:latin typeface="Arial"/>
                <a:cs typeface="Arial"/>
              </a:rPr>
              <a:t> their products have price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Arial"/>
                <a:cs typeface="Arial"/>
              </a:rPr>
              <a:t>1. Find </a:t>
            </a:r>
            <a:r>
              <a:rPr sz="2400" i="1" spc="-5" dirty="0">
                <a:latin typeface="Arial"/>
                <a:cs typeface="Arial"/>
              </a:rPr>
              <a:t>the other </a:t>
            </a:r>
            <a:r>
              <a:rPr sz="2400" spc="-5" dirty="0">
                <a:latin typeface="Arial"/>
                <a:cs typeface="Arial"/>
              </a:rPr>
              <a:t>companies with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some</a:t>
            </a:r>
            <a:r>
              <a:rPr sz="2400" spc="-5" dirty="0">
                <a:latin typeface="Arial"/>
                <a:cs typeface="Arial"/>
              </a:rPr>
              <a:t> product having price </a:t>
            </a:r>
            <a:r>
              <a:rPr sz="2400" dirty="0">
                <a:latin typeface="Arial"/>
                <a:cs typeface="Arial"/>
              </a:rPr>
              <a:t>≥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6444" y="3313938"/>
            <a:ext cx="5266690" cy="1487170"/>
          </a:xfrm>
          <a:custGeom>
            <a:avLst/>
            <a:gdLst/>
            <a:ahLst/>
            <a:cxnLst/>
            <a:rect l="l" t="t" r="r" b="b"/>
            <a:pathLst>
              <a:path w="5266690" h="1487170">
                <a:moveTo>
                  <a:pt x="5266182" y="1486662"/>
                </a:moveTo>
                <a:lnTo>
                  <a:pt x="5266182" y="0"/>
                </a:lnTo>
                <a:lnTo>
                  <a:pt x="0" y="0"/>
                </a:lnTo>
                <a:lnTo>
                  <a:pt x="0" y="1486662"/>
                </a:lnTo>
                <a:lnTo>
                  <a:pt x="4571" y="1486662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5257037" y="9144"/>
                </a:lnTo>
                <a:lnTo>
                  <a:pt x="5257037" y="4572"/>
                </a:lnTo>
                <a:lnTo>
                  <a:pt x="5261609" y="9144"/>
                </a:lnTo>
                <a:lnTo>
                  <a:pt x="5261609" y="1486662"/>
                </a:lnTo>
                <a:lnTo>
                  <a:pt x="5266182" y="1486662"/>
                </a:lnTo>
                <a:close/>
              </a:path>
              <a:path w="5266690" h="1487170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5266690" h="1487170">
                <a:moveTo>
                  <a:pt x="9144" y="1476756"/>
                </a:moveTo>
                <a:lnTo>
                  <a:pt x="9143" y="9144"/>
                </a:lnTo>
                <a:lnTo>
                  <a:pt x="4571" y="9144"/>
                </a:lnTo>
                <a:lnTo>
                  <a:pt x="4572" y="1476756"/>
                </a:lnTo>
                <a:lnTo>
                  <a:pt x="9144" y="1476756"/>
                </a:lnTo>
                <a:close/>
              </a:path>
              <a:path w="5266690" h="1487170">
                <a:moveTo>
                  <a:pt x="5261609" y="1476756"/>
                </a:moveTo>
                <a:lnTo>
                  <a:pt x="4572" y="1476756"/>
                </a:lnTo>
                <a:lnTo>
                  <a:pt x="9144" y="1482090"/>
                </a:lnTo>
                <a:lnTo>
                  <a:pt x="9144" y="1486662"/>
                </a:lnTo>
                <a:lnTo>
                  <a:pt x="5257037" y="1486662"/>
                </a:lnTo>
                <a:lnTo>
                  <a:pt x="5257037" y="1482089"/>
                </a:lnTo>
                <a:lnTo>
                  <a:pt x="5261609" y="1476756"/>
                </a:lnTo>
                <a:close/>
              </a:path>
              <a:path w="5266690" h="1487170">
                <a:moveTo>
                  <a:pt x="9144" y="1486662"/>
                </a:moveTo>
                <a:lnTo>
                  <a:pt x="9144" y="1482090"/>
                </a:lnTo>
                <a:lnTo>
                  <a:pt x="4572" y="1476756"/>
                </a:lnTo>
                <a:lnTo>
                  <a:pt x="4571" y="1486662"/>
                </a:lnTo>
                <a:lnTo>
                  <a:pt x="9144" y="1486662"/>
                </a:lnTo>
                <a:close/>
              </a:path>
              <a:path w="5266690" h="1487170">
                <a:moveTo>
                  <a:pt x="5261609" y="9144"/>
                </a:moveTo>
                <a:lnTo>
                  <a:pt x="5257037" y="4572"/>
                </a:lnTo>
                <a:lnTo>
                  <a:pt x="5257037" y="9144"/>
                </a:lnTo>
                <a:lnTo>
                  <a:pt x="5261609" y="9144"/>
                </a:lnTo>
                <a:close/>
              </a:path>
              <a:path w="5266690" h="1487170">
                <a:moveTo>
                  <a:pt x="5261609" y="1476756"/>
                </a:moveTo>
                <a:lnTo>
                  <a:pt x="5261609" y="9144"/>
                </a:lnTo>
                <a:lnTo>
                  <a:pt x="5257037" y="9144"/>
                </a:lnTo>
                <a:lnTo>
                  <a:pt x="5257037" y="1476756"/>
                </a:lnTo>
                <a:lnTo>
                  <a:pt x="5261609" y="1476756"/>
                </a:lnTo>
                <a:close/>
              </a:path>
              <a:path w="5266690" h="1487170">
                <a:moveTo>
                  <a:pt x="5261609" y="1486662"/>
                </a:moveTo>
                <a:lnTo>
                  <a:pt x="5261609" y="1476756"/>
                </a:lnTo>
                <a:lnTo>
                  <a:pt x="5257037" y="1482089"/>
                </a:lnTo>
                <a:lnTo>
                  <a:pt x="5257037" y="1486662"/>
                </a:lnTo>
                <a:lnTo>
                  <a:pt x="5261609" y="1486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68730" y="3316223"/>
            <a:ext cx="5261610" cy="148209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2710">
              <a:lnSpc>
                <a:spcPts val="2280"/>
              </a:lnSpc>
              <a:spcBef>
                <a:spcPts val="80"/>
              </a:spcBef>
              <a:tabLst>
                <a:tab pos="245681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DISTINCT	</a:t>
            </a:r>
            <a:r>
              <a:rPr sz="2000" spc="-10" dirty="0">
                <a:latin typeface="Arial"/>
                <a:cs typeface="Arial"/>
              </a:rPr>
              <a:t>C.cname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ts val="2160"/>
              </a:lnSpc>
              <a:tabLst>
                <a:tab pos="119062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	</a:t>
            </a:r>
            <a:r>
              <a:rPr sz="2000" spc="-10" dirty="0">
                <a:latin typeface="Arial"/>
                <a:cs typeface="Arial"/>
              </a:rPr>
              <a:t>Company </a:t>
            </a:r>
            <a:r>
              <a:rPr sz="2000" spc="-5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ts val="2160"/>
              </a:lnSpc>
              <a:tabLst>
                <a:tab pos="1179830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	</a:t>
            </a:r>
            <a:r>
              <a:rPr sz="2000" spc="-5" dirty="0">
                <a:latin typeface="Arial"/>
                <a:cs typeface="Arial"/>
              </a:rPr>
              <a:t>C.cid </a:t>
            </a:r>
            <a:r>
              <a:rPr sz="2000" spc="-5" dirty="0">
                <a:solidFill>
                  <a:srgbClr val="FF5050"/>
                </a:solidFill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P.cid</a:t>
            </a:r>
            <a:endParaRPr sz="2000">
              <a:latin typeface="Arial"/>
              <a:cs typeface="Arial"/>
            </a:endParaRPr>
          </a:p>
          <a:p>
            <a:pPr marL="2397760" marR="137795">
              <a:lnSpc>
                <a:spcPts val="2160"/>
              </a:lnSpc>
              <a:spcBef>
                <a:spcPts val="155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P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45" dirty="0">
                <a:latin typeface="Arial"/>
                <a:cs typeface="Arial"/>
              </a:rPr>
              <a:t>P.price </a:t>
            </a:r>
            <a:r>
              <a:rPr sz="2000" spc="-5" dirty="0">
                <a:latin typeface="Arial"/>
                <a:cs typeface="Arial"/>
              </a:rPr>
              <a:t>&gt;=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100)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1616" y="6734047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037" y="560323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Product 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pname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price, cid)  Company(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cname,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3400" y="6763566"/>
            <a:ext cx="159893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"/>
                <a:cs typeface="Arial"/>
              </a:rPr>
              <a:t>CSE 414 - Fall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14627" y="5405628"/>
            <a:ext cx="5934075" cy="1492250"/>
            <a:chOff x="1214627" y="5405628"/>
            <a:chExt cx="5934075" cy="1492250"/>
          </a:xfrm>
        </p:grpSpPr>
        <p:sp>
          <p:nvSpPr>
            <p:cNvPr id="11" name="object 11"/>
            <p:cNvSpPr/>
            <p:nvPr/>
          </p:nvSpPr>
          <p:spPr>
            <a:xfrm>
              <a:off x="1219199" y="5410200"/>
              <a:ext cx="5924550" cy="1483360"/>
            </a:xfrm>
            <a:custGeom>
              <a:avLst/>
              <a:gdLst/>
              <a:ahLst/>
              <a:cxnLst/>
              <a:rect l="l" t="t" r="r" b="b"/>
              <a:pathLst>
                <a:path w="5924550" h="1483359">
                  <a:moveTo>
                    <a:pt x="5924550" y="1482852"/>
                  </a:moveTo>
                  <a:lnTo>
                    <a:pt x="5924550" y="0"/>
                  </a:lnTo>
                  <a:lnTo>
                    <a:pt x="0" y="0"/>
                  </a:lnTo>
                  <a:lnTo>
                    <a:pt x="0" y="1482852"/>
                  </a:lnTo>
                  <a:lnTo>
                    <a:pt x="5924550" y="14828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4627" y="5405628"/>
              <a:ext cx="5934075" cy="1492250"/>
            </a:xfrm>
            <a:custGeom>
              <a:avLst/>
              <a:gdLst/>
              <a:ahLst/>
              <a:cxnLst/>
              <a:rect l="l" t="t" r="r" b="b"/>
              <a:pathLst>
                <a:path w="5934075" h="1492250">
                  <a:moveTo>
                    <a:pt x="5933694" y="1491996"/>
                  </a:moveTo>
                  <a:lnTo>
                    <a:pt x="5933694" y="0"/>
                  </a:lnTo>
                  <a:lnTo>
                    <a:pt x="0" y="0"/>
                  </a:lnTo>
                  <a:lnTo>
                    <a:pt x="0" y="1491996"/>
                  </a:lnTo>
                  <a:lnTo>
                    <a:pt x="4572" y="1491996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5924550" y="9906"/>
                  </a:lnTo>
                  <a:lnTo>
                    <a:pt x="5924550" y="4572"/>
                  </a:lnTo>
                  <a:lnTo>
                    <a:pt x="5929122" y="9906"/>
                  </a:lnTo>
                  <a:lnTo>
                    <a:pt x="5929122" y="1491996"/>
                  </a:lnTo>
                  <a:lnTo>
                    <a:pt x="5933694" y="1491996"/>
                  </a:lnTo>
                  <a:close/>
                </a:path>
                <a:path w="5934075" h="1492250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5934075" h="1492250">
                  <a:moveTo>
                    <a:pt x="9906" y="1482852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1482852"/>
                  </a:lnTo>
                  <a:lnTo>
                    <a:pt x="9906" y="1482852"/>
                  </a:lnTo>
                  <a:close/>
                </a:path>
                <a:path w="5934075" h="1492250">
                  <a:moveTo>
                    <a:pt x="5929122" y="1482852"/>
                  </a:moveTo>
                  <a:lnTo>
                    <a:pt x="4572" y="1482852"/>
                  </a:lnTo>
                  <a:lnTo>
                    <a:pt x="9906" y="1487424"/>
                  </a:lnTo>
                  <a:lnTo>
                    <a:pt x="9905" y="1491996"/>
                  </a:lnTo>
                  <a:lnTo>
                    <a:pt x="5924550" y="1491996"/>
                  </a:lnTo>
                  <a:lnTo>
                    <a:pt x="5924550" y="1487424"/>
                  </a:lnTo>
                  <a:lnTo>
                    <a:pt x="5929122" y="1482852"/>
                  </a:lnTo>
                  <a:close/>
                </a:path>
                <a:path w="5934075" h="1492250">
                  <a:moveTo>
                    <a:pt x="9905" y="1491996"/>
                  </a:moveTo>
                  <a:lnTo>
                    <a:pt x="9906" y="1487424"/>
                  </a:lnTo>
                  <a:lnTo>
                    <a:pt x="4572" y="1482852"/>
                  </a:lnTo>
                  <a:lnTo>
                    <a:pt x="4572" y="1491996"/>
                  </a:lnTo>
                  <a:lnTo>
                    <a:pt x="9905" y="1491996"/>
                  </a:lnTo>
                  <a:close/>
                </a:path>
                <a:path w="5934075" h="1492250">
                  <a:moveTo>
                    <a:pt x="5929122" y="9906"/>
                  </a:moveTo>
                  <a:lnTo>
                    <a:pt x="5924550" y="4572"/>
                  </a:lnTo>
                  <a:lnTo>
                    <a:pt x="5924550" y="9906"/>
                  </a:lnTo>
                  <a:lnTo>
                    <a:pt x="5929122" y="9906"/>
                  </a:lnTo>
                  <a:close/>
                </a:path>
                <a:path w="5934075" h="1492250">
                  <a:moveTo>
                    <a:pt x="5929122" y="1482852"/>
                  </a:moveTo>
                  <a:lnTo>
                    <a:pt x="5929122" y="9906"/>
                  </a:lnTo>
                  <a:lnTo>
                    <a:pt x="5924550" y="9906"/>
                  </a:lnTo>
                  <a:lnTo>
                    <a:pt x="5924550" y="1482852"/>
                  </a:lnTo>
                  <a:lnTo>
                    <a:pt x="5929122" y="1482852"/>
                  </a:lnTo>
                  <a:close/>
                </a:path>
                <a:path w="5934075" h="1492250">
                  <a:moveTo>
                    <a:pt x="5929122" y="1491996"/>
                  </a:moveTo>
                  <a:lnTo>
                    <a:pt x="5929122" y="1482852"/>
                  </a:lnTo>
                  <a:lnTo>
                    <a:pt x="5924550" y="1487424"/>
                  </a:lnTo>
                  <a:lnTo>
                    <a:pt x="5924550" y="1491996"/>
                  </a:lnTo>
                  <a:lnTo>
                    <a:pt x="5929122" y="1491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16660" y="5407914"/>
            <a:ext cx="5929630" cy="148780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3345">
              <a:lnSpc>
                <a:spcPts val="2280"/>
              </a:lnSpc>
              <a:spcBef>
                <a:spcPts val="80"/>
              </a:spcBef>
              <a:tabLst>
                <a:tab pos="245808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DISTINCT	</a:t>
            </a:r>
            <a:r>
              <a:rPr sz="2000" spc="-10" dirty="0">
                <a:latin typeface="Arial"/>
                <a:cs typeface="Arial"/>
              </a:rPr>
              <a:t>C.cname</a:t>
            </a:r>
            <a:endParaRPr sz="2000">
              <a:latin typeface="Arial"/>
              <a:cs typeface="Arial"/>
            </a:endParaRPr>
          </a:p>
          <a:p>
            <a:pPr marL="93345">
              <a:lnSpc>
                <a:spcPts val="2160"/>
              </a:lnSpc>
              <a:tabLst>
                <a:tab pos="119189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	</a:t>
            </a:r>
            <a:r>
              <a:rPr sz="2000" spc="-10" dirty="0">
                <a:latin typeface="Arial"/>
                <a:cs typeface="Arial"/>
              </a:rPr>
              <a:t>Company </a:t>
            </a:r>
            <a:r>
              <a:rPr sz="2000" spc="-5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93345">
              <a:lnSpc>
                <a:spcPts val="2160"/>
              </a:lnSpc>
              <a:tabLst>
                <a:tab pos="1181100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	</a:t>
            </a:r>
            <a:r>
              <a:rPr sz="2000" spc="-5" dirty="0">
                <a:latin typeface="Arial"/>
                <a:cs typeface="Arial"/>
              </a:rPr>
              <a:t>C.cid </a:t>
            </a:r>
            <a:r>
              <a:rPr sz="2000" spc="-5" dirty="0">
                <a:solidFill>
                  <a:srgbClr val="FF5050"/>
                </a:solidFill>
                <a:latin typeface="Arial"/>
                <a:cs typeface="Arial"/>
              </a:rPr>
              <a:t>NOT IN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P.cid</a:t>
            </a:r>
            <a:endParaRPr sz="2000">
              <a:latin typeface="Arial"/>
              <a:cs typeface="Arial"/>
            </a:endParaRPr>
          </a:p>
          <a:p>
            <a:pPr marL="3028315" marR="175895">
              <a:lnSpc>
                <a:spcPts val="2160"/>
              </a:lnSpc>
              <a:spcBef>
                <a:spcPts val="155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P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45" dirty="0">
                <a:latin typeface="Arial"/>
                <a:cs typeface="Arial"/>
              </a:rPr>
              <a:t>P.price </a:t>
            </a:r>
            <a:r>
              <a:rPr sz="2000" spc="-5" dirty="0">
                <a:latin typeface="Arial"/>
                <a:cs typeface="Arial"/>
              </a:rPr>
              <a:t>&gt;=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100)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 Subqueries in</a:t>
            </a:r>
            <a:r>
              <a:rPr spc="-65" dirty="0"/>
              <a:t> </a:t>
            </a:r>
            <a:r>
              <a:rPr dirty="0"/>
              <a:t>WHERE</a:t>
            </a:r>
          </a:p>
        </p:txBody>
      </p:sp>
      <p:sp>
        <p:nvSpPr>
          <p:cNvPr id="3" name="object 3"/>
          <p:cNvSpPr/>
          <p:nvPr/>
        </p:nvSpPr>
        <p:spPr>
          <a:xfrm>
            <a:off x="1138427" y="5024628"/>
            <a:ext cx="7775575" cy="1492250"/>
          </a:xfrm>
          <a:custGeom>
            <a:avLst/>
            <a:gdLst/>
            <a:ahLst/>
            <a:cxnLst/>
            <a:rect l="l" t="t" r="r" b="b"/>
            <a:pathLst>
              <a:path w="7775575" h="1492250">
                <a:moveTo>
                  <a:pt x="7775448" y="1491996"/>
                </a:moveTo>
                <a:lnTo>
                  <a:pt x="7775448" y="0"/>
                </a:lnTo>
                <a:lnTo>
                  <a:pt x="0" y="0"/>
                </a:lnTo>
                <a:lnTo>
                  <a:pt x="0" y="1491996"/>
                </a:lnTo>
                <a:lnTo>
                  <a:pt x="4571" y="149199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7765542" y="9906"/>
                </a:lnTo>
                <a:lnTo>
                  <a:pt x="7765542" y="4572"/>
                </a:lnTo>
                <a:lnTo>
                  <a:pt x="7770876" y="9906"/>
                </a:lnTo>
                <a:lnTo>
                  <a:pt x="7770876" y="1491996"/>
                </a:lnTo>
                <a:lnTo>
                  <a:pt x="7775448" y="1491996"/>
                </a:lnTo>
                <a:close/>
              </a:path>
              <a:path w="7775575" h="149225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7775575" h="1492250">
                <a:moveTo>
                  <a:pt x="9905" y="1482852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482852"/>
                </a:lnTo>
                <a:lnTo>
                  <a:pt x="9905" y="1482852"/>
                </a:lnTo>
                <a:close/>
              </a:path>
              <a:path w="7775575" h="1492250">
                <a:moveTo>
                  <a:pt x="7770876" y="1482852"/>
                </a:moveTo>
                <a:lnTo>
                  <a:pt x="4572" y="1482852"/>
                </a:lnTo>
                <a:lnTo>
                  <a:pt x="9905" y="1487424"/>
                </a:lnTo>
                <a:lnTo>
                  <a:pt x="9905" y="1491996"/>
                </a:lnTo>
                <a:lnTo>
                  <a:pt x="7765542" y="1491996"/>
                </a:lnTo>
                <a:lnTo>
                  <a:pt x="7765542" y="1487424"/>
                </a:lnTo>
                <a:lnTo>
                  <a:pt x="7770876" y="1482852"/>
                </a:lnTo>
                <a:close/>
              </a:path>
              <a:path w="7775575" h="1492250">
                <a:moveTo>
                  <a:pt x="9905" y="1491996"/>
                </a:moveTo>
                <a:lnTo>
                  <a:pt x="9905" y="1487424"/>
                </a:lnTo>
                <a:lnTo>
                  <a:pt x="4572" y="1482852"/>
                </a:lnTo>
                <a:lnTo>
                  <a:pt x="4571" y="1491996"/>
                </a:lnTo>
                <a:lnTo>
                  <a:pt x="9905" y="1491996"/>
                </a:lnTo>
                <a:close/>
              </a:path>
              <a:path w="7775575" h="1492250">
                <a:moveTo>
                  <a:pt x="7770876" y="9906"/>
                </a:moveTo>
                <a:lnTo>
                  <a:pt x="7765542" y="4572"/>
                </a:lnTo>
                <a:lnTo>
                  <a:pt x="7765542" y="9906"/>
                </a:lnTo>
                <a:lnTo>
                  <a:pt x="7770876" y="9906"/>
                </a:lnTo>
                <a:close/>
              </a:path>
              <a:path w="7775575" h="1492250">
                <a:moveTo>
                  <a:pt x="7770876" y="1482852"/>
                </a:moveTo>
                <a:lnTo>
                  <a:pt x="7770876" y="9906"/>
                </a:lnTo>
                <a:lnTo>
                  <a:pt x="7765542" y="9906"/>
                </a:lnTo>
                <a:lnTo>
                  <a:pt x="7765542" y="1482852"/>
                </a:lnTo>
                <a:lnTo>
                  <a:pt x="7770876" y="1482852"/>
                </a:lnTo>
                <a:close/>
              </a:path>
              <a:path w="7775575" h="1492250">
                <a:moveTo>
                  <a:pt x="7770876" y="1491996"/>
                </a:moveTo>
                <a:lnTo>
                  <a:pt x="7770876" y="1482852"/>
                </a:lnTo>
                <a:lnTo>
                  <a:pt x="7765542" y="1487424"/>
                </a:lnTo>
                <a:lnTo>
                  <a:pt x="7765542" y="1491996"/>
                </a:lnTo>
                <a:lnTo>
                  <a:pt x="7770876" y="1491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0460" y="5026914"/>
            <a:ext cx="7771130" cy="148780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3345">
              <a:lnSpc>
                <a:spcPts val="2280"/>
              </a:lnSpc>
              <a:spcBef>
                <a:spcPts val="80"/>
              </a:spcBef>
              <a:tabLst>
                <a:tab pos="245808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DISTINCT	</a:t>
            </a:r>
            <a:r>
              <a:rPr sz="2000" spc="-10" dirty="0">
                <a:latin typeface="Arial"/>
                <a:cs typeface="Arial"/>
              </a:rPr>
              <a:t>C.cname</a:t>
            </a:r>
            <a:endParaRPr sz="2000">
              <a:latin typeface="Arial"/>
              <a:cs typeface="Arial"/>
            </a:endParaRPr>
          </a:p>
          <a:p>
            <a:pPr marL="93345">
              <a:lnSpc>
                <a:spcPts val="2160"/>
              </a:lnSpc>
              <a:tabLst>
                <a:tab pos="119189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	</a:t>
            </a:r>
            <a:r>
              <a:rPr sz="2000" spc="-10" dirty="0">
                <a:latin typeface="Arial"/>
                <a:cs typeface="Arial"/>
              </a:rPr>
              <a:t>Company </a:t>
            </a:r>
            <a:r>
              <a:rPr sz="2000" spc="-5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93345">
              <a:lnSpc>
                <a:spcPts val="216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000" spc="-10" dirty="0">
                <a:solidFill>
                  <a:srgbClr val="FF5050"/>
                </a:solidFill>
                <a:latin typeface="Arial"/>
                <a:cs typeface="Arial"/>
              </a:rPr>
              <a:t>EXISTS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  <a:p>
            <a:pPr marL="2888615">
              <a:lnSpc>
                <a:spcPts val="216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Product</a:t>
            </a:r>
            <a:r>
              <a:rPr sz="2000" spc="-5" dirty="0">
                <a:latin typeface="Arial"/>
                <a:cs typeface="Arial"/>
              </a:rPr>
              <a:t> P</a:t>
            </a:r>
            <a:endParaRPr sz="2000">
              <a:latin typeface="Arial"/>
              <a:cs typeface="Arial"/>
            </a:endParaRPr>
          </a:p>
          <a:p>
            <a:pPr marL="2888615">
              <a:lnSpc>
                <a:spcPts val="228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55" dirty="0">
                <a:latin typeface="Arial"/>
                <a:cs typeface="Arial"/>
              </a:rPr>
              <a:t>P.cid </a:t>
            </a:r>
            <a:r>
              <a:rPr sz="2000" spc="-5" dirty="0">
                <a:latin typeface="Arial"/>
                <a:cs typeface="Arial"/>
              </a:rPr>
              <a:t>= C.cid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000" spc="-45" dirty="0">
                <a:latin typeface="Arial"/>
                <a:cs typeface="Arial"/>
              </a:rPr>
              <a:t>P.price </a:t>
            </a:r>
            <a:r>
              <a:rPr sz="2000" spc="-5" dirty="0">
                <a:latin typeface="Arial"/>
                <a:cs typeface="Arial"/>
              </a:rPr>
              <a:t>&gt;=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100)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415028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9144000" y="9905"/>
                </a:moveTo>
                <a:lnTo>
                  <a:pt x="9144000" y="0"/>
                </a:lnTo>
                <a:lnTo>
                  <a:pt x="0" y="0"/>
                </a:lnTo>
                <a:lnTo>
                  <a:pt x="0" y="9906"/>
                </a:lnTo>
                <a:lnTo>
                  <a:pt x="914400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396228" y="3272028"/>
            <a:ext cx="3011805" cy="520700"/>
            <a:chOff x="6396228" y="3272028"/>
            <a:chExt cx="3011805" cy="520700"/>
          </a:xfrm>
        </p:grpSpPr>
        <p:sp>
          <p:nvSpPr>
            <p:cNvPr id="7" name="object 7"/>
            <p:cNvSpPr/>
            <p:nvPr/>
          </p:nvSpPr>
          <p:spPr>
            <a:xfrm>
              <a:off x="6482356" y="3787140"/>
              <a:ext cx="2835385" cy="7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96228" y="3272028"/>
              <a:ext cx="3011424" cy="515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96228" y="3272028"/>
              <a:ext cx="3011805" cy="520700"/>
            </a:xfrm>
            <a:custGeom>
              <a:avLst/>
              <a:gdLst/>
              <a:ahLst/>
              <a:cxnLst/>
              <a:rect l="l" t="t" r="r" b="b"/>
              <a:pathLst>
                <a:path w="3011804" h="520700">
                  <a:moveTo>
                    <a:pt x="3011424" y="430530"/>
                  </a:moveTo>
                  <a:lnTo>
                    <a:pt x="3011424" y="89916"/>
                  </a:lnTo>
                  <a:lnTo>
                    <a:pt x="3009900" y="71628"/>
                  </a:lnTo>
                  <a:lnTo>
                    <a:pt x="2981706" y="23241"/>
                  </a:lnTo>
                  <a:lnTo>
                    <a:pt x="2930652" y="762"/>
                  </a:lnTo>
                  <a:lnTo>
                    <a:pt x="2921508" y="0"/>
                  </a:lnTo>
                  <a:lnTo>
                    <a:pt x="89916" y="0"/>
                  </a:lnTo>
                  <a:lnTo>
                    <a:pt x="36714" y="17897"/>
                  </a:lnTo>
                  <a:lnTo>
                    <a:pt x="3809" y="63246"/>
                  </a:lnTo>
                  <a:lnTo>
                    <a:pt x="2285" y="72390"/>
                  </a:lnTo>
                  <a:lnTo>
                    <a:pt x="761" y="80772"/>
                  </a:lnTo>
                  <a:lnTo>
                    <a:pt x="0" y="89916"/>
                  </a:lnTo>
                  <a:lnTo>
                    <a:pt x="0" y="430530"/>
                  </a:lnTo>
                  <a:lnTo>
                    <a:pt x="762" y="439674"/>
                  </a:lnTo>
                  <a:lnTo>
                    <a:pt x="2286" y="448818"/>
                  </a:lnTo>
                  <a:lnTo>
                    <a:pt x="4572" y="457200"/>
                  </a:lnTo>
                  <a:lnTo>
                    <a:pt x="7620" y="465582"/>
                  </a:lnTo>
                  <a:lnTo>
                    <a:pt x="9906" y="470371"/>
                  </a:lnTo>
                  <a:lnTo>
                    <a:pt x="9906" y="81534"/>
                  </a:lnTo>
                  <a:lnTo>
                    <a:pt x="11429" y="73914"/>
                  </a:lnTo>
                  <a:lnTo>
                    <a:pt x="31482" y="34887"/>
                  </a:lnTo>
                  <a:lnTo>
                    <a:pt x="45719" y="23622"/>
                  </a:lnTo>
                  <a:lnTo>
                    <a:pt x="51816" y="19050"/>
                  </a:lnTo>
                  <a:lnTo>
                    <a:pt x="89916" y="9926"/>
                  </a:lnTo>
                  <a:lnTo>
                    <a:pt x="2929890" y="9906"/>
                  </a:lnTo>
                  <a:lnTo>
                    <a:pt x="2938272" y="11430"/>
                  </a:lnTo>
                  <a:lnTo>
                    <a:pt x="2981563" y="36480"/>
                  </a:lnTo>
                  <a:lnTo>
                    <a:pt x="3001518" y="82296"/>
                  </a:lnTo>
                  <a:lnTo>
                    <a:pt x="3002280" y="90678"/>
                  </a:lnTo>
                  <a:lnTo>
                    <a:pt x="3002280" y="469500"/>
                  </a:lnTo>
                  <a:lnTo>
                    <a:pt x="3004077" y="466772"/>
                  </a:lnTo>
                  <a:lnTo>
                    <a:pt x="3010662" y="439674"/>
                  </a:lnTo>
                  <a:lnTo>
                    <a:pt x="3011424" y="430530"/>
                  </a:lnTo>
                  <a:close/>
                </a:path>
                <a:path w="3011804" h="520700">
                  <a:moveTo>
                    <a:pt x="3002280" y="469500"/>
                  </a:moveTo>
                  <a:lnTo>
                    <a:pt x="3002280" y="430530"/>
                  </a:lnTo>
                  <a:lnTo>
                    <a:pt x="3001518" y="438912"/>
                  </a:lnTo>
                  <a:lnTo>
                    <a:pt x="2999994" y="447294"/>
                  </a:lnTo>
                  <a:lnTo>
                    <a:pt x="2975314" y="490261"/>
                  </a:lnTo>
                  <a:lnTo>
                    <a:pt x="2929890" y="510540"/>
                  </a:lnTo>
                  <a:lnTo>
                    <a:pt x="89916" y="511302"/>
                  </a:lnTo>
                  <a:lnTo>
                    <a:pt x="64233" y="506585"/>
                  </a:lnTo>
                  <a:lnTo>
                    <a:pt x="42219" y="495038"/>
                  </a:lnTo>
                  <a:lnTo>
                    <a:pt x="24813" y="477335"/>
                  </a:lnTo>
                  <a:lnTo>
                    <a:pt x="12954" y="454152"/>
                  </a:lnTo>
                  <a:lnTo>
                    <a:pt x="9906" y="438912"/>
                  </a:lnTo>
                  <a:lnTo>
                    <a:pt x="9906" y="470371"/>
                  </a:lnTo>
                  <a:lnTo>
                    <a:pt x="40386" y="505206"/>
                  </a:lnTo>
                  <a:lnTo>
                    <a:pt x="77433" y="519484"/>
                  </a:lnTo>
                  <a:lnTo>
                    <a:pt x="89916" y="520446"/>
                  </a:lnTo>
                  <a:lnTo>
                    <a:pt x="2921508" y="520446"/>
                  </a:lnTo>
                  <a:lnTo>
                    <a:pt x="2939796" y="518922"/>
                  </a:lnTo>
                  <a:lnTo>
                    <a:pt x="2966033" y="508882"/>
                  </a:lnTo>
                  <a:lnTo>
                    <a:pt x="2988330" y="490670"/>
                  </a:lnTo>
                  <a:lnTo>
                    <a:pt x="3002280" y="469500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6533" y="2153665"/>
            <a:ext cx="8576945" cy="283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Find all companies where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</a:t>
            </a:r>
            <a:r>
              <a:rPr sz="2400" spc="-5" dirty="0">
                <a:latin typeface="Arial"/>
                <a:cs typeface="Arial"/>
              </a:rPr>
              <a:t> their products have price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Universal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quantifiers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Arial"/>
              <a:cs typeface="Arial"/>
            </a:endParaRPr>
          </a:p>
          <a:p>
            <a:pPr marL="36512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Using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5050"/>
                </a:solidFill>
                <a:latin typeface="Arial"/>
                <a:cs typeface="Arial"/>
              </a:rPr>
              <a:t>EXISTS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558037" y="560323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Product 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pname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price, cid)  Company(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cname,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 Subqueries in</a:t>
            </a:r>
            <a:r>
              <a:rPr spc="-65" dirty="0"/>
              <a:t> </a:t>
            </a:r>
            <a:r>
              <a:rPr dirty="0"/>
              <a:t>WHERE</a:t>
            </a:r>
          </a:p>
        </p:txBody>
      </p:sp>
      <p:sp>
        <p:nvSpPr>
          <p:cNvPr id="3" name="object 3"/>
          <p:cNvSpPr/>
          <p:nvPr/>
        </p:nvSpPr>
        <p:spPr>
          <a:xfrm>
            <a:off x="1138427" y="5024628"/>
            <a:ext cx="5284470" cy="1492250"/>
          </a:xfrm>
          <a:custGeom>
            <a:avLst/>
            <a:gdLst/>
            <a:ahLst/>
            <a:cxnLst/>
            <a:rect l="l" t="t" r="r" b="b"/>
            <a:pathLst>
              <a:path w="5284470" h="1492250">
                <a:moveTo>
                  <a:pt x="5284470" y="1491996"/>
                </a:moveTo>
                <a:lnTo>
                  <a:pt x="5284470" y="0"/>
                </a:lnTo>
                <a:lnTo>
                  <a:pt x="0" y="0"/>
                </a:lnTo>
                <a:lnTo>
                  <a:pt x="0" y="1491996"/>
                </a:lnTo>
                <a:lnTo>
                  <a:pt x="4572" y="1491996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5275326" y="9906"/>
                </a:lnTo>
                <a:lnTo>
                  <a:pt x="5275326" y="4572"/>
                </a:lnTo>
                <a:lnTo>
                  <a:pt x="5279898" y="9906"/>
                </a:lnTo>
                <a:lnTo>
                  <a:pt x="5279898" y="1491996"/>
                </a:lnTo>
                <a:lnTo>
                  <a:pt x="5284470" y="1491996"/>
                </a:lnTo>
                <a:close/>
              </a:path>
              <a:path w="5284470" h="149225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5284470" h="1492250">
                <a:moveTo>
                  <a:pt x="9906" y="1482852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482852"/>
                </a:lnTo>
                <a:lnTo>
                  <a:pt x="9906" y="1482852"/>
                </a:lnTo>
                <a:close/>
              </a:path>
              <a:path w="5284470" h="1492250">
                <a:moveTo>
                  <a:pt x="5279898" y="1482852"/>
                </a:moveTo>
                <a:lnTo>
                  <a:pt x="4572" y="1482852"/>
                </a:lnTo>
                <a:lnTo>
                  <a:pt x="9906" y="1487424"/>
                </a:lnTo>
                <a:lnTo>
                  <a:pt x="9906" y="1491996"/>
                </a:lnTo>
                <a:lnTo>
                  <a:pt x="5275326" y="1491996"/>
                </a:lnTo>
                <a:lnTo>
                  <a:pt x="5275326" y="1487424"/>
                </a:lnTo>
                <a:lnTo>
                  <a:pt x="5279898" y="1482852"/>
                </a:lnTo>
                <a:close/>
              </a:path>
              <a:path w="5284470" h="1492250">
                <a:moveTo>
                  <a:pt x="9906" y="1491996"/>
                </a:moveTo>
                <a:lnTo>
                  <a:pt x="9906" y="1487424"/>
                </a:lnTo>
                <a:lnTo>
                  <a:pt x="4572" y="1482852"/>
                </a:lnTo>
                <a:lnTo>
                  <a:pt x="4572" y="1491996"/>
                </a:lnTo>
                <a:lnTo>
                  <a:pt x="9906" y="1491996"/>
                </a:lnTo>
                <a:close/>
              </a:path>
              <a:path w="5284470" h="1492250">
                <a:moveTo>
                  <a:pt x="5279898" y="9906"/>
                </a:moveTo>
                <a:lnTo>
                  <a:pt x="5275326" y="4572"/>
                </a:lnTo>
                <a:lnTo>
                  <a:pt x="5275326" y="9906"/>
                </a:lnTo>
                <a:lnTo>
                  <a:pt x="5279898" y="9906"/>
                </a:lnTo>
                <a:close/>
              </a:path>
              <a:path w="5284470" h="1492250">
                <a:moveTo>
                  <a:pt x="5279898" y="1482852"/>
                </a:moveTo>
                <a:lnTo>
                  <a:pt x="5279898" y="9906"/>
                </a:lnTo>
                <a:lnTo>
                  <a:pt x="5275326" y="9906"/>
                </a:lnTo>
                <a:lnTo>
                  <a:pt x="5275326" y="1482852"/>
                </a:lnTo>
                <a:lnTo>
                  <a:pt x="5279898" y="1482852"/>
                </a:lnTo>
                <a:close/>
              </a:path>
              <a:path w="5284470" h="1492250">
                <a:moveTo>
                  <a:pt x="5279898" y="1491996"/>
                </a:moveTo>
                <a:lnTo>
                  <a:pt x="5279898" y="1482852"/>
                </a:lnTo>
                <a:lnTo>
                  <a:pt x="5275326" y="1487424"/>
                </a:lnTo>
                <a:lnTo>
                  <a:pt x="5275326" y="1491996"/>
                </a:lnTo>
                <a:lnTo>
                  <a:pt x="5279898" y="1491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0460" y="5026914"/>
            <a:ext cx="5280660" cy="148780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3345">
              <a:lnSpc>
                <a:spcPts val="2280"/>
              </a:lnSpc>
              <a:spcBef>
                <a:spcPts val="80"/>
              </a:spcBef>
              <a:tabLst>
                <a:tab pos="245808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DISTINCT	</a:t>
            </a:r>
            <a:r>
              <a:rPr sz="2000" spc="-10" dirty="0">
                <a:latin typeface="Arial"/>
                <a:cs typeface="Arial"/>
              </a:rPr>
              <a:t>C.cname</a:t>
            </a:r>
            <a:endParaRPr sz="2000">
              <a:latin typeface="Arial"/>
              <a:cs typeface="Arial"/>
            </a:endParaRPr>
          </a:p>
          <a:p>
            <a:pPr marL="93345">
              <a:lnSpc>
                <a:spcPts val="2160"/>
              </a:lnSpc>
              <a:tabLst>
                <a:tab pos="119189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	</a:t>
            </a:r>
            <a:r>
              <a:rPr sz="2000" spc="-10" dirty="0">
                <a:latin typeface="Arial"/>
                <a:cs typeface="Arial"/>
              </a:rPr>
              <a:t>Company </a:t>
            </a:r>
            <a:r>
              <a:rPr sz="2000" spc="-5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93345">
              <a:lnSpc>
                <a:spcPts val="2160"/>
              </a:lnSpc>
              <a:tabLst>
                <a:tab pos="2538730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5" dirty="0">
                <a:latin typeface="Arial"/>
                <a:cs typeface="Arial"/>
              </a:rPr>
              <a:t>100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&gt;=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5050"/>
                </a:solidFill>
                <a:latin typeface="Arial"/>
                <a:cs typeface="Arial"/>
              </a:rPr>
              <a:t>ALL	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price</a:t>
            </a:r>
            <a:endParaRPr sz="2000">
              <a:latin typeface="Arial"/>
              <a:cs typeface="Arial"/>
            </a:endParaRPr>
          </a:p>
          <a:p>
            <a:pPr marL="2609215" marR="163830">
              <a:lnSpc>
                <a:spcPts val="2160"/>
              </a:lnSpc>
              <a:spcBef>
                <a:spcPts val="155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P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55" dirty="0">
                <a:latin typeface="Arial"/>
                <a:cs typeface="Arial"/>
              </a:rPr>
              <a:t>P.cid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C.cid)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415028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9144000" y="9905"/>
                </a:moveTo>
                <a:lnTo>
                  <a:pt x="9144000" y="0"/>
                </a:lnTo>
                <a:lnTo>
                  <a:pt x="0" y="0"/>
                </a:lnTo>
                <a:lnTo>
                  <a:pt x="0" y="9906"/>
                </a:lnTo>
                <a:lnTo>
                  <a:pt x="914400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396228" y="3272028"/>
            <a:ext cx="3011805" cy="520700"/>
            <a:chOff x="6396228" y="3272028"/>
            <a:chExt cx="3011805" cy="520700"/>
          </a:xfrm>
        </p:grpSpPr>
        <p:sp>
          <p:nvSpPr>
            <p:cNvPr id="7" name="object 7"/>
            <p:cNvSpPr/>
            <p:nvPr/>
          </p:nvSpPr>
          <p:spPr>
            <a:xfrm>
              <a:off x="6482356" y="3787140"/>
              <a:ext cx="2835385" cy="7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96228" y="3272028"/>
              <a:ext cx="3011424" cy="515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96228" y="3272028"/>
              <a:ext cx="3011805" cy="520700"/>
            </a:xfrm>
            <a:custGeom>
              <a:avLst/>
              <a:gdLst/>
              <a:ahLst/>
              <a:cxnLst/>
              <a:rect l="l" t="t" r="r" b="b"/>
              <a:pathLst>
                <a:path w="3011804" h="520700">
                  <a:moveTo>
                    <a:pt x="3011424" y="430530"/>
                  </a:moveTo>
                  <a:lnTo>
                    <a:pt x="3011424" y="89916"/>
                  </a:lnTo>
                  <a:lnTo>
                    <a:pt x="3009900" y="71628"/>
                  </a:lnTo>
                  <a:lnTo>
                    <a:pt x="2981706" y="23241"/>
                  </a:lnTo>
                  <a:lnTo>
                    <a:pt x="2930652" y="762"/>
                  </a:lnTo>
                  <a:lnTo>
                    <a:pt x="2921508" y="0"/>
                  </a:lnTo>
                  <a:lnTo>
                    <a:pt x="89916" y="0"/>
                  </a:lnTo>
                  <a:lnTo>
                    <a:pt x="36714" y="17897"/>
                  </a:lnTo>
                  <a:lnTo>
                    <a:pt x="3809" y="63246"/>
                  </a:lnTo>
                  <a:lnTo>
                    <a:pt x="2285" y="72390"/>
                  </a:lnTo>
                  <a:lnTo>
                    <a:pt x="761" y="80772"/>
                  </a:lnTo>
                  <a:lnTo>
                    <a:pt x="0" y="89916"/>
                  </a:lnTo>
                  <a:lnTo>
                    <a:pt x="0" y="430530"/>
                  </a:lnTo>
                  <a:lnTo>
                    <a:pt x="762" y="439674"/>
                  </a:lnTo>
                  <a:lnTo>
                    <a:pt x="2286" y="448818"/>
                  </a:lnTo>
                  <a:lnTo>
                    <a:pt x="4572" y="457200"/>
                  </a:lnTo>
                  <a:lnTo>
                    <a:pt x="7620" y="465582"/>
                  </a:lnTo>
                  <a:lnTo>
                    <a:pt x="9906" y="470371"/>
                  </a:lnTo>
                  <a:lnTo>
                    <a:pt x="9906" y="81534"/>
                  </a:lnTo>
                  <a:lnTo>
                    <a:pt x="11429" y="73914"/>
                  </a:lnTo>
                  <a:lnTo>
                    <a:pt x="31482" y="34887"/>
                  </a:lnTo>
                  <a:lnTo>
                    <a:pt x="45719" y="23622"/>
                  </a:lnTo>
                  <a:lnTo>
                    <a:pt x="51816" y="19050"/>
                  </a:lnTo>
                  <a:lnTo>
                    <a:pt x="89916" y="9926"/>
                  </a:lnTo>
                  <a:lnTo>
                    <a:pt x="2929890" y="9906"/>
                  </a:lnTo>
                  <a:lnTo>
                    <a:pt x="2938272" y="11430"/>
                  </a:lnTo>
                  <a:lnTo>
                    <a:pt x="2981563" y="36480"/>
                  </a:lnTo>
                  <a:lnTo>
                    <a:pt x="3001518" y="82296"/>
                  </a:lnTo>
                  <a:lnTo>
                    <a:pt x="3002280" y="90678"/>
                  </a:lnTo>
                  <a:lnTo>
                    <a:pt x="3002280" y="469500"/>
                  </a:lnTo>
                  <a:lnTo>
                    <a:pt x="3004077" y="466772"/>
                  </a:lnTo>
                  <a:lnTo>
                    <a:pt x="3010662" y="439674"/>
                  </a:lnTo>
                  <a:lnTo>
                    <a:pt x="3011424" y="430530"/>
                  </a:lnTo>
                  <a:close/>
                </a:path>
                <a:path w="3011804" h="520700">
                  <a:moveTo>
                    <a:pt x="3002280" y="469500"/>
                  </a:moveTo>
                  <a:lnTo>
                    <a:pt x="3002280" y="430530"/>
                  </a:lnTo>
                  <a:lnTo>
                    <a:pt x="3001518" y="438912"/>
                  </a:lnTo>
                  <a:lnTo>
                    <a:pt x="2999994" y="447294"/>
                  </a:lnTo>
                  <a:lnTo>
                    <a:pt x="2975314" y="490261"/>
                  </a:lnTo>
                  <a:lnTo>
                    <a:pt x="2929890" y="510540"/>
                  </a:lnTo>
                  <a:lnTo>
                    <a:pt x="89916" y="511302"/>
                  </a:lnTo>
                  <a:lnTo>
                    <a:pt x="64233" y="506585"/>
                  </a:lnTo>
                  <a:lnTo>
                    <a:pt x="42219" y="495038"/>
                  </a:lnTo>
                  <a:lnTo>
                    <a:pt x="24813" y="477335"/>
                  </a:lnTo>
                  <a:lnTo>
                    <a:pt x="12954" y="454152"/>
                  </a:lnTo>
                  <a:lnTo>
                    <a:pt x="9906" y="438912"/>
                  </a:lnTo>
                  <a:lnTo>
                    <a:pt x="9906" y="470371"/>
                  </a:lnTo>
                  <a:lnTo>
                    <a:pt x="40386" y="505206"/>
                  </a:lnTo>
                  <a:lnTo>
                    <a:pt x="77433" y="519484"/>
                  </a:lnTo>
                  <a:lnTo>
                    <a:pt x="89916" y="520446"/>
                  </a:lnTo>
                  <a:lnTo>
                    <a:pt x="2921508" y="520446"/>
                  </a:lnTo>
                  <a:lnTo>
                    <a:pt x="2939796" y="518922"/>
                  </a:lnTo>
                  <a:lnTo>
                    <a:pt x="2966033" y="508882"/>
                  </a:lnTo>
                  <a:lnTo>
                    <a:pt x="2988330" y="490670"/>
                  </a:lnTo>
                  <a:lnTo>
                    <a:pt x="3002280" y="469500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6533" y="2153665"/>
            <a:ext cx="8576945" cy="283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Find all companies where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</a:t>
            </a:r>
            <a:r>
              <a:rPr sz="2400" spc="-5" dirty="0">
                <a:latin typeface="Arial"/>
                <a:cs typeface="Arial"/>
              </a:rPr>
              <a:t> their products have price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Universal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quantifiers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Arial"/>
              <a:cs typeface="Arial"/>
            </a:endParaRPr>
          </a:p>
          <a:p>
            <a:pPr marL="36512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Using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5050"/>
                </a:solidFill>
                <a:latin typeface="Arial"/>
                <a:cs typeface="Arial"/>
              </a:rPr>
              <a:t>ALL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037" y="560323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Product 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pname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price, cid)  Company(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cname,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38950" y="5162550"/>
            <a:ext cx="2476500" cy="1104900"/>
          </a:xfrm>
          <a:custGeom>
            <a:avLst/>
            <a:gdLst/>
            <a:ahLst/>
            <a:cxnLst/>
            <a:rect l="l" t="t" r="r" b="b"/>
            <a:pathLst>
              <a:path w="2476500" h="1104900">
                <a:moveTo>
                  <a:pt x="2476500" y="1085849"/>
                </a:moveTo>
                <a:lnTo>
                  <a:pt x="2476500" y="19049"/>
                </a:lnTo>
                <a:lnTo>
                  <a:pt x="2475023" y="11894"/>
                </a:lnTo>
                <a:lnTo>
                  <a:pt x="2470975" y="5810"/>
                </a:lnTo>
                <a:lnTo>
                  <a:pt x="2464927" y="1583"/>
                </a:lnTo>
                <a:lnTo>
                  <a:pt x="2457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1085850"/>
                </a:lnTo>
                <a:lnTo>
                  <a:pt x="1583" y="1093327"/>
                </a:lnTo>
                <a:lnTo>
                  <a:pt x="5810" y="1099375"/>
                </a:lnTo>
                <a:lnTo>
                  <a:pt x="11894" y="1103423"/>
                </a:lnTo>
                <a:lnTo>
                  <a:pt x="19050" y="11049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2438400" y="38099"/>
                </a:lnTo>
                <a:lnTo>
                  <a:pt x="2438400" y="19049"/>
                </a:lnTo>
                <a:lnTo>
                  <a:pt x="2457450" y="38099"/>
                </a:lnTo>
                <a:lnTo>
                  <a:pt x="2457450" y="1104899"/>
                </a:lnTo>
                <a:lnTo>
                  <a:pt x="2464927" y="1103423"/>
                </a:lnTo>
                <a:lnTo>
                  <a:pt x="2470975" y="1099375"/>
                </a:lnTo>
                <a:lnTo>
                  <a:pt x="2475023" y="1093327"/>
                </a:lnTo>
                <a:lnTo>
                  <a:pt x="2476500" y="1085849"/>
                </a:lnTo>
                <a:close/>
              </a:path>
              <a:path w="2476500" h="11049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2476500" h="1104900">
                <a:moveTo>
                  <a:pt x="38100" y="10668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1066800"/>
                </a:lnTo>
                <a:lnTo>
                  <a:pt x="38100" y="1066800"/>
                </a:lnTo>
                <a:close/>
              </a:path>
              <a:path w="2476500" h="1104900">
                <a:moveTo>
                  <a:pt x="2457450" y="1066799"/>
                </a:moveTo>
                <a:lnTo>
                  <a:pt x="19050" y="1066800"/>
                </a:lnTo>
                <a:lnTo>
                  <a:pt x="38100" y="1085850"/>
                </a:lnTo>
                <a:lnTo>
                  <a:pt x="38099" y="1104900"/>
                </a:lnTo>
                <a:lnTo>
                  <a:pt x="2438400" y="1104899"/>
                </a:lnTo>
                <a:lnTo>
                  <a:pt x="2438400" y="1085849"/>
                </a:lnTo>
                <a:lnTo>
                  <a:pt x="2457450" y="1066799"/>
                </a:lnTo>
                <a:close/>
              </a:path>
              <a:path w="2476500" h="1104900">
                <a:moveTo>
                  <a:pt x="38099" y="1104900"/>
                </a:moveTo>
                <a:lnTo>
                  <a:pt x="38100" y="1085850"/>
                </a:lnTo>
                <a:lnTo>
                  <a:pt x="19050" y="1066800"/>
                </a:lnTo>
                <a:lnTo>
                  <a:pt x="19050" y="1104900"/>
                </a:lnTo>
                <a:lnTo>
                  <a:pt x="38099" y="1104900"/>
                </a:lnTo>
                <a:close/>
              </a:path>
              <a:path w="2476500" h="1104900">
                <a:moveTo>
                  <a:pt x="2457450" y="38099"/>
                </a:moveTo>
                <a:lnTo>
                  <a:pt x="2438400" y="19049"/>
                </a:lnTo>
                <a:lnTo>
                  <a:pt x="2438400" y="38099"/>
                </a:lnTo>
                <a:lnTo>
                  <a:pt x="2457450" y="38099"/>
                </a:lnTo>
                <a:close/>
              </a:path>
              <a:path w="2476500" h="1104900">
                <a:moveTo>
                  <a:pt x="2457450" y="1066799"/>
                </a:moveTo>
                <a:lnTo>
                  <a:pt x="2457450" y="38099"/>
                </a:lnTo>
                <a:lnTo>
                  <a:pt x="2438400" y="38099"/>
                </a:lnTo>
                <a:lnTo>
                  <a:pt x="2438400" y="1066799"/>
                </a:lnTo>
                <a:lnTo>
                  <a:pt x="2457450" y="1066799"/>
                </a:lnTo>
                <a:close/>
              </a:path>
              <a:path w="2476500" h="1104900">
                <a:moveTo>
                  <a:pt x="2457450" y="1104899"/>
                </a:moveTo>
                <a:lnTo>
                  <a:pt x="2457450" y="1066799"/>
                </a:lnTo>
                <a:lnTo>
                  <a:pt x="2438400" y="1085849"/>
                </a:lnTo>
                <a:lnTo>
                  <a:pt x="2438400" y="1104899"/>
                </a:lnTo>
                <a:lnTo>
                  <a:pt x="2457450" y="1104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08190" y="5328157"/>
            <a:ext cx="1938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120" marR="5080" indent="-4400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supported  in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sqlite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684731" y="6750866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3826" y="1306322"/>
            <a:ext cx="31896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7850" algn="l"/>
              </a:tabLst>
            </a:pPr>
            <a:r>
              <a:rPr spc="-5" dirty="0"/>
              <a:t>Lectur</a:t>
            </a:r>
            <a:r>
              <a:rPr dirty="0"/>
              <a:t>e	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1513"/>
            <a:ext cx="74148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Today we will learn how to write (even)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more  powerful SQL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queries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4424404"/>
            <a:ext cx="3040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Reading: Ch.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6.3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198" y="1001522"/>
            <a:ext cx="638238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3335" marR="5080" indent="-1271270">
              <a:lnSpc>
                <a:spcPct val="100000"/>
              </a:lnSpc>
              <a:spcBef>
                <a:spcPts val="100"/>
              </a:spcBef>
              <a:tabLst>
                <a:tab pos="2272030" algn="l"/>
              </a:tabLst>
            </a:pPr>
            <a:r>
              <a:rPr dirty="0"/>
              <a:t>Question for </a:t>
            </a:r>
            <a:r>
              <a:rPr spc="-5" dirty="0"/>
              <a:t>Database</a:t>
            </a:r>
            <a:r>
              <a:rPr spc="-80" dirty="0"/>
              <a:t> </a:t>
            </a:r>
            <a:r>
              <a:rPr dirty="0"/>
              <a:t>Fans  </a:t>
            </a:r>
            <a:r>
              <a:rPr spc="-5" dirty="0"/>
              <a:t>and	</a:t>
            </a:r>
            <a:r>
              <a:rPr dirty="0"/>
              <a:t>their</a:t>
            </a:r>
            <a:r>
              <a:rPr spc="-10" dirty="0"/>
              <a:t> </a:t>
            </a:r>
            <a:r>
              <a:rPr dirty="0"/>
              <a:t>Friends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527085"/>
            <a:ext cx="7715884" cy="9798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Can </a:t>
            </a:r>
            <a:r>
              <a:rPr sz="2800" dirty="0">
                <a:latin typeface="Arial"/>
                <a:cs typeface="Arial"/>
              </a:rPr>
              <a:t>we unnest the </a:t>
            </a:r>
            <a:r>
              <a:rPr sz="2800" i="1" dirty="0">
                <a:latin typeface="Arial"/>
                <a:cs typeface="Arial"/>
              </a:rPr>
              <a:t>universal quantifier </a:t>
            </a:r>
            <a:r>
              <a:rPr sz="2800" dirty="0">
                <a:latin typeface="Arial"/>
                <a:cs typeface="Arial"/>
              </a:rPr>
              <a:t>query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572" y="1105916"/>
            <a:ext cx="42075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Monotone</a:t>
            </a:r>
            <a:r>
              <a:rPr spc="-75" dirty="0"/>
              <a:t> </a:t>
            </a:r>
            <a:r>
              <a:rPr dirty="0"/>
              <a:t>Queries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3422650"/>
          <a:ext cx="22860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price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Gizmo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19.99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Gadget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999.99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Camera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149.99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58037" y="560323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Product 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pname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price, cid)  Company(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cname,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050" y="5403850"/>
          <a:ext cx="22860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price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Gizmo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19.99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Gadget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999.99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Camera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149.99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iPad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B8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499.99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B8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B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65450" y="3422650"/>
          <a:ext cx="25908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Sunworks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Bonn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DB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Inc.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Lyon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Builder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Lodtz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6091428" y="3798570"/>
            <a:ext cx="544830" cy="508634"/>
            <a:chOff x="6091428" y="3798570"/>
            <a:chExt cx="544830" cy="508634"/>
          </a:xfrm>
        </p:grpSpPr>
        <p:sp>
          <p:nvSpPr>
            <p:cNvPr id="8" name="object 8"/>
            <p:cNvSpPr/>
            <p:nvPr/>
          </p:nvSpPr>
          <p:spPr>
            <a:xfrm>
              <a:off x="6096000" y="3810000"/>
              <a:ext cx="533400" cy="484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1428" y="3798570"/>
              <a:ext cx="544830" cy="508634"/>
            </a:xfrm>
            <a:custGeom>
              <a:avLst/>
              <a:gdLst/>
              <a:ahLst/>
              <a:cxnLst/>
              <a:rect l="l" t="t" r="r" b="b"/>
              <a:pathLst>
                <a:path w="544829" h="508635">
                  <a:moveTo>
                    <a:pt x="295656" y="128015"/>
                  </a:moveTo>
                  <a:lnTo>
                    <a:pt x="0" y="128015"/>
                  </a:lnTo>
                  <a:lnTo>
                    <a:pt x="0" y="380237"/>
                  </a:lnTo>
                  <a:lnTo>
                    <a:pt x="4572" y="380237"/>
                  </a:lnTo>
                  <a:lnTo>
                    <a:pt x="4572" y="137921"/>
                  </a:lnTo>
                  <a:lnTo>
                    <a:pt x="9906" y="132587"/>
                  </a:lnTo>
                  <a:lnTo>
                    <a:pt x="9906" y="137921"/>
                  </a:lnTo>
                  <a:lnTo>
                    <a:pt x="291084" y="137921"/>
                  </a:lnTo>
                  <a:lnTo>
                    <a:pt x="291084" y="132587"/>
                  </a:lnTo>
                  <a:lnTo>
                    <a:pt x="295656" y="128015"/>
                  </a:lnTo>
                  <a:close/>
                </a:path>
                <a:path w="544829" h="508635">
                  <a:moveTo>
                    <a:pt x="9906" y="137921"/>
                  </a:moveTo>
                  <a:lnTo>
                    <a:pt x="9906" y="132587"/>
                  </a:lnTo>
                  <a:lnTo>
                    <a:pt x="4572" y="137921"/>
                  </a:lnTo>
                  <a:lnTo>
                    <a:pt x="9906" y="137921"/>
                  </a:lnTo>
                  <a:close/>
                </a:path>
                <a:path w="544829" h="508635">
                  <a:moveTo>
                    <a:pt x="9906" y="370331"/>
                  </a:moveTo>
                  <a:lnTo>
                    <a:pt x="9906" y="137921"/>
                  </a:lnTo>
                  <a:lnTo>
                    <a:pt x="4572" y="137921"/>
                  </a:lnTo>
                  <a:lnTo>
                    <a:pt x="4572" y="370331"/>
                  </a:lnTo>
                  <a:lnTo>
                    <a:pt x="9906" y="370331"/>
                  </a:lnTo>
                  <a:close/>
                </a:path>
                <a:path w="544829" h="508635">
                  <a:moveTo>
                    <a:pt x="300990" y="484631"/>
                  </a:moveTo>
                  <a:lnTo>
                    <a:pt x="300990" y="370331"/>
                  </a:lnTo>
                  <a:lnTo>
                    <a:pt x="4572" y="370331"/>
                  </a:lnTo>
                  <a:lnTo>
                    <a:pt x="9906" y="374903"/>
                  </a:lnTo>
                  <a:lnTo>
                    <a:pt x="9906" y="380237"/>
                  </a:lnTo>
                  <a:lnTo>
                    <a:pt x="291084" y="380237"/>
                  </a:lnTo>
                  <a:lnTo>
                    <a:pt x="291084" y="374903"/>
                  </a:lnTo>
                  <a:lnTo>
                    <a:pt x="295656" y="380237"/>
                  </a:lnTo>
                  <a:lnTo>
                    <a:pt x="295656" y="489965"/>
                  </a:lnTo>
                  <a:lnTo>
                    <a:pt x="300990" y="484631"/>
                  </a:lnTo>
                  <a:close/>
                </a:path>
                <a:path w="544829" h="508635">
                  <a:moveTo>
                    <a:pt x="9906" y="380237"/>
                  </a:moveTo>
                  <a:lnTo>
                    <a:pt x="9906" y="374903"/>
                  </a:lnTo>
                  <a:lnTo>
                    <a:pt x="4572" y="370331"/>
                  </a:lnTo>
                  <a:lnTo>
                    <a:pt x="4572" y="380237"/>
                  </a:lnTo>
                  <a:lnTo>
                    <a:pt x="9906" y="380237"/>
                  </a:lnTo>
                  <a:close/>
                </a:path>
                <a:path w="544829" h="508635">
                  <a:moveTo>
                    <a:pt x="544830" y="253745"/>
                  </a:moveTo>
                  <a:lnTo>
                    <a:pt x="291084" y="0"/>
                  </a:lnTo>
                  <a:lnTo>
                    <a:pt x="291084" y="128015"/>
                  </a:lnTo>
                  <a:lnTo>
                    <a:pt x="292608" y="128015"/>
                  </a:lnTo>
                  <a:lnTo>
                    <a:pt x="292608" y="15239"/>
                  </a:lnTo>
                  <a:lnTo>
                    <a:pt x="300990" y="11429"/>
                  </a:lnTo>
                  <a:lnTo>
                    <a:pt x="300990" y="23621"/>
                  </a:lnTo>
                  <a:lnTo>
                    <a:pt x="531494" y="254126"/>
                  </a:lnTo>
                  <a:lnTo>
                    <a:pt x="534924" y="250697"/>
                  </a:lnTo>
                  <a:lnTo>
                    <a:pt x="534924" y="263681"/>
                  </a:lnTo>
                  <a:lnTo>
                    <a:pt x="544830" y="253745"/>
                  </a:lnTo>
                  <a:close/>
                </a:path>
                <a:path w="544829" h="508635">
                  <a:moveTo>
                    <a:pt x="295656" y="137921"/>
                  </a:moveTo>
                  <a:lnTo>
                    <a:pt x="295656" y="128015"/>
                  </a:lnTo>
                  <a:lnTo>
                    <a:pt x="291084" y="132587"/>
                  </a:lnTo>
                  <a:lnTo>
                    <a:pt x="291084" y="137921"/>
                  </a:lnTo>
                  <a:lnTo>
                    <a:pt x="295656" y="137921"/>
                  </a:lnTo>
                  <a:close/>
                </a:path>
                <a:path w="544829" h="508635">
                  <a:moveTo>
                    <a:pt x="295656" y="380237"/>
                  </a:moveTo>
                  <a:lnTo>
                    <a:pt x="291084" y="374903"/>
                  </a:lnTo>
                  <a:lnTo>
                    <a:pt x="291084" y="380237"/>
                  </a:lnTo>
                  <a:lnTo>
                    <a:pt x="295656" y="380237"/>
                  </a:lnTo>
                  <a:close/>
                </a:path>
                <a:path w="544829" h="508635">
                  <a:moveTo>
                    <a:pt x="295656" y="489965"/>
                  </a:moveTo>
                  <a:lnTo>
                    <a:pt x="295656" y="380237"/>
                  </a:lnTo>
                  <a:lnTo>
                    <a:pt x="291084" y="380237"/>
                  </a:lnTo>
                  <a:lnTo>
                    <a:pt x="291084" y="508253"/>
                  </a:lnTo>
                  <a:lnTo>
                    <a:pt x="292608" y="506725"/>
                  </a:lnTo>
                  <a:lnTo>
                    <a:pt x="292608" y="493013"/>
                  </a:lnTo>
                  <a:lnTo>
                    <a:pt x="295656" y="489965"/>
                  </a:lnTo>
                  <a:close/>
                </a:path>
                <a:path w="544829" h="508635">
                  <a:moveTo>
                    <a:pt x="300990" y="23621"/>
                  </a:moveTo>
                  <a:lnTo>
                    <a:pt x="300990" y="11429"/>
                  </a:lnTo>
                  <a:lnTo>
                    <a:pt x="292608" y="15239"/>
                  </a:lnTo>
                  <a:lnTo>
                    <a:pt x="300990" y="23621"/>
                  </a:lnTo>
                  <a:close/>
                </a:path>
                <a:path w="544829" h="508635">
                  <a:moveTo>
                    <a:pt x="300990" y="137921"/>
                  </a:moveTo>
                  <a:lnTo>
                    <a:pt x="300990" y="23621"/>
                  </a:lnTo>
                  <a:lnTo>
                    <a:pt x="292608" y="15239"/>
                  </a:lnTo>
                  <a:lnTo>
                    <a:pt x="292608" y="128015"/>
                  </a:lnTo>
                  <a:lnTo>
                    <a:pt x="295656" y="128015"/>
                  </a:lnTo>
                  <a:lnTo>
                    <a:pt x="295656" y="137921"/>
                  </a:lnTo>
                  <a:lnTo>
                    <a:pt x="300990" y="137921"/>
                  </a:lnTo>
                  <a:close/>
                </a:path>
                <a:path w="544829" h="508635">
                  <a:moveTo>
                    <a:pt x="534924" y="263681"/>
                  </a:moveTo>
                  <a:lnTo>
                    <a:pt x="534924" y="257555"/>
                  </a:lnTo>
                  <a:lnTo>
                    <a:pt x="531494" y="254126"/>
                  </a:lnTo>
                  <a:lnTo>
                    <a:pt x="292608" y="493013"/>
                  </a:lnTo>
                  <a:lnTo>
                    <a:pt x="300990" y="496061"/>
                  </a:lnTo>
                  <a:lnTo>
                    <a:pt x="300990" y="498318"/>
                  </a:lnTo>
                  <a:lnTo>
                    <a:pt x="534924" y="263681"/>
                  </a:lnTo>
                  <a:close/>
                </a:path>
                <a:path w="544829" h="508635">
                  <a:moveTo>
                    <a:pt x="300990" y="498318"/>
                  </a:moveTo>
                  <a:lnTo>
                    <a:pt x="300990" y="496061"/>
                  </a:lnTo>
                  <a:lnTo>
                    <a:pt x="292608" y="493013"/>
                  </a:lnTo>
                  <a:lnTo>
                    <a:pt x="292608" y="506725"/>
                  </a:lnTo>
                  <a:lnTo>
                    <a:pt x="300990" y="498318"/>
                  </a:lnTo>
                  <a:close/>
                </a:path>
                <a:path w="544829" h="508635">
                  <a:moveTo>
                    <a:pt x="534924" y="257555"/>
                  </a:moveTo>
                  <a:lnTo>
                    <a:pt x="534924" y="250697"/>
                  </a:lnTo>
                  <a:lnTo>
                    <a:pt x="531494" y="254126"/>
                  </a:lnTo>
                  <a:lnTo>
                    <a:pt x="534924" y="2575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385050" y="3422650"/>
          <a:ext cx="1905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Gizmo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Lyon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Camera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Lodtz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6091428" y="5722620"/>
            <a:ext cx="544830" cy="508634"/>
            <a:chOff x="6091428" y="5722620"/>
            <a:chExt cx="544830" cy="508634"/>
          </a:xfrm>
        </p:grpSpPr>
        <p:sp>
          <p:nvSpPr>
            <p:cNvPr id="12" name="object 12"/>
            <p:cNvSpPr/>
            <p:nvPr/>
          </p:nvSpPr>
          <p:spPr>
            <a:xfrm>
              <a:off x="6096000" y="5734812"/>
              <a:ext cx="533400" cy="4846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1428" y="5722620"/>
              <a:ext cx="544830" cy="508634"/>
            </a:xfrm>
            <a:custGeom>
              <a:avLst/>
              <a:gdLst/>
              <a:ahLst/>
              <a:cxnLst/>
              <a:rect l="l" t="t" r="r" b="b"/>
              <a:pathLst>
                <a:path w="544829" h="508635">
                  <a:moveTo>
                    <a:pt x="295656" y="128016"/>
                  </a:moveTo>
                  <a:lnTo>
                    <a:pt x="0" y="128016"/>
                  </a:lnTo>
                  <a:lnTo>
                    <a:pt x="0" y="380238"/>
                  </a:lnTo>
                  <a:lnTo>
                    <a:pt x="4572" y="380238"/>
                  </a:lnTo>
                  <a:lnTo>
                    <a:pt x="4572" y="137922"/>
                  </a:lnTo>
                  <a:lnTo>
                    <a:pt x="9905" y="133350"/>
                  </a:lnTo>
                  <a:lnTo>
                    <a:pt x="9905" y="137922"/>
                  </a:lnTo>
                  <a:lnTo>
                    <a:pt x="291084" y="137922"/>
                  </a:lnTo>
                  <a:lnTo>
                    <a:pt x="291084" y="133350"/>
                  </a:lnTo>
                  <a:lnTo>
                    <a:pt x="295656" y="128016"/>
                  </a:lnTo>
                  <a:close/>
                </a:path>
                <a:path w="544829" h="508635">
                  <a:moveTo>
                    <a:pt x="9905" y="137922"/>
                  </a:moveTo>
                  <a:lnTo>
                    <a:pt x="9905" y="133350"/>
                  </a:lnTo>
                  <a:lnTo>
                    <a:pt x="4572" y="137922"/>
                  </a:lnTo>
                  <a:lnTo>
                    <a:pt x="9905" y="137922"/>
                  </a:lnTo>
                  <a:close/>
                </a:path>
                <a:path w="544829" h="508635">
                  <a:moveTo>
                    <a:pt x="9905" y="370332"/>
                  </a:moveTo>
                  <a:lnTo>
                    <a:pt x="9905" y="137922"/>
                  </a:lnTo>
                  <a:lnTo>
                    <a:pt x="4572" y="137922"/>
                  </a:lnTo>
                  <a:lnTo>
                    <a:pt x="4572" y="370332"/>
                  </a:lnTo>
                  <a:lnTo>
                    <a:pt x="9905" y="370332"/>
                  </a:lnTo>
                  <a:close/>
                </a:path>
                <a:path w="544829" h="508635">
                  <a:moveTo>
                    <a:pt x="300990" y="484632"/>
                  </a:moveTo>
                  <a:lnTo>
                    <a:pt x="300990" y="370332"/>
                  </a:lnTo>
                  <a:lnTo>
                    <a:pt x="4572" y="370332"/>
                  </a:lnTo>
                  <a:lnTo>
                    <a:pt x="9905" y="375666"/>
                  </a:lnTo>
                  <a:lnTo>
                    <a:pt x="9905" y="380238"/>
                  </a:lnTo>
                  <a:lnTo>
                    <a:pt x="291084" y="380238"/>
                  </a:lnTo>
                  <a:lnTo>
                    <a:pt x="291084" y="375666"/>
                  </a:lnTo>
                  <a:lnTo>
                    <a:pt x="295656" y="380238"/>
                  </a:lnTo>
                  <a:lnTo>
                    <a:pt x="295656" y="489966"/>
                  </a:lnTo>
                  <a:lnTo>
                    <a:pt x="300990" y="484632"/>
                  </a:lnTo>
                  <a:close/>
                </a:path>
                <a:path w="544829" h="508635">
                  <a:moveTo>
                    <a:pt x="9905" y="380238"/>
                  </a:moveTo>
                  <a:lnTo>
                    <a:pt x="9905" y="375666"/>
                  </a:lnTo>
                  <a:lnTo>
                    <a:pt x="4572" y="370332"/>
                  </a:lnTo>
                  <a:lnTo>
                    <a:pt x="4572" y="380238"/>
                  </a:lnTo>
                  <a:lnTo>
                    <a:pt x="9905" y="380238"/>
                  </a:lnTo>
                  <a:close/>
                </a:path>
                <a:path w="544829" h="508635">
                  <a:moveTo>
                    <a:pt x="544830" y="254508"/>
                  </a:moveTo>
                  <a:lnTo>
                    <a:pt x="291084" y="0"/>
                  </a:lnTo>
                  <a:lnTo>
                    <a:pt x="291084" y="128016"/>
                  </a:lnTo>
                  <a:lnTo>
                    <a:pt x="292608" y="128016"/>
                  </a:lnTo>
                  <a:lnTo>
                    <a:pt x="292608" y="15240"/>
                  </a:lnTo>
                  <a:lnTo>
                    <a:pt x="300990" y="12192"/>
                  </a:lnTo>
                  <a:lnTo>
                    <a:pt x="300990" y="23622"/>
                  </a:lnTo>
                  <a:lnTo>
                    <a:pt x="531494" y="254127"/>
                  </a:lnTo>
                  <a:lnTo>
                    <a:pt x="534924" y="250698"/>
                  </a:lnTo>
                  <a:lnTo>
                    <a:pt x="534924" y="264414"/>
                  </a:lnTo>
                  <a:lnTo>
                    <a:pt x="544830" y="254508"/>
                  </a:lnTo>
                  <a:close/>
                </a:path>
                <a:path w="544829" h="508635">
                  <a:moveTo>
                    <a:pt x="295656" y="137922"/>
                  </a:moveTo>
                  <a:lnTo>
                    <a:pt x="295656" y="128016"/>
                  </a:lnTo>
                  <a:lnTo>
                    <a:pt x="291084" y="133350"/>
                  </a:lnTo>
                  <a:lnTo>
                    <a:pt x="291084" y="137922"/>
                  </a:lnTo>
                  <a:lnTo>
                    <a:pt x="295656" y="137922"/>
                  </a:lnTo>
                  <a:close/>
                </a:path>
                <a:path w="544829" h="508635">
                  <a:moveTo>
                    <a:pt x="295656" y="380238"/>
                  </a:moveTo>
                  <a:lnTo>
                    <a:pt x="291084" y="375666"/>
                  </a:lnTo>
                  <a:lnTo>
                    <a:pt x="291084" y="380238"/>
                  </a:lnTo>
                  <a:lnTo>
                    <a:pt x="295656" y="380238"/>
                  </a:lnTo>
                  <a:close/>
                </a:path>
                <a:path w="544829" h="508635">
                  <a:moveTo>
                    <a:pt x="295656" y="489966"/>
                  </a:moveTo>
                  <a:lnTo>
                    <a:pt x="295656" y="380238"/>
                  </a:lnTo>
                  <a:lnTo>
                    <a:pt x="291084" y="380238"/>
                  </a:lnTo>
                  <a:lnTo>
                    <a:pt x="291084" y="508254"/>
                  </a:lnTo>
                  <a:lnTo>
                    <a:pt x="292608" y="506730"/>
                  </a:lnTo>
                  <a:lnTo>
                    <a:pt x="292608" y="493014"/>
                  </a:lnTo>
                  <a:lnTo>
                    <a:pt x="295656" y="489966"/>
                  </a:lnTo>
                  <a:close/>
                </a:path>
                <a:path w="544829" h="508635">
                  <a:moveTo>
                    <a:pt x="300990" y="23622"/>
                  </a:moveTo>
                  <a:lnTo>
                    <a:pt x="300990" y="12192"/>
                  </a:lnTo>
                  <a:lnTo>
                    <a:pt x="292608" y="15240"/>
                  </a:lnTo>
                  <a:lnTo>
                    <a:pt x="300990" y="23622"/>
                  </a:lnTo>
                  <a:close/>
                </a:path>
                <a:path w="544829" h="508635">
                  <a:moveTo>
                    <a:pt x="300990" y="137922"/>
                  </a:moveTo>
                  <a:lnTo>
                    <a:pt x="300990" y="23622"/>
                  </a:lnTo>
                  <a:lnTo>
                    <a:pt x="292608" y="15240"/>
                  </a:lnTo>
                  <a:lnTo>
                    <a:pt x="292608" y="128016"/>
                  </a:lnTo>
                  <a:lnTo>
                    <a:pt x="295656" y="128016"/>
                  </a:lnTo>
                  <a:lnTo>
                    <a:pt x="295656" y="137922"/>
                  </a:lnTo>
                  <a:lnTo>
                    <a:pt x="300990" y="137922"/>
                  </a:lnTo>
                  <a:close/>
                </a:path>
                <a:path w="544829" h="508635">
                  <a:moveTo>
                    <a:pt x="534924" y="264414"/>
                  </a:moveTo>
                  <a:lnTo>
                    <a:pt x="534924" y="257556"/>
                  </a:lnTo>
                  <a:lnTo>
                    <a:pt x="531494" y="254127"/>
                  </a:lnTo>
                  <a:lnTo>
                    <a:pt x="292608" y="493014"/>
                  </a:lnTo>
                  <a:lnTo>
                    <a:pt x="300990" y="496824"/>
                  </a:lnTo>
                  <a:lnTo>
                    <a:pt x="300990" y="498348"/>
                  </a:lnTo>
                  <a:lnTo>
                    <a:pt x="534924" y="264414"/>
                  </a:lnTo>
                  <a:close/>
                </a:path>
                <a:path w="544829" h="508635">
                  <a:moveTo>
                    <a:pt x="300990" y="498348"/>
                  </a:moveTo>
                  <a:lnTo>
                    <a:pt x="300990" y="496824"/>
                  </a:lnTo>
                  <a:lnTo>
                    <a:pt x="292608" y="493014"/>
                  </a:lnTo>
                  <a:lnTo>
                    <a:pt x="292608" y="506730"/>
                  </a:lnTo>
                  <a:lnTo>
                    <a:pt x="300990" y="498348"/>
                  </a:lnTo>
                  <a:close/>
                </a:path>
                <a:path w="544829" h="508635">
                  <a:moveTo>
                    <a:pt x="534924" y="257556"/>
                  </a:moveTo>
                  <a:lnTo>
                    <a:pt x="534924" y="250698"/>
                  </a:lnTo>
                  <a:lnTo>
                    <a:pt x="531494" y="254127"/>
                  </a:lnTo>
                  <a:lnTo>
                    <a:pt x="534924" y="257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385050" y="5347461"/>
          <a:ext cx="1905000" cy="121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Gizmo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Lyon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Camera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Lodtz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iPad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B8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Lyon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FB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57200" y="4796028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9144000" y="9905"/>
                </a:moveTo>
                <a:lnTo>
                  <a:pt x="9144000" y="0"/>
                </a:lnTo>
                <a:lnTo>
                  <a:pt x="0" y="0"/>
                </a:lnTo>
                <a:lnTo>
                  <a:pt x="0" y="9906"/>
                </a:lnTo>
                <a:lnTo>
                  <a:pt x="914400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2891027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9144000" y="9906"/>
                </a:moveTo>
                <a:lnTo>
                  <a:pt x="9144000" y="0"/>
                </a:lnTo>
                <a:lnTo>
                  <a:pt x="0" y="0"/>
                </a:lnTo>
                <a:lnTo>
                  <a:pt x="0" y="9906"/>
                </a:lnTo>
                <a:lnTo>
                  <a:pt x="9144000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2140" y="1692276"/>
            <a:ext cx="7865109" cy="21691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0788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1078865" algn="l"/>
                <a:tab pos="1079500" algn="l"/>
              </a:tabLst>
            </a:pPr>
            <a:r>
              <a:rPr sz="2400" spc="-5" dirty="0">
                <a:latin typeface="Arial"/>
                <a:cs typeface="Arial"/>
              </a:rPr>
              <a:t>Definition: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query </a:t>
            </a:r>
            <a:r>
              <a:rPr sz="2400" dirty="0">
                <a:latin typeface="Arial"/>
                <a:cs typeface="Arial"/>
              </a:rPr>
              <a:t>Q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monotone</a:t>
            </a:r>
            <a:r>
              <a:rPr sz="24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if:</a:t>
            </a:r>
            <a:endParaRPr sz="2400">
              <a:latin typeface="Arial"/>
              <a:cs typeface="Arial"/>
            </a:endParaRPr>
          </a:p>
          <a:p>
            <a:pPr marL="1479550" marR="5080" indent="-286385">
              <a:lnSpc>
                <a:spcPct val="100000"/>
              </a:lnSpc>
              <a:spcBef>
                <a:spcPts val="490"/>
              </a:spcBef>
              <a:tabLst>
                <a:tab pos="147891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10" dirty="0">
                <a:latin typeface="Arial"/>
                <a:cs typeface="Arial"/>
              </a:rPr>
              <a:t>Whenever </a:t>
            </a:r>
            <a:r>
              <a:rPr sz="2000" spc="-5" dirty="0">
                <a:latin typeface="Arial"/>
                <a:cs typeface="Arial"/>
              </a:rPr>
              <a:t>we add tuples to one or more input </a:t>
            </a:r>
            <a:r>
              <a:rPr sz="2000" spc="-10" dirty="0">
                <a:latin typeface="Arial"/>
                <a:cs typeface="Arial"/>
              </a:rPr>
              <a:t>tables, the  answer </a:t>
            </a:r>
            <a:r>
              <a:rPr sz="2000" spc="-5" dirty="0">
                <a:latin typeface="Arial"/>
                <a:cs typeface="Arial"/>
              </a:rPr>
              <a:t>to the query will not lose any of the</a:t>
            </a:r>
            <a:r>
              <a:rPr sz="2000" spc="-10" dirty="0">
                <a:latin typeface="Arial"/>
                <a:cs typeface="Arial"/>
              </a:rPr>
              <a:t> tuples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2450465" algn="l"/>
              </a:tabLst>
            </a:pPr>
            <a:r>
              <a:rPr sz="2000" spc="-10" dirty="0">
                <a:latin typeface="Arial"/>
                <a:cs typeface="Arial"/>
              </a:rPr>
              <a:t>Product	Company</a:t>
            </a:r>
            <a:endParaRPr sz="2000">
              <a:latin typeface="Arial"/>
              <a:cs typeface="Arial"/>
            </a:endParaRPr>
          </a:p>
          <a:p>
            <a:pPr marR="2084705" algn="r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612140" y="5036311"/>
            <a:ext cx="8997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Product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50537" y="5055368"/>
            <a:ext cx="1109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Company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4734" y="5455424"/>
            <a:ext cx="2228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041650" y="5423661"/>
          <a:ext cx="25908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Sunworks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Bonn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DB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Inc.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Lyon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Builder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Lodtz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572" y="1306322"/>
            <a:ext cx="42075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Monotone</a:t>
            </a:r>
            <a:r>
              <a:rPr spc="-75" dirty="0"/>
              <a:t> </a:t>
            </a:r>
            <a:r>
              <a:rPr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3639" y="2082038"/>
            <a:ext cx="755205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27241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937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Theorem</a:t>
            </a:r>
            <a:r>
              <a:rPr sz="2400" spc="-5" dirty="0">
                <a:latin typeface="Arial"/>
                <a:cs typeface="Arial"/>
              </a:rPr>
              <a:t>: If </a:t>
            </a:r>
            <a:r>
              <a:rPr sz="2400" dirty="0">
                <a:latin typeface="Arial"/>
                <a:cs typeface="Arial"/>
              </a:rPr>
              <a:t>Q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SELECT-FROM-WHERE query  that does not have subqueries, and no aggregates,  then it 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monotone.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93700" marR="55880" indent="-342900">
              <a:lnSpc>
                <a:spcPct val="100000"/>
              </a:lnSpc>
              <a:buChar char="•"/>
              <a:tabLst>
                <a:tab pos="393065" algn="l"/>
                <a:tab pos="393700" algn="l"/>
                <a:tab pos="1374775" algn="l"/>
              </a:tabLst>
            </a:pPr>
            <a:r>
              <a:rPr sz="2400" spc="-5" dirty="0">
                <a:latin typeface="Arial"/>
                <a:cs typeface="Arial"/>
              </a:rPr>
              <a:t>Proof.	We use the nested loop semantics: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we  insert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tuple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relation R</a:t>
            </a:r>
            <a:r>
              <a:rPr sz="2400" spc="-7" baseline="-20833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will not remove any  tuples from 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0788" y="5177790"/>
            <a:ext cx="3911600" cy="771525"/>
          </a:xfrm>
          <a:custGeom>
            <a:avLst/>
            <a:gdLst/>
            <a:ahLst/>
            <a:cxnLst/>
            <a:rect l="l" t="t" r="r" b="b"/>
            <a:pathLst>
              <a:path w="3911600" h="771525">
                <a:moveTo>
                  <a:pt x="3911346" y="771143"/>
                </a:moveTo>
                <a:lnTo>
                  <a:pt x="3911346" y="0"/>
                </a:lnTo>
                <a:lnTo>
                  <a:pt x="0" y="0"/>
                </a:lnTo>
                <a:lnTo>
                  <a:pt x="0" y="771143"/>
                </a:lnTo>
                <a:lnTo>
                  <a:pt x="4572" y="771143"/>
                </a:lnTo>
                <a:lnTo>
                  <a:pt x="4571" y="9905"/>
                </a:lnTo>
                <a:lnTo>
                  <a:pt x="9143" y="4572"/>
                </a:lnTo>
                <a:lnTo>
                  <a:pt x="9143" y="9905"/>
                </a:lnTo>
                <a:lnTo>
                  <a:pt x="3901439" y="9905"/>
                </a:lnTo>
                <a:lnTo>
                  <a:pt x="3901439" y="4571"/>
                </a:lnTo>
                <a:lnTo>
                  <a:pt x="3906011" y="9905"/>
                </a:lnTo>
                <a:lnTo>
                  <a:pt x="3906012" y="771143"/>
                </a:lnTo>
                <a:lnTo>
                  <a:pt x="3911346" y="771143"/>
                </a:lnTo>
                <a:close/>
              </a:path>
              <a:path w="3911600" h="771525">
                <a:moveTo>
                  <a:pt x="9143" y="9905"/>
                </a:moveTo>
                <a:lnTo>
                  <a:pt x="9143" y="4572"/>
                </a:lnTo>
                <a:lnTo>
                  <a:pt x="4571" y="9905"/>
                </a:lnTo>
                <a:lnTo>
                  <a:pt x="9143" y="9905"/>
                </a:lnTo>
                <a:close/>
              </a:path>
              <a:path w="3911600" h="771525">
                <a:moveTo>
                  <a:pt x="9143" y="761237"/>
                </a:moveTo>
                <a:lnTo>
                  <a:pt x="9143" y="9905"/>
                </a:lnTo>
                <a:lnTo>
                  <a:pt x="4571" y="9905"/>
                </a:lnTo>
                <a:lnTo>
                  <a:pt x="4571" y="761237"/>
                </a:lnTo>
                <a:lnTo>
                  <a:pt x="9143" y="761237"/>
                </a:lnTo>
                <a:close/>
              </a:path>
              <a:path w="3911600" h="771525">
                <a:moveTo>
                  <a:pt x="3906012" y="761237"/>
                </a:moveTo>
                <a:lnTo>
                  <a:pt x="4571" y="761237"/>
                </a:lnTo>
                <a:lnTo>
                  <a:pt x="9143" y="765809"/>
                </a:lnTo>
                <a:lnTo>
                  <a:pt x="9143" y="771143"/>
                </a:lnTo>
                <a:lnTo>
                  <a:pt x="3901439" y="771143"/>
                </a:lnTo>
                <a:lnTo>
                  <a:pt x="3901439" y="765810"/>
                </a:lnTo>
                <a:lnTo>
                  <a:pt x="3906012" y="761237"/>
                </a:lnTo>
                <a:close/>
              </a:path>
              <a:path w="3911600" h="771525">
                <a:moveTo>
                  <a:pt x="9143" y="771143"/>
                </a:moveTo>
                <a:lnTo>
                  <a:pt x="9143" y="765809"/>
                </a:lnTo>
                <a:lnTo>
                  <a:pt x="4571" y="761237"/>
                </a:lnTo>
                <a:lnTo>
                  <a:pt x="4572" y="771143"/>
                </a:lnTo>
                <a:lnTo>
                  <a:pt x="9143" y="771143"/>
                </a:lnTo>
                <a:close/>
              </a:path>
              <a:path w="3911600" h="771525">
                <a:moveTo>
                  <a:pt x="3906011" y="9905"/>
                </a:moveTo>
                <a:lnTo>
                  <a:pt x="3901439" y="4571"/>
                </a:lnTo>
                <a:lnTo>
                  <a:pt x="3901439" y="9905"/>
                </a:lnTo>
                <a:lnTo>
                  <a:pt x="3906011" y="9905"/>
                </a:lnTo>
                <a:close/>
              </a:path>
              <a:path w="3911600" h="771525">
                <a:moveTo>
                  <a:pt x="3906012" y="761237"/>
                </a:moveTo>
                <a:lnTo>
                  <a:pt x="3906011" y="9905"/>
                </a:lnTo>
                <a:lnTo>
                  <a:pt x="3901439" y="9905"/>
                </a:lnTo>
                <a:lnTo>
                  <a:pt x="3901439" y="761237"/>
                </a:lnTo>
                <a:lnTo>
                  <a:pt x="3906012" y="761237"/>
                </a:lnTo>
                <a:close/>
              </a:path>
              <a:path w="3911600" h="771525">
                <a:moveTo>
                  <a:pt x="3906012" y="771143"/>
                </a:moveTo>
                <a:lnTo>
                  <a:pt x="3906012" y="761237"/>
                </a:lnTo>
                <a:lnTo>
                  <a:pt x="3901439" y="765810"/>
                </a:lnTo>
                <a:lnTo>
                  <a:pt x="3901439" y="771143"/>
                </a:lnTo>
                <a:lnTo>
                  <a:pt x="3906012" y="771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2819" y="5180076"/>
            <a:ext cx="3907154" cy="766445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2710">
              <a:lnSpc>
                <a:spcPts val="1825"/>
              </a:lnSpc>
              <a:spcBef>
                <a:spcPts val="14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SELECT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575" baseline="-2116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 a</a:t>
            </a:r>
            <a:r>
              <a:rPr sz="1575" baseline="-21164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, …,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575" baseline="-21164" dirty="0">
                <a:latin typeface="Arial"/>
                <a:cs typeface="Arial"/>
              </a:rPr>
              <a:t>k</a:t>
            </a:r>
            <a:endParaRPr sz="1575" baseline="-21164">
              <a:latin typeface="Arial"/>
              <a:cs typeface="Arial"/>
            </a:endParaRPr>
          </a:p>
          <a:p>
            <a:pPr marL="92710">
              <a:lnSpc>
                <a:spcPts val="1730"/>
              </a:lnSpc>
              <a:tabLst>
                <a:tab pos="919480" algn="l"/>
              </a:tabLst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FROM	</a:t>
            </a:r>
            <a:r>
              <a:rPr sz="1600" spc="5" dirty="0">
                <a:latin typeface="Arial"/>
                <a:cs typeface="Arial"/>
              </a:rPr>
              <a:t>R</a:t>
            </a:r>
            <a:r>
              <a:rPr sz="1575" spc="7" baseline="-21164" dirty="0">
                <a:latin typeface="Arial"/>
                <a:cs typeface="Arial"/>
              </a:rPr>
              <a:t>1 </a:t>
            </a:r>
            <a:r>
              <a:rPr sz="1600" spc="-5" dirty="0">
                <a:latin typeface="Arial"/>
                <a:cs typeface="Arial"/>
              </a:rPr>
              <a:t>AS </a:t>
            </a:r>
            <a:r>
              <a:rPr sz="1600" dirty="0">
                <a:latin typeface="Arial"/>
                <a:cs typeface="Arial"/>
              </a:rPr>
              <a:t>x</a:t>
            </a:r>
            <a:r>
              <a:rPr sz="1575" baseline="-2116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5" dirty="0">
                <a:latin typeface="Arial"/>
                <a:cs typeface="Arial"/>
              </a:rPr>
              <a:t>R</a:t>
            </a:r>
            <a:r>
              <a:rPr sz="1575" spc="7" baseline="-21164" dirty="0">
                <a:latin typeface="Arial"/>
                <a:cs typeface="Arial"/>
              </a:rPr>
              <a:t>2 </a:t>
            </a:r>
            <a:r>
              <a:rPr sz="1600" spc="-5" dirty="0">
                <a:latin typeface="Arial"/>
                <a:cs typeface="Arial"/>
              </a:rPr>
              <a:t>AS </a:t>
            </a:r>
            <a:r>
              <a:rPr sz="1600" dirty="0">
                <a:latin typeface="Arial"/>
                <a:cs typeface="Arial"/>
              </a:rPr>
              <a:t>x</a:t>
            </a:r>
            <a:r>
              <a:rPr sz="1575" baseline="-21164" dirty="0">
                <a:latin typeface="Arial"/>
                <a:cs typeface="Arial"/>
              </a:rPr>
              <a:t>2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5" dirty="0">
                <a:latin typeface="Arial"/>
                <a:cs typeface="Arial"/>
              </a:rPr>
              <a:t>…, </a:t>
            </a:r>
            <a:r>
              <a:rPr sz="1600" spc="5" dirty="0">
                <a:latin typeface="Arial"/>
                <a:cs typeface="Arial"/>
              </a:rPr>
              <a:t>R</a:t>
            </a:r>
            <a:r>
              <a:rPr sz="1575" spc="7" baseline="-21164" dirty="0">
                <a:latin typeface="Arial"/>
                <a:cs typeface="Arial"/>
              </a:rPr>
              <a:t>n </a:t>
            </a:r>
            <a:r>
              <a:rPr sz="1600" spc="-5" dirty="0">
                <a:latin typeface="Arial"/>
                <a:cs typeface="Arial"/>
              </a:rPr>
              <a:t>AS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x</a:t>
            </a:r>
            <a:r>
              <a:rPr sz="1575" spc="7" baseline="-21164" dirty="0">
                <a:latin typeface="Arial"/>
                <a:cs typeface="Arial"/>
              </a:rPr>
              <a:t>n</a:t>
            </a:r>
            <a:endParaRPr sz="1575" baseline="-21164">
              <a:latin typeface="Arial"/>
              <a:cs typeface="Arial"/>
            </a:endParaRPr>
          </a:p>
          <a:p>
            <a:pPr marL="92710">
              <a:lnSpc>
                <a:spcPts val="1825"/>
              </a:lnSpc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WHERE</a:t>
            </a:r>
            <a:r>
              <a:rPr sz="1600" spc="4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29428" y="5100828"/>
            <a:ext cx="3371215" cy="1435735"/>
          </a:xfrm>
          <a:custGeom>
            <a:avLst/>
            <a:gdLst/>
            <a:ahLst/>
            <a:cxnLst/>
            <a:rect l="l" t="t" r="r" b="b"/>
            <a:pathLst>
              <a:path w="3371215" h="1435734">
                <a:moveTo>
                  <a:pt x="3371087" y="1435608"/>
                </a:moveTo>
                <a:lnTo>
                  <a:pt x="3371087" y="0"/>
                </a:lnTo>
                <a:lnTo>
                  <a:pt x="0" y="0"/>
                </a:lnTo>
                <a:lnTo>
                  <a:pt x="0" y="1435608"/>
                </a:lnTo>
                <a:lnTo>
                  <a:pt x="4572" y="1435608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3361944" y="9906"/>
                </a:lnTo>
                <a:lnTo>
                  <a:pt x="3361944" y="4572"/>
                </a:lnTo>
                <a:lnTo>
                  <a:pt x="3366516" y="9906"/>
                </a:lnTo>
                <a:lnTo>
                  <a:pt x="3366516" y="1435608"/>
                </a:lnTo>
                <a:lnTo>
                  <a:pt x="3371087" y="1435608"/>
                </a:lnTo>
                <a:close/>
              </a:path>
              <a:path w="3371215" h="1435734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3371215" h="1435734">
                <a:moveTo>
                  <a:pt x="9906" y="1426464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426464"/>
                </a:lnTo>
                <a:lnTo>
                  <a:pt x="9906" y="1426464"/>
                </a:lnTo>
                <a:close/>
              </a:path>
              <a:path w="3371215" h="1435734">
                <a:moveTo>
                  <a:pt x="3366516" y="1426464"/>
                </a:moveTo>
                <a:lnTo>
                  <a:pt x="4572" y="1426464"/>
                </a:lnTo>
                <a:lnTo>
                  <a:pt x="9906" y="1431036"/>
                </a:lnTo>
                <a:lnTo>
                  <a:pt x="9906" y="1435608"/>
                </a:lnTo>
                <a:lnTo>
                  <a:pt x="3361944" y="1435608"/>
                </a:lnTo>
                <a:lnTo>
                  <a:pt x="3361944" y="1431036"/>
                </a:lnTo>
                <a:lnTo>
                  <a:pt x="3366516" y="1426464"/>
                </a:lnTo>
                <a:close/>
              </a:path>
              <a:path w="3371215" h="1435734">
                <a:moveTo>
                  <a:pt x="9906" y="1435608"/>
                </a:moveTo>
                <a:lnTo>
                  <a:pt x="9906" y="1431036"/>
                </a:lnTo>
                <a:lnTo>
                  <a:pt x="4572" y="1426464"/>
                </a:lnTo>
                <a:lnTo>
                  <a:pt x="4572" y="1435608"/>
                </a:lnTo>
                <a:lnTo>
                  <a:pt x="9906" y="1435608"/>
                </a:lnTo>
                <a:close/>
              </a:path>
              <a:path w="3371215" h="1435734">
                <a:moveTo>
                  <a:pt x="3366516" y="9906"/>
                </a:moveTo>
                <a:lnTo>
                  <a:pt x="3361944" y="4572"/>
                </a:lnTo>
                <a:lnTo>
                  <a:pt x="3361944" y="9906"/>
                </a:lnTo>
                <a:lnTo>
                  <a:pt x="3366516" y="9906"/>
                </a:lnTo>
                <a:close/>
              </a:path>
              <a:path w="3371215" h="1435734">
                <a:moveTo>
                  <a:pt x="3366516" y="1426464"/>
                </a:moveTo>
                <a:lnTo>
                  <a:pt x="3366516" y="9906"/>
                </a:lnTo>
                <a:lnTo>
                  <a:pt x="3361944" y="9906"/>
                </a:lnTo>
                <a:lnTo>
                  <a:pt x="3361944" y="1426464"/>
                </a:lnTo>
                <a:lnTo>
                  <a:pt x="3366516" y="1426464"/>
                </a:lnTo>
                <a:close/>
              </a:path>
              <a:path w="3371215" h="1435734">
                <a:moveTo>
                  <a:pt x="3366516" y="1435608"/>
                </a:moveTo>
                <a:lnTo>
                  <a:pt x="3366516" y="1426464"/>
                </a:lnTo>
                <a:lnTo>
                  <a:pt x="3361944" y="1431036"/>
                </a:lnTo>
                <a:lnTo>
                  <a:pt x="3361944" y="1435608"/>
                </a:lnTo>
                <a:lnTo>
                  <a:pt x="3366516" y="1435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31459" y="5103114"/>
            <a:ext cx="3366770" cy="1431290"/>
          </a:xfrm>
          <a:prstGeom prst="rect">
            <a:avLst/>
          </a:prstGeom>
          <a:ln w="4571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3345">
              <a:lnSpc>
                <a:spcPts val="1825"/>
              </a:lnSpc>
              <a:spcBef>
                <a:spcPts val="140"/>
              </a:spcBef>
            </a:pPr>
            <a:r>
              <a:rPr sz="1600" b="1" spc="-5" dirty="0">
                <a:latin typeface="Arial"/>
                <a:cs typeface="Arial"/>
              </a:rPr>
              <a:t>for </a:t>
            </a:r>
            <a:r>
              <a:rPr sz="1600" spc="5" dirty="0">
                <a:latin typeface="Arial"/>
                <a:cs typeface="Arial"/>
              </a:rPr>
              <a:t>x</a:t>
            </a:r>
            <a:r>
              <a:rPr sz="1575" spc="7" baseline="-21164" dirty="0">
                <a:latin typeface="Arial"/>
                <a:cs typeface="Arial"/>
              </a:rPr>
              <a:t>1 </a:t>
            </a:r>
            <a:r>
              <a:rPr sz="1600" b="1" spc="-5" dirty="0">
                <a:latin typeface="Arial"/>
                <a:cs typeface="Arial"/>
              </a:rPr>
              <a:t>in </a:t>
            </a:r>
            <a:r>
              <a:rPr sz="1600" spc="5" dirty="0">
                <a:latin typeface="Arial"/>
                <a:cs typeface="Arial"/>
              </a:rPr>
              <a:t>R</a:t>
            </a:r>
            <a:r>
              <a:rPr sz="1575" b="1" spc="7" baseline="-21164" dirty="0">
                <a:latin typeface="Arial"/>
                <a:cs typeface="Arial"/>
              </a:rPr>
              <a:t>1</a:t>
            </a:r>
            <a:r>
              <a:rPr sz="1575" b="1" spc="-7" baseline="-2116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do</a:t>
            </a:r>
            <a:endParaRPr sz="1600">
              <a:latin typeface="Arial"/>
              <a:cs typeface="Arial"/>
            </a:endParaRPr>
          </a:p>
          <a:p>
            <a:pPr marL="436880">
              <a:lnSpc>
                <a:spcPts val="1730"/>
              </a:lnSpc>
            </a:pPr>
            <a:r>
              <a:rPr sz="1600" b="1" spc="-5" dirty="0">
                <a:latin typeface="Arial"/>
                <a:cs typeface="Arial"/>
              </a:rPr>
              <a:t>for </a:t>
            </a:r>
            <a:r>
              <a:rPr sz="1600" spc="5" dirty="0">
                <a:latin typeface="Arial"/>
                <a:cs typeface="Arial"/>
              </a:rPr>
              <a:t>x</a:t>
            </a:r>
            <a:r>
              <a:rPr sz="1575" spc="7" baseline="-21164" dirty="0">
                <a:latin typeface="Arial"/>
                <a:cs typeface="Arial"/>
              </a:rPr>
              <a:t>2 </a:t>
            </a:r>
            <a:r>
              <a:rPr sz="1600" b="1" spc="-5" dirty="0">
                <a:latin typeface="Arial"/>
                <a:cs typeface="Arial"/>
              </a:rPr>
              <a:t>in </a:t>
            </a:r>
            <a:r>
              <a:rPr sz="1600" spc="5" dirty="0">
                <a:latin typeface="Arial"/>
                <a:cs typeface="Arial"/>
              </a:rPr>
              <a:t>R</a:t>
            </a:r>
            <a:r>
              <a:rPr sz="1575" spc="7" baseline="-21164" dirty="0">
                <a:latin typeface="Arial"/>
                <a:cs typeface="Arial"/>
              </a:rPr>
              <a:t>2</a:t>
            </a:r>
            <a:r>
              <a:rPr sz="1575" spc="-7" baseline="-2116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do</a:t>
            </a:r>
            <a:endParaRPr sz="1600">
              <a:latin typeface="Arial"/>
              <a:cs typeface="Arial"/>
            </a:endParaRPr>
          </a:p>
          <a:p>
            <a:pPr marL="722630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…..</a:t>
            </a:r>
            <a:endParaRPr sz="1600">
              <a:latin typeface="Arial"/>
              <a:cs typeface="Arial"/>
            </a:endParaRPr>
          </a:p>
          <a:p>
            <a:pPr marL="1008380">
              <a:lnSpc>
                <a:spcPts val="1730"/>
              </a:lnSpc>
            </a:pPr>
            <a:r>
              <a:rPr sz="1600" b="1" spc="-5" dirty="0">
                <a:latin typeface="Arial"/>
                <a:cs typeface="Arial"/>
              </a:rPr>
              <a:t>for </a:t>
            </a:r>
            <a:r>
              <a:rPr sz="1600" spc="5" dirty="0">
                <a:latin typeface="Arial"/>
                <a:cs typeface="Arial"/>
              </a:rPr>
              <a:t>x</a:t>
            </a:r>
            <a:r>
              <a:rPr sz="1575" spc="7" baseline="-21164" dirty="0">
                <a:latin typeface="Arial"/>
                <a:cs typeface="Arial"/>
              </a:rPr>
              <a:t>n </a:t>
            </a:r>
            <a:r>
              <a:rPr sz="1600" b="1" spc="-5" dirty="0">
                <a:latin typeface="Arial"/>
                <a:cs typeface="Arial"/>
              </a:rPr>
              <a:t>in </a:t>
            </a:r>
            <a:r>
              <a:rPr sz="1600" spc="5" dirty="0">
                <a:latin typeface="Arial"/>
                <a:cs typeface="Arial"/>
              </a:rPr>
              <a:t>R</a:t>
            </a:r>
            <a:r>
              <a:rPr sz="1575" spc="7" baseline="-21164" dirty="0">
                <a:latin typeface="Arial"/>
                <a:cs typeface="Arial"/>
              </a:rPr>
              <a:t>n</a:t>
            </a:r>
            <a:r>
              <a:rPr sz="1575" spc="-15" baseline="-2116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do</a:t>
            </a:r>
            <a:endParaRPr sz="1600">
              <a:latin typeface="Arial"/>
              <a:cs typeface="Arial"/>
            </a:endParaRPr>
          </a:p>
          <a:p>
            <a:pPr marL="1408430">
              <a:lnSpc>
                <a:spcPts val="1730"/>
              </a:lnSpc>
            </a:pPr>
            <a:r>
              <a:rPr sz="1600" b="1" spc="-5" dirty="0">
                <a:latin typeface="Arial"/>
                <a:cs typeface="Arial"/>
              </a:rPr>
              <a:t>if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Conditions</a:t>
            </a:r>
            <a:endParaRPr sz="1600">
              <a:latin typeface="Arial"/>
              <a:cs typeface="Arial"/>
            </a:endParaRPr>
          </a:p>
          <a:p>
            <a:pPr marL="1751330">
              <a:lnSpc>
                <a:spcPts val="1825"/>
              </a:lnSpc>
            </a:pPr>
            <a:r>
              <a:rPr sz="1600" b="1" dirty="0">
                <a:latin typeface="Arial"/>
                <a:cs typeface="Arial"/>
              </a:rPr>
              <a:t>output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(a</a:t>
            </a:r>
            <a:r>
              <a:rPr sz="1575" baseline="-21164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,…,a</a:t>
            </a:r>
            <a:r>
              <a:rPr sz="1575" baseline="-21164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572" y="1169924"/>
            <a:ext cx="42075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Monotone</a:t>
            </a:r>
            <a:r>
              <a:rPr spc="-75" dirty="0"/>
              <a:t> </a:t>
            </a:r>
            <a:r>
              <a:rPr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81404"/>
            <a:ext cx="8151495" cy="1684655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888365" indent="-342900">
              <a:lnSpc>
                <a:spcPct val="100000"/>
              </a:lnSpc>
              <a:spcBef>
                <a:spcPts val="1639"/>
              </a:spcBef>
              <a:buChar char="•"/>
              <a:tabLst>
                <a:tab pos="888365" algn="l"/>
                <a:tab pos="889000" algn="l"/>
              </a:tabLst>
            </a:pP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query:</a:t>
            </a:r>
            <a:endParaRPr sz="2400">
              <a:latin typeface="Arial"/>
              <a:cs typeface="Arial"/>
            </a:endParaRPr>
          </a:p>
          <a:p>
            <a:pPr marL="889000" marR="5080" indent="-876300">
              <a:lnSpc>
                <a:spcPct val="146500"/>
              </a:lnSpc>
              <a:spcBef>
                <a:spcPts val="204"/>
              </a:spcBef>
            </a:pPr>
            <a:r>
              <a:rPr sz="2400" spc="-5" dirty="0">
                <a:latin typeface="Arial"/>
                <a:cs typeface="Arial"/>
              </a:rPr>
              <a:t>Find all companies where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</a:t>
            </a:r>
            <a:r>
              <a:rPr sz="2400" spc="-5" dirty="0">
                <a:latin typeface="Arial"/>
                <a:cs typeface="Arial"/>
              </a:rPr>
              <a:t> their products have price </a:t>
            </a:r>
            <a:r>
              <a:rPr sz="2400" dirty="0">
                <a:latin typeface="Arial"/>
                <a:cs typeface="Arial"/>
              </a:rPr>
              <a:t>&lt; </a:t>
            </a:r>
            <a:r>
              <a:rPr sz="2400" spc="-5" dirty="0">
                <a:latin typeface="Arial"/>
                <a:cs typeface="Arial"/>
              </a:rPr>
              <a:t>100  is not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monotone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5946902"/>
            <a:ext cx="6974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Consequence</a:t>
            </a:r>
            <a:r>
              <a:rPr sz="2400" spc="-5" dirty="0">
                <a:latin typeface="Arial"/>
                <a:cs typeface="Arial"/>
              </a:rPr>
              <a:t>: we cannot write it as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SELECT-  FROM-WHERE query without nested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subqueries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050" y="3498850"/>
          <a:ext cx="22860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price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Gizmo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19.99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65450" y="3498850"/>
          <a:ext cx="25908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Sunworks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Bonn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6091428" y="3646170"/>
            <a:ext cx="544830" cy="508634"/>
            <a:chOff x="6091428" y="3646170"/>
            <a:chExt cx="544830" cy="508634"/>
          </a:xfrm>
        </p:grpSpPr>
        <p:sp>
          <p:nvSpPr>
            <p:cNvPr id="8" name="object 8"/>
            <p:cNvSpPr/>
            <p:nvPr/>
          </p:nvSpPr>
          <p:spPr>
            <a:xfrm>
              <a:off x="6096000" y="3657600"/>
              <a:ext cx="533400" cy="484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1428" y="3646170"/>
              <a:ext cx="544830" cy="508634"/>
            </a:xfrm>
            <a:custGeom>
              <a:avLst/>
              <a:gdLst/>
              <a:ahLst/>
              <a:cxnLst/>
              <a:rect l="l" t="t" r="r" b="b"/>
              <a:pathLst>
                <a:path w="544829" h="508635">
                  <a:moveTo>
                    <a:pt x="295656" y="128015"/>
                  </a:moveTo>
                  <a:lnTo>
                    <a:pt x="0" y="128015"/>
                  </a:lnTo>
                  <a:lnTo>
                    <a:pt x="0" y="380237"/>
                  </a:lnTo>
                  <a:lnTo>
                    <a:pt x="4572" y="380237"/>
                  </a:lnTo>
                  <a:lnTo>
                    <a:pt x="4572" y="137921"/>
                  </a:lnTo>
                  <a:lnTo>
                    <a:pt x="9906" y="132587"/>
                  </a:lnTo>
                  <a:lnTo>
                    <a:pt x="9906" y="137921"/>
                  </a:lnTo>
                  <a:lnTo>
                    <a:pt x="291084" y="137921"/>
                  </a:lnTo>
                  <a:lnTo>
                    <a:pt x="291084" y="132587"/>
                  </a:lnTo>
                  <a:lnTo>
                    <a:pt x="295656" y="128015"/>
                  </a:lnTo>
                  <a:close/>
                </a:path>
                <a:path w="544829" h="508635">
                  <a:moveTo>
                    <a:pt x="9906" y="137921"/>
                  </a:moveTo>
                  <a:lnTo>
                    <a:pt x="9906" y="132587"/>
                  </a:lnTo>
                  <a:lnTo>
                    <a:pt x="4572" y="137921"/>
                  </a:lnTo>
                  <a:lnTo>
                    <a:pt x="9906" y="137921"/>
                  </a:lnTo>
                  <a:close/>
                </a:path>
                <a:path w="544829" h="508635">
                  <a:moveTo>
                    <a:pt x="9906" y="370331"/>
                  </a:moveTo>
                  <a:lnTo>
                    <a:pt x="9906" y="137921"/>
                  </a:lnTo>
                  <a:lnTo>
                    <a:pt x="4572" y="137921"/>
                  </a:lnTo>
                  <a:lnTo>
                    <a:pt x="4572" y="370331"/>
                  </a:lnTo>
                  <a:lnTo>
                    <a:pt x="9906" y="370331"/>
                  </a:lnTo>
                  <a:close/>
                </a:path>
                <a:path w="544829" h="508635">
                  <a:moveTo>
                    <a:pt x="300990" y="484631"/>
                  </a:moveTo>
                  <a:lnTo>
                    <a:pt x="300990" y="370331"/>
                  </a:lnTo>
                  <a:lnTo>
                    <a:pt x="4572" y="370331"/>
                  </a:lnTo>
                  <a:lnTo>
                    <a:pt x="9906" y="374903"/>
                  </a:lnTo>
                  <a:lnTo>
                    <a:pt x="9906" y="380237"/>
                  </a:lnTo>
                  <a:lnTo>
                    <a:pt x="291084" y="380237"/>
                  </a:lnTo>
                  <a:lnTo>
                    <a:pt x="291084" y="374903"/>
                  </a:lnTo>
                  <a:lnTo>
                    <a:pt x="295656" y="380237"/>
                  </a:lnTo>
                  <a:lnTo>
                    <a:pt x="295656" y="489965"/>
                  </a:lnTo>
                  <a:lnTo>
                    <a:pt x="300990" y="484631"/>
                  </a:lnTo>
                  <a:close/>
                </a:path>
                <a:path w="544829" h="508635">
                  <a:moveTo>
                    <a:pt x="9906" y="380237"/>
                  </a:moveTo>
                  <a:lnTo>
                    <a:pt x="9906" y="374903"/>
                  </a:lnTo>
                  <a:lnTo>
                    <a:pt x="4572" y="370331"/>
                  </a:lnTo>
                  <a:lnTo>
                    <a:pt x="4572" y="380237"/>
                  </a:lnTo>
                  <a:lnTo>
                    <a:pt x="9906" y="380237"/>
                  </a:lnTo>
                  <a:close/>
                </a:path>
                <a:path w="544829" h="508635">
                  <a:moveTo>
                    <a:pt x="544830" y="253745"/>
                  </a:moveTo>
                  <a:lnTo>
                    <a:pt x="291084" y="0"/>
                  </a:lnTo>
                  <a:lnTo>
                    <a:pt x="291084" y="128015"/>
                  </a:lnTo>
                  <a:lnTo>
                    <a:pt x="292608" y="128015"/>
                  </a:lnTo>
                  <a:lnTo>
                    <a:pt x="292608" y="15239"/>
                  </a:lnTo>
                  <a:lnTo>
                    <a:pt x="300990" y="11429"/>
                  </a:lnTo>
                  <a:lnTo>
                    <a:pt x="300990" y="23621"/>
                  </a:lnTo>
                  <a:lnTo>
                    <a:pt x="531494" y="254126"/>
                  </a:lnTo>
                  <a:lnTo>
                    <a:pt x="534924" y="250697"/>
                  </a:lnTo>
                  <a:lnTo>
                    <a:pt x="534924" y="263681"/>
                  </a:lnTo>
                  <a:lnTo>
                    <a:pt x="544830" y="253745"/>
                  </a:lnTo>
                  <a:close/>
                </a:path>
                <a:path w="544829" h="508635">
                  <a:moveTo>
                    <a:pt x="295656" y="137921"/>
                  </a:moveTo>
                  <a:lnTo>
                    <a:pt x="295656" y="128015"/>
                  </a:lnTo>
                  <a:lnTo>
                    <a:pt x="291084" y="132587"/>
                  </a:lnTo>
                  <a:lnTo>
                    <a:pt x="291084" y="137921"/>
                  </a:lnTo>
                  <a:lnTo>
                    <a:pt x="295656" y="137921"/>
                  </a:lnTo>
                  <a:close/>
                </a:path>
                <a:path w="544829" h="508635">
                  <a:moveTo>
                    <a:pt x="295656" y="380237"/>
                  </a:moveTo>
                  <a:lnTo>
                    <a:pt x="291084" y="374903"/>
                  </a:lnTo>
                  <a:lnTo>
                    <a:pt x="291084" y="380237"/>
                  </a:lnTo>
                  <a:lnTo>
                    <a:pt x="295656" y="380237"/>
                  </a:lnTo>
                  <a:close/>
                </a:path>
                <a:path w="544829" h="508635">
                  <a:moveTo>
                    <a:pt x="295656" y="489965"/>
                  </a:moveTo>
                  <a:lnTo>
                    <a:pt x="295656" y="380237"/>
                  </a:lnTo>
                  <a:lnTo>
                    <a:pt x="291084" y="380237"/>
                  </a:lnTo>
                  <a:lnTo>
                    <a:pt x="291084" y="508253"/>
                  </a:lnTo>
                  <a:lnTo>
                    <a:pt x="292608" y="506725"/>
                  </a:lnTo>
                  <a:lnTo>
                    <a:pt x="292608" y="493013"/>
                  </a:lnTo>
                  <a:lnTo>
                    <a:pt x="295656" y="489965"/>
                  </a:lnTo>
                  <a:close/>
                </a:path>
                <a:path w="544829" h="508635">
                  <a:moveTo>
                    <a:pt x="300990" y="23621"/>
                  </a:moveTo>
                  <a:lnTo>
                    <a:pt x="300990" y="11429"/>
                  </a:lnTo>
                  <a:lnTo>
                    <a:pt x="292608" y="15239"/>
                  </a:lnTo>
                  <a:lnTo>
                    <a:pt x="300990" y="23621"/>
                  </a:lnTo>
                  <a:close/>
                </a:path>
                <a:path w="544829" h="508635">
                  <a:moveTo>
                    <a:pt x="300990" y="137921"/>
                  </a:moveTo>
                  <a:lnTo>
                    <a:pt x="300990" y="23621"/>
                  </a:lnTo>
                  <a:lnTo>
                    <a:pt x="292608" y="15239"/>
                  </a:lnTo>
                  <a:lnTo>
                    <a:pt x="292608" y="128015"/>
                  </a:lnTo>
                  <a:lnTo>
                    <a:pt x="295656" y="128015"/>
                  </a:lnTo>
                  <a:lnTo>
                    <a:pt x="295656" y="137921"/>
                  </a:lnTo>
                  <a:lnTo>
                    <a:pt x="300990" y="137921"/>
                  </a:lnTo>
                  <a:close/>
                </a:path>
                <a:path w="544829" h="508635">
                  <a:moveTo>
                    <a:pt x="534924" y="263681"/>
                  </a:moveTo>
                  <a:lnTo>
                    <a:pt x="534924" y="257555"/>
                  </a:lnTo>
                  <a:lnTo>
                    <a:pt x="531494" y="254126"/>
                  </a:lnTo>
                  <a:lnTo>
                    <a:pt x="292608" y="493013"/>
                  </a:lnTo>
                  <a:lnTo>
                    <a:pt x="300990" y="496061"/>
                  </a:lnTo>
                  <a:lnTo>
                    <a:pt x="300990" y="498318"/>
                  </a:lnTo>
                  <a:lnTo>
                    <a:pt x="534924" y="263681"/>
                  </a:lnTo>
                  <a:close/>
                </a:path>
                <a:path w="544829" h="508635">
                  <a:moveTo>
                    <a:pt x="300990" y="498318"/>
                  </a:moveTo>
                  <a:lnTo>
                    <a:pt x="300990" y="496061"/>
                  </a:lnTo>
                  <a:lnTo>
                    <a:pt x="292608" y="493013"/>
                  </a:lnTo>
                  <a:lnTo>
                    <a:pt x="292608" y="506725"/>
                  </a:lnTo>
                  <a:lnTo>
                    <a:pt x="300990" y="498318"/>
                  </a:lnTo>
                  <a:close/>
                </a:path>
                <a:path w="544829" h="508635">
                  <a:moveTo>
                    <a:pt x="534924" y="257555"/>
                  </a:moveTo>
                  <a:lnTo>
                    <a:pt x="534924" y="250697"/>
                  </a:lnTo>
                  <a:lnTo>
                    <a:pt x="531494" y="254126"/>
                  </a:lnTo>
                  <a:lnTo>
                    <a:pt x="534924" y="2575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91400" y="3505200"/>
            <a:ext cx="1066800" cy="304800"/>
          </a:xfrm>
          <a:prstGeom prst="rect">
            <a:avLst/>
          </a:prstGeom>
          <a:solidFill>
            <a:srgbClr val="F9E3D2"/>
          </a:solidFill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cname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1400" y="3810000"/>
            <a:ext cx="10668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Sunworks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27050" y="4794250"/>
          <a:ext cx="2286000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price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Gizmo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19.99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Gadget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FB8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999.99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FB8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FB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965450" y="4794250"/>
          <a:ext cx="2590800" cy="60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Sunworks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Bonn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6091428" y="4941570"/>
            <a:ext cx="544830" cy="508634"/>
            <a:chOff x="6091428" y="4941570"/>
            <a:chExt cx="544830" cy="508634"/>
          </a:xfrm>
        </p:grpSpPr>
        <p:sp>
          <p:nvSpPr>
            <p:cNvPr id="15" name="object 15"/>
            <p:cNvSpPr/>
            <p:nvPr/>
          </p:nvSpPr>
          <p:spPr>
            <a:xfrm>
              <a:off x="6096000" y="4953000"/>
              <a:ext cx="533400" cy="4846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1428" y="4941570"/>
              <a:ext cx="544830" cy="508634"/>
            </a:xfrm>
            <a:custGeom>
              <a:avLst/>
              <a:gdLst/>
              <a:ahLst/>
              <a:cxnLst/>
              <a:rect l="l" t="t" r="r" b="b"/>
              <a:pathLst>
                <a:path w="544829" h="508635">
                  <a:moveTo>
                    <a:pt x="295656" y="128016"/>
                  </a:moveTo>
                  <a:lnTo>
                    <a:pt x="0" y="128016"/>
                  </a:lnTo>
                  <a:lnTo>
                    <a:pt x="0" y="380238"/>
                  </a:lnTo>
                  <a:lnTo>
                    <a:pt x="4572" y="380238"/>
                  </a:lnTo>
                  <a:lnTo>
                    <a:pt x="4572" y="137922"/>
                  </a:lnTo>
                  <a:lnTo>
                    <a:pt x="9906" y="132588"/>
                  </a:lnTo>
                  <a:lnTo>
                    <a:pt x="9906" y="137922"/>
                  </a:lnTo>
                  <a:lnTo>
                    <a:pt x="291084" y="137922"/>
                  </a:lnTo>
                  <a:lnTo>
                    <a:pt x="291084" y="132588"/>
                  </a:lnTo>
                  <a:lnTo>
                    <a:pt x="295656" y="128016"/>
                  </a:lnTo>
                  <a:close/>
                </a:path>
                <a:path w="544829" h="508635">
                  <a:moveTo>
                    <a:pt x="9906" y="137922"/>
                  </a:moveTo>
                  <a:lnTo>
                    <a:pt x="9906" y="132588"/>
                  </a:lnTo>
                  <a:lnTo>
                    <a:pt x="4572" y="137922"/>
                  </a:lnTo>
                  <a:lnTo>
                    <a:pt x="9906" y="137922"/>
                  </a:lnTo>
                  <a:close/>
                </a:path>
                <a:path w="544829" h="508635">
                  <a:moveTo>
                    <a:pt x="9906" y="370332"/>
                  </a:moveTo>
                  <a:lnTo>
                    <a:pt x="9906" y="137922"/>
                  </a:lnTo>
                  <a:lnTo>
                    <a:pt x="4572" y="137922"/>
                  </a:lnTo>
                  <a:lnTo>
                    <a:pt x="4572" y="370332"/>
                  </a:lnTo>
                  <a:lnTo>
                    <a:pt x="9906" y="370332"/>
                  </a:lnTo>
                  <a:close/>
                </a:path>
                <a:path w="544829" h="508635">
                  <a:moveTo>
                    <a:pt x="300990" y="484632"/>
                  </a:moveTo>
                  <a:lnTo>
                    <a:pt x="300990" y="370332"/>
                  </a:lnTo>
                  <a:lnTo>
                    <a:pt x="4572" y="370332"/>
                  </a:lnTo>
                  <a:lnTo>
                    <a:pt x="9906" y="374904"/>
                  </a:lnTo>
                  <a:lnTo>
                    <a:pt x="9906" y="380238"/>
                  </a:lnTo>
                  <a:lnTo>
                    <a:pt x="291084" y="380238"/>
                  </a:lnTo>
                  <a:lnTo>
                    <a:pt x="291084" y="374904"/>
                  </a:lnTo>
                  <a:lnTo>
                    <a:pt x="295656" y="380238"/>
                  </a:lnTo>
                  <a:lnTo>
                    <a:pt x="295656" y="489966"/>
                  </a:lnTo>
                  <a:lnTo>
                    <a:pt x="300990" y="484632"/>
                  </a:lnTo>
                  <a:close/>
                </a:path>
                <a:path w="544829" h="508635">
                  <a:moveTo>
                    <a:pt x="9906" y="380238"/>
                  </a:moveTo>
                  <a:lnTo>
                    <a:pt x="9906" y="374904"/>
                  </a:lnTo>
                  <a:lnTo>
                    <a:pt x="4572" y="370332"/>
                  </a:lnTo>
                  <a:lnTo>
                    <a:pt x="4572" y="380238"/>
                  </a:lnTo>
                  <a:lnTo>
                    <a:pt x="9906" y="380238"/>
                  </a:lnTo>
                  <a:close/>
                </a:path>
                <a:path w="544829" h="508635">
                  <a:moveTo>
                    <a:pt x="544830" y="253746"/>
                  </a:moveTo>
                  <a:lnTo>
                    <a:pt x="291084" y="0"/>
                  </a:lnTo>
                  <a:lnTo>
                    <a:pt x="291084" y="128016"/>
                  </a:lnTo>
                  <a:lnTo>
                    <a:pt x="292608" y="128016"/>
                  </a:lnTo>
                  <a:lnTo>
                    <a:pt x="292608" y="15240"/>
                  </a:lnTo>
                  <a:lnTo>
                    <a:pt x="300990" y="11430"/>
                  </a:lnTo>
                  <a:lnTo>
                    <a:pt x="300990" y="23622"/>
                  </a:lnTo>
                  <a:lnTo>
                    <a:pt x="531494" y="254127"/>
                  </a:lnTo>
                  <a:lnTo>
                    <a:pt x="534924" y="250698"/>
                  </a:lnTo>
                  <a:lnTo>
                    <a:pt x="534924" y="263681"/>
                  </a:lnTo>
                  <a:lnTo>
                    <a:pt x="544830" y="253746"/>
                  </a:lnTo>
                  <a:close/>
                </a:path>
                <a:path w="544829" h="508635">
                  <a:moveTo>
                    <a:pt x="295656" y="137922"/>
                  </a:moveTo>
                  <a:lnTo>
                    <a:pt x="295656" y="128016"/>
                  </a:lnTo>
                  <a:lnTo>
                    <a:pt x="291084" y="132588"/>
                  </a:lnTo>
                  <a:lnTo>
                    <a:pt x="291084" y="137922"/>
                  </a:lnTo>
                  <a:lnTo>
                    <a:pt x="295656" y="137922"/>
                  </a:lnTo>
                  <a:close/>
                </a:path>
                <a:path w="544829" h="508635">
                  <a:moveTo>
                    <a:pt x="295656" y="380238"/>
                  </a:moveTo>
                  <a:lnTo>
                    <a:pt x="291084" y="374904"/>
                  </a:lnTo>
                  <a:lnTo>
                    <a:pt x="291084" y="380238"/>
                  </a:lnTo>
                  <a:lnTo>
                    <a:pt x="295656" y="380238"/>
                  </a:lnTo>
                  <a:close/>
                </a:path>
                <a:path w="544829" h="508635">
                  <a:moveTo>
                    <a:pt x="295656" y="489966"/>
                  </a:moveTo>
                  <a:lnTo>
                    <a:pt x="295656" y="380238"/>
                  </a:lnTo>
                  <a:lnTo>
                    <a:pt x="291084" y="380238"/>
                  </a:lnTo>
                  <a:lnTo>
                    <a:pt x="291084" y="508254"/>
                  </a:lnTo>
                  <a:lnTo>
                    <a:pt x="292608" y="506725"/>
                  </a:lnTo>
                  <a:lnTo>
                    <a:pt x="292608" y="493014"/>
                  </a:lnTo>
                  <a:lnTo>
                    <a:pt x="295656" y="489966"/>
                  </a:lnTo>
                  <a:close/>
                </a:path>
                <a:path w="544829" h="508635">
                  <a:moveTo>
                    <a:pt x="300990" y="23622"/>
                  </a:moveTo>
                  <a:lnTo>
                    <a:pt x="300990" y="11430"/>
                  </a:lnTo>
                  <a:lnTo>
                    <a:pt x="292608" y="15240"/>
                  </a:lnTo>
                  <a:lnTo>
                    <a:pt x="300990" y="23622"/>
                  </a:lnTo>
                  <a:close/>
                </a:path>
                <a:path w="544829" h="508635">
                  <a:moveTo>
                    <a:pt x="300990" y="137922"/>
                  </a:moveTo>
                  <a:lnTo>
                    <a:pt x="300990" y="23622"/>
                  </a:lnTo>
                  <a:lnTo>
                    <a:pt x="292608" y="15240"/>
                  </a:lnTo>
                  <a:lnTo>
                    <a:pt x="292608" y="128016"/>
                  </a:lnTo>
                  <a:lnTo>
                    <a:pt x="295656" y="128016"/>
                  </a:lnTo>
                  <a:lnTo>
                    <a:pt x="295656" y="137922"/>
                  </a:lnTo>
                  <a:lnTo>
                    <a:pt x="300990" y="137922"/>
                  </a:lnTo>
                  <a:close/>
                </a:path>
                <a:path w="544829" h="508635">
                  <a:moveTo>
                    <a:pt x="534924" y="263681"/>
                  </a:moveTo>
                  <a:lnTo>
                    <a:pt x="534924" y="257556"/>
                  </a:lnTo>
                  <a:lnTo>
                    <a:pt x="531494" y="254127"/>
                  </a:lnTo>
                  <a:lnTo>
                    <a:pt x="292608" y="493014"/>
                  </a:lnTo>
                  <a:lnTo>
                    <a:pt x="300990" y="496062"/>
                  </a:lnTo>
                  <a:lnTo>
                    <a:pt x="300990" y="498318"/>
                  </a:lnTo>
                  <a:lnTo>
                    <a:pt x="534924" y="263681"/>
                  </a:lnTo>
                  <a:close/>
                </a:path>
                <a:path w="544829" h="508635">
                  <a:moveTo>
                    <a:pt x="300990" y="498318"/>
                  </a:moveTo>
                  <a:lnTo>
                    <a:pt x="300990" y="496062"/>
                  </a:lnTo>
                  <a:lnTo>
                    <a:pt x="292608" y="493014"/>
                  </a:lnTo>
                  <a:lnTo>
                    <a:pt x="292608" y="506725"/>
                  </a:lnTo>
                  <a:lnTo>
                    <a:pt x="300990" y="498318"/>
                  </a:lnTo>
                  <a:close/>
                </a:path>
                <a:path w="544829" h="508635">
                  <a:moveTo>
                    <a:pt x="534924" y="257556"/>
                  </a:moveTo>
                  <a:lnTo>
                    <a:pt x="534924" y="250698"/>
                  </a:lnTo>
                  <a:lnTo>
                    <a:pt x="531494" y="254127"/>
                  </a:lnTo>
                  <a:lnTo>
                    <a:pt x="534924" y="257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385050" y="4794503"/>
            <a:ext cx="1080135" cy="622935"/>
            <a:chOff x="7385050" y="4794503"/>
            <a:chExt cx="1080135" cy="622935"/>
          </a:xfrm>
        </p:grpSpPr>
        <p:sp>
          <p:nvSpPr>
            <p:cNvPr id="18" name="object 18"/>
            <p:cNvSpPr/>
            <p:nvPr/>
          </p:nvSpPr>
          <p:spPr>
            <a:xfrm>
              <a:off x="7391400" y="4800599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1066800" y="304800"/>
                  </a:moveTo>
                  <a:lnTo>
                    <a:pt x="10668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close/>
                </a:path>
              </a:pathLst>
            </a:custGeom>
            <a:solidFill>
              <a:srgbClr val="F9E3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85303" y="5099049"/>
              <a:ext cx="1080135" cy="12700"/>
            </a:xfrm>
            <a:custGeom>
              <a:avLst/>
              <a:gdLst/>
              <a:ahLst/>
              <a:cxnLst/>
              <a:rect l="l" t="t" r="r" b="b"/>
              <a:pathLst>
                <a:path w="1080134" h="12700">
                  <a:moveTo>
                    <a:pt x="0" y="0"/>
                  </a:moveTo>
                  <a:lnTo>
                    <a:pt x="0" y="12700"/>
                  </a:lnTo>
                  <a:lnTo>
                    <a:pt x="1079754" y="12699"/>
                  </a:lnTo>
                  <a:lnTo>
                    <a:pt x="10797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91400" y="4794503"/>
              <a:ext cx="0" cy="622935"/>
            </a:xfrm>
            <a:custGeom>
              <a:avLst/>
              <a:gdLst/>
              <a:ahLst/>
              <a:cxnLst/>
              <a:rect l="l" t="t" r="r" b="b"/>
              <a:pathLst>
                <a:path h="622935">
                  <a:moveTo>
                    <a:pt x="0" y="0"/>
                  </a:moveTo>
                  <a:lnTo>
                    <a:pt x="0" y="6225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58200" y="4794503"/>
              <a:ext cx="0" cy="622935"/>
            </a:xfrm>
            <a:custGeom>
              <a:avLst/>
              <a:gdLst/>
              <a:ahLst/>
              <a:cxnLst/>
              <a:rect l="l" t="t" r="r" b="b"/>
              <a:pathLst>
                <a:path h="622935">
                  <a:moveTo>
                    <a:pt x="0" y="0"/>
                  </a:moveTo>
                  <a:lnTo>
                    <a:pt x="0" y="6225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85303" y="5410199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4">
                  <a:moveTo>
                    <a:pt x="0" y="0"/>
                  </a:moveTo>
                  <a:lnTo>
                    <a:pt x="10797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391400" y="4800600"/>
            <a:ext cx="1066800" cy="304800"/>
          </a:xfrm>
          <a:prstGeom prst="rect">
            <a:avLst/>
          </a:prstGeom>
          <a:solidFill>
            <a:srgbClr val="F9E3D2"/>
          </a:solidFill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cname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24" name="object 24"/>
          <p:cNvSpPr txBox="1"/>
          <p:nvPr/>
        </p:nvSpPr>
        <p:spPr>
          <a:xfrm>
            <a:off x="558037" y="560323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Product 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pname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price, cid)  Company(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cname,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720" y="1184401"/>
            <a:ext cx="6412230" cy="88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860290" algn="l"/>
              </a:tabLst>
            </a:pPr>
            <a:r>
              <a:rPr dirty="0"/>
              <a:t>Queries that </a:t>
            </a:r>
            <a:r>
              <a:rPr spc="-5" dirty="0"/>
              <a:t>mus</a:t>
            </a:r>
            <a:r>
              <a:rPr dirty="0"/>
              <a:t>t </a:t>
            </a:r>
            <a:r>
              <a:rPr spc="-5" dirty="0"/>
              <a:t>b</a:t>
            </a:r>
            <a:r>
              <a:rPr dirty="0"/>
              <a:t>e	</a:t>
            </a:r>
            <a:r>
              <a:rPr spc="-5" dirty="0"/>
              <a:t>nested</a:t>
            </a: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600" spc="-5" dirty="0"/>
              <a:t>(that is, cannot be SFW</a:t>
            </a:r>
            <a:r>
              <a:rPr sz="1600" spc="5" dirty="0"/>
              <a:t> </a:t>
            </a:r>
            <a:r>
              <a:rPr sz="1600" spc="-5" dirty="0"/>
              <a:t>queries)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1221739" y="2461513"/>
            <a:ext cx="7495540" cy="269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Queries with universal quantifiers or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negation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5600" marR="40132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Queries that use aggregates in usual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ways  are not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monotone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Note: sum(..) etc. are NOT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monotone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5" dirty="0">
                <a:latin typeface="Arial"/>
                <a:cs typeface="Arial"/>
              </a:rPr>
              <a:t>select count(*) from </a:t>
            </a:r>
            <a:r>
              <a:rPr sz="2400" b="1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is not monotone!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84731" y="6750866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0244" y="1306322"/>
            <a:ext cx="25971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Subqueries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7981"/>
            <a:ext cx="7855584" cy="35401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subquery </a:t>
            </a:r>
            <a:r>
              <a:rPr sz="2400" dirty="0">
                <a:latin typeface="Arial"/>
                <a:cs typeface="Arial"/>
              </a:rPr>
              <a:t>is a </a:t>
            </a:r>
            <a:r>
              <a:rPr sz="2400" spc="-5" dirty="0">
                <a:latin typeface="Arial"/>
                <a:cs typeface="Arial"/>
              </a:rPr>
              <a:t>SQL query nested inside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larger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query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such </a:t>
            </a:r>
            <a:r>
              <a:rPr sz="2000" spc="-10" dirty="0">
                <a:latin typeface="Arial"/>
                <a:cs typeface="Arial"/>
              </a:rPr>
              <a:t>inner-outer queries </a:t>
            </a:r>
            <a:r>
              <a:rPr sz="2000" spc="-5" dirty="0">
                <a:latin typeface="Arial"/>
                <a:cs typeface="Arial"/>
              </a:rPr>
              <a:t>are called </a:t>
            </a:r>
            <a:r>
              <a:rPr sz="2000" spc="-10" dirty="0">
                <a:latin typeface="Arial"/>
                <a:cs typeface="Arial"/>
              </a:rPr>
              <a:t>nested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queries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subquery may occur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in: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A SELECT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clause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A FROM clause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A WHERE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clause</a:t>
            </a:r>
            <a:endParaRPr sz="2000">
              <a:latin typeface="Arial"/>
              <a:cs typeface="Arial"/>
            </a:endParaRPr>
          </a:p>
          <a:p>
            <a:pPr marL="355600" marR="511809" indent="-342900">
              <a:lnSpc>
                <a:spcPct val="10000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Rule of thumb: avoid nested queries when possible;  keep in mind that sometimes it’s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impossible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(though use in </a:t>
            </a:r>
            <a:r>
              <a:rPr sz="2000" spc="-1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is often not as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bad)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84731" y="6750866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6497" y="1306322"/>
            <a:ext cx="31064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Subqueries…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3038"/>
            <a:ext cx="7571105" cy="317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Can return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single constant and this constant can be  compared with another value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WHERE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clause</a:t>
            </a:r>
            <a:endParaRPr sz="2400">
              <a:latin typeface="Arial"/>
              <a:cs typeface="Arial"/>
            </a:endParaRPr>
          </a:p>
          <a:p>
            <a:pPr marL="355600" marR="2222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Can return relations that can be used in various ways  in </a:t>
            </a:r>
            <a:r>
              <a:rPr sz="2400" dirty="0">
                <a:latin typeface="Arial"/>
                <a:cs typeface="Arial"/>
              </a:rPr>
              <a:t>WHERE</a:t>
            </a:r>
            <a:r>
              <a:rPr sz="2400" spc="-5" dirty="0">
                <a:latin typeface="Arial"/>
                <a:cs typeface="Arial"/>
              </a:rPr>
              <a:t> clauses</a:t>
            </a:r>
            <a:endParaRPr sz="2400">
              <a:latin typeface="Arial"/>
              <a:cs typeface="Arial"/>
            </a:endParaRPr>
          </a:p>
          <a:p>
            <a:pPr marL="355600" marR="10477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Can appear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FROM clauses, followed by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tuple  variable that represents the tuples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the result of the  subquery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Can appear as computed values </a:t>
            </a:r>
            <a:r>
              <a:rPr sz="2400" dirty="0">
                <a:latin typeface="Arial"/>
                <a:cs typeface="Arial"/>
              </a:rPr>
              <a:t>in a </a:t>
            </a:r>
            <a:r>
              <a:rPr sz="2400" spc="-5" dirty="0">
                <a:latin typeface="Arial"/>
                <a:cs typeface="Arial"/>
              </a:rPr>
              <a:t>SELECT clause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1661" y="1306322"/>
            <a:ext cx="58159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 Subqueries in</a:t>
            </a:r>
            <a:r>
              <a:rPr spc="-65" dirty="0"/>
              <a:t> </a:t>
            </a:r>
            <a:r>
              <a:rPr spc="-5" dirty="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2539238"/>
            <a:ext cx="774700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3601720">
              <a:lnSpc>
                <a:spcPct val="100000"/>
              </a:lnSpc>
              <a:spcBef>
                <a:spcPts val="100"/>
              </a:spcBef>
              <a:tabLst>
                <a:tab pos="281622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Product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pname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	price,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cid)  Company(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cname,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400" spc="-5" dirty="0">
                <a:latin typeface="Arial"/>
                <a:cs typeface="Arial"/>
              </a:rPr>
              <a:t>For each product, return the city where it 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manufactured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2227" y="3957828"/>
            <a:ext cx="5836920" cy="1215390"/>
          </a:xfrm>
          <a:custGeom>
            <a:avLst/>
            <a:gdLst/>
            <a:ahLst/>
            <a:cxnLst/>
            <a:rect l="l" t="t" r="r" b="b"/>
            <a:pathLst>
              <a:path w="5836920" h="1215389">
                <a:moveTo>
                  <a:pt x="5836920" y="1215389"/>
                </a:moveTo>
                <a:lnTo>
                  <a:pt x="5836920" y="0"/>
                </a:lnTo>
                <a:lnTo>
                  <a:pt x="0" y="0"/>
                </a:lnTo>
                <a:lnTo>
                  <a:pt x="0" y="1215390"/>
                </a:lnTo>
                <a:lnTo>
                  <a:pt x="4572" y="1215390"/>
                </a:lnTo>
                <a:lnTo>
                  <a:pt x="4571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5827776" y="9906"/>
                </a:lnTo>
                <a:lnTo>
                  <a:pt x="5827776" y="4572"/>
                </a:lnTo>
                <a:lnTo>
                  <a:pt x="5832348" y="9906"/>
                </a:lnTo>
                <a:lnTo>
                  <a:pt x="5832348" y="1215389"/>
                </a:lnTo>
                <a:lnTo>
                  <a:pt x="5836920" y="1215389"/>
                </a:lnTo>
                <a:close/>
              </a:path>
              <a:path w="5836920" h="1215389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5836920" h="1215389">
                <a:moveTo>
                  <a:pt x="9906" y="1205484"/>
                </a:moveTo>
                <a:lnTo>
                  <a:pt x="9906" y="9906"/>
                </a:lnTo>
                <a:lnTo>
                  <a:pt x="4571" y="9906"/>
                </a:lnTo>
                <a:lnTo>
                  <a:pt x="4572" y="1205484"/>
                </a:lnTo>
                <a:lnTo>
                  <a:pt x="9906" y="1205484"/>
                </a:lnTo>
                <a:close/>
              </a:path>
              <a:path w="5836920" h="1215389">
                <a:moveTo>
                  <a:pt x="5832348" y="1205484"/>
                </a:moveTo>
                <a:lnTo>
                  <a:pt x="4572" y="1205484"/>
                </a:lnTo>
                <a:lnTo>
                  <a:pt x="9906" y="1210056"/>
                </a:lnTo>
                <a:lnTo>
                  <a:pt x="9906" y="1215390"/>
                </a:lnTo>
                <a:lnTo>
                  <a:pt x="5827776" y="1215389"/>
                </a:lnTo>
                <a:lnTo>
                  <a:pt x="5827776" y="1210056"/>
                </a:lnTo>
                <a:lnTo>
                  <a:pt x="5832348" y="1205484"/>
                </a:lnTo>
                <a:close/>
              </a:path>
              <a:path w="5836920" h="1215389">
                <a:moveTo>
                  <a:pt x="9906" y="1215390"/>
                </a:moveTo>
                <a:lnTo>
                  <a:pt x="9906" y="1210056"/>
                </a:lnTo>
                <a:lnTo>
                  <a:pt x="4572" y="1205484"/>
                </a:lnTo>
                <a:lnTo>
                  <a:pt x="4572" y="1215390"/>
                </a:lnTo>
                <a:lnTo>
                  <a:pt x="9906" y="1215390"/>
                </a:lnTo>
                <a:close/>
              </a:path>
              <a:path w="5836920" h="1215389">
                <a:moveTo>
                  <a:pt x="5832348" y="9906"/>
                </a:moveTo>
                <a:lnTo>
                  <a:pt x="5827776" y="4572"/>
                </a:lnTo>
                <a:lnTo>
                  <a:pt x="5827776" y="9906"/>
                </a:lnTo>
                <a:lnTo>
                  <a:pt x="5832348" y="9906"/>
                </a:lnTo>
                <a:close/>
              </a:path>
              <a:path w="5836920" h="1215389">
                <a:moveTo>
                  <a:pt x="5832348" y="1205484"/>
                </a:moveTo>
                <a:lnTo>
                  <a:pt x="5832348" y="9906"/>
                </a:lnTo>
                <a:lnTo>
                  <a:pt x="5827776" y="9906"/>
                </a:lnTo>
                <a:lnTo>
                  <a:pt x="5827776" y="1205484"/>
                </a:lnTo>
                <a:lnTo>
                  <a:pt x="5832348" y="1205484"/>
                </a:lnTo>
                <a:close/>
              </a:path>
              <a:path w="5836920" h="1215389">
                <a:moveTo>
                  <a:pt x="5832348" y="1215389"/>
                </a:moveTo>
                <a:lnTo>
                  <a:pt x="5832348" y="1205484"/>
                </a:lnTo>
                <a:lnTo>
                  <a:pt x="5827776" y="1210056"/>
                </a:lnTo>
                <a:lnTo>
                  <a:pt x="5827776" y="1215389"/>
                </a:lnTo>
                <a:lnTo>
                  <a:pt x="5832348" y="1215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4260" y="3960114"/>
            <a:ext cx="5833110" cy="121094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3345">
              <a:lnSpc>
                <a:spcPts val="2280"/>
              </a:lnSpc>
              <a:spcBef>
                <a:spcPts val="8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 </a:t>
            </a:r>
            <a:r>
              <a:rPr sz="2000" spc="-10" dirty="0">
                <a:latin typeface="Arial"/>
                <a:cs typeface="Arial"/>
              </a:rPr>
              <a:t>X.pname,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Y.city</a:t>
            </a:r>
            <a:endParaRPr sz="2000">
              <a:latin typeface="Arial"/>
              <a:cs typeface="Arial"/>
            </a:endParaRPr>
          </a:p>
          <a:p>
            <a:pPr marL="2469515">
              <a:lnSpc>
                <a:spcPts val="216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Company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2469515">
              <a:lnSpc>
                <a:spcPts val="216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25" dirty="0">
                <a:latin typeface="Arial"/>
                <a:cs typeface="Arial"/>
              </a:rPr>
              <a:t>Y.cid=X.cid) </a:t>
            </a:r>
            <a:r>
              <a:rPr sz="2000" spc="-5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City</a:t>
            </a:r>
            <a:endParaRPr sz="2000">
              <a:latin typeface="Arial"/>
              <a:cs typeface="Arial"/>
            </a:endParaRPr>
          </a:p>
          <a:p>
            <a:pPr marL="93345">
              <a:lnSpc>
                <a:spcPts val="2280"/>
              </a:lnSpc>
              <a:tabLst>
                <a:tab pos="98107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	</a:t>
            </a:r>
            <a:r>
              <a:rPr sz="2000" spc="-1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7939" y="5387510"/>
            <a:ext cx="7954645" cy="823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5" dirty="0">
                <a:latin typeface="Arial"/>
                <a:cs typeface="Arial"/>
              </a:rPr>
              <a:t>What happens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the subquery returns more than one city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2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get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runtime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7939" y="6256688"/>
            <a:ext cx="1143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0826" y="6256688"/>
            <a:ext cx="452247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(SQLite </a:t>
            </a:r>
            <a:r>
              <a:rPr sz="2000" spc="-10" dirty="0">
                <a:latin typeface="Arial"/>
                <a:cs typeface="Arial"/>
              </a:rPr>
              <a:t>simply ignores </a:t>
            </a:r>
            <a:r>
              <a:rPr sz="2000" spc="-5" dirty="0">
                <a:latin typeface="Arial"/>
                <a:cs typeface="Arial"/>
              </a:rPr>
              <a:t>the extra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values)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85276" y="6750866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1661" y="1306322"/>
            <a:ext cx="58159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 Subqueries in</a:t>
            </a:r>
            <a:r>
              <a:rPr spc="-65" dirty="0"/>
              <a:t> </a:t>
            </a:r>
            <a:r>
              <a:rPr spc="-5" dirty="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2539238"/>
            <a:ext cx="7661909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3516629">
              <a:lnSpc>
                <a:spcPct val="100000"/>
              </a:lnSpc>
              <a:spcBef>
                <a:spcPts val="100"/>
              </a:spcBef>
              <a:tabLst>
                <a:tab pos="281622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Product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pname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	price,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cid)  Company(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cname,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400" spc="-5" dirty="0">
                <a:latin typeface="Arial"/>
                <a:cs typeface="Arial"/>
              </a:rPr>
              <a:t>For each product return the city where it 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manufactured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1720" y="3957827"/>
            <a:ext cx="5837555" cy="1215390"/>
          </a:xfrm>
          <a:custGeom>
            <a:avLst/>
            <a:gdLst/>
            <a:ahLst/>
            <a:cxnLst/>
            <a:rect l="l" t="t" r="r" b="b"/>
            <a:pathLst>
              <a:path w="5837555" h="1215389">
                <a:moveTo>
                  <a:pt x="5837428" y="0"/>
                </a:moveTo>
                <a:lnTo>
                  <a:pt x="5836920" y="0"/>
                </a:lnTo>
                <a:lnTo>
                  <a:pt x="5828284" y="0"/>
                </a:lnTo>
                <a:lnTo>
                  <a:pt x="5828284" y="9906"/>
                </a:lnTo>
                <a:lnTo>
                  <a:pt x="5828284" y="1205484"/>
                </a:lnTo>
                <a:lnTo>
                  <a:pt x="10414" y="1205484"/>
                </a:lnTo>
                <a:lnTo>
                  <a:pt x="10414" y="9906"/>
                </a:lnTo>
                <a:lnTo>
                  <a:pt x="5828284" y="9906"/>
                </a:lnTo>
                <a:lnTo>
                  <a:pt x="5828284" y="0"/>
                </a:lnTo>
                <a:lnTo>
                  <a:pt x="5080" y="0"/>
                </a:lnTo>
                <a:lnTo>
                  <a:pt x="508" y="0"/>
                </a:lnTo>
                <a:lnTo>
                  <a:pt x="0" y="0"/>
                </a:lnTo>
                <a:lnTo>
                  <a:pt x="0" y="1215390"/>
                </a:lnTo>
                <a:lnTo>
                  <a:pt x="5837428" y="1215390"/>
                </a:lnTo>
                <a:lnTo>
                  <a:pt x="5837428" y="1210056"/>
                </a:lnTo>
                <a:lnTo>
                  <a:pt x="5837428" y="4572"/>
                </a:lnTo>
                <a:lnTo>
                  <a:pt x="5837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5539" y="3958082"/>
            <a:ext cx="5588000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 </a:t>
            </a:r>
            <a:r>
              <a:rPr sz="2000" spc="-10" dirty="0">
                <a:latin typeface="Arial"/>
                <a:cs typeface="Arial"/>
              </a:rPr>
              <a:t>X.pname,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Y.city</a:t>
            </a:r>
            <a:endParaRPr sz="2000">
              <a:latin typeface="Arial"/>
              <a:cs typeface="Arial"/>
            </a:endParaRPr>
          </a:p>
          <a:p>
            <a:pPr marL="2388235">
              <a:lnSpc>
                <a:spcPts val="216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Company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2388235">
              <a:lnSpc>
                <a:spcPts val="216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25" dirty="0">
                <a:latin typeface="Arial"/>
                <a:cs typeface="Arial"/>
              </a:rPr>
              <a:t>Y.cid=X.cid) </a:t>
            </a:r>
            <a:r>
              <a:rPr sz="2000" spc="-5" dirty="0">
                <a:latin typeface="Arial"/>
                <a:cs typeface="Arial"/>
              </a:rPr>
              <a:t>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City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tabLst>
                <a:tab pos="899794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	</a:t>
            </a:r>
            <a:r>
              <a:rPr sz="2000" spc="-1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17108" y="3729436"/>
            <a:ext cx="3755390" cy="908050"/>
            <a:chOff x="5817108" y="3729436"/>
            <a:chExt cx="3755390" cy="908050"/>
          </a:xfrm>
        </p:grpSpPr>
        <p:sp>
          <p:nvSpPr>
            <p:cNvPr id="7" name="object 7"/>
            <p:cNvSpPr/>
            <p:nvPr/>
          </p:nvSpPr>
          <p:spPr>
            <a:xfrm>
              <a:off x="5822442" y="4241799"/>
              <a:ext cx="1447800" cy="2776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04657" y="3734017"/>
              <a:ext cx="1378563" cy="3299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89426" y="3747069"/>
              <a:ext cx="617186" cy="151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17108" y="3734017"/>
              <a:ext cx="3750392" cy="89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17108" y="3729436"/>
              <a:ext cx="3755390" cy="908050"/>
            </a:xfrm>
            <a:custGeom>
              <a:avLst/>
              <a:gdLst/>
              <a:ahLst/>
              <a:cxnLst/>
              <a:rect l="l" t="t" r="r" b="b"/>
              <a:pathLst>
                <a:path w="3755390" h="908050">
                  <a:moveTo>
                    <a:pt x="6086" y="794502"/>
                  </a:moveTo>
                  <a:lnTo>
                    <a:pt x="4572" y="785413"/>
                  </a:lnTo>
                  <a:lnTo>
                    <a:pt x="1524" y="786175"/>
                  </a:lnTo>
                  <a:lnTo>
                    <a:pt x="0" y="788461"/>
                  </a:lnTo>
                  <a:lnTo>
                    <a:pt x="762" y="790747"/>
                  </a:lnTo>
                  <a:lnTo>
                    <a:pt x="762" y="793033"/>
                  </a:lnTo>
                  <a:lnTo>
                    <a:pt x="3048" y="795319"/>
                  </a:lnTo>
                  <a:lnTo>
                    <a:pt x="5334" y="794557"/>
                  </a:lnTo>
                  <a:lnTo>
                    <a:pt x="6086" y="794502"/>
                  </a:lnTo>
                  <a:close/>
                </a:path>
                <a:path w="3755390" h="908050">
                  <a:moveTo>
                    <a:pt x="1454658" y="516719"/>
                  </a:moveTo>
                  <a:lnTo>
                    <a:pt x="1454658" y="507283"/>
                  </a:lnTo>
                  <a:lnTo>
                    <a:pt x="1450848" y="513379"/>
                  </a:lnTo>
                  <a:lnTo>
                    <a:pt x="1449486" y="508275"/>
                  </a:lnTo>
                  <a:lnTo>
                    <a:pt x="4572" y="785413"/>
                  </a:lnTo>
                  <a:lnTo>
                    <a:pt x="83911" y="779632"/>
                  </a:lnTo>
                  <a:lnTo>
                    <a:pt x="1454658" y="516719"/>
                  </a:lnTo>
                  <a:close/>
                </a:path>
                <a:path w="3755390" h="908050">
                  <a:moveTo>
                    <a:pt x="83911" y="779632"/>
                  </a:moveTo>
                  <a:lnTo>
                    <a:pt x="4572" y="785413"/>
                  </a:lnTo>
                  <a:lnTo>
                    <a:pt x="6086" y="794502"/>
                  </a:lnTo>
                  <a:lnTo>
                    <a:pt x="6557" y="794468"/>
                  </a:lnTo>
                  <a:lnTo>
                    <a:pt x="83911" y="779632"/>
                  </a:lnTo>
                  <a:close/>
                </a:path>
                <a:path w="3755390" h="908050">
                  <a:moveTo>
                    <a:pt x="3745311" y="513568"/>
                  </a:moveTo>
                  <a:lnTo>
                    <a:pt x="3745311" y="465845"/>
                  </a:lnTo>
                  <a:lnTo>
                    <a:pt x="3739906" y="500304"/>
                  </a:lnTo>
                  <a:lnTo>
                    <a:pt x="3728024" y="533219"/>
                  </a:lnTo>
                  <a:lnTo>
                    <a:pt x="3687382" y="594354"/>
                  </a:lnTo>
                  <a:lnTo>
                    <a:pt x="3659901" y="622544"/>
                  </a:lnTo>
                  <a:lnTo>
                    <a:pt x="3628498" y="649127"/>
                  </a:lnTo>
                  <a:lnTo>
                    <a:pt x="3593811" y="674089"/>
                  </a:lnTo>
                  <a:lnTo>
                    <a:pt x="3556481" y="697414"/>
                  </a:lnTo>
                  <a:lnTo>
                    <a:pt x="3517145" y="719087"/>
                  </a:lnTo>
                  <a:lnTo>
                    <a:pt x="3476443" y="739092"/>
                  </a:lnTo>
                  <a:lnTo>
                    <a:pt x="3435014" y="757414"/>
                  </a:lnTo>
                  <a:lnTo>
                    <a:pt x="3393495" y="774036"/>
                  </a:lnTo>
                  <a:lnTo>
                    <a:pt x="3352527" y="788944"/>
                  </a:lnTo>
                  <a:lnTo>
                    <a:pt x="3312748" y="802123"/>
                  </a:lnTo>
                  <a:lnTo>
                    <a:pt x="3274798" y="813556"/>
                  </a:lnTo>
                  <a:lnTo>
                    <a:pt x="3206935" y="831124"/>
                  </a:lnTo>
                  <a:lnTo>
                    <a:pt x="3178302" y="837229"/>
                  </a:lnTo>
                  <a:lnTo>
                    <a:pt x="3129534" y="847897"/>
                  </a:lnTo>
                  <a:lnTo>
                    <a:pt x="3078480" y="857803"/>
                  </a:lnTo>
                  <a:lnTo>
                    <a:pt x="3034478" y="865186"/>
                  </a:lnTo>
                  <a:lnTo>
                    <a:pt x="2989261" y="871893"/>
                  </a:lnTo>
                  <a:lnTo>
                    <a:pt x="2942927" y="877901"/>
                  </a:lnTo>
                  <a:lnTo>
                    <a:pt x="2895574" y="883186"/>
                  </a:lnTo>
                  <a:lnTo>
                    <a:pt x="2847300" y="887726"/>
                  </a:lnTo>
                  <a:lnTo>
                    <a:pt x="2798204" y="891498"/>
                  </a:lnTo>
                  <a:lnTo>
                    <a:pt x="2748382" y="894479"/>
                  </a:lnTo>
                  <a:lnTo>
                    <a:pt x="2697933" y="896644"/>
                  </a:lnTo>
                  <a:lnTo>
                    <a:pt x="2646956" y="897972"/>
                  </a:lnTo>
                  <a:lnTo>
                    <a:pt x="2595547" y="898439"/>
                  </a:lnTo>
                  <a:lnTo>
                    <a:pt x="2543806" y="898022"/>
                  </a:lnTo>
                  <a:lnTo>
                    <a:pt x="2491781" y="896696"/>
                  </a:lnTo>
                  <a:lnTo>
                    <a:pt x="2439264" y="894417"/>
                  </a:lnTo>
                  <a:lnTo>
                    <a:pt x="2387564" y="891237"/>
                  </a:lnTo>
                  <a:lnTo>
                    <a:pt x="2335471" y="887053"/>
                  </a:lnTo>
                  <a:lnTo>
                    <a:pt x="2283535" y="881870"/>
                  </a:lnTo>
                  <a:lnTo>
                    <a:pt x="2231854" y="875664"/>
                  </a:lnTo>
                  <a:lnTo>
                    <a:pt x="2180527" y="868413"/>
                  </a:lnTo>
                  <a:lnTo>
                    <a:pt x="2129650" y="860092"/>
                  </a:lnTo>
                  <a:lnTo>
                    <a:pt x="2079322" y="850680"/>
                  </a:lnTo>
                  <a:lnTo>
                    <a:pt x="2029642" y="840153"/>
                  </a:lnTo>
                  <a:lnTo>
                    <a:pt x="1980707" y="828488"/>
                  </a:lnTo>
                  <a:lnTo>
                    <a:pt x="1932614" y="815661"/>
                  </a:lnTo>
                  <a:lnTo>
                    <a:pt x="1885463" y="801650"/>
                  </a:lnTo>
                  <a:lnTo>
                    <a:pt x="1839352" y="786432"/>
                  </a:lnTo>
                  <a:lnTo>
                    <a:pt x="1794377" y="769983"/>
                  </a:lnTo>
                  <a:lnTo>
                    <a:pt x="1750637" y="752281"/>
                  </a:lnTo>
                  <a:lnTo>
                    <a:pt x="1708231" y="733302"/>
                  </a:lnTo>
                  <a:lnTo>
                    <a:pt x="1667256" y="713023"/>
                  </a:lnTo>
                  <a:lnTo>
                    <a:pt x="1619250" y="684829"/>
                  </a:lnTo>
                  <a:lnTo>
                    <a:pt x="1597152" y="670351"/>
                  </a:lnTo>
                  <a:lnTo>
                    <a:pt x="1595628" y="669589"/>
                  </a:lnTo>
                  <a:lnTo>
                    <a:pt x="1593168" y="669657"/>
                  </a:lnTo>
                  <a:lnTo>
                    <a:pt x="83911" y="779632"/>
                  </a:lnTo>
                  <a:lnTo>
                    <a:pt x="6557" y="794468"/>
                  </a:lnTo>
                  <a:lnTo>
                    <a:pt x="1591818" y="679715"/>
                  </a:lnTo>
                  <a:lnTo>
                    <a:pt x="1591818" y="678733"/>
                  </a:lnTo>
                  <a:lnTo>
                    <a:pt x="1594866" y="679495"/>
                  </a:lnTo>
                  <a:lnTo>
                    <a:pt x="1594866" y="680730"/>
                  </a:lnTo>
                  <a:lnTo>
                    <a:pt x="1613916" y="693211"/>
                  </a:lnTo>
                  <a:lnTo>
                    <a:pt x="1662684" y="721405"/>
                  </a:lnTo>
                  <a:lnTo>
                    <a:pt x="1703583" y="741747"/>
                  </a:lnTo>
                  <a:lnTo>
                    <a:pt x="1745982" y="760790"/>
                  </a:lnTo>
                  <a:lnTo>
                    <a:pt x="1789777" y="778557"/>
                  </a:lnTo>
                  <a:lnTo>
                    <a:pt x="1834866" y="795070"/>
                  </a:lnTo>
                  <a:lnTo>
                    <a:pt x="1881144" y="810352"/>
                  </a:lnTo>
                  <a:lnTo>
                    <a:pt x="1928510" y="824425"/>
                  </a:lnTo>
                  <a:lnTo>
                    <a:pt x="1976859" y="837313"/>
                  </a:lnTo>
                  <a:lnTo>
                    <a:pt x="2026089" y="849038"/>
                  </a:lnTo>
                  <a:lnTo>
                    <a:pt x="2076097" y="859623"/>
                  </a:lnTo>
                  <a:lnTo>
                    <a:pt x="2126779" y="869091"/>
                  </a:lnTo>
                  <a:lnTo>
                    <a:pt x="2178033" y="877464"/>
                  </a:lnTo>
                  <a:lnTo>
                    <a:pt x="2229755" y="884766"/>
                  </a:lnTo>
                  <a:lnTo>
                    <a:pt x="2281842" y="891018"/>
                  </a:lnTo>
                  <a:lnTo>
                    <a:pt x="2334006" y="896225"/>
                  </a:lnTo>
                  <a:lnTo>
                    <a:pt x="2386700" y="900467"/>
                  </a:lnTo>
                  <a:lnTo>
                    <a:pt x="2439716" y="903728"/>
                  </a:lnTo>
                  <a:lnTo>
                    <a:pt x="2491830" y="905993"/>
                  </a:lnTo>
                  <a:lnTo>
                    <a:pt x="2544148" y="907340"/>
                  </a:lnTo>
                  <a:lnTo>
                    <a:pt x="2596261" y="907776"/>
                  </a:lnTo>
                  <a:lnTo>
                    <a:pt x="2648018" y="907322"/>
                  </a:lnTo>
                  <a:lnTo>
                    <a:pt x="2699314" y="906001"/>
                  </a:lnTo>
                  <a:lnTo>
                    <a:pt x="2750048" y="903835"/>
                  </a:lnTo>
                  <a:lnTo>
                    <a:pt x="2800116" y="900848"/>
                  </a:lnTo>
                  <a:lnTo>
                    <a:pt x="2849415" y="897062"/>
                  </a:lnTo>
                  <a:lnTo>
                    <a:pt x="2897842" y="892500"/>
                  </a:lnTo>
                  <a:lnTo>
                    <a:pt x="2945294" y="887185"/>
                  </a:lnTo>
                  <a:lnTo>
                    <a:pt x="2991667" y="881139"/>
                  </a:lnTo>
                  <a:lnTo>
                    <a:pt x="3036858" y="874386"/>
                  </a:lnTo>
                  <a:lnTo>
                    <a:pt x="3080766" y="866947"/>
                  </a:lnTo>
                  <a:lnTo>
                    <a:pt x="3131058" y="857041"/>
                  </a:lnTo>
                  <a:lnTo>
                    <a:pt x="3180588" y="846373"/>
                  </a:lnTo>
                  <a:lnTo>
                    <a:pt x="3210378" y="840077"/>
                  </a:lnTo>
                  <a:lnTo>
                    <a:pt x="3280336" y="821983"/>
                  </a:lnTo>
                  <a:lnTo>
                    <a:pt x="3319220" y="810213"/>
                  </a:lnTo>
                  <a:lnTo>
                    <a:pt x="3359851" y="796650"/>
                  </a:lnTo>
                  <a:lnTo>
                    <a:pt x="3401587" y="781307"/>
                  </a:lnTo>
                  <a:lnTo>
                    <a:pt x="3443788" y="764201"/>
                  </a:lnTo>
                  <a:lnTo>
                    <a:pt x="3486062" y="745220"/>
                  </a:lnTo>
                  <a:lnTo>
                    <a:pt x="3527013" y="724758"/>
                  </a:lnTo>
                  <a:lnTo>
                    <a:pt x="3566754" y="702451"/>
                  </a:lnTo>
                  <a:lnTo>
                    <a:pt x="3604392" y="678441"/>
                  </a:lnTo>
                  <a:lnTo>
                    <a:pt x="3639285" y="652744"/>
                  </a:lnTo>
                  <a:lnTo>
                    <a:pt x="3670791" y="625374"/>
                  </a:lnTo>
                  <a:lnTo>
                    <a:pt x="3698268" y="596346"/>
                  </a:lnTo>
                  <a:lnTo>
                    <a:pt x="3721074" y="565677"/>
                  </a:lnTo>
                  <a:lnTo>
                    <a:pt x="3738569" y="533380"/>
                  </a:lnTo>
                  <a:lnTo>
                    <a:pt x="3745311" y="513568"/>
                  </a:lnTo>
                  <a:close/>
                </a:path>
                <a:path w="3755390" h="908050">
                  <a:moveTo>
                    <a:pt x="3755053" y="463967"/>
                  </a:moveTo>
                  <a:lnTo>
                    <a:pt x="3742587" y="388228"/>
                  </a:lnTo>
                  <a:lnTo>
                    <a:pt x="3723894" y="348025"/>
                  </a:lnTo>
                  <a:lnTo>
                    <a:pt x="3691128" y="304591"/>
                  </a:lnTo>
                  <a:lnTo>
                    <a:pt x="3648456" y="262681"/>
                  </a:lnTo>
                  <a:lnTo>
                    <a:pt x="3613242" y="236046"/>
                  </a:lnTo>
                  <a:lnTo>
                    <a:pt x="3575477" y="211082"/>
                  </a:lnTo>
                  <a:lnTo>
                    <a:pt x="3535347" y="187747"/>
                  </a:lnTo>
                  <a:lnTo>
                    <a:pt x="3493041" y="166001"/>
                  </a:lnTo>
                  <a:lnTo>
                    <a:pt x="3448746" y="145804"/>
                  </a:lnTo>
                  <a:lnTo>
                    <a:pt x="3402650" y="127115"/>
                  </a:lnTo>
                  <a:lnTo>
                    <a:pt x="3354939" y="109893"/>
                  </a:lnTo>
                  <a:lnTo>
                    <a:pt x="3305802" y="94097"/>
                  </a:lnTo>
                  <a:lnTo>
                    <a:pt x="3255425" y="79687"/>
                  </a:lnTo>
                  <a:lnTo>
                    <a:pt x="3203998" y="66623"/>
                  </a:lnTo>
                  <a:lnTo>
                    <a:pt x="3151706" y="54863"/>
                  </a:lnTo>
                  <a:lnTo>
                    <a:pt x="3098737" y="44367"/>
                  </a:lnTo>
                  <a:lnTo>
                    <a:pt x="3045280" y="35095"/>
                  </a:lnTo>
                  <a:lnTo>
                    <a:pt x="2991521" y="27006"/>
                  </a:lnTo>
                  <a:lnTo>
                    <a:pt x="2937649" y="20059"/>
                  </a:lnTo>
                  <a:lnTo>
                    <a:pt x="2883849" y="14213"/>
                  </a:lnTo>
                  <a:lnTo>
                    <a:pt x="2830042" y="9410"/>
                  </a:lnTo>
                  <a:lnTo>
                    <a:pt x="2777222" y="5665"/>
                  </a:lnTo>
                  <a:lnTo>
                    <a:pt x="2724768" y="2880"/>
                  </a:lnTo>
                  <a:lnTo>
                    <a:pt x="2673138" y="1035"/>
                  </a:lnTo>
                  <a:lnTo>
                    <a:pt x="2623879" y="114"/>
                  </a:lnTo>
                  <a:lnTo>
                    <a:pt x="2573099" y="0"/>
                  </a:lnTo>
                  <a:lnTo>
                    <a:pt x="2525065" y="728"/>
                  </a:lnTo>
                  <a:lnTo>
                    <a:pt x="2478605" y="2233"/>
                  </a:lnTo>
                  <a:lnTo>
                    <a:pt x="2433906" y="4474"/>
                  </a:lnTo>
                  <a:lnTo>
                    <a:pt x="2391156" y="7411"/>
                  </a:lnTo>
                  <a:lnTo>
                    <a:pt x="2334006" y="11983"/>
                  </a:lnTo>
                  <a:lnTo>
                    <a:pt x="2277618" y="17317"/>
                  </a:lnTo>
                  <a:lnTo>
                    <a:pt x="2212427" y="24765"/>
                  </a:lnTo>
                  <a:lnTo>
                    <a:pt x="2174125" y="30399"/>
                  </a:lnTo>
                  <a:lnTo>
                    <a:pt x="2132709" y="37353"/>
                  </a:lnTo>
                  <a:lnTo>
                    <a:pt x="2088694" y="45662"/>
                  </a:lnTo>
                  <a:lnTo>
                    <a:pt x="2042598" y="55359"/>
                  </a:lnTo>
                  <a:lnTo>
                    <a:pt x="1994939" y="66480"/>
                  </a:lnTo>
                  <a:lnTo>
                    <a:pt x="1946233" y="79058"/>
                  </a:lnTo>
                  <a:lnTo>
                    <a:pt x="1896998" y="93128"/>
                  </a:lnTo>
                  <a:lnTo>
                    <a:pt x="1847751" y="108726"/>
                  </a:lnTo>
                  <a:lnTo>
                    <a:pt x="1799008" y="125884"/>
                  </a:lnTo>
                  <a:lnTo>
                    <a:pt x="1751288" y="144639"/>
                  </a:lnTo>
                  <a:lnTo>
                    <a:pt x="1705106" y="165024"/>
                  </a:lnTo>
                  <a:lnTo>
                    <a:pt x="1660981" y="187074"/>
                  </a:lnTo>
                  <a:lnTo>
                    <a:pt x="1619429" y="210823"/>
                  </a:lnTo>
                  <a:lnTo>
                    <a:pt x="1580967" y="236306"/>
                  </a:lnTo>
                  <a:lnTo>
                    <a:pt x="1546113" y="263557"/>
                  </a:lnTo>
                  <a:lnTo>
                    <a:pt x="1515383" y="292611"/>
                  </a:lnTo>
                  <a:lnTo>
                    <a:pt x="1489295" y="323503"/>
                  </a:lnTo>
                  <a:lnTo>
                    <a:pt x="1468366" y="356267"/>
                  </a:lnTo>
                  <a:lnTo>
                    <a:pt x="1444053" y="427548"/>
                  </a:lnTo>
                  <a:lnTo>
                    <a:pt x="1441704" y="466135"/>
                  </a:lnTo>
                  <a:lnTo>
                    <a:pt x="1444752" y="489757"/>
                  </a:lnTo>
                  <a:lnTo>
                    <a:pt x="1447800" y="501949"/>
                  </a:lnTo>
                  <a:lnTo>
                    <a:pt x="1449486" y="508275"/>
                  </a:lnTo>
                  <a:lnTo>
                    <a:pt x="1450848" y="508014"/>
                  </a:lnTo>
                  <a:lnTo>
                    <a:pt x="1450848" y="465373"/>
                  </a:lnTo>
                  <a:lnTo>
                    <a:pt x="1453845" y="426141"/>
                  </a:lnTo>
                  <a:lnTo>
                    <a:pt x="1464037" y="388980"/>
                  </a:lnTo>
                  <a:lnTo>
                    <a:pt x="1480840" y="353856"/>
                  </a:lnTo>
                  <a:lnTo>
                    <a:pt x="1503668" y="320733"/>
                  </a:lnTo>
                  <a:lnTo>
                    <a:pt x="1531937" y="289577"/>
                  </a:lnTo>
                  <a:lnTo>
                    <a:pt x="1565062" y="260352"/>
                  </a:lnTo>
                  <a:lnTo>
                    <a:pt x="1602459" y="233026"/>
                  </a:lnTo>
                  <a:lnTo>
                    <a:pt x="1643542" y="207562"/>
                  </a:lnTo>
                  <a:lnTo>
                    <a:pt x="1687727" y="183926"/>
                  </a:lnTo>
                  <a:lnTo>
                    <a:pt x="1734430" y="162083"/>
                  </a:lnTo>
                  <a:lnTo>
                    <a:pt x="1783065" y="141999"/>
                  </a:lnTo>
                  <a:lnTo>
                    <a:pt x="1833048" y="123639"/>
                  </a:lnTo>
                  <a:lnTo>
                    <a:pt x="1883795" y="106968"/>
                  </a:lnTo>
                  <a:lnTo>
                    <a:pt x="1934719" y="91952"/>
                  </a:lnTo>
                  <a:lnTo>
                    <a:pt x="1985238" y="78556"/>
                  </a:lnTo>
                  <a:lnTo>
                    <a:pt x="2034766" y="66744"/>
                  </a:lnTo>
                  <a:lnTo>
                    <a:pt x="2082718" y="56484"/>
                  </a:lnTo>
                  <a:lnTo>
                    <a:pt x="2128510" y="47739"/>
                  </a:lnTo>
                  <a:lnTo>
                    <a:pt x="2171556" y="40475"/>
                  </a:lnTo>
                  <a:lnTo>
                    <a:pt x="2211273" y="34657"/>
                  </a:lnTo>
                  <a:lnTo>
                    <a:pt x="2278380" y="27223"/>
                  </a:lnTo>
                  <a:lnTo>
                    <a:pt x="2334768" y="21127"/>
                  </a:lnTo>
                  <a:lnTo>
                    <a:pt x="2391918" y="16555"/>
                  </a:lnTo>
                  <a:lnTo>
                    <a:pt x="2435097" y="13830"/>
                  </a:lnTo>
                  <a:lnTo>
                    <a:pt x="2480057" y="11746"/>
                  </a:lnTo>
                  <a:lnTo>
                    <a:pt x="2526622" y="10347"/>
                  </a:lnTo>
                  <a:lnTo>
                    <a:pt x="2573099" y="9700"/>
                  </a:lnTo>
                  <a:lnTo>
                    <a:pt x="2623879" y="9786"/>
                  </a:lnTo>
                  <a:lnTo>
                    <a:pt x="2674223" y="10712"/>
                  </a:lnTo>
                  <a:lnTo>
                    <a:pt x="2725481" y="12503"/>
                  </a:lnTo>
                  <a:lnTo>
                    <a:pt x="2777478" y="15204"/>
                  </a:lnTo>
                  <a:lnTo>
                    <a:pt x="2830311" y="18882"/>
                  </a:lnTo>
                  <a:lnTo>
                    <a:pt x="2882998" y="23511"/>
                  </a:lnTo>
                  <a:lnTo>
                    <a:pt x="2936175" y="29208"/>
                  </a:lnTo>
                  <a:lnTo>
                    <a:pt x="2989398" y="35993"/>
                  </a:lnTo>
                  <a:lnTo>
                    <a:pt x="3042494" y="43911"/>
                  </a:lnTo>
                  <a:lnTo>
                    <a:pt x="3095290" y="53006"/>
                  </a:lnTo>
                  <a:lnTo>
                    <a:pt x="3147613" y="63324"/>
                  </a:lnTo>
                  <a:lnTo>
                    <a:pt x="3199289" y="74909"/>
                  </a:lnTo>
                  <a:lnTo>
                    <a:pt x="3250146" y="87806"/>
                  </a:lnTo>
                  <a:lnTo>
                    <a:pt x="3300008" y="102060"/>
                  </a:lnTo>
                  <a:lnTo>
                    <a:pt x="3348705" y="117716"/>
                  </a:lnTo>
                  <a:lnTo>
                    <a:pt x="3396061" y="134817"/>
                  </a:lnTo>
                  <a:lnTo>
                    <a:pt x="3441905" y="153409"/>
                  </a:lnTo>
                  <a:lnTo>
                    <a:pt x="3486062" y="173537"/>
                  </a:lnTo>
                  <a:lnTo>
                    <a:pt x="3528359" y="195246"/>
                  </a:lnTo>
                  <a:lnTo>
                    <a:pt x="3568623" y="218579"/>
                  </a:lnTo>
                  <a:lnTo>
                    <a:pt x="3606681" y="243583"/>
                  </a:lnTo>
                  <a:lnTo>
                    <a:pt x="3642360" y="270301"/>
                  </a:lnTo>
                  <a:lnTo>
                    <a:pt x="3684270" y="310687"/>
                  </a:lnTo>
                  <a:lnTo>
                    <a:pt x="3716274" y="353359"/>
                  </a:lnTo>
                  <a:lnTo>
                    <a:pt x="3734134" y="392357"/>
                  </a:lnTo>
                  <a:lnTo>
                    <a:pt x="3743600" y="429858"/>
                  </a:lnTo>
                  <a:lnTo>
                    <a:pt x="3745311" y="465845"/>
                  </a:lnTo>
                  <a:lnTo>
                    <a:pt x="3745311" y="513568"/>
                  </a:lnTo>
                  <a:lnTo>
                    <a:pt x="3750109" y="499472"/>
                  </a:lnTo>
                  <a:lnTo>
                    <a:pt x="3755053" y="463967"/>
                  </a:lnTo>
                  <a:close/>
                </a:path>
                <a:path w="3755390" h="908050">
                  <a:moveTo>
                    <a:pt x="1454658" y="507283"/>
                  </a:moveTo>
                  <a:lnTo>
                    <a:pt x="1449486" y="508275"/>
                  </a:lnTo>
                  <a:lnTo>
                    <a:pt x="1450848" y="513379"/>
                  </a:lnTo>
                  <a:lnTo>
                    <a:pt x="1454658" y="507283"/>
                  </a:lnTo>
                  <a:close/>
                </a:path>
                <a:path w="3755390" h="908050">
                  <a:moveTo>
                    <a:pt x="1460754" y="511855"/>
                  </a:moveTo>
                  <a:lnTo>
                    <a:pt x="1459992" y="510331"/>
                  </a:lnTo>
                  <a:lnTo>
                    <a:pt x="1453896" y="487471"/>
                  </a:lnTo>
                  <a:lnTo>
                    <a:pt x="1450848" y="465373"/>
                  </a:lnTo>
                  <a:lnTo>
                    <a:pt x="1450848" y="508014"/>
                  </a:lnTo>
                  <a:lnTo>
                    <a:pt x="1454658" y="507283"/>
                  </a:lnTo>
                  <a:lnTo>
                    <a:pt x="1454658" y="516719"/>
                  </a:lnTo>
                  <a:lnTo>
                    <a:pt x="1456182" y="516427"/>
                  </a:lnTo>
                  <a:lnTo>
                    <a:pt x="1457706" y="516427"/>
                  </a:lnTo>
                  <a:lnTo>
                    <a:pt x="1459230" y="515665"/>
                  </a:lnTo>
                  <a:lnTo>
                    <a:pt x="1459230" y="514141"/>
                  </a:lnTo>
                  <a:lnTo>
                    <a:pt x="1459992" y="513379"/>
                  </a:lnTo>
                  <a:lnTo>
                    <a:pt x="1460754" y="511855"/>
                  </a:lnTo>
                  <a:close/>
                </a:path>
                <a:path w="3755390" h="908050">
                  <a:moveTo>
                    <a:pt x="1594866" y="679495"/>
                  </a:moveTo>
                  <a:lnTo>
                    <a:pt x="1591818" y="678733"/>
                  </a:lnTo>
                  <a:lnTo>
                    <a:pt x="1593168" y="679618"/>
                  </a:lnTo>
                  <a:lnTo>
                    <a:pt x="1594866" y="679495"/>
                  </a:lnTo>
                  <a:close/>
                </a:path>
                <a:path w="3755390" h="908050">
                  <a:moveTo>
                    <a:pt x="1593168" y="679618"/>
                  </a:moveTo>
                  <a:lnTo>
                    <a:pt x="1591818" y="678733"/>
                  </a:lnTo>
                  <a:lnTo>
                    <a:pt x="1591818" y="679715"/>
                  </a:lnTo>
                  <a:lnTo>
                    <a:pt x="1593168" y="679618"/>
                  </a:lnTo>
                  <a:close/>
                </a:path>
                <a:path w="3755390" h="908050">
                  <a:moveTo>
                    <a:pt x="1594866" y="680730"/>
                  </a:moveTo>
                  <a:lnTo>
                    <a:pt x="1594866" y="679495"/>
                  </a:lnTo>
                  <a:lnTo>
                    <a:pt x="1593168" y="679618"/>
                  </a:lnTo>
                  <a:lnTo>
                    <a:pt x="1594866" y="680730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75118" y="3796538"/>
            <a:ext cx="1480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14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“correlated  subquery”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86150" y="4476750"/>
            <a:ext cx="2476500" cy="419100"/>
          </a:xfrm>
          <a:custGeom>
            <a:avLst/>
            <a:gdLst/>
            <a:ahLst/>
            <a:cxnLst/>
            <a:rect l="l" t="t" r="r" b="b"/>
            <a:pathLst>
              <a:path w="2476500" h="419100">
                <a:moveTo>
                  <a:pt x="2476500" y="400049"/>
                </a:moveTo>
                <a:lnTo>
                  <a:pt x="2476500" y="19049"/>
                </a:lnTo>
                <a:lnTo>
                  <a:pt x="2475023" y="11894"/>
                </a:lnTo>
                <a:lnTo>
                  <a:pt x="2470975" y="5810"/>
                </a:lnTo>
                <a:lnTo>
                  <a:pt x="2464927" y="1583"/>
                </a:lnTo>
                <a:lnTo>
                  <a:pt x="24574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400050"/>
                </a:lnTo>
                <a:lnTo>
                  <a:pt x="1583" y="407527"/>
                </a:lnTo>
                <a:lnTo>
                  <a:pt x="5810" y="413575"/>
                </a:lnTo>
                <a:lnTo>
                  <a:pt x="11894" y="417623"/>
                </a:lnTo>
                <a:lnTo>
                  <a:pt x="19050" y="4191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2438400" y="38099"/>
                </a:lnTo>
                <a:lnTo>
                  <a:pt x="2438400" y="19049"/>
                </a:lnTo>
                <a:lnTo>
                  <a:pt x="2457450" y="38099"/>
                </a:lnTo>
                <a:lnTo>
                  <a:pt x="2457450" y="419099"/>
                </a:lnTo>
                <a:lnTo>
                  <a:pt x="2464927" y="417623"/>
                </a:lnTo>
                <a:lnTo>
                  <a:pt x="2470975" y="413575"/>
                </a:lnTo>
                <a:lnTo>
                  <a:pt x="2475023" y="407527"/>
                </a:lnTo>
                <a:lnTo>
                  <a:pt x="2476500" y="400049"/>
                </a:lnTo>
                <a:close/>
              </a:path>
              <a:path w="2476500" h="4191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2476500" h="419100">
                <a:moveTo>
                  <a:pt x="38100" y="3810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381000"/>
                </a:lnTo>
                <a:lnTo>
                  <a:pt x="38100" y="381000"/>
                </a:lnTo>
                <a:close/>
              </a:path>
              <a:path w="2476500" h="419100">
                <a:moveTo>
                  <a:pt x="2457450" y="380999"/>
                </a:moveTo>
                <a:lnTo>
                  <a:pt x="19050" y="381000"/>
                </a:lnTo>
                <a:lnTo>
                  <a:pt x="38100" y="400050"/>
                </a:lnTo>
                <a:lnTo>
                  <a:pt x="38099" y="419100"/>
                </a:lnTo>
                <a:lnTo>
                  <a:pt x="2438400" y="419099"/>
                </a:lnTo>
                <a:lnTo>
                  <a:pt x="2438400" y="400049"/>
                </a:lnTo>
                <a:lnTo>
                  <a:pt x="2457450" y="380999"/>
                </a:lnTo>
                <a:close/>
              </a:path>
              <a:path w="2476500" h="419100">
                <a:moveTo>
                  <a:pt x="38099" y="419100"/>
                </a:moveTo>
                <a:lnTo>
                  <a:pt x="38100" y="400050"/>
                </a:lnTo>
                <a:lnTo>
                  <a:pt x="19050" y="381000"/>
                </a:lnTo>
                <a:lnTo>
                  <a:pt x="19050" y="419100"/>
                </a:lnTo>
                <a:lnTo>
                  <a:pt x="38099" y="419100"/>
                </a:lnTo>
                <a:close/>
              </a:path>
              <a:path w="2476500" h="419100">
                <a:moveTo>
                  <a:pt x="2457450" y="38099"/>
                </a:moveTo>
                <a:lnTo>
                  <a:pt x="2438400" y="19049"/>
                </a:lnTo>
                <a:lnTo>
                  <a:pt x="2438400" y="38099"/>
                </a:lnTo>
                <a:lnTo>
                  <a:pt x="2457450" y="38099"/>
                </a:lnTo>
                <a:close/>
              </a:path>
              <a:path w="2476500" h="419100">
                <a:moveTo>
                  <a:pt x="2457450" y="380999"/>
                </a:moveTo>
                <a:lnTo>
                  <a:pt x="2457450" y="38099"/>
                </a:lnTo>
                <a:lnTo>
                  <a:pt x="2438400" y="38099"/>
                </a:lnTo>
                <a:lnTo>
                  <a:pt x="2438400" y="380999"/>
                </a:lnTo>
                <a:lnTo>
                  <a:pt x="2457450" y="380999"/>
                </a:lnTo>
                <a:close/>
              </a:path>
              <a:path w="2476500" h="419100">
                <a:moveTo>
                  <a:pt x="2457450" y="419099"/>
                </a:moveTo>
                <a:lnTo>
                  <a:pt x="2457450" y="380999"/>
                </a:lnTo>
                <a:lnTo>
                  <a:pt x="2438400" y="400049"/>
                </a:lnTo>
                <a:lnTo>
                  <a:pt x="2438400" y="419099"/>
                </a:lnTo>
                <a:lnTo>
                  <a:pt x="2457450" y="419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7939" y="5387510"/>
            <a:ext cx="7954645" cy="823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5" dirty="0">
                <a:latin typeface="Arial"/>
                <a:cs typeface="Arial"/>
              </a:rPr>
              <a:t>What happens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the subquery returns more than one city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2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get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runtime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7939" y="6256688"/>
            <a:ext cx="11430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0826" y="6256688"/>
            <a:ext cx="452247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latin typeface="Arial"/>
                <a:cs typeface="Arial"/>
              </a:rPr>
              <a:t>(SQLite </a:t>
            </a:r>
            <a:r>
              <a:rPr sz="2000" spc="-10" dirty="0">
                <a:latin typeface="Arial"/>
                <a:cs typeface="Arial"/>
              </a:rPr>
              <a:t>simply ignores </a:t>
            </a:r>
            <a:r>
              <a:rPr sz="2000" spc="-5" dirty="0">
                <a:latin typeface="Arial"/>
                <a:cs typeface="Arial"/>
              </a:rPr>
              <a:t>the extra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values)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85276" y="6750866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1661" y="1306322"/>
            <a:ext cx="58159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 Subqueries in</a:t>
            </a:r>
            <a:r>
              <a:rPr spc="-65" dirty="0"/>
              <a:t> </a:t>
            </a:r>
            <a:r>
              <a:rPr spc="-5" dirty="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2234438"/>
            <a:ext cx="619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Whenever possible, don’t use nested queries: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72428" y="5317997"/>
            <a:ext cx="2336800" cy="1697989"/>
            <a:chOff x="6472428" y="5317997"/>
            <a:chExt cx="2336800" cy="1697989"/>
          </a:xfrm>
        </p:grpSpPr>
        <p:sp>
          <p:nvSpPr>
            <p:cNvPr id="5" name="object 5"/>
            <p:cNvSpPr/>
            <p:nvPr/>
          </p:nvSpPr>
          <p:spPr>
            <a:xfrm>
              <a:off x="6477000" y="5322569"/>
              <a:ext cx="2179873" cy="8681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2428" y="5317997"/>
              <a:ext cx="2336800" cy="1692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2428" y="5317997"/>
              <a:ext cx="2336800" cy="1697989"/>
            </a:xfrm>
            <a:custGeom>
              <a:avLst/>
              <a:gdLst/>
              <a:ahLst/>
              <a:cxnLst/>
              <a:rect l="l" t="t" r="r" b="b"/>
              <a:pathLst>
                <a:path w="2336800" h="1697990">
                  <a:moveTo>
                    <a:pt x="2297478" y="664778"/>
                  </a:moveTo>
                  <a:lnTo>
                    <a:pt x="2286000" y="624806"/>
                  </a:lnTo>
                  <a:lnTo>
                    <a:pt x="2273300" y="582082"/>
                  </a:lnTo>
                  <a:lnTo>
                    <a:pt x="2247900" y="540865"/>
                  </a:lnTo>
                  <a:lnTo>
                    <a:pt x="2235200" y="501155"/>
                  </a:lnTo>
                  <a:lnTo>
                    <a:pt x="2209800" y="462953"/>
                  </a:lnTo>
                  <a:lnTo>
                    <a:pt x="2171700" y="426260"/>
                  </a:lnTo>
                  <a:lnTo>
                    <a:pt x="2146300" y="391078"/>
                  </a:lnTo>
                  <a:lnTo>
                    <a:pt x="2120900" y="357408"/>
                  </a:lnTo>
                  <a:lnTo>
                    <a:pt x="2082800" y="325250"/>
                  </a:lnTo>
                  <a:lnTo>
                    <a:pt x="2044700" y="294606"/>
                  </a:lnTo>
                  <a:lnTo>
                    <a:pt x="2006600" y="265477"/>
                  </a:lnTo>
                  <a:lnTo>
                    <a:pt x="1968500" y="237865"/>
                  </a:lnTo>
                  <a:lnTo>
                    <a:pt x="1930400" y="211769"/>
                  </a:lnTo>
                  <a:lnTo>
                    <a:pt x="1892300" y="187192"/>
                  </a:lnTo>
                  <a:lnTo>
                    <a:pt x="1854200" y="164135"/>
                  </a:lnTo>
                  <a:lnTo>
                    <a:pt x="1816100" y="142599"/>
                  </a:lnTo>
                  <a:lnTo>
                    <a:pt x="1765300" y="122584"/>
                  </a:lnTo>
                  <a:lnTo>
                    <a:pt x="1727200" y="104092"/>
                  </a:lnTo>
                  <a:lnTo>
                    <a:pt x="1676400" y="87124"/>
                  </a:lnTo>
                  <a:lnTo>
                    <a:pt x="1638300" y="71682"/>
                  </a:lnTo>
                  <a:lnTo>
                    <a:pt x="1587500" y="57766"/>
                  </a:lnTo>
                  <a:lnTo>
                    <a:pt x="1536700" y="45377"/>
                  </a:lnTo>
                  <a:lnTo>
                    <a:pt x="1498600" y="34517"/>
                  </a:lnTo>
                  <a:lnTo>
                    <a:pt x="1447800" y="25187"/>
                  </a:lnTo>
                  <a:lnTo>
                    <a:pt x="1397000" y="17388"/>
                  </a:lnTo>
                  <a:lnTo>
                    <a:pt x="1358900" y="11121"/>
                  </a:lnTo>
                  <a:lnTo>
                    <a:pt x="1308100" y="6387"/>
                  </a:lnTo>
                  <a:lnTo>
                    <a:pt x="1270000" y="3188"/>
                  </a:lnTo>
                  <a:lnTo>
                    <a:pt x="1219200" y="1524"/>
                  </a:lnTo>
                  <a:lnTo>
                    <a:pt x="1168400" y="0"/>
                  </a:lnTo>
                  <a:lnTo>
                    <a:pt x="1104900" y="1524"/>
                  </a:lnTo>
                  <a:lnTo>
                    <a:pt x="1054100" y="3186"/>
                  </a:lnTo>
                  <a:lnTo>
                    <a:pt x="1016000" y="6385"/>
                  </a:lnTo>
                  <a:lnTo>
                    <a:pt x="965200" y="11120"/>
                  </a:lnTo>
                  <a:lnTo>
                    <a:pt x="927100" y="17390"/>
                  </a:lnTo>
                  <a:lnTo>
                    <a:pt x="876300" y="25193"/>
                  </a:lnTo>
                  <a:lnTo>
                    <a:pt x="825500" y="34527"/>
                  </a:lnTo>
                  <a:lnTo>
                    <a:pt x="787399" y="45392"/>
                  </a:lnTo>
                  <a:lnTo>
                    <a:pt x="736599" y="57787"/>
                  </a:lnTo>
                  <a:lnTo>
                    <a:pt x="698499" y="71709"/>
                  </a:lnTo>
                  <a:lnTo>
                    <a:pt x="647699" y="87159"/>
                  </a:lnTo>
                  <a:lnTo>
                    <a:pt x="596899" y="104133"/>
                  </a:lnTo>
                  <a:lnTo>
                    <a:pt x="558800" y="122632"/>
                  </a:lnTo>
                  <a:lnTo>
                    <a:pt x="520700" y="142654"/>
                  </a:lnTo>
                  <a:lnTo>
                    <a:pt x="469900" y="164197"/>
                  </a:lnTo>
                  <a:lnTo>
                    <a:pt x="431800" y="187261"/>
                  </a:lnTo>
                  <a:lnTo>
                    <a:pt x="393699" y="211844"/>
                  </a:lnTo>
                  <a:lnTo>
                    <a:pt x="355599" y="237944"/>
                  </a:lnTo>
                  <a:lnTo>
                    <a:pt x="317499" y="265561"/>
                  </a:lnTo>
                  <a:lnTo>
                    <a:pt x="279399" y="294693"/>
                  </a:lnTo>
                  <a:lnTo>
                    <a:pt x="241299" y="325340"/>
                  </a:lnTo>
                  <a:lnTo>
                    <a:pt x="203199" y="357498"/>
                  </a:lnTo>
                  <a:lnTo>
                    <a:pt x="177799" y="391168"/>
                  </a:lnTo>
                  <a:lnTo>
                    <a:pt x="152399" y="426349"/>
                  </a:lnTo>
                  <a:lnTo>
                    <a:pt x="126999" y="463038"/>
                  </a:lnTo>
                  <a:lnTo>
                    <a:pt x="101599" y="501234"/>
                  </a:lnTo>
                  <a:lnTo>
                    <a:pt x="76199" y="540937"/>
                  </a:lnTo>
                  <a:lnTo>
                    <a:pt x="50799" y="582145"/>
                  </a:lnTo>
                  <a:lnTo>
                    <a:pt x="38099" y="624856"/>
                  </a:lnTo>
                  <a:lnTo>
                    <a:pt x="25399" y="669070"/>
                  </a:lnTo>
                  <a:lnTo>
                    <a:pt x="0" y="762000"/>
                  </a:lnTo>
                  <a:lnTo>
                    <a:pt x="0" y="805434"/>
                  </a:lnTo>
                  <a:lnTo>
                    <a:pt x="12699" y="762762"/>
                  </a:lnTo>
                  <a:lnTo>
                    <a:pt x="12699" y="715692"/>
                  </a:lnTo>
                  <a:lnTo>
                    <a:pt x="25399" y="670134"/>
                  </a:lnTo>
                  <a:lnTo>
                    <a:pt x="50799" y="626088"/>
                  </a:lnTo>
                  <a:lnTo>
                    <a:pt x="63499" y="583556"/>
                  </a:lnTo>
                  <a:lnTo>
                    <a:pt x="88899" y="542537"/>
                  </a:lnTo>
                  <a:lnTo>
                    <a:pt x="101599" y="503033"/>
                  </a:lnTo>
                  <a:lnTo>
                    <a:pt x="126999" y="465044"/>
                  </a:lnTo>
                  <a:lnTo>
                    <a:pt x="152399" y="428570"/>
                  </a:lnTo>
                  <a:lnTo>
                    <a:pt x="190499" y="393614"/>
                  </a:lnTo>
                  <a:lnTo>
                    <a:pt x="215899" y="360175"/>
                  </a:lnTo>
                  <a:lnTo>
                    <a:pt x="253999" y="328254"/>
                  </a:lnTo>
                  <a:lnTo>
                    <a:pt x="292099" y="297852"/>
                  </a:lnTo>
                  <a:lnTo>
                    <a:pt x="330199" y="268969"/>
                  </a:lnTo>
                  <a:lnTo>
                    <a:pt x="368299" y="241607"/>
                  </a:lnTo>
                  <a:lnTo>
                    <a:pt x="406399" y="215766"/>
                  </a:lnTo>
                  <a:lnTo>
                    <a:pt x="444500" y="191447"/>
                  </a:lnTo>
                  <a:lnTo>
                    <a:pt x="482600" y="168651"/>
                  </a:lnTo>
                  <a:lnTo>
                    <a:pt x="533400" y="147377"/>
                  </a:lnTo>
                  <a:lnTo>
                    <a:pt x="571500" y="127628"/>
                  </a:lnTo>
                  <a:lnTo>
                    <a:pt x="609599" y="109403"/>
                  </a:lnTo>
                  <a:lnTo>
                    <a:pt x="660399" y="92704"/>
                  </a:lnTo>
                  <a:lnTo>
                    <a:pt x="711199" y="77531"/>
                  </a:lnTo>
                  <a:lnTo>
                    <a:pt x="749299" y="63886"/>
                  </a:lnTo>
                  <a:lnTo>
                    <a:pt x="800099" y="51767"/>
                  </a:lnTo>
                  <a:lnTo>
                    <a:pt x="850900" y="41177"/>
                  </a:lnTo>
                  <a:lnTo>
                    <a:pt x="889000" y="32117"/>
                  </a:lnTo>
                  <a:lnTo>
                    <a:pt x="939800" y="24586"/>
                  </a:lnTo>
                  <a:lnTo>
                    <a:pt x="977900" y="18586"/>
                  </a:lnTo>
                  <a:lnTo>
                    <a:pt x="1028700" y="14117"/>
                  </a:lnTo>
                  <a:lnTo>
                    <a:pt x="1079500" y="11180"/>
                  </a:lnTo>
                  <a:lnTo>
                    <a:pt x="1117600" y="9776"/>
                  </a:lnTo>
                  <a:lnTo>
                    <a:pt x="1168400" y="9906"/>
                  </a:lnTo>
                  <a:lnTo>
                    <a:pt x="1219200" y="10668"/>
                  </a:lnTo>
                  <a:lnTo>
                    <a:pt x="1282700" y="13716"/>
                  </a:lnTo>
                  <a:lnTo>
                    <a:pt x="1320800" y="16994"/>
                  </a:lnTo>
                  <a:lnTo>
                    <a:pt x="1371600" y="21804"/>
                  </a:lnTo>
                  <a:lnTo>
                    <a:pt x="1409700" y="28142"/>
                  </a:lnTo>
                  <a:lnTo>
                    <a:pt x="1460500" y="36002"/>
                  </a:lnTo>
                  <a:lnTo>
                    <a:pt x="1498600" y="45379"/>
                  </a:lnTo>
                  <a:lnTo>
                    <a:pt x="1549400" y="56269"/>
                  </a:lnTo>
                  <a:lnTo>
                    <a:pt x="1587500" y="68667"/>
                  </a:lnTo>
                  <a:lnTo>
                    <a:pt x="1638300" y="82569"/>
                  </a:lnTo>
                  <a:lnTo>
                    <a:pt x="1676400" y="97969"/>
                  </a:lnTo>
                  <a:lnTo>
                    <a:pt x="1727200" y="114862"/>
                  </a:lnTo>
                  <a:lnTo>
                    <a:pt x="1765300" y="133245"/>
                  </a:lnTo>
                  <a:lnTo>
                    <a:pt x="1816100" y="153111"/>
                  </a:lnTo>
                  <a:lnTo>
                    <a:pt x="1854200" y="174457"/>
                  </a:lnTo>
                  <a:lnTo>
                    <a:pt x="1892300" y="197277"/>
                  </a:lnTo>
                  <a:lnTo>
                    <a:pt x="1930400" y="221567"/>
                  </a:lnTo>
                  <a:lnTo>
                    <a:pt x="1968500" y="247322"/>
                  </a:lnTo>
                  <a:lnTo>
                    <a:pt x="2006600" y="274538"/>
                  </a:lnTo>
                  <a:lnTo>
                    <a:pt x="2044700" y="303208"/>
                  </a:lnTo>
                  <a:lnTo>
                    <a:pt x="2082800" y="333330"/>
                  </a:lnTo>
                  <a:lnTo>
                    <a:pt x="2108200" y="364897"/>
                  </a:lnTo>
                  <a:lnTo>
                    <a:pt x="2146300" y="397905"/>
                  </a:lnTo>
                  <a:lnTo>
                    <a:pt x="2171700" y="432350"/>
                  </a:lnTo>
                  <a:lnTo>
                    <a:pt x="2197100" y="468226"/>
                  </a:lnTo>
                  <a:lnTo>
                    <a:pt x="2222500" y="505529"/>
                  </a:lnTo>
                  <a:lnTo>
                    <a:pt x="2247900" y="544254"/>
                  </a:lnTo>
                  <a:lnTo>
                    <a:pt x="2260600" y="584396"/>
                  </a:lnTo>
                  <a:lnTo>
                    <a:pt x="2286000" y="625950"/>
                  </a:lnTo>
                  <a:lnTo>
                    <a:pt x="2297478" y="664778"/>
                  </a:lnTo>
                  <a:close/>
                </a:path>
                <a:path w="2336800" h="1697990">
                  <a:moveTo>
                    <a:pt x="2324100" y="966173"/>
                  </a:moveTo>
                  <a:lnTo>
                    <a:pt x="2324100" y="892302"/>
                  </a:lnTo>
                  <a:lnTo>
                    <a:pt x="2311400" y="939410"/>
                  </a:lnTo>
                  <a:lnTo>
                    <a:pt x="2311400" y="985125"/>
                  </a:lnTo>
                  <a:lnTo>
                    <a:pt x="2286000" y="1072358"/>
                  </a:lnTo>
                  <a:lnTo>
                    <a:pt x="2260600" y="1113866"/>
                  </a:lnTo>
                  <a:lnTo>
                    <a:pt x="2247900" y="1153962"/>
                  </a:lnTo>
                  <a:lnTo>
                    <a:pt x="2222500" y="1192643"/>
                  </a:lnTo>
                  <a:lnTo>
                    <a:pt x="2197100" y="1229902"/>
                  </a:lnTo>
                  <a:lnTo>
                    <a:pt x="2171700" y="1265736"/>
                  </a:lnTo>
                  <a:lnTo>
                    <a:pt x="2146300" y="1300139"/>
                  </a:lnTo>
                  <a:lnTo>
                    <a:pt x="2108200" y="1333108"/>
                  </a:lnTo>
                  <a:lnTo>
                    <a:pt x="2082800" y="1364637"/>
                  </a:lnTo>
                  <a:lnTo>
                    <a:pt x="2044700" y="1394723"/>
                  </a:lnTo>
                  <a:lnTo>
                    <a:pt x="2006600" y="1423359"/>
                  </a:lnTo>
                  <a:lnTo>
                    <a:pt x="1968500" y="1450542"/>
                  </a:lnTo>
                  <a:lnTo>
                    <a:pt x="1930400" y="1476267"/>
                  </a:lnTo>
                  <a:lnTo>
                    <a:pt x="1892300" y="1500529"/>
                  </a:lnTo>
                  <a:lnTo>
                    <a:pt x="1854200" y="1523324"/>
                  </a:lnTo>
                  <a:lnTo>
                    <a:pt x="1816100" y="1544647"/>
                  </a:lnTo>
                  <a:lnTo>
                    <a:pt x="1765300" y="1564494"/>
                  </a:lnTo>
                  <a:lnTo>
                    <a:pt x="1727200" y="1582859"/>
                  </a:lnTo>
                  <a:lnTo>
                    <a:pt x="1676400" y="1599738"/>
                  </a:lnTo>
                  <a:lnTo>
                    <a:pt x="1638300" y="1615127"/>
                  </a:lnTo>
                  <a:lnTo>
                    <a:pt x="1587500" y="1629020"/>
                  </a:lnTo>
                  <a:lnTo>
                    <a:pt x="1549400" y="1641414"/>
                  </a:lnTo>
                  <a:lnTo>
                    <a:pt x="1498600" y="1652303"/>
                  </a:lnTo>
                  <a:lnTo>
                    <a:pt x="1460500" y="1661683"/>
                  </a:lnTo>
                  <a:lnTo>
                    <a:pt x="1409700" y="1669550"/>
                  </a:lnTo>
                  <a:lnTo>
                    <a:pt x="1371600" y="1675897"/>
                  </a:lnTo>
                  <a:lnTo>
                    <a:pt x="1320800" y="1680722"/>
                  </a:lnTo>
                  <a:lnTo>
                    <a:pt x="1282700" y="1684020"/>
                  </a:lnTo>
                  <a:lnTo>
                    <a:pt x="1219200" y="1687068"/>
                  </a:lnTo>
                  <a:lnTo>
                    <a:pt x="1168400" y="1687830"/>
                  </a:lnTo>
                  <a:lnTo>
                    <a:pt x="1117600" y="1687801"/>
                  </a:lnTo>
                  <a:lnTo>
                    <a:pt x="1079500" y="1686262"/>
                  </a:lnTo>
                  <a:lnTo>
                    <a:pt x="1028700" y="1683209"/>
                  </a:lnTo>
                  <a:lnTo>
                    <a:pt x="977900" y="1678643"/>
                  </a:lnTo>
                  <a:lnTo>
                    <a:pt x="939800" y="1672559"/>
                  </a:lnTo>
                  <a:lnTo>
                    <a:pt x="889000" y="1664958"/>
                  </a:lnTo>
                  <a:lnTo>
                    <a:pt x="838200" y="1655836"/>
                  </a:lnTo>
                  <a:lnTo>
                    <a:pt x="800100" y="1645193"/>
                  </a:lnTo>
                  <a:lnTo>
                    <a:pt x="749300" y="1633026"/>
                  </a:lnTo>
                  <a:lnTo>
                    <a:pt x="698500" y="1619333"/>
                  </a:lnTo>
                  <a:lnTo>
                    <a:pt x="660400" y="1604112"/>
                  </a:lnTo>
                  <a:lnTo>
                    <a:pt x="609600" y="1587363"/>
                  </a:lnTo>
                  <a:lnTo>
                    <a:pt x="571500" y="1569082"/>
                  </a:lnTo>
                  <a:lnTo>
                    <a:pt x="520700" y="1549269"/>
                  </a:lnTo>
                  <a:lnTo>
                    <a:pt x="482600" y="1527920"/>
                  </a:lnTo>
                  <a:lnTo>
                    <a:pt x="444500" y="1505035"/>
                  </a:lnTo>
                  <a:lnTo>
                    <a:pt x="393700" y="1480612"/>
                  </a:lnTo>
                  <a:lnTo>
                    <a:pt x="355600" y="1454648"/>
                  </a:lnTo>
                  <a:lnTo>
                    <a:pt x="317500" y="1427142"/>
                  </a:lnTo>
                  <a:lnTo>
                    <a:pt x="279400" y="1398093"/>
                  </a:lnTo>
                  <a:lnTo>
                    <a:pt x="254000" y="1367497"/>
                  </a:lnTo>
                  <a:lnTo>
                    <a:pt x="215900" y="1335354"/>
                  </a:lnTo>
                  <a:lnTo>
                    <a:pt x="190500" y="1301662"/>
                  </a:lnTo>
                  <a:lnTo>
                    <a:pt x="152400" y="1266418"/>
                  </a:lnTo>
                  <a:lnTo>
                    <a:pt x="127000" y="1229621"/>
                  </a:lnTo>
                  <a:lnTo>
                    <a:pt x="101600" y="1191269"/>
                  </a:lnTo>
                  <a:lnTo>
                    <a:pt x="76200" y="1151360"/>
                  </a:lnTo>
                  <a:lnTo>
                    <a:pt x="63500" y="1109893"/>
                  </a:lnTo>
                  <a:lnTo>
                    <a:pt x="38100" y="1066866"/>
                  </a:lnTo>
                  <a:lnTo>
                    <a:pt x="12700" y="976122"/>
                  </a:lnTo>
                  <a:lnTo>
                    <a:pt x="12700" y="934212"/>
                  </a:lnTo>
                  <a:lnTo>
                    <a:pt x="0" y="891540"/>
                  </a:lnTo>
                  <a:lnTo>
                    <a:pt x="0" y="935736"/>
                  </a:lnTo>
                  <a:lnTo>
                    <a:pt x="12700" y="978408"/>
                  </a:lnTo>
                  <a:lnTo>
                    <a:pt x="38100" y="1068370"/>
                  </a:lnTo>
                  <a:lnTo>
                    <a:pt x="50800" y="1111041"/>
                  </a:lnTo>
                  <a:lnTo>
                    <a:pt x="76200" y="1152177"/>
                  </a:lnTo>
                  <a:lnTo>
                    <a:pt x="88900" y="1191782"/>
                  </a:lnTo>
                  <a:lnTo>
                    <a:pt x="114300" y="1229860"/>
                  </a:lnTo>
                  <a:lnTo>
                    <a:pt x="139700" y="1266417"/>
                  </a:lnTo>
                  <a:lnTo>
                    <a:pt x="177800" y="1301455"/>
                  </a:lnTo>
                  <a:lnTo>
                    <a:pt x="203200" y="1334979"/>
                  </a:lnTo>
                  <a:lnTo>
                    <a:pt x="241300" y="1366993"/>
                  </a:lnTo>
                  <a:lnTo>
                    <a:pt x="266700" y="1397502"/>
                  </a:lnTo>
                  <a:lnTo>
                    <a:pt x="304800" y="1426509"/>
                  </a:lnTo>
                  <a:lnTo>
                    <a:pt x="342900" y="1454019"/>
                  </a:lnTo>
                  <a:lnTo>
                    <a:pt x="381000" y="1480036"/>
                  </a:lnTo>
                  <a:lnTo>
                    <a:pt x="419100" y="1504564"/>
                  </a:lnTo>
                  <a:lnTo>
                    <a:pt x="457200" y="1527607"/>
                  </a:lnTo>
                  <a:lnTo>
                    <a:pt x="508000" y="1549169"/>
                  </a:lnTo>
                  <a:lnTo>
                    <a:pt x="546100" y="1569255"/>
                  </a:lnTo>
                  <a:lnTo>
                    <a:pt x="584200" y="1587869"/>
                  </a:lnTo>
                  <a:lnTo>
                    <a:pt x="635000" y="1605015"/>
                  </a:lnTo>
                  <a:lnTo>
                    <a:pt x="673100" y="1620696"/>
                  </a:lnTo>
                  <a:lnTo>
                    <a:pt x="723900" y="1634918"/>
                  </a:lnTo>
                  <a:lnTo>
                    <a:pt x="774700" y="1647685"/>
                  </a:lnTo>
                  <a:lnTo>
                    <a:pt x="812800" y="1659000"/>
                  </a:lnTo>
                  <a:lnTo>
                    <a:pt x="863600" y="1668868"/>
                  </a:lnTo>
                  <a:lnTo>
                    <a:pt x="901700" y="1677293"/>
                  </a:lnTo>
                  <a:lnTo>
                    <a:pt x="952500" y="1684279"/>
                  </a:lnTo>
                  <a:lnTo>
                    <a:pt x="1003300" y="1689830"/>
                  </a:lnTo>
                  <a:lnTo>
                    <a:pt x="1041400" y="1693951"/>
                  </a:lnTo>
                  <a:lnTo>
                    <a:pt x="1092200" y="1696645"/>
                  </a:lnTo>
                  <a:lnTo>
                    <a:pt x="1130300" y="1697917"/>
                  </a:lnTo>
                  <a:lnTo>
                    <a:pt x="1181100" y="1697771"/>
                  </a:lnTo>
                  <a:lnTo>
                    <a:pt x="1219200" y="1696212"/>
                  </a:lnTo>
                  <a:lnTo>
                    <a:pt x="1282700" y="1693164"/>
                  </a:lnTo>
                  <a:lnTo>
                    <a:pt x="1346200" y="1687830"/>
                  </a:lnTo>
                  <a:lnTo>
                    <a:pt x="1384300" y="1682821"/>
                  </a:lnTo>
                  <a:lnTo>
                    <a:pt x="1435100" y="1676199"/>
                  </a:lnTo>
                  <a:lnTo>
                    <a:pt x="1473200" y="1667974"/>
                  </a:lnTo>
                  <a:lnTo>
                    <a:pt x="1524000" y="1658154"/>
                  </a:lnTo>
                  <a:lnTo>
                    <a:pt x="1562100" y="1646748"/>
                  </a:lnTo>
                  <a:lnTo>
                    <a:pt x="1612900" y="1633763"/>
                  </a:lnTo>
                  <a:lnTo>
                    <a:pt x="1651000" y="1619209"/>
                  </a:lnTo>
                  <a:lnTo>
                    <a:pt x="1701800" y="1603093"/>
                  </a:lnTo>
                  <a:lnTo>
                    <a:pt x="1739900" y="1585426"/>
                  </a:lnTo>
                  <a:lnTo>
                    <a:pt x="1790700" y="1566214"/>
                  </a:lnTo>
                  <a:lnTo>
                    <a:pt x="1828800" y="1545468"/>
                  </a:lnTo>
                  <a:lnTo>
                    <a:pt x="1866900" y="1523194"/>
                  </a:lnTo>
                  <a:lnTo>
                    <a:pt x="1917700" y="1499403"/>
                  </a:lnTo>
                  <a:lnTo>
                    <a:pt x="1955800" y="1474102"/>
                  </a:lnTo>
                  <a:lnTo>
                    <a:pt x="1993900" y="1447299"/>
                  </a:lnTo>
                  <a:lnTo>
                    <a:pt x="2032000" y="1419005"/>
                  </a:lnTo>
                  <a:lnTo>
                    <a:pt x="2070100" y="1389226"/>
                  </a:lnTo>
                  <a:lnTo>
                    <a:pt x="2095500" y="1357973"/>
                  </a:lnTo>
                  <a:lnTo>
                    <a:pt x="2133600" y="1325252"/>
                  </a:lnTo>
                  <a:lnTo>
                    <a:pt x="2159000" y="1291073"/>
                  </a:lnTo>
                  <a:lnTo>
                    <a:pt x="2184400" y="1255445"/>
                  </a:lnTo>
                  <a:lnTo>
                    <a:pt x="2222500" y="1218375"/>
                  </a:lnTo>
                  <a:lnTo>
                    <a:pt x="2235200" y="1179873"/>
                  </a:lnTo>
                  <a:lnTo>
                    <a:pt x="2260600" y="1139947"/>
                  </a:lnTo>
                  <a:lnTo>
                    <a:pt x="2286000" y="1098605"/>
                  </a:lnTo>
                  <a:lnTo>
                    <a:pt x="2311400" y="1011710"/>
                  </a:lnTo>
                  <a:lnTo>
                    <a:pt x="2324100" y="966173"/>
                  </a:lnTo>
                  <a:close/>
                </a:path>
                <a:path w="2336800" h="1697990">
                  <a:moveTo>
                    <a:pt x="2311400" y="714765"/>
                  </a:moveTo>
                  <a:lnTo>
                    <a:pt x="2311400" y="713277"/>
                  </a:lnTo>
                  <a:lnTo>
                    <a:pt x="2297478" y="664778"/>
                  </a:lnTo>
                  <a:lnTo>
                    <a:pt x="2311400" y="714765"/>
                  </a:lnTo>
                  <a:close/>
                </a:path>
                <a:path w="2336800" h="1697990">
                  <a:moveTo>
                    <a:pt x="2336800" y="870966"/>
                  </a:moveTo>
                  <a:lnTo>
                    <a:pt x="2336800" y="804672"/>
                  </a:lnTo>
                  <a:lnTo>
                    <a:pt x="2324100" y="762000"/>
                  </a:lnTo>
                  <a:lnTo>
                    <a:pt x="2311400" y="714765"/>
                  </a:lnTo>
                  <a:lnTo>
                    <a:pt x="2311400" y="759039"/>
                  </a:lnTo>
                  <a:lnTo>
                    <a:pt x="2324100" y="806196"/>
                  </a:lnTo>
                  <a:lnTo>
                    <a:pt x="2324100" y="919256"/>
                  </a:lnTo>
                  <a:lnTo>
                    <a:pt x="2336800" y="870966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900926" y="5596382"/>
            <a:ext cx="1481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636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have  “unnested”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19427" y="3195827"/>
            <a:ext cx="5836920" cy="1215390"/>
          </a:xfrm>
          <a:custGeom>
            <a:avLst/>
            <a:gdLst/>
            <a:ahLst/>
            <a:cxnLst/>
            <a:rect l="l" t="t" r="r" b="b"/>
            <a:pathLst>
              <a:path w="5836920" h="1215389">
                <a:moveTo>
                  <a:pt x="5836920" y="1215389"/>
                </a:moveTo>
                <a:lnTo>
                  <a:pt x="5836920" y="0"/>
                </a:lnTo>
                <a:lnTo>
                  <a:pt x="0" y="0"/>
                </a:lnTo>
                <a:lnTo>
                  <a:pt x="0" y="1215389"/>
                </a:lnTo>
                <a:lnTo>
                  <a:pt x="4572" y="1215389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5827776" y="9905"/>
                </a:lnTo>
                <a:lnTo>
                  <a:pt x="5827776" y="4571"/>
                </a:lnTo>
                <a:lnTo>
                  <a:pt x="5832348" y="9905"/>
                </a:lnTo>
                <a:lnTo>
                  <a:pt x="5832348" y="1215389"/>
                </a:lnTo>
                <a:lnTo>
                  <a:pt x="5836920" y="1215389"/>
                </a:lnTo>
                <a:close/>
              </a:path>
              <a:path w="5836920" h="1215389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5836920" h="1215389">
                <a:moveTo>
                  <a:pt x="9906" y="1205484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205484"/>
                </a:lnTo>
                <a:lnTo>
                  <a:pt x="9906" y="1205484"/>
                </a:lnTo>
                <a:close/>
              </a:path>
              <a:path w="5836920" h="1215389">
                <a:moveTo>
                  <a:pt x="5832348" y="1205483"/>
                </a:moveTo>
                <a:lnTo>
                  <a:pt x="4572" y="1205484"/>
                </a:lnTo>
                <a:lnTo>
                  <a:pt x="9906" y="1210056"/>
                </a:lnTo>
                <a:lnTo>
                  <a:pt x="9906" y="1215389"/>
                </a:lnTo>
                <a:lnTo>
                  <a:pt x="5827776" y="1215389"/>
                </a:lnTo>
                <a:lnTo>
                  <a:pt x="5827776" y="1210055"/>
                </a:lnTo>
                <a:lnTo>
                  <a:pt x="5832348" y="1205483"/>
                </a:lnTo>
                <a:close/>
              </a:path>
              <a:path w="5836920" h="1215389">
                <a:moveTo>
                  <a:pt x="9906" y="1215389"/>
                </a:moveTo>
                <a:lnTo>
                  <a:pt x="9906" y="1210056"/>
                </a:lnTo>
                <a:lnTo>
                  <a:pt x="4572" y="1205484"/>
                </a:lnTo>
                <a:lnTo>
                  <a:pt x="4572" y="1215389"/>
                </a:lnTo>
                <a:lnTo>
                  <a:pt x="9906" y="1215389"/>
                </a:lnTo>
                <a:close/>
              </a:path>
              <a:path w="5836920" h="1215389">
                <a:moveTo>
                  <a:pt x="5832348" y="9905"/>
                </a:moveTo>
                <a:lnTo>
                  <a:pt x="5827776" y="4571"/>
                </a:lnTo>
                <a:lnTo>
                  <a:pt x="5827776" y="9905"/>
                </a:lnTo>
                <a:lnTo>
                  <a:pt x="5832348" y="9905"/>
                </a:lnTo>
                <a:close/>
              </a:path>
              <a:path w="5836920" h="1215389">
                <a:moveTo>
                  <a:pt x="5832348" y="1205483"/>
                </a:moveTo>
                <a:lnTo>
                  <a:pt x="5832348" y="9905"/>
                </a:lnTo>
                <a:lnTo>
                  <a:pt x="5827776" y="9905"/>
                </a:lnTo>
                <a:lnTo>
                  <a:pt x="5827776" y="1205483"/>
                </a:lnTo>
                <a:lnTo>
                  <a:pt x="5832348" y="1205483"/>
                </a:lnTo>
                <a:close/>
              </a:path>
              <a:path w="5836920" h="1215389">
                <a:moveTo>
                  <a:pt x="5832348" y="1215389"/>
                </a:moveTo>
                <a:lnTo>
                  <a:pt x="5832348" y="1205483"/>
                </a:lnTo>
                <a:lnTo>
                  <a:pt x="5827776" y="1210055"/>
                </a:lnTo>
                <a:lnTo>
                  <a:pt x="5827776" y="1215389"/>
                </a:lnTo>
                <a:lnTo>
                  <a:pt x="5832348" y="1215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21460" y="3198114"/>
            <a:ext cx="5833110" cy="121094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3980">
              <a:lnSpc>
                <a:spcPts val="2280"/>
              </a:lnSpc>
              <a:spcBef>
                <a:spcPts val="8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 </a:t>
            </a:r>
            <a:r>
              <a:rPr sz="2000" spc="-10" dirty="0">
                <a:latin typeface="Arial"/>
                <a:cs typeface="Arial"/>
              </a:rPr>
              <a:t>X.pname,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Y.city</a:t>
            </a:r>
            <a:endParaRPr sz="2000">
              <a:latin typeface="Arial"/>
              <a:cs typeface="Arial"/>
            </a:endParaRPr>
          </a:p>
          <a:p>
            <a:pPr marL="2469515">
              <a:lnSpc>
                <a:spcPts val="216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Company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2469515">
              <a:lnSpc>
                <a:spcPts val="216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000" spc="-25" dirty="0">
                <a:latin typeface="Arial"/>
                <a:cs typeface="Arial"/>
              </a:rPr>
              <a:t>Y.cid=X.cid) </a:t>
            </a:r>
            <a:r>
              <a:rPr sz="2000" spc="-5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City</a:t>
            </a:r>
            <a:endParaRPr sz="2000">
              <a:latin typeface="Arial"/>
              <a:cs typeface="Arial"/>
            </a:endParaRPr>
          </a:p>
          <a:p>
            <a:pPr marL="93345">
              <a:lnSpc>
                <a:spcPts val="2280"/>
              </a:lnSpc>
              <a:tabLst>
                <a:tab pos="98107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	</a:t>
            </a:r>
            <a:r>
              <a:rPr sz="2000" spc="-1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037" y="560323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Product 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pname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price, cid)  Company(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cname,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66672" y="5481828"/>
            <a:ext cx="3773170" cy="938530"/>
          </a:xfrm>
          <a:custGeom>
            <a:avLst/>
            <a:gdLst/>
            <a:ahLst/>
            <a:cxnLst/>
            <a:rect l="l" t="t" r="r" b="b"/>
            <a:pathLst>
              <a:path w="3773170" h="938529">
                <a:moveTo>
                  <a:pt x="3772662" y="938022"/>
                </a:moveTo>
                <a:lnTo>
                  <a:pt x="3772662" y="0"/>
                </a:lnTo>
                <a:lnTo>
                  <a:pt x="0" y="0"/>
                </a:lnTo>
                <a:lnTo>
                  <a:pt x="0" y="938022"/>
                </a:lnTo>
                <a:lnTo>
                  <a:pt x="5334" y="938022"/>
                </a:lnTo>
                <a:lnTo>
                  <a:pt x="5334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3762755" y="9906"/>
                </a:lnTo>
                <a:lnTo>
                  <a:pt x="3762755" y="4572"/>
                </a:lnTo>
                <a:lnTo>
                  <a:pt x="3767328" y="9906"/>
                </a:lnTo>
                <a:lnTo>
                  <a:pt x="3767328" y="938022"/>
                </a:lnTo>
                <a:lnTo>
                  <a:pt x="3772662" y="938022"/>
                </a:lnTo>
                <a:close/>
              </a:path>
              <a:path w="3773170" h="938529">
                <a:moveTo>
                  <a:pt x="9905" y="9906"/>
                </a:moveTo>
                <a:lnTo>
                  <a:pt x="9905" y="4572"/>
                </a:lnTo>
                <a:lnTo>
                  <a:pt x="5334" y="9906"/>
                </a:lnTo>
                <a:lnTo>
                  <a:pt x="9905" y="9906"/>
                </a:lnTo>
                <a:close/>
              </a:path>
              <a:path w="3773170" h="938529">
                <a:moveTo>
                  <a:pt x="9905" y="928877"/>
                </a:moveTo>
                <a:lnTo>
                  <a:pt x="9905" y="9906"/>
                </a:lnTo>
                <a:lnTo>
                  <a:pt x="5334" y="9906"/>
                </a:lnTo>
                <a:lnTo>
                  <a:pt x="5334" y="928877"/>
                </a:lnTo>
                <a:lnTo>
                  <a:pt x="9905" y="928877"/>
                </a:lnTo>
                <a:close/>
              </a:path>
              <a:path w="3773170" h="938529">
                <a:moveTo>
                  <a:pt x="3767328" y="928877"/>
                </a:moveTo>
                <a:lnTo>
                  <a:pt x="5334" y="928877"/>
                </a:lnTo>
                <a:lnTo>
                  <a:pt x="9905" y="933449"/>
                </a:lnTo>
                <a:lnTo>
                  <a:pt x="9905" y="938022"/>
                </a:lnTo>
                <a:lnTo>
                  <a:pt x="3762756" y="938022"/>
                </a:lnTo>
                <a:lnTo>
                  <a:pt x="3762756" y="933450"/>
                </a:lnTo>
                <a:lnTo>
                  <a:pt x="3767328" y="928877"/>
                </a:lnTo>
                <a:close/>
              </a:path>
              <a:path w="3773170" h="938529">
                <a:moveTo>
                  <a:pt x="9905" y="938022"/>
                </a:moveTo>
                <a:lnTo>
                  <a:pt x="9905" y="933449"/>
                </a:lnTo>
                <a:lnTo>
                  <a:pt x="5334" y="928877"/>
                </a:lnTo>
                <a:lnTo>
                  <a:pt x="5334" y="938022"/>
                </a:lnTo>
                <a:lnTo>
                  <a:pt x="9905" y="938022"/>
                </a:lnTo>
                <a:close/>
              </a:path>
              <a:path w="3773170" h="938529">
                <a:moveTo>
                  <a:pt x="3767328" y="9906"/>
                </a:moveTo>
                <a:lnTo>
                  <a:pt x="3762755" y="4572"/>
                </a:lnTo>
                <a:lnTo>
                  <a:pt x="3762755" y="9906"/>
                </a:lnTo>
                <a:lnTo>
                  <a:pt x="3767328" y="9906"/>
                </a:lnTo>
                <a:close/>
              </a:path>
              <a:path w="3773170" h="938529">
                <a:moveTo>
                  <a:pt x="3767328" y="928877"/>
                </a:moveTo>
                <a:lnTo>
                  <a:pt x="3767328" y="9906"/>
                </a:lnTo>
                <a:lnTo>
                  <a:pt x="3762755" y="9906"/>
                </a:lnTo>
                <a:lnTo>
                  <a:pt x="3762756" y="928877"/>
                </a:lnTo>
                <a:lnTo>
                  <a:pt x="3767328" y="928877"/>
                </a:lnTo>
                <a:close/>
              </a:path>
              <a:path w="3773170" h="938529">
                <a:moveTo>
                  <a:pt x="3767328" y="938022"/>
                </a:moveTo>
                <a:lnTo>
                  <a:pt x="3767328" y="928877"/>
                </a:lnTo>
                <a:lnTo>
                  <a:pt x="3762756" y="933450"/>
                </a:lnTo>
                <a:lnTo>
                  <a:pt x="3762756" y="938022"/>
                </a:lnTo>
                <a:lnTo>
                  <a:pt x="3767328" y="938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69719" y="5484114"/>
            <a:ext cx="3767454" cy="933450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710" marR="132715">
              <a:lnSpc>
                <a:spcPts val="2160"/>
              </a:lnSpc>
              <a:spcBef>
                <a:spcPts val="350"/>
              </a:spcBef>
              <a:tabLst>
                <a:tab pos="1050925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 </a:t>
            </a:r>
            <a:r>
              <a:rPr sz="2000" spc="-5" dirty="0">
                <a:latin typeface="Arial"/>
                <a:cs typeface="Arial"/>
              </a:rPr>
              <a:t>X.pname, </a:t>
            </a:r>
            <a:r>
              <a:rPr sz="2000" spc="-45" dirty="0">
                <a:latin typeface="Arial"/>
                <a:cs typeface="Arial"/>
              </a:rPr>
              <a:t>Y.city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	</a:t>
            </a:r>
            <a:r>
              <a:rPr sz="2000" spc="-1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X, </a:t>
            </a:r>
            <a:r>
              <a:rPr sz="2000" spc="-10" dirty="0">
                <a:latin typeface="Arial"/>
                <a:cs typeface="Arial"/>
              </a:rPr>
              <a:t>Company </a:t>
            </a:r>
            <a:r>
              <a:rPr sz="2000" spc="-5" dirty="0">
                <a:latin typeface="Arial"/>
                <a:cs typeface="Arial"/>
              </a:rPr>
              <a:t>Y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</a:t>
            </a:r>
            <a:r>
              <a:rPr sz="20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X.cid=Y.cid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46041" y="4790694"/>
            <a:ext cx="74930" cy="432434"/>
          </a:xfrm>
          <a:custGeom>
            <a:avLst/>
            <a:gdLst/>
            <a:ahLst/>
            <a:cxnLst/>
            <a:rect l="l" t="t" r="r" b="b"/>
            <a:pathLst>
              <a:path w="74929" h="432435">
                <a:moveTo>
                  <a:pt x="74676" y="432053"/>
                </a:moveTo>
                <a:lnTo>
                  <a:pt x="74675" y="0"/>
                </a:lnTo>
                <a:lnTo>
                  <a:pt x="0" y="0"/>
                </a:lnTo>
                <a:lnTo>
                  <a:pt x="0" y="432053"/>
                </a:lnTo>
                <a:lnTo>
                  <a:pt x="74676" y="432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47159" y="4790694"/>
            <a:ext cx="74930" cy="432434"/>
          </a:xfrm>
          <a:custGeom>
            <a:avLst/>
            <a:gdLst/>
            <a:ahLst/>
            <a:cxnLst/>
            <a:rect l="l" t="t" r="r" b="b"/>
            <a:pathLst>
              <a:path w="74929" h="432435">
                <a:moveTo>
                  <a:pt x="74676" y="432053"/>
                </a:moveTo>
                <a:lnTo>
                  <a:pt x="74676" y="0"/>
                </a:lnTo>
                <a:lnTo>
                  <a:pt x="0" y="0"/>
                </a:lnTo>
                <a:lnTo>
                  <a:pt x="0" y="432053"/>
                </a:lnTo>
                <a:lnTo>
                  <a:pt x="74676" y="432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636764" y="4495800"/>
            <a:ext cx="1858010" cy="833119"/>
            <a:chOff x="7636764" y="4495800"/>
            <a:chExt cx="1858010" cy="833119"/>
          </a:xfrm>
        </p:grpSpPr>
        <p:sp>
          <p:nvSpPr>
            <p:cNvPr id="17" name="object 17"/>
            <p:cNvSpPr/>
            <p:nvPr/>
          </p:nvSpPr>
          <p:spPr>
            <a:xfrm>
              <a:off x="7644201" y="4500372"/>
              <a:ext cx="1802494" cy="3848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36764" y="4495800"/>
              <a:ext cx="1857755" cy="8307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36764" y="4495800"/>
              <a:ext cx="1858010" cy="833119"/>
            </a:xfrm>
            <a:custGeom>
              <a:avLst/>
              <a:gdLst/>
              <a:ahLst/>
              <a:cxnLst/>
              <a:rect l="l" t="t" r="r" b="b"/>
              <a:pathLst>
                <a:path w="1858009" h="833120">
                  <a:moveTo>
                    <a:pt x="1857756" y="416051"/>
                  </a:moveTo>
                  <a:lnTo>
                    <a:pt x="1853183" y="372617"/>
                  </a:lnTo>
                  <a:lnTo>
                    <a:pt x="1829523" y="314521"/>
                  </a:lnTo>
                  <a:lnTo>
                    <a:pt x="1806718" y="280158"/>
                  </a:lnTo>
                  <a:lnTo>
                    <a:pt x="1779123" y="248131"/>
                  </a:lnTo>
                  <a:lnTo>
                    <a:pt x="1747188" y="218379"/>
                  </a:lnTo>
                  <a:lnTo>
                    <a:pt x="1711364" y="190840"/>
                  </a:lnTo>
                  <a:lnTo>
                    <a:pt x="1672101" y="165451"/>
                  </a:lnTo>
                  <a:lnTo>
                    <a:pt x="1629850" y="142152"/>
                  </a:lnTo>
                  <a:lnTo>
                    <a:pt x="1585061" y="120880"/>
                  </a:lnTo>
                  <a:lnTo>
                    <a:pt x="1538186" y="101574"/>
                  </a:lnTo>
                  <a:lnTo>
                    <a:pt x="1489673" y="84172"/>
                  </a:lnTo>
                  <a:lnTo>
                    <a:pt x="1439975" y="68613"/>
                  </a:lnTo>
                  <a:lnTo>
                    <a:pt x="1389542" y="54834"/>
                  </a:lnTo>
                  <a:lnTo>
                    <a:pt x="1338823" y="42774"/>
                  </a:lnTo>
                  <a:lnTo>
                    <a:pt x="1288074" y="32336"/>
                  </a:lnTo>
                  <a:lnTo>
                    <a:pt x="1238250" y="23550"/>
                  </a:lnTo>
                  <a:lnTo>
                    <a:pt x="1189134" y="16248"/>
                  </a:lnTo>
                  <a:lnTo>
                    <a:pt x="1142111" y="10486"/>
                  </a:lnTo>
                  <a:lnTo>
                    <a:pt x="1096726" y="6094"/>
                  </a:lnTo>
                  <a:lnTo>
                    <a:pt x="1053760" y="3051"/>
                  </a:lnTo>
                  <a:lnTo>
                    <a:pt x="1013662" y="1294"/>
                  </a:lnTo>
                  <a:lnTo>
                    <a:pt x="976122" y="749"/>
                  </a:lnTo>
                  <a:lnTo>
                    <a:pt x="928878" y="0"/>
                  </a:lnTo>
                  <a:lnTo>
                    <a:pt x="881634" y="761"/>
                  </a:lnTo>
                  <a:lnTo>
                    <a:pt x="845294" y="1166"/>
                  </a:lnTo>
                  <a:lnTo>
                    <a:pt x="805477" y="2842"/>
                  </a:lnTo>
                  <a:lnTo>
                    <a:pt x="762650" y="5846"/>
                  </a:lnTo>
                  <a:lnTo>
                    <a:pt x="717283" y="10235"/>
                  </a:lnTo>
                  <a:lnTo>
                    <a:pt x="669844" y="16067"/>
                  </a:lnTo>
                  <a:lnTo>
                    <a:pt x="620802" y="23398"/>
                  </a:lnTo>
                  <a:lnTo>
                    <a:pt x="570625" y="32286"/>
                  </a:lnTo>
                  <a:lnTo>
                    <a:pt x="519781" y="42787"/>
                  </a:lnTo>
                  <a:lnTo>
                    <a:pt x="468741" y="54958"/>
                  </a:lnTo>
                  <a:lnTo>
                    <a:pt x="417971" y="68856"/>
                  </a:lnTo>
                  <a:lnTo>
                    <a:pt x="367941" y="84539"/>
                  </a:lnTo>
                  <a:lnTo>
                    <a:pt x="319120" y="102063"/>
                  </a:lnTo>
                  <a:lnTo>
                    <a:pt x="271975" y="121485"/>
                  </a:lnTo>
                  <a:lnTo>
                    <a:pt x="226977" y="142863"/>
                  </a:lnTo>
                  <a:lnTo>
                    <a:pt x="184592" y="166253"/>
                  </a:lnTo>
                  <a:lnTo>
                    <a:pt x="145291" y="191713"/>
                  </a:lnTo>
                  <a:lnTo>
                    <a:pt x="109541" y="219298"/>
                  </a:lnTo>
                  <a:lnTo>
                    <a:pt x="77811" y="249067"/>
                  </a:lnTo>
                  <a:lnTo>
                    <a:pt x="50570" y="281076"/>
                  </a:lnTo>
                  <a:lnTo>
                    <a:pt x="28287" y="315383"/>
                  </a:lnTo>
                  <a:lnTo>
                    <a:pt x="11429" y="352043"/>
                  </a:lnTo>
                  <a:lnTo>
                    <a:pt x="1523" y="394715"/>
                  </a:lnTo>
                  <a:lnTo>
                    <a:pt x="0" y="416051"/>
                  </a:lnTo>
                  <a:lnTo>
                    <a:pt x="1524" y="438149"/>
                  </a:lnTo>
                  <a:lnTo>
                    <a:pt x="5334" y="459485"/>
                  </a:lnTo>
                  <a:lnTo>
                    <a:pt x="9906" y="474916"/>
                  </a:lnTo>
                  <a:lnTo>
                    <a:pt x="9906" y="416051"/>
                  </a:lnTo>
                  <a:lnTo>
                    <a:pt x="10667" y="394715"/>
                  </a:lnTo>
                  <a:lnTo>
                    <a:pt x="20574" y="354329"/>
                  </a:lnTo>
                  <a:lnTo>
                    <a:pt x="37499" y="318577"/>
                  </a:lnTo>
                  <a:lnTo>
                    <a:pt x="59617" y="285112"/>
                  </a:lnTo>
                  <a:lnTo>
                    <a:pt x="86498" y="253879"/>
                  </a:lnTo>
                  <a:lnTo>
                    <a:pt x="117709" y="224822"/>
                  </a:lnTo>
                  <a:lnTo>
                    <a:pt x="152821" y="197885"/>
                  </a:lnTo>
                  <a:lnTo>
                    <a:pt x="191401" y="173011"/>
                  </a:lnTo>
                  <a:lnTo>
                    <a:pt x="233021" y="150145"/>
                  </a:lnTo>
                  <a:lnTo>
                    <a:pt x="277247" y="129230"/>
                  </a:lnTo>
                  <a:lnTo>
                    <a:pt x="323650" y="110210"/>
                  </a:lnTo>
                  <a:lnTo>
                    <a:pt x="371799" y="93030"/>
                  </a:lnTo>
                  <a:lnTo>
                    <a:pt x="421262" y="77633"/>
                  </a:lnTo>
                  <a:lnTo>
                    <a:pt x="471609" y="63963"/>
                  </a:lnTo>
                  <a:lnTo>
                    <a:pt x="522408" y="51964"/>
                  </a:lnTo>
                  <a:lnTo>
                    <a:pt x="573230" y="41579"/>
                  </a:lnTo>
                  <a:lnTo>
                    <a:pt x="623642" y="32753"/>
                  </a:lnTo>
                  <a:lnTo>
                    <a:pt x="673214" y="25430"/>
                  </a:lnTo>
                  <a:lnTo>
                    <a:pt x="721516" y="19554"/>
                  </a:lnTo>
                  <a:lnTo>
                    <a:pt x="768116" y="15068"/>
                  </a:lnTo>
                  <a:lnTo>
                    <a:pt x="812583" y="11916"/>
                  </a:lnTo>
                  <a:lnTo>
                    <a:pt x="854663" y="10039"/>
                  </a:lnTo>
                  <a:lnTo>
                    <a:pt x="891327" y="9426"/>
                  </a:lnTo>
                  <a:lnTo>
                    <a:pt x="898422" y="9464"/>
                  </a:lnTo>
                  <a:lnTo>
                    <a:pt x="928878" y="9905"/>
                  </a:lnTo>
                  <a:lnTo>
                    <a:pt x="976884" y="9905"/>
                  </a:lnTo>
                  <a:lnTo>
                    <a:pt x="1024128" y="11461"/>
                  </a:lnTo>
                  <a:lnTo>
                    <a:pt x="1100293" y="15799"/>
                  </a:lnTo>
                  <a:lnTo>
                    <a:pt x="1143814" y="20052"/>
                  </a:lnTo>
                  <a:lnTo>
                    <a:pt x="1189981" y="25777"/>
                  </a:lnTo>
                  <a:lnTo>
                    <a:pt x="1238334" y="33060"/>
                  </a:lnTo>
                  <a:lnTo>
                    <a:pt x="1288271" y="41966"/>
                  </a:lnTo>
                  <a:lnTo>
                    <a:pt x="1338910" y="52488"/>
                  </a:lnTo>
                  <a:lnTo>
                    <a:pt x="1390214" y="64805"/>
                  </a:lnTo>
                  <a:lnTo>
                    <a:pt x="1441439" y="78945"/>
                  </a:lnTo>
                  <a:lnTo>
                    <a:pt x="1492043" y="94978"/>
                  </a:lnTo>
                  <a:lnTo>
                    <a:pt x="1541506" y="112986"/>
                  </a:lnTo>
                  <a:lnTo>
                    <a:pt x="1589205" y="133006"/>
                  </a:lnTo>
                  <a:lnTo>
                    <a:pt x="1634675" y="155142"/>
                  </a:lnTo>
                  <a:lnTo>
                    <a:pt x="1677343" y="179451"/>
                  </a:lnTo>
                  <a:lnTo>
                    <a:pt x="1716666" y="206006"/>
                  </a:lnTo>
                  <a:lnTo>
                    <a:pt x="1752100" y="234875"/>
                  </a:lnTo>
                  <a:lnTo>
                    <a:pt x="1783098" y="266129"/>
                  </a:lnTo>
                  <a:lnTo>
                    <a:pt x="1809117" y="299838"/>
                  </a:lnTo>
                  <a:lnTo>
                    <a:pt x="1829613" y="336073"/>
                  </a:lnTo>
                  <a:lnTo>
                    <a:pt x="1844039" y="374903"/>
                  </a:lnTo>
                  <a:lnTo>
                    <a:pt x="1848612" y="416051"/>
                  </a:lnTo>
                  <a:lnTo>
                    <a:pt x="1848612" y="471782"/>
                  </a:lnTo>
                  <a:lnTo>
                    <a:pt x="1856994" y="437387"/>
                  </a:lnTo>
                  <a:lnTo>
                    <a:pt x="1857756" y="416051"/>
                  </a:lnTo>
                  <a:close/>
                </a:path>
                <a:path w="1858009" h="833120">
                  <a:moveTo>
                    <a:pt x="1848612" y="471782"/>
                  </a:moveTo>
                  <a:lnTo>
                    <a:pt x="1848612" y="416051"/>
                  </a:lnTo>
                  <a:lnTo>
                    <a:pt x="1847088" y="436625"/>
                  </a:lnTo>
                  <a:lnTo>
                    <a:pt x="1844039" y="457199"/>
                  </a:lnTo>
                  <a:lnTo>
                    <a:pt x="1829911" y="495698"/>
                  </a:lnTo>
                  <a:lnTo>
                    <a:pt x="1809613" y="531687"/>
                  </a:lnTo>
                  <a:lnTo>
                    <a:pt x="1783702" y="565225"/>
                  </a:lnTo>
                  <a:lnTo>
                    <a:pt x="1752734" y="596376"/>
                  </a:lnTo>
                  <a:lnTo>
                    <a:pt x="1717265" y="625200"/>
                  </a:lnTo>
                  <a:lnTo>
                    <a:pt x="1677851" y="651757"/>
                  </a:lnTo>
                  <a:lnTo>
                    <a:pt x="1635050" y="676110"/>
                  </a:lnTo>
                  <a:lnTo>
                    <a:pt x="1589205" y="698408"/>
                  </a:lnTo>
                  <a:lnTo>
                    <a:pt x="1541480" y="718457"/>
                  </a:lnTo>
                  <a:lnTo>
                    <a:pt x="1491876" y="736553"/>
                  </a:lnTo>
                  <a:lnTo>
                    <a:pt x="1441083" y="752700"/>
                  </a:lnTo>
                  <a:lnTo>
                    <a:pt x="1389542" y="766981"/>
                  </a:lnTo>
                  <a:lnTo>
                    <a:pt x="1338232" y="779357"/>
                  </a:lnTo>
                  <a:lnTo>
                    <a:pt x="1287286" y="789990"/>
                  </a:lnTo>
                  <a:lnTo>
                    <a:pt x="1237401" y="798908"/>
                  </a:lnTo>
                  <a:lnTo>
                    <a:pt x="1189134" y="806172"/>
                  </a:lnTo>
                  <a:lnTo>
                    <a:pt x="1143041" y="811844"/>
                  </a:lnTo>
                  <a:lnTo>
                    <a:pt x="1099677" y="815983"/>
                  </a:lnTo>
                  <a:lnTo>
                    <a:pt x="1059600" y="818652"/>
                  </a:lnTo>
                  <a:lnTo>
                    <a:pt x="1023366" y="819911"/>
                  </a:lnTo>
                  <a:lnTo>
                    <a:pt x="976884" y="822161"/>
                  </a:lnTo>
                  <a:lnTo>
                    <a:pt x="928878" y="822197"/>
                  </a:lnTo>
                  <a:lnTo>
                    <a:pt x="891327" y="822462"/>
                  </a:lnTo>
                  <a:lnTo>
                    <a:pt x="850497" y="821548"/>
                  </a:lnTo>
                  <a:lnTo>
                    <a:pt x="806818" y="819393"/>
                  </a:lnTo>
                  <a:lnTo>
                    <a:pt x="760727" y="815934"/>
                  </a:lnTo>
                  <a:lnTo>
                    <a:pt x="712656" y="811108"/>
                  </a:lnTo>
                  <a:lnTo>
                    <a:pt x="663038" y="804853"/>
                  </a:lnTo>
                  <a:lnTo>
                    <a:pt x="612309" y="797105"/>
                  </a:lnTo>
                  <a:lnTo>
                    <a:pt x="560901" y="787803"/>
                  </a:lnTo>
                  <a:lnTo>
                    <a:pt x="509248" y="776883"/>
                  </a:lnTo>
                  <a:lnTo>
                    <a:pt x="457784" y="764282"/>
                  </a:lnTo>
                  <a:lnTo>
                    <a:pt x="406943" y="749939"/>
                  </a:lnTo>
                  <a:lnTo>
                    <a:pt x="357158" y="733789"/>
                  </a:lnTo>
                  <a:lnTo>
                    <a:pt x="308863" y="715771"/>
                  </a:lnTo>
                  <a:lnTo>
                    <a:pt x="262492" y="695821"/>
                  </a:lnTo>
                  <a:lnTo>
                    <a:pt x="218478" y="673877"/>
                  </a:lnTo>
                  <a:lnTo>
                    <a:pt x="177256" y="649877"/>
                  </a:lnTo>
                  <a:lnTo>
                    <a:pt x="139258" y="623756"/>
                  </a:lnTo>
                  <a:lnTo>
                    <a:pt x="104920" y="595454"/>
                  </a:lnTo>
                  <a:lnTo>
                    <a:pt x="74674" y="564906"/>
                  </a:lnTo>
                  <a:lnTo>
                    <a:pt x="48954" y="532050"/>
                  </a:lnTo>
                  <a:lnTo>
                    <a:pt x="28194" y="496823"/>
                  </a:lnTo>
                  <a:lnTo>
                    <a:pt x="14478" y="456437"/>
                  </a:lnTo>
                  <a:lnTo>
                    <a:pt x="9906" y="416051"/>
                  </a:lnTo>
                  <a:lnTo>
                    <a:pt x="9906" y="474916"/>
                  </a:lnTo>
                  <a:lnTo>
                    <a:pt x="40595" y="536865"/>
                  </a:lnTo>
                  <a:lnTo>
                    <a:pt x="66269" y="569975"/>
                  </a:lnTo>
                  <a:lnTo>
                    <a:pt x="96426" y="600788"/>
                  </a:lnTo>
                  <a:lnTo>
                    <a:pt x="130656" y="629365"/>
                  </a:lnTo>
                  <a:lnTo>
                    <a:pt x="168549" y="655767"/>
                  </a:lnTo>
                  <a:lnTo>
                    <a:pt x="209698" y="680055"/>
                  </a:lnTo>
                  <a:lnTo>
                    <a:pt x="253691" y="702291"/>
                  </a:lnTo>
                  <a:lnTo>
                    <a:pt x="300122" y="722537"/>
                  </a:lnTo>
                  <a:lnTo>
                    <a:pt x="348580" y="740853"/>
                  </a:lnTo>
                  <a:lnTo>
                    <a:pt x="398656" y="757302"/>
                  </a:lnTo>
                  <a:lnTo>
                    <a:pt x="449941" y="771944"/>
                  </a:lnTo>
                  <a:lnTo>
                    <a:pt x="502027" y="784841"/>
                  </a:lnTo>
                  <a:lnTo>
                    <a:pt x="554503" y="796054"/>
                  </a:lnTo>
                  <a:lnTo>
                    <a:pt x="606962" y="805645"/>
                  </a:lnTo>
                  <a:lnTo>
                    <a:pt x="658993" y="813675"/>
                  </a:lnTo>
                  <a:lnTo>
                    <a:pt x="710188" y="820206"/>
                  </a:lnTo>
                  <a:lnTo>
                    <a:pt x="760137" y="825299"/>
                  </a:lnTo>
                  <a:lnTo>
                    <a:pt x="808432" y="829015"/>
                  </a:lnTo>
                  <a:lnTo>
                    <a:pt x="854663" y="831416"/>
                  </a:lnTo>
                  <a:lnTo>
                    <a:pt x="893394" y="832431"/>
                  </a:lnTo>
                  <a:lnTo>
                    <a:pt x="939298" y="832518"/>
                  </a:lnTo>
                  <a:lnTo>
                    <a:pt x="976884" y="831341"/>
                  </a:lnTo>
                  <a:lnTo>
                    <a:pt x="1024128" y="829817"/>
                  </a:lnTo>
                  <a:lnTo>
                    <a:pt x="1069848" y="826769"/>
                  </a:lnTo>
                  <a:lnTo>
                    <a:pt x="1105361" y="824729"/>
                  </a:lnTo>
                  <a:lnTo>
                    <a:pt x="1144795" y="821205"/>
                  </a:lnTo>
                  <a:lnTo>
                    <a:pt x="1187563" y="816138"/>
                  </a:lnTo>
                  <a:lnTo>
                    <a:pt x="1233079" y="809471"/>
                  </a:lnTo>
                  <a:lnTo>
                    <a:pt x="1280757" y="801145"/>
                  </a:lnTo>
                  <a:lnTo>
                    <a:pt x="1330012" y="791102"/>
                  </a:lnTo>
                  <a:lnTo>
                    <a:pt x="1380257" y="779282"/>
                  </a:lnTo>
                  <a:lnTo>
                    <a:pt x="1430907" y="765628"/>
                  </a:lnTo>
                  <a:lnTo>
                    <a:pt x="1481375" y="750080"/>
                  </a:lnTo>
                  <a:lnTo>
                    <a:pt x="1531077" y="732582"/>
                  </a:lnTo>
                  <a:lnTo>
                    <a:pt x="1579425" y="713073"/>
                  </a:lnTo>
                  <a:lnTo>
                    <a:pt x="1625834" y="691495"/>
                  </a:lnTo>
                  <a:lnTo>
                    <a:pt x="1669718" y="667790"/>
                  </a:lnTo>
                  <a:lnTo>
                    <a:pt x="1710491" y="641900"/>
                  </a:lnTo>
                  <a:lnTo>
                    <a:pt x="1747568" y="613766"/>
                  </a:lnTo>
                  <a:lnTo>
                    <a:pt x="1780362" y="583329"/>
                  </a:lnTo>
                  <a:lnTo>
                    <a:pt x="1808287" y="550532"/>
                  </a:lnTo>
                  <a:lnTo>
                    <a:pt x="1830758" y="515314"/>
                  </a:lnTo>
                  <a:lnTo>
                    <a:pt x="1847189" y="477619"/>
                  </a:lnTo>
                  <a:lnTo>
                    <a:pt x="1848612" y="471782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43935" y="4648453"/>
            <a:ext cx="1042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DBMS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also  does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this…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93890" y="6356774"/>
            <a:ext cx="129476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85276" y="6750866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1661" y="1306322"/>
            <a:ext cx="58159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 Subqueries in</a:t>
            </a:r>
            <a:r>
              <a:rPr spc="-65" dirty="0"/>
              <a:t> </a:t>
            </a:r>
            <a:r>
              <a:rPr spc="-5" dirty="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2463038"/>
            <a:ext cx="779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Compute the number of products made by each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company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4627" y="3348228"/>
            <a:ext cx="6282690" cy="1215390"/>
          </a:xfrm>
          <a:custGeom>
            <a:avLst/>
            <a:gdLst/>
            <a:ahLst/>
            <a:cxnLst/>
            <a:rect l="l" t="t" r="r" b="b"/>
            <a:pathLst>
              <a:path w="6282690" h="1215389">
                <a:moveTo>
                  <a:pt x="6282690" y="1215389"/>
                </a:moveTo>
                <a:lnTo>
                  <a:pt x="6282690" y="0"/>
                </a:lnTo>
                <a:lnTo>
                  <a:pt x="0" y="0"/>
                </a:lnTo>
                <a:lnTo>
                  <a:pt x="0" y="1215390"/>
                </a:lnTo>
                <a:lnTo>
                  <a:pt x="4572" y="1215390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6272783" y="9906"/>
                </a:lnTo>
                <a:lnTo>
                  <a:pt x="6272783" y="4572"/>
                </a:lnTo>
                <a:lnTo>
                  <a:pt x="6277356" y="9906"/>
                </a:lnTo>
                <a:lnTo>
                  <a:pt x="6277356" y="1215389"/>
                </a:lnTo>
                <a:lnTo>
                  <a:pt x="6282690" y="1215389"/>
                </a:lnTo>
                <a:close/>
              </a:path>
              <a:path w="6282690" h="1215389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6282690" h="1215389">
                <a:moveTo>
                  <a:pt x="9906" y="1205484"/>
                </a:moveTo>
                <a:lnTo>
                  <a:pt x="9906" y="9906"/>
                </a:lnTo>
                <a:lnTo>
                  <a:pt x="4571" y="9906"/>
                </a:lnTo>
                <a:lnTo>
                  <a:pt x="4572" y="1205484"/>
                </a:lnTo>
                <a:lnTo>
                  <a:pt x="9906" y="1205484"/>
                </a:lnTo>
                <a:close/>
              </a:path>
              <a:path w="6282690" h="1215389">
                <a:moveTo>
                  <a:pt x="6277356" y="1205484"/>
                </a:moveTo>
                <a:lnTo>
                  <a:pt x="4572" y="1205484"/>
                </a:lnTo>
                <a:lnTo>
                  <a:pt x="9906" y="1210056"/>
                </a:lnTo>
                <a:lnTo>
                  <a:pt x="9905" y="1215390"/>
                </a:lnTo>
                <a:lnTo>
                  <a:pt x="6272783" y="1215389"/>
                </a:lnTo>
                <a:lnTo>
                  <a:pt x="6272783" y="1210056"/>
                </a:lnTo>
                <a:lnTo>
                  <a:pt x="6277356" y="1205484"/>
                </a:lnTo>
                <a:close/>
              </a:path>
              <a:path w="6282690" h="1215389">
                <a:moveTo>
                  <a:pt x="9905" y="1215390"/>
                </a:moveTo>
                <a:lnTo>
                  <a:pt x="9906" y="1210056"/>
                </a:lnTo>
                <a:lnTo>
                  <a:pt x="4572" y="1205484"/>
                </a:lnTo>
                <a:lnTo>
                  <a:pt x="4572" y="1215390"/>
                </a:lnTo>
                <a:lnTo>
                  <a:pt x="9905" y="1215390"/>
                </a:lnTo>
                <a:close/>
              </a:path>
              <a:path w="6282690" h="1215389">
                <a:moveTo>
                  <a:pt x="6277356" y="9906"/>
                </a:moveTo>
                <a:lnTo>
                  <a:pt x="6272783" y="4572"/>
                </a:lnTo>
                <a:lnTo>
                  <a:pt x="6272783" y="9906"/>
                </a:lnTo>
                <a:lnTo>
                  <a:pt x="6277356" y="9906"/>
                </a:lnTo>
                <a:close/>
              </a:path>
              <a:path w="6282690" h="1215389">
                <a:moveTo>
                  <a:pt x="6277356" y="1205484"/>
                </a:moveTo>
                <a:lnTo>
                  <a:pt x="6277356" y="9906"/>
                </a:lnTo>
                <a:lnTo>
                  <a:pt x="6272783" y="9906"/>
                </a:lnTo>
                <a:lnTo>
                  <a:pt x="6272783" y="1205484"/>
                </a:lnTo>
                <a:lnTo>
                  <a:pt x="6277356" y="1205484"/>
                </a:lnTo>
                <a:close/>
              </a:path>
              <a:path w="6282690" h="1215389">
                <a:moveTo>
                  <a:pt x="6277356" y="1215389"/>
                </a:moveTo>
                <a:lnTo>
                  <a:pt x="6277356" y="1205484"/>
                </a:lnTo>
                <a:lnTo>
                  <a:pt x="6272783" y="1210056"/>
                </a:lnTo>
                <a:lnTo>
                  <a:pt x="6272783" y="1215389"/>
                </a:lnTo>
                <a:lnTo>
                  <a:pt x="6277356" y="1215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6660" y="3350514"/>
            <a:ext cx="6278245" cy="121094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3345">
              <a:lnSpc>
                <a:spcPts val="2280"/>
              </a:lnSpc>
              <a:spcBef>
                <a:spcPts val="80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SELECT DISTINCT </a:t>
            </a:r>
            <a:r>
              <a:rPr sz="2000" spc="-10" dirty="0">
                <a:latin typeface="Arial"/>
                <a:cs typeface="Arial"/>
              </a:rPr>
              <a:t>C.cname,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count(*)</a:t>
            </a:r>
            <a:endParaRPr sz="2000">
              <a:latin typeface="Arial"/>
              <a:cs typeface="Arial"/>
            </a:endParaRPr>
          </a:p>
          <a:p>
            <a:pPr marL="3726815" marR="184150">
              <a:lnSpc>
                <a:spcPts val="2160"/>
              </a:lnSpc>
              <a:spcBef>
                <a:spcPts val="155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P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</a:t>
            </a:r>
            <a:r>
              <a:rPr sz="20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P.cid=C.cid)</a:t>
            </a:r>
            <a:endParaRPr sz="2000">
              <a:latin typeface="Arial"/>
              <a:cs typeface="Arial"/>
            </a:endParaRPr>
          </a:p>
          <a:p>
            <a:pPr marL="93345">
              <a:lnSpc>
                <a:spcPts val="2130"/>
              </a:lnSpc>
              <a:tabLst>
                <a:tab pos="981075" algn="l"/>
              </a:tabLst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	</a:t>
            </a:r>
            <a:r>
              <a:rPr sz="2000" spc="-5" dirty="0">
                <a:latin typeface="Arial"/>
                <a:cs typeface="Arial"/>
              </a:rPr>
              <a:t>Company C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7939" y="5434838"/>
            <a:ext cx="2159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Better: we can  unnest by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29228" y="5329428"/>
            <a:ext cx="3767454" cy="1215390"/>
          </a:xfrm>
          <a:custGeom>
            <a:avLst/>
            <a:gdLst/>
            <a:ahLst/>
            <a:cxnLst/>
            <a:rect l="l" t="t" r="r" b="b"/>
            <a:pathLst>
              <a:path w="3767454" h="1215390">
                <a:moveTo>
                  <a:pt x="3767328" y="1215390"/>
                </a:moveTo>
                <a:lnTo>
                  <a:pt x="3767328" y="0"/>
                </a:lnTo>
                <a:lnTo>
                  <a:pt x="0" y="0"/>
                </a:lnTo>
                <a:lnTo>
                  <a:pt x="0" y="1215390"/>
                </a:lnTo>
                <a:lnTo>
                  <a:pt x="4572" y="1215390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3757422" y="9905"/>
                </a:lnTo>
                <a:lnTo>
                  <a:pt x="3757422" y="4571"/>
                </a:lnTo>
                <a:lnTo>
                  <a:pt x="3762755" y="9905"/>
                </a:lnTo>
                <a:lnTo>
                  <a:pt x="3762755" y="1215390"/>
                </a:lnTo>
                <a:lnTo>
                  <a:pt x="3767328" y="1215390"/>
                </a:lnTo>
                <a:close/>
              </a:path>
              <a:path w="3767454" h="121539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3767454" h="1215390">
                <a:moveTo>
                  <a:pt x="9906" y="1205483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205483"/>
                </a:lnTo>
                <a:lnTo>
                  <a:pt x="9906" y="1205483"/>
                </a:lnTo>
                <a:close/>
              </a:path>
              <a:path w="3767454" h="1215390">
                <a:moveTo>
                  <a:pt x="3762755" y="1205483"/>
                </a:moveTo>
                <a:lnTo>
                  <a:pt x="4572" y="1205483"/>
                </a:lnTo>
                <a:lnTo>
                  <a:pt x="9906" y="1210055"/>
                </a:lnTo>
                <a:lnTo>
                  <a:pt x="9906" y="1215390"/>
                </a:lnTo>
                <a:lnTo>
                  <a:pt x="3757422" y="1215390"/>
                </a:lnTo>
                <a:lnTo>
                  <a:pt x="3757422" y="1210055"/>
                </a:lnTo>
                <a:lnTo>
                  <a:pt x="3762755" y="1205483"/>
                </a:lnTo>
                <a:close/>
              </a:path>
              <a:path w="3767454" h="1215390">
                <a:moveTo>
                  <a:pt x="9906" y="1215390"/>
                </a:moveTo>
                <a:lnTo>
                  <a:pt x="9906" y="1210055"/>
                </a:lnTo>
                <a:lnTo>
                  <a:pt x="4572" y="1205483"/>
                </a:lnTo>
                <a:lnTo>
                  <a:pt x="4572" y="1215390"/>
                </a:lnTo>
                <a:lnTo>
                  <a:pt x="9906" y="1215390"/>
                </a:lnTo>
                <a:close/>
              </a:path>
              <a:path w="3767454" h="1215390">
                <a:moveTo>
                  <a:pt x="3762755" y="9905"/>
                </a:moveTo>
                <a:lnTo>
                  <a:pt x="3757422" y="4571"/>
                </a:lnTo>
                <a:lnTo>
                  <a:pt x="3757422" y="9905"/>
                </a:lnTo>
                <a:lnTo>
                  <a:pt x="3762755" y="9905"/>
                </a:lnTo>
                <a:close/>
              </a:path>
              <a:path w="3767454" h="1215390">
                <a:moveTo>
                  <a:pt x="3762755" y="1205483"/>
                </a:moveTo>
                <a:lnTo>
                  <a:pt x="3762755" y="9905"/>
                </a:lnTo>
                <a:lnTo>
                  <a:pt x="3757422" y="9905"/>
                </a:lnTo>
                <a:lnTo>
                  <a:pt x="3757422" y="1205483"/>
                </a:lnTo>
                <a:lnTo>
                  <a:pt x="3762755" y="1205483"/>
                </a:lnTo>
                <a:close/>
              </a:path>
              <a:path w="3767454" h="1215390">
                <a:moveTo>
                  <a:pt x="3762755" y="1215390"/>
                </a:moveTo>
                <a:lnTo>
                  <a:pt x="3762755" y="1205483"/>
                </a:lnTo>
                <a:lnTo>
                  <a:pt x="3757422" y="1210055"/>
                </a:lnTo>
                <a:lnTo>
                  <a:pt x="3757422" y="1215390"/>
                </a:lnTo>
                <a:lnTo>
                  <a:pt x="3762755" y="1215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31259" y="5331714"/>
            <a:ext cx="3763010" cy="1210945"/>
          </a:xfrm>
          <a:prstGeom prst="rect">
            <a:avLst/>
          </a:prstGeom>
          <a:ln w="4571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3345" marR="248920">
              <a:lnSpc>
                <a:spcPts val="2160"/>
              </a:lnSpc>
              <a:spcBef>
                <a:spcPts val="35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 </a:t>
            </a:r>
            <a:r>
              <a:rPr sz="2000" spc="-10" dirty="0">
                <a:latin typeface="Arial"/>
                <a:cs typeface="Arial"/>
              </a:rPr>
              <a:t>C.cname, count(*)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Company </a:t>
            </a:r>
            <a:r>
              <a:rPr sz="2000" spc="-5" dirty="0">
                <a:latin typeface="Arial"/>
                <a:cs typeface="Arial"/>
              </a:rPr>
              <a:t>C, </a:t>
            </a:r>
            <a:r>
              <a:rPr sz="2000" spc="-1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P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</a:t>
            </a:r>
            <a:r>
              <a:rPr sz="20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C.cid=P.cid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2540" y="6176692"/>
            <a:ext cx="244221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GROUP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BY</a:t>
            </a:r>
            <a:r>
              <a:rPr sz="20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C.cname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7939" y="6195230"/>
            <a:ext cx="18827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a GROUP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85276" y="6750866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037" y="560323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Product 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pname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price, cid)  Company(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cname,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1661" y="1306322"/>
            <a:ext cx="58159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 Subqueries in</a:t>
            </a:r>
            <a:r>
              <a:rPr spc="-65" dirty="0"/>
              <a:t> </a:t>
            </a:r>
            <a:r>
              <a:rPr spc="-5" dirty="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2234438"/>
            <a:ext cx="4294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But are these really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equivalent?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8427" y="2662427"/>
            <a:ext cx="6282690" cy="1215390"/>
          </a:xfrm>
          <a:custGeom>
            <a:avLst/>
            <a:gdLst/>
            <a:ahLst/>
            <a:cxnLst/>
            <a:rect l="l" t="t" r="r" b="b"/>
            <a:pathLst>
              <a:path w="6282690" h="1215389">
                <a:moveTo>
                  <a:pt x="6282690" y="1215389"/>
                </a:moveTo>
                <a:lnTo>
                  <a:pt x="6282690" y="0"/>
                </a:lnTo>
                <a:lnTo>
                  <a:pt x="0" y="0"/>
                </a:lnTo>
                <a:lnTo>
                  <a:pt x="0" y="1215389"/>
                </a:lnTo>
                <a:lnTo>
                  <a:pt x="4572" y="1215389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6272783" y="9905"/>
                </a:lnTo>
                <a:lnTo>
                  <a:pt x="6272783" y="4571"/>
                </a:lnTo>
                <a:lnTo>
                  <a:pt x="6277356" y="9905"/>
                </a:lnTo>
                <a:lnTo>
                  <a:pt x="6277356" y="1215389"/>
                </a:lnTo>
                <a:lnTo>
                  <a:pt x="6282690" y="1215389"/>
                </a:lnTo>
                <a:close/>
              </a:path>
              <a:path w="6282690" h="1215389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6282690" h="1215389">
                <a:moveTo>
                  <a:pt x="9906" y="1205484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205484"/>
                </a:lnTo>
                <a:lnTo>
                  <a:pt x="9906" y="1205484"/>
                </a:lnTo>
                <a:close/>
              </a:path>
              <a:path w="6282690" h="1215389">
                <a:moveTo>
                  <a:pt x="6277356" y="1205483"/>
                </a:moveTo>
                <a:lnTo>
                  <a:pt x="4572" y="1205484"/>
                </a:lnTo>
                <a:lnTo>
                  <a:pt x="9906" y="1210056"/>
                </a:lnTo>
                <a:lnTo>
                  <a:pt x="9905" y="1215389"/>
                </a:lnTo>
                <a:lnTo>
                  <a:pt x="6272783" y="1215389"/>
                </a:lnTo>
                <a:lnTo>
                  <a:pt x="6272783" y="1210055"/>
                </a:lnTo>
                <a:lnTo>
                  <a:pt x="6277356" y="1205483"/>
                </a:lnTo>
                <a:close/>
              </a:path>
              <a:path w="6282690" h="1215389">
                <a:moveTo>
                  <a:pt x="9905" y="1215389"/>
                </a:moveTo>
                <a:lnTo>
                  <a:pt x="9906" y="1210056"/>
                </a:lnTo>
                <a:lnTo>
                  <a:pt x="4572" y="1205484"/>
                </a:lnTo>
                <a:lnTo>
                  <a:pt x="4572" y="1215389"/>
                </a:lnTo>
                <a:lnTo>
                  <a:pt x="9905" y="1215389"/>
                </a:lnTo>
                <a:close/>
              </a:path>
              <a:path w="6282690" h="1215389">
                <a:moveTo>
                  <a:pt x="6277356" y="9905"/>
                </a:moveTo>
                <a:lnTo>
                  <a:pt x="6272783" y="4571"/>
                </a:lnTo>
                <a:lnTo>
                  <a:pt x="6272783" y="9905"/>
                </a:lnTo>
                <a:lnTo>
                  <a:pt x="6277356" y="9905"/>
                </a:lnTo>
                <a:close/>
              </a:path>
              <a:path w="6282690" h="1215389">
                <a:moveTo>
                  <a:pt x="6277356" y="1205483"/>
                </a:moveTo>
                <a:lnTo>
                  <a:pt x="6277356" y="9905"/>
                </a:lnTo>
                <a:lnTo>
                  <a:pt x="6272783" y="9905"/>
                </a:lnTo>
                <a:lnTo>
                  <a:pt x="6272783" y="1205483"/>
                </a:lnTo>
                <a:lnTo>
                  <a:pt x="6277356" y="1205483"/>
                </a:lnTo>
                <a:close/>
              </a:path>
              <a:path w="6282690" h="1215389">
                <a:moveTo>
                  <a:pt x="6277356" y="1215389"/>
                </a:moveTo>
                <a:lnTo>
                  <a:pt x="6277356" y="1205483"/>
                </a:lnTo>
                <a:lnTo>
                  <a:pt x="6272783" y="1210055"/>
                </a:lnTo>
                <a:lnTo>
                  <a:pt x="6272783" y="1215389"/>
                </a:lnTo>
                <a:lnTo>
                  <a:pt x="6277356" y="1215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0460" y="2664714"/>
            <a:ext cx="6278245" cy="121094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3980">
              <a:lnSpc>
                <a:spcPts val="2280"/>
              </a:lnSpc>
              <a:spcBef>
                <a:spcPts val="80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SELECT DISTINCT </a:t>
            </a:r>
            <a:r>
              <a:rPr sz="2000" spc="-10" dirty="0">
                <a:latin typeface="Arial"/>
                <a:cs typeface="Arial"/>
              </a:rPr>
              <a:t>C.cname,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count(*)</a:t>
            </a:r>
            <a:endParaRPr sz="2000">
              <a:latin typeface="Arial"/>
              <a:cs typeface="Arial"/>
            </a:endParaRPr>
          </a:p>
          <a:p>
            <a:pPr marL="3726815" marR="184150">
              <a:lnSpc>
                <a:spcPts val="2160"/>
              </a:lnSpc>
              <a:spcBef>
                <a:spcPts val="155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P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</a:t>
            </a:r>
            <a:r>
              <a:rPr sz="20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P.cid=C.cid)</a:t>
            </a:r>
            <a:endParaRPr sz="2000">
              <a:latin typeface="Arial"/>
              <a:cs typeface="Arial"/>
            </a:endParaRPr>
          </a:p>
          <a:p>
            <a:pPr marL="93345">
              <a:lnSpc>
                <a:spcPts val="213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Company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0340" y="4291838"/>
            <a:ext cx="3514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No! </a:t>
            </a:r>
            <a:r>
              <a:rPr sz="2400" spc="-10" dirty="0">
                <a:latin typeface="Arial"/>
                <a:cs typeface="Arial"/>
              </a:rPr>
              <a:t>Different </a:t>
            </a:r>
            <a:r>
              <a:rPr sz="2400" spc="-5" dirty="0">
                <a:latin typeface="Arial"/>
                <a:cs typeface="Arial"/>
              </a:rPr>
              <a:t>results </a:t>
            </a:r>
            <a:r>
              <a:rPr sz="2400" dirty="0">
                <a:latin typeface="Arial"/>
                <a:cs typeface="Arial"/>
              </a:rPr>
              <a:t>if a  </a:t>
            </a:r>
            <a:r>
              <a:rPr sz="2400" spc="-5" dirty="0">
                <a:latin typeface="Arial"/>
                <a:cs typeface="Arial"/>
              </a:rPr>
              <a:t>company has no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8427" y="4047744"/>
            <a:ext cx="3767454" cy="1215390"/>
          </a:xfrm>
          <a:custGeom>
            <a:avLst/>
            <a:gdLst/>
            <a:ahLst/>
            <a:cxnLst/>
            <a:rect l="l" t="t" r="r" b="b"/>
            <a:pathLst>
              <a:path w="3767454" h="1215389">
                <a:moveTo>
                  <a:pt x="3767328" y="1215389"/>
                </a:moveTo>
                <a:lnTo>
                  <a:pt x="3767328" y="0"/>
                </a:lnTo>
                <a:lnTo>
                  <a:pt x="0" y="0"/>
                </a:lnTo>
                <a:lnTo>
                  <a:pt x="0" y="1215389"/>
                </a:lnTo>
                <a:lnTo>
                  <a:pt x="4572" y="1215389"/>
                </a:lnTo>
                <a:lnTo>
                  <a:pt x="4571" y="9905"/>
                </a:lnTo>
                <a:lnTo>
                  <a:pt x="9906" y="5333"/>
                </a:lnTo>
                <a:lnTo>
                  <a:pt x="9906" y="9905"/>
                </a:lnTo>
                <a:lnTo>
                  <a:pt x="3757422" y="9905"/>
                </a:lnTo>
                <a:lnTo>
                  <a:pt x="3757422" y="5333"/>
                </a:lnTo>
                <a:lnTo>
                  <a:pt x="3762755" y="9905"/>
                </a:lnTo>
                <a:lnTo>
                  <a:pt x="3762755" y="1215389"/>
                </a:lnTo>
                <a:lnTo>
                  <a:pt x="3767328" y="1215389"/>
                </a:lnTo>
                <a:close/>
              </a:path>
              <a:path w="3767454" h="1215389">
                <a:moveTo>
                  <a:pt x="9906" y="9905"/>
                </a:moveTo>
                <a:lnTo>
                  <a:pt x="9906" y="5333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767454" h="1215389">
                <a:moveTo>
                  <a:pt x="9906" y="1205483"/>
                </a:moveTo>
                <a:lnTo>
                  <a:pt x="9906" y="9905"/>
                </a:lnTo>
                <a:lnTo>
                  <a:pt x="4571" y="9905"/>
                </a:lnTo>
                <a:lnTo>
                  <a:pt x="4572" y="1205483"/>
                </a:lnTo>
                <a:lnTo>
                  <a:pt x="9906" y="1205483"/>
                </a:lnTo>
                <a:close/>
              </a:path>
              <a:path w="3767454" h="1215389">
                <a:moveTo>
                  <a:pt x="3762755" y="1205483"/>
                </a:moveTo>
                <a:lnTo>
                  <a:pt x="4572" y="1205483"/>
                </a:lnTo>
                <a:lnTo>
                  <a:pt x="9906" y="1210055"/>
                </a:lnTo>
                <a:lnTo>
                  <a:pt x="9906" y="1215389"/>
                </a:lnTo>
                <a:lnTo>
                  <a:pt x="3757422" y="1215389"/>
                </a:lnTo>
                <a:lnTo>
                  <a:pt x="3757422" y="1210055"/>
                </a:lnTo>
                <a:lnTo>
                  <a:pt x="3762755" y="1205483"/>
                </a:lnTo>
                <a:close/>
              </a:path>
              <a:path w="3767454" h="1215389">
                <a:moveTo>
                  <a:pt x="9906" y="1215389"/>
                </a:moveTo>
                <a:lnTo>
                  <a:pt x="9906" y="1210055"/>
                </a:lnTo>
                <a:lnTo>
                  <a:pt x="4572" y="1205483"/>
                </a:lnTo>
                <a:lnTo>
                  <a:pt x="4572" y="1215389"/>
                </a:lnTo>
                <a:lnTo>
                  <a:pt x="9906" y="1215389"/>
                </a:lnTo>
                <a:close/>
              </a:path>
              <a:path w="3767454" h="1215389">
                <a:moveTo>
                  <a:pt x="3762755" y="9905"/>
                </a:moveTo>
                <a:lnTo>
                  <a:pt x="3757422" y="5333"/>
                </a:lnTo>
                <a:lnTo>
                  <a:pt x="3757422" y="9905"/>
                </a:lnTo>
                <a:lnTo>
                  <a:pt x="3762755" y="9905"/>
                </a:lnTo>
                <a:close/>
              </a:path>
              <a:path w="3767454" h="1215389">
                <a:moveTo>
                  <a:pt x="3762755" y="1205483"/>
                </a:moveTo>
                <a:lnTo>
                  <a:pt x="3762755" y="9905"/>
                </a:lnTo>
                <a:lnTo>
                  <a:pt x="3757422" y="9905"/>
                </a:lnTo>
                <a:lnTo>
                  <a:pt x="3757422" y="1205483"/>
                </a:lnTo>
                <a:lnTo>
                  <a:pt x="3762755" y="1205483"/>
                </a:lnTo>
                <a:close/>
              </a:path>
              <a:path w="3767454" h="1215389">
                <a:moveTo>
                  <a:pt x="3762755" y="1215389"/>
                </a:moveTo>
                <a:lnTo>
                  <a:pt x="3762755" y="1205483"/>
                </a:lnTo>
                <a:lnTo>
                  <a:pt x="3757422" y="1210055"/>
                </a:lnTo>
                <a:lnTo>
                  <a:pt x="3757422" y="1215389"/>
                </a:lnTo>
                <a:lnTo>
                  <a:pt x="3762755" y="1215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0460" y="4050410"/>
            <a:ext cx="3763010" cy="121031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3980" marR="248920">
              <a:lnSpc>
                <a:spcPts val="2160"/>
              </a:lnSpc>
              <a:spcBef>
                <a:spcPts val="35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 </a:t>
            </a:r>
            <a:r>
              <a:rPr sz="2000" spc="-10" dirty="0">
                <a:latin typeface="Arial"/>
                <a:cs typeface="Arial"/>
              </a:rPr>
              <a:t>C.cname, count(*)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Company </a:t>
            </a:r>
            <a:r>
              <a:rPr sz="2000" spc="-5" dirty="0">
                <a:latin typeface="Arial"/>
                <a:cs typeface="Arial"/>
              </a:rPr>
              <a:t>C, </a:t>
            </a:r>
            <a:r>
              <a:rPr sz="2000" spc="-1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P 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WHERE</a:t>
            </a:r>
            <a:r>
              <a:rPr sz="20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C.cid=P.cid</a:t>
            </a:r>
            <a:endParaRPr sz="2000">
              <a:latin typeface="Arial"/>
              <a:cs typeface="Arial"/>
            </a:endParaRPr>
          </a:p>
          <a:p>
            <a:pPr marL="93980">
              <a:lnSpc>
                <a:spcPts val="213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GROUP </a:t>
            </a:r>
            <a:r>
              <a:rPr sz="2000" spc="-5" dirty="0">
                <a:solidFill>
                  <a:srgbClr val="244A58"/>
                </a:solidFill>
                <a:latin typeface="Arial"/>
                <a:cs typeface="Arial"/>
              </a:rPr>
              <a:t>BY</a:t>
            </a:r>
            <a:r>
              <a:rPr sz="2000" spc="-55" dirty="0">
                <a:solidFill>
                  <a:srgbClr val="244A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C.cname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8427" y="5405628"/>
            <a:ext cx="5957570" cy="1215390"/>
          </a:xfrm>
          <a:custGeom>
            <a:avLst/>
            <a:gdLst/>
            <a:ahLst/>
            <a:cxnLst/>
            <a:rect l="l" t="t" r="r" b="b"/>
            <a:pathLst>
              <a:path w="5957570" h="1215390">
                <a:moveTo>
                  <a:pt x="5957316" y="1215390"/>
                </a:moveTo>
                <a:lnTo>
                  <a:pt x="5957316" y="0"/>
                </a:lnTo>
                <a:lnTo>
                  <a:pt x="0" y="0"/>
                </a:lnTo>
                <a:lnTo>
                  <a:pt x="0" y="1215390"/>
                </a:lnTo>
                <a:lnTo>
                  <a:pt x="4572" y="1215390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5947410" y="9905"/>
                </a:lnTo>
                <a:lnTo>
                  <a:pt x="5947410" y="4571"/>
                </a:lnTo>
                <a:lnTo>
                  <a:pt x="5951982" y="9905"/>
                </a:lnTo>
                <a:lnTo>
                  <a:pt x="5951982" y="1215390"/>
                </a:lnTo>
                <a:lnTo>
                  <a:pt x="5957316" y="1215390"/>
                </a:lnTo>
                <a:close/>
              </a:path>
              <a:path w="5957570" h="121539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5957570" h="1215390">
                <a:moveTo>
                  <a:pt x="9906" y="1205483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205483"/>
                </a:lnTo>
                <a:lnTo>
                  <a:pt x="9906" y="1205483"/>
                </a:lnTo>
                <a:close/>
              </a:path>
              <a:path w="5957570" h="1215390">
                <a:moveTo>
                  <a:pt x="5951982" y="1205483"/>
                </a:moveTo>
                <a:lnTo>
                  <a:pt x="4572" y="1205483"/>
                </a:lnTo>
                <a:lnTo>
                  <a:pt x="9906" y="1210055"/>
                </a:lnTo>
                <a:lnTo>
                  <a:pt x="9906" y="1215390"/>
                </a:lnTo>
                <a:lnTo>
                  <a:pt x="5947410" y="1215390"/>
                </a:lnTo>
                <a:lnTo>
                  <a:pt x="5947410" y="1210055"/>
                </a:lnTo>
                <a:lnTo>
                  <a:pt x="5951982" y="1205483"/>
                </a:lnTo>
                <a:close/>
              </a:path>
              <a:path w="5957570" h="1215390">
                <a:moveTo>
                  <a:pt x="9906" y="1215390"/>
                </a:moveTo>
                <a:lnTo>
                  <a:pt x="9906" y="1210055"/>
                </a:lnTo>
                <a:lnTo>
                  <a:pt x="4572" y="1205483"/>
                </a:lnTo>
                <a:lnTo>
                  <a:pt x="4572" y="1215390"/>
                </a:lnTo>
                <a:lnTo>
                  <a:pt x="9906" y="1215390"/>
                </a:lnTo>
                <a:close/>
              </a:path>
              <a:path w="5957570" h="1215390">
                <a:moveTo>
                  <a:pt x="5951982" y="9905"/>
                </a:moveTo>
                <a:lnTo>
                  <a:pt x="5947410" y="4571"/>
                </a:lnTo>
                <a:lnTo>
                  <a:pt x="5947410" y="9905"/>
                </a:lnTo>
                <a:lnTo>
                  <a:pt x="5951982" y="9905"/>
                </a:lnTo>
                <a:close/>
              </a:path>
              <a:path w="5957570" h="1215390">
                <a:moveTo>
                  <a:pt x="5951982" y="1205483"/>
                </a:moveTo>
                <a:lnTo>
                  <a:pt x="5951982" y="9905"/>
                </a:lnTo>
                <a:lnTo>
                  <a:pt x="5947410" y="9905"/>
                </a:lnTo>
                <a:lnTo>
                  <a:pt x="5947410" y="1205483"/>
                </a:lnTo>
                <a:lnTo>
                  <a:pt x="5951982" y="1205483"/>
                </a:lnTo>
                <a:close/>
              </a:path>
              <a:path w="5957570" h="1215390">
                <a:moveTo>
                  <a:pt x="5951982" y="1215390"/>
                </a:moveTo>
                <a:lnTo>
                  <a:pt x="5951982" y="1205483"/>
                </a:lnTo>
                <a:lnTo>
                  <a:pt x="5947410" y="1210055"/>
                </a:lnTo>
                <a:lnTo>
                  <a:pt x="5947410" y="1215390"/>
                </a:lnTo>
                <a:lnTo>
                  <a:pt x="5951982" y="1215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0460" y="5407914"/>
            <a:ext cx="5953125" cy="1210945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3345">
              <a:lnSpc>
                <a:spcPts val="2280"/>
              </a:lnSpc>
              <a:spcBef>
                <a:spcPts val="8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SELECT </a:t>
            </a:r>
            <a:r>
              <a:rPr sz="2000" spc="-10" dirty="0">
                <a:latin typeface="Arial"/>
                <a:cs typeface="Arial"/>
              </a:rPr>
              <a:t>C.cname,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count(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pname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93980" marR="212725">
              <a:lnSpc>
                <a:spcPts val="2160"/>
              </a:lnSpc>
              <a:spcBef>
                <a:spcPts val="155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Company </a:t>
            </a:r>
            <a:r>
              <a:rPr sz="2000" spc="-5" dirty="0">
                <a:latin typeface="Arial"/>
                <a:cs typeface="Arial"/>
              </a:rPr>
              <a:t>C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LEFT OUTER JOIN </a:t>
            </a:r>
            <a:r>
              <a:rPr sz="2000" spc="-1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P 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C.cid=P.cid</a:t>
            </a:r>
            <a:endParaRPr sz="2000">
              <a:latin typeface="Arial"/>
              <a:cs typeface="Arial"/>
            </a:endParaRPr>
          </a:p>
          <a:p>
            <a:pPr marL="93980">
              <a:lnSpc>
                <a:spcPts val="2130"/>
              </a:lnSpc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GROUP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BY</a:t>
            </a:r>
            <a:r>
              <a:rPr sz="20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C.cname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11616" y="6750866"/>
            <a:ext cx="2235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037" y="560323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Product 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pname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price, cid)  Company(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cname,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1742</Words>
  <Application>Microsoft Office PowerPoint</Application>
  <PresentationFormat>Custom</PresentationFormat>
  <Paragraphs>341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PowerPoint Presentation</vt:lpstr>
      <vt:lpstr>Lecture Goals</vt:lpstr>
      <vt:lpstr>Subqueries</vt:lpstr>
      <vt:lpstr>Subqueries…</vt:lpstr>
      <vt:lpstr>1. Subqueries in SELECT</vt:lpstr>
      <vt:lpstr>1. Subqueries in SELECT</vt:lpstr>
      <vt:lpstr>1. Subqueries in SELECT</vt:lpstr>
      <vt:lpstr>1. Subqueries in SELECT</vt:lpstr>
      <vt:lpstr>1. Subqueries in SELECT</vt:lpstr>
      <vt:lpstr>2. Subqueries in FROM</vt:lpstr>
      <vt:lpstr>2. Subqueries in FROM</vt:lpstr>
      <vt:lpstr>3. Subqueries in WHERE</vt:lpstr>
      <vt:lpstr>3. Subqueries in WHERE</vt:lpstr>
      <vt:lpstr>3. Subqueries in WHERE</vt:lpstr>
      <vt:lpstr>3. Subqueries in WHERE</vt:lpstr>
      <vt:lpstr>3. Subqueries in WHERE</vt:lpstr>
      <vt:lpstr>3. Subqueries in WHERE</vt:lpstr>
      <vt:lpstr>3. Subqueries in WHERE</vt:lpstr>
      <vt:lpstr>3. Subqueries in WHERE</vt:lpstr>
      <vt:lpstr>Question for Database Fans  and their Friends</vt:lpstr>
      <vt:lpstr>Monotone Queries</vt:lpstr>
      <vt:lpstr>Monotone Queries</vt:lpstr>
      <vt:lpstr>Monotone Queries</vt:lpstr>
      <vt:lpstr>Queries that must be nested (that is, cannot be SFW queries)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lec06-sql-subqueries</dc:title>
  <dc:creator>gangluo</dc:creator>
  <cp:lastModifiedBy>duongtranduc duongtranduc</cp:lastModifiedBy>
  <cp:revision>3</cp:revision>
  <dcterms:created xsi:type="dcterms:W3CDTF">2021-09-30T16:29:18Z</dcterms:created>
  <dcterms:modified xsi:type="dcterms:W3CDTF">2022-09-06T01:20:22Z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2021-09-30T00:00:00Z</vt:filetime>
  </property>
</Properties>
</file>