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8" r:id="rId3"/>
    <p:sldId id="296" r:id="rId4"/>
    <p:sldId id="259" r:id="rId5"/>
    <p:sldId id="261" r:id="rId6"/>
    <p:sldId id="309" r:id="rId7"/>
    <p:sldId id="311" r:id="rId8"/>
    <p:sldId id="310" r:id="rId9"/>
    <p:sldId id="312" r:id="rId10"/>
    <p:sldId id="313" r:id="rId11"/>
    <p:sldId id="297" r:id="rId12"/>
    <p:sldId id="314" r:id="rId13"/>
    <p:sldId id="315" r:id="rId14"/>
    <p:sldId id="298" r:id="rId15"/>
    <p:sldId id="299" r:id="rId16"/>
    <p:sldId id="307" r:id="rId17"/>
    <p:sldId id="308" r:id="rId18"/>
    <p:sldId id="279" r:id="rId19"/>
  </p:sldIdLst>
  <p:sldSz cx="9144000" cy="5143500" type="screen16x9"/>
  <p:notesSz cx="6858000" cy="9144000"/>
  <p:embeddedFontLst>
    <p:embeddedFont>
      <p:font typeface="Helvetica Neue" panose="020B0604020202020204" charset="0"/>
      <p:regular r:id="rId21"/>
      <p:bold r:id="rId22"/>
      <p:italic r:id="rId23"/>
      <p:boldItalic r:id="rId24"/>
    </p:embeddedFont>
    <p:embeddedFont>
      <p:font typeface="Nixie On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B4F8A5-1068-4D53-893A-BF81880AD4D7}">
  <a:tblStyle styleId="{8BB4F8A5-1068-4D53-893A-BF81880AD4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3D929C-5828-4D6B-8C3A-09B7F7B0F3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469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879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401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043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801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53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205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732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85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91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55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498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5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0" y="1639777"/>
            <a:ext cx="9031357" cy="20973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400" b="1" dirty="0">
                <a:latin typeface="Muli"/>
              </a:rPr>
              <a:t>Lập trình </a:t>
            </a:r>
            <a:r>
              <a:rPr lang="vi-VN" sz="4400" b="1" dirty="0" err="1">
                <a:latin typeface="Muli"/>
              </a:rPr>
              <a:t>game</a:t>
            </a:r>
            <a:r>
              <a:rPr lang="vi-VN" sz="4400" b="1" dirty="0">
                <a:latin typeface="Muli"/>
              </a:rPr>
              <a:t> </a:t>
            </a:r>
            <a:r>
              <a:rPr lang="vi-VN" sz="4400" b="1" dirty="0" err="1">
                <a:latin typeface="Muli"/>
              </a:rPr>
              <a:t>Space</a:t>
            </a:r>
            <a:r>
              <a:rPr lang="vi-VN" sz="4400" b="1" dirty="0">
                <a:latin typeface="Muli"/>
              </a:rPr>
              <a:t> </a:t>
            </a:r>
            <a:r>
              <a:rPr lang="vi-VN" sz="4400" b="1" dirty="0" err="1">
                <a:latin typeface="Muli"/>
              </a:rPr>
              <a:t>Invaders</a:t>
            </a:r>
            <a:r>
              <a:rPr lang="vi-VN" sz="4400" b="1" dirty="0">
                <a:latin typeface="Muli"/>
              </a:rPr>
              <a:t> </a:t>
            </a:r>
            <a:br>
              <a:rPr lang="vi-VN" sz="4400" b="1" dirty="0">
                <a:latin typeface="Muli"/>
              </a:rPr>
            </a:br>
            <a:r>
              <a:rPr lang="vi-VN" sz="4400" b="1" dirty="0" err="1">
                <a:latin typeface="Muli"/>
              </a:rPr>
              <a:t>python</a:t>
            </a:r>
            <a:endParaRPr lang="vi-VN" sz="4400" b="1" dirty="0">
              <a:latin typeface="Muli"/>
            </a:endParaRPr>
          </a:p>
        </p:txBody>
      </p:sp>
      <p:sp>
        <p:nvSpPr>
          <p:cNvPr id="3" name="Hộp Văn bản 2">
            <a:extLst>
              <a:ext uri="{FF2B5EF4-FFF2-40B4-BE49-F238E27FC236}">
                <a16:creationId xmlns:a16="http://schemas.microsoft.com/office/drawing/2014/main" id="{82DF83F5-ED2E-175C-79E3-2DDFF9C75EF9}"/>
              </a:ext>
            </a:extLst>
          </p:cNvPr>
          <p:cNvSpPr txBox="1"/>
          <p:nvPr/>
        </p:nvSpPr>
        <p:spPr>
          <a:xfrm>
            <a:off x="6639338" y="3472069"/>
            <a:ext cx="1232452" cy="369332"/>
          </a:xfrm>
          <a:prstGeom prst="rect">
            <a:avLst/>
          </a:prstGeom>
          <a:noFill/>
        </p:spPr>
        <p:txBody>
          <a:bodyPr wrap="square" rtlCol="0">
            <a:spAutoFit/>
          </a:bodyPr>
          <a:lstStyle/>
          <a:p>
            <a:r>
              <a:rPr lang="vi-VN" sz="1800" dirty="0">
                <a:solidFill>
                  <a:schemeClr val="accent2"/>
                </a:solidFill>
              </a:rPr>
              <a:t>Nhóm 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Game Play</a:t>
            </a:r>
          </a:p>
        </p:txBody>
      </p:sp>
      <p:sp>
        <p:nvSpPr>
          <p:cNvPr id="373" name="Google Shape;373;p16"/>
          <p:cNvSpPr txBox="1">
            <a:spLocks noGrp="1"/>
          </p:cNvSpPr>
          <p:nvPr>
            <p:ph type="body" idx="1"/>
          </p:nvPr>
        </p:nvSpPr>
        <p:spPr>
          <a:xfrm>
            <a:off x="-1" y="1927726"/>
            <a:ext cx="7669620" cy="2785514"/>
          </a:xfrm>
          <a:prstGeom prst="rect">
            <a:avLst/>
          </a:prstGeom>
        </p:spPr>
        <p:txBody>
          <a:bodyPr spcFirstLastPara="1" wrap="square" lIns="91425" tIns="91425" rIns="91425" bIns="91425" anchor="t" anchorCtr="0">
            <a:noAutofit/>
          </a:bodyPr>
          <a:lstStyle/>
          <a:p>
            <a:r>
              <a:rPr lang="vi-VN" sz="2000" dirty="0"/>
              <a:t>Ta sẽ sử dụng các phím </a:t>
            </a:r>
            <a:r>
              <a:rPr lang="vi-VN" sz="2000" b="1" dirty="0"/>
              <a:t>W,S,A,D</a:t>
            </a:r>
            <a:r>
              <a:rPr lang="vi-VN" sz="2000" dirty="0"/>
              <a:t> để di chuyển tàu ta lên trên, xuống dưới,sang trái, sang phải đối với người chơi 1. Phím </a:t>
            </a:r>
            <a:r>
              <a:rPr lang="vi-VN" sz="2000" b="1" dirty="0"/>
              <a:t>spacebar</a:t>
            </a:r>
            <a:r>
              <a:rPr lang="vi-VN" sz="2000" dirty="0"/>
              <a:t> để bắn tia laser</a:t>
            </a:r>
          </a:p>
          <a:p>
            <a:r>
              <a:rPr lang="vi-VN" sz="2000" dirty="0"/>
              <a:t>Người chơi 2 sẽ dùng các phím mũi tên                   để di chuyển, và phím </a:t>
            </a:r>
            <a:r>
              <a:rPr lang="vi-VN" sz="2000" b="1" dirty="0"/>
              <a:t>0</a:t>
            </a:r>
            <a:r>
              <a:rPr lang="vi-VN" sz="2000" dirty="0"/>
              <a:t> để bắn</a:t>
            </a:r>
            <a:r>
              <a:rPr lang="vi-VN" dirty="0"/>
              <a:t>	</a:t>
            </a:r>
            <a:br>
              <a:rPr lang="vi-VN" sz="1800" dirty="0"/>
            </a:br>
            <a:endParaRPr sz="1800" dirty="0">
              <a:solidFill>
                <a:schemeClr val="accent2"/>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12" name="Picture 11">
            <a:extLst>
              <a:ext uri="{FF2B5EF4-FFF2-40B4-BE49-F238E27FC236}">
                <a16:creationId xmlns:a16="http://schemas.microsoft.com/office/drawing/2014/main" id="{D842D12B-B987-6C9C-1B92-A723BBF1041D}"/>
              </a:ext>
            </a:extLst>
          </p:cNvPr>
          <p:cNvPicPr>
            <a:picLocks noChangeAspect="1"/>
          </p:cNvPicPr>
          <p:nvPr/>
        </p:nvPicPr>
        <p:blipFill>
          <a:blip r:embed="rId3"/>
          <a:stretch>
            <a:fillRect/>
          </a:stretch>
        </p:blipFill>
        <p:spPr>
          <a:xfrm>
            <a:off x="4708741" y="2968504"/>
            <a:ext cx="809961" cy="547329"/>
          </a:xfrm>
          <a:prstGeom prst="rect">
            <a:avLst/>
          </a:prstGeom>
        </p:spPr>
      </p:pic>
    </p:spTree>
    <p:extLst>
      <p:ext uri="{BB962C8B-B14F-4D97-AF65-F5344CB8AC3E}">
        <p14:creationId xmlns:p14="http://schemas.microsoft.com/office/powerpoint/2010/main" val="1477650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930313" y="1985198"/>
            <a:ext cx="5233026" cy="11754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b="1">
                <a:latin typeface="Muli"/>
              </a:rPr>
              <a:t>Mô tả chi tiết</a:t>
            </a:r>
            <a:endParaRPr sz="6000" b="1" dirty="0">
              <a:latin typeface="Muli"/>
            </a:endParaRPr>
          </a:p>
        </p:txBody>
      </p:sp>
      <p:sp>
        <p:nvSpPr>
          <p:cNvPr id="361" name="Google Shape;361;p14"/>
          <p:cNvSpPr txBox="1"/>
          <p:nvPr/>
        </p:nvSpPr>
        <p:spPr>
          <a:xfrm>
            <a:off x="42945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dirty="0">
                <a:solidFill>
                  <a:srgbClr val="FFFFFF"/>
                </a:solidFill>
                <a:sym typeface="Nixie One"/>
              </a:rPr>
              <a:t>2</a:t>
            </a:r>
            <a:endParaRPr b="1" dirty="0">
              <a:solidFill>
                <a:srgbClr val="FFFFFF"/>
              </a:solidFill>
            </a:endParaRPr>
          </a:p>
        </p:txBody>
      </p:sp>
    </p:spTree>
    <p:extLst>
      <p:ext uri="{BB962C8B-B14F-4D97-AF65-F5344CB8AC3E}">
        <p14:creationId xmlns:p14="http://schemas.microsoft.com/office/powerpoint/2010/main" val="3818370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04200" y="310221"/>
            <a:ext cx="6450518" cy="795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Sơ đồ Usecase tổng quan</a:t>
            </a:r>
            <a:endParaRPr dirty="0">
              <a:latin typeface="Muli"/>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pic>
        <p:nvPicPr>
          <p:cNvPr id="3074" name="Picture 2">
            <a:extLst>
              <a:ext uri="{FF2B5EF4-FFF2-40B4-BE49-F238E27FC236}">
                <a16:creationId xmlns:a16="http://schemas.microsoft.com/office/drawing/2014/main" id="{2C457346-3A88-9DD6-47D0-A9EB3EEC9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267" y="1105786"/>
            <a:ext cx="6829308" cy="382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0430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275554"/>
            <a:ext cx="6450518" cy="795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Sơ đồ các lớp thực thể</a:t>
            </a:r>
            <a:endParaRPr dirty="0">
              <a:latin typeface="Muli"/>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4098" name="Picture 2">
            <a:extLst>
              <a:ext uri="{FF2B5EF4-FFF2-40B4-BE49-F238E27FC236}">
                <a16:creationId xmlns:a16="http://schemas.microsoft.com/office/drawing/2014/main" id="{8F7104A4-D645-B742-DBAC-9C7BEB920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21" y="1071119"/>
            <a:ext cx="7573705" cy="389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37526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0"/>
            <a:ext cx="6450518" cy="795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atin typeface="Muli"/>
              </a:rPr>
              <a:t>Các đối tượng trong </a:t>
            </a:r>
            <a:r>
              <a:rPr lang="vi-VN" dirty="0" err="1">
                <a:latin typeface="Muli"/>
              </a:rPr>
              <a:t>game</a:t>
            </a:r>
            <a:endParaRPr dirty="0">
              <a:latin typeface="Muli"/>
            </a:endParaRPr>
          </a:p>
        </p:txBody>
      </p:sp>
      <p:sp>
        <p:nvSpPr>
          <p:cNvPr id="373" name="Google Shape;373;p16"/>
          <p:cNvSpPr txBox="1">
            <a:spLocks noGrp="1"/>
          </p:cNvSpPr>
          <p:nvPr>
            <p:ph type="body" idx="1"/>
          </p:nvPr>
        </p:nvSpPr>
        <p:spPr>
          <a:xfrm>
            <a:off x="582448" y="1508772"/>
            <a:ext cx="2045026" cy="781827"/>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vi-VN" sz="1800" b="0" i="0" u="none" strike="noStrike" dirty="0">
                <a:solidFill>
                  <a:schemeClr val="accent3">
                    <a:lumMod val="20000"/>
                    <a:lumOff val="80000"/>
                  </a:schemeClr>
                </a:solidFill>
                <a:effectLst/>
                <a:latin typeface="Arial" panose="020B0604020202020204" pitchFamily="34" charset="0"/>
              </a:rPr>
              <a:t>Tàu địch</a:t>
            </a:r>
            <a:endParaRPr sz="1800" dirty="0">
              <a:solidFill>
                <a:schemeClr val="accent3">
                  <a:lumMod val="20000"/>
                  <a:lumOff val="80000"/>
                </a:schemeClr>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grpSp>
        <p:nvGrpSpPr>
          <p:cNvPr id="17" name="Nhóm 16">
            <a:extLst>
              <a:ext uri="{FF2B5EF4-FFF2-40B4-BE49-F238E27FC236}">
                <a16:creationId xmlns:a16="http://schemas.microsoft.com/office/drawing/2014/main" id="{91A4CD13-2BEA-BCB9-1988-E8BED5ECAA65}"/>
              </a:ext>
            </a:extLst>
          </p:cNvPr>
          <p:cNvGrpSpPr/>
          <p:nvPr/>
        </p:nvGrpSpPr>
        <p:grpSpPr>
          <a:xfrm>
            <a:off x="746292" y="2950145"/>
            <a:ext cx="1881182" cy="917873"/>
            <a:chOff x="857200" y="3259515"/>
            <a:chExt cx="1881182" cy="917873"/>
          </a:xfrm>
        </p:grpSpPr>
        <p:sp>
          <p:nvSpPr>
            <p:cNvPr id="5" name="Hộp Văn bản 4">
              <a:extLst>
                <a:ext uri="{FF2B5EF4-FFF2-40B4-BE49-F238E27FC236}">
                  <a16:creationId xmlns:a16="http://schemas.microsoft.com/office/drawing/2014/main" id="{326FBF88-F874-5A94-F849-34405C402EE7}"/>
                </a:ext>
              </a:extLst>
            </p:cNvPr>
            <p:cNvSpPr txBox="1"/>
            <p:nvPr/>
          </p:nvSpPr>
          <p:spPr>
            <a:xfrm>
              <a:off x="857200" y="3594056"/>
              <a:ext cx="1166191" cy="369332"/>
            </a:xfrm>
            <a:prstGeom prst="rect">
              <a:avLst/>
            </a:prstGeom>
            <a:noFill/>
          </p:spPr>
          <p:txBody>
            <a:bodyPr wrap="square" rtlCol="0">
              <a:spAutoFit/>
            </a:bodyPr>
            <a:lstStyle/>
            <a:p>
              <a:r>
                <a:rPr lang="vi-VN" sz="1800" dirty="0">
                  <a:solidFill>
                    <a:schemeClr val="accent3">
                      <a:lumMod val="20000"/>
                      <a:lumOff val="80000"/>
                    </a:schemeClr>
                  </a:solidFill>
                </a:rPr>
                <a:t>Tàu ta</a:t>
              </a:r>
            </a:p>
          </p:txBody>
        </p:sp>
        <p:pic>
          <p:nvPicPr>
            <p:cNvPr id="1032" name="Picture 8">
              <a:extLst>
                <a:ext uri="{FF2B5EF4-FFF2-40B4-BE49-F238E27FC236}">
                  <a16:creationId xmlns:a16="http://schemas.microsoft.com/office/drawing/2014/main" id="{6D506DAA-C1EA-B8DD-908C-4C5941651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831" y="3259515"/>
              <a:ext cx="666551" cy="91787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Hộp Văn bản 12">
            <a:extLst>
              <a:ext uri="{FF2B5EF4-FFF2-40B4-BE49-F238E27FC236}">
                <a16:creationId xmlns:a16="http://schemas.microsoft.com/office/drawing/2014/main" id="{AB0251F4-57B4-5597-3CE4-9491DFF920BF}"/>
              </a:ext>
            </a:extLst>
          </p:cNvPr>
          <p:cNvSpPr txBox="1"/>
          <p:nvPr/>
        </p:nvSpPr>
        <p:spPr>
          <a:xfrm>
            <a:off x="4750460" y="2991571"/>
            <a:ext cx="2070119" cy="369332"/>
          </a:xfrm>
          <a:prstGeom prst="rect">
            <a:avLst/>
          </a:prstGeom>
          <a:noFill/>
        </p:spPr>
        <p:txBody>
          <a:bodyPr wrap="square">
            <a:spAutoFit/>
          </a:bodyPr>
          <a:lstStyle/>
          <a:p>
            <a:r>
              <a:rPr lang="vi-VN" sz="1800" b="0" i="0" u="none" strike="noStrike" dirty="0">
                <a:solidFill>
                  <a:schemeClr val="accent3">
                    <a:lumMod val="20000"/>
                    <a:lumOff val="80000"/>
                  </a:schemeClr>
                </a:solidFill>
                <a:effectLst/>
                <a:latin typeface="Muli"/>
              </a:rPr>
              <a:t>Trái tim tăng mạng</a:t>
            </a:r>
            <a:endParaRPr lang="vi-VN" sz="1800" dirty="0">
              <a:solidFill>
                <a:schemeClr val="accent3">
                  <a:lumMod val="20000"/>
                  <a:lumOff val="80000"/>
                </a:schemeClr>
              </a:solidFill>
              <a:latin typeface="Muli"/>
            </a:endParaRPr>
          </a:p>
        </p:txBody>
      </p:sp>
      <p:sp>
        <p:nvSpPr>
          <p:cNvPr id="15" name="Hộp Văn bản 14">
            <a:extLst>
              <a:ext uri="{FF2B5EF4-FFF2-40B4-BE49-F238E27FC236}">
                <a16:creationId xmlns:a16="http://schemas.microsoft.com/office/drawing/2014/main" id="{5C8257B5-908C-64A4-4967-C2D56DF53F6D}"/>
              </a:ext>
            </a:extLst>
          </p:cNvPr>
          <p:cNvSpPr txBox="1"/>
          <p:nvPr/>
        </p:nvSpPr>
        <p:spPr>
          <a:xfrm>
            <a:off x="4750460" y="3478281"/>
            <a:ext cx="1515661" cy="369332"/>
          </a:xfrm>
          <a:prstGeom prst="rect">
            <a:avLst/>
          </a:prstGeom>
          <a:noFill/>
        </p:spPr>
        <p:txBody>
          <a:bodyPr wrap="square">
            <a:spAutoFit/>
          </a:bodyPr>
          <a:lstStyle/>
          <a:p>
            <a:pPr rtl="0" fontAlgn="base">
              <a:spcBef>
                <a:spcPts val="0"/>
              </a:spcBef>
              <a:spcAft>
                <a:spcPts val="0"/>
              </a:spcAft>
            </a:pPr>
            <a:r>
              <a:rPr lang="vi-VN" sz="1800" b="0" i="0" u="none" strike="noStrike" dirty="0">
                <a:solidFill>
                  <a:schemeClr val="accent3">
                    <a:lumMod val="20000"/>
                    <a:lumOff val="80000"/>
                  </a:schemeClr>
                </a:solidFill>
                <a:effectLst/>
                <a:latin typeface="Muli"/>
              </a:rPr>
              <a:t>Hồi máu</a:t>
            </a:r>
          </a:p>
        </p:txBody>
      </p:sp>
      <p:pic>
        <p:nvPicPr>
          <p:cNvPr id="3" name="Picture 2">
            <a:extLst>
              <a:ext uri="{FF2B5EF4-FFF2-40B4-BE49-F238E27FC236}">
                <a16:creationId xmlns:a16="http://schemas.microsoft.com/office/drawing/2014/main" id="{1E865C96-29E0-EEE7-A1C6-DE7449C3BD1A}"/>
              </a:ext>
            </a:extLst>
          </p:cNvPr>
          <p:cNvPicPr>
            <a:picLocks noChangeAspect="1"/>
          </p:cNvPicPr>
          <p:nvPr/>
        </p:nvPicPr>
        <p:blipFill>
          <a:blip r:embed="rId4"/>
          <a:stretch>
            <a:fillRect/>
          </a:stretch>
        </p:blipFill>
        <p:spPr>
          <a:xfrm>
            <a:off x="4750460" y="1556594"/>
            <a:ext cx="1015873" cy="838095"/>
          </a:xfrm>
          <a:prstGeom prst="rect">
            <a:avLst/>
          </a:prstGeom>
        </p:spPr>
      </p:pic>
      <p:pic>
        <p:nvPicPr>
          <p:cNvPr id="6" name="Picture 5">
            <a:extLst>
              <a:ext uri="{FF2B5EF4-FFF2-40B4-BE49-F238E27FC236}">
                <a16:creationId xmlns:a16="http://schemas.microsoft.com/office/drawing/2014/main" id="{0CA2DACF-904E-969A-6A9C-EF4326F35F90}"/>
              </a:ext>
            </a:extLst>
          </p:cNvPr>
          <p:cNvPicPr>
            <a:picLocks noChangeAspect="1"/>
          </p:cNvPicPr>
          <p:nvPr/>
        </p:nvPicPr>
        <p:blipFill>
          <a:blip r:embed="rId5"/>
          <a:stretch>
            <a:fillRect/>
          </a:stretch>
        </p:blipFill>
        <p:spPr>
          <a:xfrm>
            <a:off x="3378881" y="1556594"/>
            <a:ext cx="1128108" cy="830585"/>
          </a:xfrm>
          <a:prstGeom prst="rect">
            <a:avLst/>
          </a:prstGeom>
        </p:spPr>
      </p:pic>
      <p:pic>
        <p:nvPicPr>
          <p:cNvPr id="8" name="Picture 7">
            <a:extLst>
              <a:ext uri="{FF2B5EF4-FFF2-40B4-BE49-F238E27FC236}">
                <a16:creationId xmlns:a16="http://schemas.microsoft.com/office/drawing/2014/main" id="{C29FE028-6214-53AE-BABC-DA42EA6C4FA2}"/>
              </a:ext>
            </a:extLst>
          </p:cNvPr>
          <p:cNvPicPr>
            <a:picLocks noChangeAspect="1"/>
          </p:cNvPicPr>
          <p:nvPr/>
        </p:nvPicPr>
        <p:blipFill>
          <a:blip r:embed="rId6"/>
          <a:stretch>
            <a:fillRect/>
          </a:stretch>
        </p:blipFill>
        <p:spPr>
          <a:xfrm>
            <a:off x="2073257" y="1462001"/>
            <a:ext cx="1330250" cy="917873"/>
          </a:xfrm>
          <a:prstGeom prst="rect">
            <a:avLst/>
          </a:prstGeom>
        </p:spPr>
      </p:pic>
      <p:pic>
        <p:nvPicPr>
          <p:cNvPr id="12" name="Picture 11">
            <a:extLst>
              <a:ext uri="{FF2B5EF4-FFF2-40B4-BE49-F238E27FC236}">
                <a16:creationId xmlns:a16="http://schemas.microsoft.com/office/drawing/2014/main" id="{AED62E00-D58A-BB74-C5D9-6533556295F6}"/>
              </a:ext>
            </a:extLst>
          </p:cNvPr>
          <p:cNvPicPr>
            <a:picLocks noChangeAspect="1"/>
          </p:cNvPicPr>
          <p:nvPr/>
        </p:nvPicPr>
        <p:blipFill>
          <a:blip r:embed="rId7"/>
          <a:stretch>
            <a:fillRect/>
          </a:stretch>
        </p:blipFill>
        <p:spPr>
          <a:xfrm>
            <a:off x="6009804" y="1462001"/>
            <a:ext cx="1128108" cy="975048"/>
          </a:xfrm>
          <a:prstGeom prst="rect">
            <a:avLst/>
          </a:prstGeom>
        </p:spPr>
      </p:pic>
      <p:pic>
        <p:nvPicPr>
          <p:cNvPr id="18" name="Picture 17">
            <a:extLst>
              <a:ext uri="{FF2B5EF4-FFF2-40B4-BE49-F238E27FC236}">
                <a16:creationId xmlns:a16="http://schemas.microsoft.com/office/drawing/2014/main" id="{0FADD80B-E589-E5AC-E649-44BC8DB68937}"/>
              </a:ext>
            </a:extLst>
          </p:cNvPr>
          <p:cNvPicPr>
            <a:picLocks noChangeAspect="1"/>
          </p:cNvPicPr>
          <p:nvPr/>
        </p:nvPicPr>
        <p:blipFill>
          <a:blip r:embed="rId8"/>
          <a:stretch>
            <a:fillRect/>
          </a:stretch>
        </p:blipFill>
        <p:spPr>
          <a:xfrm>
            <a:off x="7406205" y="1462001"/>
            <a:ext cx="887622" cy="1020765"/>
          </a:xfrm>
          <a:prstGeom prst="rect">
            <a:avLst/>
          </a:prstGeom>
        </p:spPr>
      </p:pic>
      <p:pic>
        <p:nvPicPr>
          <p:cNvPr id="20" name="Picture 19">
            <a:extLst>
              <a:ext uri="{FF2B5EF4-FFF2-40B4-BE49-F238E27FC236}">
                <a16:creationId xmlns:a16="http://schemas.microsoft.com/office/drawing/2014/main" id="{3FAB0C7C-F6F6-DB3C-FA52-8F577CCA4607}"/>
              </a:ext>
            </a:extLst>
          </p:cNvPr>
          <p:cNvPicPr>
            <a:picLocks noChangeAspect="1"/>
          </p:cNvPicPr>
          <p:nvPr/>
        </p:nvPicPr>
        <p:blipFill>
          <a:blip r:embed="rId9"/>
          <a:stretch>
            <a:fillRect/>
          </a:stretch>
        </p:blipFill>
        <p:spPr>
          <a:xfrm>
            <a:off x="2913124" y="2966170"/>
            <a:ext cx="685800" cy="885825"/>
          </a:xfrm>
          <a:prstGeom prst="rect">
            <a:avLst/>
          </a:prstGeom>
        </p:spPr>
      </p:pic>
      <p:pic>
        <p:nvPicPr>
          <p:cNvPr id="22" name="Picture 21">
            <a:extLst>
              <a:ext uri="{FF2B5EF4-FFF2-40B4-BE49-F238E27FC236}">
                <a16:creationId xmlns:a16="http://schemas.microsoft.com/office/drawing/2014/main" id="{2E542AC1-7B19-38C1-5C0E-5D8C4A539F54}"/>
              </a:ext>
            </a:extLst>
          </p:cNvPr>
          <p:cNvPicPr>
            <a:picLocks noChangeAspect="1"/>
          </p:cNvPicPr>
          <p:nvPr/>
        </p:nvPicPr>
        <p:blipFill>
          <a:blip r:embed="rId10"/>
          <a:stretch>
            <a:fillRect/>
          </a:stretch>
        </p:blipFill>
        <p:spPr>
          <a:xfrm>
            <a:off x="6796605" y="4004213"/>
            <a:ext cx="609600" cy="381000"/>
          </a:xfrm>
          <a:prstGeom prst="rect">
            <a:avLst/>
          </a:prstGeom>
        </p:spPr>
      </p:pic>
      <p:pic>
        <p:nvPicPr>
          <p:cNvPr id="24" name="Picture 23">
            <a:extLst>
              <a:ext uri="{FF2B5EF4-FFF2-40B4-BE49-F238E27FC236}">
                <a16:creationId xmlns:a16="http://schemas.microsoft.com/office/drawing/2014/main" id="{20CF009F-38F0-63E4-989F-486B335ABF31}"/>
              </a:ext>
            </a:extLst>
          </p:cNvPr>
          <p:cNvPicPr>
            <a:picLocks noChangeAspect="1"/>
          </p:cNvPicPr>
          <p:nvPr/>
        </p:nvPicPr>
        <p:blipFill>
          <a:blip r:embed="rId11"/>
          <a:stretch>
            <a:fillRect/>
          </a:stretch>
        </p:blipFill>
        <p:spPr>
          <a:xfrm>
            <a:off x="6876306" y="2991571"/>
            <a:ext cx="406348" cy="406348"/>
          </a:xfrm>
          <a:prstGeom prst="rect">
            <a:avLst/>
          </a:prstGeom>
        </p:spPr>
      </p:pic>
      <p:pic>
        <p:nvPicPr>
          <p:cNvPr id="26" name="Picture 25">
            <a:extLst>
              <a:ext uri="{FF2B5EF4-FFF2-40B4-BE49-F238E27FC236}">
                <a16:creationId xmlns:a16="http://schemas.microsoft.com/office/drawing/2014/main" id="{DAAB5AC8-671E-B55E-78D3-DB5370E1C52D}"/>
              </a:ext>
            </a:extLst>
          </p:cNvPr>
          <p:cNvPicPr>
            <a:picLocks noChangeAspect="1"/>
          </p:cNvPicPr>
          <p:nvPr/>
        </p:nvPicPr>
        <p:blipFill>
          <a:blip r:embed="rId12"/>
          <a:stretch>
            <a:fillRect/>
          </a:stretch>
        </p:blipFill>
        <p:spPr>
          <a:xfrm>
            <a:off x="6920156" y="3488794"/>
            <a:ext cx="362498" cy="362498"/>
          </a:xfrm>
          <a:prstGeom prst="rect">
            <a:avLst/>
          </a:prstGeom>
        </p:spPr>
      </p:pic>
      <p:sp>
        <p:nvSpPr>
          <p:cNvPr id="27" name="Hộp Văn bản 12">
            <a:extLst>
              <a:ext uri="{FF2B5EF4-FFF2-40B4-BE49-F238E27FC236}">
                <a16:creationId xmlns:a16="http://schemas.microsoft.com/office/drawing/2014/main" id="{51AA3CD4-B77B-1904-55F6-2A8B904978AA}"/>
              </a:ext>
            </a:extLst>
          </p:cNvPr>
          <p:cNvSpPr txBox="1"/>
          <p:nvPr/>
        </p:nvSpPr>
        <p:spPr>
          <a:xfrm>
            <a:off x="4769173" y="3975769"/>
            <a:ext cx="2070119" cy="369332"/>
          </a:xfrm>
          <a:prstGeom prst="rect">
            <a:avLst/>
          </a:prstGeom>
          <a:noFill/>
        </p:spPr>
        <p:txBody>
          <a:bodyPr wrap="square">
            <a:spAutoFit/>
          </a:bodyPr>
          <a:lstStyle/>
          <a:p>
            <a:r>
              <a:rPr lang="vi-VN" sz="1800" dirty="0">
                <a:solidFill>
                  <a:schemeClr val="accent3">
                    <a:lumMod val="20000"/>
                    <a:lumOff val="80000"/>
                  </a:schemeClr>
                </a:solidFill>
                <a:latin typeface="Muli"/>
              </a:rPr>
              <a:t>Item nâng cấp đạn</a:t>
            </a:r>
          </a:p>
        </p:txBody>
      </p:sp>
      <p:pic>
        <p:nvPicPr>
          <p:cNvPr id="29" name="Picture 28">
            <a:extLst>
              <a:ext uri="{FF2B5EF4-FFF2-40B4-BE49-F238E27FC236}">
                <a16:creationId xmlns:a16="http://schemas.microsoft.com/office/drawing/2014/main" id="{4C95C1B9-41DD-81F7-12A1-949170EE0CDB}"/>
              </a:ext>
            </a:extLst>
          </p:cNvPr>
          <p:cNvPicPr>
            <a:picLocks noChangeAspect="1"/>
          </p:cNvPicPr>
          <p:nvPr/>
        </p:nvPicPr>
        <p:blipFill>
          <a:blip r:embed="rId13"/>
          <a:stretch>
            <a:fillRect/>
          </a:stretch>
        </p:blipFill>
        <p:spPr>
          <a:xfrm>
            <a:off x="1912483" y="3991869"/>
            <a:ext cx="786687" cy="786687"/>
          </a:xfrm>
          <a:prstGeom prst="rect">
            <a:avLst/>
          </a:prstGeom>
        </p:spPr>
      </p:pic>
    </p:spTree>
    <p:extLst>
      <p:ext uri="{BB962C8B-B14F-4D97-AF65-F5344CB8AC3E}">
        <p14:creationId xmlns:p14="http://schemas.microsoft.com/office/powerpoint/2010/main" val="2766777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anim calcmode="lin" valueType="num">
                                      <p:cBhvr additive="base">
                                        <p:cTn id="7" dur="500" fill="hold"/>
                                        <p:tgtEl>
                                          <p:spTgt spid="3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build="p"/>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6304744" cy="7491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atin typeface="Muli"/>
              </a:rPr>
              <a:t>Các đối tượng trong </a:t>
            </a:r>
            <a:r>
              <a:rPr lang="vi-VN" dirty="0" err="1">
                <a:latin typeface="Muli"/>
              </a:rPr>
              <a:t>game</a:t>
            </a:r>
            <a:endParaRPr dirty="0">
              <a:latin typeface="Muli"/>
            </a:endParaRPr>
          </a:p>
        </p:txBody>
      </p:sp>
      <p:sp>
        <p:nvSpPr>
          <p:cNvPr id="373" name="Google Shape;373;p16"/>
          <p:cNvSpPr txBox="1">
            <a:spLocks noGrp="1"/>
          </p:cNvSpPr>
          <p:nvPr>
            <p:ph type="body" idx="1"/>
          </p:nvPr>
        </p:nvSpPr>
        <p:spPr>
          <a:xfrm>
            <a:off x="225864" y="1691266"/>
            <a:ext cx="1710491" cy="825792"/>
          </a:xfrm>
          <a:prstGeom prst="rect">
            <a:avLst/>
          </a:prstGeom>
        </p:spPr>
        <p:txBody>
          <a:bodyPr spcFirstLastPara="1" wrap="square" lIns="91425" tIns="91425" rIns="91425" bIns="91425" anchor="t" anchorCtr="0">
            <a:noAutofit/>
          </a:bodyPr>
          <a:lstStyle/>
          <a:p>
            <a:pPr marL="139700" lvl="0" indent="0">
              <a:buNone/>
            </a:pPr>
            <a:r>
              <a:rPr lang="vi-VN" sz="1800" dirty="0">
                <a:solidFill>
                  <a:schemeClr val="accent3">
                    <a:lumMod val="20000"/>
                    <a:lumOff val="80000"/>
                  </a:schemeClr>
                </a:solidFill>
              </a:rPr>
              <a:t>Các loại đạn</a:t>
            </a:r>
            <a:endParaRPr sz="1800" dirty="0">
              <a:solidFill>
                <a:schemeClr val="accent3">
                  <a:lumMod val="20000"/>
                  <a:lumOff val="80000"/>
                </a:schemeClr>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grpSp>
        <p:nvGrpSpPr>
          <p:cNvPr id="20" name="Nhóm 19">
            <a:extLst>
              <a:ext uri="{FF2B5EF4-FFF2-40B4-BE49-F238E27FC236}">
                <a16:creationId xmlns:a16="http://schemas.microsoft.com/office/drawing/2014/main" id="{171A718B-96BE-5108-A9B9-776177C9B212}"/>
              </a:ext>
            </a:extLst>
          </p:cNvPr>
          <p:cNvGrpSpPr/>
          <p:nvPr/>
        </p:nvGrpSpPr>
        <p:grpSpPr>
          <a:xfrm>
            <a:off x="5377178" y="1439578"/>
            <a:ext cx="3136169" cy="3345947"/>
            <a:chOff x="5377178" y="1439578"/>
            <a:chExt cx="3136169" cy="3345947"/>
          </a:xfrm>
        </p:grpSpPr>
        <p:pic>
          <p:nvPicPr>
            <p:cNvPr id="2066" name="Picture 18">
              <a:extLst>
                <a:ext uri="{FF2B5EF4-FFF2-40B4-BE49-F238E27FC236}">
                  <a16:creationId xmlns:a16="http://schemas.microsoft.com/office/drawing/2014/main" id="{E8BE8585-71FB-464D-6700-41DAA6537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178" y="3696364"/>
              <a:ext cx="1999008" cy="108916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Nhóm 18">
              <a:extLst>
                <a:ext uri="{FF2B5EF4-FFF2-40B4-BE49-F238E27FC236}">
                  <a16:creationId xmlns:a16="http://schemas.microsoft.com/office/drawing/2014/main" id="{935A9E3F-25D8-4B42-8E23-39744D8877AC}"/>
                </a:ext>
              </a:extLst>
            </p:cNvPr>
            <p:cNvGrpSpPr/>
            <p:nvPr/>
          </p:nvGrpSpPr>
          <p:grpSpPr>
            <a:xfrm>
              <a:off x="5377178" y="1439578"/>
              <a:ext cx="3136169" cy="2000240"/>
              <a:chOff x="5377178" y="1439578"/>
              <a:chExt cx="3136169" cy="2000240"/>
            </a:xfrm>
          </p:grpSpPr>
          <p:sp>
            <p:nvSpPr>
              <p:cNvPr id="16" name="Hộp Văn bản 15">
                <a:extLst>
                  <a:ext uri="{FF2B5EF4-FFF2-40B4-BE49-F238E27FC236}">
                    <a16:creationId xmlns:a16="http://schemas.microsoft.com/office/drawing/2014/main" id="{9CD10681-1F55-77FA-E2A4-354DEF35BB91}"/>
                  </a:ext>
                </a:extLst>
              </p:cNvPr>
              <p:cNvSpPr txBox="1"/>
              <p:nvPr/>
            </p:nvSpPr>
            <p:spPr>
              <a:xfrm>
                <a:off x="5377178" y="1439578"/>
                <a:ext cx="3136169" cy="369332"/>
              </a:xfrm>
              <a:prstGeom prst="rect">
                <a:avLst/>
              </a:prstGeom>
              <a:noFill/>
            </p:spPr>
            <p:txBody>
              <a:bodyPr wrap="square" rtlCol="0">
                <a:spAutoFit/>
              </a:bodyPr>
              <a:lstStyle/>
              <a:p>
                <a:r>
                  <a:rPr lang="vi-VN" sz="1800" dirty="0">
                    <a:solidFill>
                      <a:schemeClr val="accent3">
                        <a:lumMod val="20000"/>
                        <a:lumOff val="80000"/>
                      </a:schemeClr>
                    </a:solidFill>
                    <a:latin typeface="Muli"/>
                  </a:rPr>
                  <a:t>Hình nền </a:t>
                </a:r>
                <a:r>
                  <a:rPr lang="vi-VN" sz="1800" dirty="0" err="1">
                    <a:solidFill>
                      <a:schemeClr val="accent3">
                        <a:lumMod val="20000"/>
                        <a:lumOff val="80000"/>
                      </a:schemeClr>
                    </a:solidFill>
                    <a:latin typeface="Muli"/>
                  </a:rPr>
                  <a:t>Background</a:t>
                </a:r>
                <a:endParaRPr lang="vi-VN" sz="1800" dirty="0">
                  <a:solidFill>
                    <a:schemeClr val="accent3">
                      <a:lumMod val="20000"/>
                      <a:lumOff val="80000"/>
                    </a:schemeClr>
                  </a:solidFill>
                  <a:latin typeface="Muli"/>
                </a:endParaRPr>
              </a:p>
            </p:txBody>
          </p:sp>
          <p:pic>
            <p:nvPicPr>
              <p:cNvPr id="2070" name="Picture 22">
                <a:extLst>
                  <a:ext uri="{FF2B5EF4-FFF2-40B4-BE49-F238E27FC236}">
                    <a16:creationId xmlns:a16="http://schemas.microsoft.com/office/drawing/2014/main" id="{46767313-6084-3F7D-CC64-C2CBDB63B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7178" y="1867901"/>
                <a:ext cx="2372139" cy="1571917"/>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1" name="Picture 10">
            <a:extLst>
              <a:ext uri="{FF2B5EF4-FFF2-40B4-BE49-F238E27FC236}">
                <a16:creationId xmlns:a16="http://schemas.microsoft.com/office/drawing/2014/main" id="{0D43ADF6-8689-954C-584D-835A7E002AC6}"/>
              </a:ext>
            </a:extLst>
          </p:cNvPr>
          <p:cNvPicPr>
            <a:picLocks noChangeAspect="1"/>
          </p:cNvPicPr>
          <p:nvPr/>
        </p:nvPicPr>
        <p:blipFill>
          <a:blip r:embed="rId5"/>
          <a:stretch>
            <a:fillRect/>
          </a:stretch>
        </p:blipFill>
        <p:spPr>
          <a:xfrm>
            <a:off x="1788014" y="1419455"/>
            <a:ext cx="990213" cy="1033122"/>
          </a:xfrm>
          <a:prstGeom prst="rect">
            <a:avLst/>
          </a:prstGeom>
        </p:spPr>
      </p:pic>
      <p:pic>
        <p:nvPicPr>
          <p:cNvPr id="13" name="Picture 12">
            <a:extLst>
              <a:ext uri="{FF2B5EF4-FFF2-40B4-BE49-F238E27FC236}">
                <a16:creationId xmlns:a16="http://schemas.microsoft.com/office/drawing/2014/main" id="{FA0D1D4A-584C-18A4-6376-D157CADFF0EC}"/>
              </a:ext>
            </a:extLst>
          </p:cNvPr>
          <p:cNvPicPr>
            <a:picLocks noChangeAspect="1"/>
          </p:cNvPicPr>
          <p:nvPr/>
        </p:nvPicPr>
        <p:blipFill>
          <a:blip r:embed="rId6"/>
          <a:stretch>
            <a:fillRect/>
          </a:stretch>
        </p:blipFill>
        <p:spPr>
          <a:xfrm>
            <a:off x="2868348" y="1423067"/>
            <a:ext cx="1137105" cy="1033122"/>
          </a:xfrm>
          <a:prstGeom prst="rect">
            <a:avLst/>
          </a:prstGeom>
        </p:spPr>
      </p:pic>
      <p:pic>
        <p:nvPicPr>
          <p:cNvPr id="17" name="Picture 16">
            <a:extLst>
              <a:ext uri="{FF2B5EF4-FFF2-40B4-BE49-F238E27FC236}">
                <a16:creationId xmlns:a16="http://schemas.microsoft.com/office/drawing/2014/main" id="{F242B3D6-1F73-DCCF-6F62-066E98B7F23E}"/>
              </a:ext>
            </a:extLst>
          </p:cNvPr>
          <p:cNvPicPr>
            <a:picLocks noChangeAspect="1"/>
          </p:cNvPicPr>
          <p:nvPr/>
        </p:nvPicPr>
        <p:blipFill>
          <a:blip r:embed="rId7"/>
          <a:stretch>
            <a:fillRect/>
          </a:stretch>
        </p:blipFill>
        <p:spPr>
          <a:xfrm>
            <a:off x="4122121" y="1439578"/>
            <a:ext cx="1061067" cy="998325"/>
          </a:xfrm>
          <a:prstGeom prst="rect">
            <a:avLst/>
          </a:prstGeom>
        </p:spPr>
      </p:pic>
      <p:sp>
        <p:nvSpPr>
          <p:cNvPr id="3" name="Hộp Văn bản 4">
            <a:extLst>
              <a:ext uri="{FF2B5EF4-FFF2-40B4-BE49-F238E27FC236}">
                <a16:creationId xmlns:a16="http://schemas.microsoft.com/office/drawing/2014/main" id="{1F4367EA-E0A6-74EE-A0E0-70FD7AD81C6D}"/>
              </a:ext>
            </a:extLst>
          </p:cNvPr>
          <p:cNvSpPr txBox="1"/>
          <p:nvPr/>
        </p:nvSpPr>
        <p:spPr>
          <a:xfrm>
            <a:off x="400029" y="3255152"/>
            <a:ext cx="1537252" cy="369332"/>
          </a:xfrm>
          <a:prstGeom prst="rect">
            <a:avLst/>
          </a:prstGeom>
          <a:noFill/>
        </p:spPr>
        <p:txBody>
          <a:bodyPr wrap="square" rtlCol="0">
            <a:spAutoFit/>
          </a:bodyPr>
          <a:lstStyle/>
          <a:p>
            <a:r>
              <a:rPr lang="vi-VN" sz="1800" dirty="0">
                <a:solidFill>
                  <a:schemeClr val="accent3">
                    <a:lumMod val="20000"/>
                    <a:lumOff val="80000"/>
                  </a:schemeClr>
                </a:solidFill>
                <a:latin typeface="Muli"/>
              </a:rPr>
              <a:t>Các </a:t>
            </a:r>
            <a:r>
              <a:rPr lang="vi-VN" sz="1800" dirty="0" err="1">
                <a:solidFill>
                  <a:schemeClr val="accent3">
                    <a:lumMod val="20000"/>
                    <a:lumOff val="80000"/>
                  </a:schemeClr>
                </a:solidFill>
                <a:latin typeface="Muli"/>
              </a:rPr>
              <a:t>Button</a:t>
            </a:r>
            <a:endParaRPr lang="vi-VN" sz="1800" dirty="0">
              <a:solidFill>
                <a:schemeClr val="accent3">
                  <a:lumMod val="20000"/>
                  <a:lumOff val="80000"/>
                </a:schemeClr>
              </a:solidFill>
              <a:latin typeface="Muli"/>
            </a:endParaRPr>
          </a:p>
        </p:txBody>
      </p:sp>
      <p:pic>
        <p:nvPicPr>
          <p:cNvPr id="8" name="Picture 7">
            <a:extLst>
              <a:ext uri="{FF2B5EF4-FFF2-40B4-BE49-F238E27FC236}">
                <a16:creationId xmlns:a16="http://schemas.microsoft.com/office/drawing/2014/main" id="{C6DBD36B-55E4-0966-C9E9-32DA182F3497}"/>
              </a:ext>
            </a:extLst>
          </p:cNvPr>
          <p:cNvPicPr>
            <a:picLocks noChangeAspect="1"/>
          </p:cNvPicPr>
          <p:nvPr/>
        </p:nvPicPr>
        <p:blipFill>
          <a:blip r:embed="rId8"/>
          <a:stretch>
            <a:fillRect/>
          </a:stretch>
        </p:blipFill>
        <p:spPr>
          <a:xfrm>
            <a:off x="1664964" y="3114777"/>
            <a:ext cx="2049344" cy="598349"/>
          </a:xfrm>
          <a:prstGeom prst="rect">
            <a:avLst/>
          </a:prstGeom>
        </p:spPr>
      </p:pic>
      <p:pic>
        <p:nvPicPr>
          <p:cNvPr id="10" name="Picture 9">
            <a:extLst>
              <a:ext uri="{FF2B5EF4-FFF2-40B4-BE49-F238E27FC236}">
                <a16:creationId xmlns:a16="http://schemas.microsoft.com/office/drawing/2014/main" id="{858D9B88-2407-C2B8-3AAF-7E607E1341D1}"/>
              </a:ext>
            </a:extLst>
          </p:cNvPr>
          <p:cNvPicPr>
            <a:picLocks noChangeAspect="1"/>
          </p:cNvPicPr>
          <p:nvPr/>
        </p:nvPicPr>
        <p:blipFill>
          <a:blip r:embed="rId9"/>
          <a:stretch>
            <a:fillRect/>
          </a:stretch>
        </p:blipFill>
        <p:spPr>
          <a:xfrm>
            <a:off x="1685025" y="3651556"/>
            <a:ext cx="1930045" cy="569055"/>
          </a:xfrm>
          <a:prstGeom prst="rect">
            <a:avLst/>
          </a:prstGeom>
        </p:spPr>
      </p:pic>
      <p:pic>
        <p:nvPicPr>
          <p:cNvPr id="14" name="Picture 13">
            <a:extLst>
              <a:ext uri="{FF2B5EF4-FFF2-40B4-BE49-F238E27FC236}">
                <a16:creationId xmlns:a16="http://schemas.microsoft.com/office/drawing/2014/main" id="{701F034F-AA1F-8C6C-8CB2-B81FF0CDCAA2}"/>
              </a:ext>
            </a:extLst>
          </p:cNvPr>
          <p:cNvPicPr>
            <a:picLocks noChangeAspect="1"/>
          </p:cNvPicPr>
          <p:nvPr/>
        </p:nvPicPr>
        <p:blipFill>
          <a:blip r:embed="rId10"/>
          <a:stretch>
            <a:fillRect/>
          </a:stretch>
        </p:blipFill>
        <p:spPr>
          <a:xfrm>
            <a:off x="1767814" y="4189306"/>
            <a:ext cx="950902" cy="375606"/>
          </a:xfrm>
          <a:prstGeom prst="rect">
            <a:avLst/>
          </a:prstGeom>
        </p:spPr>
      </p:pic>
    </p:spTree>
    <p:extLst>
      <p:ext uri="{BB962C8B-B14F-4D97-AF65-F5344CB8AC3E}">
        <p14:creationId xmlns:p14="http://schemas.microsoft.com/office/powerpoint/2010/main" val="13168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anim calcmode="lin" valueType="num">
                                      <p:cBhvr additive="base">
                                        <p:cTn id="7" dur="500" fill="hold"/>
                                        <p:tgtEl>
                                          <p:spTgt spid="3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890556" y="1835524"/>
            <a:ext cx="5531200" cy="14724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i="0" u="none" strike="noStrike" dirty="0">
                <a:solidFill>
                  <a:schemeClr val="accent2"/>
                </a:solidFill>
                <a:effectLst/>
                <a:latin typeface="Muli"/>
              </a:rPr>
              <a:t>Kết luận và định hướng phát triển </a:t>
            </a:r>
            <a:r>
              <a:rPr lang="vi-VN" b="1" i="0" u="none" strike="noStrike" dirty="0" err="1">
                <a:solidFill>
                  <a:schemeClr val="accent2"/>
                </a:solidFill>
                <a:effectLst/>
                <a:latin typeface="Muli"/>
              </a:rPr>
              <a:t>game</a:t>
            </a:r>
            <a:endParaRPr b="1" dirty="0">
              <a:solidFill>
                <a:schemeClr val="accent2"/>
              </a:solidFill>
              <a:latin typeface="Muli"/>
            </a:endParaRPr>
          </a:p>
        </p:txBody>
      </p:sp>
      <p:sp>
        <p:nvSpPr>
          <p:cNvPr id="361" name="Google Shape;361;p14"/>
          <p:cNvSpPr txBox="1"/>
          <p:nvPr/>
        </p:nvSpPr>
        <p:spPr>
          <a:xfrm>
            <a:off x="42945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dirty="0">
                <a:solidFill>
                  <a:srgbClr val="FFFFFF"/>
                </a:solidFill>
                <a:sym typeface="Nixie One"/>
              </a:rPr>
              <a:t>3</a:t>
            </a:r>
            <a:endParaRPr b="1" dirty="0">
              <a:solidFill>
                <a:srgbClr val="FFFFFF"/>
              </a:solidFill>
            </a:endParaRPr>
          </a:p>
        </p:txBody>
      </p:sp>
    </p:spTree>
    <p:extLst>
      <p:ext uri="{BB962C8B-B14F-4D97-AF65-F5344CB8AC3E}">
        <p14:creationId xmlns:p14="http://schemas.microsoft.com/office/powerpoint/2010/main" val="1917958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803715" y="1994451"/>
            <a:ext cx="7283577" cy="1887402"/>
          </a:xfrm>
          <a:prstGeom prst="rect">
            <a:avLst/>
          </a:prstGeom>
        </p:spPr>
        <p:txBody>
          <a:bodyPr spcFirstLastPara="1" wrap="square" lIns="91425" tIns="91425" rIns="91425" bIns="91425" anchor="ctr" anchorCtr="0">
            <a:noAutofit/>
          </a:bodyPr>
          <a:lstStyle/>
          <a:p>
            <a:pPr>
              <a:spcBef>
                <a:spcPts val="0"/>
              </a:spcBef>
            </a:pPr>
            <a:r>
              <a:rPr lang="vi-VN" sz="2000" b="0" i="0" u="none" strike="noStrike" dirty="0">
                <a:solidFill>
                  <a:schemeClr val="accent3">
                    <a:lumMod val="20000"/>
                    <a:lumOff val="80000"/>
                  </a:schemeClr>
                </a:solidFill>
                <a:effectLst/>
                <a:latin typeface="Muli"/>
              </a:rPr>
              <a:t>Nhìn chung </a:t>
            </a:r>
            <a:r>
              <a:rPr lang="vi-VN" sz="2000" b="0" i="0" u="none" strike="noStrike" dirty="0" err="1">
                <a:solidFill>
                  <a:schemeClr val="accent3">
                    <a:lumMod val="20000"/>
                    <a:lumOff val="80000"/>
                  </a:schemeClr>
                </a:solidFill>
                <a:effectLst/>
                <a:latin typeface="Muli"/>
              </a:rPr>
              <a:t>game</a:t>
            </a:r>
            <a:r>
              <a:rPr lang="vi-VN" sz="2000" b="0" i="0" u="none" strike="noStrike" dirty="0">
                <a:solidFill>
                  <a:schemeClr val="accent3">
                    <a:lumMod val="20000"/>
                    <a:lumOff val="80000"/>
                  </a:schemeClr>
                </a:solidFill>
                <a:effectLst/>
                <a:latin typeface="Muli"/>
              </a:rPr>
              <a:t> tạo ra đáp ứng nhu cầu giải trí của người chơi.</a:t>
            </a:r>
          </a:p>
          <a:p>
            <a:pPr>
              <a:spcBef>
                <a:spcPts val="0"/>
              </a:spcBef>
            </a:pPr>
            <a:r>
              <a:rPr lang="vi-VN" sz="2000" b="0" i="0" u="none" strike="noStrike" dirty="0">
                <a:solidFill>
                  <a:schemeClr val="accent3">
                    <a:lumMod val="20000"/>
                    <a:lumOff val="80000"/>
                  </a:schemeClr>
                </a:solidFill>
                <a:effectLst/>
                <a:latin typeface="Muli"/>
              </a:rPr>
              <a:t>Giao diện thân thiện, đơn giản, dễ sử dụng và thao tác. </a:t>
            </a:r>
          </a:p>
          <a:p>
            <a:pPr>
              <a:spcBef>
                <a:spcPts val="0"/>
              </a:spcBef>
            </a:pPr>
            <a:r>
              <a:rPr lang="vi-VN" sz="2000" b="0" i="0" u="none" strike="noStrike" dirty="0">
                <a:solidFill>
                  <a:schemeClr val="accent3">
                    <a:lumMod val="20000"/>
                    <a:lumOff val="80000"/>
                  </a:schemeClr>
                </a:solidFill>
                <a:effectLst/>
                <a:latin typeface="Muli"/>
              </a:rPr>
              <a:t>Tuy nhiên vẫn còn một số hạn chế chưa được khắc phục như hoạt ảnh chưa được mượt, âm thanh chưa tốt và còn thiếu một số tính năng</a:t>
            </a:r>
            <a:r>
              <a:rPr lang="vi-VN" sz="1800" b="0" i="0" u="none" strike="noStrike" dirty="0">
                <a:solidFill>
                  <a:schemeClr val="accent3">
                    <a:lumMod val="20000"/>
                    <a:lumOff val="80000"/>
                  </a:schemeClr>
                </a:solidFill>
                <a:effectLst/>
                <a:latin typeface="Muli"/>
              </a:rPr>
              <a:t>.</a:t>
            </a:r>
            <a:br>
              <a:rPr lang="vi-VN" sz="1800" dirty="0">
                <a:solidFill>
                  <a:schemeClr val="accent3">
                    <a:lumMod val="20000"/>
                    <a:lumOff val="80000"/>
                  </a:schemeClr>
                </a:solidFill>
              </a:rPr>
            </a:br>
            <a:endParaRPr sz="1800" dirty="0">
              <a:solidFill>
                <a:schemeClr val="accent3">
                  <a:lumMod val="20000"/>
                  <a:lumOff val="80000"/>
                </a:schemeClr>
              </a:solidFill>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61735065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327215" y="1681701"/>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2623046" y="1193894"/>
            <a:ext cx="5615178" cy="32686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7200" b="1" dirty="0">
                <a:solidFill>
                  <a:schemeClr val="accent2"/>
                </a:solidFill>
                <a:latin typeface="Muli"/>
              </a:rPr>
              <a:t>Cảm ơn thầy và các bạn đã lắng nghe</a:t>
            </a:r>
            <a:endParaRPr sz="7200" b="1" dirty="0">
              <a:solidFill>
                <a:schemeClr val="accent2"/>
              </a:solidFill>
              <a:latin typeface="Muli"/>
            </a:endParaRPr>
          </a:p>
        </p:txBody>
      </p:sp>
      <p:sp>
        <p:nvSpPr>
          <p:cNvPr id="594" name="Google Shape;594;p34"/>
          <p:cNvSpPr/>
          <p:nvPr/>
        </p:nvSpPr>
        <p:spPr>
          <a:xfrm>
            <a:off x="865334" y="2288308"/>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2834100" y="1109586"/>
            <a:ext cx="4700840" cy="6595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b="1" dirty="0"/>
              <a:t>Thành viên nhóm 14</a:t>
            </a:r>
            <a:endParaRPr sz="3200" b="1" dirty="0"/>
          </a:p>
        </p:txBody>
      </p:sp>
      <p:sp>
        <p:nvSpPr>
          <p:cNvPr id="352" name="Google Shape;352;p13"/>
          <p:cNvSpPr txBox="1">
            <a:spLocks noGrp="1"/>
          </p:cNvSpPr>
          <p:nvPr>
            <p:ph type="body" idx="4294967295"/>
          </p:nvPr>
        </p:nvSpPr>
        <p:spPr>
          <a:xfrm>
            <a:off x="2769705" y="2145480"/>
            <a:ext cx="5575820" cy="188843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2800" dirty="0"/>
              <a:t>Vũ Ngọc Phương           B20DCAT142</a:t>
            </a:r>
          </a:p>
          <a:p>
            <a:pPr marL="0" lvl="0" indent="0" algn="l" rtl="0">
              <a:spcBef>
                <a:spcPts val="600"/>
              </a:spcBef>
              <a:spcAft>
                <a:spcPts val="0"/>
              </a:spcAft>
              <a:buNone/>
            </a:pPr>
            <a:r>
              <a:rPr lang="vi-VN" sz="2800" dirty="0"/>
              <a:t>Hoàng Trung Kiên         B20DCAT098</a:t>
            </a:r>
          </a:p>
          <a:p>
            <a:pPr marL="0" lvl="0" indent="0" algn="l" rtl="0">
              <a:spcBef>
                <a:spcPts val="600"/>
              </a:spcBef>
              <a:spcAft>
                <a:spcPts val="0"/>
              </a:spcAft>
              <a:buNone/>
            </a:pPr>
            <a:r>
              <a:rPr lang="vi-VN" sz="2800" dirty="0"/>
              <a:t>Nguyễn Minh Hiển       B20DCAT054</a:t>
            </a:r>
          </a:p>
        </p:txBody>
      </p:sp>
      <p:pic>
        <p:nvPicPr>
          <p:cNvPr id="353" name="Google Shape;353;p13"/>
          <p:cNvPicPr preferRelativeResize="0"/>
          <p:nvPr/>
        </p:nvPicPr>
        <p:blipFill rotWithShape="1">
          <a:blip r:embed="rId3">
            <a:alphaModFix/>
          </a:blip>
          <a:srcRect l="9917" t="14915" r="9909" b="12960"/>
          <a:stretch/>
        </p:blipFill>
        <p:spPr>
          <a:xfrm>
            <a:off x="951000" y="677875"/>
            <a:ext cx="1883100" cy="1693800"/>
          </a:xfrm>
          <a:prstGeom prst="hexagon">
            <a:avLst>
              <a:gd name="adj" fmla="val 28393"/>
              <a:gd name="vf" fmla="val 115470"/>
            </a:avLst>
          </a:prstGeom>
          <a:noFill/>
          <a:ln>
            <a:noFill/>
          </a:ln>
        </p:spPr>
      </p:pic>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chemeClr val="accent2"/>
                </a:solidFill>
                <a:effectLst/>
                <a:latin typeface="Arial" panose="020B0604020202020204" pitchFamily="34" charset="0"/>
              </a:rPr>
              <a:t>GAME SPACE INVADERS</a:t>
            </a:r>
            <a:br>
              <a:rPr lang="vi-VN" b="0" dirty="0">
                <a:effectLst/>
              </a:rPr>
            </a:br>
            <a:br>
              <a:rPr lang="vi-VN" dirty="0"/>
            </a:br>
            <a:endParaRPr dirty="0"/>
          </a:p>
        </p:txBody>
      </p:sp>
      <p:sp>
        <p:nvSpPr>
          <p:cNvPr id="478" name="Google Shape;478;p27"/>
          <p:cNvSpPr/>
          <p:nvPr/>
        </p:nvSpPr>
        <p:spPr>
          <a:xfrm>
            <a:off x="1914525" y="2328350"/>
            <a:ext cx="1946100" cy="13251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a:solidFill>
                  <a:srgbClr val="00E1C6"/>
                </a:solidFill>
                <a:latin typeface="Muli"/>
                <a:ea typeface="Muli"/>
                <a:cs typeface="Muli"/>
                <a:sym typeface="Muli"/>
              </a:rPr>
              <a:t>Giới thiệu </a:t>
            </a:r>
            <a:r>
              <a:rPr lang="vi-VN" sz="2400" dirty="0" err="1">
                <a:solidFill>
                  <a:srgbClr val="00E1C6"/>
                </a:solidFill>
                <a:latin typeface="Muli"/>
                <a:ea typeface="Muli"/>
                <a:cs typeface="Muli"/>
                <a:sym typeface="Muli"/>
              </a:rPr>
              <a:t>Game</a:t>
            </a:r>
            <a:endParaRPr sz="2400" dirty="0">
              <a:solidFill>
                <a:srgbClr val="00E1C6"/>
              </a:solidFill>
              <a:latin typeface="Muli"/>
              <a:ea typeface="Muli"/>
              <a:cs typeface="Muli"/>
              <a:sym typeface="Muli"/>
            </a:endParaRPr>
          </a:p>
        </p:txBody>
      </p:sp>
      <p:sp>
        <p:nvSpPr>
          <p:cNvPr id="479" name="Google Shape;479;p27"/>
          <p:cNvSpPr/>
          <p:nvPr/>
        </p:nvSpPr>
        <p:spPr>
          <a:xfrm>
            <a:off x="3666197" y="2328350"/>
            <a:ext cx="1983600" cy="13251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solidFill>
                  <a:srgbClr val="19BBD5"/>
                </a:solidFill>
                <a:latin typeface="Muli"/>
                <a:ea typeface="Muli"/>
                <a:cs typeface="Muli"/>
                <a:sym typeface="Muli"/>
              </a:rPr>
              <a:t>Mô tả chi tiết</a:t>
            </a:r>
            <a:endParaRPr sz="2800" dirty="0">
              <a:solidFill>
                <a:srgbClr val="19BBD5"/>
              </a:solidFill>
              <a:latin typeface="Muli"/>
              <a:ea typeface="Muli"/>
              <a:cs typeface="Muli"/>
              <a:sym typeface="Muli"/>
            </a:endParaRPr>
          </a:p>
        </p:txBody>
      </p:sp>
      <p:sp>
        <p:nvSpPr>
          <p:cNvPr id="480" name="Google Shape;480;p27"/>
          <p:cNvSpPr/>
          <p:nvPr/>
        </p:nvSpPr>
        <p:spPr>
          <a:xfrm>
            <a:off x="5455294" y="2328350"/>
            <a:ext cx="1983600" cy="13251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dirty="0">
                <a:solidFill>
                  <a:srgbClr val="3292E1"/>
                </a:solidFill>
                <a:latin typeface="Muli"/>
                <a:ea typeface="Muli"/>
                <a:cs typeface="Muli"/>
                <a:sym typeface="Muli"/>
              </a:rPr>
              <a:t>Kết luận và định hướng phát triển </a:t>
            </a:r>
            <a:r>
              <a:rPr lang="vi-VN" sz="1600" dirty="0" err="1">
                <a:solidFill>
                  <a:srgbClr val="3292E1"/>
                </a:solidFill>
                <a:latin typeface="Muli"/>
                <a:ea typeface="Muli"/>
                <a:cs typeface="Muli"/>
                <a:sym typeface="Muli"/>
              </a:rPr>
              <a:t>Game</a:t>
            </a:r>
            <a:endParaRPr sz="1600" dirty="0">
              <a:solidFill>
                <a:srgbClr val="3292E1"/>
              </a:solidFill>
              <a:latin typeface="Muli"/>
              <a:ea typeface="Muli"/>
              <a:cs typeface="Muli"/>
              <a:sym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4186664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903467" y="1881808"/>
            <a:ext cx="5830958" cy="11794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b="1" dirty="0">
                <a:latin typeface="Muli"/>
              </a:rPr>
              <a:t>Giới thiệu </a:t>
            </a:r>
            <a:r>
              <a:rPr lang="vi-VN" sz="6000" b="1" dirty="0" err="1">
                <a:latin typeface="Muli"/>
              </a:rPr>
              <a:t>Game</a:t>
            </a:r>
            <a:endParaRPr sz="6000" b="1" dirty="0">
              <a:latin typeface="Muli"/>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Mục đích làm Game</a:t>
            </a:r>
            <a:endParaRPr dirty="0">
              <a:latin typeface="Muli"/>
            </a:endParaRPr>
          </a:p>
        </p:txBody>
      </p:sp>
      <p:sp>
        <p:nvSpPr>
          <p:cNvPr id="373" name="Google Shape;373;p16"/>
          <p:cNvSpPr txBox="1">
            <a:spLocks noGrp="1"/>
          </p:cNvSpPr>
          <p:nvPr>
            <p:ph type="body" idx="1"/>
          </p:nvPr>
        </p:nvSpPr>
        <p:spPr>
          <a:xfrm>
            <a:off x="98218" y="1785068"/>
            <a:ext cx="8861483" cy="3442252"/>
          </a:xfrm>
          <a:prstGeom prst="rect">
            <a:avLst/>
          </a:prstGeom>
        </p:spPr>
        <p:txBody>
          <a:bodyPr spcFirstLastPara="1" wrap="square" lIns="91425" tIns="91425" rIns="91425" bIns="91425" anchor="t" anchorCtr="0">
            <a:noAutofit/>
          </a:bodyPr>
          <a:lstStyle/>
          <a:p>
            <a:r>
              <a:rPr lang="vi-VN" sz="2400" dirty="0">
                <a:solidFill>
                  <a:schemeClr val="accent3">
                    <a:lumMod val="20000"/>
                    <a:lumOff val="80000"/>
                  </a:schemeClr>
                </a:solidFill>
              </a:rPr>
              <a:t>Giúp người chơi giải tỏa stress sau những giờ làm việc căng thẳng. </a:t>
            </a:r>
          </a:p>
          <a:p>
            <a:pPr lvl="0"/>
            <a:r>
              <a:rPr lang="vi-VN" sz="2400" dirty="0">
                <a:solidFill>
                  <a:schemeClr val="accent3">
                    <a:lumMod val="20000"/>
                    <a:lumOff val="80000"/>
                  </a:schemeClr>
                </a:solidFill>
              </a:rPr>
              <a:t>Đồng thời qua phần làm game này chúng ta có thể củng cố kiến thức về một số ngôn ngữ lập trình, giúp ta có thể hiểu sâu hơn về ngôn ngữ Python. </a:t>
            </a:r>
          </a:p>
          <a:p>
            <a:pPr marL="139700" lvl="0" indent="0">
              <a:buNone/>
            </a:pPr>
            <a:endParaRPr lang="vi-VN" sz="2400" dirty="0">
              <a:solidFill>
                <a:schemeClr val="accent4">
                  <a:lumMod val="40000"/>
                  <a:lumOff val="60000"/>
                </a:schemeClr>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Tóm tắt về </a:t>
            </a:r>
            <a:r>
              <a:rPr lang="vi-VN" dirty="0" err="1">
                <a:latin typeface="Muli"/>
              </a:rPr>
              <a:t>Game</a:t>
            </a:r>
            <a:endParaRPr dirty="0">
              <a:latin typeface="Muli"/>
            </a:endParaRPr>
          </a:p>
        </p:txBody>
      </p:sp>
      <p:sp>
        <p:nvSpPr>
          <p:cNvPr id="373" name="Google Shape;373;p16"/>
          <p:cNvSpPr txBox="1">
            <a:spLocks noGrp="1"/>
          </p:cNvSpPr>
          <p:nvPr>
            <p:ph type="body" idx="1"/>
          </p:nvPr>
        </p:nvSpPr>
        <p:spPr>
          <a:xfrm>
            <a:off x="98218" y="1785068"/>
            <a:ext cx="8861483" cy="3442252"/>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vi-VN" sz="2400" b="0" i="0" u="none" strike="noStrike" dirty="0">
                <a:solidFill>
                  <a:schemeClr val="accent3">
                    <a:lumMod val="20000"/>
                    <a:lumOff val="80000"/>
                  </a:schemeClr>
                </a:solidFill>
                <a:effectLst/>
              </a:rPr>
              <a:t>SPACE INVADERS được lấy ý tưởng từ </a:t>
            </a:r>
            <a:r>
              <a:rPr lang="vi-VN" sz="2400" dirty="0">
                <a:solidFill>
                  <a:schemeClr val="accent3">
                    <a:lumMod val="20000"/>
                    <a:lumOff val="80000"/>
                  </a:schemeClr>
                </a:solidFill>
              </a:rPr>
              <a:t>game</a:t>
            </a:r>
            <a:r>
              <a:rPr lang="vi-VN" sz="2400" b="0" i="0" u="none" strike="noStrike" dirty="0">
                <a:solidFill>
                  <a:schemeClr val="accent3">
                    <a:lumMod val="20000"/>
                    <a:lumOff val="80000"/>
                  </a:schemeClr>
                </a:solidFill>
                <a:effectLst/>
              </a:rPr>
              <a:t> CHICKEN INVADERS </a:t>
            </a:r>
          </a:p>
          <a:p>
            <a:pPr marL="457200" lvl="0" indent="-317500" algn="l" rtl="0">
              <a:spcBef>
                <a:spcPts val="600"/>
              </a:spcBef>
              <a:spcAft>
                <a:spcPts val="0"/>
              </a:spcAft>
              <a:buSzPts val="1400"/>
              <a:buChar char="◇"/>
            </a:pPr>
            <a:r>
              <a:rPr lang="vi-VN" sz="2400" dirty="0">
                <a:solidFill>
                  <a:schemeClr val="accent3">
                    <a:lumMod val="20000"/>
                    <a:lumOff val="80000"/>
                  </a:schemeClr>
                </a:solidFill>
              </a:rPr>
              <a:t>Game gồm các tàu bay chiến đấu của ta và các tàu bay địch</a:t>
            </a:r>
          </a:p>
          <a:p>
            <a:pPr lvl="0"/>
            <a:r>
              <a:rPr lang="vi-VN" sz="2400" dirty="0">
                <a:solidFill>
                  <a:schemeClr val="accent3">
                    <a:lumMod val="20000"/>
                    <a:lumOff val="80000"/>
                  </a:schemeClr>
                </a:solidFill>
              </a:rPr>
              <a:t>Nhiệm vụ của ta là tiêu diệt các máy bay địch</a:t>
            </a:r>
          </a:p>
          <a:p>
            <a:pPr marL="139700" lvl="0" indent="0">
              <a:buNone/>
            </a:pPr>
            <a:endParaRPr sz="1800" dirty="0">
              <a:solidFill>
                <a:schemeClr val="accent2"/>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242825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Game Play</a:t>
            </a:r>
            <a:endParaRPr dirty="0">
              <a:latin typeface="Muli"/>
            </a:endParaRPr>
          </a:p>
        </p:txBody>
      </p:sp>
      <p:sp>
        <p:nvSpPr>
          <p:cNvPr id="373" name="Google Shape;373;p16"/>
          <p:cNvSpPr txBox="1">
            <a:spLocks noGrp="1"/>
          </p:cNvSpPr>
          <p:nvPr>
            <p:ph type="body" idx="1"/>
          </p:nvPr>
        </p:nvSpPr>
        <p:spPr>
          <a:xfrm>
            <a:off x="13557" y="1701173"/>
            <a:ext cx="7720256" cy="3442252"/>
          </a:xfrm>
          <a:prstGeom prst="rect">
            <a:avLst/>
          </a:prstGeom>
        </p:spPr>
        <p:txBody>
          <a:bodyPr spcFirstLastPara="1" wrap="square" lIns="91425" tIns="91425" rIns="91425" bIns="91425" anchor="t" anchorCtr="0">
            <a:noAutofit/>
          </a:bodyPr>
          <a:lstStyle/>
          <a:p>
            <a:r>
              <a:rPr lang="vi-VN" sz="2000" dirty="0">
                <a:solidFill>
                  <a:schemeClr val="accent3">
                    <a:lumMod val="20000"/>
                    <a:lumOff val="80000"/>
                  </a:schemeClr>
                </a:solidFill>
              </a:rPr>
              <a:t>Người chơi bắt đầu với 5 mạng sống và level bắt đầu là 1. </a:t>
            </a:r>
          </a:p>
          <a:p>
            <a:r>
              <a:rPr lang="vi-VN" sz="2000" dirty="0">
                <a:solidFill>
                  <a:schemeClr val="accent3">
                    <a:lumMod val="20000"/>
                    <a:lumOff val="80000"/>
                  </a:schemeClr>
                </a:solidFill>
              </a:rPr>
              <a:t>Người chơi sẽ phải tránh các tiểu hành tinh, các tàu địch, cũng như đạn được bắn ra từ tàu địch, ngoài ra còn có boss người chơi cần tránh va chạm chúng và cả đạn chúng bắn ra. </a:t>
            </a:r>
          </a:p>
          <a:p>
            <a:r>
              <a:rPr lang="vi-VN" sz="2000" dirty="0">
                <a:solidFill>
                  <a:schemeClr val="accent3">
                    <a:lumMod val="20000"/>
                    <a:lumOff val="80000"/>
                  </a:schemeClr>
                </a:solidFill>
              </a:rPr>
              <a:t>Nếu như gặp bất cứ va chạm nào trong trường hợp nêu trên thì người chơi sẽ bị mất máu ( được biểu diễn bằng thanh bên dưới tàu của người chơi, tối đa 100). Nếu thanh máu bằng 0 game over</a:t>
            </a:r>
          </a:p>
          <a:p>
            <a:r>
              <a:rPr lang="vi-VN" sz="2000" dirty="0">
                <a:solidFill>
                  <a:schemeClr val="accent3">
                    <a:lumMod val="20000"/>
                    <a:lumOff val="80000"/>
                  </a:schemeClr>
                </a:solidFill>
              </a:rPr>
              <a:t>Khi một tàu địch đi đến hết màn hình thì lives sẽ trừ đi 1, nếu lives = 0 thì game over.</a:t>
            </a:r>
          </a:p>
          <a:p>
            <a:pPr marL="139700" indent="0">
              <a:buNone/>
            </a:pPr>
            <a:br>
              <a:rPr lang="vi-VN" sz="1800" dirty="0"/>
            </a:br>
            <a:endParaRPr sz="1800" dirty="0">
              <a:solidFill>
                <a:schemeClr val="accent2"/>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96509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Game Play</a:t>
            </a:r>
            <a:endParaRPr dirty="0">
              <a:latin typeface="Muli"/>
            </a:endParaRPr>
          </a:p>
        </p:txBody>
      </p:sp>
      <p:sp>
        <p:nvSpPr>
          <p:cNvPr id="373" name="Google Shape;373;p16"/>
          <p:cNvSpPr txBox="1">
            <a:spLocks noGrp="1"/>
          </p:cNvSpPr>
          <p:nvPr>
            <p:ph type="body" idx="1"/>
          </p:nvPr>
        </p:nvSpPr>
        <p:spPr>
          <a:xfrm>
            <a:off x="98219" y="1785068"/>
            <a:ext cx="7599754" cy="3442252"/>
          </a:xfrm>
          <a:prstGeom prst="rect">
            <a:avLst/>
          </a:prstGeom>
        </p:spPr>
        <p:txBody>
          <a:bodyPr spcFirstLastPara="1" wrap="square" lIns="91425" tIns="91425" rIns="91425" bIns="91425" anchor="t" anchorCtr="0">
            <a:noAutofit/>
          </a:bodyPr>
          <a:lstStyle/>
          <a:p>
            <a:r>
              <a:rPr lang="vi-VN" sz="2000" dirty="0">
                <a:solidFill>
                  <a:schemeClr val="accent3">
                    <a:lumMod val="20000"/>
                    <a:lumOff val="80000"/>
                  </a:schemeClr>
                </a:solidFill>
              </a:rPr>
              <a:t>Trò chơi này cũng có 2 loại tăng sức mạnh. Nếu ăn biểu tượng “ Trái Tim” lives tăng lên 1, nếu ăn biểu tượng “dấu cộng màu xanh” máu sẽ tăng lên 10. Ngoài ra game cũng có chức năng nâng cấp đạn.</a:t>
            </a:r>
          </a:p>
          <a:p>
            <a:r>
              <a:rPr lang="vi-VN" sz="2000" dirty="0"/>
              <a:t>Khi level tăng lên, độ khó trò chơi sẽ tăng lên. Được thể hiện bằng tần suất các tàu bay địch sẽ tăng lên. Thanh máu con boss cũng tăng lên. Qua đó đảm bảo hạn chế nhàm chán cho game, người chơi cũng cần tập trung, tỉnh táo. Đặc biệt game có chức năng lưu level cao nhất của người chơi.</a:t>
            </a:r>
            <a:br>
              <a:rPr lang="vi-VN" sz="2400" dirty="0"/>
            </a:br>
            <a:endParaRPr sz="1800" dirty="0">
              <a:solidFill>
                <a:schemeClr val="accent2"/>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012494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Game Play</a:t>
            </a:r>
          </a:p>
        </p:txBody>
      </p:sp>
      <p:sp>
        <p:nvSpPr>
          <p:cNvPr id="373" name="Google Shape;373;p16"/>
          <p:cNvSpPr txBox="1">
            <a:spLocks noGrp="1"/>
          </p:cNvSpPr>
          <p:nvPr>
            <p:ph type="body" idx="1"/>
          </p:nvPr>
        </p:nvSpPr>
        <p:spPr>
          <a:xfrm>
            <a:off x="0" y="1927725"/>
            <a:ext cx="4098097" cy="2084293"/>
          </a:xfrm>
          <a:prstGeom prst="rect">
            <a:avLst/>
          </a:prstGeom>
        </p:spPr>
        <p:txBody>
          <a:bodyPr spcFirstLastPara="1" wrap="square" lIns="91425" tIns="91425" rIns="91425" bIns="91425" anchor="t" anchorCtr="0">
            <a:noAutofit/>
          </a:bodyPr>
          <a:lstStyle/>
          <a:p>
            <a:r>
              <a:rPr lang="vi-VN" sz="2400" dirty="0">
                <a:solidFill>
                  <a:schemeClr val="accent3">
                    <a:lumMod val="20000"/>
                    <a:lumOff val="80000"/>
                  </a:schemeClr>
                </a:solidFill>
              </a:rPr>
              <a:t>Người chơi sẽ có 2 lựa chọn chế độ chơi game: chơi 1 người hoặc chơi </a:t>
            </a:r>
            <a:r>
              <a:rPr lang="vi-VN" sz="2400" dirty="0"/>
              <a:t>2 người.</a:t>
            </a:r>
          </a:p>
          <a:p>
            <a:r>
              <a:rPr lang="vi-VN" sz="2400" dirty="0"/>
              <a:t>Chọn Exit để thoát</a:t>
            </a:r>
            <a:br>
              <a:rPr lang="vi-VN" sz="1800" dirty="0"/>
            </a:br>
            <a:endParaRPr sz="1800" dirty="0">
              <a:solidFill>
                <a:schemeClr val="accent2"/>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1028" name="Picture 4">
            <a:extLst>
              <a:ext uri="{FF2B5EF4-FFF2-40B4-BE49-F238E27FC236}">
                <a16:creationId xmlns:a16="http://schemas.microsoft.com/office/drawing/2014/main" id="{92A415C9-079B-22C1-65FC-7E34C44E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937" y="1927726"/>
            <a:ext cx="3264594" cy="278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618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626</Words>
  <Application>Microsoft Office PowerPoint</Application>
  <PresentationFormat>On-screen Show (16:9)</PresentationFormat>
  <Paragraphs>68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Helvetica Neue</vt:lpstr>
      <vt:lpstr>Arial</vt:lpstr>
      <vt:lpstr>Nixie One</vt:lpstr>
      <vt:lpstr>Muli</vt:lpstr>
      <vt:lpstr>Imogen template</vt:lpstr>
      <vt:lpstr>Lập trình game Space Invaders  python</vt:lpstr>
      <vt:lpstr>Thành viên nhóm 14</vt:lpstr>
      <vt:lpstr>GAME SPACE INVADERS  </vt:lpstr>
      <vt:lpstr>Giới thiệu Game</vt:lpstr>
      <vt:lpstr>Mục đích làm Game</vt:lpstr>
      <vt:lpstr>Tóm tắt về Game</vt:lpstr>
      <vt:lpstr>Game Play</vt:lpstr>
      <vt:lpstr>Game Play</vt:lpstr>
      <vt:lpstr>Game Play</vt:lpstr>
      <vt:lpstr>Game Play</vt:lpstr>
      <vt:lpstr>Mô tả chi tiết</vt:lpstr>
      <vt:lpstr>Sơ đồ Usecase tổng quan</vt:lpstr>
      <vt:lpstr>Sơ đồ các lớp thực thể</vt:lpstr>
      <vt:lpstr>Các đối tượng trong game</vt:lpstr>
      <vt:lpstr>Các đối tượng trong game</vt:lpstr>
      <vt:lpstr>Kết luận và định hướng phát triển game</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game Space Invaders  python</dc:title>
  <cp:lastModifiedBy>Kiên Hoàng Trung</cp:lastModifiedBy>
  <cp:revision>29</cp:revision>
  <dcterms:modified xsi:type="dcterms:W3CDTF">2023-04-26T01:14:00Z</dcterms:modified>
</cp:coreProperties>
</file>