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Proxima Nova"/>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roximaNova-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ProximaNova-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lvl1pPr>
            <a:lvl2pPr indent="-228600" lvl="1" marL="914400" marR="0" rtl="0" algn="l">
              <a:spcBef>
                <a:spcPts val="0"/>
              </a:spcBef>
              <a:spcAft>
                <a:spcPts val="0"/>
              </a:spcAft>
              <a:buSzPts val="1400"/>
              <a:buNone/>
              <a:defRPr b="0" i="0" sz="1100" u="none" cap="none" strike="noStrike"/>
            </a:lvl2pPr>
            <a:lvl3pPr indent="-228600" lvl="2" marL="1371600" marR="0" rtl="0" algn="l">
              <a:spcBef>
                <a:spcPts val="0"/>
              </a:spcBef>
              <a:spcAft>
                <a:spcPts val="0"/>
              </a:spcAft>
              <a:buSzPts val="1400"/>
              <a:buNone/>
              <a:defRPr b="0" i="0" sz="1100" u="none" cap="none" strike="noStrike"/>
            </a:lvl3pPr>
            <a:lvl4pPr indent="-228600" lvl="3" marL="1828800" marR="0" rtl="0" algn="l">
              <a:spcBef>
                <a:spcPts val="0"/>
              </a:spcBef>
              <a:spcAft>
                <a:spcPts val="0"/>
              </a:spcAft>
              <a:buSzPts val="1400"/>
              <a:buNone/>
              <a:defRPr b="0" i="0" sz="1100" u="none" cap="none" strike="noStrike"/>
            </a:lvl4pPr>
            <a:lvl5pPr indent="-228600" lvl="4" marL="2286000" marR="0" rtl="0" algn="l">
              <a:spcBef>
                <a:spcPts val="0"/>
              </a:spcBef>
              <a:spcAft>
                <a:spcPts val="0"/>
              </a:spcAft>
              <a:buSzPts val="1400"/>
              <a:buNone/>
              <a:defRPr b="0" i="0" sz="1100" u="none" cap="none" strike="noStrike"/>
            </a:lvl5pPr>
            <a:lvl6pPr indent="-228600" lvl="5" marL="2743200" marR="0" rtl="0" algn="l">
              <a:spcBef>
                <a:spcPts val="0"/>
              </a:spcBef>
              <a:spcAft>
                <a:spcPts val="0"/>
              </a:spcAft>
              <a:buSzPts val="1400"/>
              <a:buNone/>
              <a:defRPr b="0" i="0" sz="1100" u="none" cap="none" strike="noStrike"/>
            </a:lvl6pPr>
            <a:lvl7pPr indent="-228600" lvl="6" marL="3200400" marR="0" rtl="0" algn="l">
              <a:spcBef>
                <a:spcPts val="0"/>
              </a:spcBef>
              <a:spcAft>
                <a:spcPts val="0"/>
              </a:spcAft>
              <a:buSzPts val="1400"/>
              <a:buNone/>
              <a:defRPr b="0" i="0" sz="1100" u="none" cap="none" strike="noStrike"/>
            </a:lvl7pPr>
            <a:lvl8pPr indent="-228600" lvl="7" marL="3657600" marR="0" rtl="0" algn="l">
              <a:spcBef>
                <a:spcPts val="0"/>
              </a:spcBef>
              <a:spcAft>
                <a:spcPts val="0"/>
              </a:spcAft>
              <a:buSzPts val="1400"/>
              <a:buNone/>
              <a:defRPr b="0" i="0" sz="1100" u="none" cap="none" strike="noStrike"/>
            </a:lvl8pPr>
            <a:lvl9pPr indent="-228600" lvl="8" marL="4114800" marR="0" rtl="0" algn="l">
              <a:spcBef>
                <a:spcPts val="0"/>
              </a:spcBef>
              <a:spcAft>
                <a:spcPts val="0"/>
              </a:spcAft>
              <a:buSzPts val="1400"/>
              <a:buNone/>
              <a:defRPr b="0" i="0" sz="11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lang="en"/>
              <a:t>Brittney</a:t>
            </a:r>
            <a:endParaRPr/>
          </a:p>
          <a:p>
            <a:pPr indent="0" lvl="0" marL="0" marR="0" rtl="0" algn="l">
              <a:spcBef>
                <a:spcPts val="0"/>
              </a:spcBef>
              <a:spcAft>
                <a:spcPts val="0"/>
              </a:spcAft>
              <a:buFont typeface="Arial"/>
              <a:buNone/>
            </a:pPr>
            <a:r>
              <a:t/>
            </a:r>
            <a:endParaRPr/>
          </a:p>
          <a:p>
            <a:pPr indent="0" lvl="0" marL="0" marR="0" rtl="0" algn="l">
              <a:spcBef>
                <a:spcPts val="0"/>
              </a:spcBef>
              <a:spcAft>
                <a:spcPts val="0"/>
              </a:spcAft>
              <a:buFont typeface="Arial"/>
              <a:buNone/>
            </a:pPr>
            <a:r>
              <a:rPr lang="en"/>
              <a:t>Hi Class! We are Pod D. I’m Brittney and I </a:t>
            </a:r>
            <a:r>
              <a:rPr lang="en"/>
              <a:t>will be presenting alongside my team members Le, Jackie and sheila. </a:t>
            </a:r>
            <a:r>
              <a:rPr lang="en"/>
              <a:t>we will be presenting on Hate Crimes Within </a:t>
            </a:r>
            <a:r>
              <a:rPr lang="en"/>
              <a:t>California during the years of 2001 -2021</a:t>
            </a:r>
            <a:r>
              <a:rPr lang="en"/>
              <a: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5fa3c88de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5fa3c88de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5fa3c88d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5fa3c88d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61ed1f4ce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61ed1f4ce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658ab0468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658ab0468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658ab04680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658ab04680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62a047be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62a047be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62a047be2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62a047be2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5a5173585c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5a5173585c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5c16df51b1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5c16df51b1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62a047be2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62a047be2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60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There are various kinds of weapons were used. The weapon type which were used the most is personal weapons (49.1%) and other types (bottle, rocks) - 14.4%.</a:t>
            </a:r>
            <a:endParaRPr sz="1500">
              <a:solidFill>
                <a:schemeClr val="dk1"/>
              </a:solidFill>
              <a:latin typeface="Proxima Nova"/>
              <a:ea typeface="Proxima Nova"/>
              <a:cs typeface="Proxima Nova"/>
              <a:sym typeface="Proxima Nova"/>
            </a:endParaRPr>
          </a:p>
          <a:p>
            <a:pPr indent="-323850" lvl="0" marL="457200" rtl="0" algn="l">
              <a:lnSpc>
                <a:spcPct val="115000"/>
              </a:lnSpc>
              <a:spcBef>
                <a:spcPts val="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There are total 13,797 weapon types were recorded from 2001 to 2021.</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5a526d5dc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5a526d5dc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B</a:t>
            </a:r>
            <a:r>
              <a:rPr lang="en">
                <a:solidFill>
                  <a:schemeClr val="dk1"/>
                </a:solidFill>
              </a:rPr>
              <a:t>rittney</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rPr lang="en">
                <a:solidFill>
                  <a:schemeClr val="dk1"/>
                </a:solidFill>
              </a:rPr>
              <a:t>Just a little background on our stakeholders and dataset. </a:t>
            </a:r>
            <a:r>
              <a:rPr lang="en" sz="1400">
                <a:solidFill>
                  <a:schemeClr val="dk1"/>
                </a:solidFill>
                <a:latin typeface="Proxima Nova"/>
                <a:ea typeface="Proxima Nova"/>
                <a:cs typeface="Proxima Nova"/>
                <a:sym typeface="Proxima Nova"/>
              </a:rPr>
              <a:t>We chose to do find our own data set and found data on hate crimes from the California Department of Justice. </a:t>
            </a:r>
            <a:r>
              <a:rPr lang="en">
                <a:solidFill>
                  <a:schemeClr val="dk1"/>
                </a:solidFill>
              </a:rPr>
              <a:t>Our main stakeholder/client would be the </a:t>
            </a:r>
            <a:r>
              <a:rPr lang="en" sz="1400">
                <a:solidFill>
                  <a:schemeClr val="dk1"/>
                </a:solidFill>
                <a:latin typeface="Proxima Nova"/>
                <a:ea typeface="Proxima Nova"/>
                <a:cs typeface="Proxima Nova"/>
                <a:sym typeface="Proxima Nova"/>
              </a:rPr>
              <a:t>Attorney General of California, Rob Bonta. The data set included information such as </a:t>
            </a:r>
            <a:r>
              <a:rPr lang="en" sz="1500">
                <a:solidFill>
                  <a:schemeClr val="dk1"/>
                </a:solidFill>
                <a:latin typeface="Proxima Nova"/>
                <a:ea typeface="Proxima Nova"/>
                <a:cs typeface="Proxima Nova"/>
                <a:sym typeface="Proxima Nova"/>
              </a:rPr>
              <a:t>bias type, location, number of victims, &amp; more. </a:t>
            </a:r>
            <a:r>
              <a:rPr lang="en" sz="1400">
                <a:solidFill>
                  <a:schemeClr val="dk1"/>
                </a:solidFill>
                <a:latin typeface="Proxima Nova"/>
                <a:ea typeface="Proxima Nova"/>
                <a:cs typeface="Proxima Nova"/>
                <a:sym typeface="Proxima Nova"/>
              </a:rPr>
              <a:t>Here are some quick facts</a:t>
            </a:r>
            <a:endParaRPr sz="1400">
              <a:solidFill>
                <a:schemeClr val="dk1"/>
              </a:solidFill>
              <a:latin typeface="Proxima Nova"/>
              <a:ea typeface="Proxima Nova"/>
              <a:cs typeface="Proxima Nova"/>
              <a:sym typeface="Proxima Nova"/>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5c16df51b1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5c16df51b1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Brittney</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Should create a website same as www.stopbullying.gov for the general public, media and stakeholders. The website includes federal resources about hate crime law, victim service resources, and agency contacts that can assist victims from hate crime.</a:t>
            </a:r>
            <a:endParaRPr/>
          </a:p>
          <a:p>
            <a:pPr indent="0" lvl="0" marL="0" rtl="0" algn="l">
              <a:spcBef>
                <a:spcPts val="0"/>
              </a:spcBef>
              <a:spcAft>
                <a:spcPts val="0"/>
              </a:spcAft>
              <a:buNone/>
            </a:pPr>
            <a:r>
              <a:rPr lang="en"/>
              <a:t>Should consider the reason why hate crime victims failed to report to police. The Department of Justice should ensure that the report is safe and efficient for the victims.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330200" lvl="0" marL="457200" rtl="0" algn="l">
              <a:spcBef>
                <a:spcPts val="0"/>
              </a:spcBef>
              <a:spcAft>
                <a:spcPts val="0"/>
              </a:spcAft>
              <a:buClr>
                <a:schemeClr val="dk1"/>
              </a:buClr>
              <a:buSzPts val="1600"/>
              <a:buFont typeface="Proxima Nova"/>
              <a:buChar char="●"/>
            </a:pPr>
            <a:r>
              <a:rPr lang="en" sz="1600">
                <a:solidFill>
                  <a:schemeClr val="dk1"/>
                </a:solidFill>
                <a:highlight>
                  <a:schemeClr val="lt1"/>
                </a:highlight>
                <a:latin typeface="Proxima Nova"/>
                <a:ea typeface="Proxima Nova"/>
                <a:cs typeface="Proxima Nova"/>
                <a:sym typeface="Proxima Nova"/>
              </a:rPr>
              <a:t>Government officials should be aware of what they say (i.e. Trump calling COVID-19, “China virus”)</a:t>
            </a:r>
            <a:endParaRPr sz="1600">
              <a:solidFill>
                <a:schemeClr val="dk1"/>
              </a:solidFill>
              <a:highlight>
                <a:schemeClr val="lt1"/>
              </a:highlight>
              <a:latin typeface="Proxima Nova"/>
              <a:ea typeface="Proxima Nova"/>
              <a:cs typeface="Proxima Nova"/>
              <a:sym typeface="Proxima Nova"/>
            </a:endParaRPr>
          </a:p>
          <a:p>
            <a:pPr indent="-330200" lvl="0" marL="457200" rtl="0" algn="l">
              <a:spcBef>
                <a:spcPts val="0"/>
              </a:spcBef>
              <a:spcAft>
                <a:spcPts val="0"/>
              </a:spcAft>
              <a:buClr>
                <a:schemeClr val="dk1"/>
              </a:buClr>
              <a:buSzPts val="1600"/>
              <a:buFont typeface="Proxima Nova"/>
              <a:buChar char="●"/>
            </a:pPr>
            <a:r>
              <a:rPr lang="en" sz="1600">
                <a:solidFill>
                  <a:schemeClr val="dk1"/>
                </a:solidFill>
                <a:highlight>
                  <a:schemeClr val="lt1"/>
                </a:highlight>
                <a:latin typeface="Proxima Nova"/>
                <a:ea typeface="Proxima Nova"/>
                <a:cs typeface="Proxima Nova"/>
                <a:sym typeface="Proxima Nova"/>
              </a:rPr>
              <a:t>Increase awareness on how fixing destruction/damage/vandalism is costly</a:t>
            </a:r>
            <a:endParaRPr sz="1600">
              <a:solidFill>
                <a:schemeClr val="dk1"/>
              </a:solidFill>
              <a:highlight>
                <a:schemeClr val="lt1"/>
              </a:highlight>
              <a:latin typeface="Proxima Nova"/>
              <a:ea typeface="Proxima Nova"/>
              <a:cs typeface="Proxima Nova"/>
              <a:sym typeface="Proxima Nova"/>
            </a:endParaRPr>
          </a:p>
          <a:p>
            <a:pPr indent="-330200" lvl="0" marL="457200" rtl="0" algn="l">
              <a:spcBef>
                <a:spcPts val="0"/>
              </a:spcBef>
              <a:spcAft>
                <a:spcPts val="0"/>
              </a:spcAft>
              <a:buClr>
                <a:schemeClr val="dk1"/>
              </a:buClr>
              <a:buSzPts val="1600"/>
              <a:buFont typeface="Proxima Nova"/>
              <a:buChar char="●"/>
            </a:pPr>
            <a:r>
              <a:rPr lang="en" sz="1600">
                <a:solidFill>
                  <a:schemeClr val="dk1"/>
                </a:solidFill>
                <a:highlight>
                  <a:schemeClr val="lt1"/>
                </a:highlight>
                <a:latin typeface="Proxima Nova"/>
                <a:ea typeface="Proxima Nova"/>
                <a:cs typeface="Proxima Nova"/>
                <a:sym typeface="Proxima Nova"/>
              </a:rPr>
              <a:t>Improve street lightingGovernment officials should be aware of what they say (i.e. Trump calling COVID-19, “China virus”)</a:t>
            </a:r>
            <a:endParaRPr sz="1600">
              <a:solidFill>
                <a:schemeClr val="dk1"/>
              </a:solidFill>
              <a:highlight>
                <a:schemeClr val="lt1"/>
              </a:highlight>
              <a:latin typeface="Proxima Nova"/>
              <a:ea typeface="Proxima Nova"/>
              <a:cs typeface="Proxima Nova"/>
              <a:sym typeface="Proxima Nova"/>
            </a:endParaRPr>
          </a:p>
          <a:p>
            <a:pPr indent="-330200" lvl="0" marL="457200" rtl="0" algn="l">
              <a:spcBef>
                <a:spcPts val="0"/>
              </a:spcBef>
              <a:spcAft>
                <a:spcPts val="0"/>
              </a:spcAft>
              <a:buClr>
                <a:schemeClr val="dk1"/>
              </a:buClr>
              <a:buSzPts val="1600"/>
              <a:buFont typeface="Proxima Nova"/>
              <a:buChar char="●"/>
            </a:pPr>
            <a:r>
              <a:rPr lang="en" sz="1600">
                <a:solidFill>
                  <a:schemeClr val="dk1"/>
                </a:solidFill>
                <a:highlight>
                  <a:schemeClr val="lt1"/>
                </a:highlight>
                <a:latin typeface="Proxima Nova"/>
                <a:ea typeface="Proxima Nova"/>
                <a:cs typeface="Proxima Nova"/>
                <a:sym typeface="Proxima Nova"/>
              </a:rPr>
              <a:t>Report to police</a:t>
            </a:r>
            <a:endParaRPr sz="1600">
              <a:solidFill>
                <a:schemeClr val="dk1"/>
              </a:solidFill>
              <a:highlight>
                <a:schemeClr val="lt1"/>
              </a:highlight>
              <a:latin typeface="Proxima Nova"/>
              <a:ea typeface="Proxima Nova"/>
              <a:cs typeface="Proxima Nova"/>
              <a:sym typeface="Proxima Nova"/>
            </a:endParaRPr>
          </a:p>
          <a:p>
            <a:pPr indent="-330200" lvl="0" marL="457200" rtl="0" algn="l">
              <a:spcBef>
                <a:spcPts val="0"/>
              </a:spcBef>
              <a:spcAft>
                <a:spcPts val="0"/>
              </a:spcAft>
              <a:buClr>
                <a:schemeClr val="dk1"/>
              </a:buClr>
              <a:buSzPts val="1600"/>
              <a:buFont typeface="Proxima Nova"/>
              <a:buChar char="●"/>
            </a:pPr>
            <a:r>
              <a:rPr lang="en" sz="1600">
                <a:solidFill>
                  <a:schemeClr val="dk1"/>
                </a:solidFill>
                <a:highlight>
                  <a:schemeClr val="lt1"/>
                </a:highlight>
                <a:latin typeface="Proxima Nova"/>
                <a:ea typeface="Proxima Nova"/>
                <a:cs typeface="Proxima Nova"/>
                <a:sym typeface="Proxima Nova"/>
              </a:rPr>
              <a:t>When out in public, be in a group as much as possible</a:t>
            </a:r>
            <a:endParaRPr sz="1600">
              <a:solidFill>
                <a:schemeClr val="dk1"/>
              </a:solidFill>
              <a:highlight>
                <a:schemeClr val="lt1"/>
              </a:highlight>
              <a:latin typeface="Proxima Nova"/>
              <a:ea typeface="Proxima Nova"/>
              <a:cs typeface="Proxima Nova"/>
              <a:sym typeface="Proxima Nova"/>
            </a:endParaRPr>
          </a:p>
          <a:p>
            <a:pPr indent="-330200" lvl="0" marL="457200" rtl="0" algn="l">
              <a:spcBef>
                <a:spcPts val="0"/>
              </a:spcBef>
              <a:spcAft>
                <a:spcPts val="0"/>
              </a:spcAft>
              <a:buClr>
                <a:schemeClr val="dk1"/>
              </a:buClr>
              <a:buSzPts val="1600"/>
              <a:buFont typeface="Proxima Nova"/>
              <a:buChar char="●"/>
            </a:pPr>
            <a:r>
              <a:rPr lang="en" sz="1600">
                <a:solidFill>
                  <a:schemeClr val="dk1"/>
                </a:solidFill>
                <a:highlight>
                  <a:schemeClr val="lt1"/>
                </a:highlight>
                <a:latin typeface="Proxima Nova"/>
                <a:ea typeface="Proxima Nova"/>
                <a:cs typeface="Proxima Nova"/>
                <a:sym typeface="Proxima Nova"/>
              </a:rPr>
              <a:t>Educate people to be aware of surroundings</a:t>
            </a:r>
            <a:endParaRPr sz="1600">
              <a:solidFill>
                <a:schemeClr val="dk1"/>
              </a:solidFill>
              <a:highlight>
                <a:schemeClr val="lt1"/>
              </a:highlight>
              <a:latin typeface="Proxima Nova"/>
              <a:ea typeface="Proxima Nova"/>
              <a:cs typeface="Proxima Nova"/>
              <a:sym typeface="Proxima Nova"/>
            </a:endParaRPr>
          </a:p>
          <a:p>
            <a:pPr indent="-330200" lvl="0" marL="457200" rtl="0" algn="l">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Increase awareness of the damage caused by slurs</a:t>
            </a:r>
            <a:endParaRPr sz="1600">
              <a:solidFill>
                <a:schemeClr val="dk1"/>
              </a:solidFill>
              <a:latin typeface="Proxima Nova"/>
              <a:ea typeface="Proxima Nova"/>
              <a:cs typeface="Proxima Nova"/>
              <a:sym typeface="Proxima Nova"/>
            </a:endParaRPr>
          </a:p>
          <a:p>
            <a:pPr indent="-330200" lvl="0" marL="457200" rtl="0" algn="l">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Increase awareness on how some races are overrepresented as perpetrators in media</a:t>
            </a:r>
            <a:endParaRPr sz="1600">
              <a:solidFill>
                <a:schemeClr val="dk1"/>
              </a:solidFill>
              <a:latin typeface="Proxima Nova"/>
              <a:ea typeface="Proxima Nova"/>
              <a:cs typeface="Proxima Nova"/>
              <a:sym typeface="Proxima Nova"/>
            </a:endParaRPr>
          </a:p>
          <a:p>
            <a:pPr indent="-330200" lvl="0" marL="457200" rtl="0" algn="l">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Educate future generations that everyone is equal</a:t>
            </a:r>
            <a:endParaRPr sz="16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62a047be2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62a047be2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687b4b2c07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687b4b2c07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4df50e0ac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df50e0ac0_0_4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Arial"/>
              <a:buNone/>
            </a:pPr>
            <a:r>
              <a:rPr lang="en" sz="1100">
                <a:solidFill>
                  <a:schemeClr val="dk1"/>
                </a:solidFill>
              </a:rPr>
              <a:t>brittney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5c16df51b1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5c16df51b1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brittney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6f28817f7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6f28817f7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5c16df51b1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5c16df51b1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61ed1f4ce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61ed1f4ce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brittney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687b4b2c07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687b4b2c07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fc89b1188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ffc89b1188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Font typeface="Proxima Nova"/>
              <a:buNone/>
              <a:defRPr sz="4800">
                <a:latin typeface="Proxima Nova"/>
                <a:ea typeface="Proxima Nova"/>
                <a:cs typeface="Proxima Nova"/>
                <a:sym typeface="Proxima Nova"/>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2" name="Google Shape;12;p2"/>
          <p:cNvSpPr txBox="1"/>
          <p:nvPr>
            <p:ph idx="1" type="subTitle"/>
          </p:nvPr>
        </p:nvSpPr>
        <p:spPr>
          <a:xfrm>
            <a:off x="685800" y="2840054"/>
            <a:ext cx="77724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400"/>
              <a:buFont typeface="Proxima Nova"/>
              <a:buNone/>
              <a:defRPr>
                <a:solidFill>
                  <a:schemeClr val="dk2"/>
                </a:solidFill>
                <a:latin typeface="Proxima Nova"/>
                <a:ea typeface="Proxima Nova"/>
                <a:cs typeface="Proxima Nova"/>
                <a:sym typeface="Proxima Nova"/>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pic>
        <p:nvPicPr>
          <p:cNvPr id="13" name="Google Shape;13;p2"/>
          <p:cNvPicPr preferRelativeResize="0"/>
          <p:nvPr/>
        </p:nvPicPr>
        <p:blipFill>
          <a:blip r:embed="rId2">
            <a:alphaModFix/>
          </a:blip>
          <a:stretch>
            <a:fillRect/>
          </a:stretch>
        </p:blipFill>
        <p:spPr>
          <a:xfrm>
            <a:off x="8401052" y="4694021"/>
            <a:ext cx="675724" cy="313099"/>
          </a:xfrm>
          <a:prstGeom prst="rect">
            <a:avLst/>
          </a:prstGeom>
          <a:noFill/>
          <a:ln>
            <a:noFill/>
          </a:ln>
        </p:spPr>
      </p:pic>
      <p:cxnSp>
        <p:nvCxnSpPr>
          <p:cNvPr id="14" name="Google Shape;14;p2"/>
          <p:cNvCxnSpPr/>
          <p:nvPr/>
        </p:nvCxnSpPr>
        <p:spPr>
          <a:xfrm>
            <a:off x="0" y="5107925"/>
            <a:ext cx="9144000" cy="0"/>
          </a:xfrm>
          <a:prstGeom prst="straightConnector1">
            <a:avLst/>
          </a:prstGeom>
          <a:noFill/>
          <a:ln cap="flat" cmpd="sng" w="76200">
            <a:solidFill>
              <a:srgbClr val="434343"/>
            </a:solidFill>
            <a:prstDash val="solid"/>
            <a:round/>
            <a:headEnd len="med" w="med" type="none"/>
            <a:tailEnd len="med" w="med" type="none"/>
          </a:ln>
        </p:spPr>
      </p:cxnSp>
      <p:sp>
        <p:nvSpPr>
          <p:cNvPr id="15" name="Google Shape;15;p2"/>
          <p:cNvSpPr txBox="1"/>
          <p:nvPr>
            <p:ph idx="12" type="sldNum"/>
          </p:nvPr>
        </p:nvSpPr>
        <p:spPr>
          <a:xfrm>
            <a:off x="50" y="4673650"/>
            <a:ext cx="1559400" cy="393600"/>
          </a:xfrm>
          <a:prstGeom prst="rect">
            <a:avLst/>
          </a:prstGeom>
        </p:spPr>
        <p:txBody>
          <a:bodyPr anchorCtr="0" anchor="ctr" bIns="91425" lIns="91425" spcFirstLastPara="1" rIns="91425" wrap="square" tIns="91425">
            <a:noAutofit/>
          </a:bodyPr>
          <a:lstStyle>
            <a:lvl1pPr lvl="0" rtl="0" algn="r">
              <a:buNone/>
              <a:defRPr b="1" sz="1200">
                <a:solidFill>
                  <a:schemeClr val="dk1"/>
                </a:solidFill>
                <a:latin typeface="Proxima Nova"/>
                <a:ea typeface="Proxima Nova"/>
                <a:cs typeface="Proxima Nova"/>
                <a:sym typeface="Proxima Nova"/>
              </a:defRPr>
            </a:lvl1pPr>
            <a:lvl2pPr lvl="1" rtl="0" algn="r">
              <a:buNone/>
              <a:defRPr b="1" sz="1200">
                <a:solidFill>
                  <a:schemeClr val="dk1"/>
                </a:solidFill>
                <a:latin typeface="Proxima Nova"/>
                <a:ea typeface="Proxima Nova"/>
                <a:cs typeface="Proxima Nova"/>
                <a:sym typeface="Proxima Nova"/>
              </a:defRPr>
            </a:lvl2pPr>
            <a:lvl3pPr lvl="2" rtl="0" algn="r">
              <a:buNone/>
              <a:defRPr b="1" sz="1200">
                <a:solidFill>
                  <a:schemeClr val="dk1"/>
                </a:solidFill>
                <a:latin typeface="Proxima Nova"/>
                <a:ea typeface="Proxima Nova"/>
                <a:cs typeface="Proxima Nova"/>
                <a:sym typeface="Proxima Nova"/>
              </a:defRPr>
            </a:lvl3pPr>
            <a:lvl4pPr lvl="3" rtl="0" algn="r">
              <a:buNone/>
              <a:defRPr b="1" sz="1200">
                <a:solidFill>
                  <a:schemeClr val="dk1"/>
                </a:solidFill>
                <a:latin typeface="Proxima Nova"/>
                <a:ea typeface="Proxima Nova"/>
                <a:cs typeface="Proxima Nova"/>
                <a:sym typeface="Proxima Nova"/>
              </a:defRPr>
            </a:lvl4pPr>
            <a:lvl5pPr lvl="4" rtl="0" algn="r">
              <a:buNone/>
              <a:defRPr b="1" sz="1200">
                <a:solidFill>
                  <a:schemeClr val="dk1"/>
                </a:solidFill>
                <a:latin typeface="Proxima Nova"/>
                <a:ea typeface="Proxima Nova"/>
                <a:cs typeface="Proxima Nova"/>
                <a:sym typeface="Proxima Nova"/>
              </a:defRPr>
            </a:lvl5pPr>
            <a:lvl6pPr lvl="5" rtl="0" algn="r">
              <a:buNone/>
              <a:defRPr b="1" sz="1200">
                <a:solidFill>
                  <a:schemeClr val="dk1"/>
                </a:solidFill>
                <a:latin typeface="Proxima Nova"/>
                <a:ea typeface="Proxima Nova"/>
                <a:cs typeface="Proxima Nova"/>
                <a:sym typeface="Proxima Nova"/>
              </a:defRPr>
            </a:lvl6pPr>
            <a:lvl7pPr lvl="6" rtl="0" algn="r">
              <a:buNone/>
              <a:defRPr b="1" sz="1200">
                <a:solidFill>
                  <a:schemeClr val="dk1"/>
                </a:solidFill>
                <a:latin typeface="Proxima Nova"/>
                <a:ea typeface="Proxima Nova"/>
                <a:cs typeface="Proxima Nova"/>
                <a:sym typeface="Proxima Nova"/>
              </a:defRPr>
            </a:lvl7pPr>
            <a:lvl8pPr lvl="7" rtl="0" algn="r">
              <a:buNone/>
              <a:defRPr b="1" sz="1200">
                <a:solidFill>
                  <a:schemeClr val="dk1"/>
                </a:solidFill>
                <a:latin typeface="Proxima Nova"/>
                <a:ea typeface="Proxima Nova"/>
                <a:cs typeface="Proxima Nova"/>
                <a:sym typeface="Proxima Nova"/>
              </a:defRPr>
            </a:lvl8pPr>
            <a:lvl9pPr lvl="8" rtl="0" algn="r">
              <a:buNone/>
              <a:defRPr b="1" sz="12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3366FF"/>
                </a:solidFill>
              </a:rPr>
              <a:t>co</a:t>
            </a:r>
            <a:r>
              <a:rPr lang="en"/>
              <a:t>opcareers.org</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1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Proxima Nova"/>
              <a:buNone/>
              <a:defRPr>
                <a:latin typeface="Proxima Nova"/>
                <a:ea typeface="Proxima Nova"/>
                <a:cs typeface="Proxima Nova"/>
                <a:sym typeface="Proxima Nova"/>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pic>
        <p:nvPicPr>
          <p:cNvPr id="66" name="Google Shape;66;p11"/>
          <p:cNvPicPr preferRelativeResize="0"/>
          <p:nvPr/>
        </p:nvPicPr>
        <p:blipFill>
          <a:blip r:embed="rId2">
            <a:alphaModFix/>
          </a:blip>
          <a:stretch>
            <a:fillRect/>
          </a:stretch>
        </p:blipFill>
        <p:spPr>
          <a:xfrm>
            <a:off x="8401052" y="4694021"/>
            <a:ext cx="675724" cy="313099"/>
          </a:xfrm>
          <a:prstGeom prst="rect">
            <a:avLst/>
          </a:prstGeom>
          <a:noFill/>
          <a:ln>
            <a:noFill/>
          </a:ln>
        </p:spPr>
      </p:pic>
      <p:sp>
        <p:nvSpPr>
          <p:cNvPr id="67" name="Google Shape;67;p11"/>
          <p:cNvSpPr txBox="1"/>
          <p:nvPr>
            <p:ph idx="12" type="sldNum"/>
          </p:nvPr>
        </p:nvSpPr>
        <p:spPr>
          <a:xfrm>
            <a:off x="50" y="4673650"/>
            <a:ext cx="1559400" cy="393600"/>
          </a:xfrm>
          <a:prstGeom prst="rect">
            <a:avLst/>
          </a:prstGeom>
        </p:spPr>
        <p:txBody>
          <a:bodyPr anchorCtr="0" anchor="ctr" bIns="91425" lIns="91425" spcFirstLastPara="1" rIns="91425" wrap="square" tIns="91425">
            <a:noAutofit/>
          </a:bodyPr>
          <a:lstStyle>
            <a:lvl1pPr lvl="0" rtl="0" algn="r">
              <a:buNone/>
              <a:defRPr b="1" sz="1200">
                <a:solidFill>
                  <a:schemeClr val="dk1"/>
                </a:solidFill>
                <a:latin typeface="Proxima Nova"/>
                <a:ea typeface="Proxima Nova"/>
                <a:cs typeface="Proxima Nova"/>
                <a:sym typeface="Proxima Nova"/>
              </a:defRPr>
            </a:lvl1pPr>
            <a:lvl2pPr lvl="1" rtl="0" algn="r">
              <a:buNone/>
              <a:defRPr b="1" sz="1200">
                <a:solidFill>
                  <a:schemeClr val="dk1"/>
                </a:solidFill>
                <a:latin typeface="Proxima Nova"/>
                <a:ea typeface="Proxima Nova"/>
                <a:cs typeface="Proxima Nova"/>
                <a:sym typeface="Proxima Nova"/>
              </a:defRPr>
            </a:lvl2pPr>
            <a:lvl3pPr lvl="2" rtl="0" algn="r">
              <a:buNone/>
              <a:defRPr b="1" sz="1200">
                <a:solidFill>
                  <a:schemeClr val="dk1"/>
                </a:solidFill>
                <a:latin typeface="Proxima Nova"/>
                <a:ea typeface="Proxima Nova"/>
                <a:cs typeface="Proxima Nova"/>
                <a:sym typeface="Proxima Nova"/>
              </a:defRPr>
            </a:lvl3pPr>
            <a:lvl4pPr lvl="3" rtl="0" algn="r">
              <a:buNone/>
              <a:defRPr b="1" sz="1200">
                <a:solidFill>
                  <a:schemeClr val="dk1"/>
                </a:solidFill>
                <a:latin typeface="Proxima Nova"/>
                <a:ea typeface="Proxima Nova"/>
                <a:cs typeface="Proxima Nova"/>
                <a:sym typeface="Proxima Nova"/>
              </a:defRPr>
            </a:lvl4pPr>
            <a:lvl5pPr lvl="4" rtl="0" algn="r">
              <a:buNone/>
              <a:defRPr b="1" sz="1200">
                <a:solidFill>
                  <a:schemeClr val="dk1"/>
                </a:solidFill>
                <a:latin typeface="Proxima Nova"/>
                <a:ea typeface="Proxima Nova"/>
                <a:cs typeface="Proxima Nova"/>
                <a:sym typeface="Proxima Nova"/>
              </a:defRPr>
            </a:lvl5pPr>
            <a:lvl6pPr lvl="5" rtl="0" algn="r">
              <a:buNone/>
              <a:defRPr b="1" sz="1200">
                <a:solidFill>
                  <a:schemeClr val="dk1"/>
                </a:solidFill>
                <a:latin typeface="Proxima Nova"/>
                <a:ea typeface="Proxima Nova"/>
                <a:cs typeface="Proxima Nova"/>
                <a:sym typeface="Proxima Nova"/>
              </a:defRPr>
            </a:lvl6pPr>
            <a:lvl7pPr lvl="6" rtl="0" algn="r">
              <a:buNone/>
              <a:defRPr b="1" sz="1200">
                <a:solidFill>
                  <a:schemeClr val="dk1"/>
                </a:solidFill>
                <a:latin typeface="Proxima Nova"/>
                <a:ea typeface="Proxima Nova"/>
                <a:cs typeface="Proxima Nova"/>
                <a:sym typeface="Proxima Nova"/>
              </a:defRPr>
            </a:lvl7pPr>
            <a:lvl8pPr lvl="7" rtl="0" algn="r">
              <a:buNone/>
              <a:defRPr b="1" sz="1200">
                <a:solidFill>
                  <a:schemeClr val="dk1"/>
                </a:solidFill>
                <a:latin typeface="Proxima Nova"/>
                <a:ea typeface="Proxima Nova"/>
                <a:cs typeface="Proxima Nova"/>
                <a:sym typeface="Proxima Nova"/>
              </a:defRPr>
            </a:lvl8pPr>
            <a:lvl9pPr lvl="8" rtl="0" algn="r">
              <a:buNone/>
              <a:defRPr b="1" sz="12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3366FF"/>
                </a:solidFill>
              </a:rPr>
              <a:t>co</a:t>
            </a:r>
            <a:r>
              <a:rPr lang="en"/>
              <a:t>opcareers.org</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TOC">
  <p:cSld name="TITLE_ONLY_1">
    <p:spTree>
      <p:nvGrpSpPr>
        <p:cNvPr id="68" name="Shape 68"/>
        <p:cNvGrpSpPr/>
        <p:nvPr/>
      </p:nvGrpSpPr>
      <p:grpSpPr>
        <a:xfrm>
          <a:off x="0" y="0"/>
          <a:ext cx="0" cy="0"/>
          <a:chOff x="0" y="0"/>
          <a:chExt cx="0" cy="0"/>
        </a:xfrm>
      </p:grpSpPr>
      <p:sp>
        <p:nvSpPr>
          <p:cNvPr id="69" name="Google Shape;69;p1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Proxima Nova"/>
              <a:buNone/>
              <a:defRPr>
                <a:latin typeface="Proxima Nova"/>
                <a:ea typeface="Proxima Nova"/>
                <a:cs typeface="Proxima Nova"/>
                <a:sym typeface="Proxima Nova"/>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pic>
        <p:nvPicPr>
          <p:cNvPr id="70" name="Google Shape;70;p12"/>
          <p:cNvPicPr preferRelativeResize="0"/>
          <p:nvPr/>
        </p:nvPicPr>
        <p:blipFill>
          <a:blip r:embed="rId2">
            <a:alphaModFix/>
          </a:blip>
          <a:stretch>
            <a:fillRect/>
          </a:stretch>
        </p:blipFill>
        <p:spPr>
          <a:xfrm>
            <a:off x="8401052" y="4694021"/>
            <a:ext cx="675724" cy="313099"/>
          </a:xfrm>
          <a:prstGeom prst="rect">
            <a:avLst/>
          </a:prstGeom>
          <a:noFill/>
          <a:ln>
            <a:noFill/>
          </a:ln>
        </p:spPr>
      </p:pic>
      <p:sp>
        <p:nvSpPr>
          <p:cNvPr id="71" name="Google Shape;71;p12"/>
          <p:cNvSpPr txBox="1"/>
          <p:nvPr>
            <p:ph idx="12" type="sldNum"/>
          </p:nvPr>
        </p:nvSpPr>
        <p:spPr>
          <a:xfrm>
            <a:off x="50" y="4673650"/>
            <a:ext cx="1559400" cy="393600"/>
          </a:xfrm>
          <a:prstGeom prst="rect">
            <a:avLst/>
          </a:prstGeom>
        </p:spPr>
        <p:txBody>
          <a:bodyPr anchorCtr="0" anchor="ctr" bIns="91425" lIns="91425" spcFirstLastPara="1" rIns="91425" wrap="square" tIns="91425">
            <a:noAutofit/>
          </a:bodyPr>
          <a:lstStyle>
            <a:lvl1pPr lvl="0" rtl="0" algn="r">
              <a:buNone/>
              <a:defRPr b="1" sz="1200">
                <a:solidFill>
                  <a:schemeClr val="dk1"/>
                </a:solidFill>
                <a:latin typeface="Proxima Nova"/>
                <a:ea typeface="Proxima Nova"/>
                <a:cs typeface="Proxima Nova"/>
                <a:sym typeface="Proxima Nova"/>
              </a:defRPr>
            </a:lvl1pPr>
            <a:lvl2pPr lvl="1" rtl="0" algn="r">
              <a:buNone/>
              <a:defRPr b="1" sz="1200">
                <a:solidFill>
                  <a:schemeClr val="dk1"/>
                </a:solidFill>
                <a:latin typeface="Proxima Nova"/>
                <a:ea typeface="Proxima Nova"/>
                <a:cs typeface="Proxima Nova"/>
                <a:sym typeface="Proxima Nova"/>
              </a:defRPr>
            </a:lvl2pPr>
            <a:lvl3pPr lvl="2" rtl="0" algn="r">
              <a:buNone/>
              <a:defRPr b="1" sz="1200">
                <a:solidFill>
                  <a:schemeClr val="dk1"/>
                </a:solidFill>
                <a:latin typeface="Proxima Nova"/>
                <a:ea typeface="Proxima Nova"/>
                <a:cs typeface="Proxima Nova"/>
                <a:sym typeface="Proxima Nova"/>
              </a:defRPr>
            </a:lvl3pPr>
            <a:lvl4pPr lvl="3" rtl="0" algn="r">
              <a:buNone/>
              <a:defRPr b="1" sz="1200">
                <a:solidFill>
                  <a:schemeClr val="dk1"/>
                </a:solidFill>
                <a:latin typeface="Proxima Nova"/>
                <a:ea typeface="Proxima Nova"/>
                <a:cs typeface="Proxima Nova"/>
                <a:sym typeface="Proxima Nova"/>
              </a:defRPr>
            </a:lvl4pPr>
            <a:lvl5pPr lvl="4" rtl="0" algn="r">
              <a:buNone/>
              <a:defRPr b="1" sz="1200">
                <a:solidFill>
                  <a:schemeClr val="dk1"/>
                </a:solidFill>
                <a:latin typeface="Proxima Nova"/>
                <a:ea typeface="Proxima Nova"/>
                <a:cs typeface="Proxima Nova"/>
                <a:sym typeface="Proxima Nova"/>
              </a:defRPr>
            </a:lvl5pPr>
            <a:lvl6pPr lvl="5" rtl="0" algn="r">
              <a:buNone/>
              <a:defRPr b="1" sz="1200">
                <a:solidFill>
                  <a:schemeClr val="dk1"/>
                </a:solidFill>
                <a:latin typeface="Proxima Nova"/>
                <a:ea typeface="Proxima Nova"/>
                <a:cs typeface="Proxima Nova"/>
                <a:sym typeface="Proxima Nova"/>
              </a:defRPr>
            </a:lvl6pPr>
            <a:lvl7pPr lvl="6" rtl="0" algn="r">
              <a:buNone/>
              <a:defRPr b="1" sz="1200">
                <a:solidFill>
                  <a:schemeClr val="dk1"/>
                </a:solidFill>
                <a:latin typeface="Proxima Nova"/>
                <a:ea typeface="Proxima Nova"/>
                <a:cs typeface="Proxima Nova"/>
                <a:sym typeface="Proxima Nova"/>
              </a:defRPr>
            </a:lvl7pPr>
            <a:lvl8pPr lvl="7" rtl="0" algn="r">
              <a:buNone/>
              <a:defRPr b="1" sz="1200">
                <a:solidFill>
                  <a:schemeClr val="dk1"/>
                </a:solidFill>
                <a:latin typeface="Proxima Nova"/>
                <a:ea typeface="Proxima Nova"/>
                <a:cs typeface="Proxima Nova"/>
                <a:sym typeface="Proxima Nova"/>
              </a:defRPr>
            </a:lvl8pPr>
            <a:lvl9pPr lvl="8" rtl="0" algn="r">
              <a:buNone/>
              <a:defRPr b="1" sz="12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3366FF"/>
                </a:solidFill>
              </a:rPr>
              <a:t>co</a:t>
            </a:r>
            <a:r>
              <a:rPr lang="en"/>
              <a:t>opcareers.org</a:t>
            </a:r>
            <a:endParaRPr/>
          </a:p>
        </p:txBody>
      </p:sp>
      <p:sp>
        <p:nvSpPr>
          <p:cNvPr id="72" name="Google Shape;72;p12"/>
          <p:cNvSpPr txBox="1"/>
          <p:nvPr>
            <p:ph idx="1" type="subTitle"/>
          </p:nvPr>
        </p:nvSpPr>
        <p:spPr>
          <a:xfrm>
            <a:off x="567900" y="1188700"/>
            <a:ext cx="7113000" cy="553200"/>
          </a:xfrm>
          <a:prstGeom prst="rect">
            <a:avLst/>
          </a:prstGeom>
          <a:solidFill>
            <a:srgbClr val="CC0000"/>
          </a:solidFill>
        </p:spPr>
        <p:txBody>
          <a:bodyPr anchorCtr="0" anchor="ctr" bIns="91425" lIns="91425" spcFirstLastPara="1" rIns="91425" wrap="square" tIns="91425">
            <a:noAutofit/>
          </a:bodyPr>
          <a:lstStyle>
            <a:lvl1pPr lvl="0">
              <a:spcBef>
                <a:spcPts val="600"/>
              </a:spcBef>
              <a:spcAft>
                <a:spcPts val="0"/>
              </a:spcAft>
              <a:buNone/>
              <a:defRPr b="1" sz="1800">
                <a:solidFill>
                  <a:srgbClr val="FFFFFF"/>
                </a:solidFill>
              </a:defRPr>
            </a:lvl1pPr>
            <a:lvl2pPr lvl="1">
              <a:spcBef>
                <a:spcPts val="600"/>
              </a:spcBef>
              <a:spcAft>
                <a:spcPts val="0"/>
              </a:spcAft>
              <a:buNone/>
              <a:defRPr/>
            </a:lvl2pPr>
            <a:lvl3pPr lvl="2">
              <a:spcBef>
                <a:spcPts val="600"/>
              </a:spcBef>
              <a:spcAft>
                <a:spcPts val="0"/>
              </a:spcAft>
              <a:buNone/>
              <a:defRPr/>
            </a:lvl3pPr>
            <a:lvl4pPr lvl="3">
              <a:spcBef>
                <a:spcPts val="600"/>
              </a:spcBef>
              <a:spcAft>
                <a:spcPts val="0"/>
              </a:spcAft>
              <a:buNone/>
              <a:defRPr/>
            </a:lvl4pPr>
            <a:lvl5pPr lvl="4">
              <a:spcBef>
                <a:spcPts val="600"/>
              </a:spcBef>
              <a:spcAft>
                <a:spcPts val="0"/>
              </a:spcAft>
              <a:buNone/>
              <a:defRPr/>
            </a:lvl5pPr>
            <a:lvl6pPr lvl="5">
              <a:spcBef>
                <a:spcPts val="600"/>
              </a:spcBef>
              <a:spcAft>
                <a:spcPts val="0"/>
              </a:spcAft>
              <a:buNone/>
              <a:defRPr/>
            </a:lvl6pPr>
            <a:lvl7pPr lvl="6">
              <a:spcBef>
                <a:spcPts val="600"/>
              </a:spcBef>
              <a:spcAft>
                <a:spcPts val="0"/>
              </a:spcAft>
              <a:buNone/>
              <a:defRPr/>
            </a:lvl7pPr>
            <a:lvl8pPr lvl="7">
              <a:spcBef>
                <a:spcPts val="600"/>
              </a:spcBef>
              <a:spcAft>
                <a:spcPts val="0"/>
              </a:spcAft>
              <a:buNone/>
              <a:defRPr/>
            </a:lvl8pPr>
            <a:lvl9pPr lvl="8">
              <a:spcBef>
                <a:spcPts val="600"/>
              </a:spcBef>
              <a:spcAft>
                <a:spcPts val="0"/>
              </a:spcAft>
              <a:buNone/>
              <a:defRPr/>
            </a:lvl9pPr>
          </a:lstStyle>
          <a:p/>
        </p:txBody>
      </p:sp>
      <p:sp>
        <p:nvSpPr>
          <p:cNvPr id="73" name="Google Shape;73;p12"/>
          <p:cNvSpPr txBox="1"/>
          <p:nvPr>
            <p:ph idx="2" type="subTitle"/>
          </p:nvPr>
        </p:nvSpPr>
        <p:spPr>
          <a:xfrm>
            <a:off x="567900" y="1895510"/>
            <a:ext cx="7113000" cy="553200"/>
          </a:xfrm>
          <a:prstGeom prst="rect">
            <a:avLst/>
          </a:prstGeom>
          <a:solidFill>
            <a:srgbClr val="FFCC00"/>
          </a:solidFill>
        </p:spPr>
        <p:txBody>
          <a:bodyPr anchorCtr="0" anchor="ctr" bIns="91425" lIns="91425" spcFirstLastPara="1" rIns="91425" wrap="square" tIns="91425">
            <a:noAutofit/>
          </a:bodyPr>
          <a:lstStyle>
            <a:lvl1pPr lvl="0" rtl="0">
              <a:spcBef>
                <a:spcPts val="600"/>
              </a:spcBef>
              <a:spcAft>
                <a:spcPts val="0"/>
              </a:spcAft>
              <a:buNone/>
              <a:defRPr b="1" sz="18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
        <p:nvSpPr>
          <p:cNvPr id="74" name="Google Shape;74;p12"/>
          <p:cNvSpPr txBox="1"/>
          <p:nvPr>
            <p:ph idx="3" type="subTitle"/>
          </p:nvPr>
        </p:nvSpPr>
        <p:spPr>
          <a:xfrm>
            <a:off x="567900" y="2607171"/>
            <a:ext cx="7113000" cy="553200"/>
          </a:xfrm>
          <a:prstGeom prst="rect">
            <a:avLst/>
          </a:prstGeom>
          <a:solidFill>
            <a:srgbClr val="009900"/>
          </a:solidFill>
        </p:spPr>
        <p:txBody>
          <a:bodyPr anchorCtr="0" anchor="ctr" bIns="91425" lIns="91425" spcFirstLastPara="1" rIns="91425" wrap="square" tIns="91425">
            <a:noAutofit/>
          </a:bodyPr>
          <a:lstStyle>
            <a:lvl1pPr lvl="0" rtl="0">
              <a:spcBef>
                <a:spcPts val="600"/>
              </a:spcBef>
              <a:spcAft>
                <a:spcPts val="0"/>
              </a:spcAft>
              <a:buNone/>
              <a:defRPr b="1" sz="18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
        <p:nvSpPr>
          <p:cNvPr id="75" name="Google Shape;75;p12"/>
          <p:cNvSpPr txBox="1"/>
          <p:nvPr>
            <p:ph idx="4" type="subTitle"/>
          </p:nvPr>
        </p:nvSpPr>
        <p:spPr>
          <a:xfrm>
            <a:off x="567900" y="3318831"/>
            <a:ext cx="7113000" cy="553200"/>
          </a:xfrm>
          <a:prstGeom prst="rect">
            <a:avLst/>
          </a:prstGeom>
          <a:solidFill>
            <a:srgbClr val="3366FF"/>
          </a:solidFill>
        </p:spPr>
        <p:txBody>
          <a:bodyPr anchorCtr="0" anchor="ctr" bIns="91425" lIns="91425" spcFirstLastPara="1" rIns="91425" wrap="square" tIns="91425">
            <a:noAutofit/>
          </a:bodyPr>
          <a:lstStyle>
            <a:lvl1pPr lvl="0" rtl="0">
              <a:spcBef>
                <a:spcPts val="600"/>
              </a:spcBef>
              <a:spcAft>
                <a:spcPts val="0"/>
              </a:spcAft>
              <a:buNone/>
              <a:defRPr b="1" sz="18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
        <p:nvSpPr>
          <p:cNvPr id="76" name="Google Shape;76;p12"/>
          <p:cNvSpPr txBox="1"/>
          <p:nvPr>
            <p:ph idx="5" type="subTitle"/>
          </p:nvPr>
        </p:nvSpPr>
        <p:spPr>
          <a:xfrm>
            <a:off x="567900" y="4030501"/>
            <a:ext cx="7113000" cy="553200"/>
          </a:xfrm>
          <a:prstGeom prst="rect">
            <a:avLst/>
          </a:prstGeom>
          <a:solidFill>
            <a:srgbClr val="9900FF"/>
          </a:solidFill>
        </p:spPr>
        <p:txBody>
          <a:bodyPr anchorCtr="0" anchor="ctr" bIns="91425" lIns="91425" spcFirstLastPara="1" rIns="91425" wrap="square" tIns="91425">
            <a:noAutofit/>
          </a:bodyPr>
          <a:lstStyle>
            <a:lvl1pPr lvl="0" rtl="0">
              <a:spcBef>
                <a:spcPts val="600"/>
              </a:spcBef>
              <a:spcAft>
                <a:spcPts val="0"/>
              </a:spcAft>
              <a:buNone/>
              <a:defRPr b="1" sz="18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7" name="Shape 77"/>
        <p:cNvGrpSpPr/>
        <p:nvPr/>
      </p:nvGrpSpPr>
      <p:grpSpPr>
        <a:xfrm>
          <a:off x="0" y="0"/>
          <a:ext cx="0" cy="0"/>
          <a:chOff x="0" y="0"/>
          <a:chExt cx="0" cy="0"/>
        </a:xfrm>
      </p:grpSpPr>
      <p:sp>
        <p:nvSpPr>
          <p:cNvPr id="78" name="Google Shape;78;p13"/>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rtl="0" algn="ctr">
              <a:spcBef>
                <a:spcPts val="400"/>
              </a:spcBef>
              <a:spcAft>
                <a:spcPts val="0"/>
              </a:spcAft>
              <a:buSzPts val="1800"/>
              <a:buNone/>
              <a:defRPr sz="1800"/>
            </a:lvl1pPr>
          </a:lstStyle>
          <a:p/>
        </p:txBody>
      </p:sp>
      <p:pic>
        <p:nvPicPr>
          <p:cNvPr id="79" name="Google Shape;79;p13"/>
          <p:cNvPicPr preferRelativeResize="0"/>
          <p:nvPr/>
        </p:nvPicPr>
        <p:blipFill>
          <a:blip r:embed="rId2">
            <a:alphaModFix/>
          </a:blip>
          <a:stretch>
            <a:fillRect/>
          </a:stretch>
        </p:blipFill>
        <p:spPr>
          <a:xfrm>
            <a:off x="8401052" y="4694021"/>
            <a:ext cx="675724" cy="313099"/>
          </a:xfrm>
          <a:prstGeom prst="rect">
            <a:avLst/>
          </a:prstGeom>
          <a:noFill/>
          <a:ln>
            <a:noFill/>
          </a:ln>
        </p:spPr>
      </p:pic>
      <p:sp>
        <p:nvSpPr>
          <p:cNvPr id="80" name="Google Shape;80;p13"/>
          <p:cNvSpPr txBox="1"/>
          <p:nvPr>
            <p:ph idx="12" type="sldNum"/>
          </p:nvPr>
        </p:nvSpPr>
        <p:spPr>
          <a:xfrm>
            <a:off x="50" y="4673650"/>
            <a:ext cx="1559400" cy="393600"/>
          </a:xfrm>
          <a:prstGeom prst="rect">
            <a:avLst/>
          </a:prstGeom>
        </p:spPr>
        <p:txBody>
          <a:bodyPr anchorCtr="0" anchor="ctr" bIns="91425" lIns="91425" spcFirstLastPara="1" rIns="91425" wrap="square" tIns="91425">
            <a:noAutofit/>
          </a:bodyPr>
          <a:lstStyle>
            <a:lvl1pPr lvl="0" rtl="0" algn="r">
              <a:buNone/>
              <a:defRPr b="1" sz="1200">
                <a:solidFill>
                  <a:schemeClr val="dk1"/>
                </a:solidFill>
                <a:latin typeface="Proxima Nova"/>
                <a:ea typeface="Proxima Nova"/>
                <a:cs typeface="Proxima Nova"/>
                <a:sym typeface="Proxima Nova"/>
              </a:defRPr>
            </a:lvl1pPr>
            <a:lvl2pPr lvl="1" rtl="0" algn="r">
              <a:buNone/>
              <a:defRPr b="1" sz="1200">
                <a:solidFill>
                  <a:schemeClr val="dk1"/>
                </a:solidFill>
                <a:latin typeface="Proxima Nova"/>
                <a:ea typeface="Proxima Nova"/>
                <a:cs typeface="Proxima Nova"/>
                <a:sym typeface="Proxima Nova"/>
              </a:defRPr>
            </a:lvl2pPr>
            <a:lvl3pPr lvl="2" rtl="0" algn="r">
              <a:buNone/>
              <a:defRPr b="1" sz="1200">
                <a:solidFill>
                  <a:schemeClr val="dk1"/>
                </a:solidFill>
                <a:latin typeface="Proxima Nova"/>
                <a:ea typeface="Proxima Nova"/>
                <a:cs typeface="Proxima Nova"/>
                <a:sym typeface="Proxima Nova"/>
              </a:defRPr>
            </a:lvl3pPr>
            <a:lvl4pPr lvl="3" rtl="0" algn="r">
              <a:buNone/>
              <a:defRPr b="1" sz="1200">
                <a:solidFill>
                  <a:schemeClr val="dk1"/>
                </a:solidFill>
                <a:latin typeface="Proxima Nova"/>
                <a:ea typeface="Proxima Nova"/>
                <a:cs typeface="Proxima Nova"/>
                <a:sym typeface="Proxima Nova"/>
              </a:defRPr>
            </a:lvl4pPr>
            <a:lvl5pPr lvl="4" rtl="0" algn="r">
              <a:buNone/>
              <a:defRPr b="1" sz="1200">
                <a:solidFill>
                  <a:schemeClr val="dk1"/>
                </a:solidFill>
                <a:latin typeface="Proxima Nova"/>
                <a:ea typeface="Proxima Nova"/>
                <a:cs typeface="Proxima Nova"/>
                <a:sym typeface="Proxima Nova"/>
              </a:defRPr>
            </a:lvl5pPr>
            <a:lvl6pPr lvl="5" rtl="0" algn="r">
              <a:buNone/>
              <a:defRPr b="1" sz="1200">
                <a:solidFill>
                  <a:schemeClr val="dk1"/>
                </a:solidFill>
                <a:latin typeface="Proxima Nova"/>
                <a:ea typeface="Proxima Nova"/>
                <a:cs typeface="Proxima Nova"/>
                <a:sym typeface="Proxima Nova"/>
              </a:defRPr>
            </a:lvl6pPr>
            <a:lvl7pPr lvl="6" rtl="0" algn="r">
              <a:buNone/>
              <a:defRPr b="1" sz="1200">
                <a:solidFill>
                  <a:schemeClr val="dk1"/>
                </a:solidFill>
                <a:latin typeface="Proxima Nova"/>
                <a:ea typeface="Proxima Nova"/>
                <a:cs typeface="Proxima Nova"/>
                <a:sym typeface="Proxima Nova"/>
              </a:defRPr>
            </a:lvl7pPr>
            <a:lvl8pPr lvl="7" rtl="0" algn="r">
              <a:buNone/>
              <a:defRPr b="1" sz="1200">
                <a:solidFill>
                  <a:schemeClr val="dk1"/>
                </a:solidFill>
                <a:latin typeface="Proxima Nova"/>
                <a:ea typeface="Proxima Nova"/>
                <a:cs typeface="Proxima Nova"/>
                <a:sym typeface="Proxima Nova"/>
              </a:defRPr>
            </a:lvl8pPr>
            <a:lvl9pPr lvl="8" rtl="0" algn="r">
              <a:buNone/>
              <a:defRPr b="1" sz="12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3366FF"/>
                </a:solidFill>
              </a:rPr>
              <a:t>co</a:t>
            </a:r>
            <a:r>
              <a:rPr lang="en"/>
              <a:t>opcareers.org</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1" name="Shape 81"/>
        <p:cNvGrpSpPr/>
        <p:nvPr/>
      </p:nvGrpSpPr>
      <p:grpSpPr>
        <a:xfrm>
          <a:off x="0" y="0"/>
          <a:ext cx="0" cy="0"/>
          <a:chOff x="0" y="0"/>
          <a:chExt cx="0" cy="0"/>
        </a:xfrm>
      </p:grpSpPr>
      <p:sp>
        <p:nvSpPr>
          <p:cNvPr id="82" name="Google Shape;82;p14"/>
          <p:cNvSpPr txBox="1"/>
          <p:nvPr>
            <p:ph idx="12" type="sldNum"/>
          </p:nvPr>
        </p:nvSpPr>
        <p:spPr>
          <a:xfrm>
            <a:off x="50" y="4673650"/>
            <a:ext cx="1559400" cy="393600"/>
          </a:xfrm>
          <a:prstGeom prst="rect">
            <a:avLst/>
          </a:prstGeom>
        </p:spPr>
        <p:txBody>
          <a:bodyPr anchorCtr="0" anchor="ctr" bIns="91425" lIns="91425" spcFirstLastPara="1" rIns="91425" wrap="square" tIns="91425">
            <a:noAutofit/>
          </a:bodyPr>
          <a:lstStyle>
            <a:lvl1pPr lvl="0" rtl="0" algn="r">
              <a:buNone/>
              <a:defRPr b="1" sz="1200">
                <a:solidFill>
                  <a:schemeClr val="dk1"/>
                </a:solidFill>
                <a:latin typeface="Proxima Nova"/>
                <a:ea typeface="Proxima Nova"/>
                <a:cs typeface="Proxima Nova"/>
                <a:sym typeface="Proxima Nova"/>
              </a:defRPr>
            </a:lvl1pPr>
            <a:lvl2pPr lvl="1" rtl="0" algn="r">
              <a:buNone/>
              <a:defRPr b="1" sz="1200">
                <a:solidFill>
                  <a:schemeClr val="dk1"/>
                </a:solidFill>
                <a:latin typeface="Proxima Nova"/>
                <a:ea typeface="Proxima Nova"/>
                <a:cs typeface="Proxima Nova"/>
                <a:sym typeface="Proxima Nova"/>
              </a:defRPr>
            </a:lvl2pPr>
            <a:lvl3pPr lvl="2" rtl="0" algn="r">
              <a:buNone/>
              <a:defRPr b="1" sz="1200">
                <a:solidFill>
                  <a:schemeClr val="dk1"/>
                </a:solidFill>
                <a:latin typeface="Proxima Nova"/>
                <a:ea typeface="Proxima Nova"/>
                <a:cs typeface="Proxima Nova"/>
                <a:sym typeface="Proxima Nova"/>
              </a:defRPr>
            </a:lvl3pPr>
            <a:lvl4pPr lvl="3" rtl="0" algn="r">
              <a:buNone/>
              <a:defRPr b="1" sz="1200">
                <a:solidFill>
                  <a:schemeClr val="dk1"/>
                </a:solidFill>
                <a:latin typeface="Proxima Nova"/>
                <a:ea typeface="Proxima Nova"/>
                <a:cs typeface="Proxima Nova"/>
                <a:sym typeface="Proxima Nova"/>
              </a:defRPr>
            </a:lvl4pPr>
            <a:lvl5pPr lvl="4" rtl="0" algn="r">
              <a:buNone/>
              <a:defRPr b="1" sz="1200">
                <a:solidFill>
                  <a:schemeClr val="dk1"/>
                </a:solidFill>
                <a:latin typeface="Proxima Nova"/>
                <a:ea typeface="Proxima Nova"/>
                <a:cs typeface="Proxima Nova"/>
                <a:sym typeface="Proxima Nova"/>
              </a:defRPr>
            </a:lvl5pPr>
            <a:lvl6pPr lvl="5" rtl="0" algn="r">
              <a:buNone/>
              <a:defRPr b="1" sz="1200">
                <a:solidFill>
                  <a:schemeClr val="dk1"/>
                </a:solidFill>
                <a:latin typeface="Proxima Nova"/>
                <a:ea typeface="Proxima Nova"/>
                <a:cs typeface="Proxima Nova"/>
                <a:sym typeface="Proxima Nova"/>
              </a:defRPr>
            </a:lvl6pPr>
            <a:lvl7pPr lvl="6" rtl="0" algn="r">
              <a:buNone/>
              <a:defRPr b="1" sz="1200">
                <a:solidFill>
                  <a:schemeClr val="dk1"/>
                </a:solidFill>
                <a:latin typeface="Proxima Nova"/>
                <a:ea typeface="Proxima Nova"/>
                <a:cs typeface="Proxima Nova"/>
                <a:sym typeface="Proxima Nova"/>
              </a:defRPr>
            </a:lvl7pPr>
            <a:lvl8pPr lvl="7" rtl="0" algn="r">
              <a:buNone/>
              <a:defRPr b="1" sz="1200">
                <a:solidFill>
                  <a:schemeClr val="dk1"/>
                </a:solidFill>
                <a:latin typeface="Proxima Nova"/>
                <a:ea typeface="Proxima Nova"/>
                <a:cs typeface="Proxima Nova"/>
                <a:sym typeface="Proxima Nova"/>
              </a:defRPr>
            </a:lvl8pPr>
            <a:lvl9pPr lvl="8" rtl="0" algn="r">
              <a:buNone/>
              <a:defRPr b="1" sz="12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3366FF"/>
                </a:solidFill>
              </a:rPr>
              <a:t>co</a:t>
            </a:r>
            <a:r>
              <a:rPr lang="en"/>
              <a:t>opcareers.org</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Intro slide">
  <p:cSld name="TITLE_2">
    <p:spTree>
      <p:nvGrpSpPr>
        <p:cNvPr id="16" name="Shape 16"/>
        <p:cNvGrpSpPr/>
        <p:nvPr/>
      </p:nvGrpSpPr>
      <p:grpSpPr>
        <a:xfrm>
          <a:off x="0" y="0"/>
          <a:ext cx="0" cy="0"/>
          <a:chOff x="0" y="0"/>
          <a:chExt cx="0" cy="0"/>
        </a:xfrm>
      </p:grpSpPr>
      <p:sp>
        <p:nvSpPr>
          <p:cNvPr id="17" name="Google Shape;17;p3"/>
          <p:cNvSpPr txBox="1"/>
          <p:nvPr>
            <p:ph idx="1" type="subTitle"/>
          </p:nvPr>
        </p:nvSpPr>
        <p:spPr>
          <a:xfrm>
            <a:off x="415325" y="2815329"/>
            <a:ext cx="7772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400"/>
              <a:buFont typeface="Proxima Nova"/>
              <a:buNone/>
              <a:defRPr>
                <a:solidFill>
                  <a:schemeClr val="dk2"/>
                </a:solidFill>
                <a:latin typeface="Proxima Nova"/>
                <a:ea typeface="Proxima Nova"/>
                <a:cs typeface="Proxima Nova"/>
                <a:sym typeface="Proxima Nova"/>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cxnSp>
        <p:nvCxnSpPr>
          <p:cNvPr id="18" name="Google Shape;18;p3"/>
          <p:cNvCxnSpPr/>
          <p:nvPr/>
        </p:nvCxnSpPr>
        <p:spPr>
          <a:xfrm>
            <a:off x="0" y="5107925"/>
            <a:ext cx="9144000" cy="0"/>
          </a:xfrm>
          <a:prstGeom prst="straightConnector1">
            <a:avLst/>
          </a:prstGeom>
          <a:noFill/>
          <a:ln cap="flat" cmpd="sng" w="76200">
            <a:solidFill>
              <a:srgbClr val="434343"/>
            </a:solidFill>
            <a:prstDash val="solid"/>
            <a:round/>
            <a:headEnd len="med" w="med" type="none"/>
            <a:tailEnd len="med" w="med" type="none"/>
          </a:ln>
        </p:spPr>
      </p:cxnSp>
      <p:pic>
        <p:nvPicPr>
          <p:cNvPr id="19" name="Google Shape;19;p3"/>
          <p:cNvPicPr preferRelativeResize="0"/>
          <p:nvPr/>
        </p:nvPicPr>
        <p:blipFill rotWithShape="1">
          <a:blip r:embed="rId2">
            <a:alphaModFix/>
          </a:blip>
          <a:srcRect b="0" l="0" r="0" t="0"/>
          <a:stretch/>
        </p:blipFill>
        <p:spPr>
          <a:xfrm>
            <a:off x="415325" y="363275"/>
            <a:ext cx="3356400" cy="1554900"/>
          </a:xfrm>
          <a:prstGeom prst="rect">
            <a:avLst/>
          </a:prstGeom>
          <a:noFill/>
          <a:ln>
            <a:noFill/>
          </a:ln>
        </p:spPr>
      </p:pic>
      <p:sp>
        <p:nvSpPr>
          <p:cNvPr id="20" name="Google Shape;20;p3"/>
          <p:cNvSpPr txBox="1"/>
          <p:nvPr>
            <p:ph type="title"/>
          </p:nvPr>
        </p:nvSpPr>
        <p:spPr>
          <a:xfrm>
            <a:off x="415325" y="1955400"/>
            <a:ext cx="7582500" cy="859800"/>
          </a:xfrm>
          <a:prstGeom prst="rect">
            <a:avLst/>
          </a:prstGeom>
        </p:spPr>
        <p:txBody>
          <a:bodyPr anchorCtr="0" anchor="t" bIns="91425" lIns="91425" spcFirstLastPara="1" rIns="91425" wrap="square" tIns="91425">
            <a:noAutofit/>
          </a:bodyPr>
          <a:lstStyle>
            <a:lvl1pPr lvl="0">
              <a:spcBef>
                <a:spcPts val="0"/>
              </a:spcBef>
              <a:spcAft>
                <a:spcPts val="0"/>
              </a:spcAft>
              <a:buNone/>
              <a:defRPr>
                <a:latin typeface="Proxima Nova"/>
                <a:ea typeface="Proxima Nova"/>
                <a:cs typeface="Proxima Nova"/>
                <a:sym typeface="Proxima Nova"/>
              </a:defRPr>
            </a:lvl1pPr>
            <a:lvl2pPr lvl="1">
              <a:spcBef>
                <a:spcPts val="0"/>
              </a:spcBef>
              <a:spcAft>
                <a:spcPts val="0"/>
              </a:spcAft>
              <a:buNone/>
              <a:defRPr>
                <a:latin typeface="Proxima Nova"/>
                <a:ea typeface="Proxima Nova"/>
                <a:cs typeface="Proxima Nova"/>
                <a:sym typeface="Proxima Nova"/>
              </a:defRPr>
            </a:lvl2pPr>
            <a:lvl3pPr lvl="2">
              <a:spcBef>
                <a:spcPts val="0"/>
              </a:spcBef>
              <a:spcAft>
                <a:spcPts val="0"/>
              </a:spcAft>
              <a:buNone/>
              <a:defRPr>
                <a:latin typeface="Proxima Nova"/>
                <a:ea typeface="Proxima Nova"/>
                <a:cs typeface="Proxima Nova"/>
                <a:sym typeface="Proxima Nova"/>
              </a:defRPr>
            </a:lvl3pPr>
            <a:lvl4pPr lvl="3">
              <a:spcBef>
                <a:spcPts val="0"/>
              </a:spcBef>
              <a:spcAft>
                <a:spcPts val="0"/>
              </a:spcAft>
              <a:buNone/>
              <a:defRPr>
                <a:latin typeface="Proxima Nova"/>
                <a:ea typeface="Proxima Nova"/>
                <a:cs typeface="Proxima Nova"/>
                <a:sym typeface="Proxima Nova"/>
              </a:defRPr>
            </a:lvl4pPr>
            <a:lvl5pPr lvl="4">
              <a:spcBef>
                <a:spcPts val="0"/>
              </a:spcBef>
              <a:spcAft>
                <a:spcPts val="0"/>
              </a:spcAft>
              <a:buNone/>
              <a:defRPr>
                <a:latin typeface="Proxima Nova"/>
                <a:ea typeface="Proxima Nova"/>
                <a:cs typeface="Proxima Nova"/>
                <a:sym typeface="Proxima Nova"/>
              </a:defRPr>
            </a:lvl5pPr>
            <a:lvl6pPr lvl="5">
              <a:spcBef>
                <a:spcPts val="0"/>
              </a:spcBef>
              <a:spcAft>
                <a:spcPts val="0"/>
              </a:spcAft>
              <a:buNone/>
              <a:defRPr>
                <a:latin typeface="Proxima Nova"/>
                <a:ea typeface="Proxima Nova"/>
                <a:cs typeface="Proxima Nova"/>
                <a:sym typeface="Proxima Nova"/>
              </a:defRPr>
            </a:lvl6pPr>
            <a:lvl7pPr lvl="6">
              <a:spcBef>
                <a:spcPts val="0"/>
              </a:spcBef>
              <a:spcAft>
                <a:spcPts val="0"/>
              </a:spcAft>
              <a:buNone/>
              <a:defRPr>
                <a:latin typeface="Proxima Nova"/>
                <a:ea typeface="Proxima Nova"/>
                <a:cs typeface="Proxima Nova"/>
                <a:sym typeface="Proxima Nova"/>
              </a:defRPr>
            </a:lvl7pPr>
            <a:lvl8pPr lvl="7">
              <a:spcBef>
                <a:spcPts val="0"/>
              </a:spcBef>
              <a:spcAft>
                <a:spcPts val="0"/>
              </a:spcAft>
              <a:buNone/>
              <a:defRPr>
                <a:latin typeface="Proxima Nova"/>
                <a:ea typeface="Proxima Nova"/>
                <a:cs typeface="Proxima Nova"/>
                <a:sym typeface="Proxima Nova"/>
              </a:defRPr>
            </a:lvl8pPr>
            <a:lvl9pPr lvl="8">
              <a:spcBef>
                <a:spcPts val="0"/>
              </a:spcBef>
              <a:spcAft>
                <a:spcPts val="0"/>
              </a:spcAft>
              <a:buNone/>
              <a:defRPr>
                <a:latin typeface="Proxima Nova"/>
                <a:ea typeface="Proxima Nova"/>
                <a:cs typeface="Proxima Nova"/>
                <a:sym typeface="Proxima Nova"/>
              </a:defRPr>
            </a:lvl9pPr>
          </a:lstStyle>
          <a:p/>
        </p:txBody>
      </p:sp>
      <p:sp>
        <p:nvSpPr>
          <p:cNvPr id="21" name="Google Shape;21;p3"/>
          <p:cNvSpPr txBox="1"/>
          <p:nvPr>
            <p:ph idx="12" type="sldNum"/>
          </p:nvPr>
        </p:nvSpPr>
        <p:spPr>
          <a:xfrm>
            <a:off x="50" y="4673650"/>
            <a:ext cx="1559400" cy="393600"/>
          </a:xfrm>
          <a:prstGeom prst="rect">
            <a:avLst/>
          </a:prstGeom>
        </p:spPr>
        <p:txBody>
          <a:bodyPr anchorCtr="0" anchor="ctr" bIns="91425" lIns="91425" spcFirstLastPara="1" rIns="91425" wrap="square" tIns="91425">
            <a:noAutofit/>
          </a:bodyPr>
          <a:lstStyle>
            <a:lvl1pPr lvl="0" rtl="0" algn="r">
              <a:buNone/>
              <a:defRPr b="1" sz="1200">
                <a:solidFill>
                  <a:schemeClr val="dk1"/>
                </a:solidFill>
                <a:latin typeface="Proxima Nova"/>
                <a:ea typeface="Proxima Nova"/>
                <a:cs typeface="Proxima Nova"/>
                <a:sym typeface="Proxima Nova"/>
              </a:defRPr>
            </a:lvl1pPr>
            <a:lvl2pPr lvl="1" rtl="0" algn="r">
              <a:buNone/>
              <a:defRPr b="1" sz="1200">
                <a:solidFill>
                  <a:schemeClr val="dk1"/>
                </a:solidFill>
                <a:latin typeface="Proxima Nova"/>
                <a:ea typeface="Proxima Nova"/>
                <a:cs typeface="Proxima Nova"/>
                <a:sym typeface="Proxima Nova"/>
              </a:defRPr>
            </a:lvl2pPr>
            <a:lvl3pPr lvl="2" rtl="0" algn="r">
              <a:buNone/>
              <a:defRPr b="1" sz="1200">
                <a:solidFill>
                  <a:schemeClr val="dk1"/>
                </a:solidFill>
                <a:latin typeface="Proxima Nova"/>
                <a:ea typeface="Proxima Nova"/>
                <a:cs typeface="Proxima Nova"/>
                <a:sym typeface="Proxima Nova"/>
              </a:defRPr>
            </a:lvl3pPr>
            <a:lvl4pPr lvl="3" rtl="0" algn="r">
              <a:buNone/>
              <a:defRPr b="1" sz="1200">
                <a:solidFill>
                  <a:schemeClr val="dk1"/>
                </a:solidFill>
                <a:latin typeface="Proxima Nova"/>
                <a:ea typeface="Proxima Nova"/>
                <a:cs typeface="Proxima Nova"/>
                <a:sym typeface="Proxima Nova"/>
              </a:defRPr>
            </a:lvl4pPr>
            <a:lvl5pPr lvl="4" rtl="0" algn="r">
              <a:buNone/>
              <a:defRPr b="1" sz="1200">
                <a:solidFill>
                  <a:schemeClr val="dk1"/>
                </a:solidFill>
                <a:latin typeface="Proxima Nova"/>
                <a:ea typeface="Proxima Nova"/>
                <a:cs typeface="Proxima Nova"/>
                <a:sym typeface="Proxima Nova"/>
              </a:defRPr>
            </a:lvl5pPr>
            <a:lvl6pPr lvl="5" rtl="0" algn="r">
              <a:buNone/>
              <a:defRPr b="1" sz="1200">
                <a:solidFill>
                  <a:schemeClr val="dk1"/>
                </a:solidFill>
                <a:latin typeface="Proxima Nova"/>
                <a:ea typeface="Proxima Nova"/>
                <a:cs typeface="Proxima Nova"/>
                <a:sym typeface="Proxima Nova"/>
              </a:defRPr>
            </a:lvl6pPr>
            <a:lvl7pPr lvl="6" rtl="0" algn="r">
              <a:buNone/>
              <a:defRPr b="1" sz="1200">
                <a:solidFill>
                  <a:schemeClr val="dk1"/>
                </a:solidFill>
                <a:latin typeface="Proxima Nova"/>
                <a:ea typeface="Proxima Nova"/>
                <a:cs typeface="Proxima Nova"/>
                <a:sym typeface="Proxima Nova"/>
              </a:defRPr>
            </a:lvl7pPr>
            <a:lvl8pPr lvl="7" rtl="0" algn="r">
              <a:buNone/>
              <a:defRPr b="1" sz="1200">
                <a:solidFill>
                  <a:schemeClr val="dk1"/>
                </a:solidFill>
                <a:latin typeface="Proxima Nova"/>
                <a:ea typeface="Proxima Nova"/>
                <a:cs typeface="Proxima Nova"/>
                <a:sym typeface="Proxima Nova"/>
              </a:defRPr>
            </a:lvl8pPr>
            <a:lvl9pPr lvl="8" rtl="0" algn="r">
              <a:buNone/>
              <a:defRPr b="1" sz="12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3366FF"/>
                </a:solidFill>
              </a:rPr>
              <a:t>co</a:t>
            </a:r>
            <a:r>
              <a:rPr lang="en"/>
              <a:t>opcareers.org</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stion slide red">
  <p:cSld name="TITLE_1">
    <p:spTree>
      <p:nvGrpSpPr>
        <p:cNvPr id="22" name="Shape 22"/>
        <p:cNvGrpSpPr/>
        <p:nvPr/>
      </p:nvGrpSpPr>
      <p:grpSpPr>
        <a:xfrm>
          <a:off x="0" y="0"/>
          <a:ext cx="0" cy="0"/>
          <a:chOff x="0" y="0"/>
          <a:chExt cx="0" cy="0"/>
        </a:xfrm>
      </p:grpSpPr>
      <p:sp>
        <p:nvSpPr>
          <p:cNvPr id="23" name="Google Shape;23;p4"/>
          <p:cNvSpPr/>
          <p:nvPr/>
        </p:nvSpPr>
        <p:spPr>
          <a:xfrm>
            <a:off x="0" y="0"/>
            <a:ext cx="9144000" cy="5062800"/>
          </a:xfrm>
          <a:prstGeom prst="foldedCorner">
            <a:avLst>
              <a:gd fmla="val 26236" name="adj"/>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ph type="ctrTitle"/>
          </p:nvPr>
        </p:nvSpPr>
        <p:spPr>
          <a:xfrm>
            <a:off x="685800" y="1583356"/>
            <a:ext cx="7772400" cy="21030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6000"/>
              <a:buFont typeface="Proxima Nova"/>
              <a:buNone/>
              <a:defRPr b="0" sz="6000">
                <a:solidFill>
                  <a:srgbClr val="FFFFFF"/>
                </a:solidFill>
                <a:latin typeface="Proxima Nova"/>
                <a:ea typeface="Proxima Nova"/>
                <a:cs typeface="Proxima Nova"/>
                <a:sym typeface="Proxima Nova"/>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pic>
        <p:nvPicPr>
          <p:cNvPr id="25" name="Google Shape;25;p4"/>
          <p:cNvPicPr preferRelativeResize="0"/>
          <p:nvPr/>
        </p:nvPicPr>
        <p:blipFill>
          <a:blip r:embed="rId2">
            <a:alphaModFix/>
          </a:blip>
          <a:stretch>
            <a:fillRect/>
          </a:stretch>
        </p:blipFill>
        <p:spPr>
          <a:xfrm>
            <a:off x="8401052" y="4694021"/>
            <a:ext cx="675724" cy="313099"/>
          </a:xfrm>
          <a:prstGeom prst="rect">
            <a:avLst/>
          </a:prstGeom>
          <a:noFill/>
          <a:ln>
            <a:noFill/>
          </a:ln>
        </p:spPr>
      </p:pic>
      <p:cxnSp>
        <p:nvCxnSpPr>
          <p:cNvPr id="26" name="Google Shape;26;p4"/>
          <p:cNvCxnSpPr/>
          <p:nvPr/>
        </p:nvCxnSpPr>
        <p:spPr>
          <a:xfrm>
            <a:off x="0" y="5107925"/>
            <a:ext cx="9144000" cy="0"/>
          </a:xfrm>
          <a:prstGeom prst="straightConnector1">
            <a:avLst/>
          </a:prstGeom>
          <a:noFill/>
          <a:ln cap="flat" cmpd="sng" w="76200">
            <a:solidFill>
              <a:srgbClr val="434343"/>
            </a:solidFill>
            <a:prstDash val="solid"/>
            <a:round/>
            <a:headEnd len="med" w="med" type="none"/>
            <a:tailEnd len="med" w="med" type="none"/>
          </a:ln>
        </p:spPr>
      </p:cxnSp>
      <p:sp>
        <p:nvSpPr>
          <p:cNvPr id="27" name="Google Shape;27;p4"/>
          <p:cNvSpPr txBox="1"/>
          <p:nvPr>
            <p:ph idx="12" type="sldNum"/>
          </p:nvPr>
        </p:nvSpPr>
        <p:spPr>
          <a:xfrm>
            <a:off x="50" y="4673650"/>
            <a:ext cx="1559400" cy="393600"/>
          </a:xfrm>
          <a:prstGeom prst="rect">
            <a:avLst/>
          </a:prstGeom>
        </p:spPr>
        <p:txBody>
          <a:bodyPr anchorCtr="0" anchor="ctr" bIns="91425" lIns="91425" spcFirstLastPara="1" rIns="91425" wrap="square" tIns="91425">
            <a:noAutofit/>
          </a:bodyPr>
          <a:lstStyle>
            <a:lvl1pPr lvl="0" rtl="0" algn="r">
              <a:buNone/>
              <a:defRPr b="1" sz="1200">
                <a:solidFill>
                  <a:srgbClr val="000000"/>
                </a:solidFill>
                <a:latin typeface="Proxima Nova"/>
                <a:ea typeface="Proxima Nova"/>
                <a:cs typeface="Proxima Nova"/>
                <a:sym typeface="Proxima Nova"/>
              </a:defRPr>
            </a:lvl1pPr>
            <a:lvl2pPr lvl="1" rtl="0" algn="r">
              <a:buNone/>
              <a:defRPr b="1" sz="1200">
                <a:solidFill>
                  <a:srgbClr val="000000"/>
                </a:solidFill>
                <a:latin typeface="Proxima Nova"/>
                <a:ea typeface="Proxima Nova"/>
                <a:cs typeface="Proxima Nova"/>
                <a:sym typeface="Proxima Nova"/>
              </a:defRPr>
            </a:lvl2pPr>
            <a:lvl3pPr lvl="2" rtl="0" algn="r">
              <a:buNone/>
              <a:defRPr b="1" sz="1200">
                <a:solidFill>
                  <a:srgbClr val="000000"/>
                </a:solidFill>
                <a:latin typeface="Proxima Nova"/>
                <a:ea typeface="Proxima Nova"/>
                <a:cs typeface="Proxima Nova"/>
                <a:sym typeface="Proxima Nova"/>
              </a:defRPr>
            </a:lvl3pPr>
            <a:lvl4pPr lvl="3" rtl="0" algn="r">
              <a:buNone/>
              <a:defRPr b="1" sz="1200">
                <a:solidFill>
                  <a:srgbClr val="000000"/>
                </a:solidFill>
                <a:latin typeface="Proxima Nova"/>
                <a:ea typeface="Proxima Nova"/>
                <a:cs typeface="Proxima Nova"/>
                <a:sym typeface="Proxima Nova"/>
              </a:defRPr>
            </a:lvl4pPr>
            <a:lvl5pPr lvl="4" rtl="0" algn="r">
              <a:buNone/>
              <a:defRPr b="1" sz="1200">
                <a:solidFill>
                  <a:srgbClr val="000000"/>
                </a:solidFill>
                <a:latin typeface="Proxima Nova"/>
                <a:ea typeface="Proxima Nova"/>
                <a:cs typeface="Proxima Nova"/>
                <a:sym typeface="Proxima Nova"/>
              </a:defRPr>
            </a:lvl5pPr>
            <a:lvl6pPr lvl="5" rtl="0" algn="r">
              <a:buNone/>
              <a:defRPr b="1" sz="1200">
                <a:solidFill>
                  <a:srgbClr val="000000"/>
                </a:solidFill>
                <a:latin typeface="Proxima Nova"/>
                <a:ea typeface="Proxima Nova"/>
                <a:cs typeface="Proxima Nova"/>
                <a:sym typeface="Proxima Nova"/>
              </a:defRPr>
            </a:lvl6pPr>
            <a:lvl7pPr lvl="6" rtl="0" algn="r">
              <a:buNone/>
              <a:defRPr b="1" sz="1200">
                <a:solidFill>
                  <a:srgbClr val="000000"/>
                </a:solidFill>
                <a:latin typeface="Proxima Nova"/>
                <a:ea typeface="Proxima Nova"/>
                <a:cs typeface="Proxima Nova"/>
                <a:sym typeface="Proxima Nova"/>
              </a:defRPr>
            </a:lvl7pPr>
            <a:lvl8pPr lvl="7" rtl="0" algn="r">
              <a:buNone/>
              <a:defRPr b="1" sz="1200">
                <a:solidFill>
                  <a:srgbClr val="000000"/>
                </a:solidFill>
                <a:latin typeface="Proxima Nova"/>
                <a:ea typeface="Proxima Nova"/>
                <a:cs typeface="Proxima Nova"/>
                <a:sym typeface="Proxima Nova"/>
              </a:defRPr>
            </a:lvl8pPr>
            <a:lvl9pPr lvl="8" rtl="0" algn="r">
              <a:buNone/>
              <a:defRPr b="1" sz="1200">
                <a:solidFill>
                  <a:srgbClr val="000000"/>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FFFFFF"/>
                </a:solidFill>
              </a:rPr>
              <a:t>co</a:t>
            </a:r>
            <a:r>
              <a:rPr lang="en"/>
              <a:t>opcareers.org</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stion slide yellow">
  <p:cSld name="TITLE_1_1">
    <p:spTree>
      <p:nvGrpSpPr>
        <p:cNvPr id="28" name="Shape 28"/>
        <p:cNvGrpSpPr/>
        <p:nvPr/>
      </p:nvGrpSpPr>
      <p:grpSpPr>
        <a:xfrm>
          <a:off x="0" y="0"/>
          <a:ext cx="0" cy="0"/>
          <a:chOff x="0" y="0"/>
          <a:chExt cx="0" cy="0"/>
        </a:xfrm>
      </p:grpSpPr>
      <p:sp>
        <p:nvSpPr>
          <p:cNvPr id="29" name="Google Shape;29;p5"/>
          <p:cNvSpPr/>
          <p:nvPr/>
        </p:nvSpPr>
        <p:spPr>
          <a:xfrm>
            <a:off x="0" y="0"/>
            <a:ext cx="9144000" cy="5062800"/>
          </a:xfrm>
          <a:prstGeom prst="foldedCorner">
            <a:avLst>
              <a:gd fmla="val 26236" name="adj"/>
            </a:avLst>
          </a:prstGeom>
          <a:solidFill>
            <a:srgbClr val="FFC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 name="Google Shape;30;p5"/>
          <p:cNvPicPr preferRelativeResize="0"/>
          <p:nvPr/>
        </p:nvPicPr>
        <p:blipFill>
          <a:blip r:embed="rId2">
            <a:alphaModFix/>
          </a:blip>
          <a:stretch>
            <a:fillRect/>
          </a:stretch>
        </p:blipFill>
        <p:spPr>
          <a:xfrm>
            <a:off x="8401052" y="4694021"/>
            <a:ext cx="675724" cy="313099"/>
          </a:xfrm>
          <a:prstGeom prst="rect">
            <a:avLst/>
          </a:prstGeom>
          <a:noFill/>
          <a:ln>
            <a:noFill/>
          </a:ln>
        </p:spPr>
      </p:pic>
      <p:cxnSp>
        <p:nvCxnSpPr>
          <p:cNvPr id="31" name="Google Shape;31;p5"/>
          <p:cNvCxnSpPr/>
          <p:nvPr/>
        </p:nvCxnSpPr>
        <p:spPr>
          <a:xfrm>
            <a:off x="0" y="5107925"/>
            <a:ext cx="9144000" cy="0"/>
          </a:xfrm>
          <a:prstGeom prst="straightConnector1">
            <a:avLst/>
          </a:prstGeom>
          <a:noFill/>
          <a:ln cap="flat" cmpd="sng" w="76200">
            <a:solidFill>
              <a:srgbClr val="434343"/>
            </a:solidFill>
            <a:prstDash val="solid"/>
            <a:round/>
            <a:headEnd len="med" w="med" type="none"/>
            <a:tailEnd len="med" w="med" type="none"/>
          </a:ln>
        </p:spPr>
      </p:cxnSp>
      <p:sp>
        <p:nvSpPr>
          <p:cNvPr id="32" name="Google Shape;32;p5"/>
          <p:cNvSpPr txBox="1"/>
          <p:nvPr>
            <p:ph type="ctrTitle"/>
          </p:nvPr>
        </p:nvSpPr>
        <p:spPr>
          <a:xfrm>
            <a:off x="685800" y="1583356"/>
            <a:ext cx="7772400" cy="21030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6000"/>
              <a:buFont typeface="Proxima Nova"/>
              <a:buNone/>
              <a:defRPr b="0" sz="6000">
                <a:solidFill>
                  <a:srgbClr val="FFFFFF"/>
                </a:solidFill>
                <a:latin typeface="Proxima Nova"/>
                <a:ea typeface="Proxima Nova"/>
                <a:cs typeface="Proxima Nova"/>
                <a:sym typeface="Proxima Nova"/>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33" name="Google Shape;33;p5"/>
          <p:cNvSpPr txBox="1"/>
          <p:nvPr>
            <p:ph idx="12" type="sldNum"/>
          </p:nvPr>
        </p:nvSpPr>
        <p:spPr>
          <a:xfrm>
            <a:off x="50" y="4673650"/>
            <a:ext cx="1559400" cy="393600"/>
          </a:xfrm>
          <a:prstGeom prst="rect">
            <a:avLst/>
          </a:prstGeom>
        </p:spPr>
        <p:txBody>
          <a:bodyPr anchorCtr="0" anchor="ctr" bIns="91425" lIns="91425" spcFirstLastPara="1" rIns="91425" wrap="square" tIns="91425">
            <a:noAutofit/>
          </a:bodyPr>
          <a:lstStyle>
            <a:lvl1pPr lvl="0" rtl="0" algn="r">
              <a:buNone/>
              <a:defRPr b="1" sz="1200">
                <a:solidFill>
                  <a:srgbClr val="000000"/>
                </a:solidFill>
                <a:latin typeface="Proxima Nova"/>
                <a:ea typeface="Proxima Nova"/>
                <a:cs typeface="Proxima Nova"/>
                <a:sym typeface="Proxima Nova"/>
              </a:defRPr>
            </a:lvl1pPr>
            <a:lvl2pPr lvl="1" rtl="0" algn="r">
              <a:buNone/>
              <a:defRPr b="1" sz="1200">
                <a:solidFill>
                  <a:srgbClr val="000000"/>
                </a:solidFill>
                <a:latin typeface="Proxima Nova"/>
                <a:ea typeface="Proxima Nova"/>
                <a:cs typeface="Proxima Nova"/>
                <a:sym typeface="Proxima Nova"/>
              </a:defRPr>
            </a:lvl2pPr>
            <a:lvl3pPr lvl="2" rtl="0" algn="r">
              <a:buNone/>
              <a:defRPr b="1" sz="1200">
                <a:solidFill>
                  <a:srgbClr val="000000"/>
                </a:solidFill>
                <a:latin typeface="Proxima Nova"/>
                <a:ea typeface="Proxima Nova"/>
                <a:cs typeface="Proxima Nova"/>
                <a:sym typeface="Proxima Nova"/>
              </a:defRPr>
            </a:lvl3pPr>
            <a:lvl4pPr lvl="3" rtl="0" algn="r">
              <a:buNone/>
              <a:defRPr b="1" sz="1200">
                <a:solidFill>
                  <a:srgbClr val="000000"/>
                </a:solidFill>
                <a:latin typeface="Proxima Nova"/>
                <a:ea typeface="Proxima Nova"/>
                <a:cs typeface="Proxima Nova"/>
                <a:sym typeface="Proxima Nova"/>
              </a:defRPr>
            </a:lvl4pPr>
            <a:lvl5pPr lvl="4" rtl="0" algn="r">
              <a:buNone/>
              <a:defRPr b="1" sz="1200">
                <a:solidFill>
                  <a:srgbClr val="000000"/>
                </a:solidFill>
                <a:latin typeface="Proxima Nova"/>
                <a:ea typeface="Proxima Nova"/>
                <a:cs typeface="Proxima Nova"/>
                <a:sym typeface="Proxima Nova"/>
              </a:defRPr>
            </a:lvl5pPr>
            <a:lvl6pPr lvl="5" rtl="0" algn="r">
              <a:buNone/>
              <a:defRPr b="1" sz="1200">
                <a:solidFill>
                  <a:srgbClr val="000000"/>
                </a:solidFill>
                <a:latin typeface="Proxima Nova"/>
                <a:ea typeface="Proxima Nova"/>
                <a:cs typeface="Proxima Nova"/>
                <a:sym typeface="Proxima Nova"/>
              </a:defRPr>
            </a:lvl6pPr>
            <a:lvl7pPr lvl="6" rtl="0" algn="r">
              <a:buNone/>
              <a:defRPr b="1" sz="1200">
                <a:solidFill>
                  <a:srgbClr val="000000"/>
                </a:solidFill>
                <a:latin typeface="Proxima Nova"/>
                <a:ea typeface="Proxima Nova"/>
                <a:cs typeface="Proxima Nova"/>
                <a:sym typeface="Proxima Nova"/>
              </a:defRPr>
            </a:lvl7pPr>
            <a:lvl8pPr lvl="7" rtl="0" algn="r">
              <a:buNone/>
              <a:defRPr b="1" sz="1200">
                <a:solidFill>
                  <a:srgbClr val="000000"/>
                </a:solidFill>
                <a:latin typeface="Proxima Nova"/>
                <a:ea typeface="Proxima Nova"/>
                <a:cs typeface="Proxima Nova"/>
                <a:sym typeface="Proxima Nova"/>
              </a:defRPr>
            </a:lvl8pPr>
            <a:lvl9pPr lvl="8" rtl="0" algn="r">
              <a:buNone/>
              <a:defRPr b="1" sz="1200">
                <a:solidFill>
                  <a:srgbClr val="000000"/>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FFFFFF"/>
                </a:solidFill>
              </a:rPr>
              <a:t>co</a:t>
            </a:r>
            <a:r>
              <a:rPr lang="en"/>
              <a:t>opcareers.org</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stion slide green">
  <p:cSld name="TITLE_1_1_1">
    <p:spTree>
      <p:nvGrpSpPr>
        <p:cNvPr id="34" name="Shape 34"/>
        <p:cNvGrpSpPr/>
        <p:nvPr/>
      </p:nvGrpSpPr>
      <p:grpSpPr>
        <a:xfrm>
          <a:off x="0" y="0"/>
          <a:ext cx="0" cy="0"/>
          <a:chOff x="0" y="0"/>
          <a:chExt cx="0" cy="0"/>
        </a:xfrm>
      </p:grpSpPr>
      <p:sp>
        <p:nvSpPr>
          <p:cNvPr id="35" name="Google Shape;35;p6"/>
          <p:cNvSpPr/>
          <p:nvPr/>
        </p:nvSpPr>
        <p:spPr>
          <a:xfrm>
            <a:off x="0" y="0"/>
            <a:ext cx="9144000" cy="5062800"/>
          </a:xfrm>
          <a:prstGeom prst="foldedCorner">
            <a:avLst>
              <a:gd fmla="val 26236" name="adj"/>
            </a:avLst>
          </a:prstGeom>
          <a:solidFill>
            <a:srgbClr val="00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 name="Google Shape;36;p6"/>
          <p:cNvPicPr preferRelativeResize="0"/>
          <p:nvPr/>
        </p:nvPicPr>
        <p:blipFill>
          <a:blip r:embed="rId2">
            <a:alphaModFix/>
          </a:blip>
          <a:stretch>
            <a:fillRect/>
          </a:stretch>
        </p:blipFill>
        <p:spPr>
          <a:xfrm>
            <a:off x="8401052" y="4694021"/>
            <a:ext cx="675724" cy="313099"/>
          </a:xfrm>
          <a:prstGeom prst="rect">
            <a:avLst/>
          </a:prstGeom>
          <a:noFill/>
          <a:ln>
            <a:noFill/>
          </a:ln>
        </p:spPr>
      </p:pic>
      <p:cxnSp>
        <p:nvCxnSpPr>
          <p:cNvPr id="37" name="Google Shape;37;p6"/>
          <p:cNvCxnSpPr/>
          <p:nvPr/>
        </p:nvCxnSpPr>
        <p:spPr>
          <a:xfrm>
            <a:off x="0" y="5107925"/>
            <a:ext cx="9144000" cy="0"/>
          </a:xfrm>
          <a:prstGeom prst="straightConnector1">
            <a:avLst/>
          </a:prstGeom>
          <a:noFill/>
          <a:ln cap="flat" cmpd="sng" w="76200">
            <a:solidFill>
              <a:srgbClr val="434343"/>
            </a:solidFill>
            <a:prstDash val="solid"/>
            <a:round/>
            <a:headEnd len="med" w="med" type="none"/>
            <a:tailEnd len="med" w="med" type="none"/>
          </a:ln>
        </p:spPr>
      </p:cxnSp>
      <p:sp>
        <p:nvSpPr>
          <p:cNvPr id="38" name="Google Shape;38;p6"/>
          <p:cNvSpPr txBox="1"/>
          <p:nvPr>
            <p:ph type="ctrTitle"/>
          </p:nvPr>
        </p:nvSpPr>
        <p:spPr>
          <a:xfrm>
            <a:off x="685800" y="1583356"/>
            <a:ext cx="7772400" cy="21030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6000"/>
              <a:buFont typeface="Proxima Nova"/>
              <a:buNone/>
              <a:defRPr b="0" sz="6000">
                <a:solidFill>
                  <a:srgbClr val="FFFFFF"/>
                </a:solidFill>
                <a:latin typeface="Proxima Nova"/>
                <a:ea typeface="Proxima Nova"/>
                <a:cs typeface="Proxima Nova"/>
                <a:sym typeface="Proxima Nova"/>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39" name="Google Shape;39;p6"/>
          <p:cNvSpPr txBox="1"/>
          <p:nvPr>
            <p:ph idx="12" type="sldNum"/>
          </p:nvPr>
        </p:nvSpPr>
        <p:spPr>
          <a:xfrm>
            <a:off x="50" y="4673650"/>
            <a:ext cx="1559400" cy="393600"/>
          </a:xfrm>
          <a:prstGeom prst="rect">
            <a:avLst/>
          </a:prstGeom>
        </p:spPr>
        <p:txBody>
          <a:bodyPr anchorCtr="0" anchor="ctr" bIns="91425" lIns="91425" spcFirstLastPara="1" rIns="91425" wrap="square" tIns="91425">
            <a:noAutofit/>
          </a:bodyPr>
          <a:lstStyle>
            <a:lvl1pPr lvl="0" rtl="0" algn="r">
              <a:buNone/>
              <a:defRPr b="1" sz="1200">
                <a:solidFill>
                  <a:srgbClr val="000000"/>
                </a:solidFill>
                <a:latin typeface="Proxima Nova"/>
                <a:ea typeface="Proxima Nova"/>
                <a:cs typeface="Proxima Nova"/>
                <a:sym typeface="Proxima Nova"/>
              </a:defRPr>
            </a:lvl1pPr>
            <a:lvl2pPr lvl="1" rtl="0" algn="r">
              <a:buNone/>
              <a:defRPr b="1" sz="1200">
                <a:solidFill>
                  <a:srgbClr val="000000"/>
                </a:solidFill>
                <a:latin typeface="Proxima Nova"/>
                <a:ea typeface="Proxima Nova"/>
                <a:cs typeface="Proxima Nova"/>
                <a:sym typeface="Proxima Nova"/>
              </a:defRPr>
            </a:lvl2pPr>
            <a:lvl3pPr lvl="2" rtl="0" algn="r">
              <a:buNone/>
              <a:defRPr b="1" sz="1200">
                <a:solidFill>
                  <a:srgbClr val="000000"/>
                </a:solidFill>
                <a:latin typeface="Proxima Nova"/>
                <a:ea typeface="Proxima Nova"/>
                <a:cs typeface="Proxima Nova"/>
                <a:sym typeface="Proxima Nova"/>
              </a:defRPr>
            </a:lvl3pPr>
            <a:lvl4pPr lvl="3" rtl="0" algn="r">
              <a:buNone/>
              <a:defRPr b="1" sz="1200">
                <a:solidFill>
                  <a:srgbClr val="000000"/>
                </a:solidFill>
                <a:latin typeface="Proxima Nova"/>
                <a:ea typeface="Proxima Nova"/>
                <a:cs typeface="Proxima Nova"/>
                <a:sym typeface="Proxima Nova"/>
              </a:defRPr>
            </a:lvl4pPr>
            <a:lvl5pPr lvl="4" rtl="0" algn="r">
              <a:buNone/>
              <a:defRPr b="1" sz="1200">
                <a:solidFill>
                  <a:srgbClr val="000000"/>
                </a:solidFill>
                <a:latin typeface="Proxima Nova"/>
                <a:ea typeface="Proxima Nova"/>
                <a:cs typeface="Proxima Nova"/>
                <a:sym typeface="Proxima Nova"/>
              </a:defRPr>
            </a:lvl5pPr>
            <a:lvl6pPr lvl="5" rtl="0" algn="r">
              <a:buNone/>
              <a:defRPr b="1" sz="1200">
                <a:solidFill>
                  <a:srgbClr val="000000"/>
                </a:solidFill>
                <a:latin typeface="Proxima Nova"/>
                <a:ea typeface="Proxima Nova"/>
                <a:cs typeface="Proxima Nova"/>
                <a:sym typeface="Proxima Nova"/>
              </a:defRPr>
            </a:lvl6pPr>
            <a:lvl7pPr lvl="6" rtl="0" algn="r">
              <a:buNone/>
              <a:defRPr b="1" sz="1200">
                <a:solidFill>
                  <a:srgbClr val="000000"/>
                </a:solidFill>
                <a:latin typeface="Proxima Nova"/>
                <a:ea typeface="Proxima Nova"/>
                <a:cs typeface="Proxima Nova"/>
                <a:sym typeface="Proxima Nova"/>
              </a:defRPr>
            </a:lvl7pPr>
            <a:lvl8pPr lvl="7" rtl="0" algn="r">
              <a:buNone/>
              <a:defRPr b="1" sz="1200">
                <a:solidFill>
                  <a:srgbClr val="000000"/>
                </a:solidFill>
                <a:latin typeface="Proxima Nova"/>
                <a:ea typeface="Proxima Nova"/>
                <a:cs typeface="Proxima Nova"/>
                <a:sym typeface="Proxima Nova"/>
              </a:defRPr>
            </a:lvl8pPr>
            <a:lvl9pPr lvl="8" rtl="0" algn="r">
              <a:buNone/>
              <a:defRPr b="1" sz="1200">
                <a:solidFill>
                  <a:srgbClr val="000000"/>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FFFFFF"/>
                </a:solidFill>
              </a:rPr>
              <a:t>co</a:t>
            </a:r>
            <a:r>
              <a:rPr lang="en"/>
              <a:t>opcareers.org</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stion slide blue">
  <p:cSld name="TITLE_1_1_1_1">
    <p:spTree>
      <p:nvGrpSpPr>
        <p:cNvPr id="40" name="Shape 40"/>
        <p:cNvGrpSpPr/>
        <p:nvPr/>
      </p:nvGrpSpPr>
      <p:grpSpPr>
        <a:xfrm>
          <a:off x="0" y="0"/>
          <a:ext cx="0" cy="0"/>
          <a:chOff x="0" y="0"/>
          <a:chExt cx="0" cy="0"/>
        </a:xfrm>
      </p:grpSpPr>
      <p:sp>
        <p:nvSpPr>
          <p:cNvPr id="41" name="Google Shape;41;p7"/>
          <p:cNvSpPr/>
          <p:nvPr/>
        </p:nvSpPr>
        <p:spPr>
          <a:xfrm>
            <a:off x="0" y="0"/>
            <a:ext cx="9144000" cy="5062800"/>
          </a:xfrm>
          <a:prstGeom prst="foldedCorner">
            <a:avLst>
              <a:gd fmla="val 26236" name="adj"/>
            </a:avLst>
          </a:prstGeom>
          <a:solidFill>
            <a:srgbClr val="336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 name="Google Shape;42;p7"/>
          <p:cNvPicPr preferRelativeResize="0"/>
          <p:nvPr/>
        </p:nvPicPr>
        <p:blipFill>
          <a:blip r:embed="rId2">
            <a:alphaModFix/>
          </a:blip>
          <a:stretch>
            <a:fillRect/>
          </a:stretch>
        </p:blipFill>
        <p:spPr>
          <a:xfrm>
            <a:off x="8401052" y="4694021"/>
            <a:ext cx="675724" cy="313099"/>
          </a:xfrm>
          <a:prstGeom prst="rect">
            <a:avLst/>
          </a:prstGeom>
          <a:noFill/>
          <a:ln>
            <a:noFill/>
          </a:ln>
        </p:spPr>
      </p:pic>
      <p:cxnSp>
        <p:nvCxnSpPr>
          <p:cNvPr id="43" name="Google Shape;43;p7"/>
          <p:cNvCxnSpPr/>
          <p:nvPr/>
        </p:nvCxnSpPr>
        <p:spPr>
          <a:xfrm>
            <a:off x="0" y="5107925"/>
            <a:ext cx="9144000" cy="0"/>
          </a:xfrm>
          <a:prstGeom prst="straightConnector1">
            <a:avLst/>
          </a:prstGeom>
          <a:noFill/>
          <a:ln cap="flat" cmpd="sng" w="76200">
            <a:solidFill>
              <a:srgbClr val="434343"/>
            </a:solidFill>
            <a:prstDash val="solid"/>
            <a:round/>
            <a:headEnd len="med" w="med" type="none"/>
            <a:tailEnd len="med" w="med" type="none"/>
          </a:ln>
        </p:spPr>
      </p:cxnSp>
      <p:sp>
        <p:nvSpPr>
          <p:cNvPr id="44" name="Google Shape;44;p7"/>
          <p:cNvSpPr txBox="1"/>
          <p:nvPr>
            <p:ph type="ctrTitle"/>
          </p:nvPr>
        </p:nvSpPr>
        <p:spPr>
          <a:xfrm>
            <a:off x="685800" y="1583356"/>
            <a:ext cx="7772400" cy="21030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6000"/>
              <a:buFont typeface="Proxima Nova"/>
              <a:buNone/>
              <a:defRPr b="0" sz="6000">
                <a:solidFill>
                  <a:srgbClr val="FFFFFF"/>
                </a:solidFill>
                <a:latin typeface="Proxima Nova"/>
                <a:ea typeface="Proxima Nova"/>
                <a:cs typeface="Proxima Nova"/>
                <a:sym typeface="Proxima Nova"/>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45" name="Google Shape;45;p7"/>
          <p:cNvSpPr txBox="1"/>
          <p:nvPr>
            <p:ph idx="12" type="sldNum"/>
          </p:nvPr>
        </p:nvSpPr>
        <p:spPr>
          <a:xfrm>
            <a:off x="50" y="4673650"/>
            <a:ext cx="1559400" cy="393600"/>
          </a:xfrm>
          <a:prstGeom prst="rect">
            <a:avLst/>
          </a:prstGeom>
        </p:spPr>
        <p:txBody>
          <a:bodyPr anchorCtr="0" anchor="ctr" bIns="91425" lIns="91425" spcFirstLastPara="1" rIns="91425" wrap="square" tIns="91425">
            <a:noAutofit/>
          </a:bodyPr>
          <a:lstStyle>
            <a:lvl1pPr lvl="0" rtl="0" algn="r">
              <a:buNone/>
              <a:defRPr b="1" sz="1200">
                <a:solidFill>
                  <a:srgbClr val="000000"/>
                </a:solidFill>
                <a:latin typeface="Proxima Nova"/>
                <a:ea typeface="Proxima Nova"/>
                <a:cs typeface="Proxima Nova"/>
                <a:sym typeface="Proxima Nova"/>
              </a:defRPr>
            </a:lvl1pPr>
            <a:lvl2pPr lvl="1" rtl="0" algn="r">
              <a:buNone/>
              <a:defRPr b="1" sz="1200">
                <a:solidFill>
                  <a:srgbClr val="000000"/>
                </a:solidFill>
                <a:latin typeface="Proxima Nova"/>
                <a:ea typeface="Proxima Nova"/>
                <a:cs typeface="Proxima Nova"/>
                <a:sym typeface="Proxima Nova"/>
              </a:defRPr>
            </a:lvl2pPr>
            <a:lvl3pPr lvl="2" rtl="0" algn="r">
              <a:buNone/>
              <a:defRPr b="1" sz="1200">
                <a:solidFill>
                  <a:srgbClr val="000000"/>
                </a:solidFill>
                <a:latin typeface="Proxima Nova"/>
                <a:ea typeface="Proxima Nova"/>
                <a:cs typeface="Proxima Nova"/>
                <a:sym typeface="Proxima Nova"/>
              </a:defRPr>
            </a:lvl3pPr>
            <a:lvl4pPr lvl="3" rtl="0" algn="r">
              <a:buNone/>
              <a:defRPr b="1" sz="1200">
                <a:solidFill>
                  <a:srgbClr val="000000"/>
                </a:solidFill>
                <a:latin typeface="Proxima Nova"/>
                <a:ea typeface="Proxima Nova"/>
                <a:cs typeface="Proxima Nova"/>
                <a:sym typeface="Proxima Nova"/>
              </a:defRPr>
            </a:lvl4pPr>
            <a:lvl5pPr lvl="4" rtl="0" algn="r">
              <a:buNone/>
              <a:defRPr b="1" sz="1200">
                <a:solidFill>
                  <a:srgbClr val="000000"/>
                </a:solidFill>
                <a:latin typeface="Proxima Nova"/>
                <a:ea typeface="Proxima Nova"/>
                <a:cs typeface="Proxima Nova"/>
                <a:sym typeface="Proxima Nova"/>
              </a:defRPr>
            </a:lvl5pPr>
            <a:lvl6pPr lvl="5" rtl="0" algn="r">
              <a:buNone/>
              <a:defRPr b="1" sz="1200">
                <a:solidFill>
                  <a:srgbClr val="000000"/>
                </a:solidFill>
                <a:latin typeface="Proxima Nova"/>
                <a:ea typeface="Proxima Nova"/>
                <a:cs typeface="Proxima Nova"/>
                <a:sym typeface="Proxima Nova"/>
              </a:defRPr>
            </a:lvl6pPr>
            <a:lvl7pPr lvl="6" rtl="0" algn="r">
              <a:buNone/>
              <a:defRPr b="1" sz="1200">
                <a:solidFill>
                  <a:srgbClr val="000000"/>
                </a:solidFill>
                <a:latin typeface="Proxima Nova"/>
                <a:ea typeface="Proxima Nova"/>
                <a:cs typeface="Proxima Nova"/>
                <a:sym typeface="Proxima Nova"/>
              </a:defRPr>
            </a:lvl7pPr>
            <a:lvl8pPr lvl="7" rtl="0" algn="r">
              <a:buNone/>
              <a:defRPr b="1" sz="1200">
                <a:solidFill>
                  <a:srgbClr val="000000"/>
                </a:solidFill>
                <a:latin typeface="Proxima Nova"/>
                <a:ea typeface="Proxima Nova"/>
                <a:cs typeface="Proxima Nova"/>
                <a:sym typeface="Proxima Nova"/>
              </a:defRPr>
            </a:lvl8pPr>
            <a:lvl9pPr lvl="8" rtl="0" algn="r">
              <a:buNone/>
              <a:defRPr b="1" sz="1200">
                <a:solidFill>
                  <a:srgbClr val="000000"/>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FFFFFF"/>
                </a:solidFill>
              </a:rPr>
              <a:t>co</a:t>
            </a:r>
            <a:r>
              <a:rPr lang="en"/>
              <a:t>opcareers.org</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stion slide purple">
  <p:cSld name="TITLE_1_1_1_1_1">
    <p:spTree>
      <p:nvGrpSpPr>
        <p:cNvPr id="46" name="Shape 46"/>
        <p:cNvGrpSpPr/>
        <p:nvPr/>
      </p:nvGrpSpPr>
      <p:grpSpPr>
        <a:xfrm>
          <a:off x="0" y="0"/>
          <a:ext cx="0" cy="0"/>
          <a:chOff x="0" y="0"/>
          <a:chExt cx="0" cy="0"/>
        </a:xfrm>
      </p:grpSpPr>
      <p:sp>
        <p:nvSpPr>
          <p:cNvPr id="47" name="Google Shape;47;p8"/>
          <p:cNvSpPr/>
          <p:nvPr/>
        </p:nvSpPr>
        <p:spPr>
          <a:xfrm>
            <a:off x="0" y="0"/>
            <a:ext cx="9144000" cy="5062800"/>
          </a:xfrm>
          <a:prstGeom prst="foldedCorner">
            <a:avLst>
              <a:gd fmla="val 26236" name="adj"/>
            </a:avLst>
          </a:pr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 name="Google Shape;48;p8"/>
          <p:cNvPicPr preferRelativeResize="0"/>
          <p:nvPr/>
        </p:nvPicPr>
        <p:blipFill>
          <a:blip r:embed="rId2">
            <a:alphaModFix/>
          </a:blip>
          <a:stretch>
            <a:fillRect/>
          </a:stretch>
        </p:blipFill>
        <p:spPr>
          <a:xfrm>
            <a:off x="8401052" y="4694021"/>
            <a:ext cx="675724" cy="313099"/>
          </a:xfrm>
          <a:prstGeom prst="rect">
            <a:avLst/>
          </a:prstGeom>
          <a:noFill/>
          <a:ln>
            <a:noFill/>
          </a:ln>
        </p:spPr>
      </p:pic>
      <p:cxnSp>
        <p:nvCxnSpPr>
          <p:cNvPr id="49" name="Google Shape;49;p8"/>
          <p:cNvCxnSpPr/>
          <p:nvPr/>
        </p:nvCxnSpPr>
        <p:spPr>
          <a:xfrm>
            <a:off x="0" y="5107925"/>
            <a:ext cx="9144000" cy="0"/>
          </a:xfrm>
          <a:prstGeom prst="straightConnector1">
            <a:avLst/>
          </a:prstGeom>
          <a:noFill/>
          <a:ln cap="flat" cmpd="sng" w="76200">
            <a:solidFill>
              <a:srgbClr val="434343"/>
            </a:solidFill>
            <a:prstDash val="solid"/>
            <a:round/>
            <a:headEnd len="med" w="med" type="none"/>
            <a:tailEnd len="med" w="med" type="none"/>
          </a:ln>
        </p:spPr>
      </p:cxnSp>
      <p:sp>
        <p:nvSpPr>
          <p:cNvPr id="50" name="Google Shape;50;p8"/>
          <p:cNvSpPr txBox="1"/>
          <p:nvPr>
            <p:ph type="ctrTitle"/>
          </p:nvPr>
        </p:nvSpPr>
        <p:spPr>
          <a:xfrm>
            <a:off x="685800" y="1583356"/>
            <a:ext cx="7772400" cy="21030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6000"/>
              <a:buFont typeface="Proxima Nova"/>
              <a:buNone/>
              <a:defRPr b="0" sz="6000">
                <a:solidFill>
                  <a:srgbClr val="FFFFFF"/>
                </a:solidFill>
                <a:latin typeface="Proxima Nova"/>
                <a:ea typeface="Proxima Nova"/>
                <a:cs typeface="Proxima Nova"/>
                <a:sym typeface="Proxima Nova"/>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51" name="Google Shape;51;p8"/>
          <p:cNvSpPr txBox="1"/>
          <p:nvPr>
            <p:ph idx="12" type="sldNum"/>
          </p:nvPr>
        </p:nvSpPr>
        <p:spPr>
          <a:xfrm>
            <a:off x="50" y="4673650"/>
            <a:ext cx="1559400" cy="393600"/>
          </a:xfrm>
          <a:prstGeom prst="rect">
            <a:avLst/>
          </a:prstGeom>
        </p:spPr>
        <p:txBody>
          <a:bodyPr anchorCtr="0" anchor="ctr" bIns="91425" lIns="91425" spcFirstLastPara="1" rIns="91425" wrap="square" tIns="91425">
            <a:noAutofit/>
          </a:bodyPr>
          <a:lstStyle>
            <a:lvl1pPr lvl="0" rtl="0" algn="r">
              <a:buNone/>
              <a:defRPr b="1" sz="1200">
                <a:solidFill>
                  <a:srgbClr val="000000"/>
                </a:solidFill>
                <a:latin typeface="Proxima Nova"/>
                <a:ea typeface="Proxima Nova"/>
                <a:cs typeface="Proxima Nova"/>
                <a:sym typeface="Proxima Nova"/>
              </a:defRPr>
            </a:lvl1pPr>
            <a:lvl2pPr lvl="1" rtl="0" algn="r">
              <a:buNone/>
              <a:defRPr b="1" sz="1200">
                <a:solidFill>
                  <a:srgbClr val="000000"/>
                </a:solidFill>
                <a:latin typeface="Proxima Nova"/>
                <a:ea typeface="Proxima Nova"/>
                <a:cs typeface="Proxima Nova"/>
                <a:sym typeface="Proxima Nova"/>
              </a:defRPr>
            </a:lvl2pPr>
            <a:lvl3pPr lvl="2" rtl="0" algn="r">
              <a:buNone/>
              <a:defRPr b="1" sz="1200">
                <a:solidFill>
                  <a:srgbClr val="000000"/>
                </a:solidFill>
                <a:latin typeface="Proxima Nova"/>
                <a:ea typeface="Proxima Nova"/>
                <a:cs typeface="Proxima Nova"/>
                <a:sym typeface="Proxima Nova"/>
              </a:defRPr>
            </a:lvl3pPr>
            <a:lvl4pPr lvl="3" rtl="0" algn="r">
              <a:buNone/>
              <a:defRPr b="1" sz="1200">
                <a:solidFill>
                  <a:srgbClr val="000000"/>
                </a:solidFill>
                <a:latin typeface="Proxima Nova"/>
                <a:ea typeface="Proxima Nova"/>
                <a:cs typeface="Proxima Nova"/>
                <a:sym typeface="Proxima Nova"/>
              </a:defRPr>
            </a:lvl4pPr>
            <a:lvl5pPr lvl="4" rtl="0" algn="r">
              <a:buNone/>
              <a:defRPr b="1" sz="1200">
                <a:solidFill>
                  <a:srgbClr val="000000"/>
                </a:solidFill>
                <a:latin typeface="Proxima Nova"/>
                <a:ea typeface="Proxima Nova"/>
                <a:cs typeface="Proxima Nova"/>
                <a:sym typeface="Proxima Nova"/>
              </a:defRPr>
            </a:lvl5pPr>
            <a:lvl6pPr lvl="5" rtl="0" algn="r">
              <a:buNone/>
              <a:defRPr b="1" sz="1200">
                <a:solidFill>
                  <a:srgbClr val="000000"/>
                </a:solidFill>
                <a:latin typeface="Proxima Nova"/>
                <a:ea typeface="Proxima Nova"/>
                <a:cs typeface="Proxima Nova"/>
                <a:sym typeface="Proxima Nova"/>
              </a:defRPr>
            </a:lvl6pPr>
            <a:lvl7pPr lvl="6" rtl="0" algn="r">
              <a:buNone/>
              <a:defRPr b="1" sz="1200">
                <a:solidFill>
                  <a:srgbClr val="000000"/>
                </a:solidFill>
                <a:latin typeface="Proxima Nova"/>
                <a:ea typeface="Proxima Nova"/>
                <a:cs typeface="Proxima Nova"/>
                <a:sym typeface="Proxima Nova"/>
              </a:defRPr>
            </a:lvl7pPr>
            <a:lvl8pPr lvl="7" rtl="0" algn="r">
              <a:buNone/>
              <a:defRPr b="1" sz="1200">
                <a:solidFill>
                  <a:srgbClr val="000000"/>
                </a:solidFill>
                <a:latin typeface="Proxima Nova"/>
                <a:ea typeface="Proxima Nova"/>
                <a:cs typeface="Proxima Nova"/>
                <a:sym typeface="Proxima Nova"/>
              </a:defRPr>
            </a:lvl8pPr>
            <a:lvl9pPr lvl="8" rtl="0" algn="r">
              <a:buNone/>
              <a:defRPr b="1" sz="1200">
                <a:solidFill>
                  <a:srgbClr val="000000"/>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FFFFFF"/>
                </a:solidFill>
              </a:rPr>
              <a:t>co</a:t>
            </a:r>
            <a:r>
              <a:rPr lang="en"/>
              <a:t>opcareers.org</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2" name="Shape 52"/>
        <p:cNvGrpSpPr/>
        <p:nvPr/>
      </p:nvGrpSpPr>
      <p:grpSpPr>
        <a:xfrm>
          <a:off x="0" y="0"/>
          <a:ext cx="0" cy="0"/>
          <a:chOff x="0" y="0"/>
          <a:chExt cx="0" cy="0"/>
        </a:xfrm>
      </p:grpSpPr>
      <p:sp>
        <p:nvSpPr>
          <p:cNvPr id="53" name="Google Shape;53;p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Proxima Nova"/>
              <a:buNone/>
              <a:defRPr>
                <a:latin typeface="Proxima Nova"/>
                <a:ea typeface="Proxima Nova"/>
                <a:cs typeface="Proxima Nova"/>
                <a:sym typeface="Proxima Nova"/>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54" name="Google Shape;54;p9"/>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Font typeface="Proxima Nova"/>
              <a:buChar char="●"/>
              <a:defRPr>
                <a:latin typeface="Proxima Nova"/>
                <a:ea typeface="Proxima Nova"/>
                <a:cs typeface="Proxima Nova"/>
                <a:sym typeface="Proxima Nova"/>
              </a:defRPr>
            </a:lvl1pPr>
            <a:lvl2pPr indent="-381000" lvl="1" marL="914400" rtl="0">
              <a:spcBef>
                <a:spcPts val="0"/>
              </a:spcBef>
              <a:spcAft>
                <a:spcPts val="0"/>
              </a:spcAft>
              <a:buSzPts val="2400"/>
              <a:buFont typeface="Proxima Nova"/>
              <a:buChar char="○"/>
              <a:defRPr>
                <a:latin typeface="Proxima Nova"/>
                <a:ea typeface="Proxima Nova"/>
                <a:cs typeface="Proxima Nova"/>
                <a:sym typeface="Proxima Nova"/>
              </a:defRPr>
            </a:lvl2pPr>
            <a:lvl3pPr indent="-342900" lvl="2" marL="1371600" rtl="0">
              <a:spcBef>
                <a:spcPts val="0"/>
              </a:spcBef>
              <a:spcAft>
                <a:spcPts val="0"/>
              </a:spcAft>
              <a:buSzPts val="1800"/>
              <a:buFont typeface="Proxima Nova"/>
              <a:buChar char="■"/>
              <a:defRPr>
                <a:latin typeface="Proxima Nova"/>
                <a:ea typeface="Proxima Nova"/>
                <a:cs typeface="Proxima Nova"/>
                <a:sym typeface="Proxima Nova"/>
              </a:defRPr>
            </a:lvl3pPr>
            <a:lvl4pPr indent="-342900" lvl="3" marL="1828800" rtl="0">
              <a:spcBef>
                <a:spcPts val="0"/>
              </a:spcBef>
              <a:spcAft>
                <a:spcPts val="0"/>
              </a:spcAft>
              <a:buSzPts val="1800"/>
              <a:buFont typeface="Proxima Nova"/>
              <a:buChar char="●"/>
              <a:defRPr>
                <a:latin typeface="Proxima Nova"/>
                <a:ea typeface="Proxima Nova"/>
                <a:cs typeface="Proxima Nova"/>
                <a:sym typeface="Proxima Nova"/>
              </a:defRPr>
            </a:lvl4pPr>
            <a:lvl5pPr indent="-342900" lvl="4" marL="2286000" rtl="0">
              <a:spcBef>
                <a:spcPts val="0"/>
              </a:spcBef>
              <a:spcAft>
                <a:spcPts val="0"/>
              </a:spcAft>
              <a:buSzPts val="1800"/>
              <a:buFont typeface="Proxima Nova"/>
              <a:buChar char="○"/>
              <a:defRPr>
                <a:latin typeface="Proxima Nova"/>
                <a:ea typeface="Proxima Nova"/>
                <a:cs typeface="Proxima Nova"/>
                <a:sym typeface="Proxima Nova"/>
              </a:defRPr>
            </a:lvl5pPr>
            <a:lvl6pPr indent="-330200" lvl="5" marL="2743200" rtl="0">
              <a:spcBef>
                <a:spcPts val="0"/>
              </a:spcBef>
              <a:spcAft>
                <a:spcPts val="0"/>
              </a:spcAft>
              <a:buSzPts val="1600"/>
              <a:buFont typeface="Proxima Nova"/>
              <a:buChar char="■"/>
              <a:defRPr>
                <a:latin typeface="Proxima Nova"/>
                <a:ea typeface="Proxima Nova"/>
                <a:cs typeface="Proxima Nova"/>
                <a:sym typeface="Proxima Nova"/>
              </a:defRPr>
            </a:lvl6pPr>
            <a:lvl7pPr indent="-330200" lvl="6" marL="3200400" rtl="0">
              <a:spcBef>
                <a:spcPts val="0"/>
              </a:spcBef>
              <a:spcAft>
                <a:spcPts val="0"/>
              </a:spcAft>
              <a:buSzPts val="1600"/>
              <a:buFont typeface="Proxima Nova"/>
              <a:buChar char="●"/>
              <a:defRPr>
                <a:latin typeface="Proxima Nova"/>
                <a:ea typeface="Proxima Nova"/>
                <a:cs typeface="Proxima Nova"/>
                <a:sym typeface="Proxima Nova"/>
              </a:defRPr>
            </a:lvl7pPr>
            <a:lvl8pPr indent="-317500" lvl="7" marL="3657600" rtl="0">
              <a:spcBef>
                <a:spcPts val="0"/>
              </a:spcBef>
              <a:spcAft>
                <a:spcPts val="0"/>
              </a:spcAft>
              <a:buSzPts val="1400"/>
              <a:buFont typeface="Proxima Nova"/>
              <a:buChar char="○"/>
              <a:defRPr>
                <a:latin typeface="Proxima Nova"/>
                <a:ea typeface="Proxima Nova"/>
                <a:cs typeface="Proxima Nova"/>
                <a:sym typeface="Proxima Nova"/>
              </a:defRPr>
            </a:lvl8pPr>
            <a:lvl9pPr indent="-317500" lvl="8" marL="4114800" rtl="0">
              <a:spcBef>
                <a:spcPts val="0"/>
              </a:spcBef>
              <a:spcAft>
                <a:spcPts val="0"/>
              </a:spcAft>
              <a:buSzPts val="1400"/>
              <a:buFont typeface="Proxima Nova"/>
              <a:buChar char="■"/>
              <a:defRPr>
                <a:latin typeface="Proxima Nova"/>
                <a:ea typeface="Proxima Nova"/>
                <a:cs typeface="Proxima Nova"/>
                <a:sym typeface="Proxima Nova"/>
              </a:defRPr>
            </a:lvl9pPr>
          </a:lstStyle>
          <a:p/>
        </p:txBody>
      </p:sp>
      <p:pic>
        <p:nvPicPr>
          <p:cNvPr id="55" name="Google Shape;55;p9"/>
          <p:cNvPicPr preferRelativeResize="0"/>
          <p:nvPr/>
        </p:nvPicPr>
        <p:blipFill>
          <a:blip r:embed="rId2">
            <a:alphaModFix/>
          </a:blip>
          <a:stretch>
            <a:fillRect/>
          </a:stretch>
        </p:blipFill>
        <p:spPr>
          <a:xfrm>
            <a:off x="8401052" y="4694021"/>
            <a:ext cx="675724" cy="313099"/>
          </a:xfrm>
          <a:prstGeom prst="rect">
            <a:avLst/>
          </a:prstGeom>
          <a:noFill/>
          <a:ln>
            <a:noFill/>
          </a:ln>
        </p:spPr>
      </p:pic>
      <p:cxnSp>
        <p:nvCxnSpPr>
          <p:cNvPr id="56" name="Google Shape;56;p9"/>
          <p:cNvCxnSpPr/>
          <p:nvPr/>
        </p:nvCxnSpPr>
        <p:spPr>
          <a:xfrm>
            <a:off x="0" y="5107925"/>
            <a:ext cx="9144000" cy="0"/>
          </a:xfrm>
          <a:prstGeom prst="straightConnector1">
            <a:avLst/>
          </a:prstGeom>
          <a:noFill/>
          <a:ln cap="flat" cmpd="sng" w="76200">
            <a:solidFill>
              <a:srgbClr val="434343"/>
            </a:solidFill>
            <a:prstDash val="solid"/>
            <a:round/>
            <a:headEnd len="med" w="med" type="none"/>
            <a:tailEnd len="med" w="med" type="none"/>
          </a:ln>
        </p:spPr>
      </p:cxnSp>
      <p:sp>
        <p:nvSpPr>
          <p:cNvPr id="57" name="Google Shape;57;p9"/>
          <p:cNvSpPr txBox="1"/>
          <p:nvPr>
            <p:ph idx="12" type="sldNum"/>
          </p:nvPr>
        </p:nvSpPr>
        <p:spPr>
          <a:xfrm>
            <a:off x="50" y="4673650"/>
            <a:ext cx="1559400" cy="393600"/>
          </a:xfrm>
          <a:prstGeom prst="rect">
            <a:avLst/>
          </a:prstGeom>
        </p:spPr>
        <p:txBody>
          <a:bodyPr anchorCtr="0" anchor="ctr" bIns="91425" lIns="91425" spcFirstLastPara="1" rIns="91425" wrap="square" tIns="91425">
            <a:noAutofit/>
          </a:bodyPr>
          <a:lstStyle>
            <a:lvl1pPr lvl="0" rtl="0" algn="r">
              <a:buNone/>
              <a:defRPr b="1" sz="1200">
                <a:solidFill>
                  <a:schemeClr val="dk1"/>
                </a:solidFill>
                <a:latin typeface="Proxima Nova"/>
                <a:ea typeface="Proxima Nova"/>
                <a:cs typeface="Proxima Nova"/>
                <a:sym typeface="Proxima Nova"/>
              </a:defRPr>
            </a:lvl1pPr>
            <a:lvl2pPr lvl="1" rtl="0" algn="r">
              <a:buNone/>
              <a:defRPr b="1" sz="1200">
                <a:solidFill>
                  <a:schemeClr val="dk1"/>
                </a:solidFill>
                <a:latin typeface="Proxima Nova"/>
                <a:ea typeface="Proxima Nova"/>
                <a:cs typeface="Proxima Nova"/>
                <a:sym typeface="Proxima Nova"/>
              </a:defRPr>
            </a:lvl2pPr>
            <a:lvl3pPr lvl="2" rtl="0" algn="r">
              <a:buNone/>
              <a:defRPr b="1" sz="1200">
                <a:solidFill>
                  <a:schemeClr val="dk1"/>
                </a:solidFill>
                <a:latin typeface="Proxima Nova"/>
                <a:ea typeface="Proxima Nova"/>
                <a:cs typeface="Proxima Nova"/>
                <a:sym typeface="Proxima Nova"/>
              </a:defRPr>
            </a:lvl3pPr>
            <a:lvl4pPr lvl="3" rtl="0" algn="r">
              <a:buNone/>
              <a:defRPr b="1" sz="1200">
                <a:solidFill>
                  <a:schemeClr val="dk1"/>
                </a:solidFill>
                <a:latin typeface="Proxima Nova"/>
                <a:ea typeface="Proxima Nova"/>
                <a:cs typeface="Proxima Nova"/>
                <a:sym typeface="Proxima Nova"/>
              </a:defRPr>
            </a:lvl4pPr>
            <a:lvl5pPr lvl="4" rtl="0" algn="r">
              <a:buNone/>
              <a:defRPr b="1" sz="1200">
                <a:solidFill>
                  <a:schemeClr val="dk1"/>
                </a:solidFill>
                <a:latin typeface="Proxima Nova"/>
                <a:ea typeface="Proxima Nova"/>
                <a:cs typeface="Proxima Nova"/>
                <a:sym typeface="Proxima Nova"/>
              </a:defRPr>
            </a:lvl5pPr>
            <a:lvl6pPr lvl="5" rtl="0" algn="r">
              <a:buNone/>
              <a:defRPr b="1" sz="1200">
                <a:solidFill>
                  <a:schemeClr val="dk1"/>
                </a:solidFill>
                <a:latin typeface="Proxima Nova"/>
                <a:ea typeface="Proxima Nova"/>
                <a:cs typeface="Proxima Nova"/>
                <a:sym typeface="Proxima Nova"/>
              </a:defRPr>
            </a:lvl6pPr>
            <a:lvl7pPr lvl="6" rtl="0" algn="r">
              <a:buNone/>
              <a:defRPr b="1" sz="1200">
                <a:solidFill>
                  <a:schemeClr val="dk1"/>
                </a:solidFill>
                <a:latin typeface="Proxima Nova"/>
                <a:ea typeface="Proxima Nova"/>
                <a:cs typeface="Proxima Nova"/>
                <a:sym typeface="Proxima Nova"/>
              </a:defRPr>
            </a:lvl7pPr>
            <a:lvl8pPr lvl="7" rtl="0" algn="r">
              <a:buNone/>
              <a:defRPr b="1" sz="1200">
                <a:solidFill>
                  <a:schemeClr val="dk1"/>
                </a:solidFill>
                <a:latin typeface="Proxima Nova"/>
                <a:ea typeface="Proxima Nova"/>
                <a:cs typeface="Proxima Nova"/>
                <a:sym typeface="Proxima Nova"/>
              </a:defRPr>
            </a:lvl8pPr>
            <a:lvl9pPr lvl="8" rtl="0" algn="r">
              <a:buNone/>
              <a:defRPr b="1" sz="12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3366FF"/>
                </a:solidFill>
              </a:rPr>
              <a:t>co</a:t>
            </a:r>
            <a:r>
              <a:rPr lang="en"/>
              <a:t>opcareers.org</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8" name="Shape 58"/>
        <p:cNvGrpSpPr/>
        <p:nvPr/>
      </p:nvGrpSpPr>
      <p:grpSpPr>
        <a:xfrm>
          <a:off x="0" y="0"/>
          <a:ext cx="0" cy="0"/>
          <a:chOff x="0" y="0"/>
          <a:chExt cx="0" cy="0"/>
        </a:xfrm>
      </p:grpSpPr>
      <p:sp>
        <p:nvSpPr>
          <p:cNvPr id="59" name="Google Shape;59;p1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Proxima Nova"/>
              <a:buNone/>
              <a:defRPr>
                <a:latin typeface="Proxima Nova"/>
                <a:ea typeface="Proxima Nova"/>
                <a:cs typeface="Proxima Nova"/>
                <a:sym typeface="Proxima Nova"/>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0" name="Google Shape;60;p10"/>
          <p:cNvSpPr txBox="1"/>
          <p:nvPr>
            <p:ph idx="1" type="body"/>
          </p:nvPr>
        </p:nvSpPr>
        <p:spPr>
          <a:xfrm>
            <a:off x="457200" y="1200150"/>
            <a:ext cx="3994500" cy="37257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1" name="Google Shape;61;p10"/>
          <p:cNvSpPr txBox="1"/>
          <p:nvPr>
            <p:ph idx="2" type="body"/>
          </p:nvPr>
        </p:nvSpPr>
        <p:spPr>
          <a:xfrm>
            <a:off x="4692274" y="1200150"/>
            <a:ext cx="3994500" cy="37257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pic>
        <p:nvPicPr>
          <p:cNvPr id="62" name="Google Shape;62;p10"/>
          <p:cNvPicPr preferRelativeResize="0"/>
          <p:nvPr/>
        </p:nvPicPr>
        <p:blipFill>
          <a:blip r:embed="rId2">
            <a:alphaModFix/>
          </a:blip>
          <a:stretch>
            <a:fillRect/>
          </a:stretch>
        </p:blipFill>
        <p:spPr>
          <a:xfrm>
            <a:off x="8401052" y="4694021"/>
            <a:ext cx="675724" cy="313099"/>
          </a:xfrm>
          <a:prstGeom prst="rect">
            <a:avLst/>
          </a:prstGeom>
          <a:noFill/>
          <a:ln>
            <a:noFill/>
          </a:ln>
        </p:spPr>
      </p:pic>
      <p:sp>
        <p:nvSpPr>
          <p:cNvPr id="63" name="Google Shape;63;p10"/>
          <p:cNvSpPr txBox="1"/>
          <p:nvPr>
            <p:ph idx="12" type="sldNum"/>
          </p:nvPr>
        </p:nvSpPr>
        <p:spPr>
          <a:xfrm>
            <a:off x="50" y="4673650"/>
            <a:ext cx="1559400" cy="393600"/>
          </a:xfrm>
          <a:prstGeom prst="rect">
            <a:avLst/>
          </a:prstGeom>
        </p:spPr>
        <p:txBody>
          <a:bodyPr anchorCtr="0" anchor="ctr" bIns="91425" lIns="91425" spcFirstLastPara="1" rIns="91425" wrap="square" tIns="91425">
            <a:noAutofit/>
          </a:bodyPr>
          <a:lstStyle>
            <a:lvl1pPr lvl="0" rtl="0" algn="r">
              <a:buNone/>
              <a:defRPr b="1" sz="1200">
                <a:solidFill>
                  <a:schemeClr val="dk1"/>
                </a:solidFill>
                <a:latin typeface="Proxima Nova"/>
                <a:ea typeface="Proxima Nova"/>
                <a:cs typeface="Proxima Nova"/>
                <a:sym typeface="Proxima Nova"/>
              </a:defRPr>
            </a:lvl1pPr>
            <a:lvl2pPr lvl="1" rtl="0" algn="r">
              <a:buNone/>
              <a:defRPr b="1" sz="1200">
                <a:solidFill>
                  <a:schemeClr val="dk1"/>
                </a:solidFill>
                <a:latin typeface="Proxima Nova"/>
                <a:ea typeface="Proxima Nova"/>
                <a:cs typeface="Proxima Nova"/>
                <a:sym typeface="Proxima Nova"/>
              </a:defRPr>
            </a:lvl2pPr>
            <a:lvl3pPr lvl="2" rtl="0" algn="r">
              <a:buNone/>
              <a:defRPr b="1" sz="1200">
                <a:solidFill>
                  <a:schemeClr val="dk1"/>
                </a:solidFill>
                <a:latin typeface="Proxima Nova"/>
                <a:ea typeface="Proxima Nova"/>
                <a:cs typeface="Proxima Nova"/>
                <a:sym typeface="Proxima Nova"/>
              </a:defRPr>
            </a:lvl3pPr>
            <a:lvl4pPr lvl="3" rtl="0" algn="r">
              <a:buNone/>
              <a:defRPr b="1" sz="1200">
                <a:solidFill>
                  <a:schemeClr val="dk1"/>
                </a:solidFill>
                <a:latin typeface="Proxima Nova"/>
                <a:ea typeface="Proxima Nova"/>
                <a:cs typeface="Proxima Nova"/>
                <a:sym typeface="Proxima Nova"/>
              </a:defRPr>
            </a:lvl4pPr>
            <a:lvl5pPr lvl="4" rtl="0" algn="r">
              <a:buNone/>
              <a:defRPr b="1" sz="1200">
                <a:solidFill>
                  <a:schemeClr val="dk1"/>
                </a:solidFill>
                <a:latin typeface="Proxima Nova"/>
                <a:ea typeface="Proxima Nova"/>
                <a:cs typeface="Proxima Nova"/>
                <a:sym typeface="Proxima Nova"/>
              </a:defRPr>
            </a:lvl5pPr>
            <a:lvl6pPr lvl="5" rtl="0" algn="r">
              <a:buNone/>
              <a:defRPr b="1" sz="1200">
                <a:solidFill>
                  <a:schemeClr val="dk1"/>
                </a:solidFill>
                <a:latin typeface="Proxima Nova"/>
                <a:ea typeface="Proxima Nova"/>
                <a:cs typeface="Proxima Nova"/>
                <a:sym typeface="Proxima Nova"/>
              </a:defRPr>
            </a:lvl6pPr>
            <a:lvl7pPr lvl="6" rtl="0" algn="r">
              <a:buNone/>
              <a:defRPr b="1" sz="1200">
                <a:solidFill>
                  <a:schemeClr val="dk1"/>
                </a:solidFill>
                <a:latin typeface="Proxima Nova"/>
                <a:ea typeface="Proxima Nova"/>
                <a:cs typeface="Proxima Nova"/>
                <a:sym typeface="Proxima Nova"/>
              </a:defRPr>
            </a:lvl7pPr>
            <a:lvl8pPr lvl="7" rtl="0" algn="r">
              <a:buNone/>
              <a:defRPr b="1" sz="1200">
                <a:solidFill>
                  <a:schemeClr val="dk1"/>
                </a:solidFill>
                <a:latin typeface="Proxima Nova"/>
                <a:ea typeface="Proxima Nova"/>
                <a:cs typeface="Proxima Nova"/>
                <a:sym typeface="Proxima Nova"/>
              </a:defRPr>
            </a:lvl8pPr>
            <a:lvl9pPr lvl="8" rtl="0" algn="r">
              <a:buNone/>
              <a:defRPr b="1" sz="12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3366FF"/>
                </a:solidFill>
              </a:rPr>
              <a:t>co</a:t>
            </a:r>
            <a:r>
              <a:rPr lang="en"/>
              <a:t>opcareers.org</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3600"/>
              <a:buFont typeface="Proxima Nova"/>
              <a:buNone/>
              <a:defRPr b="1" sz="36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3600"/>
              <a:buNone/>
              <a:defRPr b="1" sz="3600">
                <a:solidFill>
                  <a:schemeClr val="dk1"/>
                </a:solidFill>
              </a:defRPr>
            </a:lvl2pPr>
            <a:lvl3pPr lvl="2" rtl="0">
              <a:spcBef>
                <a:spcPts val="0"/>
              </a:spcBef>
              <a:spcAft>
                <a:spcPts val="0"/>
              </a:spcAft>
              <a:buClr>
                <a:schemeClr val="dk1"/>
              </a:buClr>
              <a:buSzPts val="3600"/>
              <a:buNone/>
              <a:defRPr b="1" sz="3600">
                <a:solidFill>
                  <a:schemeClr val="dk1"/>
                </a:solidFill>
              </a:defRPr>
            </a:lvl3pPr>
            <a:lvl4pPr lvl="3" rtl="0">
              <a:spcBef>
                <a:spcPts val="0"/>
              </a:spcBef>
              <a:spcAft>
                <a:spcPts val="0"/>
              </a:spcAft>
              <a:buClr>
                <a:schemeClr val="dk1"/>
              </a:buClr>
              <a:buSzPts val="3600"/>
              <a:buNone/>
              <a:defRPr b="1" sz="3600">
                <a:solidFill>
                  <a:schemeClr val="dk1"/>
                </a:solidFill>
              </a:defRPr>
            </a:lvl4pPr>
            <a:lvl5pPr lvl="4" rtl="0">
              <a:spcBef>
                <a:spcPts val="0"/>
              </a:spcBef>
              <a:spcAft>
                <a:spcPts val="0"/>
              </a:spcAft>
              <a:buClr>
                <a:schemeClr val="dk1"/>
              </a:buClr>
              <a:buSzPts val="3600"/>
              <a:buNone/>
              <a:defRPr b="1" sz="3600">
                <a:solidFill>
                  <a:schemeClr val="dk1"/>
                </a:solidFill>
              </a:defRPr>
            </a:lvl5pPr>
            <a:lvl6pPr lvl="5" rtl="0">
              <a:spcBef>
                <a:spcPts val="0"/>
              </a:spcBef>
              <a:spcAft>
                <a:spcPts val="0"/>
              </a:spcAft>
              <a:buClr>
                <a:schemeClr val="dk1"/>
              </a:buClr>
              <a:buSzPts val="3600"/>
              <a:buNone/>
              <a:defRPr b="1" sz="3600">
                <a:solidFill>
                  <a:schemeClr val="dk1"/>
                </a:solidFill>
              </a:defRPr>
            </a:lvl6pPr>
            <a:lvl7pPr lvl="6" rtl="0">
              <a:spcBef>
                <a:spcPts val="0"/>
              </a:spcBef>
              <a:spcAft>
                <a:spcPts val="0"/>
              </a:spcAft>
              <a:buClr>
                <a:schemeClr val="dk1"/>
              </a:buClr>
              <a:buSzPts val="3600"/>
              <a:buNone/>
              <a:defRPr b="1" sz="3600">
                <a:solidFill>
                  <a:schemeClr val="dk1"/>
                </a:solidFill>
              </a:defRPr>
            </a:lvl7pPr>
            <a:lvl8pPr lvl="7" rtl="0">
              <a:spcBef>
                <a:spcPts val="0"/>
              </a:spcBef>
              <a:spcAft>
                <a:spcPts val="0"/>
              </a:spcAft>
              <a:buClr>
                <a:schemeClr val="dk1"/>
              </a:buClr>
              <a:buSzPts val="3600"/>
              <a:buNone/>
              <a:defRPr b="1" sz="3600">
                <a:solidFill>
                  <a:schemeClr val="dk1"/>
                </a:solidFill>
              </a:defRPr>
            </a:lvl8pPr>
            <a:lvl9pPr lvl="8" rtl="0">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381000" lvl="0" marL="457200" rtl="0">
              <a:lnSpc>
                <a:spcPct val="115000"/>
              </a:lnSpc>
              <a:spcBef>
                <a:spcPts val="600"/>
              </a:spcBef>
              <a:spcAft>
                <a:spcPts val="0"/>
              </a:spcAft>
              <a:buClr>
                <a:schemeClr val="dk1"/>
              </a:buClr>
              <a:buSzPts val="2400"/>
              <a:buFont typeface="Proxima Nova"/>
              <a:buChar char="●"/>
              <a:defRPr sz="2400">
                <a:solidFill>
                  <a:schemeClr val="dk1"/>
                </a:solidFill>
                <a:latin typeface="Proxima Nova"/>
                <a:ea typeface="Proxima Nova"/>
                <a:cs typeface="Proxima Nova"/>
                <a:sym typeface="Proxima Nova"/>
              </a:defRPr>
            </a:lvl1pPr>
            <a:lvl2pPr indent="-381000" lvl="1" marL="914400" rtl="0">
              <a:lnSpc>
                <a:spcPct val="115000"/>
              </a:lnSpc>
              <a:spcBef>
                <a:spcPts val="0"/>
              </a:spcBef>
              <a:spcAft>
                <a:spcPts val="0"/>
              </a:spcAft>
              <a:buClr>
                <a:schemeClr val="dk1"/>
              </a:buClr>
              <a:buSzPts val="2400"/>
              <a:buFont typeface="Proxima Nova"/>
              <a:buChar char="○"/>
              <a:defRPr sz="2400">
                <a:solidFill>
                  <a:schemeClr val="dk1"/>
                </a:solidFill>
                <a:latin typeface="Proxima Nova"/>
                <a:ea typeface="Proxima Nova"/>
                <a:cs typeface="Proxima Nova"/>
                <a:sym typeface="Proxima Nova"/>
              </a:defRPr>
            </a:lvl2pPr>
            <a:lvl3pPr indent="-342900" lvl="2" marL="1371600" rtl="0">
              <a:lnSpc>
                <a:spcPct val="115000"/>
              </a:lnSpc>
              <a:spcBef>
                <a:spcPts val="0"/>
              </a:spcBef>
              <a:spcAft>
                <a:spcPts val="0"/>
              </a:spcAft>
              <a:buClr>
                <a:schemeClr val="dk1"/>
              </a:buClr>
              <a:buSzPts val="1800"/>
              <a:buFont typeface="Proxima Nova"/>
              <a:buChar char="■"/>
              <a:defRPr sz="1800">
                <a:solidFill>
                  <a:schemeClr val="dk1"/>
                </a:solidFill>
                <a:latin typeface="Proxima Nova"/>
                <a:ea typeface="Proxima Nova"/>
                <a:cs typeface="Proxima Nova"/>
                <a:sym typeface="Proxima Nova"/>
              </a:defRPr>
            </a:lvl3pPr>
            <a:lvl4pPr indent="-342900" lvl="3" marL="1828800" rtl="0">
              <a:lnSpc>
                <a:spcPct val="115000"/>
              </a:lnSpc>
              <a:spcBef>
                <a:spcPts val="0"/>
              </a:spcBef>
              <a:spcAft>
                <a:spcPts val="0"/>
              </a:spcAft>
              <a:buClr>
                <a:schemeClr val="dk1"/>
              </a:buClr>
              <a:buSzPts val="1800"/>
              <a:buFont typeface="Proxima Nova"/>
              <a:buChar char="●"/>
              <a:defRPr sz="1800">
                <a:solidFill>
                  <a:schemeClr val="dk1"/>
                </a:solidFill>
                <a:latin typeface="Proxima Nova"/>
                <a:ea typeface="Proxima Nova"/>
                <a:cs typeface="Proxima Nova"/>
                <a:sym typeface="Proxima Nova"/>
              </a:defRPr>
            </a:lvl4pPr>
            <a:lvl5pPr indent="-342900" lvl="4" marL="2286000" rtl="0">
              <a:lnSpc>
                <a:spcPct val="115000"/>
              </a:lnSpc>
              <a:spcBef>
                <a:spcPts val="0"/>
              </a:spcBef>
              <a:spcAft>
                <a:spcPts val="0"/>
              </a:spcAft>
              <a:buClr>
                <a:schemeClr val="dk1"/>
              </a:buClr>
              <a:buSzPts val="1800"/>
              <a:buFont typeface="Proxima Nova"/>
              <a:buChar char="○"/>
              <a:defRPr sz="1800">
                <a:solidFill>
                  <a:schemeClr val="dk1"/>
                </a:solidFill>
                <a:latin typeface="Proxima Nova"/>
                <a:ea typeface="Proxima Nova"/>
                <a:cs typeface="Proxima Nova"/>
                <a:sym typeface="Proxima Nova"/>
              </a:defRPr>
            </a:lvl5pPr>
            <a:lvl6pPr indent="-330200" lvl="5" marL="2743200" rtl="0">
              <a:lnSpc>
                <a:spcPct val="115000"/>
              </a:lnSpc>
              <a:spcBef>
                <a:spcPts val="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6pPr>
            <a:lvl7pPr indent="-330200" lvl="6" marL="3200400" rtl="0">
              <a:lnSpc>
                <a:spcPct val="115000"/>
              </a:lnSpc>
              <a:spcBef>
                <a:spcPts val="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7pPr>
            <a:lvl8pPr indent="-317500" lvl="7" marL="3657600" rtl="0">
              <a:lnSpc>
                <a:spcPct val="115000"/>
              </a:lnSpc>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8pPr>
            <a:lvl9pPr indent="-317500" lvl="8" marL="4114800" rtl="0">
              <a:lnSpc>
                <a:spcPct val="115000"/>
              </a:lnSpc>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9pPr>
          </a:lstStyle>
          <a:p/>
        </p:txBody>
      </p:sp>
      <p:sp>
        <p:nvSpPr>
          <p:cNvPr id="8" name="Google Shape;8;p1"/>
          <p:cNvSpPr txBox="1"/>
          <p:nvPr>
            <p:ph idx="12" type="sldNum"/>
          </p:nvPr>
        </p:nvSpPr>
        <p:spPr>
          <a:xfrm>
            <a:off x="50" y="4673650"/>
            <a:ext cx="1559400" cy="393600"/>
          </a:xfrm>
          <a:prstGeom prst="rect">
            <a:avLst/>
          </a:prstGeom>
          <a:noFill/>
          <a:ln>
            <a:noFill/>
          </a:ln>
        </p:spPr>
        <p:txBody>
          <a:bodyPr anchorCtr="0" anchor="ctr" bIns="91425" lIns="91425" spcFirstLastPara="1" rIns="91425" wrap="square" tIns="91425">
            <a:noAutofit/>
          </a:bodyPr>
          <a:lstStyle>
            <a:lvl1pPr lvl="0" rtl="0" algn="r">
              <a:buNone/>
              <a:defRPr b="1" sz="1200">
                <a:solidFill>
                  <a:schemeClr val="dk1"/>
                </a:solidFill>
                <a:latin typeface="Proxima Nova"/>
                <a:ea typeface="Proxima Nova"/>
                <a:cs typeface="Proxima Nova"/>
                <a:sym typeface="Proxima Nova"/>
              </a:defRPr>
            </a:lvl1pPr>
            <a:lvl2pPr lvl="1" rtl="0" algn="r">
              <a:buNone/>
              <a:defRPr b="1" sz="1200">
                <a:solidFill>
                  <a:schemeClr val="dk1"/>
                </a:solidFill>
                <a:latin typeface="Proxima Nova"/>
                <a:ea typeface="Proxima Nova"/>
                <a:cs typeface="Proxima Nova"/>
                <a:sym typeface="Proxima Nova"/>
              </a:defRPr>
            </a:lvl2pPr>
            <a:lvl3pPr lvl="2" rtl="0" algn="r">
              <a:buNone/>
              <a:defRPr b="1" sz="1200">
                <a:solidFill>
                  <a:schemeClr val="dk1"/>
                </a:solidFill>
                <a:latin typeface="Proxima Nova"/>
                <a:ea typeface="Proxima Nova"/>
                <a:cs typeface="Proxima Nova"/>
                <a:sym typeface="Proxima Nova"/>
              </a:defRPr>
            </a:lvl3pPr>
            <a:lvl4pPr lvl="3" rtl="0" algn="r">
              <a:buNone/>
              <a:defRPr b="1" sz="1200">
                <a:solidFill>
                  <a:schemeClr val="dk1"/>
                </a:solidFill>
                <a:latin typeface="Proxima Nova"/>
                <a:ea typeface="Proxima Nova"/>
                <a:cs typeface="Proxima Nova"/>
                <a:sym typeface="Proxima Nova"/>
              </a:defRPr>
            </a:lvl4pPr>
            <a:lvl5pPr lvl="4" rtl="0" algn="r">
              <a:buNone/>
              <a:defRPr b="1" sz="1200">
                <a:solidFill>
                  <a:schemeClr val="dk1"/>
                </a:solidFill>
                <a:latin typeface="Proxima Nova"/>
                <a:ea typeface="Proxima Nova"/>
                <a:cs typeface="Proxima Nova"/>
                <a:sym typeface="Proxima Nova"/>
              </a:defRPr>
            </a:lvl5pPr>
            <a:lvl6pPr lvl="5" rtl="0" algn="r">
              <a:buNone/>
              <a:defRPr b="1" sz="1200">
                <a:solidFill>
                  <a:schemeClr val="dk1"/>
                </a:solidFill>
                <a:latin typeface="Proxima Nova"/>
                <a:ea typeface="Proxima Nova"/>
                <a:cs typeface="Proxima Nova"/>
                <a:sym typeface="Proxima Nova"/>
              </a:defRPr>
            </a:lvl6pPr>
            <a:lvl7pPr lvl="6" rtl="0" algn="r">
              <a:buNone/>
              <a:defRPr b="1" sz="1200">
                <a:solidFill>
                  <a:schemeClr val="dk1"/>
                </a:solidFill>
                <a:latin typeface="Proxima Nova"/>
                <a:ea typeface="Proxima Nova"/>
                <a:cs typeface="Proxima Nova"/>
                <a:sym typeface="Proxima Nova"/>
              </a:defRPr>
            </a:lvl7pPr>
            <a:lvl8pPr lvl="7" rtl="0" algn="r">
              <a:buNone/>
              <a:defRPr b="1" sz="1200">
                <a:solidFill>
                  <a:schemeClr val="dk1"/>
                </a:solidFill>
                <a:latin typeface="Proxima Nova"/>
                <a:ea typeface="Proxima Nova"/>
                <a:cs typeface="Proxima Nova"/>
                <a:sym typeface="Proxima Nova"/>
              </a:defRPr>
            </a:lvl8pPr>
            <a:lvl9pPr lvl="8" rtl="0" algn="r">
              <a:buNone/>
              <a:defRPr b="1" sz="12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3366FF"/>
                </a:solidFill>
              </a:rPr>
              <a:t>co</a:t>
            </a:r>
            <a:r>
              <a:rPr lang="en"/>
              <a:t>opcareers.org</a:t>
            </a:r>
            <a:endParaRPr/>
          </a:p>
        </p:txBody>
      </p:sp>
      <p:cxnSp>
        <p:nvCxnSpPr>
          <p:cNvPr id="9" name="Google Shape;9;p1"/>
          <p:cNvCxnSpPr/>
          <p:nvPr/>
        </p:nvCxnSpPr>
        <p:spPr>
          <a:xfrm>
            <a:off x="0" y="5107925"/>
            <a:ext cx="9144000" cy="0"/>
          </a:xfrm>
          <a:prstGeom prst="straightConnector1">
            <a:avLst/>
          </a:prstGeom>
          <a:noFill/>
          <a:ln cap="flat" cmpd="sng" w="76200">
            <a:solidFill>
              <a:srgbClr val="434343"/>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10.jp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hyperlink" Target="https://www.justice.gov/hatecrimes/learn-about-hate-crimes" TargetMode="External"/><Relationship Id="rId4" Type="http://schemas.openxmlformats.org/officeDocument/2006/relationships/hyperlink" Target="https://www.csusb.edu/sites/default/files/2018%20Hate%20Final%20Report%205-14.pdf" TargetMode="External"/><Relationship Id="rId5" Type="http://schemas.openxmlformats.org/officeDocument/2006/relationships/hyperlink" Target="https://data-openjustice.doj.ca.gov/sites/default/files/dataset/2022-08/Hate-2001-2021.csv"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nvSpPr>
        <p:spPr>
          <a:xfrm>
            <a:off x="583650" y="2198338"/>
            <a:ext cx="7976700" cy="7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latin typeface="Proxima Nova"/>
                <a:ea typeface="Proxima Nova"/>
                <a:cs typeface="Proxima Nova"/>
                <a:sym typeface="Proxima Nova"/>
              </a:rPr>
              <a:t>CA Hate Crime 2001-2021</a:t>
            </a:r>
            <a:endParaRPr b="1" sz="4000">
              <a:latin typeface="Proxima Nova"/>
              <a:ea typeface="Proxima Nova"/>
              <a:cs typeface="Proxima Nova"/>
              <a:sym typeface="Proxima Nova"/>
            </a:endParaRPr>
          </a:p>
        </p:txBody>
      </p:sp>
      <p:pic>
        <p:nvPicPr>
          <p:cNvPr id="88" name="Google Shape;88;p15"/>
          <p:cNvPicPr preferRelativeResize="0"/>
          <p:nvPr/>
        </p:nvPicPr>
        <p:blipFill rotWithShape="1">
          <a:blip r:embed="rId3">
            <a:alphaModFix/>
          </a:blip>
          <a:srcRect b="0" l="0" r="0" t="0"/>
          <a:stretch/>
        </p:blipFill>
        <p:spPr>
          <a:xfrm>
            <a:off x="415325" y="363275"/>
            <a:ext cx="3356400" cy="1554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4" title="Monthly Number of Anti-Asian Hate Crimes 2018-2021"/>
          <p:cNvPicPr preferRelativeResize="0"/>
          <p:nvPr/>
        </p:nvPicPr>
        <p:blipFill>
          <a:blip r:embed="rId3">
            <a:alphaModFix/>
          </a:blip>
          <a:stretch>
            <a:fillRect/>
          </a:stretch>
        </p:blipFill>
        <p:spPr>
          <a:xfrm>
            <a:off x="0" y="0"/>
            <a:ext cx="9144003" cy="3221749"/>
          </a:xfrm>
          <a:prstGeom prst="rect">
            <a:avLst/>
          </a:prstGeom>
          <a:noFill/>
          <a:ln>
            <a:noFill/>
          </a:ln>
        </p:spPr>
      </p:pic>
      <p:sp>
        <p:nvSpPr>
          <p:cNvPr id="151" name="Google Shape;151;p24"/>
          <p:cNvSpPr txBox="1"/>
          <p:nvPr/>
        </p:nvSpPr>
        <p:spPr>
          <a:xfrm>
            <a:off x="0" y="3175300"/>
            <a:ext cx="3935400" cy="188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latin typeface="Proxima Nova"/>
                <a:ea typeface="Proxima Nova"/>
                <a:cs typeface="Proxima Nova"/>
                <a:sym typeface="Proxima Nova"/>
              </a:rPr>
              <a:t>Observations:</a:t>
            </a:r>
            <a:endParaRPr b="1">
              <a:latin typeface="Proxima Nova"/>
              <a:ea typeface="Proxima Nova"/>
              <a:cs typeface="Proxima Nova"/>
              <a:sym typeface="Proxima Nova"/>
            </a:endParaRPr>
          </a:p>
          <a:p>
            <a:pPr indent="-317500" lvl="0" marL="457200" rtl="0" algn="l">
              <a:lnSpc>
                <a:spcPct val="115000"/>
              </a:lnSpc>
              <a:spcBef>
                <a:spcPts val="0"/>
              </a:spcBef>
              <a:spcAft>
                <a:spcPts val="0"/>
              </a:spcAft>
              <a:buSzPts val="1400"/>
              <a:buFont typeface="Proxima Nova"/>
              <a:buChar char="●"/>
            </a:pPr>
            <a:r>
              <a:rPr lang="en">
                <a:latin typeface="Proxima Nova"/>
                <a:ea typeface="Proxima Nova"/>
                <a:cs typeface="Proxima Nova"/>
                <a:sym typeface="Proxima Nova"/>
              </a:rPr>
              <a:t>Overall 2020 Anti-Asian hate crimes are higher than 2019</a:t>
            </a:r>
            <a:endParaRPr>
              <a:latin typeface="Proxima Nova"/>
              <a:ea typeface="Proxima Nova"/>
              <a:cs typeface="Proxima Nova"/>
              <a:sym typeface="Proxima Nova"/>
            </a:endParaRPr>
          </a:p>
          <a:p>
            <a:pPr indent="-317500" lvl="0" marL="457200" rtl="0" algn="l">
              <a:lnSpc>
                <a:spcPct val="115000"/>
              </a:lnSpc>
              <a:spcBef>
                <a:spcPts val="0"/>
              </a:spcBef>
              <a:spcAft>
                <a:spcPts val="0"/>
              </a:spcAft>
              <a:buSzPts val="1400"/>
              <a:buFont typeface="Proxima Nova"/>
              <a:buChar char="●"/>
            </a:pPr>
            <a:r>
              <a:rPr lang="en">
                <a:latin typeface="Proxima Nova"/>
                <a:ea typeface="Proxima Nova"/>
                <a:cs typeface="Proxima Nova"/>
                <a:sym typeface="Proxima Nova"/>
              </a:rPr>
              <a:t>Anti-Asian hate crimes increased at the same time there is a COVID-19 surge</a:t>
            </a:r>
            <a:endParaRPr>
              <a:latin typeface="Proxima Nova"/>
              <a:ea typeface="Proxima Nova"/>
              <a:cs typeface="Proxima Nova"/>
              <a:sym typeface="Proxima Nova"/>
            </a:endParaRPr>
          </a:p>
          <a:p>
            <a:pPr indent="-317500" lvl="0" marL="457200" rtl="0" algn="l">
              <a:lnSpc>
                <a:spcPct val="115000"/>
              </a:lnSpc>
              <a:spcBef>
                <a:spcPts val="0"/>
              </a:spcBef>
              <a:spcAft>
                <a:spcPts val="0"/>
              </a:spcAft>
              <a:buSzPts val="1400"/>
              <a:buFont typeface="Proxima Nova"/>
              <a:buChar char="●"/>
            </a:pPr>
            <a:r>
              <a:rPr lang="en">
                <a:latin typeface="Proxima Nova"/>
                <a:ea typeface="Proxima Nova"/>
                <a:cs typeface="Proxima Nova"/>
                <a:sym typeface="Proxima Nova"/>
              </a:rPr>
              <a:t>A large increase in March and April 2020</a:t>
            </a:r>
            <a:endParaRPr>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a:latin typeface="Proxima Nova"/>
              <a:ea typeface="Proxima Nova"/>
              <a:cs typeface="Proxima Nova"/>
              <a:sym typeface="Proxima Nova"/>
            </a:endParaRPr>
          </a:p>
        </p:txBody>
      </p:sp>
      <p:sp>
        <p:nvSpPr>
          <p:cNvPr id="152" name="Google Shape;152;p24"/>
          <p:cNvSpPr txBox="1"/>
          <p:nvPr/>
        </p:nvSpPr>
        <p:spPr>
          <a:xfrm>
            <a:off x="3935400" y="3221750"/>
            <a:ext cx="5208600" cy="163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Proxima Nova"/>
                <a:ea typeface="Proxima Nova"/>
                <a:cs typeface="Proxima Nova"/>
                <a:sym typeface="Proxima Nova"/>
              </a:rPr>
              <a:t>Insights:</a:t>
            </a:r>
            <a:endParaRPr b="1">
              <a:solidFill>
                <a:schemeClr val="dk1"/>
              </a:solidFill>
              <a:latin typeface="Proxima Nova"/>
              <a:ea typeface="Proxima Nova"/>
              <a:cs typeface="Proxima Nova"/>
              <a:sym typeface="Proxima Nova"/>
            </a:endParaRPr>
          </a:p>
          <a:p>
            <a:pPr indent="-317500" lvl="0" marL="457200" rtl="0" algn="l">
              <a:lnSpc>
                <a:spcPct val="115000"/>
              </a:lnSpc>
              <a:spcBef>
                <a:spcPts val="0"/>
              </a:spcBef>
              <a:spcAft>
                <a:spcPts val="0"/>
              </a:spcAft>
              <a:buClr>
                <a:schemeClr val="dk1"/>
              </a:buClr>
              <a:buSzPts val="1400"/>
              <a:buFont typeface="Proxima Nova"/>
              <a:buChar char="●"/>
            </a:pPr>
            <a:r>
              <a:rPr lang="en">
                <a:solidFill>
                  <a:schemeClr val="dk1"/>
                </a:solidFill>
                <a:latin typeface="Proxima Nova"/>
                <a:ea typeface="Proxima Nova"/>
                <a:cs typeface="Proxima Nova"/>
                <a:sym typeface="Proxima Nova"/>
              </a:rPr>
              <a:t>COVID-19 increased the amount of Anti-Asian hate crimes</a:t>
            </a:r>
            <a:endParaRPr>
              <a:solidFill>
                <a:schemeClr val="dk1"/>
              </a:solidFill>
              <a:latin typeface="Proxima Nova"/>
              <a:ea typeface="Proxima Nova"/>
              <a:cs typeface="Proxima Nova"/>
              <a:sym typeface="Proxima Nova"/>
            </a:endParaRPr>
          </a:p>
          <a:p>
            <a:pPr indent="-317500" lvl="0" marL="457200" rtl="0" algn="l">
              <a:lnSpc>
                <a:spcPct val="115000"/>
              </a:lnSpc>
              <a:spcBef>
                <a:spcPts val="0"/>
              </a:spcBef>
              <a:spcAft>
                <a:spcPts val="0"/>
              </a:spcAft>
              <a:buClr>
                <a:schemeClr val="dk1"/>
              </a:buClr>
              <a:buSzPts val="1400"/>
              <a:buFont typeface="Proxima Nova"/>
              <a:buChar char="●"/>
            </a:pPr>
            <a:r>
              <a:rPr lang="en">
                <a:solidFill>
                  <a:schemeClr val="dk1"/>
                </a:solidFill>
                <a:latin typeface="Proxima Nova"/>
                <a:ea typeface="Proxima Nova"/>
                <a:cs typeface="Proxima Nova"/>
                <a:sym typeface="Proxima Nova"/>
              </a:rPr>
              <a:t>States began lockdowns in March 15, 2020 / first wave of COVID-19</a:t>
            </a:r>
            <a:endParaRPr>
              <a:solidFill>
                <a:schemeClr val="dk1"/>
              </a:solidFill>
              <a:latin typeface="Proxima Nova"/>
              <a:ea typeface="Proxima Nova"/>
              <a:cs typeface="Proxima Nova"/>
              <a:sym typeface="Proxima Nova"/>
            </a:endParaRPr>
          </a:p>
          <a:p>
            <a:pPr indent="-317500" lvl="1" marL="914400" rtl="0" algn="l">
              <a:lnSpc>
                <a:spcPct val="115000"/>
              </a:lnSpc>
              <a:spcBef>
                <a:spcPts val="0"/>
              </a:spcBef>
              <a:spcAft>
                <a:spcPts val="0"/>
              </a:spcAft>
              <a:buClr>
                <a:schemeClr val="dk1"/>
              </a:buClr>
              <a:buSzPts val="1400"/>
              <a:buFont typeface="Proxima Nova"/>
              <a:buChar char="○"/>
            </a:pPr>
            <a:r>
              <a:rPr lang="en">
                <a:solidFill>
                  <a:schemeClr val="dk1"/>
                </a:solidFill>
                <a:latin typeface="Proxima Nova"/>
                <a:ea typeface="Proxima Nova"/>
                <a:cs typeface="Proxima Nova"/>
                <a:sym typeface="Proxima Nova"/>
              </a:rPr>
              <a:t>Number of reported cases in March 2020 increased by 467% compared to March 2019</a:t>
            </a:r>
            <a:endParaRPr>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nvSpPr>
        <p:spPr>
          <a:xfrm>
            <a:off x="121800" y="3257075"/>
            <a:ext cx="3997200" cy="1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latin typeface="Proxima Nova"/>
                <a:ea typeface="Proxima Nova"/>
                <a:cs typeface="Proxima Nova"/>
                <a:sym typeface="Proxima Nova"/>
              </a:rPr>
              <a:t>Observations:</a:t>
            </a:r>
            <a:endParaRPr b="1">
              <a:latin typeface="Proxima Nova"/>
              <a:ea typeface="Proxima Nova"/>
              <a:cs typeface="Proxima Nova"/>
              <a:sym typeface="Proxima Nova"/>
            </a:endParaRPr>
          </a:p>
          <a:p>
            <a:pPr indent="-317500" lvl="0" marL="457200" rtl="0" algn="l">
              <a:lnSpc>
                <a:spcPct val="115000"/>
              </a:lnSpc>
              <a:spcBef>
                <a:spcPts val="0"/>
              </a:spcBef>
              <a:spcAft>
                <a:spcPts val="0"/>
              </a:spcAft>
              <a:buSzPts val="1400"/>
              <a:buFont typeface="Proxima Nova"/>
              <a:buChar char="●"/>
            </a:pPr>
            <a:r>
              <a:rPr lang="en">
                <a:solidFill>
                  <a:schemeClr val="dk1"/>
                </a:solidFill>
                <a:highlight>
                  <a:srgbClr val="FFFFFF"/>
                </a:highlight>
                <a:latin typeface="Proxima Nova"/>
                <a:ea typeface="Proxima Nova"/>
                <a:cs typeface="Proxima Nova"/>
                <a:sym typeface="Proxima Nova"/>
              </a:rPr>
              <a:t>Generally less severe offenses such as vandalism and intimidation are most common while more severe offenses such as murder and rape are not as common</a:t>
            </a:r>
            <a:endParaRPr>
              <a:solidFill>
                <a:schemeClr val="dk1"/>
              </a:solidFill>
              <a:highlight>
                <a:srgbClr val="FFFFFF"/>
              </a:highlight>
              <a:latin typeface="Proxima Nova"/>
              <a:ea typeface="Proxima Nova"/>
              <a:cs typeface="Proxima Nova"/>
              <a:sym typeface="Proxima Nova"/>
            </a:endParaRPr>
          </a:p>
        </p:txBody>
      </p:sp>
      <p:sp>
        <p:nvSpPr>
          <p:cNvPr id="158" name="Google Shape;158;p25"/>
          <p:cNvSpPr txBox="1"/>
          <p:nvPr/>
        </p:nvSpPr>
        <p:spPr>
          <a:xfrm>
            <a:off x="4119000" y="3257075"/>
            <a:ext cx="4903200" cy="1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Proxima Nova"/>
                <a:ea typeface="Proxima Nova"/>
                <a:cs typeface="Proxima Nova"/>
                <a:sym typeface="Proxima Nova"/>
              </a:rPr>
              <a:t>Insights:</a:t>
            </a:r>
            <a:endParaRPr b="1">
              <a:solidFill>
                <a:schemeClr val="dk1"/>
              </a:solidFill>
              <a:latin typeface="Proxima Nova"/>
              <a:ea typeface="Proxima Nova"/>
              <a:cs typeface="Proxima Nova"/>
              <a:sym typeface="Proxima Nova"/>
            </a:endParaRPr>
          </a:p>
          <a:p>
            <a:pPr indent="-317500" lvl="0" marL="457200" rtl="0" algn="l">
              <a:lnSpc>
                <a:spcPct val="115000"/>
              </a:lnSpc>
              <a:spcBef>
                <a:spcPts val="0"/>
              </a:spcBef>
              <a:spcAft>
                <a:spcPts val="0"/>
              </a:spcAft>
              <a:buClr>
                <a:schemeClr val="dk1"/>
              </a:buClr>
              <a:buSzPts val="1400"/>
              <a:buFont typeface="Proxima Nova"/>
              <a:buChar char="●"/>
            </a:pPr>
            <a:r>
              <a:rPr lang="en">
                <a:solidFill>
                  <a:schemeClr val="dk1"/>
                </a:solidFill>
                <a:highlight>
                  <a:schemeClr val="lt1"/>
                </a:highlight>
                <a:latin typeface="Proxima Nova"/>
                <a:ea typeface="Proxima Nova"/>
                <a:cs typeface="Proxima Nova"/>
                <a:sym typeface="Proxima Nova"/>
              </a:rPr>
              <a:t>Less severe offenses are easier to get away (ex: Intimidation, Simple Assault)</a:t>
            </a:r>
            <a:endParaRPr>
              <a:solidFill>
                <a:schemeClr val="dk1"/>
              </a:solidFill>
              <a:highlight>
                <a:schemeClr val="lt1"/>
              </a:highlight>
              <a:latin typeface="Proxima Nova"/>
              <a:ea typeface="Proxima Nova"/>
              <a:cs typeface="Proxima Nova"/>
              <a:sym typeface="Proxima Nova"/>
            </a:endParaRPr>
          </a:p>
          <a:p>
            <a:pPr indent="-317500" lvl="0" marL="457200" rtl="0" algn="l">
              <a:lnSpc>
                <a:spcPct val="115000"/>
              </a:lnSpc>
              <a:spcBef>
                <a:spcPts val="0"/>
              </a:spcBef>
              <a:spcAft>
                <a:spcPts val="0"/>
              </a:spcAft>
              <a:buClr>
                <a:schemeClr val="dk1"/>
              </a:buClr>
              <a:buSzPts val="1400"/>
              <a:buFont typeface="Proxima Nova"/>
              <a:buChar char="●"/>
            </a:pPr>
            <a:r>
              <a:rPr lang="en">
                <a:solidFill>
                  <a:schemeClr val="dk1"/>
                </a:solidFill>
                <a:highlight>
                  <a:schemeClr val="lt1"/>
                </a:highlight>
                <a:latin typeface="Proxima Nova"/>
                <a:ea typeface="Proxima Nova"/>
                <a:cs typeface="Proxima Nova"/>
                <a:sym typeface="Proxima Nova"/>
              </a:rPr>
              <a:t>Destruction/Damage/Vandalism are the highest because there is less chance of confrontation </a:t>
            </a:r>
            <a:endParaRPr>
              <a:latin typeface="Proxima Nova"/>
              <a:ea typeface="Proxima Nova"/>
              <a:cs typeface="Proxima Nova"/>
              <a:sym typeface="Proxima Nova"/>
            </a:endParaRPr>
          </a:p>
        </p:txBody>
      </p:sp>
      <p:pic>
        <p:nvPicPr>
          <p:cNvPr id="159" name="Google Shape;159;p25" title="Chart"/>
          <p:cNvPicPr preferRelativeResize="0"/>
          <p:nvPr/>
        </p:nvPicPr>
        <p:blipFill>
          <a:blip r:embed="rId3">
            <a:alphaModFix/>
          </a:blip>
          <a:stretch>
            <a:fillRect/>
          </a:stretch>
        </p:blipFill>
        <p:spPr>
          <a:xfrm>
            <a:off x="802975" y="0"/>
            <a:ext cx="7538048" cy="32570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nvSpPr>
        <p:spPr>
          <a:xfrm>
            <a:off x="5924825" y="362700"/>
            <a:ext cx="3086400" cy="213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latin typeface="Proxima Nova"/>
                <a:ea typeface="Proxima Nova"/>
                <a:cs typeface="Proxima Nova"/>
                <a:sym typeface="Proxima Nova"/>
              </a:rPr>
              <a:t>Observations:</a:t>
            </a:r>
            <a:endParaRPr b="1">
              <a:latin typeface="Proxima Nova"/>
              <a:ea typeface="Proxima Nova"/>
              <a:cs typeface="Proxima Nova"/>
              <a:sym typeface="Proxima Nova"/>
            </a:endParaRPr>
          </a:p>
          <a:p>
            <a:pPr indent="-317500" lvl="0" marL="457200" rtl="0" algn="l">
              <a:lnSpc>
                <a:spcPct val="115000"/>
              </a:lnSpc>
              <a:spcBef>
                <a:spcPts val="0"/>
              </a:spcBef>
              <a:spcAft>
                <a:spcPts val="0"/>
              </a:spcAft>
              <a:buClr>
                <a:schemeClr val="dk1"/>
              </a:buClr>
              <a:buSzPts val="1400"/>
              <a:buFont typeface="Proxima Nova"/>
              <a:buChar char="●"/>
            </a:pPr>
            <a:r>
              <a:rPr lang="en">
                <a:solidFill>
                  <a:schemeClr val="dk1"/>
                </a:solidFill>
                <a:highlight>
                  <a:srgbClr val="FFFFFF"/>
                </a:highlight>
                <a:latin typeface="Proxima Nova"/>
                <a:ea typeface="Proxima Nova"/>
                <a:cs typeface="Proxima Nova"/>
                <a:sym typeface="Proxima Nova"/>
              </a:rPr>
              <a:t>Similarly the less severe acts are more common compared to acts that are more severe such as bombing</a:t>
            </a:r>
            <a:endParaRPr>
              <a:solidFill>
                <a:schemeClr val="dk1"/>
              </a:solidFill>
              <a:highlight>
                <a:srgbClr val="FFFFFF"/>
              </a:highlight>
              <a:latin typeface="Proxima Nova"/>
              <a:ea typeface="Proxima Nova"/>
              <a:cs typeface="Proxima Nova"/>
              <a:sym typeface="Proxima Nova"/>
            </a:endParaRPr>
          </a:p>
          <a:p>
            <a:pPr indent="-317500" lvl="0" marL="457200" rtl="0" algn="l">
              <a:lnSpc>
                <a:spcPct val="115000"/>
              </a:lnSpc>
              <a:spcBef>
                <a:spcPts val="0"/>
              </a:spcBef>
              <a:spcAft>
                <a:spcPts val="0"/>
              </a:spcAft>
              <a:buClr>
                <a:schemeClr val="dk1"/>
              </a:buClr>
              <a:buSzPts val="1400"/>
              <a:buFont typeface="Proxima Nova"/>
              <a:buChar char="●"/>
            </a:pPr>
            <a:r>
              <a:rPr lang="en">
                <a:solidFill>
                  <a:schemeClr val="dk1"/>
                </a:solidFill>
                <a:highlight>
                  <a:srgbClr val="FFFFFF"/>
                </a:highlight>
                <a:latin typeface="Proxima Nova"/>
                <a:ea typeface="Proxima Nova"/>
                <a:cs typeface="Proxima Nova"/>
                <a:sym typeface="Proxima Nova"/>
              </a:rPr>
              <a:t>Acts that may include more people or attract attention are less common</a:t>
            </a:r>
            <a:endParaRPr>
              <a:solidFill>
                <a:schemeClr val="dk1"/>
              </a:solidFill>
              <a:highlight>
                <a:srgbClr val="FFFFFF"/>
              </a:highlight>
              <a:latin typeface="Proxima Nova"/>
              <a:ea typeface="Proxima Nova"/>
              <a:cs typeface="Proxima Nova"/>
              <a:sym typeface="Proxima Nova"/>
            </a:endParaRPr>
          </a:p>
        </p:txBody>
      </p:sp>
      <p:pic>
        <p:nvPicPr>
          <p:cNvPr id="165" name="Google Shape;165;p26" title="Chart"/>
          <p:cNvPicPr preferRelativeResize="0"/>
          <p:nvPr/>
        </p:nvPicPr>
        <p:blipFill>
          <a:blip r:embed="rId3">
            <a:alphaModFix/>
          </a:blip>
          <a:stretch>
            <a:fillRect/>
          </a:stretch>
        </p:blipFill>
        <p:spPr>
          <a:xfrm>
            <a:off x="0" y="686138"/>
            <a:ext cx="5948952" cy="3771225"/>
          </a:xfrm>
          <a:prstGeom prst="rect">
            <a:avLst/>
          </a:prstGeom>
          <a:noFill/>
          <a:ln>
            <a:noFill/>
          </a:ln>
        </p:spPr>
      </p:pic>
      <p:sp>
        <p:nvSpPr>
          <p:cNvPr id="166" name="Google Shape;166;p26"/>
          <p:cNvSpPr txBox="1"/>
          <p:nvPr/>
        </p:nvSpPr>
        <p:spPr>
          <a:xfrm>
            <a:off x="5924825" y="2497500"/>
            <a:ext cx="3219300" cy="213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Proxima Nova"/>
                <a:ea typeface="Proxima Nova"/>
                <a:cs typeface="Proxima Nova"/>
                <a:sym typeface="Proxima Nova"/>
              </a:rPr>
              <a:t>Insights:</a:t>
            </a:r>
            <a:endParaRPr b="1">
              <a:solidFill>
                <a:schemeClr val="dk1"/>
              </a:solidFill>
              <a:latin typeface="Proxima Nova"/>
              <a:ea typeface="Proxima Nova"/>
              <a:cs typeface="Proxima Nova"/>
              <a:sym typeface="Proxima Nova"/>
            </a:endParaRPr>
          </a:p>
          <a:p>
            <a:pPr indent="-317500" lvl="0" marL="457200" rtl="0" algn="l">
              <a:lnSpc>
                <a:spcPct val="115000"/>
              </a:lnSpc>
              <a:spcBef>
                <a:spcPts val="0"/>
              </a:spcBef>
              <a:spcAft>
                <a:spcPts val="0"/>
              </a:spcAft>
              <a:buClr>
                <a:schemeClr val="dk1"/>
              </a:buClr>
              <a:buSzPts val="1400"/>
              <a:buFont typeface="Proxima Nova"/>
              <a:buChar char="●"/>
            </a:pPr>
            <a:r>
              <a:rPr lang="en">
                <a:solidFill>
                  <a:schemeClr val="dk1"/>
                </a:solidFill>
                <a:highlight>
                  <a:schemeClr val="lt1"/>
                </a:highlight>
                <a:latin typeface="Proxima Nova"/>
                <a:ea typeface="Proxima Nova"/>
                <a:cs typeface="Proxima Nova"/>
                <a:sym typeface="Proxima Nova"/>
              </a:rPr>
              <a:t>Hate crimes that are less severe are more common because victims are less likely to report perpetrators</a:t>
            </a:r>
            <a:endParaRPr>
              <a:solidFill>
                <a:schemeClr val="dk1"/>
              </a:solidFill>
              <a:highlight>
                <a:schemeClr val="lt1"/>
              </a:highlight>
              <a:latin typeface="Proxima Nova"/>
              <a:ea typeface="Proxima Nova"/>
              <a:cs typeface="Proxima Nova"/>
              <a:sym typeface="Proxima Nova"/>
            </a:endParaRPr>
          </a:p>
          <a:p>
            <a:pPr indent="-317500" lvl="0" marL="457200" rtl="0" algn="l">
              <a:lnSpc>
                <a:spcPct val="115000"/>
              </a:lnSpc>
              <a:spcBef>
                <a:spcPts val="0"/>
              </a:spcBef>
              <a:spcAft>
                <a:spcPts val="0"/>
              </a:spcAft>
              <a:buClr>
                <a:schemeClr val="dk1"/>
              </a:buClr>
              <a:buSzPts val="1400"/>
              <a:buFont typeface="Proxima Nova"/>
              <a:buChar char="●"/>
            </a:pPr>
            <a:r>
              <a:rPr lang="en">
                <a:solidFill>
                  <a:schemeClr val="dk1"/>
                </a:solidFill>
                <a:highlight>
                  <a:schemeClr val="lt1"/>
                </a:highlight>
                <a:latin typeface="Proxima Nova"/>
                <a:ea typeface="Proxima Nova"/>
                <a:cs typeface="Proxima Nova"/>
                <a:sym typeface="Proxima Nova"/>
              </a:rPr>
              <a:t>Perpetrators do not think of or realize the consequences or damage of such acts</a:t>
            </a:r>
            <a:endParaRPr>
              <a:latin typeface="Proxima Nova"/>
              <a:ea typeface="Proxima Nova"/>
              <a:cs typeface="Proxima Nova"/>
              <a:sym typeface="Proxima Nova"/>
            </a:endParaRPr>
          </a:p>
        </p:txBody>
      </p:sp>
      <p:sp>
        <p:nvSpPr>
          <p:cNvPr id="167" name="Google Shape;167;p26"/>
          <p:cNvSpPr txBox="1"/>
          <p:nvPr/>
        </p:nvSpPr>
        <p:spPr>
          <a:xfrm>
            <a:off x="77725" y="4422025"/>
            <a:ext cx="435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*Unknown(71) and Other(3110) are excluded</a:t>
            </a:r>
            <a:endParaRPr>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7"/>
          <p:cNvPicPr preferRelativeResize="0"/>
          <p:nvPr/>
        </p:nvPicPr>
        <p:blipFill>
          <a:blip r:embed="rId3">
            <a:alphaModFix/>
          </a:blip>
          <a:stretch>
            <a:fillRect/>
          </a:stretch>
        </p:blipFill>
        <p:spPr>
          <a:xfrm>
            <a:off x="-12" y="494600"/>
            <a:ext cx="9028826" cy="2776650"/>
          </a:xfrm>
          <a:prstGeom prst="rect">
            <a:avLst/>
          </a:prstGeom>
          <a:noFill/>
          <a:ln>
            <a:noFill/>
          </a:ln>
        </p:spPr>
      </p:pic>
      <p:sp>
        <p:nvSpPr>
          <p:cNvPr id="173" name="Google Shape;173;p27"/>
          <p:cNvSpPr txBox="1"/>
          <p:nvPr/>
        </p:nvSpPr>
        <p:spPr>
          <a:xfrm>
            <a:off x="113100" y="3363125"/>
            <a:ext cx="44580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latin typeface="Proxima Nova"/>
                <a:ea typeface="Proxima Nova"/>
                <a:cs typeface="Proxima Nova"/>
                <a:sym typeface="Proxima Nova"/>
              </a:rPr>
              <a:t>Observations:</a:t>
            </a:r>
            <a:endParaRPr b="1">
              <a:latin typeface="Proxima Nova"/>
              <a:ea typeface="Proxima Nova"/>
              <a:cs typeface="Proxima Nova"/>
              <a:sym typeface="Proxima Nova"/>
            </a:endParaRPr>
          </a:p>
          <a:p>
            <a:pPr indent="-317500" lvl="0" marL="457200" rtl="0" algn="l">
              <a:lnSpc>
                <a:spcPct val="115000"/>
              </a:lnSpc>
              <a:spcBef>
                <a:spcPts val="0"/>
              </a:spcBef>
              <a:spcAft>
                <a:spcPts val="0"/>
              </a:spcAft>
              <a:buSzPts val="1400"/>
              <a:buFont typeface="Proxima Nova"/>
              <a:buChar char="●"/>
            </a:pPr>
            <a:r>
              <a:rPr lang="en">
                <a:solidFill>
                  <a:schemeClr val="dk1"/>
                </a:solidFill>
                <a:highlight>
                  <a:srgbClr val="FFFFFF"/>
                </a:highlight>
                <a:latin typeface="Proxima Nova"/>
                <a:ea typeface="Proxima Nova"/>
                <a:cs typeface="Proxima Nova"/>
                <a:sym typeface="Proxima Nova"/>
              </a:rPr>
              <a:t>Whites are the most common race for suspects followed by </a:t>
            </a:r>
            <a:r>
              <a:rPr lang="en">
                <a:solidFill>
                  <a:schemeClr val="dk1"/>
                </a:solidFill>
                <a:highlight>
                  <a:schemeClr val="lt1"/>
                </a:highlight>
                <a:latin typeface="Proxima Nova"/>
                <a:ea typeface="Proxima Nova"/>
                <a:cs typeface="Proxima Nova"/>
                <a:sym typeface="Proxima Nova"/>
              </a:rPr>
              <a:t>African American and Hispanic</a:t>
            </a:r>
            <a:endParaRPr>
              <a:solidFill>
                <a:schemeClr val="dk1"/>
              </a:solidFill>
              <a:highlight>
                <a:srgbClr val="FFFFFF"/>
              </a:highlight>
              <a:latin typeface="Proxima Nova"/>
              <a:ea typeface="Proxima Nova"/>
              <a:cs typeface="Proxima Nova"/>
              <a:sym typeface="Proxima Nova"/>
            </a:endParaRPr>
          </a:p>
        </p:txBody>
      </p:sp>
      <p:sp>
        <p:nvSpPr>
          <p:cNvPr id="174" name="Google Shape;174;p27"/>
          <p:cNvSpPr txBox="1"/>
          <p:nvPr/>
        </p:nvSpPr>
        <p:spPr>
          <a:xfrm>
            <a:off x="4571100" y="3363125"/>
            <a:ext cx="44580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Proxima Nova"/>
                <a:ea typeface="Proxima Nova"/>
                <a:cs typeface="Proxima Nova"/>
                <a:sym typeface="Proxima Nova"/>
              </a:rPr>
              <a:t>Insights:</a:t>
            </a:r>
            <a:endParaRPr b="1">
              <a:solidFill>
                <a:schemeClr val="dk1"/>
              </a:solidFill>
              <a:latin typeface="Proxima Nova"/>
              <a:ea typeface="Proxima Nova"/>
              <a:cs typeface="Proxima Nova"/>
              <a:sym typeface="Proxima Nova"/>
            </a:endParaRPr>
          </a:p>
          <a:p>
            <a:pPr indent="-317500" lvl="0" marL="457200" rtl="0" algn="l">
              <a:lnSpc>
                <a:spcPct val="115000"/>
              </a:lnSpc>
              <a:spcBef>
                <a:spcPts val="0"/>
              </a:spcBef>
              <a:spcAft>
                <a:spcPts val="0"/>
              </a:spcAft>
              <a:buClr>
                <a:schemeClr val="dk1"/>
              </a:buClr>
              <a:buSzPts val="1400"/>
              <a:buFont typeface="Proxima Nova"/>
              <a:buChar char="●"/>
            </a:pPr>
            <a:r>
              <a:rPr lang="en">
                <a:solidFill>
                  <a:schemeClr val="dk1"/>
                </a:solidFill>
                <a:highlight>
                  <a:schemeClr val="lt1"/>
                </a:highlight>
                <a:latin typeface="Proxima Nova"/>
                <a:ea typeface="Proxima Nova"/>
                <a:cs typeface="Proxima Nova"/>
                <a:sym typeface="Proxima Nova"/>
              </a:rPr>
              <a:t>Contrary to what the media shows, most suspects are White and not African American</a:t>
            </a:r>
            <a:endParaRPr>
              <a:solidFill>
                <a:schemeClr val="dk1"/>
              </a:solidFill>
              <a:highlight>
                <a:schemeClr val="lt1"/>
              </a:highlight>
              <a:latin typeface="Proxima Nova"/>
              <a:ea typeface="Proxima Nova"/>
              <a:cs typeface="Proxima Nova"/>
              <a:sym typeface="Proxima Nova"/>
            </a:endParaRPr>
          </a:p>
          <a:p>
            <a:pPr indent="-317500" lvl="1" marL="914400" rtl="0" algn="l">
              <a:lnSpc>
                <a:spcPct val="115000"/>
              </a:lnSpc>
              <a:spcBef>
                <a:spcPts val="0"/>
              </a:spcBef>
              <a:spcAft>
                <a:spcPts val="0"/>
              </a:spcAft>
              <a:buClr>
                <a:schemeClr val="dk1"/>
              </a:buClr>
              <a:buSzPts val="1400"/>
              <a:buFont typeface="Proxima Nova"/>
              <a:buChar char="○"/>
            </a:pPr>
            <a:r>
              <a:rPr lang="en">
                <a:solidFill>
                  <a:schemeClr val="dk1"/>
                </a:solidFill>
                <a:highlight>
                  <a:schemeClr val="lt1"/>
                </a:highlight>
                <a:latin typeface="Proxima Nova"/>
                <a:ea typeface="Proxima Nova"/>
                <a:cs typeface="Proxima Nova"/>
                <a:sym typeface="Proxima Nova"/>
              </a:rPr>
              <a:t>White Supremacy</a:t>
            </a:r>
            <a:endParaRPr>
              <a:latin typeface="Proxima Nova"/>
              <a:ea typeface="Proxima Nova"/>
              <a:cs typeface="Proxima Nova"/>
              <a:sym typeface="Proxima Nova"/>
            </a:endParaRPr>
          </a:p>
        </p:txBody>
      </p:sp>
      <p:sp>
        <p:nvSpPr>
          <p:cNvPr id="175" name="Google Shape;175;p27"/>
          <p:cNvSpPr txBox="1"/>
          <p:nvPr/>
        </p:nvSpPr>
        <p:spPr>
          <a:xfrm>
            <a:off x="6521200" y="207450"/>
            <a:ext cx="265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*Unknown(10765) are excluded</a:t>
            </a:r>
            <a:endParaRPr>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ctrTitle"/>
          </p:nvPr>
        </p:nvSpPr>
        <p:spPr>
          <a:xfrm>
            <a:off x="685800" y="1583356"/>
            <a:ext cx="7772400" cy="210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Location of Hate Crimes Around California</a:t>
            </a:r>
            <a:endParaRPr>
              <a:solidFill>
                <a:schemeClr val="lt1"/>
              </a:solidFill>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nvSpPr>
        <p:spPr>
          <a:xfrm>
            <a:off x="5574750" y="483850"/>
            <a:ext cx="3240000" cy="439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chemeClr val="dk1"/>
                </a:solidFill>
                <a:latin typeface="Proxima Nova"/>
                <a:ea typeface="Proxima Nova"/>
                <a:cs typeface="Proxima Nova"/>
                <a:sym typeface="Proxima Nova"/>
              </a:rPr>
              <a:t>Observations:</a:t>
            </a:r>
            <a:endParaRPr b="1" sz="1500">
              <a:solidFill>
                <a:schemeClr val="dk1"/>
              </a:solidFill>
              <a:latin typeface="Proxima Nova"/>
              <a:ea typeface="Proxima Nova"/>
              <a:cs typeface="Proxima Nova"/>
              <a:sym typeface="Proxima Nova"/>
            </a:endParaRPr>
          </a:p>
          <a:p>
            <a:pPr indent="-323850" lvl="0" marL="457200" rtl="0" algn="l">
              <a:lnSpc>
                <a:spcPct val="115000"/>
              </a:lnSpc>
              <a:spcBef>
                <a:spcPts val="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From 2001 to 2021, there are total 26,199 cases in California. Los Angeles has highest case number with 9,900 cases (37.8%). </a:t>
            </a:r>
            <a:endParaRPr sz="1500">
              <a:solidFill>
                <a:schemeClr val="dk1"/>
              </a:solidFill>
              <a:latin typeface="Proxima Nova"/>
              <a:ea typeface="Proxima Nova"/>
              <a:cs typeface="Proxima Nova"/>
              <a:sym typeface="Proxima Nova"/>
            </a:endParaRPr>
          </a:p>
          <a:p>
            <a:pPr indent="-323850" lvl="0" marL="457200" rtl="0" algn="l">
              <a:lnSpc>
                <a:spcPct val="115000"/>
              </a:lnSpc>
              <a:spcBef>
                <a:spcPts val="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Next is San Diego with 2,420 cases (9.2%) and San Francisco with 1,659 cases (6.3%). </a:t>
            </a:r>
            <a:endParaRPr sz="1500">
              <a:solidFill>
                <a:schemeClr val="dk1"/>
              </a:solidFill>
              <a:latin typeface="Proxima Nova"/>
              <a:ea typeface="Proxima Nova"/>
              <a:cs typeface="Proxima Nova"/>
              <a:sym typeface="Proxima Nova"/>
            </a:endParaRPr>
          </a:p>
          <a:p>
            <a:pPr indent="0" lvl="0" marL="457200" rtl="0" algn="l">
              <a:lnSpc>
                <a:spcPct val="115000"/>
              </a:lnSpc>
              <a:spcBef>
                <a:spcPts val="0"/>
              </a:spcBef>
              <a:spcAft>
                <a:spcPts val="0"/>
              </a:spcAft>
              <a:buNone/>
            </a:pPr>
            <a:r>
              <a:t/>
            </a:r>
            <a:endParaRPr sz="15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b="1" lang="en" sz="1500">
                <a:solidFill>
                  <a:schemeClr val="dk1"/>
                </a:solidFill>
                <a:latin typeface="Proxima Nova"/>
                <a:ea typeface="Proxima Nova"/>
                <a:cs typeface="Proxima Nova"/>
                <a:sym typeface="Proxima Nova"/>
              </a:rPr>
              <a:t>Insights: </a:t>
            </a:r>
            <a:endParaRPr b="1" sz="1500">
              <a:solidFill>
                <a:schemeClr val="dk1"/>
              </a:solidFill>
              <a:latin typeface="Proxima Nova"/>
              <a:ea typeface="Proxima Nova"/>
              <a:cs typeface="Proxima Nova"/>
              <a:sym typeface="Proxima Nova"/>
            </a:endParaRPr>
          </a:p>
          <a:p>
            <a:pPr indent="-323850" lvl="0" marL="457200" rtl="0" algn="l">
              <a:lnSpc>
                <a:spcPct val="115000"/>
              </a:lnSpc>
              <a:spcBef>
                <a:spcPts val="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Most hate crime incidents mostly occur in bigger cities due to having a more diverse </a:t>
            </a:r>
            <a:r>
              <a:rPr lang="en" sz="1500">
                <a:solidFill>
                  <a:schemeClr val="dk1"/>
                </a:solidFill>
                <a:latin typeface="Proxima Nova"/>
                <a:ea typeface="Proxima Nova"/>
                <a:cs typeface="Proxima Nova"/>
                <a:sym typeface="Proxima Nova"/>
              </a:rPr>
              <a:t>population.</a:t>
            </a:r>
            <a:r>
              <a:rPr lang="en" sz="1500">
                <a:solidFill>
                  <a:schemeClr val="dk1"/>
                </a:solidFill>
                <a:latin typeface="Proxima Nova"/>
                <a:ea typeface="Proxima Nova"/>
                <a:cs typeface="Proxima Nova"/>
                <a:sym typeface="Proxima Nova"/>
              </a:rPr>
              <a:t> </a:t>
            </a:r>
            <a:endParaRPr sz="1500">
              <a:solidFill>
                <a:schemeClr val="dk1"/>
              </a:solidFill>
              <a:latin typeface="Proxima Nova"/>
              <a:ea typeface="Proxima Nova"/>
              <a:cs typeface="Proxima Nova"/>
              <a:sym typeface="Proxima Nova"/>
            </a:endParaRPr>
          </a:p>
        </p:txBody>
      </p:sp>
      <p:pic>
        <p:nvPicPr>
          <p:cNvPr id="186" name="Google Shape;186;p29"/>
          <p:cNvPicPr preferRelativeResize="0"/>
          <p:nvPr/>
        </p:nvPicPr>
        <p:blipFill rotWithShape="1">
          <a:blip r:embed="rId3">
            <a:alphaModFix/>
          </a:blip>
          <a:srcRect b="0" l="0" r="13464" t="0"/>
          <a:stretch/>
        </p:blipFill>
        <p:spPr>
          <a:xfrm>
            <a:off x="320675" y="226075"/>
            <a:ext cx="5140902" cy="4538799"/>
          </a:xfrm>
          <a:prstGeom prst="rect">
            <a:avLst/>
          </a:prstGeom>
          <a:noFill/>
          <a:ln>
            <a:noFill/>
          </a:ln>
        </p:spPr>
      </p:pic>
      <p:pic>
        <p:nvPicPr>
          <p:cNvPr id="187" name="Google Shape;187;p29"/>
          <p:cNvPicPr preferRelativeResize="0"/>
          <p:nvPr/>
        </p:nvPicPr>
        <p:blipFill>
          <a:blip r:embed="rId4">
            <a:alphaModFix/>
          </a:blip>
          <a:stretch>
            <a:fillRect/>
          </a:stretch>
        </p:blipFill>
        <p:spPr>
          <a:xfrm>
            <a:off x="320675" y="2955675"/>
            <a:ext cx="1215000" cy="528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idx="1" type="body"/>
          </p:nvPr>
        </p:nvSpPr>
        <p:spPr>
          <a:xfrm>
            <a:off x="5764075" y="173450"/>
            <a:ext cx="3271500" cy="4589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400"/>
              <a:t>Insights:</a:t>
            </a:r>
            <a:endParaRPr b="1" sz="1400"/>
          </a:p>
          <a:p>
            <a:pPr indent="-317500" lvl="0" marL="457200" rtl="0" algn="l">
              <a:spcBef>
                <a:spcPts val="600"/>
              </a:spcBef>
              <a:spcAft>
                <a:spcPts val="0"/>
              </a:spcAft>
              <a:buSzPts val="1400"/>
              <a:buChar char="●"/>
            </a:pPr>
            <a:r>
              <a:rPr lang="en" sz="1400"/>
              <a:t>Los Angeles is known as the largest county in country with diversity </a:t>
            </a:r>
            <a:r>
              <a:rPr lang="en" sz="1400"/>
              <a:t>population. It leads to the hate crime incidents between each</a:t>
            </a:r>
            <a:r>
              <a:rPr lang="en" sz="1400"/>
              <a:t> religion, races.</a:t>
            </a:r>
            <a:endParaRPr sz="1400"/>
          </a:p>
          <a:p>
            <a:pPr indent="-317500" lvl="0" marL="457200" rtl="0" algn="l">
              <a:spcBef>
                <a:spcPts val="0"/>
              </a:spcBef>
              <a:spcAft>
                <a:spcPts val="0"/>
              </a:spcAft>
              <a:buSzPts val="1400"/>
              <a:buChar char="●"/>
            </a:pPr>
            <a:r>
              <a:rPr lang="en" sz="1400"/>
              <a:t>In 2001, the year of 9/11 attacks, Los Angeles has the highest number of hate crimes in this century (Anti-Muslim, Anti-Jewish) and during COVID-19 pandemic (Anti-Asian) as well. </a:t>
            </a:r>
            <a:endParaRPr sz="1400"/>
          </a:p>
          <a:p>
            <a:pPr indent="-317500" lvl="0" marL="457200" rtl="0" algn="l">
              <a:spcBef>
                <a:spcPts val="0"/>
              </a:spcBef>
              <a:spcAft>
                <a:spcPts val="0"/>
              </a:spcAft>
              <a:buSzPts val="1400"/>
              <a:buChar char="●"/>
            </a:pPr>
            <a:r>
              <a:rPr lang="en" sz="1400"/>
              <a:t>In 2017, the rise of hate crime against the LGBT community in Los Angeles.</a:t>
            </a:r>
            <a:endParaRPr sz="1400"/>
          </a:p>
          <a:p>
            <a:pPr indent="0" lvl="0" marL="457200" rtl="0" algn="l">
              <a:spcBef>
                <a:spcPts val="600"/>
              </a:spcBef>
              <a:spcAft>
                <a:spcPts val="0"/>
              </a:spcAft>
              <a:buNone/>
            </a:pPr>
            <a:r>
              <a:t/>
            </a:r>
            <a:endParaRPr sz="1400"/>
          </a:p>
          <a:p>
            <a:pPr indent="0" lvl="0" marL="0" rtl="0" algn="l">
              <a:spcBef>
                <a:spcPts val="600"/>
              </a:spcBef>
              <a:spcAft>
                <a:spcPts val="0"/>
              </a:spcAft>
              <a:buNone/>
            </a:pPr>
            <a:r>
              <a:t/>
            </a:r>
            <a:endParaRPr sz="1400"/>
          </a:p>
        </p:txBody>
      </p:sp>
      <p:sp>
        <p:nvSpPr>
          <p:cNvPr id="193" name="Google Shape;193;p30"/>
          <p:cNvSpPr txBox="1"/>
          <p:nvPr/>
        </p:nvSpPr>
        <p:spPr>
          <a:xfrm>
            <a:off x="136750" y="3954925"/>
            <a:ext cx="11043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94" name="Google Shape;194;p30"/>
          <p:cNvPicPr preferRelativeResize="0"/>
          <p:nvPr/>
        </p:nvPicPr>
        <p:blipFill rotWithShape="1">
          <a:blip r:embed="rId3">
            <a:alphaModFix/>
          </a:blip>
          <a:srcRect b="0" l="0" r="1293" t="0"/>
          <a:stretch/>
        </p:blipFill>
        <p:spPr>
          <a:xfrm>
            <a:off x="52575" y="498525"/>
            <a:ext cx="5711498" cy="39392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idx="1" type="body"/>
          </p:nvPr>
        </p:nvSpPr>
        <p:spPr>
          <a:xfrm>
            <a:off x="6316175" y="223275"/>
            <a:ext cx="2827800" cy="4360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400"/>
              <a:t>Observations:</a:t>
            </a:r>
            <a:endParaRPr b="1" sz="1400"/>
          </a:p>
          <a:p>
            <a:pPr indent="-317500" lvl="0" marL="342900" rtl="0" algn="l">
              <a:spcBef>
                <a:spcPts val="600"/>
              </a:spcBef>
              <a:spcAft>
                <a:spcPts val="0"/>
              </a:spcAft>
              <a:buSzPts val="1400"/>
              <a:buChar char="●"/>
            </a:pPr>
            <a:r>
              <a:rPr lang="en" sz="1400"/>
              <a:t>Most hate crime incidents occurred in Highway/Road/ Alley/ Street.</a:t>
            </a:r>
            <a:endParaRPr sz="1400"/>
          </a:p>
          <a:p>
            <a:pPr indent="-317500" lvl="0" marL="342900" rtl="0" algn="l">
              <a:spcBef>
                <a:spcPts val="0"/>
              </a:spcBef>
              <a:spcAft>
                <a:spcPts val="0"/>
              </a:spcAft>
              <a:buSzPts val="1400"/>
              <a:buChar char="●"/>
            </a:pPr>
            <a:r>
              <a:rPr lang="en" sz="1400"/>
              <a:t>Location with the less observation will be the target.</a:t>
            </a:r>
            <a:endParaRPr sz="1400"/>
          </a:p>
          <a:p>
            <a:pPr indent="0" lvl="0" marL="0" rtl="0" algn="l">
              <a:spcBef>
                <a:spcPts val="600"/>
              </a:spcBef>
              <a:spcAft>
                <a:spcPts val="0"/>
              </a:spcAft>
              <a:buNone/>
            </a:pPr>
            <a:r>
              <a:rPr b="1" lang="en" sz="1400"/>
              <a:t>Insights</a:t>
            </a:r>
            <a:endParaRPr b="1" sz="1400"/>
          </a:p>
          <a:p>
            <a:pPr indent="-317500" lvl="0" marL="342900" rtl="0" algn="l">
              <a:spcBef>
                <a:spcPts val="600"/>
              </a:spcBef>
              <a:spcAft>
                <a:spcPts val="0"/>
              </a:spcAft>
              <a:buSzPts val="1400"/>
              <a:buChar char="●"/>
            </a:pPr>
            <a:r>
              <a:rPr lang="en" sz="1400"/>
              <a:t>Road rage </a:t>
            </a:r>
            <a:r>
              <a:rPr lang="en" sz="1400"/>
              <a:t>occurring</a:t>
            </a:r>
            <a:r>
              <a:rPr lang="en" sz="1400"/>
              <a:t> on highways/streets.</a:t>
            </a:r>
            <a:endParaRPr sz="1400"/>
          </a:p>
          <a:p>
            <a:pPr indent="-317500" lvl="0" marL="342900" rtl="0" algn="l">
              <a:spcBef>
                <a:spcPts val="0"/>
              </a:spcBef>
              <a:spcAft>
                <a:spcPts val="0"/>
              </a:spcAft>
              <a:buSzPts val="1400"/>
              <a:buChar char="●"/>
            </a:pPr>
            <a:r>
              <a:rPr lang="en" sz="1400"/>
              <a:t>Not many people on the street and not enough light </a:t>
            </a:r>
            <a:r>
              <a:rPr lang="en" sz="1400"/>
              <a:t>at night</a:t>
            </a:r>
            <a:r>
              <a:rPr lang="en" sz="1400"/>
              <a:t>.</a:t>
            </a:r>
            <a:endParaRPr sz="1400"/>
          </a:p>
          <a:p>
            <a:pPr indent="-317500" lvl="0" marL="342900" rtl="0" algn="l">
              <a:spcBef>
                <a:spcPts val="0"/>
              </a:spcBef>
              <a:spcAft>
                <a:spcPts val="0"/>
              </a:spcAft>
              <a:buSzPts val="1400"/>
              <a:buChar char="●"/>
            </a:pPr>
            <a:r>
              <a:rPr lang="en" sz="1400"/>
              <a:t>Most incidents occurred in the deserted area of </a:t>
            </a:r>
            <a:r>
              <a:rPr lang="en" sz="1400"/>
              <a:t>some Ethnic communities.</a:t>
            </a:r>
            <a:endParaRPr sz="1400"/>
          </a:p>
          <a:p>
            <a:pPr indent="0" lvl="0" marL="0" rtl="0" algn="l">
              <a:spcBef>
                <a:spcPts val="600"/>
              </a:spcBef>
              <a:spcAft>
                <a:spcPts val="0"/>
              </a:spcAft>
              <a:buNone/>
            </a:pPr>
            <a:r>
              <a:t/>
            </a:r>
            <a:endParaRPr b="1" sz="1400"/>
          </a:p>
        </p:txBody>
      </p:sp>
      <p:pic>
        <p:nvPicPr>
          <p:cNvPr id="200" name="Google Shape;200;p31"/>
          <p:cNvPicPr preferRelativeResize="0"/>
          <p:nvPr/>
        </p:nvPicPr>
        <p:blipFill>
          <a:blip r:embed="rId3">
            <a:alphaModFix/>
          </a:blip>
          <a:stretch>
            <a:fillRect/>
          </a:stretch>
        </p:blipFill>
        <p:spPr>
          <a:xfrm>
            <a:off x="105351" y="423275"/>
            <a:ext cx="6310877" cy="4160199"/>
          </a:xfrm>
          <a:prstGeom prst="rect">
            <a:avLst/>
          </a:prstGeom>
          <a:noFill/>
          <a:ln>
            <a:noFill/>
          </a:ln>
        </p:spPr>
      </p:pic>
      <p:pic>
        <p:nvPicPr>
          <p:cNvPr id="201" name="Google Shape;201;p31"/>
          <p:cNvPicPr preferRelativeResize="0"/>
          <p:nvPr/>
        </p:nvPicPr>
        <p:blipFill>
          <a:blip r:embed="rId4">
            <a:alphaModFix/>
          </a:blip>
          <a:stretch>
            <a:fillRect/>
          </a:stretch>
        </p:blipFill>
        <p:spPr>
          <a:xfrm>
            <a:off x="5052100" y="223275"/>
            <a:ext cx="1310525" cy="519850"/>
          </a:xfrm>
          <a:prstGeom prst="rect">
            <a:avLst/>
          </a:prstGeom>
          <a:noFill/>
          <a:ln>
            <a:noFill/>
          </a:ln>
        </p:spPr>
      </p:pic>
      <p:sp>
        <p:nvSpPr>
          <p:cNvPr id="202" name="Google Shape;202;p31"/>
          <p:cNvSpPr txBox="1"/>
          <p:nvPr/>
        </p:nvSpPr>
        <p:spPr>
          <a:xfrm>
            <a:off x="290275" y="4583625"/>
            <a:ext cx="66876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Cases less than 726 have been excluded</a:t>
            </a:r>
            <a:endParaRPr>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ctrTitle"/>
          </p:nvPr>
        </p:nvSpPr>
        <p:spPr>
          <a:xfrm>
            <a:off x="685800" y="1583356"/>
            <a:ext cx="7772400" cy="210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Total Number of Weapon Types used in Hate Crimes</a:t>
            </a:r>
            <a:endParaRPr>
              <a:solidFill>
                <a:schemeClr val="lt1"/>
              </a:solidFill>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idx="1" type="body"/>
          </p:nvPr>
        </p:nvSpPr>
        <p:spPr>
          <a:xfrm>
            <a:off x="5481950" y="499250"/>
            <a:ext cx="3406200" cy="4128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500"/>
              <a:t>Observations:</a:t>
            </a:r>
            <a:endParaRPr b="1" sz="1500"/>
          </a:p>
          <a:p>
            <a:pPr indent="-323850" lvl="0" marL="457200" rtl="0" algn="l">
              <a:spcBef>
                <a:spcPts val="600"/>
              </a:spcBef>
              <a:spcAft>
                <a:spcPts val="0"/>
              </a:spcAft>
              <a:buSzPts val="1500"/>
              <a:buChar char="●"/>
            </a:pPr>
            <a:r>
              <a:rPr lang="en" sz="1500"/>
              <a:t>Personal weapons (hands, feet, teeth) were used the most as types of weapons.</a:t>
            </a:r>
            <a:endParaRPr sz="1500"/>
          </a:p>
          <a:p>
            <a:pPr indent="-323850" lvl="0" marL="457200" rtl="0" algn="l">
              <a:spcBef>
                <a:spcPts val="0"/>
              </a:spcBef>
              <a:spcAft>
                <a:spcPts val="0"/>
              </a:spcAft>
              <a:buSzPts val="1500"/>
              <a:buChar char="●"/>
            </a:pPr>
            <a:r>
              <a:rPr lang="en" sz="1500"/>
              <a:t>Random objects (bottles, rocks, spitting) were the second most used weapon.</a:t>
            </a:r>
            <a:endParaRPr sz="1500"/>
          </a:p>
          <a:p>
            <a:pPr indent="0" lvl="0" marL="0" rtl="0" algn="l">
              <a:spcBef>
                <a:spcPts val="600"/>
              </a:spcBef>
              <a:spcAft>
                <a:spcPts val="0"/>
              </a:spcAft>
              <a:buNone/>
            </a:pPr>
            <a:r>
              <a:rPr b="1" lang="en" sz="1500"/>
              <a:t>Insights:</a:t>
            </a:r>
            <a:endParaRPr b="1" sz="1500"/>
          </a:p>
          <a:p>
            <a:pPr indent="-323850" lvl="0" marL="457200" rtl="0" algn="l">
              <a:spcBef>
                <a:spcPts val="600"/>
              </a:spcBef>
              <a:spcAft>
                <a:spcPts val="0"/>
              </a:spcAft>
              <a:buSzPts val="1500"/>
              <a:buChar char="●"/>
            </a:pPr>
            <a:r>
              <a:rPr lang="en" sz="1500"/>
              <a:t>Due to most hate crimes occurring </a:t>
            </a:r>
            <a:r>
              <a:rPr lang="en" sz="1500"/>
              <a:t>outside</a:t>
            </a:r>
            <a:r>
              <a:rPr lang="en" sz="1500"/>
              <a:t>, personal weapon would be the most accessible choice of weapons. </a:t>
            </a:r>
            <a:endParaRPr sz="1500"/>
          </a:p>
          <a:p>
            <a:pPr indent="-323850" lvl="0" marL="457200" rtl="0" algn="l">
              <a:spcBef>
                <a:spcPts val="0"/>
              </a:spcBef>
              <a:spcAft>
                <a:spcPts val="0"/>
              </a:spcAft>
              <a:buSzPts val="1500"/>
              <a:buChar char="●"/>
            </a:pPr>
            <a:r>
              <a:rPr lang="en" sz="1500"/>
              <a:t>People use random items </a:t>
            </a:r>
            <a:endParaRPr sz="1500"/>
          </a:p>
        </p:txBody>
      </p:sp>
      <p:pic>
        <p:nvPicPr>
          <p:cNvPr id="213" name="Google Shape;213;p33"/>
          <p:cNvPicPr preferRelativeResize="0"/>
          <p:nvPr/>
        </p:nvPicPr>
        <p:blipFill>
          <a:blip r:embed="rId3">
            <a:alphaModFix/>
          </a:blip>
          <a:stretch>
            <a:fillRect/>
          </a:stretch>
        </p:blipFill>
        <p:spPr>
          <a:xfrm>
            <a:off x="173225" y="347075"/>
            <a:ext cx="5308720" cy="4280999"/>
          </a:xfrm>
          <a:prstGeom prst="rect">
            <a:avLst/>
          </a:prstGeom>
          <a:noFill/>
          <a:ln>
            <a:noFill/>
          </a:ln>
        </p:spPr>
      </p:pic>
      <p:sp>
        <p:nvSpPr>
          <p:cNvPr id="214" name="Google Shape;214;p33"/>
          <p:cNvSpPr txBox="1"/>
          <p:nvPr/>
        </p:nvSpPr>
        <p:spPr>
          <a:xfrm>
            <a:off x="173225" y="4628075"/>
            <a:ext cx="668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*Number of cases less than 473 has been excluded.</a:t>
            </a:r>
            <a:endParaRPr>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457200" y="3"/>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a:t>
            </a:r>
            <a:endParaRPr/>
          </a:p>
        </p:txBody>
      </p:sp>
      <p:pic>
        <p:nvPicPr>
          <p:cNvPr id="94" name="Google Shape;94;p16"/>
          <p:cNvPicPr preferRelativeResize="0"/>
          <p:nvPr/>
        </p:nvPicPr>
        <p:blipFill>
          <a:blip r:embed="rId3">
            <a:alphaModFix/>
          </a:blip>
          <a:stretch>
            <a:fillRect/>
          </a:stretch>
        </p:blipFill>
        <p:spPr>
          <a:xfrm>
            <a:off x="6772177" y="628801"/>
            <a:ext cx="1686026" cy="2529051"/>
          </a:xfrm>
          <a:prstGeom prst="rect">
            <a:avLst/>
          </a:prstGeom>
          <a:noFill/>
          <a:ln>
            <a:noFill/>
          </a:ln>
        </p:spPr>
      </p:pic>
      <p:sp>
        <p:nvSpPr>
          <p:cNvPr id="95" name="Google Shape;95;p16"/>
          <p:cNvSpPr txBox="1"/>
          <p:nvPr/>
        </p:nvSpPr>
        <p:spPr>
          <a:xfrm>
            <a:off x="367400" y="857400"/>
            <a:ext cx="5766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Proxima Nova"/>
                <a:ea typeface="Proxima Nova"/>
                <a:cs typeface="Proxima Nova"/>
                <a:sym typeface="Proxima Nova"/>
              </a:rPr>
              <a:t>Client:</a:t>
            </a:r>
            <a:endParaRPr sz="1500">
              <a:latin typeface="Proxima Nova"/>
              <a:ea typeface="Proxima Nova"/>
              <a:cs typeface="Proxima Nova"/>
              <a:sym typeface="Proxima Nova"/>
            </a:endParaRPr>
          </a:p>
          <a:p>
            <a:pPr indent="-323850" lvl="0" marL="457200" rtl="0" algn="l">
              <a:spcBef>
                <a:spcPts val="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Attorney General of California</a:t>
            </a:r>
            <a:endParaRPr sz="1500">
              <a:solidFill>
                <a:schemeClr val="dk1"/>
              </a:solidFill>
              <a:latin typeface="Proxima Nova"/>
              <a:ea typeface="Proxima Nova"/>
              <a:cs typeface="Proxima Nova"/>
              <a:sym typeface="Proxima Nova"/>
            </a:endParaRPr>
          </a:p>
          <a:p>
            <a:pPr indent="-323850" lvl="1" marL="914400" rtl="0" algn="l">
              <a:spcBef>
                <a:spcPts val="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Rob Bonta</a:t>
            </a:r>
            <a:endParaRPr sz="1500">
              <a:solidFill>
                <a:schemeClr val="dk1"/>
              </a:solidFill>
              <a:latin typeface="Proxima Nova"/>
              <a:ea typeface="Proxima Nova"/>
              <a:cs typeface="Proxima Nova"/>
              <a:sym typeface="Proxima Nova"/>
            </a:endParaRPr>
          </a:p>
          <a:p>
            <a:pPr indent="0" lvl="0" marL="914400" rtl="0" algn="l">
              <a:spcBef>
                <a:spcPts val="0"/>
              </a:spcBef>
              <a:spcAft>
                <a:spcPts val="0"/>
              </a:spcAft>
              <a:buNone/>
            </a:pPr>
            <a:r>
              <a:t/>
            </a:r>
            <a:endParaRPr sz="1500">
              <a:latin typeface="Proxima Nova"/>
              <a:ea typeface="Proxima Nova"/>
              <a:cs typeface="Proxima Nova"/>
              <a:sym typeface="Proxima Nova"/>
            </a:endParaRPr>
          </a:p>
        </p:txBody>
      </p:sp>
      <p:sp>
        <p:nvSpPr>
          <p:cNvPr id="96" name="Google Shape;96;p16"/>
          <p:cNvSpPr txBox="1"/>
          <p:nvPr/>
        </p:nvSpPr>
        <p:spPr>
          <a:xfrm>
            <a:off x="367400" y="1674100"/>
            <a:ext cx="59646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1"/>
                </a:solidFill>
                <a:latin typeface="Proxima Nova"/>
                <a:ea typeface="Proxima Nova"/>
                <a:cs typeface="Proxima Nova"/>
                <a:sym typeface="Proxima Nova"/>
              </a:rPr>
              <a:t>The dataset</a:t>
            </a:r>
            <a:endParaRPr b="1" sz="1500">
              <a:solidFill>
                <a:schemeClr val="dk1"/>
              </a:solidFill>
              <a:latin typeface="Proxima Nova"/>
              <a:ea typeface="Proxima Nova"/>
              <a:cs typeface="Proxima Nova"/>
              <a:sym typeface="Proxima Nova"/>
            </a:endParaRPr>
          </a:p>
          <a:p>
            <a:pPr indent="-323850" lvl="0" marL="457200" rtl="0" algn="l">
              <a:spcBef>
                <a:spcPts val="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Provided by California Department of Justice</a:t>
            </a:r>
            <a:endParaRPr sz="1500">
              <a:solidFill>
                <a:schemeClr val="dk1"/>
              </a:solidFill>
              <a:latin typeface="Proxima Nova"/>
              <a:ea typeface="Proxima Nova"/>
              <a:cs typeface="Proxima Nova"/>
              <a:sym typeface="Proxima Nova"/>
            </a:endParaRPr>
          </a:p>
          <a:p>
            <a:pPr indent="-323850" lvl="0" marL="457200" rtl="0" algn="l">
              <a:spcBef>
                <a:spcPts val="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Data such as bias type, location, number of victims, &amp; etc.</a:t>
            </a:r>
            <a:endParaRPr sz="15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a:p>
            <a:pPr indent="0" lvl="0" marL="0" rtl="0" algn="l">
              <a:spcBef>
                <a:spcPts val="0"/>
              </a:spcBef>
              <a:spcAft>
                <a:spcPts val="0"/>
              </a:spcAft>
              <a:buNone/>
            </a:pPr>
            <a:r>
              <a:rPr b="1" lang="en" sz="1500">
                <a:latin typeface="Proxima Nova"/>
                <a:ea typeface="Proxima Nova"/>
                <a:cs typeface="Proxima Nova"/>
                <a:sym typeface="Proxima Nova"/>
              </a:rPr>
              <a:t>Quick Facts</a:t>
            </a:r>
            <a:endParaRPr b="1" sz="1500">
              <a:latin typeface="Proxima Nova"/>
              <a:ea typeface="Proxima Nova"/>
              <a:cs typeface="Proxima Nova"/>
              <a:sym typeface="Proxima Nova"/>
            </a:endParaRPr>
          </a:p>
          <a:p>
            <a:pPr indent="-323850" lvl="0" marL="457200" rtl="0" algn="l">
              <a:spcBef>
                <a:spcPts val="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In 2020, 15,138 law enforcement agencies submitted data on hate crimes</a:t>
            </a:r>
            <a:endParaRPr sz="1500">
              <a:solidFill>
                <a:schemeClr val="dk1"/>
              </a:solidFill>
              <a:latin typeface="Proxima Nova"/>
              <a:ea typeface="Proxima Nova"/>
              <a:cs typeface="Proxima Nova"/>
              <a:sym typeface="Proxima Nova"/>
            </a:endParaRPr>
          </a:p>
          <a:p>
            <a:pPr indent="-323850" lvl="0" marL="457200" rtl="0" algn="l">
              <a:spcBef>
                <a:spcPts val="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In 2020, there were 1,340 reported hate crimes within California </a:t>
            </a:r>
            <a:endParaRPr sz="1500">
              <a:solidFill>
                <a:schemeClr val="dk1"/>
              </a:solidFill>
              <a:latin typeface="Proxima Nova"/>
              <a:ea typeface="Proxima Nova"/>
              <a:cs typeface="Proxima Nova"/>
              <a:sym typeface="Proxima Nova"/>
            </a:endParaRPr>
          </a:p>
          <a:p>
            <a:pPr indent="0" lvl="0" marL="457200" rtl="0" algn="l">
              <a:spcBef>
                <a:spcPts val="0"/>
              </a:spcBef>
              <a:spcAft>
                <a:spcPts val="0"/>
              </a:spcAft>
              <a:buNone/>
            </a:pPr>
            <a:r>
              <a:t/>
            </a:r>
            <a:endParaRPr sz="1500">
              <a:solidFill>
                <a:srgbClr val="171E24"/>
              </a:solidFill>
              <a:highlight>
                <a:srgbClr val="F8F9F4"/>
              </a:highlight>
              <a:latin typeface="Georgia"/>
              <a:ea typeface="Georgia"/>
              <a:cs typeface="Georgia"/>
              <a:sym typeface="Georgia"/>
            </a:endParaRPr>
          </a:p>
          <a:p>
            <a:pPr indent="0" lvl="0" marL="0" rtl="0" algn="l">
              <a:spcBef>
                <a:spcPts val="0"/>
              </a:spcBef>
              <a:spcAft>
                <a:spcPts val="0"/>
              </a:spcAft>
              <a:buNone/>
            </a:pPr>
            <a:r>
              <a:t/>
            </a:r>
            <a:endParaRPr sz="1500">
              <a:solidFill>
                <a:srgbClr val="171E24"/>
              </a:solidFill>
              <a:highlight>
                <a:srgbClr val="F8F9F4"/>
              </a:highlight>
              <a:latin typeface="Georgia"/>
              <a:ea typeface="Georgia"/>
              <a:cs typeface="Georgia"/>
              <a:sym typeface="Georgia"/>
            </a:endParaRPr>
          </a:p>
        </p:txBody>
      </p:sp>
      <p:sp>
        <p:nvSpPr>
          <p:cNvPr id="97" name="Google Shape;97;p16"/>
          <p:cNvSpPr txBox="1"/>
          <p:nvPr/>
        </p:nvSpPr>
        <p:spPr>
          <a:xfrm>
            <a:off x="367400" y="3600625"/>
            <a:ext cx="57660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Proxima Nova"/>
                <a:ea typeface="Proxima Nova"/>
                <a:cs typeface="Proxima Nova"/>
                <a:sym typeface="Proxima Nova"/>
              </a:rPr>
              <a:t>Goals: To </a:t>
            </a:r>
            <a:r>
              <a:rPr b="1" lang="en" sz="1500">
                <a:latin typeface="Proxima Nova"/>
                <a:ea typeface="Proxima Nova"/>
                <a:cs typeface="Proxima Nova"/>
                <a:sym typeface="Proxima Nova"/>
              </a:rPr>
              <a:t>Identify Different Bias Trends within Hate Crimes</a:t>
            </a:r>
            <a:endParaRPr b="1"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Char char="●"/>
            </a:pPr>
            <a:r>
              <a:rPr lang="en" sz="1500">
                <a:latin typeface="Proxima Nova"/>
                <a:ea typeface="Proxima Nova"/>
                <a:cs typeface="Proxima Nova"/>
                <a:sym typeface="Proxima Nova"/>
              </a:rPr>
              <a:t>Where do hate crimes most often take place?</a:t>
            </a:r>
            <a:endParaRPr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Char char="●"/>
            </a:pPr>
            <a:r>
              <a:rPr lang="en" sz="1500">
                <a:latin typeface="Proxima Nova"/>
                <a:ea typeface="Proxima Nova"/>
                <a:cs typeface="Proxima Nova"/>
                <a:sym typeface="Proxima Nova"/>
              </a:rPr>
              <a:t>What factors lead to hate crimes?</a:t>
            </a:r>
            <a:endParaRPr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Char char="●"/>
            </a:pPr>
            <a:r>
              <a:rPr lang="en" sz="1500">
                <a:latin typeface="Proxima Nova"/>
                <a:ea typeface="Proxima Nova"/>
                <a:cs typeface="Proxima Nova"/>
                <a:sym typeface="Proxima Nova"/>
              </a:rPr>
              <a:t>How can we reduce the amount of hate crimes?</a:t>
            </a:r>
            <a:endParaRPr sz="1500">
              <a:latin typeface="Proxima Nova"/>
              <a:ea typeface="Proxima Nova"/>
              <a:cs typeface="Proxima Nova"/>
              <a:sym typeface="Proxima Nova"/>
            </a:endParaRPr>
          </a:p>
          <a:p>
            <a:pPr indent="0" lvl="0" marL="457200" rtl="0" algn="l">
              <a:spcBef>
                <a:spcPts val="0"/>
              </a:spcBef>
              <a:spcAft>
                <a:spcPts val="0"/>
              </a:spcAft>
              <a:buNone/>
            </a:pPr>
            <a:r>
              <a:t/>
            </a:r>
            <a:endParaRPr sz="1500">
              <a:latin typeface="Proxima Nova"/>
              <a:ea typeface="Proxima Nova"/>
              <a:cs typeface="Proxima Nova"/>
              <a:sym typeface="Proxima Nova"/>
            </a:endParaRPr>
          </a:p>
        </p:txBody>
      </p:sp>
      <p:pic>
        <p:nvPicPr>
          <p:cNvPr id="98" name="Google Shape;98;p16"/>
          <p:cNvPicPr preferRelativeResize="0"/>
          <p:nvPr/>
        </p:nvPicPr>
        <p:blipFill>
          <a:blip r:embed="rId4">
            <a:alphaModFix/>
          </a:blip>
          <a:stretch>
            <a:fillRect/>
          </a:stretch>
        </p:blipFill>
        <p:spPr>
          <a:xfrm>
            <a:off x="6777350" y="3253800"/>
            <a:ext cx="1686024" cy="16860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220" name="Google Shape;220;p34"/>
          <p:cNvSpPr txBox="1"/>
          <p:nvPr>
            <p:ph idx="1" type="body"/>
          </p:nvPr>
        </p:nvSpPr>
        <p:spPr>
          <a:xfrm>
            <a:off x="457200" y="1047750"/>
            <a:ext cx="7688700" cy="37257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b="1" lang="en" sz="1400"/>
              <a:t>Starts with </a:t>
            </a:r>
            <a:r>
              <a:rPr b="1" lang="en" sz="1400"/>
              <a:t>yourself and your community</a:t>
            </a:r>
            <a:endParaRPr b="1" sz="1400"/>
          </a:p>
          <a:p>
            <a:pPr indent="-317500" lvl="1" marL="914400" rtl="0" algn="l">
              <a:spcBef>
                <a:spcPts val="0"/>
              </a:spcBef>
              <a:spcAft>
                <a:spcPts val="0"/>
              </a:spcAft>
              <a:buSzPts val="1400"/>
              <a:buChar char="○"/>
            </a:pPr>
            <a:r>
              <a:rPr lang="en" sz="1400"/>
              <a:t>Increase education and awareness of hate crimes within community and school programs</a:t>
            </a:r>
            <a:endParaRPr sz="1400"/>
          </a:p>
          <a:p>
            <a:pPr indent="-317500" lvl="1" marL="914400" rtl="0" algn="l">
              <a:spcBef>
                <a:spcPts val="0"/>
              </a:spcBef>
              <a:spcAft>
                <a:spcPts val="0"/>
              </a:spcAft>
              <a:buSzPts val="1400"/>
              <a:buChar char="○"/>
            </a:pPr>
            <a:r>
              <a:rPr lang="en" sz="1400">
                <a:highlight>
                  <a:schemeClr val="lt1"/>
                </a:highlight>
              </a:rPr>
              <a:t>Educate people to work together instead of putting blame on specific groups of people</a:t>
            </a:r>
            <a:endParaRPr sz="1400">
              <a:highlight>
                <a:schemeClr val="lt1"/>
              </a:highlight>
            </a:endParaRPr>
          </a:p>
          <a:p>
            <a:pPr indent="-317500" lvl="1" marL="914400" rtl="0" algn="l">
              <a:spcBef>
                <a:spcPts val="0"/>
              </a:spcBef>
              <a:spcAft>
                <a:spcPts val="0"/>
              </a:spcAft>
              <a:buSzPts val="1400"/>
              <a:buChar char="○"/>
            </a:pPr>
            <a:r>
              <a:rPr lang="en" sz="1400">
                <a:highlight>
                  <a:schemeClr val="lt1"/>
                </a:highlight>
              </a:rPr>
              <a:t>Education on awareness</a:t>
            </a:r>
            <a:endParaRPr sz="1400">
              <a:highlight>
                <a:schemeClr val="lt1"/>
              </a:highlight>
            </a:endParaRPr>
          </a:p>
          <a:p>
            <a:pPr indent="-317500" lvl="0" marL="457200" rtl="0" algn="l">
              <a:spcBef>
                <a:spcPts val="0"/>
              </a:spcBef>
              <a:spcAft>
                <a:spcPts val="0"/>
              </a:spcAft>
              <a:buSzPts val="1400"/>
              <a:buChar char="●"/>
            </a:pPr>
            <a:r>
              <a:rPr b="1" lang="en" sz="1400"/>
              <a:t>Building blocks for a safer community</a:t>
            </a:r>
            <a:endParaRPr b="1" sz="1400"/>
          </a:p>
          <a:p>
            <a:pPr indent="-317500" lvl="1" marL="914400" rtl="0" algn="l">
              <a:lnSpc>
                <a:spcPct val="100000"/>
              </a:lnSpc>
              <a:spcBef>
                <a:spcPts val="0"/>
              </a:spcBef>
              <a:spcAft>
                <a:spcPts val="0"/>
              </a:spcAft>
              <a:buSzPts val="1400"/>
              <a:buChar char="○"/>
            </a:pPr>
            <a:r>
              <a:rPr lang="en" sz="1400">
                <a:highlight>
                  <a:schemeClr val="lt1"/>
                </a:highlight>
              </a:rPr>
              <a:t>Report to police</a:t>
            </a:r>
            <a:endParaRPr sz="1400">
              <a:highlight>
                <a:schemeClr val="lt1"/>
              </a:highlight>
            </a:endParaRPr>
          </a:p>
          <a:p>
            <a:pPr indent="-317500" lvl="1" marL="914400" rtl="0" algn="l">
              <a:lnSpc>
                <a:spcPct val="100000"/>
              </a:lnSpc>
              <a:spcBef>
                <a:spcPts val="0"/>
              </a:spcBef>
              <a:spcAft>
                <a:spcPts val="0"/>
              </a:spcAft>
              <a:buSzPts val="1400"/>
              <a:buChar char="○"/>
            </a:pPr>
            <a:r>
              <a:rPr lang="en" sz="1400">
                <a:highlight>
                  <a:schemeClr val="lt1"/>
                </a:highlight>
              </a:rPr>
              <a:t>When out in public, be in a group as much as possible</a:t>
            </a:r>
            <a:endParaRPr sz="1400"/>
          </a:p>
          <a:p>
            <a:pPr indent="-317500" lvl="0" marL="457200" rtl="0" algn="l">
              <a:spcBef>
                <a:spcPts val="0"/>
              </a:spcBef>
              <a:spcAft>
                <a:spcPts val="0"/>
              </a:spcAft>
              <a:buSzPts val="1400"/>
              <a:buChar char="●"/>
            </a:pPr>
            <a:r>
              <a:rPr b="1" lang="en" sz="1400"/>
              <a:t>Law enforcement agencies prioritizing hate crimes and publicly addressing them </a:t>
            </a:r>
            <a:endParaRPr b="1" sz="1400"/>
          </a:p>
          <a:p>
            <a:pPr indent="-317500" lvl="1" marL="914400" rtl="0" algn="l">
              <a:spcBef>
                <a:spcPts val="0"/>
              </a:spcBef>
              <a:spcAft>
                <a:spcPts val="0"/>
              </a:spcAft>
              <a:buSzPts val="1400"/>
              <a:buChar char="○"/>
            </a:pPr>
            <a:r>
              <a:rPr lang="en" sz="1400"/>
              <a:t>Sends message to community that discrimation and harassment will not be tolerated </a:t>
            </a:r>
            <a:endParaRPr sz="1400"/>
          </a:p>
          <a:p>
            <a:pPr indent="-317500" lvl="1" marL="914400" rtl="0" algn="l">
              <a:lnSpc>
                <a:spcPct val="100000"/>
              </a:lnSpc>
              <a:spcBef>
                <a:spcPts val="0"/>
              </a:spcBef>
              <a:spcAft>
                <a:spcPts val="0"/>
              </a:spcAft>
              <a:buSzPts val="1400"/>
              <a:buChar char="○"/>
            </a:pPr>
            <a:r>
              <a:rPr lang="en" sz="1400">
                <a:highlight>
                  <a:schemeClr val="lt1"/>
                </a:highlight>
              </a:rPr>
              <a:t>Government officials should be aware of the impact of what they say (i.e. Trump calling COVID-19, “China virus”)</a:t>
            </a:r>
            <a:endParaRPr sz="1400"/>
          </a:p>
          <a:p>
            <a:pPr indent="-317500" lvl="0" marL="457200" rtl="0" algn="l">
              <a:spcBef>
                <a:spcPts val="0"/>
              </a:spcBef>
              <a:spcAft>
                <a:spcPts val="0"/>
              </a:spcAft>
              <a:buSzPts val="1400"/>
              <a:buChar char="●"/>
            </a:pPr>
            <a:r>
              <a:rPr b="1" lang="en" sz="1400"/>
              <a:t>Create anti-hate crime websites for general public, media, and stakeholders</a:t>
            </a:r>
            <a:endParaRPr b="1"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226" name="Google Shape;226;p35"/>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600"/>
              </a:spcBef>
              <a:spcAft>
                <a:spcPts val="0"/>
              </a:spcAft>
              <a:buClr>
                <a:srgbClr val="05103E"/>
              </a:buClr>
              <a:buSzPts val="1400"/>
              <a:buChar char="●"/>
            </a:pPr>
            <a:r>
              <a:rPr i="1" lang="en" sz="1400">
                <a:solidFill>
                  <a:srgbClr val="05103E"/>
                </a:solidFill>
              </a:rPr>
              <a:t>Learn About Hate Crimes</a:t>
            </a:r>
            <a:r>
              <a:rPr lang="en" sz="1400">
                <a:solidFill>
                  <a:srgbClr val="05103E"/>
                </a:solidFill>
                <a:highlight>
                  <a:srgbClr val="FFFFFF"/>
                </a:highlight>
              </a:rPr>
              <a:t>. (2022, June 16). Retrieved October 17, 2022, from </a:t>
            </a:r>
            <a:r>
              <a:rPr lang="en" sz="1400" u="sng">
                <a:solidFill>
                  <a:schemeClr val="hlink"/>
                </a:solidFill>
                <a:hlinkClick r:id="rId3"/>
              </a:rPr>
              <a:t>https://www.justice.gov/hatecrimes/learn-about-hate-crimes</a:t>
            </a:r>
            <a:endParaRPr sz="1400">
              <a:solidFill>
                <a:srgbClr val="05103E"/>
              </a:solidFill>
            </a:endParaRPr>
          </a:p>
          <a:p>
            <a:pPr indent="-317500" lvl="0" marL="457200" rtl="0" algn="l">
              <a:lnSpc>
                <a:spcPct val="150000"/>
              </a:lnSpc>
              <a:spcBef>
                <a:spcPts val="0"/>
              </a:spcBef>
              <a:spcAft>
                <a:spcPts val="0"/>
              </a:spcAft>
              <a:buClr>
                <a:srgbClr val="05103E"/>
              </a:buClr>
              <a:buSzPts val="1400"/>
              <a:buChar char="●"/>
            </a:pPr>
            <a:r>
              <a:rPr i="1" lang="en" sz="1400">
                <a:solidFill>
                  <a:srgbClr val="05103E"/>
                </a:solidFill>
              </a:rPr>
              <a:t>Hate Crimes Rise in U.S Cities and Counties in Time of Division &amp; Foreign Interference| CSUSB</a:t>
            </a:r>
            <a:r>
              <a:rPr lang="en" sz="1400">
                <a:solidFill>
                  <a:srgbClr val="05103E"/>
                </a:solidFill>
                <a:highlight>
                  <a:srgbClr val="FFFFFF"/>
                </a:highlight>
              </a:rPr>
              <a:t>. (n.d.). Retrieved October 17, 2022, from </a:t>
            </a:r>
            <a:r>
              <a:rPr lang="en" sz="1400" u="sng">
                <a:solidFill>
                  <a:schemeClr val="hlink"/>
                </a:solidFill>
                <a:hlinkClick r:id="rId4"/>
              </a:rPr>
              <a:t>https://www.csusb.edu/sites/default/files/2018%20Hate%20Final%20Report%205-14.pdf</a:t>
            </a:r>
            <a:endParaRPr sz="1400">
              <a:solidFill>
                <a:srgbClr val="05103E"/>
              </a:solidFill>
            </a:endParaRPr>
          </a:p>
          <a:p>
            <a:pPr indent="-317500" lvl="0" marL="457200" rtl="0" algn="l">
              <a:lnSpc>
                <a:spcPct val="150000"/>
              </a:lnSpc>
              <a:spcBef>
                <a:spcPts val="0"/>
              </a:spcBef>
              <a:spcAft>
                <a:spcPts val="0"/>
              </a:spcAft>
              <a:buClr>
                <a:srgbClr val="05103E"/>
              </a:buClr>
              <a:buSzPts val="1400"/>
              <a:buChar char="●"/>
            </a:pPr>
            <a:r>
              <a:rPr lang="en" sz="1400"/>
              <a:t>The Department of Justice (DOJ) Criminal Justice Statistics Center (CJSC) Hate Context (Dataset), from </a:t>
            </a:r>
            <a:r>
              <a:rPr lang="en" sz="1400" u="sng">
                <a:solidFill>
                  <a:srgbClr val="1155CC"/>
                </a:solidFill>
                <a:hlinkClick r:id="rId5">
                  <a:extLst>
                    <a:ext uri="{A12FA001-AC4F-418D-AE19-62706E023703}">
                      <ahyp:hlinkClr val="tx"/>
                    </a:ext>
                  </a:extLst>
                </a:hlinkClick>
              </a:rPr>
              <a:t>https://data-openjustice.doj.ca.gov/sites/default/files/dataset/2022-08/Hate-2001-2021.csv</a:t>
            </a:r>
            <a:endParaRPr sz="1400">
              <a:solidFill>
                <a:srgbClr val="05103E"/>
              </a:solidFill>
            </a:endParaRPr>
          </a:p>
          <a:p>
            <a:pPr indent="0" lvl="0" marL="914400" rtl="0" algn="l">
              <a:lnSpc>
                <a:spcPct val="150000"/>
              </a:lnSpc>
              <a:spcBef>
                <a:spcPts val="1200"/>
              </a:spcBef>
              <a:spcAft>
                <a:spcPts val="0"/>
              </a:spcAft>
              <a:buNone/>
            </a:pPr>
            <a:r>
              <a:t/>
            </a:r>
            <a:endParaRPr sz="1400"/>
          </a:p>
          <a:p>
            <a:pPr indent="0" lvl="0" marL="914400" rtl="0" algn="l">
              <a:lnSpc>
                <a:spcPct val="150000"/>
              </a:lnSpc>
              <a:spcBef>
                <a:spcPts val="1200"/>
              </a:spcBef>
              <a:spcAft>
                <a:spcPts val="0"/>
              </a:spcAft>
              <a:buNone/>
            </a:pPr>
            <a:r>
              <a:t/>
            </a:r>
            <a:endParaRPr sz="1400">
              <a:solidFill>
                <a:srgbClr val="05103E"/>
              </a:solidFill>
            </a:endParaRPr>
          </a:p>
          <a:p>
            <a:pPr indent="0" lvl="0" marL="457200" rtl="0" algn="l">
              <a:lnSpc>
                <a:spcPct val="150000"/>
              </a:lnSpc>
              <a:spcBef>
                <a:spcPts val="600"/>
              </a:spcBef>
              <a:spcAft>
                <a:spcPts val="0"/>
              </a:spcAft>
              <a:buNone/>
            </a:pPr>
            <a:r>
              <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ctrTitle"/>
          </p:nvPr>
        </p:nvSpPr>
        <p:spPr>
          <a:xfrm>
            <a:off x="685800" y="1583350"/>
            <a:ext cx="8140800" cy="210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ANY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p:nvPr/>
        </p:nvSpPr>
        <p:spPr>
          <a:xfrm flipH="1" rot="10800000">
            <a:off x="150" y="5339567"/>
            <a:ext cx="9143700" cy="553200"/>
          </a:xfrm>
          <a:prstGeom prst="rect">
            <a:avLst/>
          </a:prstGeom>
          <a:solidFill>
            <a:srgbClr val="434343"/>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latin typeface="Proxima Nova"/>
              <a:ea typeface="Proxima Nova"/>
              <a:cs typeface="Proxima Nova"/>
              <a:sym typeface="Proxima Nova"/>
            </a:endParaRPr>
          </a:p>
        </p:txBody>
      </p:sp>
      <p:pic>
        <p:nvPicPr>
          <p:cNvPr id="104" name="Google Shape;104;p17"/>
          <p:cNvPicPr preferRelativeResize="0"/>
          <p:nvPr/>
        </p:nvPicPr>
        <p:blipFill>
          <a:blip r:embed="rId3">
            <a:alphaModFix/>
          </a:blip>
          <a:stretch>
            <a:fillRect/>
          </a:stretch>
        </p:blipFill>
        <p:spPr>
          <a:xfrm>
            <a:off x="8401052" y="4694021"/>
            <a:ext cx="675724" cy="313099"/>
          </a:xfrm>
          <a:prstGeom prst="rect">
            <a:avLst/>
          </a:prstGeom>
          <a:noFill/>
          <a:ln>
            <a:noFill/>
          </a:ln>
        </p:spPr>
      </p:pic>
      <p:sp>
        <p:nvSpPr>
          <p:cNvPr id="105" name="Google Shape;105;p17"/>
          <p:cNvSpPr/>
          <p:nvPr/>
        </p:nvSpPr>
        <p:spPr>
          <a:xfrm>
            <a:off x="523975" y="1895506"/>
            <a:ext cx="7461300" cy="553200"/>
          </a:xfrm>
          <a:prstGeom prst="rect">
            <a:avLst/>
          </a:prstGeom>
          <a:solidFill>
            <a:srgbClr val="FFCC00"/>
          </a:solidFill>
          <a:ln>
            <a:noFill/>
          </a:ln>
        </p:spPr>
        <p:txBody>
          <a:bodyPr anchorCtr="0" anchor="ctr" bIns="68575" lIns="155425" spcFirstLastPara="1" rIns="68575" wrap="square" tIns="68575">
            <a:noAutofit/>
          </a:bodyPr>
          <a:lstStyle/>
          <a:p>
            <a:pPr indent="0" lvl="0" marL="0" rtl="0" algn="l">
              <a:spcBef>
                <a:spcPts val="0"/>
              </a:spcBef>
              <a:spcAft>
                <a:spcPts val="0"/>
              </a:spcAft>
              <a:buClr>
                <a:schemeClr val="dk1"/>
              </a:buClr>
              <a:buSzPts val="1100"/>
              <a:buFont typeface="Arial"/>
              <a:buNone/>
            </a:pPr>
            <a:r>
              <a:rPr lang="en" sz="1800">
                <a:solidFill>
                  <a:schemeClr val="lt1"/>
                </a:solidFill>
                <a:latin typeface="Proxima Nova"/>
                <a:ea typeface="Proxima Nova"/>
                <a:cs typeface="Proxima Nova"/>
                <a:sym typeface="Proxima Nova"/>
              </a:rPr>
              <a:t>Total Number of Victims Affected by Hate Crime Per Year</a:t>
            </a:r>
            <a:endParaRPr b="1" sz="1800">
              <a:solidFill>
                <a:srgbClr val="FFFFFF"/>
              </a:solidFill>
              <a:latin typeface="Proxima Nova"/>
              <a:ea typeface="Proxima Nova"/>
              <a:cs typeface="Proxima Nova"/>
              <a:sym typeface="Proxima Nova"/>
            </a:endParaRPr>
          </a:p>
        </p:txBody>
      </p:sp>
      <p:sp>
        <p:nvSpPr>
          <p:cNvPr id="106" name="Google Shape;106;p17"/>
          <p:cNvSpPr/>
          <p:nvPr/>
        </p:nvSpPr>
        <p:spPr>
          <a:xfrm>
            <a:off x="523975" y="2607162"/>
            <a:ext cx="7461300" cy="553200"/>
          </a:xfrm>
          <a:prstGeom prst="rect">
            <a:avLst/>
          </a:prstGeom>
          <a:solidFill>
            <a:srgbClr val="009900"/>
          </a:solidFill>
          <a:ln>
            <a:noFill/>
          </a:ln>
        </p:spPr>
        <p:txBody>
          <a:bodyPr anchorCtr="0" anchor="ctr" bIns="68575" lIns="155425" spcFirstLastPara="1" rIns="68575" wrap="square" tIns="68575">
            <a:noAutofit/>
          </a:bodyPr>
          <a:lstStyle/>
          <a:p>
            <a:pPr indent="0" lvl="0" marL="0" rtl="0" algn="l">
              <a:spcBef>
                <a:spcPts val="0"/>
              </a:spcBef>
              <a:spcAft>
                <a:spcPts val="0"/>
              </a:spcAft>
              <a:buClr>
                <a:schemeClr val="dk1"/>
              </a:buClr>
              <a:buSzPts val="1100"/>
              <a:buFont typeface="Arial"/>
              <a:buNone/>
            </a:pPr>
            <a:r>
              <a:t/>
            </a:r>
            <a:endParaRPr sz="18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sz="1800">
                <a:solidFill>
                  <a:schemeClr val="lt1"/>
                </a:solidFill>
                <a:latin typeface="Proxima Nova"/>
                <a:ea typeface="Proxima Nova"/>
                <a:cs typeface="Proxima Nova"/>
                <a:sym typeface="Proxima Nova"/>
              </a:rPr>
              <a:t>Different Bias Types Within California</a:t>
            </a:r>
            <a:endParaRPr sz="1800">
              <a:solidFill>
                <a:schemeClr val="lt1"/>
              </a:solidFill>
              <a:latin typeface="Proxima Nova"/>
              <a:ea typeface="Proxima Nova"/>
              <a:cs typeface="Proxima Nova"/>
              <a:sym typeface="Proxima Nova"/>
            </a:endParaRPr>
          </a:p>
          <a:p>
            <a:pPr indent="0" lvl="0" marL="0" rtl="0" algn="l">
              <a:spcBef>
                <a:spcPts val="0"/>
              </a:spcBef>
              <a:spcAft>
                <a:spcPts val="0"/>
              </a:spcAft>
              <a:buClr>
                <a:srgbClr val="000000"/>
              </a:buClr>
              <a:buSzPts val="800"/>
              <a:buFont typeface="Arial"/>
              <a:buNone/>
            </a:pPr>
            <a:r>
              <a:t/>
            </a:r>
            <a:endParaRPr sz="1800">
              <a:solidFill>
                <a:schemeClr val="lt1"/>
              </a:solidFill>
              <a:latin typeface="Proxima Nova"/>
              <a:ea typeface="Proxima Nova"/>
              <a:cs typeface="Proxima Nova"/>
              <a:sym typeface="Proxima Nova"/>
            </a:endParaRPr>
          </a:p>
        </p:txBody>
      </p:sp>
      <p:sp>
        <p:nvSpPr>
          <p:cNvPr id="107" name="Google Shape;107;p17"/>
          <p:cNvSpPr/>
          <p:nvPr/>
        </p:nvSpPr>
        <p:spPr>
          <a:xfrm>
            <a:off x="523975" y="3318818"/>
            <a:ext cx="7461300" cy="553200"/>
          </a:xfrm>
          <a:prstGeom prst="rect">
            <a:avLst/>
          </a:prstGeom>
          <a:solidFill>
            <a:srgbClr val="3366FF"/>
          </a:solidFill>
          <a:ln>
            <a:noFill/>
          </a:ln>
        </p:spPr>
        <p:txBody>
          <a:bodyPr anchorCtr="0" anchor="ctr" bIns="68575" lIns="155425" spcFirstLastPara="1" rIns="68575" wrap="square" tIns="68575">
            <a:noAutofit/>
          </a:bodyPr>
          <a:lstStyle/>
          <a:p>
            <a:pPr indent="0" lvl="0" marL="0" rtl="0" algn="l">
              <a:spcBef>
                <a:spcPts val="0"/>
              </a:spcBef>
              <a:spcAft>
                <a:spcPts val="0"/>
              </a:spcAft>
              <a:buClr>
                <a:schemeClr val="dk1"/>
              </a:buClr>
              <a:buSzPts val="1100"/>
              <a:buFont typeface="Arial"/>
              <a:buNone/>
            </a:pPr>
            <a:r>
              <a:rPr lang="en" sz="1800">
                <a:solidFill>
                  <a:schemeClr val="lt1"/>
                </a:solidFill>
                <a:latin typeface="Proxima Nova"/>
                <a:ea typeface="Proxima Nova"/>
                <a:cs typeface="Proxima Nova"/>
                <a:sym typeface="Proxima Nova"/>
              </a:rPr>
              <a:t>Location of Hate Crimes Around California</a:t>
            </a:r>
            <a:endParaRPr sz="1800">
              <a:solidFill>
                <a:srgbClr val="FFFFFF"/>
              </a:solidFill>
              <a:latin typeface="Proxima Nova"/>
              <a:ea typeface="Proxima Nova"/>
              <a:cs typeface="Proxima Nova"/>
              <a:sym typeface="Proxima Nova"/>
            </a:endParaRPr>
          </a:p>
        </p:txBody>
      </p:sp>
      <p:sp>
        <p:nvSpPr>
          <p:cNvPr id="108" name="Google Shape;108;p17"/>
          <p:cNvSpPr/>
          <p:nvPr/>
        </p:nvSpPr>
        <p:spPr>
          <a:xfrm>
            <a:off x="523975" y="1183850"/>
            <a:ext cx="7461300" cy="553200"/>
          </a:xfrm>
          <a:prstGeom prst="rect">
            <a:avLst/>
          </a:prstGeom>
          <a:solidFill>
            <a:srgbClr val="CC0000"/>
          </a:solidFill>
          <a:ln>
            <a:noFill/>
          </a:ln>
        </p:spPr>
        <p:txBody>
          <a:bodyPr anchorCtr="0" anchor="ctr" bIns="68575" lIns="155425" spcFirstLastPara="1" rIns="68575" wrap="square" tIns="68575">
            <a:noAutofit/>
          </a:bodyPr>
          <a:lstStyle/>
          <a:p>
            <a:pPr indent="0" lvl="0" marL="0" marR="0" rtl="0" algn="l">
              <a:lnSpc>
                <a:spcPct val="100000"/>
              </a:lnSpc>
              <a:spcBef>
                <a:spcPts val="0"/>
              </a:spcBef>
              <a:spcAft>
                <a:spcPts val="0"/>
              </a:spcAft>
              <a:buNone/>
            </a:pPr>
            <a:r>
              <a:rPr lang="en" sz="1800">
                <a:solidFill>
                  <a:srgbClr val="FFFFFF"/>
                </a:solidFill>
                <a:latin typeface="Proxima Nova"/>
                <a:ea typeface="Proxima Nova"/>
                <a:cs typeface="Proxima Nova"/>
                <a:sym typeface="Proxima Nova"/>
              </a:rPr>
              <a:t>What is a Hate Crime?</a:t>
            </a:r>
            <a:endParaRPr sz="1800">
              <a:solidFill>
                <a:srgbClr val="FFFFFF"/>
              </a:solidFill>
              <a:latin typeface="Proxima Nova"/>
              <a:ea typeface="Proxima Nova"/>
              <a:cs typeface="Proxima Nova"/>
              <a:sym typeface="Proxima Nova"/>
            </a:endParaRPr>
          </a:p>
        </p:txBody>
      </p:sp>
      <p:sp>
        <p:nvSpPr>
          <p:cNvPr id="109" name="Google Shape;109;p1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Points of </a:t>
            </a:r>
            <a:r>
              <a:rPr lang="en"/>
              <a:t>Discussion</a:t>
            </a:r>
            <a:r>
              <a:rPr lang="en"/>
              <a:t> </a:t>
            </a:r>
            <a:endParaRPr/>
          </a:p>
        </p:txBody>
      </p:sp>
      <p:sp>
        <p:nvSpPr>
          <p:cNvPr id="110" name="Google Shape;110;p17"/>
          <p:cNvSpPr/>
          <p:nvPr/>
        </p:nvSpPr>
        <p:spPr>
          <a:xfrm>
            <a:off x="523975" y="4030468"/>
            <a:ext cx="7461300" cy="553200"/>
          </a:xfrm>
          <a:prstGeom prst="rect">
            <a:avLst/>
          </a:prstGeom>
          <a:solidFill>
            <a:srgbClr val="9900FF"/>
          </a:solidFill>
          <a:ln>
            <a:noFill/>
          </a:ln>
        </p:spPr>
        <p:txBody>
          <a:bodyPr anchorCtr="0" anchor="ctr" bIns="68575" lIns="155425" spcFirstLastPara="1" rIns="68575" wrap="square" tIns="68575">
            <a:noAutofit/>
          </a:bodyPr>
          <a:lstStyle/>
          <a:p>
            <a:pPr indent="0" lvl="0" marL="0" rtl="0" algn="l">
              <a:spcBef>
                <a:spcPts val="0"/>
              </a:spcBef>
              <a:spcAft>
                <a:spcPts val="0"/>
              </a:spcAft>
              <a:buClr>
                <a:schemeClr val="dk1"/>
              </a:buClr>
              <a:buSzPts val="1100"/>
              <a:buFont typeface="Arial"/>
              <a:buNone/>
            </a:pPr>
            <a:r>
              <a:rPr lang="en" sz="1800">
                <a:solidFill>
                  <a:schemeClr val="lt1"/>
                </a:solidFill>
                <a:latin typeface="Proxima Nova"/>
                <a:ea typeface="Proxima Nova"/>
                <a:cs typeface="Proxima Nova"/>
                <a:sym typeface="Proxima Nova"/>
              </a:rPr>
              <a:t>Total Number of Weapon Types used in Hate Crimes</a:t>
            </a:r>
            <a:endParaRPr sz="1800">
              <a:solidFill>
                <a:srgbClr val="FFFFFF"/>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ctrTitle"/>
          </p:nvPr>
        </p:nvSpPr>
        <p:spPr>
          <a:xfrm>
            <a:off x="685800" y="1583356"/>
            <a:ext cx="7772400" cy="210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Hate Crime?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a Hate Crime?</a:t>
            </a:r>
            <a:endParaRPr/>
          </a:p>
        </p:txBody>
      </p:sp>
      <p:sp>
        <p:nvSpPr>
          <p:cNvPr id="121" name="Google Shape;121;p19"/>
          <p:cNvSpPr txBox="1"/>
          <p:nvPr/>
        </p:nvSpPr>
        <p:spPr>
          <a:xfrm>
            <a:off x="625175" y="1174175"/>
            <a:ext cx="7824900" cy="1743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600"/>
              </a:spcBef>
              <a:spcAft>
                <a:spcPts val="0"/>
              </a:spcAft>
              <a:buClr>
                <a:schemeClr val="dk1"/>
              </a:buClr>
              <a:buSzPts val="1500"/>
              <a:buFont typeface="Proxima Nova"/>
              <a:buChar char="●"/>
            </a:pPr>
            <a:r>
              <a:rPr b="1" lang="en" sz="1500">
                <a:solidFill>
                  <a:schemeClr val="dk1"/>
                </a:solidFill>
                <a:latin typeface="Proxima Nova"/>
                <a:ea typeface="Proxima Nova"/>
                <a:cs typeface="Proxima Nova"/>
                <a:sym typeface="Proxima Nova"/>
              </a:rPr>
              <a:t>Hate Crime:</a:t>
            </a:r>
            <a:r>
              <a:rPr lang="en" sz="1500">
                <a:solidFill>
                  <a:schemeClr val="dk1"/>
                </a:solidFill>
                <a:latin typeface="Proxima Nova"/>
                <a:ea typeface="Proxima Nova"/>
                <a:cs typeface="Proxima Nova"/>
                <a:sym typeface="Proxima Nova"/>
              </a:rPr>
              <a:t> At the federal level, a crime motivated by bias against race, color, religion, national origin, sexual orientation, gender, gender identity, or disability.</a:t>
            </a:r>
            <a:endParaRPr sz="1500">
              <a:solidFill>
                <a:schemeClr val="dk1"/>
              </a:solidFill>
              <a:latin typeface="Proxima Nova"/>
              <a:ea typeface="Proxima Nova"/>
              <a:cs typeface="Proxima Nova"/>
              <a:sym typeface="Proxima Nova"/>
            </a:endParaRPr>
          </a:p>
          <a:p>
            <a:pPr indent="-323850" lvl="0" marL="457200" rtl="0" algn="l">
              <a:lnSpc>
                <a:spcPct val="115000"/>
              </a:lnSpc>
              <a:spcBef>
                <a:spcPts val="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“hate” means bias against people or groups with specific characteristics that are defined by the law.</a:t>
            </a:r>
            <a:endParaRPr sz="1500">
              <a:solidFill>
                <a:schemeClr val="dk1"/>
              </a:solidFill>
              <a:latin typeface="Proxima Nova"/>
              <a:ea typeface="Proxima Nova"/>
              <a:cs typeface="Proxima Nova"/>
              <a:sym typeface="Proxima Nova"/>
            </a:endParaRPr>
          </a:p>
          <a:p>
            <a:pPr indent="-323850" lvl="0" marL="457200" rtl="0" algn="l">
              <a:lnSpc>
                <a:spcPct val="115000"/>
              </a:lnSpc>
              <a:spcBef>
                <a:spcPts val="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The "crime" in hate crime refers to a violent crime (ex:  assault, murder, arson, vandalism, or threats)</a:t>
            </a:r>
            <a:endParaRPr>
              <a:latin typeface="Proxima Nova"/>
              <a:ea typeface="Proxima Nova"/>
              <a:cs typeface="Proxima Nova"/>
              <a:sym typeface="Proxima Nova"/>
            </a:endParaRPr>
          </a:p>
        </p:txBody>
      </p:sp>
      <p:pic>
        <p:nvPicPr>
          <p:cNvPr descr="What is a hate crime?" id="122" name="Google Shape;122;p19" title="What is a hate crime?"/>
          <p:cNvPicPr preferRelativeResize="0"/>
          <p:nvPr/>
        </p:nvPicPr>
        <p:blipFill>
          <a:blip r:embed="rId3">
            <a:alphaModFix/>
          </a:blip>
          <a:stretch>
            <a:fillRect/>
          </a:stretch>
        </p:blipFill>
        <p:spPr>
          <a:xfrm>
            <a:off x="625163" y="3296775"/>
            <a:ext cx="7496074" cy="1247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ctrTitle"/>
          </p:nvPr>
        </p:nvSpPr>
        <p:spPr>
          <a:xfrm>
            <a:off x="685800" y="1583356"/>
            <a:ext cx="7772400" cy="210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Total Number of Victims Affected by Hate Crime Per Year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1"/>
          <p:cNvPicPr preferRelativeResize="0"/>
          <p:nvPr/>
        </p:nvPicPr>
        <p:blipFill rotWithShape="1">
          <a:blip r:embed="rId3">
            <a:alphaModFix/>
          </a:blip>
          <a:srcRect b="0" l="0" r="-1255" t="0"/>
          <a:stretch/>
        </p:blipFill>
        <p:spPr>
          <a:xfrm>
            <a:off x="0" y="156150"/>
            <a:ext cx="7419177" cy="4725976"/>
          </a:xfrm>
          <a:prstGeom prst="rect">
            <a:avLst/>
          </a:prstGeom>
          <a:noFill/>
          <a:ln>
            <a:noFill/>
          </a:ln>
        </p:spPr>
      </p:pic>
      <p:sp>
        <p:nvSpPr>
          <p:cNvPr id="133" name="Google Shape;133;p21"/>
          <p:cNvSpPr txBox="1"/>
          <p:nvPr/>
        </p:nvSpPr>
        <p:spPr>
          <a:xfrm>
            <a:off x="6780600" y="225800"/>
            <a:ext cx="23634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Observation:</a:t>
            </a:r>
            <a:endParaRPr b="1">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Hate crimes were highest in 2001 </a:t>
            </a:r>
            <a:r>
              <a:rPr lang="en">
                <a:latin typeface="Proxima Nova"/>
                <a:ea typeface="Proxima Nova"/>
                <a:cs typeface="Proxima Nova"/>
                <a:sym typeface="Proxima Nova"/>
              </a:rPr>
              <a:t>(2,812 reported hate crimes</a:t>
            </a:r>
            <a:r>
              <a:rPr lang="en">
                <a:latin typeface="Proxima Nova"/>
                <a:ea typeface="Proxima Nova"/>
                <a:cs typeface="Proxima Nova"/>
                <a:sym typeface="Proxima Nova"/>
              </a:rPr>
              <a:t>)</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Visible</a:t>
            </a:r>
            <a:r>
              <a:rPr lang="en">
                <a:latin typeface="Proxima Nova"/>
                <a:ea typeface="Proxima Nova"/>
                <a:cs typeface="Proxima Nova"/>
                <a:sym typeface="Proxima Nova"/>
              </a:rPr>
              <a:t> decrease over next 20 years then big jump in 2021 </a:t>
            </a:r>
            <a:r>
              <a:rPr lang="en">
                <a:latin typeface="Proxima Nova"/>
                <a:ea typeface="Proxima Nova"/>
                <a:cs typeface="Proxima Nova"/>
                <a:sym typeface="Proxima Nova"/>
              </a:rPr>
              <a:t>(2,180 reported hate crimes)</a:t>
            </a:r>
            <a:endParaRPr>
              <a:latin typeface="Proxima Nova"/>
              <a:ea typeface="Proxima Nova"/>
              <a:cs typeface="Proxima Nova"/>
              <a:sym typeface="Proxima Nova"/>
            </a:endParaRPr>
          </a:p>
          <a:p>
            <a:pPr indent="0" lvl="0" marL="0" rtl="0" algn="l">
              <a:spcBef>
                <a:spcPts val="0"/>
              </a:spcBef>
              <a:spcAft>
                <a:spcPts val="0"/>
              </a:spcAft>
              <a:buNone/>
            </a:pPr>
            <a:r>
              <a:rPr b="1" lang="en">
                <a:latin typeface="Proxima Nova"/>
                <a:ea typeface="Proxima Nova"/>
                <a:cs typeface="Proxima Nova"/>
                <a:sym typeface="Proxima Nova"/>
              </a:rPr>
              <a:t>Insights:</a:t>
            </a:r>
            <a:endParaRPr b="1">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In 2001, 9/11 </a:t>
            </a:r>
            <a:r>
              <a:rPr lang="en">
                <a:latin typeface="Proxima Nova"/>
                <a:ea typeface="Proxima Nova"/>
                <a:cs typeface="Proxima Nova"/>
                <a:sym typeface="Proxima Nova"/>
              </a:rPr>
              <a:t>occurred</a:t>
            </a:r>
            <a:r>
              <a:rPr lang="en">
                <a:latin typeface="Proxima Nova"/>
                <a:ea typeface="Proxima Nova"/>
                <a:cs typeface="Proxima Nova"/>
                <a:sym typeface="Proxima Nova"/>
              </a:rPr>
              <a:t> which caused a spike in religious hate crimes towards Muslims </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In 2021</a:t>
            </a:r>
            <a:endParaRPr>
              <a:latin typeface="Proxima Nova"/>
              <a:ea typeface="Proxima Nova"/>
              <a:cs typeface="Proxima Nova"/>
              <a:sym typeface="Proxima Nova"/>
            </a:endParaRPr>
          </a:p>
          <a:p>
            <a:pPr indent="-317500" lvl="1" marL="914400" rtl="0" algn="l">
              <a:spcBef>
                <a:spcPts val="0"/>
              </a:spcBef>
              <a:spcAft>
                <a:spcPts val="0"/>
              </a:spcAft>
              <a:buSzPts val="1400"/>
              <a:buFont typeface="Proxima Nova"/>
              <a:buChar char="○"/>
            </a:pPr>
            <a:r>
              <a:rPr lang="en">
                <a:latin typeface="Proxima Nova"/>
                <a:ea typeface="Proxima Nova"/>
                <a:cs typeface="Proxima Nova"/>
                <a:sym typeface="Proxima Nova"/>
              </a:rPr>
              <a:t>COVID -19</a:t>
            </a:r>
            <a:endParaRPr>
              <a:latin typeface="Proxima Nova"/>
              <a:ea typeface="Proxima Nova"/>
              <a:cs typeface="Proxima Nova"/>
              <a:sym typeface="Proxima Nova"/>
            </a:endParaRPr>
          </a:p>
          <a:p>
            <a:pPr indent="-317500" lvl="1" marL="914400" rtl="0" algn="l">
              <a:spcBef>
                <a:spcPts val="0"/>
              </a:spcBef>
              <a:spcAft>
                <a:spcPts val="0"/>
              </a:spcAft>
              <a:buSzPts val="1400"/>
              <a:buFont typeface="Proxima Nova"/>
              <a:buChar char="○"/>
            </a:pPr>
            <a:r>
              <a:rPr lang="en">
                <a:latin typeface="Proxima Nova"/>
                <a:ea typeface="Proxima Nova"/>
                <a:cs typeface="Proxima Nova"/>
                <a:sym typeface="Proxima Nova"/>
              </a:rPr>
              <a:t>Police Brutality</a:t>
            </a:r>
            <a:endParaRPr>
              <a:latin typeface="Proxima Nova"/>
              <a:ea typeface="Proxima Nova"/>
              <a:cs typeface="Proxima Nova"/>
              <a:sym typeface="Proxima Nova"/>
            </a:endParaRPr>
          </a:p>
          <a:p>
            <a:pPr indent="-317500" lvl="1" marL="914400" rtl="0" algn="l">
              <a:spcBef>
                <a:spcPts val="0"/>
              </a:spcBef>
              <a:spcAft>
                <a:spcPts val="0"/>
              </a:spcAft>
              <a:buSzPts val="1400"/>
              <a:buFont typeface="Proxima Nova"/>
              <a:buChar char="○"/>
            </a:pPr>
            <a:r>
              <a:rPr lang="en">
                <a:latin typeface="Proxima Nova"/>
                <a:ea typeface="Proxima Nova"/>
                <a:cs typeface="Proxima Nova"/>
                <a:sym typeface="Proxima Nova"/>
              </a:rPr>
              <a:t>Political</a:t>
            </a:r>
            <a:r>
              <a:rPr lang="en">
                <a:latin typeface="Proxima Nova"/>
                <a:ea typeface="Proxima Nova"/>
                <a:cs typeface="Proxima Nova"/>
                <a:sym typeface="Proxima Nova"/>
              </a:rPr>
              <a:t> Agenda</a:t>
            </a:r>
            <a:endParaRPr>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ctrTitle"/>
          </p:nvPr>
        </p:nvSpPr>
        <p:spPr>
          <a:xfrm>
            <a:off x="685800" y="1583356"/>
            <a:ext cx="7772400" cy="210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Types of Bias Types Within California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idx="1" type="body"/>
          </p:nvPr>
        </p:nvSpPr>
        <p:spPr>
          <a:xfrm>
            <a:off x="6339400" y="0"/>
            <a:ext cx="2851200" cy="4806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400"/>
              <a:t>Observations</a:t>
            </a:r>
            <a:r>
              <a:rPr b="1" lang="en" sz="1400"/>
              <a:t>:</a:t>
            </a:r>
            <a:endParaRPr b="1" sz="1400"/>
          </a:p>
          <a:p>
            <a:pPr indent="-317500" lvl="0" marL="457200" rtl="0" algn="l">
              <a:spcBef>
                <a:spcPts val="600"/>
              </a:spcBef>
              <a:spcAft>
                <a:spcPts val="0"/>
              </a:spcAft>
              <a:buSzPts val="1400"/>
              <a:buChar char="●"/>
            </a:pPr>
            <a:r>
              <a:rPr lang="en" sz="1400"/>
              <a:t>Racial bias against African Americans were the highest bias motivation</a:t>
            </a:r>
            <a:endParaRPr sz="1400"/>
          </a:p>
          <a:p>
            <a:pPr indent="-317500" lvl="0" marL="457200" rtl="0" algn="l">
              <a:spcBef>
                <a:spcPts val="0"/>
              </a:spcBef>
              <a:spcAft>
                <a:spcPts val="0"/>
              </a:spcAft>
              <a:buSzPts val="1400"/>
              <a:buChar char="●"/>
            </a:pPr>
            <a:r>
              <a:rPr lang="en" sz="1400"/>
              <a:t>The second highest bias motivation is anti-gay (males)</a:t>
            </a:r>
            <a:endParaRPr sz="1400"/>
          </a:p>
          <a:p>
            <a:pPr indent="0" lvl="0" marL="0" rtl="0" algn="l">
              <a:spcBef>
                <a:spcPts val="600"/>
              </a:spcBef>
              <a:spcAft>
                <a:spcPts val="0"/>
              </a:spcAft>
              <a:buNone/>
            </a:pPr>
            <a:r>
              <a:rPr b="1" lang="en" sz="1400"/>
              <a:t>Insights</a:t>
            </a:r>
            <a:r>
              <a:rPr b="1" lang="en" sz="1400"/>
              <a:t>:</a:t>
            </a:r>
            <a:endParaRPr b="1" sz="1400"/>
          </a:p>
          <a:p>
            <a:pPr indent="-317500" lvl="0" marL="457200" rtl="0" algn="l">
              <a:spcBef>
                <a:spcPts val="600"/>
              </a:spcBef>
              <a:spcAft>
                <a:spcPts val="0"/>
              </a:spcAft>
              <a:buSzPts val="1400"/>
              <a:buChar char="●"/>
            </a:pPr>
            <a:r>
              <a:rPr lang="en" sz="1400"/>
              <a:t>Racial stereotypes and poor media portrayals may have contributed to racial bias against African Americans</a:t>
            </a:r>
            <a:endParaRPr sz="1400"/>
          </a:p>
          <a:p>
            <a:pPr indent="-317500" lvl="0" marL="457200" rtl="0" algn="l">
              <a:spcBef>
                <a:spcPts val="0"/>
              </a:spcBef>
              <a:spcAft>
                <a:spcPts val="0"/>
              </a:spcAft>
              <a:buSzPts val="1400"/>
              <a:buChar char="●"/>
            </a:pPr>
            <a:r>
              <a:rPr lang="en" sz="1400"/>
              <a:t>Toxic masculinity, societal gender norms, and oversexualization are </a:t>
            </a:r>
            <a:r>
              <a:rPr lang="en" sz="1400"/>
              <a:t>underlying</a:t>
            </a:r>
            <a:r>
              <a:rPr lang="en" sz="1400"/>
              <a:t> reasons behind homophobia</a:t>
            </a:r>
            <a:endParaRPr sz="1400"/>
          </a:p>
          <a:p>
            <a:pPr indent="0" lvl="0" marL="0" rtl="0" algn="l">
              <a:spcBef>
                <a:spcPts val="600"/>
              </a:spcBef>
              <a:spcAft>
                <a:spcPts val="0"/>
              </a:spcAft>
              <a:buNone/>
            </a:pPr>
            <a:r>
              <a:t/>
            </a:r>
            <a:endParaRPr sz="1400"/>
          </a:p>
          <a:p>
            <a:pPr indent="0" lvl="0" marL="457200" rtl="0" algn="l">
              <a:spcBef>
                <a:spcPts val="600"/>
              </a:spcBef>
              <a:spcAft>
                <a:spcPts val="0"/>
              </a:spcAft>
              <a:buNone/>
            </a:pPr>
            <a:r>
              <a:t/>
            </a:r>
            <a:endParaRPr sz="1400"/>
          </a:p>
        </p:txBody>
      </p:sp>
      <p:pic>
        <p:nvPicPr>
          <p:cNvPr id="144" name="Google Shape;144;p23" title="Chart"/>
          <p:cNvPicPr preferRelativeResize="0"/>
          <p:nvPr/>
        </p:nvPicPr>
        <p:blipFill>
          <a:blip r:embed="rId3">
            <a:alphaModFix/>
          </a:blip>
          <a:stretch>
            <a:fillRect/>
          </a:stretch>
        </p:blipFill>
        <p:spPr>
          <a:xfrm>
            <a:off x="105600" y="291725"/>
            <a:ext cx="6317700" cy="3906433"/>
          </a:xfrm>
          <a:prstGeom prst="rect">
            <a:avLst/>
          </a:prstGeom>
          <a:noFill/>
          <a:ln>
            <a:noFill/>
          </a:ln>
        </p:spPr>
      </p:pic>
      <p:sp>
        <p:nvSpPr>
          <p:cNvPr id="145" name="Google Shape;145;p23"/>
          <p:cNvSpPr txBox="1"/>
          <p:nvPr/>
        </p:nvSpPr>
        <p:spPr>
          <a:xfrm>
            <a:off x="512025" y="4584925"/>
            <a:ext cx="4526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Proxima Nova"/>
                <a:ea typeface="Proxima Nova"/>
                <a:cs typeface="Proxima Nova"/>
                <a:sym typeface="Proxima Nova"/>
              </a:rPr>
              <a:t>*cases with less than 50 cases reported are not shown</a:t>
            </a:r>
            <a:endParaRPr sz="1100">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OPHues">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