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0" r:id="rId2"/>
    <p:sldId id="307" r:id="rId3"/>
    <p:sldId id="310" r:id="rId4"/>
    <p:sldId id="313" r:id="rId5"/>
    <p:sldId id="351" r:id="rId6"/>
    <p:sldId id="352" r:id="rId7"/>
    <p:sldId id="353" r:id="rId8"/>
    <p:sldId id="321" r:id="rId9"/>
    <p:sldId id="322" r:id="rId10"/>
    <p:sldId id="323" r:id="rId11"/>
    <p:sldId id="324" r:id="rId12"/>
    <p:sldId id="325" r:id="rId13"/>
    <p:sldId id="326" r:id="rId14"/>
    <p:sldId id="327" r:id="rId15"/>
    <p:sldId id="355" r:id="rId16"/>
    <p:sldId id="354" r:id="rId17"/>
    <p:sldId id="367" r:id="rId18"/>
    <p:sldId id="368" r:id="rId19"/>
    <p:sldId id="366" r:id="rId20"/>
    <p:sldId id="364" r:id="rId21"/>
    <p:sldId id="339" r:id="rId22"/>
    <p:sldId id="340" r:id="rId23"/>
    <p:sldId id="341" r:id="rId24"/>
    <p:sldId id="342" r:id="rId25"/>
    <p:sldId id="343" r:id="rId26"/>
    <p:sldId id="345" r:id="rId27"/>
    <p:sldId id="346" r:id="rId28"/>
    <p:sldId id="347" r:id="rId29"/>
    <p:sldId id="348" r:id="rId30"/>
    <p:sldId id="349" r:id="rId31"/>
    <p:sldId id="365" r:id="rId32"/>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81933" autoAdjust="0"/>
  </p:normalViewPr>
  <p:slideViewPr>
    <p:cSldViewPr>
      <p:cViewPr varScale="1">
        <p:scale>
          <a:sx n="61" d="100"/>
          <a:sy n="61" d="100"/>
        </p:scale>
        <p:origin x="1458" y="42"/>
      </p:cViewPr>
      <p:guideLst>
        <p:guide orient="horz" pos="2160"/>
        <p:guide pos="2880"/>
      </p:guideLst>
    </p:cSldViewPr>
  </p:slideViewPr>
  <p:outlineViewPr>
    <p:cViewPr>
      <p:scale>
        <a:sx n="33" d="100"/>
        <a:sy n="33" d="100"/>
      </p:scale>
      <p:origin x="48" y="26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9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878224A-9A08-4530-8FDF-4E8E22AC6E17}" type="datetimeFigureOut">
              <a:rPr lang="vi-VN"/>
              <a:pPr>
                <a:defRPr/>
              </a:pPr>
              <a:t>10/03/2015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AE3DA7C2-BF9D-4939-8D0D-5BBBDE4586BC}" type="slidenum">
              <a:rPr lang="vi-VN"/>
              <a:pPr>
                <a:defRPr/>
              </a:pPr>
              <a:t>‹#›</a:t>
            </a:fld>
            <a:endParaRPr lang="vi-VN"/>
          </a:p>
        </p:txBody>
      </p:sp>
    </p:spTree>
    <p:extLst>
      <p:ext uri="{BB962C8B-B14F-4D97-AF65-F5344CB8AC3E}">
        <p14:creationId xmlns:p14="http://schemas.microsoft.com/office/powerpoint/2010/main" val="42775861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system.collections.ienumerable.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msdn.microsoft.com/en-us/library/9eekhta0.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3092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a:t>
            </a:r>
            <a:r>
              <a:rPr lang="en-US" b="1" dirty="0" smtClean="0"/>
              <a:t>Close</a:t>
            </a:r>
            <a:r>
              <a:rPr lang="en-US" dirty="0" smtClean="0"/>
              <a:t> is called inside the </a:t>
            </a:r>
            <a:r>
              <a:rPr lang="en-US" b="1" dirty="0" smtClean="0"/>
              <a:t>try</a:t>
            </a:r>
            <a:r>
              <a:rPr lang="en-US" dirty="0" smtClean="0"/>
              <a:t> block and in the </a:t>
            </a:r>
            <a:r>
              <a:rPr lang="en-US" b="1" dirty="0" smtClean="0"/>
              <a:t>finally</a:t>
            </a:r>
            <a:r>
              <a:rPr lang="en-US" dirty="0" smtClean="0"/>
              <a:t> block. Calling </a:t>
            </a:r>
            <a:r>
              <a:rPr lang="en-US" b="1" dirty="0" smtClean="0"/>
              <a:t>Close</a:t>
            </a:r>
            <a:r>
              <a:rPr lang="en-US" dirty="0" smtClean="0"/>
              <a:t> twice does not cause an exception. Calling </a:t>
            </a:r>
            <a:r>
              <a:rPr lang="en-US" b="1" dirty="0" smtClean="0"/>
              <a:t>Close</a:t>
            </a:r>
            <a:r>
              <a:rPr lang="en-US" dirty="0" smtClean="0"/>
              <a:t> inside the </a:t>
            </a:r>
            <a:r>
              <a:rPr lang="en-US" b="1" dirty="0" smtClean="0"/>
              <a:t>try</a:t>
            </a:r>
            <a:r>
              <a:rPr lang="en-US" dirty="0" smtClean="0"/>
              <a:t> block allows the connection to be released quickly so that the underlying resources can be reused. The </a:t>
            </a:r>
            <a:r>
              <a:rPr lang="en-US" b="1" dirty="0" smtClean="0"/>
              <a:t>finally</a:t>
            </a:r>
            <a:r>
              <a:rPr lang="en-US" dirty="0" smtClean="0"/>
              <a:t> block ensures that the connection closes if an exception is thrown and the </a:t>
            </a:r>
            <a:r>
              <a:rPr lang="en-US" b="1" dirty="0" smtClean="0"/>
              <a:t>try</a:t>
            </a:r>
            <a:r>
              <a:rPr lang="en-US" dirty="0" smtClean="0"/>
              <a:t> block fails to complete. The duplicated call to </a:t>
            </a:r>
            <a:r>
              <a:rPr lang="en-US" b="1" dirty="0" smtClean="0"/>
              <a:t>Close</a:t>
            </a:r>
            <a:r>
              <a:rPr lang="en-US" dirty="0" smtClean="0"/>
              <a:t> is a good idea if there is other significant work in the </a:t>
            </a:r>
            <a:r>
              <a:rPr lang="en-US" b="1" dirty="0" smtClean="0"/>
              <a:t>try</a:t>
            </a:r>
            <a:r>
              <a:rPr lang="en-US" dirty="0" smtClean="0"/>
              <a:t> block, as in this example.</a:t>
            </a:r>
            <a:endParaRPr lang="en-US" smtClean="0"/>
          </a:p>
          <a:p>
            <a:endParaRPr lang="en-US"/>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14</a:t>
            </a:fld>
            <a:endParaRPr lang="vi-VN"/>
          </a:p>
        </p:txBody>
      </p:sp>
    </p:spTree>
    <p:extLst>
      <p:ext uri="{BB962C8B-B14F-4D97-AF65-F5344CB8AC3E}">
        <p14:creationId xmlns:p14="http://schemas.microsoft.com/office/powerpoint/2010/main" val="28084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LINQ A query is executed in a foreach statement, and foreach requires </a:t>
            </a:r>
            <a:r>
              <a:rPr lang="en-US" smtClean="0">
                <a:hlinkClick r:id="rId3"/>
              </a:rPr>
              <a:t>IEnumerable</a:t>
            </a:r>
            <a:r>
              <a:rPr lang="en-US" smtClean="0"/>
              <a:t> or </a:t>
            </a:r>
            <a:r>
              <a:rPr lang="en-US" smtClean="0">
                <a:hlinkClick r:id="rId4"/>
              </a:rPr>
              <a:t>IEnumerable&lt;T&gt;</a:t>
            </a:r>
            <a:r>
              <a:rPr lang="en-US" smtClean="0"/>
              <a:t>.</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B20A25-D47F-43A6-83A1-F36389101632}" type="slidenum">
              <a:rPr lang="vi-VN" smtClean="0"/>
              <a:pPr eaLnBrk="1" hangingPunct="1"/>
              <a:t>20</a:t>
            </a:fld>
            <a:endParaRPr lang="vi-VN" smtClean="0"/>
          </a:p>
        </p:txBody>
      </p:sp>
    </p:spTree>
    <p:extLst>
      <p:ext uri="{BB962C8B-B14F-4D97-AF65-F5344CB8AC3E}">
        <p14:creationId xmlns:p14="http://schemas.microsoft.com/office/powerpoint/2010/main" val="1038388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349309-B3A7-481C-8EF1-73BD74A634D4}" type="slidenum">
              <a:rPr lang="en-US" smtClean="0">
                <a:latin typeface="Arial" charset="0"/>
                <a:cs typeface="Arial" charset="0"/>
              </a:rPr>
              <a:pPr/>
              <a:t>31</a:t>
            </a:fld>
            <a:endParaRPr lang="en-US" smtClean="0">
              <a:latin typeface="Arial" charset="0"/>
              <a:cs typeface="Arial" charset="0"/>
            </a:endParaRPr>
          </a:p>
        </p:txBody>
      </p:sp>
    </p:spTree>
    <p:extLst>
      <p:ext uri="{BB962C8B-B14F-4D97-AF65-F5344CB8AC3E}">
        <p14:creationId xmlns:p14="http://schemas.microsoft.com/office/powerpoint/2010/main" val="215185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1E9321B5-849A-41EE-8654-1ECA137762B9}" type="slidenum">
              <a:rPr lang="en-US" smtClean="0"/>
              <a:pPr/>
              <a:t>3</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xfrm>
            <a:off x="687388" y="4343400"/>
            <a:ext cx="5483225" cy="4114800"/>
          </a:xfrm>
          <a:noFill/>
        </p:spPr>
        <p:txBody>
          <a:bodyPr>
            <a:normAutofit lnSpcReduction="10000"/>
          </a:bodyPr>
          <a:lstStyle/>
          <a:p>
            <a:pPr fontAlgn="auto">
              <a:spcAft>
                <a:spcPts val="0"/>
              </a:spcAft>
              <a:buFont typeface="Arial" pitchFamily="34" charset="0"/>
              <a:buChar char="•"/>
              <a:defRPr/>
            </a:pPr>
            <a:r>
              <a:rPr lang="en-US" dirty="0" smtClean="0"/>
              <a:t>Exception handling is an in built mechanism in .NET framework to detect and handle run time errors. </a:t>
            </a:r>
          </a:p>
          <a:p>
            <a:pPr fontAlgn="auto">
              <a:spcAft>
                <a:spcPts val="0"/>
              </a:spcAft>
              <a:buFont typeface="Arial" pitchFamily="34" charset="0"/>
              <a:buChar char="•"/>
              <a:defRPr/>
            </a:pPr>
            <a:r>
              <a:rPr lang="en-US" dirty="0" smtClean="0"/>
              <a:t>The .NET framework contains lots of standard exceptions. </a:t>
            </a:r>
          </a:p>
          <a:p>
            <a:pPr fontAlgn="auto">
              <a:spcAft>
                <a:spcPts val="0"/>
              </a:spcAft>
              <a:buFont typeface="Arial" pitchFamily="34" charset="0"/>
              <a:buChar char="•"/>
              <a:defRPr/>
            </a:pPr>
            <a:r>
              <a:rPr lang="en-US" dirty="0" smtClean="0"/>
              <a:t>The exceptions are anomalies that occur during the execution of a program. </a:t>
            </a:r>
          </a:p>
          <a:p>
            <a:pPr fontAlgn="auto">
              <a:spcAft>
                <a:spcPts val="0"/>
              </a:spcAft>
              <a:buFont typeface="Arial" pitchFamily="34" charset="0"/>
              <a:buChar char="•"/>
              <a:defRPr/>
            </a:pPr>
            <a:r>
              <a:rPr lang="en-US" dirty="0" smtClean="0"/>
              <a:t>They can be because of user, logic or system errors. </a:t>
            </a:r>
          </a:p>
          <a:p>
            <a:pPr fontAlgn="auto">
              <a:spcAft>
                <a:spcPts val="0"/>
              </a:spcAft>
              <a:buFont typeface="Arial" pitchFamily="34" charset="0"/>
              <a:buChar char="•"/>
              <a:defRPr/>
            </a:pPr>
            <a:r>
              <a:rPr lang="en-US" dirty="0" smtClean="0"/>
              <a:t>If a user (programmer) do not provide a mechanism to handle these anomalies, the .NET run time environment provide a default mechanism, which terminates the program execution.  </a:t>
            </a:r>
            <a:endParaRPr lang="en-CA" dirty="0" smtClean="0"/>
          </a:p>
          <a:p>
            <a:endParaRPr lang="en-US" dirty="0" smtClean="0"/>
          </a:p>
          <a:p>
            <a:r>
              <a:rPr lang="en-US" dirty="0" smtClean="0"/>
              <a:t>C# provides three keywords try, catch and finally to do exception handling. </a:t>
            </a:r>
          </a:p>
          <a:p>
            <a:r>
              <a:rPr lang="en-US" dirty="0" smtClean="0"/>
              <a:t>The try encloses the statements that might throw an exception whereas catch handles an exception if one exists. </a:t>
            </a:r>
          </a:p>
          <a:p>
            <a:r>
              <a:rPr lang="en-US" dirty="0" smtClean="0"/>
              <a:t>The finally can be used for doing any clean up process.</a:t>
            </a:r>
          </a:p>
          <a:p>
            <a:endParaRPr lang="en-US" dirty="0" smtClean="0"/>
          </a:p>
          <a:p>
            <a:pPr fontAlgn="auto">
              <a:spcAft>
                <a:spcPts val="0"/>
              </a:spcAft>
              <a:buFont typeface="Arial" pitchFamily="34" charset="0"/>
              <a:buChar char="•"/>
              <a:defRPr/>
            </a:pPr>
            <a:r>
              <a:rPr lang="en-US" sz="1200" dirty="0" smtClean="0"/>
              <a:t>If any exception occurs inside the try block, the control transfers to the appropriate catch block and later to the finally block. </a:t>
            </a:r>
          </a:p>
          <a:p>
            <a:pPr fontAlgn="auto">
              <a:spcAft>
                <a:spcPts val="0"/>
              </a:spcAft>
              <a:buFont typeface="Arial" pitchFamily="34" charset="0"/>
              <a:buChar char="•"/>
              <a:defRPr/>
            </a:pPr>
            <a:r>
              <a:rPr lang="en-US" sz="1200" dirty="0" smtClean="0"/>
              <a:t>But in C#, both catch and finally blocks are optional. </a:t>
            </a:r>
          </a:p>
          <a:p>
            <a:pPr fontAlgn="auto">
              <a:spcAft>
                <a:spcPts val="0"/>
              </a:spcAft>
              <a:buFont typeface="Arial" pitchFamily="34" charset="0"/>
              <a:buChar char="•"/>
              <a:defRPr/>
            </a:pPr>
            <a:r>
              <a:rPr lang="en-US" sz="1200" dirty="0" smtClean="0"/>
              <a:t>The try block can exist either with one or more catch blocks or a finally block or with both catch and finally blocks. </a:t>
            </a:r>
          </a:p>
          <a:p>
            <a:endParaRPr lang="en-US" dirty="0" smtClean="0"/>
          </a:p>
        </p:txBody>
      </p:sp>
    </p:spTree>
    <p:extLst>
      <p:ext uri="{BB962C8B-B14F-4D97-AF65-F5344CB8AC3E}">
        <p14:creationId xmlns:p14="http://schemas.microsoft.com/office/powerpoint/2010/main" val="164114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4</a:t>
            </a:fld>
            <a:endParaRPr lang="vi-VN"/>
          </a:p>
        </p:txBody>
      </p:sp>
    </p:spTree>
    <p:extLst>
      <p:ext uri="{BB962C8B-B14F-4D97-AF65-F5344CB8AC3E}">
        <p14:creationId xmlns:p14="http://schemas.microsoft.com/office/powerpoint/2010/main" val="403973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dirty="0" smtClean="0"/>
              <a:t>Program will compile but will show an error during execution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using System;</a:t>
            </a:r>
            <a:br>
              <a:rPr lang="en-US" sz="1200" dirty="0" smtClean="0"/>
            </a:br>
            <a:r>
              <a:rPr lang="en-US" sz="1200" dirty="0" smtClean="0"/>
              <a:t>class </a:t>
            </a:r>
            <a:r>
              <a:rPr lang="en-US" sz="1200" dirty="0" err="1" smtClean="0"/>
              <a:t>MyClient</a:t>
            </a:r>
            <a:r>
              <a:rPr lang="en-US" sz="1200" dirty="0" smtClean="0"/>
              <a:t/>
            </a:r>
            <a:br>
              <a:rPr lang="en-US" sz="1200" dirty="0" smtClean="0"/>
            </a:br>
            <a:r>
              <a:rPr lang="en-US" sz="1200" dirty="0" smtClean="0"/>
              <a:t>{</a:t>
            </a:r>
            <a:br>
              <a:rPr lang="en-US" sz="1200" dirty="0" smtClean="0"/>
            </a:br>
            <a:r>
              <a:rPr lang="en-US" sz="1200" dirty="0" smtClean="0"/>
              <a:t>public static void Main()</a:t>
            </a:r>
            <a:br>
              <a:rPr lang="en-US" sz="1200" dirty="0" smtClean="0"/>
            </a:br>
            <a:r>
              <a:rPr lang="en-US" sz="1200" dirty="0" smtClean="0"/>
              <a:t>{</a:t>
            </a:r>
            <a:br>
              <a:rPr lang="en-US" sz="1200" dirty="0" smtClean="0"/>
            </a:br>
            <a:r>
              <a:rPr lang="en-US" sz="1200" dirty="0" err="1" smtClean="0"/>
              <a:t>int</a:t>
            </a:r>
            <a:r>
              <a:rPr lang="en-US" sz="1200" dirty="0" smtClean="0"/>
              <a:t> x = 0;</a:t>
            </a:r>
            <a:br>
              <a:rPr lang="en-US" sz="1200" dirty="0" smtClean="0"/>
            </a:br>
            <a:r>
              <a:rPr lang="en-US" sz="1200" dirty="0" err="1" smtClean="0"/>
              <a:t>int</a:t>
            </a:r>
            <a:r>
              <a:rPr lang="en-US" sz="1200" dirty="0" smtClean="0"/>
              <a:t> div = 100/x;</a:t>
            </a:r>
            <a:br>
              <a:rPr lang="en-US" sz="1200" dirty="0" smtClean="0"/>
            </a:br>
            <a:r>
              <a:rPr lang="en-US" sz="1200" dirty="0" err="1" smtClean="0"/>
              <a:t>Console.WriteLine</a:t>
            </a:r>
            <a:r>
              <a:rPr lang="en-US" sz="1200" dirty="0" smtClean="0"/>
              <a:t>(div);</a:t>
            </a:r>
            <a:br>
              <a:rPr lang="en-US" sz="1200" dirty="0" smtClean="0"/>
            </a:br>
            <a:r>
              <a:rPr lang="en-US" sz="1200" dirty="0" smtClean="0"/>
              <a:t>}</a:t>
            </a:r>
            <a:br>
              <a:rPr lang="en-US" sz="1200" dirty="0" smtClean="0"/>
            </a:br>
            <a:r>
              <a:rPr lang="en-US" sz="120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sz="1200" dirty="0" smtClean="0"/>
              <a:t>The same program with exception handling</a:t>
            </a:r>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r>
              <a:rPr lang="en-US" dirty="0" smtClean="0">
                <a:latin typeface="+mn-lt"/>
              </a:rPr>
              <a:t>Finally block is present: the code inside the finally block will get also be executed.   </a:t>
            </a:r>
            <a:endParaRPr lang="en-CA" dirty="0" smtClean="0">
              <a:latin typeface="+mn-lt"/>
            </a:endParaRPr>
          </a:p>
          <a:p>
            <a:pPr marL="228600" marR="0" indent="-228600" algn="l" defTabSz="914400" rtl="0" eaLnBrk="0" fontAlgn="base" latinLnBrk="0" hangingPunct="0">
              <a:lnSpc>
                <a:spcPct val="100000"/>
              </a:lnSpc>
              <a:spcBef>
                <a:spcPct val="30000"/>
              </a:spcBef>
              <a:spcAft>
                <a:spcPct val="0"/>
              </a:spcAft>
              <a:buClrTx/>
              <a:buSzTx/>
              <a:buFontTx/>
              <a:buAutoNum type="alphaLcParenBoth"/>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5</a:t>
            </a:fld>
            <a:endParaRPr lang="vi-VN"/>
          </a:p>
        </p:txBody>
      </p:sp>
    </p:spTree>
    <p:extLst>
      <p:ext uri="{BB962C8B-B14F-4D97-AF65-F5344CB8AC3E}">
        <p14:creationId xmlns:p14="http://schemas.microsoft.com/office/powerpoint/2010/main" val="3868245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auto" latinLnBrk="0" hangingPunct="0">
              <a:lnSpc>
                <a:spcPct val="100000"/>
              </a:lnSpc>
              <a:spcBef>
                <a:spcPts val="0"/>
              </a:spcBef>
              <a:spcAft>
                <a:spcPts val="0"/>
              </a:spcAft>
              <a:buClrTx/>
              <a:buSzTx/>
              <a:buFontTx/>
              <a:buNone/>
              <a:tabLst/>
              <a:defRPr/>
            </a:pPr>
            <a:r>
              <a:rPr lang="en-US" dirty="0" smtClean="0"/>
              <a:t>Catch block can be optional:</a:t>
            </a:r>
            <a:r>
              <a:rPr lang="en-US" baseline="0" dirty="0" smtClean="0"/>
              <a:t> </a:t>
            </a:r>
            <a:r>
              <a:rPr lang="en-US" dirty="0" smtClean="0">
                <a:latin typeface="+mn-lt"/>
              </a:rPr>
              <a:t>In this case, since there is no exception handling catch block, the execution will get terminated. But before the termination of the program statements inside the finally block will get executed. In C#, a try block must be followed by either a catch or finally block. </a:t>
            </a:r>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fontAlgn="auto">
              <a:spcBef>
                <a:spcPts val="0"/>
              </a:spcBef>
              <a:spcAft>
                <a:spcPts val="0"/>
              </a:spcAft>
              <a:defRPr/>
            </a:pPr>
            <a:r>
              <a:rPr lang="en-US" dirty="0" smtClean="0"/>
              <a:t>There can be multiple catch blocks: </a:t>
            </a:r>
            <a:r>
              <a:rPr lang="en-US" dirty="0" smtClean="0">
                <a:latin typeface="+mn-lt"/>
              </a:rPr>
              <a:t>A try block can throw multiple exceptions, which can handle by using multiple catch blocks. Remember that more specialized catch block should come before a generalized one. Otherwise the compiler will show a compilation error.  </a:t>
            </a:r>
            <a:endParaRPr lang="en-CA" dirty="0" smtClean="0">
              <a:latin typeface="+mn-lt"/>
            </a:endParaRPr>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r>
              <a:rPr lang="en-US" dirty="0" smtClean="0"/>
              <a:t>Handling all exceptions with the Exception object:</a:t>
            </a:r>
          </a:p>
          <a:p>
            <a:pPr fontAlgn="auto">
              <a:spcAft>
                <a:spcPts val="0"/>
              </a:spcAft>
              <a:buNone/>
              <a:defRPr/>
            </a:pPr>
            <a:r>
              <a:rPr lang="en-CA" sz="1200" dirty="0" smtClean="0"/>
              <a:t>using System;</a:t>
            </a:r>
          </a:p>
          <a:p>
            <a:pPr fontAlgn="auto">
              <a:spcAft>
                <a:spcPts val="0"/>
              </a:spcAft>
              <a:buNone/>
              <a:defRPr/>
            </a:pPr>
            <a:r>
              <a:rPr lang="en-CA" sz="1200" dirty="0" smtClean="0"/>
              <a:t>class </a:t>
            </a:r>
            <a:r>
              <a:rPr lang="en-CA" sz="1200" dirty="0" err="1" smtClean="0"/>
              <a:t>MyClient</a:t>
            </a:r>
            <a:endParaRPr lang="en-CA" sz="1200" dirty="0" smtClean="0"/>
          </a:p>
          <a:p>
            <a:pPr fontAlgn="auto">
              <a:spcAft>
                <a:spcPts val="0"/>
              </a:spcAft>
              <a:buNone/>
              <a:defRPr/>
            </a:pPr>
            <a:r>
              <a:rPr lang="en-CA" sz="1200" dirty="0" smtClean="0"/>
              <a:t>{</a:t>
            </a:r>
          </a:p>
          <a:p>
            <a:pPr fontAlgn="auto">
              <a:spcAft>
                <a:spcPts val="0"/>
              </a:spcAft>
              <a:buNone/>
              <a:defRPr/>
            </a:pPr>
            <a:r>
              <a:rPr lang="en-CA" sz="1200" dirty="0" smtClean="0"/>
              <a:t>    public static void Main()</a:t>
            </a:r>
          </a:p>
          <a:p>
            <a:pPr fontAlgn="auto">
              <a:spcAft>
                <a:spcPts val="0"/>
              </a:spcAft>
              <a:buNone/>
              <a:defRPr/>
            </a:pPr>
            <a:r>
              <a:rPr lang="en-CA" sz="1200" dirty="0" smtClean="0"/>
              <a:t>    {</a:t>
            </a:r>
          </a:p>
          <a:p>
            <a:pPr fontAlgn="auto">
              <a:spcAft>
                <a:spcPts val="0"/>
              </a:spcAft>
              <a:buNone/>
              <a:defRPr/>
            </a:pPr>
            <a:r>
              <a:rPr lang="en-CA" sz="1200" dirty="0" smtClean="0"/>
              <a:t>        </a:t>
            </a:r>
            <a:r>
              <a:rPr lang="en-CA" sz="1200" dirty="0" err="1" smtClean="0"/>
              <a:t>int</a:t>
            </a:r>
            <a:r>
              <a:rPr lang="en-CA" sz="1200" dirty="0" smtClean="0"/>
              <a:t> x = 0;</a:t>
            </a:r>
          </a:p>
          <a:p>
            <a:pPr fontAlgn="auto">
              <a:spcAft>
                <a:spcPts val="0"/>
              </a:spcAft>
              <a:buNone/>
              <a:defRPr/>
            </a:pPr>
            <a:r>
              <a:rPr lang="en-CA" sz="1200" dirty="0" smtClean="0"/>
              <a:t>        </a:t>
            </a:r>
            <a:r>
              <a:rPr lang="en-CA" sz="1200" dirty="0" err="1" smtClean="0"/>
              <a:t>int</a:t>
            </a:r>
            <a:r>
              <a:rPr lang="en-CA" sz="1200" dirty="0" smtClean="0"/>
              <a:t> div = 0;</a:t>
            </a:r>
          </a:p>
          <a:p>
            <a:pPr fontAlgn="auto">
              <a:spcAft>
                <a:spcPts val="0"/>
              </a:spcAft>
              <a:buNone/>
              <a:defRPr/>
            </a:pPr>
            <a:r>
              <a:rPr lang="en-CA" sz="1200" dirty="0" smtClean="0"/>
              <a:t>        try</a:t>
            </a:r>
          </a:p>
          <a:p>
            <a:pPr fontAlgn="auto">
              <a:spcAft>
                <a:spcPts val="0"/>
              </a:spcAft>
              <a:buNone/>
              <a:defRPr/>
            </a:pPr>
            <a:r>
              <a:rPr lang="en-CA" sz="1200" dirty="0" smtClean="0"/>
              <a:t>        {</a:t>
            </a:r>
          </a:p>
          <a:p>
            <a:pPr fontAlgn="auto">
              <a:spcAft>
                <a:spcPts val="0"/>
              </a:spcAft>
              <a:buNone/>
              <a:defRPr/>
            </a:pPr>
            <a:r>
              <a:rPr lang="en-CA" sz="1200" dirty="0" smtClean="0"/>
              <a:t>            div = 100 / x;</a:t>
            </a:r>
          </a:p>
          <a:p>
            <a:pPr fontAlgn="auto">
              <a:spcAft>
                <a:spcPts val="0"/>
              </a:spcAft>
              <a:buNone/>
              <a:defRPr/>
            </a:pPr>
            <a:r>
              <a:rPr lang="en-CA" sz="1200" dirty="0" smtClean="0"/>
              <a:t>            </a:t>
            </a:r>
            <a:r>
              <a:rPr lang="en-CA" sz="1200" dirty="0" err="1" smtClean="0"/>
              <a:t>Console.WriteLine</a:t>
            </a:r>
            <a:r>
              <a:rPr lang="en-CA" sz="1200" dirty="0" smtClean="0"/>
              <a:t>("Not executed line");</a:t>
            </a:r>
          </a:p>
          <a:p>
            <a:pPr fontAlgn="auto">
              <a:spcAft>
                <a:spcPts val="0"/>
              </a:spcAft>
              <a:buNone/>
              <a:defRPr/>
            </a:pPr>
            <a:r>
              <a:rPr lang="en-CA" sz="1200" dirty="0" smtClean="0"/>
              <a:t>        }</a:t>
            </a:r>
          </a:p>
          <a:p>
            <a:pPr fontAlgn="auto">
              <a:spcAft>
                <a:spcPts val="0"/>
              </a:spcAft>
              <a:buNone/>
              <a:defRPr/>
            </a:pPr>
            <a:r>
              <a:rPr lang="en-CA" sz="1200" dirty="0" smtClean="0"/>
              <a:t>        catch (Exception e)</a:t>
            </a:r>
          </a:p>
          <a:p>
            <a:pPr fontAlgn="auto">
              <a:spcAft>
                <a:spcPts val="0"/>
              </a:spcAft>
              <a:buNone/>
              <a:defRPr/>
            </a:pPr>
            <a:r>
              <a:rPr lang="en-CA" sz="1200" dirty="0" smtClean="0"/>
              <a:t>        {</a:t>
            </a:r>
          </a:p>
          <a:p>
            <a:pPr fontAlgn="auto">
              <a:spcAft>
                <a:spcPts val="0"/>
              </a:spcAft>
              <a:buNone/>
              <a:defRPr/>
            </a:pPr>
            <a:r>
              <a:rPr lang="en-CA" sz="1200" dirty="0" smtClean="0"/>
              <a:t>            </a:t>
            </a:r>
            <a:r>
              <a:rPr lang="en-CA" sz="1200" dirty="0" err="1" smtClean="0"/>
              <a:t>Console.WriteLine</a:t>
            </a:r>
            <a:r>
              <a:rPr lang="en-CA" sz="1200" dirty="0" smtClean="0"/>
              <a:t>(e);</a:t>
            </a:r>
          </a:p>
          <a:p>
            <a:pPr fontAlgn="auto">
              <a:spcAft>
                <a:spcPts val="0"/>
              </a:spcAft>
              <a:buNone/>
              <a:defRPr/>
            </a:pPr>
            <a:r>
              <a:rPr lang="en-CA" sz="1200" dirty="0" smtClean="0"/>
              <a:t>        }</a:t>
            </a:r>
          </a:p>
          <a:p>
            <a:pPr fontAlgn="auto">
              <a:spcAft>
                <a:spcPts val="0"/>
              </a:spcAft>
              <a:buNone/>
              <a:defRPr/>
            </a:pPr>
            <a:r>
              <a:rPr lang="en-US" sz="1200" dirty="0" smtClean="0"/>
              <a:t>        </a:t>
            </a:r>
            <a:r>
              <a:rPr lang="en-US" sz="1200" dirty="0" err="1" smtClean="0"/>
              <a:t>Console.WriteLine</a:t>
            </a:r>
            <a:r>
              <a:rPr lang="en-US" sz="1200" dirty="0" smtClean="0"/>
              <a:t>("Result is {0}", div);</a:t>
            </a:r>
            <a:r>
              <a:rPr lang="en-CA" sz="1200" dirty="0" smtClean="0"/>
              <a:t/>
            </a:r>
            <a:br>
              <a:rPr lang="en-CA" sz="1200" dirty="0" smtClean="0"/>
            </a:br>
            <a:endParaRPr lang="en-CA" sz="1200" dirty="0" smtClean="0"/>
          </a:p>
          <a:p>
            <a:pPr fontAlgn="auto">
              <a:spcAft>
                <a:spcPts val="0"/>
              </a:spcAft>
              <a:buNone/>
              <a:defRPr/>
            </a:pPr>
            <a:endParaRPr lang="en-CA" sz="1200"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US" dirty="0" smtClean="0"/>
          </a:p>
          <a:p>
            <a:pPr marL="0" marR="0" indent="0" algn="l" defTabSz="914400" rtl="0" eaLnBrk="0" fontAlgn="auto" latinLnBrk="0" hangingPunct="0">
              <a:lnSpc>
                <a:spcPct val="100000"/>
              </a:lnSpc>
              <a:spcBef>
                <a:spcPts val="0"/>
              </a:spcBef>
              <a:spcAft>
                <a:spcPts val="0"/>
              </a:spcAft>
              <a:buClrTx/>
              <a:buSzTx/>
              <a:buFontTx/>
              <a:buNone/>
              <a:tabLst/>
              <a:defRPr/>
            </a:pPr>
            <a:endParaRPr lang="en-CA" dirty="0" smtClean="0">
              <a:latin typeface="+mn-lt"/>
            </a:endParaRPr>
          </a:p>
          <a:p>
            <a:endParaRPr lang="en-GB" dirty="0"/>
          </a:p>
        </p:txBody>
      </p:sp>
      <p:sp>
        <p:nvSpPr>
          <p:cNvPr id="4" name="Slide Number Placeholder 3"/>
          <p:cNvSpPr>
            <a:spLocks noGrp="1"/>
          </p:cNvSpPr>
          <p:nvPr>
            <p:ph type="sldNum" sz="quarter" idx="10"/>
          </p:nvPr>
        </p:nvSpPr>
        <p:spPr/>
        <p:txBody>
          <a:bodyPr/>
          <a:lstStyle/>
          <a:p>
            <a:pPr>
              <a:defRPr/>
            </a:pPr>
            <a:fld id="{AE3DA7C2-BF9D-4939-8D0D-5BBBDE4586BC}" type="slidenum">
              <a:rPr lang="vi-VN" smtClean="0"/>
              <a:pPr>
                <a:defRPr/>
              </a:pPr>
              <a:t>7</a:t>
            </a:fld>
            <a:endParaRPr lang="vi-VN"/>
          </a:p>
        </p:txBody>
      </p:sp>
    </p:spTree>
    <p:extLst>
      <p:ext uri="{BB962C8B-B14F-4D97-AF65-F5344CB8AC3E}">
        <p14:creationId xmlns:p14="http://schemas.microsoft.com/office/powerpoint/2010/main" val="1972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10</a:t>
            </a:fld>
            <a:endParaRPr lang="vi-VN"/>
          </a:p>
        </p:txBody>
      </p:sp>
    </p:spTree>
    <p:extLst>
      <p:ext uri="{BB962C8B-B14F-4D97-AF65-F5344CB8AC3E}">
        <p14:creationId xmlns:p14="http://schemas.microsoft.com/office/powerpoint/2010/main" val="368530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11</a:t>
            </a:fld>
            <a:endParaRPr lang="vi-VN"/>
          </a:p>
        </p:txBody>
      </p:sp>
    </p:spTree>
    <p:extLst>
      <p:ext uri="{BB962C8B-B14F-4D97-AF65-F5344CB8AC3E}">
        <p14:creationId xmlns:p14="http://schemas.microsoft.com/office/powerpoint/2010/main" val="349385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Throwing exceptions is expensive. Do not use exceptions to control application flow. If you can reasonably expect a sequence of events to happen in the normal course of running code, you probably should not throw any exceptions in that scenario.</a:t>
            </a:r>
          </a:p>
          <a:p>
            <a:r>
              <a:rPr lang="en-US" dirty="0" smtClean="0"/>
              <a:t>The following code throws an exception inappropriately, when a supplied product is not found.</a:t>
            </a:r>
          </a:p>
          <a:p>
            <a:r>
              <a:rPr lang="en-US" dirty="0" smtClean="0"/>
              <a:t>static void </a:t>
            </a:r>
            <a:r>
              <a:rPr lang="en-US" dirty="0" err="1" smtClean="0"/>
              <a:t>ProductExists</a:t>
            </a:r>
            <a:r>
              <a:rPr lang="en-US" dirty="0" smtClean="0"/>
              <a:t>( string </a:t>
            </a:r>
            <a:r>
              <a:rPr lang="en-US" dirty="0" err="1" smtClean="0"/>
              <a:t>ProductId</a:t>
            </a:r>
            <a:r>
              <a:rPr lang="en-US" dirty="0" smtClean="0"/>
              <a:t>) { //... search for Product if ( </a:t>
            </a:r>
            <a:r>
              <a:rPr lang="en-US" dirty="0" err="1" smtClean="0"/>
              <a:t>dr.Read</a:t>
            </a:r>
            <a:r>
              <a:rPr lang="en-US" dirty="0" smtClean="0"/>
              <a:t>(</a:t>
            </a:r>
            <a:r>
              <a:rPr lang="en-US" dirty="0" err="1" smtClean="0"/>
              <a:t>ProductId</a:t>
            </a:r>
            <a:r>
              <a:rPr lang="en-US" dirty="0" smtClean="0"/>
              <a:t>) ==0 ) // no record found, ask to create { throw( new Exception("Product Not found")); } } Because not finding a product is an expected condition, </a:t>
            </a:r>
            <a:r>
              <a:rPr lang="en-US" dirty="0" err="1" smtClean="0"/>
              <a:t>refactor</a:t>
            </a:r>
            <a:r>
              <a:rPr lang="en-US" dirty="0" smtClean="0"/>
              <a:t> the code to return a value that indicates the result of the method's execution. The following code uses a return value to indicate whether the customer account was found.</a:t>
            </a:r>
          </a:p>
          <a:p>
            <a:r>
              <a:rPr lang="en-US" dirty="0" smtClean="0"/>
              <a:t>static </a:t>
            </a:r>
            <a:r>
              <a:rPr lang="en-US" dirty="0" err="1" smtClean="0"/>
              <a:t>bool</a:t>
            </a:r>
            <a:r>
              <a:rPr lang="en-US" dirty="0" smtClean="0"/>
              <a:t> </a:t>
            </a:r>
            <a:r>
              <a:rPr lang="en-US" dirty="0" err="1" smtClean="0"/>
              <a:t>ProductExists</a:t>
            </a:r>
            <a:r>
              <a:rPr lang="en-US" dirty="0" smtClean="0"/>
              <a:t>( string </a:t>
            </a:r>
            <a:r>
              <a:rPr lang="en-US" dirty="0" err="1" smtClean="0"/>
              <a:t>ProductId</a:t>
            </a:r>
            <a:r>
              <a:rPr lang="en-US" dirty="0" smtClean="0"/>
              <a:t>) { //... search for Product if ( </a:t>
            </a:r>
            <a:r>
              <a:rPr lang="en-US" dirty="0" err="1" smtClean="0"/>
              <a:t>dr.Read</a:t>
            </a:r>
            <a:r>
              <a:rPr lang="en-US" dirty="0" smtClean="0"/>
              <a:t>(</a:t>
            </a:r>
            <a:r>
              <a:rPr lang="en-US" dirty="0" err="1" smtClean="0"/>
              <a:t>ProductId</a:t>
            </a:r>
            <a:r>
              <a:rPr lang="en-US" dirty="0" smtClean="0"/>
              <a:t>) ==0 ) // no record found, ask to create { return false; } . . . } Returning error information using an enumerated type instead of throwing an exception is another commonly used programming technique in performance-critical code paths and methods.</a:t>
            </a:r>
          </a:p>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12</a:t>
            </a:fld>
            <a:endParaRPr lang="vi-VN"/>
          </a:p>
        </p:txBody>
      </p:sp>
    </p:spTree>
    <p:extLst>
      <p:ext uri="{BB962C8B-B14F-4D97-AF65-F5344CB8AC3E}">
        <p14:creationId xmlns:p14="http://schemas.microsoft.com/office/powerpoint/2010/main" val="6603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Notice that </a:t>
            </a:r>
            <a:r>
              <a:rPr lang="en-US" b="1" dirty="0" smtClean="0"/>
              <a:t>Close</a:t>
            </a:r>
            <a:r>
              <a:rPr lang="en-US" dirty="0" smtClean="0"/>
              <a:t> is called inside the </a:t>
            </a:r>
            <a:r>
              <a:rPr lang="en-US" b="1" dirty="0" smtClean="0"/>
              <a:t>try</a:t>
            </a:r>
            <a:r>
              <a:rPr lang="en-US" dirty="0" smtClean="0"/>
              <a:t> block and in the </a:t>
            </a:r>
            <a:r>
              <a:rPr lang="en-US" b="1" dirty="0" smtClean="0"/>
              <a:t>finally</a:t>
            </a:r>
            <a:r>
              <a:rPr lang="en-US" dirty="0" smtClean="0"/>
              <a:t> block. Calling </a:t>
            </a:r>
            <a:r>
              <a:rPr lang="en-US" b="1" dirty="0" smtClean="0"/>
              <a:t>Close</a:t>
            </a:r>
            <a:r>
              <a:rPr lang="en-US" dirty="0" smtClean="0"/>
              <a:t> twice does not cause an exception. Calling </a:t>
            </a:r>
            <a:r>
              <a:rPr lang="en-US" b="1" dirty="0" smtClean="0"/>
              <a:t>Close</a:t>
            </a:r>
            <a:r>
              <a:rPr lang="en-US" dirty="0" smtClean="0"/>
              <a:t> inside the </a:t>
            </a:r>
            <a:r>
              <a:rPr lang="en-US" b="1" dirty="0" smtClean="0"/>
              <a:t>try</a:t>
            </a:r>
            <a:r>
              <a:rPr lang="en-US" dirty="0" smtClean="0"/>
              <a:t> block allows the connection to be released quickly so that the underlying resources can be reused. The </a:t>
            </a:r>
            <a:r>
              <a:rPr lang="en-US" b="1" dirty="0" smtClean="0"/>
              <a:t>finally</a:t>
            </a:r>
            <a:r>
              <a:rPr lang="en-US" dirty="0" smtClean="0"/>
              <a:t> block ensures that the connection closes if an exception is thrown and the </a:t>
            </a:r>
            <a:r>
              <a:rPr lang="en-US" b="1" dirty="0" smtClean="0"/>
              <a:t>try</a:t>
            </a:r>
            <a:r>
              <a:rPr lang="en-US" dirty="0" smtClean="0"/>
              <a:t> block fails to complete. The duplicated call to </a:t>
            </a:r>
            <a:r>
              <a:rPr lang="en-US" b="1" dirty="0" smtClean="0"/>
              <a:t>Close</a:t>
            </a:r>
            <a:r>
              <a:rPr lang="en-US" dirty="0" smtClean="0"/>
              <a:t> is a good idea if there is other significant work in the </a:t>
            </a:r>
            <a:r>
              <a:rPr lang="en-US" b="1" dirty="0" smtClean="0"/>
              <a:t>try</a:t>
            </a:r>
            <a:r>
              <a:rPr lang="en-US" dirty="0" smtClean="0"/>
              <a:t> block, as in this example.</a:t>
            </a:r>
          </a:p>
          <a:p>
            <a:endParaRPr lang="en-US" dirty="0"/>
          </a:p>
        </p:txBody>
      </p:sp>
      <p:sp>
        <p:nvSpPr>
          <p:cNvPr id="4" name="Slide Number Placeholder 3"/>
          <p:cNvSpPr>
            <a:spLocks noGrp="1"/>
          </p:cNvSpPr>
          <p:nvPr>
            <p:ph type="sldNum" sz="quarter" idx="10"/>
          </p:nvPr>
        </p:nvSpPr>
        <p:spPr/>
        <p:txBody>
          <a:bodyPr/>
          <a:lstStyle/>
          <a:p>
            <a:pPr>
              <a:defRPr/>
            </a:pPr>
            <a:fld id="{FEDF7DFA-8EB4-4CD6-801E-09EF569C4C55}" type="slidenum">
              <a:rPr lang="vi-VN" smtClean="0"/>
              <a:pPr>
                <a:defRPr/>
              </a:pPr>
              <a:t>13</a:t>
            </a:fld>
            <a:endParaRPr lang="vi-VN"/>
          </a:p>
        </p:txBody>
      </p:sp>
    </p:spTree>
    <p:extLst>
      <p:ext uri="{BB962C8B-B14F-4D97-AF65-F5344CB8AC3E}">
        <p14:creationId xmlns:p14="http://schemas.microsoft.com/office/powerpoint/2010/main" val="4261902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34CB5585-627E-490F-820B-83763DA2B2F8}"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53FA794-1DDF-4FAF-99CC-286C8CA58D4C}" type="datetimeFigureOut">
              <a:rPr lang="vi-VN"/>
              <a:pPr>
                <a:defRPr/>
              </a:pPr>
              <a:t>10/03/2015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ECFF898-67E3-4D16-9C7E-99874A073A6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9523A9C-233F-49DC-971E-865E1FEEECB0}" type="datetimeFigureOut">
              <a:rPr lang="vi-VN"/>
              <a:pPr>
                <a:defRPr/>
              </a:pPr>
              <a:t>10/03/2015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70A2B436-6EF6-4F24-B3CE-07AF7D27F97C}"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BE398D15-508C-4092-B8D8-02FD34CB09FC}"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A292461-5B19-4F22-BA72-56724970F11F}" type="datetimeFigureOut">
              <a:rPr lang="vi-VN"/>
              <a:pPr>
                <a:defRPr/>
              </a:pPr>
              <a:t>10/03/2015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A5AEC68B-9946-433C-90E3-36D8C6D1768D}"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72FF719-0824-4B58-82A0-7AC2429927CD}" type="datetimeFigureOut">
              <a:rPr lang="vi-VN"/>
              <a:pPr>
                <a:defRPr/>
              </a:pPr>
              <a:t>10/03/2015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7120534-732C-4B73-97B0-9388E77F902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6B7851-6F2F-49B6-86CE-25A584AA8EF6}" type="datetimeFigureOut">
              <a:rPr lang="vi-VN"/>
              <a:pPr>
                <a:defRPr/>
              </a:pPr>
              <a:t>10/03/2015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06D053E-FDD9-4493-8F2C-B380C9706F2A}"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4F90C54-066D-4C37-BB53-7CBF00FEFCA8}" type="datetimeFigureOut">
              <a:rPr lang="vi-VN"/>
              <a:pPr>
                <a:defRPr/>
              </a:pPr>
              <a:t>10/03/2015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86590297-81DA-43F2-8CAD-31CC49F36B88}"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89481C-C4FA-4A13-B6BD-0C166C2DC37B}" type="datetimeFigureOut">
              <a:rPr lang="vi-VN"/>
              <a:pPr>
                <a:defRPr/>
              </a:pPr>
              <a:t>10/03/2015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0337A439-CFFA-42B7-98CC-898F306EFA1B}"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905C9F1-D23E-4832-93B7-7BE0E3257F4D}" type="datetimeFigureOut">
              <a:rPr lang="vi-VN"/>
              <a:pPr>
                <a:defRPr/>
              </a:pPr>
              <a:t>10/03/2015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02BF36A-5DDA-46A1-8F12-88D15C806D18}"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CB06FBD-41E9-491E-98D5-40B05BB789ED}" type="datetimeFigureOut">
              <a:rPr lang="vi-VN"/>
              <a:pPr>
                <a:defRPr/>
              </a:pPr>
              <a:t>10/03/2015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984EE3D6-0D50-43C5-BA15-48C59A2D8B48}"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A03EC593-2DC3-4E14-96F5-0D878630D0E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cap="none" dirty="0" smtClean="0">
                <a:solidFill>
                  <a:srgbClr val="DC0081"/>
                </a:solidFill>
                <a:latin typeface="Arial" charset="0"/>
                <a:cs typeface="Arial" charset="0"/>
              </a:rPr>
              <a:t>Các lớp ngoại lệ &amp; Tiện ích</a:t>
            </a:r>
            <a:endParaRPr lang="vi-VN" cap="none" dirty="0" smtClean="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a:rPr lang="vi-VN" smtClean="0"/>
              <a:pPr>
                <a:defRPr/>
              </a:pPr>
              <a:t>1</a:t>
            </a:fld>
            <a:endParaRPr lang="vi-VN"/>
          </a:p>
        </p:txBody>
      </p:sp>
    </p:spTree>
    <p:extLst>
      <p:ext uri="{BB962C8B-B14F-4D97-AF65-F5344CB8AC3E}">
        <p14:creationId xmlns:p14="http://schemas.microsoft.com/office/powerpoint/2010/main" val="1460743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CA" sz="2800" dirty="0" smtClean="0"/>
              <a:t>ngoại lệ </a:t>
            </a:r>
            <a:r>
              <a:rPr lang="en-CA" sz="2800" dirty="0"/>
              <a:t>xử lý Hướng dẫn </a:t>
            </a:r>
            <a:r>
              <a:rPr lang="en-CA" sz="2800" dirty="0" smtClean="0"/>
              <a:t>2/6</a:t>
            </a:r>
          </a:p>
        </p:txBody>
      </p:sp>
      <p:sp>
        <p:nvSpPr>
          <p:cNvPr id="3" name="Content Placeholder 2"/>
          <p:cNvSpPr>
            <a:spLocks noGrp="1"/>
          </p:cNvSpPr>
          <p:nvPr>
            <p:ph idx="1"/>
          </p:nvPr>
        </p:nvSpPr>
        <p:spPr>
          <a:xfrm>
            <a:off x="457200" y="1219201"/>
            <a:ext cx="7924800" cy="1371600"/>
          </a:xfrm>
        </p:spPr>
        <p:txBody>
          <a:bodyPr rtlCol="0">
            <a:normAutofit/>
          </a:bodyPr>
          <a:lstStyle/>
          <a:p>
            <a:pPr marL="0" indent="0">
              <a:buNone/>
            </a:pPr>
            <a:r>
              <a:rPr lang="en-US" sz="2800" i="1" dirty="0" smtClean="0"/>
              <a:t>Không Catch Exceptions rằng bạn không thể xử lý</a:t>
            </a:r>
            <a:r>
              <a:rPr lang="en-US" sz="2800" dirty="0" smtClean="0"/>
              <a:t>.</a:t>
            </a:r>
            <a:endParaRPr lang="en-US" sz="2800" dirty="0"/>
          </a:p>
        </p:txBody>
      </p:sp>
      <p:sp>
        <p:nvSpPr>
          <p:cNvPr id="4" name="TextBox 3"/>
          <p:cNvSpPr txBox="1"/>
          <p:nvPr/>
        </p:nvSpPr>
        <p:spPr>
          <a:xfrm>
            <a:off x="533400" y="1676400"/>
            <a:ext cx="86106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thử { </a:t>
            </a:r>
            <a:r>
              <a:rPr lang="en-US" dirty="0" err="1" smtClean="0"/>
              <a:t>intNumber</a:t>
            </a:r>
            <a:r>
              <a:rPr lang="en-US" dirty="0" smtClean="0"/>
              <a:t> = </a:t>
            </a:r>
            <a:r>
              <a:rPr lang="en-US" dirty="0" err="1" smtClean="0"/>
              <a:t>int.Parse</a:t>
            </a:r>
            <a:r>
              <a:rPr lang="en-US" dirty="0" smtClean="0"/>
              <a:t>(</a:t>
            </a:r>
            <a:r>
              <a:rPr lang="en-US" dirty="0" err="1" smtClean="0"/>
              <a:t>strNumber</a:t>
            </a:r>
            <a:r>
              <a:rPr lang="en-US" dirty="0" smtClean="0"/>
              <a:t>);</a:t>
            </a:r>
          </a:p>
          <a:p>
            <a:r>
              <a:rPr lang="en-US" dirty="0"/>
              <a:t> </a:t>
            </a:r>
            <a:r>
              <a:rPr lang="en-US" dirty="0" smtClean="0"/>
              <a:t>      } </a:t>
            </a:r>
          </a:p>
          <a:p>
            <a:r>
              <a:rPr lang="en-US" dirty="0"/>
              <a:t> </a:t>
            </a:r>
            <a:r>
              <a:rPr lang="en-US" dirty="0" smtClean="0"/>
              <a:t>  catch (Exception ex) </a:t>
            </a:r>
          </a:p>
          <a:p>
            <a:r>
              <a:rPr lang="en-US" dirty="0"/>
              <a:t> </a:t>
            </a:r>
            <a:r>
              <a:rPr lang="en-US" dirty="0" smtClean="0"/>
              <a:t>{    </a:t>
            </a:r>
            <a:r>
              <a:rPr lang="en-US" dirty="0" err="1" smtClean="0"/>
              <a:t>Console.WriteLine</a:t>
            </a:r>
            <a:r>
              <a:rPr lang="en-US" dirty="0" smtClean="0"/>
              <a:t>( "Không thể chuyển đổi chuỗi thành" + "a number:" + </a:t>
            </a:r>
            <a:r>
              <a:rPr lang="en-US" dirty="0" err="1" smtClean="0"/>
              <a:t>ex.Message</a:t>
            </a:r>
            <a:r>
              <a:rPr lang="en-US" dirty="0" smtClean="0"/>
              <a:t>);}   </a:t>
            </a:r>
            <a:endParaRPr lang="en-US" dirty="0"/>
          </a:p>
        </p:txBody>
      </p:sp>
      <p:sp>
        <p:nvSpPr>
          <p:cNvPr id="7" name="Rectangle 6"/>
          <p:cNvSpPr/>
          <p:nvPr/>
        </p:nvSpPr>
        <p:spPr>
          <a:xfrm>
            <a:off x="533400" y="5486400"/>
            <a:ext cx="7848600" cy="923330"/>
          </a:xfrm>
          <a:prstGeom prst="rect">
            <a:avLst/>
          </a:prstGeom>
        </p:spPr>
        <p:txBody>
          <a:bodyPr wrap="square">
            <a:spAutoFit/>
          </a:bodyPr>
          <a:lstStyle/>
          <a:p>
            <a:pPr>
              <a:buFont typeface="Wingdings" pitchFamily="2" charset="2"/>
              <a:buChar char="ü"/>
            </a:pPr>
            <a:r>
              <a:rPr lang="en-US" dirty="0" smtClean="0"/>
              <a:t>Bạn không bao giờ nên bắt </a:t>
            </a:r>
            <a:r>
              <a:rPr lang="en-US" dirty="0" err="1" smtClean="0"/>
              <a:t>System.Exception</a:t>
            </a:r>
            <a:r>
              <a:rPr lang="en-US" dirty="0" smtClean="0"/>
              <a:t> hoặc là </a:t>
            </a:r>
            <a:r>
              <a:rPr lang="en-US" dirty="0" err="1" smtClean="0"/>
              <a:t>System.SystemException</a:t>
            </a:r>
            <a:r>
              <a:rPr lang="en-US" dirty="0" smtClean="0"/>
              <a:t> trong một khối catch bởi vì bạn vô tình có thể che giấu những vấn đề thời gian chạy như Out Of Memory.</a:t>
            </a:r>
            <a:endParaRPr lang="en-US" dirty="0"/>
          </a:p>
        </p:txBody>
      </p:sp>
      <p:sp>
        <p:nvSpPr>
          <p:cNvPr id="8" name="Down Arrow 7"/>
          <p:cNvSpPr/>
          <p:nvPr/>
        </p:nvSpPr>
        <p:spPr>
          <a:xfrm>
            <a:off x="3810000" y="2895600"/>
            <a:ext cx="762000" cy="304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p:cNvSpPr txBox="1"/>
          <p:nvPr/>
        </p:nvSpPr>
        <p:spPr>
          <a:xfrm>
            <a:off x="533400" y="3200400"/>
            <a:ext cx="8229600"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thử { </a:t>
            </a:r>
            <a:r>
              <a:rPr lang="en-US" dirty="0" err="1" smtClean="0"/>
              <a:t>intNumber</a:t>
            </a:r>
            <a:r>
              <a:rPr lang="en-US" dirty="0" smtClean="0"/>
              <a:t> = </a:t>
            </a:r>
            <a:r>
              <a:rPr lang="en-US" dirty="0" err="1" smtClean="0"/>
              <a:t>int.Parse</a:t>
            </a:r>
            <a:r>
              <a:rPr lang="en-US" dirty="0" smtClean="0"/>
              <a:t>(</a:t>
            </a:r>
            <a:r>
              <a:rPr lang="en-US" dirty="0" err="1" smtClean="0"/>
              <a:t>strNumber</a:t>
            </a:r>
            <a:r>
              <a:rPr lang="en-US" dirty="0" smtClean="0"/>
              <a:t>);</a:t>
            </a:r>
          </a:p>
          <a:p>
            <a:r>
              <a:rPr lang="en-US" dirty="0"/>
              <a:t> </a:t>
            </a:r>
            <a:r>
              <a:rPr lang="en-US" dirty="0" smtClean="0"/>
              <a:t>      } </a:t>
            </a:r>
          </a:p>
          <a:p>
            <a:r>
              <a:rPr lang="en-US" dirty="0"/>
              <a:t> bắt lấy (</a:t>
            </a:r>
            <a:r>
              <a:rPr lang="en-US" dirty="0" err="1"/>
              <a:t>ArgumentNullException</a:t>
            </a:r>
            <a:r>
              <a:rPr lang="en-US" dirty="0"/>
              <a:t> ex)</a:t>
            </a:r>
          </a:p>
          <a:p>
            <a:r>
              <a:rPr lang="en-US" dirty="0"/>
              <a:t> </a:t>
            </a:r>
            <a:r>
              <a:rPr lang="en-US" dirty="0" smtClean="0"/>
              <a:t>     { </a:t>
            </a:r>
            <a:r>
              <a:rPr lang="en-US" dirty="0" err="1"/>
              <a:t>Console.WriteLine</a:t>
            </a:r>
            <a:r>
              <a:rPr lang="en-US" dirty="0"/>
              <a:t>(@ "Đầu vào là null"); }  </a:t>
            </a:r>
          </a:p>
          <a:p>
            <a:r>
              <a:rPr lang="en-US" dirty="0" smtClean="0"/>
              <a:t>  bắt lấy</a:t>
            </a:r>
            <a:r>
              <a:rPr lang="en-US" dirty="0"/>
              <a:t>( </a:t>
            </a:r>
            <a:r>
              <a:rPr lang="en-US" dirty="0" err="1"/>
              <a:t>FormatException</a:t>
            </a:r>
            <a:r>
              <a:rPr lang="en-US" dirty="0"/>
              <a:t>   ex)</a:t>
            </a:r>
          </a:p>
          <a:p>
            <a:r>
              <a:rPr lang="en-US" dirty="0"/>
              <a:t>   </a:t>
            </a:r>
            <a:r>
              <a:rPr lang="en-US" dirty="0" smtClean="0"/>
              <a:t>  { </a:t>
            </a:r>
            <a:r>
              <a:rPr lang="en-US" dirty="0" err="1"/>
              <a:t>Console.WriteLine</a:t>
            </a:r>
            <a:r>
              <a:rPr lang="en-US" dirty="0"/>
              <a:t>(@ "Định dạng không đúng"); }  </a:t>
            </a:r>
          </a:p>
          <a:p>
            <a:r>
              <a:rPr 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CA" sz="2800" dirty="0" smtClean="0"/>
              <a:t>ngoại lệ </a:t>
            </a:r>
            <a:r>
              <a:rPr lang="en-CA" sz="2800" dirty="0"/>
              <a:t>xử lý Hướng dẫn </a:t>
            </a:r>
            <a:r>
              <a:rPr lang="en-CA" sz="2800" dirty="0" smtClean="0"/>
              <a:t>3/6</a:t>
            </a:r>
          </a:p>
        </p:txBody>
      </p:sp>
      <p:sp>
        <p:nvSpPr>
          <p:cNvPr id="3" name="Content Placeholder 2"/>
          <p:cNvSpPr>
            <a:spLocks noGrp="1"/>
          </p:cNvSpPr>
          <p:nvPr>
            <p:ph idx="1"/>
          </p:nvPr>
        </p:nvSpPr>
        <p:spPr>
          <a:xfrm>
            <a:off x="457200" y="1219200"/>
            <a:ext cx="8686800" cy="1600199"/>
          </a:xfrm>
        </p:spPr>
        <p:txBody>
          <a:bodyPr rtlCol="0">
            <a:normAutofit/>
          </a:bodyPr>
          <a:lstStyle/>
          <a:p>
            <a:pPr marL="0" indent="0">
              <a:buNone/>
            </a:pPr>
            <a:r>
              <a:rPr lang="en-US" sz="2800" dirty="0" smtClean="0"/>
              <a:t>Sử dụng mã xác nhận để tránh trường hợp ngoại lệ không cần thiết.</a:t>
            </a:r>
            <a:endParaRPr lang="en-US" sz="2800" dirty="0"/>
          </a:p>
        </p:txBody>
      </p:sp>
      <p:sp>
        <p:nvSpPr>
          <p:cNvPr id="28674" name="Rectangle 2"/>
          <p:cNvSpPr>
            <a:spLocks noChangeArrowheads="1"/>
          </p:cNvSpPr>
          <p:nvPr/>
        </p:nvSpPr>
        <p:spPr bwMode="auto">
          <a:xfrm>
            <a:off x="533400" y="1754088"/>
            <a:ext cx="7848600" cy="1846659"/>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kết quả đôi = 0;</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 thử{</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result = tử số / ước; }</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nsolas" pitchFamily="49" charset="0"/>
                <a:cs typeface="Arial" pitchFamily="34" charset="0"/>
              </a:rPr>
              <a:t> </a:t>
            </a:r>
            <a:r>
              <a:rPr kumimoji="0" lang="vi-VN" sz="2400" b="0" i="0" u="none" strike="noStrike" cap="none" normalizeH="0" baseline="0" dirty="0" smtClean="0">
                <a:ln>
                  <a:noFill/>
                </a:ln>
                <a:solidFill>
                  <a:schemeClr val="bg1"/>
                </a:solidFill>
                <a:effectLst/>
                <a:latin typeface="Consolas" pitchFamily="49" charset="0"/>
                <a:cs typeface="Arial" pitchFamily="34" charset="0"/>
              </a:rPr>
              <a:t>catch (System.Exception e)</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{Result = System.Double.NaN;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28676" name="Rectangle 4"/>
          <p:cNvSpPr>
            <a:spLocks noChangeArrowheads="1"/>
          </p:cNvSpPr>
          <p:nvPr/>
        </p:nvSpPr>
        <p:spPr bwMode="auto">
          <a:xfrm>
            <a:off x="381000" y="4876800"/>
            <a:ext cx="8229600" cy="110799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kết quả đôi = 0; </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if (ước = 0!) result = tử số / ước;</a:t>
            </a:r>
            <a:endParaRPr kumimoji="0" lang="en-US" sz="2400" b="0" i="0" u="none" strike="noStrike" cap="none" normalizeH="0" baseline="0" dirty="0" smtClean="0">
              <a:ln>
                <a:noFill/>
              </a:ln>
              <a:solidFill>
                <a:schemeClr val="bg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dirty="0" smtClean="0">
                <a:ln>
                  <a:noFill/>
                </a:ln>
                <a:solidFill>
                  <a:schemeClr val="bg1"/>
                </a:solidFill>
                <a:effectLst/>
                <a:latin typeface="Consolas" pitchFamily="49" charset="0"/>
                <a:cs typeface="Arial" pitchFamily="34" charset="0"/>
              </a:rPr>
              <a:t> Kết quả khác = System.Double.NaN;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12" name="Down Arrow 11"/>
          <p:cNvSpPr/>
          <p:nvPr/>
        </p:nvSpPr>
        <p:spPr>
          <a:xfrm>
            <a:off x="3505200" y="4343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p:nvSpPr>
        <p:spPr>
          <a:xfrm>
            <a:off x="2133600" y="3733800"/>
            <a:ext cx="3693640" cy="707886"/>
          </a:xfrm>
          <a:prstGeom prst="rect">
            <a:avLst/>
          </a:prstGeom>
          <a:noFill/>
        </p:spPr>
        <p:txBody>
          <a:bodyPr wrap="none" lIns="91440" tIns="45720" rIns="91440" bIns="45720">
            <a:spAutoFit/>
          </a:bodyPr>
          <a:lstStyle/>
          <a:p>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hiệu quả hơn.</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CA" sz="2800" dirty="0" smtClean="0"/>
              <a:t>ngoại lệ </a:t>
            </a:r>
            <a:r>
              <a:rPr lang="en-CA" sz="2800" dirty="0"/>
              <a:t>xử lý Hướng dẫn </a:t>
            </a:r>
            <a:r>
              <a:rPr lang="en-CA" sz="2800" dirty="0" smtClean="0"/>
              <a:t>4/6</a:t>
            </a:r>
          </a:p>
        </p:txBody>
      </p:sp>
      <p:sp>
        <p:nvSpPr>
          <p:cNvPr id="3" name="Content Placeholder 2"/>
          <p:cNvSpPr>
            <a:spLocks noGrp="1"/>
          </p:cNvSpPr>
          <p:nvPr>
            <p:ph idx="1"/>
          </p:nvPr>
        </p:nvSpPr>
        <p:spPr>
          <a:xfrm>
            <a:off x="457200" y="1066800"/>
            <a:ext cx="8686800" cy="1600199"/>
          </a:xfrm>
        </p:spPr>
        <p:txBody>
          <a:bodyPr rtlCol="0">
            <a:normAutofit/>
          </a:bodyPr>
          <a:lstStyle/>
          <a:p>
            <a:pPr marL="0" indent="0">
              <a:buNone/>
            </a:pPr>
            <a:r>
              <a:rPr lang="en-US" sz="2800" dirty="0" smtClean="0"/>
              <a:t>Không sử dụng ngoại lệ đối với kiểm soát ứng dụng dòng chảy</a:t>
            </a:r>
            <a:endParaRPr lang="en-US" sz="2800" dirty="0"/>
          </a:p>
        </p:txBody>
      </p:sp>
      <p:sp>
        <p:nvSpPr>
          <p:cNvPr id="28674" name="Rectangle 2"/>
          <p:cNvSpPr>
            <a:spLocks noChangeArrowheads="1"/>
          </p:cNvSpPr>
          <p:nvPr/>
        </p:nvSpPr>
        <p:spPr bwMode="auto">
          <a:xfrm>
            <a:off x="457200" y="1567934"/>
            <a:ext cx="7848600" cy="147732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lvl="0" eaLnBrk="0" hangingPunct="0"/>
            <a:r>
              <a:rPr lang="en-US" sz="2400" dirty="0" smtClean="0"/>
              <a:t>khoảng trống tĩnh </a:t>
            </a:r>
            <a:r>
              <a:rPr lang="en-US" sz="2400" dirty="0" err="1" smtClean="0"/>
              <a:t>ProductExists</a:t>
            </a:r>
            <a:r>
              <a:rPr lang="en-US" sz="2400" dirty="0" smtClean="0"/>
              <a:t>( chuỗi </a:t>
            </a:r>
            <a:r>
              <a:rPr lang="en-US" sz="2400" dirty="0" err="1" smtClean="0"/>
              <a:t>ID sản phẩm</a:t>
            </a:r>
            <a:r>
              <a:rPr lang="en-US" sz="2400" dirty="0" smtClean="0"/>
              <a:t>) </a:t>
            </a:r>
          </a:p>
          <a:p>
            <a:pPr lvl="0" eaLnBrk="0" hangingPunct="0"/>
            <a:r>
              <a:rPr lang="en-US" sz="2400" dirty="0" smtClean="0"/>
              <a:t>{// ... tìm kiếm sản phẩm </a:t>
            </a:r>
          </a:p>
          <a:p>
            <a:pPr lvl="0" eaLnBrk="0" hangingPunct="0"/>
            <a:r>
              <a:rPr lang="en-US" sz="2400" dirty="0" smtClean="0"/>
              <a:t>nếu ( </a:t>
            </a:r>
            <a:r>
              <a:rPr lang="en-US" sz="2400" dirty="0" err="1" smtClean="0"/>
              <a:t>dr.Read</a:t>
            </a:r>
            <a:r>
              <a:rPr lang="en-US" sz="2400" dirty="0" smtClean="0"/>
              <a:t>(</a:t>
            </a:r>
            <a:r>
              <a:rPr lang="en-US" sz="2400" dirty="0" err="1" smtClean="0"/>
              <a:t>ID sản phẩm</a:t>
            </a:r>
            <a:r>
              <a:rPr lang="en-US" sz="2400" dirty="0" smtClean="0"/>
              <a:t>) == 0) // không có hồ sơ được tìm thấy, hỏi để tạo ra {ném (Exception mới ( "Sản phẩm Không tìm thấy"));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28676" name="Rectangle 4"/>
          <p:cNvSpPr>
            <a:spLocks noChangeArrowheads="1"/>
          </p:cNvSpPr>
          <p:nvPr/>
        </p:nvSpPr>
        <p:spPr bwMode="auto">
          <a:xfrm>
            <a:off x="381000" y="3903703"/>
            <a:ext cx="8229600" cy="221599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0" tIns="0" rIns="0" bIns="0" numCol="1" anchor="ctr" anchorCtr="0" compatLnSpc="1">
            <a:prstTxWarp prst="textNoShape">
              <a:avLst/>
            </a:prstTxWarp>
            <a:spAutoFit/>
          </a:bodyPr>
          <a:lstStyle/>
          <a:p>
            <a:pPr lvl="0" eaLnBrk="0" hangingPunct="0"/>
            <a:r>
              <a:rPr lang="en-US" sz="2400" dirty="0" smtClean="0"/>
              <a:t>tĩnh </a:t>
            </a:r>
            <a:r>
              <a:rPr lang="en-US" sz="2400" dirty="0" err="1" smtClean="0"/>
              <a:t>bool</a:t>
            </a:r>
            <a:r>
              <a:rPr lang="en-US" sz="2400" dirty="0" smtClean="0"/>
              <a:t> </a:t>
            </a:r>
            <a:r>
              <a:rPr lang="en-US" sz="2400" dirty="0" err="1" smtClean="0"/>
              <a:t>ProductExists</a:t>
            </a:r>
            <a:r>
              <a:rPr lang="en-US" sz="2400" dirty="0" smtClean="0"/>
              <a:t>( chuỗi </a:t>
            </a:r>
            <a:r>
              <a:rPr lang="en-US" sz="2400" dirty="0" err="1" smtClean="0"/>
              <a:t>ID sản phẩm</a:t>
            </a:r>
            <a:r>
              <a:rPr lang="en-US" sz="2400" dirty="0" smtClean="0"/>
              <a:t>)</a:t>
            </a:r>
          </a:p>
          <a:p>
            <a:pPr lvl="0" eaLnBrk="0" hangingPunct="0"/>
            <a:r>
              <a:rPr lang="en-US" sz="2400" dirty="0" smtClean="0"/>
              <a:t> {// ... tìm kiếm sản phẩm</a:t>
            </a:r>
          </a:p>
          <a:p>
            <a:pPr lvl="0" eaLnBrk="0" hangingPunct="0"/>
            <a:r>
              <a:rPr lang="en-US" sz="2400" dirty="0" smtClean="0"/>
              <a:t> nếu ( </a:t>
            </a:r>
            <a:r>
              <a:rPr lang="en-US" sz="2400" dirty="0" err="1" smtClean="0"/>
              <a:t>dr.Read</a:t>
            </a:r>
            <a:r>
              <a:rPr lang="en-US" sz="2400" dirty="0" smtClean="0"/>
              <a:t>(</a:t>
            </a:r>
            <a:r>
              <a:rPr lang="en-US" sz="2400" dirty="0" err="1" smtClean="0"/>
              <a:t>ID sản phẩm</a:t>
            </a:r>
            <a:r>
              <a:rPr lang="en-US" sz="2400" dirty="0" smtClean="0"/>
              <a:t>) == 0) // không có hồ sơ được tìm thấy, hỏi để tạo ra {return false; }. . .</a:t>
            </a:r>
          </a:p>
          <a:p>
            <a:pPr lvl="0" eaLnBrk="0" hangingPunct="0"/>
            <a:r>
              <a:rPr lang="en-US" sz="2400" dirty="0" smtClean="0"/>
              <a:t>}</a:t>
            </a:r>
          </a:p>
          <a:p>
            <a:pPr lvl="0" eaLnBrk="0" hangingPunct="0"/>
            <a:r>
              <a:rPr lang="en-US" sz="2400" dirty="0" smtClean="0"/>
              <a:t> </a:t>
            </a:r>
            <a:endParaRPr kumimoji="0" lang="vi-VN" sz="4800" b="0" i="0" u="none" strike="noStrike" cap="none" normalizeH="0" baseline="0" dirty="0" smtClean="0">
              <a:ln>
                <a:noFill/>
              </a:ln>
              <a:solidFill>
                <a:schemeClr val="bg1"/>
              </a:solidFill>
              <a:effectLst/>
              <a:latin typeface="Arial" pitchFamily="34" charset="0"/>
              <a:cs typeface="Arial" pitchFamily="34" charset="0"/>
            </a:endParaRPr>
          </a:p>
        </p:txBody>
      </p:sp>
      <p:sp>
        <p:nvSpPr>
          <p:cNvPr id="12" name="Down Arrow 11"/>
          <p:cNvSpPr/>
          <p:nvPr/>
        </p:nvSpPr>
        <p:spPr>
          <a:xfrm>
            <a:off x="3886200" y="32004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r>
              <a:rPr lang="en-US" sz="2800" dirty="0">
                <a:latin typeface="Arial" charset="0"/>
                <a:cs typeface="Arial" charset="0"/>
              </a:rPr>
              <a:t>Xử lý ngoại lệ</a:t>
            </a:r>
            <a:br>
              <a:rPr lang="en-US" sz="2800" dirty="0">
                <a:latin typeface="Arial" charset="0"/>
                <a:cs typeface="Arial" charset="0"/>
              </a:rPr>
            </a:br>
            <a:r>
              <a:rPr lang="en-CA" sz="2400" dirty="0" smtClean="0"/>
              <a:t>ngoại lệ </a:t>
            </a:r>
            <a:r>
              <a:rPr lang="en-CA" sz="2400" dirty="0"/>
              <a:t>xử lý Hướng dẫn </a:t>
            </a:r>
            <a:r>
              <a:rPr lang="en-CA" sz="2400" dirty="0" smtClean="0"/>
              <a:t>5/6</a:t>
            </a:r>
            <a:endParaRPr lang="en-US" sz="2400" dirty="0"/>
          </a:p>
        </p:txBody>
      </p:sp>
      <p:sp>
        <p:nvSpPr>
          <p:cNvPr id="3" name="Content Placeholder 2"/>
          <p:cNvSpPr>
            <a:spLocks noGrp="1"/>
          </p:cNvSpPr>
          <p:nvPr>
            <p:ph idx="1"/>
          </p:nvPr>
        </p:nvSpPr>
        <p:spPr>
          <a:xfrm>
            <a:off x="457200" y="1981200"/>
            <a:ext cx="8229600" cy="4114800"/>
          </a:xfrm>
        </p:spPr>
        <p:style>
          <a:lnRef idx="0">
            <a:schemeClr val="accent1"/>
          </a:lnRef>
          <a:fillRef idx="3">
            <a:schemeClr val="accent1"/>
          </a:fillRef>
          <a:effectRef idx="3">
            <a:schemeClr val="accent1"/>
          </a:effectRef>
          <a:fontRef idx="minor">
            <a:schemeClr val="lt1"/>
          </a:fontRef>
        </p:style>
        <p:txBody>
          <a:bodyPr/>
          <a:lstStyle/>
          <a:p>
            <a:pPr>
              <a:buNone/>
            </a:pPr>
            <a:r>
              <a:rPr lang="en-US" sz="2800" dirty="0" err="1" smtClean="0"/>
              <a:t>SqlConnection</a:t>
            </a:r>
            <a:r>
              <a:rPr lang="en-US" sz="2800" dirty="0" smtClean="0"/>
              <a:t> </a:t>
            </a:r>
            <a:r>
              <a:rPr lang="en-US" sz="2800" dirty="0" err="1" smtClean="0"/>
              <a:t>conn</a:t>
            </a:r>
            <a:r>
              <a:rPr lang="en-US" sz="2800" dirty="0" smtClean="0"/>
              <a:t> = new </a:t>
            </a:r>
            <a:r>
              <a:rPr lang="en-US" sz="2800" dirty="0" err="1" smtClean="0"/>
              <a:t>SqlConnection</a:t>
            </a:r>
            <a:r>
              <a:rPr lang="en-US" sz="2800" dirty="0" smtClean="0"/>
              <a:t>( "..."); </a:t>
            </a:r>
          </a:p>
          <a:p>
            <a:pPr>
              <a:buNone/>
            </a:pPr>
            <a:r>
              <a:rPr lang="en-US" sz="2800" dirty="0" smtClean="0"/>
              <a:t>thử { </a:t>
            </a:r>
            <a:r>
              <a:rPr lang="en-US" sz="2800" dirty="0" err="1" smtClean="0"/>
              <a:t>conn.Open</a:t>
            </a:r>
            <a:r>
              <a:rPr lang="en-US" sz="2800" dirty="0" smtClean="0"/>
              <a:t>(); </a:t>
            </a:r>
          </a:p>
          <a:p>
            <a:pPr>
              <a:buNone/>
            </a:pPr>
            <a:r>
              <a:rPr lang="en-US" sz="2800" dirty="0" smtClean="0"/>
              <a:t>//.Do một số hoạt động mà có thể gây ra một ngoại lệ </a:t>
            </a:r>
          </a:p>
          <a:p>
            <a:pPr>
              <a:buNone/>
            </a:pPr>
            <a:r>
              <a:rPr lang="en-US" sz="2800" dirty="0" smtClean="0"/>
              <a:t>// Gọi Đóng càng sớm càng tốt </a:t>
            </a:r>
            <a:r>
              <a:rPr lang="en-US" sz="2800" dirty="0" err="1" smtClean="0"/>
              <a:t>conn.Close</a:t>
            </a:r>
            <a:r>
              <a:rPr lang="en-US" sz="2800" dirty="0" smtClean="0"/>
              <a:t>();</a:t>
            </a:r>
          </a:p>
          <a:p>
            <a:pPr>
              <a:buNone/>
            </a:pPr>
            <a:r>
              <a:rPr lang="en-US" sz="2800" dirty="0" smtClean="0"/>
              <a:t> // ... hoạt động có khả năng dài khác</a:t>
            </a:r>
          </a:p>
          <a:p>
            <a:pPr>
              <a:buNone/>
            </a:pPr>
            <a:r>
              <a:rPr lang="en-US" sz="2800" dirty="0" smtClean="0"/>
              <a:t> } Cuối cùng</a:t>
            </a:r>
          </a:p>
          <a:p>
            <a:pPr>
              <a:buNone/>
            </a:pPr>
            <a:r>
              <a:rPr lang="en-US" sz="2800" dirty="0" smtClean="0"/>
              <a:t> { nếu (</a:t>
            </a:r>
            <a:r>
              <a:rPr lang="en-US" sz="2800" dirty="0" err="1" smtClean="0"/>
              <a:t>conn.State</a:t>
            </a:r>
            <a:r>
              <a:rPr lang="en-US" sz="2800" dirty="0" smtClean="0"/>
              <a:t>==</a:t>
            </a:r>
            <a:r>
              <a:rPr lang="en-US" sz="2800" dirty="0" err="1" smtClean="0"/>
              <a:t>ConnectionState.Open</a:t>
            </a:r>
            <a:r>
              <a:rPr lang="en-US" sz="2800" dirty="0" smtClean="0"/>
              <a:t>) </a:t>
            </a:r>
            <a:r>
              <a:rPr lang="en-US" sz="2800" dirty="0" err="1" smtClean="0"/>
              <a:t>conn.Close</a:t>
            </a:r>
            <a:r>
              <a:rPr lang="en-US" sz="2800" dirty="0" smtClean="0"/>
              <a:t>(); // đảm bảo rằng kết nối được đóng}</a:t>
            </a:r>
            <a:endParaRPr lang="en-US" sz="2800" dirty="0"/>
          </a:p>
        </p:txBody>
      </p:sp>
      <p:sp>
        <p:nvSpPr>
          <p:cNvPr id="4" name="Rectangle 3"/>
          <p:cNvSpPr/>
          <p:nvPr/>
        </p:nvSpPr>
        <p:spPr>
          <a:xfrm>
            <a:off x="381000" y="1219200"/>
            <a:ext cx="8229600" cy="830997"/>
          </a:xfrm>
          <a:prstGeom prst="rect">
            <a:avLst/>
          </a:prstGeom>
        </p:spPr>
        <p:txBody>
          <a:bodyPr wrap="square">
            <a:spAutoFit/>
          </a:bodyPr>
          <a:lstStyle/>
          <a:p>
            <a:r>
              <a:rPr lang="en-US" sz="2400" dirty="0" smtClean="0"/>
              <a:t>Các mã sau đây đảm bảo rằng kết nối được luôn đóng cửa.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r>
              <a:rPr lang="en-US" sz="2800" dirty="0">
                <a:latin typeface="Arial" charset="0"/>
                <a:cs typeface="Arial" charset="0"/>
              </a:rPr>
              <a:t>Xử lý ngoại lệ</a:t>
            </a:r>
            <a:br>
              <a:rPr lang="en-US" sz="2800" dirty="0">
                <a:latin typeface="Arial" charset="0"/>
                <a:cs typeface="Arial" charset="0"/>
              </a:rPr>
            </a:br>
            <a:r>
              <a:rPr lang="en-CA" sz="2400" dirty="0" smtClean="0"/>
              <a:t>ngoại lệ </a:t>
            </a:r>
            <a:r>
              <a:rPr lang="en-CA" sz="2400" dirty="0"/>
              <a:t>xử lý Hướng dẫn </a:t>
            </a:r>
            <a:r>
              <a:rPr lang="en-CA" sz="2400" dirty="0" smtClean="0"/>
              <a:t>6/6</a:t>
            </a:r>
            <a:endParaRPr lang="en-US" sz="2400" dirty="0"/>
          </a:p>
        </p:txBody>
      </p:sp>
      <p:sp>
        <p:nvSpPr>
          <p:cNvPr id="3" name="Content Placeholder 2"/>
          <p:cNvSpPr>
            <a:spLocks noGrp="1"/>
          </p:cNvSpPr>
          <p:nvPr>
            <p:ph idx="1"/>
          </p:nvPr>
        </p:nvSpPr>
        <p:spPr>
          <a:xfrm>
            <a:off x="363415" y="2252448"/>
            <a:ext cx="8229600" cy="795552"/>
          </a:xfrm>
        </p:spPr>
        <p:style>
          <a:lnRef idx="0">
            <a:schemeClr val="accent1"/>
          </a:lnRef>
          <a:fillRef idx="3">
            <a:schemeClr val="accent1"/>
          </a:fillRef>
          <a:effectRef idx="3">
            <a:schemeClr val="accent1"/>
          </a:effectRef>
          <a:fontRef idx="minor">
            <a:schemeClr val="lt1"/>
          </a:fontRef>
        </p:style>
        <p:txBody>
          <a:bodyPr/>
          <a:lstStyle/>
          <a:p>
            <a:pPr>
              <a:buNone/>
            </a:pPr>
            <a:r>
              <a:rPr lang="en-US" sz="2400" dirty="0" smtClean="0"/>
              <a:t>try {// do something có thể ném một ngoại lệ ??} catch (Exception e) {// do something với e ném; }</a:t>
            </a:r>
            <a:endParaRPr lang="en-US" sz="2400" dirty="0"/>
          </a:p>
        </p:txBody>
      </p:sp>
      <p:sp>
        <p:nvSpPr>
          <p:cNvPr id="4" name="Rectangle 3"/>
          <p:cNvSpPr/>
          <p:nvPr/>
        </p:nvSpPr>
        <p:spPr>
          <a:xfrm>
            <a:off x="381000" y="1219200"/>
            <a:ext cx="8229600" cy="1015663"/>
          </a:xfrm>
          <a:prstGeom prst="rect">
            <a:avLst/>
          </a:prstGeom>
        </p:spPr>
        <p:txBody>
          <a:bodyPr wrap="square">
            <a:spAutoFit/>
          </a:bodyPr>
          <a:lstStyle/>
          <a:p>
            <a:r>
              <a:rPr lang="en-US" sz="2000" dirty="0" smtClean="0"/>
              <a:t>Chi phí của việc sử dụng ném tới </a:t>
            </a:r>
            <a:r>
              <a:rPr lang="en-US" sz="2000" dirty="0" err="1" smtClean="0"/>
              <a:t>rethrow</a:t>
            </a:r>
            <a:r>
              <a:rPr lang="en-US" sz="2000" dirty="0" smtClean="0"/>
              <a:t>một ngoại lệ hiện tại là xấp xỉ như nhau như ném một ngoại lệ mới. Trong đoạn mã sau, không có tiền tiết kiệm từ</a:t>
            </a:r>
            <a:r>
              <a:rPr lang="en-US" sz="2000" dirty="0" err="1" smtClean="0"/>
              <a:t>rethrowing</a:t>
            </a:r>
            <a:r>
              <a:rPr lang="en-US" sz="2000" dirty="0" smtClean="0"/>
              <a:t> Ngoại trừ hiện có.</a:t>
            </a:r>
            <a:endParaRPr lang="en-US" sz="2000" dirty="0"/>
          </a:p>
        </p:txBody>
      </p:sp>
      <p:sp>
        <p:nvSpPr>
          <p:cNvPr id="5" name="Content Placeholder 2"/>
          <p:cNvSpPr txBox="1">
            <a:spLocks/>
          </p:cNvSpPr>
          <p:nvPr/>
        </p:nvSpPr>
        <p:spPr bwMode="auto">
          <a:xfrm>
            <a:off x="381000" y="4267200"/>
            <a:ext cx="8229600" cy="2209800"/>
          </a:xfrm>
          <a:prstGeom prst="rect">
            <a:avLst/>
          </a:prstGeom>
          <a:ln w="9525">
            <a:noFill/>
            <a:miter lim="800000"/>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lt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lt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lt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a:buFont typeface="Wingdings" pitchFamily="2" charset="2"/>
              <a:buNone/>
            </a:pPr>
            <a:r>
              <a:rPr lang="en-US" sz="2400" dirty="0" smtClean="0"/>
              <a:t>thử {</a:t>
            </a:r>
          </a:p>
          <a:p>
            <a:pPr>
              <a:buFont typeface="Wingdings" pitchFamily="2" charset="2"/>
              <a:buNone/>
            </a:pPr>
            <a:r>
              <a:rPr lang="en-US" sz="2400" dirty="0" smtClean="0"/>
              <a:t> // mã tạo ngoại lệ </a:t>
            </a:r>
          </a:p>
          <a:p>
            <a:pPr>
              <a:buFont typeface="Wingdings" pitchFamily="2" charset="2"/>
              <a:buNone/>
            </a:pPr>
            <a:r>
              <a:rPr lang="en-US" sz="2400" dirty="0" smtClean="0"/>
              <a:t>} Catch (Exception e) {</a:t>
            </a:r>
          </a:p>
          <a:p>
            <a:pPr>
              <a:buFont typeface="Wingdings" pitchFamily="2" charset="2"/>
              <a:buNone/>
            </a:pPr>
            <a:r>
              <a:rPr lang="en-US" sz="2400" dirty="0" smtClean="0"/>
              <a:t> // Không làm gì cả</a:t>
            </a:r>
          </a:p>
          <a:p>
            <a:pPr>
              <a:buFont typeface="Wingdings" pitchFamily="2" charset="2"/>
              <a:buNone/>
            </a:pPr>
            <a:r>
              <a:rPr lang="en-US" sz="2400" dirty="0" smtClean="0"/>
              <a:t> }</a:t>
            </a:r>
            <a:endParaRPr lang="en-US" sz="2400" dirty="0"/>
          </a:p>
        </p:txBody>
      </p:sp>
      <p:sp>
        <p:nvSpPr>
          <p:cNvPr id="6" name="Rectangle 5"/>
          <p:cNvSpPr/>
          <p:nvPr/>
        </p:nvSpPr>
        <p:spPr>
          <a:xfrm>
            <a:off x="381000" y="3483114"/>
            <a:ext cx="8229600" cy="707886"/>
          </a:xfrm>
          <a:prstGeom prst="rect">
            <a:avLst/>
          </a:prstGeom>
        </p:spPr>
        <p:txBody>
          <a:bodyPr wrap="square">
            <a:spAutoFit/>
          </a:bodyPr>
          <a:lstStyle/>
          <a:p>
            <a:r>
              <a:rPr lang="en-US" sz="2000" dirty="0" smtClean="0"/>
              <a:t>Đừng bắt ngoại lệ mà bạn không biết làm thế nào để xử lý và sau đó thất bại trong việc tuyên truyền các ngoại lệ</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63713" y="0"/>
            <a:ext cx="6923087" cy="914400"/>
          </a:xfrm>
        </p:spPr>
        <p:txBody>
          <a:bodyPr/>
          <a:lstStyle/>
          <a:p>
            <a:pPr eaLnBrk="1" hangingPunct="1"/>
            <a:r>
              <a:rPr lang="en-US" dirty="0" smtClean="0">
                <a:solidFill>
                  <a:srgbClr val="C00000"/>
                </a:solidFill>
                <a:latin typeface="Arial" charset="0"/>
                <a:cs typeface="Arial" charset="0"/>
              </a:rPr>
              <a:t>Số ngẫu nhiên</a:t>
            </a:r>
            <a:endParaRPr lang="en-US" dirty="0" smtClean="0">
              <a:latin typeface="Arial" charset="0"/>
              <a:cs typeface="Arial" charset="0"/>
            </a:endParaRPr>
          </a:p>
        </p:txBody>
      </p:sp>
      <p:sp>
        <p:nvSpPr>
          <p:cNvPr id="28675" name="Content Placeholder 2"/>
          <p:cNvSpPr>
            <a:spLocks noGrp="1"/>
          </p:cNvSpPr>
          <p:nvPr>
            <p:ph idx="1"/>
          </p:nvPr>
        </p:nvSpPr>
        <p:spPr/>
        <p:txBody>
          <a:bodyPr/>
          <a:lstStyle/>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sử dụng </a:t>
            </a:r>
            <a:r>
              <a:rPr lang="en-US" sz="1600" dirty="0" err="1" smtClean="0">
                <a:latin typeface="Courier New" pitchFamily="49" charset="0"/>
                <a:cs typeface="Courier New" pitchFamily="49" charset="0"/>
              </a:rPr>
              <a:t>Hệ thống.</a:t>
            </a:r>
            <a:r>
              <a:rPr lang="en-US" sz="1600" dirty="0" err="1" smtClean="0">
                <a:solidFill>
                  <a:schemeClr val="accent5">
                    <a:lumMod val="75000"/>
                  </a:schemeClr>
                </a:solidFill>
                <a:latin typeface="Courier New" pitchFamily="49" charset="0"/>
                <a:cs typeface="Courier New" pitchFamily="49" charset="0"/>
              </a:rPr>
              <a:t>ngẫu nhiên</a:t>
            </a:r>
            <a:r>
              <a:rPr lang="en-US" sz="1600" dirty="0" smtClean="0">
                <a:latin typeface="Courier New" pitchFamily="49" charset="0"/>
                <a:cs typeface="Courier New" pitchFamily="49" charset="0"/>
              </a:rPr>
              <a:t>;</a:t>
            </a:r>
          </a:p>
          <a:p>
            <a:pPr eaLnBrk="1" hangingPunct="1">
              <a:buFont typeface="Wingdings" pitchFamily="2" charset="2"/>
              <a:buNone/>
              <a:defRPr/>
            </a:pPr>
            <a:endParaRPr lang="en-US" sz="1600" dirty="0" smtClean="0">
              <a:latin typeface="Courier New" pitchFamily="49" charset="0"/>
              <a:cs typeface="Courier New" pitchFamily="49" charset="0"/>
            </a:endParaRPr>
          </a:p>
          <a:p>
            <a:pPr eaLnBrk="1" hangingPunct="1">
              <a:buFont typeface="Wingdings" pitchFamily="2" charset="2"/>
              <a:buNone/>
              <a:defRPr/>
            </a:pPr>
            <a:r>
              <a:rPr lang="en-US" sz="1600" dirty="0" smtClean="0">
                <a:solidFill>
                  <a:schemeClr val="accent5">
                    <a:lumMod val="75000"/>
                  </a:schemeClr>
                </a:solidFill>
                <a:latin typeface="Courier New" pitchFamily="49" charset="0"/>
                <a:cs typeface="Courier New" pitchFamily="49" charset="0"/>
              </a:rPr>
              <a:t>ngẫu nhiên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RDM</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Mới</a:t>
            </a:r>
            <a:r>
              <a:rPr lang="en-US" sz="1600" dirty="0" smtClean="0">
                <a:latin typeface="Courier New" pitchFamily="49" charset="0"/>
                <a:cs typeface="Courier New" pitchFamily="49" charset="0"/>
              </a:rPr>
              <a:t> </a:t>
            </a:r>
            <a:r>
              <a:rPr lang="en-US" sz="1600" dirty="0" smtClean="0">
                <a:solidFill>
                  <a:schemeClr val="accent5">
                    <a:lumMod val="75000"/>
                  </a:schemeClr>
                </a:solidFill>
                <a:latin typeface="Courier New" pitchFamily="49" charset="0"/>
                <a:cs typeface="Courier New" pitchFamily="49" charset="0"/>
              </a:rPr>
              <a:t>ngẫu nhiên</a:t>
            </a:r>
            <a:r>
              <a:rPr lang="en-US" sz="1600" dirty="0" smtClean="0">
                <a:latin typeface="Courier New" pitchFamily="49" charset="0"/>
                <a:cs typeface="Courier New" pitchFamily="49" charset="0"/>
              </a:rPr>
              <a:t>();</a:t>
            </a:r>
          </a:p>
          <a:p>
            <a:pPr eaLnBrk="1" hangingPunct="1">
              <a:buFont typeface="Wingdings" pitchFamily="2" charset="2"/>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tôi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rdm.Next</a:t>
            </a:r>
            <a:r>
              <a:rPr lang="en-US" sz="1600" dirty="0" smtClean="0">
                <a:latin typeface="Courier New" pitchFamily="49" charset="0"/>
                <a:cs typeface="Courier New" pitchFamily="49" charset="0"/>
              </a:rPr>
              <a:t>(10, 100); </a:t>
            </a:r>
            <a:r>
              <a:rPr lang="en-US" sz="1600" dirty="0" smtClean="0">
                <a:solidFill>
                  <a:srgbClr val="008000"/>
                </a:solidFill>
                <a:latin typeface="Courier New" pitchFamily="49" charset="0"/>
                <a:cs typeface="Courier New" pitchFamily="49" charset="0"/>
              </a:rPr>
              <a:t>// Một số nguyên ngẫu nhiên từ 10 đến 99</a:t>
            </a:r>
          </a:p>
          <a:p>
            <a:pPr eaLnBrk="1" hangingPunct="1">
              <a:buFont typeface="Wingdings" pitchFamily="2" charset="2"/>
              <a:buNone/>
              <a:defRPr/>
            </a:pPr>
            <a:r>
              <a:rPr lang="en-US" sz="1600" dirty="0" err="1" smtClean="0">
                <a:latin typeface="Courier New" pitchFamily="49" charset="0"/>
                <a:cs typeface="Courier New" pitchFamily="49" charset="0"/>
              </a:rPr>
              <a:t>tôi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rdm.Next</a:t>
            </a:r>
            <a:r>
              <a:rPr lang="en-US" sz="1600" dirty="0" smtClean="0">
                <a:latin typeface="Courier New" pitchFamily="49" charset="0"/>
                <a:cs typeface="Courier New" pitchFamily="49" charset="0"/>
              </a:rPr>
              <a:t>(100);         </a:t>
            </a:r>
            <a:r>
              <a:rPr lang="en-US" sz="1600" dirty="0" smtClean="0">
                <a:solidFill>
                  <a:srgbClr val="008000"/>
                </a:solidFill>
                <a:latin typeface="Courier New" pitchFamily="49" charset="0"/>
                <a:cs typeface="Courier New" pitchFamily="49" charset="0"/>
              </a:rPr>
              <a:t>// tương đương Tiếp (0, 100)</a:t>
            </a:r>
          </a:p>
          <a:p>
            <a:pPr eaLnBrk="1" hangingPunct="1">
              <a:buFont typeface="Wingdings" pitchFamily="2" charset="2"/>
              <a:buNone/>
              <a:defRPr/>
            </a:pPr>
            <a:r>
              <a:rPr lang="en-US" sz="1600" dirty="0" err="1" smtClean="0">
                <a:latin typeface="Courier New" pitchFamily="49" charset="0"/>
                <a:cs typeface="Courier New" pitchFamily="49" charset="0"/>
              </a:rPr>
              <a:t>tôi</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rdm.Next</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tương đương Tiếp (0, Int32.MaxValue)</a:t>
            </a:r>
          </a:p>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gấp đôi</a:t>
            </a:r>
            <a:r>
              <a:rPr lang="en-US" sz="1600" dirty="0" smtClean="0">
                <a:latin typeface="Courier New" pitchFamily="49" charset="0"/>
                <a:cs typeface="Courier New" pitchFamily="49" charset="0"/>
              </a:rPr>
              <a:t> d = </a:t>
            </a:r>
            <a:r>
              <a:rPr lang="en-US" sz="1600" dirty="0" err="1" smtClean="0">
                <a:latin typeface="Courier New" pitchFamily="49" charset="0"/>
                <a:cs typeface="Courier New" pitchFamily="49" charset="0"/>
              </a:rPr>
              <a:t>rdm.NextDouble</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Một lớn hơn đôi ngẫu nhiên hoặc bằng</a:t>
            </a:r>
            <a:r>
              <a:rPr lang="en-US" sz="1600" dirty="0" smtClean="0">
                <a:latin typeface="Courier New" pitchFamily="49" charset="0"/>
                <a:cs typeface="Courier New" pitchFamily="49" charset="0"/>
              </a:rPr>
              <a:t> </a:t>
            </a:r>
          </a:p>
          <a:p>
            <a:pPr eaLnBrk="1" hangingPunct="1">
              <a:buFont typeface="Wingdings" pitchFamily="2" charset="2"/>
              <a:buNone/>
              <a:defRPr/>
            </a:pP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không và ít hơn 1,0</a:t>
            </a:r>
          </a:p>
          <a:p>
            <a:pPr eaLnBrk="1" hangingPunct="1">
              <a:buFont typeface="Wingdings" pitchFamily="2" charset="2"/>
              <a:buNone/>
              <a:defRPr/>
            </a:pPr>
            <a:r>
              <a:rPr lang="en-US" sz="1600" dirty="0" smtClean="0">
                <a:solidFill>
                  <a:srgbClr val="0000FF"/>
                </a:solidFill>
                <a:latin typeface="Courier New" pitchFamily="49" charset="0"/>
                <a:cs typeface="Courier New" pitchFamily="49" charset="0"/>
              </a:rPr>
              <a:t>byte</a:t>
            </a:r>
            <a:r>
              <a:rPr lang="en-US" sz="1600" dirty="0" smtClean="0">
                <a:latin typeface="Courier New" pitchFamily="49" charset="0"/>
                <a:cs typeface="Courier New" pitchFamily="49" charset="0"/>
              </a:rPr>
              <a:t>[] Thanh = </a:t>
            </a:r>
            <a:r>
              <a:rPr lang="en-US" sz="1600" dirty="0" smtClean="0">
                <a:solidFill>
                  <a:srgbClr val="0000FF"/>
                </a:solidFill>
                <a:latin typeface="Courier New" pitchFamily="49" charset="0"/>
                <a:cs typeface="Courier New" pitchFamily="49" charset="0"/>
              </a:rPr>
              <a:t>byte mới</a:t>
            </a:r>
            <a:r>
              <a:rPr lang="en-US" sz="1600" dirty="0" smtClean="0">
                <a:latin typeface="Courier New" pitchFamily="49" charset="0"/>
                <a:cs typeface="Courier New" pitchFamily="49" charset="0"/>
              </a:rPr>
              <a:t>[10];</a:t>
            </a:r>
          </a:p>
          <a:p>
            <a:pPr eaLnBrk="1" hangingPunct="1">
              <a:buFont typeface="Wingdings" pitchFamily="2" charset="2"/>
              <a:buNone/>
              <a:defRPr/>
            </a:pPr>
            <a:r>
              <a:rPr lang="en-US" sz="1600" dirty="0" err="1" smtClean="0">
                <a:latin typeface="Courier New" pitchFamily="49" charset="0"/>
                <a:cs typeface="Courier New" pitchFamily="49" charset="0"/>
              </a:rPr>
              <a:t>rdm.NextBytes</a:t>
            </a:r>
            <a:r>
              <a:rPr lang="en-US" sz="1600" dirty="0" smtClean="0">
                <a:latin typeface="Courier New" pitchFamily="49" charset="0"/>
                <a:cs typeface="Courier New" pitchFamily="49" charset="0"/>
              </a:rPr>
              <a:t>(quán ba);        </a:t>
            </a:r>
            <a:r>
              <a:rPr lang="en-US" sz="1600" dirty="0" smtClean="0">
                <a:solidFill>
                  <a:srgbClr val="008000"/>
                </a:solidFill>
                <a:latin typeface="Courier New" pitchFamily="49" charset="0"/>
                <a:cs typeface="Courier New" pitchFamily="49" charset="0"/>
              </a:rPr>
              <a:t>// một mảng các số byte</a:t>
            </a:r>
          </a:p>
          <a:p>
            <a:pPr eaLnBrk="1" hangingPunct="1">
              <a:buFont typeface="Wingdings" pitchFamily="2" charset="2"/>
              <a:buNone/>
              <a:defRPr/>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3893203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Liệt kê</a:t>
            </a:r>
          </a:p>
        </p:txBody>
      </p:sp>
      <p:sp>
        <p:nvSpPr>
          <p:cNvPr id="3" name="Content Placeholder 2"/>
          <p:cNvSpPr>
            <a:spLocks noGrp="1"/>
          </p:cNvSpPr>
          <p:nvPr>
            <p:ph idx="1"/>
          </p:nvPr>
        </p:nvSpPr>
        <p:spPr/>
        <p:txBody>
          <a:bodyPr/>
          <a:lstStyle/>
          <a:p>
            <a:pPr>
              <a:buFont typeface="Wingdings" pitchFamily="2" charset="2"/>
              <a:buNone/>
              <a:defRPr/>
            </a:pPr>
            <a:r>
              <a:rPr lang="en-US" sz="2000" dirty="0" smtClean="0">
                <a:solidFill>
                  <a:srgbClr val="008000"/>
                </a:solidFill>
                <a:latin typeface="Courier New" pitchFamily="49" charset="0"/>
                <a:cs typeface="Courier New" pitchFamily="49" charset="0"/>
              </a:rPr>
              <a:t>// bắt đầu mặc định từ Zero,</a:t>
            </a: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enum</a:t>
            </a:r>
            <a:r>
              <a:rPr lang="en-US" sz="2000" dirty="0" smtClean="0">
                <a:latin typeface="Courier New" pitchFamily="49" charset="0"/>
                <a:cs typeface="Courier New" pitchFamily="49" charset="0"/>
              </a:rPr>
              <a:t> </a:t>
            </a:r>
            <a:r>
              <a:rPr lang="en-US" sz="2000" dirty="0" err="1" smtClean="0">
                <a:solidFill>
                  <a:schemeClr val="accent5">
                    <a:lumMod val="75000"/>
                  </a:schemeClr>
                </a:solidFill>
                <a:latin typeface="Courier New" pitchFamily="49" charset="0"/>
                <a:cs typeface="Courier New" pitchFamily="49" charset="0"/>
              </a:rPr>
              <a:t>Ngày làm việc</a:t>
            </a:r>
            <a:r>
              <a:rPr lang="en-US" sz="2000" dirty="0" smtClean="0">
                <a:latin typeface="Courier New" pitchFamily="49" charset="0"/>
                <a:cs typeface="Courier New" pitchFamily="49" charset="0"/>
              </a:rPr>
              <a:t> {Thứ hai Thứ ba Thứ tư Thứ năm Thứ sáu};</a:t>
            </a: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i =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a:t>
            </a:r>
            <a:r>
              <a:rPr lang="en-US" sz="2000" dirty="0" err="1" smtClean="0">
                <a:solidFill>
                  <a:schemeClr val="accent5">
                    <a:lumMod val="75000"/>
                  </a:schemeClr>
                </a:solidFill>
                <a:latin typeface="Courier New" pitchFamily="49" charset="0"/>
                <a:cs typeface="Courier New" pitchFamily="49" charset="0"/>
              </a:rPr>
              <a:t>Ngày làm việc</a:t>
            </a:r>
            <a:r>
              <a:rPr lang="en-US" sz="2000" dirty="0" err="1" smtClean="0">
                <a:latin typeface="Courier New" pitchFamily="49" charset="0"/>
                <a:cs typeface="Courier New" pitchFamily="49" charset="0"/>
              </a:rPr>
              <a:t>.Monday</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a:t>
            </a:r>
            <a:r>
              <a:rPr lang="en-US" sz="2000" dirty="0" err="1" smtClean="0">
                <a:solidFill>
                  <a:srgbClr val="008000"/>
                </a:solidFill>
                <a:latin typeface="Courier New" pitchFamily="49" charset="0"/>
                <a:cs typeface="Courier New" pitchFamily="49" charset="0"/>
              </a:rPr>
              <a:t>tôi</a:t>
            </a:r>
            <a:r>
              <a:rPr lang="en-US" sz="2000" dirty="0" smtClean="0">
                <a:solidFill>
                  <a:srgbClr val="008000"/>
                </a:solidFill>
                <a:latin typeface="Courier New" pitchFamily="49" charset="0"/>
                <a:cs typeface="Courier New" pitchFamily="49" charset="0"/>
              </a:rPr>
              <a:t> = 0</a:t>
            </a:r>
          </a:p>
          <a:p>
            <a:pPr>
              <a:buFont typeface="Wingdings" pitchFamily="2" charset="2"/>
              <a:buNone/>
              <a:defRPr/>
            </a:pPr>
            <a:r>
              <a:rPr lang="en-US" sz="2000" dirty="0" smtClean="0">
                <a:solidFill>
                  <a:srgbClr val="008000"/>
                </a:solidFill>
                <a:latin typeface="Courier New" pitchFamily="49" charset="0"/>
                <a:cs typeface="Courier New" pitchFamily="49" charset="0"/>
              </a:rPr>
              <a:t>// giá trị giao</a:t>
            </a: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enum</a:t>
            </a:r>
            <a:r>
              <a:rPr lang="en-US" sz="2000" dirty="0" smtClean="0">
                <a:latin typeface="Courier New" pitchFamily="49" charset="0"/>
                <a:cs typeface="Courier New" pitchFamily="49" charset="0"/>
              </a:rPr>
              <a:t> </a:t>
            </a:r>
            <a:r>
              <a:rPr lang="en-US" sz="2000" dirty="0" err="1">
                <a:solidFill>
                  <a:schemeClr val="accent5">
                    <a:lumMod val="75000"/>
                  </a:schemeClr>
                </a:solidFill>
                <a:latin typeface="Courier New" pitchFamily="49" charset="0"/>
                <a:cs typeface="Courier New" pitchFamily="49" charset="0"/>
              </a:rPr>
              <a:t>Ngày làm việc</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Thứ Tư = 5, ...};</a:t>
            </a:r>
            <a:endParaRPr lang="en-US" sz="2000" dirty="0">
              <a:latin typeface="Courier New" pitchFamily="49" charset="0"/>
              <a:cs typeface="Courier New" pitchFamily="49" charset="0"/>
            </a:endParaRPr>
          </a:p>
          <a:p>
            <a:pPr marL="0" indent="0">
              <a:buFont typeface="Wingdings" pitchFamily="2" charset="2"/>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i =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WorkingDays.Friday</a:t>
            </a:r>
            <a:r>
              <a:rPr lang="en-US" sz="2000" dirty="0" smtClean="0">
                <a:latin typeface="Courier New" pitchFamily="49" charset="0"/>
                <a:cs typeface="Courier New" pitchFamily="49" charset="0"/>
              </a:rPr>
              <a:t>; </a:t>
            </a:r>
            <a:r>
              <a:rPr lang="en-US" sz="2000" dirty="0">
                <a:solidFill>
                  <a:srgbClr val="008000"/>
                </a:solidFill>
                <a:latin typeface="Courier New" pitchFamily="49" charset="0"/>
                <a:cs typeface="Courier New" pitchFamily="49" charset="0"/>
              </a:rPr>
              <a:t>// </a:t>
            </a:r>
            <a:r>
              <a:rPr lang="en-US" sz="2000" dirty="0" err="1" smtClean="0">
                <a:solidFill>
                  <a:srgbClr val="008000"/>
                </a:solidFill>
                <a:latin typeface="Courier New" pitchFamily="49" charset="0"/>
                <a:cs typeface="Courier New" pitchFamily="49" charset="0"/>
              </a:rPr>
              <a:t>tôi</a:t>
            </a:r>
            <a:r>
              <a:rPr lang="en-US" sz="2000" dirty="0" smtClean="0">
                <a:solidFill>
                  <a:srgbClr val="008000"/>
                </a:solidFill>
                <a:latin typeface="Courier New" pitchFamily="49" charset="0"/>
                <a:cs typeface="Courier New" pitchFamily="49" charset="0"/>
              </a:rPr>
              <a:t> = 7</a:t>
            </a:r>
          </a:p>
          <a:p>
            <a:pPr>
              <a:buFont typeface="Wingdings" pitchFamily="2" charset="2"/>
              <a:buNone/>
              <a:defRPr/>
            </a:pPr>
            <a:r>
              <a:rPr lang="en-US" sz="2000" dirty="0" smtClean="0">
                <a:solidFill>
                  <a:srgbClr val="008000"/>
                </a:solidFill>
                <a:latin typeface="Courier New" pitchFamily="49" charset="0"/>
                <a:cs typeface="Courier New" pitchFamily="49" charset="0"/>
              </a:rPr>
              <a:t>// Sử dụng</a:t>
            </a:r>
          </a:p>
          <a:p>
            <a:pPr marL="0" indent="0">
              <a:buFont typeface="Wingdings" pitchFamily="2" charset="2"/>
              <a:buNone/>
              <a:defRPr/>
            </a:pPr>
            <a:r>
              <a:rPr lang="en-US" sz="2000" dirty="0" err="1" smtClean="0">
                <a:solidFill>
                  <a:schemeClr val="accent5">
                    <a:lumMod val="75000"/>
                  </a:schemeClr>
                </a:solidFill>
                <a:latin typeface="Courier New" pitchFamily="49" charset="0"/>
                <a:cs typeface="Courier New" pitchFamily="49" charset="0"/>
              </a:rPr>
              <a:t>Ngày làm việc</a:t>
            </a:r>
            <a:r>
              <a:rPr lang="en-US" sz="2000" dirty="0" smtClean="0">
                <a:latin typeface="Courier New" pitchFamily="49" charset="0"/>
                <a:cs typeface="Courier New" pitchFamily="49" charset="0"/>
              </a:rPr>
              <a:t> wd = </a:t>
            </a:r>
            <a:r>
              <a:rPr lang="en-US" sz="2000" dirty="0" err="1" smtClean="0">
                <a:solidFill>
                  <a:schemeClr val="accent5">
                    <a:lumMod val="75000"/>
                  </a:schemeClr>
                </a:solidFill>
                <a:latin typeface="Courier New" pitchFamily="49" charset="0"/>
                <a:cs typeface="Courier New" pitchFamily="49" charset="0"/>
              </a:rPr>
              <a:t>Ngày làm việc</a:t>
            </a:r>
            <a:r>
              <a:rPr lang="en-US" sz="2000" dirty="0" err="1" smtClean="0">
                <a:latin typeface="Courier New" pitchFamily="49" charset="0"/>
                <a:cs typeface="Courier New" pitchFamily="49" charset="0"/>
              </a:rPr>
              <a:t>.Tuesday</a:t>
            </a:r>
            <a:r>
              <a:rPr lang="en-US" sz="2000" dirty="0" smtClean="0">
                <a:latin typeface="Courier New" pitchFamily="49" charset="0"/>
                <a:cs typeface="Courier New" pitchFamily="49" charset="0"/>
              </a:rPr>
              <a:t>;</a:t>
            </a:r>
          </a:p>
          <a:p>
            <a:pPr marL="0" indent="0">
              <a:buFont typeface="Wingdings" pitchFamily="2" charset="2"/>
              <a:buNone/>
              <a:defRPr/>
            </a:pPr>
            <a:r>
              <a:rPr lang="en-US" sz="2000" dirty="0" smtClean="0">
                <a:solidFill>
                  <a:srgbClr val="0000FF"/>
                </a:solidFill>
                <a:latin typeface="Courier New" pitchFamily="49" charset="0"/>
                <a:cs typeface="Courier New" pitchFamily="49" charset="0"/>
              </a:rPr>
              <a:t>công tắc điện</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wd</a:t>
            </a:r>
            <a:r>
              <a:rPr lang="en-US" sz="2000" dirty="0" smtClean="0">
                <a:latin typeface="Courier New" pitchFamily="49" charset="0"/>
                <a:cs typeface="Courier New" pitchFamily="49" charset="0"/>
              </a:rPr>
              <a:t>) {...}</a:t>
            </a:r>
          </a:p>
          <a:p>
            <a:pPr marL="0" indent="0">
              <a:buFont typeface="Wingdings" pitchFamily="2" charset="2"/>
              <a:buNone/>
              <a:defRPr/>
            </a:pPr>
            <a:r>
              <a:rPr lang="en-US" sz="2000" dirty="0" smtClean="0">
                <a:solidFill>
                  <a:srgbClr val="0000FF"/>
                </a:solidFill>
                <a:latin typeface="Courier New" pitchFamily="49" charset="0"/>
                <a:cs typeface="Courier New" pitchFamily="49" charset="0"/>
              </a:rPr>
              <a:t>chuỗi</a:t>
            </a:r>
            <a:r>
              <a:rPr lang="en-US" sz="2000" dirty="0" smtClean="0">
                <a:latin typeface="Courier New" pitchFamily="49" charset="0"/>
                <a:cs typeface="Courier New" pitchFamily="49" charset="0"/>
              </a:rPr>
              <a:t> n = </a:t>
            </a:r>
            <a:r>
              <a:rPr lang="en-US" sz="2000" dirty="0" err="1" smtClean="0">
                <a:solidFill>
                  <a:schemeClr val="accent5">
                    <a:lumMod val="75000"/>
                  </a:schemeClr>
                </a:solidFill>
                <a:latin typeface="Courier New" pitchFamily="49" charset="0"/>
                <a:cs typeface="Courier New" pitchFamily="49" charset="0"/>
              </a:rPr>
              <a:t>enum</a:t>
            </a:r>
            <a:r>
              <a:rPr lang="en-US" sz="2000" dirty="0" err="1" smtClean="0">
                <a:latin typeface="Courier New" pitchFamily="49" charset="0"/>
                <a:cs typeface="Courier New" pitchFamily="49" charset="0"/>
              </a:rPr>
              <a:t>.GetName</a:t>
            </a: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loại</a:t>
            </a:r>
            <a:r>
              <a:rPr lang="en-US" sz="2000" dirty="0" smtClean="0">
                <a:latin typeface="Courier New" pitchFamily="49" charset="0"/>
                <a:cs typeface="Courier New" pitchFamily="49" charset="0"/>
              </a:rPr>
              <a:t>(</a:t>
            </a:r>
            <a:r>
              <a:rPr lang="en-US" sz="2000" dirty="0" err="1" smtClean="0">
                <a:solidFill>
                  <a:schemeClr val="accent5">
                    <a:lumMod val="75000"/>
                  </a:schemeClr>
                </a:solidFill>
                <a:latin typeface="Courier New" pitchFamily="49" charset="0"/>
                <a:cs typeface="Courier New" pitchFamily="49" charset="0"/>
              </a:rPr>
              <a:t>Ngày làm việc</a:t>
            </a:r>
            <a:r>
              <a:rPr lang="en-US" sz="2000" dirty="0" smtClean="0">
                <a:latin typeface="Courier New" pitchFamily="49" charset="0"/>
                <a:cs typeface="Courier New" pitchFamily="49" charset="0"/>
              </a:rPr>
              <a:t>), 6);</a:t>
            </a:r>
          </a:p>
          <a:p>
            <a:pPr marL="0" indent="0">
              <a:buFont typeface="Wingdings" pitchFamily="2" charset="2"/>
              <a:buNone/>
              <a:defRPr/>
            </a:pPr>
            <a:r>
              <a:rPr lang="en-US" sz="2000" dirty="0" smtClean="0">
                <a:latin typeface="Courier New" pitchFamily="49" charset="0"/>
                <a:cs typeface="Courier New" pitchFamily="49" charset="0"/>
              </a:rPr>
              <a:t>       n = </a:t>
            </a:r>
            <a:r>
              <a:rPr lang="en-US" sz="2000" dirty="0" err="1" smtClean="0">
                <a:latin typeface="Courier New" pitchFamily="49" charset="0"/>
                <a:cs typeface="Courier New" pitchFamily="49" charset="0"/>
              </a:rPr>
              <a:t>wd.ToString</a:t>
            </a:r>
            <a:r>
              <a:rPr lang="en-US" sz="2000" dirty="0" smtClean="0">
                <a:latin typeface="Courier New" pitchFamily="49" charset="0"/>
                <a:cs typeface="Courier New" pitchFamily="49" charset="0"/>
              </a:rPr>
              <a:t>();       </a:t>
            </a:r>
            <a:r>
              <a:rPr lang="en-US" sz="2000" dirty="0" smtClean="0">
                <a:solidFill>
                  <a:srgbClr val="008000"/>
                </a:solidFill>
                <a:latin typeface="Courier New" pitchFamily="49" charset="0"/>
                <a:cs typeface="Courier New" pitchFamily="49" charset="0"/>
              </a:rPr>
              <a:t> // n = "thứ ba"</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20444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2057400" y="152400"/>
            <a:ext cx="6923088" cy="660400"/>
          </a:xfrm>
        </p:spPr>
        <p:txBody>
          <a:bodyPr>
            <a:normAutofit/>
          </a:bodyPr>
          <a:lstStyle/>
          <a:p>
            <a:pPr eaLnBrk="1" hangingPunct="1"/>
            <a:r>
              <a:rPr lang="en-US" sz="3000" b="1" i="1" dirty="0">
                <a:latin typeface="Arial" charset="0"/>
                <a:cs typeface="Arial" charset="0"/>
              </a:rPr>
              <a:t>Sử dụng Regular Expression</a:t>
            </a:r>
          </a:p>
        </p:txBody>
      </p:sp>
      <p:sp>
        <p:nvSpPr>
          <p:cNvPr id="5" name="Rectangle 4"/>
          <p:cNvSpPr/>
          <p:nvPr/>
        </p:nvSpPr>
        <p:spPr>
          <a:xfrm>
            <a:off x="263769" y="990600"/>
            <a:ext cx="8651631" cy="5652253"/>
          </a:xfrm>
          <a:prstGeom prst="rect">
            <a:avLst/>
          </a:prstGeom>
        </p:spPr>
        <p:txBody>
          <a:bodyPr wrap="square">
            <a:spAutoFit/>
          </a:bodyPr>
          <a:lstStyle/>
          <a:p>
            <a:pPr algn="just">
              <a:lnSpc>
                <a:spcPct val="130000"/>
              </a:lnSpc>
            </a:pPr>
            <a:r>
              <a:rPr lang="en-US" sz="2000" dirty="0">
                <a:solidFill>
                  <a:srgbClr val="000000"/>
                </a:solidFill>
                <a:latin typeface="Helvetica" panose="020B0604020202020204" pitchFamily="34" charset="0"/>
              </a:rPr>
              <a:t>Một </a:t>
            </a:r>
            <a:r>
              <a:rPr lang="en-US" sz="2000" b="1" dirty="0">
                <a:solidFill>
                  <a:srgbClr val="000000"/>
                </a:solidFill>
                <a:latin typeface="Helvetica" panose="020B0604020202020204" pitchFamily="34" charset="0"/>
              </a:rPr>
              <a:t>biểu hiện thông thường</a:t>
            </a:r>
            <a:r>
              <a:rPr lang="en-US" sz="2000" dirty="0">
                <a:solidFill>
                  <a:srgbClr val="000000"/>
                </a:solidFill>
                <a:latin typeface="Helvetica" panose="020B0604020202020204" pitchFamily="34" charset="0"/>
              </a:rPr>
              <a:t>là một mô hình có thể được kết hợp với một văn bản đầu vào. Các</a:t>
            </a:r>
            <a:r>
              <a:rPr lang="en-US" sz="2000" dirty="0" err="1">
                <a:solidFill>
                  <a:srgbClr val="000000"/>
                </a:solidFill>
                <a:latin typeface="Helvetica" panose="020B0604020202020204" pitchFamily="34" charset="0"/>
              </a:rPr>
              <a:t>.Mạng lưới</a:t>
            </a:r>
            <a:r>
              <a:rPr lang="en-US" sz="2000" dirty="0">
                <a:solidFill>
                  <a:srgbClr val="000000"/>
                </a:solidFill>
                <a:latin typeface="Helvetica" panose="020B0604020202020204" pitchFamily="34" charset="0"/>
              </a:rPr>
              <a:t>framework cung cấp một động cơ biểu hiện thường xuyên cho phép hợp như vậy. Một mô hình bao gồm literals một hoặc nhiều nhân vật, các nhà khai thác, hoặc cấu trúc.</a:t>
            </a:r>
          </a:p>
          <a:p>
            <a:pPr marL="342900" indent="-342900">
              <a:lnSpc>
                <a:spcPct val="130000"/>
              </a:lnSpc>
              <a:buFont typeface="Wingdings" panose="05000000000000000000" pitchFamily="2" charset="2"/>
              <a:buChar char="§"/>
            </a:pPr>
            <a:r>
              <a:rPr lang="en-US" sz="2000" dirty="0" smtClean="0">
                <a:solidFill>
                  <a:srgbClr val="000000"/>
                </a:solidFill>
                <a:latin typeface="Helvetica" panose="020B0604020202020204" pitchFamily="34" charset="0"/>
              </a:rPr>
              <a:t>cấu trúc </a:t>
            </a:r>
            <a:r>
              <a:rPr lang="en-US" sz="2000" dirty="0">
                <a:solidFill>
                  <a:srgbClr val="000000"/>
                </a:solidFill>
                <a:latin typeface="Helvetica" panose="020B0604020202020204" pitchFamily="34" charset="0"/>
              </a:rPr>
              <a:t>cho Xác định Regular Expressions</a:t>
            </a:r>
          </a:p>
          <a:p>
            <a:pPr marL="342900" indent="-342900" algn="just">
              <a:lnSpc>
                <a:spcPct val="130000"/>
              </a:lnSpc>
              <a:buFont typeface="Wingdings" panose="05000000000000000000" pitchFamily="2" charset="2"/>
              <a:buChar char="Ø"/>
            </a:pPr>
            <a:r>
              <a:rPr lang="en-US" sz="2000" dirty="0" smtClean="0">
                <a:latin typeface="Helvetica" panose="020B0604020202020204" pitchFamily="34" charset="0"/>
              </a:rPr>
              <a:t>Tính cách </a:t>
            </a:r>
            <a:r>
              <a:rPr lang="en-US" sz="2000" dirty="0">
                <a:latin typeface="Helvetica" panose="020B0604020202020204" pitchFamily="34" charset="0"/>
              </a:rPr>
              <a:t>thoát</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lớp nhân vật</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neo</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nhóm cấu trúc</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quantifiers</a:t>
            </a:r>
          </a:p>
          <a:p>
            <a:pPr marL="342900" indent="-342900" algn="just">
              <a:lnSpc>
                <a:spcPct val="130000"/>
              </a:lnSpc>
              <a:buFont typeface="Wingdings" panose="05000000000000000000" pitchFamily="2" charset="2"/>
              <a:buChar char="Ø"/>
            </a:pPr>
            <a:r>
              <a:rPr lang="en-US" sz="2000" dirty="0" err="1">
                <a:latin typeface="Helvetica" panose="020B0604020202020204" pitchFamily="34" charset="0"/>
              </a:rPr>
              <a:t>backreference</a:t>
            </a:r>
            <a:r>
              <a:rPr lang="en-US" sz="2000" dirty="0">
                <a:latin typeface="Helvetica" panose="020B0604020202020204" pitchFamily="34" charset="0"/>
              </a:rPr>
              <a:t> cấu trúc</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cấu trúc thay đổi luân phiên</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thay thế</a:t>
            </a:r>
          </a:p>
          <a:p>
            <a:pPr marL="342900" indent="-342900" algn="just">
              <a:lnSpc>
                <a:spcPct val="130000"/>
              </a:lnSpc>
              <a:buFont typeface="Wingdings" panose="05000000000000000000" pitchFamily="2" charset="2"/>
              <a:buChar char="Ø"/>
            </a:pPr>
            <a:r>
              <a:rPr lang="en-US" sz="2000" dirty="0">
                <a:latin typeface="Helvetica" panose="020B0604020202020204" pitchFamily="34" charset="0"/>
              </a:rPr>
              <a:t>cấu trúc linh tinh</a:t>
            </a:r>
            <a:endParaRPr lang="en-US" sz="2000" i="0" dirty="0">
              <a:effectLst/>
              <a:latin typeface="Helvetica" panose="020B0604020202020204" pitchFamily="34" charset="0"/>
            </a:endParaRPr>
          </a:p>
        </p:txBody>
      </p:sp>
    </p:spTree>
    <p:extLst>
      <p:ext uri="{BB962C8B-B14F-4D97-AF65-F5344CB8AC3E}">
        <p14:creationId xmlns:p14="http://schemas.microsoft.com/office/powerpoint/2010/main" val="180060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763713" y="0"/>
            <a:ext cx="6923087" cy="914400"/>
          </a:xfrm>
        </p:spPr>
        <p:txBody>
          <a:bodyPr/>
          <a:lstStyle/>
          <a:p>
            <a:pPr eaLnBrk="1" hangingPunct="1"/>
            <a:r>
              <a:rPr lang="en-US" dirty="0" smtClean="0">
                <a:solidFill>
                  <a:srgbClr val="C00000"/>
                </a:solidFill>
                <a:latin typeface="Arial" charset="0"/>
                <a:cs typeface="Arial" charset="0"/>
              </a:rPr>
              <a:t>Sử dụng Regular Expression</a:t>
            </a:r>
            <a:endParaRPr lang="en-US" dirty="0" smtClean="0">
              <a:latin typeface="Arial" charset="0"/>
              <a:cs typeface="Arial" charset="0"/>
            </a:endParaRPr>
          </a:p>
        </p:txBody>
      </p:sp>
      <p:sp>
        <p:nvSpPr>
          <p:cNvPr id="28675" name="Content Placeholder 2"/>
          <p:cNvSpPr>
            <a:spLocks noGrp="1"/>
          </p:cNvSpPr>
          <p:nvPr>
            <p:ph idx="1"/>
          </p:nvPr>
        </p:nvSpPr>
        <p:spPr>
          <a:xfrm>
            <a:off x="457200" y="1066800"/>
            <a:ext cx="8229600" cy="4906963"/>
          </a:xfrm>
        </p:spPr>
        <p:txBody>
          <a:bodyPr/>
          <a:lstStyle/>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sử dụng </a:t>
            </a:r>
            <a:r>
              <a:rPr lang="en-US" sz="1300" dirty="0" err="1" smtClean="0">
                <a:latin typeface="Courier New" pitchFamily="49" charset="0"/>
                <a:cs typeface="Courier New" pitchFamily="49" charset="0"/>
              </a:rPr>
              <a:t>System.Text.RegularExpressions</a:t>
            </a:r>
            <a:r>
              <a:rPr lang="en-US" sz="1300" dirty="0" smtClean="0">
                <a:latin typeface="Courier New" pitchFamily="49" charset="0"/>
                <a:cs typeface="Courier New" pitchFamily="49" charset="0"/>
              </a:rPr>
              <a:t>;</a:t>
            </a:r>
          </a:p>
          <a:p>
            <a:pPr eaLnBrk="1" hangingPunct="1">
              <a:buFont typeface="Wingdings" pitchFamily="2" charset="2"/>
              <a:buNone/>
              <a:defRPr/>
            </a:pPr>
            <a:endParaRPr lang="en-US" sz="1300" dirty="0" smtClean="0">
              <a:latin typeface="Courier New" pitchFamily="49" charset="0"/>
              <a:cs typeface="Courier New" pitchFamily="49" charset="0"/>
            </a:endParaRPr>
          </a:p>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chuỗi</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emailpattern</a:t>
            </a:r>
            <a:r>
              <a:rPr lang="en-US" sz="1300" dirty="0" smtClean="0">
                <a:latin typeface="Courier New" pitchFamily="49" charset="0"/>
                <a:cs typeface="Courier New" pitchFamily="49" charset="0"/>
              </a:rPr>
              <a:t> = </a:t>
            </a:r>
            <a:r>
              <a:rPr lang="en-US" sz="1300" dirty="0" smtClean="0">
                <a:solidFill>
                  <a:srgbClr val="C00000"/>
                </a:solidFill>
                <a:latin typeface="Courier New" pitchFamily="49" charset="0"/>
                <a:cs typeface="Courier New" pitchFamily="49" charset="0"/>
              </a:rPr>
              <a:t>@ "\ W + (. \ W +) * @ \ w +. (\ W {2,}) (. \ W {2,}) *"</a:t>
            </a:r>
            <a:r>
              <a:rPr lang="en-US" sz="1300" dirty="0" smtClean="0">
                <a:latin typeface="Courier New" pitchFamily="49" charset="0"/>
                <a:cs typeface="Courier New" pitchFamily="49" charset="0"/>
              </a:rPr>
              <a:t>;</a:t>
            </a:r>
            <a:endParaRPr lang="en-US" sz="1300" dirty="0" smtClean="0">
              <a:solidFill>
                <a:srgbClr val="C00000"/>
              </a:solidFill>
              <a:latin typeface="Courier New" pitchFamily="49" charset="0"/>
              <a:cs typeface="Courier New" pitchFamily="49" charset="0"/>
            </a:endParaRPr>
          </a:p>
          <a:p>
            <a:pPr eaLnBrk="1" hangingPunct="1">
              <a:buFont typeface="Wingdings" pitchFamily="2" charset="2"/>
              <a:buNone/>
              <a:defRPr/>
            </a:pPr>
            <a:r>
              <a:rPr lang="en-US" sz="1300" dirty="0" err="1" smtClean="0">
                <a:solidFill>
                  <a:schemeClr val="accent5">
                    <a:lumMod val="75000"/>
                  </a:schemeClr>
                </a:solidFill>
                <a:latin typeface="Courier New" pitchFamily="49" charset="0"/>
                <a:cs typeface="Courier New" pitchFamily="49" charset="0"/>
              </a:rPr>
              <a:t>regex</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regx</a:t>
            </a:r>
            <a:r>
              <a:rPr lang="en-US" sz="1300" dirty="0" smtClean="0">
                <a:latin typeface="Courier New" pitchFamily="49" charset="0"/>
                <a:cs typeface="Courier New" pitchFamily="49" charset="0"/>
              </a:rPr>
              <a:t> = </a:t>
            </a:r>
            <a:r>
              <a:rPr lang="en-US" sz="1300" dirty="0" smtClean="0">
                <a:solidFill>
                  <a:srgbClr val="0000FF"/>
                </a:solidFill>
                <a:latin typeface="Courier New" pitchFamily="49" charset="0"/>
                <a:cs typeface="Courier New" pitchFamily="49" charset="0"/>
              </a:rPr>
              <a:t>Mới</a:t>
            </a:r>
            <a:r>
              <a:rPr lang="en-US" sz="1300" dirty="0" smtClean="0">
                <a:latin typeface="Courier New" pitchFamily="49" charset="0"/>
                <a:cs typeface="Courier New" pitchFamily="49" charset="0"/>
              </a:rPr>
              <a:t> </a:t>
            </a:r>
            <a:r>
              <a:rPr lang="en-US" sz="1300" dirty="0" err="1" smtClean="0">
                <a:solidFill>
                  <a:schemeClr val="accent5">
                    <a:lumMod val="75000"/>
                  </a:schemeClr>
                </a:solidFill>
                <a:latin typeface="Courier New" pitchFamily="49" charset="0"/>
                <a:cs typeface="Courier New" pitchFamily="49" charset="0"/>
              </a:rPr>
              <a:t>regex</a:t>
            </a:r>
            <a:r>
              <a:rPr lang="en-US" sz="1300" dirty="0" smtClean="0">
                <a:latin typeface="Courier New" pitchFamily="49" charset="0"/>
                <a:cs typeface="Courier New" pitchFamily="49" charset="0"/>
              </a:rPr>
              <a:t>(</a:t>
            </a:r>
            <a:r>
              <a:rPr lang="en-US" sz="1300" dirty="0" err="1" smtClean="0">
                <a:latin typeface="Courier New" pitchFamily="49" charset="0"/>
                <a:cs typeface="Courier New" pitchFamily="49" charset="0"/>
              </a:rPr>
              <a:t>emailpattern</a:t>
            </a:r>
            <a:r>
              <a:rPr lang="en-US" sz="1300" dirty="0" smtClean="0">
                <a:latin typeface="Courier New" pitchFamily="49" charset="0"/>
                <a:cs typeface="Courier New" pitchFamily="49" charset="0"/>
              </a:rPr>
              <a:t>);</a:t>
            </a:r>
          </a:p>
          <a:p>
            <a:pPr eaLnBrk="1" hangingPunct="1">
              <a:buFont typeface="Wingdings" pitchFamily="2" charset="2"/>
              <a:buNone/>
              <a:defRPr/>
            </a:pPr>
            <a:endParaRPr lang="en-US" sz="1300" dirty="0" smtClean="0">
              <a:solidFill>
                <a:srgbClr val="0000FF"/>
              </a:solidFill>
              <a:latin typeface="Courier New" pitchFamily="49" charset="0"/>
              <a:cs typeface="Courier New" pitchFamily="49" charset="0"/>
            </a:endParaRPr>
          </a:p>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chuỗi</a:t>
            </a:r>
            <a:r>
              <a:rPr lang="en-US" sz="1300" dirty="0" smtClean="0">
                <a:latin typeface="Courier New" pitchFamily="49" charset="0"/>
                <a:cs typeface="Courier New" pitchFamily="49" charset="0"/>
              </a:rPr>
              <a:t> email = </a:t>
            </a:r>
            <a:r>
              <a:rPr lang="en-US" sz="1300" dirty="0" smtClean="0">
                <a:solidFill>
                  <a:srgbClr val="C00000"/>
                </a:solidFill>
                <a:latin typeface="Courier New" pitchFamily="49" charset="0"/>
                <a:cs typeface="Courier New" pitchFamily="49" charset="0"/>
              </a:rPr>
              <a:t>"Fwa.ctc@fsoft.com.vn"</a:t>
            </a:r>
            <a:r>
              <a:rPr lang="en-US" sz="1300" dirty="0" smtClean="0">
                <a:latin typeface="Courier New" pitchFamily="49" charset="0"/>
                <a:cs typeface="Courier New" pitchFamily="49" charset="0"/>
              </a:rPr>
              <a:t>;</a:t>
            </a:r>
          </a:p>
          <a:p>
            <a:pPr eaLnBrk="1" hangingPunct="1">
              <a:buFont typeface="Wingdings" pitchFamily="2" charset="2"/>
              <a:buNone/>
              <a:defRPr/>
            </a:pPr>
            <a:r>
              <a:rPr lang="en-US" sz="1300" dirty="0" err="1" smtClean="0">
                <a:solidFill>
                  <a:srgbClr val="0000FF"/>
                </a:solidFill>
                <a:latin typeface="Courier New" pitchFamily="49" charset="0"/>
                <a:cs typeface="Courier New" pitchFamily="49" charset="0"/>
              </a:rPr>
              <a:t>bool</a:t>
            </a:r>
            <a:r>
              <a:rPr lang="en-US" sz="1300" dirty="0" smtClean="0">
                <a:latin typeface="Courier New" pitchFamily="49" charset="0"/>
                <a:cs typeface="Courier New" pitchFamily="49" charset="0"/>
              </a:rPr>
              <a:t> b = </a:t>
            </a:r>
            <a:r>
              <a:rPr lang="en-US" sz="1300" dirty="0" err="1" smtClean="0">
                <a:latin typeface="Courier New" pitchFamily="49" charset="0"/>
                <a:cs typeface="Courier New" pitchFamily="49" charset="0"/>
              </a:rPr>
              <a:t>regx.IsMatch</a:t>
            </a:r>
            <a:r>
              <a:rPr lang="en-US" sz="1300" dirty="0" smtClean="0">
                <a:latin typeface="Courier New" pitchFamily="49" charset="0"/>
                <a:cs typeface="Courier New" pitchFamily="49" charset="0"/>
              </a:rPr>
              <a:t>(e-mail);   </a:t>
            </a:r>
            <a:r>
              <a:rPr lang="en-US" sz="1300" dirty="0" smtClean="0">
                <a:solidFill>
                  <a:srgbClr val="008000"/>
                </a:solidFill>
                <a:latin typeface="Courier New" pitchFamily="49" charset="0"/>
                <a:cs typeface="Courier New" pitchFamily="49" charset="0"/>
              </a:rPr>
              <a:t>// Bỏ qua vị trí</a:t>
            </a:r>
          </a:p>
          <a:p>
            <a:pPr eaLnBrk="1" hangingPunct="1">
              <a:buFont typeface="Wingdings" pitchFamily="2" charset="2"/>
              <a:buNone/>
              <a:defRPr/>
            </a:pPr>
            <a:r>
              <a:rPr lang="en-US" sz="1300" dirty="0" smtClean="0">
                <a:solidFill>
                  <a:schemeClr val="accent5">
                    <a:lumMod val="75000"/>
                  </a:schemeClr>
                </a:solidFill>
                <a:latin typeface="Courier New" pitchFamily="49" charset="0"/>
                <a:cs typeface="Courier New" pitchFamily="49" charset="0"/>
              </a:rPr>
              <a:t>Trận đấu</a:t>
            </a:r>
            <a:r>
              <a:rPr lang="en-US" sz="1300" dirty="0" smtClean="0">
                <a:latin typeface="Courier New" pitchFamily="49" charset="0"/>
                <a:cs typeface="Courier New" pitchFamily="49" charset="0"/>
              </a:rPr>
              <a:t> m = </a:t>
            </a:r>
            <a:r>
              <a:rPr lang="en-US" sz="1300" dirty="0" err="1" smtClean="0">
                <a:latin typeface="Courier New" pitchFamily="49" charset="0"/>
                <a:cs typeface="Courier New" pitchFamily="49" charset="0"/>
              </a:rPr>
              <a:t>regx.Match</a:t>
            </a:r>
            <a:r>
              <a:rPr lang="en-US" sz="1300" dirty="0" smtClean="0">
                <a:latin typeface="Courier New" pitchFamily="49" charset="0"/>
                <a:cs typeface="Courier New" pitchFamily="49" charset="0"/>
              </a:rPr>
              <a:t>(e-mail);    </a:t>
            </a:r>
            <a:r>
              <a:rPr lang="en-US" sz="1300" dirty="0" smtClean="0">
                <a:solidFill>
                  <a:srgbClr val="008000"/>
                </a:solidFill>
                <a:latin typeface="Courier New" pitchFamily="49" charset="0"/>
                <a:cs typeface="Courier New" pitchFamily="49" charset="0"/>
              </a:rPr>
              <a:t>// có thêm thông tin</a:t>
            </a:r>
          </a:p>
          <a:p>
            <a:pPr eaLnBrk="1" hangingPunct="1">
              <a:buFont typeface="Wingdings" pitchFamily="2" charset="2"/>
              <a:buNone/>
              <a:defRPr/>
            </a:pPr>
            <a:r>
              <a:rPr lang="en-US" sz="1300" dirty="0" smtClean="0">
                <a:latin typeface="Courier New" pitchFamily="49" charset="0"/>
                <a:cs typeface="Courier New" pitchFamily="49" charset="0"/>
              </a:rPr>
              <a:t>b = </a:t>
            </a:r>
            <a:r>
              <a:rPr lang="en-US" sz="1300" dirty="0" err="1" smtClean="0">
                <a:latin typeface="Courier New" pitchFamily="49" charset="0"/>
                <a:cs typeface="Courier New" pitchFamily="49" charset="0"/>
              </a:rPr>
              <a:t>m.Success</a:t>
            </a:r>
            <a:r>
              <a:rPr lang="en-US" sz="1300" dirty="0" smtClean="0">
                <a:latin typeface="Courier New" pitchFamily="49" charset="0"/>
                <a:cs typeface="Courier New" pitchFamily="49" charset="0"/>
              </a:rPr>
              <a:t>;                  </a:t>
            </a:r>
            <a:r>
              <a:rPr lang="en-US" sz="1300" dirty="0" smtClean="0">
                <a:solidFill>
                  <a:srgbClr val="008000"/>
                </a:solidFill>
                <a:latin typeface="Courier New" pitchFamily="49" charset="0"/>
                <a:cs typeface="Courier New" pitchFamily="49" charset="0"/>
              </a:rPr>
              <a:t>// thật</a:t>
            </a:r>
          </a:p>
          <a:p>
            <a:pPr eaLnBrk="1" hangingPunct="1">
              <a:buFont typeface="Wingdings" pitchFamily="2" charset="2"/>
              <a:buNone/>
              <a:defRPr/>
            </a:pPr>
            <a:r>
              <a:rPr lang="en-US" sz="1300" dirty="0" err="1" smtClean="0">
                <a:solidFill>
                  <a:srgbClr val="0000FF"/>
                </a:solidFill>
                <a:latin typeface="Courier New" pitchFamily="49" charset="0"/>
                <a:cs typeface="Courier New" pitchFamily="49" charset="0"/>
              </a:rPr>
              <a:t>int</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tôi</a:t>
            </a:r>
            <a:r>
              <a:rPr lang="en-US" sz="1300" dirty="0" smtClean="0">
                <a:latin typeface="Courier New" pitchFamily="49" charset="0"/>
                <a:cs typeface="Courier New" pitchFamily="49" charset="0"/>
              </a:rPr>
              <a:t> = </a:t>
            </a:r>
            <a:r>
              <a:rPr lang="en-US" sz="1300" dirty="0" err="1" smtClean="0">
                <a:latin typeface="Courier New" pitchFamily="49" charset="0"/>
                <a:cs typeface="Courier New" pitchFamily="49" charset="0"/>
              </a:rPr>
              <a:t>m.Index</a:t>
            </a:r>
            <a:r>
              <a:rPr lang="en-US" sz="1300" dirty="0" smtClean="0">
                <a:latin typeface="Courier New" pitchFamily="49" charset="0"/>
                <a:cs typeface="Courier New" pitchFamily="49" charset="0"/>
              </a:rPr>
              <a:t>;              </a:t>
            </a:r>
            <a:r>
              <a:rPr lang="en-US" sz="1300" dirty="0" smtClean="0">
                <a:solidFill>
                  <a:srgbClr val="008000"/>
                </a:solidFill>
                <a:latin typeface="Courier New" pitchFamily="49" charset="0"/>
                <a:cs typeface="Courier New" pitchFamily="49" charset="0"/>
              </a:rPr>
              <a:t>// vị trí của 1</a:t>
            </a:r>
            <a:r>
              <a:rPr lang="en-US" sz="1300" baseline="30000" dirty="0" smtClean="0">
                <a:solidFill>
                  <a:srgbClr val="008000"/>
                </a:solidFill>
                <a:latin typeface="Courier New" pitchFamily="49" charset="0"/>
                <a:cs typeface="Courier New" pitchFamily="49" charset="0"/>
              </a:rPr>
              <a:t>st</a:t>
            </a:r>
            <a:r>
              <a:rPr lang="en-US" sz="1300" dirty="0" smtClean="0">
                <a:solidFill>
                  <a:srgbClr val="008000"/>
                </a:solidFill>
                <a:latin typeface="Courier New" pitchFamily="49" charset="0"/>
                <a:cs typeface="Courier New" pitchFamily="49" charset="0"/>
              </a:rPr>
              <a:t> nhân vật phù hợp</a:t>
            </a:r>
          </a:p>
          <a:p>
            <a:pPr eaLnBrk="1" hangingPunct="1">
              <a:buFont typeface="Wingdings" pitchFamily="2" charset="2"/>
              <a:buNone/>
              <a:defRPr/>
            </a:pPr>
            <a:r>
              <a:rPr lang="en-US" sz="1300" dirty="0" smtClean="0">
                <a:solidFill>
                  <a:srgbClr val="0000FF"/>
                </a:solidFill>
                <a:latin typeface="Courier New" pitchFamily="49" charset="0"/>
                <a:cs typeface="Courier New" pitchFamily="49" charset="0"/>
              </a:rPr>
              <a:t>chuỗi</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textfound</a:t>
            </a:r>
            <a:r>
              <a:rPr lang="en-US" sz="1300" dirty="0" smtClean="0">
                <a:latin typeface="Courier New" pitchFamily="49" charset="0"/>
                <a:cs typeface="Courier New" pitchFamily="49" charset="0"/>
              </a:rPr>
              <a:t> = </a:t>
            </a:r>
            <a:r>
              <a:rPr lang="en-US" sz="1300" dirty="0" err="1" smtClean="0">
                <a:latin typeface="Courier New" pitchFamily="49" charset="0"/>
                <a:cs typeface="Courier New" pitchFamily="49" charset="0"/>
              </a:rPr>
              <a:t>m.Value</a:t>
            </a:r>
            <a:r>
              <a:rPr lang="en-US" sz="1300" dirty="0" smtClean="0">
                <a:latin typeface="Courier New" pitchFamily="49" charset="0"/>
                <a:cs typeface="Courier New" pitchFamily="49" charset="0"/>
              </a:rPr>
              <a:t>;     </a:t>
            </a:r>
            <a:r>
              <a:rPr lang="en-US" sz="1300" dirty="0" smtClean="0">
                <a:solidFill>
                  <a:srgbClr val="008000"/>
                </a:solidFill>
                <a:latin typeface="Courier New" pitchFamily="49" charset="0"/>
                <a:cs typeface="Courier New" pitchFamily="49" charset="0"/>
              </a:rPr>
              <a:t>// "fwa.ctc@fsoft.com.vn" trong trường hợp này</a:t>
            </a:r>
          </a:p>
          <a:p>
            <a:pPr eaLnBrk="1" hangingPunct="1">
              <a:buFont typeface="Wingdings" pitchFamily="2" charset="2"/>
              <a:buNone/>
              <a:defRPr/>
            </a:pPr>
            <a:endParaRPr lang="en-US" sz="1300" dirty="0" smtClean="0">
              <a:latin typeface="Courier New" pitchFamily="49" charset="0"/>
              <a:cs typeface="Courier New" pitchFamily="49" charset="0"/>
            </a:endParaRPr>
          </a:p>
          <a:p>
            <a:pPr eaLnBrk="1" hangingPunct="1">
              <a:buFont typeface="Wingdings" pitchFamily="2" charset="2"/>
              <a:buNone/>
              <a:defRPr/>
            </a:pPr>
            <a:r>
              <a:rPr lang="en-US" sz="1300" dirty="0" smtClean="0">
                <a:latin typeface="Courier New" pitchFamily="49" charset="0"/>
                <a:cs typeface="Courier New" pitchFamily="49" charset="0"/>
              </a:rPr>
              <a:t>email = </a:t>
            </a:r>
            <a:r>
              <a:rPr lang="en-US" sz="1300" dirty="0" smtClean="0">
                <a:solidFill>
                  <a:srgbClr val="C00000"/>
                </a:solidFill>
                <a:latin typeface="Courier New" pitchFamily="49" charset="0"/>
                <a:cs typeface="Courier New" pitchFamily="49" charset="0"/>
              </a:rPr>
              <a:t>"Fwa@fsoft.com.vn, fpt@fsoft.com.vn"</a:t>
            </a:r>
            <a:r>
              <a:rPr lang="en-US" sz="1300" dirty="0" smtClean="0">
                <a:latin typeface="Courier New" pitchFamily="49" charset="0"/>
                <a:cs typeface="Courier New" pitchFamily="49" charset="0"/>
              </a:rPr>
              <a:t>;</a:t>
            </a:r>
          </a:p>
          <a:p>
            <a:pPr eaLnBrk="1" hangingPunct="1">
              <a:buFont typeface="Wingdings" pitchFamily="2" charset="2"/>
              <a:buNone/>
              <a:defRPr/>
            </a:pPr>
            <a:r>
              <a:rPr lang="en-US" sz="1300" dirty="0" err="1" smtClean="0">
                <a:solidFill>
                  <a:schemeClr val="accent5">
                    <a:lumMod val="75000"/>
                  </a:schemeClr>
                </a:solidFill>
                <a:latin typeface="Courier New" pitchFamily="49" charset="0"/>
                <a:cs typeface="Courier New" pitchFamily="49" charset="0"/>
              </a:rPr>
              <a:t>MatchCollection</a:t>
            </a:r>
            <a:r>
              <a:rPr lang="en-US" sz="1300" dirty="0" smtClean="0">
                <a:latin typeface="Courier New" pitchFamily="49" charset="0"/>
                <a:cs typeface="Courier New" pitchFamily="49" charset="0"/>
              </a:rPr>
              <a:t> ms = </a:t>
            </a:r>
            <a:r>
              <a:rPr lang="en-US" sz="1300" dirty="0" err="1" smtClean="0">
                <a:latin typeface="Courier New" pitchFamily="49" charset="0"/>
                <a:cs typeface="Courier New" pitchFamily="49" charset="0"/>
              </a:rPr>
              <a:t>regx.Matches</a:t>
            </a:r>
            <a:r>
              <a:rPr lang="en-US" sz="1300" dirty="0" smtClean="0">
                <a:latin typeface="Courier New" pitchFamily="49" charset="0"/>
                <a:cs typeface="Courier New" pitchFamily="49" charset="0"/>
              </a:rPr>
              <a:t>(e-mail); </a:t>
            </a:r>
            <a:r>
              <a:rPr lang="en-US" sz="1300" dirty="0" smtClean="0">
                <a:solidFill>
                  <a:srgbClr val="008000"/>
                </a:solidFill>
                <a:latin typeface="Courier New" pitchFamily="49" charset="0"/>
                <a:cs typeface="Courier New" pitchFamily="49" charset="0"/>
              </a:rPr>
              <a:t>// nhiều kết quả</a:t>
            </a:r>
          </a:p>
          <a:p>
            <a:pPr eaLnBrk="1" hangingPunct="1">
              <a:buFont typeface="Wingdings" pitchFamily="2" charset="2"/>
              <a:buNone/>
              <a:defRPr/>
            </a:pPr>
            <a:r>
              <a:rPr lang="en-US" sz="1300" dirty="0" err="1" smtClean="0">
                <a:solidFill>
                  <a:srgbClr val="0000FF"/>
                </a:solidFill>
                <a:latin typeface="Courier New" pitchFamily="49" charset="0"/>
                <a:cs typeface="Courier New" pitchFamily="49" charset="0"/>
              </a:rPr>
              <a:t>cho mỗi</a:t>
            </a:r>
            <a:r>
              <a:rPr lang="en-US" sz="1300" dirty="0" smtClean="0">
                <a:latin typeface="Courier New" pitchFamily="49" charset="0"/>
                <a:cs typeface="Courier New" pitchFamily="49" charset="0"/>
              </a:rPr>
              <a:t> (</a:t>
            </a:r>
            <a:r>
              <a:rPr lang="en-US" sz="1300" dirty="0" smtClean="0">
                <a:solidFill>
                  <a:schemeClr val="accent5">
                    <a:lumMod val="75000"/>
                  </a:schemeClr>
                </a:solidFill>
                <a:latin typeface="Courier New" pitchFamily="49" charset="0"/>
                <a:cs typeface="Courier New" pitchFamily="49" charset="0"/>
              </a:rPr>
              <a:t>Trận đấu</a:t>
            </a:r>
            <a:r>
              <a:rPr lang="en-US" sz="1300" dirty="0" smtClean="0">
                <a:latin typeface="Courier New" pitchFamily="49" charset="0"/>
                <a:cs typeface="Courier New" pitchFamily="49" charset="0"/>
              </a:rPr>
              <a:t> m1 </a:t>
            </a:r>
            <a:r>
              <a:rPr lang="en-US" sz="1300" dirty="0" smtClean="0">
                <a:solidFill>
                  <a:srgbClr val="0000FF"/>
                </a:solidFill>
                <a:latin typeface="Courier New" pitchFamily="49" charset="0"/>
                <a:cs typeface="Courier New" pitchFamily="49" charset="0"/>
              </a:rPr>
              <a:t>trong</a:t>
            </a:r>
            <a:r>
              <a:rPr lang="en-US" sz="1300" dirty="0" smtClean="0">
                <a:latin typeface="Courier New" pitchFamily="49" charset="0"/>
                <a:cs typeface="Courier New" pitchFamily="49" charset="0"/>
              </a:rPr>
              <a:t> Cô){</a:t>
            </a:r>
          </a:p>
          <a:p>
            <a:pPr eaLnBrk="1" hangingPunct="1">
              <a:buFont typeface="Wingdings" pitchFamily="2" charset="2"/>
              <a:buNone/>
              <a:defRPr/>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tôi</a:t>
            </a:r>
            <a:r>
              <a:rPr lang="en-US" sz="1300" dirty="0" smtClean="0">
                <a:latin typeface="Courier New" pitchFamily="49" charset="0"/>
                <a:cs typeface="Courier New" pitchFamily="49" charset="0"/>
              </a:rPr>
              <a:t>         = M1.Index;        </a:t>
            </a:r>
            <a:r>
              <a:rPr lang="en-US" sz="1300" dirty="0" smtClean="0">
                <a:solidFill>
                  <a:srgbClr val="008000"/>
                </a:solidFill>
                <a:latin typeface="Courier New" pitchFamily="49" charset="0"/>
                <a:cs typeface="Courier New" pitchFamily="49" charset="0"/>
              </a:rPr>
              <a:t>// 0 thì 18</a:t>
            </a:r>
          </a:p>
          <a:p>
            <a:pPr eaLnBrk="1" hangingPunct="1">
              <a:buFont typeface="Wingdings" pitchFamily="2" charset="2"/>
              <a:buNone/>
              <a:defRPr/>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textfound</a:t>
            </a:r>
            <a:r>
              <a:rPr lang="en-US" sz="1300" dirty="0" smtClean="0">
                <a:latin typeface="Courier New" pitchFamily="49" charset="0"/>
                <a:cs typeface="Courier New" pitchFamily="49" charset="0"/>
              </a:rPr>
              <a:t> = M1.Value;        </a:t>
            </a:r>
            <a:r>
              <a:rPr lang="en-US" sz="1300" dirty="0" smtClean="0">
                <a:solidFill>
                  <a:srgbClr val="008000"/>
                </a:solidFill>
                <a:latin typeface="Courier New" pitchFamily="49" charset="0"/>
                <a:cs typeface="Courier New" pitchFamily="49" charset="0"/>
              </a:rPr>
              <a:t>// fwa@fsoft.com.vn sau đó fpt@fsoft.com.vn</a:t>
            </a:r>
          </a:p>
          <a:p>
            <a:pPr eaLnBrk="1" hangingPunct="1">
              <a:buFont typeface="Wingdings" pitchFamily="2" charset="2"/>
              <a:buNone/>
              <a:defRPr/>
            </a:pPr>
            <a:r>
              <a:rPr lang="en-US" sz="1300" dirty="0" smtClean="0">
                <a:solidFill>
                  <a:srgbClr val="008000"/>
                </a:solidFill>
                <a:latin typeface="Courier New" pitchFamily="49" charset="0"/>
                <a:cs typeface="Courier New" pitchFamily="49" charset="0"/>
              </a:rPr>
              <a:t>                                // m1.Success luôn luôn đúng trong bộ sưu tập</a:t>
            </a:r>
          </a:p>
          <a:p>
            <a:pPr eaLnBrk="1" hangingPunct="1">
              <a:buFont typeface="Wingdings" pitchFamily="2" charset="2"/>
              <a:buNone/>
              <a:defRPr/>
            </a:pPr>
            <a:r>
              <a:rPr lang="en-US" sz="1300" dirty="0" smtClean="0">
                <a:latin typeface="Courier New" pitchFamily="49" charset="0"/>
                <a:cs typeface="Courier New" pitchFamily="49" charset="0"/>
              </a:rPr>
              <a:t>}</a:t>
            </a:r>
          </a:p>
          <a:p>
            <a:pPr>
              <a:buNone/>
              <a:defRPr/>
            </a:pPr>
            <a:r>
              <a:rPr lang="en-US" sz="1300" dirty="0">
                <a:solidFill>
                  <a:srgbClr val="008000"/>
                </a:solidFill>
                <a:latin typeface="Courier New" pitchFamily="49" charset="0"/>
                <a:cs typeface="Courier New" pitchFamily="49" charset="0"/>
              </a:rPr>
              <a:t>// Loại bỏ khoảng trắng giữa một nhân vật từ và. hoặc là ,</a:t>
            </a:r>
          </a:p>
          <a:p>
            <a:pPr>
              <a:buNone/>
              <a:defRPr/>
            </a:pPr>
            <a:r>
              <a:rPr lang="nn-NO" sz="1300" dirty="0">
                <a:solidFill>
                  <a:schemeClr val="accent5">
                    <a:lumMod val="75000"/>
                  </a:schemeClr>
                </a:solidFill>
                <a:latin typeface="Courier New" pitchFamily="49" charset="0"/>
                <a:cs typeface="Courier New" pitchFamily="49" charset="0"/>
              </a:rPr>
              <a:t>regex</a:t>
            </a:r>
            <a:r>
              <a:rPr lang="nn-NO" sz="1300" dirty="0">
                <a:latin typeface="Courier New" pitchFamily="49" charset="0"/>
                <a:cs typeface="Courier New" pitchFamily="49" charset="0"/>
              </a:rPr>
              <a:t> rgx = </a:t>
            </a:r>
            <a:r>
              <a:rPr lang="nn-NO" sz="1300" dirty="0">
                <a:solidFill>
                  <a:srgbClr val="0000FF"/>
                </a:solidFill>
                <a:latin typeface="Courier New" pitchFamily="49" charset="0"/>
                <a:cs typeface="Courier New" pitchFamily="49" charset="0"/>
              </a:rPr>
              <a:t>Mới</a:t>
            </a:r>
            <a:r>
              <a:rPr lang="nn-NO" sz="1300" dirty="0">
                <a:latin typeface="Courier New" pitchFamily="49" charset="0"/>
                <a:cs typeface="Courier New" pitchFamily="49" charset="0"/>
              </a:rPr>
              <a:t> </a:t>
            </a:r>
            <a:r>
              <a:rPr lang="nn-NO" sz="1300" dirty="0">
                <a:solidFill>
                  <a:schemeClr val="accent5">
                    <a:lumMod val="75000"/>
                  </a:schemeClr>
                </a:solidFill>
                <a:latin typeface="Courier New" pitchFamily="49" charset="0"/>
                <a:cs typeface="Courier New" pitchFamily="49" charset="0"/>
              </a:rPr>
              <a:t>regex</a:t>
            </a:r>
            <a:r>
              <a:rPr lang="nn-NO" sz="1300" dirty="0">
                <a:latin typeface="Courier New" pitchFamily="49" charset="0"/>
                <a:cs typeface="Courier New" pitchFamily="49" charset="0"/>
              </a:rPr>
              <a:t>(</a:t>
            </a:r>
            <a:r>
              <a:rPr lang="nn-NO" sz="1300" dirty="0">
                <a:solidFill>
                  <a:srgbClr val="C00000"/>
                </a:solidFill>
                <a:latin typeface="Courier New" pitchFamily="49" charset="0"/>
                <a:cs typeface="Courier New" pitchFamily="49" charset="0"/>
              </a:rPr>
              <a:t>@ "(\ W) (\ s +) ([.,])"</a:t>
            </a:r>
            <a:r>
              <a:rPr lang="nn-NO" sz="1300" dirty="0">
                <a:latin typeface="Courier New" pitchFamily="49" charset="0"/>
                <a:cs typeface="Courier New" pitchFamily="49" charset="0"/>
              </a:rPr>
              <a:t>);</a:t>
            </a:r>
          </a:p>
          <a:p>
            <a:pPr>
              <a:buNone/>
              <a:defRPr/>
            </a:pPr>
            <a:r>
              <a:rPr lang="en-US" sz="1300" dirty="0">
                <a:solidFill>
                  <a:srgbClr val="0000FF"/>
                </a:solidFill>
                <a:latin typeface="Courier New" pitchFamily="49" charset="0"/>
                <a:cs typeface="Courier New" pitchFamily="49" charset="0"/>
              </a:rPr>
              <a:t>chuỗi</a:t>
            </a:r>
            <a:r>
              <a:rPr lang="en-US" sz="1300" dirty="0">
                <a:latin typeface="Courier New" pitchFamily="49" charset="0"/>
                <a:cs typeface="Courier New" pitchFamily="49" charset="0"/>
              </a:rPr>
              <a:t> s = </a:t>
            </a:r>
            <a:r>
              <a:rPr lang="en-US" sz="1300" dirty="0" err="1">
                <a:latin typeface="Courier New" pitchFamily="49" charset="0"/>
                <a:cs typeface="Courier New" pitchFamily="49" charset="0"/>
              </a:rPr>
              <a:t>rgx.Replace</a:t>
            </a:r>
            <a:r>
              <a:rPr lang="en-US" sz="1300" dirty="0">
                <a:latin typeface="Courier New" pitchFamily="49" charset="0"/>
                <a:cs typeface="Courier New" pitchFamily="49" charset="0"/>
              </a:rPr>
              <a:t>(</a:t>
            </a:r>
            <a:r>
              <a:rPr lang="en-US" sz="1300" dirty="0">
                <a:solidFill>
                  <a:srgbClr val="C00000"/>
                </a:solidFill>
                <a:latin typeface="Courier New" pitchFamily="49" charset="0"/>
                <a:cs typeface="Courier New" pitchFamily="49" charset="0"/>
              </a:rPr>
              <a:t>"</a:t>
            </a:r>
            <a:r>
              <a:rPr lang="en-US" sz="1300" dirty="0" err="1">
                <a:solidFill>
                  <a:srgbClr val="C00000"/>
                </a:solidFill>
                <a:latin typeface="Courier New" pitchFamily="49" charset="0"/>
                <a:cs typeface="Courier New" pitchFamily="49" charset="0"/>
              </a:rPr>
              <a:t>sdfd</a:t>
            </a:r>
            <a:r>
              <a:rPr lang="en-US" sz="1300" dirty="0">
                <a:solidFill>
                  <a:srgbClr val="C00000"/>
                </a:solidFill>
                <a:latin typeface="Courier New" pitchFamily="49" charset="0"/>
                <a:cs typeface="Courier New" pitchFamily="49" charset="0"/>
              </a:rPr>
              <a:t> . </a:t>
            </a:r>
            <a:r>
              <a:rPr lang="en-US" sz="1300" dirty="0" err="1">
                <a:solidFill>
                  <a:srgbClr val="C00000"/>
                </a:solidFill>
                <a:latin typeface="Courier New" pitchFamily="49" charset="0"/>
                <a:cs typeface="Courier New" pitchFamily="49" charset="0"/>
              </a:rPr>
              <a:t>sdfgdg</a:t>
            </a:r>
            <a:r>
              <a:rPr lang="en-US" sz="1300" dirty="0">
                <a:solidFill>
                  <a:srgbClr val="C00000"/>
                </a:solidFill>
                <a:latin typeface="Courier New" pitchFamily="49" charset="0"/>
                <a:cs typeface="Courier New" pitchFamily="49" charset="0"/>
              </a:rPr>
              <a:t> ,"</a:t>
            </a:r>
            <a:r>
              <a:rPr lang="en-US" sz="1300" dirty="0">
                <a:latin typeface="Courier New" pitchFamily="49" charset="0"/>
                <a:cs typeface="Courier New" pitchFamily="49" charset="0"/>
              </a:rPr>
              <a:t>, </a:t>
            </a:r>
            <a:r>
              <a:rPr lang="en-US" sz="1300" dirty="0">
                <a:solidFill>
                  <a:srgbClr val="C00000"/>
                </a:solidFill>
                <a:latin typeface="Courier New" pitchFamily="49" charset="0"/>
                <a:cs typeface="Courier New" pitchFamily="49" charset="0"/>
              </a:rPr>
              <a:t>@ "$ 1 $ 3"</a:t>
            </a:r>
            <a:r>
              <a:rPr lang="en-US" sz="1300" dirty="0">
                <a:latin typeface="Courier New" pitchFamily="49" charset="0"/>
                <a:cs typeface="Courier New" pitchFamily="49" charset="0"/>
              </a:rPr>
              <a:t>);</a:t>
            </a:r>
          </a:p>
          <a:p>
            <a:pPr eaLnBrk="1" hangingPunct="1">
              <a:buFont typeface="Wingdings" pitchFamily="2" charset="2"/>
              <a:buNone/>
              <a:defRPr/>
            </a:pPr>
            <a:endParaRPr lang="en-US" sz="1300" dirty="0" smtClean="0">
              <a:latin typeface="Courier New" pitchFamily="49" charset="0"/>
              <a:cs typeface="Courier New" pitchFamily="49" charset="0"/>
            </a:endParaRPr>
          </a:p>
          <a:p>
            <a:pPr eaLnBrk="1" hangingPunct="1">
              <a:buFont typeface="Wingdings" pitchFamily="2" charset="2"/>
              <a:buNone/>
              <a:defRPr/>
            </a:pPr>
            <a:endParaRPr lang="en-US" sz="1300" dirty="0" smtClean="0">
              <a:latin typeface="Courier New" pitchFamily="49" charset="0"/>
              <a:cs typeface="Courier New" pitchFamily="49" charset="0"/>
            </a:endParaRPr>
          </a:p>
        </p:txBody>
      </p:sp>
    </p:spTree>
    <p:extLst>
      <p:ext uri="{BB962C8B-B14F-4D97-AF65-F5344CB8AC3E}">
        <p14:creationId xmlns:p14="http://schemas.microsoft.com/office/powerpoint/2010/main" val="1563255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057400" y="228600"/>
            <a:ext cx="6923088" cy="579437"/>
          </a:xfrm>
        </p:spPr>
        <p:txBody>
          <a:bodyPr>
            <a:normAutofit/>
          </a:bodyPr>
          <a:lstStyle/>
          <a:p>
            <a:r>
              <a:rPr lang="en-US" sz="3000" b="1" i="1" dirty="0">
                <a:latin typeface="Arial" charset="0"/>
                <a:cs typeface="Arial" charset="0"/>
              </a:rPr>
              <a:t>LINQ cho Object</a:t>
            </a:r>
          </a:p>
        </p:txBody>
      </p:sp>
      <p:sp>
        <p:nvSpPr>
          <p:cNvPr id="7" name="Content Placeholder 1"/>
          <p:cNvSpPr>
            <a:spLocks noGrp="1"/>
          </p:cNvSpPr>
          <p:nvPr>
            <p:ph idx="4294967295"/>
          </p:nvPr>
        </p:nvSpPr>
        <p:spPr>
          <a:xfrm>
            <a:off x="295835" y="1546411"/>
            <a:ext cx="8848165" cy="4808351"/>
          </a:xfrm>
        </p:spPr>
        <p:txBody>
          <a:bodyPr>
            <a:normAutofit/>
          </a:bodyPr>
          <a:lstStyle/>
          <a:p>
            <a:r>
              <a:rPr lang="en-US" sz="2800" dirty="0" smtClean="0"/>
              <a:t> </a:t>
            </a:r>
            <a:r>
              <a:rPr lang="en-US" sz="2800" dirty="0"/>
              <a:t>LINQ là một phương pháp đơn giản hóa và thống nhất việc thực hiện bất kỳ loại truy cập dữ liệu. LINQ không buộc bạn phải sử dụng một kiến ​​trúc cụ thể</a:t>
            </a:r>
          </a:p>
          <a:p>
            <a:r>
              <a:rPr lang="en-US" sz="2800" dirty="0" smtClean="0"/>
              <a:t>Kiểu </a:t>
            </a:r>
            <a:r>
              <a:rPr lang="en-US" sz="2800" dirty="0"/>
              <a:t>của </a:t>
            </a:r>
            <a:r>
              <a:rPr lang="en-US" sz="2800" dirty="0" err="1"/>
              <a:t>LINQ</a:t>
            </a:r>
            <a:r>
              <a:rPr lang="en-US" sz="2800" dirty="0"/>
              <a:t>: </a:t>
            </a:r>
            <a:r>
              <a:rPr lang="en-US" sz="2800" dirty="0" err="1"/>
              <a:t>LINQ</a:t>
            </a:r>
            <a:r>
              <a:rPr lang="en-US" sz="2800" dirty="0"/>
              <a:t> phản đối, </a:t>
            </a:r>
            <a:r>
              <a:rPr lang="en-US" sz="2800" dirty="0" err="1"/>
              <a:t>LINQ</a:t>
            </a:r>
            <a:r>
              <a:rPr lang="en-US" sz="2800" dirty="0"/>
              <a:t> to SQL, </a:t>
            </a:r>
            <a:r>
              <a:rPr lang="en-US" sz="2800" dirty="0" err="1"/>
              <a:t>LINQ</a:t>
            </a:r>
            <a:r>
              <a:rPr lang="en-US" sz="2800" dirty="0"/>
              <a:t> để Entity, </a:t>
            </a:r>
            <a:r>
              <a:rPr lang="en-US" sz="2800" dirty="0" err="1"/>
              <a:t>LINQ</a:t>
            </a:r>
            <a:r>
              <a:rPr lang="en-US" sz="2800" dirty="0"/>
              <a:t> để ADO.NET, ...</a:t>
            </a:r>
          </a:p>
          <a:p>
            <a:r>
              <a:rPr lang="en-US" sz="2800" dirty="0" smtClean="0"/>
              <a:t>LINQ </a:t>
            </a:r>
            <a:r>
              <a:rPr lang="en-US" sz="2800" dirty="0"/>
              <a:t>to Objects có mục đích của thao tác các bộ sưu tập của các đối tượng</a:t>
            </a:r>
          </a:p>
        </p:txBody>
      </p:sp>
    </p:spTree>
    <p:extLst>
      <p:ext uri="{BB962C8B-B14F-4D97-AF65-F5344CB8AC3E}">
        <p14:creationId xmlns:p14="http://schemas.microsoft.com/office/powerpoint/2010/main" val="7293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eaLnBrk="1" hangingPunct="1">
              <a:defRPr/>
            </a:pPr>
            <a:r>
              <a:rPr lang="en-US" dirty="0" smtClean="0"/>
              <a:t>chương trình nghị sự</a:t>
            </a:r>
          </a:p>
        </p:txBody>
      </p:sp>
      <p:sp>
        <p:nvSpPr>
          <p:cNvPr id="6147" name="Rectangle 10"/>
          <p:cNvSpPr>
            <a:spLocks noGrp="1" noChangeArrowheads="1"/>
          </p:cNvSpPr>
          <p:nvPr>
            <p:ph type="body" idx="1"/>
          </p:nvPr>
        </p:nvSpPr>
        <p:spPr/>
        <p:txBody>
          <a:bodyPr/>
          <a:lstStyle/>
          <a:p>
            <a:pPr eaLnBrk="1" hangingPunct="1">
              <a:lnSpc>
                <a:spcPct val="90000"/>
              </a:lnSpc>
            </a:pPr>
            <a:r>
              <a:rPr lang="en-US" sz="2800" dirty="0" smtClean="0">
                <a:latin typeface="Tahoma" pitchFamily="34" charset="0"/>
                <a:cs typeface="Tahoma" pitchFamily="34" charset="0"/>
              </a:rPr>
              <a:t>Xử lý ngoại lệ</a:t>
            </a:r>
          </a:p>
          <a:p>
            <a:pPr>
              <a:lnSpc>
                <a:spcPct val="90000"/>
              </a:lnSpc>
            </a:pPr>
            <a:r>
              <a:rPr lang="en-US" sz="2800" dirty="0">
                <a:latin typeface="Tahoma" pitchFamily="34" charset="0"/>
                <a:cs typeface="Tahoma" pitchFamily="34" charset="0"/>
              </a:rPr>
              <a:t>Số ngẫu nhiên</a:t>
            </a:r>
          </a:p>
          <a:p>
            <a:pPr>
              <a:lnSpc>
                <a:spcPct val="90000"/>
              </a:lnSpc>
            </a:pPr>
            <a:r>
              <a:rPr lang="en-US" sz="2800" dirty="0">
                <a:latin typeface="Tahoma" pitchFamily="34" charset="0"/>
                <a:cs typeface="Tahoma" pitchFamily="34" charset="0"/>
              </a:rPr>
              <a:t>Liệt kê</a:t>
            </a:r>
          </a:p>
          <a:p>
            <a:pPr>
              <a:lnSpc>
                <a:spcPct val="90000"/>
              </a:lnSpc>
            </a:pPr>
            <a:r>
              <a:rPr lang="en-US" sz="2800" smtClean="0">
                <a:latin typeface="Tahoma" pitchFamily="34" charset="0"/>
                <a:cs typeface="Tahoma" pitchFamily="34" charset="0"/>
              </a:rPr>
              <a:t>Sử dụng </a:t>
            </a:r>
            <a:r>
              <a:rPr lang="en-US" sz="2800" dirty="0">
                <a:latin typeface="Tahoma" pitchFamily="34" charset="0"/>
                <a:cs typeface="Tahoma" pitchFamily="34" charset="0"/>
              </a:rPr>
              <a:t>Biểu hiện thông thường</a:t>
            </a:r>
          </a:p>
          <a:p>
            <a:pPr>
              <a:lnSpc>
                <a:spcPct val="90000"/>
              </a:lnSpc>
            </a:pPr>
            <a:r>
              <a:rPr lang="en-US" sz="2800" dirty="0">
                <a:latin typeface="Tahoma" pitchFamily="34" charset="0"/>
                <a:cs typeface="Tahoma" pitchFamily="34" charset="0"/>
              </a:rPr>
              <a:t>Nộp I / O</a:t>
            </a:r>
          </a:p>
          <a:p>
            <a:pPr>
              <a:lnSpc>
                <a:spcPct val="90000"/>
              </a:lnSpc>
            </a:pPr>
            <a:r>
              <a:rPr lang="en-US" sz="2800" dirty="0">
                <a:latin typeface="Tahoma" pitchFamily="34" charset="0"/>
                <a:cs typeface="Tahoma" pitchFamily="34" charset="0"/>
              </a:rPr>
              <a:t>Encryption </a:t>
            </a:r>
            <a:r>
              <a:rPr lang="en-US" sz="2800" dirty="0" smtClean="0">
                <a:latin typeface="Tahoma" pitchFamily="34" charset="0"/>
                <a:cs typeface="Tahoma" pitchFamily="34" charset="0"/>
              </a:rPr>
              <a:t>Chức năng</a:t>
            </a:r>
          </a:p>
          <a:p>
            <a:pPr eaLnBrk="1" hangingPunct="1">
              <a:lnSpc>
                <a:spcPct val="90000"/>
              </a:lnSpc>
            </a:pPr>
            <a:endParaRPr lang="en-US" sz="2800"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LINQ cho Object</a:t>
            </a:r>
          </a:p>
        </p:txBody>
      </p:sp>
      <p:sp>
        <p:nvSpPr>
          <p:cNvPr id="46083" name="Content Placeholder 2"/>
          <p:cNvSpPr>
            <a:spLocks noGrp="1"/>
          </p:cNvSpPr>
          <p:nvPr>
            <p:ph idx="1"/>
          </p:nvPr>
        </p:nvSpPr>
        <p:spPr>
          <a:xfrm>
            <a:off x="373063" y="1219200"/>
            <a:ext cx="8302625" cy="4906963"/>
          </a:xfrm>
        </p:spPr>
        <p:txBody>
          <a:bodyPr/>
          <a:lstStyle/>
          <a:p>
            <a:pPr>
              <a:buFont typeface="Wingdings" pitchFamily="2" charset="2"/>
              <a:buNone/>
            </a:pPr>
            <a:r>
              <a:rPr lang="en-US" sz="1800" smtClean="0">
                <a:solidFill>
                  <a:srgbClr val="00B050"/>
                </a:solidFill>
                <a:latin typeface="Courier New" pitchFamily="49" charset="0"/>
                <a:cs typeface="Courier New" pitchFamily="49" charset="0"/>
              </a:rPr>
              <a:t>// Xác định nguồn dữ liệu. </a:t>
            </a:r>
          </a:p>
          <a:p>
            <a:pPr>
              <a:buFont typeface="Wingdings" pitchFamily="2" charset="2"/>
              <a:buNone/>
            </a:pPr>
            <a:r>
              <a:rPr lang="en-US" sz="1800" smtClean="0">
                <a:solidFill>
                  <a:srgbClr val="0000FF"/>
                </a:solidFill>
                <a:latin typeface="Courier New" pitchFamily="49" charset="0"/>
                <a:cs typeface="Courier New" pitchFamily="49" charset="0"/>
              </a:rPr>
              <a:t>int</a:t>
            </a:r>
            <a:r>
              <a:rPr lang="en-US" sz="1800" smtClean="0">
                <a:latin typeface="Courier New" pitchFamily="49" charset="0"/>
                <a:cs typeface="Courier New" pitchFamily="49" charset="0"/>
              </a:rPr>
              <a:t>[] Điểm = {97, 92, 81, 60};</a:t>
            </a:r>
          </a:p>
          <a:p>
            <a:pPr>
              <a:buFont typeface="Wingdings" pitchFamily="2" charset="2"/>
              <a:buNone/>
            </a:pPr>
            <a:r>
              <a:rPr lang="en-US" sz="1800" smtClean="0">
                <a:latin typeface="Courier New" pitchFamily="49" charset="0"/>
                <a:cs typeface="Courier New" pitchFamily="49" charset="0"/>
              </a:rPr>
              <a:t> </a:t>
            </a:r>
          </a:p>
          <a:p>
            <a:pPr>
              <a:buFont typeface="Wingdings" pitchFamily="2" charset="2"/>
              <a:buNone/>
            </a:pPr>
            <a:r>
              <a:rPr lang="en-US" sz="1800" smtClean="0">
                <a:solidFill>
                  <a:srgbClr val="00B050"/>
                </a:solidFill>
                <a:latin typeface="Courier New" pitchFamily="49" charset="0"/>
                <a:cs typeface="Courier New" pitchFamily="49" charset="0"/>
              </a:rPr>
              <a:t>// Xác định biểu thức truy vấn.</a:t>
            </a:r>
          </a:p>
          <a:p>
            <a:pPr>
              <a:buFont typeface="Wingdings" pitchFamily="2" charset="2"/>
              <a:buNone/>
            </a:pPr>
            <a:r>
              <a:rPr lang="en-US" sz="1800" smtClean="0">
                <a:latin typeface="Courier New" pitchFamily="49" charset="0"/>
                <a:cs typeface="Courier New" pitchFamily="49" charset="0"/>
              </a:rPr>
              <a:t>IEnumerable &lt;</a:t>
            </a:r>
            <a:r>
              <a:rPr lang="en-US" sz="1800" smtClean="0">
                <a:solidFill>
                  <a:srgbClr val="0000FF"/>
                </a:solidFill>
                <a:latin typeface="Courier New" pitchFamily="49" charset="0"/>
                <a:cs typeface="Courier New" pitchFamily="49" charset="0"/>
              </a:rPr>
              <a:t>int</a:t>
            </a:r>
            <a:r>
              <a:rPr lang="en-US" sz="1800" smtClean="0">
                <a:latin typeface="Courier New" pitchFamily="49" charset="0"/>
                <a:cs typeface="Courier New" pitchFamily="49" charset="0"/>
              </a:rPr>
              <a:t>&gt; ScoreQuery =</a:t>
            </a:r>
          </a:p>
          <a:p>
            <a:pPr>
              <a:buFont typeface="Wingdings" pitchFamily="2" charset="2"/>
              <a:buNone/>
            </a:pPr>
            <a:r>
              <a:rPr lang="en-US" sz="1800" smtClean="0">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từ</a:t>
            </a:r>
            <a:r>
              <a:rPr lang="en-US" sz="1800" smtClean="0">
                <a:latin typeface="Courier New" pitchFamily="49" charset="0"/>
                <a:cs typeface="Courier New" pitchFamily="49" charset="0"/>
              </a:rPr>
              <a:t> ghi bàn </a:t>
            </a:r>
            <a:r>
              <a:rPr lang="en-US" sz="1800" smtClean="0">
                <a:solidFill>
                  <a:srgbClr val="0000FF"/>
                </a:solidFill>
                <a:latin typeface="Courier New" pitchFamily="49" charset="0"/>
                <a:cs typeface="Courier New" pitchFamily="49" charset="0"/>
              </a:rPr>
              <a:t>trong</a:t>
            </a:r>
            <a:r>
              <a:rPr lang="en-US" sz="1800" smtClean="0">
                <a:latin typeface="Courier New" pitchFamily="49" charset="0"/>
                <a:cs typeface="Courier New" pitchFamily="49" charset="0"/>
              </a:rPr>
              <a:t> điểm</a:t>
            </a:r>
          </a:p>
          <a:p>
            <a:pPr>
              <a:buFont typeface="Wingdings" pitchFamily="2" charset="2"/>
              <a:buNone/>
            </a:pPr>
            <a:r>
              <a:rPr lang="en-US" sz="1800" smtClean="0">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Ở đâu</a:t>
            </a:r>
            <a:r>
              <a:rPr lang="en-US" sz="1800" smtClean="0">
                <a:latin typeface="Courier New" pitchFamily="49" charset="0"/>
                <a:cs typeface="Courier New" pitchFamily="49" charset="0"/>
              </a:rPr>
              <a:t> điểm&gt; 80</a:t>
            </a:r>
          </a:p>
          <a:p>
            <a:pPr>
              <a:buFont typeface="Wingdings" pitchFamily="2" charset="2"/>
              <a:buNone/>
            </a:pPr>
            <a:r>
              <a:rPr lang="en-US" sz="1800" smtClean="0">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lựa chọn</a:t>
            </a:r>
            <a:r>
              <a:rPr lang="en-US" sz="1800" smtClean="0">
                <a:latin typeface="Courier New" pitchFamily="49" charset="0"/>
                <a:cs typeface="Courier New" pitchFamily="49" charset="0"/>
              </a:rPr>
              <a:t> ghi bàn;</a:t>
            </a:r>
          </a:p>
          <a:p>
            <a:pPr>
              <a:buFont typeface="Wingdings" pitchFamily="2" charset="2"/>
              <a:buNone/>
            </a:pPr>
            <a:r>
              <a:rPr lang="en-US" sz="1800" smtClean="0">
                <a:latin typeface="Courier New" pitchFamily="49" charset="0"/>
                <a:cs typeface="Courier New" pitchFamily="49" charset="0"/>
              </a:rPr>
              <a:t> </a:t>
            </a:r>
          </a:p>
          <a:p>
            <a:pPr>
              <a:buFont typeface="Wingdings" pitchFamily="2" charset="2"/>
              <a:buNone/>
            </a:pPr>
            <a:r>
              <a:rPr lang="en-US" sz="1800" smtClean="0">
                <a:solidFill>
                  <a:srgbClr val="00B050"/>
                </a:solidFill>
                <a:latin typeface="Courier New" pitchFamily="49" charset="0"/>
                <a:cs typeface="Courier New" pitchFamily="49" charset="0"/>
              </a:rPr>
              <a:t>// Thực hiện truy vấn. </a:t>
            </a:r>
          </a:p>
          <a:p>
            <a:pPr>
              <a:buFont typeface="Wingdings" pitchFamily="2" charset="2"/>
              <a:buNone/>
            </a:pPr>
            <a:r>
              <a:rPr lang="en-US" sz="1800" smtClean="0">
                <a:solidFill>
                  <a:srgbClr val="0000FF"/>
                </a:solidFill>
                <a:latin typeface="Courier New" pitchFamily="49" charset="0"/>
                <a:cs typeface="Courier New" pitchFamily="49" charset="0"/>
              </a:rPr>
              <a:t>cho mỗi </a:t>
            </a:r>
            <a:r>
              <a:rPr lang="en-US" sz="1800" smtClean="0">
                <a:latin typeface="Courier New" pitchFamily="49" charset="0"/>
                <a:cs typeface="Courier New" pitchFamily="49" charset="0"/>
              </a:rPr>
              <a:t>(</a:t>
            </a:r>
            <a:r>
              <a:rPr lang="en-US" sz="1800" smtClean="0">
                <a:solidFill>
                  <a:srgbClr val="0000FF"/>
                </a:solidFill>
                <a:latin typeface="Courier New" pitchFamily="49" charset="0"/>
                <a:cs typeface="Courier New" pitchFamily="49" charset="0"/>
              </a:rPr>
              <a:t>int</a:t>
            </a:r>
            <a:r>
              <a:rPr lang="en-US" sz="1800" smtClean="0">
                <a:latin typeface="Courier New" pitchFamily="49" charset="0"/>
                <a:cs typeface="Courier New" pitchFamily="49" charset="0"/>
              </a:rPr>
              <a:t> tôi </a:t>
            </a:r>
            <a:r>
              <a:rPr lang="en-US" sz="1800" smtClean="0">
                <a:solidFill>
                  <a:srgbClr val="0000FF"/>
                </a:solidFill>
                <a:latin typeface="Courier New" pitchFamily="49" charset="0"/>
                <a:cs typeface="Courier New" pitchFamily="49" charset="0"/>
              </a:rPr>
              <a:t>trong</a:t>
            </a:r>
            <a:r>
              <a:rPr lang="en-US" sz="1800" smtClean="0">
                <a:latin typeface="Courier New" pitchFamily="49" charset="0"/>
                <a:cs typeface="Courier New" pitchFamily="49" charset="0"/>
              </a:rPr>
              <a:t> scoreQuery) { </a:t>
            </a:r>
          </a:p>
          <a:p>
            <a:pPr>
              <a:buFont typeface="Wingdings" pitchFamily="2" charset="2"/>
              <a:buNone/>
            </a:pPr>
            <a:r>
              <a:rPr lang="en-US" sz="1800" smtClean="0">
                <a:latin typeface="Courier New" pitchFamily="49" charset="0"/>
                <a:cs typeface="Courier New" pitchFamily="49" charset="0"/>
              </a:rPr>
              <a:t>    Console.Write (i + " ");</a:t>
            </a:r>
          </a:p>
          <a:p>
            <a:pPr>
              <a:buFont typeface="Wingdings" pitchFamily="2" charset="2"/>
              <a:buNone/>
            </a:pPr>
            <a:r>
              <a:rPr lang="en-US" sz="1800" smtClean="0">
                <a:latin typeface="Courier New" pitchFamily="49" charset="0"/>
                <a:cs typeface="Courier New" pitchFamily="49" charset="0"/>
              </a:rPr>
              <a:t>}            </a:t>
            </a:r>
          </a:p>
          <a:p>
            <a:pPr>
              <a:buFont typeface="Wingdings" pitchFamily="2" charset="2"/>
              <a:buNone/>
            </a:pPr>
            <a:r>
              <a:rPr lang="en-US" sz="1800" smtClean="0">
                <a:solidFill>
                  <a:srgbClr val="00B050"/>
                </a:solidFill>
                <a:latin typeface="Courier New" pitchFamily="49" charset="0"/>
                <a:cs typeface="Courier New" pitchFamily="49" charset="0"/>
              </a:rPr>
              <a:t>// Output: 97 92 81 </a:t>
            </a:r>
          </a:p>
          <a:p>
            <a:pPr>
              <a:buFont typeface="Wingdings" pitchFamily="2" charset="2"/>
              <a:buNone/>
            </a:pPr>
            <a:endParaRPr lang="en-US" sz="1800" smtClean="0">
              <a:latin typeface="Courier New" pitchFamily="49" charset="0"/>
              <a:cs typeface="Courier New" pitchFamily="49" charset="0"/>
            </a:endParaRPr>
          </a:p>
        </p:txBody>
      </p:sp>
    </p:spTree>
    <p:extLst>
      <p:ext uri="{BB962C8B-B14F-4D97-AF65-F5344CB8AC3E}">
        <p14:creationId xmlns:p14="http://schemas.microsoft.com/office/powerpoint/2010/main" val="93334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95400"/>
            <a:ext cx="7696200" cy="5186676"/>
          </a:xfrm>
          <a:prstGeom prst="rect">
            <a:avLst/>
          </a:prstGeom>
        </p:spPr>
        <p:txBody>
          <a:bodyPr wrap="square">
            <a:spAutoFit/>
          </a:bodyPr>
          <a:lstStyle/>
          <a:p>
            <a:pPr>
              <a:lnSpc>
                <a:spcPct val="150000"/>
              </a:lnSpc>
            </a:pPr>
            <a:r>
              <a:rPr lang="en-US" sz="3200" dirty="0" smtClean="0">
                <a:latin typeface="+mn-lt"/>
                <a:cs typeface="+mn-cs"/>
              </a:rPr>
              <a:t>• Hiển thị dữ liệu hiện có để sử dụng </a:t>
            </a:r>
            <a:br>
              <a:rPr lang="en-US" sz="3200" dirty="0" smtClean="0">
                <a:latin typeface="+mn-lt"/>
                <a:cs typeface="+mn-cs"/>
              </a:rPr>
            </a:br>
            <a:r>
              <a:rPr lang="en-US" sz="3200" dirty="0" smtClean="0">
                <a:latin typeface="+mn-lt"/>
                <a:cs typeface="+mn-cs"/>
              </a:rPr>
              <a:t>• Tích hợp dữ liệu do người dùng cung cấp </a:t>
            </a:r>
            <a:br>
              <a:rPr lang="en-US" sz="3200" dirty="0" smtClean="0">
                <a:latin typeface="+mn-lt"/>
                <a:cs typeface="+mn-cs"/>
              </a:rPr>
            </a:br>
            <a:r>
              <a:rPr lang="en-US" sz="3200" dirty="0" smtClean="0">
                <a:latin typeface="+mn-lt"/>
                <a:cs typeface="+mn-cs"/>
              </a:rPr>
              <a:t>• Serialize đối tượng ra khỏi bộ nhớ </a:t>
            </a:r>
            <a:br>
              <a:rPr lang="en-US" sz="3200" dirty="0" smtClean="0">
                <a:latin typeface="+mn-lt"/>
                <a:cs typeface="+mn-cs"/>
              </a:rPr>
            </a:br>
            <a:r>
              <a:rPr lang="en-US" sz="3200" dirty="0" smtClean="0">
                <a:latin typeface="+mn-lt"/>
                <a:cs typeface="+mn-cs"/>
              </a:rPr>
              <a:t>• Cố dữ liệu xuyên suốt các phiên </a:t>
            </a:r>
            <a:br>
              <a:rPr lang="en-US" sz="3200" dirty="0" smtClean="0">
                <a:latin typeface="+mn-lt"/>
                <a:cs typeface="+mn-cs"/>
              </a:rPr>
            </a:br>
            <a:r>
              <a:rPr lang="en-US" sz="3200" dirty="0" smtClean="0">
                <a:latin typeface="+mn-lt"/>
                <a:cs typeface="+mn-cs"/>
              </a:rPr>
              <a:t>• Xác định cấu hình môi trường </a:t>
            </a:r>
            <a:br>
              <a:rPr lang="en-US" sz="3200" dirty="0" smtClean="0">
                <a:latin typeface="+mn-lt"/>
                <a:cs typeface="+mn-cs"/>
              </a:rPr>
            </a:br>
            <a:r>
              <a:rPr lang="en-US" sz="3200" dirty="0" smtClean="0">
                <a:latin typeface="+mn-lt"/>
                <a:cs typeface="+mn-cs"/>
              </a:rPr>
              <a:t/>
            </a:r>
            <a:br>
              <a:rPr lang="en-US" sz="3200" dirty="0" smtClean="0">
                <a:latin typeface="+mn-lt"/>
                <a:cs typeface="+mn-cs"/>
              </a:rPr>
            </a:br>
            <a:endParaRPr lang="en-US" sz="3200" dirty="0" smtClean="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smtClean="0">
                <a:solidFill>
                  <a:srgbClr val="C00000"/>
                </a:solidFill>
                <a:ea typeface="Tahoma" pitchFamily="34" charset="0"/>
              </a:rPr>
              <a:t>Nộp I / O</a:t>
            </a:r>
            <a:endParaRPr lang="en-US" sz="3200" dirty="0" smtClean="0"/>
          </a:p>
          <a:p>
            <a:pPr lvl="0" algn="r"/>
            <a:r>
              <a:rPr lang="en-US" sz="2800" b="1" dirty="0" smtClean="0">
                <a:solidFill>
                  <a:srgbClr val="C00000"/>
                </a:solidFill>
                <a:ea typeface="Tahoma" pitchFamily="34" charset="0"/>
              </a:rPr>
              <a:t>Tại sao đọc hay ghi vào hệ thống tập tin? </a:t>
            </a:r>
            <a:br>
              <a:rPr lang="en-US" sz="2800" b="1" dirty="0" smtClean="0">
                <a:solidFill>
                  <a:srgbClr val="C00000"/>
                </a:solidFill>
                <a:ea typeface="Tahoma" pitchFamily="34" charset="0"/>
              </a:rPr>
            </a:br>
            <a:endParaRPr lang="en-US" sz="2800" b="1" dirty="0" smtClean="0">
              <a:solidFill>
                <a:srgbClr val="C00000"/>
              </a:solidFill>
              <a:ea typeface="Tahoma" pitchFamily="34" charset="0"/>
            </a:endParaRPr>
          </a:p>
        </p:txBody>
      </p:sp>
    </p:spTree>
    <p:extLst>
      <p:ext uri="{BB962C8B-B14F-4D97-AF65-F5344CB8AC3E}">
        <p14:creationId xmlns:p14="http://schemas.microsoft.com/office/powerpoint/2010/main" val="30814347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229600" cy="5262979"/>
          </a:xfrm>
          <a:prstGeom prst="rect">
            <a:avLst/>
          </a:prstGeom>
        </p:spPr>
        <p:txBody>
          <a:bodyPr wrap="square">
            <a:spAutoFit/>
          </a:bodyPr>
          <a:lstStyle/>
          <a:p>
            <a:pPr>
              <a:lnSpc>
                <a:spcPct val="150000"/>
              </a:lnSpc>
            </a:pPr>
            <a:r>
              <a:rPr lang="en-US" sz="2800" smtClean="0">
                <a:latin typeface="+mn-lt"/>
                <a:cs typeface="+mn-cs"/>
              </a:rPr>
              <a:t>• </a:t>
            </a:r>
            <a:r>
              <a:rPr lang="en-US" sz="2800" dirty="0" smtClean="0">
                <a:latin typeface="+mn-lt"/>
                <a:cs typeface="+mn-cs"/>
              </a:rPr>
              <a:t>Đây được đơn giản hóa với các phương pháp khung; mở / đóng</a:t>
            </a:r>
            <a:br>
              <a:rPr lang="en-US" sz="2800" dirty="0" smtClean="0">
                <a:latin typeface="+mn-lt"/>
                <a:cs typeface="+mn-cs"/>
              </a:rPr>
            </a:br>
            <a:r>
              <a:rPr lang="en-US" sz="2800" dirty="0" smtClean="0">
                <a:latin typeface="+mn-lt"/>
                <a:cs typeface="+mn-cs"/>
              </a:rPr>
              <a:t>- </a:t>
            </a:r>
            <a:r>
              <a:rPr lang="en-US" sz="2800" dirty="0" err="1" smtClean="0">
                <a:latin typeface="+mn-lt"/>
                <a:cs typeface="+mn-cs"/>
              </a:rPr>
              <a:t>FiIe.WriteAllText</a:t>
            </a:r>
            <a:r>
              <a:rPr lang="en-US" sz="2800" dirty="0" smtClean="0">
                <a:latin typeface="+mn-lt"/>
                <a:cs typeface="+mn-cs"/>
              </a:rPr>
              <a:t> / </a:t>
            </a:r>
            <a:r>
              <a:rPr lang="en-US" sz="2800" dirty="0" err="1" smtClean="0">
                <a:latin typeface="+mn-lt"/>
                <a:cs typeface="+mn-cs"/>
              </a:rPr>
              <a:t>ReadAllText</a:t>
            </a:r>
            <a:r>
              <a:rPr lang="en-US" sz="2800" dirty="0" smtClean="0">
                <a:latin typeface="+mn-lt"/>
                <a:cs typeface="+mn-cs"/>
              </a:rPr>
              <a:t> </a:t>
            </a:r>
            <a:br>
              <a:rPr lang="en-US" sz="2800" dirty="0" smtClean="0">
                <a:latin typeface="+mn-lt"/>
                <a:cs typeface="+mn-cs"/>
              </a:rPr>
            </a:br>
            <a:r>
              <a:rPr lang="en-US" sz="2800" dirty="0" smtClean="0">
                <a:latin typeface="+mn-lt"/>
                <a:cs typeface="+mn-cs"/>
              </a:rPr>
              <a:t>• Mở để đọc để giữ mở và tiếp tục viết </a:t>
            </a:r>
            <a:br>
              <a:rPr lang="en-US" sz="2800" dirty="0" smtClean="0">
                <a:latin typeface="+mn-lt"/>
                <a:cs typeface="+mn-cs"/>
              </a:rPr>
            </a:br>
            <a:r>
              <a:rPr lang="en-US" sz="2800" dirty="0" smtClean="0">
                <a:latin typeface="+mn-lt"/>
                <a:cs typeface="+mn-cs"/>
              </a:rPr>
              <a:t>• Mở như dòng cho trọng tải lớn và </a:t>
            </a:r>
            <a:r>
              <a:rPr lang="en-US" sz="2800" dirty="0" err="1" smtClean="0">
                <a:latin typeface="+mn-lt"/>
                <a:cs typeface="+mn-cs"/>
              </a:rPr>
              <a:t>thời gian thực</a:t>
            </a:r>
            <a:r>
              <a:rPr lang="en-US" sz="2800" dirty="0" smtClean="0">
                <a:latin typeface="+mn-lt"/>
                <a:cs typeface="+mn-cs"/>
              </a:rPr>
              <a:t> Chế biến </a:t>
            </a:r>
            <a:br>
              <a:rPr lang="en-US" sz="2800" dirty="0" smtClean="0">
                <a:latin typeface="+mn-lt"/>
                <a:cs typeface="+mn-cs"/>
              </a:rPr>
            </a:br>
            <a:r>
              <a:rPr lang="en-US" sz="2800" dirty="0" smtClean="0">
                <a:latin typeface="+mn-lt"/>
                <a:cs typeface="+mn-cs"/>
              </a:rPr>
              <a:t/>
            </a:r>
            <a:br>
              <a:rPr lang="en-US" sz="2800" dirty="0" smtClean="0">
                <a:latin typeface="+mn-lt"/>
                <a:cs typeface="+mn-cs"/>
              </a:rPr>
            </a:br>
            <a:endParaRPr lang="en-US" sz="2800" dirty="0" smtClean="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smtClean="0">
                <a:solidFill>
                  <a:srgbClr val="C00000"/>
                </a:solidFill>
                <a:ea typeface="Tahoma" pitchFamily="34" charset="0"/>
              </a:rPr>
              <a:t>nộp IO</a:t>
            </a:r>
            <a:endParaRPr lang="en-US" sz="3200" dirty="0" smtClean="0"/>
          </a:p>
          <a:p>
            <a:pPr lvl="0" algn="r"/>
            <a:r>
              <a:rPr lang="en-US" sz="2800" b="1" dirty="0" smtClean="0">
                <a:solidFill>
                  <a:srgbClr val="C00000"/>
                </a:solidFill>
                <a:ea typeface="Tahoma" pitchFamily="34" charset="0"/>
              </a:rPr>
              <a:t>Làm thế nào để chúng ta viết các tập tin? </a:t>
            </a:r>
          </a:p>
        </p:txBody>
      </p:sp>
    </p:spTree>
    <p:extLst>
      <p:ext uri="{BB962C8B-B14F-4D97-AF65-F5344CB8AC3E}">
        <p14:creationId xmlns:p14="http://schemas.microsoft.com/office/powerpoint/2010/main" val="3516004364"/>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63713" y="76200"/>
            <a:ext cx="6923087" cy="914400"/>
          </a:xfrm>
        </p:spPr>
        <p:txBody>
          <a:bodyPr/>
          <a:lstStyle/>
          <a:p>
            <a:r>
              <a:rPr lang="en-US" dirty="0" smtClean="0">
                <a:solidFill>
                  <a:srgbClr val="C00000"/>
                </a:solidFill>
                <a:latin typeface="Arial" charset="0"/>
                <a:cs typeface="Arial" charset="0"/>
              </a:rPr>
              <a:t>nộp IO </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Kế hoạch văn bản tập tin I / O</a:t>
            </a:r>
          </a:p>
        </p:txBody>
      </p:sp>
      <p:sp>
        <p:nvSpPr>
          <p:cNvPr id="3" name="Content Placeholder 2"/>
          <p:cNvSpPr>
            <a:spLocks noGrp="1"/>
          </p:cNvSpPr>
          <p:nvPr>
            <p:ph idx="1"/>
          </p:nvPr>
        </p:nvSpPr>
        <p:spPr/>
        <p:txBody>
          <a:bodyPr/>
          <a:lstStyle/>
          <a:p>
            <a:pPr>
              <a:buFont typeface="Wingdings" pitchFamily="2" charset="2"/>
              <a:buNone/>
              <a:defRPr/>
            </a:pPr>
            <a:r>
              <a:rPr lang="en-US" sz="1400" dirty="0" smtClean="0">
                <a:solidFill>
                  <a:srgbClr val="008000"/>
                </a:solidFill>
                <a:latin typeface="Courier New" pitchFamily="49" charset="0"/>
                <a:cs typeface="Courier New" pitchFamily="49" charset="0"/>
              </a:rPr>
              <a:t>// Kiểu</a:t>
            </a:r>
          </a:p>
          <a:p>
            <a:pPr>
              <a:buFont typeface="Wingdings" pitchFamily="2" charset="2"/>
              <a:buNone/>
              <a:defRPr/>
            </a:pPr>
            <a:r>
              <a:rPr lang="en-US" sz="1400" dirty="0" smtClean="0">
                <a:solidFill>
                  <a:srgbClr val="0000FF"/>
                </a:solidFill>
                <a:latin typeface="Courier New" pitchFamily="49" charset="0"/>
                <a:cs typeface="Courier New" pitchFamily="49" charset="0"/>
              </a:rPr>
              <a:t>sử dụng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System.IO.</a:t>
            </a:r>
            <a:r>
              <a:rPr lang="en-US" sz="1400" dirty="0" err="1" smtClean="0">
                <a:solidFill>
                  <a:schemeClr val="accent5">
                    <a:lumMod val="75000"/>
                  </a:schemeClr>
                </a:solidFill>
                <a:latin typeface="Courier New" pitchFamily="49" charset="0"/>
                <a:cs typeface="Courier New" pitchFamily="49" charset="0"/>
              </a:rPr>
              <a:t>StreamReader</a:t>
            </a: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sử dụng</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System.IO.</a:t>
            </a:r>
            <a:r>
              <a:rPr lang="en-US" sz="1400" dirty="0" err="1" smtClean="0">
                <a:solidFill>
                  <a:schemeClr val="accent5">
                    <a:lumMod val="75000"/>
                  </a:schemeClr>
                </a:solidFill>
                <a:latin typeface="Courier New" pitchFamily="49" charset="0"/>
                <a:cs typeface="Courier New" pitchFamily="49" charset="0"/>
              </a:rPr>
              <a:t>StreamWriter</a:t>
            </a: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0000FF"/>
                </a:solidFill>
                <a:latin typeface="Courier New" pitchFamily="49" charset="0"/>
                <a:cs typeface="Courier New" pitchFamily="49" charset="0"/>
              </a:rPr>
              <a:t>thử</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tập tin tồn tại:</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nếu</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Tập tin</a:t>
            </a:r>
            <a:r>
              <a:rPr lang="en-US" sz="1400" dirty="0" err="1" smtClean="0">
                <a:latin typeface="Courier New" pitchFamily="49" charset="0"/>
                <a:cs typeface="Courier New" pitchFamily="49" charset="0"/>
              </a:rPr>
              <a:t>.Exists</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"A.txt"</a:t>
            </a: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Mở</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StreamReader</a:t>
            </a:r>
            <a:r>
              <a:rPr lang="en-US" sz="1400" dirty="0" smtClean="0">
                <a:latin typeface="Courier New" pitchFamily="49" charset="0"/>
                <a:cs typeface="Courier New" pitchFamily="49" charset="0"/>
              </a:rPr>
              <a:t> input = </a:t>
            </a:r>
            <a:r>
              <a:rPr lang="en-US" sz="1400" dirty="0" smtClean="0">
                <a:solidFill>
                  <a:srgbClr val="0000FF"/>
                </a:solidFill>
                <a:latin typeface="Courier New" pitchFamily="49" charset="0"/>
                <a:cs typeface="Courier New" pitchFamily="49" charset="0"/>
              </a:rPr>
              <a:t>Mới</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StreamReader</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"A.txt"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StreamWriter</a:t>
            </a:r>
            <a:r>
              <a:rPr lang="en-US" sz="1400" dirty="0" smtClean="0">
                <a:latin typeface="Courier New" pitchFamily="49" charset="0"/>
                <a:cs typeface="Courier New" pitchFamily="49" charset="0"/>
              </a:rPr>
              <a:t> output = </a:t>
            </a:r>
            <a:r>
              <a:rPr lang="en-US" sz="1400" dirty="0" smtClean="0">
                <a:solidFill>
                  <a:srgbClr val="0000FF"/>
                </a:solidFill>
                <a:latin typeface="Courier New" pitchFamily="49" charset="0"/>
                <a:cs typeface="Courier New" pitchFamily="49" charset="0"/>
              </a:rPr>
              <a:t>Mới</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StreamWriter</a:t>
            </a:r>
            <a:r>
              <a:rPr lang="en-US" sz="1400" dirty="0" smtClean="0">
                <a:latin typeface="Courier New" pitchFamily="49" charset="0"/>
                <a:cs typeface="Courier New" pitchFamily="49" charset="0"/>
              </a:rPr>
              <a:t> (</a:t>
            </a:r>
            <a:r>
              <a:rPr lang="en-US" sz="1400" dirty="0" smtClean="0">
                <a:solidFill>
                  <a:srgbClr val="C00000"/>
                </a:solidFill>
                <a:latin typeface="Courier New" pitchFamily="49" charset="0"/>
                <a:cs typeface="Courier New" pitchFamily="49" charset="0"/>
              </a:rPr>
              <a:t>"B.txt"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Lặp lại quyền truy cập cho đến khi kết thúc đầu vào</a:t>
            </a:r>
          </a:p>
          <a:p>
            <a:pPr>
              <a:buFont typeface="Wingdings" pitchFamily="2" charset="2"/>
              <a:buNone/>
              <a:defRPr/>
            </a:pPr>
            <a:r>
              <a:rPr lang="en-US" sz="1400" dirty="0" smtClean="0">
                <a:solidFill>
                  <a:srgbClr val="00B050"/>
                </a:solidFill>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chuỗi</a:t>
            </a:r>
            <a:r>
              <a:rPr lang="en-US" sz="1400" dirty="0" smtClean="0">
                <a:latin typeface="Courier New" pitchFamily="49" charset="0"/>
                <a:cs typeface="Courier New" pitchFamily="49" charset="0"/>
              </a:rPr>
              <a:t> hàng;</a:t>
            </a:r>
            <a:endParaRPr lang="en-US" sz="1400" dirty="0" smtClean="0">
              <a:solidFill>
                <a:srgbClr val="00B050"/>
              </a:solidFill>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trong khi </a:t>
            </a:r>
            <a:r>
              <a:rPr lang="en-US" sz="1400" dirty="0" smtClean="0">
                <a:latin typeface="Courier New" pitchFamily="49" charset="0"/>
                <a:cs typeface="Courier New" pitchFamily="49" charset="0"/>
              </a:rPr>
              <a:t>((Dòng = </a:t>
            </a:r>
            <a:r>
              <a:rPr lang="en-US" sz="1400" dirty="0" err="1" smtClean="0">
                <a:latin typeface="Courier New" pitchFamily="49" charset="0"/>
                <a:cs typeface="Courier New" pitchFamily="49" charset="0"/>
              </a:rPr>
              <a:t>input.ReadLine</a:t>
            </a:r>
            <a:r>
              <a:rPr lang="en-US" sz="1400" dirty="0" smtClean="0">
                <a:latin typeface="Courier New" pitchFamily="49" charset="0"/>
                <a:cs typeface="Courier New" pitchFamily="49" charset="0"/>
              </a:rPr>
              <a:t>()) == </a:t>
            </a:r>
            <a:r>
              <a:rPr lang="en-US" sz="1400" dirty="0" smtClean="0">
                <a:solidFill>
                  <a:srgbClr val="0000FF"/>
                </a:solidFill>
                <a:latin typeface="Courier New" pitchFamily="49" charset="0"/>
                <a:cs typeface="Courier New" pitchFamily="49" charset="0"/>
              </a:rPr>
              <a:t>vô giá trị</a:t>
            </a: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output.WriteLine</a:t>
            </a:r>
            <a:r>
              <a:rPr lang="en-US" sz="1400" dirty="0" smtClean="0">
                <a:latin typeface="Courier New" pitchFamily="49" charset="0"/>
                <a:cs typeface="Courier New" pitchFamily="49" charset="0"/>
              </a:rPr>
              <a:t>(hàng);</a:t>
            </a:r>
          </a:p>
          <a:p>
            <a:pPr>
              <a:buFont typeface="Wingdings" pitchFamily="2" charset="2"/>
              <a:buNone/>
              <a:defRPr/>
            </a:pPr>
            <a:r>
              <a:rPr lang="en-US" sz="1400" dirty="0" smtClean="0">
                <a:latin typeface="Courier New" pitchFamily="49" charset="0"/>
                <a:cs typeface="Courier New" pitchFamily="49" charset="0"/>
              </a:rPr>
              <a:t>      }</a:t>
            </a:r>
          </a:p>
          <a:p>
            <a:pPr>
              <a:buFont typeface="Wingdings" pitchFamily="2" charset="2"/>
              <a:buNone/>
              <a:defRPr/>
            </a:pPr>
            <a:r>
              <a:rPr lang="en-US" sz="1400" dirty="0" smtClean="0">
                <a:solidFill>
                  <a:srgbClr val="008000"/>
                </a:solidFill>
                <a:latin typeface="Courier New" pitchFamily="49" charset="0"/>
                <a:cs typeface="Courier New" pitchFamily="49" charset="0"/>
              </a:rPr>
              <a:t>      //Gần</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input.Close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output.Close</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bắt lấy</a:t>
            </a:r>
            <a:r>
              <a:rPr lang="en-US" sz="1400" dirty="0" smtClean="0">
                <a:latin typeface="Courier New" pitchFamily="49" charset="0"/>
                <a:cs typeface="Courier New" pitchFamily="49" charset="0"/>
              </a:rPr>
              <a:t> (</a:t>
            </a:r>
            <a:r>
              <a:rPr lang="en-US" sz="1400" dirty="0" err="1" smtClean="0">
                <a:solidFill>
                  <a:schemeClr val="accent5">
                    <a:lumMod val="75000"/>
                  </a:schemeClr>
                </a:solidFill>
                <a:latin typeface="Courier New" pitchFamily="49" charset="0"/>
                <a:cs typeface="Courier New" pitchFamily="49" charset="0"/>
              </a:rPr>
              <a:t>IOException</a:t>
            </a:r>
            <a:r>
              <a:rPr lang="en-US" sz="1400" dirty="0" smtClean="0">
                <a:latin typeface="Courier New" pitchFamily="49" charset="0"/>
                <a:cs typeface="Courier New" pitchFamily="49" charset="0"/>
              </a:rPr>
              <a:t> e) {</a:t>
            </a:r>
          </a:p>
          <a:p>
            <a:pPr>
              <a:buFont typeface="Wingdings" pitchFamily="2" charset="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Hệ thống.</a:t>
            </a:r>
            <a:r>
              <a:rPr lang="en-US" sz="1400" dirty="0" err="1" smtClean="0">
                <a:solidFill>
                  <a:schemeClr val="accent5">
                    <a:lumMod val="75000"/>
                  </a:schemeClr>
                </a:solidFill>
                <a:latin typeface="Courier New" pitchFamily="49" charset="0"/>
                <a:cs typeface="Courier New" pitchFamily="49" charset="0"/>
              </a:rPr>
              <a:t>Bảng điều khiển</a:t>
            </a:r>
            <a:r>
              <a:rPr lang="en-US" sz="1400" dirty="0" err="1" smtClean="0">
                <a:latin typeface="Courier New" pitchFamily="49" charset="0"/>
                <a:cs typeface="Courier New" pitchFamily="49" charset="0"/>
              </a:rPr>
              <a:t>.WriteLine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e.Message</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497366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Cover"/>
          <p:cNvPicPr>
            <a:picLocks noChangeAspect="1" noChangeArrowheads="1"/>
          </p:cNvPicPr>
          <p:nvPr/>
        </p:nvPicPr>
        <p:blipFill>
          <a:blip r:embed="rId2"/>
          <a:srcRect/>
          <a:stretch>
            <a:fillRect/>
          </a:stretch>
        </p:blipFill>
        <p:spPr bwMode="auto">
          <a:xfrm>
            <a:off x="0" y="990600"/>
            <a:ext cx="9144000" cy="5181600"/>
          </a:xfrm>
          <a:prstGeom prst="rect">
            <a:avLst/>
          </a:prstGeom>
          <a:noFill/>
        </p:spPr>
      </p:pic>
      <p:sp>
        <p:nvSpPr>
          <p:cNvPr id="3" name="Title 1"/>
          <p:cNvSpPr txBox="1">
            <a:spLocks/>
          </p:cNvSpPr>
          <p:nvPr/>
        </p:nvSpPr>
        <p:spPr>
          <a:xfrm>
            <a:off x="1763713" y="-110836"/>
            <a:ext cx="6923087" cy="83127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nộp IO</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thư mục đặc biệt</a:t>
            </a:r>
          </a:p>
        </p:txBody>
      </p:sp>
    </p:spTree>
    <p:extLst>
      <p:ext uri="{BB962C8B-B14F-4D97-AF65-F5344CB8AC3E}">
        <p14:creationId xmlns:p14="http://schemas.microsoft.com/office/powerpoint/2010/main" val="263150701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Cover"/>
          <p:cNvPicPr>
            <a:picLocks noChangeAspect="1" noChangeArrowheads="1"/>
          </p:cNvPicPr>
          <p:nvPr/>
        </p:nvPicPr>
        <p:blipFill>
          <a:blip r:embed="rId2"/>
          <a:srcRect/>
          <a:stretch>
            <a:fillRect/>
          </a:stretch>
        </p:blipFill>
        <p:spPr bwMode="auto">
          <a:xfrm>
            <a:off x="0" y="1143000"/>
            <a:ext cx="9144000" cy="5257800"/>
          </a:xfrm>
          <a:prstGeom prst="rect">
            <a:avLst/>
          </a:prstGeom>
          <a:noFill/>
        </p:spPr>
      </p:pic>
      <p:sp>
        <p:nvSpPr>
          <p:cNvPr id="3" name="Title 1"/>
          <p:cNvSpPr txBox="1">
            <a:spLocks/>
          </p:cNvSpPr>
          <p:nvPr/>
        </p:nvSpPr>
        <p:spPr>
          <a:xfrm>
            <a:off x="1763713" y="-110836"/>
            <a:ext cx="6923087" cy="831273"/>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nộp IO</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rPr>
              <a:t>Các tập tin</a:t>
            </a:r>
            <a:r>
              <a:rPr kumimoji="0" lang="en-US" sz="2800" b="1" i="0" u="none" strike="noStrike" kern="1200" cap="none" spc="0" normalizeH="0" noProof="0" dirty="0" smtClean="0">
                <a:ln>
                  <a:noFill/>
                </a:ln>
                <a:solidFill>
                  <a:srgbClr val="C00000"/>
                </a:solidFill>
                <a:effectLst/>
                <a:uLnTx/>
                <a:uFillTx/>
                <a:latin typeface="Arial" charset="0"/>
                <a:ea typeface="Tahoma" pitchFamily="34" charset="0"/>
                <a:cs typeface="Arial" charset="0"/>
              </a:rPr>
              <a:t> hệ thống truy nhập</a:t>
            </a:r>
            <a:endParaRPr kumimoji="0" lang="en-US" sz="2800" b="1" i="0" u="none" strike="noStrike" kern="1200" cap="none" spc="0" normalizeH="0" baseline="0" noProof="0" dirty="0" smtClean="0">
              <a:ln>
                <a:noFill/>
              </a:ln>
              <a:solidFill>
                <a:srgbClr val="C00000"/>
              </a:solidFill>
              <a:effectLst/>
              <a:uLnTx/>
              <a:uFillTx/>
              <a:latin typeface="Arial" charset="0"/>
              <a:ea typeface="Tahoma" pitchFamily="34" charset="0"/>
              <a:cs typeface="Arial" charset="0"/>
            </a:endParaRPr>
          </a:p>
        </p:txBody>
      </p:sp>
    </p:spTree>
    <p:extLst>
      <p:ext uri="{BB962C8B-B14F-4D97-AF65-F5344CB8AC3E}">
        <p14:creationId xmlns:p14="http://schemas.microsoft.com/office/powerpoint/2010/main" val="2655323796"/>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7086600" cy="5509200"/>
          </a:xfrm>
          <a:prstGeom prst="rect">
            <a:avLst/>
          </a:prstGeom>
        </p:spPr>
        <p:txBody>
          <a:bodyPr wrap="square">
            <a:spAutoFit/>
          </a:bodyPr>
          <a:lstStyle/>
          <a:p>
            <a:r>
              <a:rPr lang="en-US" sz="1600" dirty="0" smtClean="0"/>
              <a:t/>
            </a:r>
            <a:br>
              <a:rPr lang="en-US" sz="1600" dirty="0" smtClean="0"/>
            </a:br>
            <a:r>
              <a:rPr lang="en-US" sz="2400" dirty="0" smtClean="0">
                <a:latin typeface="+mn-lt"/>
                <a:cs typeface="+mn-cs"/>
              </a:rPr>
              <a:t>• Một thuật toán mã hóa làm cho dữ liệu không thể đọc được bất kỳ người nào </a:t>
            </a:r>
            <a:br>
              <a:rPr lang="en-US" sz="2400" dirty="0" smtClean="0">
                <a:latin typeface="+mn-lt"/>
                <a:cs typeface="+mn-cs"/>
              </a:rPr>
            </a:br>
            <a:r>
              <a:rPr lang="en-US" sz="2400" dirty="0" smtClean="0">
                <a:latin typeface="+mn-lt"/>
                <a:cs typeface="+mn-cs"/>
              </a:rPr>
              <a:t>hay hệ thống cho đến khi các thuật toán giải mã liên quan được áp dụng. </a:t>
            </a:r>
            <a:br>
              <a:rPr lang="en-US" sz="2400" dirty="0" smtClean="0">
                <a:latin typeface="+mn-lt"/>
                <a:cs typeface="+mn-cs"/>
              </a:rPr>
            </a:br>
            <a:r>
              <a:rPr lang="en-US" sz="2400" dirty="0" smtClean="0">
                <a:latin typeface="+mn-lt"/>
                <a:cs typeface="+mn-cs"/>
              </a:rPr>
              <a:t>- Mã hóa không che giấu dữ liệu; nó làm cho nó không thể đọc được</a:t>
            </a:r>
            <a:br>
              <a:rPr lang="en-US" sz="2400" dirty="0" smtClean="0">
                <a:latin typeface="+mn-lt"/>
                <a:cs typeface="+mn-cs"/>
              </a:rPr>
            </a:br>
            <a:r>
              <a:rPr lang="en-US" sz="2400" dirty="0" smtClean="0">
                <a:latin typeface="+mn-lt"/>
                <a:cs typeface="+mn-cs"/>
              </a:rPr>
              <a:t>- Mã hóa không giống như nén </a:t>
            </a:r>
            <a:br>
              <a:rPr lang="en-US" sz="2400" dirty="0" smtClean="0">
                <a:latin typeface="+mn-lt"/>
                <a:cs typeface="+mn-cs"/>
              </a:rPr>
            </a:br>
            <a:r>
              <a:rPr lang="en-US" sz="2400" dirty="0" smtClean="0">
                <a:latin typeface="+mn-lt"/>
                <a:cs typeface="+mn-cs"/>
              </a:rPr>
              <a:t>• Các loại mã hóa </a:t>
            </a:r>
            <a:br>
              <a:rPr lang="en-US" sz="2400" dirty="0" smtClean="0">
                <a:latin typeface="+mn-lt"/>
                <a:cs typeface="+mn-cs"/>
              </a:rPr>
            </a:br>
            <a:r>
              <a:rPr lang="en-US" sz="2400" dirty="0" smtClean="0">
                <a:latin typeface="+mn-lt"/>
                <a:cs typeface="+mn-cs"/>
              </a:rPr>
              <a:t>- Mã hóa tập tin </a:t>
            </a:r>
            <a:br>
              <a:rPr lang="en-US" sz="2400" dirty="0" smtClean="0">
                <a:latin typeface="+mn-lt"/>
                <a:cs typeface="+mn-cs"/>
              </a:rPr>
            </a:br>
            <a:r>
              <a:rPr lang="en-US" sz="2400" dirty="0" smtClean="0">
                <a:latin typeface="+mn-lt"/>
                <a:cs typeface="+mn-cs"/>
              </a:rPr>
              <a:t>- Bảo vệ dữ liệu của Windows </a:t>
            </a:r>
            <a:br>
              <a:rPr lang="en-US" sz="2400" dirty="0" smtClean="0">
                <a:latin typeface="+mn-lt"/>
                <a:cs typeface="+mn-cs"/>
              </a:rPr>
            </a:br>
            <a:r>
              <a:rPr lang="en-US" sz="2400" dirty="0" smtClean="0">
                <a:latin typeface="+mn-lt"/>
                <a:cs typeface="+mn-cs"/>
              </a:rPr>
              <a:t>- Băm, được sử dụng cho việc ký kết và phê </a:t>
            </a:r>
            <a:br>
              <a:rPr lang="en-US" sz="2400" dirty="0" smtClean="0">
                <a:latin typeface="+mn-lt"/>
                <a:cs typeface="+mn-cs"/>
              </a:rPr>
            </a:br>
            <a:r>
              <a:rPr lang="en-US" sz="2400" dirty="0" smtClean="0">
                <a:latin typeface="+mn-lt"/>
                <a:cs typeface="+mn-cs"/>
              </a:rPr>
              <a:t>- Symmetric và không đối xứng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
        <p:nvSpPr>
          <p:cNvPr id="5" name="Title 1"/>
          <p:cNvSpPr txBox="1">
            <a:spLocks/>
          </p:cNvSpPr>
          <p:nvPr/>
        </p:nvSpPr>
        <p:spPr>
          <a:xfrm>
            <a:off x="1763713" y="0"/>
            <a:ext cx="6923087" cy="914400"/>
          </a:xfrm>
          <a:prstGeom prst="rect">
            <a:avLst/>
          </a:prstGeom>
        </p:spPr>
        <p:txBody>
          <a:bodyPr/>
          <a:lstStyle/>
          <a:p>
            <a:pPr lvl="0" algn="r"/>
            <a:r>
              <a:rPr lang="en-US" sz="3200" b="1" dirty="0" smtClean="0">
                <a:solidFill>
                  <a:srgbClr val="C00000"/>
                </a:solidFill>
                <a:ea typeface="Tahoma" pitchFamily="34" charset="0"/>
              </a:rPr>
              <a:t>Chức năng mã hóa</a:t>
            </a:r>
            <a:endParaRPr lang="en-US" sz="3200" dirty="0" smtClean="0"/>
          </a:p>
          <a:p>
            <a:pPr lvl="0" algn="r"/>
            <a:r>
              <a:rPr lang="en-US" sz="2800" b="1" dirty="0" smtClean="0">
                <a:solidFill>
                  <a:srgbClr val="C00000"/>
                </a:solidFill>
                <a:ea typeface="Tahoma" pitchFamily="34" charset="0"/>
              </a:rPr>
              <a:t>mã hóa là gì</a:t>
            </a:r>
          </a:p>
        </p:txBody>
      </p:sp>
    </p:spTree>
    <p:extLst>
      <p:ext uri="{BB962C8B-B14F-4D97-AF65-F5344CB8AC3E}">
        <p14:creationId xmlns:p14="http://schemas.microsoft.com/office/powerpoint/2010/main" val="346148553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382000" cy="4062651"/>
          </a:xfrm>
          <a:prstGeom prst="rect">
            <a:avLst/>
          </a:prstGeom>
        </p:spPr>
        <p:txBody>
          <a:bodyPr wrap="square">
            <a:spAutoFit/>
          </a:bodyPr>
          <a:lstStyle/>
          <a:p>
            <a:r>
              <a:rPr lang="en-US" dirty="0" smtClean="0"/>
              <a:t/>
            </a:r>
            <a:br>
              <a:rPr lang="en-US" dirty="0" smtClean="0"/>
            </a:br>
            <a:r>
              <a:rPr lang="en-US" dirty="0" smtClean="0"/>
              <a:t>• </a:t>
            </a:r>
            <a:r>
              <a:rPr lang="en-US" sz="2400" dirty="0" smtClean="0">
                <a:latin typeface="+mn-lt"/>
                <a:cs typeface="+mn-cs"/>
              </a:rPr>
              <a:t>file Encryption </a:t>
            </a:r>
            <a:br>
              <a:rPr lang="en-US" sz="2400" dirty="0" smtClean="0">
                <a:latin typeface="+mn-lt"/>
                <a:cs typeface="+mn-cs"/>
              </a:rPr>
            </a:br>
            <a:r>
              <a:rPr lang="en-US" sz="2400" dirty="0" smtClean="0">
                <a:latin typeface="+mn-lt"/>
                <a:cs typeface="+mn-cs"/>
              </a:rPr>
              <a:t>- Mã hóa và giải mã file </a:t>
            </a:r>
            <a:br>
              <a:rPr lang="en-US" sz="2400" dirty="0" smtClean="0">
                <a:latin typeface="+mn-lt"/>
                <a:cs typeface="+mn-cs"/>
              </a:rPr>
            </a:br>
            <a:r>
              <a:rPr lang="en-US" sz="2400" dirty="0" smtClean="0">
                <a:latin typeface="+mn-lt"/>
                <a:cs typeface="+mn-cs"/>
              </a:rPr>
              <a:t>- Nhanh chóng để mã hóa / giải mã </a:t>
            </a:r>
            <a:br>
              <a:rPr lang="en-US" sz="2400" dirty="0" smtClean="0">
                <a:latin typeface="+mn-lt"/>
                <a:cs typeface="+mn-cs"/>
              </a:rPr>
            </a:br>
            <a:r>
              <a:rPr lang="en-US" sz="2400" dirty="0" smtClean="0">
                <a:latin typeface="+mn-lt"/>
                <a:cs typeface="+mn-cs"/>
              </a:rPr>
              <a:t>- Căn cứ vào thông tin người dùng </a:t>
            </a:r>
            <a:br>
              <a:rPr lang="en-US" sz="2400" dirty="0" smtClean="0">
                <a:latin typeface="+mn-lt"/>
                <a:cs typeface="+mn-cs"/>
              </a:rPr>
            </a:br>
            <a:r>
              <a:rPr lang="en-US" sz="2400" dirty="0" smtClean="0">
                <a:latin typeface="+mn-lt"/>
                <a:cs typeface="+mn-cs"/>
              </a:rPr>
              <a:t>• Bảo vệ dữ liệu của Windows </a:t>
            </a:r>
            <a:br>
              <a:rPr lang="en-US" sz="2400" dirty="0" smtClean="0">
                <a:latin typeface="+mn-lt"/>
                <a:cs typeface="+mn-cs"/>
              </a:rPr>
            </a:br>
            <a:r>
              <a:rPr lang="en-US" sz="2400" dirty="0" smtClean="0">
                <a:latin typeface="+mn-lt"/>
                <a:cs typeface="+mn-cs"/>
              </a:rPr>
              <a:t>- Mã hóa và giải mã byte [] </a:t>
            </a:r>
            <a:br>
              <a:rPr lang="en-US" sz="2400" dirty="0" smtClean="0">
                <a:latin typeface="+mn-lt"/>
                <a:cs typeface="+mn-cs"/>
              </a:rPr>
            </a:br>
            <a:r>
              <a:rPr lang="en-US" sz="2400" dirty="0" smtClean="0">
                <a:latin typeface="+mn-lt"/>
                <a:cs typeface="+mn-cs"/>
              </a:rPr>
              <a:t>- Nhanh chóng để mã hóa / giải mã </a:t>
            </a:r>
            <a:br>
              <a:rPr lang="en-US" sz="2400" dirty="0" smtClean="0">
                <a:latin typeface="+mn-lt"/>
                <a:cs typeface="+mn-cs"/>
              </a:rPr>
            </a:br>
            <a:r>
              <a:rPr lang="en-US" sz="2400" dirty="0" smtClean="0">
                <a:latin typeface="+mn-lt"/>
                <a:cs typeface="+mn-cs"/>
              </a:rPr>
              <a:t>- Căn cứ vào thông tin người dùng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
        <p:nvSpPr>
          <p:cNvPr id="4" name="Title 1"/>
          <p:cNvSpPr txBox="1">
            <a:spLocks/>
          </p:cNvSpPr>
          <p:nvPr/>
        </p:nvSpPr>
        <p:spPr>
          <a:xfrm>
            <a:off x="1763713" y="-76200"/>
            <a:ext cx="6923087" cy="914400"/>
          </a:xfrm>
          <a:prstGeom prst="rect">
            <a:avLst/>
          </a:prstGeom>
        </p:spPr>
        <p:txBody>
          <a:bodyPr/>
          <a:lstStyle/>
          <a:p>
            <a:pPr lvl="0" algn="r"/>
            <a:r>
              <a:rPr lang="en-US" sz="3200" b="1" dirty="0">
                <a:solidFill>
                  <a:srgbClr val="C00000"/>
                </a:solidFill>
                <a:ea typeface="Tahoma" pitchFamily="34" charset="0"/>
              </a:rPr>
              <a:t>Chức năng mã hóa</a:t>
            </a:r>
            <a:endParaRPr lang="en-US" sz="3200" dirty="0"/>
          </a:p>
          <a:p>
            <a:pPr lvl="0" algn="r"/>
            <a:r>
              <a:rPr lang="en-US" sz="2800" b="1" dirty="0" smtClean="0">
                <a:solidFill>
                  <a:srgbClr val="C00000"/>
                </a:solidFill>
                <a:ea typeface="Tahoma" pitchFamily="34" charset="0"/>
              </a:rPr>
              <a:t>Các phương pháp mã hóa </a:t>
            </a:r>
          </a:p>
        </p:txBody>
      </p:sp>
    </p:spTree>
    <p:extLst>
      <p:ext uri="{BB962C8B-B14F-4D97-AF65-F5344CB8AC3E}">
        <p14:creationId xmlns:p14="http://schemas.microsoft.com/office/powerpoint/2010/main" val="3986515649"/>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Chức năng mã hóa</a:t>
            </a:r>
            <a:endParaRPr lang="en-US" sz="3200" dirty="0"/>
          </a:p>
          <a:p>
            <a:pPr lvl="0" algn="r"/>
            <a:r>
              <a:rPr lang="en-US" sz="2800" b="1" dirty="0" smtClean="0">
                <a:solidFill>
                  <a:srgbClr val="C00000"/>
                </a:solidFill>
                <a:ea typeface="Tahoma" pitchFamily="34" charset="0"/>
              </a:rPr>
              <a:t>băm DEMO </a:t>
            </a:r>
          </a:p>
        </p:txBody>
      </p:sp>
      <p:sp>
        <p:nvSpPr>
          <p:cNvPr id="4" name="Rectangle 3"/>
          <p:cNvSpPr/>
          <p:nvPr/>
        </p:nvSpPr>
        <p:spPr>
          <a:xfrm>
            <a:off x="228600" y="1219200"/>
            <a:ext cx="8686800" cy="4062651"/>
          </a:xfrm>
          <a:prstGeom prst="rect">
            <a:avLst/>
          </a:prstGeom>
        </p:spPr>
        <p:txBody>
          <a:bodyPr wrap="square">
            <a:spAutoFit/>
          </a:bodyPr>
          <a:lstStyle/>
          <a:p>
            <a:r>
              <a:rPr lang="en-US" dirty="0" smtClean="0"/>
              <a:t/>
            </a:r>
            <a:br>
              <a:rPr lang="en-US" dirty="0" smtClean="0"/>
            </a:br>
            <a:r>
              <a:rPr lang="en-US" sz="2400" dirty="0" smtClean="0">
                <a:latin typeface="+mn-lt"/>
                <a:cs typeface="+mn-cs"/>
              </a:rPr>
              <a:t>• mã hóa một chiều </a:t>
            </a:r>
            <a:br>
              <a:rPr lang="en-US" sz="2400" dirty="0" smtClean="0">
                <a:latin typeface="+mn-lt"/>
                <a:cs typeface="+mn-cs"/>
              </a:rPr>
            </a:br>
            <a:r>
              <a:rPr lang="en-US" sz="2400" dirty="0" smtClean="0">
                <a:latin typeface="+mn-lt"/>
                <a:cs typeface="+mn-cs"/>
              </a:rPr>
              <a:t>• thuật toán thường gặp: </a:t>
            </a:r>
            <a:br>
              <a:rPr lang="en-US" sz="2400" dirty="0" smtClean="0">
                <a:latin typeface="+mn-lt"/>
                <a:cs typeface="+mn-cs"/>
              </a:rPr>
            </a:br>
            <a:r>
              <a:rPr lang="en-US" sz="2400" dirty="0" smtClean="0">
                <a:latin typeface="+mn-lt"/>
                <a:cs typeface="+mn-cs"/>
              </a:rPr>
              <a:t>- MD5 (tạo một hash 16 ký tự hơn có thể được lưu trữ trong một </a:t>
            </a:r>
            <a:r>
              <a:rPr lang="en-US" sz="2400" dirty="0" err="1" smtClean="0">
                <a:latin typeface="+mn-lt"/>
                <a:cs typeface="+mn-cs"/>
              </a:rPr>
              <a:t>guid</a:t>
            </a:r>
            <a:r>
              <a:rPr lang="en-US" sz="2400" dirty="0" smtClean="0">
                <a:latin typeface="+mn-lt"/>
                <a:cs typeface="+mn-cs"/>
              </a:rPr>
              <a:t>) </a:t>
            </a:r>
            <a:br>
              <a:rPr lang="en-US" sz="2400" dirty="0" smtClean="0">
                <a:latin typeface="+mn-lt"/>
                <a:cs typeface="+mn-cs"/>
              </a:rPr>
            </a:br>
            <a:r>
              <a:rPr lang="en-US" sz="2400" dirty="0" smtClean="0">
                <a:latin typeface="+mn-lt"/>
                <a:cs typeface="+mn-cs"/>
              </a:rPr>
              <a:t>- SHA (SHA1, SHA256, SHA384, SHA512) </a:t>
            </a:r>
            <a:br>
              <a:rPr lang="en-US" sz="2400" dirty="0" smtClean="0">
                <a:latin typeface="+mn-lt"/>
                <a:cs typeface="+mn-cs"/>
              </a:rPr>
            </a:br>
            <a:r>
              <a:rPr lang="en-US" sz="2400" dirty="0" smtClean="0">
                <a:latin typeface="+mn-lt"/>
                <a:cs typeface="+mn-cs"/>
              </a:rPr>
              <a:t>• Nhanh chóng (tùy thuộc vào thuật toán lựa chọn) </a:t>
            </a:r>
            <a:br>
              <a:rPr lang="en-US" sz="2400" dirty="0" smtClean="0">
                <a:latin typeface="+mn-lt"/>
                <a:cs typeface="+mn-cs"/>
              </a:rPr>
            </a:br>
            <a:r>
              <a:rPr lang="en-US" sz="2400" dirty="0" smtClean="0">
                <a:latin typeface="+mn-lt"/>
                <a:cs typeface="+mn-cs"/>
              </a:rPr>
              <a:t>• Được sử dụng để lưu trữ mật khẩu, so sánh file, dữ liệu </a:t>
            </a:r>
            <a:br>
              <a:rPr lang="en-US" sz="2400" dirty="0" smtClean="0">
                <a:latin typeface="+mn-lt"/>
                <a:cs typeface="+mn-cs"/>
              </a:rPr>
            </a:br>
            <a:r>
              <a:rPr lang="en-US" sz="2400" dirty="0" smtClean="0">
                <a:latin typeface="+mn-lt"/>
                <a:cs typeface="+mn-cs"/>
              </a:rPr>
              <a:t>tham nhũng / tamper kiểm tra </a:t>
            </a:r>
            <a:br>
              <a:rPr lang="en-US" sz="2400" dirty="0" smtClean="0">
                <a:latin typeface="+mn-lt"/>
                <a:cs typeface="+mn-cs"/>
              </a:rPr>
            </a:br>
            <a:r>
              <a:rPr lang="en-US" sz="2400" dirty="0" smtClean="0">
                <a:latin typeface="+mn-lt"/>
                <a:cs typeface="+mn-cs"/>
              </a:rPr>
              <a:t>- Sử dụng SHA256 hoặc lớn hơn cho mật khẩu hoặc các dữ liệu nhạy cảm khác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Tree>
    <p:extLst>
      <p:ext uri="{BB962C8B-B14F-4D97-AF65-F5344CB8AC3E}">
        <p14:creationId xmlns:p14="http://schemas.microsoft.com/office/powerpoint/2010/main" val="5245311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1"/>
            <a:ext cx="8382000" cy="3970318"/>
          </a:xfrm>
          <a:prstGeom prst="rect">
            <a:avLst/>
          </a:prstGeom>
        </p:spPr>
        <p:txBody>
          <a:bodyPr wrap="square">
            <a:spAutoFit/>
          </a:bodyPr>
          <a:lstStyle/>
          <a:p>
            <a:r>
              <a:rPr lang="en-US" sz="2400" dirty="0" smtClean="0">
                <a:latin typeface="+mn-lt"/>
                <a:cs typeface="+mn-cs"/>
              </a:rPr>
              <a:t/>
            </a:r>
            <a:br>
              <a:rPr lang="en-US" sz="2400" dirty="0" smtClean="0">
                <a:latin typeface="+mn-lt"/>
                <a:cs typeface="+mn-cs"/>
              </a:rPr>
            </a:br>
            <a:r>
              <a:rPr lang="en-US" sz="2400" dirty="0" smtClean="0">
                <a:latin typeface="+mn-lt"/>
                <a:cs typeface="+mn-cs"/>
              </a:rPr>
              <a:t>• Một chìa khóa được sử dụng cho cả mã hóa và giải mã </a:t>
            </a:r>
            <a:br>
              <a:rPr lang="en-US" sz="2400" dirty="0" smtClean="0">
                <a:latin typeface="+mn-lt"/>
                <a:cs typeface="+mn-cs"/>
              </a:rPr>
            </a:br>
            <a:r>
              <a:rPr lang="en-US" sz="2400" dirty="0" smtClean="0">
                <a:latin typeface="+mn-lt"/>
                <a:cs typeface="+mn-cs"/>
              </a:rPr>
              <a:t>• Nhanh hơn mã hóa bất đối xứng </a:t>
            </a:r>
            <a:br>
              <a:rPr lang="en-US" sz="2400" dirty="0" smtClean="0">
                <a:latin typeface="+mn-lt"/>
                <a:cs typeface="+mn-cs"/>
              </a:rPr>
            </a:br>
            <a:r>
              <a:rPr lang="en-US" sz="2400" dirty="0" smtClean="0">
                <a:latin typeface="+mn-lt"/>
                <a:cs typeface="+mn-cs"/>
              </a:rPr>
              <a:t>• Cryptography namespace bao gồm năm thuật toán đối xứng: </a:t>
            </a:r>
            <a:br>
              <a:rPr lang="en-US" sz="2400" dirty="0" smtClean="0">
                <a:latin typeface="+mn-lt"/>
                <a:cs typeface="+mn-cs"/>
              </a:rPr>
            </a:br>
            <a:r>
              <a:rPr lang="en-US" sz="2400" dirty="0" smtClean="0">
                <a:latin typeface="+mn-lt"/>
                <a:cs typeface="+mn-cs"/>
              </a:rPr>
              <a:t>- </a:t>
            </a:r>
            <a:r>
              <a:rPr lang="en-US" sz="2400" dirty="0" err="1" smtClean="0">
                <a:latin typeface="+mn-lt"/>
                <a:cs typeface="+mn-cs"/>
              </a:rPr>
              <a:t>aes</a:t>
            </a:r>
            <a:r>
              <a:rPr lang="en-US" sz="2400" dirty="0" smtClean="0">
                <a:latin typeface="+mn-lt"/>
                <a:cs typeface="+mn-cs"/>
              </a:rPr>
              <a:t> (Khuyến khích) </a:t>
            </a:r>
            <a:br>
              <a:rPr lang="en-US" sz="2400" dirty="0" smtClean="0">
                <a:latin typeface="+mn-lt"/>
                <a:cs typeface="+mn-cs"/>
              </a:rPr>
            </a:br>
            <a:r>
              <a:rPr lang="en-US" sz="2400" dirty="0" smtClean="0">
                <a:latin typeface="+mn-lt"/>
                <a:cs typeface="+mn-cs"/>
              </a:rPr>
              <a:t>-DES </a:t>
            </a:r>
            <a:br>
              <a:rPr lang="en-US" sz="2400" dirty="0" smtClean="0">
                <a:latin typeface="+mn-lt"/>
                <a:cs typeface="+mn-cs"/>
              </a:rPr>
            </a:br>
            <a:r>
              <a:rPr lang="en-US" sz="2400" dirty="0" smtClean="0">
                <a:latin typeface="+mn-lt"/>
                <a:cs typeface="+mn-cs"/>
              </a:rPr>
              <a:t>-RC2 </a:t>
            </a:r>
            <a:br>
              <a:rPr lang="en-US" sz="2400" dirty="0" smtClean="0">
                <a:latin typeface="+mn-lt"/>
                <a:cs typeface="+mn-cs"/>
              </a:rPr>
            </a:br>
            <a:r>
              <a:rPr lang="en-US" sz="2400" dirty="0" smtClean="0">
                <a:latin typeface="+mn-lt"/>
                <a:cs typeface="+mn-cs"/>
              </a:rPr>
              <a:t>-</a:t>
            </a:r>
            <a:r>
              <a:rPr lang="en-US" sz="2400" dirty="0" err="1" smtClean="0">
                <a:latin typeface="+mn-lt"/>
                <a:cs typeface="+mn-cs"/>
              </a:rPr>
              <a:t>RndaeI</a:t>
            </a:r>
            <a:r>
              <a:rPr lang="en-US" sz="2400" dirty="0" smtClean="0">
                <a:latin typeface="+mn-lt"/>
                <a:cs typeface="+mn-cs"/>
              </a:rPr>
              <a:t> </a:t>
            </a:r>
            <a:br>
              <a:rPr lang="en-US" sz="2400" dirty="0" smtClean="0">
                <a:latin typeface="+mn-lt"/>
                <a:cs typeface="+mn-cs"/>
              </a:rPr>
            </a:br>
            <a:r>
              <a:rPr lang="en-US" sz="2400" dirty="0" smtClean="0">
                <a:latin typeface="+mn-lt"/>
                <a:cs typeface="+mn-cs"/>
              </a:rPr>
              <a:t>- </a:t>
            </a:r>
            <a:r>
              <a:rPr lang="en-US" sz="2400" dirty="0" err="1" smtClean="0">
                <a:latin typeface="+mn-lt"/>
                <a:cs typeface="+mn-cs"/>
              </a:rPr>
              <a:t>TripeDES</a:t>
            </a:r>
            <a:r>
              <a:rPr lang="en-US" sz="2400" dirty="0" smtClean="0">
                <a:latin typeface="+mn-lt"/>
                <a:cs typeface="+mn-cs"/>
              </a:rPr>
              <a:t> </a:t>
            </a:r>
            <a:br>
              <a:rPr lang="en-US" sz="2400" dirty="0" smtClean="0">
                <a:latin typeface="+mn-lt"/>
                <a:cs typeface="+mn-cs"/>
              </a:rPr>
            </a:br>
            <a:r>
              <a:rPr lang="en-US" dirty="0" smtClean="0"/>
              <a:t/>
            </a:r>
            <a:br>
              <a:rPr lang="en-US" dirty="0" smtClean="0"/>
            </a:br>
            <a:endParaRPr lang="en-US" dirty="0"/>
          </a:p>
        </p:txBody>
      </p:sp>
      <p:sp>
        <p:nvSpPr>
          <p:cNvPr id="4" name="Title 1"/>
          <p:cNvSpPr txBox="1">
            <a:spLocks/>
          </p:cNvSpPr>
          <p:nvPr/>
        </p:nvSpPr>
        <p:spPr>
          <a:xfrm>
            <a:off x="1763713" y="-76200"/>
            <a:ext cx="6923087" cy="914400"/>
          </a:xfrm>
          <a:prstGeom prst="rect">
            <a:avLst/>
          </a:prstGeom>
        </p:spPr>
        <p:txBody>
          <a:bodyPr/>
          <a:lstStyle/>
          <a:p>
            <a:pPr lvl="0" algn="r"/>
            <a:r>
              <a:rPr lang="en-US" sz="3200" b="1" dirty="0">
                <a:solidFill>
                  <a:srgbClr val="C00000"/>
                </a:solidFill>
                <a:ea typeface="Tahoma" pitchFamily="34" charset="0"/>
              </a:rPr>
              <a:t>Chức năng mã hóa</a:t>
            </a:r>
            <a:endParaRPr lang="en-US" sz="3200" dirty="0"/>
          </a:p>
          <a:p>
            <a:pPr lvl="0" algn="r"/>
            <a:r>
              <a:rPr lang="en-US" sz="2800" b="1" dirty="0" smtClean="0">
                <a:solidFill>
                  <a:srgbClr val="C00000"/>
                </a:solidFill>
                <a:ea typeface="Tahoma" pitchFamily="34" charset="0"/>
              </a:rPr>
              <a:t>Symmetric Encryption DEMO </a:t>
            </a:r>
          </a:p>
        </p:txBody>
      </p:sp>
    </p:spTree>
    <p:extLst>
      <p:ext uri="{BB962C8B-B14F-4D97-AF65-F5344CB8AC3E}">
        <p14:creationId xmlns:p14="http://schemas.microsoft.com/office/powerpoint/2010/main" val="276461540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4294967295"/>
          </p:nvPr>
        </p:nvSpPr>
        <p:spPr bwMode="auto">
          <a:xfrm>
            <a:off x="3810000" y="6553200"/>
            <a:ext cx="2133600" cy="304800"/>
          </a:xfrm>
          <a:prstGeom prst="rect">
            <a:avLst/>
          </a:prstGeom>
          <a:noFill/>
          <a:ln>
            <a:miter lim="800000"/>
            <a:headEnd/>
            <a:tailEnd/>
          </a:ln>
        </p:spPr>
        <p:txBody>
          <a:bodyPr anchor="ctr"/>
          <a:lstStyle/>
          <a:p>
            <a:pPr algn="ctr"/>
            <a:r>
              <a:rPr lang="en-US" sz="1200">
                <a:solidFill>
                  <a:srgbClr val="898989"/>
                </a:solidFill>
              </a:rPr>
              <a:t>Xử lý ngoại lệ trong C ++</a:t>
            </a:r>
          </a:p>
        </p:txBody>
      </p:sp>
      <p:sp>
        <p:nvSpPr>
          <p:cNvPr id="16387" name="Slide Number Placeholder 5"/>
          <p:cNvSpPr>
            <a:spLocks noGrp="1"/>
          </p:cNvSpPr>
          <p:nvPr>
            <p:ph type="sldNum" sz="quarter" idx="10"/>
          </p:nvPr>
        </p:nvSpPr>
        <p:spPr bwMode="auto">
          <a:xfrm>
            <a:off x="6096000" y="6172200"/>
            <a:ext cx="762000" cy="384175"/>
          </a:xfrm>
          <a:noFill/>
          <a:ln>
            <a:miter lim="800000"/>
            <a:headEnd/>
            <a:tailEnd/>
          </a:ln>
        </p:spPr>
        <p:txBody>
          <a:bodyPr/>
          <a:lstStyle/>
          <a:p>
            <a:fld id="{40D71AFF-47E1-4C00-A4C2-76B3C0052C92}">
              <a:rPr lang="en-US" smtClean="0"/>
              <a:pPr/>
              <a:t>3</a:t>
            </a:fld>
            <a:endParaRPr lang="en-US" smtClean="0"/>
          </a:p>
        </p:txBody>
      </p:sp>
      <p:sp>
        <p:nvSpPr>
          <p:cNvPr id="16388" name="Rectangle 6"/>
          <p:cNvSpPr>
            <a:spLocks noGrp="1" noChangeArrowheads="1"/>
          </p:cNvSpPr>
          <p:nvPr>
            <p:ph type="title"/>
          </p:nvPr>
        </p:nvSpPr>
        <p:spPr/>
        <p:txBody>
          <a:bodyPr/>
          <a:lstStyle/>
          <a:p>
            <a:pPr eaLnBrk="1" hangingPunct="1"/>
            <a:r>
              <a:rPr lang="en-US" dirty="0" smtClean="0">
                <a:latin typeface="Arial" charset="0"/>
                <a:cs typeface="Arial" charset="0"/>
              </a:rPr>
              <a:t>Xử lý ngoại lệ</a:t>
            </a:r>
            <a:br>
              <a:rPr lang="en-US" dirty="0" smtClean="0">
                <a:latin typeface="Arial" charset="0"/>
                <a:cs typeface="Arial" charset="0"/>
              </a:rPr>
            </a:br>
            <a:r>
              <a:rPr lang="en-US" sz="2800" dirty="0" smtClean="0">
                <a:latin typeface="Arial" charset="0"/>
                <a:cs typeface="Arial" charset="0"/>
              </a:rPr>
              <a:t>Giới thiệu</a:t>
            </a:r>
          </a:p>
        </p:txBody>
      </p:sp>
      <p:sp>
        <p:nvSpPr>
          <p:cNvPr id="16389" name="Rectangle 7"/>
          <p:cNvSpPr>
            <a:spLocks noGrp="1" noChangeArrowheads="1"/>
          </p:cNvSpPr>
          <p:nvPr>
            <p:ph type="body" idx="1"/>
          </p:nvPr>
        </p:nvSpPr>
        <p:spPr/>
        <p:txBody>
          <a:bodyPr/>
          <a:lstStyle/>
          <a:p>
            <a:pPr eaLnBrk="1" hangingPunct="1">
              <a:lnSpc>
                <a:spcPct val="90000"/>
              </a:lnSpc>
            </a:pPr>
            <a:r>
              <a:rPr lang="en-US" dirty="0" smtClean="0"/>
              <a:t>Trường hợp ngoại lệ</a:t>
            </a:r>
          </a:p>
          <a:p>
            <a:pPr lvl="1" eaLnBrk="1" hangingPunct="1">
              <a:lnSpc>
                <a:spcPct val="90000"/>
              </a:lnSpc>
            </a:pPr>
            <a:r>
              <a:rPr lang="en-US" dirty="0" smtClean="0"/>
              <a:t>Chỉ ra những vấn đề xảy ra trong quá trình thực của chương trình</a:t>
            </a:r>
          </a:p>
          <a:p>
            <a:pPr lvl="1" eaLnBrk="1" hangingPunct="1">
              <a:lnSpc>
                <a:spcPct val="90000"/>
              </a:lnSpc>
            </a:pPr>
            <a:r>
              <a:rPr lang="en-US" dirty="0" smtClean="0"/>
              <a:t>xảy ra không thường xuyên</a:t>
            </a:r>
          </a:p>
          <a:p>
            <a:pPr eaLnBrk="1" hangingPunct="1">
              <a:lnSpc>
                <a:spcPct val="90000"/>
              </a:lnSpc>
            </a:pPr>
            <a:r>
              <a:rPr lang="en-US" dirty="0" smtClean="0"/>
              <a:t>xử lý ngoại lệ</a:t>
            </a:r>
          </a:p>
          <a:p>
            <a:pPr lvl="1" eaLnBrk="1" hangingPunct="1">
              <a:lnSpc>
                <a:spcPct val="90000"/>
              </a:lnSpc>
            </a:pPr>
            <a:r>
              <a:rPr lang="en-US" dirty="0" smtClean="0"/>
              <a:t>Có thể giải quyết trường hợp ngoại lệ</a:t>
            </a:r>
          </a:p>
          <a:p>
            <a:pPr lvl="2" eaLnBrk="1" hangingPunct="1">
              <a:lnSpc>
                <a:spcPct val="90000"/>
              </a:lnSpc>
            </a:pPr>
            <a:r>
              <a:rPr lang="en-US" dirty="0" smtClean="0"/>
              <a:t>Cho phép một chương trình để tiếp tục thực hiện hay</a:t>
            </a:r>
          </a:p>
          <a:p>
            <a:pPr lvl="2" eaLnBrk="1" hangingPunct="1">
              <a:lnSpc>
                <a:spcPct val="90000"/>
              </a:lnSpc>
            </a:pPr>
            <a:r>
              <a:rPr lang="en-US" dirty="0" smtClean="0"/>
              <a:t>Thông báo cho người sử dụng của vấn đề và</a:t>
            </a:r>
          </a:p>
          <a:p>
            <a:pPr lvl="2" eaLnBrk="1" hangingPunct="1">
              <a:lnSpc>
                <a:spcPct val="90000"/>
              </a:lnSpc>
            </a:pPr>
            <a:r>
              <a:rPr lang="en-US" dirty="0" smtClean="0"/>
              <a:t>Chấm dứt chương trình trong một cách có kiểm soát</a:t>
            </a:r>
          </a:p>
          <a:p>
            <a:pPr lvl="1" eaLnBrk="1" hangingPunct="1">
              <a:lnSpc>
                <a:spcPct val="90000"/>
              </a:lnSpc>
            </a:pPr>
            <a:r>
              <a:rPr lang="en-US" dirty="0" smtClean="0"/>
              <a:t>Làm cho các chương trình mạnh mẽ và fault-tolerant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534400" cy="3693319"/>
          </a:xfrm>
          <a:prstGeom prst="rect">
            <a:avLst/>
          </a:prstGeom>
        </p:spPr>
        <p:txBody>
          <a:bodyPr wrap="square">
            <a:spAutoFit/>
          </a:bodyPr>
          <a:lstStyle/>
          <a:p>
            <a:r>
              <a:rPr lang="en-US" dirty="0" smtClean="0"/>
              <a:t/>
            </a:r>
            <a:br>
              <a:rPr lang="en-US" dirty="0" smtClean="0"/>
            </a:br>
            <a:r>
              <a:rPr lang="en-US" sz="2400" dirty="0" smtClean="0">
                <a:latin typeface="+mn-lt"/>
                <a:cs typeface="+mn-cs"/>
              </a:rPr>
              <a:t>• Một chìa khóa được sử dụng để mã hóa và một chìa khóa cho giải mã </a:t>
            </a:r>
            <a:br>
              <a:rPr lang="en-US" sz="2400" dirty="0" smtClean="0">
                <a:latin typeface="+mn-lt"/>
                <a:cs typeface="+mn-cs"/>
              </a:rPr>
            </a:br>
            <a:r>
              <a:rPr lang="en-US" sz="2400" dirty="0" smtClean="0">
                <a:latin typeface="+mn-lt"/>
                <a:cs typeface="+mn-cs"/>
              </a:rPr>
              <a:t>• Thường được sử dụng cho chữ ký số </a:t>
            </a:r>
            <a:br>
              <a:rPr lang="en-US" sz="2400" dirty="0" smtClean="0">
                <a:latin typeface="+mn-lt"/>
                <a:cs typeface="+mn-cs"/>
              </a:rPr>
            </a:br>
            <a:r>
              <a:rPr lang="en-US" sz="2400" dirty="0" smtClean="0">
                <a:latin typeface="+mn-lt"/>
                <a:cs typeface="+mn-cs"/>
              </a:rPr>
              <a:t>• Cryptography namespace bao gồm bốn thuật toán bất đối xứng: </a:t>
            </a:r>
            <a:br>
              <a:rPr lang="en-US" sz="2400" dirty="0" smtClean="0">
                <a:latin typeface="+mn-lt"/>
                <a:cs typeface="+mn-cs"/>
              </a:rPr>
            </a:br>
            <a:r>
              <a:rPr lang="en-US" sz="2400" dirty="0" smtClean="0">
                <a:latin typeface="+mn-lt"/>
                <a:cs typeface="+mn-cs"/>
              </a:rPr>
              <a:t>-DSA </a:t>
            </a:r>
            <a:br>
              <a:rPr lang="en-US" sz="2400" dirty="0" smtClean="0">
                <a:latin typeface="+mn-lt"/>
                <a:cs typeface="+mn-cs"/>
              </a:rPr>
            </a:br>
            <a:r>
              <a:rPr lang="en-US" sz="2400" dirty="0" smtClean="0">
                <a:latin typeface="+mn-lt"/>
                <a:cs typeface="+mn-cs"/>
              </a:rPr>
              <a:t>- </a:t>
            </a:r>
            <a:r>
              <a:rPr lang="en-US" sz="2400" dirty="0" err="1" smtClean="0">
                <a:latin typeface="+mn-lt"/>
                <a:cs typeface="+mn-cs"/>
              </a:rPr>
              <a:t>ECDiffieHellman</a:t>
            </a:r>
            <a:r>
              <a:rPr lang="en-US" sz="2400" dirty="0" smtClean="0">
                <a:latin typeface="+mn-lt"/>
                <a:cs typeface="+mn-cs"/>
              </a:rPr>
              <a:t> </a:t>
            </a:r>
            <a:br>
              <a:rPr lang="en-US" sz="2400" dirty="0" smtClean="0">
                <a:latin typeface="+mn-lt"/>
                <a:cs typeface="+mn-cs"/>
              </a:rPr>
            </a:br>
            <a:r>
              <a:rPr lang="en-US" sz="2400" dirty="0" smtClean="0">
                <a:latin typeface="+mn-lt"/>
                <a:cs typeface="+mn-cs"/>
              </a:rPr>
              <a:t>-</a:t>
            </a:r>
            <a:r>
              <a:rPr lang="en-US" sz="2400" dirty="0" err="1" smtClean="0">
                <a:latin typeface="+mn-lt"/>
                <a:cs typeface="+mn-cs"/>
              </a:rPr>
              <a:t>ECDSA</a:t>
            </a:r>
            <a:r>
              <a:rPr lang="en-US" sz="2400" dirty="0" smtClean="0">
                <a:latin typeface="+mn-lt"/>
                <a:cs typeface="+mn-cs"/>
              </a:rPr>
              <a:t> </a:t>
            </a:r>
            <a:br>
              <a:rPr lang="en-US" sz="2400" dirty="0" smtClean="0">
                <a:latin typeface="+mn-lt"/>
                <a:cs typeface="+mn-cs"/>
              </a:rPr>
            </a:br>
            <a:r>
              <a:rPr lang="en-US" sz="2400" dirty="0" smtClean="0">
                <a:latin typeface="+mn-lt"/>
                <a:cs typeface="+mn-cs"/>
              </a:rPr>
              <a:t>- RSA (phổ biến nhất) </a:t>
            </a:r>
            <a:br>
              <a:rPr lang="en-US" sz="2400" dirty="0" smtClean="0">
                <a:latin typeface="+mn-lt"/>
                <a:cs typeface="+mn-cs"/>
              </a:rPr>
            </a:br>
            <a:r>
              <a:rPr lang="en-US" sz="2400" dirty="0" smtClean="0">
                <a:latin typeface="+mn-lt"/>
                <a:cs typeface="+mn-cs"/>
              </a:rPr>
              <a:t/>
            </a:r>
            <a:br>
              <a:rPr lang="en-US" sz="2400" dirty="0" smtClean="0">
                <a:latin typeface="+mn-lt"/>
                <a:cs typeface="+mn-cs"/>
              </a:rPr>
            </a:br>
            <a:endParaRPr lang="en-US" sz="2400" dirty="0" smtClean="0">
              <a:latin typeface="+mn-lt"/>
              <a:cs typeface="+mn-cs"/>
            </a:endParaRPr>
          </a:p>
        </p:txBody>
      </p:sp>
      <p:sp>
        <p:nvSpPr>
          <p:cNvPr id="4" name="Title 1"/>
          <p:cNvSpPr txBox="1">
            <a:spLocks/>
          </p:cNvSpPr>
          <p:nvPr/>
        </p:nvSpPr>
        <p:spPr>
          <a:xfrm>
            <a:off x="1763713" y="0"/>
            <a:ext cx="6923087" cy="914400"/>
          </a:xfrm>
          <a:prstGeom prst="rect">
            <a:avLst/>
          </a:prstGeom>
        </p:spPr>
        <p:txBody>
          <a:bodyPr/>
          <a:lstStyle/>
          <a:p>
            <a:pPr lvl="0" algn="r"/>
            <a:r>
              <a:rPr lang="en-US" sz="3200" b="1" dirty="0">
                <a:solidFill>
                  <a:srgbClr val="C00000"/>
                </a:solidFill>
                <a:ea typeface="Tahoma" pitchFamily="34" charset="0"/>
              </a:rPr>
              <a:t>Chức năng mã hóa</a:t>
            </a:r>
            <a:endParaRPr lang="en-US" sz="3200" dirty="0"/>
          </a:p>
          <a:p>
            <a:pPr lvl="0" algn="r"/>
            <a:r>
              <a:rPr lang="en-US" sz="2600" b="1" dirty="0" smtClean="0">
                <a:solidFill>
                  <a:srgbClr val="C00000"/>
                </a:solidFill>
                <a:ea typeface="Tahoma" pitchFamily="34" charset="0"/>
              </a:rPr>
              <a:t>Bất đối xứng / Public Key Encryption DEMO </a:t>
            </a:r>
          </a:p>
        </p:txBody>
      </p:sp>
    </p:spTree>
    <p:extLst>
      <p:ext uri="{BB962C8B-B14F-4D97-AF65-F5344CB8AC3E}">
        <p14:creationId xmlns:p14="http://schemas.microsoft.com/office/powerpoint/2010/main" val="2254433722"/>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encrypted-tbn3.gstatic.com/images?q=tbn:ANd9GcSMjRd2K5uJ6whNf349YHYX3MMOR5cgpA91-z3CLGYfjMQYG73L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112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162800" cy="609600"/>
          </a:xfrm>
        </p:spPr>
        <p:txBody>
          <a:bodyPr rtlCol="0">
            <a:normAutofit fontScale="90000"/>
          </a:bodyPr>
          <a:lstStyle/>
          <a:p>
            <a:pPr fontAlgn="auto">
              <a:spcAft>
                <a:spcPts val="0"/>
              </a:spcAft>
              <a:defRPr/>
            </a:pPr>
            <a:r>
              <a:rPr lang="en-US" dirty="0">
                <a:latin typeface="Arial" charset="0"/>
                <a:cs typeface="Arial" charset="0"/>
              </a:rPr>
              <a:t>Xử lý ngoại lệ</a:t>
            </a:r>
            <a:br>
              <a:rPr lang="en-US" dirty="0">
                <a:latin typeface="Arial" charset="0"/>
                <a:cs typeface="Arial" charset="0"/>
              </a:rPr>
            </a:br>
            <a:r>
              <a:rPr lang="en-US" sz="3100" dirty="0" smtClean="0"/>
              <a:t>dạng tổng quát của try-catch-cuối cùng</a:t>
            </a:r>
            <a:endParaRPr lang="en-CA" sz="3100" dirty="0" smtClean="0"/>
          </a:p>
        </p:txBody>
      </p:sp>
      <p:sp>
        <p:nvSpPr>
          <p:cNvPr id="3" name="Content Placeholder 2"/>
          <p:cNvSpPr>
            <a:spLocks noGrp="1"/>
          </p:cNvSpPr>
          <p:nvPr>
            <p:ph idx="1"/>
          </p:nvPr>
        </p:nvSpPr>
        <p:spPr/>
        <p:txBody>
          <a:bodyPr rtlCol="0">
            <a:normAutofit fontScale="55000" lnSpcReduction="20000"/>
          </a:bodyPr>
          <a:lstStyle/>
          <a:p>
            <a:pPr fontAlgn="auto">
              <a:spcAft>
                <a:spcPts val="0"/>
              </a:spcAft>
              <a:buFont typeface="Arial" pitchFamily="34" charset="0"/>
              <a:buChar char="•"/>
              <a:defRPr/>
            </a:pPr>
            <a:r>
              <a:rPr lang="en-US" sz="4500" dirty="0" smtClean="0"/>
              <a:t>Nếu bất kỳ ngoại lệ xảy ra bên trong khối try, chuyển điều khiển đến khối catch thích hợp và sau đó đến khối finally. </a:t>
            </a:r>
          </a:p>
          <a:p>
            <a:pPr fontAlgn="auto">
              <a:spcAft>
                <a:spcPts val="0"/>
              </a:spcAft>
              <a:buFont typeface="Arial" pitchFamily="34" charset="0"/>
              <a:buChar char="•"/>
              <a:defRPr/>
            </a:pPr>
            <a:r>
              <a:rPr lang="en-US" sz="4500" dirty="0" smtClean="0"/>
              <a:t>Nhưng trong C #, cả hai bắt và cuối cùng khối là không bắt buộc. </a:t>
            </a:r>
          </a:p>
          <a:p>
            <a:pPr fontAlgn="auto">
              <a:spcAft>
                <a:spcPts val="0"/>
              </a:spcAft>
              <a:buFont typeface="Arial" pitchFamily="34" charset="0"/>
              <a:buChar char="•"/>
              <a:defRPr/>
            </a:pPr>
            <a:r>
              <a:rPr lang="en-US" sz="4500" dirty="0" smtClean="0"/>
              <a:t>Các khối try có thể tồn tại hoặc với một hoặc nhiều khối catch hoặc một khối finally hoặc với cả hai bắt và cuối cùng khối. </a:t>
            </a:r>
          </a:p>
          <a:p>
            <a:pPr lvl="1" fontAlgn="auto">
              <a:spcAft>
                <a:spcPts val="0"/>
              </a:spcAft>
              <a:buFont typeface="Arial" pitchFamily="34" charset="0"/>
              <a:buNone/>
              <a:defRPr/>
            </a:pPr>
            <a:r>
              <a:rPr lang="en-US" sz="2900" dirty="0" smtClean="0"/>
              <a:t>thử</a:t>
            </a:r>
            <a:br>
              <a:rPr lang="en-US" sz="2900" dirty="0" smtClean="0"/>
            </a:br>
            <a:r>
              <a:rPr lang="en-US" sz="2900" dirty="0" smtClean="0"/>
              <a:t>{</a:t>
            </a:r>
            <a:br>
              <a:rPr lang="en-US" sz="2900" dirty="0" smtClean="0"/>
            </a:br>
            <a:r>
              <a:rPr lang="en-US" sz="2900" dirty="0" smtClean="0"/>
              <a:t>// Tuyên Bố có thể gây ra một ngoại lệ.</a:t>
            </a:r>
            <a:br>
              <a:rPr lang="en-US" sz="2900" dirty="0" smtClean="0"/>
            </a:br>
            <a:r>
              <a:rPr lang="en-US" sz="2900" dirty="0" smtClean="0"/>
              <a:t>}</a:t>
            </a:r>
            <a:br>
              <a:rPr lang="en-US" sz="2900" dirty="0" smtClean="0"/>
            </a:br>
            <a:r>
              <a:rPr lang="en-US" sz="2900" dirty="0" smtClean="0"/>
              <a:t>catch (Loại x)</a:t>
            </a:r>
            <a:br>
              <a:rPr lang="en-US" sz="2900" dirty="0" smtClean="0"/>
            </a:br>
            <a:r>
              <a:rPr lang="en-US" sz="2900" dirty="0" smtClean="0"/>
              <a:t>{</a:t>
            </a:r>
            <a:br>
              <a:rPr lang="en-US" sz="2900" dirty="0" smtClean="0"/>
            </a:br>
            <a:r>
              <a:rPr lang="en-US" sz="2900" dirty="0" smtClean="0"/>
              <a:t>// Báo cáo để xử lý các ngoại lệ</a:t>
            </a:r>
            <a:br>
              <a:rPr lang="en-US" sz="2900" dirty="0" smtClean="0"/>
            </a:br>
            <a:r>
              <a:rPr lang="en-US" sz="2900" dirty="0" smtClean="0"/>
              <a:t>}</a:t>
            </a:r>
            <a:br>
              <a:rPr lang="en-US" sz="2900" dirty="0" smtClean="0"/>
            </a:br>
            <a:r>
              <a:rPr lang="en-US" sz="2900" dirty="0" smtClean="0"/>
              <a:t>cuối cùng</a:t>
            </a:r>
            <a:br>
              <a:rPr lang="en-US" sz="2900" dirty="0" smtClean="0"/>
            </a:br>
            <a:r>
              <a:rPr lang="en-US" sz="2900" dirty="0" smtClean="0"/>
              <a:t>{</a:t>
            </a:r>
            <a:br>
              <a:rPr lang="en-US" sz="2900" dirty="0" smtClean="0"/>
            </a:br>
            <a:r>
              <a:rPr lang="en-US" sz="2900" dirty="0" smtClean="0"/>
              <a:t>// Bất kỳ mã ngẫu nhiên</a:t>
            </a:r>
            <a:br>
              <a:rPr lang="en-US" sz="2900" dirty="0" smtClean="0"/>
            </a:br>
            <a:r>
              <a:rPr lang="en-US" sz="2900" dirty="0" smtClean="0"/>
              <a:t>} </a:t>
            </a:r>
            <a:endParaRPr lang="en-CA" sz="29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295400"/>
            <a:ext cx="8458200" cy="3896451"/>
          </a:xfrm>
          <a:prstGeom prst="rect">
            <a:avLst/>
          </a:prstGeom>
          <a:noFill/>
        </p:spPr>
        <p:txBody>
          <a:bodyPr wrap="square" rtlCol="0">
            <a:spAutoFit/>
          </a:bodyPr>
          <a:lstStyle/>
          <a:p>
            <a:pPr eaLnBrk="0" hangingPunct="0">
              <a:spcBef>
                <a:spcPct val="30000"/>
              </a:spcBef>
              <a:defRPr/>
            </a:pPr>
            <a:r>
              <a:rPr lang="en-US" sz="2400" dirty="0"/>
              <a:t>Chương trình sẽ biên dịch nhưng sẽ hiển thị một lỗi trong quá trình thực hiện</a:t>
            </a:r>
          </a:p>
          <a:p>
            <a:pPr eaLnBrk="0" hangingPunct="0">
              <a:spcBef>
                <a:spcPct val="30000"/>
              </a:spcBef>
              <a:defRPr/>
            </a:pPr>
            <a:r>
              <a:rPr lang="en-US" sz="2400" dirty="0"/>
              <a:t>using System;</a:t>
            </a:r>
            <a:br>
              <a:rPr lang="en-US" sz="2400" dirty="0"/>
            </a:br>
            <a:r>
              <a:rPr lang="en-US" sz="2400" dirty="0"/>
              <a:t>lớp học </a:t>
            </a:r>
            <a:r>
              <a:rPr lang="en-US" sz="2400" dirty="0" err="1" smtClean="0"/>
              <a:t>Khách hàng của tôi</a:t>
            </a:r>
            <a:r>
              <a:rPr lang="en-US" sz="2400" dirty="0" smtClean="0"/>
              <a:t> {</a:t>
            </a:r>
            <a:r>
              <a:rPr lang="en-US" sz="2400" dirty="0"/>
              <a:t/>
            </a:r>
            <a:br>
              <a:rPr lang="en-US" sz="2400" dirty="0"/>
            </a:br>
            <a:r>
              <a:rPr lang="en-US" sz="2400" dirty="0" smtClean="0"/>
              <a:t>  công cộng </a:t>
            </a:r>
            <a:r>
              <a:rPr lang="en-US" sz="2400" dirty="0"/>
              <a:t>static void Main</a:t>
            </a:r>
            <a:r>
              <a:rPr lang="en-US" sz="2400" dirty="0" smtClean="0"/>
              <a:t>() {</a:t>
            </a:r>
            <a:r>
              <a:rPr lang="en-US" sz="2400" dirty="0"/>
              <a:t/>
            </a:r>
            <a:br>
              <a:rPr lang="en-US" sz="2400" dirty="0"/>
            </a:br>
            <a:r>
              <a:rPr lang="en-US" sz="2400" dirty="0" smtClean="0"/>
              <a:t>    </a:t>
            </a:r>
            <a:r>
              <a:rPr lang="en-US" sz="2400" dirty="0" err="1" smtClean="0"/>
              <a:t>int</a:t>
            </a:r>
            <a:r>
              <a:rPr lang="en-US" sz="2400" dirty="0" smtClean="0"/>
              <a:t> </a:t>
            </a:r>
            <a:r>
              <a:rPr lang="en-US" sz="2400" dirty="0"/>
              <a:t>x = 0;</a:t>
            </a:r>
            <a:br>
              <a:rPr lang="en-US" sz="2400" dirty="0"/>
            </a:br>
            <a:r>
              <a:rPr lang="en-US" sz="2400" dirty="0" smtClean="0"/>
              <a:t>    </a:t>
            </a:r>
            <a:r>
              <a:rPr lang="en-US" sz="2400" dirty="0" err="1" smtClean="0"/>
              <a:t>int</a:t>
            </a:r>
            <a:r>
              <a:rPr lang="en-US" sz="2400" dirty="0" smtClean="0"/>
              <a:t> </a:t>
            </a:r>
            <a:r>
              <a:rPr lang="en-US" sz="2400" dirty="0"/>
              <a:t>div = 100 / x;</a:t>
            </a:r>
            <a:br>
              <a:rPr lang="en-US" sz="2400" dirty="0"/>
            </a:br>
            <a:r>
              <a:rPr lang="en-US" sz="2400" dirty="0" smtClean="0"/>
              <a:t>    </a:t>
            </a:r>
            <a:r>
              <a:rPr lang="en-US" sz="2400" dirty="0" err="1" smtClean="0"/>
              <a:t>Console.WriteLine</a:t>
            </a:r>
            <a:r>
              <a:rPr lang="en-US" sz="2400" dirty="0" smtClean="0"/>
              <a:t>(div</a:t>
            </a:r>
            <a:r>
              <a:rPr lang="en-US" sz="2400" dirty="0"/>
              <a:t>);</a:t>
            </a:r>
            <a:br>
              <a:rPr lang="en-US" sz="2400" dirty="0"/>
            </a:br>
            <a:r>
              <a:rPr lang="en-US" sz="2400" dirty="0" smtClean="0"/>
              <a:t>  }</a:t>
            </a:r>
            <a:r>
              <a:rPr lang="en-US" sz="2400" dirty="0"/>
              <a:t/>
            </a:r>
            <a:br>
              <a:rPr lang="en-US" sz="2400" dirty="0"/>
            </a:br>
            <a:r>
              <a:rPr lang="en-US" sz="2400" dirty="0"/>
              <a:t>} </a:t>
            </a:r>
          </a:p>
          <a:p>
            <a:endParaRPr lang="en-GB" sz="2400" dirty="0"/>
          </a:p>
        </p:txBody>
      </p:sp>
      <p:sp>
        <p:nvSpPr>
          <p:cNvPr id="2"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US" sz="2800" dirty="0" smtClean="0"/>
              <a:t>mẫu 1/2</a:t>
            </a:r>
            <a:endParaRPr lang="en-GB" sz="2800" dirty="0"/>
          </a:p>
        </p:txBody>
      </p:sp>
    </p:spTree>
    <p:extLst>
      <p:ext uri="{BB962C8B-B14F-4D97-AF65-F5344CB8AC3E}">
        <p14:creationId xmlns:p14="http://schemas.microsoft.com/office/powerpoint/2010/main" val="4146886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US" sz="2800" dirty="0" smtClean="0"/>
              <a:t>mẫu 2/2</a:t>
            </a:r>
            <a:endParaRPr lang="en-GB" sz="2800"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113952360"/>
              </p:ext>
            </p:extLst>
          </p:nvPr>
        </p:nvGraphicFramePr>
        <p:xfrm>
          <a:off x="457200" y="1295400"/>
          <a:ext cx="8305800" cy="5125720"/>
        </p:xfrm>
        <a:graphic>
          <a:graphicData uri="http://schemas.openxmlformats.org/drawingml/2006/table">
            <a:tbl>
              <a:tblPr firstRow="1" bandRow="1">
                <a:tableStyleId/>
              </a:tblPr>
              <a:tblGrid>
                <a:gridCol w="4371474"/>
                <a:gridCol w="3934326"/>
              </a:tblGrid>
              <a:tr h="370840">
                <a:tc>
                  <a:txBody>
                    <a:bodyPr/>
                    <a:lstStyle/>
                    <a:p>
                      <a:r>
                        <a:rPr lang="en-US" sz="1800" dirty="0" smtClean="0"/>
                        <a:t>Với Xử lý ngoại lệ</a:t>
                      </a:r>
                      <a:endParaRPr lang="en-GB" sz="1800" dirty="0"/>
                    </a:p>
                  </a:txBody>
                  <a:tcPr/>
                </a:tc>
                <a:tc>
                  <a:txBody>
                    <a:bodyPr/>
                    <a:lstStyle/>
                    <a:p>
                      <a:r>
                        <a:rPr lang="en-US" sz="1800" dirty="0" smtClean="0"/>
                        <a:t>Cuối cùng Chặn</a:t>
                      </a:r>
                      <a:endParaRPr lang="en-GB" sz="1800" dirty="0"/>
                    </a:p>
                  </a:txBody>
                  <a:tcPr/>
                </a:tc>
              </a:tr>
              <a:tr h="370840">
                <a:tc>
                  <a:txBody>
                    <a:bodyPr/>
                    <a:lstStyle/>
                    <a:p>
                      <a:r>
                        <a:rPr lang="en-GB" sz="1800" dirty="0" smtClean="0"/>
                        <a:t>using System;</a:t>
                      </a:r>
                      <a:br>
                        <a:rPr lang="en-GB" sz="1800" dirty="0" smtClean="0"/>
                      </a:br>
                      <a:r>
                        <a:rPr lang="en-GB" sz="1800" dirty="0" smtClean="0"/>
                        <a:t>lớp học </a:t>
                      </a:r>
                      <a:r>
                        <a:rPr lang="en-GB" sz="1800" dirty="0" err="1" smtClean="0"/>
                        <a:t>Khách hàng của tôi</a:t>
                      </a:r>
                      <a:r>
                        <a:rPr lang="en-GB" sz="1800" dirty="0" smtClean="0"/>
                        <a:t> {</a:t>
                      </a:r>
                      <a:br>
                        <a:rPr lang="en-GB" sz="1800" dirty="0" smtClean="0"/>
                      </a:br>
                      <a:r>
                        <a:rPr lang="en-GB" sz="1800" dirty="0" smtClean="0"/>
                        <a:t>public static void Main () {</a:t>
                      </a:r>
                      <a:br>
                        <a:rPr lang="en-GB" sz="1800" dirty="0" smtClean="0"/>
                      </a:br>
                      <a:r>
                        <a:rPr lang="en-GB" sz="1800" dirty="0" smtClean="0"/>
                        <a:t>  </a:t>
                      </a:r>
                      <a:r>
                        <a:rPr lang="en-GB" sz="1800" dirty="0" err="1" smtClean="0"/>
                        <a:t>int</a:t>
                      </a:r>
                      <a:r>
                        <a:rPr lang="en-GB" sz="1800" dirty="0" smtClean="0"/>
                        <a:t> x = 0;</a:t>
                      </a:r>
                      <a:br>
                        <a:rPr lang="en-GB" sz="1800" dirty="0" smtClean="0"/>
                      </a:br>
                      <a:r>
                        <a:rPr lang="en-GB" sz="1800" dirty="0" smtClean="0"/>
                        <a:t>  </a:t>
                      </a:r>
                      <a:r>
                        <a:rPr lang="en-GB" sz="1800" dirty="0" err="1" smtClean="0"/>
                        <a:t>int</a:t>
                      </a:r>
                      <a:r>
                        <a:rPr lang="en-GB" sz="1800" dirty="0" smtClean="0"/>
                        <a:t> div = 0;</a:t>
                      </a:r>
                      <a:br>
                        <a:rPr lang="en-GB" sz="1800" dirty="0" smtClean="0"/>
                      </a:br>
                      <a:r>
                        <a:rPr lang="en-GB" sz="1800" dirty="0" smtClean="0"/>
                        <a:t>  thử {</a:t>
                      </a:r>
                      <a:br>
                        <a:rPr lang="en-GB" sz="1800" dirty="0" smtClean="0"/>
                      </a:br>
                      <a:r>
                        <a:rPr lang="en-GB" sz="1800" dirty="0" smtClean="0"/>
                        <a:t>    div = 100 / x;</a:t>
                      </a:r>
                      <a:br>
                        <a:rPr lang="en-GB" sz="1800" dirty="0" smtClean="0"/>
                      </a:br>
                      <a:r>
                        <a:rPr lang="en-GB" sz="1800" dirty="0" smtClean="0"/>
                        <a:t>    </a:t>
                      </a:r>
                      <a:r>
                        <a:rPr lang="en-GB" sz="1800" dirty="0" err="1" smtClean="0"/>
                        <a:t>Console.WriteLine</a:t>
                      </a:r>
                      <a:r>
                        <a:rPr lang="en-GB" sz="1800" dirty="0" smtClean="0"/>
                        <a:t>(</a:t>
                      </a:r>
                    </a:p>
                    <a:p>
                      <a:r>
                        <a:rPr lang="en-GB" sz="1800" dirty="0" smtClean="0"/>
                        <a:t>                 "Dòng này ở không được thực hiện");</a:t>
                      </a:r>
                      <a:br>
                        <a:rPr lang="en-GB" sz="1800" dirty="0" smtClean="0"/>
                      </a:br>
                      <a:r>
                        <a:rPr lang="en-GB" sz="1800" dirty="0" smtClean="0"/>
                        <a:t>  }</a:t>
                      </a:r>
                      <a:br>
                        <a:rPr lang="en-GB" sz="1800" dirty="0" smtClean="0"/>
                      </a:br>
                      <a:r>
                        <a:rPr lang="en-GB" sz="1800" dirty="0" smtClean="0"/>
                        <a:t>  bắt lấy(</a:t>
                      </a:r>
                      <a:r>
                        <a:rPr lang="en-GB" sz="1800" dirty="0" err="1" smtClean="0"/>
                        <a:t>DivideByZeroException</a:t>
                      </a:r>
                      <a:r>
                        <a:rPr lang="en-GB" sz="1800" dirty="0" smtClean="0"/>
                        <a:t> de) {</a:t>
                      </a:r>
                      <a:br>
                        <a:rPr lang="en-GB" sz="1800" dirty="0" smtClean="0"/>
                      </a:br>
                      <a:r>
                        <a:rPr lang="en-GB" sz="1800" dirty="0" smtClean="0"/>
                        <a:t>    </a:t>
                      </a:r>
                      <a:r>
                        <a:rPr lang="en-GB" sz="1800" dirty="0" err="1" smtClean="0"/>
                        <a:t>Console.WriteLine</a:t>
                      </a:r>
                      <a:r>
                        <a:rPr lang="en-GB" sz="1800" dirty="0" smtClean="0"/>
                        <a:t>("Ngoại lệ </a:t>
                      </a:r>
                      <a:r>
                        <a:rPr lang="en-GB" sz="1800" dirty="0" err="1" smtClean="0"/>
                        <a:t>Đã xảy ra</a:t>
                      </a:r>
                      <a:r>
                        <a:rPr lang="en-GB" sz="1800" dirty="0" smtClean="0"/>
                        <a:t>");</a:t>
                      </a:r>
                      <a:br>
                        <a:rPr lang="en-GB" sz="1800" dirty="0" smtClean="0"/>
                      </a:br>
                      <a:r>
                        <a:rPr lang="en-GB" sz="1800" dirty="0" smtClean="0"/>
                        <a:t>  }</a:t>
                      </a:r>
                      <a:br>
                        <a:rPr lang="en-GB" sz="1800" dirty="0" smtClean="0"/>
                      </a:br>
                      <a:r>
                        <a:rPr lang="en-GB" sz="1800" dirty="0" smtClean="0"/>
                        <a:t>  </a:t>
                      </a:r>
                      <a:r>
                        <a:rPr lang="en-GB" sz="1800" dirty="0" err="1" smtClean="0"/>
                        <a:t>Console.WriteLine</a:t>
                      </a:r>
                      <a:r>
                        <a:rPr lang="en-GB" sz="1800" dirty="0" smtClean="0"/>
                        <a:t>( "Kết quả là {0}", div);</a:t>
                      </a:r>
                      <a:br>
                        <a:rPr lang="en-GB" sz="1800" dirty="0" smtClean="0"/>
                      </a:br>
                      <a:r>
                        <a:rPr lang="en-GB" sz="1800" dirty="0" smtClean="0"/>
                        <a:t>  }</a:t>
                      </a:r>
                      <a:br>
                        <a:rPr lang="en-GB" sz="1800" dirty="0" smtClean="0"/>
                      </a:br>
                      <a:r>
                        <a:rPr lang="en-GB" sz="1800" dirty="0" smtClean="0"/>
                        <a:t>} </a:t>
                      </a:r>
                    </a:p>
                    <a:p>
                      <a:endParaRPr lang="en-GB" sz="1800" dirty="0"/>
                    </a:p>
                  </a:txBody>
                  <a:tcPr/>
                </a:tc>
                <a:tc>
                  <a:txBody>
                    <a:bodyPr/>
                    <a:lstStyle/>
                    <a:p>
                      <a:r>
                        <a:rPr lang="en-GB" sz="1700" dirty="0" smtClean="0"/>
                        <a:t>using System;</a:t>
                      </a:r>
                      <a:br>
                        <a:rPr lang="en-GB" sz="1700" dirty="0" smtClean="0"/>
                      </a:br>
                      <a:r>
                        <a:rPr lang="en-GB" sz="1700" dirty="0" smtClean="0"/>
                        <a:t>lớp học </a:t>
                      </a:r>
                      <a:r>
                        <a:rPr lang="en-GB" sz="1700" dirty="0" err="1" smtClean="0"/>
                        <a:t>Khách hàng của tôi</a:t>
                      </a:r>
                      <a:r>
                        <a:rPr lang="en-GB" sz="1700" dirty="0" smtClean="0"/>
                        <a:t> {</a:t>
                      </a:r>
                      <a:br>
                        <a:rPr lang="en-GB" sz="1700" dirty="0" smtClean="0"/>
                      </a:br>
                      <a:r>
                        <a:rPr lang="en-GB" sz="1700" dirty="0" smtClean="0"/>
                        <a:t>public static void Main () {</a:t>
                      </a:r>
                      <a:br>
                        <a:rPr lang="en-GB" sz="1700" dirty="0" smtClean="0"/>
                      </a:br>
                      <a:r>
                        <a:rPr lang="en-GB" sz="1700" dirty="0" smtClean="0"/>
                        <a:t>  </a:t>
                      </a:r>
                      <a:r>
                        <a:rPr lang="en-GB" sz="1700" dirty="0" err="1" smtClean="0"/>
                        <a:t>int</a:t>
                      </a:r>
                      <a:r>
                        <a:rPr lang="en-GB" sz="1700" dirty="0" smtClean="0"/>
                        <a:t> x = 0;</a:t>
                      </a:r>
                      <a:br>
                        <a:rPr lang="en-GB" sz="1700" dirty="0" smtClean="0"/>
                      </a:br>
                      <a:r>
                        <a:rPr lang="en-GB" sz="1700" dirty="0" smtClean="0"/>
                        <a:t>  </a:t>
                      </a:r>
                      <a:r>
                        <a:rPr lang="en-GB" sz="1700" dirty="0" err="1" smtClean="0"/>
                        <a:t>int</a:t>
                      </a:r>
                      <a:r>
                        <a:rPr lang="en-GB" sz="1700" dirty="0" smtClean="0"/>
                        <a:t> div = 0;</a:t>
                      </a:r>
                      <a:br>
                        <a:rPr lang="en-GB" sz="1700" dirty="0" smtClean="0"/>
                      </a:br>
                      <a:r>
                        <a:rPr lang="en-GB" sz="1700" dirty="0" smtClean="0"/>
                        <a:t>  thử {</a:t>
                      </a:r>
                      <a:br>
                        <a:rPr lang="en-GB" sz="1700" dirty="0" smtClean="0"/>
                      </a:br>
                      <a:r>
                        <a:rPr lang="en-GB" sz="1700" dirty="0" smtClean="0"/>
                        <a:t>    div = 100 / x;</a:t>
                      </a:r>
                      <a:br>
                        <a:rPr lang="en-GB" sz="1700" dirty="0" smtClean="0"/>
                      </a:br>
                      <a:r>
                        <a:rPr lang="en-GB" sz="1700" dirty="0" smtClean="0"/>
                        <a:t>    </a:t>
                      </a:r>
                      <a:r>
                        <a:rPr lang="en-GB" sz="1700" dirty="0" err="1" smtClean="0"/>
                        <a:t>Console.WriteLine</a:t>
                      </a:r>
                      <a:r>
                        <a:rPr lang="en-GB" sz="1700" dirty="0" smtClean="0"/>
                        <a:t>( "Không thực hiện dòng");</a:t>
                      </a:r>
                      <a:br>
                        <a:rPr lang="en-GB" sz="1700" dirty="0" smtClean="0"/>
                      </a:br>
                      <a:r>
                        <a:rPr lang="en-GB" sz="1700" dirty="0" smtClean="0"/>
                        <a:t>  }</a:t>
                      </a:r>
                      <a:br>
                        <a:rPr lang="en-GB" sz="1700" dirty="0" smtClean="0"/>
                      </a:br>
                      <a:r>
                        <a:rPr lang="en-GB" sz="1700" dirty="0" smtClean="0"/>
                        <a:t>  bắt lấy(</a:t>
                      </a:r>
                      <a:r>
                        <a:rPr lang="en-GB" sz="1700" dirty="0" err="1" smtClean="0"/>
                        <a:t>DivideByZeroException</a:t>
                      </a:r>
                      <a:r>
                        <a:rPr lang="en-GB" sz="1700" dirty="0" smtClean="0"/>
                        <a:t> de) {</a:t>
                      </a:r>
                      <a:br>
                        <a:rPr lang="en-GB" sz="1700" dirty="0" smtClean="0"/>
                      </a:br>
                      <a:r>
                        <a:rPr lang="en-GB" sz="1700" dirty="0" smtClean="0"/>
                        <a:t>   </a:t>
                      </a:r>
                      <a:r>
                        <a:rPr lang="en-GB" sz="1700" dirty="0" err="1" smtClean="0"/>
                        <a:t>Console.WriteLine</a:t>
                      </a:r>
                      <a:r>
                        <a:rPr lang="en-GB" sz="1700" dirty="0" smtClean="0"/>
                        <a:t>("Ngoại lệ </a:t>
                      </a:r>
                      <a:r>
                        <a:rPr lang="en-GB" sz="1700" dirty="0" err="1" smtClean="0"/>
                        <a:t>Đã xảy ra</a:t>
                      </a:r>
                      <a:r>
                        <a:rPr lang="en-GB" sz="1700" dirty="0" smtClean="0"/>
                        <a:t>");</a:t>
                      </a:r>
                      <a:br>
                        <a:rPr lang="en-GB" sz="1700" dirty="0" smtClean="0"/>
                      </a:br>
                      <a:r>
                        <a:rPr lang="en-GB" sz="1700" dirty="0" smtClean="0"/>
                        <a:t>  }</a:t>
                      </a:r>
                      <a:br>
                        <a:rPr lang="en-GB" sz="1700" dirty="0" smtClean="0"/>
                      </a:br>
                      <a:r>
                        <a:rPr lang="en-GB" sz="1700" dirty="0" smtClean="0"/>
                        <a:t>  finally {</a:t>
                      </a:r>
                      <a:br>
                        <a:rPr lang="en-GB" sz="1700" dirty="0" smtClean="0"/>
                      </a:br>
                      <a:r>
                        <a:rPr lang="en-GB" sz="1700" dirty="0" smtClean="0"/>
                        <a:t>    </a:t>
                      </a:r>
                      <a:r>
                        <a:rPr lang="en-GB" sz="1700" dirty="0" err="1" smtClean="0"/>
                        <a:t>Console.WriteLine</a:t>
                      </a:r>
                      <a:r>
                        <a:rPr lang="en-GB" sz="1700" dirty="0" smtClean="0"/>
                        <a:t>( "Cuối cùng Chặn");</a:t>
                      </a:r>
                      <a:br>
                        <a:rPr lang="en-GB" sz="1700" dirty="0" smtClean="0"/>
                      </a:br>
                      <a:r>
                        <a:rPr lang="en-GB" sz="1700" dirty="0" smtClean="0"/>
                        <a:t>  }</a:t>
                      </a:r>
                      <a:br>
                        <a:rPr lang="en-GB" sz="1700" dirty="0" smtClean="0"/>
                      </a:br>
                      <a:r>
                        <a:rPr lang="en-GB" sz="1700" dirty="0" smtClean="0"/>
                        <a:t>  </a:t>
                      </a:r>
                      <a:r>
                        <a:rPr lang="en-GB" sz="1700" dirty="0" err="1" smtClean="0"/>
                        <a:t>Console.WriteLine</a:t>
                      </a:r>
                      <a:r>
                        <a:rPr lang="en-GB" sz="1700" dirty="0" smtClean="0"/>
                        <a:t>( "Kết quả là {0}", div);</a:t>
                      </a:r>
                      <a:br>
                        <a:rPr lang="en-GB" sz="1700" dirty="0" smtClean="0"/>
                      </a:br>
                      <a:r>
                        <a:rPr lang="en-GB" sz="1700" dirty="0" smtClean="0"/>
                        <a:t>}</a:t>
                      </a:r>
                      <a:br>
                        <a:rPr lang="en-GB" sz="1700" dirty="0" smtClean="0"/>
                      </a:br>
                      <a:r>
                        <a:rPr lang="en-GB" sz="1700" dirty="0" smtClean="0"/>
                        <a:t>} </a:t>
                      </a:r>
                      <a:endParaRPr lang="en-GB" sz="1700" dirty="0"/>
                    </a:p>
                  </a:txBody>
                  <a:tcPr/>
                </a:tc>
              </a:tr>
            </a:tbl>
          </a:graphicData>
        </a:graphic>
      </p:graphicFrame>
    </p:spTree>
    <p:extLst>
      <p:ext uri="{BB962C8B-B14F-4D97-AF65-F5344CB8AC3E}">
        <p14:creationId xmlns:p14="http://schemas.microsoft.com/office/powerpoint/2010/main" val="222614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US" sz="2800" dirty="0" smtClean="0"/>
              <a:t>Ghi chú Xử lý ngoại lệ</a:t>
            </a:r>
            <a:endParaRPr lang="en-GB" sz="2800" dirty="0"/>
          </a:p>
        </p:txBody>
      </p:sp>
      <p:sp>
        <p:nvSpPr>
          <p:cNvPr id="3" name="Content Placeholder 2"/>
          <p:cNvSpPr>
            <a:spLocks noGrp="1"/>
          </p:cNvSpPr>
          <p:nvPr>
            <p:ph idx="1"/>
          </p:nvPr>
        </p:nvSpPr>
        <p:spPr>
          <a:xfrm>
            <a:off x="457200" y="1219200"/>
            <a:ext cx="4038600" cy="5029200"/>
          </a:xfrm>
        </p:spPr>
        <p:txBody>
          <a:bodyPr/>
          <a:lstStyle/>
          <a:p>
            <a:r>
              <a:rPr lang="en-US" sz="2800" dirty="0" smtClean="0"/>
              <a:t>khối catch có thể tùy chọn</a:t>
            </a:r>
          </a:p>
          <a:p>
            <a:r>
              <a:rPr lang="en-US" sz="2800" dirty="0" smtClean="0"/>
              <a:t>Có thể có nhiều khối catch</a:t>
            </a:r>
          </a:p>
          <a:p>
            <a:r>
              <a:rPr lang="en-US" sz="2800" dirty="0" smtClean="0"/>
              <a:t>Chúng tôi có thể xử lý </a:t>
            </a:r>
            <a:r>
              <a:rPr lang="en-US" sz="2800" dirty="0"/>
              <a:t>tất cả các trường hợp ngoại lệ </a:t>
            </a:r>
            <a:r>
              <a:rPr lang="en-US" sz="2800" dirty="0" smtClean="0"/>
              <a:t>với đối tượng ngoại lệ</a:t>
            </a:r>
          </a:p>
          <a:p>
            <a:pPr fontAlgn="auto">
              <a:spcBef>
                <a:spcPts val="0"/>
              </a:spcBef>
              <a:spcAft>
                <a:spcPts val="0"/>
              </a:spcAft>
              <a:defRPr/>
            </a:pPr>
            <a:r>
              <a:rPr lang="en-US" sz="2800" dirty="0"/>
              <a:t>Trong C #, nó có thể ném một </a:t>
            </a:r>
            <a:r>
              <a:rPr lang="en-US" sz="2800" dirty="0" smtClean="0"/>
              <a:t>ngoại lệ </a:t>
            </a:r>
            <a:r>
              <a:rPr lang="en-US" sz="2800" dirty="0"/>
              <a:t>lập trình. </a:t>
            </a:r>
            <a:endParaRPr lang="en-US" sz="2800" dirty="0" smtClean="0"/>
          </a:p>
          <a:p>
            <a:endParaRPr lang="en-GB" sz="2800" dirty="0"/>
          </a:p>
        </p:txBody>
      </p:sp>
      <p:sp>
        <p:nvSpPr>
          <p:cNvPr id="4" name="Content Placeholder 2"/>
          <p:cNvSpPr txBox="1">
            <a:spLocks/>
          </p:cNvSpPr>
          <p:nvPr/>
        </p:nvSpPr>
        <p:spPr bwMode="auto">
          <a:xfrm>
            <a:off x="4495800" y="1066800"/>
            <a:ext cx="4419600" cy="4906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Arial" pitchFamily="34" charset="0"/>
              <a:buNone/>
              <a:defRPr/>
            </a:pPr>
            <a:r>
              <a:rPr lang="en-CA" sz="1800" dirty="0" smtClean="0"/>
              <a:t>using System;</a:t>
            </a:r>
          </a:p>
          <a:p>
            <a:pPr fontAlgn="auto">
              <a:spcAft>
                <a:spcPts val="0"/>
              </a:spcAft>
              <a:buFont typeface="Arial" pitchFamily="34" charset="0"/>
              <a:buNone/>
              <a:defRPr/>
            </a:pPr>
            <a:r>
              <a:rPr lang="en-CA" sz="1800" dirty="0" smtClean="0"/>
              <a:t>lớp học </a:t>
            </a:r>
            <a:r>
              <a:rPr lang="en-CA" sz="1800" dirty="0" err="1" smtClean="0"/>
              <a:t>Khách hàng của tôi</a:t>
            </a:r>
            <a:r>
              <a:rPr lang="en-CA" sz="1800" dirty="0" smtClean="0"/>
              <a:t> {</a:t>
            </a:r>
          </a:p>
          <a:p>
            <a:pPr fontAlgn="auto">
              <a:spcAft>
                <a:spcPts val="0"/>
              </a:spcAft>
              <a:buFont typeface="Arial" pitchFamily="34" charset="0"/>
              <a:buNone/>
              <a:defRPr/>
            </a:pPr>
            <a:r>
              <a:rPr lang="en-CA" sz="1800" dirty="0" smtClean="0"/>
              <a:t>public static void Main () {</a:t>
            </a:r>
          </a:p>
          <a:p>
            <a:pPr fontAlgn="auto">
              <a:spcAft>
                <a:spcPts val="0"/>
              </a:spcAft>
              <a:buFont typeface="Arial" pitchFamily="34" charset="0"/>
              <a:buNone/>
              <a:defRPr/>
            </a:pPr>
            <a:r>
              <a:rPr lang="en-CA" sz="1800" dirty="0" smtClean="0"/>
              <a:t>    </a:t>
            </a:r>
            <a:r>
              <a:rPr lang="en-CA" sz="1800" dirty="0" err="1" smtClean="0"/>
              <a:t>int</a:t>
            </a:r>
            <a:r>
              <a:rPr lang="en-CA" sz="1800" dirty="0" smtClean="0"/>
              <a:t> x = 0;</a:t>
            </a:r>
          </a:p>
          <a:p>
            <a:pPr fontAlgn="auto">
              <a:spcAft>
                <a:spcPts val="0"/>
              </a:spcAft>
              <a:buFont typeface="Arial" pitchFamily="34" charset="0"/>
              <a:buNone/>
              <a:defRPr/>
            </a:pPr>
            <a:r>
              <a:rPr lang="en-CA" sz="1800" dirty="0" smtClean="0"/>
              <a:t>    </a:t>
            </a:r>
            <a:r>
              <a:rPr lang="en-CA" sz="1800" dirty="0" err="1" smtClean="0"/>
              <a:t>int</a:t>
            </a:r>
            <a:r>
              <a:rPr lang="en-CA" sz="1800" dirty="0" smtClean="0"/>
              <a:t> div = 0;</a:t>
            </a:r>
          </a:p>
          <a:p>
            <a:pPr fontAlgn="auto">
              <a:spcAft>
                <a:spcPts val="0"/>
              </a:spcAft>
              <a:buFont typeface="Arial" pitchFamily="34" charset="0"/>
              <a:buNone/>
              <a:defRPr/>
            </a:pPr>
            <a:endParaRPr lang="en-CA" sz="1800" dirty="0" smtClean="0"/>
          </a:p>
          <a:p>
            <a:pPr fontAlgn="auto">
              <a:spcAft>
                <a:spcPts val="0"/>
              </a:spcAft>
              <a:buFont typeface="Arial" pitchFamily="34" charset="0"/>
              <a:buNone/>
              <a:defRPr/>
            </a:pPr>
            <a:r>
              <a:rPr lang="en-CA" sz="1800" dirty="0" smtClean="0"/>
              <a:t>thử {</a:t>
            </a:r>
          </a:p>
          <a:p>
            <a:pPr fontAlgn="auto">
              <a:spcAft>
                <a:spcPts val="0"/>
              </a:spcAft>
              <a:buFont typeface="Arial" pitchFamily="34" charset="0"/>
              <a:buNone/>
              <a:defRPr/>
            </a:pPr>
            <a:r>
              <a:rPr lang="en-CA" sz="1800" dirty="0" smtClean="0"/>
              <a:t>    div = 100 / x;</a:t>
            </a:r>
          </a:p>
          <a:p>
            <a:pPr fontAlgn="auto">
              <a:spcAft>
                <a:spcPts val="0"/>
              </a:spcAft>
              <a:buFont typeface="Arial" pitchFamily="34" charset="0"/>
              <a:buNone/>
              <a:defRPr/>
            </a:pPr>
            <a:r>
              <a:rPr lang="en-US" sz="1800" dirty="0" smtClean="0"/>
              <a:t>    ném mới </a:t>
            </a:r>
            <a:r>
              <a:rPr lang="en-US" sz="1800" dirty="0" err="1" smtClean="0"/>
              <a:t>DivideByZeroException</a:t>
            </a:r>
            <a:r>
              <a:rPr lang="en-US" sz="1800" dirty="0" smtClean="0"/>
              <a:t>(</a:t>
            </a:r>
          </a:p>
          <a:p>
            <a:pPr fontAlgn="auto">
              <a:spcAft>
                <a:spcPts val="0"/>
              </a:spcAft>
              <a:buFont typeface="Arial" pitchFamily="34" charset="0"/>
              <a:buNone/>
              <a:defRPr/>
            </a:pPr>
            <a:r>
              <a:rPr lang="en-US" sz="1800" dirty="0"/>
              <a:t> </a:t>
            </a:r>
            <a:r>
              <a:rPr lang="en-US" sz="1800" dirty="0" smtClean="0"/>
              <a:t>                                        "Bộ phận không hợp lệ");</a:t>
            </a:r>
          </a:p>
          <a:p>
            <a:pPr fontAlgn="auto">
              <a:spcAft>
                <a:spcPts val="0"/>
              </a:spcAft>
              <a:buFont typeface="Arial" pitchFamily="34" charset="0"/>
              <a:buNone/>
              <a:defRPr/>
            </a:pPr>
            <a:r>
              <a:rPr lang="en-CA" sz="1800" dirty="0" smtClean="0"/>
              <a:t>}</a:t>
            </a:r>
          </a:p>
          <a:p>
            <a:pPr fontAlgn="auto">
              <a:spcAft>
                <a:spcPts val="0"/>
              </a:spcAft>
              <a:buFont typeface="Arial" pitchFamily="34" charset="0"/>
              <a:buNone/>
              <a:defRPr/>
            </a:pPr>
            <a:r>
              <a:rPr lang="en-CA" sz="1800" dirty="0" smtClean="0"/>
              <a:t>bắt lấy(</a:t>
            </a:r>
            <a:r>
              <a:rPr lang="en-CA" sz="1800" dirty="0" err="1" smtClean="0"/>
              <a:t>DivideByZeroException</a:t>
            </a:r>
            <a:r>
              <a:rPr lang="en-CA" sz="1800" dirty="0" smtClean="0"/>
              <a:t> e) {</a:t>
            </a:r>
          </a:p>
          <a:p>
            <a:pPr fontAlgn="auto">
              <a:spcAft>
                <a:spcPts val="0"/>
              </a:spcAft>
              <a:buFont typeface="Arial" pitchFamily="34" charset="0"/>
              <a:buNone/>
              <a:defRPr/>
            </a:pPr>
            <a:r>
              <a:rPr lang="en-CA" sz="1800" dirty="0" smtClean="0"/>
              <a:t>   </a:t>
            </a:r>
            <a:r>
              <a:rPr lang="en-CA" sz="1800" dirty="0" err="1" smtClean="0"/>
              <a:t>Console.WriteLine</a:t>
            </a:r>
            <a:r>
              <a:rPr lang="en-CA" sz="1800" dirty="0" smtClean="0"/>
              <a:t>(E);</a:t>
            </a:r>
          </a:p>
          <a:p>
            <a:pPr fontAlgn="auto">
              <a:spcAft>
                <a:spcPts val="0"/>
              </a:spcAft>
              <a:buFont typeface="Arial" pitchFamily="34" charset="0"/>
              <a:buNone/>
              <a:defRPr/>
            </a:pPr>
            <a:r>
              <a:rPr lang="en-CA" sz="1800" dirty="0" smtClean="0"/>
              <a:t>}</a:t>
            </a:r>
          </a:p>
          <a:p>
            <a:pPr fontAlgn="auto">
              <a:spcAft>
                <a:spcPts val="0"/>
              </a:spcAft>
              <a:buFont typeface="Arial" pitchFamily="34" charset="0"/>
              <a:buNone/>
              <a:defRPr/>
            </a:pPr>
            <a:r>
              <a:rPr lang="en-CA" sz="1800" dirty="0" err="1" smtClean="0"/>
              <a:t>Console.WriteLine</a:t>
            </a:r>
            <a:r>
              <a:rPr lang="en-CA" sz="1800" dirty="0" smtClean="0"/>
              <a:t>( "BÁO CÁO CUỐI");</a:t>
            </a:r>
          </a:p>
          <a:p>
            <a:pPr fontAlgn="auto">
              <a:spcAft>
                <a:spcPts val="0"/>
              </a:spcAft>
              <a:buFont typeface="Arial" pitchFamily="34" charset="0"/>
              <a:buNone/>
              <a:defRPr/>
            </a:pPr>
            <a:r>
              <a:rPr lang="en-CA" sz="1800" dirty="0" smtClean="0"/>
              <a:t>}</a:t>
            </a:r>
          </a:p>
          <a:p>
            <a:pPr fontAlgn="auto">
              <a:spcAft>
                <a:spcPts val="0"/>
              </a:spcAft>
              <a:buFont typeface="Arial" pitchFamily="34" charset="0"/>
              <a:buNone/>
              <a:defRPr/>
            </a:pPr>
            <a:r>
              <a:rPr lang="en-CA" sz="1800" dirty="0" smtClean="0"/>
              <a:t>} </a:t>
            </a:r>
          </a:p>
        </p:txBody>
      </p:sp>
    </p:spTree>
    <p:extLst>
      <p:ext uri="{BB962C8B-B14F-4D97-AF65-F5344CB8AC3E}">
        <p14:creationId xmlns:p14="http://schemas.microsoft.com/office/powerpoint/2010/main" val="1950042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CA" sz="2800" dirty="0" smtClean="0"/>
              <a:t>Ngoại lệ người dùng định nghĩa</a:t>
            </a:r>
          </a:p>
        </p:txBody>
      </p:sp>
      <p:sp>
        <p:nvSpPr>
          <p:cNvPr id="3" name="Content Placeholder 2"/>
          <p:cNvSpPr>
            <a:spLocks noGrp="1"/>
          </p:cNvSpPr>
          <p:nvPr>
            <p:ph idx="1"/>
          </p:nvPr>
        </p:nvSpPr>
        <p:spPr/>
        <p:txBody>
          <a:bodyPr rtlCol="0">
            <a:noAutofit/>
          </a:bodyPr>
          <a:lstStyle/>
          <a:p>
            <a:pPr fontAlgn="auto">
              <a:spcAft>
                <a:spcPts val="0"/>
              </a:spcAft>
              <a:buNone/>
              <a:defRPr/>
            </a:pPr>
            <a:r>
              <a:rPr lang="en-CA" sz="1100" dirty="0" smtClean="0"/>
              <a:t>using System;</a:t>
            </a:r>
          </a:p>
          <a:p>
            <a:pPr fontAlgn="auto">
              <a:spcAft>
                <a:spcPts val="0"/>
              </a:spcAft>
              <a:buNone/>
              <a:defRPr/>
            </a:pPr>
            <a:r>
              <a:rPr lang="en-CA" sz="1100" dirty="0" smtClean="0"/>
              <a:t>lớp học </a:t>
            </a:r>
            <a:r>
              <a:rPr lang="en-CA" sz="1100" dirty="0" err="1" smtClean="0"/>
              <a:t>MyException</a:t>
            </a:r>
            <a:r>
              <a:rPr lang="en-CA" sz="1100" dirty="0" smtClean="0"/>
              <a:t> : Ngoại lệ</a:t>
            </a:r>
          </a:p>
          <a:p>
            <a:pPr fontAlgn="auto">
              <a:spcAft>
                <a:spcPts val="0"/>
              </a:spcAft>
              <a:buNone/>
              <a:defRPr/>
            </a:pPr>
            <a:r>
              <a:rPr lang="en-CA" sz="1100" dirty="0" smtClean="0"/>
              <a:t>{</a:t>
            </a:r>
          </a:p>
          <a:p>
            <a:pPr fontAlgn="auto">
              <a:spcAft>
                <a:spcPts val="0"/>
              </a:spcAft>
              <a:buNone/>
              <a:defRPr/>
            </a:pPr>
            <a:r>
              <a:rPr lang="en-CA" sz="1100" dirty="0" smtClean="0"/>
              <a:t>    công cộng </a:t>
            </a:r>
            <a:r>
              <a:rPr lang="en-CA" sz="1100" dirty="0" err="1" smtClean="0"/>
              <a:t>MyException</a:t>
            </a:r>
            <a:r>
              <a:rPr lang="en-CA" sz="1100" dirty="0" smtClean="0"/>
              <a:t>(chuỗi </a:t>
            </a:r>
            <a:r>
              <a:rPr lang="en-CA" sz="1100" dirty="0" err="1" smtClean="0"/>
              <a:t>str</a:t>
            </a:r>
            <a:r>
              <a:rPr lang="en-CA" sz="1100" dirty="0" smtClean="0"/>
              <a:t>)</a:t>
            </a:r>
          </a:p>
          <a:p>
            <a:pPr fontAlgn="auto">
              <a:spcAft>
                <a:spcPts val="0"/>
              </a:spcAft>
              <a:buNone/>
              <a:defRPr/>
            </a:pPr>
            <a:r>
              <a:rPr lang="en-CA" sz="1100" dirty="0" smtClean="0"/>
              <a:t>    {</a:t>
            </a:r>
          </a:p>
          <a:p>
            <a:pPr fontAlgn="auto">
              <a:spcAft>
                <a:spcPts val="0"/>
              </a:spcAft>
              <a:buNone/>
              <a:defRPr/>
            </a:pPr>
            <a:r>
              <a:rPr lang="en-CA" sz="1100" dirty="0" smtClean="0"/>
              <a:t>        </a:t>
            </a:r>
            <a:r>
              <a:rPr lang="en-CA" sz="1100" dirty="0" err="1" smtClean="0"/>
              <a:t>Console.WriteLine</a:t>
            </a:r>
            <a:r>
              <a:rPr lang="en-CA" sz="1100" dirty="0" smtClean="0"/>
              <a:t>( "Người dùng xác định ngoại lệ");</a:t>
            </a:r>
          </a:p>
          <a:p>
            <a:pPr fontAlgn="auto">
              <a:spcAft>
                <a:spcPts val="0"/>
              </a:spcAft>
              <a:buNone/>
              <a:defRPr/>
            </a:pPr>
            <a:r>
              <a:rPr lang="en-CA" sz="1100" dirty="0" smtClean="0"/>
              <a:t>    }</a:t>
            </a:r>
          </a:p>
          <a:p>
            <a:pPr fontAlgn="auto">
              <a:spcAft>
                <a:spcPts val="0"/>
              </a:spcAft>
              <a:buNone/>
              <a:defRPr/>
            </a:pPr>
            <a:r>
              <a:rPr lang="en-CA" sz="1100" dirty="0" smtClean="0"/>
              <a:t>}</a:t>
            </a:r>
          </a:p>
          <a:p>
            <a:pPr fontAlgn="auto">
              <a:spcAft>
                <a:spcPts val="0"/>
              </a:spcAft>
              <a:buNone/>
              <a:defRPr/>
            </a:pPr>
            <a:r>
              <a:rPr lang="en-CA" sz="1100" dirty="0" smtClean="0"/>
              <a:t>lớp học </a:t>
            </a:r>
            <a:r>
              <a:rPr lang="en-CA" sz="1100" dirty="0" err="1" smtClean="0"/>
              <a:t>Khách hàng của tôi</a:t>
            </a:r>
            <a:endParaRPr lang="en-CA" sz="1100" dirty="0" smtClean="0"/>
          </a:p>
          <a:p>
            <a:pPr fontAlgn="auto">
              <a:spcAft>
                <a:spcPts val="0"/>
              </a:spcAft>
              <a:buNone/>
              <a:defRPr/>
            </a:pPr>
            <a:r>
              <a:rPr lang="en-CA" sz="1100" dirty="0" smtClean="0"/>
              <a:t>{</a:t>
            </a:r>
          </a:p>
          <a:p>
            <a:pPr fontAlgn="auto">
              <a:spcAft>
                <a:spcPts val="0"/>
              </a:spcAft>
              <a:buNone/>
              <a:defRPr/>
            </a:pPr>
            <a:r>
              <a:rPr lang="en-CA" sz="1100" dirty="0" smtClean="0"/>
              <a:t>    public void tĩnh Main ()</a:t>
            </a:r>
          </a:p>
          <a:p>
            <a:pPr fontAlgn="auto">
              <a:spcAft>
                <a:spcPts val="0"/>
              </a:spcAft>
              <a:buNone/>
              <a:defRPr/>
            </a:pPr>
            <a:r>
              <a:rPr lang="en-CA" sz="1100" dirty="0" smtClean="0"/>
              <a:t>    {</a:t>
            </a:r>
          </a:p>
          <a:p>
            <a:pPr fontAlgn="auto">
              <a:spcAft>
                <a:spcPts val="0"/>
              </a:spcAft>
              <a:buNone/>
              <a:defRPr/>
            </a:pPr>
            <a:r>
              <a:rPr lang="en-CA" sz="1100" dirty="0" smtClean="0"/>
              <a:t>        </a:t>
            </a:r>
            <a:r>
              <a:rPr lang="en-CA" sz="1100" dirty="0" err="1" smtClean="0"/>
              <a:t>int</a:t>
            </a:r>
            <a:r>
              <a:rPr lang="en-CA" sz="1100" dirty="0" smtClean="0"/>
              <a:t> x = 0;</a:t>
            </a:r>
          </a:p>
          <a:p>
            <a:pPr fontAlgn="auto">
              <a:spcAft>
                <a:spcPts val="0"/>
              </a:spcAft>
              <a:buNone/>
              <a:defRPr/>
            </a:pPr>
            <a:r>
              <a:rPr lang="en-CA" sz="1100" dirty="0" smtClean="0"/>
              <a:t>        </a:t>
            </a:r>
            <a:r>
              <a:rPr lang="en-CA" sz="1100" dirty="0" err="1" smtClean="0"/>
              <a:t>int</a:t>
            </a:r>
            <a:r>
              <a:rPr lang="en-CA" sz="1100" dirty="0" smtClean="0"/>
              <a:t> div = 0;</a:t>
            </a:r>
          </a:p>
          <a:p>
            <a:pPr fontAlgn="auto">
              <a:spcAft>
                <a:spcPts val="0"/>
              </a:spcAft>
              <a:buNone/>
              <a:defRPr/>
            </a:pPr>
            <a:endParaRPr lang="en-CA" sz="1100" dirty="0" smtClean="0"/>
          </a:p>
          <a:p>
            <a:pPr fontAlgn="auto">
              <a:spcAft>
                <a:spcPts val="0"/>
              </a:spcAft>
              <a:buNone/>
              <a:defRPr/>
            </a:pPr>
            <a:r>
              <a:rPr lang="en-CA" sz="1100" dirty="0" smtClean="0"/>
              <a:t>        thử</a:t>
            </a:r>
          </a:p>
          <a:p>
            <a:pPr fontAlgn="auto">
              <a:spcAft>
                <a:spcPts val="0"/>
              </a:spcAft>
              <a:buNone/>
              <a:defRPr/>
            </a:pPr>
            <a:r>
              <a:rPr lang="en-CA" sz="1100" dirty="0" smtClean="0"/>
              <a:t>        {</a:t>
            </a:r>
          </a:p>
          <a:p>
            <a:pPr fontAlgn="auto">
              <a:spcAft>
                <a:spcPts val="0"/>
              </a:spcAft>
              <a:buNone/>
              <a:defRPr/>
            </a:pPr>
            <a:r>
              <a:rPr lang="en-CA" sz="1100" dirty="0" smtClean="0"/>
              <a:t>            div = 100 / x;</a:t>
            </a:r>
          </a:p>
          <a:p>
            <a:pPr fontAlgn="auto">
              <a:spcAft>
                <a:spcPts val="0"/>
              </a:spcAft>
              <a:buNone/>
              <a:defRPr/>
            </a:pPr>
            <a:r>
              <a:rPr lang="en-CA" sz="1100" dirty="0" smtClean="0"/>
              <a:t>            ném mới </a:t>
            </a:r>
            <a:r>
              <a:rPr lang="en-CA" sz="1100" dirty="0" err="1" smtClean="0"/>
              <a:t>MyException</a:t>
            </a:r>
            <a:r>
              <a:rPr lang="en-CA" sz="1100" dirty="0" smtClean="0"/>
              <a:t>("</a:t>
            </a:r>
            <a:r>
              <a:rPr lang="en-CA" sz="1100" dirty="0" err="1" smtClean="0"/>
              <a:t>Rajesh</a:t>
            </a:r>
            <a:r>
              <a:rPr lang="en-CA" sz="1100" dirty="0" smtClean="0"/>
              <a:t>");</a:t>
            </a:r>
          </a:p>
          <a:p>
            <a:pPr fontAlgn="auto">
              <a:spcAft>
                <a:spcPts val="0"/>
              </a:spcAft>
              <a:buNone/>
              <a:defRPr/>
            </a:pPr>
            <a:r>
              <a:rPr lang="en-CA" sz="1100" dirty="0" smtClean="0"/>
              <a:t>        }</a:t>
            </a:r>
          </a:p>
          <a:p>
            <a:pPr fontAlgn="auto">
              <a:spcAft>
                <a:spcPts val="0"/>
              </a:spcAft>
              <a:buNone/>
              <a:defRPr/>
            </a:pPr>
            <a:r>
              <a:rPr lang="en-CA" sz="1100" dirty="0" smtClean="0"/>
              <a:t>        catch (Exception e)</a:t>
            </a:r>
          </a:p>
          <a:p>
            <a:pPr fontAlgn="auto">
              <a:spcAft>
                <a:spcPts val="0"/>
              </a:spcAft>
              <a:buNone/>
              <a:defRPr/>
            </a:pPr>
            <a:r>
              <a:rPr lang="en-CA" sz="1100" dirty="0" smtClean="0"/>
              <a:t>        {</a:t>
            </a:r>
          </a:p>
          <a:p>
            <a:pPr fontAlgn="auto">
              <a:spcAft>
                <a:spcPts val="0"/>
              </a:spcAft>
              <a:buNone/>
              <a:defRPr/>
            </a:pPr>
            <a:r>
              <a:rPr lang="en-US" sz="1100" dirty="0" smtClean="0"/>
              <a:t>          </a:t>
            </a:r>
            <a:r>
              <a:rPr lang="en-US" sz="1100" dirty="0" err="1" smtClean="0"/>
              <a:t>Console.WriteLine</a:t>
            </a:r>
            <a:r>
              <a:rPr lang="en-US" sz="1100" dirty="0" smtClean="0"/>
              <a:t>( "Ngoại lệ bắt here" + </a:t>
            </a:r>
            <a:r>
              <a:rPr lang="en-US" sz="1100" dirty="0" err="1" smtClean="0"/>
              <a:t>e.ToString</a:t>
            </a:r>
            <a:r>
              <a:rPr lang="en-US" sz="1100" dirty="0" smtClean="0"/>
              <a:t>());</a:t>
            </a:r>
          </a:p>
          <a:p>
            <a:pPr fontAlgn="auto">
              <a:spcAft>
                <a:spcPts val="0"/>
              </a:spcAft>
              <a:buNone/>
              <a:defRPr/>
            </a:pPr>
            <a:r>
              <a:rPr lang="en-CA" sz="1100" dirty="0" smtClean="0"/>
              <a:t>        }</a:t>
            </a:r>
          </a:p>
          <a:p>
            <a:pPr fontAlgn="auto">
              <a:spcAft>
                <a:spcPts val="0"/>
              </a:spcAft>
              <a:buNone/>
              <a:defRPr/>
            </a:pPr>
            <a:r>
              <a:rPr lang="en-CA" sz="1100" dirty="0" smtClean="0"/>
              <a:t>        </a:t>
            </a:r>
            <a:r>
              <a:rPr lang="en-CA" sz="1100" dirty="0" err="1" smtClean="0"/>
              <a:t>Console.WriteLine</a:t>
            </a:r>
            <a:r>
              <a:rPr lang="en-CA" sz="1100" dirty="0" smtClean="0"/>
              <a:t>( "BÁO CÁO CUỐI");</a:t>
            </a:r>
          </a:p>
          <a:p>
            <a:pPr fontAlgn="auto">
              <a:spcAft>
                <a:spcPts val="0"/>
              </a:spcAft>
              <a:buNone/>
              <a:defRPr/>
            </a:pPr>
            <a:r>
              <a:rPr lang="en-CA" sz="1100" dirty="0" smtClean="0"/>
              <a:t>    }</a:t>
            </a:r>
          </a:p>
          <a:p>
            <a:pPr fontAlgn="auto">
              <a:spcAft>
                <a:spcPts val="0"/>
              </a:spcAft>
              <a:buNone/>
              <a:defRPr/>
            </a:pPr>
            <a:r>
              <a:rPr lang="en-CA" sz="1100" dirty="0" smtClean="0"/>
              <a:t>}</a:t>
            </a:r>
          </a:p>
        </p:txBody>
      </p:sp>
      <p:sp>
        <p:nvSpPr>
          <p:cNvPr id="4" name="TextBox 3"/>
          <p:cNvSpPr txBox="1"/>
          <p:nvPr/>
        </p:nvSpPr>
        <p:spPr>
          <a:xfrm>
            <a:off x="4267200" y="2514600"/>
            <a:ext cx="3983038" cy="2032000"/>
          </a:xfrm>
          <a:prstGeom prst="rect">
            <a:avLst/>
          </a:prstGeom>
          <a:solidFill>
            <a:schemeClr val="tx2">
              <a:lumMod val="20000"/>
              <a:lumOff val="80000"/>
            </a:schemeClr>
          </a:solidFill>
        </p:spPr>
        <p:txBody>
          <a:bodyPr wrap="none">
            <a:spAutoFit/>
          </a:bodyPr>
          <a:lstStyle/>
          <a:p>
            <a:pPr fontAlgn="auto">
              <a:spcBef>
                <a:spcPts val="0"/>
              </a:spcBef>
              <a:spcAft>
                <a:spcPts val="0"/>
              </a:spcAft>
              <a:defRPr/>
            </a:pPr>
            <a:r>
              <a:rPr lang="en-US" dirty="0">
                <a:latin typeface="+mn-lt"/>
              </a:rPr>
              <a:t>Trong C #, nó có thể tạo ra của chúng tôi </a:t>
            </a:r>
          </a:p>
          <a:p>
            <a:pPr fontAlgn="auto">
              <a:spcBef>
                <a:spcPts val="0"/>
              </a:spcBef>
              <a:spcAft>
                <a:spcPts val="0"/>
              </a:spcAft>
              <a:defRPr/>
            </a:pPr>
            <a:r>
              <a:rPr lang="en-US" dirty="0">
                <a:latin typeface="+mn-lt"/>
              </a:rPr>
              <a:t>lớp ngoại lệ riêng. nhưng ngoại lệ</a:t>
            </a:r>
          </a:p>
          <a:p>
            <a:pPr fontAlgn="auto">
              <a:spcBef>
                <a:spcPts val="0"/>
              </a:spcBef>
              <a:spcAft>
                <a:spcPts val="0"/>
              </a:spcAft>
              <a:defRPr/>
            </a:pPr>
            <a:r>
              <a:rPr lang="en-US" dirty="0">
                <a:latin typeface="+mn-lt"/>
              </a:rPr>
              <a:t>phải là lớp cơ sở cuối cùng cho </a:t>
            </a:r>
          </a:p>
          <a:p>
            <a:pPr fontAlgn="auto">
              <a:spcBef>
                <a:spcPts val="0"/>
              </a:spcBef>
              <a:spcAft>
                <a:spcPts val="0"/>
              </a:spcAft>
              <a:defRPr/>
            </a:pPr>
            <a:r>
              <a:rPr lang="en-US" dirty="0">
                <a:latin typeface="+mn-lt"/>
              </a:rPr>
              <a:t>tất cả các trường hợp ngoại lệ trong C #. Vì vậy, người dùng định nghĩa</a:t>
            </a:r>
          </a:p>
          <a:p>
            <a:pPr fontAlgn="auto">
              <a:spcBef>
                <a:spcPts val="0"/>
              </a:spcBef>
              <a:spcAft>
                <a:spcPts val="0"/>
              </a:spcAft>
              <a:defRPr/>
            </a:pPr>
            <a:r>
              <a:rPr lang="en-US" dirty="0">
                <a:latin typeface="+mn-lt"/>
              </a:rPr>
              <a:t>lớp học ngoại lệ phải kế thừa từ </a:t>
            </a:r>
          </a:p>
          <a:p>
            <a:pPr fontAlgn="auto">
              <a:spcBef>
                <a:spcPts val="0"/>
              </a:spcBef>
              <a:spcAft>
                <a:spcPts val="0"/>
              </a:spcAft>
              <a:defRPr/>
            </a:pPr>
            <a:r>
              <a:rPr lang="en-US" dirty="0">
                <a:latin typeface="+mn-lt"/>
              </a:rPr>
              <a:t>một trong hai lớp ngoại lệ hoặc một trong của nó </a:t>
            </a:r>
          </a:p>
          <a:p>
            <a:pPr fontAlgn="auto">
              <a:spcBef>
                <a:spcPts val="0"/>
              </a:spcBef>
              <a:spcAft>
                <a:spcPts val="0"/>
              </a:spcAft>
              <a:defRPr/>
            </a:pPr>
            <a:r>
              <a:rPr lang="en-US" dirty="0">
                <a:latin typeface="+mn-lt"/>
              </a:rPr>
              <a:t>tiêu chuẩn có nguồn gốc lớp. </a:t>
            </a:r>
            <a:endParaRPr lang="en-CA"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Arial" charset="0"/>
                <a:cs typeface="Arial" charset="0"/>
              </a:rPr>
              <a:t>Xử lý ngoại lệ</a:t>
            </a:r>
            <a:br>
              <a:rPr lang="en-US" dirty="0">
                <a:latin typeface="Arial" charset="0"/>
                <a:cs typeface="Arial" charset="0"/>
              </a:rPr>
            </a:br>
            <a:r>
              <a:rPr lang="en-CA" sz="2800" dirty="0" smtClean="0"/>
              <a:t>Hướng dẫn Xử lý ngoại lệ 1/6</a:t>
            </a:r>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en-US" dirty="0" smtClean="0"/>
              <a:t>Trường hợp ngoại lệ nên được sử dụng để giao tiếp điều kiện đặc biệt. </a:t>
            </a:r>
          </a:p>
          <a:p>
            <a:pPr fontAlgn="auto">
              <a:spcAft>
                <a:spcPts val="0"/>
              </a:spcAft>
              <a:buFont typeface="Arial" pitchFamily="34" charset="0"/>
              <a:buChar char="•"/>
              <a:defRPr/>
            </a:pPr>
            <a:r>
              <a:rPr lang="en-US" dirty="0" smtClean="0"/>
              <a:t>Đừng sử dụng chúng để giao tiếp sự kiện được mong đợi, chẳng hạn như đạt kết thúc của một tập tin. </a:t>
            </a:r>
          </a:p>
          <a:p>
            <a:pPr fontAlgn="auto">
              <a:spcAft>
                <a:spcPts val="0"/>
              </a:spcAft>
              <a:buFont typeface="Arial" pitchFamily="34" charset="0"/>
              <a:buChar char="•"/>
              <a:defRPr/>
            </a:pPr>
            <a:r>
              <a:rPr lang="en-US" dirty="0" smtClean="0"/>
              <a:t>Nếu có một ngoại lệ được xác định trước tốt trong namespace System mô tả các điều kiện ngoại lệ (một trong đó sẽ có ý nghĩa với những người sử dụng của lớp) sử dụng một chứ không phải là định nghĩa một lớp ngoại lệ mới, và đưa thông tin cụ thể trong thông điệp.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466</TotalTime>
  <Words>2034</Words>
  <Application>Microsoft Office PowerPoint</Application>
  <PresentationFormat>On-screen Show (4:3)</PresentationFormat>
  <Paragraphs>335</Paragraphs>
  <Slides>31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ＭＳ Ｐゴシック</vt:lpstr>
      <vt:lpstr>Arial</vt:lpstr>
      <vt:lpstr>Calibri</vt:lpstr>
      <vt:lpstr>Consolas</vt:lpstr>
      <vt:lpstr>Courier New</vt:lpstr>
      <vt:lpstr>Helvetica</vt:lpstr>
      <vt:lpstr>Tahoma</vt:lpstr>
      <vt:lpstr>Times New Roman</vt:lpstr>
      <vt:lpstr>Wingdings</vt:lpstr>
      <vt:lpstr>FSOFTTemplate-</vt:lpstr>
      <vt:lpstr>Exception &amp; Utility Classes</vt:lpstr>
      <vt:lpstr>Agenda</vt:lpstr>
      <vt:lpstr>Exception Handling Introduction</vt:lpstr>
      <vt:lpstr>Exception Handling General form of try-catch-finally</vt:lpstr>
      <vt:lpstr>Exception Handling Samples 1/2</vt:lpstr>
      <vt:lpstr>Exception Handling Samples 2/2</vt:lpstr>
      <vt:lpstr>Exception Handling Exception Handling Notes</vt:lpstr>
      <vt:lpstr>Exception Handling User-defined Exceptions</vt:lpstr>
      <vt:lpstr>Exception Handling Exception Handling Guidelines 1/6</vt:lpstr>
      <vt:lpstr>Exception Handling Exception Handling Guidelines 2/6</vt:lpstr>
      <vt:lpstr>Exception Handling Exception Handling Guidelines 3/6</vt:lpstr>
      <vt:lpstr>Exception Handling Exception Handling Guidelines 4/6</vt:lpstr>
      <vt:lpstr>Exception Handling Exception Handling Guidelines 5/6</vt:lpstr>
      <vt:lpstr>Exception Handling Exception Handling Guidelines 6/6</vt:lpstr>
      <vt:lpstr>Random Number</vt:lpstr>
      <vt:lpstr>Enumerate</vt:lpstr>
      <vt:lpstr>Using Regular Expression</vt:lpstr>
      <vt:lpstr>Using Regular Expression</vt:lpstr>
      <vt:lpstr>LINQ for Object</vt:lpstr>
      <vt:lpstr>LINQ for Object</vt:lpstr>
      <vt:lpstr>PowerPoint Presentation</vt:lpstr>
      <vt:lpstr>PowerPoint Presentation</vt:lpstr>
      <vt:lpstr>File IO  Plan text file 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haipt</dc:creator>
  <cp:lastModifiedBy>quyetn</cp:lastModifiedBy>
  <cp:revision>46</cp:revision>
  <dcterms:created xsi:type="dcterms:W3CDTF">2011-05-03T16:22:18Z</dcterms:created>
  <dcterms:modified xsi:type="dcterms:W3CDTF">2015-03-10T02:51:48Z</dcterms:modified>
</cp:coreProperties>
</file>