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1"/>
  </p:notesMasterIdLst>
  <p:sldIdLst>
    <p:sldId id="256" r:id="rId2"/>
    <p:sldId id="545" r:id="rId3"/>
    <p:sldId id="546" r:id="rId4"/>
    <p:sldId id="547" r:id="rId5"/>
    <p:sldId id="521" r:id="rId6"/>
    <p:sldId id="548" r:id="rId7"/>
    <p:sldId id="549" r:id="rId8"/>
    <p:sldId id="552" r:id="rId9"/>
    <p:sldId id="550" r:id="rId10"/>
    <p:sldId id="553" r:id="rId11"/>
    <p:sldId id="551" r:id="rId12"/>
    <p:sldId id="554" r:id="rId13"/>
    <p:sldId id="556" r:id="rId14"/>
    <p:sldId id="555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9" r:id="rId27"/>
    <p:sldId id="570" r:id="rId28"/>
    <p:sldId id="571" r:id="rId29"/>
    <p:sldId id="577" r:id="rId30"/>
    <p:sldId id="581" r:id="rId31"/>
    <p:sldId id="572" r:id="rId32"/>
    <p:sldId id="573" r:id="rId33"/>
    <p:sldId id="574" r:id="rId34"/>
    <p:sldId id="575" r:id="rId35"/>
    <p:sldId id="576" r:id="rId36"/>
    <p:sldId id="578" r:id="rId37"/>
    <p:sldId id="579" r:id="rId38"/>
    <p:sldId id="580" r:id="rId39"/>
    <p:sldId id="474" r:id="rId4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86963" autoAdjust="0"/>
  </p:normalViewPr>
  <p:slideViewPr>
    <p:cSldViewPr>
      <p:cViewPr varScale="1">
        <p:scale>
          <a:sx n="64" d="100"/>
          <a:sy n="64" d="100"/>
        </p:scale>
        <p:origin x="-7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2F2ED5D-37D8-4085-B3B3-9668B129E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9164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8BF67A-EB38-4963-AB22-75406322C760}" type="slidenum">
              <a:rPr lang="en-US"/>
              <a:pPr/>
              <a:t>1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“OUTER JOIN EXCLUDING JOIN” in Day1_Demo.docx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2ED5D-37D8-4085-B3B3-9668B129E6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 Day1_Demo.docx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2ED5D-37D8-4085-B3B3-9668B129E6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“</a:t>
            </a:r>
            <a:r>
              <a:rPr lang="en-US" dirty="0" err="1" smtClean="0"/>
              <a:t>Subquery</a:t>
            </a:r>
            <a:r>
              <a:rPr lang="en-US" dirty="0" smtClean="0"/>
              <a:t>” in Day1_Demo.docx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2ED5D-37D8-4085-B3B3-9668B129E6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“Common Table Expressions” in Day1_Demo.docx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2ED5D-37D8-4085-B3B3-9668B129E6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“Ranking functions” in Day1_Demo.docx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2ED5D-37D8-4085-B3B3-9668B129E6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more detail in the “SQL Code Practice</a:t>
            </a:r>
            <a:r>
              <a:rPr lang="en-US" dirty="0" smtClean="0"/>
              <a:t>” in Day1_Demo.docx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2ED5D-37D8-4085-B3B3-9668B129E6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DA03FE-2856-43AE-AAB9-ED2BAD2FD47B}" type="slidenum">
              <a:rPr lang="vi-VN"/>
              <a:pPr/>
              <a:t>39</a:t>
            </a:fld>
            <a:endParaRPr 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/>
              <a:t>See “INNER JOIN” in Day1_Demo.docx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3F9E70-92C5-4243-93D1-0B46EF9C9536}" type="slidenum">
              <a:rPr lang="vi-VN"/>
              <a:pPr/>
              <a:t>5</a:t>
            </a:fld>
            <a:endParaRPr 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“LEFT JOIN” in Day1_Demo.docx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2ED5D-37D8-4085-B3B3-9668B129E6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“RIGHT JOIN” in Day1_Demo.docx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2ED5D-37D8-4085-B3B3-9668B129E6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“FULL JOIN” in Day1_Demo.docx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2ED5D-37D8-4085-B3B3-9668B129E6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“CROSS JOIN” in Day1_Demo.docx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2ED5D-37D8-4085-B3B3-9668B129E6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“</a:t>
            </a:r>
            <a:r>
              <a:rPr lang="en-US" dirty="0" err="1" smtClean="0"/>
              <a:t>Seft</a:t>
            </a:r>
            <a:r>
              <a:rPr lang="en-US" dirty="0" smtClean="0"/>
              <a:t> Join” in Day1_Demo.docx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2ED5D-37D8-4085-B3B3-9668B129E6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“LEFT Excluding JOIN” in Day1_Demo.docx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2ED5D-37D8-4085-B3B3-9668B129E6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</a:t>
            </a:r>
            <a:r>
              <a:rPr lang="en-US" baseline="0" dirty="0" smtClean="0"/>
              <a:t> Day1_Demo.docx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2ED5D-37D8-4085-B3B3-9668B129E6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9CC4F-4A24-4BE2-A8B1-0967B759AA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97F6CB-857D-4CD3-A385-2CE6D4E756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C84CA-8F2B-463E-BF26-0990C84A24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763" y="1524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43000" y="1600200"/>
            <a:ext cx="7772400" cy="4648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6102B-F8ED-4AEF-9C1D-0CA16F149C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4E925C-D153-4B4E-BA55-A936D64BCE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1DECBA-8D2D-4457-8A5E-8E00AC857C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131C00-042C-4B2D-9268-D3F3E5EE96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9BC865-B57A-46C7-84C8-CA800E26DA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D31B82-404D-4D7D-B602-AFF957C035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F6D1F7-3D6B-454F-9A2E-1E5BEE9384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69FA13-7BFE-41DF-A415-0E7B360285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DBC2AC9-F823-48EA-ABF0-07DE0CADD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Advanced DML Statements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&lt;Trainer-Name&gt;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</a:t>
            </a:r>
            <a:br>
              <a:rPr lang="en-US" dirty="0" smtClean="0"/>
            </a:br>
            <a:r>
              <a:rPr lang="en-US" sz="2800" dirty="0" smtClean="0"/>
              <a:t>RIGHT OUTER JOIN Demo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</a:t>
            </a:r>
            <a:br>
              <a:rPr lang="en-US" dirty="0" smtClean="0"/>
            </a:br>
            <a:r>
              <a:rPr lang="en-US" sz="2800" dirty="0" smtClean="0"/>
              <a:t>FULL OUTER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Return all of the records from both tables, joining records from the left table (table A) that match records from the right table (table B)</a:t>
            </a:r>
          </a:p>
          <a:p>
            <a:r>
              <a:rPr lang="en-US" sz="2000" b="1" dirty="0" smtClean="0"/>
              <a:t>Syntax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FF0000"/>
                </a:solidFill>
              </a:rPr>
              <a:t>SELECT</a:t>
            </a:r>
            <a:r>
              <a:rPr lang="en-US" sz="2000" dirty="0" smtClean="0"/>
              <a:t> </a:t>
            </a:r>
            <a:r>
              <a:rPr lang="en-US" sz="2000" i="1" dirty="0" err="1" smtClean="0"/>
              <a:t>col_names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FROM</a:t>
            </a:r>
            <a:r>
              <a:rPr lang="en-US" sz="2000" dirty="0" smtClean="0"/>
              <a:t> </a:t>
            </a:r>
            <a:r>
              <a:rPr lang="en-US" sz="2000" dirty="0" err="1" smtClean="0"/>
              <a:t>Table_A</a:t>
            </a:r>
            <a:r>
              <a:rPr lang="en-US" sz="2000" dirty="0" smtClean="0"/>
              <a:t>  A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FULL JOIN </a:t>
            </a:r>
            <a:r>
              <a:rPr lang="en-US" sz="2000" dirty="0" err="1" smtClean="0"/>
              <a:t>Table_B</a:t>
            </a:r>
            <a:r>
              <a:rPr lang="en-US" sz="2000" dirty="0" smtClean="0"/>
              <a:t>  B 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FF0000"/>
                </a:solidFill>
              </a:rPr>
              <a:t>ON</a:t>
            </a:r>
            <a:r>
              <a:rPr lang="en-US" sz="2000" dirty="0" smtClean="0"/>
              <a:t> A.Col1 = B.Col1</a:t>
            </a:r>
          </a:p>
          <a:p>
            <a:endParaRPr lang="en-US" sz="2000" dirty="0"/>
          </a:p>
        </p:txBody>
      </p:sp>
      <p:pic>
        <p:nvPicPr>
          <p:cNvPr id="4" name="Picture 3" descr="FULL_OUTER_JO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1371600"/>
            <a:ext cx="245745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</a:t>
            </a:r>
            <a:br>
              <a:rPr lang="en-US" dirty="0" smtClean="0"/>
            </a:br>
            <a:r>
              <a:rPr lang="en-US" sz="2800" dirty="0" smtClean="0"/>
              <a:t>FULL OUTER JOIN Demo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 </a:t>
            </a:r>
            <a:br>
              <a:rPr lang="en-US" dirty="0" smtClean="0"/>
            </a:br>
            <a:r>
              <a:rPr lang="en-US" sz="2800" dirty="0" smtClean="0"/>
              <a:t>CROSS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Return records that are multiplication of record number from both the tables</a:t>
            </a:r>
          </a:p>
          <a:p>
            <a:pPr lvl="1"/>
            <a:r>
              <a:rPr lang="en-US" sz="1600" dirty="0" smtClean="0"/>
              <a:t>Does not need any condition to join</a:t>
            </a:r>
          </a:p>
          <a:p>
            <a:r>
              <a:rPr lang="en-US" sz="2000" dirty="0" smtClean="0"/>
              <a:t>Syntax: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SELECT</a:t>
            </a:r>
            <a:r>
              <a:rPr lang="en-US" sz="2000" dirty="0" smtClean="0"/>
              <a:t> </a:t>
            </a:r>
            <a:r>
              <a:rPr lang="en-US" sz="2000" dirty="0" err="1" smtClean="0"/>
              <a:t>col_names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FROM</a:t>
            </a:r>
            <a:r>
              <a:rPr lang="en-US" sz="2000" dirty="0" smtClean="0"/>
              <a:t> </a:t>
            </a:r>
            <a:r>
              <a:rPr lang="en-US" sz="2000" dirty="0" err="1" smtClean="0"/>
              <a:t>Table_A</a:t>
            </a:r>
            <a:r>
              <a:rPr lang="en-US" sz="2000" dirty="0" smtClean="0"/>
              <a:t>  A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CROSS JOIN </a:t>
            </a:r>
            <a:r>
              <a:rPr lang="en-US" sz="2000" dirty="0" err="1" smtClean="0"/>
              <a:t>Table_B</a:t>
            </a:r>
            <a:r>
              <a:rPr lang="en-US" sz="2000" dirty="0" smtClean="0"/>
              <a:t>  B 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cross join - hal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1447801"/>
            <a:ext cx="2895600" cy="2573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 </a:t>
            </a:r>
            <a:br>
              <a:rPr lang="en-US" dirty="0" smtClean="0"/>
            </a:br>
            <a:r>
              <a:rPr lang="en-US" sz="2800" dirty="0" smtClean="0"/>
              <a:t>CROSS JOIN Demo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 </a:t>
            </a:r>
            <a:br>
              <a:rPr lang="en-US" dirty="0" smtClean="0"/>
            </a:br>
            <a:r>
              <a:rPr lang="en-US" sz="2800" dirty="0" smtClean="0"/>
              <a:t>Self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SELF JOIN is a join of a table to itself. In SELF JOIN, we can use:</a:t>
            </a:r>
          </a:p>
          <a:p>
            <a:pPr lvl="1"/>
            <a:r>
              <a:rPr lang="en-US" dirty="0" smtClean="0"/>
              <a:t>INNER JOIN</a:t>
            </a:r>
          </a:p>
          <a:p>
            <a:pPr lvl="1"/>
            <a:r>
              <a:rPr lang="en-US" dirty="0" smtClean="0"/>
              <a:t>OUTER JOIN</a:t>
            </a:r>
          </a:p>
          <a:p>
            <a:pPr lvl="1"/>
            <a:r>
              <a:rPr lang="en-US" dirty="0" smtClean="0"/>
              <a:t>CROSS JOIN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 </a:t>
            </a:r>
            <a:br>
              <a:rPr lang="en-US" dirty="0" smtClean="0"/>
            </a:br>
            <a:r>
              <a:rPr lang="en-US" sz="2800" dirty="0" smtClean="0"/>
              <a:t>SELF JOIN Demo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 </a:t>
            </a:r>
            <a:br>
              <a:rPr lang="en-US" dirty="0" smtClean="0"/>
            </a:br>
            <a:r>
              <a:rPr lang="en-US" sz="2800" dirty="0" smtClean="0"/>
              <a:t>LEFT Excluding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Return all of the records in the left table (table A) that do not match any records in the right table (table B)</a:t>
            </a:r>
          </a:p>
          <a:p>
            <a:r>
              <a:rPr lang="en-US" sz="2400" b="1" dirty="0" smtClean="0"/>
              <a:t>Syntax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i="1" dirty="0" err="1" smtClean="0"/>
              <a:t>col_names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Table_A</a:t>
            </a:r>
            <a:r>
              <a:rPr lang="en-US" sz="2400" dirty="0" smtClean="0"/>
              <a:t>  A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LEFT JOIN </a:t>
            </a:r>
            <a:r>
              <a:rPr lang="en-US" sz="2400" dirty="0" err="1" smtClean="0"/>
              <a:t>Table_B</a:t>
            </a:r>
            <a:r>
              <a:rPr lang="en-US" sz="2400" dirty="0" smtClean="0"/>
              <a:t>  B 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ON</a:t>
            </a:r>
            <a:r>
              <a:rPr lang="en-US" sz="2400" dirty="0" smtClean="0"/>
              <a:t> A.Col1 = B.Col1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WHERE</a:t>
            </a:r>
            <a:r>
              <a:rPr lang="en-US" sz="2400" dirty="0" smtClean="0"/>
              <a:t> B.Col1 IS NULL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LEFT_EXCLUDING_JO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1143000"/>
            <a:ext cx="245745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 </a:t>
            </a:r>
            <a:br>
              <a:rPr lang="en-US" dirty="0" smtClean="0"/>
            </a:br>
            <a:r>
              <a:rPr lang="en-US" sz="2800" dirty="0" smtClean="0"/>
              <a:t>LEFT Excluding JOIN Demo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 </a:t>
            </a:r>
            <a:br>
              <a:rPr lang="en-US" dirty="0" smtClean="0"/>
            </a:br>
            <a:r>
              <a:rPr lang="en-US" sz="2800" dirty="0" smtClean="0"/>
              <a:t>RIGHT Excluding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Returns records in the right table (table B) that do not match any records in the left table (table A)</a:t>
            </a:r>
          </a:p>
          <a:p>
            <a:r>
              <a:rPr lang="en-US" sz="2400" b="1" dirty="0" smtClean="0"/>
              <a:t>Syntax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i="1" dirty="0" err="1" smtClean="0"/>
              <a:t>col_names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Table_A</a:t>
            </a:r>
            <a:r>
              <a:rPr lang="en-US" sz="2400" dirty="0" smtClean="0"/>
              <a:t>  A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RIGHT JOIN </a:t>
            </a:r>
            <a:r>
              <a:rPr lang="en-US" sz="2400" dirty="0" err="1" smtClean="0"/>
              <a:t>Table_B</a:t>
            </a:r>
            <a:r>
              <a:rPr lang="en-US" sz="2400" dirty="0" smtClean="0"/>
              <a:t>  B 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ON</a:t>
            </a:r>
            <a:r>
              <a:rPr lang="en-US" sz="2400" dirty="0" smtClean="0"/>
              <a:t> A.Col1 = B.Col1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WHERE</a:t>
            </a:r>
            <a:r>
              <a:rPr lang="en-US" sz="2400" dirty="0" smtClean="0"/>
              <a:t> A.Col1 IS NULL</a:t>
            </a:r>
            <a:endParaRPr lang="en-US" sz="2400" dirty="0"/>
          </a:p>
        </p:txBody>
      </p:sp>
      <p:pic>
        <p:nvPicPr>
          <p:cNvPr id="4" name="Picture 3" descr="RIGHT_EXCLUDING_JO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1219200"/>
            <a:ext cx="245745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JOINs in SQL Server</a:t>
            </a:r>
          </a:p>
          <a:p>
            <a:r>
              <a:rPr lang="en-US" dirty="0" smtClean="0"/>
              <a:t>Subquery</a:t>
            </a:r>
          </a:p>
          <a:p>
            <a:r>
              <a:rPr lang="en-US" dirty="0" smtClean="0"/>
              <a:t>Common Table Expressions(CTE) </a:t>
            </a:r>
          </a:p>
          <a:p>
            <a:r>
              <a:rPr lang="en-US" dirty="0" smtClean="0"/>
              <a:t>Ranking functions</a:t>
            </a:r>
          </a:p>
          <a:p>
            <a:r>
              <a:rPr lang="en-US" dirty="0" smtClean="0"/>
              <a:t>SQL code practices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 </a:t>
            </a:r>
            <a:br>
              <a:rPr lang="en-US" dirty="0" smtClean="0"/>
            </a:br>
            <a:r>
              <a:rPr lang="en-US" sz="2800" dirty="0" smtClean="0"/>
              <a:t>RIGHT Excluding JOIN Demo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 </a:t>
            </a:r>
            <a:br>
              <a:rPr lang="en-US" dirty="0" smtClean="0"/>
            </a:br>
            <a:r>
              <a:rPr lang="en-US" sz="2800" dirty="0" smtClean="0"/>
              <a:t>OUTER JOIN EXCLUDING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Return all of the records in the left table (table A) and all of the records in the right table (table B) that do not match</a:t>
            </a:r>
          </a:p>
          <a:p>
            <a:r>
              <a:rPr lang="en-US" sz="2400" b="1" dirty="0" smtClean="0"/>
              <a:t>Syntax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i="1" dirty="0" err="1" smtClean="0"/>
              <a:t>col_names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Table_A</a:t>
            </a:r>
            <a:r>
              <a:rPr lang="en-US" sz="2400" dirty="0" smtClean="0"/>
              <a:t>  A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RIGHT JOIN </a:t>
            </a:r>
            <a:r>
              <a:rPr lang="en-US" sz="2400" dirty="0" err="1" smtClean="0"/>
              <a:t>Table_B</a:t>
            </a:r>
            <a:r>
              <a:rPr lang="en-US" sz="2400" dirty="0" smtClean="0"/>
              <a:t>  B 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ON</a:t>
            </a:r>
            <a:r>
              <a:rPr lang="en-US" sz="2400" dirty="0" smtClean="0"/>
              <a:t> A.Col1 = B.Col1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WHERE</a:t>
            </a:r>
            <a:r>
              <a:rPr lang="en-US" sz="2400" dirty="0" smtClean="0"/>
              <a:t> A.Col1 IS NULL OR B.Col1 IS NULL</a:t>
            </a:r>
          </a:p>
          <a:p>
            <a:endParaRPr lang="en-US" dirty="0"/>
          </a:p>
        </p:txBody>
      </p:sp>
      <p:pic>
        <p:nvPicPr>
          <p:cNvPr id="4" name="Picture 3" descr="OUTER_EXCLUDING_JO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066800"/>
            <a:ext cx="245745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 </a:t>
            </a:r>
            <a:br>
              <a:rPr lang="en-US" dirty="0" smtClean="0"/>
            </a:br>
            <a:r>
              <a:rPr lang="en-US" sz="2800" dirty="0" smtClean="0"/>
              <a:t>OUTER JOIN EXCLUDING JOIN Demo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</a:t>
            </a:r>
            <a:br>
              <a:rPr lang="en-US" dirty="0" smtClean="0"/>
            </a:br>
            <a:r>
              <a:rPr lang="en-US" sz="2800" dirty="0" smtClean="0"/>
              <a:t>Joining Three or More Tables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Due to FROM clauses can contain multiple join specifications so this allows many tables to be joined for a single query</a:t>
            </a:r>
          </a:p>
          <a:p>
            <a:r>
              <a:rPr lang="en-US" sz="2400" dirty="0" smtClean="0"/>
              <a:t>Example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SELECT</a:t>
            </a:r>
            <a:r>
              <a:rPr lang="en-US" sz="2400" dirty="0" smtClean="0"/>
              <a:t> </a:t>
            </a:r>
            <a:r>
              <a:rPr lang="en-US" sz="2400" i="1" dirty="0" err="1" smtClean="0"/>
              <a:t>col_names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Table_A</a:t>
            </a:r>
            <a:r>
              <a:rPr lang="en-US" sz="2400" dirty="0" smtClean="0"/>
              <a:t>  A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JOIN </a:t>
            </a:r>
            <a:r>
              <a:rPr lang="en-US" sz="2400" dirty="0" err="1" smtClean="0"/>
              <a:t>Table_B</a:t>
            </a:r>
            <a:r>
              <a:rPr lang="en-US" sz="2400" dirty="0" smtClean="0"/>
              <a:t>  B 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ON</a:t>
            </a:r>
            <a:r>
              <a:rPr lang="en-US" sz="2400" dirty="0" smtClean="0"/>
              <a:t> A.Col1 = B.Col1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LEFT JOIN </a:t>
            </a:r>
            <a:r>
              <a:rPr lang="en-US" sz="2400" dirty="0" err="1" smtClean="0"/>
              <a:t>Table_C</a:t>
            </a:r>
            <a:r>
              <a:rPr lang="en-US" sz="2400" dirty="0" smtClean="0"/>
              <a:t> C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ON </a:t>
            </a:r>
            <a:r>
              <a:rPr lang="en-US" sz="2400" dirty="0" smtClean="0"/>
              <a:t>B.Col2 = C.Col2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 ….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 </a:t>
            </a:r>
            <a:br>
              <a:rPr lang="en-US" dirty="0" smtClean="0"/>
            </a:br>
            <a:r>
              <a:rPr lang="en-US" sz="2800" dirty="0" smtClean="0"/>
              <a:t>Joining Three or More Tables Demo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dirty="0" smtClean="0"/>
              <a:t>Subquery: Is a query that is nested inside a SELECT, INSERT, UPDATE, or DELETE statement, or inside another sub-query</a:t>
            </a:r>
          </a:p>
          <a:p>
            <a:pPr lvl="1"/>
            <a:r>
              <a:rPr lang="en-US" sz="2400" dirty="0" smtClean="0"/>
              <a:t>Inner query is independent of outer query.</a:t>
            </a:r>
          </a:p>
          <a:p>
            <a:pPr lvl="1"/>
            <a:r>
              <a:rPr lang="en-US" sz="2400" dirty="0" smtClean="0"/>
              <a:t>Inner query is executed first and the results are stored.</a:t>
            </a:r>
          </a:p>
          <a:p>
            <a:pPr lvl="1"/>
            <a:r>
              <a:rPr lang="en-US" sz="2400" dirty="0" smtClean="0"/>
              <a:t>Outer query then runs on the stored results.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Subquery</a:t>
            </a:r>
            <a:br>
              <a:rPr lang="en-US" dirty="0" smtClean="0"/>
            </a:br>
            <a:r>
              <a:rPr lang="en-US" sz="2800" dirty="0" smtClean="0"/>
              <a:t>Subquery Types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focus on some types of Subquery:</a:t>
            </a:r>
          </a:p>
          <a:p>
            <a:pPr lvl="1"/>
            <a:r>
              <a:rPr lang="en-US" sz="2400" dirty="0" smtClean="0"/>
              <a:t>Subqueries with Aliases</a:t>
            </a:r>
          </a:p>
          <a:p>
            <a:pPr lvl="2"/>
            <a:r>
              <a:rPr lang="en-US" sz="2000" dirty="0" smtClean="0"/>
              <a:t>Many statements in which the </a:t>
            </a:r>
            <a:r>
              <a:rPr lang="en-US" sz="2000" dirty="0" err="1" smtClean="0"/>
              <a:t>subquery</a:t>
            </a:r>
            <a:r>
              <a:rPr lang="en-US" sz="2000" dirty="0" smtClean="0"/>
              <a:t> and the outer query refer to the same table</a:t>
            </a:r>
          </a:p>
          <a:p>
            <a:pPr lvl="1"/>
            <a:r>
              <a:rPr lang="en-US" sz="2400" dirty="0" smtClean="0"/>
              <a:t>Subqueries with IN / NOT IN</a:t>
            </a:r>
          </a:p>
          <a:p>
            <a:pPr lvl="2"/>
            <a:r>
              <a:rPr lang="en-US" sz="2000" dirty="0" smtClean="0"/>
              <a:t>The result of a </a:t>
            </a:r>
            <a:r>
              <a:rPr lang="en-US" sz="2000" dirty="0" err="1" smtClean="0"/>
              <a:t>subquery</a:t>
            </a:r>
            <a:r>
              <a:rPr lang="en-US" sz="2000" dirty="0" smtClean="0"/>
              <a:t> introduced with IN (or with NOT IN) is a list of zero or more values. After the </a:t>
            </a:r>
            <a:r>
              <a:rPr lang="en-US" sz="2000" dirty="0" err="1" smtClean="0"/>
              <a:t>subquery</a:t>
            </a:r>
            <a:r>
              <a:rPr lang="en-US" sz="2000" dirty="0" smtClean="0"/>
              <a:t> returns results, the outer query makes use of them</a:t>
            </a:r>
          </a:p>
          <a:p>
            <a:pPr lvl="1"/>
            <a:r>
              <a:rPr lang="en-US" sz="2400" dirty="0" smtClean="0"/>
              <a:t>Subqueries in UPDATE, DELETE, INSERT, SELECT </a:t>
            </a:r>
          </a:p>
          <a:p>
            <a:pPr lvl="1"/>
            <a:r>
              <a:rPr lang="en-US" sz="2400" dirty="0" smtClean="0"/>
              <a:t>Subqueries with EXISTS / NOT EXISTS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 err="1" smtClean="0"/>
              <a:t>subquery</a:t>
            </a:r>
            <a:r>
              <a:rPr lang="en-US" sz="2000" dirty="0" smtClean="0"/>
              <a:t> functions as an existence test.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Subquery</a:t>
            </a:r>
            <a:br>
              <a:rPr lang="en-US" dirty="0" smtClean="0"/>
            </a:br>
            <a:r>
              <a:rPr lang="en-US" sz="2800" dirty="0" smtClean="0"/>
              <a:t>Subquery Types Demo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Subqueries with Aliases</a:t>
            </a:r>
          </a:p>
          <a:p>
            <a:pPr lvl="1"/>
            <a:r>
              <a:rPr lang="en-US" dirty="0" smtClean="0"/>
              <a:t>Subqueries with IN / NOT IN</a:t>
            </a:r>
          </a:p>
          <a:p>
            <a:pPr lvl="1"/>
            <a:r>
              <a:rPr lang="en-US" dirty="0" smtClean="0"/>
              <a:t>Subqueries in UPDATE, DELETE, INSERT, SELECT </a:t>
            </a:r>
          </a:p>
          <a:p>
            <a:pPr lvl="1"/>
            <a:r>
              <a:rPr lang="en-US" dirty="0" smtClean="0"/>
              <a:t>Subqueries with EXISTS / NOT EXISTS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Common Table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CTE can be thought of as a temporary result set that is defined within the execution scope of a single SELECT, INSERT, UPDATE, DELETE. It can be used:</a:t>
            </a:r>
          </a:p>
          <a:p>
            <a:pPr lvl="1"/>
            <a:r>
              <a:rPr lang="en-US" sz="2400" dirty="0" smtClean="0"/>
              <a:t>Create a recursive query</a:t>
            </a:r>
          </a:p>
          <a:p>
            <a:pPr lvl="1"/>
            <a:r>
              <a:rPr lang="en-US" sz="2400" dirty="0" smtClean="0"/>
              <a:t>As a temporary table.</a:t>
            </a:r>
          </a:p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; WITH </a:t>
            </a:r>
            <a:r>
              <a:rPr lang="en-US" sz="2400" dirty="0" err="1" smtClean="0"/>
              <a:t>CTE_Name</a:t>
            </a:r>
            <a:r>
              <a:rPr lang="en-US" sz="2400" dirty="0" smtClean="0"/>
              <a:t> [ </a:t>
            </a:r>
            <a:r>
              <a:rPr lang="en-US" sz="2400" dirty="0" err="1" smtClean="0"/>
              <a:t>col_names</a:t>
            </a:r>
            <a:r>
              <a:rPr lang="en-US" sz="2400" dirty="0" smtClean="0"/>
              <a:t>]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AS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 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CTE_query_definition</a:t>
            </a:r>
            <a:r>
              <a:rPr lang="en-US" sz="2400" dirty="0" smtClean="0"/>
              <a:t> 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marL="342900" lvl="1" indent="-342900">
              <a:buSzPct val="60000"/>
              <a:buFont typeface="Wingdings" pitchFamily="2" charset="2"/>
              <a:buChar char="q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Recursive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Recursive Queries Using Common Table Expressions</a:t>
            </a:r>
          </a:p>
          <a:p>
            <a:pPr lvl="1"/>
            <a:r>
              <a:rPr lang="en-US" sz="2000" b="1" dirty="0" smtClean="0"/>
              <a:t>Syntax: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WITH </a:t>
            </a:r>
            <a:r>
              <a:rPr lang="en-US" sz="2000" dirty="0" err="1" smtClean="0"/>
              <a:t>cte_name</a:t>
            </a:r>
            <a:r>
              <a:rPr lang="en-US" sz="2000" dirty="0" smtClean="0"/>
              <a:t> ( </a:t>
            </a:r>
            <a:r>
              <a:rPr lang="en-US" sz="2000" dirty="0" err="1" smtClean="0"/>
              <a:t>col_names</a:t>
            </a:r>
            <a:r>
              <a:rPr lang="en-US" sz="2000" dirty="0" smtClean="0"/>
              <a:t>)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AS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( </a:t>
            </a:r>
          </a:p>
          <a:p>
            <a:pPr lvl="2">
              <a:buNone/>
            </a:pPr>
            <a:r>
              <a:rPr lang="en-US" sz="2000" dirty="0" err="1" smtClean="0"/>
              <a:t>CTE_query_definition</a:t>
            </a:r>
            <a:r>
              <a:rPr lang="en-US" sz="2000" dirty="0" smtClean="0"/>
              <a:t>  -- Anchor member is defined.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UNION ALL</a:t>
            </a:r>
          </a:p>
          <a:p>
            <a:pPr lvl="2">
              <a:buNone/>
            </a:pPr>
            <a:r>
              <a:rPr lang="en-US" sz="2000" dirty="0" err="1" smtClean="0"/>
              <a:t>CTE_query_definition</a:t>
            </a:r>
            <a:r>
              <a:rPr lang="en-US" sz="2000" dirty="0" smtClean="0"/>
              <a:t>  -- Recursive member is defined referencing </a:t>
            </a:r>
            <a:r>
              <a:rPr lang="en-US" sz="2000" dirty="0" err="1" smtClean="0"/>
              <a:t>cte_name</a:t>
            </a:r>
            <a:r>
              <a:rPr lang="en-US" sz="2000" dirty="0" smtClean="0"/>
              <a:t>.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 lvl="2">
              <a:buNone/>
            </a:pPr>
            <a:r>
              <a:rPr lang="en-US" sz="2000" dirty="0" err="1" smtClean="0"/>
              <a:t>-- Statement using the CTE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SELECT *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FROM </a:t>
            </a:r>
            <a:r>
              <a:rPr lang="en-US" sz="2000" dirty="0" err="1" smtClean="0"/>
              <a:t>cte_name</a:t>
            </a:r>
            <a:endParaRPr lang="en-US" sz="2000" dirty="0" smtClean="0"/>
          </a:p>
          <a:p>
            <a:pPr lvl="2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JOINs: Retrieve data from two or more tables based on logical relationships between the tables:</a:t>
            </a:r>
          </a:p>
          <a:p>
            <a:pPr lvl="1"/>
            <a:r>
              <a:rPr lang="en-US" sz="1800" dirty="0" smtClean="0"/>
              <a:t>Inner Join</a:t>
            </a:r>
          </a:p>
          <a:p>
            <a:pPr lvl="1"/>
            <a:r>
              <a:rPr lang="en-US" sz="1800" dirty="0" smtClean="0"/>
              <a:t>Outer Join</a:t>
            </a:r>
          </a:p>
          <a:p>
            <a:pPr lvl="1"/>
            <a:r>
              <a:rPr lang="en-US" sz="1800" dirty="0" smtClean="0"/>
              <a:t>Cross Join</a:t>
            </a:r>
          </a:p>
          <a:p>
            <a:pPr lvl="1"/>
            <a:r>
              <a:rPr lang="en-US" sz="1800" dirty="0" smtClean="0"/>
              <a:t>Self Join</a:t>
            </a:r>
          </a:p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2000" dirty="0" smtClean="0"/>
              <a:t>Subquery: A query that is nested inside a SELECT, INSERT, UPDATE, or DELETE statement, or inside another sub-query</a:t>
            </a:r>
          </a:p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2000" dirty="0" smtClean="0"/>
              <a:t>Ranking functions:</a:t>
            </a:r>
          </a:p>
          <a:p>
            <a:pPr lvl="1">
              <a:buSzPct val="60000"/>
            </a:pPr>
            <a:r>
              <a:rPr lang="en-US" sz="1800" dirty="0" err="1" smtClean="0"/>
              <a:t>Row_Number</a:t>
            </a:r>
            <a:endParaRPr lang="en-US" sz="1800" dirty="0" smtClean="0"/>
          </a:p>
          <a:p>
            <a:pPr lvl="1">
              <a:buSzPct val="60000"/>
            </a:pPr>
            <a:r>
              <a:rPr lang="en-US" sz="1800" dirty="0" smtClean="0"/>
              <a:t>Rank</a:t>
            </a:r>
          </a:p>
          <a:p>
            <a:pPr lvl="1">
              <a:buSzPct val="60000"/>
            </a:pPr>
            <a:r>
              <a:rPr lang="en-US" sz="1800" dirty="0" err="1" smtClean="0"/>
              <a:t>Dense_Rank</a:t>
            </a:r>
            <a:endParaRPr lang="en-US" sz="1800" dirty="0" smtClean="0"/>
          </a:p>
          <a:p>
            <a:pPr lvl="1">
              <a:buSzPct val="60000"/>
            </a:pPr>
            <a:r>
              <a:rPr lang="en-US" sz="1800" dirty="0" err="1" smtClean="0"/>
              <a:t>Ntitle</a:t>
            </a:r>
            <a:endParaRPr lang="en-US" sz="18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Common Table 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Common Table Expressions </a:t>
            </a:r>
            <a:r>
              <a:rPr lang="en-US" sz="2800" dirty="0" smtClean="0"/>
              <a:t>Demo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Ranking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dirty="0" smtClean="0"/>
              <a:t>Ranking functions: Ranking functions provides the ability to rank each row of data.</a:t>
            </a:r>
          </a:p>
          <a:p>
            <a:pPr lvl="1">
              <a:buSzPct val="60000"/>
            </a:pPr>
            <a:r>
              <a:rPr lang="en-US" sz="2400" b="1" dirty="0" err="1" smtClean="0">
                <a:solidFill>
                  <a:srgbClr val="FF0000"/>
                </a:solidFill>
              </a:rPr>
              <a:t>Row_Number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Returns the sequential number of a row within a partition of a result set</a:t>
            </a:r>
            <a:endParaRPr lang="en-US" sz="8000" dirty="0" smtClean="0"/>
          </a:p>
          <a:p>
            <a:pPr lvl="1">
              <a:buSzPct val="60000"/>
            </a:pPr>
            <a:r>
              <a:rPr lang="en-US" sz="2400" b="1" dirty="0" smtClean="0">
                <a:solidFill>
                  <a:srgbClr val="FF0000"/>
                </a:solidFill>
              </a:rPr>
              <a:t>Rank</a:t>
            </a:r>
            <a:r>
              <a:rPr lang="en-US" sz="2400" dirty="0" smtClean="0"/>
              <a:t>: Returns the rank of each row within the partition of a result set</a:t>
            </a:r>
          </a:p>
          <a:p>
            <a:pPr lvl="1">
              <a:buSzPct val="60000"/>
            </a:pPr>
            <a:r>
              <a:rPr lang="en-US" sz="2400" b="1" dirty="0" err="1" smtClean="0">
                <a:solidFill>
                  <a:srgbClr val="FF0000"/>
                </a:solidFill>
              </a:rPr>
              <a:t>Dense_Rank</a:t>
            </a:r>
            <a:r>
              <a:rPr lang="en-US" sz="2400" dirty="0" smtClean="0"/>
              <a:t>: Returns the rank of rows within the partition of a result set, without any gaps in the ranking</a:t>
            </a:r>
          </a:p>
          <a:p>
            <a:pPr lvl="1">
              <a:buSzPct val="60000"/>
            </a:pPr>
            <a:r>
              <a:rPr lang="en-US" sz="2400" b="1" dirty="0" err="1" smtClean="0">
                <a:solidFill>
                  <a:srgbClr val="FF0000"/>
                </a:solidFill>
              </a:rPr>
              <a:t>Ntitle</a:t>
            </a:r>
            <a:r>
              <a:rPr lang="en-US" sz="2400" dirty="0" smtClean="0"/>
              <a:t>: Distributes the rows in an ordered partition into a specified number of groups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Ranking functions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err="1" smtClean="0"/>
              <a:t>Row_Number</a:t>
            </a:r>
            <a:endParaRPr lang="en-US" dirty="0" smtClean="0"/>
          </a:p>
          <a:p>
            <a:pPr lvl="1"/>
            <a:r>
              <a:rPr lang="en-US" dirty="0" smtClean="0"/>
              <a:t>Rank</a:t>
            </a:r>
          </a:p>
          <a:p>
            <a:pPr lvl="1"/>
            <a:r>
              <a:rPr lang="en-US" dirty="0" err="1" smtClean="0"/>
              <a:t>Dense_Rank</a:t>
            </a:r>
            <a:endParaRPr lang="en-US" dirty="0" smtClean="0"/>
          </a:p>
          <a:p>
            <a:pPr lvl="1"/>
            <a:r>
              <a:rPr lang="en-US" dirty="0" err="1" smtClean="0"/>
              <a:t>NTitle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SQL Code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Explicitly Name Columns in SELECT Statements</a:t>
            </a:r>
          </a:p>
          <a:p>
            <a:pPr lvl="1"/>
            <a:r>
              <a:rPr lang="en-US" sz="2000" dirty="0" smtClean="0"/>
              <a:t>Improve performance.</a:t>
            </a:r>
          </a:p>
          <a:p>
            <a:pPr lvl="1"/>
            <a:r>
              <a:rPr lang="en-US" sz="2000" dirty="0" smtClean="0"/>
              <a:t>Prevent potential failures related to some database schema change in the future.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b="1" dirty="0" smtClean="0"/>
              <a:t>For example, using: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SELECT </a:t>
            </a:r>
            <a:r>
              <a:rPr lang="en-US" sz="2000" dirty="0" err="1" smtClean="0"/>
              <a:t>EmployeeID</a:t>
            </a:r>
            <a:r>
              <a:rPr lang="en-US" sz="2000" dirty="0" smtClean="0"/>
              <a:t>,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,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 FROM </a:t>
            </a:r>
            <a:r>
              <a:rPr lang="en-US" sz="2000" dirty="0" err="1" smtClean="0"/>
              <a:t>dbo.Employee</a:t>
            </a:r>
            <a:endParaRPr lang="en-US" sz="2000" dirty="0" smtClean="0"/>
          </a:p>
          <a:p>
            <a:pPr>
              <a:buNone/>
            </a:pPr>
            <a:r>
              <a:rPr lang="en-US" sz="2400" b="1" dirty="0" smtClean="0"/>
              <a:t>    Instead of: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sz="2000" dirty="0" smtClean="0"/>
              <a:t>SELECT * FROM </a:t>
            </a:r>
            <a:r>
              <a:rPr lang="en-US" sz="2000" dirty="0" err="1" smtClean="0"/>
              <a:t>dbo.Employee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/>
            <a:endParaRPr lang="en-US" sz="20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Code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Explicitly Name Columns in INSERT Statements</a:t>
            </a:r>
          </a:p>
          <a:p>
            <a:pPr lvl="1"/>
            <a:r>
              <a:rPr lang="en-US" sz="2000" dirty="0" smtClean="0"/>
              <a:t>Prevent potential failures related to some database schema change in the future.</a:t>
            </a:r>
          </a:p>
          <a:p>
            <a:pPr lvl="1"/>
            <a:r>
              <a:rPr lang="en-US" sz="2000" dirty="0" smtClean="0"/>
              <a:t>Prevent  error with identity column</a:t>
            </a:r>
          </a:p>
          <a:p>
            <a:r>
              <a:rPr lang="en-US" b="1" dirty="0" smtClean="0"/>
              <a:t>For example, using:</a:t>
            </a:r>
          </a:p>
          <a:p>
            <a:pPr>
              <a:buNone/>
            </a:pPr>
            <a:r>
              <a:rPr lang="en-US" sz="2000" dirty="0" smtClean="0"/>
              <a:t>INSERT </a:t>
            </a:r>
            <a:r>
              <a:rPr lang="en-US" sz="2000" dirty="0" err="1" smtClean="0"/>
              <a:t>dbo.Employee</a:t>
            </a:r>
            <a:r>
              <a:rPr lang="en-US" sz="2000" dirty="0" smtClean="0"/>
              <a:t> (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,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, </a:t>
            </a:r>
            <a:r>
              <a:rPr lang="en-US" sz="2000" dirty="0" err="1" smtClean="0"/>
              <a:t>NationalIDNumber</a:t>
            </a:r>
            <a:r>
              <a:rPr lang="en-US" sz="2000" dirty="0" smtClean="0"/>
              <a:t>, </a:t>
            </a:r>
            <a:r>
              <a:rPr lang="en-US" sz="2000" dirty="0" err="1" smtClean="0"/>
              <a:t>ManagerID</a:t>
            </a:r>
            <a:r>
              <a:rPr lang="en-US" sz="2000" dirty="0" smtClean="0"/>
              <a:t>, Title, </a:t>
            </a:r>
            <a:r>
              <a:rPr lang="en-US" sz="2000" dirty="0" err="1" smtClean="0"/>
              <a:t>BirthDate</a:t>
            </a:r>
            <a:r>
              <a:rPr lang="en-US" sz="2000" dirty="0" smtClean="0"/>
              <a:t>, </a:t>
            </a:r>
            <a:r>
              <a:rPr lang="en-US" sz="2000" dirty="0" err="1" smtClean="0"/>
              <a:t>MaritalStatus</a:t>
            </a:r>
            <a:r>
              <a:rPr lang="en-US" sz="2000" dirty="0" smtClean="0"/>
              <a:t>, Gender)</a:t>
            </a:r>
          </a:p>
          <a:p>
            <a:pPr>
              <a:buNone/>
            </a:pPr>
            <a:r>
              <a:rPr lang="en-US" sz="2000" dirty="0" smtClean="0"/>
              <a:t>VALUES ('Bill', 'Gates', '123456', NULL, 'CEO', '1959-01-01', 'M' , 'M')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Instead of :</a:t>
            </a:r>
          </a:p>
          <a:p>
            <a:pPr>
              <a:buNone/>
            </a:pPr>
            <a:r>
              <a:rPr lang="en-US" sz="2000" dirty="0" smtClean="0"/>
              <a:t>INSERT </a:t>
            </a:r>
            <a:r>
              <a:rPr lang="en-US" sz="2000" dirty="0" err="1" smtClean="0"/>
              <a:t>dbo.Employee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VALUES ('Bill', 'Gates', '123456', NULL, 'CEO', '1959-01-01', 'M' , 'M')</a:t>
            </a:r>
          </a:p>
          <a:p>
            <a:pPr>
              <a:buNone/>
            </a:pPr>
            <a:endParaRPr lang="en-US" sz="1800" dirty="0" smtClean="0"/>
          </a:p>
          <a:p>
            <a:pPr lvl="1"/>
            <a:endParaRPr lang="en-US" sz="2000" dirty="0" smtClean="0"/>
          </a:p>
          <a:p>
            <a:pPr marL="342900" lvl="1" indent="-342900">
              <a:buSzPct val="60000"/>
              <a:buFont typeface="Wingdings" pitchFamily="2" charset="2"/>
              <a:buChar char="q"/>
            </a:pPr>
            <a:endParaRPr lang="en-US" sz="2400" b="1" dirty="0" smtClean="0"/>
          </a:p>
          <a:p>
            <a:pPr marL="342900" lvl="1" indent="-342900">
              <a:buSzPct val="60000"/>
              <a:buFont typeface="Wingdings" pitchFamily="2" charset="2"/>
              <a:buChar char="q"/>
            </a:pPr>
            <a:endParaRPr lang="en-US" sz="2400" b="1" dirty="0" smtClean="0"/>
          </a:p>
          <a:p>
            <a:pPr lvl="1"/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Code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2400" b="1" dirty="0" smtClean="0"/>
              <a:t>Always specific schema for tables in query.</a:t>
            </a:r>
          </a:p>
          <a:p>
            <a:pPr lvl="1">
              <a:buSzPct val="60000"/>
            </a:pPr>
            <a:r>
              <a:rPr lang="en-US" sz="2000" dirty="0" smtClean="0"/>
              <a:t>Prevent potential failures related to some database schema change or permission change on schema in the future.</a:t>
            </a:r>
          </a:p>
          <a:p>
            <a:pPr lvl="1">
              <a:buSzPct val="60000"/>
              <a:buNone/>
            </a:pPr>
            <a:endParaRPr lang="en-US" sz="2000" dirty="0" smtClean="0"/>
          </a:p>
          <a:p>
            <a:pPr lvl="1">
              <a:buSzPct val="60000"/>
              <a:buNone/>
            </a:pPr>
            <a:endParaRPr lang="en-US" sz="2000" dirty="0" smtClean="0"/>
          </a:p>
          <a:p>
            <a:pPr lvl="1">
              <a:buSzPct val="60000"/>
            </a:pPr>
            <a:endParaRPr lang="en-US" sz="2000" dirty="0" smtClean="0"/>
          </a:p>
          <a:p>
            <a:pPr lvl="1">
              <a:buSzPct val="60000"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6" name="テキスト ボックス 11"/>
          <p:cNvSpPr txBox="1"/>
          <p:nvPr/>
        </p:nvSpPr>
        <p:spPr>
          <a:xfrm>
            <a:off x="533400" y="2895600"/>
            <a:ext cx="3500437" cy="22775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SELECT A.Key1 , B.Col1 , C.Col2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FROM </a:t>
            </a:r>
            <a:r>
              <a:rPr lang="en-US" altLang="ja-JP" sz="1600" dirty="0" err="1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dbo.TableA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A</a:t>
            </a:r>
            <a:endParaRPr lang="en-US" altLang="ja-JP" sz="1600" dirty="0">
              <a:solidFill>
                <a:srgbClr val="000000"/>
              </a:solidFill>
              <a:ea typeface="MS Gothic" pitchFamily="49" charset="-128"/>
              <a:cs typeface="Arial" pitchFamily="34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INNER JOIN </a:t>
            </a:r>
            <a:r>
              <a:rPr lang="en-US" altLang="ja-JP" sz="1600" dirty="0" err="1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dbo.TableB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</a:t>
            </a:r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B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   ON A.Key1 = B.Key1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INNER JOIN </a:t>
            </a:r>
            <a:r>
              <a:rPr lang="en-US" altLang="ja-JP" sz="1600" dirty="0" err="1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dbo.TableC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C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   ON A.Key1 = C.Key1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WHERE A.Col1 = '123'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  AND B.Col2 like 'A%‘</a:t>
            </a:r>
          </a:p>
          <a:p>
            <a:endParaRPr lang="ja-JP" altLang="en-US" sz="1400">
              <a:solidFill>
                <a:srgbClr val="000000"/>
              </a:solidFill>
              <a:ea typeface="MS Gothic" pitchFamily="49" charset="-128"/>
              <a:cs typeface="Arial" pitchFamily="34" charset="0"/>
            </a:endParaRPr>
          </a:p>
        </p:txBody>
      </p:sp>
      <p:sp>
        <p:nvSpPr>
          <p:cNvPr id="11" name="正方形/長方形 12"/>
          <p:cNvSpPr/>
          <p:nvPr/>
        </p:nvSpPr>
        <p:spPr bwMode="auto">
          <a:xfrm>
            <a:off x="1371600" y="3200400"/>
            <a:ext cx="2362200" cy="457200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 sz="14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0" name="正方形/長方形 12"/>
          <p:cNvSpPr/>
          <p:nvPr/>
        </p:nvSpPr>
        <p:spPr bwMode="auto">
          <a:xfrm>
            <a:off x="1905000" y="3886200"/>
            <a:ext cx="1676400" cy="304800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 sz="14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24400" y="2895600"/>
            <a:ext cx="3500437" cy="22775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SELECT A.Key1 , B.Col1 , C.Col2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FROM </a:t>
            </a:r>
            <a:r>
              <a:rPr lang="en-US" altLang="ja-JP" sz="1600" dirty="0" err="1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TableA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A</a:t>
            </a:r>
            <a:endParaRPr lang="en-US" altLang="ja-JP" sz="1600" dirty="0">
              <a:solidFill>
                <a:srgbClr val="000000"/>
              </a:solidFill>
              <a:ea typeface="MS Gothic" pitchFamily="49" charset="-128"/>
              <a:cs typeface="Arial" pitchFamily="34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INNER JOIN </a:t>
            </a:r>
            <a:r>
              <a:rPr lang="en-US" altLang="ja-JP" sz="1600" dirty="0" err="1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TableB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</a:t>
            </a:r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B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   ON A.Key1 = B.Key1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INNER JOIN </a:t>
            </a:r>
            <a:r>
              <a:rPr lang="en-US" altLang="ja-JP" sz="1600" dirty="0" err="1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TableC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C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   ON A.Key1 = C.Key1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WHERE A.Col1 = '123'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  AND B.Col2 like 'A%‘</a:t>
            </a:r>
          </a:p>
          <a:p>
            <a:endParaRPr lang="ja-JP" altLang="en-US" sz="1400">
              <a:solidFill>
                <a:srgbClr val="000000"/>
              </a:solidFill>
              <a:ea typeface="MS Gothic" pitchFamily="49" charset="-128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3200400"/>
            <a:ext cx="1752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0" y="3886200"/>
            <a:ext cx="1752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4953000" y="2819400"/>
            <a:ext cx="2743200" cy="2133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Code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2400" b="1" dirty="0" smtClean="0"/>
              <a:t>Always provides alias for tables in query.</a:t>
            </a:r>
          </a:p>
          <a:p>
            <a:pPr lvl="1">
              <a:buSzPct val="60000"/>
            </a:pPr>
            <a:r>
              <a:rPr lang="en-US" sz="2000" dirty="0" smtClean="0"/>
              <a:t>Make query more clearer and easier to read.</a:t>
            </a:r>
          </a:p>
          <a:p>
            <a:pPr lvl="1">
              <a:buSzPct val="60000"/>
            </a:pPr>
            <a:endParaRPr lang="en-US" sz="2000" b="1" dirty="0" smtClean="0"/>
          </a:p>
          <a:p>
            <a:pPr lvl="1">
              <a:buSzPct val="60000"/>
            </a:pPr>
            <a:endParaRPr lang="en-US" sz="2400" b="1" dirty="0" smtClean="0"/>
          </a:p>
          <a:p>
            <a:endParaRPr lang="en-US" dirty="0"/>
          </a:p>
        </p:txBody>
      </p:sp>
      <p:sp>
        <p:nvSpPr>
          <p:cNvPr id="4" name="テキスト ボックス 11"/>
          <p:cNvSpPr txBox="1"/>
          <p:nvPr/>
        </p:nvSpPr>
        <p:spPr>
          <a:xfrm>
            <a:off x="533400" y="2590800"/>
            <a:ext cx="3500437" cy="22775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SELECT A.Key1 , B.Col1 , C.Col2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FROM </a:t>
            </a:r>
            <a:r>
              <a:rPr lang="en-US" altLang="ja-JP" sz="1600" dirty="0" err="1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dbo.TableA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A</a:t>
            </a:r>
            <a:endParaRPr lang="en-US" altLang="ja-JP" sz="1600" dirty="0">
              <a:solidFill>
                <a:srgbClr val="000000"/>
              </a:solidFill>
              <a:ea typeface="MS Gothic" pitchFamily="49" charset="-128"/>
              <a:cs typeface="Arial" pitchFamily="34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INNER JOIN </a:t>
            </a:r>
            <a:r>
              <a:rPr lang="en-US" altLang="ja-JP" sz="1600" dirty="0" err="1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dbo.TableB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</a:t>
            </a:r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B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   ON A.Key1 = B.Key1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INNER JOIN </a:t>
            </a:r>
            <a:r>
              <a:rPr lang="en-US" altLang="ja-JP" sz="1600" dirty="0" err="1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dbo.TableC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C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   ON A.Key1 = C.Key1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WHERE A.Col1 = '123'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  AND B.Col2 like 'A%‘</a:t>
            </a:r>
          </a:p>
          <a:p>
            <a:endParaRPr lang="ja-JP" altLang="en-US" sz="1400">
              <a:solidFill>
                <a:srgbClr val="000000"/>
              </a:solidFill>
              <a:ea typeface="MS Gothic" pitchFamily="49" charset="-128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90800"/>
            <a:ext cx="2286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テキスト ボックス 11"/>
          <p:cNvSpPr txBox="1"/>
          <p:nvPr/>
        </p:nvSpPr>
        <p:spPr>
          <a:xfrm>
            <a:off x="4800600" y="2590800"/>
            <a:ext cx="3500437" cy="2523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SELECT 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TableA.Key1 </a:t>
            </a:r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, 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TableB.Col1 </a:t>
            </a:r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, 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TableC.Col2</a:t>
            </a:r>
            <a:endParaRPr lang="en-US" altLang="ja-JP" sz="1600" dirty="0">
              <a:solidFill>
                <a:srgbClr val="000000"/>
              </a:solidFill>
              <a:ea typeface="MS Gothic" pitchFamily="49" charset="-128"/>
              <a:cs typeface="Arial" pitchFamily="34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FROM </a:t>
            </a:r>
            <a:r>
              <a:rPr lang="en-US" altLang="ja-JP" sz="1600" dirty="0" err="1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dbo.TableA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</a:t>
            </a:r>
            <a:endParaRPr lang="en-US" altLang="ja-JP" sz="1600" dirty="0">
              <a:solidFill>
                <a:srgbClr val="000000"/>
              </a:solidFill>
              <a:ea typeface="MS Gothic" pitchFamily="49" charset="-128"/>
              <a:cs typeface="Arial" pitchFamily="34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INNER JOIN </a:t>
            </a:r>
            <a:r>
              <a:rPr lang="en-US" altLang="ja-JP" sz="1600" dirty="0" err="1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dbo.TableB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</a:t>
            </a:r>
            <a:endParaRPr lang="en-US" altLang="ja-JP" sz="1600" dirty="0">
              <a:solidFill>
                <a:srgbClr val="000000"/>
              </a:solidFill>
              <a:ea typeface="MS Gothic" pitchFamily="49" charset="-128"/>
              <a:cs typeface="Arial" pitchFamily="34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   ON 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TableA.Key1 </a:t>
            </a:r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= 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TableB.Key1</a:t>
            </a:r>
            <a:endParaRPr lang="en-US" altLang="ja-JP" sz="1600" dirty="0">
              <a:solidFill>
                <a:srgbClr val="000000"/>
              </a:solidFill>
              <a:ea typeface="MS Gothic" pitchFamily="49" charset="-128"/>
              <a:cs typeface="Arial" pitchFamily="34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INNER JOIN </a:t>
            </a:r>
            <a:r>
              <a:rPr lang="en-US" altLang="ja-JP" sz="1600" dirty="0" err="1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dbo.TableC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</a:t>
            </a:r>
            <a:endParaRPr lang="en-US" altLang="ja-JP" sz="1600" dirty="0">
              <a:solidFill>
                <a:srgbClr val="000000"/>
              </a:solidFill>
              <a:ea typeface="MS Gothic" pitchFamily="49" charset="-128"/>
              <a:cs typeface="Arial" pitchFamily="34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   ON 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TableA.Key1 </a:t>
            </a:r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= 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TableC.Key1</a:t>
            </a:r>
            <a:endParaRPr lang="en-US" altLang="ja-JP" sz="1600" dirty="0">
              <a:solidFill>
                <a:srgbClr val="000000"/>
              </a:solidFill>
              <a:ea typeface="MS Gothic" pitchFamily="49" charset="-128"/>
              <a:cs typeface="Arial" pitchFamily="34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WHERE 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TableA.Col1 </a:t>
            </a:r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= '123'</a:t>
            </a:r>
          </a:p>
          <a:p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    AND </a:t>
            </a:r>
            <a:r>
              <a:rPr lang="en-US" altLang="ja-JP" sz="1600" dirty="0" smtClean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TableB.Col2 </a:t>
            </a:r>
            <a:r>
              <a:rPr lang="en-US" altLang="ja-JP" sz="1600" dirty="0">
                <a:solidFill>
                  <a:srgbClr val="000000"/>
                </a:solidFill>
                <a:ea typeface="MS Gothic" pitchFamily="49" charset="-128"/>
                <a:cs typeface="Arial" pitchFamily="34" charset="0"/>
              </a:rPr>
              <a:t>like 'A%‘</a:t>
            </a:r>
          </a:p>
          <a:p>
            <a:endParaRPr lang="ja-JP" altLang="en-US" sz="1400">
              <a:solidFill>
                <a:srgbClr val="000000"/>
              </a:solidFill>
              <a:ea typeface="MS Gothic" pitchFamily="49" charset="-128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2667000"/>
            <a:ext cx="3352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486400" y="2819400"/>
            <a:ext cx="2133600" cy="1981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Code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2400" b="1" dirty="0" smtClean="0"/>
              <a:t>Avoid SQL Server functions in the WHERE clause</a:t>
            </a:r>
          </a:p>
          <a:p>
            <a:pPr lvl="1">
              <a:buSzPct val="60000"/>
            </a:pPr>
            <a:r>
              <a:rPr lang="en-US" sz="2000" dirty="0" smtClean="0"/>
              <a:t>Improve performance.</a:t>
            </a:r>
          </a:p>
          <a:p>
            <a:pPr lvl="1">
              <a:buSzPct val="60000"/>
              <a:buNone/>
            </a:pPr>
            <a:endParaRPr lang="en-US" sz="2000" dirty="0" smtClean="0"/>
          </a:p>
          <a:p>
            <a:pPr lvl="1">
              <a:buSzPct val="60000"/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テキスト ボックス 11"/>
          <p:cNvSpPr txBox="1"/>
          <p:nvPr/>
        </p:nvSpPr>
        <p:spPr>
          <a:xfrm>
            <a:off x="533400" y="2895600"/>
            <a:ext cx="3500437" cy="10464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 smtClean="0"/>
              <a:t>SELECT </a:t>
            </a:r>
            <a:r>
              <a:rPr lang="en-US" sz="1600" dirty="0" err="1" smtClean="0"/>
              <a:t>EmailAddress</a:t>
            </a:r>
            <a:endParaRPr lang="en-US" sz="1600" dirty="0" smtClean="0"/>
          </a:p>
          <a:p>
            <a:r>
              <a:rPr lang="en-US" sz="1600" dirty="0" smtClean="0"/>
              <a:t>FROM </a:t>
            </a:r>
            <a:r>
              <a:rPr lang="en-US" sz="1600" dirty="0" err="1" smtClean="0"/>
              <a:t>person.contact</a:t>
            </a:r>
            <a:endParaRPr lang="en-US" sz="1600" dirty="0" smtClean="0"/>
          </a:p>
          <a:p>
            <a:r>
              <a:rPr lang="en-US" sz="1600" dirty="0" smtClean="0"/>
              <a:t>WHERE </a:t>
            </a:r>
            <a:r>
              <a:rPr lang="en-US" sz="1600" dirty="0" err="1" smtClean="0"/>
              <a:t>EmailAddress</a:t>
            </a:r>
            <a:r>
              <a:rPr lang="en-US" sz="1600" dirty="0" smtClean="0"/>
              <a:t> like 'As%'</a:t>
            </a:r>
          </a:p>
          <a:p>
            <a:endParaRPr lang="ja-JP" altLang="en-US" sz="1400">
              <a:solidFill>
                <a:srgbClr val="000000"/>
              </a:solidFill>
              <a:ea typeface="MS Gothic" pitchFamily="49" charset="-128"/>
              <a:cs typeface="Arial" pitchFamily="34" charset="0"/>
            </a:endParaRPr>
          </a:p>
        </p:txBody>
      </p:sp>
      <p:sp>
        <p:nvSpPr>
          <p:cNvPr id="5" name="テキスト ボックス 11"/>
          <p:cNvSpPr txBox="1"/>
          <p:nvPr/>
        </p:nvSpPr>
        <p:spPr>
          <a:xfrm>
            <a:off x="4800600" y="2895600"/>
            <a:ext cx="3500437" cy="10464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 smtClean="0"/>
              <a:t>SELECT </a:t>
            </a:r>
            <a:r>
              <a:rPr lang="en-US" sz="1600" dirty="0" err="1" smtClean="0"/>
              <a:t>EmailAddress</a:t>
            </a:r>
            <a:endParaRPr lang="en-US" sz="1600" dirty="0" smtClean="0"/>
          </a:p>
          <a:p>
            <a:r>
              <a:rPr lang="en-US" sz="1600" dirty="0" smtClean="0"/>
              <a:t>FROM </a:t>
            </a:r>
            <a:r>
              <a:rPr lang="en-US" sz="1600" dirty="0" err="1" smtClean="0"/>
              <a:t>person.contact</a:t>
            </a:r>
            <a:endParaRPr lang="en-US" sz="1600" dirty="0" smtClean="0"/>
          </a:p>
          <a:p>
            <a:r>
              <a:rPr lang="en-US" sz="1600" dirty="0" smtClean="0"/>
              <a:t>WHERE left(EmailAddress,2) = 'As'</a:t>
            </a:r>
          </a:p>
          <a:p>
            <a:endParaRPr lang="ja-JP" altLang="en-US" sz="1400">
              <a:solidFill>
                <a:srgbClr val="000000"/>
              </a:solidFill>
              <a:ea typeface="MS Gothic" pitchFamily="49" charset="-128"/>
              <a:cs typeface="Arial" pitchFamily="34" charset="0"/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4800600" y="2819400"/>
            <a:ext cx="2895600" cy="1066800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Code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2400" b="1" dirty="0" smtClean="0"/>
              <a:t>Only use DISTINCT if necessary</a:t>
            </a:r>
          </a:p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2400" b="1" dirty="0" smtClean="0"/>
              <a:t>Only use UNION if necessary, in other case use UNION ALL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Q&amp;A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2400" b="1" dirty="0" smtClean="0"/>
              <a:t>How many JOINs in SQL Server?</a:t>
            </a:r>
          </a:p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2400" b="1" dirty="0" smtClean="0"/>
              <a:t>Is there any different if we put condition at ON condition and WHERE condition of INNER JOIN?</a:t>
            </a:r>
          </a:p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2400" b="1" dirty="0" smtClean="0"/>
              <a:t>Is there any different if we put condition at ON condition and WHERE condition of LEFT JOIN?</a:t>
            </a:r>
          </a:p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2400" b="1" dirty="0" smtClean="0"/>
              <a:t>When should we use </a:t>
            </a:r>
            <a:r>
              <a:rPr lang="en-US" sz="2400" b="1" dirty="0" err="1" smtClean="0"/>
              <a:t>subquery</a:t>
            </a:r>
            <a:r>
              <a:rPr lang="en-US" sz="2400" b="1" dirty="0" smtClean="0"/>
              <a:t> instead of JOIN?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</a:t>
            </a:r>
            <a:br>
              <a:rPr lang="en-US" dirty="0" smtClean="0"/>
            </a:br>
            <a:r>
              <a:rPr lang="en-US" sz="2800" dirty="0" smtClean="0"/>
              <a:t>INNER JOIN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Return all of the records in the left table (table A) that have a matching record in the right table (table B)</a:t>
            </a:r>
          </a:p>
          <a:p>
            <a:pPr lvl="1"/>
            <a:r>
              <a:rPr lang="en-US" sz="2000" dirty="0" smtClean="0"/>
              <a:t>Eliminate the rows that do not match with a row from the other table</a:t>
            </a:r>
            <a:endParaRPr lang="en-US" sz="2400" dirty="0" smtClean="0"/>
          </a:p>
          <a:p>
            <a:r>
              <a:rPr lang="en-US" sz="2400" b="1" dirty="0" smtClean="0"/>
              <a:t>Syntax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i="1" dirty="0" err="1" smtClean="0"/>
              <a:t>col_names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Table_A</a:t>
            </a:r>
            <a:r>
              <a:rPr lang="en-US" sz="2400" dirty="0" smtClean="0"/>
              <a:t>  A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INNER JOIN </a:t>
            </a:r>
            <a:r>
              <a:rPr lang="en-US" sz="2400" dirty="0" err="1" smtClean="0"/>
              <a:t>Table_B</a:t>
            </a:r>
            <a:r>
              <a:rPr lang="en-US" sz="2400" dirty="0" smtClean="0"/>
              <a:t>  B 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ON</a:t>
            </a:r>
            <a:r>
              <a:rPr lang="en-US" sz="2400" dirty="0" smtClean="0"/>
              <a:t> A.Col1 = B.Col1</a:t>
            </a:r>
          </a:p>
        </p:txBody>
      </p:sp>
      <p:pic>
        <p:nvPicPr>
          <p:cNvPr id="8" name="Picture 7" descr="INNER_JO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1295400"/>
            <a:ext cx="2457450" cy="1657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</a:t>
            </a:r>
            <a:br>
              <a:rPr lang="en-US" dirty="0" smtClean="0"/>
            </a:br>
            <a:r>
              <a:rPr lang="en-US" sz="2800" dirty="0" smtClean="0"/>
              <a:t>INNER JOIN Demo</a:t>
            </a:r>
            <a:endParaRPr lang="en-US" sz="2400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</a:t>
            </a:r>
            <a:br>
              <a:rPr lang="en-US" dirty="0" smtClean="0"/>
            </a:br>
            <a:r>
              <a:rPr lang="en-US" sz="2800" dirty="0" smtClean="0"/>
              <a:t>OUTER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Outer Join: Return all rows from at least one of the tables mentioned in the FROM clause, as long as those rows meet any WHERE or HAVING search conditions:</a:t>
            </a:r>
          </a:p>
          <a:p>
            <a:pPr lvl="1"/>
            <a:r>
              <a:rPr lang="en-US" dirty="0" smtClean="0"/>
              <a:t>LEFT OUTER JOIN (or LEFT JOIN)</a:t>
            </a:r>
          </a:p>
          <a:p>
            <a:pPr lvl="1"/>
            <a:r>
              <a:rPr lang="en-US" dirty="0" smtClean="0"/>
              <a:t>RIGHT OUTER JOIN (or RIGHT JOIN)</a:t>
            </a:r>
          </a:p>
          <a:p>
            <a:pPr lvl="1"/>
            <a:r>
              <a:rPr lang="en-US" dirty="0" smtClean="0"/>
              <a:t>FULL OUTER JOIN (or FULL JOIN)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</a:t>
            </a:r>
            <a:br>
              <a:rPr lang="en-US" dirty="0" smtClean="0"/>
            </a:br>
            <a:r>
              <a:rPr lang="en-US" sz="2800" dirty="0" smtClean="0"/>
              <a:t>LEFT OUTER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Return all of the records in the left table (table A) regardless if any of those records have a match in the right table (table B)</a:t>
            </a:r>
          </a:p>
          <a:p>
            <a:pPr lvl="1"/>
            <a:r>
              <a:rPr lang="en-US" sz="1600" dirty="0" smtClean="0"/>
              <a:t>In the results where there is no matching condition, the row contains NULL values for the right table’s columns.</a:t>
            </a:r>
          </a:p>
          <a:p>
            <a:r>
              <a:rPr lang="en-US" sz="2000" b="1" dirty="0" smtClean="0"/>
              <a:t>Syntax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FF0000"/>
                </a:solidFill>
              </a:rPr>
              <a:t>SELECT</a:t>
            </a:r>
            <a:r>
              <a:rPr lang="en-US" sz="2000" dirty="0" smtClean="0"/>
              <a:t> </a:t>
            </a:r>
            <a:r>
              <a:rPr lang="en-US" sz="2000" i="1" dirty="0" err="1" smtClean="0"/>
              <a:t>col_names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FROM</a:t>
            </a:r>
            <a:r>
              <a:rPr lang="en-US" sz="2000" dirty="0" smtClean="0"/>
              <a:t> </a:t>
            </a:r>
            <a:r>
              <a:rPr lang="en-US" sz="2000" dirty="0" err="1" smtClean="0"/>
              <a:t>Table_A</a:t>
            </a:r>
            <a:r>
              <a:rPr lang="en-US" sz="2000" dirty="0" smtClean="0"/>
              <a:t>  A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LEFT JOIN </a:t>
            </a:r>
            <a:r>
              <a:rPr lang="en-US" sz="2000" dirty="0" err="1" smtClean="0"/>
              <a:t>Table_B</a:t>
            </a:r>
            <a:r>
              <a:rPr lang="en-US" sz="2000" dirty="0" smtClean="0"/>
              <a:t>  B 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FF0000"/>
                </a:solidFill>
              </a:rPr>
              <a:t>ON</a:t>
            </a:r>
            <a:r>
              <a:rPr lang="en-US" sz="2000" dirty="0" smtClean="0"/>
              <a:t> A.Col1 = B.Col1</a:t>
            </a:r>
          </a:p>
          <a:p>
            <a:pPr lvl="1">
              <a:buNone/>
            </a:pPr>
            <a:endParaRPr lang="en-US" sz="2000" dirty="0" smtClean="0"/>
          </a:p>
        </p:txBody>
      </p:sp>
      <p:pic>
        <p:nvPicPr>
          <p:cNvPr id="4" name="Picture 3" descr="LEFT_JO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1143000"/>
            <a:ext cx="245745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</a:t>
            </a:r>
            <a:br>
              <a:rPr lang="en-US" dirty="0" smtClean="0"/>
            </a:br>
            <a:r>
              <a:rPr lang="en-US" sz="2800" dirty="0" smtClean="0"/>
              <a:t>LEFT OUTER JOIN Demo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JOINs in SQL Server</a:t>
            </a:r>
            <a:br>
              <a:rPr lang="en-US" dirty="0" smtClean="0"/>
            </a:br>
            <a:r>
              <a:rPr lang="en-US" sz="2800" dirty="0" smtClean="0"/>
              <a:t>RIGHT OUTER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Return all of the records in the right table (table B) regardless if any of those records have a match in the left table (table A)</a:t>
            </a:r>
          </a:p>
          <a:p>
            <a:pPr lvl="1"/>
            <a:r>
              <a:rPr lang="en-US" sz="1600" dirty="0" smtClean="0"/>
              <a:t>In the results where there is no matching condition, the row contains NULL values for the left table’s columns.</a:t>
            </a:r>
          </a:p>
          <a:p>
            <a:r>
              <a:rPr lang="en-US" sz="2000" b="1" dirty="0" smtClean="0"/>
              <a:t>Syntax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FF0000"/>
                </a:solidFill>
              </a:rPr>
              <a:t>SELECT</a:t>
            </a:r>
            <a:r>
              <a:rPr lang="en-US" sz="2000" dirty="0" smtClean="0"/>
              <a:t> </a:t>
            </a:r>
            <a:r>
              <a:rPr lang="en-US" sz="2000" i="1" dirty="0" err="1" smtClean="0"/>
              <a:t>col_names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FROM</a:t>
            </a:r>
            <a:r>
              <a:rPr lang="en-US" sz="2000" dirty="0" smtClean="0"/>
              <a:t> </a:t>
            </a:r>
            <a:r>
              <a:rPr lang="en-US" sz="2000" dirty="0" err="1" smtClean="0"/>
              <a:t>Table_A</a:t>
            </a:r>
            <a:r>
              <a:rPr lang="en-US" sz="2000" dirty="0" smtClean="0"/>
              <a:t>  A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RIGHT JOIN </a:t>
            </a:r>
            <a:r>
              <a:rPr lang="en-US" sz="2000" dirty="0" err="1" smtClean="0"/>
              <a:t>Table_B</a:t>
            </a:r>
            <a:r>
              <a:rPr lang="en-US" sz="2000" dirty="0" smtClean="0"/>
              <a:t>  B 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FF0000"/>
                </a:solidFill>
              </a:rPr>
              <a:t>ON</a:t>
            </a:r>
            <a:r>
              <a:rPr lang="en-US" sz="2000" dirty="0" smtClean="0"/>
              <a:t> A.Col1 = B.Col1</a:t>
            </a:r>
          </a:p>
          <a:p>
            <a:endParaRPr lang="en-US" dirty="0"/>
          </a:p>
        </p:txBody>
      </p:sp>
      <p:pic>
        <p:nvPicPr>
          <p:cNvPr id="4" name="Picture 3" descr="RIGHT_JO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1219200"/>
            <a:ext cx="245745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1_Relational Database Basics</Template>
  <TotalTime>3784</TotalTime>
  <Words>1504</Words>
  <Application>Microsoft Office PowerPoint</Application>
  <PresentationFormat>On-screen Show (4:3)</PresentationFormat>
  <Paragraphs>323</Paragraphs>
  <Slides>39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Template_Training Slide</vt:lpstr>
      <vt:lpstr>Advanced DML Statements</vt:lpstr>
      <vt:lpstr>Agenda</vt:lpstr>
      <vt:lpstr>Overview</vt:lpstr>
      <vt:lpstr>JOINs in SQL Server INNER JOIN</vt:lpstr>
      <vt:lpstr>JOINs in SQL Server INNER JOIN Demo</vt:lpstr>
      <vt:lpstr>JOINs in SQL Server OUTER JOIN</vt:lpstr>
      <vt:lpstr>JOINs in SQL Server LEFT OUTER JOIN</vt:lpstr>
      <vt:lpstr>JOINs in SQL Server LEFT OUTER JOIN Demo</vt:lpstr>
      <vt:lpstr>JOINs in SQL Server RIGHT OUTER JOIN</vt:lpstr>
      <vt:lpstr>JOINs in SQL Server RIGHT OUTER JOIN Demo</vt:lpstr>
      <vt:lpstr>JOINs in SQL Server FULL OUTER JOIN</vt:lpstr>
      <vt:lpstr>JOINs in SQL Server FULL OUTER JOIN Demo</vt:lpstr>
      <vt:lpstr>JOINs in SQL Server  CROSS JOIN</vt:lpstr>
      <vt:lpstr>JOINs in SQL Server  CROSS JOIN Demo</vt:lpstr>
      <vt:lpstr>JOINs in SQL Server  Self JOIN</vt:lpstr>
      <vt:lpstr>JOINs in SQL Server  SELF JOIN Demo</vt:lpstr>
      <vt:lpstr>JOINs in SQL Server  LEFT Excluding JOIN</vt:lpstr>
      <vt:lpstr>JOINs in SQL Server  LEFT Excluding JOIN Demo</vt:lpstr>
      <vt:lpstr>JOINs in SQL Server  RIGHT Excluding JOIN</vt:lpstr>
      <vt:lpstr>JOINs in SQL Server  RIGHT Excluding JOIN Demo</vt:lpstr>
      <vt:lpstr>JOINs in SQL Server  OUTER JOIN EXCLUDING JOIN</vt:lpstr>
      <vt:lpstr>JOINs in SQL Server  OUTER JOIN EXCLUDING JOIN Demo</vt:lpstr>
      <vt:lpstr>JOINs in SQL Server Joining Three or More Tables</vt:lpstr>
      <vt:lpstr>JOINs in SQL Server  Joining Three or More Tables Demo</vt:lpstr>
      <vt:lpstr>Subquery</vt:lpstr>
      <vt:lpstr>Subquery Subquery Types</vt:lpstr>
      <vt:lpstr>Subquery Subquery Types Demo</vt:lpstr>
      <vt:lpstr>Common Table Expressions</vt:lpstr>
      <vt:lpstr>Common Table Expressions Recursive</vt:lpstr>
      <vt:lpstr>Common Table Expressions Common Table Expressions Demo</vt:lpstr>
      <vt:lpstr>Ranking functions</vt:lpstr>
      <vt:lpstr>Ranking functions Demo</vt:lpstr>
      <vt:lpstr>SQL Code Practice</vt:lpstr>
      <vt:lpstr>SQL Code Practice</vt:lpstr>
      <vt:lpstr>SQL Code Practice</vt:lpstr>
      <vt:lpstr>SQL Code Practice</vt:lpstr>
      <vt:lpstr>SQL Code Practice</vt:lpstr>
      <vt:lpstr>SQL Code Practice</vt:lpstr>
      <vt:lpstr>Q&amp;A</vt:lpstr>
    </vt:vector>
  </TitlesOfParts>
  <Company>cni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Microsoft SQL Server</dc:title>
  <dc:creator>dhenson</dc:creator>
  <cp:lastModifiedBy>tiennm</cp:lastModifiedBy>
  <cp:revision>337</cp:revision>
  <dcterms:created xsi:type="dcterms:W3CDTF">2004-11-07T04:09:25Z</dcterms:created>
  <dcterms:modified xsi:type="dcterms:W3CDTF">2014-02-11T02:30:40Z</dcterms:modified>
</cp:coreProperties>
</file>