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4EC"/>
    <a:srgbClr val="E7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307" autoAdjust="0"/>
  </p:normalViewPr>
  <p:slideViewPr>
    <p:cSldViewPr>
      <p:cViewPr varScale="1">
        <p:scale>
          <a:sx n="53" d="100"/>
          <a:sy n="53" d="100"/>
        </p:scale>
        <p:origin x="186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3A1CFCA-7A8A-4753-A887-B00883FD6BC3}" type="datetimeFigureOut">
              <a:rPr lang="vi-VN"/>
              <a:pPr>
                <a:defRPr/>
              </a:pPr>
              <a:t>15/03/2015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5F9C090-8CA8-406D-B119-A8E80EAD3D9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681408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6E1BF2-B38D-492A-91D5-885C0090F050}" type="slidenum">
              <a:rPr lang="en-US"/>
              <a:pPr/>
              <a:t>2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428195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4432BA-C0C7-4C64-AB77-26EE1D0A5CBB}" type="slidenum">
              <a:rPr lang="en-US"/>
              <a:pPr/>
              <a:t>11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672976" lvl="1" indent="-224325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55713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9D6CA3-0A78-43DF-98E9-C3AF682F6AF3}" type="slidenum">
              <a:rPr lang="en-US"/>
              <a:pPr/>
              <a:t>12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endParaRPr lang="en-GB" sz="800" dirty="0" smtClean="0"/>
          </a:p>
        </p:txBody>
      </p:sp>
    </p:spTree>
    <p:extLst>
      <p:ext uri="{BB962C8B-B14F-4D97-AF65-F5344CB8AC3E}">
        <p14:creationId xmlns:p14="http://schemas.microsoft.com/office/powerpoint/2010/main" val="2911610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026B6A-9DFD-464E-A960-CF080F96E906}" type="slidenum">
              <a:rPr lang="en-US"/>
              <a:pPr/>
              <a:t>13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800" dirty="0" smtClean="0"/>
              <a:t>Generated: </a:t>
            </a:r>
            <a:r>
              <a:rPr lang="en-GB" sz="800" dirty="0" err="1" smtClean="0"/>
              <a:t>Tạo</a:t>
            </a:r>
            <a:r>
              <a:rPr lang="en-GB" sz="800" dirty="0" smtClean="0"/>
              <a:t> </a:t>
            </a:r>
            <a:r>
              <a:rPr lang="en-GB" sz="800" dirty="0" err="1" smtClean="0"/>
              <a:t>ra</a:t>
            </a:r>
            <a:endParaRPr lang="en-GB" sz="800" dirty="0" smtClean="0"/>
          </a:p>
        </p:txBody>
      </p:sp>
    </p:spTree>
    <p:extLst>
      <p:ext uri="{BB962C8B-B14F-4D97-AF65-F5344CB8AC3E}">
        <p14:creationId xmlns:p14="http://schemas.microsoft.com/office/powerpoint/2010/main" val="1615483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11BAAE-A58B-4C54-811F-AEBAC16DF6C9}" type="slidenum">
              <a:rPr lang="en-US"/>
              <a:pPr/>
              <a:t>14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dirty="0" smtClean="0"/>
              <a:t>Generated: </a:t>
            </a:r>
            <a:r>
              <a:rPr lang="en-GB" dirty="0" err="1" smtClean="0"/>
              <a:t>Tạo</a:t>
            </a:r>
            <a:r>
              <a:rPr lang="en-GB" dirty="0" smtClean="0"/>
              <a:t> </a:t>
            </a:r>
            <a:r>
              <a:rPr lang="en-GB" dirty="0" err="1" smtClean="0"/>
              <a:t>ra</a:t>
            </a:r>
            <a:endParaRPr lang="en-GB" dirty="0" smtClean="0"/>
          </a:p>
          <a:p>
            <a:r>
              <a:rPr lang="en-GB" dirty="0" smtClean="0"/>
              <a:t>Identify:</a:t>
            </a:r>
            <a:r>
              <a:rPr lang="en-GB" baseline="0" dirty="0" smtClean="0"/>
              <a:t> </a:t>
            </a:r>
            <a:r>
              <a:rPr lang="en-GB" baseline="0" dirty="0" err="1" smtClean="0"/>
              <a:t>Xác</a:t>
            </a:r>
            <a:r>
              <a:rPr lang="en-GB" baseline="0" dirty="0" smtClean="0"/>
              <a:t> </a:t>
            </a:r>
            <a:r>
              <a:rPr lang="en-GB" baseline="0" dirty="0" err="1" smtClean="0"/>
              <a:t>định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17886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57A262-77FF-4C41-89FD-064FB6701E7C}" type="slidenum">
              <a:rPr lang="en-US"/>
              <a:pPr/>
              <a:t>15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1" y="4342464"/>
            <a:ext cx="5028579" cy="4116049"/>
          </a:xfrm>
          <a:noFill/>
          <a:ln/>
        </p:spPr>
        <p:txBody>
          <a:bodyPr/>
          <a:lstStyle/>
          <a:p>
            <a:r>
              <a:rPr lang="en-GB" b="1" dirty="0" smtClean="0"/>
              <a:t>Appropriate: </a:t>
            </a:r>
            <a:r>
              <a:rPr lang="en-GB" b="1" dirty="0" err="1" smtClean="0"/>
              <a:t>Thích</a:t>
            </a:r>
            <a:r>
              <a:rPr lang="en-GB" b="1" dirty="0" smtClean="0"/>
              <a:t> </a:t>
            </a:r>
            <a:r>
              <a:rPr lang="en-GB" b="1" dirty="0" err="1" smtClean="0"/>
              <a:t>hợp</a:t>
            </a:r>
            <a:r>
              <a:rPr lang="en-GB" b="1" dirty="0" smtClean="0"/>
              <a:t>, Interact: T</a:t>
            </a:r>
            <a:r>
              <a:rPr lang="vi-VN" b="1" dirty="0" smtClean="0"/>
              <a:t>ươ</a:t>
            </a:r>
            <a:r>
              <a:rPr lang="en-US" b="1" dirty="0" err="1" smtClean="0"/>
              <a:t>ng</a:t>
            </a:r>
            <a:r>
              <a:rPr lang="en-US" b="1" dirty="0" smtClean="0"/>
              <a:t> </a:t>
            </a:r>
            <a:r>
              <a:rPr lang="en-US" b="1" dirty="0" err="1" smtClean="0"/>
              <a:t>tác</a:t>
            </a: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2484081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5FE4DE-BEA8-450F-B58F-15092B8E16E3}" type="slidenum">
              <a:rPr lang="en-US"/>
              <a:pPr/>
              <a:t>16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4325" indent="-224325">
              <a:lnSpc>
                <a:spcPct val="80000"/>
              </a:lnSpc>
            </a:pPr>
            <a:endParaRPr lang="en-GB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1019118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5FE4DE-BEA8-450F-B58F-15092B8E16E3}" type="slidenum">
              <a:rPr lang="en-US"/>
              <a:pPr/>
              <a:t>17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4325" indent="-224325">
              <a:lnSpc>
                <a:spcPct val="80000"/>
              </a:lnSpc>
            </a:pPr>
            <a:endParaRPr lang="en-GB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224762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DD04BE-2098-437F-B936-9F80418919FF}" type="slidenum">
              <a:rPr lang="en-US"/>
              <a:pPr/>
              <a:t>3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GB" dirty="0" smtClean="0"/>
              <a:t>Demonstration: </a:t>
            </a:r>
            <a:r>
              <a:rPr lang="en-GB" dirty="0" err="1" smtClean="0"/>
              <a:t>giảng</a:t>
            </a:r>
            <a:r>
              <a:rPr lang="en-GB" dirty="0" smtClean="0"/>
              <a:t> </a:t>
            </a:r>
            <a:r>
              <a:rPr lang="en-GB" dirty="0" err="1" smtClean="0"/>
              <a:t>dậy</a:t>
            </a:r>
            <a:r>
              <a:rPr lang="en-GB" dirty="0" smtClean="0"/>
              <a:t>, </a:t>
            </a:r>
            <a:r>
              <a:rPr lang="en-GB" dirty="0" err="1" smtClean="0"/>
              <a:t>Trình</a:t>
            </a:r>
            <a:r>
              <a:rPr lang="en-GB" dirty="0" smtClean="0"/>
              <a:t> </a:t>
            </a:r>
            <a:r>
              <a:rPr lang="en-GB" dirty="0" err="1" smtClean="0"/>
              <a:t>diễn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159616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324B51-08E4-41BD-A34E-41A21A15E48D}" type="slidenum">
              <a:rPr lang="en-US"/>
              <a:pPr/>
              <a:t>4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GB" sz="900" b="1" dirty="0" smtClean="0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895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C6C20-7A6F-4C90-9428-0E702524B3AD}" type="slidenum">
              <a:rPr lang="en-US"/>
              <a:pPr/>
              <a:t>5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4325" indent="-224325">
              <a:lnSpc>
                <a:spcPct val="80000"/>
              </a:lnSpc>
            </a:pPr>
            <a:r>
              <a:rPr lang="en-GB" sz="900" b="1" dirty="0" smtClean="0"/>
              <a:t>Upgrade: </a:t>
            </a:r>
            <a:r>
              <a:rPr lang="en-GB" sz="900" b="1" dirty="0" err="1" smtClean="0"/>
              <a:t>nâng</a:t>
            </a:r>
            <a:r>
              <a:rPr lang="en-GB" sz="900" b="1" dirty="0" smtClean="0"/>
              <a:t> </a:t>
            </a:r>
            <a:r>
              <a:rPr lang="en-GB" sz="900" b="1" dirty="0" err="1" smtClean="0"/>
              <a:t>cấp</a:t>
            </a:r>
            <a:endParaRPr lang="en-GB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1346769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57FED6-972B-4D6E-9B65-312FE1333BAA}" type="slidenum">
              <a:rPr lang="en-US"/>
              <a:pPr/>
              <a:t>6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672976" lvl="1" indent="-224325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8456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D5D2F8-CF13-407A-B388-C7493D84A05C}" type="slidenum">
              <a:rPr lang="en-US"/>
              <a:pPr/>
              <a:t>7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dirty="0" err="1" smtClean="0"/>
              <a:t>Indentifying</a:t>
            </a:r>
            <a:r>
              <a:rPr lang="en-GB" dirty="0" smtClean="0"/>
              <a:t>: </a:t>
            </a:r>
            <a:r>
              <a:rPr lang="en-GB" dirty="0" err="1" smtClean="0"/>
              <a:t>Xác</a:t>
            </a:r>
            <a:r>
              <a:rPr lang="en-GB" dirty="0" smtClean="0"/>
              <a:t> </a:t>
            </a:r>
            <a:r>
              <a:rPr lang="en-GB" dirty="0" err="1" smtClean="0"/>
              <a:t>định</a:t>
            </a:r>
            <a:r>
              <a:rPr lang="en-GB" dirty="0" smtClean="0"/>
              <a:t>, </a:t>
            </a:r>
            <a:r>
              <a:rPr lang="en-GB" dirty="0" err="1" smtClean="0"/>
              <a:t>Khám</a:t>
            </a:r>
            <a:r>
              <a:rPr lang="en-GB" dirty="0" smtClean="0"/>
              <a:t> </a:t>
            </a:r>
            <a:r>
              <a:rPr lang="en-GB" dirty="0" err="1" smtClean="0"/>
              <a:t>phá</a:t>
            </a:r>
            <a:r>
              <a:rPr lang="en-GB" dirty="0" smtClean="0"/>
              <a:t>, Generated: </a:t>
            </a:r>
            <a:r>
              <a:rPr lang="en-GB" dirty="0" err="1" smtClean="0"/>
              <a:t>Tạo</a:t>
            </a:r>
            <a:r>
              <a:rPr lang="en-GB" dirty="0" smtClean="0"/>
              <a:t> </a:t>
            </a:r>
            <a:r>
              <a:rPr lang="en-GB" dirty="0" err="1" smtClean="0"/>
              <a:t>ra</a:t>
            </a:r>
            <a:r>
              <a:rPr lang="en-GB" dirty="0" smtClean="0"/>
              <a:t>, </a:t>
            </a:r>
            <a:r>
              <a:rPr lang="en-GB" dirty="0" err="1" smtClean="0"/>
              <a:t>Approproate</a:t>
            </a:r>
            <a:r>
              <a:rPr lang="en-GB" dirty="0" smtClean="0"/>
              <a:t> Control: </a:t>
            </a:r>
            <a:r>
              <a:rPr lang="en-GB" dirty="0" err="1" smtClean="0"/>
              <a:t>Điều</a:t>
            </a:r>
            <a:r>
              <a:rPr lang="en-GB" dirty="0" smtClean="0"/>
              <a:t> </a:t>
            </a:r>
            <a:r>
              <a:rPr lang="en-GB" dirty="0" err="1" smtClean="0"/>
              <a:t>khiển</a:t>
            </a:r>
            <a:r>
              <a:rPr lang="en-GB" dirty="0" smtClean="0"/>
              <a:t> </a:t>
            </a:r>
            <a:r>
              <a:rPr lang="en-GB" dirty="0" err="1" smtClean="0"/>
              <a:t>đặc</a:t>
            </a:r>
            <a:r>
              <a:rPr lang="en-GB" dirty="0" smtClean="0"/>
              <a:t> </a:t>
            </a:r>
            <a:r>
              <a:rPr lang="en-GB" dirty="0" err="1" smtClean="0"/>
              <a:t>biệt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56394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C028CE-4045-4199-AAF6-C36B95FA0C3F}" type="slidenum">
              <a:rPr lang="en-US"/>
              <a:pPr/>
              <a:t>8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b="1" dirty="0" smtClean="0"/>
              <a:t>Have Built-in Functionality: </a:t>
            </a:r>
            <a:r>
              <a:rPr lang="en-GB" b="1" dirty="0" err="1" smtClean="0"/>
              <a:t>Đã</a:t>
            </a:r>
            <a:r>
              <a:rPr lang="en-GB" b="1" dirty="0" smtClean="0"/>
              <a:t> </a:t>
            </a:r>
            <a:r>
              <a:rPr lang="en-GB" b="1" dirty="0" err="1" smtClean="0"/>
              <a:t>tích</a:t>
            </a:r>
            <a:r>
              <a:rPr lang="en-GB" b="1" dirty="0" smtClean="0"/>
              <a:t> </a:t>
            </a:r>
            <a:r>
              <a:rPr lang="en-GB" b="1" dirty="0" err="1" smtClean="0"/>
              <a:t>hợp</a:t>
            </a:r>
            <a:r>
              <a:rPr lang="en-GB" b="1" dirty="0" smtClean="0"/>
              <a:t> </a:t>
            </a:r>
            <a:r>
              <a:rPr lang="en-GB" b="1" dirty="0" err="1" smtClean="0"/>
              <a:t>chức</a:t>
            </a:r>
            <a:r>
              <a:rPr lang="en-GB" b="1" dirty="0" smtClean="0"/>
              <a:t> </a:t>
            </a:r>
            <a:r>
              <a:rPr lang="en-GB" b="1" dirty="0" err="1" smtClean="0"/>
              <a:t>năng</a:t>
            </a:r>
            <a:r>
              <a:rPr lang="en-GB" b="1" dirty="0" smtClean="0"/>
              <a:t>, Create Browser-Specific HTML: </a:t>
            </a:r>
            <a:r>
              <a:rPr lang="en-GB" b="1" dirty="0" err="1" smtClean="0"/>
              <a:t>Tạo</a:t>
            </a:r>
            <a:r>
              <a:rPr lang="en-GB" b="1" dirty="0" smtClean="0"/>
              <a:t> </a:t>
            </a:r>
            <a:r>
              <a:rPr lang="en-GB" b="1" dirty="0" err="1" smtClean="0"/>
              <a:t>ra</a:t>
            </a:r>
            <a:r>
              <a:rPr lang="en-GB" b="1" dirty="0" smtClean="0"/>
              <a:t> </a:t>
            </a:r>
            <a:r>
              <a:rPr lang="en-GB" b="1" dirty="0" err="1" smtClean="0"/>
              <a:t>trình</a:t>
            </a:r>
            <a:r>
              <a:rPr lang="en-GB" b="1" dirty="0" smtClean="0"/>
              <a:t> </a:t>
            </a:r>
            <a:r>
              <a:rPr lang="en-GB" b="1" dirty="0" err="1" smtClean="0"/>
              <a:t>duyệt</a:t>
            </a:r>
            <a:r>
              <a:rPr lang="en-GB" b="1" dirty="0" smtClean="0"/>
              <a:t> </a:t>
            </a:r>
            <a:r>
              <a:rPr lang="en-GB" b="1" dirty="0" err="1" smtClean="0"/>
              <a:t>cụ</a:t>
            </a:r>
            <a:r>
              <a:rPr lang="en-GB" b="1" dirty="0" smtClean="0"/>
              <a:t> </a:t>
            </a:r>
            <a:r>
              <a:rPr lang="en-GB" b="1" dirty="0" err="1" smtClean="0"/>
              <a:t>thể</a:t>
            </a:r>
            <a:r>
              <a:rPr lang="en-GB" b="1" dirty="0" smtClean="0"/>
              <a:t>  HTML </a:t>
            </a:r>
          </a:p>
        </p:txBody>
      </p:sp>
    </p:spTree>
    <p:extLst>
      <p:ext uri="{BB962C8B-B14F-4D97-AF65-F5344CB8AC3E}">
        <p14:creationId xmlns:p14="http://schemas.microsoft.com/office/powerpoint/2010/main" val="829642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A13421-0ADE-42A1-B398-5D9A62EAFBA9}" type="slidenum">
              <a:rPr lang="en-US"/>
              <a:pPr/>
              <a:t>9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b="1" dirty="0" smtClean="0"/>
              <a:t>Intrinsic: </a:t>
            </a:r>
            <a:r>
              <a:rPr lang="en-GB" b="1" dirty="0" err="1" smtClean="0"/>
              <a:t>Nội</a:t>
            </a:r>
            <a:r>
              <a:rPr lang="en-GB" b="1" dirty="0" smtClean="0"/>
              <a:t> </a:t>
            </a:r>
            <a:r>
              <a:rPr lang="en-GB" b="1" dirty="0" err="1" smtClean="0"/>
              <a:t>tại</a:t>
            </a:r>
            <a:r>
              <a:rPr lang="en-GB" b="1" dirty="0" smtClean="0"/>
              <a:t>, Validation: </a:t>
            </a:r>
            <a:r>
              <a:rPr lang="en-GB" b="1" dirty="0" err="1" smtClean="0"/>
              <a:t>Xác</a:t>
            </a:r>
            <a:r>
              <a:rPr lang="en-GB" b="1" dirty="0" smtClean="0"/>
              <a:t> </a:t>
            </a:r>
            <a:r>
              <a:rPr lang="en-GB" b="1" dirty="0" err="1" smtClean="0"/>
              <a:t>nhận</a:t>
            </a: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4272287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09CC63-DB9C-41CC-BC13-2F6015FCC472}" type="slidenum">
              <a:rPr lang="en-US"/>
              <a:pPr/>
              <a:t>10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z="1000" dirty="0" smtClean="0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901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EB30C-3DB7-43AC-BE46-1875D40106F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B6B4096-1BB5-4F3A-B488-FF26C1BA43AD}" type="datetimeFigureOut">
              <a:rPr lang="vi-VN"/>
              <a:pPr>
                <a:defRPr/>
              </a:pPr>
              <a:t>15/03/2015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076C4-ADB1-448E-A111-0EF3226DCFF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A9BC34A-B21F-45DE-B6E5-75488C180907}" type="datetimeFigureOut">
              <a:rPr lang="vi-VN"/>
              <a:pPr>
                <a:defRPr/>
              </a:pPr>
              <a:t>15/03/2015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1B58-D2BB-4213-ADA9-2742D0B0BD0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60" descr="BackGro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1057"/>
          <p:cNvSpPr>
            <a:spLocks noChangeShapeType="1"/>
          </p:cNvSpPr>
          <p:nvPr userDrawn="1"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Text Box 1058"/>
          <p:cNvSpPr txBox="1">
            <a:spLocks noChangeArrowheads="1"/>
          </p:cNvSpPr>
          <p:nvPr userDrawn="1"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</a:rPr>
              <a:t>©</a:t>
            </a:r>
            <a:r>
              <a:rPr lang="en-US" sz="1000" dirty="0">
                <a:latin typeface="+mn-lt"/>
              </a:rPr>
              <a:t> FPT SOFTWARE – TRAINING MATERIAL</a:t>
            </a:r>
            <a:r>
              <a:rPr lang="en-US" altLang="ja-JP" sz="1000" dirty="0">
                <a:latin typeface="+mn-lt"/>
              </a:rPr>
              <a:t> – Int</a:t>
            </a:r>
            <a:r>
              <a:rPr lang="en-US" sz="1000" dirty="0">
                <a:latin typeface="+mn-lt"/>
              </a:rPr>
              <a:t>er</a:t>
            </a:r>
            <a:r>
              <a:rPr lang="en-US" altLang="ja-JP" sz="1000" dirty="0">
                <a:latin typeface="+mn-lt"/>
              </a:rPr>
              <a:t>nal </a:t>
            </a:r>
            <a:r>
              <a:rPr lang="en-US" sz="1000" dirty="0">
                <a:latin typeface="+mn-lt"/>
              </a:rPr>
              <a:t>us</a:t>
            </a:r>
            <a:r>
              <a:rPr lang="en-US" altLang="ja-JP" sz="1000" dirty="0">
                <a:latin typeface="+mn-lt"/>
              </a:rPr>
              <a:t>e</a:t>
            </a:r>
            <a:endParaRPr lang="en-US" sz="1000" dirty="0">
              <a:latin typeface="+mn-lt"/>
            </a:endParaRPr>
          </a:p>
        </p:txBody>
      </p:sp>
      <p:sp>
        <p:nvSpPr>
          <p:cNvPr id="8" name="Text Box 1059"/>
          <p:cNvSpPr txBox="1">
            <a:spLocks noChangeArrowheads="1"/>
          </p:cNvSpPr>
          <p:nvPr userDrawn="1"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atin typeface="+mn-lt"/>
              </a:rPr>
              <a:t>04e-BM/</a:t>
            </a:r>
            <a:r>
              <a:rPr lang="en-US" altLang="ja-JP" sz="1000">
                <a:latin typeface="+mn-lt"/>
              </a:rPr>
              <a:t>NS</a:t>
            </a:r>
            <a:r>
              <a:rPr lang="en-US" sz="1000">
                <a:latin typeface="+mn-lt"/>
              </a:rPr>
              <a:t>/HDCV/FSOFT v2</a:t>
            </a:r>
            <a:r>
              <a:rPr lang="en-US" altLang="ja-JP" sz="1000">
                <a:latin typeface="+mn-lt"/>
              </a:rPr>
              <a:t>/3</a:t>
            </a:r>
            <a:endParaRPr lang="en-US" sz="1000">
              <a:latin typeface="+mn-lt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2"/>
          <p:cNvSpPr>
            <a:spLocks noGrp="1"/>
          </p:cNvSpPr>
          <p:nvPr/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____ __ ____  _____ ____ ______</a:t>
            </a:r>
          </a:p>
          <a:p>
            <a:pPr marL="0" lvl="1"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b="1" kern="0">
                <a:solidFill>
                  <a:schemeClr val="tx2"/>
                </a:solidFill>
              </a:rPr>
              <a:t> _____ _____</a:t>
            </a:r>
          </a:p>
          <a:p>
            <a:pPr marL="0" lvl="2"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b="1" kern="0">
                <a:solidFill>
                  <a:schemeClr val="tx2"/>
                </a:solidFill>
              </a:rPr>
              <a:t> ____ _____</a:t>
            </a:r>
          </a:p>
          <a:p>
            <a:pPr marL="0" lvl="3"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b="1" kern="0">
                <a:solidFill>
                  <a:schemeClr val="tx2"/>
                </a:solidFill>
              </a:rPr>
              <a:t> _____ _____</a:t>
            </a:r>
          </a:p>
          <a:p>
            <a:pPr marL="0" lvl="4"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b="1" kern="0">
                <a:solidFill>
                  <a:schemeClr val="tx2"/>
                </a:solidFill>
              </a:rPr>
              <a:t> ____ _____</a:t>
            </a:r>
            <a:endParaRPr lang="vi-VN" b="1" kern="0">
              <a:solidFill>
                <a:schemeClr val="tx2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/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4"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Click to edit Master text styles</a:t>
            </a:r>
            <a:br>
              <a:rPr lang="en-US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b="1" kern="0">
                <a:solidFill>
                  <a:schemeClr val="tx2"/>
                </a:solidFill>
              </a:rPr>
              <a:t>Second level</a:t>
            </a:r>
            <a:br>
              <a:rPr lang="en-US" b="1" kern="0">
                <a:solidFill>
                  <a:schemeClr val="tx2"/>
                </a:solidFill>
              </a:rPr>
            </a:br>
            <a:r>
              <a:rPr lang="en-US" b="1" kern="0">
                <a:solidFill>
                  <a:schemeClr val="tx2"/>
                </a:solidFill>
              </a:rPr>
              <a:t>Third level</a:t>
            </a:r>
            <a:br>
              <a:rPr lang="en-US" b="1" kern="0">
                <a:solidFill>
                  <a:schemeClr val="tx2"/>
                </a:solidFill>
              </a:rPr>
            </a:br>
            <a:r>
              <a:rPr lang="en-US" b="1" kern="0">
                <a:solidFill>
                  <a:schemeClr val="tx2"/>
                </a:solidFill>
              </a:rPr>
              <a:t>Fourth level</a:t>
            </a:r>
            <a:br>
              <a:rPr lang="en-US" b="1" kern="0">
                <a:solidFill>
                  <a:schemeClr val="tx2"/>
                </a:solidFill>
              </a:rPr>
            </a:br>
            <a:r>
              <a:rPr lang="en-US" b="1" kern="0">
                <a:solidFill>
                  <a:schemeClr val="tx2"/>
                </a:solidFill>
              </a:rPr>
              <a:t>Fifth level</a:t>
            </a:r>
            <a:endParaRPr lang="vi-VN" b="1" ker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53988"/>
            <a:ext cx="8189913" cy="8413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77900" y="1447800"/>
            <a:ext cx="3476625" cy="45561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6925" y="1447800"/>
            <a:ext cx="3476625" cy="45561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60" descr="BackGro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1057"/>
          <p:cNvSpPr>
            <a:spLocks noChangeShapeType="1"/>
          </p:cNvSpPr>
          <p:nvPr userDrawn="1"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Text Box 1058"/>
          <p:cNvSpPr txBox="1">
            <a:spLocks noChangeArrowheads="1"/>
          </p:cNvSpPr>
          <p:nvPr userDrawn="1"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</a:rPr>
              <a:t>©</a:t>
            </a:r>
            <a:r>
              <a:rPr lang="en-US" sz="1000" dirty="0">
                <a:latin typeface="+mn-lt"/>
              </a:rPr>
              <a:t> FPT SOFTWARE – TRAINING MATERIAL</a:t>
            </a:r>
            <a:r>
              <a:rPr lang="en-US" altLang="ja-JP" sz="1000" dirty="0">
                <a:latin typeface="+mn-lt"/>
              </a:rPr>
              <a:t> – Int</a:t>
            </a:r>
            <a:r>
              <a:rPr lang="en-US" sz="1000" dirty="0">
                <a:latin typeface="+mn-lt"/>
              </a:rPr>
              <a:t>er</a:t>
            </a:r>
            <a:r>
              <a:rPr lang="en-US" altLang="ja-JP" sz="1000" dirty="0">
                <a:latin typeface="+mn-lt"/>
              </a:rPr>
              <a:t>nal </a:t>
            </a:r>
            <a:r>
              <a:rPr lang="en-US" sz="1000" dirty="0">
                <a:latin typeface="+mn-lt"/>
              </a:rPr>
              <a:t>us</a:t>
            </a:r>
            <a:r>
              <a:rPr lang="en-US" altLang="ja-JP" sz="1000" dirty="0">
                <a:latin typeface="+mn-lt"/>
              </a:rPr>
              <a:t>e</a:t>
            </a:r>
            <a:endParaRPr lang="en-US" sz="1000" dirty="0">
              <a:latin typeface="+mn-lt"/>
            </a:endParaRPr>
          </a:p>
        </p:txBody>
      </p:sp>
      <p:sp>
        <p:nvSpPr>
          <p:cNvPr id="7" name="Text Box 1059"/>
          <p:cNvSpPr txBox="1">
            <a:spLocks noChangeArrowheads="1"/>
          </p:cNvSpPr>
          <p:nvPr userDrawn="1"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atin typeface="+mn-lt"/>
              </a:rPr>
              <a:t>04e-BM/</a:t>
            </a:r>
            <a:r>
              <a:rPr lang="en-US" altLang="ja-JP" sz="1000">
                <a:latin typeface="+mn-lt"/>
              </a:rPr>
              <a:t>NS</a:t>
            </a:r>
            <a:r>
              <a:rPr lang="en-US" sz="1000">
                <a:latin typeface="+mn-lt"/>
              </a:rPr>
              <a:t>/HDCV/FSOFT v2</a:t>
            </a:r>
            <a:r>
              <a:rPr lang="en-US" altLang="ja-JP" sz="1000">
                <a:latin typeface="+mn-lt"/>
              </a:rPr>
              <a:t>/3</a:t>
            </a:r>
            <a:endParaRPr lang="en-US" sz="1000">
              <a:latin typeface="+mn-lt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2"/>
          <p:cNvSpPr>
            <a:spLocks noGrp="1"/>
          </p:cNvSpPr>
          <p:nvPr/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____ __ ____  _____ ____ ______</a:t>
            </a:r>
          </a:p>
          <a:p>
            <a:pPr marL="0" lvl="1"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b="1" kern="0">
                <a:solidFill>
                  <a:schemeClr val="tx2"/>
                </a:solidFill>
              </a:rPr>
              <a:t> _____ _____</a:t>
            </a:r>
          </a:p>
          <a:p>
            <a:pPr marL="0" lvl="2"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b="1" kern="0">
                <a:solidFill>
                  <a:schemeClr val="tx2"/>
                </a:solidFill>
              </a:rPr>
              <a:t> ____ _____</a:t>
            </a:r>
          </a:p>
          <a:p>
            <a:pPr marL="0" lvl="3"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b="1" kern="0">
                <a:solidFill>
                  <a:schemeClr val="tx2"/>
                </a:solidFill>
              </a:rPr>
              <a:t> _____ _____</a:t>
            </a:r>
          </a:p>
          <a:p>
            <a:pPr marL="0" lvl="4"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b="1" kern="0">
                <a:solidFill>
                  <a:schemeClr val="tx2"/>
                </a:solidFill>
              </a:rPr>
              <a:t> ____ _____</a:t>
            </a:r>
            <a:endParaRPr lang="vi-VN" b="1" kern="0">
              <a:solidFill>
                <a:schemeClr val="tx2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/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4"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Click to edit Master text styles</a:t>
            </a:r>
            <a:br>
              <a:rPr lang="en-US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b="1" kern="0">
                <a:solidFill>
                  <a:schemeClr val="tx2"/>
                </a:solidFill>
              </a:rPr>
              <a:t>Second level</a:t>
            </a:r>
            <a:br>
              <a:rPr lang="en-US" b="1" kern="0">
                <a:solidFill>
                  <a:schemeClr val="tx2"/>
                </a:solidFill>
              </a:rPr>
            </a:br>
            <a:r>
              <a:rPr lang="en-US" b="1" kern="0">
                <a:solidFill>
                  <a:schemeClr val="tx2"/>
                </a:solidFill>
              </a:rPr>
              <a:t>Third level</a:t>
            </a:r>
            <a:br>
              <a:rPr lang="en-US" b="1" kern="0">
                <a:solidFill>
                  <a:schemeClr val="tx2"/>
                </a:solidFill>
              </a:rPr>
            </a:br>
            <a:r>
              <a:rPr lang="en-US" b="1" kern="0">
                <a:solidFill>
                  <a:schemeClr val="tx2"/>
                </a:solidFill>
              </a:rPr>
              <a:t>Fourth level</a:t>
            </a:r>
            <a:br>
              <a:rPr lang="en-US" b="1" kern="0">
                <a:solidFill>
                  <a:schemeClr val="tx2"/>
                </a:solidFill>
              </a:rPr>
            </a:br>
            <a:r>
              <a:rPr lang="en-US" b="1" kern="0">
                <a:solidFill>
                  <a:schemeClr val="tx2"/>
                </a:solidFill>
              </a:rPr>
              <a:t>Fifth level</a:t>
            </a:r>
            <a:endParaRPr lang="vi-VN" b="1" ker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53988"/>
            <a:ext cx="8189913" cy="8413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77900" y="1447800"/>
            <a:ext cx="7105650" cy="4556125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DC315-B8B5-4C0A-A3E6-1687292290A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F0D7AA4-7E05-44BF-809A-7D405B9FC13D}" type="datetimeFigureOut">
              <a:rPr lang="vi-VN"/>
              <a:pPr>
                <a:defRPr/>
              </a:pPr>
              <a:t>15/03/2015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4D74C-F050-43E7-8C44-839D7E5A521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1A32557-6112-4D26-B9DC-43D168CDA9AF}" type="datetimeFigureOut">
              <a:rPr lang="vi-VN"/>
              <a:pPr>
                <a:defRPr/>
              </a:pPr>
              <a:t>15/03/2015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C586C-F264-4BCE-9B33-0CFDC4089DD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3F28C3E-5045-48BA-9035-129616E59280}" type="datetimeFigureOut">
              <a:rPr lang="vi-VN"/>
              <a:pPr>
                <a:defRPr/>
              </a:pPr>
              <a:t>15/03/2015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BA493-DED1-48B2-B849-90E8210E5D7E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E372E83-62DE-44EB-A640-F7FA30EB56C8}" type="datetimeFigureOut">
              <a:rPr lang="vi-VN"/>
              <a:pPr>
                <a:defRPr/>
              </a:pPr>
              <a:t>15/03/2015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935D4-6C88-4B8B-B3A2-EB4F939A05B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D617BCE-9EF2-49E3-AE2D-9685E2B8B3E5}" type="datetimeFigureOut">
              <a:rPr lang="vi-VN"/>
              <a:pPr>
                <a:defRPr/>
              </a:pPr>
              <a:t>15/03/2015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40B05-E879-4A4F-89AA-FE45C53D1331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BB8FE1D-9B08-43DC-B255-F5E91F657C88}" type="datetimeFigureOut">
              <a:rPr lang="vi-VN"/>
              <a:pPr>
                <a:defRPr/>
              </a:pPr>
              <a:t>15/03/2015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1F712-8452-45DB-8F04-7D27E5A1D39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5AACE22-80C6-4FF9-ABFA-0F13FAB56175}" type="datetimeFigureOut">
              <a:rPr lang="vi-VN"/>
              <a:pPr>
                <a:defRPr/>
              </a:pPr>
              <a:t>15/03/2015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6C942-82CC-4737-9602-69CFD52086C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0" descr="BackGround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FA133AC-49A8-4EE0-AFBA-8FBA9CF651C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  <p:sp>
        <p:nvSpPr>
          <p:cNvPr id="9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  <a:cs typeface="+mn-cs"/>
              </a:rPr>
              <a:t>©</a:t>
            </a:r>
            <a:r>
              <a:rPr lang="en-US" sz="1000" dirty="0">
                <a:latin typeface="+mn-lt"/>
                <a:cs typeface="+mn-cs"/>
              </a:rPr>
              <a:t> FPT SOFTWARE – TRAINING MATERIAL</a:t>
            </a:r>
            <a:r>
              <a:rPr lang="en-US" altLang="ja-JP" sz="1000" dirty="0">
                <a:latin typeface="+mn-lt"/>
                <a:cs typeface="+mn-cs"/>
              </a:rPr>
              <a:t> – Int</a:t>
            </a:r>
            <a:r>
              <a:rPr lang="en-US" sz="1000" dirty="0">
                <a:latin typeface="+mn-lt"/>
                <a:cs typeface="+mn-cs"/>
              </a:rPr>
              <a:t>er</a:t>
            </a:r>
            <a:r>
              <a:rPr lang="en-US" altLang="ja-JP" sz="1000" dirty="0">
                <a:latin typeface="+mn-lt"/>
                <a:cs typeface="+mn-cs"/>
              </a:rPr>
              <a:t>nal </a:t>
            </a:r>
            <a:r>
              <a:rPr lang="en-US" sz="1000" dirty="0">
                <a:latin typeface="+mn-lt"/>
                <a:cs typeface="+mn-cs"/>
              </a:rPr>
              <a:t>us</a:t>
            </a:r>
            <a:r>
              <a:rPr lang="en-US" altLang="ja-JP" sz="1000" dirty="0">
                <a:latin typeface="+mn-lt"/>
                <a:cs typeface="+mn-cs"/>
              </a:rPr>
              <a:t>e</a:t>
            </a:r>
            <a:endParaRPr lang="en-US" sz="1000" dirty="0">
              <a:latin typeface="+mn-lt"/>
              <a:cs typeface="+mn-cs"/>
            </a:endParaRP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atin typeface="+mn-lt"/>
                <a:cs typeface="+mn-cs"/>
              </a:rPr>
              <a:t>04e-BM/</a:t>
            </a:r>
            <a:r>
              <a:rPr lang="en-US" altLang="ja-JP" sz="1000">
                <a:latin typeface="+mn-lt"/>
                <a:cs typeface="+mn-cs"/>
              </a:rPr>
              <a:t>NS</a:t>
            </a:r>
            <a:r>
              <a:rPr lang="en-US" sz="1000">
                <a:latin typeface="+mn-lt"/>
                <a:cs typeface="+mn-cs"/>
              </a:rPr>
              <a:t>/HDCV/FSOFT v2</a:t>
            </a:r>
            <a:r>
              <a:rPr lang="en-US" altLang="ja-JP" sz="1000">
                <a:latin typeface="+mn-lt"/>
                <a:cs typeface="+mn-cs"/>
              </a:rPr>
              <a:t>/3</a:t>
            </a:r>
            <a:endParaRPr lang="en-US" sz="1000">
              <a:latin typeface="+mn-lt"/>
              <a:cs typeface="+mn-cs"/>
            </a:endParaRPr>
          </a:p>
        </p:txBody>
      </p:sp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C00000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447800"/>
            <a:ext cx="7524750" cy="2801937"/>
          </a:xfrm>
          <a:noFill/>
        </p:spPr>
        <p:txBody>
          <a:bodyPr lIns="90488" tIns="44450" rIns="90488" bIns="44450"/>
          <a:lstStyle/>
          <a:p>
            <a:pPr algn="ctr">
              <a:lnSpc>
                <a:spcPct val="150000"/>
              </a:lnSpc>
            </a:pPr>
            <a:r>
              <a:rPr lang="en-US" sz="4800" dirty="0"/>
              <a:t>Unit 2 :</a:t>
            </a:r>
            <a:br>
              <a:rPr lang="en-US" sz="4800" dirty="0"/>
            </a:br>
            <a:r>
              <a:rPr lang="en-US" sz="4800" dirty="0"/>
              <a:t>Creating a Microsoft  </a:t>
            </a:r>
            <a:br>
              <a:rPr lang="en-US" sz="4800" dirty="0"/>
            </a:br>
            <a:r>
              <a:rPr lang="en-US" sz="4800" dirty="0"/>
              <a:t> ASP.NET Web Form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Saving View State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838200" y="1371600"/>
            <a:ext cx="7105650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400" b="1" dirty="0"/>
              <a:t>Hidden </a:t>
            </a:r>
            <a:r>
              <a:rPr lang="en-US" sz="2400" b="1" dirty="0" err="1"/>
              <a:t>ViewState</a:t>
            </a:r>
            <a:r>
              <a:rPr lang="en-US" sz="2400" b="1" dirty="0"/>
              <a:t> control of name-value pairs stored in the Web Form</a:t>
            </a:r>
          </a:p>
          <a:p>
            <a:pPr marL="457200" indent="-4572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endParaRPr lang="en-US" sz="2400" b="1" dirty="0"/>
          </a:p>
          <a:p>
            <a:pPr marL="457200" indent="-4572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endParaRPr lang="en-US" sz="2400" b="1" dirty="0"/>
          </a:p>
          <a:p>
            <a:pPr marL="457200" indent="-4572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400" b="1" dirty="0"/>
              <a:t>On by default, adjustable at Web Form and control level</a:t>
            </a:r>
          </a:p>
        </p:txBody>
      </p:sp>
      <p:sp>
        <p:nvSpPr>
          <p:cNvPr id="133136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1447800" y="4178300"/>
            <a:ext cx="6477000" cy="1825625"/>
          </a:xfrm>
          <a:solidFill>
            <a:schemeClr val="bg1"/>
          </a:solidFill>
          <a:ln w="28575">
            <a:solidFill>
              <a:schemeClr val="tx1"/>
            </a:solidFill>
          </a:ln>
          <a:effectLst>
            <a:outerShdw dist="71842" dir="2700000" algn="ctr" rotWithShape="0">
              <a:srgbClr val="919191"/>
            </a:outerShdw>
          </a:effec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sz="2000" b="0" smtClean="0">
                <a:latin typeface="Lucida Sans Typewriter" pitchFamily="49" charset="0"/>
              </a:rPr>
              <a:t>&lt;%@ Page EnableViewState="False" %&gt;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sz="2000" b="0" smtClean="0">
                <a:latin typeface="Lucida Sans Typewriter" pitchFamily="49" charset="0"/>
              </a:rPr>
              <a:t>&lt;asp:ListBox id="ListName" EnableViewState="true" runat="server"&gt;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sz="2000" b="0" smtClean="0">
                <a:latin typeface="Lucida Sans Typewriter" pitchFamily="49" charset="0"/>
              </a:rPr>
              <a:t>&lt;/asp:ListBox&gt;</a:t>
            </a:r>
            <a:r>
              <a:rPr lang="en-GB" sz="2000" b="0" smtClean="0">
                <a:latin typeface="Lucida Sans Typewriter" pitchFamily="49" charset="0"/>
              </a:rPr>
              <a:t> </a:t>
            </a:r>
            <a:endParaRPr lang="en-US" sz="2000" b="0" smtClean="0">
              <a:latin typeface="Lucida Sans Typewriter" pitchFamily="49" charset="0"/>
            </a:endParaRPr>
          </a:p>
        </p:txBody>
      </p:sp>
      <p:sp>
        <p:nvSpPr>
          <p:cNvPr id="133138" name="Rectangle 18"/>
          <p:cNvSpPr>
            <a:spLocks noChangeArrowheads="1"/>
          </p:cNvSpPr>
          <p:nvPr/>
        </p:nvSpPr>
        <p:spPr bwMode="auto">
          <a:xfrm>
            <a:off x="1447800" y="2181225"/>
            <a:ext cx="6477000" cy="7905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>
            <a:spAutoFit/>
          </a:bodyPr>
          <a:lstStyle/>
          <a:p>
            <a:pPr marL="279400" indent="-279400">
              <a:lnSpc>
                <a:spcPct val="11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US" sz="2000">
                <a:latin typeface="Lucida Sans Typewriter" pitchFamily="49" charset="0"/>
              </a:rPr>
              <a:t>&lt;input type="hidden" name="__VIEWSTATE" value="dDwtMTA4MzE0MjEwNTs7Pg=="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47700" y="163513"/>
            <a:ext cx="818991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</a:pPr>
            <a:endParaRPr lang="en-GB" b="1">
              <a:solidFill>
                <a:schemeClr val="tx2"/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6932613" cy="841375"/>
          </a:xfrm>
        </p:spPr>
        <p:txBody>
          <a:bodyPr/>
          <a:lstStyle/>
          <a:p>
            <a:pPr algn="r"/>
            <a:r>
              <a:rPr lang="en-US" smtClean="0"/>
              <a:t>Demonstration: Converting HTML Controls to Server Controls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0" y="1446213"/>
            <a:ext cx="5643563" cy="4556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/>
            <a:r>
              <a:rPr lang="en-US" dirty="0" smtClean="0"/>
              <a:t>Upgrade HTML controls to HTML server controls</a:t>
            </a:r>
          </a:p>
          <a:p>
            <a:pPr marL="457200" indent="-457200"/>
            <a:r>
              <a:rPr lang="en-US" dirty="0" smtClean="0"/>
              <a:t>Add a Web server control</a:t>
            </a:r>
          </a:p>
          <a:p>
            <a:pPr marL="457200" indent="-457200"/>
            <a:r>
              <a:rPr lang="en-US" dirty="0" smtClean="0"/>
              <a:t>Use </a:t>
            </a:r>
            <a:r>
              <a:rPr lang="en-US" dirty="0" err="1" smtClean="0"/>
              <a:t>SmartNavigation</a:t>
            </a:r>
            <a:r>
              <a:rPr lang="en-US" dirty="0" smtClean="0"/>
              <a:t> </a:t>
            </a:r>
          </a:p>
        </p:txBody>
      </p:sp>
      <p:pic>
        <p:nvPicPr>
          <p:cNvPr id="25605" name="Picture 5" descr="Demonstation"/>
          <p:cNvPicPr>
            <a:picLocks noChangeAspect="1" noChangeArrowheads="1"/>
          </p:cNvPicPr>
          <p:nvPr/>
        </p:nvPicPr>
        <p:blipFill>
          <a:blip r:embed="rId3" cstate="print"/>
          <a:srcRect r="862" b="562"/>
          <a:stretch>
            <a:fillRect/>
          </a:stretch>
        </p:blipFill>
        <p:spPr bwMode="auto">
          <a:xfrm>
            <a:off x="757238" y="1127125"/>
            <a:ext cx="1292225" cy="510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Server Controls</a:t>
            </a:r>
          </a:p>
        </p:txBody>
      </p:sp>
      <p:sp>
        <p:nvSpPr>
          <p:cNvPr id="26627" name="Rectangle 9"/>
          <p:cNvSpPr>
            <a:spLocks noChangeArrowheads="1"/>
          </p:cNvSpPr>
          <p:nvPr/>
        </p:nvSpPr>
        <p:spPr bwMode="auto">
          <a:xfrm>
            <a:off x="1130300" y="1600200"/>
            <a:ext cx="4889500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400" b="1"/>
              <a:t>Based on HTML elements</a:t>
            </a:r>
          </a:p>
          <a:p>
            <a:pPr marL="457200" indent="-4572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400" b="1"/>
              <a:t>Exist within the System.Web.UI.HtmlControls namespace</a:t>
            </a:r>
          </a:p>
        </p:txBody>
      </p:sp>
      <p:pic>
        <p:nvPicPr>
          <p:cNvPr id="26628" name="Picture 10" descr="M4 HTTP Tools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1925" y="1219200"/>
            <a:ext cx="2022475" cy="5410200"/>
          </a:xfrm>
          <a:noFill/>
          <a:ln>
            <a:miter lim="800000"/>
            <a:headEnd/>
            <a:tailEnd/>
          </a:ln>
        </p:spPr>
      </p:pic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1066800" y="3352800"/>
            <a:ext cx="51816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2000">
                <a:latin typeface="Lucida Sans Typewriter" pitchFamily="49" charset="0"/>
                <a:cs typeface="Times New Roman" pitchFamily="18" charset="0"/>
              </a:rPr>
              <a:t>&lt;input type=</a:t>
            </a:r>
            <a:r>
              <a:rPr lang="en-US" sz="2000">
                <a:latin typeface="Lucida Sans Typewriter" pitchFamily="49" charset="0"/>
              </a:rPr>
              <a:t>"</a:t>
            </a:r>
            <a:r>
              <a:rPr lang="en-US" sz="2000">
                <a:latin typeface="Lucida Sans Typewriter" pitchFamily="49" charset="0"/>
                <a:cs typeface="Times New Roman" pitchFamily="18" charset="0"/>
              </a:rPr>
              <a:t>text</a:t>
            </a:r>
            <a:r>
              <a:rPr lang="en-US" sz="2000">
                <a:latin typeface="Lucida Sans Typewriter" pitchFamily="49" charset="0"/>
              </a:rPr>
              <a:t>"</a:t>
            </a:r>
            <a:r>
              <a:rPr lang="en-US" sz="2000">
                <a:latin typeface="Lucida Sans Typewriter" pitchFamily="49" charset="0"/>
                <a:cs typeface="Times New Roman" pitchFamily="18" charset="0"/>
              </a:rPr>
              <a:t> id=</a:t>
            </a:r>
            <a:r>
              <a:rPr lang="en-US" sz="2000">
                <a:latin typeface="Lucida Sans Typewriter" pitchFamily="49" charset="0"/>
              </a:rPr>
              <a:t>"</a:t>
            </a:r>
            <a:r>
              <a:rPr lang="en-US" sz="2000">
                <a:latin typeface="Lucida Sans Typewriter" pitchFamily="49" charset="0"/>
                <a:cs typeface="Times New Roman" pitchFamily="18" charset="0"/>
              </a:rPr>
              <a:t>txtName</a:t>
            </a:r>
            <a:r>
              <a:rPr lang="en-US" sz="2000">
                <a:latin typeface="Lucida Sans Typewriter" pitchFamily="49" charset="0"/>
              </a:rPr>
              <a:t>"</a:t>
            </a:r>
            <a:r>
              <a:rPr lang="en-US" sz="2000">
                <a:latin typeface="Lucida Sans Typewriter" pitchFamily="49" charset="0"/>
                <a:cs typeface="Times New Roman" pitchFamily="18" charset="0"/>
              </a:rPr>
              <a:t> </a:t>
            </a:r>
            <a:br>
              <a:rPr lang="en-US" sz="2000">
                <a:latin typeface="Lucida Sans Typewriter" pitchFamily="49" charset="0"/>
                <a:cs typeface="Times New Roman" pitchFamily="18" charset="0"/>
              </a:rPr>
            </a:br>
            <a:r>
              <a:rPr lang="en-US" sz="2000">
                <a:latin typeface="Lucida Sans Typewriter" pitchFamily="49" charset="0"/>
                <a:cs typeface="Times New Roman" pitchFamily="18" charset="0"/>
              </a:rPr>
              <a:t>	</a:t>
            </a:r>
            <a:r>
              <a:rPr lang="en-US" sz="2000" b="1">
                <a:latin typeface="Lucida Sans Typewriter" pitchFamily="49" charset="0"/>
                <a:cs typeface="Times New Roman" pitchFamily="18" charset="0"/>
              </a:rPr>
              <a:t>runat=</a:t>
            </a:r>
            <a:r>
              <a:rPr lang="en-US" sz="2000" b="1">
                <a:latin typeface="Lucida Sans Typewriter" pitchFamily="49" charset="0"/>
              </a:rPr>
              <a:t>"</a:t>
            </a:r>
            <a:r>
              <a:rPr lang="en-US" sz="2000" b="1">
                <a:latin typeface="Lucida Sans Typewriter" pitchFamily="49" charset="0"/>
                <a:cs typeface="Times New Roman" pitchFamily="18" charset="0"/>
              </a:rPr>
              <a:t>server</a:t>
            </a:r>
            <a:r>
              <a:rPr lang="en-US" sz="2000" b="1">
                <a:latin typeface="Lucida Sans Typewriter" pitchFamily="49" charset="0"/>
              </a:rPr>
              <a:t>"</a:t>
            </a:r>
            <a:r>
              <a:rPr lang="en-US" sz="2000">
                <a:latin typeface="Lucida Sans Typewriter" pitchFamily="49" charset="0"/>
              </a:rPr>
              <a:t> /</a:t>
            </a:r>
            <a:r>
              <a:rPr lang="en-US" sz="2000">
                <a:latin typeface="Lucida Sans Typewriter" pitchFamily="49" charset="0"/>
                <a:cs typeface="Times New Roman" pitchFamily="18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Server Controls</a:t>
            </a:r>
          </a:p>
        </p:txBody>
      </p:sp>
      <p:pic>
        <p:nvPicPr>
          <p:cNvPr id="27651" name="Picture 4" descr="m4 Web Tools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9738" y="1219200"/>
            <a:ext cx="1668462" cy="5334000"/>
          </a:xfrm>
          <a:noFill/>
          <a:ln>
            <a:miter lim="800000"/>
            <a:headEnd/>
            <a:tailEnd/>
          </a:ln>
        </p:spPr>
      </p:pic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977900" y="1447800"/>
            <a:ext cx="5194300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400" b="1">
                <a:cs typeface="Times New Roman" pitchFamily="18" charset="0"/>
              </a:rPr>
              <a:t>Exist within the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 b="1">
                <a:cs typeface="Times New Roman" pitchFamily="18" charset="0"/>
              </a:rPr>
              <a:t>System.Web.UI.WebControls namespace</a:t>
            </a:r>
          </a:p>
          <a:p>
            <a:pPr marL="457200" indent="-457200">
              <a:lnSpc>
                <a:spcPct val="8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sz="2400" b="1"/>
              <a:t>Control syntax</a:t>
            </a:r>
          </a:p>
          <a:p>
            <a:pPr marL="457200" indent="-457200">
              <a:lnSpc>
                <a:spcPct val="8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endParaRPr lang="en-US" sz="2400" b="1"/>
          </a:p>
          <a:p>
            <a:pPr marL="457200" indent="-457200">
              <a:lnSpc>
                <a:spcPct val="8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endParaRPr lang="en-US" sz="2400" b="1"/>
          </a:p>
          <a:p>
            <a:pPr marL="457200" indent="-457200">
              <a:lnSpc>
                <a:spcPct val="1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endParaRPr lang="en-US" sz="2400" b="1"/>
          </a:p>
          <a:p>
            <a:pPr marL="457200" indent="-457200">
              <a:lnSpc>
                <a:spcPct val="8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sz="2400" b="1"/>
              <a:t>HTML that is generated by the control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990600" y="2971800"/>
            <a:ext cx="5410200" cy="1143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2000">
                <a:latin typeface="Lucida Sans Typewriter" pitchFamily="49" charset="0"/>
                <a:cs typeface="Times New Roman" pitchFamily="18" charset="0"/>
              </a:rPr>
              <a:t>&lt;asp:TextBox id=</a:t>
            </a:r>
            <a:r>
              <a:rPr lang="en-US" sz="2000">
                <a:latin typeface="Lucida Sans Typewriter" pitchFamily="49" charset="0"/>
              </a:rPr>
              <a:t>"</a:t>
            </a:r>
            <a:r>
              <a:rPr lang="en-US" sz="2000">
                <a:latin typeface="Lucida Sans Typewriter" pitchFamily="49" charset="0"/>
                <a:cs typeface="Times New Roman" pitchFamily="18" charset="0"/>
              </a:rPr>
              <a:t>TextBox1</a:t>
            </a:r>
            <a:r>
              <a:rPr lang="en-US" sz="2000">
                <a:latin typeface="Lucida Sans Typewriter" pitchFamily="49" charset="0"/>
              </a:rPr>
              <a:t>"</a:t>
            </a:r>
          </a:p>
          <a:p>
            <a:pPr>
              <a:defRPr/>
            </a:pPr>
            <a:r>
              <a:rPr lang="en-US" sz="2000">
                <a:latin typeface="Lucida Sans Typewriter" pitchFamily="49" charset="0"/>
                <a:cs typeface="Times New Roman" pitchFamily="18" charset="0"/>
              </a:rPr>
              <a:t>runat=</a:t>
            </a:r>
            <a:r>
              <a:rPr lang="en-US" sz="2000">
                <a:latin typeface="Lucida Sans Typewriter" pitchFamily="49" charset="0"/>
              </a:rPr>
              <a:t>"</a:t>
            </a:r>
            <a:r>
              <a:rPr lang="en-US" sz="2000">
                <a:latin typeface="Lucida Sans Typewriter" pitchFamily="49" charset="0"/>
                <a:cs typeface="Times New Roman" pitchFamily="18" charset="0"/>
              </a:rPr>
              <a:t>server</a:t>
            </a:r>
            <a:r>
              <a:rPr lang="en-US" sz="2000">
                <a:latin typeface="Lucida Sans Typewriter" pitchFamily="49" charset="0"/>
              </a:rPr>
              <a:t>"&gt;</a:t>
            </a:r>
            <a:r>
              <a:rPr lang="en-US" sz="2000" i="1">
                <a:latin typeface="Lucida Sans Typewriter" pitchFamily="49" charset="0"/>
              </a:rPr>
              <a:t>Text_to_Display</a:t>
            </a:r>
          </a:p>
          <a:p>
            <a:pPr>
              <a:defRPr/>
            </a:pPr>
            <a:r>
              <a:rPr lang="en-US" sz="2000">
                <a:latin typeface="Lucida Sans Typewriter" pitchFamily="49" charset="0"/>
              </a:rPr>
              <a:t>&lt;/asp:TextBox&gt;</a:t>
            </a: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990600" y="4724400"/>
            <a:ext cx="5410200" cy="1219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2000">
                <a:latin typeface="Lucida Sans Typewriter" pitchFamily="49" charset="0"/>
                <a:cs typeface="Times New Roman" pitchFamily="18" charset="0"/>
              </a:rPr>
              <a:t>&lt;input name=</a:t>
            </a:r>
            <a:r>
              <a:rPr lang="en-US" sz="2000">
                <a:latin typeface="Lucida Sans Typewriter" pitchFamily="49" charset="0"/>
              </a:rPr>
              <a:t>"</a:t>
            </a:r>
            <a:r>
              <a:rPr lang="en-US" sz="2000">
                <a:latin typeface="Lucida Sans Typewriter" pitchFamily="49" charset="0"/>
                <a:cs typeface="Times New Roman" pitchFamily="18" charset="0"/>
              </a:rPr>
              <a:t>TextBox1" </a:t>
            </a:r>
            <a:r>
              <a:rPr lang="en-US" sz="2000">
                <a:latin typeface="Lucida Sans Typewriter" pitchFamily="49" charset="0"/>
              </a:rPr>
              <a:t>type="text" </a:t>
            </a:r>
            <a:endParaRPr lang="en-US" sz="2000" i="1">
              <a:latin typeface="Lucida Sans Typewriter" pitchFamily="49" charset="0"/>
              <a:cs typeface="Times New Roman" pitchFamily="18" charset="0"/>
            </a:endParaRPr>
          </a:p>
          <a:p>
            <a:pPr>
              <a:defRPr/>
            </a:pPr>
            <a:r>
              <a:rPr lang="en-US" sz="2000">
                <a:latin typeface="Lucida Sans Typewriter" pitchFamily="49" charset="0"/>
                <a:cs typeface="Times New Roman" pitchFamily="18" charset="0"/>
              </a:rPr>
              <a:t>value="</a:t>
            </a:r>
            <a:r>
              <a:rPr lang="en-US" sz="2000" i="1">
                <a:latin typeface="Lucida Sans Typewriter" pitchFamily="49" charset="0"/>
                <a:cs typeface="Times New Roman" pitchFamily="18" charset="0"/>
              </a:rPr>
              <a:t>Text_to_Display</a:t>
            </a:r>
            <a:r>
              <a:rPr lang="en-US" sz="2000">
                <a:latin typeface="Lucida Sans Typewriter" pitchFamily="49" charset="0"/>
                <a:cs typeface="Times New Roman" pitchFamily="18" charset="0"/>
              </a:rPr>
              <a:t>"</a:t>
            </a:r>
          </a:p>
          <a:p>
            <a:pPr>
              <a:defRPr/>
            </a:pPr>
            <a:r>
              <a:rPr lang="en-US" sz="2000">
                <a:latin typeface="Lucida Sans Typewriter" pitchFamily="49" charset="0"/>
                <a:cs typeface="Times New Roman" pitchFamily="18" charset="0"/>
              </a:rPr>
              <a:t>Id="TextBox1"/&gt;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Practice: Identifying the HTML Generated by Web Server Controls</a:t>
            </a:r>
          </a:p>
        </p:txBody>
      </p:sp>
      <p:pic>
        <p:nvPicPr>
          <p:cNvPr id="28675" name="Picture 8" descr="Practice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r="1645" b="352"/>
          <a:stretch>
            <a:fillRect/>
          </a:stretch>
        </p:blipFill>
        <p:spPr bwMode="auto">
          <a:xfrm>
            <a:off x="762000" y="1127125"/>
            <a:ext cx="1295400" cy="5105400"/>
          </a:xfrm>
          <a:noFill/>
          <a:ln>
            <a:miter lim="800000"/>
            <a:headEnd/>
            <a:tailEnd/>
          </a:ln>
        </p:spPr>
      </p:pic>
      <p:sp>
        <p:nvSpPr>
          <p:cNvPr id="28676" name="Rectangle 12"/>
          <p:cNvSpPr>
            <a:spLocks noChangeArrowheads="1"/>
          </p:cNvSpPr>
          <p:nvPr/>
        </p:nvSpPr>
        <p:spPr bwMode="auto">
          <a:xfrm>
            <a:off x="2286000" y="1447800"/>
            <a:ext cx="5797550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400" b="1" dirty="0"/>
              <a:t>Students will:</a:t>
            </a:r>
          </a:p>
          <a:p>
            <a:pPr marL="742950" lvl="1" indent="-28575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</a:pPr>
            <a:r>
              <a:rPr lang="en-US" sz="2400" dirty="0"/>
              <a:t>Add Web server controls to a Web Form and identify the HTML that is sent to a client</a:t>
            </a:r>
          </a:p>
          <a:p>
            <a:pPr marL="342900" indent="-3429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400" b="1" dirty="0"/>
              <a:t>Time: 5 Minutes</a:t>
            </a:r>
          </a:p>
          <a:p>
            <a:pPr marL="342900" indent="-342900"/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ChangeArrowheads="1"/>
          </p:cNvSpPr>
          <p:nvPr/>
        </p:nvSpPr>
        <p:spPr bwMode="auto">
          <a:xfrm>
            <a:off x="4495800" y="4241800"/>
            <a:ext cx="3505200" cy="827088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99"/>
              </a:gs>
              <a:gs pos="100000">
                <a:srgbClr val="FFCC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anchor="ctr"/>
          <a:lstStyle/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sz="2000" b="1"/>
              <a:t>You need specific functionality such as a calendar or ad rotator</a:t>
            </a:r>
          </a:p>
        </p:txBody>
      </p:sp>
      <p:sp>
        <p:nvSpPr>
          <p:cNvPr id="29699" name="Rectangle 7"/>
          <p:cNvSpPr>
            <a:spLocks noChangeArrowheads="1"/>
          </p:cNvSpPr>
          <p:nvPr/>
        </p:nvSpPr>
        <p:spPr bwMode="auto">
          <a:xfrm>
            <a:off x="990600" y="4241800"/>
            <a:ext cx="3505200" cy="827088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99"/>
              </a:gs>
              <a:gs pos="100000">
                <a:srgbClr val="FFCC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anchor="ctr"/>
          <a:lstStyle/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sz="2000" b="1" dirty="0"/>
              <a:t>The control will interact with client and server script</a:t>
            </a:r>
          </a:p>
        </p:txBody>
      </p:sp>
      <p:sp>
        <p:nvSpPr>
          <p:cNvPr id="29700" name="Rectangle 8"/>
          <p:cNvSpPr>
            <a:spLocks noChangeArrowheads="1"/>
          </p:cNvSpPr>
          <p:nvPr/>
        </p:nvSpPr>
        <p:spPr bwMode="auto">
          <a:xfrm>
            <a:off x="4495800" y="2981325"/>
            <a:ext cx="3505200" cy="1254125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99"/>
              </a:gs>
              <a:gs pos="100000">
                <a:srgbClr val="FFCC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anchor="ctr"/>
          <a:lstStyle/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sz="2000" b="1"/>
              <a:t>You are writing a page that might be used by a variety of browsers</a:t>
            </a:r>
          </a:p>
        </p:txBody>
      </p:sp>
      <p:sp>
        <p:nvSpPr>
          <p:cNvPr id="29701" name="Rectangle 9"/>
          <p:cNvSpPr>
            <a:spLocks noChangeArrowheads="1"/>
          </p:cNvSpPr>
          <p:nvPr/>
        </p:nvSpPr>
        <p:spPr bwMode="auto">
          <a:xfrm>
            <a:off x="990600" y="2981325"/>
            <a:ext cx="3505200" cy="1254125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99"/>
              </a:gs>
              <a:gs pos="100000">
                <a:srgbClr val="FFCC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anchor="ctr"/>
          <a:lstStyle/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sz="2000" b="1" dirty="0"/>
              <a:t>You are working with existing HTML pages and want to quickly add ASP.NET Web page functionality</a:t>
            </a:r>
          </a:p>
        </p:txBody>
      </p:sp>
      <p:sp>
        <p:nvSpPr>
          <p:cNvPr id="29702" name="Rectangle 10"/>
          <p:cNvSpPr>
            <a:spLocks noChangeArrowheads="1"/>
          </p:cNvSpPr>
          <p:nvPr/>
        </p:nvSpPr>
        <p:spPr bwMode="auto">
          <a:xfrm>
            <a:off x="4495800" y="2154238"/>
            <a:ext cx="3505200" cy="827087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99"/>
              </a:gs>
              <a:gs pos="100000">
                <a:srgbClr val="FFCC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anchor="ctr"/>
          <a:lstStyle/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sz="2000" b="1"/>
              <a:t>You prefer a Visual Basic-like programming model</a:t>
            </a:r>
          </a:p>
        </p:txBody>
      </p:sp>
      <p:sp>
        <p:nvSpPr>
          <p:cNvPr id="29703" name="Rectangle 11"/>
          <p:cNvSpPr>
            <a:spLocks noChangeArrowheads="1"/>
          </p:cNvSpPr>
          <p:nvPr/>
        </p:nvSpPr>
        <p:spPr bwMode="auto">
          <a:xfrm>
            <a:off x="990600" y="2154238"/>
            <a:ext cx="3505200" cy="827087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99"/>
              </a:gs>
              <a:gs pos="100000">
                <a:srgbClr val="FFCC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anchor="ctr"/>
          <a:lstStyle/>
          <a:p>
            <a:r>
              <a:rPr lang="en-US" sz="2000" b="1"/>
              <a:t>You prefer an HTML-like object model</a:t>
            </a:r>
          </a:p>
        </p:txBody>
      </p:sp>
      <p:sp>
        <p:nvSpPr>
          <p:cNvPr id="146444" name="Rectangle 12"/>
          <p:cNvSpPr>
            <a:spLocks noChangeArrowheads="1"/>
          </p:cNvSpPr>
          <p:nvPr/>
        </p:nvSpPr>
        <p:spPr bwMode="auto">
          <a:xfrm>
            <a:off x="4495800" y="1393825"/>
            <a:ext cx="3505200" cy="760413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2880" anchor="ctr"/>
          <a:lstStyle/>
          <a:p>
            <a:pPr algn="ctr">
              <a:defRPr/>
            </a:pPr>
            <a:r>
              <a:rPr lang="en-US" sz="2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Use  Web  Server Controls if:</a:t>
            </a:r>
          </a:p>
        </p:txBody>
      </p:sp>
      <p:sp>
        <p:nvSpPr>
          <p:cNvPr id="146445" name="Rectangle 13"/>
          <p:cNvSpPr>
            <a:spLocks noChangeArrowheads="1"/>
          </p:cNvSpPr>
          <p:nvPr/>
        </p:nvSpPr>
        <p:spPr bwMode="auto">
          <a:xfrm>
            <a:off x="990600" y="1393825"/>
            <a:ext cx="3505200" cy="760413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2880" anchor="ctr"/>
          <a:lstStyle/>
          <a:p>
            <a:pPr algn="ctr">
              <a:defRPr/>
            </a:pPr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Use HTML Server Controls if:</a:t>
            </a:r>
          </a:p>
        </p:txBody>
      </p:sp>
      <p:sp>
        <p:nvSpPr>
          <p:cNvPr id="29706" name="Rectangle 44"/>
          <p:cNvSpPr>
            <a:spLocks noChangeArrowheads="1"/>
          </p:cNvSpPr>
          <p:nvPr/>
        </p:nvSpPr>
        <p:spPr bwMode="auto">
          <a:xfrm>
            <a:off x="4495800" y="5040313"/>
            <a:ext cx="3505200" cy="827087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99"/>
              </a:gs>
              <a:gs pos="100000">
                <a:srgbClr val="FFCC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anchor="ctr"/>
          <a:lstStyle/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sz="2000" b="1"/>
              <a:t>Bandwidth is not a problem</a:t>
            </a:r>
          </a:p>
        </p:txBody>
      </p:sp>
      <p:sp>
        <p:nvSpPr>
          <p:cNvPr id="29707" name="Rectangle 45"/>
          <p:cNvSpPr>
            <a:spLocks noChangeArrowheads="1"/>
          </p:cNvSpPr>
          <p:nvPr/>
        </p:nvSpPr>
        <p:spPr bwMode="auto">
          <a:xfrm>
            <a:off x="990600" y="5040313"/>
            <a:ext cx="3505200" cy="827087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99"/>
              </a:gs>
              <a:gs pos="100000">
                <a:srgbClr val="FFCC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anchor="ctr"/>
          <a:lstStyle/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sz="2000" b="1"/>
              <a:t>Bandwidth is limited	</a:t>
            </a:r>
          </a:p>
        </p:txBody>
      </p:sp>
      <p:sp>
        <p:nvSpPr>
          <p:cNvPr id="297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54088" y="153988"/>
            <a:ext cx="8189912" cy="841375"/>
          </a:xfrm>
          <a:noFill/>
        </p:spPr>
        <p:txBody>
          <a:bodyPr/>
          <a:lstStyle/>
          <a:p>
            <a:pPr algn="r"/>
            <a:r>
              <a:rPr lang="en-US" dirty="0" smtClean="0"/>
              <a:t>Selecting the Appropriate Control</a:t>
            </a:r>
          </a:p>
        </p:txBody>
      </p:sp>
      <p:sp>
        <p:nvSpPr>
          <p:cNvPr id="29709" name="Line 18"/>
          <p:cNvSpPr>
            <a:spLocks noChangeShapeType="1"/>
          </p:cNvSpPr>
          <p:nvPr/>
        </p:nvSpPr>
        <p:spPr bwMode="auto">
          <a:xfrm>
            <a:off x="1066800" y="6488113"/>
            <a:ext cx="3429000" cy="0"/>
          </a:xfrm>
          <a:prstGeom prst="line">
            <a:avLst/>
          </a:prstGeom>
          <a:noFill/>
          <a:ln w="9525" cap="sq">
            <a:noFill/>
            <a:round/>
            <a:headEnd/>
            <a:tailEnd/>
          </a:ln>
        </p:spPr>
        <p:txBody>
          <a:bodyPr wrap="none" lIns="182880" anchor="ctr"/>
          <a:lstStyle/>
          <a:p>
            <a:endParaRPr lang="en-US"/>
          </a:p>
        </p:txBody>
      </p:sp>
      <p:sp>
        <p:nvSpPr>
          <p:cNvPr id="29710" name="Line 33"/>
          <p:cNvSpPr>
            <a:spLocks noChangeShapeType="1"/>
          </p:cNvSpPr>
          <p:nvPr/>
        </p:nvSpPr>
        <p:spPr bwMode="auto">
          <a:xfrm>
            <a:off x="1066800" y="5432425"/>
            <a:ext cx="0" cy="1055688"/>
          </a:xfrm>
          <a:prstGeom prst="line">
            <a:avLst/>
          </a:prstGeom>
          <a:noFill/>
          <a:ln w="9525" cap="sq">
            <a:noFill/>
            <a:round/>
            <a:headEnd/>
            <a:tailEnd/>
          </a:ln>
        </p:spPr>
        <p:txBody>
          <a:bodyPr wrap="none" lIns="182880" anchor="ctr"/>
          <a:lstStyle/>
          <a:p>
            <a:endParaRPr lang="en-US"/>
          </a:p>
        </p:txBody>
      </p:sp>
      <p:sp>
        <p:nvSpPr>
          <p:cNvPr id="29711" name="Line 42"/>
          <p:cNvSpPr>
            <a:spLocks noChangeShapeType="1"/>
          </p:cNvSpPr>
          <p:nvPr/>
        </p:nvSpPr>
        <p:spPr bwMode="auto">
          <a:xfrm>
            <a:off x="8001000" y="5432425"/>
            <a:ext cx="0" cy="1055688"/>
          </a:xfrm>
          <a:prstGeom prst="line">
            <a:avLst/>
          </a:prstGeom>
          <a:noFill/>
          <a:ln w="9525" cap="sq">
            <a:noFill/>
            <a:round/>
            <a:headEnd/>
            <a:tailEnd/>
          </a:ln>
        </p:spPr>
        <p:txBody>
          <a:bodyPr wrap="none" lIns="18288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47700" y="163513"/>
            <a:ext cx="818991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</a:pPr>
            <a:endParaRPr lang="en-GB" b="1">
              <a:solidFill>
                <a:schemeClr val="tx2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189913" cy="841375"/>
          </a:xfrm>
        </p:spPr>
        <p:txBody>
          <a:bodyPr/>
          <a:lstStyle/>
          <a:p>
            <a:r>
              <a:rPr lang="en-US" sz="2400" dirty="0" smtClean="0"/>
              <a:t>Demonstration: Adding Server Controls to a Web Form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0" y="1446213"/>
            <a:ext cx="5643563" cy="4556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Clr>
                <a:schemeClr val="accent2"/>
              </a:buClr>
            </a:pPr>
            <a:r>
              <a:rPr lang="en-US" smtClean="0"/>
              <a:t>Create a Web Form</a:t>
            </a:r>
          </a:p>
          <a:p>
            <a:pPr marL="457200" indent="-457200">
              <a:buClr>
                <a:schemeClr val="accent2"/>
              </a:buClr>
            </a:pPr>
            <a:r>
              <a:rPr lang="en-US" smtClean="0"/>
              <a:t>Add TextBox, Button, and Label controls</a:t>
            </a:r>
          </a:p>
          <a:p>
            <a:pPr marL="457200" indent="-457200">
              <a:buClr>
                <a:schemeClr val="accent2"/>
              </a:buClr>
            </a:pPr>
            <a:r>
              <a:rPr lang="en-US" smtClean="0"/>
              <a:t>Add a Calendar control </a:t>
            </a:r>
          </a:p>
        </p:txBody>
      </p:sp>
      <p:pic>
        <p:nvPicPr>
          <p:cNvPr id="30725" name="Picture 5" descr="Demonstation"/>
          <p:cNvPicPr>
            <a:picLocks noChangeAspect="1" noChangeArrowheads="1"/>
          </p:cNvPicPr>
          <p:nvPr/>
        </p:nvPicPr>
        <p:blipFill>
          <a:blip r:embed="rId3" cstate="print"/>
          <a:srcRect r="862" b="562"/>
          <a:stretch>
            <a:fillRect/>
          </a:stretch>
        </p:blipFill>
        <p:spPr bwMode="auto">
          <a:xfrm>
            <a:off x="757238" y="1127125"/>
            <a:ext cx="1292225" cy="510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47700" y="163513"/>
            <a:ext cx="818991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</a:pPr>
            <a:endParaRPr lang="en-GB" b="1">
              <a:solidFill>
                <a:schemeClr val="tx2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1" y="0"/>
            <a:ext cx="7086600" cy="841375"/>
          </a:xfrm>
        </p:spPr>
        <p:txBody>
          <a:bodyPr/>
          <a:lstStyle/>
          <a:p>
            <a:r>
              <a:rPr lang="en-US" sz="2400" dirty="0" smtClean="0"/>
              <a:t>DEMO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6213"/>
            <a:ext cx="7243763" cy="4556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Clr>
                <a:schemeClr val="accent2"/>
              </a:buClr>
            </a:pPr>
            <a:r>
              <a:rPr lang="en-US" dirty="0" smtClean="0"/>
              <a:t>Run in IE</a:t>
            </a:r>
          </a:p>
          <a:p>
            <a:pPr marL="457200" indent="-457200">
              <a:buClr>
                <a:schemeClr val="accent2"/>
              </a:buClr>
              <a:buNone/>
            </a:pPr>
            <a:r>
              <a:rPr lang="en-US" dirty="0" smtClean="0"/>
              <a:t>	Lesson03.2_Postback form.swf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Overview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Creating Web Forms</a:t>
            </a:r>
          </a:p>
          <a:p>
            <a:r>
              <a:rPr lang="en-US" smtClean="0"/>
              <a:t>Using Server Controls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0375" indent="-460375" algn="r"/>
            <a:r>
              <a:rPr lang="en-US" dirty="0" smtClean="0"/>
              <a:t>Creating </a:t>
            </a:r>
            <a:r>
              <a:rPr lang="en-US" dirty="0" smtClean="0"/>
              <a:t>Web </a:t>
            </a:r>
            <a:r>
              <a:rPr lang="en-US" dirty="0"/>
              <a:t>Forms</a:t>
            </a: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n-US" dirty="0" smtClean="0"/>
              <a:t>What is a Web Form? </a:t>
            </a:r>
          </a:p>
          <a:p>
            <a:pPr marL="342900" indent="-342900"/>
            <a:r>
              <a:rPr lang="en-US" dirty="0" smtClean="0"/>
              <a:t>Creating a Web Form with Visual Studio .NET</a:t>
            </a:r>
          </a:p>
          <a:p>
            <a:pPr marL="342900" indent="-342900"/>
            <a:r>
              <a:rPr lang="en-US" dirty="0" smtClean="0"/>
              <a:t>Demonstration: Converting an HTML Page to a Web Form</a:t>
            </a:r>
          </a:p>
          <a:p>
            <a:pPr marL="342900" indent="-342900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What Is a Web Form?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581400"/>
            <a:ext cx="8153400" cy="2559050"/>
          </a:xfrm>
          <a:solidFill>
            <a:schemeClr val="bg1"/>
          </a:solidFill>
          <a:ln w="28575">
            <a:solidFill>
              <a:schemeClr val="tx1"/>
            </a:solidFill>
          </a:ln>
          <a:effectLst>
            <a:outerShdw dist="71842" dir="2700000" algn="ctr" rotWithShape="0">
              <a:srgbClr val="919191"/>
            </a:outerShdw>
          </a:effec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000" b="0" dirty="0" smtClean="0">
                <a:latin typeface="Lucida Sans Typewriter" pitchFamily="49" charset="0"/>
              </a:rPr>
              <a:t>&lt;%@ Page Language="</a:t>
            </a:r>
            <a:r>
              <a:rPr lang="en-US" sz="2000" b="0" dirty="0" err="1" smtClean="0">
                <a:latin typeface="Lucida Sans Typewriter" pitchFamily="49" charset="0"/>
              </a:rPr>
              <a:t>vb</a:t>
            </a:r>
            <a:r>
              <a:rPr lang="en-US" sz="2000" b="0" dirty="0" smtClean="0">
                <a:latin typeface="Lucida Sans Typewriter" pitchFamily="49" charset="0"/>
              </a:rPr>
              <a:t>" </a:t>
            </a:r>
            <a:r>
              <a:rPr lang="en-US" sz="2000" b="0" dirty="0" err="1" smtClean="0">
                <a:latin typeface="Lucida Sans Typewriter" pitchFamily="49" charset="0"/>
              </a:rPr>
              <a:t>Codebehind</a:t>
            </a:r>
            <a:r>
              <a:rPr lang="en-US" sz="2000" b="0" dirty="0" smtClean="0">
                <a:latin typeface="Lucida Sans Typewriter" pitchFamily="49" charset="0"/>
              </a:rPr>
              <a:t>="WebForm1.aspx.vb" </a:t>
            </a:r>
            <a:r>
              <a:rPr lang="en-US" sz="2000" b="0" dirty="0" err="1" smtClean="0">
                <a:latin typeface="Lucida Sans Typewriter" pitchFamily="49" charset="0"/>
              </a:rPr>
              <a:t>SmartNavigation</a:t>
            </a:r>
            <a:r>
              <a:rPr lang="en-US" sz="2000" b="0" dirty="0" smtClean="0">
                <a:latin typeface="Lucida Sans Typewriter" pitchFamily="49" charset="0"/>
              </a:rPr>
              <a:t>="true"%&gt;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000" b="0" dirty="0" smtClean="0">
                <a:latin typeface="Lucida Sans Typewriter" pitchFamily="49" charset="0"/>
              </a:rPr>
              <a:t>&lt;html&gt;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000" b="0" dirty="0" smtClean="0">
                <a:latin typeface="Lucida Sans Typewriter" pitchFamily="49" charset="0"/>
              </a:rPr>
              <a:t>	&lt;body </a:t>
            </a:r>
            <a:r>
              <a:rPr lang="en-US" sz="2000" b="0" dirty="0" err="1" smtClean="0">
                <a:latin typeface="Lucida Sans Typewriter" pitchFamily="49" charset="0"/>
              </a:rPr>
              <a:t>ms_positioning</a:t>
            </a:r>
            <a:r>
              <a:rPr lang="en-US" sz="2000" b="0" dirty="0" smtClean="0">
                <a:latin typeface="Lucida Sans Typewriter" pitchFamily="49" charset="0"/>
              </a:rPr>
              <a:t>="</a:t>
            </a:r>
            <a:r>
              <a:rPr lang="en-US" sz="2000" b="0" dirty="0" err="1" smtClean="0">
                <a:latin typeface="Lucida Sans Typewriter" pitchFamily="49" charset="0"/>
              </a:rPr>
              <a:t>GridLayout</a:t>
            </a:r>
            <a:r>
              <a:rPr lang="en-US" sz="2000" b="0" dirty="0" smtClean="0">
                <a:latin typeface="Lucida Sans Typewriter" pitchFamily="49" charset="0"/>
              </a:rPr>
              <a:t>"&gt;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000" b="0" dirty="0" smtClean="0">
                <a:latin typeface="Lucida Sans Typewriter" pitchFamily="49" charset="0"/>
              </a:rPr>
              <a:t>	  &lt;form id="Form1" method="post" </a:t>
            </a:r>
            <a:r>
              <a:rPr lang="en-US" sz="2000" b="0" dirty="0" err="1" smtClean="0">
                <a:latin typeface="Lucida Sans Typewriter" pitchFamily="49" charset="0"/>
              </a:rPr>
              <a:t>runat</a:t>
            </a:r>
            <a:r>
              <a:rPr lang="en-US" sz="2000" b="0" dirty="0" smtClean="0">
                <a:latin typeface="Lucida Sans Typewriter" pitchFamily="49" charset="0"/>
              </a:rPr>
              <a:t>="server"&gt;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000" b="0" dirty="0" smtClean="0">
                <a:latin typeface="Lucida Sans Typewriter" pitchFamily="49" charset="0"/>
              </a:rPr>
              <a:t>	  &lt;/form&gt;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000" b="0" dirty="0" smtClean="0">
                <a:latin typeface="Lucida Sans Typewriter" pitchFamily="49" charset="0"/>
              </a:rPr>
              <a:t>	&lt;/body&gt;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000" b="0" dirty="0" smtClean="0">
                <a:latin typeface="Lucida Sans Typewriter" pitchFamily="49" charset="0"/>
              </a:rPr>
              <a:t>&lt;/html&gt;</a:t>
            </a:r>
          </a:p>
        </p:txBody>
      </p:sp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977900" y="1295400"/>
            <a:ext cx="6946900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400" b="1" dirty="0"/>
              <a:t>.</a:t>
            </a:r>
            <a:r>
              <a:rPr lang="en-US" sz="2400" b="1" dirty="0" err="1"/>
              <a:t>aspx</a:t>
            </a:r>
            <a:r>
              <a:rPr lang="en-US" sz="2400" b="1" dirty="0"/>
              <a:t> extension</a:t>
            </a:r>
          </a:p>
          <a:p>
            <a:pPr marL="457200" indent="-45720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400" b="1" dirty="0"/>
              <a:t>Page attributes</a:t>
            </a:r>
          </a:p>
          <a:p>
            <a:pPr marL="850900" lvl="1" indent="-45720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</a:pPr>
            <a:r>
              <a:rPr lang="en-US" sz="2400" b="1" dirty="0"/>
              <a:t>@ Page</a:t>
            </a:r>
            <a:r>
              <a:rPr lang="en-US" sz="2400" dirty="0"/>
              <a:t> directive </a:t>
            </a:r>
          </a:p>
          <a:p>
            <a:pPr marL="457200" indent="-45720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400" b="1" dirty="0"/>
              <a:t>Body attributes</a:t>
            </a:r>
          </a:p>
          <a:p>
            <a:pPr marL="457200" indent="-45720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400" b="1" dirty="0"/>
              <a:t>Form 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8229600" cy="609600"/>
          </a:xfrm>
        </p:spPr>
        <p:txBody>
          <a:bodyPr/>
          <a:lstStyle/>
          <a:p>
            <a:r>
              <a:rPr lang="en-US" sz="2800" dirty="0" smtClean="0"/>
              <a:t>Creating a Web Form with Visual Studio .NET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895350" y="1387475"/>
            <a:ext cx="7258050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400" b="1" dirty="0"/>
              <a:t>New ASP.NET Web Applications create a default Web Form: WebForm1.aspx</a:t>
            </a:r>
          </a:p>
          <a:p>
            <a:pPr marL="457200" indent="-457200"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400" b="1" dirty="0"/>
              <a:t>Create additional Web Forms from the Solution Explorer</a:t>
            </a:r>
          </a:p>
          <a:p>
            <a:pPr marL="457200" indent="-457200"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400" b="1" dirty="0"/>
              <a:t>Upgrade existing HTML pages into Web Forms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647700" y="163513"/>
            <a:ext cx="818991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</a:pPr>
            <a:endParaRPr lang="en-GB" b="1">
              <a:solidFill>
                <a:schemeClr val="tx2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7161213" cy="841375"/>
          </a:xfrm>
        </p:spPr>
        <p:txBody>
          <a:bodyPr/>
          <a:lstStyle/>
          <a:p>
            <a:pPr algn="r"/>
            <a:r>
              <a:rPr lang="en-US" dirty="0" smtClean="0"/>
              <a:t>Demonstration: Converting an HTML Page to a Web Form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0" y="1446213"/>
            <a:ext cx="5643563" cy="4556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/>
            <a:r>
              <a:rPr lang="en-US" dirty="0" smtClean="0"/>
              <a:t>Change .</a:t>
            </a:r>
            <a:r>
              <a:rPr lang="en-US" dirty="0" err="1" smtClean="0"/>
              <a:t>htm</a:t>
            </a:r>
            <a:r>
              <a:rPr lang="en-US" dirty="0" smtClean="0"/>
              <a:t> extension to .</a:t>
            </a:r>
            <a:r>
              <a:rPr lang="en-US" dirty="0" err="1" smtClean="0"/>
              <a:t>aspx</a:t>
            </a:r>
            <a:r>
              <a:rPr lang="en-US" dirty="0" smtClean="0"/>
              <a:t> extension</a:t>
            </a:r>
          </a:p>
        </p:txBody>
      </p:sp>
      <p:pic>
        <p:nvPicPr>
          <p:cNvPr id="20485" name="Picture 5" descr="Demonstation"/>
          <p:cNvPicPr>
            <a:picLocks noChangeAspect="1" noChangeArrowheads="1"/>
          </p:cNvPicPr>
          <p:nvPr/>
        </p:nvPicPr>
        <p:blipFill>
          <a:blip r:embed="rId3" cstate="print"/>
          <a:srcRect r="862" b="562"/>
          <a:stretch>
            <a:fillRect/>
          </a:stretch>
        </p:blipFill>
        <p:spPr bwMode="auto">
          <a:xfrm>
            <a:off x="757238" y="1127125"/>
            <a:ext cx="1292225" cy="510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0375" indent="-460375" algn="r"/>
            <a:r>
              <a:rPr lang="en-US" smtClean="0"/>
              <a:t>Lesson: Using Server Controls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686800" cy="480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2200" dirty="0" smtClean="0"/>
              <a:t>What is a Server Control?</a:t>
            </a:r>
          </a:p>
          <a:p>
            <a:pPr marL="342900" indent="-342900">
              <a:lnSpc>
                <a:spcPct val="150000"/>
              </a:lnSpc>
            </a:pPr>
            <a:r>
              <a:rPr lang="en-US" sz="2200" dirty="0" smtClean="0"/>
              <a:t>Types of Server Controls</a:t>
            </a:r>
          </a:p>
          <a:p>
            <a:pPr marL="342900" indent="-342900">
              <a:lnSpc>
                <a:spcPct val="150000"/>
              </a:lnSpc>
            </a:pPr>
            <a:r>
              <a:rPr lang="en-US" sz="2200" dirty="0" smtClean="0"/>
              <a:t>Saving View State </a:t>
            </a:r>
          </a:p>
          <a:p>
            <a:pPr marL="342900" indent="-342900">
              <a:lnSpc>
                <a:spcPct val="150000"/>
              </a:lnSpc>
            </a:pPr>
            <a:r>
              <a:rPr lang="en-US" sz="2200" dirty="0" smtClean="0"/>
              <a:t>Demonstration: Converting HTML Controls to Server Controls</a:t>
            </a:r>
          </a:p>
          <a:p>
            <a:pPr marL="342900" indent="-342900">
              <a:lnSpc>
                <a:spcPct val="150000"/>
              </a:lnSpc>
            </a:pPr>
            <a:r>
              <a:rPr lang="en-US" sz="2200" dirty="0" smtClean="0"/>
              <a:t>HTML Server Controls </a:t>
            </a:r>
          </a:p>
          <a:p>
            <a:pPr marL="342900" indent="-342900">
              <a:lnSpc>
                <a:spcPct val="150000"/>
              </a:lnSpc>
            </a:pPr>
            <a:r>
              <a:rPr lang="en-US" sz="2200" dirty="0" smtClean="0"/>
              <a:t>Web Server Controls </a:t>
            </a:r>
          </a:p>
          <a:p>
            <a:pPr marL="342900" indent="-342900">
              <a:lnSpc>
                <a:spcPct val="150000"/>
              </a:lnSpc>
            </a:pPr>
            <a:r>
              <a:rPr lang="en-US" sz="2200" dirty="0" smtClean="0"/>
              <a:t>Practice: Identifying the HTML Generated by Web Server Controls</a:t>
            </a:r>
          </a:p>
          <a:p>
            <a:pPr marL="342900" indent="-342900">
              <a:lnSpc>
                <a:spcPct val="150000"/>
              </a:lnSpc>
            </a:pPr>
            <a:r>
              <a:rPr lang="en-US" sz="2200" dirty="0" smtClean="0"/>
              <a:t>Selecting the Appropriate Control</a:t>
            </a:r>
          </a:p>
          <a:p>
            <a:pPr marL="342900" indent="-342900">
              <a:lnSpc>
                <a:spcPct val="150000"/>
              </a:lnSpc>
            </a:pPr>
            <a:r>
              <a:rPr lang="en-US" sz="2200" dirty="0" smtClean="0"/>
              <a:t>Demonstration: Adding Server Controls to a Web 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What is a Server Control?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53035" y="2362200"/>
            <a:ext cx="8229600" cy="4144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Runat</a:t>
            </a:r>
            <a:r>
              <a:rPr lang="en-US" dirty="0" smtClean="0"/>
              <a:t>="server"</a:t>
            </a:r>
          </a:p>
          <a:p>
            <a:pPr lvl="1"/>
            <a:r>
              <a:rPr lang="en-US" dirty="0" smtClean="0"/>
              <a:t>Events happen on the server</a:t>
            </a:r>
          </a:p>
          <a:p>
            <a:pPr lvl="1"/>
            <a:r>
              <a:rPr lang="en-US" dirty="0" smtClean="0"/>
              <a:t>View state saved</a:t>
            </a:r>
          </a:p>
          <a:p>
            <a:r>
              <a:rPr lang="en-US" dirty="0" smtClean="0"/>
              <a:t>Have built-in functionality</a:t>
            </a:r>
          </a:p>
          <a:p>
            <a:r>
              <a:rPr lang="en-US" dirty="0" smtClean="0"/>
              <a:t>Common object model</a:t>
            </a:r>
          </a:p>
          <a:p>
            <a:pPr lvl="1"/>
            <a:r>
              <a:rPr lang="en-US" dirty="0" smtClean="0"/>
              <a:t>All have </a:t>
            </a:r>
            <a:r>
              <a:rPr lang="en-US" b="1" dirty="0" smtClean="0"/>
              <a:t>Id</a:t>
            </a:r>
            <a:r>
              <a:rPr lang="en-US" dirty="0" smtClean="0"/>
              <a:t> and </a:t>
            </a:r>
            <a:r>
              <a:rPr lang="en-US" b="1" dirty="0" smtClean="0"/>
              <a:t>Text</a:t>
            </a:r>
            <a:r>
              <a:rPr lang="en-US" dirty="0" smtClean="0"/>
              <a:t> attributes</a:t>
            </a:r>
          </a:p>
          <a:p>
            <a:r>
              <a:rPr lang="en-US" dirty="0" smtClean="0"/>
              <a:t>Create browser-specific HTML</a:t>
            </a:r>
          </a:p>
        </p:txBody>
      </p:sp>
      <p:sp>
        <p:nvSpPr>
          <p:cNvPr id="128012" name="Rectangle 12"/>
          <p:cNvSpPr>
            <a:spLocks noChangeArrowheads="1"/>
          </p:cNvSpPr>
          <p:nvPr/>
        </p:nvSpPr>
        <p:spPr bwMode="auto">
          <a:xfrm>
            <a:off x="762000" y="1351616"/>
            <a:ext cx="6858000" cy="7302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>
            <a:spAutoFit/>
          </a:bodyPr>
          <a:lstStyle/>
          <a:p>
            <a:pPr marL="279400" indent="-279400">
              <a:defRPr/>
            </a:pPr>
            <a:r>
              <a:rPr lang="en-US" sz="2000" dirty="0">
                <a:latin typeface="Lucida Sans Typewriter" pitchFamily="49" charset="0"/>
              </a:rPr>
              <a:t>&lt;</a:t>
            </a:r>
            <a:r>
              <a:rPr lang="en-US" sz="2000" dirty="0" err="1">
                <a:latin typeface="Lucida Sans Typewriter" pitchFamily="49" charset="0"/>
              </a:rPr>
              <a:t>asp:Button</a:t>
            </a:r>
            <a:r>
              <a:rPr lang="en-US" sz="2000" dirty="0">
                <a:latin typeface="Lucida Sans Typewriter" pitchFamily="49" charset="0"/>
              </a:rPr>
              <a:t> id="Button1" </a:t>
            </a:r>
            <a:r>
              <a:rPr lang="en-US" sz="2000" dirty="0" err="1">
                <a:latin typeface="Lucida Sans Typewriter" pitchFamily="49" charset="0"/>
              </a:rPr>
              <a:t>runat</a:t>
            </a:r>
            <a:r>
              <a:rPr lang="en-US" sz="2000" dirty="0">
                <a:latin typeface="Lucida Sans Typewriter" pitchFamily="49" charset="0"/>
              </a:rPr>
              <a:t>="server" </a:t>
            </a:r>
          </a:p>
          <a:p>
            <a:pPr marL="279400" indent="-279400">
              <a:defRPr/>
            </a:pPr>
            <a:r>
              <a:rPr lang="en-US" sz="2000" dirty="0">
                <a:latin typeface="Lucida Sans Typewriter" pitchFamily="49" charset="0"/>
              </a:rPr>
              <a:t>Text="Submit"/&gt;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Types of Server Controls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HTML server controls</a:t>
            </a:r>
          </a:p>
          <a:p>
            <a:r>
              <a:rPr lang="en-US" dirty="0" smtClean="0"/>
              <a:t>Web server controls</a:t>
            </a:r>
          </a:p>
          <a:p>
            <a:pPr lvl="1"/>
            <a:r>
              <a:rPr lang="en-US" dirty="0" smtClean="0"/>
              <a:t>Intrinsic controls</a:t>
            </a:r>
          </a:p>
          <a:p>
            <a:pPr lvl="1"/>
            <a:r>
              <a:rPr lang="en-US" dirty="0" smtClean="0"/>
              <a:t>Validation controls</a:t>
            </a:r>
          </a:p>
          <a:p>
            <a:pPr lvl="1"/>
            <a:r>
              <a:rPr lang="en-US" dirty="0" smtClean="0"/>
              <a:t>Rich controls</a:t>
            </a:r>
          </a:p>
          <a:p>
            <a:pPr lvl="1"/>
            <a:r>
              <a:rPr lang="en-US" dirty="0" smtClean="0"/>
              <a:t>List-bound controls</a:t>
            </a:r>
          </a:p>
          <a:p>
            <a:pPr lvl="1"/>
            <a:r>
              <a:rPr lang="en-US" dirty="0" smtClean="0"/>
              <a:t>Internet Explorer Web controls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OFTTemplate-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FSOFTTemplate-</Template>
  <TotalTime>67</TotalTime>
  <Words>658</Words>
  <Application>Microsoft Office PowerPoint</Application>
  <PresentationFormat>On-screen Show (4:3)</PresentationFormat>
  <Paragraphs>132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ＭＳ Ｐゴシック</vt:lpstr>
      <vt:lpstr>Arial</vt:lpstr>
      <vt:lpstr>Calibri</vt:lpstr>
      <vt:lpstr>Lucida Sans Typewriter</vt:lpstr>
      <vt:lpstr>Tahoma</vt:lpstr>
      <vt:lpstr>Times New Roman</vt:lpstr>
      <vt:lpstr>Wingdings</vt:lpstr>
      <vt:lpstr>FSOFTTemplate-</vt:lpstr>
      <vt:lpstr>Unit 2 : Creating a Microsoft    ASP.NET Web Form</vt:lpstr>
      <vt:lpstr>Overview</vt:lpstr>
      <vt:lpstr>Creating Web Forms</vt:lpstr>
      <vt:lpstr>What Is a Web Form?</vt:lpstr>
      <vt:lpstr>Creating a Web Form with Visual Studio .NET</vt:lpstr>
      <vt:lpstr>Demonstration: Converting an HTML Page to a Web Form</vt:lpstr>
      <vt:lpstr>Lesson: Using Server Controls</vt:lpstr>
      <vt:lpstr>What is a Server Control?</vt:lpstr>
      <vt:lpstr>Types of Server Controls</vt:lpstr>
      <vt:lpstr>Saving View State</vt:lpstr>
      <vt:lpstr>Demonstration: Converting HTML Controls to Server Controls</vt:lpstr>
      <vt:lpstr>HTML Server Controls</vt:lpstr>
      <vt:lpstr>Web Server Controls</vt:lpstr>
      <vt:lpstr>Practice: Identifying the HTML Generated by Web Server Controls</vt:lpstr>
      <vt:lpstr>Selecting the Appropriate Control</vt:lpstr>
      <vt:lpstr>Demonstration: Adding Server Controls to a Web Form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5 : Creating a Microsoft    ASP.NET Web Form</dc:title>
  <dc:creator>haipt</dc:creator>
  <cp:lastModifiedBy>quyetn</cp:lastModifiedBy>
  <cp:revision>32</cp:revision>
  <dcterms:created xsi:type="dcterms:W3CDTF">2011-03-23T16:52:07Z</dcterms:created>
  <dcterms:modified xsi:type="dcterms:W3CDTF">2015-03-15T13:46:18Z</dcterms:modified>
</cp:coreProperties>
</file>