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FD9E61-A5BC-4E42-BA27-577C7000BA07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B2539AC-C7CF-47B5-AB58-C1F0BB504D8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6699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E8C10-40FC-42CC-A3BB-5902AEA85574}" type="slidenum">
              <a:rPr lang="en-US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48572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336F6-2B73-46D1-9FEB-864E5DFEC2D7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5922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852545-23E0-48CE-856B-E00B754A3F51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538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A90E0-E9A9-4504-BE7A-CD7F0F7CD2F2}" type="slidenum">
              <a:rPr lang="en-US"/>
              <a:pPr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077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7FA93-3F6A-411A-A0DE-258DE288C406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6834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808CE-8921-4729-B6C0-B70376DE2649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73311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35E92-4669-42F0-914B-459EA17A43AA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963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6C34D-7907-4751-9836-A4CA1E3405C4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359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C322B-171D-44C0-9CCE-14C99A06E607}" type="slidenum">
              <a:rPr lang="en-US"/>
              <a:pPr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3038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8D225-BA76-473D-B41D-733B7EAFD2C3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974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7A8F6-F2F4-44B7-8114-96DF47156490}" type="slidenum">
              <a:rPr lang="en-US"/>
              <a:pPr/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8901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139D23-3E5B-47D5-8E65-AC414CDC9F0C}" type="slidenum">
              <a:rPr lang="en-US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851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33F26C-1EC0-4EBD-9866-1A078FFA2D26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4203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D292D-A3F8-4D76-8834-A02E6C9AEDF4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lvl="1">
              <a:buFontTx/>
              <a:buChar char="•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417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EDA0F-BCA4-41AE-B003-E9FD9188A86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7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D8C55-6C4C-4FBB-862D-32785BE6C4B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FFE5467-3865-43F4-9D95-A087C744CC90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E341-0B52-40CA-A1AF-D9CCE81299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4AE2F7-6724-4709-BD8A-D1D1845BFBBD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D3EC7-0064-4684-AE3E-1006F05542F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8EB38-F763-4141-A765-B10F54FB7A8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E603C22-872D-44FA-8FA8-8DDD7A938816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8B1B1-49C2-409E-A204-02C7DFC09C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F04A55-C8C2-42E2-AEC9-6563C244FE2F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C8AC-66B2-4CE3-860F-EBAC1007C3A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44F06C-410B-4666-A254-AB3092CD8DE3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236B8-41BF-4149-81D4-F55F0309300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E1AF32-8F06-4ABB-873F-156E41A2D0CE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D4E8-6993-4AFD-A37C-4A0A285F555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AB2596-443E-47C7-BF74-21B2CC62CCE0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A1E5D-3BEA-4F11-997F-F7CD91544A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F0A761-3E9F-4E61-8A7C-D77DBE5233E4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93A5-846C-48D5-B36B-F977F2BA082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880A40-6F01-48F2-9212-E87AB6EBF702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58AA0-F01F-4F70-AD81-8C16263EF43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81CAB7-ED35-4732-9564-2C64C852D4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2497137"/>
          </a:xfrm>
          <a:noFill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4800" dirty="0">
                <a:latin typeface="Times New Roman" pitchFamily="18" charset="0"/>
              </a:rPr>
              <a:t>Unit 3:</a:t>
            </a:r>
            <a:br>
              <a:rPr lang="en-US" sz="4800" dirty="0">
                <a:latin typeface="Times New Roman" pitchFamily="18" charset="0"/>
              </a:rPr>
            </a:br>
            <a:r>
              <a:rPr lang="en-US" sz="4800" dirty="0">
                <a:latin typeface="Times New Roman" pitchFamily="18" charset="0"/>
              </a:rPr>
              <a:t>Adding Code to a Microsoft ASP.NET Web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Demonstration: Using Events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219200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dirty="0" smtClean="0"/>
              <a:t>Open an ASP.NET page with controls and client-side and server-side event procedures</a:t>
            </a:r>
          </a:p>
          <a:p>
            <a:pPr marL="457200" indent="-457200"/>
            <a:r>
              <a:rPr lang="en-US" dirty="0" smtClean="0"/>
              <a:t>Click on the controls to view client-side and server-side events running</a:t>
            </a:r>
          </a:p>
          <a:p>
            <a:pPr marL="457200" indent="-457200"/>
            <a:r>
              <a:rPr lang="en-US" dirty="0" smtClean="0"/>
              <a:t>In the browser, view the source of the page</a:t>
            </a:r>
          </a:p>
          <a:p>
            <a:pPr marL="457200" indent="-457200"/>
            <a:r>
              <a:rPr lang="en-US" dirty="0" smtClean="0"/>
              <a:t>In the editor, view the event procedure code </a:t>
            </a:r>
          </a:p>
        </p:txBody>
      </p:sp>
      <p:pic>
        <p:nvPicPr>
          <p:cNvPr id="2355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791200" y="4038600"/>
            <a:ext cx="1828800" cy="2514600"/>
            <a:chOff x="516" y="612"/>
            <a:chExt cx="626" cy="1012"/>
          </a:xfrm>
        </p:grpSpPr>
        <p:sp>
          <p:nvSpPr>
            <p:cNvPr id="24619" name="Freeform 19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20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21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22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23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Oval 24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Line 25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Line 26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Line 27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Line 28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Freeform 29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30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Freeform 31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32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33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34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Freeform 35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36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Freeform 37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Freeform 38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39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Line 40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4641" name="Line 41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4642" name="Line 42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Client-Side Event Procedures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ct val="8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GB" sz="2800" b="1"/>
          </a:p>
        </p:txBody>
      </p:sp>
      <p:sp>
        <p:nvSpPr>
          <p:cNvPr id="105477" name="Cloud"/>
          <p:cNvSpPr>
            <a:spLocks noChangeAspect="1" noEditPoints="1" noChangeArrowheads="1"/>
          </p:cNvSpPr>
          <p:nvPr/>
        </p:nvSpPr>
        <p:spPr bwMode="auto">
          <a:xfrm flipH="1">
            <a:off x="3556000" y="4786313"/>
            <a:ext cx="1295400" cy="7350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 sz="1800" b="1"/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2946400" y="5029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5080000" y="4953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3708400" y="4800600"/>
            <a:ext cx="103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Internet</a:t>
            </a:r>
          </a:p>
        </p:txBody>
      </p:sp>
      <p:sp>
        <p:nvSpPr>
          <p:cNvPr id="105484" name="AutoShape 12"/>
          <p:cNvSpPr>
            <a:spLocks noChangeArrowheads="1"/>
          </p:cNvSpPr>
          <p:nvPr/>
        </p:nvSpPr>
        <p:spPr bwMode="auto">
          <a:xfrm>
            <a:off x="6223000" y="4419600"/>
            <a:ext cx="1295400" cy="1371600"/>
          </a:xfrm>
          <a:prstGeom prst="flowChartMultidocumen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/>
              <a:t>.HTM</a:t>
            </a:r>
            <a:br>
              <a:rPr lang="en-US"/>
            </a:br>
            <a:r>
              <a:rPr lang="en-US"/>
              <a:t> Pages</a:t>
            </a:r>
          </a:p>
        </p:txBody>
      </p:sp>
      <p:sp>
        <p:nvSpPr>
          <p:cNvPr id="24586" name="Rectangle 17"/>
          <p:cNvSpPr>
            <a:spLocks noChangeArrowheads="1"/>
          </p:cNvSpPr>
          <p:nvPr/>
        </p:nvSpPr>
        <p:spPr bwMode="auto">
          <a:xfrm>
            <a:off x="987425" y="1139757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Typically, used only with HTML controls only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Interpreted by the browser and run on the client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Does not have access to server resources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 dirty="0"/>
              <a:t>Uses &lt;SCRIPT language="</a:t>
            </a:r>
            <a:r>
              <a:rPr lang="en-US" sz="2400" b="1" i="1" dirty="0"/>
              <a:t>language</a:t>
            </a:r>
            <a:r>
              <a:rPr lang="en-US" sz="2400" b="1" dirty="0"/>
              <a:t>"&gt;</a:t>
            </a:r>
          </a:p>
          <a:p>
            <a:pPr marL="457200" indent="-457200" algn="l">
              <a:lnSpc>
                <a:spcPct val="80000"/>
              </a:lnSpc>
              <a:spcBef>
                <a:spcPct val="5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endParaRPr lang="en-US" sz="2400" b="1" dirty="0"/>
          </a:p>
          <a:p>
            <a:pPr marL="850900" lvl="1" indent="-457200" algn="l">
              <a:lnSpc>
                <a:spcPct val="80000"/>
              </a:lnSpc>
              <a:spcBef>
                <a:spcPct val="5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en-US" sz="2400" dirty="0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371600" y="4419600"/>
            <a:ext cx="1371600" cy="1676400"/>
            <a:chOff x="2967" y="2733"/>
            <a:chExt cx="789" cy="870"/>
          </a:xfrm>
        </p:grpSpPr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4605" name="Freeform 45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3 w 364"/>
                  <a:gd name="T1" fmla="*/ 212 h 422"/>
                  <a:gd name="T2" fmla="*/ 364 w 364"/>
                  <a:gd name="T3" fmla="*/ 0 h 422"/>
                  <a:gd name="T4" fmla="*/ 364 w 364"/>
                  <a:gd name="T5" fmla="*/ 180 h 422"/>
                  <a:gd name="T6" fmla="*/ 0 w 364"/>
                  <a:gd name="T7" fmla="*/ 422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Freeform 46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715 w 1091"/>
                  <a:gd name="T1" fmla="*/ 376 h 377"/>
                  <a:gd name="T2" fmla="*/ 0 w 1091"/>
                  <a:gd name="T3" fmla="*/ 187 h 377"/>
                  <a:gd name="T4" fmla="*/ 397 w 1091"/>
                  <a:gd name="T5" fmla="*/ 0 h 377"/>
                  <a:gd name="T6" fmla="*/ 1090 w 1091"/>
                  <a:gd name="T7" fmla="*/ 152 h 377"/>
                  <a:gd name="T8" fmla="*/ 715 w 1091"/>
                  <a:gd name="T9" fmla="*/ 376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Freeform 47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5 h 390"/>
                  <a:gd name="T2" fmla="*/ 0 w 690"/>
                  <a:gd name="T3" fmla="*/ 192 h 390"/>
                  <a:gd name="T4" fmla="*/ 690 w 690"/>
                  <a:gd name="T5" fmla="*/ 390 h 390"/>
                  <a:gd name="T6" fmla="*/ 690 w 690"/>
                  <a:gd name="T7" fmla="*/ 185 h 390"/>
                  <a:gd name="T8" fmla="*/ 4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Freeform 48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271 w 271"/>
                  <a:gd name="T3" fmla="*/ 73 h 189"/>
                  <a:gd name="T4" fmla="*/ 271 w 271"/>
                  <a:gd name="T5" fmla="*/ 189 h 189"/>
                  <a:gd name="T6" fmla="*/ 0 w 271"/>
                  <a:gd name="T7" fmla="*/ 115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Freeform 49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261 w 261"/>
                  <a:gd name="T3" fmla="*/ 69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Freeform 50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Line 51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2" name="Line 52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3" name="Freeform 53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8 h 35"/>
                  <a:gd name="T4" fmla="*/ 64 w 64"/>
                  <a:gd name="T5" fmla="*/ 35 h 35"/>
                  <a:gd name="T6" fmla="*/ 64 w 64"/>
                  <a:gd name="T7" fmla="*/ 19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4" name="Line 54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Line 55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6" name="Line 56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7" name="Line 57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8" name="Freeform 58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4594" name="Freeform 60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Freeform 61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Oval 62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Freeform 63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20 w 646"/>
                  <a:gd name="T3" fmla="*/ 36 h 180"/>
                  <a:gd name="T4" fmla="*/ 574 w 646"/>
                  <a:gd name="T5" fmla="*/ 180 h 180"/>
                  <a:gd name="T6" fmla="*/ 646 w 646"/>
                  <a:gd name="T7" fmla="*/ 15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Freeform 64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620 w 808"/>
                  <a:gd name="T1" fmla="*/ 746 h 746"/>
                  <a:gd name="T2" fmla="*/ 808 w 808"/>
                  <a:gd name="T3" fmla="*/ 525 h 746"/>
                  <a:gd name="T4" fmla="*/ 808 w 808"/>
                  <a:gd name="T5" fmla="*/ 106 h 746"/>
                  <a:gd name="T6" fmla="*/ 336 w 808"/>
                  <a:gd name="T7" fmla="*/ 0 h 746"/>
                  <a:gd name="T8" fmla="*/ 0 w 808"/>
                  <a:gd name="T9" fmla="*/ 4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Freeform 65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644 h 644"/>
                  <a:gd name="T2" fmla="*/ 0 w 144"/>
                  <a:gd name="T3" fmla="*/ 79 h 644"/>
                  <a:gd name="T4" fmla="*/ 144 w 144"/>
                  <a:gd name="T5" fmla="*/ 0 h 644"/>
                  <a:gd name="T6" fmla="*/ 144 w 144"/>
                  <a:gd name="T7" fmla="*/ 554 h 644"/>
                  <a:gd name="T8" fmla="*/ 0 w 144"/>
                  <a:gd name="T9" fmla="*/ 64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Freeform 66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Freeform 67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671 w 672"/>
                  <a:gd name="T1" fmla="*/ 753 h 754"/>
                  <a:gd name="T2" fmla="*/ 671 w 672"/>
                  <a:gd name="T3" fmla="*/ 160 h 754"/>
                  <a:gd name="T4" fmla="*/ 0 w 672"/>
                  <a:gd name="T5" fmla="*/ 0 h 754"/>
                  <a:gd name="T6" fmla="*/ 0 w 672"/>
                  <a:gd name="T7" fmla="*/ 578 h 754"/>
                  <a:gd name="T8" fmla="*/ 671 w 672"/>
                  <a:gd name="T9" fmla="*/ 753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Freeform 68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90 w 491"/>
                  <a:gd name="T1" fmla="*/ 548 h 549"/>
                  <a:gd name="T2" fmla="*/ 490 w 491"/>
                  <a:gd name="T3" fmla="*/ 117 h 549"/>
                  <a:gd name="T4" fmla="*/ 0 w 491"/>
                  <a:gd name="T5" fmla="*/ 0 h 549"/>
                  <a:gd name="T6" fmla="*/ 0 w 491"/>
                  <a:gd name="T7" fmla="*/ 424 h 549"/>
                  <a:gd name="T8" fmla="*/ 490 w 491"/>
                  <a:gd name="T9" fmla="*/ 548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41" name="Freeform 69"/>
              <p:cNvSpPr>
                <a:spLocks/>
              </p:cNvSpPr>
              <p:nvPr/>
            </p:nvSpPr>
            <p:spPr bwMode="auto">
              <a:xfrm>
                <a:off x="2069" y="1023"/>
                <a:ext cx="373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04" name="Line 70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1752600" y="5486400"/>
            <a:ext cx="762000" cy="762000"/>
            <a:chOff x="1632" y="1248"/>
            <a:chExt cx="2682" cy="2286"/>
          </a:xfrm>
        </p:grpSpPr>
        <p:sp>
          <p:nvSpPr>
            <p:cNvPr id="2458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4590" name="AutoShape 1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4591" name="AutoShape 1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8800" y="3810000"/>
            <a:ext cx="1828800" cy="2514600"/>
            <a:chOff x="516" y="612"/>
            <a:chExt cx="626" cy="1012"/>
          </a:xfrm>
        </p:grpSpPr>
        <p:sp>
          <p:nvSpPr>
            <p:cNvPr id="25642" name="Freeform 16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>
                <a:gd name="T0" fmla="*/ 0 w 1252"/>
                <a:gd name="T1" fmla="*/ 292 h 536"/>
                <a:gd name="T2" fmla="*/ 0 w 1252"/>
                <a:gd name="T3" fmla="*/ 370 h 536"/>
                <a:gd name="T4" fmla="*/ 567 w 1252"/>
                <a:gd name="T5" fmla="*/ 535 h 536"/>
                <a:gd name="T6" fmla="*/ 1251 w 1252"/>
                <a:gd name="T7" fmla="*/ 92 h 536"/>
                <a:gd name="T8" fmla="*/ 125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2"/>
                <a:gd name="T16" fmla="*/ 0 h 536"/>
                <a:gd name="T17" fmla="*/ 1252 w 125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Freeform 17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>
                <a:gd name="T0" fmla="*/ 0 w 1291"/>
                <a:gd name="T1" fmla="*/ 307 h 449"/>
                <a:gd name="T2" fmla="*/ 577 w 1291"/>
                <a:gd name="T3" fmla="*/ 448 h 449"/>
                <a:gd name="T4" fmla="*/ 1290 w 1291"/>
                <a:gd name="T5" fmla="*/ 127 h 449"/>
                <a:gd name="T6" fmla="*/ 727 w 1291"/>
                <a:gd name="T7" fmla="*/ 0 h 449"/>
                <a:gd name="T8" fmla="*/ 0 w 1291"/>
                <a:gd name="T9" fmla="*/ 307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1"/>
                <a:gd name="T16" fmla="*/ 0 h 449"/>
                <a:gd name="T17" fmla="*/ 1291 w 1291"/>
                <a:gd name="T18" fmla="*/ 449 h 4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bg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Freeform 18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>
                <a:gd name="T0" fmla="*/ 0 w 729"/>
                <a:gd name="T1" fmla="*/ 328 h 1916"/>
                <a:gd name="T2" fmla="*/ 4 w 729"/>
                <a:gd name="T3" fmla="*/ 1915 h 1916"/>
                <a:gd name="T4" fmla="*/ 728 w 729"/>
                <a:gd name="T5" fmla="*/ 1456 h 1916"/>
                <a:gd name="T6" fmla="*/ 728 w 729"/>
                <a:gd name="T7" fmla="*/ 0 h 1916"/>
                <a:gd name="T8" fmla="*/ 0 w 729"/>
                <a:gd name="T9" fmla="*/ 328 h 1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9"/>
                <a:gd name="T16" fmla="*/ 0 h 1916"/>
                <a:gd name="T17" fmla="*/ 729 w 729"/>
                <a:gd name="T18" fmla="*/ 1916 h 1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E5E5E5"/>
                </a:gs>
              </a:gsLst>
              <a:path path="rect">
                <a:fillToRect l="100000" t="100000"/>
              </a:path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19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>
                <a:gd name="T0" fmla="*/ 576 w 577"/>
                <a:gd name="T1" fmla="*/ 140 h 1728"/>
                <a:gd name="T2" fmla="*/ 576 w 577"/>
                <a:gd name="T3" fmla="*/ 1727 h 1728"/>
                <a:gd name="T4" fmla="*/ 0 w 577"/>
                <a:gd name="T5" fmla="*/ 1568 h 1728"/>
                <a:gd name="T6" fmla="*/ 0 w 577"/>
                <a:gd name="T7" fmla="*/ 0 h 1728"/>
                <a:gd name="T8" fmla="*/ 576 w 577"/>
                <a:gd name="T9" fmla="*/ 14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7"/>
                <a:gd name="T16" fmla="*/ 0 h 1728"/>
                <a:gd name="T17" fmla="*/ 577 w 577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gradFill rotWithShape="0">
              <a:gsLst>
                <a:gs pos="0">
                  <a:srgbClr val="EDEDED"/>
                </a:gs>
                <a:gs pos="100000">
                  <a:srgbClr val="B2B2B2"/>
                </a:gs>
              </a:gsLst>
              <a:lin ang="5400000" scaled="1"/>
            </a:gra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20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21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D60093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8" name="Line 22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23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24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Line 25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Freeform 26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>
                <a:gd name="T0" fmla="*/ 0 w 397"/>
                <a:gd name="T1" fmla="*/ 628 h 733"/>
                <a:gd name="T2" fmla="*/ 396 w 397"/>
                <a:gd name="T3" fmla="*/ 732 h 733"/>
                <a:gd name="T4" fmla="*/ 396 w 397"/>
                <a:gd name="T5" fmla="*/ 0 h 733"/>
                <a:gd name="T6" fmla="*/ 0 60000 65536"/>
                <a:gd name="T7" fmla="*/ 0 60000 65536"/>
                <a:gd name="T8" fmla="*/ 0 60000 65536"/>
                <a:gd name="T9" fmla="*/ 0 w 397"/>
                <a:gd name="T10" fmla="*/ 0 h 733"/>
                <a:gd name="T11" fmla="*/ 397 w 397"/>
                <a:gd name="T12" fmla="*/ 733 h 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noFill/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27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>
                <a:gd name="T0" fmla="*/ 452 w 453"/>
                <a:gd name="T1" fmla="*/ 105 h 1278"/>
                <a:gd name="T2" fmla="*/ 0 w 453"/>
                <a:gd name="T3" fmla="*/ 0 h 1278"/>
                <a:gd name="T4" fmla="*/ 0 w 453"/>
                <a:gd name="T5" fmla="*/ 1277 h 1278"/>
                <a:gd name="T6" fmla="*/ 0 60000 65536"/>
                <a:gd name="T7" fmla="*/ 0 60000 65536"/>
                <a:gd name="T8" fmla="*/ 0 60000 65536"/>
                <a:gd name="T9" fmla="*/ 0 w 453"/>
                <a:gd name="T10" fmla="*/ 0 h 1278"/>
                <a:gd name="T11" fmla="*/ 453 w 453"/>
                <a:gd name="T12" fmla="*/ 1278 h 1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Freeform 28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>
                <a:gd name="T0" fmla="*/ 401 w 402"/>
                <a:gd name="T1" fmla="*/ 96 h 726"/>
                <a:gd name="T2" fmla="*/ 0 w 402"/>
                <a:gd name="T3" fmla="*/ 0 h 726"/>
                <a:gd name="T4" fmla="*/ 0 w 402"/>
                <a:gd name="T5" fmla="*/ 725 h 726"/>
                <a:gd name="T6" fmla="*/ 0 60000 65536"/>
                <a:gd name="T7" fmla="*/ 0 60000 65536"/>
                <a:gd name="T8" fmla="*/ 0 60000 65536"/>
                <a:gd name="T9" fmla="*/ 0 w 402"/>
                <a:gd name="T10" fmla="*/ 0 h 726"/>
                <a:gd name="T11" fmla="*/ 402 w 402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noFill/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29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30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31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Freeform 32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>
                <a:gd name="T0" fmla="*/ 0 w 152"/>
                <a:gd name="T1" fmla="*/ 0 h 82"/>
                <a:gd name="T2" fmla="*/ 0 w 152"/>
                <a:gd name="T3" fmla="*/ 48 h 82"/>
                <a:gd name="T4" fmla="*/ 151 w 152"/>
                <a:gd name="T5" fmla="*/ 81 h 82"/>
                <a:gd name="T6" fmla="*/ 151 w 152"/>
                <a:gd name="T7" fmla="*/ 33 h 82"/>
                <a:gd name="T8" fmla="*/ 0 w 152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82"/>
                <a:gd name="T17" fmla="*/ 152 w 152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A9A9A9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33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Freeform 34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>
                <a:gd name="T0" fmla="*/ 0 w 351"/>
                <a:gd name="T1" fmla="*/ 85 h 183"/>
                <a:gd name="T2" fmla="*/ 0 w 351"/>
                <a:gd name="T3" fmla="*/ 0 h 183"/>
                <a:gd name="T4" fmla="*/ 350 w 351"/>
                <a:gd name="T5" fmla="*/ 93 h 183"/>
                <a:gd name="T6" fmla="*/ 350 w 351"/>
                <a:gd name="T7" fmla="*/ 182 h 183"/>
                <a:gd name="T8" fmla="*/ 0 w 351"/>
                <a:gd name="T9" fmla="*/ 85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3"/>
                <a:gd name="T17" fmla="*/ 351 w 351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Freeform 35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Freeform 36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>
                <a:gd name="T0" fmla="*/ 0 w 351"/>
                <a:gd name="T1" fmla="*/ 85 h 182"/>
                <a:gd name="T2" fmla="*/ 0 w 351"/>
                <a:gd name="T3" fmla="*/ 0 h 182"/>
                <a:gd name="T4" fmla="*/ 350 w 351"/>
                <a:gd name="T5" fmla="*/ 93 h 182"/>
                <a:gd name="T6" fmla="*/ 350 w 351"/>
                <a:gd name="T7" fmla="*/ 181 h 182"/>
                <a:gd name="T8" fmla="*/ 0 w 351"/>
                <a:gd name="T9" fmla="*/ 85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1"/>
                <a:gd name="T16" fmla="*/ 0 h 182"/>
                <a:gd name="T17" fmla="*/ 351 w 351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B2B2B2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37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64" name="Line 38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5665" name="Line 39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Server-Side Event Procedures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Used with both Web and HTML server controls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Code is compiled and run on the server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Have access to server resources</a:t>
            </a:r>
          </a:p>
          <a:p>
            <a:pPr marL="457200" indent="-457200" algn="l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000" b="1" dirty="0"/>
              <a:t>Use </a:t>
            </a:r>
            <a:r>
              <a:rPr lang="en-US" sz="2000" b="1" dirty="0" smtClean="0"/>
              <a:t>&lt;</a:t>
            </a:r>
            <a:r>
              <a:rPr lang="en-US" sz="2000" b="1" dirty="0"/>
              <a:t>SCRIPT language=“</a:t>
            </a:r>
            <a:r>
              <a:rPr lang="en-US" sz="2000" b="1" dirty="0" err="1"/>
              <a:t>cs</a:t>
            </a:r>
            <a:r>
              <a:rPr lang="en-US" sz="2000" b="1" dirty="0"/>
              <a:t>" </a:t>
            </a:r>
            <a:r>
              <a:rPr lang="en-US" sz="2000" b="1" dirty="0" err="1"/>
              <a:t>runat</a:t>
            </a:r>
            <a:r>
              <a:rPr lang="en-US" sz="2000" b="1" dirty="0"/>
              <a:t>="server"&gt;</a:t>
            </a:r>
          </a:p>
        </p:txBody>
      </p:sp>
      <p:sp>
        <p:nvSpPr>
          <p:cNvPr id="107524" name="Cloud"/>
          <p:cNvSpPr>
            <a:spLocks noChangeAspect="1" noEditPoints="1" noChangeArrowheads="1"/>
          </p:cNvSpPr>
          <p:nvPr/>
        </p:nvSpPr>
        <p:spPr bwMode="auto">
          <a:xfrm flipH="1">
            <a:off x="3352800" y="4267200"/>
            <a:ext cx="1295400" cy="7350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GB" sz="1800" b="1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743200" y="4648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876800" y="4572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505200" y="4419600"/>
            <a:ext cx="103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/>
              <a:t>Internet</a:t>
            </a:r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>
            <a:off x="6019800" y="3871913"/>
            <a:ext cx="1295400" cy="1371600"/>
          </a:xfrm>
          <a:prstGeom prst="flowChartMultidocumen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/>
              <a:t>.ASPX</a:t>
            </a:r>
            <a:br>
              <a:rPr lang="en-US"/>
            </a:br>
            <a:r>
              <a:rPr lang="en-US"/>
              <a:t> Pages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0" y="4938713"/>
            <a:ext cx="990600" cy="1012825"/>
            <a:chOff x="1632" y="1248"/>
            <a:chExt cx="2682" cy="2286"/>
          </a:xfrm>
        </p:grpSpPr>
        <p:sp>
          <p:nvSpPr>
            <p:cNvPr id="2563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5640" name="AutoShape 13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25641" name="AutoShape 14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295400" y="4191000"/>
            <a:ext cx="1371600" cy="1676400"/>
            <a:chOff x="2967" y="2733"/>
            <a:chExt cx="789" cy="870"/>
          </a:xfrm>
        </p:grpSpPr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25625" name="Freeform 42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>
                  <a:gd name="T0" fmla="*/ 3 w 364"/>
                  <a:gd name="T1" fmla="*/ 212 h 422"/>
                  <a:gd name="T2" fmla="*/ 364 w 364"/>
                  <a:gd name="T3" fmla="*/ 0 h 422"/>
                  <a:gd name="T4" fmla="*/ 364 w 364"/>
                  <a:gd name="T5" fmla="*/ 180 h 422"/>
                  <a:gd name="T6" fmla="*/ 0 w 364"/>
                  <a:gd name="T7" fmla="*/ 422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43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>
                  <a:gd name="T0" fmla="*/ 715 w 1091"/>
                  <a:gd name="T1" fmla="*/ 376 h 377"/>
                  <a:gd name="T2" fmla="*/ 0 w 1091"/>
                  <a:gd name="T3" fmla="*/ 187 h 377"/>
                  <a:gd name="T4" fmla="*/ 397 w 1091"/>
                  <a:gd name="T5" fmla="*/ 0 h 377"/>
                  <a:gd name="T6" fmla="*/ 1090 w 1091"/>
                  <a:gd name="T7" fmla="*/ 152 h 377"/>
                  <a:gd name="T8" fmla="*/ 715 w 1091"/>
                  <a:gd name="T9" fmla="*/ 376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Freeform 44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>
                  <a:gd name="T0" fmla="*/ 0 w 690"/>
                  <a:gd name="T1" fmla="*/ 5 h 390"/>
                  <a:gd name="T2" fmla="*/ 0 w 690"/>
                  <a:gd name="T3" fmla="*/ 192 h 390"/>
                  <a:gd name="T4" fmla="*/ 690 w 690"/>
                  <a:gd name="T5" fmla="*/ 390 h 390"/>
                  <a:gd name="T6" fmla="*/ 690 w 690"/>
                  <a:gd name="T7" fmla="*/ 185 h 390"/>
                  <a:gd name="T8" fmla="*/ 4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45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271 w 271"/>
                  <a:gd name="T3" fmla="*/ 73 h 189"/>
                  <a:gd name="T4" fmla="*/ 271 w 271"/>
                  <a:gd name="T5" fmla="*/ 189 h 189"/>
                  <a:gd name="T6" fmla="*/ 0 w 271"/>
                  <a:gd name="T7" fmla="*/ 115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Freeform 46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261 w 261"/>
                  <a:gd name="T3" fmla="*/ 69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Freeform 47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1" name="Line 48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2" name="Line 49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3" name="Freeform 50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18 h 35"/>
                  <a:gd name="T4" fmla="*/ 64 w 64"/>
                  <a:gd name="T5" fmla="*/ 35 h 35"/>
                  <a:gd name="T6" fmla="*/ 64 w 64"/>
                  <a:gd name="T7" fmla="*/ 19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6" name="Line 53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7" name="Line 54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8" name="Freeform 55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>
                  <a:gd name="T0" fmla="*/ 0 w 275"/>
                  <a:gd name="T1" fmla="*/ 40 h 117"/>
                  <a:gd name="T2" fmla="*/ 275 w 275"/>
                  <a:gd name="T3" fmla="*/ 117 h 117"/>
                  <a:gd name="T4" fmla="*/ 275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25614" name="Freeform 57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Freeform 58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Oval 59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Freeform 60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20 w 646"/>
                  <a:gd name="T3" fmla="*/ 36 h 180"/>
                  <a:gd name="T4" fmla="*/ 574 w 646"/>
                  <a:gd name="T5" fmla="*/ 180 h 180"/>
                  <a:gd name="T6" fmla="*/ 646 w 646"/>
                  <a:gd name="T7" fmla="*/ 15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61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>
                  <a:gd name="T0" fmla="*/ 620 w 808"/>
                  <a:gd name="T1" fmla="*/ 746 h 746"/>
                  <a:gd name="T2" fmla="*/ 808 w 808"/>
                  <a:gd name="T3" fmla="*/ 525 h 746"/>
                  <a:gd name="T4" fmla="*/ 808 w 808"/>
                  <a:gd name="T5" fmla="*/ 106 h 746"/>
                  <a:gd name="T6" fmla="*/ 336 w 808"/>
                  <a:gd name="T7" fmla="*/ 0 h 746"/>
                  <a:gd name="T8" fmla="*/ 0 w 808"/>
                  <a:gd name="T9" fmla="*/ 48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Freeform 62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>
                  <a:gd name="T0" fmla="*/ 0 w 144"/>
                  <a:gd name="T1" fmla="*/ 644 h 644"/>
                  <a:gd name="T2" fmla="*/ 0 w 144"/>
                  <a:gd name="T3" fmla="*/ 79 h 644"/>
                  <a:gd name="T4" fmla="*/ 144 w 144"/>
                  <a:gd name="T5" fmla="*/ 0 h 644"/>
                  <a:gd name="T6" fmla="*/ 144 w 144"/>
                  <a:gd name="T7" fmla="*/ 554 h 644"/>
                  <a:gd name="T8" fmla="*/ 0 w 144"/>
                  <a:gd name="T9" fmla="*/ 644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Freeform 63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>
                  <a:gd name="T0" fmla="*/ 638 w 782"/>
                  <a:gd name="T1" fmla="*/ 219 h 219"/>
                  <a:gd name="T2" fmla="*/ 0 w 782"/>
                  <a:gd name="T3" fmla="*/ 67 h 219"/>
                  <a:gd name="T4" fmla="*/ 160 w 782"/>
                  <a:gd name="T5" fmla="*/ 0 h 219"/>
                  <a:gd name="T6" fmla="*/ 782 w 782"/>
                  <a:gd name="T7" fmla="*/ 139 h 219"/>
                  <a:gd name="T8" fmla="*/ 638 w 782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Freeform 64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>
                  <a:gd name="T0" fmla="*/ 671 w 672"/>
                  <a:gd name="T1" fmla="*/ 753 h 754"/>
                  <a:gd name="T2" fmla="*/ 671 w 672"/>
                  <a:gd name="T3" fmla="*/ 160 h 754"/>
                  <a:gd name="T4" fmla="*/ 0 w 672"/>
                  <a:gd name="T5" fmla="*/ 0 h 754"/>
                  <a:gd name="T6" fmla="*/ 0 w 672"/>
                  <a:gd name="T7" fmla="*/ 578 h 754"/>
                  <a:gd name="T8" fmla="*/ 671 w 672"/>
                  <a:gd name="T9" fmla="*/ 753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Freeform 65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>
                  <a:gd name="T0" fmla="*/ 490 w 491"/>
                  <a:gd name="T1" fmla="*/ 548 h 549"/>
                  <a:gd name="T2" fmla="*/ 490 w 491"/>
                  <a:gd name="T3" fmla="*/ 117 h 549"/>
                  <a:gd name="T4" fmla="*/ 0 w 491"/>
                  <a:gd name="T5" fmla="*/ 0 h 549"/>
                  <a:gd name="T6" fmla="*/ 0 w 491"/>
                  <a:gd name="T7" fmla="*/ 424 h 549"/>
                  <a:gd name="T8" fmla="*/ 490 w 491"/>
                  <a:gd name="T9" fmla="*/ 548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86" name="Freeform 66"/>
              <p:cNvSpPr>
                <a:spLocks/>
              </p:cNvSpPr>
              <p:nvPr/>
            </p:nvSpPr>
            <p:spPr bwMode="auto">
              <a:xfrm>
                <a:off x="2069" y="1023"/>
                <a:ext cx="373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24" name="Line 67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Event 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765175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cs typeface="Times New Roman" pitchFamily="18" charset="0"/>
              </a:rPr>
              <a:t>Visual Studio .NET declares variables and creates an event procedure template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70000"/>
              </a:lnSpc>
            </a:pP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endParaRPr lang="en-US" sz="1400" dirty="0" smtClean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r>
              <a:rPr lang="en-US" sz="2800" dirty="0" smtClean="0"/>
              <a:t>Using the Handles keyword adds many event procedures to one event</a:t>
            </a:r>
          </a:p>
        </p:txBody>
      </p:sp>
      <p:sp>
        <p:nvSpPr>
          <p:cNvPr id="78872" name="Rectangle 24"/>
          <p:cNvSpPr>
            <a:spLocks noChangeArrowheads="1"/>
          </p:cNvSpPr>
          <p:nvPr/>
        </p:nvSpPr>
        <p:spPr bwMode="auto">
          <a:xfrm>
            <a:off x="838200" y="2362200"/>
            <a:ext cx="784860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protected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System.Web.UI.WebControls.Button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cmd1;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void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InitializeComponent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()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{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this.cmd1.Click += new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System.EventHandler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(this.cmd1_Click);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this.Load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+= new 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System.EventHandler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this.Page_Load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);</a:t>
            </a:r>
          </a:p>
          <a:p>
            <a:pPr algn="l">
              <a:defRPr/>
            </a:pP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}</a:t>
            </a:r>
            <a:r>
              <a:rPr lang="en-GB" sz="1600" dirty="0"/>
              <a:t> </a:t>
            </a:r>
            <a:endParaRPr lang="en-US" sz="1600" dirty="0">
              <a:solidFill>
                <a:srgbClr val="000000"/>
              </a:solidFill>
              <a:latin typeface="Lucida Sans Typewriter" pitchFamily="49" charset="0"/>
              <a:cs typeface="Times New Roman" pitchFamily="18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void cmd1_Click(object s,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System.EventArgs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Instructor-Led Practice: Creating an Event Procedure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/>
            <a:r>
              <a:rPr lang="en-US" smtClean="0"/>
              <a:t>Create a Web Form using Visual Studio .NET</a:t>
            </a:r>
          </a:p>
          <a:p>
            <a:pPr marL="457200" indent="-457200"/>
            <a:r>
              <a:rPr lang="en-US" smtClean="0"/>
              <a:t>Add controls to the Web Form</a:t>
            </a:r>
          </a:p>
          <a:p>
            <a:pPr marL="457200" indent="-457200"/>
            <a:r>
              <a:rPr lang="en-US" smtClean="0"/>
              <a:t>Double-click one or more controls to add event procedures</a:t>
            </a:r>
          </a:p>
          <a:p>
            <a:pPr marL="457200" indent="-457200"/>
            <a:r>
              <a:rPr lang="en-US" smtClean="0"/>
              <a:t>Build and Browse</a:t>
            </a:r>
          </a:p>
        </p:txBody>
      </p:sp>
      <p:pic>
        <p:nvPicPr>
          <p:cNvPr id="28677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Controls in Event Procedures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105650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Read the properties of Web server controls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responses to other Web server controls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371600" y="2414155"/>
            <a:ext cx="640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strGreeting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= "Hello " +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txtName.Text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;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1371600" y="4800600"/>
            <a:ext cx="640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200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lblGreeting.Text = "new text";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dirty="0" smtClean="0"/>
              <a:t>Using Page Events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Understanding the Page Event Life Cycle</a:t>
            </a:r>
          </a:p>
          <a:p>
            <a:r>
              <a:rPr lang="en-US" smtClean="0"/>
              <a:t>Multimedia: The PostBack Process</a:t>
            </a:r>
          </a:p>
          <a:p>
            <a:r>
              <a:rPr lang="en-US" smtClean="0"/>
              <a:t>Demonstration: Handling Events</a:t>
            </a:r>
          </a:p>
          <a:p>
            <a:r>
              <a:rPr lang="en-US" smtClean="0"/>
              <a:t>Practice: Placing Events in Order</a:t>
            </a:r>
          </a:p>
          <a:p>
            <a:r>
              <a:rPr lang="en-US" smtClean="0"/>
              <a:t>Handling Page.IsPostback Events</a:t>
            </a:r>
          </a:p>
          <a:p>
            <a:r>
              <a:rPr lang="en-US" smtClean="0"/>
              <a:t>Linking Two Controls Together</a:t>
            </a:r>
          </a:p>
          <a:p>
            <a:r>
              <a:rPr lang="en-US" smtClean="0"/>
              <a:t>Demonstration: Linking Controls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6"/>
          <p:cNvSpPr>
            <a:spLocks noChangeArrowheads="1"/>
          </p:cNvSpPr>
          <p:nvPr/>
        </p:nvSpPr>
        <p:spPr bwMode="auto">
          <a:xfrm>
            <a:off x="7543800" y="1219200"/>
            <a:ext cx="990600" cy="4953000"/>
          </a:xfrm>
          <a:prstGeom prst="down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D60093">
                  <a:alpha val="29999"/>
                </a:srgbClr>
              </a:gs>
              <a:gs pos="100000">
                <a:srgbClr val="510038">
                  <a:alpha val="29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24"/>
          <p:cNvSpPr>
            <a:spLocks noChangeArrowheads="1"/>
          </p:cNvSpPr>
          <p:nvPr/>
        </p:nvSpPr>
        <p:spPr bwMode="auto">
          <a:xfrm>
            <a:off x="914400" y="3657600"/>
            <a:ext cx="731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23"/>
          <p:cNvSpPr>
            <a:spLocks noChangeArrowheads="1"/>
          </p:cNvSpPr>
          <p:nvPr/>
        </p:nvSpPr>
        <p:spPr bwMode="auto">
          <a:xfrm>
            <a:off x="914400" y="2917825"/>
            <a:ext cx="7315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Understanding the Page Event Life Cycle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429000" y="2211388"/>
            <a:ext cx="4648200" cy="5318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Page_Load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429000" y="4495800"/>
            <a:ext cx="4648200" cy="5318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Page_Unload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429000" y="2973388"/>
            <a:ext cx="4648200" cy="531812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Textbox1_Changed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429000" y="3733800"/>
            <a:ext cx="4648200" cy="531813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2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Button1_Click</a:t>
            </a:r>
          </a:p>
        </p:txBody>
      </p:sp>
      <p:sp>
        <p:nvSpPr>
          <p:cNvPr id="31754" name="Text Box 7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629150" y="5334000"/>
            <a:ext cx="2247900" cy="566738"/>
          </a:xfr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/>
              <a:t>Page is disposed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429000" y="1447800"/>
            <a:ext cx="4648200" cy="5318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 type="none" w="sm" len="sm"/>
            <a:tailEnd type="none" w="sm" len="sm"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pPr>
              <a:defRPr/>
            </a:pPr>
            <a:r>
              <a:rPr lang="en-US" sz="2800" b="1"/>
              <a:t>Page_Init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762000" y="2438400"/>
            <a:ext cx="180181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Control events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990600" y="3028950"/>
            <a:ext cx="199231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Change Events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990600" y="3789363"/>
            <a:ext cx="1852613" cy="420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Action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Demonstration: Handling Events</a:t>
            </a:r>
          </a:p>
        </p:txBody>
      </p:sp>
      <p:pic>
        <p:nvPicPr>
          <p:cNvPr id="3379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133600"/>
            <a:ext cx="4103688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Practice: Placing Events in Order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Students will:</a:t>
            </a:r>
          </a:p>
          <a:p>
            <a:pPr lvl="1"/>
            <a:r>
              <a:rPr lang="en-US" smtClean="0"/>
              <a:t>Given scenarios, list the events that will happen and the order in which they will occur</a:t>
            </a:r>
          </a:p>
          <a:p>
            <a:r>
              <a:rPr lang="en-US" smtClean="0"/>
              <a:t>Time: 5 Minutes</a:t>
            </a:r>
          </a:p>
          <a:p>
            <a:endParaRPr lang="en-US" smtClean="0"/>
          </a:p>
        </p:txBody>
      </p:sp>
      <p:pic>
        <p:nvPicPr>
          <p:cNvPr id="34821" name="Picture 5" descr="Practice"/>
          <p:cNvPicPr>
            <a:picLocks noChangeAspect="1" noChangeArrowheads="1"/>
          </p:cNvPicPr>
          <p:nvPr/>
        </p:nvPicPr>
        <p:blipFill>
          <a:blip r:embed="rId3" cstate="print"/>
          <a:srcRect r="1645" b="352"/>
          <a:stretch>
            <a:fillRect/>
          </a:stretch>
        </p:blipFill>
        <p:spPr bwMode="auto">
          <a:xfrm>
            <a:off x="755650" y="1123950"/>
            <a:ext cx="1277938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Using Code-Behind Pages</a:t>
            </a:r>
          </a:p>
          <a:p>
            <a:r>
              <a:rPr lang="en-US" smtClean="0"/>
              <a:t>Adding Event Procedures to Web Server Controls</a:t>
            </a:r>
          </a:p>
          <a:p>
            <a:r>
              <a:rPr lang="en-US" smtClean="0"/>
              <a:t>Using Page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Page.IsPostback Events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19200"/>
            <a:ext cx="719455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Page_Load</a:t>
            </a:r>
            <a:r>
              <a:rPr lang="en-US" dirty="0" smtClean="0"/>
              <a:t> fires on every request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b="1" dirty="0" err="1" smtClean="0"/>
              <a:t>Page.IsPostBack</a:t>
            </a:r>
            <a:r>
              <a:rPr lang="en-US" dirty="0" smtClean="0"/>
              <a:t> to execute conditional logic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Page.IsPostBack</a:t>
            </a:r>
            <a:r>
              <a:rPr lang="en-US" dirty="0" smtClean="0"/>
              <a:t> prevents reloading for each </a:t>
            </a:r>
            <a:r>
              <a:rPr lang="en-US" dirty="0" err="1" smtClean="0"/>
              <a:t>postback</a:t>
            </a:r>
            <a:endParaRPr lang="en-US" dirty="0" smtClean="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219200" y="2895600"/>
            <a:ext cx="7620000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private void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Page_Load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(object sender,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System.EventArgs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e)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{   if (!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Page.IsPostBack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)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{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   // executes only on initial page load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	}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//this code executes on every request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Two Controls Together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0925" y="1524000"/>
            <a:ext cx="7194550" cy="46180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Linking one control to another is useful for taking </a:t>
            </a:r>
            <a:r>
              <a:rPr lang="en-US" dirty="0" smtClean="0">
                <a:cs typeface="Times New Roman" pitchFamily="18" charset="0"/>
              </a:rPr>
              <a:t>values from list boxes or drop-down lists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Data binding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914400" y="3048000"/>
            <a:ext cx="74676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&lt;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asp:DropDownList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id="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lstOccupation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" 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 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autoPostBack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="True"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runat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="server" &gt;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You selected: &lt;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asp:Label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id="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lblSelectedValue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" 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  Text="</a:t>
            </a:r>
            <a:r>
              <a:rPr lang="en-US" sz="1600" b="1" dirty="0">
                <a:latin typeface="Lucida Sans Typewriter" pitchFamily="49" charset="0"/>
                <a:cs typeface="Times New Roman" pitchFamily="18" charset="0"/>
              </a:rPr>
              <a:t>&lt;%#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lstOccupation.SelectedItem.Text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</a:t>
            </a:r>
            <a:r>
              <a:rPr lang="en-US" sz="1600" b="1" dirty="0">
                <a:latin typeface="Lucida Sans Typewriter" pitchFamily="49" charset="0"/>
                <a:cs typeface="Times New Roman" pitchFamily="18" charset="0"/>
              </a:rPr>
              <a:t>%&gt;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" 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 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runat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="server" /&gt;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914400" y="5151438"/>
            <a:ext cx="77724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private void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Page_Load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(object sender,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System.EventArgs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e)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{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   </a:t>
            </a:r>
            <a:r>
              <a:rPr lang="en-US" sz="1600" dirty="0" err="1">
                <a:latin typeface="Lucida Sans Typewriter" pitchFamily="49" charset="0"/>
                <a:cs typeface="Times New Roman" pitchFamily="18" charset="0"/>
              </a:rPr>
              <a:t>lblSelectedValue.DataBind</a:t>
            </a: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();</a:t>
            </a:r>
          </a:p>
          <a:p>
            <a:pPr algn="l">
              <a:defRPr/>
            </a:pPr>
            <a:r>
              <a:rPr lang="en-US" sz="1600" dirty="0">
                <a:latin typeface="Lucida Sans Typewriter" pitchFamily="49" charset="0"/>
                <a:cs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smtClean="0"/>
              <a:t>Demonstration: Linking Controls Together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446213"/>
            <a:ext cx="5643563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Link a Label to a ListBox</a:t>
            </a:r>
          </a:p>
        </p:txBody>
      </p:sp>
      <p:pic>
        <p:nvPicPr>
          <p:cNvPr id="37893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133600"/>
            <a:ext cx="4405313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dirty="0" smtClean="0"/>
              <a:t>Using Code-Behind Pages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How to Implement Code</a:t>
            </a:r>
          </a:p>
          <a:p>
            <a:r>
              <a:rPr lang="en-US" dirty="0" smtClean="0"/>
              <a:t>Writing Inline Code</a:t>
            </a:r>
          </a:p>
          <a:p>
            <a:r>
              <a:rPr lang="en-US" dirty="0" smtClean="0"/>
              <a:t>What are Code-Behind Pages?</a:t>
            </a:r>
          </a:p>
          <a:p>
            <a:r>
              <a:rPr lang="en-US" dirty="0" smtClean="0"/>
              <a:t>Understanding How Code-Behind Pages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Implement Code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Three methods for adding code:</a:t>
            </a:r>
          </a:p>
          <a:p>
            <a:pPr lvl="1"/>
            <a:r>
              <a:rPr lang="en-US" dirty="0" smtClean="0"/>
              <a:t>Put code in the same file as content (mixed)</a:t>
            </a:r>
          </a:p>
          <a:p>
            <a:pPr lvl="1"/>
            <a:r>
              <a:rPr lang="en-US" dirty="0" smtClean="0"/>
              <a:t>Put code in a separate section of the content file (inline code)</a:t>
            </a:r>
          </a:p>
          <a:p>
            <a:pPr lvl="1"/>
            <a:r>
              <a:rPr lang="en-US" dirty="0" smtClean="0"/>
              <a:t>Put code in a separate file (code-behind pages)</a:t>
            </a:r>
          </a:p>
          <a:p>
            <a:r>
              <a:rPr lang="en-US" dirty="0" smtClean="0"/>
              <a:t>Code-behind pages are the Visual Studio .NET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Inline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0750" y="1223962"/>
            <a:ext cx="7073900" cy="3076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Code and content in the same file</a:t>
            </a:r>
          </a:p>
          <a:p>
            <a:r>
              <a:rPr lang="en-US" dirty="0" smtClean="0"/>
              <a:t>Different sections in the file for code and HTML</a:t>
            </a: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838200" y="3429000"/>
            <a:ext cx="7239000" cy="2057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&lt;HTML&gt;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asp:Button</a:t>
            </a: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id="</a:t>
            </a:r>
            <a:r>
              <a:rPr lang="en-US" sz="14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btn</a:t>
            </a: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" </a:t>
            </a:r>
            <a:r>
              <a:rPr lang="en-US" sz="14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runat</a:t>
            </a: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="server"/&gt;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&lt;/HTML&gt;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&lt;SCRIPT Language="c#" </a:t>
            </a:r>
            <a:r>
              <a:rPr lang="en-US" sz="14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runat</a:t>
            </a: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="server"&gt;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private void </a:t>
            </a:r>
            <a:r>
              <a:rPr lang="en-US" sz="14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btn_Click</a:t>
            </a: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(object sender, </a:t>
            </a:r>
            <a:r>
              <a:rPr lang="en-US" sz="1400" dirty="0" err="1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System.EventArgs</a:t>
            </a: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e)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{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  . . . 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  }</a:t>
            </a:r>
          </a:p>
          <a:p>
            <a:pPr algn="l">
              <a:defRPr/>
            </a:pPr>
            <a:r>
              <a:rPr lang="en-US" sz="1400" dirty="0">
                <a:solidFill>
                  <a:srgbClr val="000000"/>
                </a:solidFill>
                <a:latin typeface="Lucida Sans Typewriter" pitchFamily="49" charset="0"/>
                <a:cs typeface="Times New Roman" pitchFamily="18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609600" y="2773363"/>
            <a:ext cx="7848600" cy="32464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1176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Code-Behind Pages?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Separation of code from content</a:t>
            </a:r>
          </a:p>
          <a:p>
            <a:pPr lvl="1"/>
            <a:r>
              <a:rPr lang="en-US" smtClean="0"/>
              <a:t>Developers and UI designers can work independently</a:t>
            </a:r>
          </a:p>
        </p:txBody>
      </p:sp>
      <p:pic>
        <p:nvPicPr>
          <p:cNvPr id="19461" name="Picture 5" descr="PageDev"/>
          <p:cNvPicPr>
            <a:picLocks noChangeAspect="1" noChangeArrowheads="1"/>
          </p:cNvPicPr>
          <p:nvPr/>
        </p:nvPicPr>
        <p:blipFill>
          <a:blip r:embed="rId3" cstate="print"/>
          <a:srcRect l="9166" t="52222" r="8333" b="10001"/>
          <a:stretch>
            <a:fillRect/>
          </a:stretch>
        </p:blipFill>
        <p:spPr bwMode="auto">
          <a:xfrm>
            <a:off x="838200" y="2743200"/>
            <a:ext cx="7543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143000" y="528002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Form1.aspx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419600" y="528002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Form1.aspx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6056313" y="5181600"/>
            <a:ext cx="240188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Form1.aspx.vb</a:t>
            </a:r>
          </a:p>
          <a:p>
            <a:pPr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or Form1.aspx.cs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143000" y="4297363"/>
            <a:ext cx="1493838" cy="5794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3200" b="1">
                <a:solidFill>
                  <a:schemeClr val="bg2"/>
                </a:solidFill>
                <a:latin typeface="Arial" charset="0"/>
              </a:rPr>
              <a:t>&lt;tags&gt;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495800" y="3962400"/>
            <a:ext cx="1493838" cy="5794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3200" b="1">
                <a:solidFill>
                  <a:schemeClr val="bg2"/>
                </a:solidFill>
                <a:latin typeface="Arial" charset="0"/>
              </a:rPr>
              <a:t>&lt;tags&gt;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6667500" y="3962400"/>
            <a:ext cx="1130300" cy="5794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code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1314450" y="3429000"/>
            <a:ext cx="1130300" cy="5794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code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368925" y="2895600"/>
            <a:ext cx="1833563" cy="3968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>
                <a:solidFill>
                  <a:schemeClr val="bg2"/>
                </a:solidFill>
                <a:latin typeface="Arial" charset="0"/>
              </a:rPr>
              <a:t>Separate files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190625" y="2895600"/>
            <a:ext cx="1381125" cy="3968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>
                <a:solidFill>
                  <a:schemeClr val="bg2"/>
                </a:solidFill>
                <a:latin typeface="Arial" charset="0"/>
              </a:rPr>
              <a:t>Single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94" name="AutoShape 22"/>
          <p:cNvSpPr>
            <a:spLocks noChangeArrowheads="1"/>
          </p:cNvSpPr>
          <p:nvPr/>
        </p:nvSpPr>
        <p:spPr bwMode="auto">
          <a:xfrm flipV="1">
            <a:off x="5105400" y="3429000"/>
            <a:ext cx="2743200" cy="2743200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533400"/>
          </a:xfrm>
        </p:spPr>
        <p:txBody>
          <a:bodyPr/>
          <a:lstStyle/>
          <a:p>
            <a:r>
              <a:rPr lang="en-US" sz="2800" dirty="0" smtClean="0"/>
              <a:t>Understanding How Code-Behind Pages Work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255" y="1168401"/>
            <a:ext cx="6705600" cy="2230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Create separate files for user interface and interface logic</a:t>
            </a:r>
          </a:p>
          <a:p>
            <a:r>
              <a:rPr lang="en-US" sz="2800" dirty="0" smtClean="0"/>
              <a:t>Use @ Page directive to link the two files </a:t>
            </a:r>
          </a:p>
          <a:p>
            <a:r>
              <a:rPr lang="en-US" sz="2800" dirty="0" smtClean="0"/>
              <a:t>Pre-compile or JIT-compile</a:t>
            </a:r>
          </a:p>
          <a:p>
            <a:endParaRPr lang="en-US" sz="2800" dirty="0" smtClean="0"/>
          </a:p>
        </p:txBody>
      </p:sp>
      <p:sp>
        <p:nvSpPr>
          <p:cNvPr id="131091" name="AutoShape 19"/>
          <p:cNvSpPr>
            <a:spLocks noChangeArrowheads="1"/>
          </p:cNvSpPr>
          <p:nvPr/>
        </p:nvSpPr>
        <p:spPr bwMode="auto">
          <a:xfrm flipV="1">
            <a:off x="990600" y="3505200"/>
            <a:ext cx="3352800" cy="2667000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952500" y="3498011"/>
            <a:ext cx="3695700" cy="30623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000" b="1" dirty="0"/>
              <a:t>Page1.aspx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sz="2000" dirty="0"/>
              <a:t>&lt;% @ Page Language="c#"</a:t>
            </a:r>
            <a:br>
              <a:rPr lang="en-US" sz="2000" dirty="0"/>
            </a:br>
            <a:r>
              <a:rPr lang="en-US" sz="2000" dirty="0"/>
              <a:t>Inherits="Project.WebForm1" </a:t>
            </a:r>
            <a:r>
              <a:rPr lang="en-US" sz="2000" dirty="0" err="1"/>
              <a:t>Codebehind</a:t>
            </a:r>
            <a:r>
              <a:rPr lang="en-US" sz="2000" dirty="0"/>
              <a:t>="Page1.aspx.cs" </a:t>
            </a:r>
            <a:br>
              <a:rPr lang="en-US" sz="2000" dirty="0"/>
            </a:br>
            <a:r>
              <a:rPr lang="en-US" sz="2000" dirty="0" err="1"/>
              <a:t>Src</a:t>
            </a:r>
            <a:r>
              <a:rPr lang="en-US" sz="2000" dirty="0"/>
              <a:t> = "Page1.aspx.cs" %&gt;</a:t>
            </a:r>
          </a:p>
          <a:p>
            <a:pPr algn="l">
              <a:spcBef>
                <a:spcPct val="50000"/>
              </a:spcBef>
            </a:pPr>
            <a:endParaRPr lang="en-US" sz="2200" dirty="0"/>
          </a:p>
        </p:txBody>
      </p:sp>
      <p:sp>
        <p:nvSpPr>
          <p:cNvPr id="20488" name="Text Box 23"/>
          <p:cNvSpPr txBox="1">
            <a:spLocks noChangeArrowheads="1"/>
          </p:cNvSpPr>
          <p:nvPr/>
        </p:nvSpPr>
        <p:spPr bwMode="auto">
          <a:xfrm>
            <a:off x="5105400" y="3505200"/>
            <a:ext cx="2971800" cy="25638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1" dirty="0"/>
              <a:t>Page1.aspx.cs</a:t>
            </a:r>
          </a:p>
          <a:p>
            <a:pPr algn="l"/>
            <a:r>
              <a:rPr lang="en-US" sz="1800" dirty="0"/>
              <a:t>    </a:t>
            </a:r>
          </a:p>
          <a:p>
            <a:pPr algn="l"/>
            <a:r>
              <a:rPr lang="en-US" sz="1800" dirty="0"/>
              <a:t>public class WebForm1</a:t>
            </a:r>
            <a:br>
              <a:rPr lang="en-US" sz="1800" dirty="0"/>
            </a:br>
            <a:r>
              <a:rPr lang="en-US" sz="1800" dirty="0"/>
              <a:t>    {</a:t>
            </a:r>
          </a:p>
          <a:p>
            <a:pPr algn="l"/>
            <a:r>
              <a:rPr lang="en-US" sz="1800" dirty="0"/>
              <a:t>        private void cmd1_Click()</a:t>
            </a:r>
          </a:p>
          <a:p>
            <a:pPr algn="l"/>
            <a:r>
              <a:rPr lang="en-US" sz="1800" dirty="0"/>
              <a:t>        {</a:t>
            </a:r>
            <a:br>
              <a:rPr lang="en-US" sz="1800" dirty="0"/>
            </a:br>
            <a:r>
              <a:rPr lang="en-US" sz="1800" dirty="0"/>
              <a:t>            …</a:t>
            </a:r>
          </a:p>
          <a:p>
            <a:pPr algn="l"/>
            <a:r>
              <a:rPr lang="en-US" sz="1800" dirty="0"/>
              <a:t>        }</a:t>
            </a:r>
          </a:p>
          <a:p>
            <a:pPr algn="l"/>
            <a:r>
              <a:rPr lang="en-US" sz="1800" dirty="0"/>
              <a:t>    }</a:t>
            </a:r>
          </a:p>
        </p:txBody>
      </p:sp>
      <p:sp>
        <p:nvSpPr>
          <p:cNvPr id="20489" name="Line 24"/>
          <p:cNvSpPr>
            <a:spLocks noChangeShapeType="1"/>
          </p:cNvSpPr>
          <p:nvPr/>
        </p:nvSpPr>
        <p:spPr bwMode="auto">
          <a:xfrm flipV="1">
            <a:off x="4038600" y="4419600"/>
            <a:ext cx="2438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25"/>
          <p:cNvSpPr>
            <a:spLocks noChangeShapeType="1"/>
          </p:cNvSpPr>
          <p:nvPr/>
        </p:nvSpPr>
        <p:spPr bwMode="auto">
          <a:xfrm flipV="1">
            <a:off x="4114800" y="3886200"/>
            <a:ext cx="1143000" cy="114300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609600"/>
          </a:xfrm>
        </p:spPr>
        <p:txBody>
          <a:bodyPr/>
          <a:lstStyle/>
          <a:p>
            <a:r>
              <a:rPr lang="en-US" sz="2400" dirty="0" smtClean="0"/>
              <a:t>Adding Event Procedures to Web Server Controls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What are Event Procedures?</a:t>
            </a:r>
          </a:p>
          <a:p>
            <a:r>
              <a:rPr lang="en-US" sz="2800" dirty="0" smtClean="0"/>
              <a:t>Demonstration: Using Events</a:t>
            </a:r>
          </a:p>
          <a:p>
            <a:r>
              <a:rPr lang="en-US" sz="2800" dirty="0" smtClean="0"/>
              <a:t>Client-Side Event Procedures</a:t>
            </a:r>
          </a:p>
          <a:p>
            <a:r>
              <a:rPr lang="en-US" sz="2800" dirty="0" smtClean="0"/>
              <a:t>Server-Side Event Procedures</a:t>
            </a:r>
          </a:p>
          <a:p>
            <a:r>
              <a:rPr lang="en-US" sz="2800" dirty="0" smtClean="0"/>
              <a:t>Multimedia: Client-Side and Server-Side Events</a:t>
            </a:r>
          </a:p>
          <a:p>
            <a:r>
              <a:rPr lang="en-US" sz="2800" dirty="0" smtClean="0"/>
              <a:t>Creating Event Procedures</a:t>
            </a:r>
          </a:p>
          <a:p>
            <a:r>
              <a:rPr lang="en-US" sz="2800" dirty="0" smtClean="0"/>
              <a:t>Instructor-Led Practice: Creating an Event Procedure</a:t>
            </a:r>
          </a:p>
          <a:p>
            <a:r>
              <a:rPr lang="en-US" sz="2800" dirty="0" smtClean="0"/>
              <a:t>Interacting with Controls in Event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Event Procedures?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Action in response to a user’s interaction with the controls on the page</a:t>
            </a:r>
          </a:p>
        </p:txBody>
      </p:sp>
      <p:pic>
        <p:nvPicPr>
          <p:cNvPr id="22532" name="Picture 20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514600"/>
            <a:ext cx="4103688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32</TotalTime>
  <Words>757</Words>
  <Application>Microsoft Office PowerPoint</Application>
  <PresentationFormat>On-screen Show (4:3)</PresentationFormat>
  <Paragraphs>182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Lucida Sans Typewriter</vt:lpstr>
      <vt:lpstr>Tahoma</vt:lpstr>
      <vt:lpstr>Times New Roman</vt:lpstr>
      <vt:lpstr>Wingdings</vt:lpstr>
      <vt:lpstr>FSOFTTemplate-</vt:lpstr>
      <vt:lpstr>Unit 3: Adding Code to a Microsoft ASP.NET Web Form</vt:lpstr>
      <vt:lpstr>Overview</vt:lpstr>
      <vt:lpstr>Using Code-Behind Pages</vt:lpstr>
      <vt:lpstr>How to Implement Code</vt:lpstr>
      <vt:lpstr>Writing Inline Code</vt:lpstr>
      <vt:lpstr>What are Code-Behind Pages?</vt:lpstr>
      <vt:lpstr>Understanding How Code-Behind Pages Work</vt:lpstr>
      <vt:lpstr>Adding Event Procedures to Web Server Controls</vt:lpstr>
      <vt:lpstr>What are Event Procedures?</vt:lpstr>
      <vt:lpstr>Demonstration: Using Events</vt:lpstr>
      <vt:lpstr>Client-Side Event Procedures</vt:lpstr>
      <vt:lpstr>Server-Side Event Procedures</vt:lpstr>
      <vt:lpstr>Creating Event Procedures</vt:lpstr>
      <vt:lpstr>Instructor-Led Practice: Creating an Event Procedure</vt:lpstr>
      <vt:lpstr>Interacting with Controls in Event Procedures</vt:lpstr>
      <vt:lpstr>Using Page Events</vt:lpstr>
      <vt:lpstr>Understanding the Page Event Life Cycle</vt:lpstr>
      <vt:lpstr>Demonstration: Handling Events</vt:lpstr>
      <vt:lpstr>Practice: Placing Events in Order</vt:lpstr>
      <vt:lpstr>Handling Page.IsPostback Events</vt:lpstr>
      <vt:lpstr>Linking Two Controls Together</vt:lpstr>
      <vt:lpstr>Demonstration: Linking Controls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Adding Code to a Microsoft ASP.NET Web Form</dc:title>
  <dc:creator>haipt</dc:creator>
  <cp:lastModifiedBy>quyetn</cp:lastModifiedBy>
  <cp:revision>21</cp:revision>
  <dcterms:created xsi:type="dcterms:W3CDTF">2011-03-23T16:54:24Z</dcterms:created>
  <dcterms:modified xsi:type="dcterms:W3CDTF">2015-03-15T14:07:30Z</dcterms:modified>
</cp:coreProperties>
</file>