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77" autoAdjust="0"/>
  </p:normalViewPr>
  <p:slideViewPr>
    <p:cSldViewPr>
      <p:cViewPr varScale="1">
        <p:scale>
          <a:sx n="56" d="100"/>
          <a:sy n="56" d="100"/>
        </p:scale>
        <p:origin x="155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4013EB95-5C5A-43C6-98E3-B936650EF343}" type="datetimeFigureOut">
              <a:rPr lang="vi-VN"/>
              <a:pPr>
                <a:defRPr/>
              </a:pPr>
              <a:t>06/03/2014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E1A85FB1-257D-46A2-AE87-71922A5F28AB}" type="slidenum">
              <a:rPr lang="vi-VN"/>
              <a:pPr>
                <a:defRPr/>
              </a:pPr>
              <a:t>‹#›</a:t>
            </a:fld>
            <a:endParaRPr lang="vi-VN"/>
          </a:p>
        </p:txBody>
      </p:sp>
    </p:spTree>
    <p:extLst>
      <p:ext uri="{BB962C8B-B14F-4D97-AF65-F5344CB8AC3E}">
        <p14:creationId xmlns:p14="http://schemas.microsoft.com/office/powerpoint/2010/main" val="2348873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2</a:t>
            </a:fld>
            <a:endParaRPr lang="vi-VN"/>
          </a:p>
        </p:txBody>
      </p:sp>
    </p:spTree>
    <p:extLst>
      <p:ext uri="{BB962C8B-B14F-4D97-AF65-F5344CB8AC3E}">
        <p14:creationId xmlns:p14="http://schemas.microsoft.com/office/powerpoint/2010/main" val="1694335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Khởi</a:t>
            </a:r>
            <a:r>
              <a:rPr lang="en-US" dirty="0" smtClean="0"/>
              <a:t> </a:t>
            </a:r>
            <a:r>
              <a:rPr lang="en-US" dirty="0" err="1" smtClean="0"/>
              <a:t>tạo</a:t>
            </a:r>
            <a:r>
              <a:rPr lang="en-US" dirty="0" smtClean="0"/>
              <a:t> </a:t>
            </a:r>
            <a:r>
              <a:rPr lang="en-US" dirty="0" err="1" smtClean="0"/>
              <a:t>biến</a:t>
            </a:r>
            <a:r>
              <a:rPr lang="en-US" dirty="0" smtClean="0"/>
              <a:t> Application </a:t>
            </a:r>
            <a:r>
              <a:rPr lang="en-US" dirty="0" err="1" smtClean="0"/>
              <a:t>và</a:t>
            </a:r>
            <a:r>
              <a:rPr lang="en-US" dirty="0" smtClean="0"/>
              <a:t> session,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biến</a:t>
            </a:r>
            <a:r>
              <a:rPr lang="en-US" dirty="0" smtClean="0"/>
              <a:t> Application </a:t>
            </a:r>
            <a:r>
              <a:rPr lang="en-US" dirty="0" err="1" smtClean="0"/>
              <a:t>và</a:t>
            </a:r>
            <a:r>
              <a:rPr lang="en-US" dirty="0" smtClean="0"/>
              <a:t> Session, H</a:t>
            </a:r>
            <a:r>
              <a:rPr lang="vi-VN" dirty="0" smtClean="0"/>
              <a:t>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Session, </a:t>
            </a:r>
            <a:r>
              <a:rPr lang="en-US" dirty="0" err="1" smtClean="0"/>
              <a:t>thời</a:t>
            </a:r>
            <a:r>
              <a:rPr lang="en-US" dirty="0" smtClean="0"/>
              <a:t> </a:t>
            </a:r>
            <a:r>
              <a:rPr lang="en-US" dirty="0" err="1" smtClean="0"/>
              <a:t>gian</a:t>
            </a:r>
            <a:r>
              <a:rPr lang="en-US" dirty="0" smtClean="0"/>
              <a:t> </a:t>
            </a:r>
            <a:r>
              <a:rPr lang="en-US" dirty="0" err="1" smtClean="0"/>
              <a:t>biến</a:t>
            </a:r>
            <a:r>
              <a:rPr lang="en-US" dirty="0" smtClean="0"/>
              <a:t> Application </a:t>
            </a:r>
            <a:r>
              <a:rPr lang="en-US" dirty="0" err="1" smtClean="0"/>
              <a:t>và</a:t>
            </a:r>
            <a:r>
              <a:rPr lang="en-US" dirty="0" smtClean="0"/>
              <a:t> Session , </a:t>
            </a:r>
            <a:r>
              <a:rPr lang="en-US" dirty="0" err="1" smtClean="0"/>
              <a:t>Khả</a:t>
            </a:r>
            <a:r>
              <a:rPr lang="en-US" dirty="0" smtClean="0"/>
              <a:t> </a:t>
            </a:r>
            <a:r>
              <a:rPr lang="en-US" dirty="0" err="1" smtClean="0"/>
              <a:t>năng</a:t>
            </a:r>
            <a:r>
              <a:rPr lang="en-US" dirty="0" smtClean="0"/>
              <a:t> l</a:t>
            </a:r>
            <a:r>
              <a:rPr lang="vi-VN" dirty="0" smtClean="0"/>
              <a:t>ư</a:t>
            </a:r>
            <a:r>
              <a:rPr lang="en-US" dirty="0" smtClean="0"/>
              <a:t>u </a:t>
            </a:r>
            <a:r>
              <a:rPr lang="en-US" dirty="0" err="1" smtClean="0"/>
              <a:t>trữ</a:t>
            </a:r>
            <a:r>
              <a:rPr lang="en-US" dirty="0" smtClean="0"/>
              <a:t> </a:t>
            </a:r>
            <a:r>
              <a:rPr lang="en-US" dirty="0" err="1" smtClean="0"/>
              <a:t>mở</a:t>
            </a:r>
            <a:r>
              <a:rPr lang="en-US" dirty="0" smtClean="0"/>
              <a:t> </a:t>
            </a:r>
            <a:r>
              <a:rPr lang="en-US" dirty="0" err="1" smtClean="0"/>
              <a:t>rrộng</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biến</a:t>
            </a:r>
            <a:r>
              <a:rPr lang="en-US" dirty="0" smtClean="0"/>
              <a:t> Application </a:t>
            </a:r>
            <a:r>
              <a:rPr lang="en-US" dirty="0" err="1" smtClean="0"/>
              <a:t>và</a:t>
            </a:r>
            <a:r>
              <a:rPr lang="en-US" dirty="0" smtClean="0"/>
              <a:t> Session, L</a:t>
            </a:r>
            <a:r>
              <a:rPr lang="vi-VN" dirty="0" smtClean="0"/>
              <a:t>ư</a:t>
            </a:r>
            <a:r>
              <a:rPr lang="en-US" dirty="0" smtClean="0"/>
              <a:t>u </a:t>
            </a:r>
            <a:r>
              <a:rPr lang="en-US" dirty="0" err="1" smtClean="0"/>
              <a:t>lại</a:t>
            </a:r>
            <a:r>
              <a:rPr lang="en-US" dirty="0" smtClean="0"/>
              <a:t> </a:t>
            </a:r>
            <a:r>
              <a:rPr lang="en-US" dirty="0" err="1" smtClean="0"/>
              <a:t>các</a:t>
            </a:r>
            <a:r>
              <a:rPr lang="en-US" dirty="0" smtClean="0"/>
              <a:t> </a:t>
            </a:r>
            <a:r>
              <a:rPr lang="en-US" dirty="0" err="1" smtClean="0"/>
              <a:t>biến</a:t>
            </a:r>
            <a:r>
              <a:rPr lang="en-US" dirty="0" smtClean="0"/>
              <a:t> Application </a:t>
            </a:r>
            <a:r>
              <a:rPr lang="en-US" dirty="0" err="1" smtClean="0"/>
              <a:t>và</a:t>
            </a:r>
            <a:r>
              <a:rPr lang="en-US" dirty="0" smtClean="0"/>
              <a:t> Session </a:t>
            </a:r>
            <a:r>
              <a:rPr lang="en-US" dirty="0" err="1" smtClean="0"/>
              <a:t>trong</a:t>
            </a:r>
            <a:r>
              <a:rPr lang="en-US" dirty="0" smtClean="0"/>
              <a:t> </a:t>
            </a:r>
            <a:r>
              <a:rPr lang="en-US" dirty="0" err="1" smtClean="0"/>
              <a:t>một</a:t>
            </a:r>
            <a:r>
              <a:rPr lang="en-US" dirty="0" smtClean="0"/>
              <a:t> Database.</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11</a:t>
            </a:fld>
            <a:endParaRPr lang="vi-VN"/>
          </a:p>
        </p:txBody>
      </p:sp>
    </p:spTree>
    <p:extLst>
      <p:ext uri="{BB962C8B-B14F-4D97-AF65-F5344CB8AC3E}">
        <p14:creationId xmlns:p14="http://schemas.microsoft.com/office/powerpoint/2010/main" val="3449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Biến được khởi tạo trong Global.asax </a:t>
            </a:r>
            <a:r>
              <a:rPr lang="en-US" dirty="0" smtClean="0"/>
              <a:t>- </a:t>
            </a:r>
            <a:r>
              <a:rPr lang="vi-VN" dirty="0" smtClean="0"/>
              <a:t>Các ứng dụng </a:t>
            </a:r>
            <a:r>
              <a:rPr lang="en-US" dirty="0" smtClean="0"/>
              <a:t>chia </a:t>
            </a:r>
            <a:r>
              <a:rPr lang="en-US" dirty="0" err="1" smtClean="0"/>
              <a:t>sẻ</a:t>
            </a:r>
            <a:r>
              <a:rPr lang="vi-VN" dirty="0" smtClean="0"/>
              <a:t> đối tượng thông tin giữa tất cả người dùng của một ứng dụng Web</a:t>
            </a:r>
            <a:r>
              <a:rPr lang="en-US" dirty="0" smtClean="0"/>
              <a:t> – Session </a:t>
            </a:r>
            <a:r>
              <a:rPr lang="en-US" dirty="0" err="1" smtClean="0"/>
              <a:t>ng</a:t>
            </a:r>
            <a:r>
              <a:rPr lang="vi-VN" dirty="0" smtClean="0"/>
              <a:t>ười</a:t>
            </a:r>
            <a:r>
              <a:rPr lang="en-US" dirty="0" smtClean="0"/>
              <a:t> dung </a:t>
            </a:r>
            <a:r>
              <a:rPr lang="en-US" dirty="0" err="1" smtClean="0"/>
              <a:t>cụ</a:t>
            </a:r>
            <a:r>
              <a:rPr lang="en-US" dirty="0" smtClean="0"/>
              <a:t> </a:t>
            </a:r>
            <a:r>
              <a:rPr lang="en-US" dirty="0" err="1" smtClean="0"/>
              <a:t>thể</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12</a:t>
            </a:fld>
            <a:endParaRPr lang="vi-VN"/>
          </a:p>
        </p:txBody>
      </p:sp>
    </p:spTree>
    <p:extLst>
      <p:ext uri="{BB962C8B-B14F-4D97-AF65-F5344CB8AC3E}">
        <p14:creationId xmlns:p14="http://schemas.microsoft.com/office/powerpoint/2010/main" val="3542130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296CC-BEA6-41F1-9C04-B936D30F6AC2}" type="slidenum">
              <a:rPr lang="en-US"/>
              <a:pPr/>
              <a:t>13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GB" dirty="0" err="1" smtClean="0"/>
              <a:t>Đọc</a:t>
            </a:r>
            <a:r>
              <a:rPr lang="en-GB" dirty="0" smtClean="0"/>
              <a:t> </a:t>
            </a:r>
            <a:r>
              <a:rPr lang="en-GB" dirty="0" err="1" smtClean="0"/>
              <a:t>biến</a:t>
            </a:r>
            <a:r>
              <a:rPr lang="en-GB" dirty="0" smtClean="0"/>
              <a:t> Session </a:t>
            </a:r>
            <a:r>
              <a:rPr lang="en-GB" dirty="0" err="1" smtClean="0"/>
              <a:t>và</a:t>
            </a:r>
            <a:r>
              <a:rPr lang="en-GB" dirty="0" smtClean="0"/>
              <a:t> App</a:t>
            </a:r>
            <a:endParaRPr lang="en-GB" dirty="0"/>
          </a:p>
        </p:txBody>
      </p:sp>
    </p:spTree>
    <p:extLst>
      <p:ext uri="{BB962C8B-B14F-4D97-AF65-F5344CB8AC3E}">
        <p14:creationId xmlns:p14="http://schemas.microsoft.com/office/powerpoint/2010/main" val="2997869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Khởi tạo một biến phiên (một số) trong global.asax </a:t>
            </a:r>
            <a:r>
              <a:rPr lang="en-US" dirty="0" smtClean="0"/>
              <a:t>- </a:t>
            </a:r>
            <a:r>
              <a:rPr lang="vi-VN" dirty="0" smtClean="0"/>
              <a:t>Truy cập biến phiên giao dịch từ một trang </a:t>
            </a:r>
            <a:r>
              <a:rPr lang="en-US" dirty="0" smtClean="0"/>
              <a:t>- </a:t>
            </a:r>
            <a:r>
              <a:rPr lang="vi-VN" dirty="0" smtClean="0"/>
              <a:t>Truy cập biến phiên giao dịch từ một trang khác và sửa đổi nó </a:t>
            </a:r>
            <a:r>
              <a:rPr lang="en-US" dirty="0" smtClean="0"/>
              <a:t>- </a:t>
            </a:r>
            <a:r>
              <a:rPr lang="vi-VN" dirty="0" smtClean="0"/>
              <a:t>Tái truy biến phiên giao dịch từ trang đầu tiên</a:t>
            </a:r>
            <a:r>
              <a:rPr lang="en-US" dirty="0" smtClean="0"/>
              <a:t> (DEMO </a:t>
            </a:r>
            <a:r>
              <a:rPr lang="en-US" dirty="0" err="1" smtClean="0"/>
              <a:t>việc</a:t>
            </a:r>
            <a:r>
              <a:rPr lang="en-US" dirty="0" smtClean="0"/>
              <a:t> </a:t>
            </a:r>
            <a:r>
              <a:rPr lang="en-US" dirty="0" err="1" smtClean="0"/>
              <a:t>đăng</a:t>
            </a:r>
            <a:r>
              <a:rPr lang="en-US" dirty="0" smtClean="0"/>
              <a:t> </a:t>
            </a:r>
            <a:r>
              <a:rPr lang="en-US" dirty="0" err="1" smtClean="0"/>
              <a:t>nhập</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14</a:t>
            </a:fld>
            <a:endParaRPr lang="vi-VN"/>
          </a:p>
        </p:txBody>
      </p:sp>
    </p:spTree>
    <p:extLst>
      <p:ext uri="{BB962C8B-B14F-4D97-AF65-F5344CB8AC3E}">
        <p14:creationId xmlns:p14="http://schemas.microsoft.com/office/powerpoint/2010/main" val="2124637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64D51-A94A-44C3-84C5-D5AF92586746}" type="slidenum">
              <a:rPr lang="en-US"/>
              <a:pPr/>
              <a:t>15</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GB" dirty="0" err="1" smtClean="0"/>
              <a:t>Biến</a:t>
            </a:r>
            <a:r>
              <a:rPr lang="en-GB" dirty="0" smtClean="0"/>
              <a:t> Application </a:t>
            </a:r>
            <a:r>
              <a:rPr lang="en-GB" dirty="0" err="1" smtClean="0"/>
              <a:t>vẫn</a:t>
            </a:r>
            <a:r>
              <a:rPr lang="en-GB" dirty="0" smtClean="0"/>
              <a:t> </a:t>
            </a:r>
            <a:r>
              <a:rPr lang="en-GB" dirty="0" err="1" smtClean="0"/>
              <a:t>tồn</a:t>
            </a:r>
            <a:r>
              <a:rPr lang="en-GB" dirty="0" smtClean="0"/>
              <a:t> </a:t>
            </a:r>
            <a:r>
              <a:rPr lang="en-GB" dirty="0" err="1" smtClean="0"/>
              <a:t>tại</a:t>
            </a:r>
            <a:r>
              <a:rPr lang="en-GB" dirty="0" smtClean="0"/>
              <a:t> </a:t>
            </a:r>
            <a:r>
              <a:rPr lang="en-GB" dirty="0" err="1" smtClean="0"/>
              <a:t>cho</a:t>
            </a:r>
            <a:r>
              <a:rPr lang="en-GB" dirty="0" smtClean="0"/>
              <a:t> </a:t>
            </a:r>
            <a:r>
              <a:rPr lang="en-GB" dirty="0" err="1" smtClean="0"/>
              <a:t>đến</a:t>
            </a:r>
            <a:r>
              <a:rPr lang="en-GB" dirty="0" smtClean="0"/>
              <a:t> </a:t>
            </a:r>
            <a:r>
              <a:rPr lang="en-GB" dirty="0" err="1" smtClean="0"/>
              <a:t>khi</a:t>
            </a:r>
            <a:r>
              <a:rPr lang="en-GB" dirty="0" smtClean="0"/>
              <a:t> </a:t>
            </a:r>
            <a:r>
              <a:rPr lang="en-GB" dirty="0" err="1" smtClean="0"/>
              <a:t>Application_End</a:t>
            </a:r>
            <a:endParaRPr lang="en-GB" dirty="0"/>
          </a:p>
        </p:txBody>
      </p:sp>
    </p:spTree>
    <p:extLst>
      <p:ext uri="{BB962C8B-B14F-4D97-AF65-F5344CB8AC3E}">
        <p14:creationId xmlns:p14="http://schemas.microsoft.com/office/powerpoint/2010/main" val="271930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E32A2-3DC4-42D8-AA3A-5C92E2FA1D8A}" type="slidenum">
              <a:rPr lang="en-US"/>
              <a:pPr/>
              <a:t>16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lvl="1"/>
            <a:r>
              <a:rPr lang="vi-VN" dirty="0" smtClean="0"/>
              <a:t>Theo mặc định, trạng thái phiên được quản lý trong quá trình </a:t>
            </a:r>
            <a:br>
              <a:rPr lang="vi-VN" dirty="0" smtClean="0"/>
            </a:br>
            <a:r>
              <a:rPr lang="vi-VN" dirty="0" smtClean="0"/>
              <a:t>Bất lợi của lưu trữ trong quá trình: </a:t>
            </a:r>
            <a:br>
              <a:rPr lang="vi-VN" dirty="0" smtClean="0"/>
            </a:br>
            <a:r>
              <a:rPr lang="vi-VN" dirty="0" smtClean="0"/>
              <a:t>Khả năng mở rộng không </a:t>
            </a:r>
            <a:br>
              <a:rPr lang="vi-VN" dirty="0" smtClean="0"/>
            </a:br>
            <a:r>
              <a:rPr lang="vi-VN" dirty="0" smtClean="0"/>
              <a:t>ASP.NET cung cấp ra khỏi lưu trữ quá trình trạng thái phiên </a:t>
            </a:r>
            <a:br>
              <a:rPr lang="vi-VN" dirty="0" smtClean="0"/>
            </a:br>
            <a:r>
              <a:rPr lang="en-US" dirty="0" smtClean="0"/>
              <a:t>State </a:t>
            </a:r>
            <a:r>
              <a:rPr lang="vi-VN" dirty="0" smtClean="0"/>
              <a:t>có thể được lưu trữ trong cơ sở dữ liệu SQL Server hoặc một </a:t>
            </a:r>
            <a:r>
              <a:rPr lang="en-US" dirty="0" err="1" smtClean="0"/>
              <a:t>máy</a:t>
            </a:r>
            <a:r>
              <a:rPr lang="en-US" dirty="0" smtClean="0"/>
              <a:t> </a:t>
            </a:r>
            <a:r>
              <a:rPr lang="en-US" dirty="0" err="1" smtClean="0"/>
              <a:t>chủ</a:t>
            </a:r>
            <a:r>
              <a:rPr lang="en-US" dirty="0" smtClean="0"/>
              <a:t> state</a:t>
            </a:r>
          </a:p>
          <a:p>
            <a:pPr lvl="1"/>
            <a:r>
              <a:rPr lang="vi-VN" dirty="0" smtClean="0"/>
              <a:t>Ưu điểm của ra khỏi lưu trữ quá trình: </a:t>
            </a:r>
            <a:br>
              <a:rPr lang="vi-VN" dirty="0" smtClean="0"/>
            </a:br>
            <a:r>
              <a:rPr lang="vi-VN" dirty="0" smtClean="0"/>
              <a:t>khả năng mở rộng</a:t>
            </a:r>
            <a:endParaRPr lang="en-US" dirty="0"/>
          </a:p>
        </p:txBody>
      </p:sp>
    </p:spTree>
    <p:extLst>
      <p:ext uri="{BB962C8B-B14F-4D97-AF65-F5344CB8AC3E}">
        <p14:creationId xmlns:p14="http://schemas.microsoft.com/office/powerpoint/2010/main" val="88828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DF8F-D1BA-4AE9-AA3F-252C601F3564}" type="slidenum">
              <a:rPr lang="en-US"/>
              <a:pPr/>
              <a:t>17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trạng</a:t>
            </a:r>
            <a:r>
              <a:rPr lang="en-US" dirty="0" smtClean="0"/>
              <a:t> </a:t>
            </a:r>
            <a:r>
              <a:rPr lang="en-US" dirty="0" err="1" smtClean="0"/>
              <a:t>thái</a:t>
            </a:r>
            <a:r>
              <a:rPr lang="en-US" dirty="0" smtClean="0"/>
              <a:t> Session </a:t>
            </a:r>
            <a:r>
              <a:rPr lang="en-US" dirty="0" err="1" smtClean="0"/>
              <a:t>trong</a:t>
            </a:r>
            <a:r>
              <a:rPr lang="en-US" dirty="0" smtClean="0"/>
              <a:t> </a:t>
            </a:r>
            <a:r>
              <a:rPr lang="en-US" dirty="0" err="1" smtClean="0"/>
              <a:t>web.config</a:t>
            </a:r>
            <a:r>
              <a:rPr lang="en-US" dirty="0" smtClean="0"/>
              <a:t>, </a:t>
            </a:r>
            <a:r>
              <a:rPr lang="en-US" dirty="0" err="1" smtClean="0"/>
              <a:t>Chế</a:t>
            </a:r>
            <a:r>
              <a:rPr lang="en-US" dirty="0" smtClean="0"/>
              <a:t> </a:t>
            </a:r>
            <a:r>
              <a:rPr lang="en-US" dirty="0" err="1" smtClean="0"/>
              <a:t>độ</a:t>
            </a:r>
            <a:r>
              <a:rPr lang="en-US" dirty="0" smtClean="0"/>
              <a:t> đ</a:t>
            </a:r>
            <a:r>
              <a:rPr lang="vi-VN" dirty="0" smtClean="0"/>
              <a:t>ược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sqlserver</a:t>
            </a:r>
            <a:r>
              <a:rPr lang="en-US" dirty="0" smtClean="0"/>
              <a:t> </a:t>
            </a:r>
            <a:r>
              <a:rPr lang="en-US" dirty="0" err="1" smtClean="0"/>
              <a:t>hoặc</a:t>
            </a:r>
            <a:r>
              <a:rPr lang="en-US" dirty="0" smtClean="0"/>
              <a:t> </a:t>
            </a:r>
            <a:r>
              <a:rPr lang="en-US" dirty="0" err="1" smtClean="0"/>
              <a:t>stateserver</a:t>
            </a:r>
            <a:endParaRPr lang="en-US" dirty="0"/>
          </a:p>
        </p:txBody>
      </p:sp>
    </p:spTree>
    <p:extLst>
      <p:ext uri="{BB962C8B-B14F-4D97-AF65-F5344CB8AC3E}">
        <p14:creationId xmlns:p14="http://schemas.microsoft.com/office/powerpoint/2010/main" val="3654518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Sử dụng cookie để lưu trữ dữ liệu phiên </a:t>
            </a:r>
            <a:br>
              <a:rPr lang="vi-VN" dirty="0" smtClean="0"/>
            </a:br>
            <a:r>
              <a:rPr lang="vi-VN" dirty="0" smtClean="0"/>
              <a:t>Thực hành: Sử dụng biến và Cookie </a:t>
            </a:r>
            <a:br>
              <a:rPr lang="vi-VN" dirty="0" smtClean="0"/>
            </a:br>
            <a:r>
              <a:rPr lang="vi-VN" dirty="0" smtClean="0"/>
              <a:t>Lấy thông tin từ một Cookie </a:t>
            </a:r>
            <a:br>
              <a:rPr lang="vi-VN" dirty="0" smtClean="0"/>
            </a:br>
            <a:r>
              <a:rPr lang="vi-VN" dirty="0" smtClean="0"/>
              <a:t>Sử dụng cookieless Sessions </a:t>
            </a:r>
            <a:br>
              <a:rPr lang="vi-VN" dirty="0" smtClean="0"/>
            </a:br>
            <a:r>
              <a:rPr lang="vi-VN" dirty="0" smtClean="0"/>
              <a:t>Thiết lập phiên cookieless</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18</a:t>
            </a:fld>
            <a:endParaRPr lang="vi-VN"/>
          </a:p>
        </p:txBody>
      </p:sp>
    </p:spTree>
    <p:extLst>
      <p:ext uri="{BB962C8B-B14F-4D97-AF65-F5344CB8AC3E}">
        <p14:creationId xmlns:p14="http://schemas.microsoft.com/office/powerpoint/2010/main" val="4158140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B7E5B-14FF-4DDF-B4CE-D0869439D935}" type="slidenum">
              <a:rPr lang="en-US"/>
              <a:pPr/>
              <a:t>19</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sz="1000" dirty="0"/>
          </a:p>
        </p:txBody>
      </p:sp>
    </p:spTree>
    <p:extLst>
      <p:ext uri="{BB962C8B-B14F-4D97-AF65-F5344CB8AC3E}">
        <p14:creationId xmlns:p14="http://schemas.microsoft.com/office/powerpoint/2010/main" val="2645295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4C815-E14A-49A6-A595-15E446A0BF58}" type="slidenum">
              <a:rPr lang="en-US"/>
              <a:pPr/>
              <a:t>20</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vi-VN" dirty="0" smtClean="0"/>
              <a:t>Xem như thế nào ứng dụng và phiên biến, và các cookie liên tục, được sử dụng để lưu trữ thông tin người dùng</a:t>
            </a:r>
            <a:endParaRPr lang="en-US" dirty="0"/>
          </a:p>
        </p:txBody>
      </p:sp>
    </p:spTree>
    <p:extLst>
      <p:ext uri="{BB962C8B-B14F-4D97-AF65-F5344CB8AC3E}">
        <p14:creationId xmlns:p14="http://schemas.microsoft.com/office/powerpoint/2010/main" val="1698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Biến</a:t>
            </a:r>
            <a:r>
              <a:rPr lang="en-US" dirty="0" smtClean="0"/>
              <a:t> </a:t>
            </a:r>
            <a:r>
              <a:rPr lang="en-US" dirty="0" err="1" smtClean="0"/>
              <a:t>trạng</a:t>
            </a:r>
            <a:r>
              <a:rPr lang="en-US" dirty="0" smtClean="0"/>
              <a:t> </a:t>
            </a:r>
            <a:r>
              <a:rPr lang="en-US" dirty="0" err="1" smtClean="0"/>
              <a:t>thái</a:t>
            </a:r>
            <a:r>
              <a:rPr lang="en-US" dirty="0" smtClean="0"/>
              <a:t> Application and Session,</a:t>
            </a:r>
            <a:r>
              <a:rPr lang="en-US" baseline="0" dirty="0" smtClean="0"/>
              <a:t> Cookie </a:t>
            </a:r>
            <a:r>
              <a:rPr lang="en-US" baseline="0" dirty="0" err="1" smtClean="0"/>
              <a:t>và</a:t>
            </a:r>
            <a:r>
              <a:rPr lang="en-US" baseline="0" dirty="0" smtClean="0"/>
              <a:t> </a:t>
            </a:r>
            <a:r>
              <a:rPr lang="en-US" baseline="0" dirty="0" err="1" smtClean="0"/>
              <a:t>cokieless</a:t>
            </a:r>
            <a:r>
              <a:rPr lang="en-US" baseline="0" dirty="0" smtClean="0"/>
              <a:t> Sessions</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3</a:t>
            </a:fld>
            <a:endParaRPr lang="vi-VN"/>
          </a:p>
        </p:txBody>
      </p:sp>
    </p:spTree>
    <p:extLst>
      <p:ext uri="{BB962C8B-B14F-4D97-AF65-F5344CB8AC3E}">
        <p14:creationId xmlns:p14="http://schemas.microsoft.com/office/powerpoint/2010/main" val="286613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4C60C-D5BA-4C9A-BA29-F5B618AD4E83}" type="slidenum">
              <a:rPr lang="en-US"/>
              <a:pPr/>
              <a:t>21</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GB" sz="1000" dirty="0"/>
          </a:p>
        </p:txBody>
      </p:sp>
    </p:spTree>
    <p:extLst>
      <p:ext uri="{BB962C8B-B14F-4D97-AF65-F5344CB8AC3E}">
        <p14:creationId xmlns:p14="http://schemas.microsoft.com/office/powerpoint/2010/main" val="1602028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6ACEF-5A0F-4493-9FB9-6AAFC7E5F88F}" type="slidenum">
              <a:rPr lang="en-US"/>
              <a:pPr/>
              <a:t>22</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vi-VN" dirty="0" smtClean="0"/>
              <a:t>Mỗi phiên hoạt động được xác định và theo dõi cách sử dụng ID phiên </a:t>
            </a:r>
            <a:br>
              <a:rPr lang="vi-VN" dirty="0" smtClean="0"/>
            </a:br>
            <a:r>
              <a:rPr lang="vi-VN" dirty="0" smtClean="0"/>
              <a:t>ID phiên được truyền đạt qua các yêu cầu của khách hàng-máy chủ sử dụng một cookie HTTP hoặc bao gồm trong URL</a:t>
            </a:r>
            <a:endParaRPr lang="en-US" dirty="0" smtClean="0"/>
          </a:p>
          <a:p>
            <a:r>
              <a:rPr lang="vi-VN" dirty="0" smtClean="0"/>
              <a:t>Thông tin session ID được mã hóa trong các URL </a:t>
            </a:r>
            <a:br>
              <a:rPr lang="vi-VN" dirty="0" smtClean="0"/>
            </a:br>
            <a:r>
              <a:rPr lang="vi-VN" dirty="0" smtClean="0"/>
              <a:t>Không thể sử dụng các URL tuyệt đối </a:t>
            </a:r>
            <a:br>
              <a:rPr lang="vi-VN" dirty="0" smtClean="0"/>
            </a:br>
            <a:r>
              <a:rPr lang="vi-VN" dirty="0" smtClean="0"/>
              <a:t>Hầu hết các trình duyệt giới hạn kích thước URL đến 255 ký tự, hạn chế sử dụng cookieless</a:t>
            </a:r>
            <a:endParaRPr lang="en-US" dirty="0"/>
          </a:p>
        </p:txBody>
      </p:sp>
    </p:spTree>
    <p:extLst>
      <p:ext uri="{BB962C8B-B14F-4D97-AF65-F5344CB8AC3E}">
        <p14:creationId xmlns:p14="http://schemas.microsoft.com/office/powerpoint/2010/main" val="1552018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Trạng thái phiên được cấu hình trong phần &lt;sessionState&gt; của Web.config </a:t>
            </a:r>
            <a:br>
              <a:rPr lang="vi-VN" dirty="0" smtClean="0"/>
            </a:br>
            <a:r>
              <a:rPr lang="vi-VN" dirty="0" smtClean="0"/>
              <a:t>Thiết lập cookieless = true</a:t>
            </a:r>
            <a:endParaRPr lang="en-US" dirty="0" smtClean="0"/>
          </a:p>
          <a:p>
            <a:r>
              <a:rPr lang="vi-VN" sz="1200" kern="1200" dirty="0" smtClean="0">
                <a:solidFill>
                  <a:schemeClr val="tx1"/>
                </a:solidFill>
                <a:effectLst/>
                <a:latin typeface="+mn-lt"/>
                <a:ea typeface="+mn-ea"/>
                <a:cs typeface="+mn-cs"/>
              </a:rPr>
              <a:t>Thuộc tính cookieless: khi thuộc tình này có giá trị là true thì asp.net session state sẽ không sử dụng cookie để xửlý session. Lúc đó thông tin sẽ được lưu trữ ngay trên url và asp.net sẽ tự thêm vào url bình thường của bạn những chuỗi ký tự mã hóa.</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23</a:t>
            </a:fld>
            <a:endParaRPr lang="vi-VN"/>
          </a:p>
        </p:txBody>
      </p:sp>
    </p:spTree>
    <p:extLst>
      <p:ext uri="{BB962C8B-B14F-4D97-AF65-F5344CB8AC3E}">
        <p14:creationId xmlns:p14="http://schemas.microsoft.com/office/powerpoint/2010/main" val="147559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là</a:t>
            </a:r>
            <a:r>
              <a:rPr lang="en-US" dirty="0" smtClean="0"/>
              <a:t> </a:t>
            </a:r>
            <a:r>
              <a:rPr lang="en-US" dirty="0" err="1" smtClean="0"/>
              <a:t>gì</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trạng</a:t>
            </a:r>
            <a:r>
              <a:rPr lang="en-US" dirty="0" smtClean="0"/>
              <a:t> </a:t>
            </a:r>
            <a:r>
              <a:rPr lang="en-US" dirty="0" err="1" smtClean="0"/>
              <a:t>thái</a:t>
            </a:r>
            <a:r>
              <a:rPr lang="en-US" dirty="0" smtClean="0"/>
              <a:t>.</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phía</a:t>
            </a:r>
            <a:r>
              <a:rPr lang="en-US" baseline="0" dirty="0" smtClean="0"/>
              <a:t> server,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phía</a:t>
            </a:r>
            <a:r>
              <a:rPr lang="en-US" baseline="0" dirty="0" smtClean="0"/>
              <a:t> Client, </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4</a:t>
            </a:fld>
            <a:endParaRPr lang="vi-VN"/>
          </a:p>
        </p:txBody>
      </p:sp>
    </p:spTree>
    <p:extLst>
      <p:ext uri="{BB962C8B-B14F-4D97-AF65-F5344CB8AC3E}">
        <p14:creationId xmlns:p14="http://schemas.microsoft.com/office/powerpoint/2010/main" val="11692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A3BC6-D980-46D2-9996-F1417FBE262E}" type="slidenum">
              <a:rPr lang="en-US"/>
              <a:pPr/>
              <a:t>5</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err="1" smtClean="0"/>
              <a:t>Nếu</a:t>
            </a:r>
            <a:r>
              <a:rPr lang="en-US" dirty="0" smtClean="0"/>
              <a:t> </a:t>
            </a:r>
            <a:r>
              <a:rPr lang="en-US" dirty="0" err="1" smtClean="0"/>
              <a:t>nh</a:t>
            </a:r>
            <a:r>
              <a:rPr lang="vi-VN" dirty="0" smtClean="0"/>
              <a:t>ư</a:t>
            </a:r>
            <a:r>
              <a:rPr lang="en-US" dirty="0" smtClean="0"/>
              <a:t> </a:t>
            </a:r>
            <a:r>
              <a:rPr lang="en-US" dirty="0" err="1" smtClean="0"/>
              <a:t>không</a:t>
            </a:r>
            <a:r>
              <a:rPr lang="en-US" dirty="0" smtClean="0"/>
              <a:t> </a:t>
            </a:r>
            <a:r>
              <a:rPr lang="en-US" dirty="0" err="1" smtClean="0"/>
              <a:t>có</a:t>
            </a:r>
            <a:r>
              <a:rPr lang="en-US" dirty="0" smtClean="0"/>
              <a:t> </a:t>
            </a:r>
            <a:r>
              <a:rPr lang="en-US" dirty="0" err="1" smtClean="0"/>
              <a:t>quản</a:t>
            </a:r>
            <a:r>
              <a:rPr lang="en-US" dirty="0" smtClean="0"/>
              <a:t> </a:t>
            </a:r>
            <a:r>
              <a:rPr lang="en-US" dirty="0" err="1" smtClean="0"/>
              <a:t>lý</a:t>
            </a:r>
            <a:r>
              <a:rPr lang="en-US" dirty="0" smtClean="0"/>
              <a:t> ta </a:t>
            </a:r>
            <a:r>
              <a:rPr lang="en-US" dirty="0" err="1" smtClean="0"/>
              <a:t>sẽ</a:t>
            </a:r>
            <a:r>
              <a:rPr lang="en-US" dirty="0" smtClean="0"/>
              <a:t> </a:t>
            </a:r>
            <a:r>
              <a:rPr lang="en-US" dirty="0" err="1" smtClean="0"/>
              <a:t>không</a:t>
            </a:r>
            <a:r>
              <a:rPr lang="en-US" dirty="0" smtClean="0"/>
              <a:t> </a:t>
            </a:r>
            <a:r>
              <a:rPr lang="en-US" dirty="0" err="1" smtClean="0"/>
              <a:t>biết</a:t>
            </a:r>
            <a:r>
              <a:rPr lang="en-US" dirty="0" smtClean="0"/>
              <a:t> đ</a:t>
            </a:r>
            <a:r>
              <a:rPr lang="vi-VN" dirty="0" smtClean="0"/>
              <a:t>ược</a:t>
            </a:r>
            <a:r>
              <a:rPr lang="en-US" dirty="0" smtClean="0"/>
              <a:t> </a:t>
            </a:r>
            <a:r>
              <a:rPr lang="en-US" dirty="0" err="1" smtClean="0"/>
              <a:t>đối</a:t>
            </a:r>
            <a:r>
              <a:rPr lang="en-US" dirty="0" smtClean="0"/>
              <a:t> t</a:t>
            </a:r>
            <a:r>
              <a:rPr lang="vi-VN" dirty="0" smtClean="0"/>
              <a:t>ượng</a:t>
            </a:r>
            <a:r>
              <a:rPr lang="en-US" dirty="0" smtClean="0"/>
              <a:t> </a:t>
            </a:r>
            <a:r>
              <a:rPr lang="en-US" dirty="0" err="1" smtClean="0"/>
              <a:t>đang</a:t>
            </a:r>
            <a:r>
              <a:rPr lang="en-US" dirty="0" smtClean="0"/>
              <a:t> </a:t>
            </a:r>
            <a:r>
              <a:rPr lang="en-US" dirty="0" err="1" smtClean="0"/>
              <a:t>duyệt</a:t>
            </a:r>
            <a:r>
              <a:rPr lang="en-US" dirty="0" smtClean="0"/>
              <a:t> web </a:t>
            </a:r>
            <a:r>
              <a:rPr lang="en-US" dirty="0" err="1" smtClean="0"/>
              <a:t>là</a:t>
            </a:r>
            <a:r>
              <a:rPr lang="en-US" dirty="0" smtClean="0"/>
              <a:t> </a:t>
            </a:r>
            <a:r>
              <a:rPr lang="en-US" dirty="0" err="1" smtClean="0"/>
              <a:t>ai</a:t>
            </a:r>
            <a:r>
              <a:rPr lang="en-US" dirty="0" smtClean="0"/>
              <a:t>.</a:t>
            </a:r>
            <a:endParaRPr lang="en-US" dirty="0"/>
          </a:p>
        </p:txBody>
      </p:sp>
    </p:spTree>
    <p:extLst>
      <p:ext uri="{BB962C8B-B14F-4D97-AF65-F5344CB8AC3E}">
        <p14:creationId xmlns:p14="http://schemas.microsoft.com/office/powerpoint/2010/main" val="398555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t>
            </a:r>
            <a:r>
              <a:rPr lang="en-US" baseline="0" dirty="0" smtClean="0"/>
              <a:t> </a:t>
            </a:r>
            <a:r>
              <a:rPr lang="en-US" baseline="0" dirty="0" err="1" smtClean="0"/>
              <a:t>Thông</a:t>
            </a:r>
            <a:r>
              <a:rPr lang="en-US" baseline="0" dirty="0" smtClean="0"/>
              <a:t> tin </a:t>
            </a:r>
            <a:r>
              <a:rPr lang="en-US" baseline="0" dirty="0" err="1" smtClean="0"/>
              <a:t>này</a:t>
            </a:r>
            <a:r>
              <a:rPr lang="en-US" baseline="0" dirty="0" smtClean="0"/>
              <a:t> </a:t>
            </a:r>
            <a:r>
              <a:rPr lang="en-US" baseline="0" dirty="0" err="1" smtClean="0"/>
              <a:t>luôn</a:t>
            </a:r>
            <a:r>
              <a:rPr lang="en-US" baseline="0" dirty="0" smtClean="0"/>
              <a:t> </a:t>
            </a:r>
            <a:r>
              <a:rPr lang="en-US" baseline="0" dirty="0" err="1" smtClean="0"/>
              <a:t>sẵn</a:t>
            </a:r>
            <a:r>
              <a:rPr lang="en-US" baseline="0" dirty="0" smtClean="0"/>
              <a:t> sang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ng</a:t>
            </a:r>
            <a:r>
              <a:rPr lang="vi-VN" baseline="0" dirty="0" smtClean="0"/>
              <a:t>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web., </a:t>
            </a:r>
            <a:r>
              <a:rPr lang="en-US" baseline="0" dirty="0" err="1" smtClean="0"/>
              <a:t>Sesseion</a:t>
            </a:r>
            <a:r>
              <a:rPr lang="en-US" baseline="0" dirty="0" smtClean="0"/>
              <a:t> : Cho </a:t>
            </a:r>
            <a:r>
              <a:rPr lang="en-US" baseline="0" dirty="0" err="1" smtClean="0"/>
              <a:t>một</a:t>
            </a:r>
            <a:r>
              <a:rPr lang="en-US" baseline="0" dirty="0" smtClean="0"/>
              <a:t> </a:t>
            </a:r>
            <a:r>
              <a:rPr lang="en-US" baseline="0" dirty="0" err="1" smtClean="0"/>
              <a:t>ng</a:t>
            </a:r>
            <a:r>
              <a:rPr lang="vi-VN" baseline="0" dirty="0" smtClean="0"/>
              <a:t>ười</a:t>
            </a:r>
            <a:r>
              <a:rPr lang="en-US" baseline="0" dirty="0" smtClean="0"/>
              <a:t>, </a:t>
            </a:r>
            <a:r>
              <a:rPr lang="vi-VN" dirty="0" smtClean="0"/>
              <a:t>Trong một số trường hợp, sử dụng </a:t>
            </a:r>
            <a:r>
              <a:rPr lang="en-US" baseline="0" dirty="0" smtClean="0"/>
              <a:t>Database </a:t>
            </a:r>
            <a:r>
              <a:rPr lang="vi-VN" dirty="0" smtClean="0"/>
              <a:t>để hỗ trợ</a:t>
            </a:r>
            <a:r>
              <a:rPr lang="en-US" dirty="0" smtClean="0"/>
              <a:t> </a:t>
            </a:r>
            <a:r>
              <a:rPr lang="vi-VN" dirty="0" smtClean="0"/>
              <a:t>duy trì trạng thái trên trang web của bạn</a:t>
            </a:r>
            <a:r>
              <a:rPr lang="en-US" baseline="0" dirty="0" smtClean="0"/>
              <a:t> | Cookies l</a:t>
            </a:r>
            <a:r>
              <a:rPr lang="vi-VN" baseline="0" dirty="0" smtClean="0"/>
              <a:t>ư</a:t>
            </a:r>
            <a:r>
              <a:rPr lang="en-US" baseline="0" dirty="0" smtClean="0"/>
              <a:t>u </a:t>
            </a:r>
            <a:r>
              <a:rPr lang="en-US" baseline="0" dirty="0" err="1" smtClean="0"/>
              <a:t>trữ</a:t>
            </a:r>
            <a:r>
              <a:rPr lang="en-US" baseline="0" dirty="0" smtClean="0"/>
              <a:t> </a:t>
            </a:r>
            <a:r>
              <a:rPr lang="en-US" baseline="0" dirty="0" err="1" smtClean="0"/>
              <a:t>thông</a:t>
            </a:r>
            <a:r>
              <a:rPr lang="en-US" baseline="0" dirty="0" smtClean="0"/>
              <a:t> tin </a:t>
            </a:r>
            <a:r>
              <a:rPr lang="en-US" baseline="0" dirty="0" err="1" smtClean="0"/>
              <a:t>để</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ViewState</a:t>
            </a:r>
            <a:r>
              <a:rPr lang="en-US" baseline="0" dirty="0" smtClean="0"/>
              <a:t> </a:t>
            </a:r>
            <a:r>
              <a:rPr lang="en-US" baseline="0" dirty="0" err="1" smtClean="0"/>
              <a:t>giữ</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giữa</a:t>
            </a:r>
            <a:r>
              <a:rPr lang="en-US" baseline="0" dirty="0" smtClean="0"/>
              <a:t> </a:t>
            </a:r>
            <a:r>
              <a:rPr lang="en-US" baseline="0" dirty="0" err="1" smtClean="0"/>
              <a:t>nhiều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trang</a:t>
            </a:r>
            <a:r>
              <a:rPr lang="en-US" baseline="0" dirty="0" smtClean="0"/>
              <a:t>, Query string: </a:t>
            </a:r>
            <a:r>
              <a:rPr lang="vi-VN" dirty="0" smtClean="0"/>
              <a:t>Thông tin nối vào cuối của một URL</a:t>
            </a:r>
            <a:r>
              <a:rPr lang="en-US" dirty="0" smtClean="0"/>
              <a:t> (DEMO Query String)</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6</a:t>
            </a:fld>
            <a:endParaRPr lang="vi-VN"/>
          </a:p>
        </p:txBody>
      </p:sp>
    </p:spTree>
    <p:extLst>
      <p:ext uri="{BB962C8B-B14F-4D97-AF65-F5344CB8AC3E}">
        <p14:creationId xmlns:p14="http://schemas.microsoft.com/office/powerpoint/2010/main" val="270352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BB728-ECD4-4822-9B1F-D35C9F47D1B4}" type="slidenum">
              <a:rPr lang="en-US"/>
              <a:pPr/>
              <a:t>7</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dirty="0" smtClean="0"/>
              <a:t>Application state </a:t>
            </a:r>
            <a:r>
              <a:rPr lang="en-US" dirty="0" err="1" smtClean="0"/>
              <a:t>là</a:t>
            </a:r>
            <a:r>
              <a:rPr lang="en-US" dirty="0" smtClean="0"/>
              <a:t> c</a:t>
            </a:r>
            <a:r>
              <a:rPr lang="vi-VN" dirty="0" smtClean="0"/>
              <a:t>ơ</a:t>
            </a:r>
            <a:r>
              <a:rPr lang="en-US" dirty="0" smtClean="0"/>
              <a:t> </a:t>
            </a:r>
            <a:r>
              <a:rPr lang="en-US" dirty="0" err="1" smtClean="0"/>
              <a:t>chế</a:t>
            </a:r>
            <a:r>
              <a:rPr lang="en-US" dirty="0" smtClean="0"/>
              <a:t> l</a:t>
            </a:r>
            <a:r>
              <a:rPr lang="vi-VN" dirty="0" smtClean="0"/>
              <a:t>ư</a:t>
            </a:r>
            <a:r>
              <a:rPr lang="en-US" dirty="0" smtClean="0"/>
              <a:t>u </a:t>
            </a:r>
            <a:r>
              <a:rPr lang="en-US" dirty="0" err="1" smtClean="0"/>
              <a:t>trữ</a:t>
            </a:r>
            <a:r>
              <a:rPr lang="en-US" dirty="0" smtClean="0"/>
              <a:t> Global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trang</a:t>
            </a:r>
            <a:r>
              <a:rPr lang="en-US" dirty="0" smtClean="0"/>
              <a:t> </a:t>
            </a:r>
            <a:r>
              <a:rPr lang="en-US" dirty="0" err="1" smtClean="0"/>
              <a:t>trong</a:t>
            </a:r>
            <a:r>
              <a:rPr lang="en-US" dirty="0" smtClean="0"/>
              <a:t> Web</a:t>
            </a:r>
            <a:r>
              <a:rPr lang="en-US" baseline="0" dirty="0" smtClean="0"/>
              <a:t> application, Session State </a:t>
            </a:r>
            <a:r>
              <a:rPr lang="en-US" baseline="0" dirty="0" err="1" smtClean="0"/>
              <a:t>là</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phiên</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đ</a:t>
            </a:r>
            <a:r>
              <a:rPr lang="vi-VN" baseline="0" dirty="0" smtClean="0"/>
              <a:t>ược</a:t>
            </a:r>
            <a:r>
              <a:rPr lang="en-US" baseline="0" dirty="0" smtClean="0"/>
              <a:t> </a:t>
            </a:r>
            <a:r>
              <a:rPr lang="en-US" baseline="0" dirty="0" err="1" smtClean="0"/>
              <a:t>bảo</a:t>
            </a:r>
            <a:r>
              <a:rPr lang="en-US" baseline="0" dirty="0" smtClean="0"/>
              <a:t> </a:t>
            </a:r>
            <a:r>
              <a:rPr lang="en-US" baseline="0" dirty="0" err="1" smtClean="0"/>
              <a:t>tồn</a:t>
            </a:r>
            <a:r>
              <a:rPr lang="en-US" baseline="0" dirty="0" smtClean="0"/>
              <a:t> qua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trong</a:t>
            </a:r>
            <a:r>
              <a:rPr lang="en-US" baseline="0" dirty="0" smtClean="0"/>
              <a:t> Application </a:t>
            </a:r>
            <a:r>
              <a:rPr lang="en-US" baseline="0" dirty="0" err="1" smtClean="0"/>
              <a:t>và</a:t>
            </a:r>
            <a:r>
              <a:rPr lang="en-US" baseline="0" dirty="0" smtClean="0"/>
              <a:t> Session</a:t>
            </a:r>
            <a:endParaRPr lang="en-US" dirty="0"/>
          </a:p>
        </p:txBody>
      </p:sp>
    </p:spTree>
    <p:extLst>
      <p:ext uri="{BB962C8B-B14F-4D97-AF65-F5344CB8AC3E}">
        <p14:creationId xmlns:p14="http://schemas.microsoft.com/office/powerpoint/2010/main" val="271271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Sử</a:t>
            </a:r>
            <a:r>
              <a:rPr lang="en-US" dirty="0" smtClean="0"/>
              <a:t> </a:t>
            </a:r>
            <a:r>
              <a:rPr lang="en-US" dirty="0" err="1" smtClean="0"/>
              <a:t>dụng</a:t>
            </a:r>
            <a:r>
              <a:rPr lang="en-US" dirty="0" smtClean="0"/>
              <a:t> Cookies </a:t>
            </a:r>
            <a:r>
              <a:rPr lang="en-US" dirty="0" err="1" smtClean="0"/>
              <a:t>để</a:t>
            </a:r>
            <a:r>
              <a:rPr lang="en-US" dirty="0" smtClean="0"/>
              <a:t> </a:t>
            </a:r>
            <a:r>
              <a:rPr lang="en-US" dirty="0" err="1" smtClean="0"/>
              <a:t>duy</a:t>
            </a:r>
            <a:r>
              <a:rPr lang="en-US" dirty="0" smtClean="0"/>
              <a:t> </a:t>
            </a:r>
            <a:r>
              <a:rPr lang="en-US" dirty="0" err="1" smtClean="0"/>
              <a:t>trì</a:t>
            </a:r>
            <a:r>
              <a:rPr lang="en-US" dirty="0" smtClean="0"/>
              <a:t> </a:t>
            </a:r>
            <a:r>
              <a:rPr lang="en-US" dirty="0" err="1" smtClean="0"/>
              <a:t>trạng</a:t>
            </a:r>
            <a:r>
              <a:rPr lang="en-US" dirty="0" smtClean="0"/>
              <a:t> </a:t>
            </a:r>
            <a:r>
              <a:rPr lang="en-US" dirty="0" err="1" smtClean="0"/>
              <a:t>thái</a:t>
            </a:r>
            <a:r>
              <a:rPr lang="en-US" dirty="0" smtClean="0"/>
              <a:t>.</a:t>
            </a:r>
          </a:p>
          <a:p>
            <a:pPr marL="171450" indent="-171450">
              <a:buFontTx/>
              <a:buChar char="-"/>
            </a:pPr>
            <a:r>
              <a:rPr lang="en-US" dirty="0" smtClean="0"/>
              <a:t>Cookies </a:t>
            </a:r>
            <a:r>
              <a:rPr lang="en-US" dirty="0" err="1" smtClean="0"/>
              <a:t>liên</a:t>
            </a:r>
            <a:r>
              <a:rPr lang="en-US" dirty="0" smtClean="0"/>
              <a:t> </a:t>
            </a:r>
            <a:r>
              <a:rPr lang="en-US" dirty="0" err="1" smtClean="0"/>
              <a:t>tục</a:t>
            </a:r>
            <a:r>
              <a:rPr lang="en-US" dirty="0" smtClean="0"/>
              <a:t>, </a:t>
            </a:r>
            <a:r>
              <a:rPr lang="en-US" dirty="0" err="1" smtClean="0"/>
              <a:t>Tạm</a:t>
            </a:r>
            <a:r>
              <a:rPr lang="en-US" dirty="0" smtClean="0"/>
              <a:t> </a:t>
            </a:r>
            <a:r>
              <a:rPr lang="en-US" dirty="0" err="1" smtClean="0"/>
              <a:t>thời</a:t>
            </a:r>
            <a:r>
              <a:rPr lang="en-US" dirty="0" smtClean="0"/>
              <a:t> /</a:t>
            </a:r>
            <a:r>
              <a:rPr lang="en-US" baseline="0" dirty="0" smtClean="0"/>
              <a:t> </a:t>
            </a:r>
            <a:r>
              <a:rPr lang="en-US" baseline="0" dirty="0" err="1" smtClean="0"/>
              <a:t>không</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 | </a:t>
            </a:r>
            <a:r>
              <a:rPr lang="en-US" baseline="0" dirty="0" err="1" smtClean="0"/>
              <a:t>Ít</a:t>
            </a:r>
            <a:r>
              <a:rPr lang="en-US" baseline="0" dirty="0" smtClean="0"/>
              <a:t> tin </a:t>
            </a:r>
            <a:r>
              <a:rPr lang="en-US" baseline="0" dirty="0" err="1" smtClean="0"/>
              <a:t>cậy</a:t>
            </a:r>
            <a:r>
              <a:rPr lang="en-US" baseline="0" dirty="0" smtClean="0"/>
              <a:t> h</a:t>
            </a:r>
            <a:r>
              <a:rPr lang="vi-VN" baseline="0" dirty="0" smtClean="0"/>
              <a:t>ơ</a:t>
            </a:r>
            <a:r>
              <a:rPr lang="en-US" baseline="0" dirty="0" smtClean="0"/>
              <a:t>n </a:t>
            </a:r>
            <a:r>
              <a:rPr lang="en-US" baseline="0" dirty="0" err="1" smtClean="0"/>
              <a:t>việc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state </a:t>
            </a:r>
            <a:r>
              <a:rPr lang="en-US" baseline="0" dirty="0" err="1" smtClean="0"/>
              <a:t>phía</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Ng</a:t>
            </a:r>
            <a:r>
              <a:rPr lang="vi-VN" baseline="0" dirty="0" smtClean="0"/>
              <a:t>ười</a:t>
            </a:r>
            <a:r>
              <a:rPr lang="en-US" baseline="0" dirty="0" smtClean="0"/>
              <a:t> dung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xóa</a:t>
            </a:r>
            <a:r>
              <a:rPr lang="en-US" baseline="0" dirty="0" smtClean="0"/>
              <a:t> cookies | </a:t>
            </a:r>
            <a:r>
              <a:rPr lang="en-US" baseline="0" dirty="0" err="1" smtClean="0"/>
              <a:t>Ít</a:t>
            </a:r>
            <a:r>
              <a:rPr lang="en-US" baseline="0" dirty="0" smtClean="0"/>
              <a:t> an </a:t>
            </a:r>
            <a:r>
              <a:rPr lang="en-US" baseline="0" dirty="0" err="1" smtClean="0"/>
              <a:t>toàn</a:t>
            </a:r>
            <a:r>
              <a:rPr lang="en-US" baseline="0" dirty="0" smtClean="0"/>
              <a:t> h</a:t>
            </a:r>
            <a:r>
              <a:rPr lang="vi-VN" baseline="0" dirty="0" smtClean="0"/>
              <a:t>ơ</a:t>
            </a:r>
            <a:r>
              <a:rPr lang="en-US" baseline="0" dirty="0" smtClean="0"/>
              <a:t>n </a:t>
            </a:r>
            <a:r>
              <a:rPr lang="en-US" baseline="0" dirty="0" err="1" smtClean="0"/>
              <a:t>việc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state </a:t>
            </a:r>
            <a:r>
              <a:rPr lang="en-US" baseline="0" dirty="0" err="1" smtClean="0"/>
              <a:t>phía</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số</a:t>
            </a:r>
            <a:r>
              <a:rPr lang="en-US" baseline="0" dirty="0" smtClean="0"/>
              <a:t> l</a:t>
            </a:r>
            <a:r>
              <a:rPr lang="vi-VN" baseline="0" dirty="0" smtClean="0"/>
              <a:t>ượn</a:t>
            </a:r>
            <a:r>
              <a:rPr lang="en-US" baseline="0" dirty="0" smtClean="0"/>
              <a:t>g </a:t>
            </a:r>
            <a:r>
              <a:rPr lang="en-US" baseline="0" dirty="0" err="1" smtClean="0"/>
              <a:t>thông</a:t>
            </a:r>
            <a:r>
              <a:rPr lang="en-US" baseline="0" dirty="0" smtClean="0"/>
              <a:t> tin,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kích</a:t>
            </a:r>
            <a:r>
              <a:rPr lang="en-US" baseline="0" dirty="0" smtClean="0"/>
              <a:t> </a:t>
            </a:r>
            <a:r>
              <a:rPr lang="en-US" baseline="0" dirty="0" err="1" smtClean="0"/>
              <a:t>th</a:t>
            </a:r>
            <a:r>
              <a:rPr lang="vi-VN" baseline="0" dirty="0" smtClean="0"/>
              <a:t>ước</a:t>
            </a:r>
            <a:r>
              <a:rPr lang="en-US" baseline="0" dirty="0" smtClean="0"/>
              <a:t> </a:t>
            </a:r>
            <a:r>
              <a:rPr lang="en-US" baseline="0" dirty="0" err="1" smtClean="0"/>
              <a:t>tệp</a:t>
            </a:r>
            <a:r>
              <a:rPr lang="en-US" baseline="0" dirty="0" smtClean="0"/>
              <a:t> tin </a:t>
            </a:r>
            <a:r>
              <a:rPr lang="en-US" baseline="0" dirty="0" err="1" smtClean="0"/>
              <a:t>phía</a:t>
            </a:r>
            <a:r>
              <a:rPr lang="en-US" baseline="0" dirty="0" smtClean="0"/>
              <a:t> </a:t>
            </a:r>
            <a:r>
              <a:rPr lang="en-US" baseline="0" dirty="0" err="1" smtClean="0"/>
              <a:t>máy</a:t>
            </a:r>
            <a:r>
              <a:rPr lang="en-US" baseline="0" dirty="0" smtClean="0"/>
              <a:t> </a:t>
            </a:r>
            <a:r>
              <a:rPr lang="en-US" baseline="0" dirty="0" err="1" smtClean="0"/>
              <a:t>khách</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8</a:t>
            </a:fld>
            <a:endParaRPr lang="vi-VN"/>
          </a:p>
        </p:txBody>
      </p:sp>
    </p:spTree>
    <p:extLst>
      <p:ext uri="{BB962C8B-B14F-4D97-AF65-F5344CB8AC3E}">
        <p14:creationId xmlns:p14="http://schemas.microsoft.com/office/powerpoint/2010/main" val="290438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dirty="0" smtClean="0"/>
              <a:t> </a:t>
            </a:r>
            <a:r>
              <a:rPr lang="en-US" dirty="0" err="1" smtClean="0"/>
              <a:t>duy</a:t>
            </a:r>
            <a:r>
              <a:rPr lang="en-US" baseline="0" dirty="0" smtClean="0"/>
              <a:t> </a:t>
            </a:r>
            <a:r>
              <a:rPr lang="en-US" baseline="0" dirty="0" err="1" smtClean="0"/>
              <a:t>nhất</a:t>
            </a:r>
            <a:r>
              <a:rPr lang="en-US" baseline="0" dirty="0" smtClean="0"/>
              <a:t> </a:t>
            </a:r>
            <a:r>
              <a:rPr lang="en-US" baseline="0" dirty="0" err="1" smtClean="0"/>
              <a:t>một</a:t>
            </a:r>
            <a:r>
              <a:rPr lang="en-US" baseline="0" dirty="0" smtClean="0"/>
              <a:t> file Global. </a:t>
            </a:r>
            <a:r>
              <a:rPr lang="en-US" baseline="0" dirty="0" err="1" smtClean="0"/>
              <a:t>Asax</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web. Đ</a:t>
            </a:r>
            <a:r>
              <a:rPr lang="vi-VN" baseline="0" dirty="0" smtClean="0"/>
              <a:t>ược</a:t>
            </a:r>
            <a:r>
              <a:rPr lang="en-US" baseline="0" dirty="0" smtClean="0"/>
              <a:t> l</a:t>
            </a:r>
            <a:r>
              <a:rPr lang="vi-VN" baseline="0" dirty="0" smtClean="0"/>
              <a:t>ư</a:t>
            </a:r>
            <a:r>
              <a:rPr lang="en-US" baseline="0" dirty="0" smtClean="0"/>
              <a:t>u </a:t>
            </a:r>
            <a:r>
              <a:rPr lang="en-US" baseline="0" dirty="0" err="1" smtClean="0"/>
              <a:t>trữ</a:t>
            </a:r>
            <a:r>
              <a:rPr lang="en-US" baseline="0" dirty="0" smtClean="0"/>
              <a:t> </a:t>
            </a:r>
            <a:r>
              <a:rPr lang="en-US" baseline="0" dirty="0" err="1" smtClean="0"/>
              <a:t>tại</a:t>
            </a:r>
            <a:r>
              <a:rPr lang="en-US" baseline="0" dirty="0" smtClean="0"/>
              <a:t> </a:t>
            </a:r>
            <a:r>
              <a:rPr lang="en-US" baseline="0" dirty="0" err="1" smtClean="0"/>
              <a:t>th</a:t>
            </a:r>
            <a:r>
              <a:rPr lang="vi-VN" baseline="0" dirty="0" smtClean="0"/>
              <a:t>ư</a:t>
            </a:r>
            <a:r>
              <a:rPr lang="en-US" baseline="0" dirty="0" smtClean="0"/>
              <a:t> </a:t>
            </a:r>
            <a:r>
              <a:rPr lang="en-US" baseline="0" dirty="0" err="1" smtClean="0"/>
              <a:t>mục</a:t>
            </a:r>
            <a:r>
              <a:rPr lang="en-US" baseline="0" dirty="0" smtClean="0"/>
              <a:t> </a:t>
            </a:r>
            <a:r>
              <a:rPr lang="en-US" baseline="0" dirty="0" err="1" smtClean="0"/>
              <a:t>gốc</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web.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application </a:t>
            </a:r>
            <a:r>
              <a:rPr lang="en-US" baseline="0" dirty="0" err="1" smtClean="0"/>
              <a:t>và</a:t>
            </a:r>
            <a:r>
              <a:rPr lang="en-US" baseline="0" dirty="0" smtClean="0"/>
              <a:t> session. File Global </a:t>
            </a:r>
            <a:r>
              <a:rPr lang="en-US" baseline="0" dirty="0" err="1" smtClean="0"/>
              <a:t>là</a:t>
            </a:r>
            <a:r>
              <a:rPr lang="en-US" baseline="0" dirty="0" smtClean="0"/>
              <a:t> </a:t>
            </a:r>
            <a:r>
              <a:rPr lang="en-US" baseline="0" dirty="0" err="1" smtClean="0"/>
              <a:t>tùy</a:t>
            </a:r>
            <a:r>
              <a:rPr lang="en-US" baseline="0" dirty="0" smtClean="0"/>
              <a:t> </a:t>
            </a:r>
            <a:r>
              <a:rPr lang="en-US" baseline="0" dirty="0" err="1" smtClean="0"/>
              <a:t>chọn</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9</a:t>
            </a:fld>
            <a:endParaRPr lang="vi-VN"/>
          </a:p>
        </p:txBody>
      </p:sp>
    </p:spTree>
    <p:extLst>
      <p:ext uri="{BB962C8B-B14F-4D97-AF65-F5344CB8AC3E}">
        <p14:creationId xmlns:p14="http://schemas.microsoft.com/office/powerpoint/2010/main" val="148615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dirty="0" smtClean="0"/>
              <a:t> </a:t>
            </a:r>
            <a:r>
              <a:rPr lang="en-US" dirty="0" err="1" smtClean="0"/>
              <a:t>là</a:t>
            </a:r>
            <a:r>
              <a:rPr lang="en-US" dirty="0" smtClean="0"/>
              <a:t> c</a:t>
            </a:r>
            <a:r>
              <a:rPr lang="vi-VN" dirty="0" smtClean="0"/>
              <a:t>ơ</a:t>
            </a:r>
            <a:r>
              <a:rPr lang="en-US" dirty="0" smtClean="0"/>
              <a:t> </a:t>
            </a:r>
            <a:r>
              <a:rPr lang="en-US" dirty="0" err="1" smtClean="0"/>
              <a:t>chế</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File Global. </a:t>
            </a:r>
            <a:r>
              <a:rPr lang="en-US" dirty="0" err="1" smtClean="0"/>
              <a:t>asax</a:t>
            </a:r>
            <a:endParaRPr lang="en-US" dirty="0"/>
          </a:p>
        </p:txBody>
      </p:sp>
      <p:sp>
        <p:nvSpPr>
          <p:cNvPr id="4" name="Slide Number Placeholder 3"/>
          <p:cNvSpPr>
            <a:spLocks noGrp="1"/>
          </p:cNvSpPr>
          <p:nvPr>
            <p:ph type="sldNum" sz="quarter" idx="10"/>
          </p:nvPr>
        </p:nvSpPr>
        <p:spPr/>
        <p:txBody>
          <a:bodyPr/>
          <a:lstStyle/>
          <a:p>
            <a:pPr>
              <a:defRPr/>
            </a:pPr>
            <a:fld id="{E1A85FB1-257D-46A2-AE87-71922A5F28AB}" type="slidenum">
              <a:rPr lang="vi-VN" smtClean="0"/>
              <a:pPr>
                <a:defRPr/>
              </a:pPr>
              <a:t>10</a:t>
            </a:fld>
            <a:endParaRPr lang="vi-VN"/>
          </a:p>
        </p:txBody>
      </p:sp>
    </p:spTree>
    <p:extLst>
      <p:ext uri="{BB962C8B-B14F-4D97-AF65-F5344CB8AC3E}">
        <p14:creationId xmlns:p14="http://schemas.microsoft.com/office/powerpoint/2010/main" val="213111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AC8DAD9C-6E08-42EB-92A6-E2B6D0C92870}"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002D4A8-ED64-40C3-97CC-F8E9085C3CC3}" type="datetimeFigureOut">
              <a:rPr lang="vi-VN"/>
              <a:pPr>
                <a:defRPr/>
              </a:pPr>
              <a:t>06/03/2014</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21A4A6F-91FE-44A1-9199-122939FA83C4}"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55D3715-E3F0-4C8C-B7CE-85CFD9543049}" type="datetimeFigureOut">
              <a:rPr lang="vi-VN"/>
              <a:pPr>
                <a:defRPr/>
              </a:pPr>
              <a:t>06/03/2014</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EA778F8E-55D0-488C-B9EF-FE53079A61C1}"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47700" y="153988"/>
            <a:ext cx="8189913" cy="8413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77900" y="1447800"/>
            <a:ext cx="7105650" cy="4556125"/>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153988"/>
            <a:ext cx="8189913" cy="8413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77900" y="1447800"/>
            <a:ext cx="3476625" cy="4556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6925" y="1447800"/>
            <a:ext cx="3476625" cy="4556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6C63CE9E-EA2F-41D8-A817-07640B720E2D}"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679F3AD-A6F0-49DA-8800-01A7F4D20922}" type="datetimeFigureOut">
              <a:rPr lang="vi-VN"/>
              <a:pPr>
                <a:defRPr/>
              </a:pPr>
              <a:t>06/03/2014</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8BCDC29-5111-4263-8610-2E43216412B2}"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8A13E9C-9D5B-473D-8B60-5C4F79A31218}" type="datetimeFigureOut">
              <a:rPr lang="vi-VN"/>
              <a:pPr>
                <a:defRPr/>
              </a:pPr>
              <a:t>06/03/2014</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9BE7DDC-A08A-4CE2-A71D-3285E7BDE29C}"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87227C6-2A8D-4B95-B6BA-7060564EA851}" type="datetimeFigureOut">
              <a:rPr lang="vi-VN"/>
              <a:pPr>
                <a:defRPr/>
              </a:pPr>
              <a:t>06/03/2014</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59F99DFC-86CC-409B-B752-9EECDCAE6915}"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AE01565-EF25-48CA-92CF-E2ABC854C8EB}" type="datetimeFigureOut">
              <a:rPr lang="vi-VN"/>
              <a:pPr>
                <a:defRPr/>
              </a:pPr>
              <a:t>06/03/2014</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1FF84A65-B7E4-4780-B891-A66A4885446D}"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4FAB26B-7518-4C74-B4CE-D62898534F6C}" type="datetimeFigureOut">
              <a:rPr lang="vi-VN"/>
              <a:pPr>
                <a:defRPr/>
              </a:pPr>
              <a:t>06/03/2014</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63C62B95-7530-4EBC-811E-9D6661613395}"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3048452-CD39-4A64-9FBC-76562F72C7FB}" type="datetimeFigureOut">
              <a:rPr lang="vi-VN"/>
              <a:pPr>
                <a:defRPr/>
              </a:pPr>
              <a:t>06/03/2014</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09859B33-A2A0-45DF-B389-B25994411884}"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1CB6EB-BFFA-4C4E-B9B1-B377C7CB1088}" type="datetimeFigureOut">
              <a:rPr lang="vi-VN"/>
              <a:pPr>
                <a:defRPr/>
              </a:pPr>
              <a:t>06/03/2014</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D7B3FCF2-1908-462C-BF2B-BCB1CDC7D239}"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5"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1C602AB-17D3-4BC4-959B-0B42CB86D21D}"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3588" y="1008063"/>
            <a:ext cx="7618412" cy="2801937"/>
          </a:xfrm>
          <a:noFill/>
          <a:ln/>
        </p:spPr>
        <p:txBody>
          <a:bodyPr lIns="90488" tIns="44450" rIns="90488" bIns="44450"/>
          <a:lstStyle/>
          <a:p>
            <a:pPr algn="ctr">
              <a:lnSpc>
                <a:spcPct val="95000"/>
              </a:lnSpc>
            </a:pPr>
            <a:r>
              <a:rPr lang="en-US" sz="5400" dirty="0">
                <a:solidFill>
                  <a:schemeClr val="tx1"/>
                </a:solidFill>
                <a:latin typeface="Times New Roman" pitchFamily="18" charset="0"/>
              </a:rPr>
              <a:t/>
            </a:r>
            <a:br>
              <a:rPr lang="en-US" sz="5400" dirty="0">
                <a:solidFill>
                  <a:schemeClr val="tx1"/>
                </a:solidFill>
                <a:latin typeface="Times New Roman" pitchFamily="18" charset="0"/>
              </a:rPr>
            </a:br>
            <a:r>
              <a:rPr lang="en-US" sz="5400" dirty="0">
                <a:solidFill>
                  <a:schemeClr val="tx1"/>
                </a:solidFill>
                <a:latin typeface="Times New Roman" pitchFamily="18" charset="0"/>
              </a:rPr>
              <a:t>Managing State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The Global.asax File (</a:t>
            </a:r>
            <a:r>
              <a:rPr lang="en-US" i="1"/>
              <a:t>continued</a:t>
            </a:r>
            <a:r>
              <a:rPr lang="en-US"/>
              <a:t>)</a:t>
            </a:r>
          </a:p>
        </p:txBody>
      </p:sp>
      <p:sp>
        <p:nvSpPr>
          <p:cNvPr id="118789" name="AutoShape 5"/>
          <p:cNvSpPr>
            <a:spLocks noChangeArrowheads="1"/>
          </p:cNvSpPr>
          <p:nvPr/>
        </p:nvSpPr>
        <p:spPr bwMode="auto">
          <a:xfrm>
            <a:off x="533400" y="1828800"/>
            <a:ext cx="8001000" cy="4648200"/>
          </a:xfrm>
          <a:prstGeom prst="roundRect">
            <a:avLst>
              <a:gd name="adj" fmla="val 3755"/>
            </a:avLst>
          </a:prstGeom>
          <a:solidFill>
            <a:srgbClr val="CCECFF"/>
          </a:solidFill>
          <a:ln w="9525" algn="ctr">
            <a:solidFill>
              <a:schemeClr val="tx1"/>
            </a:solidFill>
            <a:round/>
            <a:headEnd/>
            <a:tailEnd/>
          </a:ln>
          <a:effectLst/>
        </p:spPr>
        <p:txBody>
          <a:bodyPr wrap="none"/>
          <a:lstStyle/>
          <a:p>
            <a:r>
              <a:rPr lang="en-US" sz="1600" b="1"/>
              <a:t>ASP.NET Web Server</a:t>
            </a:r>
          </a:p>
        </p:txBody>
      </p:sp>
      <p:sp>
        <p:nvSpPr>
          <p:cNvPr id="118790" name="AutoShape 6"/>
          <p:cNvSpPr>
            <a:spLocks noChangeArrowheads="1"/>
          </p:cNvSpPr>
          <p:nvPr/>
        </p:nvSpPr>
        <p:spPr bwMode="auto">
          <a:xfrm>
            <a:off x="533400" y="1066800"/>
            <a:ext cx="8001000" cy="609600"/>
          </a:xfrm>
          <a:prstGeom prst="roundRect">
            <a:avLst>
              <a:gd name="adj" fmla="val 16667"/>
            </a:avLst>
          </a:prstGeom>
          <a:solidFill>
            <a:srgbClr val="CCECFF"/>
          </a:solidFill>
          <a:ln w="9525" algn="ctr">
            <a:solidFill>
              <a:schemeClr val="tx1"/>
            </a:solidFill>
            <a:round/>
            <a:headEnd/>
            <a:tailEnd/>
          </a:ln>
          <a:effectLst/>
        </p:spPr>
        <p:txBody>
          <a:bodyPr wrap="none"/>
          <a:lstStyle/>
          <a:p>
            <a:r>
              <a:rPr lang="en-US" sz="1600" b="1"/>
              <a:t>Client</a:t>
            </a:r>
          </a:p>
        </p:txBody>
      </p:sp>
      <p:sp>
        <p:nvSpPr>
          <p:cNvPr id="118791" name="Rectangle 7"/>
          <p:cNvSpPr>
            <a:spLocks noChangeArrowheads="1"/>
          </p:cNvSpPr>
          <p:nvPr/>
        </p:nvSpPr>
        <p:spPr bwMode="auto">
          <a:xfrm>
            <a:off x="1143000" y="2743200"/>
            <a:ext cx="7239000" cy="3581400"/>
          </a:xfrm>
          <a:prstGeom prst="rect">
            <a:avLst/>
          </a:prstGeom>
          <a:solidFill>
            <a:schemeClr val="bg1"/>
          </a:solidFill>
          <a:ln w="9525">
            <a:solidFill>
              <a:schemeClr val="tx1"/>
            </a:solidFill>
            <a:miter lim="800000"/>
            <a:headEnd/>
            <a:tailEnd/>
          </a:ln>
          <a:effectLst>
            <a:outerShdw dist="35921" dir="2700000" algn="ctr" rotWithShape="0">
              <a:srgbClr val="969696"/>
            </a:outerShdw>
          </a:effectLst>
        </p:spPr>
        <p:txBody>
          <a:bodyPr wrap="none"/>
          <a:lstStyle/>
          <a:p>
            <a:pPr algn="ctr"/>
            <a:r>
              <a:rPr lang="en-US" sz="1600" b="1"/>
              <a:t>ASP.NET HTTP Runtime</a:t>
            </a:r>
          </a:p>
        </p:txBody>
      </p:sp>
      <p:sp>
        <p:nvSpPr>
          <p:cNvPr id="118792" name="Rectangle 8"/>
          <p:cNvSpPr>
            <a:spLocks noChangeArrowheads="1"/>
          </p:cNvSpPr>
          <p:nvPr/>
        </p:nvSpPr>
        <p:spPr bwMode="auto">
          <a:xfrm>
            <a:off x="1143000" y="2286000"/>
            <a:ext cx="72390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IIS</a:t>
            </a:r>
          </a:p>
        </p:txBody>
      </p:sp>
      <p:sp>
        <p:nvSpPr>
          <p:cNvPr id="118793" name="Rectangle 9"/>
          <p:cNvSpPr>
            <a:spLocks noChangeArrowheads="1"/>
          </p:cNvSpPr>
          <p:nvPr/>
        </p:nvSpPr>
        <p:spPr bwMode="auto">
          <a:xfrm>
            <a:off x="1295400" y="31242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Application_BeginRequest</a:t>
            </a:r>
          </a:p>
        </p:txBody>
      </p:sp>
      <p:sp>
        <p:nvSpPr>
          <p:cNvPr id="118794" name="Rectangle 10"/>
          <p:cNvSpPr>
            <a:spLocks noChangeArrowheads="1"/>
          </p:cNvSpPr>
          <p:nvPr/>
        </p:nvSpPr>
        <p:spPr bwMode="auto">
          <a:xfrm>
            <a:off x="1295400" y="35814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Application_AuthenticateRequest</a:t>
            </a:r>
          </a:p>
        </p:txBody>
      </p:sp>
      <p:sp>
        <p:nvSpPr>
          <p:cNvPr id="118795" name="Rectangle 11"/>
          <p:cNvSpPr>
            <a:spLocks noChangeArrowheads="1"/>
          </p:cNvSpPr>
          <p:nvPr/>
        </p:nvSpPr>
        <p:spPr bwMode="auto">
          <a:xfrm>
            <a:off x="1295400" y="40386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Application_AuthorizeRequest</a:t>
            </a:r>
          </a:p>
        </p:txBody>
      </p:sp>
      <p:sp>
        <p:nvSpPr>
          <p:cNvPr id="118796" name="Rectangle 12"/>
          <p:cNvSpPr>
            <a:spLocks noChangeArrowheads="1"/>
          </p:cNvSpPr>
          <p:nvPr/>
        </p:nvSpPr>
        <p:spPr bwMode="auto">
          <a:xfrm>
            <a:off x="1295400" y="44958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Application_ResolveRequestCache</a:t>
            </a:r>
          </a:p>
        </p:txBody>
      </p:sp>
      <p:sp>
        <p:nvSpPr>
          <p:cNvPr id="118797" name="Rectangle 13"/>
          <p:cNvSpPr>
            <a:spLocks noChangeArrowheads="1"/>
          </p:cNvSpPr>
          <p:nvPr/>
        </p:nvSpPr>
        <p:spPr bwMode="auto">
          <a:xfrm>
            <a:off x="1295400" y="49530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Application_AquireRequestState</a:t>
            </a:r>
          </a:p>
        </p:txBody>
      </p:sp>
      <p:sp>
        <p:nvSpPr>
          <p:cNvPr id="118798" name="Rectangle 14"/>
          <p:cNvSpPr>
            <a:spLocks noChangeArrowheads="1"/>
          </p:cNvSpPr>
          <p:nvPr/>
        </p:nvSpPr>
        <p:spPr bwMode="auto">
          <a:xfrm>
            <a:off x="1295400" y="54102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Application_PreRequestHandlerExecute</a:t>
            </a:r>
          </a:p>
        </p:txBody>
      </p:sp>
      <p:sp>
        <p:nvSpPr>
          <p:cNvPr id="118799" name="Rectangle 15"/>
          <p:cNvSpPr>
            <a:spLocks noChangeArrowheads="1"/>
          </p:cNvSpPr>
          <p:nvPr/>
        </p:nvSpPr>
        <p:spPr bwMode="auto">
          <a:xfrm>
            <a:off x="4876800" y="40386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Application_EndRequest</a:t>
            </a:r>
          </a:p>
        </p:txBody>
      </p:sp>
      <p:sp>
        <p:nvSpPr>
          <p:cNvPr id="118800" name="Rectangle 16"/>
          <p:cNvSpPr>
            <a:spLocks noChangeArrowheads="1"/>
          </p:cNvSpPr>
          <p:nvPr/>
        </p:nvSpPr>
        <p:spPr bwMode="auto">
          <a:xfrm>
            <a:off x="4876800" y="44958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Application_UpdateRequestCache</a:t>
            </a:r>
          </a:p>
        </p:txBody>
      </p:sp>
      <p:sp>
        <p:nvSpPr>
          <p:cNvPr id="118801" name="Rectangle 17"/>
          <p:cNvSpPr>
            <a:spLocks noChangeArrowheads="1"/>
          </p:cNvSpPr>
          <p:nvPr/>
        </p:nvSpPr>
        <p:spPr bwMode="auto">
          <a:xfrm>
            <a:off x="4876800" y="49530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Application_ReleaseRequestState</a:t>
            </a:r>
          </a:p>
        </p:txBody>
      </p:sp>
      <p:sp>
        <p:nvSpPr>
          <p:cNvPr id="118802" name="Rectangle 18"/>
          <p:cNvSpPr>
            <a:spLocks noChangeArrowheads="1"/>
          </p:cNvSpPr>
          <p:nvPr/>
        </p:nvSpPr>
        <p:spPr bwMode="auto">
          <a:xfrm>
            <a:off x="4876800" y="5410200"/>
            <a:ext cx="33528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Application_PostRequestHandlerExecute</a:t>
            </a:r>
          </a:p>
        </p:txBody>
      </p:sp>
      <p:sp>
        <p:nvSpPr>
          <p:cNvPr id="118803" name="Rectangle 19"/>
          <p:cNvSpPr>
            <a:spLocks noChangeArrowheads="1"/>
          </p:cNvSpPr>
          <p:nvPr/>
        </p:nvSpPr>
        <p:spPr bwMode="auto">
          <a:xfrm>
            <a:off x="1295400" y="5867400"/>
            <a:ext cx="6934200" cy="304800"/>
          </a:xfrm>
          <a:prstGeom prst="rect">
            <a:avLst/>
          </a:prstGeom>
          <a:solidFill>
            <a:srgbClr val="66CCFF"/>
          </a:solidFill>
          <a:ln w="9525">
            <a:solidFill>
              <a:srgbClr val="666699"/>
            </a:solidFill>
            <a:miter lim="800000"/>
            <a:headEnd/>
            <a:tailEnd/>
          </a:ln>
          <a:effectLst>
            <a:outerShdw dist="35921" dir="2700000" algn="ctr" rotWithShape="0">
              <a:srgbClr val="969696"/>
            </a:outerShdw>
          </a:effectLst>
        </p:spPr>
        <p:txBody>
          <a:bodyPr wrap="none" anchor="ctr"/>
          <a:lstStyle/>
          <a:p>
            <a:pPr algn="ctr"/>
            <a:r>
              <a:rPr lang="en-US" sz="1600" b="1"/>
              <a:t>Page execution</a:t>
            </a:r>
          </a:p>
        </p:txBody>
      </p:sp>
      <p:sp>
        <p:nvSpPr>
          <p:cNvPr id="118804" name="AutoShape 20"/>
          <p:cNvSpPr>
            <a:spLocks noChangeArrowheads="1"/>
          </p:cNvSpPr>
          <p:nvPr/>
        </p:nvSpPr>
        <p:spPr bwMode="auto">
          <a:xfrm>
            <a:off x="2590800" y="34290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05" name="AutoShape 21"/>
          <p:cNvSpPr>
            <a:spLocks noChangeArrowheads="1"/>
          </p:cNvSpPr>
          <p:nvPr/>
        </p:nvSpPr>
        <p:spPr bwMode="auto">
          <a:xfrm>
            <a:off x="2590800" y="38862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06" name="AutoShape 22"/>
          <p:cNvSpPr>
            <a:spLocks noChangeArrowheads="1"/>
          </p:cNvSpPr>
          <p:nvPr/>
        </p:nvSpPr>
        <p:spPr bwMode="auto">
          <a:xfrm>
            <a:off x="2590800" y="43434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07" name="AutoShape 23"/>
          <p:cNvSpPr>
            <a:spLocks noChangeArrowheads="1"/>
          </p:cNvSpPr>
          <p:nvPr/>
        </p:nvSpPr>
        <p:spPr bwMode="auto">
          <a:xfrm>
            <a:off x="2590800" y="48006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08" name="AutoShape 24"/>
          <p:cNvSpPr>
            <a:spLocks noChangeArrowheads="1"/>
          </p:cNvSpPr>
          <p:nvPr/>
        </p:nvSpPr>
        <p:spPr bwMode="auto">
          <a:xfrm>
            <a:off x="2590800" y="52578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09" name="AutoShape 25"/>
          <p:cNvSpPr>
            <a:spLocks noChangeArrowheads="1"/>
          </p:cNvSpPr>
          <p:nvPr/>
        </p:nvSpPr>
        <p:spPr bwMode="auto">
          <a:xfrm>
            <a:off x="2241550" y="1219200"/>
            <a:ext cx="1066800" cy="304800"/>
          </a:xfrm>
          <a:prstGeom prst="roundRect">
            <a:avLst>
              <a:gd name="adj" fmla="val 16667"/>
            </a:avLst>
          </a:prstGeom>
          <a:gradFill rotWithShape="1">
            <a:gsLst>
              <a:gs pos="0">
                <a:srgbClr val="FFFFCC"/>
              </a:gs>
              <a:gs pos="100000">
                <a:srgbClr val="CCECFF"/>
              </a:gs>
            </a:gsLst>
            <a:lin ang="5400000" scaled="1"/>
          </a:gradFill>
          <a:ln w="9525" algn="ctr">
            <a:solidFill>
              <a:srgbClr val="666699"/>
            </a:solidFill>
            <a:round/>
            <a:headEnd/>
            <a:tailEnd/>
          </a:ln>
          <a:effectLst>
            <a:outerShdw dist="35921" dir="2700000" algn="ctr" rotWithShape="0">
              <a:srgbClr val="969696"/>
            </a:outerShdw>
          </a:effectLst>
        </p:spPr>
        <p:txBody>
          <a:bodyPr wrap="none" anchor="ctr"/>
          <a:lstStyle/>
          <a:p>
            <a:pPr algn="ctr"/>
            <a:r>
              <a:rPr lang="en-US" sz="1600" b="1"/>
              <a:t>Request</a:t>
            </a:r>
          </a:p>
        </p:txBody>
      </p:sp>
      <p:sp>
        <p:nvSpPr>
          <p:cNvPr id="118810" name="AutoShape 26"/>
          <p:cNvSpPr>
            <a:spLocks noChangeArrowheads="1"/>
          </p:cNvSpPr>
          <p:nvPr/>
        </p:nvSpPr>
        <p:spPr bwMode="auto">
          <a:xfrm>
            <a:off x="6051550" y="1219200"/>
            <a:ext cx="1066800" cy="304800"/>
          </a:xfrm>
          <a:prstGeom prst="roundRect">
            <a:avLst>
              <a:gd name="adj" fmla="val 16667"/>
            </a:avLst>
          </a:prstGeom>
          <a:gradFill rotWithShape="1">
            <a:gsLst>
              <a:gs pos="0">
                <a:srgbClr val="FFFFCC"/>
              </a:gs>
              <a:gs pos="100000">
                <a:srgbClr val="CCECFF"/>
              </a:gs>
            </a:gsLst>
            <a:lin ang="5400000" scaled="1"/>
          </a:gradFill>
          <a:ln w="9525" algn="ctr">
            <a:solidFill>
              <a:srgbClr val="666699"/>
            </a:solidFill>
            <a:round/>
            <a:headEnd/>
            <a:tailEnd/>
          </a:ln>
          <a:effectLst>
            <a:outerShdw dist="35921" dir="2700000" algn="ctr" rotWithShape="0">
              <a:srgbClr val="969696"/>
            </a:outerShdw>
          </a:effectLst>
        </p:spPr>
        <p:txBody>
          <a:bodyPr wrap="none" anchor="ctr"/>
          <a:lstStyle/>
          <a:p>
            <a:pPr algn="ctr"/>
            <a:r>
              <a:rPr lang="en-US" sz="1600" b="1"/>
              <a:t>Response</a:t>
            </a:r>
          </a:p>
        </p:txBody>
      </p:sp>
      <p:sp>
        <p:nvSpPr>
          <p:cNvPr id="118811" name="AutoShape 27"/>
          <p:cNvSpPr>
            <a:spLocks noChangeArrowheads="1"/>
          </p:cNvSpPr>
          <p:nvPr/>
        </p:nvSpPr>
        <p:spPr bwMode="auto">
          <a:xfrm>
            <a:off x="2590800" y="1524000"/>
            <a:ext cx="381000" cy="762000"/>
          </a:xfrm>
          <a:prstGeom prst="downArrow">
            <a:avLst>
              <a:gd name="adj1" fmla="val 43333"/>
              <a:gd name="adj2" fmla="val 45000"/>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2" name="AutoShape 28"/>
          <p:cNvSpPr>
            <a:spLocks noChangeArrowheads="1"/>
          </p:cNvSpPr>
          <p:nvPr/>
        </p:nvSpPr>
        <p:spPr bwMode="auto">
          <a:xfrm>
            <a:off x="2590800" y="2590800"/>
            <a:ext cx="381000" cy="609600"/>
          </a:xfrm>
          <a:prstGeom prst="downArrow">
            <a:avLst>
              <a:gd name="adj1" fmla="val 46667"/>
              <a:gd name="adj2" fmla="val 41252"/>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3" name="AutoShape 29"/>
          <p:cNvSpPr>
            <a:spLocks noChangeArrowheads="1"/>
          </p:cNvSpPr>
          <p:nvPr/>
        </p:nvSpPr>
        <p:spPr bwMode="auto">
          <a:xfrm flipV="1">
            <a:off x="6400800" y="2514600"/>
            <a:ext cx="381000" cy="1524000"/>
          </a:xfrm>
          <a:prstGeom prst="downArrow">
            <a:avLst>
              <a:gd name="adj1" fmla="val 46667"/>
              <a:gd name="adj2" fmla="val 41667"/>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4" name="AutoShape 30"/>
          <p:cNvSpPr>
            <a:spLocks noChangeArrowheads="1"/>
          </p:cNvSpPr>
          <p:nvPr/>
        </p:nvSpPr>
        <p:spPr bwMode="auto">
          <a:xfrm flipV="1">
            <a:off x="6400800" y="42672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5" name="AutoShape 31"/>
          <p:cNvSpPr>
            <a:spLocks noChangeArrowheads="1"/>
          </p:cNvSpPr>
          <p:nvPr/>
        </p:nvSpPr>
        <p:spPr bwMode="auto">
          <a:xfrm flipV="1">
            <a:off x="6400800" y="47244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6" name="AutoShape 32"/>
          <p:cNvSpPr>
            <a:spLocks noChangeArrowheads="1"/>
          </p:cNvSpPr>
          <p:nvPr/>
        </p:nvSpPr>
        <p:spPr bwMode="auto">
          <a:xfrm flipV="1">
            <a:off x="6400800" y="51816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7" name="AutoShape 33"/>
          <p:cNvSpPr>
            <a:spLocks noChangeArrowheads="1"/>
          </p:cNvSpPr>
          <p:nvPr/>
        </p:nvSpPr>
        <p:spPr bwMode="auto">
          <a:xfrm flipV="1">
            <a:off x="6400800" y="1524000"/>
            <a:ext cx="381000" cy="762000"/>
          </a:xfrm>
          <a:prstGeom prst="downArrow">
            <a:avLst>
              <a:gd name="adj1" fmla="val 43333"/>
              <a:gd name="adj2" fmla="val 45000"/>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8" name="AutoShape 34"/>
          <p:cNvSpPr>
            <a:spLocks noChangeArrowheads="1"/>
          </p:cNvSpPr>
          <p:nvPr/>
        </p:nvSpPr>
        <p:spPr bwMode="auto">
          <a:xfrm>
            <a:off x="2590800" y="57150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
        <p:nvSpPr>
          <p:cNvPr id="118819" name="AutoShape 35"/>
          <p:cNvSpPr>
            <a:spLocks noChangeArrowheads="1"/>
          </p:cNvSpPr>
          <p:nvPr/>
        </p:nvSpPr>
        <p:spPr bwMode="auto">
          <a:xfrm flipV="1">
            <a:off x="6400800" y="5638800"/>
            <a:ext cx="381000" cy="228600"/>
          </a:xfrm>
          <a:prstGeom prst="downArrow">
            <a:avLst>
              <a:gd name="adj1" fmla="val 46667"/>
              <a:gd name="adj2" fmla="val 70833"/>
            </a:avLst>
          </a:prstGeom>
          <a:gradFill rotWithShape="0">
            <a:gsLst>
              <a:gs pos="0">
                <a:srgbClr val="D60093">
                  <a:gamma/>
                  <a:tint val="47451"/>
                  <a:invGamma/>
                </a:srgbClr>
              </a:gs>
              <a:gs pos="100000">
                <a:srgbClr val="D60093"/>
              </a:gs>
            </a:gsLst>
            <a:lin ang="18900000" scaled="1"/>
          </a:gradFill>
          <a:ln w="6350" algn="ctr">
            <a:solidFill>
              <a:srgbClr val="660066"/>
            </a:solidFill>
            <a:miter lim="800000"/>
            <a:headEnd/>
            <a:tailEnd/>
          </a:ln>
          <a:effectLst>
            <a:outerShdw dist="35921" dir="2700000" algn="ctr" rotWithShape="0">
              <a:srgbClr val="C0C0C0"/>
            </a:outerShdw>
          </a:effectLst>
        </p:spPr>
        <p:txBody>
          <a:bodyPr tIns="27432" bIns="27432"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marL="460375" indent="-460375"/>
            <a:r>
              <a:rPr lang="en-US" sz="2800" dirty="0"/>
              <a:t>Lesson: Application and Session Variables</a:t>
            </a:r>
          </a:p>
        </p:txBody>
      </p:sp>
      <p:sp>
        <p:nvSpPr>
          <p:cNvPr id="90115" name="Rectangle 3"/>
          <p:cNvSpPr>
            <a:spLocks noGrp="1" noChangeArrowheads="1"/>
          </p:cNvSpPr>
          <p:nvPr>
            <p:ph type="body" idx="1"/>
          </p:nvPr>
        </p:nvSpPr>
        <p:spPr>
          <a:xfrm>
            <a:off x="914400" y="1371600"/>
            <a:ext cx="7105650" cy="4876800"/>
          </a:xfrm>
        </p:spPr>
        <p:txBody>
          <a:bodyPr/>
          <a:lstStyle/>
          <a:p>
            <a:r>
              <a:rPr lang="en-US" sz="2800" dirty="0"/>
              <a:t>Initializing Application and Session Variables</a:t>
            </a:r>
          </a:p>
          <a:p>
            <a:r>
              <a:rPr lang="en-US" sz="2800" dirty="0"/>
              <a:t>Using Application and Session Variables</a:t>
            </a:r>
          </a:p>
          <a:p>
            <a:r>
              <a:rPr lang="en-US" sz="2800" dirty="0"/>
              <a:t>Demonstration: Using Session Variables</a:t>
            </a:r>
          </a:p>
          <a:p>
            <a:r>
              <a:rPr lang="en-US" sz="2800" dirty="0"/>
              <a:t>Application and Session Variable Duration</a:t>
            </a:r>
          </a:p>
          <a:p>
            <a:r>
              <a:rPr lang="en-US" sz="2800" dirty="0"/>
              <a:t>Scalable Storage of Application and Session Variables</a:t>
            </a:r>
          </a:p>
          <a:p>
            <a:r>
              <a:rPr lang="en-US" sz="2800" dirty="0"/>
              <a:t>Saving Application and Session Variables in a Database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Initializing Application and Session Variables</a:t>
            </a:r>
          </a:p>
        </p:txBody>
      </p:sp>
      <p:sp>
        <p:nvSpPr>
          <p:cNvPr id="45059" name="Rectangle 3"/>
          <p:cNvSpPr>
            <a:spLocks noGrp="1" noChangeArrowheads="1"/>
          </p:cNvSpPr>
          <p:nvPr>
            <p:ph type="body" idx="1"/>
          </p:nvPr>
        </p:nvSpPr>
        <p:spPr>
          <a:xfrm>
            <a:off x="1066800" y="1143000"/>
            <a:ext cx="7194550" cy="4724400"/>
          </a:xfrm>
        </p:spPr>
        <p:txBody>
          <a:bodyPr/>
          <a:lstStyle/>
          <a:p>
            <a:pPr>
              <a:lnSpc>
                <a:spcPct val="80000"/>
              </a:lnSpc>
            </a:pPr>
            <a:r>
              <a:rPr lang="en-US" dirty="0">
                <a:cs typeface="Times New Roman" pitchFamily="18" charset="0"/>
              </a:rPr>
              <a:t>Variables are initialized in </a:t>
            </a:r>
            <a:r>
              <a:rPr lang="en-US" dirty="0" err="1">
                <a:cs typeface="Times New Roman" pitchFamily="18" charset="0"/>
              </a:rPr>
              <a:t>Global.asax</a:t>
            </a:r>
            <a:endParaRPr lang="en-US" dirty="0">
              <a:cs typeface="Times New Roman" pitchFamily="18" charset="0"/>
            </a:endParaRPr>
          </a:p>
          <a:p>
            <a:pPr lvl="1">
              <a:lnSpc>
                <a:spcPct val="80000"/>
              </a:lnSpc>
            </a:pPr>
            <a:r>
              <a:rPr lang="en-US" dirty="0"/>
              <a:t>The </a:t>
            </a:r>
            <a:r>
              <a:rPr lang="en-US" b="1" dirty="0"/>
              <a:t>Application</a:t>
            </a:r>
            <a:r>
              <a:rPr lang="en-US" dirty="0"/>
              <a:t> object s</a:t>
            </a:r>
            <a:r>
              <a:rPr lang="en-US" dirty="0">
                <a:cs typeface="Times New Roman" pitchFamily="18" charset="0"/>
              </a:rPr>
              <a:t>hares information among all users of a Web application</a:t>
            </a:r>
          </a:p>
          <a:p>
            <a:pPr lvl="1">
              <a:lnSpc>
                <a:spcPct val="80000"/>
              </a:lnSpc>
            </a:pPr>
            <a:endParaRPr lang="en-US" dirty="0">
              <a:cs typeface="Times New Roman" pitchFamily="18" charset="0"/>
            </a:endParaRPr>
          </a:p>
          <a:p>
            <a:pPr lvl="1">
              <a:lnSpc>
                <a:spcPct val="80000"/>
              </a:lnSpc>
            </a:pPr>
            <a:endParaRPr lang="en-US" dirty="0">
              <a:cs typeface="Times New Roman" pitchFamily="18" charset="0"/>
            </a:endParaRPr>
          </a:p>
          <a:p>
            <a:pPr lvl="1">
              <a:lnSpc>
                <a:spcPct val="80000"/>
              </a:lnSpc>
            </a:pPr>
            <a:endParaRPr lang="en-US" dirty="0">
              <a:cs typeface="Times New Roman" pitchFamily="18" charset="0"/>
            </a:endParaRPr>
          </a:p>
          <a:p>
            <a:pPr lvl="1">
              <a:lnSpc>
                <a:spcPct val="80000"/>
              </a:lnSpc>
            </a:pPr>
            <a:endParaRPr lang="en-US" dirty="0">
              <a:cs typeface="Times New Roman" pitchFamily="18" charset="0"/>
            </a:endParaRPr>
          </a:p>
          <a:p>
            <a:pPr lvl="1">
              <a:lnSpc>
                <a:spcPct val="80000"/>
              </a:lnSpc>
            </a:pPr>
            <a:endParaRPr lang="en-US" dirty="0">
              <a:cs typeface="Times New Roman" pitchFamily="18" charset="0"/>
            </a:endParaRPr>
          </a:p>
          <a:p>
            <a:pPr lvl="1">
              <a:lnSpc>
                <a:spcPct val="80000"/>
              </a:lnSpc>
            </a:pPr>
            <a:r>
              <a:rPr lang="en-US" dirty="0">
                <a:cs typeface="Times New Roman" pitchFamily="18" charset="0"/>
              </a:rPr>
              <a:t>The</a:t>
            </a:r>
            <a:r>
              <a:rPr lang="en-US" b="1" dirty="0">
                <a:cs typeface="Times New Roman" pitchFamily="18" charset="0"/>
              </a:rPr>
              <a:t> Session</a:t>
            </a:r>
            <a:r>
              <a:rPr lang="en-US" dirty="0">
                <a:cs typeface="Times New Roman" pitchFamily="18" charset="0"/>
              </a:rPr>
              <a:t> object stores information for a particular user session</a:t>
            </a:r>
            <a:r>
              <a:rPr lang="en-US" dirty="0"/>
              <a:t> </a:t>
            </a:r>
          </a:p>
          <a:p>
            <a:pPr lvl="1">
              <a:lnSpc>
                <a:spcPct val="80000"/>
              </a:lnSpc>
            </a:pPr>
            <a:endParaRPr lang="en-US" dirty="0"/>
          </a:p>
          <a:p>
            <a:pPr lvl="1">
              <a:lnSpc>
                <a:spcPct val="160000"/>
              </a:lnSpc>
            </a:pPr>
            <a:endParaRPr lang="en-US" dirty="0"/>
          </a:p>
          <a:p>
            <a:pPr lvl="1">
              <a:lnSpc>
                <a:spcPct val="80000"/>
              </a:lnSpc>
            </a:pPr>
            <a:endParaRPr lang="en-US" dirty="0">
              <a:cs typeface="Times New Roman" pitchFamily="18" charset="0"/>
            </a:endParaRPr>
          </a:p>
          <a:p>
            <a:pPr lvl="1">
              <a:lnSpc>
                <a:spcPct val="80000"/>
              </a:lnSpc>
            </a:pPr>
            <a:endParaRPr lang="en-US" dirty="0"/>
          </a:p>
        </p:txBody>
      </p:sp>
      <p:sp>
        <p:nvSpPr>
          <p:cNvPr id="45061" name="Rectangle 5"/>
          <p:cNvSpPr>
            <a:spLocks noChangeArrowheads="1"/>
          </p:cNvSpPr>
          <p:nvPr/>
        </p:nvSpPr>
        <p:spPr bwMode="auto">
          <a:xfrm>
            <a:off x="914400" y="2438400"/>
            <a:ext cx="7543800" cy="9144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cs typeface="Times New Roman" pitchFamily="18" charset="0"/>
              </a:rPr>
              <a:t>Sub Application_Start(s As Object,e As EventArgs) </a:t>
            </a:r>
          </a:p>
          <a:p>
            <a:r>
              <a:rPr lang="en-US" sz="1600">
                <a:latin typeface="Lucida Sans Typewriter" pitchFamily="49" charset="0"/>
                <a:cs typeface="Times New Roman" pitchFamily="18" charset="0"/>
              </a:rPr>
              <a:t>   Application("NumberofVisitors") = 0</a:t>
            </a:r>
          </a:p>
          <a:p>
            <a:r>
              <a:rPr lang="en-US" sz="1600">
                <a:latin typeface="Lucida Sans Typewriter" pitchFamily="49" charset="0"/>
                <a:cs typeface="Times New Roman" pitchFamily="18" charset="0"/>
              </a:rPr>
              <a:t>End Sub </a:t>
            </a:r>
          </a:p>
        </p:txBody>
      </p:sp>
      <p:sp>
        <p:nvSpPr>
          <p:cNvPr id="45065" name="Rectangle 9"/>
          <p:cNvSpPr>
            <a:spLocks noChangeArrowheads="1"/>
          </p:cNvSpPr>
          <p:nvPr/>
        </p:nvSpPr>
        <p:spPr bwMode="auto">
          <a:xfrm>
            <a:off x="914400" y="3505200"/>
            <a:ext cx="7543800" cy="12192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GB" sz="1600">
                <a:latin typeface="Lucida Sans Typewriter" pitchFamily="49" charset="0"/>
                <a:cs typeface="Times New Roman" pitchFamily="18" charset="0"/>
              </a:rPr>
              <a:t>protected void Application_Start(Object sender,EventArgs e)</a:t>
            </a:r>
          </a:p>
          <a:p>
            <a:r>
              <a:rPr lang="en-GB" sz="1600">
                <a:latin typeface="Lucida Sans Typewriter" pitchFamily="49" charset="0"/>
                <a:cs typeface="Times New Roman" pitchFamily="18" charset="0"/>
              </a:rPr>
              <a:t>{   </a:t>
            </a:r>
          </a:p>
          <a:p>
            <a:r>
              <a:rPr lang="en-GB" sz="1600">
                <a:latin typeface="Lucida Sans Typewriter" pitchFamily="49" charset="0"/>
                <a:cs typeface="Times New Roman" pitchFamily="18" charset="0"/>
              </a:rPr>
              <a:t>   Application["NumberofVisitors"] = 0;</a:t>
            </a:r>
          </a:p>
          <a:p>
            <a:r>
              <a:rPr lang="en-GB" sz="1600">
                <a:latin typeface="Lucida Sans Typewriter" pitchFamily="49" charset="0"/>
                <a:cs typeface="Times New Roman" pitchFamily="18" charset="0"/>
              </a:rPr>
              <a:t>}</a:t>
            </a:r>
            <a:endParaRPr lang="en-US" sz="1600">
              <a:latin typeface="Lucida Sans Typewriter"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Using Application and Session Variables</a:t>
            </a:r>
          </a:p>
        </p:txBody>
      </p:sp>
      <p:sp>
        <p:nvSpPr>
          <p:cNvPr id="64515" name="Rectangle 3"/>
          <p:cNvSpPr>
            <a:spLocks noGrp="1" noChangeArrowheads="1"/>
          </p:cNvSpPr>
          <p:nvPr>
            <p:ph type="body" idx="1"/>
          </p:nvPr>
        </p:nvSpPr>
        <p:spPr>
          <a:xfrm>
            <a:off x="1012825" y="1107281"/>
            <a:ext cx="7194550" cy="4287838"/>
          </a:xfrm>
        </p:spPr>
        <p:txBody>
          <a:bodyPr/>
          <a:lstStyle/>
          <a:p>
            <a:r>
              <a:rPr lang="en-US" dirty="0">
                <a:cs typeface="Times New Roman" pitchFamily="18" charset="0"/>
              </a:rPr>
              <a:t>Set session and application variables</a:t>
            </a:r>
            <a:endParaRPr lang="en-US" dirty="0"/>
          </a:p>
          <a:p>
            <a:pPr lvl="1"/>
            <a:endParaRPr lang="en-US" dirty="0"/>
          </a:p>
          <a:p>
            <a:pPr lvl="1">
              <a:lnSpc>
                <a:spcPct val="160000"/>
              </a:lnSpc>
            </a:pPr>
            <a:endParaRPr lang="en-US" dirty="0"/>
          </a:p>
          <a:p>
            <a:pPr lvl="1">
              <a:lnSpc>
                <a:spcPct val="160000"/>
              </a:lnSpc>
            </a:pPr>
            <a:endParaRPr lang="en-US" dirty="0"/>
          </a:p>
          <a:p>
            <a:pPr>
              <a:lnSpc>
                <a:spcPct val="160000"/>
              </a:lnSpc>
            </a:pPr>
            <a:endParaRPr lang="en-US" sz="800" dirty="0"/>
          </a:p>
          <a:p>
            <a:pPr>
              <a:lnSpc>
                <a:spcPct val="160000"/>
              </a:lnSpc>
              <a:spcBef>
                <a:spcPct val="80000"/>
              </a:spcBef>
            </a:pPr>
            <a:r>
              <a:rPr lang="en-US" dirty="0"/>
              <a:t>Read </a:t>
            </a:r>
            <a:r>
              <a:rPr lang="en-US" dirty="0">
                <a:cs typeface="Times New Roman" pitchFamily="18" charset="0"/>
              </a:rPr>
              <a:t>session and application </a:t>
            </a:r>
            <a:r>
              <a:rPr lang="en-US" dirty="0"/>
              <a:t>variables</a:t>
            </a:r>
            <a:endParaRPr lang="en-US" dirty="0">
              <a:cs typeface="Times New Roman" pitchFamily="18" charset="0"/>
            </a:endParaRPr>
          </a:p>
          <a:p>
            <a:pPr lvl="1"/>
            <a:endParaRPr lang="en-US" dirty="0"/>
          </a:p>
        </p:txBody>
      </p:sp>
      <p:sp>
        <p:nvSpPr>
          <p:cNvPr id="64516" name="Rectangle 4"/>
          <p:cNvSpPr>
            <a:spLocks noChangeArrowheads="1"/>
          </p:cNvSpPr>
          <p:nvPr/>
        </p:nvSpPr>
        <p:spPr bwMode="auto">
          <a:xfrm>
            <a:off x="609600" y="1676400"/>
            <a:ext cx="7924800" cy="12192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cs typeface="Times New Roman" pitchFamily="18" charset="0"/>
              </a:rPr>
              <a:t>Session("BackColor") = "blue"</a:t>
            </a:r>
          </a:p>
          <a:p>
            <a:r>
              <a:rPr lang="en-US" sz="1600">
                <a:latin typeface="Lucida Sans Typewriter" pitchFamily="49" charset="0"/>
                <a:cs typeface="Times New Roman" pitchFamily="18" charset="0"/>
              </a:rPr>
              <a:t>Application.Lock()</a:t>
            </a:r>
          </a:p>
          <a:p>
            <a:r>
              <a:rPr lang="en-US" sz="1600">
                <a:latin typeface="Lucida Sans Typewriter" pitchFamily="49" charset="0"/>
                <a:cs typeface="Times New Roman" pitchFamily="18" charset="0"/>
              </a:rPr>
              <a:t>Application("NumberOfVisitors") += 1</a:t>
            </a:r>
          </a:p>
          <a:p>
            <a:r>
              <a:rPr lang="en-US" sz="1600">
                <a:latin typeface="Lucida Sans Typewriter" pitchFamily="49" charset="0"/>
                <a:cs typeface="Times New Roman" pitchFamily="18" charset="0"/>
              </a:rPr>
              <a:t>Application.UnLock()</a:t>
            </a:r>
            <a:r>
              <a:rPr lang="en-US" sz="2000">
                <a:latin typeface="Lucida Sans Typewriter" pitchFamily="49" charset="0"/>
                <a:cs typeface="Times New Roman" pitchFamily="18" charset="0"/>
              </a:rPr>
              <a:t> </a:t>
            </a:r>
          </a:p>
        </p:txBody>
      </p:sp>
      <p:sp>
        <p:nvSpPr>
          <p:cNvPr id="64517" name="Rectangle 5"/>
          <p:cNvSpPr>
            <a:spLocks noChangeArrowheads="1"/>
          </p:cNvSpPr>
          <p:nvPr/>
        </p:nvSpPr>
        <p:spPr bwMode="auto">
          <a:xfrm>
            <a:off x="609600" y="4953000"/>
            <a:ext cx="8001000" cy="60960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279400" indent="-279400"/>
            <a:r>
              <a:rPr lang="en-US" sz="1600">
                <a:latin typeface="Lucida Sans Typewriter" pitchFamily="49" charset="0"/>
                <a:cs typeface="Times New Roman" pitchFamily="18" charset="0"/>
              </a:rPr>
              <a:t>strBgColor = Session("BackColor")</a:t>
            </a:r>
          </a:p>
          <a:p>
            <a:pPr marL="279400" indent="-279400"/>
            <a:r>
              <a:rPr lang="en-US" sz="1600">
                <a:latin typeface="Lucida Sans Typewriter" pitchFamily="49" charset="0"/>
                <a:cs typeface="Times New Roman" pitchFamily="18" charset="0"/>
              </a:rPr>
              <a:t>lblNbVisitor.Text = Application("NumberOfVisitors")</a:t>
            </a:r>
          </a:p>
        </p:txBody>
      </p:sp>
      <p:sp>
        <p:nvSpPr>
          <p:cNvPr id="64519" name="Rectangle 7"/>
          <p:cNvSpPr>
            <a:spLocks noChangeArrowheads="1"/>
          </p:cNvSpPr>
          <p:nvPr/>
        </p:nvSpPr>
        <p:spPr bwMode="auto">
          <a:xfrm>
            <a:off x="609600" y="3124200"/>
            <a:ext cx="7924800" cy="12954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cs typeface="Times New Roman" pitchFamily="18" charset="0"/>
              </a:rPr>
              <a:t>Session["BackColor"] = "blue";</a:t>
            </a:r>
          </a:p>
          <a:p>
            <a:r>
              <a:rPr lang="en-US" sz="1600">
                <a:latin typeface="Lucida Sans Typewriter" pitchFamily="49" charset="0"/>
                <a:cs typeface="Times New Roman" pitchFamily="18" charset="0"/>
              </a:rPr>
              <a:t>Application.Lock();</a:t>
            </a:r>
          </a:p>
          <a:p>
            <a:r>
              <a:rPr lang="en-US" sz="1600">
                <a:latin typeface="Lucida Sans Typewriter" pitchFamily="49" charset="0"/>
                <a:cs typeface="Times New Roman" pitchFamily="18" charset="0"/>
              </a:rPr>
              <a:t>Application["NumberOfVisitors"] = </a:t>
            </a:r>
          </a:p>
          <a:p>
            <a:r>
              <a:rPr lang="en-US" sz="1600">
                <a:latin typeface="Lucida Sans Typewriter" pitchFamily="49" charset="0"/>
                <a:cs typeface="Times New Roman" pitchFamily="18" charset="0"/>
              </a:rPr>
              <a:t>		  (int)Application["NumberOfVisitors"]  + 1;</a:t>
            </a:r>
          </a:p>
          <a:p>
            <a:r>
              <a:rPr lang="en-US" sz="1600">
                <a:latin typeface="Lucida Sans Typewriter" pitchFamily="49" charset="0"/>
                <a:cs typeface="Times New Roman" pitchFamily="18" charset="0"/>
              </a:rPr>
              <a:t>Application.UnLock();</a:t>
            </a:r>
          </a:p>
        </p:txBody>
      </p:sp>
      <p:sp>
        <p:nvSpPr>
          <p:cNvPr id="64520" name="Rectangle 8"/>
          <p:cNvSpPr>
            <a:spLocks noChangeArrowheads="1"/>
          </p:cNvSpPr>
          <p:nvPr/>
        </p:nvSpPr>
        <p:spPr bwMode="auto">
          <a:xfrm>
            <a:off x="609600" y="5638800"/>
            <a:ext cx="8001000" cy="60960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279400" indent="-279400"/>
            <a:r>
              <a:rPr lang="en-US" sz="1600">
                <a:latin typeface="Lucida Sans Typewriter" pitchFamily="49" charset="0"/>
                <a:cs typeface="Times New Roman" pitchFamily="18" charset="0"/>
              </a:rPr>
              <a:t>strBgColor = (string)Session["BackColor"];</a:t>
            </a:r>
          </a:p>
          <a:p>
            <a:pPr marL="279400" indent="-279400"/>
            <a:r>
              <a:rPr lang="en-US" sz="1600">
                <a:latin typeface="Lucida Sans Typewriter" pitchFamily="49" charset="0"/>
                <a:cs typeface="Times New Roman" pitchFamily="18" charset="0"/>
              </a:rPr>
              <a:t>lblNbVisitor.Text = Application["NumberOfVisitors"].ToString();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47700" y="163513"/>
            <a:ext cx="8189913" cy="841375"/>
          </a:xfrm>
          <a:prstGeom prst="rect">
            <a:avLst/>
          </a:prstGeom>
          <a:noFill/>
          <a:ln w="9525">
            <a:noFill/>
            <a:miter lim="800000"/>
            <a:headEnd/>
            <a:tailEnd/>
          </a:ln>
          <a:effectLst/>
        </p:spPr>
        <p:txBody>
          <a:bodyPr anchor="ctr"/>
          <a:lstStyle/>
          <a:p>
            <a:pPr>
              <a:lnSpc>
                <a:spcPct val="80000"/>
              </a:lnSpc>
              <a:buClr>
                <a:srgbClr val="DC0081"/>
              </a:buClr>
              <a:buFont typeface="Wingdings" pitchFamily="2" charset="2"/>
              <a:buNone/>
            </a:pPr>
            <a:endParaRPr lang="en-GB" b="1">
              <a:solidFill>
                <a:schemeClr val="tx2"/>
              </a:solidFill>
            </a:endParaRPr>
          </a:p>
        </p:txBody>
      </p:sp>
      <p:sp>
        <p:nvSpPr>
          <p:cNvPr id="49155" name="Rectangle 3"/>
          <p:cNvSpPr>
            <a:spLocks noGrp="1" noChangeArrowheads="1"/>
          </p:cNvSpPr>
          <p:nvPr>
            <p:ph type="title"/>
          </p:nvPr>
        </p:nvSpPr>
        <p:spPr>
          <a:xfrm>
            <a:off x="647700" y="152400"/>
            <a:ext cx="8189913" cy="841375"/>
          </a:xfrm>
        </p:spPr>
        <p:txBody>
          <a:bodyPr/>
          <a:lstStyle/>
          <a:p>
            <a:r>
              <a:rPr lang="en-US"/>
              <a:t>Demonstration: Using Session Variables</a:t>
            </a:r>
          </a:p>
        </p:txBody>
      </p:sp>
      <p:sp>
        <p:nvSpPr>
          <p:cNvPr id="49156" name="Rectangle 4"/>
          <p:cNvSpPr>
            <a:spLocks noGrp="1" noChangeArrowheads="1"/>
          </p:cNvSpPr>
          <p:nvPr>
            <p:ph type="body" idx="1"/>
          </p:nvPr>
        </p:nvSpPr>
        <p:spPr>
          <a:xfrm>
            <a:off x="2286000" y="1446213"/>
            <a:ext cx="5643563" cy="4556125"/>
          </a:xfrm>
        </p:spPr>
        <p:txBody>
          <a:bodyPr/>
          <a:lstStyle/>
          <a:p>
            <a:r>
              <a:rPr lang="en-US" dirty="0"/>
              <a:t>Initialize a session variable (a number) in </a:t>
            </a:r>
            <a:r>
              <a:rPr lang="en-US" dirty="0" err="1"/>
              <a:t>global.asax</a:t>
            </a:r>
            <a:endParaRPr lang="en-US" dirty="0"/>
          </a:p>
          <a:p>
            <a:r>
              <a:rPr lang="en-US" dirty="0"/>
              <a:t>Access the session variable from one page</a:t>
            </a:r>
          </a:p>
          <a:p>
            <a:r>
              <a:rPr lang="en-US" dirty="0"/>
              <a:t>Access the session variable from another page and modify it</a:t>
            </a:r>
          </a:p>
          <a:p>
            <a:r>
              <a:rPr lang="en-US" dirty="0"/>
              <a:t>Re-access the session variable from the first page </a:t>
            </a:r>
          </a:p>
        </p:txBody>
      </p:sp>
      <p:pic>
        <p:nvPicPr>
          <p:cNvPr id="49157" name="Picture 5" descr="Demonstation"/>
          <p:cNvPicPr>
            <a:picLocks noChangeAspect="1" noChangeArrowheads="1"/>
          </p:cNvPicPr>
          <p:nvPr/>
        </p:nvPicPr>
        <p:blipFill>
          <a:blip r:embed="rId3" cstate="print"/>
          <a:srcRect r="862" b="562"/>
          <a:stretch>
            <a:fillRect/>
          </a:stretch>
        </p:blipFill>
        <p:spPr bwMode="auto">
          <a:xfrm>
            <a:off x="757238" y="1127125"/>
            <a:ext cx="1292225" cy="51085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47700" y="76200"/>
            <a:ext cx="8189913" cy="841375"/>
          </a:xfrm>
        </p:spPr>
        <p:txBody>
          <a:bodyPr/>
          <a:lstStyle/>
          <a:p>
            <a:r>
              <a:rPr lang="en-US"/>
              <a:t>Application and Session Variable Duration</a:t>
            </a:r>
          </a:p>
        </p:txBody>
      </p:sp>
      <p:sp>
        <p:nvSpPr>
          <p:cNvPr id="65539" name="Rectangle 3"/>
          <p:cNvSpPr>
            <a:spLocks noGrp="1" noChangeArrowheads="1"/>
          </p:cNvSpPr>
          <p:nvPr>
            <p:ph type="body" idx="1"/>
          </p:nvPr>
        </p:nvSpPr>
        <p:spPr>
          <a:xfrm>
            <a:off x="914400" y="1143000"/>
            <a:ext cx="7194550" cy="4876800"/>
          </a:xfrm>
        </p:spPr>
        <p:txBody>
          <a:bodyPr/>
          <a:lstStyle/>
          <a:p>
            <a:r>
              <a:rPr lang="en-US" dirty="0">
                <a:cs typeface="Times New Roman" pitchFamily="18" charset="0"/>
              </a:rPr>
              <a:t>Session variables have a set duration after last access</a:t>
            </a:r>
          </a:p>
          <a:p>
            <a:pPr lvl="1"/>
            <a:r>
              <a:rPr lang="en-US" dirty="0">
                <a:cs typeface="Times New Roman" pitchFamily="18" charset="0"/>
              </a:rPr>
              <a:t>Default is 20 minutes</a:t>
            </a:r>
          </a:p>
          <a:p>
            <a:r>
              <a:rPr lang="en-US" dirty="0">
                <a:cs typeface="Times New Roman" pitchFamily="18" charset="0"/>
              </a:rPr>
              <a:t>Session duration can be changed in </a:t>
            </a:r>
            <a:r>
              <a:rPr lang="en-US" dirty="0" err="1">
                <a:cs typeface="Times New Roman" pitchFamily="18" charset="0"/>
              </a:rPr>
              <a:t>Web.config</a:t>
            </a:r>
            <a:r>
              <a:rPr lang="en-US" dirty="0">
                <a:cs typeface="Times New Roman" pitchFamily="18" charset="0"/>
              </a:rPr>
              <a:t>:</a:t>
            </a:r>
          </a:p>
          <a:p>
            <a:endParaRPr lang="en-US" dirty="0" smtClean="0">
              <a:cs typeface="Times New Roman" pitchFamily="18" charset="0"/>
            </a:endParaRPr>
          </a:p>
          <a:p>
            <a:endParaRPr lang="en-US" dirty="0" smtClean="0">
              <a:cs typeface="Times New Roman" pitchFamily="18" charset="0"/>
            </a:endParaRPr>
          </a:p>
          <a:p>
            <a:endParaRPr lang="en-US" dirty="0">
              <a:cs typeface="Times New Roman" pitchFamily="18" charset="0"/>
            </a:endParaRPr>
          </a:p>
          <a:p>
            <a:r>
              <a:rPr lang="en-US" dirty="0" smtClean="0"/>
              <a:t>Application </a:t>
            </a:r>
            <a:r>
              <a:rPr lang="en-US" dirty="0"/>
              <a:t>variables persist until the </a:t>
            </a:r>
            <a:r>
              <a:rPr lang="en-US" dirty="0" err="1"/>
              <a:t>Application_End</a:t>
            </a:r>
            <a:r>
              <a:rPr lang="en-US" dirty="0"/>
              <a:t> event is fired</a:t>
            </a:r>
            <a:endParaRPr lang="en-US" dirty="0">
              <a:solidFill>
                <a:srgbClr val="D60093"/>
              </a:solidFill>
              <a:cs typeface="Times New Roman" pitchFamily="18" charset="0"/>
            </a:endParaRPr>
          </a:p>
        </p:txBody>
      </p:sp>
      <p:sp>
        <p:nvSpPr>
          <p:cNvPr id="65541" name="Rectangle 5"/>
          <p:cNvSpPr>
            <a:spLocks noChangeArrowheads="1"/>
          </p:cNvSpPr>
          <p:nvPr/>
        </p:nvSpPr>
        <p:spPr bwMode="auto">
          <a:xfrm>
            <a:off x="1447800" y="3962400"/>
            <a:ext cx="5943600" cy="16446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a:r>
              <a:rPr lang="en-US" sz="2000" dirty="0">
                <a:latin typeface="Lucida Sans Typewriter" pitchFamily="49" charset="0"/>
                <a:cs typeface="Times New Roman" pitchFamily="18" charset="0"/>
              </a:rPr>
              <a:t>&lt;configuration&gt;</a:t>
            </a:r>
          </a:p>
          <a:p>
            <a:pPr marL="342900" indent="-342900"/>
            <a:r>
              <a:rPr lang="en-US" sz="2000" dirty="0">
                <a:latin typeface="Lucida Sans Typewriter" pitchFamily="49" charset="0"/>
                <a:cs typeface="Times New Roman" pitchFamily="18" charset="0"/>
              </a:rPr>
              <a:t> 	&lt;system.web&gt;</a:t>
            </a:r>
          </a:p>
          <a:p>
            <a:pPr marL="342900" indent="-342900"/>
            <a:r>
              <a:rPr lang="en-US" sz="2000" dirty="0">
                <a:latin typeface="Lucida Sans Typewriter" pitchFamily="49" charset="0"/>
                <a:cs typeface="Times New Roman" pitchFamily="18" charset="0"/>
              </a:rPr>
              <a:t>		&lt;</a:t>
            </a:r>
            <a:r>
              <a:rPr lang="en-US" sz="2000" dirty="0" err="1">
                <a:latin typeface="Lucida Sans Typewriter" pitchFamily="49" charset="0"/>
                <a:cs typeface="Times New Roman" pitchFamily="18" charset="0"/>
              </a:rPr>
              <a:t>sessionState</a:t>
            </a:r>
            <a:r>
              <a:rPr lang="en-US" sz="2000" dirty="0">
                <a:latin typeface="Lucida Sans Typewriter" pitchFamily="49" charset="0"/>
                <a:cs typeface="Times New Roman" pitchFamily="18" charset="0"/>
              </a:rPr>
              <a:t> timeout="10" /&gt;</a:t>
            </a:r>
          </a:p>
          <a:p>
            <a:pPr marL="342900" indent="-342900"/>
            <a:r>
              <a:rPr lang="en-US" sz="2000" dirty="0">
                <a:latin typeface="Lucida Sans Typewriter" pitchFamily="49" charset="0"/>
                <a:cs typeface="Times New Roman" pitchFamily="18" charset="0"/>
              </a:rPr>
              <a:t>	&lt;/system.web&gt;</a:t>
            </a:r>
          </a:p>
          <a:p>
            <a:pPr marL="342900" indent="-342900"/>
            <a:r>
              <a:rPr lang="en-US" sz="2000" dirty="0">
                <a:latin typeface="Lucida Sans Typewriter" pitchFamily="49" charset="0"/>
                <a:cs typeface="Times New Roman" pitchFamily="18" charset="0"/>
              </a:rPr>
              <a:t>&lt;/configuration&gt;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4"/>
          <p:cNvGrpSpPr>
            <a:grpSpLocks/>
          </p:cNvGrpSpPr>
          <p:nvPr/>
        </p:nvGrpSpPr>
        <p:grpSpPr bwMode="auto">
          <a:xfrm>
            <a:off x="5410200" y="3505200"/>
            <a:ext cx="609600" cy="990600"/>
            <a:chOff x="516" y="612"/>
            <a:chExt cx="626" cy="1012"/>
          </a:xfrm>
        </p:grpSpPr>
        <p:sp>
          <p:nvSpPr>
            <p:cNvPr id="47269" name="Freeform 165"/>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47270" name="Freeform 166"/>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47271" name="Freeform 167"/>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47272" name="Freeform 168"/>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47273" name="Line 169"/>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47274" name="Oval 170"/>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47275" name="Line 171"/>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47276" name="Line 172"/>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47277" name="Line 173"/>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47278" name="Line 174"/>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47279" name="Freeform 175"/>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47280" name="Freeform 176"/>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47281" name="Freeform 177"/>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47282" name="Line 178"/>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47283" name="Line 179"/>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47284" name="Line 180"/>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47285" name="Freeform 181"/>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47286" name="Line 182"/>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47287" name="Freeform 183"/>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288" name="Freeform 184"/>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289" name="Freeform 185"/>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290" name="Line 186"/>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291" name="Line 187"/>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292" name="Line 188"/>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sp>
        <p:nvSpPr>
          <p:cNvPr id="47106" name="Rectangle 2"/>
          <p:cNvSpPr>
            <a:spLocks noGrp="1" noChangeArrowheads="1"/>
          </p:cNvSpPr>
          <p:nvPr>
            <p:ph type="title"/>
          </p:nvPr>
        </p:nvSpPr>
        <p:spPr>
          <a:xfrm>
            <a:off x="647700" y="76200"/>
            <a:ext cx="8189913" cy="841375"/>
          </a:xfrm>
        </p:spPr>
        <p:txBody>
          <a:bodyPr/>
          <a:lstStyle/>
          <a:p>
            <a:r>
              <a:rPr lang="en-US" dirty="0"/>
              <a:t>Scalable Storage of Application and Session Variables</a:t>
            </a:r>
          </a:p>
        </p:txBody>
      </p:sp>
      <p:sp>
        <p:nvSpPr>
          <p:cNvPr id="47107" name="Rectangle 3"/>
          <p:cNvSpPr>
            <a:spLocks noGrp="1" noChangeArrowheads="1"/>
          </p:cNvSpPr>
          <p:nvPr>
            <p:ph type="body" idx="1"/>
          </p:nvPr>
        </p:nvSpPr>
        <p:spPr>
          <a:xfrm>
            <a:off x="990600" y="1295400"/>
            <a:ext cx="7194550" cy="2895600"/>
          </a:xfrm>
        </p:spPr>
        <p:txBody>
          <a:bodyPr/>
          <a:lstStyle/>
          <a:p>
            <a:pPr>
              <a:lnSpc>
                <a:spcPct val="70000"/>
              </a:lnSpc>
            </a:pPr>
            <a:r>
              <a:rPr lang="en-US" sz="2000" dirty="0"/>
              <a:t>By default, the session state is managed in process </a:t>
            </a:r>
          </a:p>
          <a:p>
            <a:pPr>
              <a:lnSpc>
                <a:spcPct val="70000"/>
              </a:lnSpc>
            </a:pPr>
            <a:r>
              <a:rPr lang="en-US" sz="2000" dirty="0">
                <a:cs typeface="Times New Roman" pitchFamily="18" charset="0"/>
              </a:rPr>
              <a:t>Disadvantage of in process storage:</a:t>
            </a:r>
          </a:p>
          <a:p>
            <a:pPr lvl="1">
              <a:lnSpc>
                <a:spcPct val="70000"/>
              </a:lnSpc>
            </a:pPr>
            <a:r>
              <a:rPr lang="en-US" sz="2000" dirty="0">
                <a:cs typeface="Times New Roman" pitchFamily="18" charset="0"/>
              </a:rPr>
              <a:t>Not Scalable</a:t>
            </a:r>
          </a:p>
          <a:p>
            <a:pPr>
              <a:lnSpc>
                <a:spcPct val="70000"/>
              </a:lnSpc>
            </a:pPr>
            <a:r>
              <a:rPr lang="en-US" sz="2000" dirty="0">
                <a:cs typeface="Times New Roman" pitchFamily="18" charset="0"/>
              </a:rPr>
              <a:t>ASP.NET provides out of process storage of session state</a:t>
            </a:r>
          </a:p>
          <a:p>
            <a:pPr lvl="1">
              <a:lnSpc>
                <a:spcPct val="70000"/>
              </a:lnSpc>
            </a:pPr>
            <a:r>
              <a:rPr lang="en-US" sz="2000" dirty="0">
                <a:cs typeface="Times New Roman" pitchFamily="18" charset="0"/>
              </a:rPr>
              <a:t>State can be stored in a SQL Server database or a state server</a:t>
            </a:r>
          </a:p>
          <a:p>
            <a:pPr>
              <a:lnSpc>
                <a:spcPct val="70000"/>
              </a:lnSpc>
            </a:pPr>
            <a:r>
              <a:rPr lang="en-US" sz="2000" dirty="0">
                <a:cs typeface="Times New Roman" pitchFamily="18" charset="0"/>
              </a:rPr>
              <a:t>Advantages of out of process storage:</a:t>
            </a:r>
          </a:p>
          <a:p>
            <a:pPr lvl="1">
              <a:lnSpc>
                <a:spcPct val="70000"/>
              </a:lnSpc>
            </a:pPr>
            <a:r>
              <a:rPr lang="en-US" sz="2000" dirty="0">
                <a:cs typeface="Times New Roman" pitchFamily="18" charset="0"/>
              </a:rPr>
              <a:t>Scalable</a:t>
            </a:r>
          </a:p>
        </p:txBody>
      </p:sp>
      <p:pic>
        <p:nvPicPr>
          <p:cNvPr id="47110" name="Picture 6"/>
          <p:cNvPicPr>
            <a:picLocks noChangeAspect="1" noChangeArrowheads="1"/>
          </p:cNvPicPr>
          <p:nvPr/>
        </p:nvPicPr>
        <p:blipFill>
          <a:blip r:embed="rId3" cstate="print"/>
          <a:srcRect/>
          <a:stretch>
            <a:fillRect/>
          </a:stretch>
        </p:blipFill>
        <p:spPr bwMode="auto">
          <a:xfrm>
            <a:off x="1066800" y="4648200"/>
            <a:ext cx="1295400" cy="1222375"/>
          </a:xfrm>
          <a:prstGeom prst="rect">
            <a:avLst/>
          </a:prstGeom>
          <a:noFill/>
          <a:ln w="9525">
            <a:noFill/>
            <a:miter lim="800000"/>
            <a:headEnd/>
            <a:tailEnd/>
          </a:ln>
          <a:effectLst/>
        </p:spPr>
      </p:pic>
      <p:grpSp>
        <p:nvGrpSpPr>
          <p:cNvPr id="3" name="Group 32"/>
          <p:cNvGrpSpPr>
            <a:grpSpLocks/>
          </p:cNvGrpSpPr>
          <p:nvPr/>
        </p:nvGrpSpPr>
        <p:grpSpPr bwMode="auto">
          <a:xfrm>
            <a:off x="3733800" y="5334000"/>
            <a:ext cx="609600" cy="990600"/>
            <a:chOff x="516" y="612"/>
            <a:chExt cx="626" cy="1012"/>
          </a:xfrm>
        </p:grpSpPr>
        <p:sp>
          <p:nvSpPr>
            <p:cNvPr id="47137" name="Freeform 33"/>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47138" name="Freeform 34"/>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47139" name="Freeform 35"/>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47140" name="Freeform 36"/>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47141" name="Line 37"/>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47142" name="Oval 38"/>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47143" name="Line 39"/>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47144" name="Line 40"/>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47145" name="Line 41"/>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47146" name="Line 42"/>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47147" name="Freeform 43"/>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47148" name="Freeform 44"/>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47149" name="Freeform 45"/>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47150" name="Line 46"/>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47151" name="Line 47"/>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47152" name="Line 48"/>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47153" name="Freeform 49"/>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47154" name="Line 50"/>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47155" name="Freeform 51"/>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56" name="Freeform 52"/>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57" name="Freeform 53"/>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58" name="Line 54"/>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159" name="Line 55"/>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160" name="Line 56"/>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grpSp>
        <p:nvGrpSpPr>
          <p:cNvPr id="4" name="Group 57"/>
          <p:cNvGrpSpPr>
            <a:grpSpLocks/>
          </p:cNvGrpSpPr>
          <p:nvPr/>
        </p:nvGrpSpPr>
        <p:grpSpPr bwMode="auto">
          <a:xfrm>
            <a:off x="3733800" y="4191000"/>
            <a:ext cx="609600" cy="990600"/>
            <a:chOff x="516" y="612"/>
            <a:chExt cx="626" cy="1012"/>
          </a:xfrm>
        </p:grpSpPr>
        <p:sp>
          <p:nvSpPr>
            <p:cNvPr id="47162" name="Freeform 58"/>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47163" name="Freeform 59"/>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47164" name="Freeform 60"/>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47165" name="Freeform 61"/>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47166" name="Line 62"/>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47167" name="Oval 63"/>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47168" name="Line 64"/>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47169" name="Line 65"/>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47170" name="Line 66"/>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47171" name="Line 67"/>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47172" name="Freeform 68"/>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47173" name="Freeform 69"/>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47174" name="Freeform 70"/>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47175" name="Line 71"/>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47176" name="Line 72"/>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47177" name="Line 73"/>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47178" name="Freeform 74"/>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47179" name="Line 75"/>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47180" name="Freeform 76"/>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81" name="Freeform 77"/>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82" name="Freeform 78"/>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47183" name="Line 79"/>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184" name="Line 80"/>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47185" name="Line 81"/>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sp>
        <p:nvSpPr>
          <p:cNvPr id="47187" name="Line 83"/>
          <p:cNvSpPr>
            <a:spLocks noChangeShapeType="1"/>
          </p:cNvSpPr>
          <p:nvPr/>
        </p:nvSpPr>
        <p:spPr bwMode="auto">
          <a:xfrm>
            <a:off x="2362200" y="5334000"/>
            <a:ext cx="685800" cy="0"/>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47188" name="Line 84"/>
          <p:cNvSpPr>
            <a:spLocks noChangeShapeType="1"/>
          </p:cNvSpPr>
          <p:nvPr/>
        </p:nvSpPr>
        <p:spPr bwMode="auto">
          <a:xfrm flipV="1">
            <a:off x="3048000" y="4800600"/>
            <a:ext cx="609600" cy="5334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189" name="Line 85"/>
          <p:cNvSpPr>
            <a:spLocks noChangeShapeType="1"/>
          </p:cNvSpPr>
          <p:nvPr/>
        </p:nvSpPr>
        <p:spPr bwMode="auto">
          <a:xfrm>
            <a:off x="3048000" y="5334000"/>
            <a:ext cx="609600" cy="4572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190" name="Line 86"/>
          <p:cNvSpPr>
            <a:spLocks noChangeShapeType="1"/>
          </p:cNvSpPr>
          <p:nvPr/>
        </p:nvSpPr>
        <p:spPr bwMode="auto">
          <a:xfrm flipV="1">
            <a:off x="4191000" y="5257800"/>
            <a:ext cx="609600" cy="5334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191" name="Line 87"/>
          <p:cNvSpPr>
            <a:spLocks noChangeShapeType="1"/>
          </p:cNvSpPr>
          <p:nvPr/>
        </p:nvSpPr>
        <p:spPr bwMode="auto">
          <a:xfrm>
            <a:off x="4191000" y="4800600"/>
            <a:ext cx="609600" cy="4572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192" name="AutoShape 88"/>
          <p:cNvSpPr>
            <a:spLocks noChangeArrowheads="1"/>
          </p:cNvSpPr>
          <p:nvPr/>
        </p:nvSpPr>
        <p:spPr bwMode="auto">
          <a:xfrm>
            <a:off x="5867400" y="5105400"/>
            <a:ext cx="990600" cy="762000"/>
          </a:xfrm>
          <a:prstGeom prst="can">
            <a:avLst>
              <a:gd name="adj" fmla="val 39787"/>
            </a:avLst>
          </a:prstGeom>
          <a:gradFill rotWithShape="0">
            <a:gsLst>
              <a:gs pos="0">
                <a:schemeClr val="hlink">
                  <a:gamma/>
                  <a:shade val="56078"/>
                  <a:invGamma/>
                </a:schemeClr>
              </a:gs>
              <a:gs pos="50000">
                <a:schemeClr val="hlink"/>
              </a:gs>
              <a:gs pos="100000">
                <a:schemeClr val="hlink">
                  <a:gamma/>
                  <a:shade val="56078"/>
                  <a:invGamma/>
                </a:schemeClr>
              </a:gs>
            </a:gsLst>
            <a:lin ang="0" scaled="1"/>
          </a:gradFill>
          <a:ln w="9525">
            <a:solidFill>
              <a:schemeClr val="tx1"/>
            </a:solidFill>
            <a:round/>
            <a:headEnd/>
            <a:tailEnd/>
          </a:ln>
          <a:effectLst/>
        </p:spPr>
        <p:txBody>
          <a:bodyPr wrap="none" anchor="b"/>
          <a:lstStyle/>
          <a:p>
            <a:pPr algn="ctr"/>
            <a:endParaRPr lang="en-GB" sz="2200" b="1">
              <a:latin typeface="Arial" charset="0"/>
            </a:endParaRPr>
          </a:p>
        </p:txBody>
      </p:sp>
      <p:sp>
        <p:nvSpPr>
          <p:cNvPr id="47193" name="Text Box 89"/>
          <p:cNvSpPr txBox="1">
            <a:spLocks noChangeArrowheads="1"/>
          </p:cNvSpPr>
          <p:nvPr/>
        </p:nvSpPr>
        <p:spPr bwMode="auto">
          <a:xfrm>
            <a:off x="6096000" y="5486400"/>
            <a:ext cx="533400" cy="304800"/>
          </a:xfrm>
          <a:prstGeom prst="rect">
            <a:avLst/>
          </a:prstGeom>
          <a:noFill/>
          <a:ln w="9525">
            <a:noFill/>
            <a:miter lim="800000"/>
            <a:headEnd/>
            <a:tailEnd/>
          </a:ln>
          <a:effectLst/>
        </p:spPr>
        <p:txBody>
          <a:bodyPr>
            <a:spAutoFit/>
          </a:bodyPr>
          <a:lstStyle/>
          <a:p>
            <a:pPr>
              <a:spcBef>
                <a:spcPct val="50000"/>
              </a:spcBef>
            </a:pPr>
            <a:r>
              <a:rPr lang="en-US" sz="1400" b="1"/>
              <a:t> SQL</a:t>
            </a:r>
          </a:p>
        </p:txBody>
      </p:sp>
      <p:grpSp>
        <p:nvGrpSpPr>
          <p:cNvPr id="5" name="Group 90"/>
          <p:cNvGrpSpPr>
            <a:grpSpLocks/>
          </p:cNvGrpSpPr>
          <p:nvPr/>
        </p:nvGrpSpPr>
        <p:grpSpPr bwMode="auto">
          <a:xfrm>
            <a:off x="6602413" y="5410200"/>
            <a:ext cx="331787" cy="487363"/>
            <a:chOff x="3049" y="1464"/>
            <a:chExt cx="872" cy="1110"/>
          </a:xfrm>
        </p:grpSpPr>
        <p:sp>
          <p:nvSpPr>
            <p:cNvPr id="47195" name="AutoShape 91"/>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6" name="Group 92"/>
            <p:cNvGrpSpPr>
              <a:grpSpLocks/>
            </p:cNvGrpSpPr>
            <p:nvPr/>
          </p:nvGrpSpPr>
          <p:grpSpPr bwMode="auto">
            <a:xfrm>
              <a:off x="3122" y="1661"/>
              <a:ext cx="726" cy="740"/>
              <a:chOff x="3859" y="1795"/>
              <a:chExt cx="480" cy="480"/>
            </a:xfrm>
          </p:grpSpPr>
          <p:sp>
            <p:nvSpPr>
              <p:cNvPr id="47197" name="Line 93"/>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47198" name="Line 94"/>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199" name="Line 95"/>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00" name="Line 96"/>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01" name="Line 97"/>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02" name="Line 98"/>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grpSp>
        <p:nvGrpSpPr>
          <p:cNvPr id="7" name="Group 99"/>
          <p:cNvGrpSpPr>
            <a:grpSpLocks/>
          </p:cNvGrpSpPr>
          <p:nvPr/>
        </p:nvGrpSpPr>
        <p:grpSpPr bwMode="auto">
          <a:xfrm>
            <a:off x="6678613" y="5638800"/>
            <a:ext cx="331787" cy="487363"/>
            <a:chOff x="3049" y="1464"/>
            <a:chExt cx="872" cy="1110"/>
          </a:xfrm>
        </p:grpSpPr>
        <p:sp>
          <p:nvSpPr>
            <p:cNvPr id="47204" name="AutoShape 100"/>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8" name="Group 101"/>
            <p:cNvGrpSpPr>
              <a:grpSpLocks/>
            </p:cNvGrpSpPr>
            <p:nvPr/>
          </p:nvGrpSpPr>
          <p:grpSpPr bwMode="auto">
            <a:xfrm>
              <a:off x="3122" y="1661"/>
              <a:ext cx="726" cy="740"/>
              <a:chOff x="3859" y="1795"/>
              <a:chExt cx="480" cy="480"/>
            </a:xfrm>
          </p:grpSpPr>
          <p:sp>
            <p:nvSpPr>
              <p:cNvPr id="47206" name="Line 102"/>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47207" name="Line 103"/>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08" name="Line 104"/>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09" name="Line 105"/>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10" name="Line 106"/>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11" name="Line 107"/>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sp>
        <p:nvSpPr>
          <p:cNvPr id="47212" name="Text Box 108"/>
          <p:cNvSpPr txBox="1">
            <a:spLocks noChangeArrowheads="1"/>
          </p:cNvSpPr>
          <p:nvPr/>
        </p:nvSpPr>
        <p:spPr bwMode="auto">
          <a:xfrm>
            <a:off x="6096000" y="6086475"/>
            <a:ext cx="2514600" cy="314325"/>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400"/>
              <a:t>Session and Application variables</a:t>
            </a:r>
          </a:p>
        </p:txBody>
      </p:sp>
      <p:sp>
        <p:nvSpPr>
          <p:cNvPr id="47215" name="Text Box 111"/>
          <p:cNvSpPr txBox="1">
            <a:spLocks noChangeArrowheads="1"/>
          </p:cNvSpPr>
          <p:nvPr/>
        </p:nvSpPr>
        <p:spPr bwMode="auto">
          <a:xfrm>
            <a:off x="1371600" y="5715000"/>
            <a:ext cx="609600" cy="314325"/>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400"/>
              <a:t>Client</a:t>
            </a:r>
          </a:p>
        </p:txBody>
      </p:sp>
      <p:sp>
        <p:nvSpPr>
          <p:cNvPr id="47216" name="Text Box 112"/>
          <p:cNvSpPr txBox="1">
            <a:spLocks noChangeArrowheads="1"/>
          </p:cNvSpPr>
          <p:nvPr/>
        </p:nvSpPr>
        <p:spPr bwMode="auto">
          <a:xfrm>
            <a:off x="3581400" y="3810000"/>
            <a:ext cx="838200" cy="314325"/>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400"/>
              <a:t>Web farm</a:t>
            </a:r>
          </a:p>
        </p:txBody>
      </p:sp>
      <p:grpSp>
        <p:nvGrpSpPr>
          <p:cNvPr id="9" name="Group 144"/>
          <p:cNvGrpSpPr>
            <a:grpSpLocks/>
          </p:cNvGrpSpPr>
          <p:nvPr/>
        </p:nvGrpSpPr>
        <p:grpSpPr bwMode="auto">
          <a:xfrm>
            <a:off x="5791200" y="3886200"/>
            <a:ext cx="331788" cy="487363"/>
            <a:chOff x="3049" y="1464"/>
            <a:chExt cx="872" cy="1110"/>
          </a:xfrm>
        </p:grpSpPr>
        <p:sp>
          <p:nvSpPr>
            <p:cNvPr id="47249" name="AutoShape 145"/>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10" name="Group 146"/>
            <p:cNvGrpSpPr>
              <a:grpSpLocks/>
            </p:cNvGrpSpPr>
            <p:nvPr/>
          </p:nvGrpSpPr>
          <p:grpSpPr bwMode="auto">
            <a:xfrm>
              <a:off x="3122" y="1661"/>
              <a:ext cx="726" cy="740"/>
              <a:chOff x="3859" y="1795"/>
              <a:chExt cx="480" cy="480"/>
            </a:xfrm>
          </p:grpSpPr>
          <p:sp>
            <p:nvSpPr>
              <p:cNvPr id="47251" name="Line 147"/>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47252" name="Line 148"/>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53" name="Line 149"/>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54" name="Line 150"/>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55" name="Line 151"/>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56" name="Line 152"/>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grpSp>
        <p:nvGrpSpPr>
          <p:cNvPr id="11" name="Group 153"/>
          <p:cNvGrpSpPr>
            <a:grpSpLocks/>
          </p:cNvGrpSpPr>
          <p:nvPr/>
        </p:nvGrpSpPr>
        <p:grpSpPr bwMode="auto">
          <a:xfrm>
            <a:off x="5867400" y="4114800"/>
            <a:ext cx="331788" cy="487363"/>
            <a:chOff x="3049" y="1464"/>
            <a:chExt cx="872" cy="1110"/>
          </a:xfrm>
        </p:grpSpPr>
        <p:sp>
          <p:nvSpPr>
            <p:cNvPr id="47258" name="AutoShape 154"/>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12" name="Group 155"/>
            <p:cNvGrpSpPr>
              <a:grpSpLocks/>
            </p:cNvGrpSpPr>
            <p:nvPr/>
          </p:nvGrpSpPr>
          <p:grpSpPr bwMode="auto">
            <a:xfrm>
              <a:off x="3122" y="1661"/>
              <a:ext cx="726" cy="740"/>
              <a:chOff x="3859" y="1795"/>
              <a:chExt cx="480" cy="480"/>
            </a:xfrm>
          </p:grpSpPr>
          <p:sp>
            <p:nvSpPr>
              <p:cNvPr id="47260" name="Line 156"/>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47261" name="Line 157"/>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62" name="Line 158"/>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63" name="Line 159"/>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64" name="Line 160"/>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47265" name="Line 161"/>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sp>
        <p:nvSpPr>
          <p:cNvPr id="47266" name="Text Box 162"/>
          <p:cNvSpPr txBox="1">
            <a:spLocks noChangeArrowheads="1"/>
          </p:cNvSpPr>
          <p:nvPr/>
        </p:nvSpPr>
        <p:spPr bwMode="auto">
          <a:xfrm>
            <a:off x="6096000" y="4343400"/>
            <a:ext cx="2514600" cy="314325"/>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400"/>
              <a:t>Session and Application variables</a:t>
            </a:r>
          </a:p>
        </p:txBody>
      </p:sp>
      <p:sp>
        <p:nvSpPr>
          <p:cNvPr id="47293" name="Line 189"/>
          <p:cNvSpPr>
            <a:spLocks noChangeShapeType="1"/>
          </p:cNvSpPr>
          <p:nvPr/>
        </p:nvSpPr>
        <p:spPr bwMode="auto">
          <a:xfrm flipH="1">
            <a:off x="4800600" y="4419600"/>
            <a:ext cx="762000" cy="8382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294" name="Line 190"/>
          <p:cNvSpPr>
            <a:spLocks noChangeShapeType="1"/>
          </p:cNvSpPr>
          <p:nvPr/>
        </p:nvSpPr>
        <p:spPr bwMode="auto">
          <a:xfrm>
            <a:off x="4800600" y="5257800"/>
            <a:ext cx="1066800" cy="381000"/>
          </a:xfrm>
          <a:prstGeom prst="line">
            <a:avLst/>
          </a:prstGeom>
          <a:noFill/>
          <a:ln w="19050" cap="rnd">
            <a:solidFill>
              <a:schemeClr val="tx1"/>
            </a:solidFill>
            <a:prstDash val="sysDot"/>
            <a:round/>
            <a:headEnd type="triangle" w="med" len="med"/>
            <a:tailEnd type="triangle" w="med" len="med"/>
          </a:ln>
          <a:effectLst/>
        </p:spPr>
        <p:txBody>
          <a:bodyPr/>
          <a:lstStyle/>
          <a:p>
            <a:endParaRPr lang="en-US"/>
          </a:p>
        </p:txBody>
      </p:sp>
      <p:sp>
        <p:nvSpPr>
          <p:cNvPr id="47295" name="Text Box 191"/>
          <p:cNvSpPr txBox="1">
            <a:spLocks noChangeArrowheads="1"/>
          </p:cNvSpPr>
          <p:nvPr/>
        </p:nvSpPr>
        <p:spPr bwMode="auto">
          <a:xfrm>
            <a:off x="5562600" y="4648200"/>
            <a:ext cx="762000" cy="457200"/>
          </a:xfrm>
          <a:prstGeom prst="rect">
            <a:avLst/>
          </a:prstGeom>
          <a:noFill/>
          <a:ln w="9525">
            <a:noFill/>
            <a:miter lim="800000"/>
            <a:headEnd/>
            <a:tailEnd/>
          </a:ln>
          <a:effectLst/>
        </p:spPr>
        <p:txBody>
          <a:bodyPr>
            <a:spAutoFit/>
          </a:bodyPr>
          <a:lstStyle/>
          <a:p>
            <a:pPr algn="ctr">
              <a:spcBef>
                <a:spcPct val="50000"/>
              </a:spcBef>
            </a:pPr>
            <a:r>
              <a:rPr lang="en-US" sz="2400" b="1"/>
              <a:t>-Or-</a:t>
            </a:r>
          </a:p>
        </p:txBody>
      </p:sp>
      <p:sp>
        <p:nvSpPr>
          <p:cNvPr id="47296" name="Text Box 192"/>
          <p:cNvSpPr txBox="1">
            <a:spLocks noChangeArrowheads="1"/>
          </p:cNvSpPr>
          <p:nvPr/>
        </p:nvSpPr>
        <p:spPr bwMode="auto">
          <a:xfrm>
            <a:off x="5791200" y="3352800"/>
            <a:ext cx="990600" cy="314325"/>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400"/>
              <a:t>State server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76400" y="0"/>
            <a:ext cx="7010400" cy="914400"/>
          </a:xfrm>
        </p:spPr>
        <p:txBody>
          <a:bodyPr/>
          <a:lstStyle/>
          <a:p>
            <a:r>
              <a:rPr lang="en-US" sz="2400" dirty="0"/>
              <a:t>Saving Application and Session Variables in a Database</a:t>
            </a:r>
          </a:p>
        </p:txBody>
      </p:sp>
      <p:sp>
        <p:nvSpPr>
          <p:cNvPr id="17411" name="Rectangle 3"/>
          <p:cNvSpPr>
            <a:spLocks noGrp="1" noChangeArrowheads="1"/>
          </p:cNvSpPr>
          <p:nvPr>
            <p:ph type="body" idx="1"/>
          </p:nvPr>
        </p:nvSpPr>
        <p:spPr>
          <a:xfrm>
            <a:off x="914400" y="1219200"/>
            <a:ext cx="7105650" cy="4953000"/>
          </a:xfrm>
        </p:spPr>
        <p:txBody>
          <a:bodyPr/>
          <a:lstStyle/>
          <a:p>
            <a:pPr>
              <a:lnSpc>
                <a:spcPct val="80000"/>
              </a:lnSpc>
            </a:pPr>
            <a:r>
              <a:rPr lang="en-US" sz="2800" dirty="0"/>
              <a:t>Configure the session state in </a:t>
            </a:r>
            <a:r>
              <a:rPr lang="en-US" sz="2800" dirty="0" err="1"/>
              <a:t>Web.config</a:t>
            </a:r>
            <a:endParaRPr lang="en-US" sz="2800" dirty="0"/>
          </a:p>
          <a:p>
            <a:pPr lvl="1">
              <a:lnSpc>
                <a:spcPct val="80000"/>
              </a:lnSpc>
            </a:pPr>
            <a:r>
              <a:rPr lang="en-US" sz="2400" dirty="0"/>
              <a:t>Mode is set to </a:t>
            </a:r>
            <a:r>
              <a:rPr lang="en-US" sz="2400" b="1" dirty="0" err="1"/>
              <a:t>sqlserver</a:t>
            </a:r>
            <a:r>
              <a:rPr lang="en-US" sz="2400" dirty="0"/>
              <a:t> or </a:t>
            </a:r>
            <a:r>
              <a:rPr lang="en-US" sz="2400" b="1" dirty="0" err="1"/>
              <a:t>stateserver</a:t>
            </a:r>
            <a:endParaRPr lang="en-US" sz="2400" b="1" dirty="0"/>
          </a:p>
          <a:p>
            <a:pPr>
              <a:lnSpc>
                <a:spcPct val="80000"/>
              </a:lnSpc>
            </a:pPr>
            <a:endParaRPr lang="en-US" sz="2800" dirty="0"/>
          </a:p>
          <a:p>
            <a:pPr>
              <a:lnSpc>
                <a:spcPct val="80000"/>
              </a:lnSpc>
            </a:pPr>
            <a:endParaRPr lang="en-US" sz="2800" dirty="0">
              <a:solidFill>
                <a:schemeClr val="accent2"/>
              </a:solidFill>
            </a:endParaRPr>
          </a:p>
          <a:p>
            <a:pPr>
              <a:lnSpc>
                <a:spcPct val="80000"/>
              </a:lnSpc>
            </a:pPr>
            <a:endParaRPr lang="en-US" sz="2800" dirty="0"/>
          </a:p>
          <a:p>
            <a:pPr>
              <a:lnSpc>
                <a:spcPct val="80000"/>
              </a:lnSpc>
            </a:pPr>
            <a:r>
              <a:rPr lang="en-US" sz="2800" dirty="0"/>
              <a:t>Then, configure the SQL server</a:t>
            </a:r>
          </a:p>
          <a:p>
            <a:pPr>
              <a:lnSpc>
                <a:spcPct val="80000"/>
              </a:lnSpc>
            </a:pPr>
            <a:endParaRPr lang="en-US" sz="2800" dirty="0"/>
          </a:p>
          <a:p>
            <a:pPr lvl="1">
              <a:lnSpc>
                <a:spcPct val="80000"/>
              </a:lnSpc>
            </a:pPr>
            <a:endParaRPr lang="en-US" sz="2400" dirty="0"/>
          </a:p>
          <a:p>
            <a:pPr lvl="1">
              <a:lnSpc>
                <a:spcPct val="80000"/>
              </a:lnSpc>
            </a:pPr>
            <a:r>
              <a:rPr lang="en-US" sz="2400" dirty="0"/>
              <a:t>OSQL creates several stored procedures and temporary databases for storing the variables</a:t>
            </a:r>
          </a:p>
        </p:txBody>
      </p:sp>
      <p:sp>
        <p:nvSpPr>
          <p:cNvPr id="17412" name="Rectangle 4"/>
          <p:cNvSpPr>
            <a:spLocks noChangeArrowheads="1"/>
          </p:cNvSpPr>
          <p:nvPr/>
        </p:nvSpPr>
        <p:spPr bwMode="auto">
          <a:xfrm>
            <a:off x="609600" y="2301875"/>
            <a:ext cx="7848600" cy="94456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marL="279400" indent="-279400">
              <a:lnSpc>
                <a:spcPct val="90000"/>
              </a:lnSpc>
              <a:spcBef>
                <a:spcPct val="60000"/>
              </a:spcBef>
              <a:buClr>
                <a:srgbClr val="D60093"/>
              </a:buClr>
              <a:buSzPct val="70000"/>
              <a:buFont typeface="Wingdings" pitchFamily="2" charset="2"/>
              <a:buNone/>
            </a:pPr>
            <a:r>
              <a:rPr lang="en-US" sz="2000" dirty="0">
                <a:latin typeface="Lucida Sans Typewriter" pitchFamily="49" charset="0"/>
              </a:rPr>
              <a:t>&lt;</a:t>
            </a:r>
            <a:r>
              <a:rPr lang="en-US" sz="2000" dirty="0" err="1">
                <a:latin typeface="Lucida Sans Typewriter" pitchFamily="49" charset="0"/>
              </a:rPr>
              <a:t>sessionState</a:t>
            </a:r>
            <a:r>
              <a:rPr lang="en-US" sz="2000" dirty="0">
                <a:latin typeface="Lucida Sans Typewriter" pitchFamily="49" charset="0"/>
              </a:rPr>
              <a:t> mode="</a:t>
            </a:r>
            <a:r>
              <a:rPr lang="en-US" sz="2000" dirty="0" err="1">
                <a:latin typeface="Lucida Sans Typewriter" pitchFamily="49" charset="0"/>
              </a:rPr>
              <a:t>SQLServer</a:t>
            </a:r>
            <a:r>
              <a:rPr lang="en-US" sz="2000" dirty="0">
                <a:latin typeface="Lucida Sans Typewriter" pitchFamily="49" charset="0"/>
              </a:rPr>
              <a:t>" </a:t>
            </a:r>
            <a:r>
              <a:rPr lang="en-US" sz="2000" dirty="0" err="1">
                <a:latin typeface="Lucida Sans Typewriter" pitchFamily="49" charset="0"/>
              </a:rPr>
              <a:t>sqlConnectionString</a:t>
            </a:r>
            <a:r>
              <a:rPr lang="en-US" sz="2000" dirty="0">
                <a:latin typeface="Lucida Sans Typewriter" pitchFamily="49" charset="0"/>
              </a:rPr>
              <a:t>="data source=</a:t>
            </a:r>
            <a:r>
              <a:rPr lang="en-US" sz="2000" i="1" dirty="0" err="1">
                <a:latin typeface="Lucida Sans Typewriter" pitchFamily="49" charset="0"/>
              </a:rPr>
              <a:t>SQLServerName</a:t>
            </a:r>
            <a:r>
              <a:rPr lang="en-US" sz="2000" dirty="0">
                <a:latin typeface="Lucida Sans Typewriter" pitchFamily="49" charset="0"/>
              </a:rPr>
              <a:t>; Integrated security=true" /&gt;</a:t>
            </a:r>
          </a:p>
        </p:txBody>
      </p:sp>
      <p:sp>
        <p:nvSpPr>
          <p:cNvPr id="17414" name="Rectangle 6"/>
          <p:cNvSpPr>
            <a:spLocks noChangeArrowheads="1"/>
          </p:cNvSpPr>
          <p:nvPr/>
        </p:nvSpPr>
        <p:spPr bwMode="auto">
          <a:xfrm>
            <a:off x="457200" y="4451350"/>
            <a:ext cx="8382000" cy="406400"/>
          </a:xfrm>
          <a:prstGeom prst="rect">
            <a:avLst/>
          </a:prstGeom>
          <a:solidFill>
            <a:schemeClr val="tx1">
              <a:alpha val="70000"/>
            </a:schemeClr>
          </a:solidFill>
          <a:ln w="9525">
            <a:solidFill>
              <a:schemeClr val="tx1"/>
            </a:solidFill>
            <a:miter lim="800000"/>
            <a:headEnd/>
            <a:tailEnd/>
          </a:ln>
          <a:effectLst>
            <a:outerShdw dist="107763" dir="2700000" algn="ctr" rotWithShape="0">
              <a:srgbClr val="919191">
                <a:alpha val="50000"/>
              </a:srgbClr>
            </a:outerShdw>
          </a:effectLst>
        </p:spPr>
        <p:txBody>
          <a:bodyPr>
            <a:spAutoFit/>
          </a:bodyPr>
          <a:lstStyle/>
          <a:p>
            <a:pPr marL="342900" indent="-342900"/>
            <a:r>
              <a:rPr lang="en-US" sz="2000" dirty="0">
                <a:solidFill>
                  <a:schemeClr val="bg1"/>
                </a:solidFill>
                <a:latin typeface="Lucida Sans Typewriter" pitchFamily="49" charset="0"/>
              </a:rPr>
              <a:t>c:\&gt; OSQL –S </a:t>
            </a:r>
            <a:r>
              <a:rPr lang="en-US" sz="2000" i="1" dirty="0" err="1">
                <a:solidFill>
                  <a:schemeClr val="bg1"/>
                </a:solidFill>
                <a:latin typeface="Lucida Sans Typewriter" pitchFamily="49" charset="0"/>
              </a:rPr>
              <a:t>SQLServerName</a:t>
            </a:r>
            <a:r>
              <a:rPr lang="en-US" sz="2000" dirty="0">
                <a:solidFill>
                  <a:schemeClr val="bg1"/>
                </a:solidFill>
                <a:latin typeface="Lucida Sans Typewriter" pitchFamily="49" charset="0"/>
              </a:rPr>
              <a:t> –E &lt;InstallSqlState.sql</a:t>
            </a:r>
          </a:p>
        </p:txBody>
      </p:sp>
      <p:sp>
        <p:nvSpPr>
          <p:cNvPr id="17415" name="Oval 7"/>
          <p:cNvSpPr>
            <a:spLocks noChangeArrowheads="1"/>
          </p:cNvSpPr>
          <p:nvPr/>
        </p:nvSpPr>
        <p:spPr bwMode="auto">
          <a:xfrm>
            <a:off x="898525" y="12795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1" hangingPunct="1"/>
            <a:r>
              <a:rPr lang="en-US" sz="1800" b="1">
                <a:solidFill>
                  <a:schemeClr val="bg1"/>
                </a:solidFill>
                <a:effectLst>
                  <a:outerShdw blurRad="38100" dist="38100" dir="2700000" algn="tl">
                    <a:srgbClr val="000000"/>
                  </a:outerShdw>
                </a:effectLst>
                <a:latin typeface="Arial" charset="0"/>
              </a:rPr>
              <a:t>1</a:t>
            </a:r>
            <a:endParaRPr lang="en-US" sz="1800">
              <a:latin typeface="Arial" charset="0"/>
            </a:endParaRPr>
          </a:p>
        </p:txBody>
      </p:sp>
      <p:sp>
        <p:nvSpPr>
          <p:cNvPr id="17416" name="Oval 8"/>
          <p:cNvSpPr>
            <a:spLocks noChangeArrowheads="1"/>
          </p:cNvSpPr>
          <p:nvPr/>
        </p:nvSpPr>
        <p:spPr bwMode="auto">
          <a:xfrm>
            <a:off x="898525" y="3794125"/>
            <a:ext cx="320675" cy="320675"/>
          </a:xfrm>
          <a:prstGeom prst="ellipse">
            <a:avLst/>
          </a:prstGeom>
          <a:gradFill rotWithShape="0">
            <a:gsLst>
              <a:gs pos="0">
                <a:srgbClr val="8600B6">
                  <a:gamma/>
                  <a:tint val="23922"/>
                  <a:invGamma/>
                </a:srgbClr>
              </a:gs>
              <a:gs pos="100000">
                <a:srgbClr val="8600B6"/>
              </a:gs>
            </a:gsLst>
            <a:path path="shape">
              <a:fillToRect l="50000" t="50000" r="50000" b="50000"/>
            </a:path>
          </a:gradFill>
          <a:ln w="12700">
            <a:solidFill>
              <a:srgbClr val="9900CC"/>
            </a:solidFill>
            <a:round/>
            <a:headEnd/>
            <a:tailEnd/>
          </a:ln>
          <a:effectLst>
            <a:outerShdw dist="71842" dir="2700000" algn="ctr" rotWithShape="0">
              <a:srgbClr val="B2B2B2"/>
            </a:outerShdw>
          </a:effectLst>
        </p:spPr>
        <p:txBody>
          <a:bodyPr wrap="none" lIns="90488" tIns="44450" rIns="90488" bIns="44450" anchor="ctr"/>
          <a:lstStyle/>
          <a:p>
            <a:pPr algn="ctr" eaLnBrk="1" hangingPunct="1"/>
            <a:r>
              <a:rPr lang="en-US" sz="1800" b="1">
                <a:solidFill>
                  <a:schemeClr val="bg1"/>
                </a:solidFill>
                <a:effectLst>
                  <a:outerShdw blurRad="38100" dist="38100" dir="2700000" algn="tl">
                    <a:srgbClr val="000000"/>
                  </a:outerShdw>
                </a:effectLst>
                <a:latin typeface="Arial" charset="0"/>
              </a:rPr>
              <a:t>2</a:t>
            </a:r>
            <a:endParaRPr 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marL="460375" indent="-460375"/>
            <a:r>
              <a:rPr lang="en-US"/>
              <a:t>Lesson: Cookies and Cookieless Sessions</a:t>
            </a:r>
          </a:p>
        </p:txBody>
      </p:sp>
      <p:sp>
        <p:nvSpPr>
          <p:cNvPr id="28675" name="Rectangle 3"/>
          <p:cNvSpPr>
            <a:spLocks noGrp="1" noChangeArrowheads="1"/>
          </p:cNvSpPr>
          <p:nvPr>
            <p:ph type="body" idx="1"/>
          </p:nvPr>
        </p:nvSpPr>
        <p:spPr/>
        <p:txBody>
          <a:bodyPr/>
          <a:lstStyle/>
          <a:p>
            <a:r>
              <a:rPr lang="en-US" dirty="0"/>
              <a:t>Using Cookies to Store Session Data</a:t>
            </a:r>
          </a:p>
          <a:p>
            <a:r>
              <a:rPr lang="en-US" dirty="0"/>
              <a:t>Instructor-Led Practice: Using Variables and Cookies</a:t>
            </a:r>
          </a:p>
          <a:p>
            <a:r>
              <a:rPr lang="en-US" dirty="0"/>
              <a:t>Retrieving Information from a Cookie</a:t>
            </a:r>
          </a:p>
          <a:p>
            <a:r>
              <a:rPr lang="en-US" dirty="0"/>
              <a:t>Using </a:t>
            </a:r>
            <a:r>
              <a:rPr lang="en-US" dirty="0" err="1"/>
              <a:t>Cookieless</a:t>
            </a:r>
            <a:r>
              <a:rPr lang="en-US" dirty="0"/>
              <a:t> Sessions</a:t>
            </a:r>
          </a:p>
          <a:p>
            <a:r>
              <a:rPr lang="en-US" dirty="0"/>
              <a:t>Setting Up </a:t>
            </a:r>
            <a:r>
              <a:rPr lang="en-US" dirty="0" err="1"/>
              <a:t>Cookieless</a:t>
            </a:r>
            <a:r>
              <a:rPr lang="en-US" dirty="0"/>
              <a:t> Sessions</a:t>
            </a: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Using Cookies to Store Session Data</a:t>
            </a:r>
          </a:p>
        </p:txBody>
      </p:sp>
      <p:sp>
        <p:nvSpPr>
          <p:cNvPr id="29699" name="Rectangle 3"/>
          <p:cNvSpPr>
            <a:spLocks noGrp="1" noChangeArrowheads="1"/>
          </p:cNvSpPr>
          <p:nvPr>
            <p:ph type="body" idx="1"/>
          </p:nvPr>
        </p:nvSpPr>
        <p:spPr>
          <a:xfrm>
            <a:off x="914400" y="1219200"/>
            <a:ext cx="7105650" cy="5105400"/>
          </a:xfrm>
        </p:spPr>
        <p:txBody>
          <a:bodyPr/>
          <a:lstStyle/>
          <a:p>
            <a:r>
              <a:rPr lang="en-US"/>
              <a:t>Creating a cookie:</a:t>
            </a:r>
          </a:p>
          <a:p>
            <a:endParaRPr lang="en-US"/>
          </a:p>
          <a:p>
            <a:endParaRPr lang="en-US"/>
          </a:p>
          <a:p>
            <a:endParaRPr lang="en-US"/>
          </a:p>
          <a:p>
            <a:endParaRPr lang="en-US"/>
          </a:p>
          <a:p>
            <a:endParaRPr lang="en-US"/>
          </a:p>
          <a:p>
            <a:endParaRPr lang="en-US" sz="1800"/>
          </a:p>
          <a:p>
            <a:r>
              <a:rPr lang="en-US"/>
              <a:t>Cookie contains information about the domain name</a:t>
            </a:r>
          </a:p>
          <a:p>
            <a:pPr>
              <a:buFont typeface="Wingdings" pitchFamily="2" charset="2"/>
              <a:buNone/>
            </a:pPr>
            <a:endParaRPr lang="en-US"/>
          </a:p>
        </p:txBody>
      </p:sp>
      <p:sp>
        <p:nvSpPr>
          <p:cNvPr id="29703" name="Text Box 7"/>
          <p:cNvSpPr txBox="1">
            <a:spLocks noChangeArrowheads="1"/>
          </p:cNvSpPr>
          <p:nvPr/>
        </p:nvSpPr>
        <p:spPr bwMode="auto">
          <a:xfrm>
            <a:off x="6461125" y="5257800"/>
            <a:ext cx="1387475" cy="549275"/>
          </a:xfrm>
          <a:prstGeom prst="rect">
            <a:avLst/>
          </a:prstGeom>
          <a:noFill/>
          <a:ln w="9525">
            <a:noFill/>
            <a:miter lim="800000"/>
            <a:headEnd/>
            <a:tailEnd/>
          </a:ln>
          <a:effectLst/>
        </p:spPr>
        <p:txBody>
          <a:bodyPr>
            <a:spAutoFit/>
          </a:bodyPr>
          <a:lstStyle/>
          <a:p>
            <a:endParaRPr lang="en-GB"/>
          </a:p>
        </p:txBody>
      </p:sp>
      <p:grpSp>
        <p:nvGrpSpPr>
          <p:cNvPr id="2" name="Group 10"/>
          <p:cNvGrpSpPr>
            <a:grpSpLocks/>
          </p:cNvGrpSpPr>
          <p:nvPr/>
        </p:nvGrpSpPr>
        <p:grpSpPr bwMode="auto">
          <a:xfrm>
            <a:off x="533400" y="5967413"/>
            <a:ext cx="762000" cy="357187"/>
            <a:chOff x="336" y="3759"/>
            <a:chExt cx="593" cy="225"/>
          </a:xfrm>
        </p:grpSpPr>
        <p:grpSp>
          <p:nvGrpSpPr>
            <p:cNvPr id="3" name="Group 11"/>
            <p:cNvGrpSpPr>
              <a:grpSpLocks/>
            </p:cNvGrpSpPr>
            <p:nvPr/>
          </p:nvGrpSpPr>
          <p:grpSpPr bwMode="auto">
            <a:xfrm>
              <a:off x="336" y="3759"/>
              <a:ext cx="279" cy="225"/>
              <a:chOff x="336" y="3759"/>
              <a:chExt cx="279" cy="225"/>
            </a:xfrm>
          </p:grpSpPr>
          <p:sp>
            <p:nvSpPr>
              <p:cNvPr id="29708" name="AutoShape 12"/>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p:spPr>
            <p:txBody>
              <a:bodyPr wrap="none" anchor="ctr"/>
              <a:lstStyle/>
              <a:p>
                <a:endParaRPr lang="en-US"/>
              </a:p>
            </p:txBody>
          </p:sp>
          <p:sp>
            <p:nvSpPr>
              <p:cNvPr id="29709" name="Rectangle 13"/>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p:spPr>
            <p:txBody>
              <a:bodyPr wrap="none" anchor="ctr"/>
              <a:lstStyle/>
              <a:p>
                <a:endParaRPr lang="en-US"/>
              </a:p>
            </p:txBody>
          </p:sp>
          <p:sp>
            <p:nvSpPr>
              <p:cNvPr id="29710" name="Arc 14"/>
              <p:cNvSpPr>
                <a:spLocks/>
              </p:cNvSpPr>
              <p:nvPr/>
            </p:nvSpPr>
            <p:spPr bwMode="auto">
              <a:xfrm>
                <a:off x="376" y="3815"/>
                <a:ext cx="68" cy="46"/>
              </a:xfrm>
              <a:custGeom>
                <a:avLst/>
                <a:gdLst>
                  <a:gd name="G0" fmla="+- 21600 0 0"/>
                  <a:gd name="G1" fmla="+- 21600 0 0"/>
                  <a:gd name="G2" fmla="+- 21600 0 0"/>
                  <a:gd name="T0" fmla="*/ 9259 w 22320"/>
                  <a:gd name="T1" fmla="*/ 39327 h 39327"/>
                  <a:gd name="T2" fmla="*/ 22320 w 22320"/>
                  <a:gd name="T3" fmla="*/ 12 h 39327"/>
                  <a:gd name="T4" fmla="*/ 21600 w 22320"/>
                  <a:gd name="T5" fmla="*/ 21600 h 39327"/>
                </a:gdLst>
                <a:ahLst/>
                <a:cxnLst>
                  <a:cxn ang="0">
                    <a:pos x="T0" y="T1"/>
                  </a:cxn>
                  <a:cxn ang="0">
                    <a:pos x="T2" y="T3"/>
                  </a:cxn>
                  <a:cxn ang="0">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9711" name="Arc 15"/>
              <p:cNvSpPr>
                <a:spLocks/>
              </p:cNvSpPr>
              <p:nvPr/>
            </p:nvSpPr>
            <p:spPr bwMode="auto">
              <a:xfrm>
                <a:off x="430" y="3846"/>
                <a:ext cx="108" cy="50"/>
              </a:xfrm>
              <a:custGeom>
                <a:avLst/>
                <a:gdLst>
                  <a:gd name="G0" fmla="+- 13604 0 0"/>
                  <a:gd name="G1" fmla="+- 21600 0 0"/>
                  <a:gd name="G2" fmla="+- 21600 0 0"/>
                  <a:gd name="T0" fmla="*/ 13604 w 35204"/>
                  <a:gd name="T1" fmla="*/ 0 h 43200"/>
                  <a:gd name="T2" fmla="*/ 0 w 35204"/>
                  <a:gd name="T3" fmla="*/ 38378 h 43200"/>
                  <a:gd name="T4" fmla="*/ 13604 w 35204"/>
                  <a:gd name="T5" fmla="*/ 21600 h 43200"/>
                </a:gdLst>
                <a:ahLst/>
                <a:cxnLst>
                  <a:cxn ang="0">
                    <a:pos x="T0" y="T1"/>
                  </a:cxn>
                  <a:cxn ang="0">
                    <a:pos x="T2" y="T3"/>
                  </a:cxn>
                  <a:cxn ang="0">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4" name="Group 16"/>
            <p:cNvGrpSpPr>
              <a:grpSpLocks/>
            </p:cNvGrpSpPr>
            <p:nvPr/>
          </p:nvGrpSpPr>
          <p:grpSpPr bwMode="auto">
            <a:xfrm>
              <a:off x="650" y="3759"/>
              <a:ext cx="279" cy="225"/>
              <a:chOff x="650" y="3759"/>
              <a:chExt cx="279" cy="225"/>
            </a:xfrm>
          </p:grpSpPr>
          <p:sp>
            <p:nvSpPr>
              <p:cNvPr id="29713" name="AutoShape 17"/>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p:spPr>
            <p:txBody>
              <a:bodyPr wrap="none" anchor="ctr"/>
              <a:lstStyle/>
              <a:p>
                <a:endParaRPr lang="en-US"/>
              </a:p>
            </p:txBody>
          </p:sp>
          <p:sp>
            <p:nvSpPr>
              <p:cNvPr id="29714" name="Rectangle 18"/>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p:spPr>
            <p:txBody>
              <a:bodyPr wrap="none" anchor="ctr"/>
              <a:lstStyle/>
              <a:p>
                <a:endParaRPr lang="en-US"/>
              </a:p>
            </p:txBody>
          </p:sp>
          <p:sp>
            <p:nvSpPr>
              <p:cNvPr id="29715" name="Arc 19"/>
              <p:cNvSpPr>
                <a:spLocks/>
              </p:cNvSpPr>
              <p:nvPr/>
            </p:nvSpPr>
            <p:spPr bwMode="auto">
              <a:xfrm>
                <a:off x="720" y="3846"/>
                <a:ext cx="68" cy="46"/>
              </a:xfrm>
              <a:custGeom>
                <a:avLst/>
                <a:gdLst>
                  <a:gd name="G0" fmla="+- 21600 0 0"/>
                  <a:gd name="G1" fmla="+- 21600 0 0"/>
                  <a:gd name="G2" fmla="+- 21600 0 0"/>
                  <a:gd name="T0" fmla="*/ 9897 w 22320"/>
                  <a:gd name="T1" fmla="*/ 39755 h 39755"/>
                  <a:gd name="T2" fmla="*/ 22320 w 22320"/>
                  <a:gd name="T3" fmla="*/ 12 h 39755"/>
                  <a:gd name="T4" fmla="*/ 21600 w 22320"/>
                  <a:gd name="T5" fmla="*/ 21600 h 39755"/>
                </a:gdLst>
                <a:ahLst/>
                <a:cxnLst>
                  <a:cxn ang="0">
                    <a:pos x="T0" y="T1"/>
                  </a:cxn>
                  <a:cxn ang="0">
                    <a:pos x="T2" y="T3"/>
                  </a:cxn>
                  <a:cxn ang="0">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9716" name="Arc 20"/>
              <p:cNvSpPr>
                <a:spLocks/>
              </p:cNvSpPr>
              <p:nvPr/>
            </p:nvSpPr>
            <p:spPr bwMode="auto">
              <a:xfrm>
                <a:off x="739" y="3846"/>
                <a:ext cx="113" cy="50"/>
              </a:xfrm>
              <a:custGeom>
                <a:avLst/>
                <a:gdLst>
                  <a:gd name="G0" fmla="+- 15335 0 0"/>
                  <a:gd name="G1" fmla="+- 21600 0 0"/>
                  <a:gd name="G2" fmla="+- 21600 0 0"/>
                  <a:gd name="T0" fmla="*/ 15335 w 36935"/>
                  <a:gd name="T1" fmla="*/ 0 h 43200"/>
                  <a:gd name="T2" fmla="*/ 0 w 36935"/>
                  <a:gd name="T3" fmla="*/ 36811 h 43200"/>
                  <a:gd name="T4" fmla="*/ 15335 w 36935"/>
                  <a:gd name="T5" fmla="*/ 21600 h 43200"/>
                </a:gdLst>
                <a:ahLst/>
                <a:cxnLst>
                  <a:cxn ang="0">
                    <a:pos x="T0" y="T1"/>
                  </a:cxn>
                  <a:cxn ang="0">
                    <a:pos x="T2" y="T3"/>
                  </a:cxn>
                  <a:cxn ang="0">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9717" name="AutoShape 21"/>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p:spPr>
          <p:txBody>
            <a:bodyPr wrap="none" anchor="ctr"/>
            <a:lstStyle/>
            <a:p>
              <a:endParaRPr lang="en-US"/>
            </a:p>
          </p:txBody>
        </p:sp>
      </p:grpSp>
      <p:sp>
        <p:nvSpPr>
          <p:cNvPr id="29720" name="Rectangle 24"/>
          <p:cNvSpPr>
            <a:spLocks noChangeArrowheads="1"/>
          </p:cNvSpPr>
          <p:nvPr/>
        </p:nvSpPr>
        <p:spPr bwMode="auto">
          <a:xfrm>
            <a:off x="1219200" y="1676400"/>
            <a:ext cx="6400800" cy="28194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HttpCookie objCookie = new HttpCookie("myCookie");</a:t>
            </a:r>
          </a:p>
          <a:p>
            <a:r>
              <a:rPr lang="en-US" sz="1600">
                <a:latin typeface="Lucida Sans Typewriter" pitchFamily="49" charset="0"/>
              </a:rPr>
              <a:t>DateTime now = DateTime.Now;</a:t>
            </a:r>
          </a:p>
          <a:p>
            <a:endParaRPr lang="en-US" sz="1600">
              <a:latin typeface="Lucida Sans Typewriter" pitchFamily="49" charset="0"/>
            </a:endParaRPr>
          </a:p>
          <a:p>
            <a:r>
              <a:rPr lang="en-US" sz="1600">
                <a:latin typeface="Lucida Sans Typewriter" pitchFamily="49" charset="0"/>
              </a:rPr>
              <a:t>objCookie.Values.Add("Time", now.ToString());</a:t>
            </a:r>
          </a:p>
          <a:p>
            <a:r>
              <a:rPr lang="en-US" sz="1600">
                <a:latin typeface="Lucida Sans Typewriter" pitchFamily="49" charset="0"/>
              </a:rPr>
              <a:t>objCookie.Values.Add("ForeColor", "White");</a:t>
            </a:r>
          </a:p>
          <a:p>
            <a:r>
              <a:rPr lang="en-US" sz="1600">
                <a:latin typeface="Lucida Sans Typewriter" pitchFamily="49" charset="0"/>
              </a:rPr>
              <a:t>objCookie.Values.Add("BackColor", "Blue");</a:t>
            </a:r>
          </a:p>
          <a:p>
            <a:endParaRPr lang="en-US" sz="1600">
              <a:latin typeface="Lucida Sans Typewriter" pitchFamily="49" charset="0"/>
            </a:endParaRPr>
          </a:p>
          <a:p>
            <a:r>
              <a:rPr lang="en-US" sz="1600">
                <a:latin typeface="Lucida Sans Typewriter" pitchFamily="49" charset="0"/>
              </a:rPr>
              <a:t>Response.Cookies.Add(objCookie);</a:t>
            </a:r>
          </a:p>
        </p:txBody>
      </p:sp>
      <p:sp>
        <p:nvSpPr>
          <p:cNvPr id="29719" name="Rectangle 23"/>
          <p:cNvSpPr>
            <a:spLocks noChangeArrowheads="1"/>
          </p:cNvSpPr>
          <p:nvPr/>
        </p:nvSpPr>
        <p:spPr bwMode="auto">
          <a:xfrm>
            <a:off x="1219200" y="1676400"/>
            <a:ext cx="6400800" cy="28194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HttpCookie objCookie = new HttpCookie("myCookie");</a:t>
            </a:r>
          </a:p>
          <a:p>
            <a:r>
              <a:rPr lang="en-US" sz="1600">
                <a:latin typeface="Lucida Sans Typewriter" pitchFamily="49" charset="0"/>
              </a:rPr>
              <a:t>DateTime now = DateTime.Now;</a:t>
            </a:r>
          </a:p>
          <a:p>
            <a:endParaRPr lang="en-US" sz="1600">
              <a:latin typeface="Lucida Sans Typewriter" pitchFamily="49" charset="0"/>
            </a:endParaRPr>
          </a:p>
          <a:p>
            <a:r>
              <a:rPr lang="en-US" sz="1600">
                <a:latin typeface="Lucida Sans Typewriter" pitchFamily="49" charset="0"/>
              </a:rPr>
              <a:t>objCookie.Values.Add("Time", now.ToString());</a:t>
            </a:r>
          </a:p>
          <a:p>
            <a:r>
              <a:rPr lang="en-US" sz="1600">
                <a:latin typeface="Lucida Sans Typewriter" pitchFamily="49" charset="0"/>
              </a:rPr>
              <a:t>objCookie.Values.Add("ForeColor", "White");</a:t>
            </a:r>
          </a:p>
          <a:p>
            <a:r>
              <a:rPr lang="en-US" sz="1600">
                <a:latin typeface="Lucida Sans Typewriter" pitchFamily="49" charset="0"/>
              </a:rPr>
              <a:t>objCookie.Values.Add("BackColor", "Blue");</a:t>
            </a:r>
          </a:p>
          <a:p>
            <a:endParaRPr lang="en-US" sz="1600">
              <a:latin typeface="Lucida Sans Typewriter" pitchFamily="49" charset="0"/>
            </a:endParaRPr>
          </a:p>
          <a:p>
            <a:r>
              <a:rPr lang="en-US" sz="1600">
                <a:solidFill>
                  <a:srgbClr val="D60093"/>
                </a:solidFill>
                <a:latin typeface="Lucida Sans Typewriter" pitchFamily="49" charset="0"/>
              </a:rPr>
              <a:t>objCookie.Expires = now.AddHours(1);</a:t>
            </a:r>
          </a:p>
          <a:p>
            <a:endParaRPr lang="en-US" sz="1600">
              <a:latin typeface="Lucida Sans Typewriter" pitchFamily="49" charset="0"/>
            </a:endParaRPr>
          </a:p>
          <a:p>
            <a:r>
              <a:rPr lang="en-US" sz="1600">
                <a:latin typeface="Lucida Sans Typewriter" pitchFamily="49" charset="0"/>
              </a:rPr>
              <a:t>Response.Cookies.Add(objCookie);</a:t>
            </a:r>
          </a:p>
        </p:txBody>
      </p:sp>
      <p:sp>
        <p:nvSpPr>
          <p:cNvPr id="29718" name="AutoShape 22"/>
          <p:cNvSpPr>
            <a:spLocks noChangeArrowheads="1"/>
          </p:cNvSpPr>
          <p:nvPr/>
        </p:nvSpPr>
        <p:spPr bwMode="auto">
          <a:xfrm rot="10800000">
            <a:off x="6248400" y="3962400"/>
            <a:ext cx="1981200" cy="914400"/>
          </a:xfrm>
          <a:prstGeom prst="wedgeRoundRectCallout">
            <a:avLst>
              <a:gd name="adj1" fmla="val 77083"/>
              <a:gd name="adj2" fmla="val 73088"/>
              <a:gd name="adj3" fmla="val 16667"/>
            </a:avLst>
          </a:prstGeom>
          <a:solidFill>
            <a:schemeClr val="accent1"/>
          </a:solidFill>
          <a:ln w="9525">
            <a:solidFill>
              <a:schemeClr val="tx1"/>
            </a:solidFill>
            <a:miter lim="800000"/>
            <a:headEnd/>
            <a:tailEnd/>
          </a:ln>
          <a:effectLst/>
        </p:spPr>
        <p:txBody>
          <a:bodyPr rot="10800000"/>
          <a:lstStyle/>
          <a:p>
            <a:pPr algn="ctr"/>
            <a:r>
              <a:rPr lang="en-US" sz="1500" b="1"/>
              <a:t>To create a persistent cookie, specify the expiration time</a:t>
            </a:r>
          </a:p>
        </p:txBody>
      </p:sp>
      <p:sp>
        <p:nvSpPr>
          <p:cNvPr id="29721" name="Rectangle 25"/>
          <p:cNvSpPr>
            <a:spLocks noChangeArrowheads="1"/>
          </p:cNvSpPr>
          <p:nvPr/>
        </p:nvSpPr>
        <p:spPr bwMode="auto">
          <a:xfrm>
            <a:off x="1447800" y="5410200"/>
            <a:ext cx="6781800" cy="7620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Set-Cookie: Username=John+Chen; path=/; </a:t>
            </a:r>
          </a:p>
          <a:p>
            <a:r>
              <a:rPr lang="en-US" sz="1600">
                <a:latin typeface="Lucida Sans Typewriter" pitchFamily="49" charset="0"/>
              </a:rPr>
              <a:t>domain=microsoft.com;</a:t>
            </a:r>
          </a:p>
          <a:p>
            <a:r>
              <a:rPr lang="en-US" sz="1600">
                <a:latin typeface="Lucida Sans Typewriter" pitchFamily="49" charset="0"/>
              </a:rPr>
              <a:t>Expires=Tuesday, 01-Feb-05 00.00.01 GMT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9719"/>
                                        </p:tgtEl>
                                        <p:attrNameLst>
                                          <p:attrName>style.visibility</p:attrName>
                                        </p:attrNameLst>
                                      </p:cBhvr>
                                      <p:to>
                                        <p:strVal val="visible"/>
                                      </p:to>
                                    </p:set>
                                    <p:animEffect transition="in" filter="wheel(4)">
                                      <p:cBhvr>
                                        <p:cTn id="7" dur="2000"/>
                                        <p:tgtEl>
                                          <p:spTgt spid="29719"/>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29718"/>
                                        </p:tgtEl>
                                        <p:attrNameLst>
                                          <p:attrName>style.visibility</p:attrName>
                                        </p:attrNameLst>
                                      </p:cBhvr>
                                      <p:to>
                                        <p:strVal val="visible"/>
                                      </p:to>
                                    </p:set>
                                    <p:animEffect transition="in" filter="wheel(4)">
                                      <p:cBhvr>
                                        <p:cTn id="10" dur="2000"/>
                                        <p:tgtEl>
                                          <p:spTgt spid="2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9" grpId="0" animBg="1"/>
      <p:bldP spid="2971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test</a:t>
            </a:r>
            <a:endParaRPr lang="en-US" dirty="0"/>
          </a:p>
        </p:txBody>
      </p:sp>
      <p:sp>
        <p:nvSpPr>
          <p:cNvPr id="3" name="Content Placeholder 2"/>
          <p:cNvSpPr>
            <a:spLocks noGrp="1"/>
          </p:cNvSpPr>
          <p:nvPr>
            <p:ph idx="1"/>
          </p:nvPr>
        </p:nvSpPr>
        <p:spPr>
          <a:xfrm>
            <a:off x="152400" y="1143000"/>
            <a:ext cx="8534400" cy="4983163"/>
          </a:xfrm>
        </p:spPr>
        <p:style>
          <a:lnRef idx="1">
            <a:schemeClr val="accent1"/>
          </a:lnRef>
          <a:fillRef idx="3">
            <a:schemeClr val="accent1"/>
          </a:fillRef>
          <a:effectRef idx="2">
            <a:schemeClr val="accent1"/>
          </a:effectRef>
          <a:fontRef idx="minor">
            <a:schemeClr val="lt1"/>
          </a:fontRef>
        </p:style>
        <p:txBody>
          <a:bodyPr/>
          <a:lstStyle/>
          <a:p>
            <a:pPr>
              <a:buNone/>
            </a:pPr>
            <a:r>
              <a:rPr lang="en-US" sz="1200" dirty="0" smtClean="0"/>
              <a:t>using System;</a:t>
            </a:r>
            <a:br>
              <a:rPr lang="en-US" sz="1200" dirty="0" smtClean="0"/>
            </a:br>
            <a:r>
              <a:rPr lang="en-US" sz="1200" dirty="0" smtClean="0"/>
              <a:t>using </a:t>
            </a:r>
            <a:r>
              <a:rPr lang="en-US" sz="1200" dirty="0" err="1" smtClean="0"/>
              <a:t>System.Collections.Generic</a:t>
            </a:r>
            <a:r>
              <a:rPr lang="en-US" sz="1200" dirty="0" smtClean="0"/>
              <a:t>;</a:t>
            </a:r>
            <a:br>
              <a:rPr lang="en-US" sz="1200" dirty="0" smtClean="0"/>
            </a:br>
            <a:r>
              <a:rPr lang="en-US" sz="1200" dirty="0" smtClean="0"/>
              <a:t>using </a:t>
            </a:r>
            <a:r>
              <a:rPr lang="en-US" sz="1200" dirty="0" err="1" smtClean="0"/>
              <a:t>System.Web.UI</a:t>
            </a:r>
            <a:r>
              <a:rPr lang="en-US" sz="1200" dirty="0" smtClean="0"/>
              <a:t>;</a:t>
            </a:r>
            <a:br>
              <a:rPr lang="en-US" sz="1200" dirty="0" smtClean="0"/>
            </a:br>
            <a:r>
              <a:rPr lang="en-US" sz="1200" dirty="0" smtClean="0"/>
              <a:t>using </a:t>
            </a:r>
            <a:r>
              <a:rPr lang="en-US" sz="1200" dirty="0" err="1" smtClean="0"/>
              <a:t>System.Windows.Forms</a:t>
            </a:r>
            <a:r>
              <a:rPr lang="en-US" sz="1200" dirty="0" smtClean="0"/>
              <a:t>;</a:t>
            </a:r>
            <a:br>
              <a:rPr lang="en-US" sz="1200" dirty="0" smtClean="0"/>
            </a:br>
            <a:r>
              <a:rPr lang="en-US" sz="1200" dirty="0" smtClean="0"/>
              <a:t>namespace WebApplication2{</a:t>
            </a:r>
            <a:br>
              <a:rPr lang="en-US" sz="1200" dirty="0" smtClean="0"/>
            </a:br>
            <a:r>
              <a:rPr lang="en-US" sz="1200" dirty="0" smtClean="0"/>
              <a:t>    public partial class _Default : Page</a:t>
            </a:r>
            <a:br>
              <a:rPr lang="en-US" sz="1200" dirty="0" smtClean="0"/>
            </a:br>
            <a:r>
              <a:rPr lang="en-US" sz="1200" dirty="0" smtClean="0"/>
              <a:t>    {</a:t>
            </a:r>
            <a:br>
              <a:rPr lang="en-US" sz="1200" dirty="0" smtClean="0"/>
            </a:br>
            <a:r>
              <a:rPr lang="en-US" sz="1200" dirty="0" smtClean="0"/>
              <a:t>        private </a:t>
            </a:r>
            <a:r>
              <a:rPr lang="en-US" sz="1200" dirty="0" err="1" smtClean="0"/>
              <a:t>readonly</a:t>
            </a:r>
            <a:r>
              <a:rPr lang="en-US" sz="1200" dirty="0" smtClean="0"/>
              <a:t> List&lt;User&gt; _source = new List&lt;User&gt;();</a:t>
            </a:r>
            <a:br>
              <a:rPr lang="en-US" sz="1200" dirty="0" smtClean="0"/>
            </a:br>
            <a:r>
              <a:rPr lang="en-US" sz="1200" dirty="0" smtClean="0"/>
              <a:t>        protected override void </a:t>
            </a:r>
            <a:r>
              <a:rPr lang="en-US" sz="1200" dirty="0" err="1" smtClean="0"/>
              <a:t>OnInit</a:t>
            </a:r>
            <a:r>
              <a:rPr lang="en-US" sz="1200" dirty="0" smtClean="0"/>
              <a:t>(</a:t>
            </a:r>
            <a:r>
              <a:rPr lang="en-US" sz="1200" dirty="0" err="1" smtClean="0"/>
              <a:t>EventArgs</a:t>
            </a:r>
            <a:r>
              <a:rPr lang="en-US" sz="1200" dirty="0" smtClean="0"/>
              <a:t> e)        {</a:t>
            </a:r>
            <a:br>
              <a:rPr lang="en-US" sz="1200" dirty="0" smtClean="0"/>
            </a:br>
            <a:r>
              <a:rPr lang="en-US" sz="1200" dirty="0" smtClean="0"/>
              <a:t>            </a:t>
            </a:r>
            <a:r>
              <a:rPr lang="en-US" sz="1200" dirty="0" err="1" smtClean="0"/>
              <a:t>base.OnInit</a:t>
            </a:r>
            <a:r>
              <a:rPr lang="en-US" sz="1200" dirty="0" smtClean="0"/>
              <a:t>(e);</a:t>
            </a:r>
            <a:br>
              <a:rPr lang="en-US" sz="1200" dirty="0" smtClean="0"/>
            </a:br>
            <a:r>
              <a:rPr lang="en-US" sz="1200" dirty="0" smtClean="0"/>
              <a:t>            Button1.Click += Button1_Click;</a:t>
            </a:r>
            <a:br>
              <a:rPr lang="en-US" sz="1200" dirty="0" smtClean="0"/>
            </a:br>
            <a:r>
              <a:rPr lang="en-US" sz="1200" dirty="0" smtClean="0"/>
              <a:t>            Button2.Click += Button2_Click;        }</a:t>
            </a:r>
          </a:p>
          <a:p>
            <a:pPr>
              <a:buNone/>
            </a:pPr>
            <a:r>
              <a:rPr lang="en-US" sz="1200" dirty="0" smtClean="0"/>
              <a:t/>
            </a:r>
            <a:br>
              <a:rPr lang="en-US" sz="1200" dirty="0" smtClean="0"/>
            </a:br>
            <a:r>
              <a:rPr lang="en-US" sz="1200" dirty="0" smtClean="0"/>
              <a:t>        protected void </a:t>
            </a:r>
            <a:r>
              <a:rPr lang="en-US" sz="1200" dirty="0" err="1" smtClean="0"/>
              <a:t>Page_Load</a:t>
            </a:r>
            <a:r>
              <a:rPr lang="en-US" sz="1200" dirty="0" smtClean="0"/>
              <a:t>(object sender, </a:t>
            </a:r>
            <a:r>
              <a:rPr lang="en-US" sz="1200" dirty="0" err="1" smtClean="0"/>
              <a:t>EventArgs</a:t>
            </a:r>
            <a:r>
              <a:rPr lang="en-US" sz="1200" dirty="0" smtClean="0"/>
              <a:t> e)</a:t>
            </a:r>
            <a:br>
              <a:rPr lang="en-US" sz="1200" dirty="0" smtClean="0"/>
            </a:br>
            <a:r>
              <a:rPr lang="en-US" sz="1200" dirty="0" smtClean="0"/>
              <a:t>        {            _</a:t>
            </a:r>
            <a:r>
              <a:rPr lang="en-US" sz="1200" dirty="0" err="1" smtClean="0"/>
              <a:t>source.Add</a:t>
            </a:r>
            <a:r>
              <a:rPr lang="en-US" sz="1200" dirty="0" smtClean="0"/>
              <a:t>(new User());        }</a:t>
            </a:r>
          </a:p>
          <a:p>
            <a:pPr>
              <a:buNone/>
            </a:pPr>
            <a:r>
              <a:rPr lang="en-US" sz="1200" dirty="0" smtClean="0"/>
              <a:t/>
            </a:r>
            <a:br>
              <a:rPr lang="en-US" sz="1200" dirty="0" smtClean="0"/>
            </a:br>
            <a:r>
              <a:rPr lang="en-US" sz="1200" dirty="0" smtClean="0"/>
              <a:t>        private void Button1_Click(object sender, </a:t>
            </a:r>
            <a:r>
              <a:rPr lang="en-US" sz="1200" dirty="0" err="1" smtClean="0"/>
              <a:t>EventArgs</a:t>
            </a:r>
            <a:r>
              <a:rPr lang="en-US" sz="1200" dirty="0" smtClean="0"/>
              <a:t> e)</a:t>
            </a:r>
            <a:br>
              <a:rPr lang="en-US" sz="1200" dirty="0" smtClean="0"/>
            </a:br>
            <a:r>
              <a:rPr lang="en-US" sz="1200" dirty="0" smtClean="0"/>
              <a:t>        {            _</a:t>
            </a:r>
            <a:r>
              <a:rPr lang="en-US" sz="1200" dirty="0" err="1" smtClean="0"/>
              <a:t>source.Add</a:t>
            </a:r>
            <a:r>
              <a:rPr lang="en-US" sz="1200" dirty="0" smtClean="0"/>
              <a:t>(new User());         }</a:t>
            </a:r>
            <a:br>
              <a:rPr lang="en-US" sz="1200" dirty="0" smtClean="0"/>
            </a:br>
            <a:r>
              <a:rPr lang="en-US" sz="1200" dirty="0" smtClean="0"/>
              <a:t>        private void Button2_Click(object sender, </a:t>
            </a:r>
            <a:r>
              <a:rPr lang="en-US" sz="1200" dirty="0" err="1" smtClean="0"/>
              <a:t>EventArgs</a:t>
            </a:r>
            <a:r>
              <a:rPr lang="en-US" sz="1200" dirty="0" smtClean="0"/>
              <a:t> e)</a:t>
            </a:r>
            <a:br>
              <a:rPr lang="en-US" sz="1200" dirty="0" smtClean="0"/>
            </a:br>
            <a:r>
              <a:rPr lang="en-US" sz="1200" dirty="0" smtClean="0"/>
              <a:t>        {       </a:t>
            </a:r>
          </a:p>
          <a:p>
            <a:pPr>
              <a:buNone/>
            </a:pPr>
            <a:r>
              <a:rPr lang="en-US" sz="1200" dirty="0" smtClean="0"/>
              <a:t>                     _</a:t>
            </a:r>
            <a:r>
              <a:rPr lang="en-US" sz="1200" dirty="0" err="1" smtClean="0"/>
              <a:t>source.Add</a:t>
            </a:r>
            <a:r>
              <a:rPr lang="en-US" sz="1200" dirty="0" smtClean="0"/>
              <a:t>(new User());</a:t>
            </a:r>
            <a:br>
              <a:rPr lang="en-US" sz="1200" dirty="0" smtClean="0"/>
            </a:br>
            <a:r>
              <a:rPr lang="en-US" sz="1200" dirty="0" smtClean="0"/>
              <a:t>            </a:t>
            </a:r>
            <a:r>
              <a:rPr lang="en-US" sz="1200" dirty="0" err="1" smtClean="0"/>
              <a:t>MessageBox.Show</a:t>
            </a:r>
            <a:r>
              <a:rPr lang="en-US" sz="1200" dirty="0" smtClean="0"/>
              <a:t>(_</a:t>
            </a:r>
            <a:r>
              <a:rPr lang="en-US" sz="1200" dirty="0" err="1" smtClean="0"/>
              <a:t>source.Count.ToString</a:t>
            </a:r>
            <a:r>
              <a:rPr lang="en-US" sz="1200" dirty="0" smtClean="0"/>
              <a:t>());</a:t>
            </a:r>
            <a:br>
              <a:rPr lang="en-US" sz="1200" dirty="0" smtClean="0"/>
            </a:br>
            <a:r>
              <a:rPr lang="en-US" sz="1200" dirty="0" smtClean="0"/>
              <a:t>        }</a:t>
            </a:r>
            <a:br>
              <a:rPr lang="en-US" sz="1200" dirty="0" smtClean="0"/>
            </a:br>
            <a:r>
              <a:rPr lang="en-US" sz="1200" dirty="0" smtClean="0"/>
              <a:t>    }</a:t>
            </a:r>
            <a:br>
              <a:rPr lang="en-US" sz="1200" dirty="0" smtClean="0"/>
            </a:br>
            <a:r>
              <a:rPr lang="en-US" sz="1200" dirty="0" smtClean="0"/>
              <a:t>   </a:t>
            </a:r>
            <a:br>
              <a:rPr lang="en-US" sz="1200" dirty="0" smtClean="0"/>
            </a:br>
            <a:r>
              <a:rPr lang="en-US" sz="1200" dirty="0" smtClean="0"/>
              <a:t>} </a:t>
            </a:r>
            <a:br>
              <a:rPr lang="en-US" sz="1200" dirty="0" smtClean="0"/>
            </a:br>
            <a:r>
              <a:rPr lang="en-US" sz="1200" dirty="0" smtClean="0"/>
              <a:t> </a:t>
            </a:r>
            <a:endParaRPr lang="en-US" sz="1200" dirty="0"/>
          </a:p>
        </p:txBody>
      </p:sp>
      <p:sp>
        <p:nvSpPr>
          <p:cNvPr id="4" name="Rectangle 3"/>
          <p:cNvSpPr/>
          <p:nvPr/>
        </p:nvSpPr>
        <p:spPr>
          <a:xfrm>
            <a:off x="4724400" y="1295400"/>
            <a:ext cx="32004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200" dirty="0" smtClean="0"/>
              <a:t> public class User</a:t>
            </a:r>
            <a:br>
              <a:rPr lang="en-US" sz="1200" dirty="0" smtClean="0"/>
            </a:br>
            <a:r>
              <a:rPr lang="en-US" sz="1200" dirty="0" smtClean="0"/>
              <a:t>    {</a:t>
            </a:r>
            <a:br>
              <a:rPr lang="en-US" sz="1200" dirty="0" smtClean="0"/>
            </a:br>
            <a:r>
              <a:rPr lang="en-US" sz="1200" dirty="0" smtClean="0"/>
              <a:t>        private string Name { get; set; }</a:t>
            </a:r>
            <a:br>
              <a:rPr lang="en-US" sz="1200" dirty="0" smtClean="0"/>
            </a:br>
            <a:r>
              <a:rPr lang="en-US" sz="1200" dirty="0" smtClean="0"/>
              <a:t>    }</a:t>
            </a:r>
            <a:endParaRPr lang="en-US" sz="1200" dirty="0"/>
          </a:p>
        </p:txBody>
      </p:sp>
      <p:sp>
        <p:nvSpPr>
          <p:cNvPr id="5" name="Rectangle 4"/>
          <p:cNvSpPr/>
          <p:nvPr/>
        </p:nvSpPr>
        <p:spPr>
          <a:xfrm>
            <a:off x="4419600" y="2438400"/>
            <a:ext cx="41148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vi-VN" sz="1600" dirty="0" smtClean="0"/>
              <a:t>Không dùng </a:t>
            </a:r>
            <a:r>
              <a:rPr lang="en-US" sz="1600" dirty="0" err="1" smtClean="0"/>
              <a:t>máy</a:t>
            </a:r>
            <a:r>
              <a:rPr lang="en-US" sz="1600" dirty="0" smtClean="0"/>
              <a:t> </a:t>
            </a:r>
            <a:r>
              <a:rPr lang="en-US" sz="1600" dirty="0" err="1" smtClean="0"/>
              <a:t>tính</a:t>
            </a:r>
            <a:r>
              <a:rPr lang="en-US" sz="1600" dirty="0" smtClean="0"/>
              <a:t>,</a:t>
            </a:r>
            <a:r>
              <a:rPr lang="vi-VN" sz="1600" dirty="0" smtClean="0"/>
              <a:t> giả sử có 1 web application có 2 button là button1 , button2!</a:t>
            </a:r>
            <a:endParaRPr lang="en-US" sz="1600" dirty="0" smtClean="0"/>
          </a:p>
          <a:p>
            <a:r>
              <a:rPr lang="vi-VN" sz="1600" dirty="0" smtClean="0"/>
              <a:t>Hãy đọc kỹ đoạn code sau đây trong 120 sec</a:t>
            </a:r>
            <a:r>
              <a:rPr lang="en-US" sz="1600" dirty="0" smtClean="0"/>
              <a:t> !</a:t>
            </a:r>
          </a:p>
          <a:p>
            <a:r>
              <a:rPr lang="vi-VN" sz="1600" dirty="0" smtClean="0"/>
              <a:t>Khi chạy application , user click vào button1</a:t>
            </a:r>
            <a:r>
              <a:rPr lang="en-US" sz="1600" dirty="0" smtClean="0"/>
              <a:t> </a:t>
            </a:r>
            <a:r>
              <a:rPr lang="vi-VN" sz="1600" dirty="0" smtClean="0"/>
              <a:t> </a:t>
            </a:r>
            <a:r>
              <a:rPr lang="en-US" sz="1600" dirty="0" smtClean="0"/>
              <a:t>3</a:t>
            </a:r>
            <a:r>
              <a:rPr lang="vi-VN" sz="1600" dirty="0" smtClean="0"/>
              <a:t> lần, sau đó click vào button</a:t>
            </a:r>
            <a:r>
              <a:rPr lang="en-US" sz="1600" dirty="0" smtClean="0"/>
              <a:t> 3</a:t>
            </a:r>
            <a:r>
              <a:rPr lang="vi-VN" sz="1600" dirty="0" smtClean="0"/>
              <a:t> thì messagebox sẽ show ra giá trị _source.Count bằng bao nhiêu !</a:t>
            </a:r>
            <a:br>
              <a:rPr lang="vi-VN" sz="1600" dirty="0" smtClean="0"/>
            </a:br>
            <a:r>
              <a:rPr lang="vi-VN" sz="1600" dirty="0" smtClean="0"/>
              <a:t>Lý giải tại sao ?</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647700" y="163513"/>
            <a:ext cx="8189913" cy="841375"/>
          </a:xfrm>
          <a:prstGeom prst="rect">
            <a:avLst/>
          </a:prstGeom>
          <a:noFill/>
          <a:ln w="9525">
            <a:noFill/>
            <a:miter lim="800000"/>
            <a:headEnd/>
            <a:tailEnd/>
          </a:ln>
          <a:effectLst/>
        </p:spPr>
        <p:txBody>
          <a:bodyPr anchor="ctr"/>
          <a:lstStyle/>
          <a:p>
            <a:pPr>
              <a:lnSpc>
                <a:spcPct val="80000"/>
              </a:lnSpc>
              <a:buClr>
                <a:srgbClr val="DC0081"/>
              </a:buClr>
              <a:buFont typeface="Wingdings" pitchFamily="2" charset="2"/>
              <a:buNone/>
            </a:pPr>
            <a:endParaRPr lang="en-GB" b="1">
              <a:solidFill>
                <a:schemeClr val="tx2"/>
              </a:solidFill>
            </a:endParaRPr>
          </a:p>
        </p:txBody>
      </p:sp>
      <p:sp>
        <p:nvSpPr>
          <p:cNvPr id="116739" name="Rectangle 3"/>
          <p:cNvSpPr>
            <a:spLocks noGrp="1" noChangeArrowheads="1"/>
          </p:cNvSpPr>
          <p:nvPr>
            <p:ph type="title"/>
          </p:nvPr>
        </p:nvSpPr>
        <p:spPr>
          <a:xfrm>
            <a:off x="647700" y="152400"/>
            <a:ext cx="8189913" cy="841375"/>
          </a:xfrm>
        </p:spPr>
        <p:txBody>
          <a:bodyPr/>
          <a:lstStyle/>
          <a:p>
            <a:r>
              <a:rPr lang="en-US"/>
              <a:t>Instructor-Led Practice: Using Variables and Cookies</a:t>
            </a:r>
          </a:p>
        </p:txBody>
      </p:sp>
      <p:sp>
        <p:nvSpPr>
          <p:cNvPr id="116740" name="Rectangle 4"/>
          <p:cNvSpPr>
            <a:spLocks noGrp="1" noChangeArrowheads="1"/>
          </p:cNvSpPr>
          <p:nvPr>
            <p:ph type="body" idx="1"/>
          </p:nvPr>
        </p:nvSpPr>
        <p:spPr>
          <a:xfrm>
            <a:off x="2286000" y="1446213"/>
            <a:ext cx="5643563" cy="4556125"/>
          </a:xfrm>
        </p:spPr>
        <p:txBody>
          <a:bodyPr/>
          <a:lstStyle/>
          <a:p>
            <a:r>
              <a:rPr lang="en-US" dirty="0"/>
              <a:t>Students will:</a:t>
            </a:r>
          </a:p>
          <a:p>
            <a:pPr lvl="1"/>
            <a:r>
              <a:rPr lang="en-US" dirty="0"/>
              <a:t>See how the application and session variables, and persistent cookies, are used to store user information </a:t>
            </a:r>
          </a:p>
          <a:p>
            <a:r>
              <a:rPr lang="en-US" dirty="0"/>
              <a:t>Time: 15 Minutes</a:t>
            </a:r>
          </a:p>
        </p:txBody>
      </p:sp>
      <p:pic>
        <p:nvPicPr>
          <p:cNvPr id="116741" name="Picture 5" descr="Practice"/>
          <p:cNvPicPr>
            <a:picLocks noChangeAspect="1" noChangeArrowheads="1"/>
          </p:cNvPicPr>
          <p:nvPr/>
        </p:nvPicPr>
        <p:blipFill>
          <a:blip r:embed="rId3" cstate="print"/>
          <a:srcRect r="1645" b="352"/>
          <a:stretch>
            <a:fillRect/>
          </a:stretch>
        </p:blipFill>
        <p:spPr bwMode="auto">
          <a:xfrm>
            <a:off x="755650" y="1123950"/>
            <a:ext cx="1277938" cy="51085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Retrieving Information from a Cookie</a:t>
            </a:r>
          </a:p>
        </p:txBody>
      </p:sp>
      <p:sp>
        <p:nvSpPr>
          <p:cNvPr id="97283" name="Rectangle 3"/>
          <p:cNvSpPr>
            <a:spLocks noGrp="1" noChangeArrowheads="1"/>
          </p:cNvSpPr>
          <p:nvPr>
            <p:ph type="body" idx="1"/>
          </p:nvPr>
        </p:nvSpPr>
        <p:spPr>
          <a:xfrm>
            <a:off x="990600" y="1371600"/>
            <a:ext cx="7105650" cy="2895600"/>
          </a:xfrm>
        </p:spPr>
        <p:txBody>
          <a:bodyPr/>
          <a:lstStyle/>
          <a:p>
            <a:r>
              <a:rPr lang="en-US"/>
              <a:t>Read the cookie</a:t>
            </a:r>
          </a:p>
          <a:p>
            <a:endParaRPr lang="en-US"/>
          </a:p>
          <a:p>
            <a:endParaRPr lang="en-US"/>
          </a:p>
          <a:p>
            <a:r>
              <a:rPr lang="en-US"/>
              <a:t>Retrieve values from the cookie </a:t>
            </a:r>
          </a:p>
          <a:p>
            <a:endParaRPr lang="en-US"/>
          </a:p>
        </p:txBody>
      </p:sp>
      <p:sp>
        <p:nvSpPr>
          <p:cNvPr id="97284" name="Rectangle 4"/>
          <p:cNvSpPr>
            <a:spLocks noChangeArrowheads="1"/>
          </p:cNvSpPr>
          <p:nvPr/>
        </p:nvSpPr>
        <p:spPr bwMode="auto">
          <a:xfrm>
            <a:off x="685800" y="3429000"/>
            <a:ext cx="7772400" cy="13716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lblTime.Text = objCookie.Values("Time")</a:t>
            </a:r>
          </a:p>
          <a:p>
            <a:r>
              <a:rPr lang="en-US" sz="1600">
                <a:latin typeface="Lucida Sans Typewriter" pitchFamily="49" charset="0"/>
              </a:rPr>
              <a:t>lblTime.ForeColor = System.Drawing.Color.FromName _</a:t>
            </a:r>
          </a:p>
          <a:p>
            <a:r>
              <a:rPr lang="en-US" sz="1600">
                <a:latin typeface="Lucida Sans Typewriter" pitchFamily="49" charset="0"/>
              </a:rPr>
              <a:t>				(objCookie.Values("ForeColor"))</a:t>
            </a:r>
          </a:p>
          <a:p>
            <a:r>
              <a:rPr lang="en-US" sz="1600">
                <a:latin typeface="Lucida Sans Typewriter" pitchFamily="49" charset="0"/>
              </a:rPr>
              <a:t>lblTime.BackColor = System.Drawing.Color.FromName _</a:t>
            </a:r>
          </a:p>
          <a:p>
            <a:r>
              <a:rPr lang="en-US" sz="1600">
                <a:latin typeface="Lucida Sans Typewriter" pitchFamily="49" charset="0"/>
              </a:rPr>
              <a:t>				(objCookie.Values("BackColor"))</a:t>
            </a:r>
          </a:p>
        </p:txBody>
      </p:sp>
      <p:sp>
        <p:nvSpPr>
          <p:cNvPr id="97285" name="Rectangle 5"/>
          <p:cNvSpPr>
            <a:spLocks noChangeArrowheads="1"/>
          </p:cNvSpPr>
          <p:nvPr/>
        </p:nvSpPr>
        <p:spPr bwMode="auto">
          <a:xfrm>
            <a:off x="914400" y="1828800"/>
            <a:ext cx="7315200" cy="3810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Dim objCookie As HttpCookie = Request.Cookies("myCookie")</a:t>
            </a:r>
          </a:p>
        </p:txBody>
      </p:sp>
      <p:sp>
        <p:nvSpPr>
          <p:cNvPr id="97287" name="Rectangle 7"/>
          <p:cNvSpPr>
            <a:spLocks noChangeArrowheads="1"/>
          </p:cNvSpPr>
          <p:nvPr/>
        </p:nvSpPr>
        <p:spPr bwMode="auto">
          <a:xfrm>
            <a:off x="914400" y="2438400"/>
            <a:ext cx="7315200" cy="3810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HttpCookie objCookie = Request.Cookies["myCookie"];</a:t>
            </a:r>
          </a:p>
        </p:txBody>
      </p:sp>
      <p:sp>
        <p:nvSpPr>
          <p:cNvPr id="97288" name="Rectangle 8"/>
          <p:cNvSpPr>
            <a:spLocks noChangeArrowheads="1"/>
          </p:cNvSpPr>
          <p:nvPr/>
        </p:nvSpPr>
        <p:spPr bwMode="auto">
          <a:xfrm>
            <a:off x="685800" y="4953000"/>
            <a:ext cx="7772400" cy="13716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1600">
                <a:latin typeface="Lucida Sans Typewriter" pitchFamily="49" charset="0"/>
              </a:rPr>
              <a:t>lblTime.Text = objCookie.Values["Time"];</a:t>
            </a:r>
          </a:p>
          <a:p>
            <a:r>
              <a:rPr lang="en-US" sz="1600">
                <a:latin typeface="Lucida Sans Typewriter" pitchFamily="49" charset="0"/>
              </a:rPr>
              <a:t>lblTime.ForeColor = System.Drawing.Color.FromName</a:t>
            </a:r>
          </a:p>
          <a:p>
            <a:r>
              <a:rPr lang="en-US" sz="1600">
                <a:latin typeface="Lucida Sans Typewriter" pitchFamily="49" charset="0"/>
              </a:rPr>
              <a:t>				(objCookie.Values["ForeColor"]);</a:t>
            </a:r>
          </a:p>
          <a:p>
            <a:r>
              <a:rPr lang="en-US" sz="1600">
                <a:latin typeface="Lucida Sans Typewriter" pitchFamily="49" charset="0"/>
              </a:rPr>
              <a:t>lblTime.BackColor = System.Drawing.Color.FromName</a:t>
            </a:r>
          </a:p>
          <a:p>
            <a:r>
              <a:rPr lang="en-US" sz="1600">
                <a:latin typeface="Lucida Sans Typewriter" pitchFamily="49" charset="0"/>
              </a:rPr>
              <a:t>				(objCookie.Values["BackColor"]);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Using Cookieless Sessions</a:t>
            </a:r>
          </a:p>
        </p:txBody>
      </p:sp>
      <p:sp>
        <p:nvSpPr>
          <p:cNvPr id="54275" name="Rectangle 3"/>
          <p:cNvSpPr>
            <a:spLocks noGrp="1" noChangeArrowheads="1"/>
          </p:cNvSpPr>
          <p:nvPr>
            <p:ph type="body" idx="1"/>
          </p:nvPr>
        </p:nvSpPr>
        <p:spPr>
          <a:xfrm>
            <a:off x="990600" y="1371600"/>
            <a:ext cx="7194550" cy="4953000"/>
          </a:xfrm>
          <a:noFill/>
          <a:ln/>
        </p:spPr>
        <p:txBody>
          <a:bodyPr/>
          <a:lstStyle/>
          <a:p>
            <a:r>
              <a:rPr lang="en-US" dirty="0">
                <a:cs typeface="Times New Roman" pitchFamily="18" charset="0"/>
              </a:rPr>
              <a:t>Each active session is identified and tracked using session IDs</a:t>
            </a:r>
          </a:p>
          <a:p>
            <a:r>
              <a:rPr lang="en-US" dirty="0">
                <a:cs typeface="Times New Roman" pitchFamily="18" charset="0"/>
              </a:rPr>
              <a:t>Session IDs are communicated across client-server requests using an HTTP cookie or included in the URL</a:t>
            </a:r>
          </a:p>
          <a:p>
            <a:r>
              <a:rPr lang="en-US" dirty="0" err="1">
                <a:cs typeface="Times New Roman" pitchFamily="18" charset="0"/>
              </a:rPr>
              <a:t>Cookieless</a:t>
            </a:r>
            <a:r>
              <a:rPr lang="en-US" dirty="0">
                <a:cs typeface="Times New Roman" pitchFamily="18" charset="0"/>
              </a:rPr>
              <a:t> sessions</a:t>
            </a:r>
          </a:p>
          <a:p>
            <a:pPr lvl="1"/>
            <a:r>
              <a:rPr lang="en-US" dirty="0">
                <a:cs typeface="Times New Roman" pitchFamily="18" charset="0"/>
              </a:rPr>
              <a:t>Session ID information is encoded into </a:t>
            </a:r>
            <a:r>
              <a:rPr lang="en-US" dirty="0" smtClean="0">
                <a:cs typeface="Times New Roman" pitchFamily="18" charset="0"/>
              </a:rPr>
              <a:t>URLs</a:t>
            </a:r>
            <a:endParaRPr lang="en-US" dirty="0">
              <a:cs typeface="Times New Roman" pitchFamily="18" charset="0"/>
            </a:endParaRPr>
          </a:p>
          <a:p>
            <a:pPr lvl="1"/>
            <a:r>
              <a:rPr lang="en-US" dirty="0">
                <a:cs typeface="Times New Roman" pitchFamily="18" charset="0"/>
              </a:rPr>
              <a:t>Cannot use absolute URLs</a:t>
            </a:r>
          </a:p>
          <a:p>
            <a:pPr lvl="1"/>
            <a:r>
              <a:rPr lang="en-US" dirty="0">
                <a:cs typeface="Times New Roman" pitchFamily="18" charset="0"/>
              </a:rPr>
              <a:t>Most browsers limit the URL size to 255 characters, which limits use of </a:t>
            </a:r>
            <a:r>
              <a:rPr lang="en-US" dirty="0" err="1">
                <a:cs typeface="Times New Roman" pitchFamily="18" charset="0"/>
              </a:rPr>
              <a:t>cookieless</a:t>
            </a:r>
            <a:r>
              <a:rPr lang="en-US" dirty="0">
                <a:cs typeface="Times New Roman" pitchFamily="18" charset="0"/>
              </a:rPr>
              <a:t> Session IDs</a:t>
            </a:r>
          </a:p>
          <a:p>
            <a:pPr lvl="1"/>
            <a:endParaRPr lang="en-US" dirty="0">
              <a:cs typeface="Times New Roman" pitchFamily="18" charset="0"/>
            </a:endParaRPr>
          </a:p>
        </p:txBody>
      </p:sp>
      <p:sp>
        <p:nvSpPr>
          <p:cNvPr id="54276" name="Rectangle 4"/>
          <p:cNvSpPr>
            <a:spLocks noChangeArrowheads="1"/>
          </p:cNvSpPr>
          <p:nvPr/>
        </p:nvSpPr>
        <p:spPr bwMode="auto">
          <a:xfrm>
            <a:off x="609600" y="4267200"/>
            <a:ext cx="7848600" cy="3810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2000">
                <a:latin typeface="Lucida Sans Typewriter" pitchFamily="49" charset="0"/>
                <a:cs typeface="Times New Roman" pitchFamily="18" charset="0"/>
              </a:rPr>
              <a:t>http://server/(h44a1e55c0breu552yrecobl)/page.aspx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Setting Up Cookieless Sessions</a:t>
            </a:r>
          </a:p>
        </p:txBody>
      </p:sp>
      <p:sp>
        <p:nvSpPr>
          <p:cNvPr id="55299" name="Rectangle 3"/>
          <p:cNvSpPr>
            <a:spLocks noGrp="1" noChangeArrowheads="1"/>
          </p:cNvSpPr>
          <p:nvPr>
            <p:ph type="body" idx="1"/>
          </p:nvPr>
        </p:nvSpPr>
        <p:spPr>
          <a:xfrm>
            <a:off x="990600" y="1524000"/>
            <a:ext cx="7194550" cy="4287838"/>
          </a:xfrm>
        </p:spPr>
        <p:txBody>
          <a:bodyPr/>
          <a:lstStyle/>
          <a:p>
            <a:r>
              <a:rPr lang="en-US" dirty="0"/>
              <a:t>Session state is configured in the &lt;</a:t>
            </a:r>
            <a:r>
              <a:rPr lang="en-US" dirty="0" err="1"/>
              <a:t>SessionState</a:t>
            </a:r>
            <a:r>
              <a:rPr lang="en-US" dirty="0"/>
              <a:t>&gt; section of </a:t>
            </a:r>
            <a:r>
              <a:rPr lang="en-US" dirty="0" err="1"/>
              <a:t>Web.config</a:t>
            </a:r>
            <a:endParaRPr lang="en-US" dirty="0"/>
          </a:p>
          <a:p>
            <a:r>
              <a:rPr lang="en-US" dirty="0"/>
              <a:t>Set </a:t>
            </a:r>
            <a:r>
              <a:rPr lang="en-US" dirty="0" err="1"/>
              <a:t>cookieless</a:t>
            </a:r>
            <a:r>
              <a:rPr lang="en-US" dirty="0"/>
              <a:t> = true </a:t>
            </a:r>
          </a:p>
        </p:txBody>
      </p:sp>
      <p:sp>
        <p:nvSpPr>
          <p:cNvPr id="55300" name="Rectangle 4"/>
          <p:cNvSpPr>
            <a:spLocks noChangeArrowheads="1"/>
          </p:cNvSpPr>
          <p:nvPr/>
        </p:nvSpPr>
        <p:spPr bwMode="auto">
          <a:xfrm>
            <a:off x="914400" y="3276600"/>
            <a:ext cx="7467600" cy="609600"/>
          </a:xfrm>
          <a:prstGeom prst="rect">
            <a:avLst/>
          </a:prstGeom>
          <a:solidFill>
            <a:schemeClr val="bg1"/>
          </a:solidFill>
          <a:ln w="28575">
            <a:solidFill>
              <a:schemeClr val="tx1"/>
            </a:solidFill>
            <a:miter lim="800000"/>
            <a:headEnd/>
            <a:tailEnd/>
          </a:ln>
          <a:effectLst>
            <a:outerShdw dist="107763" dir="2700000" algn="ctr" rotWithShape="0">
              <a:srgbClr val="919191"/>
            </a:outerShdw>
          </a:effectLst>
        </p:spPr>
        <p:txBody>
          <a:bodyPr wrap="none" anchor="ctr"/>
          <a:lstStyle/>
          <a:p>
            <a:r>
              <a:rPr lang="en-US" sz="2000">
                <a:latin typeface="Lucida Sans Typewriter" pitchFamily="49" charset="0"/>
                <a:cs typeface="Times New Roman" pitchFamily="18" charset="0"/>
              </a:rPr>
              <a:t>&lt;sessionState cookieless="true" /&gt;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Review</a:t>
            </a:r>
          </a:p>
        </p:txBody>
      </p:sp>
      <p:sp>
        <p:nvSpPr>
          <p:cNvPr id="18435" name="Rectangle 3"/>
          <p:cNvSpPr>
            <a:spLocks noGrp="1" noChangeArrowheads="1"/>
          </p:cNvSpPr>
          <p:nvPr>
            <p:ph type="body" idx="1"/>
          </p:nvPr>
        </p:nvSpPr>
        <p:spPr/>
        <p:txBody>
          <a:bodyPr/>
          <a:lstStyle/>
          <a:p>
            <a:r>
              <a:rPr lang="en-US"/>
              <a:t>State Management</a:t>
            </a:r>
          </a:p>
          <a:p>
            <a:r>
              <a:rPr lang="en-US"/>
              <a:t>Application and Session Variables</a:t>
            </a:r>
          </a:p>
          <a:p>
            <a:r>
              <a:rPr lang="en-US"/>
              <a:t>Cookies and Cookieless Sessions</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Overview</a:t>
            </a:r>
          </a:p>
        </p:txBody>
      </p:sp>
      <p:sp>
        <p:nvSpPr>
          <p:cNvPr id="14339" name="Rectangle 3"/>
          <p:cNvSpPr>
            <a:spLocks noGrp="1" noChangeArrowheads="1"/>
          </p:cNvSpPr>
          <p:nvPr>
            <p:ph type="body" idx="1"/>
          </p:nvPr>
        </p:nvSpPr>
        <p:spPr/>
        <p:txBody>
          <a:bodyPr/>
          <a:lstStyle/>
          <a:p>
            <a:r>
              <a:rPr lang="en-US" dirty="0"/>
              <a:t>State Management</a:t>
            </a:r>
          </a:p>
          <a:p>
            <a:r>
              <a:rPr lang="en-US" dirty="0"/>
              <a:t>Application and Session Variables</a:t>
            </a:r>
          </a:p>
          <a:p>
            <a:r>
              <a:rPr lang="en-US" dirty="0"/>
              <a:t>Cookies and </a:t>
            </a:r>
            <a:r>
              <a:rPr lang="en-US" dirty="0" err="1"/>
              <a:t>Cookieless</a:t>
            </a:r>
            <a:r>
              <a:rPr lang="en-US" dirty="0"/>
              <a:t> Sessions</a:t>
            </a: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460375" indent="-460375"/>
            <a:r>
              <a:rPr lang="en-US"/>
              <a:t>Lesson: State Management</a:t>
            </a:r>
          </a:p>
        </p:txBody>
      </p:sp>
      <p:sp>
        <p:nvSpPr>
          <p:cNvPr id="15363" name="Rectangle 3"/>
          <p:cNvSpPr>
            <a:spLocks noGrp="1" noChangeArrowheads="1"/>
          </p:cNvSpPr>
          <p:nvPr>
            <p:ph type="body" idx="1"/>
          </p:nvPr>
        </p:nvSpPr>
        <p:spPr>
          <a:xfrm>
            <a:off x="990600" y="1371600"/>
            <a:ext cx="7105650" cy="4343400"/>
          </a:xfrm>
        </p:spPr>
        <p:txBody>
          <a:bodyPr/>
          <a:lstStyle/>
          <a:p>
            <a:r>
              <a:rPr lang="en-US"/>
              <a:t>What is State Management?</a:t>
            </a:r>
          </a:p>
          <a:p>
            <a:r>
              <a:rPr lang="en-US"/>
              <a:t>Types of State Management</a:t>
            </a:r>
          </a:p>
          <a:p>
            <a:r>
              <a:rPr lang="en-US"/>
              <a:t>Server-Side State Management</a:t>
            </a:r>
          </a:p>
          <a:p>
            <a:r>
              <a:rPr lang="en-US"/>
              <a:t>Client-Side State Management</a:t>
            </a:r>
          </a:p>
          <a:p>
            <a:r>
              <a:rPr lang="en-US"/>
              <a:t>The Global.asax File</a:t>
            </a:r>
          </a:p>
          <a:p>
            <a:endParaRPr lang="en-US"/>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59" name="AutoShape 123"/>
          <p:cNvSpPr>
            <a:spLocks noChangeArrowheads="1"/>
          </p:cNvSpPr>
          <p:nvPr/>
        </p:nvSpPr>
        <p:spPr bwMode="auto">
          <a:xfrm flipV="1">
            <a:off x="5181600" y="4651375"/>
            <a:ext cx="1524000" cy="1597025"/>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sp>
        <p:nvSpPr>
          <p:cNvPr id="91258" name="AutoShape 122"/>
          <p:cNvSpPr>
            <a:spLocks noChangeArrowheads="1"/>
          </p:cNvSpPr>
          <p:nvPr/>
        </p:nvSpPr>
        <p:spPr bwMode="auto">
          <a:xfrm flipV="1">
            <a:off x="990600" y="4651375"/>
            <a:ext cx="1524000" cy="1597025"/>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sp>
        <p:nvSpPr>
          <p:cNvPr id="91138" name="Rectangle 2"/>
          <p:cNvSpPr>
            <a:spLocks noGrp="1" noChangeArrowheads="1"/>
          </p:cNvSpPr>
          <p:nvPr>
            <p:ph type="title"/>
          </p:nvPr>
        </p:nvSpPr>
        <p:spPr/>
        <p:txBody>
          <a:bodyPr/>
          <a:lstStyle/>
          <a:p>
            <a:r>
              <a:rPr lang="en-US"/>
              <a:t>What is State Management?</a:t>
            </a:r>
          </a:p>
        </p:txBody>
      </p:sp>
      <p:sp>
        <p:nvSpPr>
          <p:cNvPr id="91139" name="Rectangle 3"/>
          <p:cNvSpPr>
            <a:spLocks noGrp="1" noChangeArrowheads="1"/>
          </p:cNvSpPr>
          <p:nvPr>
            <p:ph type="body" idx="1"/>
          </p:nvPr>
        </p:nvSpPr>
        <p:spPr>
          <a:xfrm>
            <a:off x="838200" y="1143000"/>
            <a:ext cx="7543800" cy="5181600"/>
          </a:xfrm>
        </p:spPr>
        <p:txBody>
          <a:bodyPr/>
          <a:lstStyle/>
          <a:p>
            <a:pPr lvl="1">
              <a:lnSpc>
                <a:spcPct val="70000"/>
              </a:lnSpc>
            </a:pPr>
            <a:endParaRPr lang="en-US" sz="1600" dirty="0"/>
          </a:p>
          <a:p>
            <a:pPr lvl="1">
              <a:lnSpc>
                <a:spcPct val="70000"/>
              </a:lnSpc>
            </a:pPr>
            <a:endParaRPr lang="en-US" sz="1600" dirty="0"/>
          </a:p>
          <a:p>
            <a:pPr lvl="1">
              <a:lnSpc>
                <a:spcPct val="70000"/>
              </a:lnSpc>
            </a:pPr>
            <a:endParaRPr lang="en-US" sz="1600" dirty="0"/>
          </a:p>
          <a:p>
            <a:pPr lvl="1">
              <a:lnSpc>
                <a:spcPct val="70000"/>
              </a:lnSpc>
            </a:pPr>
            <a:endParaRPr lang="en-US" sz="1600" dirty="0"/>
          </a:p>
          <a:p>
            <a:pPr lvl="1">
              <a:lnSpc>
                <a:spcPct val="70000"/>
              </a:lnSpc>
            </a:pPr>
            <a:endParaRPr lang="en-US" sz="1600" dirty="0"/>
          </a:p>
          <a:p>
            <a:pPr lvl="1">
              <a:lnSpc>
                <a:spcPct val="70000"/>
              </a:lnSpc>
            </a:pPr>
            <a:endParaRPr lang="en-US" sz="1600" dirty="0"/>
          </a:p>
          <a:p>
            <a:pPr lvl="1">
              <a:lnSpc>
                <a:spcPct val="70000"/>
              </a:lnSpc>
            </a:pPr>
            <a:endParaRPr lang="en-US" sz="1600" dirty="0"/>
          </a:p>
          <a:p>
            <a:pPr>
              <a:lnSpc>
                <a:spcPct val="70000"/>
              </a:lnSpc>
            </a:pPr>
            <a:endParaRPr lang="en-US" sz="1600" dirty="0"/>
          </a:p>
          <a:p>
            <a:pPr>
              <a:lnSpc>
                <a:spcPct val="70000"/>
              </a:lnSpc>
            </a:pPr>
            <a:endParaRPr lang="en-US" sz="1600" dirty="0"/>
          </a:p>
          <a:p>
            <a:pPr>
              <a:lnSpc>
                <a:spcPct val="70000"/>
              </a:lnSpc>
            </a:pPr>
            <a:endParaRPr lang="en-US" sz="1600" dirty="0"/>
          </a:p>
          <a:p>
            <a:pPr>
              <a:lnSpc>
                <a:spcPct val="70000"/>
              </a:lnSpc>
            </a:pPr>
            <a:endParaRPr lang="en-US" sz="1600" dirty="0"/>
          </a:p>
          <a:p>
            <a:pPr>
              <a:lnSpc>
                <a:spcPct val="70000"/>
              </a:lnSpc>
            </a:pPr>
            <a:endParaRPr lang="en-US" dirty="0"/>
          </a:p>
          <a:p>
            <a:pPr>
              <a:lnSpc>
                <a:spcPct val="70000"/>
              </a:lnSpc>
            </a:pPr>
            <a:endParaRPr lang="en-US" dirty="0"/>
          </a:p>
          <a:p>
            <a:pPr>
              <a:lnSpc>
                <a:spcPct val="70000"/>
              </a:lnSpc>
            </a:pPr>
            <a:endParaRPr lang="en-US" dirty="0"/>
          </a:p>
          <a:p>
            <a:pPr>
              <a:lnSpc>
                <a:spcPct val="70000"/>
              </a:lnSpc>
            </a:pPr>
            <a:endParaRPr lang="en-US" sz="1600" dirty="0"/>
          </a:p>
        </p:txBody>
      </p:sp>
      <p:sp>
        <p:nvSpPr>
          <p:cNvPr id="91152" name="Line 16"/>
          <p:cNvSpPr>
            <a:spLocks noChangeShapeType="1"/>
          </p:cNvSpPr>
          <p:nvPr/>
        </p:nvSpPr>
        <p:spPr bwMode="auto">
          <a:xfrm flipH="1">
            <a:off x="4648200" y="1143000"/>
            <a:ext cx="0" cy="5029200"/>
          </a:xfrm>
          <a:prstGeom prst="line">
            <a:avLst/>
          </a:prstGeom>
          <a:noFill/>
          <a:ln w="9525">
            <a:solidFill>
              <a:schemeClr val="tx1"/>
            </a:solidFill>
            <a:prstDash val="dash"/>
            <a:round/>
            <a:headEnd/>
            <a:tailEnd/>
          </a:ln>
          <a:effectLst/>
        </p:spPr>
        <p:txBody>
          <a:bodyPr/>
          <a:lstStyle/>
          <a:p>
            <a:endParaRPr lang="en-US"/>
          </a:p>
        </p:txBody>
      </p:sp>
      <p:sp>
        <p:nvSpPr>
          <p:cNvPr id="91163" name="Rectangle 27"/>
          <p:cNvSpPr>
            <a:spLocks noChangeArrowheads="1"/>
          </p:cNvSpPr>
          <p:nvPr/>
        </p:nvSpPr>
        <p:spPr bwMode="auto">
          <a:xfrm>
            <a:off x="5029200" y="2438400"/>
            <a:ext cx="1828800" cy="19050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endParaRPr lang="en-GB" sz="1800">
              <a:latin typeface="Arial" charset="0"/>
            </a:endParaRPr>
          </a:p>
        </p:txBody>
      </p:sp>
      <p:sp>
        <p:nvSpPr>
          <p:cNvPr id="91164" name="Text Box 28"/>
          <p:cNvSpPr txBox="1">
            <a:spLocks noChangeArrowheads="1"/>
          </p:cNvSpPr>
          <p:nvPr/>
        </p:nvSpPr>
        <p:spPr bwMode="auto">
          <a:xfrm>
            <a:off x="5105400" y="2786063"/>
            <a:ext cx="1524000" cy="261937"/>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First Name</a:t>
            </a:r>
          </a:p>
        </p:txBody>
      </p:sp>
      <p:sp>
        <p:nvSpPr>
          <p:cNvPr id="91165" name="Text Box 29"/>
          <p:cNvSpPr txBox="1">
            <a:spLocks noChangeArrowheads="1"/>
          </p:cNvSpPr>
          <p:nvPr/>
        </p:nvSpPr>
        <p:spPr bwMode="auto">
          <a:xfrm>
            <a:off x="5105400" y="3352800"/>
            <a:ext cx="1600200" cy="261938"/>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Last Name</a:t>
            </a:r>
          </a:p>
        </p:txBody>
      </p:sp>
      <p:sp>
        <p:nvSpPr>
          <p:cNvPr id="91168" name="Text Box 32"/>
          <p:cNvSpPr txBox="1">
            <a:spLocks noChangeArrowheads="1"/>
          </p:cNvSpPr>
          <p:nvPr/>
        </p:nvSpPr>
        <p:spPr bwMode="auto">
          <a:xfrm>
            <a:off x="5029200" y="2438400"/>
            <a:ext cx="1752600" cy="431800"/>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Please enter your logon information:</a:t>
            </a:r>
          </a:p>
        </p:txBody>
      </p:sp>
      <p:sp>
        <p:nvSpPr>
          <p:cNvPr id="91172" name="Rectangle 36"/>
          <p:cNvSpPr>
            <a:spLocks noChangeArrowheads="1"/>
          </p:cNvSpPr>
          <p:nvPr/>
        </p:nvSpPr>
        <p:spPr bwMode="auto">
          <a:xfrm>
            <a:off x="5181600" y="3048000"/>
            <a:ext cx="1524000" cy="304800"/>
          </a:xfrm>
          <a:prstGeom prst="rect">
            <a:avLst/>
          </a:prstGeom>
          <a:solidFill>
            <a:schemeClr val="bg1"/>
          </a:solidFill>
          <a:ln w="9525">
            <a:solidFill>
              <a:schemeClr val="tx1"/>
            </a:solidFill>
            <a:miter lim="800000"/>
            <a:headEnd/>
            <a:tailEnd/>
          </a:ln>
          <a:effectLst/>
        </p:spPr>
        <p:txBody>
          <a:bodyPr wrap="none" anchor="ctr"/>
          <a:lstStyle/>
          <a:p>
            <a:pPr algn="ctr"/>
            <a:r>
              <a:rPr lang="en-US" sz="1400"/>
              <a:t>John</a:t>
            </a:r>
          </a:p>
        </p:txBody>
      </p:sp>
      <p:sp>
        <p:nvSpPr>
          <p:cNvPr id="91169" name="Rectangle 33"/>
          <p:cNvSpPr>
            <a:spLocks noChangeArrowheads="1"/>
          </p:cNvSpPr>
          <p:nvPr/>
        </p:nvSpPr>
        <p:spPr bwMode="auto">
          <a:xfrm>
            <a:off x="5334000" y="3962400"/>
            <a:ext cx="1219200" cy="304800"/>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600" b="1">
                <a:latin typeface="Arial" charset="0"/>
              </a:rPr>
              <a:t>Submit</a:t>
            </a:r>
          </a:p>
        </p:txBody>
      </p:sp>
      <p:sp>
        <p:nvSpPr>
          <p:cNvPr id="91175" name="Rectangle 39"/>
          <p:cNvSpPr>
            <a:spLocks noChangeArrowheads="1"/>
          </p:cNvSpPr>
          <p:nvPr/>
        </p:nvSpPr>
        <p:spPr bwMode="auto">
          <a:xfrm>
            <a:off x="5181600" y="3581400"/>
            <a:ext cx="1524000" cy="304800"/>
          </a:xfrm>
          <a:prstGeom prst="rect">
            <a:avLst/>
          </a:prstGeom>
          <a:solidFill>
            <a:schemeClr val="bg1"/>
          </a:solidFill>
          <a:ln w="9525">
            <a:solidFill>
              <a:schemeClr val="tx1"/>
            </a:solidFill>
            <a:miter lim="800000"/>
            <a:headEnd/>
            <a:tailEnd/>
          </a:ln>
          <a:effectLst/>
        </p:spPr>
        <p:txBody>
          <a:bodyPr wrap="none" anchor="ctr"/>
          <a:lstStyle/>
          <a:p>
            <a:pPr algn="ctr"/>
            <a:r>
              <a:rPr lang="en-US" sz="1400"/>
              <a:t>Chen</a:t>
            </a:r>
          </a:p>
        </p:txBody>
      </p:sp>
      <p:grpSp>
        <p:nvGrpSpPr>
          <p:cNvPr id="2" name="Group 40"/>
          <p:cNvGrpSpPr>
            <a:grpSpLocks/>
          </p:cNvGrpSpPr>
          <p:nvPr/>
        </p:nvGrpSpPr>
        <p:grpSpPr bwMode="auto">
          <a:xfrm>
            <a:off x="3175000" y="3657600"/>
            <a:ext cx="1219200" cy="1600200"/>
            <a:chOff x="516" y="612"/>
            <a:chExt cx="626" cy="1012"/>
          </a:xfrm>
        </p:grpSpPr>
        <p:sp>
          <p:nvSpPr>
            <p:cNvPr id="91177" name="Freeform 41"/>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91178" name="Freeform 42"/>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1179" name="Freeform 43"/>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1180" name="Freeform 44"/>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91181" name="Line 45"/>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91182" name="Oval 46"/>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91183" name="Line 47"/>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91184" name="Line 48"/>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91185" name="Line 49"/>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91186" name="Line 50"/>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91187" name="Freeform 51"/>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91188" name="Freeform 52"/>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91189" name="Freeform 53"/>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91190" name="Line 54"/>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91191" name="Line 55"/>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91192" name="Line 56"/>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91193" name="Freeform 57"/>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91194" name="Line 58"/>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91195" name="Freeform 59"/>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196" name="Freeform 60"/>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197" name="Freeform 61"/>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198" name="Line 62"/>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1199" name="Line 63"/>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1200" name="Line 64"/>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sp>
        <p:nvSpPr>
          <p:cNvPr id="91201" name="Text Box 65"/>
          <p:cNvSpPr txBox="1">
            <a:spLocks noChangeArrowheads="1"/>
          </p:cNvSpPr>
          <p:nvPr/>
        </p:nvSpPr>
        <p:spPr bwMode="auto">
          <a:xfrm>
            <a:off x="3268663" y="4030663"/>
            <a:ext cx="1227137" cy="338137"/>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b="1"/>
              <a:t>Web Server</a:t>
            </a:r>
          </a:p>
        </p:txBody>
      </p:sp>
      <p:sp>
        <p:nvSpPr>
          <p:cNvPr id="91202" name="Text Box 66"/>
          <p:cNvSpPr txBox="1">
            <a:spLocks noChangeArrowheads="1"/>
          </p:cNvSpPr>
          <p:nvPr/>
        </p:nvSpPr>
        <p:spPr bwMode="auto">
          <a:xfrm>
            <a:off x="914400" y="2057400"/>
            <a:ext cx="1828800" cy="366713"/>
          </a:xfrm>
          <a:prstGeom prst="rect">
            <a:avLst/>
          </a:prstGeom>
          <a:noFill/>
          <a:ln w="9525">
            <a:noFill/>
            <a:miter lim="800000"/>
            <a:headEnd/>
            <a:tailEnd/>
          </a:ln>
          <a:effectLst/>
        </p:spPr>
        <p:txBody>
          <a:bodyPr>
            <a:spAutoFit/>
          </a:bodyPr>
          <a:lstStyle/>
          <a:p>
            <a:pPr algn="ctr"/>
            <a:r>
              <a:rPr lang="en-US" sz="1800" b="1"/>
              <a:t>Login.aspx</a:t>
            </a:r>
          </a:p>
        </p:txBody>
      </p:sp>
      <p:sp>
        <p:nvSpPr>
          <p:cNvPr id="91203" name="Text Box 67"/>
          <p:cNvSpPr txBox="1">
            <a:spLocks noChangeArrowheads="1"/>
          </p:cNvSpPr>
          <p:nvPr/>
        </p:nvSpPr>
        <p:spPr bwMode="auto">
          <a:xfrm>
            <a:off x="5029200" y="2057400"/>
            <a:ext cx="1828800" cy="366713"/>
          </a:xfrm>
          <a:prstGeom prst="rect">
            <a:avLst/>
          </a:prstGeom>
          <a:noFill/>
          <a:ln w="9525">
            <a:noFill/>
            <a:miter lim="800000"/>
            <a:headEnd/>
            <a:tailEnd/>
          </a:ln>
          <a:effectLst/>
        </p:spPr>
        <p:txBody>
          <a:bodyPr>
            <a:spAutoFit/>
          </a:bodyPr>
          <a:lstStyle/>
          <a:p>
            <a:pPr algn="ctr"/>
            <a:r>
              <a:rPr lang="en-US" sz="1800" b="1"/>
              <a:t>Login.aspx</a:t>
            </a:r>
          </a:p>
        </p:txBody>
      </p:sp>
      <p:grpSp>
        <p:nvGrpSpPr>
          <p:cNvPr id="3" name="Group 68"/>
          <p:cNvGrpSpPr>
            <a:grpSpLocks/>
          </p:cNvGrpSpPr>
          <p:nvPr/>
        </p:nvGrpSpPr>
        <p:grpSpPr bwMode="auto">
          <a:xfrm>
            <a:off x="7518400" y="3505200"/>
            <a:ext cx="1219200" cy="1600200"/>
            <a:chOff x="516" y="612"/>
            <a:chExt cx="626" cy="1012"/>
          </a:xfrm>
        </p:grpSpPr>
        <p:sp>
          <p:nvSpPr>
            <p:cNvPr id="91205" name="Freeform 69"/>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91206" name="Freeform 70"/>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1207" name="Freeform 71"/>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1208" name="Freeform 72"/>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91209" name="Line 73"/>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91210" name="Oval 74"/>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91211" name="Line 75"/>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91212" name="Line 76"/>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91213" name="Line 77"/>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91214" name="Line 78"/>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91215" name="Freeform 79"/>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91216" name="Freeform 80"/>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91217" name="Freeform 81"/>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91218" name="Line 82"/>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91219" name="Line 83"/>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91220" name="Line 84"/>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91221" name="Freeform 85"/>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91222" name="Line 86"/>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91223" name="Freeform 87"/>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224" name="Freeform 88"/>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225" name="Freeform 89"/>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1226" name="Line 90"/>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1227" name="Line 91"/>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1228" name="Line 92"/>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sp>
        <p:nvSpPr>
          <p:cNvPr id="91229" name="Text Box 93"/>
          <p:cNvSpPr txBox="1">
            <a:spLocks noChangeArrowheads="1"/>
          </p:cNvSpPr>
          <p:nvPr/>
        </p:nvSpPr>
        <p:spPr bwMode="auto">
          <a:xfrm>
            <a:off x="7612063" y="3878263"/>
            <a:ext cx="1227137" cy="338137"/>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b="1"/>
              <a:t>Web Server</a:t>
            </a:r>
          </a:p>
        </p:txBody>
      </p:sp>
      <p:sp>
        <p:nvSpPr>
          <p:cNvPr id="91231" name="AutoShape 95"/>
          <p:cNvSpPr>
            <a:spLocks noChangeArrowheads="1"/>
          </p:cNvSpPr>
          <p:nvPr/>
        </p:nvSpPr>
        <p:spPr bwMode="auto">
          <a:xfrm rot="12838781" flipH="1">
            <a:off x="2667000" y="3276600"/>
            <a:ext cx="1231900" cy="228600"/>
          </a:xfrm>
          <a:prstGeom prst="rightArrow">
            <a:avLst>
              <a:gd name="adj1" fmla="val 62167"/>
              <a:gd name="adj2" fmla="val 102713"/>
            </a:avLst>
          </a:prstGeom>
          <a:gradFill rotWithShape="0">
            <a:gsLst>
              <a:gs pos="0">
                <a:srgbClr val="D60093"/>
              </a:gs>
              <a:gs pos="100000">
                <a:srgbClr val="D60093">
                  <a:gamma/>
                  <a:tint val="47451"/>
                  <a:invGamma/>
                </a:srgbClr>
              </a:gs>
            </a:gsLst>
            <a:lin ang="0" scaled="1"/>
          </a:gradFill>
          <a:ln w="6350">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91232" name="AutoShape 96"/>
          <p:cNvSpPr>
            <a:spLocks noChangeArrowheads="1"/>
          </p:cNvSpPr>
          <p:nvPr/>
        </p:nvSpPr>
        <p:spPr bwMode="auto">
          <a:xfrm rot="20075350" flipH="1">
            <a:off x="2286000" y="5105400"/>
            <a:ext cx="1231900" cy="228600"/>
          </a:xfrm>
          <a:prstGeom prst="rightArrow">
            <a:avLst>
              <a:gd name="adj1" fmla="val 62167"/>
              <a:gd name="adj2" fmla="val 102713"/>
            </a:avLst>
          </a:prstGeom>
          <a:gradFill rotWithShape="0">
            <a:gsLst>
              <a:gs pos="0">
                <a:srgbClr val="D60093"/>
              </a:gs>
              <a:gs pos="100000">
                <a:srgbClr val="D60093">
                  <a:gamma/>
                  <a:tint val="47451"/>
                  <a:invGamma/>
                </a:srgbClr>
              </a:gs>
            </a:gsLst>
            <a:lin ang="0" scaled="1"/>
          </a:gradFill>
          <a:ln w="6350">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91233" name="Text Box 97"/>
          <p:cNvSpPr txBox="1">
            <a:spLocks noChangeArrowheads="1"/>
          </p:cNvSpPr>
          <p:nvPr/>
        </p:nvSpPr>
        <p:spPr bwMode="auto">
          <a:xfrm>
            <a:off x="5105400" y="4845050"/>
            <a:ext cx="1495425" cy="336550"/>
          </a:xfrm>
          <a:prstGeom prst="rect">
            <a:avLst/>
          </a:prstGeom>
          <a:noFill/>
          <a:ln w="9525">
            <a:noFill/>
            <a:miter lim="800000"/>
            <a:headEnd/>
            <a:tailEnd/>
          </a:ln>
          <a:effectLst/>
        </p:spPr>
        <p:txBody>
          <a:bodyPr wrap="none">
            <a:spAutoFit/>
          </a:bodyPr>
          <a:lstStyle/>
          <a:p>
            <a:r>
              <a:rPr lang="en-US" sz="1600" b="1"/>
              <a:t>Hello </a:t>
            </a:r>
            <a:r>
              <a:rPr lang="en-US" sz="1600" b="1">
                <a:solidFill>
                  <a:schemeClr val="accent2"/>
                </a:solidFill>
              </a:rPr>
              <a:t>John Chen</a:t>
            </a:r>
          </a:p>
        </p:txBody>
      </p:sp>
      <p:sp>
        <p:nvSpPr>
          <p:cNvPr id="91234" name="Text Box 98"/>
          <p:cNvSpPr txBox="1">
            <a:spLocks noChangeArrowheads="1"/>
          </p:cNvSpPr>
          <p:nvPr/>
        </p:nvSpPr>
        <p:spPr bwMode="auto">
          <a:xfrm>
            <a:off x="5181600" y="4343400"/>
            <a:ext cx="1524000" cy="336550"/>
          </a:xfrm>
          <a:prstGeom prst="rect">
            <a:avLst/>
          </a:prstGeom>
          <a:noFill/>
          <a:ln w="9525">
            <a:noFill/>
            <a:miter lim="800000"/>
            <a:headEnd/>
            <a:tailEnd/>
          </a:ln>
          <a:effectLst/>
        </p:spPr>
        <p:txBody>
          <a:bodyPr>
            <a:spAutoFit/>
          </a:bodyPr>
          <a:lstStyle/>
          <a:p>
            <a:r>
              <a:rPr lang="en-US" sz="1600" b="1"/>
              <a:t>Greetings.aspx</a:t>
            </a:r>
          </a:p>
        </p:txBody>
      </p:sp>
      <p:sp>
        <p:nvSpPr>
          <p:cNvPr id="91235" name="Rectangle 99"/>
          <p:cNvSpPr>
            <a:spLocks noChangeArrowheads="1"/>
          </p:cNvSpPr>
          <p:nvPr/>
        </p:nvSpPr>
        <p:spPr bwMode="auto">
          <a:xfrm>
            <a:off x="914400" y="2438400"/>
            <a:ext cx="1828800" cy="19050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endParaRPr lang="en-GB" sz="1800">
              <a:latin typeface="Arial" charset="0"/>
            </a:endParaRPr>
          </a:p>
        </p:txBody>
      </p:sp>
      <p:sp>
        <p:nvSpPr>
          <p:cNvPr id="91236" name="Text Box 100"/>
          <p:cNvSpPr txBox="1">
            <a:spLocks noChangeArrowheads="1"/>
          </p:cNvSpPr>
          <p:nvPr/>
        </p:nvSpPr>
        <p:spPr bwMode="auto">
          <a:xfrm>
            <a:off x="990600" y="2438400"/>
            <a:ext cx="1676400" cy="431800"/>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Please enter your logon information:</a:t>
            </a:r>
          </a:p>
        </p:txBody>
      </p:sp>
      <p:sp>
        <p:nvSpPr>
          <p:cNvPr id="91237" name="Rectangle 101"/>
          <p:cNvSpPr>
            <a:spLocks noChangeArrowheads="1"/>
          </p:cNvSpPr>
          <p:nvPr/>
        </p:nvSpPr>
        <p:spPr bwMode="auto">
          <a:xfrm>
            <a:off x="1066800" y="3048000"/>
            <a:ext cx="1524000" cy="304800"/>
          </a:xfrm>
          <a:prstGeom prst="rect">
            <a:avLst/>
          </a:prstGeom>
          <a:solidFill>
            <a:schemeClr val="bg1"/>
          </a:solidFill>
          <a:ln w="9525">
            <a:solidFill>
              <a:schemeClr val="tx1"/>
            </a:solidFill>
            <a:miter lim="800000"/>
            <a:headEnd/>
            <a:tailEnd/>
          </a:ln>
          <a:effectLst/>
        </p:spPr>
        <p:txBody>
          <a:bodyPr wrap="none" anchor="ctr"/>
          <a:lstStyle/>
          <a:p>
            <a:pPr algn="ctr"/>
            <a:r>
              <a:rPr lang="en-US" sz="1400"/>
              <a:t>John</a:t>
            </a:r>
          </a:p>
        </p:txBody>
      </p:sp>
      <p:sp>
        <p:nvSpPr>
          <p:cNvPr id="91238" name="Rectangle 102"/>
          <p:cNvSpPr>
            <a:spLocks noChangeArrowheads="1"/>
          </p:cNvSpPr>
          <p:nvPr/>
        </p:nvSpPr>
        <p:spPr bwMode="auto">
          <a:xfrm>
            <a:off x="1219200" y="3962400"/>
            <a:ext cx="1219200" cy="304800"/>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1" hangingPunct="1"/>
            <a:r>
              <a:rPr lang="en-US" sz="1600" b="1">
                <a:latin typeface="Arial" charset="0"/>
              </a:rPr>
              <a:t>Submit</a:t>
            </a:r>
          </a:p>
        </p:txBody>
      </p:sp>
      <p:sp>
        <p:nvSpPr>
          <p:cNvPr id="91239" name="Rectangle 103"/>
          <p:cNvSpPr>
            <a:spLocks noChangeArrowheads="1"/>
          </p:cNvSpPr>
          <p:nvPr/>
        </p:nvSpPr>
        <p:spPr bwMode="auto">
          <a:xfrm>
            <a:off x="1066800" y="3581400"/>
            <a:ext cx="1524000" cy="304800"/>
          </a:xfrm>
          <a:prstGeom prst="rect">
            <a:avLst/>
          </a:prstGeom>
          <a:solidFill>
            <a:schemeClr val="bg1"/>
          </a:solidFill>
          <a:ln w="9525">
            <a:solidFill>
              <a:schemeClr val="tx1"/>
            </a:solidFill>
            <a:miter lim="800000"/>
            <a:headEnd/>
            <a:tailEnd/>
          </a:ln>
          <a:effectLst/>
        </p:spPr>
        <p:txBody>
          <a:bodyPr wrap="none" anchor="ctr"/>
          <a:lstStyle/>
          <a:p>
            <a:pPr algn="ctr"/>
            <a:r>
              <a:rPr lang="en-US" sz="1400"/>
              <a:t>Chen</a:t>
            </a:r>
          </a:p>
        </p:txBody>
      </p:sp>
      <p:sp>
        <p:nvSpPr>
          <p:cNvPr id="91246" name="Text Box 110"/>
          <p:cNvSpPr txBox="1">
            <a:spLocks noChangeArrowheads="1"/>
          </p:cNvSpPr>
          <p:nvPr/>
        </p:nvSpPr>
        <p:spPr bwMode="auto">
          <a:xfrm>
            <a:off x="1066800" y="4724400"/>
            <a:ext cx="636588" cy="336550"/>
          </a:xfrm>
          <a:prstGeom prst="rect">
            <a:avLst/>
          </a:prstGeom>
          <a:noFill/>
          <a:ln w="9525">
            <a:noFill/>
            <a:miter lim="800000"/>
            <a:headEnd/>
            <a:tailEnd/>
          </a:ln>
          <a:effectLst/>
        </p:spPr>
        <p:txBody>
          <a:bodyPr wrap="none">
            <a:spAutoFit/>
          </a:bodyPr>
          <a:lstStyle/>
          <a:p>
            <a:r>
              <a:rPr lang="en-US" sz="1600" b="1"/>
              <a:t>Hello </a:t>
            </a:r>
          </a:p>
        </p:txBody>
      </p:sp>
      <p:sp>
        <p:nvSpPr>
          <p:cNvPr id="91247" name="Text Box 111"/>
          <p:cNvSpPr txBox="1">
            <a:spLocks noChangeArrowheads="1"/>
          </p:cNvSpPr>
          <p:nvPr/>
        </p:nvSpPr>
        <p:spPr bwMode="auto">
          <a:xfrm>
            <a:off x="990600" y="4343400"/>
            <a:ext cx="1447800" cy="336550"/>
          </a:xfrm>
          <a:prstGeom prst="rect">
            <a:avLst/>
          </a:prstGeom>
          <a:noFill/>
          <a:ln w="9525">
            <a:noFill/>
            <a:miter lim="800000"/>
            <a:headEnd/>
            <a:tailEnd/>
          </a:ln>
          <a:effectLst/>
        </p:spPr>
        <p:txBody>
          <a:bodyPr>
            <a:spAutoFit/>
          </a:bodyPr>
          <a:lstStyle/>
          <a:p>
            <a:r>
              <a:rPr lang="en-US" sz="1600" b="1"/>
              <a:t>Greetings.aspx</a:t>
            </a:r>
          </a:p>
        </p:txBody>
      </p:sp>
      <p:sp>
        <p:nvSpPr>
          <p:cNvPr id="91250" name="AutoShape 114"/>
          <p:cNvSpPr>
            <a:spLocks noChangeArrowheads="1"/>
          </p:cNvSpPr>
          <p:nvPr/>
        </p:nvSpPr>
        <p:spPr bwMode="auto">
          <a:xfrm>
            <a:off x="304800" y="5257800"/>
            <a:ext cx="1524000" cy="533400"/>
          </a:xfrm>
          <a:prstGeom prst="wedgeRoundRectCallout">
            <a:avLst>
              <a:gd name="adj1" fmla="val 63125"/>
              <a:gd name="adj2" fmla="val -102380"/>
              <a:gd name="adj3" fmla="val 16667"/>
            </a:avLst>
          </a:prstGeom>
          <a:gradFill rotWithShape="1">
            <a:gsLst>
              <a:gs pos="0">
                <a:schemeClr val="accent1"/>
              </a:gs>
              <a:gs pos="100000">
                <a:schemeClr val="accent1">
                  <a:gamma/>
                  <a:tint val="47451"/>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a:lstStyle/>
          <a:p>
            <a:pPr algn="ctr"/>
            <a:r>
              <a:rPr lang="en-US" sz="1400" b="1"/>
              <a:t>I forget who you are!!</a:t>
            </a:r>
          </a:p>
        </p:txBody>
      </p:sp>
      <p:sp>
        <p:nvSpPr>
          <p:cNvPr id="91251" name="AutoShape 115"/>
          <p:cNvSpPr>
            <a:spLocks noChangeArrowheads="1"/>
          </p:cNvSpPr>
          <p:nvPr/>
        </p:nvSpPr>
        <p:spPr bwMode="auto">
          <a:xfrm rot="12838781" flipH="1">
            <a:off x="6781800" y="3200400"/>
            <a:ext cx="1231900" cy="228600"/>
          </a:xfrm>
          <a:prstGeom prst="rightArrow">
            <a:avLst>
              <a:gd name="adj1" fmla="val 62167"/>
              <a:gd name="adj2" fmla="val 102713"/>
            </a:avLst>
          </a:prstGeom>
          <a:gradFill rotWithShape="0">
            <a:gsLst>
              <a:gs pos="0">
                <a:srgbClr val="D60093"/>
              </a:gs>
              <a:gs pos="100000">
                <a:srgbClr val="D60093">
                  <a:gamma/>
                  <a:tint val="47451"/>
                  <a:invGamma/>
                </a:srgbClr>
              </a:gs>
            </a:gsLst>
            <a:lin ang="0" scaled="1"/>
          </a:gradFill>
          <a:ln w="6350">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91252" name="AutoShape 116"/>
          <p:cNvSpPr>
            <a:spLocks noChangeArrowheads="1"/>
          </p:cNvSpPr>
          <p:nvPr/>
        </p:nvSpPr>
        <p:spPr bwMode="auto">
          <a:xfrm rot="19574678" flipH="1">
            <a:off x="6400800" y="5029200"/>
            <a:ext cx="1231900" cy="228600"/>
          </a:xfrm>
          <a:prstGeom prst="rightArrow">
            <a:avLst>
              <a:gd name="adj1" fmla="val 62167"/>
              <a:gd name="adj2" fmla="val 102713"/>
            </a:avLst>
          </a:prstGeom>
          <a:gradFill rotWithShape="0">
            <a:gsLst>
              <a:gs pos="0">
                <a:srgbClr val="D60093"/>
              </a:gs>
              <a:gs pos="100000">
                <a:srgbClr val="D60093">
                  <a:gamma/>
                  <a:tint val="47451"/>
                  <a:invGamma/>
                </a:srgbClr>
              </a:gs>
            </a:gsLst>
            <a:lin ang="0" scaled="1"/>
          </a:gradFill>
          <a:ln w="6350">
            <a:solidFill>
              <a:srgbClr val="800080"/>
            </a:solidFill>
            <a:miter lim="800000"/>
            <a:headEnd/>
            <a:tailEnd/>
          </a:ln>
          <a:effectLst>
            <a:outerShdw dist="52363" dir="4557825" algn="ctr" rotWithShape="0">
              <a:srgbClr val="C0C0C0"/>
            </a:outerShdw>
          </a:effectLst>
        </p:spPr>
        <p:txBody>
          <a:bodyPr wrap="none" tIns="27432" bIns="27432" anchor="ctr"/>
          <a:lstStyle/>
          <a:p>
            <a:endParaRPr lang="en-US"/>
          </a:p>
        </p:txBody>
      </p:sp>
      <p:sp>
        <p:nvSpPr>
          <p:cNvPr id="91253" name="Text Box 117"/>
          <p:cNvSpPr txBox="1">
            <a:spLocks noChangeArrowheads="1"/>
          </p:cNvSpPr>
          <p:nvPr/>
        </p:nvSpPr>
        <p:spPr bwMode="auto">
          <a:xfrm>
            <a:off x="1066800" y="2819400"/>
            <a:ext cx="1524000" cy="261938"/>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 First Name</a:t>
            </a:r>
          </a:p>
        </p:txBody>
      </p:sp>
      <p:sp>
        <p:nvSpPr>
          <p:cNvPr id="91254" name="Text Box 118"/>
          <p:cNvSpPr txBox="1">
            <a:spLocks noChangeArrowheads="1"/>
          </p:cNvSpPr>
          <p:nvPr/>
        </p:nvSpPr>
        <p:spPr bwMode="auto">
          <a:xfrm>
            <a:off x="1066800" y="3352800"/>
            <a:ext cx="1600200" cy="261938"/>
          </a:xfrm>
          <a:prstGeom prst="rect">
            <a:avLst/>
          </a:prstGeom>
          <a:noFill/>
          <a:ln w="9525">
            <a:noFill/>
            <a:miter lim="800000"/>
            <a:headEnd/>
            <a:tailEnd/>
          </a:ln>
          <a:effectLst/>
        </p:spPr>
        <p:txBody>
          <a:bodyPr>
            <a:spAutoFit/>
          </a:bodyPr>
          <a:lstStyle/>
          <a:p>
            <a:pPr algn="ctr">
              <a:lnSpc>
                <a:spcPct val="80000"/>
              </a:lnSpc>
              <a:spcBef>
                <a:spcPct val="20000"/>
              </a:spcBef>
            </a:pPr>
            <a:r>
              <a:rPr lang="en-US" sz="1400"/>
              <a:t>Last Name</a:t>
            </a:r>
          </a:p>
        </p:txBody>
      </p:sp>
      <p:sp>
        <p:nvSpPr>
          <p:cNvPr id="91256" name="Text Box 120"/>
          <p:cNvSpPr txBox="1">
            <a:spLocks noChangeArrowheads="1"/>
          </p:cNvSpPr>
          <p:nvPr/>
        </p:nvSpPr>
        <p:spPr bwMode="auto">
          <a:xfrm>
            <a:off x="990600" y="1143000"/>
            <a:ext cx="2362200" cy="822325"/>
          </a:xfrm>
          <a:prstGeom prst="rect">
            <a:avLst/>
          </a:prstGeom>
          <a:noFill/>
          <a:ln w="9525">
            <a:noFill/>
            <a:miter lim="800000"/>
            <a:headEnd/>
            <a:tailEnd/>
          </a:ln>
          <a:effectLst/>
        </p:spPr>
        <p:txBody>
          <a:bodyPr>
            <a:spAutoFit/>
          </a:bodyPr>
          <a:lstStyle/>
          <a:p>
            <a:pPr>
              <a:spcBef>
                <a:spcPct val="50000"/>
              </a:spcBef>
            </a:pPr>
            <a:r>
              <a:rPr lang="en-US" sz="2400" b="1" dirty="0">
                <a:solidFill>
                  <a:srgbClr val="D60093"/>
                </a:solidFill>
              </a:rPr>
              <a:t>Without State Management</a:t>
            </a:r>
          </a:p>
        </p:txBody>
      </p:sp>
      <p:sp>
        <p:nvSpPr>
          <p:cNvPr id="91257" name="Text Box 121"/>
          <p:cNvSpPr txBox="1">
            <a:spLocks noChangeArrowheads="1"/>
          </p:cNvSpPr>
          <p:nvPr/>
        </p:nvSpPr>
        <p:spPr bwMode="auto">
          <a:xfrm>
            <a:off x="5181600" y="1143000"/>
            <a:ext cx="2362200" cy="822325"/>
          </a:xfrm>
          <a:prstGeom prst="rect">
            <a:avLst/>
          </a:prstGeom>
          <a:noFill/>
          <a:ln w="9525">
            <a:noFill/>
            <a:miter lim="800000"/>
            <a:headEnd/>
            <a:tailEnd/>
          </a:ln>
          <a:effectLst/>
        </p:spPr>
        <p:txBody>
          <a:bodyPr>
            <a:spAutoFit/>
          </a:bodyPr>
          <a:lstStyle/>
          <a:p>
            <a:pPr>
              <a:spcBef>
                <a:spcPct val="50000"/>
              </a:spcBef>
            </a:pPr>
            <a:r>
              <a:rPr lang="en-US" sz="2400" b="1">
                <a:solidFill>
                  <a:srgbClr val="D60093"/>
                </a:solidFill>
              </a:rPr>
              <a:t>With State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231"/>
                                        </p:tgtEl>
                                        <p:attrNameLst>
                                          <p:attrName>style.visibility</p:attrName>
                                        </p:attrNameLst>
                                      </p:cBhvr>
                                      <p:to>
                                        <p:strVal val="visible"/>
                                      </p:to>
                                    </p:set>
                                    <p:animEffect transition="in" filter="wipe(left)">
                                      <p:cBhvr>
                                        <p:cTn id="7" dur="500"/>
                                        <p:tgtEl>
                                          <p:spTgt spid="912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1232"/>
                                        </p:tgtEl>
                                        <p:attrNameLst>
                                          <p:attrName>style.visibility</p:attrName>
                                        </p:attrNameLst>
                                      </p:cBhvr>
                                      <p:to>
                                        <p:strVal val="visible"/>
                                      </p:to>
                                    </p:set>
                                    <p:animEffect transition="in" filter="wipe(right)">
                                      <p:cBhvr>
                                        <p:cTn id="11" dur="500"/>
                                        <p:tgtEl>
                                          <p:spTgt spid="912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251"/>
                                        </p:tgtEl>
                                        <p:attrNameLst>
                                          <p:attrName>style.visibility</p:attrName>
                                        </p:attrNameLst>
                                      </p:cBhvr>
                                      <p:to>
                                        <p:strVal val="visible"/>
                                      </p:to>
                                    </p:set>
                                    <p:animEffect transition="in" filter="wipe(left)">
                                      <p:cBhvr>
                                        <p:cTn id="15" dur="500"/>
                                        <p:tgtEl>
                                          <p:spTgt spid="91251"/>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1252"/>
                                        </p:tgtEl>
                                        <p:attrNameLst>
                                          <p:attrName>style.visibility</p:attrName>
                                        </p:attrNameLst>
                                      </p:cBhvr>
                                      <p:to>
                                        <p:strVal val="visible"/>
                                      </p:to>
                                    </p:set>
                                    <p:animEffect transition="in" filter="wipe(right)">
                                      <p:cBhvr>
                                        <p:cTn id="19" dur="500"/>
                                        <p:tgtEl>
                                          <p:spTgt spid="9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1" grpId="0" animBg="1"/>
      <p:bldP spid="91232" grpId="0" animBg="1"/>
      <p:bldP spid="91251" grpId="0" animBg="1"/>
      <p:bldP spid="912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Types of State Management</a:t>
            </a:r>
          </a:p>
        </p:txBody>
      </p:sp>
      <p:graphicFrame>
        <p:nvGraphicFramePr>
          <p:cNvPr id="101433" name="Group 57"/>
          <p:cNvGraphicFramePr>
            <a:graphicFrameLocks noGrp="1"/>
          </p:cNvGraphicFramePr>
          <p:nvPr>
            <p:ph idx="1"/>
          </p:nvPr>
        </p:nvGraphicFramePr>
        <p:xfrm>
          <a:off x="914400" y="1219200"/>
          <a:ext cx="7239000" cy="4568444"/>
        </p:xfrm>
        <a:graphic>
          <a:graphicData uri="http://schemas.openxmlformats.org/drawingml/2006/table">
            <a:tbl>
              <a:tblPr/>
              <a:tblGrid>
                <a:gridCol w="3505200"/>
                <a:gridCol w="3733800"/>
              </a:tblGrid>
              <a:tr h="7445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outerShdw blurRad="38100" dist="38100" dir="2700000" algn="tl">
                              <a:srgbClr val="000000"/>
                            </a:outerShdw>
                          </a:effectLst>
                          <a:latin typeface="Arial Narrow" pitchFamily="34" charset="0"/>
                        </a:rPr>
                        <a:t>Server-Side State Management</a:t>
                      </a:r>
                    </a:p>
                  </a:txBody>
                  <a:tcPr marL="182880" anchor="ct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hlink">
                            <a:gamma/>
                            <a:shade val="46275"/>
                            <a:invGamma/>
                          </a:schemeClr>
                        </a:gs>
                        <a:gs pos="50000">
                          <a:schemeClr val="hlink"/>
                        </a:gs>
                        <a:gs pos="100000">
                          <a:schemeClr val="hlink">
                            <a:gamma/>
                            <a:shade val="46275"/>
                            <a:invGamma/>
                          </a:schemeClr>
                        </a:gs>
                      </a:gsLst>
                      <a:lin ang="0" scaled="1"/>
                    </a:gra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Client-Side State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rgbClr val="FFFFFF"/>
                          </a:solidFill>
                          <a:effectLst>
                            <a:outerShdw blurRad="38100" dist="38100" dir="2700000" algn="tl">
                              <a:srgbClr val="000000"/>
                            </a:outerShdw>
                          </a:effectLst>
                          <a:latin typeface="Arial Narrow" pitchFamily="34" charset="0"/>
                        </a:rPr>
                        <a:t> Management</a:t>
                      </a:r>
                    </a:p>
                  </a:txBody>
                  <a:tcPr marL="182880" anchor="ct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hlink">
                            <a:gamma/>
                            <a:shade val="46275"/>
                            <a:invGamma/>
                          </a:schemeClr>
                        </a:gs>
                        <a:gs pos="50000">
                          <a:schemeClr val="hlink"/>
                        </a:gs>
                        <a:gs pos="100000">
                          <a:schemeClr val="hlink">
                            <a:gamma/>
                            <a:shade val="46275"/>
                            <a:invGamma/>
                          </a:schemeClr>
                        </a:gs>
                      </a:gsLst>
                      <a:lin ang="0" scaled="1"/>
                    </a:gradFill>
                  </a:tcPr>
                </a:tc>
              </a:tr>
              <a:tr h="854075">
                <a:tc>
                  <a:txBody>
                    <a:bodyPr/>
                    <a:lstStyle/>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Application state</a:t>
                      </a:r>
                    </a:p>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dirty="0" smtClean="0">
                          <a:ln>
                            <a:noFill/>
                          </a:ln>
                          <a:solidFill>
                            <a:schemeClr val="tx1"/>
                          </a:solidFill>
                          <a:effectLst/>
                          <a:latin typeface="Arial Narrow" pitchFamily="34" charset="0"/>
                        </a:rPr>
                        <a:t>Information is available to all users of a Web application</a:t>
                      </a:r>
                    </a:p>
                  </a:txBody>
                  <a:tcPr marL="182880" anchor="ct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Cookies</a:t>
                      </a:r>
                    </a:p>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dirty="0" smtClean="0">
                          <a:ln>
                            <a:noFill/>
                          </a:ln>
                          <a:solidFill>
                            <a:schemeClr val="tx1"/>
                          </a:solidFill>
                          <a:effectLst/>
                          <a:latin typeface="Arial Narrow" pitchFamily="34" charset="0"/>
                        </a:rPr>
                        <a:t>Text file stores information to maintain state</a:t>
                      </a:r>
                      <a:endParaRPr kumimoji="0" lang="en-US" sz="2000" b="1" i="0" u="none" strike="noStrike" cap="none" normalizeH="0" baseline="0" dirty="0" smtClean="0">
                        <a:ln>
                          <a:noFill/>
                        </a:ln>
                        <a:solidFill>
                          <a:schemeClr val="tx1"/>
                        </a:solidFill>
                        <a:effectLst/>
                        <a:latin typeface="Arial Narrow" pitchFamily="34" charset="0"/>
                      </a:endParaRPr>
                    </a:p>
                  </a:txBody>
                  <a:tcPr marL="182880" anchor="ct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11300">
                <a:tc>
                  <a:txBody>
                    <a:bodyPr/>
                    <a:lstStyle/>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Narrow" pitchFamily="34" charset="0"/>
                        </a:rPr>
                        <a:t>Session state</a:t>
                      </a:r>
                    </a:p>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smtClean="0">
                          <a:ln>
                            <a:noFill/>
                          </a:ln>
                          <a:solidFill>
                            <a:schemeClr val="tx1"/>
                          </a:solidFill>
                          <a:effectLst/>
                          <a:latin typeface="Arial Narrow" pitchFamily="34" charset="0"/>
                        </a:rPr>
                        <a:t>Information is available only to a user of a specific session</a:t>
                      </a:r>
                    </a:p>
                  </a:txBody>
                  <a:tcPr marL="182880" anchor="ct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The </a:t>
                      </a:r>
                      <a:r>
                        <a:rPr kumimoji="0" lang="en-US" sz="2000" b="1" i="0" u="none" strike="noStrike" cap="none" normalizeH="0" baseline="0" dirty="0" err="1" smtClean="0">
                          <a:ln>
                            <a:noFill/>
                          </a:ln>
                          <a:solidFill>
                            <a:schemeClr val="tx1"/>
                          </a:solidFill>
                          <a:effectLst/>
                          <a:latin typeface="Arial Narrow" pitchFamily="34" charset="0"/>
                        </a:rPr>
                        <a:t>ViewState</a:t>
                      </a:r>
                      <a:r>
                        <a:rPr kumimoji="0" lang="en-US" sz="2000" b="1" i="0" u="none" strike="noStrike" cap="none" normalizeH="0" baseline="0" dirty="0" smtClean="0">
                          <a:ln>
                            <a:noFill/>
                          </a:ln>
                          <a:solidFill>
                            <a:schemeClr val="tx1"/>
                          </a:solidFill>
                          <a:effectLst/>
                          <a:latin typeface="Arial Narrow" pitchFamily="34" charset="0"/>
                        </a:rPr>
                        <a:t> property</a:t>
                      </a:r>
                    </a:p>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dirty="0" smtClean="0">
                          <a:ln>
                            <a:noFill/>
                          </a:ln>
                          <a:solidFill>
                            <a:schemeClr val="tx1"/>
                          </a:solidFill>
                          <a:effectLst/>
                          <a:latin typeface="Arial Narrow" pitchFamily="34" charset="0"/>
                        </a:rPr>
                        <a:t>Retains values between multiple requests for the same page</a:t>
                      </a:r>
                    </a:p>
                  </a:txBody>
                  <a:tcPr marL="182880" anchor="ct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225550">
                <a:tc>
                  <a:txBody>
                    <a:bodyPr/>
                    <a:lstStyle/>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Database</a:t>
                      </a:r>
                    </a:p>
                    <a:p>
                      <a:pPr marL="231775" marR="0" lvl="0" indent="-231775"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dirty="0" smtClean="0">
                          <a:ln>
                            <a:noFill/>
                          </a:ln>
                          <a:solidFill>
                            <a:schemeClr val="tx1"/>
                          </a:solidFill>
                          <a:effectLst/>
                          <a:latin typeface="Arial Narrow" pitchFamily="34" charset="0"/>
                        </a:rPr>
                        <a:t>In some cases, use database support to maintain state on your Web site</a:t>
                      </a:r>
                    </a:p>
                  </a:txBody>
                  <a:tcPr marL="182880" anchor="ct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Narrow" pitchFamily="34" charset="0"/>
                        </a:rPr>
                        <a:t>Query strings </a:t>
                      </a:r>
                    </a:p>
                    <a:p>
                      <a:pPr marL="228600" marR="0" lvl="0" indent="-2286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pPr>
                      <a:r>
                        <a:rPr kumimoji="0" lang="en-US" sz="1800" b="1" i="0" u="none" strike="noStrike" cap="none" normalizeH="0" baseline="0" dirty="0" smtClean="0">
                          <a:ln>
                            <a:noFill/>
                          </a:ln>
                          <a:solidFill>
                            <a:schemeClr val="tx1"/>
                          </a:solidFill>
                          <a:effectLst/>
                          <a:latin typeface="Arial Narrow" pitchFamily="34" charset="0"/>
                        </a:rPr>
                        <a:t>Information appended to the end of a URL</a:t>
                      </a:r>
                    </a:p>
                  </a:txBody>
                  <a:tcPr marL="182880" anchor="ct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Server-Side State Management</a:t>
            </a:r>
          </a:p>
        </p:txBody>
      </p:sp>
      <p:sp>
        <p:nvSpPr>
          <p:cNvPr id="92163" name="Rectangle 3"/>
          <p:cNvSpPr>
            <a:spLocks noGrp="1" noChangeArrowheads="1"/>
          </p:cNvSpPr>
          <p:nvPr>
            <p:ph type="body" idx="1"/>
          </p:nvPr>
        </p:nvSpPr>
        <p:spPr>
          <a:xfrm>
            <a:off x="990600" y="1143000"/>
            <a:ext cx="7105650" cy="5029200"/>
          </a:xfrm>
        </p:spPr>
        <p:txBody>
          <a:bodyPr/>
          <a:lstStyle/>
          <a:p>
            <a:r>
              <a:rPr lang="en-US" dirty="0"/>
              <a:t>Application state is a global storage mechanism accessible from all pages in the Web application</a:t>
            </a:r>
          </a:p>
          <a:p>
            <a:r>
              <a:rPr lang="en-US" dirty="0"/>
              <a:t>Session state is limited to the current browser session </a:t>
            </a:r>
          </a:p>
          <a:p>
            <a:pPr lvl="1"/>
            <a:r>
              <a:rPr lang="en-US" dirty="0"/>
              <a:t>Values are preserved through the use of application and session variables</a:t>
            </a:r>
          </a:p>
          <a:p>
            <a:pPr lvl="1">
              <a:spcBef>
                <a:spcPct val="40000"/>
              </a:spcBef>
            </a:pPr>
            <a:r>
              <a:rPr lang="en-US" dirty="0"/>
              <a:t>Scalability</a:t>
            </a:r>
            <a:endParaRPr lang="en-US" dirty="0">
              <a:solidFill>
                <a:schemeClr val="accent2"/>
              </a:solidFill>
            </a:endParaRPr>
          </a:p>
          <a:p>
            <a:r>
              <a:rPr lang="en-US" dirty="0"/>
              <a:t>ASP.NET session is identified by the </a:t>
            </a:r>
            <a:r>
              <a:rPr lang="en-US" dirty="0" err="1"/>
              <a:t>SessionID</a:t>
            </a:r>
            <a:r>
              <a:rPr lang="en-US" dirty="0"/>
              <a:t> string</a:t>
            </a:r>
          </a:p>
        </p:txBody>
      </p:sp>
      <p:grpSp>
        <p:nvGrpSpPr>
          <p:cNvPr id="2" name="Group 4"/>
          <p:cNvGrpSpPr>
            <a:grpSpLocks/>
          </p:cNvGrpSpPr>
          <p:nvPr/>
        </p:nvGrpSpPr>
        <p:grpSpPr bwMode="auto">
          <a:xfrm>
            <a:off x="4246563" y="4410075"/>
            <a:ext cx="993775" cy="1606550"/>
            <a:chOff x="516" y="612"/>
            <a:chExt cx="626" cy="1012"/>
          </a:xfrm>
        </p:grpSpPr>
        <p:sp>
          <p:nvSpPr>
            <p:cNvPr id="92165" name="Freeform 5"/>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92166" name="Freeform 6"/>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2167" name="Freeform 7"/>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168" name="Freeform 8"/>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92169" name="Line 9"/>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92170" name="Oval 10"/>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92171" name="Line 11"/>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92172" name="Line 12"/>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92173" name="Line 13"/>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92174" name="Line 14"/>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92175" name="Freeform 15"/>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92176" name="Freeform 16"/>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92177" name="Freeform 17"/>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92178" name="Line 18"/>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92179" name="Line 19"/>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92180" name="Line 20"/>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92181" name="Freeform 21"/>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92182" name="Line 22"/>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92183" name="Freeform 23"/>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2184" name="Freeform 24"/>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2185" name="Freeform 25"/>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2186" name="Line 26"/>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2187" name="Line 27"/>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2188" name="Line 28"/>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grpSp>
        <p:nvGrpSpPr>
          <p:cNvPr id="3" name="Group 29"/>
          <p:cNvGrpSpPr>
            <a:grpSpLocks/>
          </p:cNvGrpSpPr>
          <p:nvPr/>
        </p:nvGrpSpPr>
        <p:grpSpPr bwMode="auto">
          <a:xfrm>
            <a:off x="1655763" y="5095875"/>
            <a:ext cx="1252537" cy="1381125"/>
            <a:chOff x="2967" y="2733"/>
            <a:chExt cx="789" cy="870"/>
          </a:xfrm>
        </p:grpSpPr>
        <p:grpSp>
          <p:nvGrpSpPr>
            <p:cNvPr id="4" name="Group 30"/>
            <p:cNvGrpSpPr>
              <a:grpSpLocks/>
            </p:cNvGrpSpPr>
            <p:nvPr/>
          </p:nvGrpSpPr>
          <p:grpSpPr bwMode="auto">
            <a:xfrm>
              <a:off x="2967" y="3191"/>
              <a:ext cx="763" cy="412"/>
              <a:chOff x="1929" y="1343"/>
              <a:chExt cx="763" cy="412"/>
            </a:xfrm>
          </p:grpSpPr>
          <p:sp>
            <p:nvSpPr>
              <p:cNvPr id="92191" name="Freeform 31"/>
              <p:cNvSpPr>
                <a:spLocks noChangeAspect="1"/>
              </p:cNvSpPr>
              <p:nvPr/>
            </p:nvSpPr>
            <p:spPr bwMode="auto">
              <a:xfrm>
                <a:off x="2428" y="1450"/>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192" name="Freeform 32"/>
              <p:cNvSpPr>
                <a:spLocks noChangeAspect="1"/>
              </p:cNvSpPr>
              <p:nvPr/>
            </p:nvSpPr>
            <p:spPr bwMode="auto">
              <a:xfrm>
                <a:off x="1929" y="1343"/>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193" name="Freeform 33"/>
              <p:cNvSpPr>
                <a:spLocks noChangeAspect="1"/>
              </p:cNvSpPr>
              <p:nvPr/>
            </p:nvSpPr>
            <p:spPr bwMode="auto">
              <a:xfrm>
                <a:off x="1929" y="1473"/>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194" name="Freeform 34"/>
              <p:cNvSpPr>
                <a:spLocks noChangeAspect="1"/>
              </p:cNvSpPr>
              <p:nvPr/>
            </p:nvSpPr>
            <p:spPr bwMode="auto">
              <a:xfrm>
                <a:off x="2190" y="1573"/>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endParaRPr lang="en-US"/>
              </a:p>
            </p:txBody>
          </p:sp>
          <p:sp>
            <p:nvSpPr>
              <p:cNvPr id="92195" name="Freeform 35"/>
              <p:cNvSpPr>
                <a:spLocks noChangeAspect="1" noChangeArrowheads="1"/>
              </p:cNvSpPr>
              <p:nvPr/>
            </p:nvSpPr>
            <p:spPr bwMode="auto">
              <a:xfrm>
                <a:off x="2194" y="1624"/>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headEnd/>
                <a:tailEnd/>
              </a:ln>
              <a:effectLst/>
            </p:spPr>
            <p:txBody>
              <a:bodyPr wrap="none" anchor="ctr"/>
              <a:lstStyle/>
              <a:p>
                <a:endParaRPr lang="en-US"/>
              </a:p>
            </p:txBody>
          </p:sp>
          <p:sp>
            <p:nvSpPr>
              <p:cNvPr id="92196" name="Freeform 36"/>
              <p:cNvSpPr>
                <a:spLocks/>
              </p:cNvSpPr>
              <p:nvPr/>
            </p:nvSpPr>
            <p:spPr bwMode="auto">
              <a:xfrm>
                <a:off x="2190" y="1572"/>
                <a:ext cx="195" cy="84"/>
              </a:xfrm>
              <a:custGeom>
                <a:avLst/>
                <a:gdLst/>
                <a:ahLst/>
                <a:cxnLst>
                  <a:cxn ang="0">
                    <a:pos x="0" y="84"/>
                  </a:cxn>
                  <a:cxn ang="0">
                    <a:pos x="0" y="0"/>
                  </a:cxn>
                  <a:cxn ang="0">
                    <a:pos x="195" y="54"/>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endParaRPr lang="en-US"/>
              </a:p>
            </p:txBody>
          </p:sp>
          <p:sp>
            <p:nvSpPr>
              <p:cNvPr id="92197" name="Line 37"/>
              <p:cNvSpPr>
                <a:spLocks noChangeShapeType="1"/>
              </p:cNvSpPr>
              <p:nvPr/>
            </p:nvSpPr>
            <p:spPr bwMode="auto">
              <a:xfrm>
                <a:off x="2207" y="1600"/>
                <a:ext cx="153" cy="38"/>
              </a:xfrm>
              <a:prstGeom prst="line">
                <a:avLst/>
              </a:prstGeom>
              <a:noFill/>
              <a:ln w="3175">
                <a:solidFill>
                  <a:srgbClr val="777777"/>
                </a:solidFill>
                <a:round/>
                <a:headEnd/>
                <a:tailEnd/>
              </a:ln>
              <a:effectLst/>
            </p:spPr>
            <p:txBody>
              <a:bodyPr wrap="none" tIns="27432" bIns="27432" anchor="ctr">
                <a:spAutoFit/>
              </a:bodyPr>
              <a:lstStyle/>
              <a:p>
                <a:endParaRPr lang="en-US"/>
              </a:p>
            </p:txBody>
          </p:sp>
          <p:sp>
            <p:nvSpPr>
              <p:cNvPr id="92198" name="Line 38"/>
              <p:cNvSpPr>
                <a:spLocks noChangeShapeType="1"/>
              </p:cNvSpPr>
              <p:nvPr/>
            </p:nvSpPr>
            <p:spPr bwMode="auto">
              <a:xfrm>
                <a:off x="2337" y="1678"/>
                <a:ext cx="29" cy="6"/>
              </a:xfrm>
              <a:prstGeom prst="line">
                <a:avLst/>
              </a:prstGeom>
              <a:noFill/>
              <a:ln w="19050">
                <a:solidFill>
                  <a:srgbClr val="D60093"/>
                </a:solidFill>
                <a:round/>
                <a:headEnd/>
                <a:tailEnd/>
              </a:ln>
              <a:effectLst/>
            </p:spPr>
            <p:txBody>
              <a:bodyPr wrap="none" tIns="27432" bIns="27432" anchor="ctr">
                <a:spAutoFit/>
              </a:bodyPr>
              <a:lstStyle/>
              <a:p>
                <a:endParaRPr lang="en-US"/>
              </a:p>
            </p:txBody>
          </p:sp>
          <p:sp>
            <p:nvSpPr>
              <p:cNvPr id="92199" name="Freeform 39"/>
              <p:cNvSpPr>
                <a:spLocks/>
              </p:cNvSpPr>
              <p:nvPr/>
            </p:nvSpPr>
            <p:spPr bwMode="auto">
              <a:xfrm>
                <a:off x="2255" y="1610"/>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endParaRPr lang="en-US"/>
              </a:p>
            </p:txBody>
          </p:sp>
          <p:sp>
            <p:nvSpPr>
              <p:cNvPr id="92200" name="Line 40"/>
              <p:cNvSpPr>
                <a:spLocks noChangeShapeType="1"/>
              </p:cNvSpPr>
              <p:nvPr/>
            </p:nvSpPr>
            <p:spPr bwMode="auto">
              <a:xfrm>
                <a:off x="1942" y="1503"/>
                <a:ext cx="202" cy="57"/>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2201" name="Line 41"/>
              <p:cNvSpPr>
                <a:spLocks noChangeShapeType="1"/>
              </p:cNvSpPr>
              <p:nvPr/>
            </p:nvSpPr>
            <p:spPr bwMode="auto">
              <a:xfrm>
                <a:off x="1942" y="1525"/>
                <a:ext cx="202" cy="56"/>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2202" name="Line 42"/>
              <p:cNvSpPr>
                <a:spLocks noChangeShapeType="1"/>
              </p:cNvSpPr>
              <p:nvPr/>
            </p:nvSpPr>
            <p:spPr bwMode="auto">
              <a:xfrm>
                <a:off x="1942" y="1548"/>
                <a:ext cx="202" cy="57"/>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2203" name="Line 43"/>
              <p:cNvSpPr>
                <a:spLocks noChangeShapeType="1"/>
              </p:cNvSpPr>
              <p:nvPr/>
            </p:nvSpPr>
            <p:spPr bwMode="auto">
              <a:xfrm>
                <a:off x="1942" y="1570"/>
                <a:ext cx="202" cy="56"/>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2204" name="Freeform 44"/>
              <p:cNvSpPr>
                <a:spLocks/>
              </p:cNvSpPr>
              <p:nvPr/>
            </p:nvSpPr>
            <p:spPr bwMode="auto">
              <a:xfrm>
                <a:off x="2192" y="1632"/>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endParaRPr lang="en-US"/>
              </a:p>
            </p:txBody>
          </p:sp>
        </p:grpSp>
        <p:grpSp>
          <p:nvGrpSpPr>
            <p:cNvPr id="5" name="Group 45"/>
            <p:cNvGrpSpPr>
              <a:grpSpLocks/>
            </p:cNvGrpSpPr>
            <p:nvPr/>
          </p:nvGrpSpPr>
          <p:grpSpPr bwMode="auto">
            <a:xfrm>
              <a:off x="3042" y="2733"/>
              <a:ext cx="714" cy="672"/>
              <a:chOff x="2004" y="885"/>
              <a:chExt cx="714" cy="672"/>
            </a:xfrm>
          </p:grpSpPr>
          <p:sp>
            <p:nvSpPr>
              <p:cNvPr id="92206" name="Freeform 46"/>
              <p:cNvSpPr>
                <a:spLocks/>
              </p:cNvSpPr>
              <p:nvPr/>
            </p:nvSpPr>
            <p:spPr bwMode="auto">
              <a:xfrm>
                <a:off x="2058" y="1322"/>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endParaRPr lang="en-US"/>
              </a:p>
            </p:txBody>
          </p:sp>
          <p:sp>
            <p:nvSpPr>
              <p:cNvPr id="92207" name="Freeform 47"/>
              <p:cNvSpPr>
                <a:spLocks/>
              </p:cNvSpPr>
              <p:nvPr/>
            </p:nvSpPr>
            <p:spPr bwMode="auto">
              <a:xfrm>
                <a:off x="2065" y="1327"/>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endParaRPr lang="en-US"/>
              </a:p>
            </p:txBody>
          </p:sp>
          <p:sp>
            <p:nvSpPr>
              <p:cNvPr id="92208" name="Oval 48"/>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p:spPr>
            <p:txBody>
              <a:bodyPr/>
              <a:lstStyle/>
              <a:p>
                <a:endParaRPr lang="en-US"/>
              </a:p>
            </p:txBody>
          </p:sp>
          <p:sp>
            <p:nvSpPr>
              <p:cNvPr id="92209" name="Freeform 49"/>
              <p:cNvSpPr>
                <a:spLocks/>
              </p:cNvSpPr>
              <p:nvPr/>
            </p:nvSpPr>
            <p:spPr bwMode="auto">
              <a:xfrm>
                <a:off x="2046" y="1382"/>
                <a:ext cx="452"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endParaRPr lang="en-US"/>
              </a:p>
            </p:txBody>
          </p:sp>
          <p:sp>
            <p:nvSpPr>
              <p:cNvPr id="92210" name="Freeform 50"/>
              <p:cNvSpPr>
                <a:spLocks noChangeAspect="1"/>
              </p:cNvSpPr>
              <p:nvPr/>
            </p:nvSpPr>
            <p:spPr bwMode="auto">
              <a:xfrm>
                <a:off x="2154" y="885"/>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211" name="Freeform 51"/>
              <p:cNvSpPr>
                <a:spLocks noChangeAspect="1"/>
              </p:cNvSpPr>
              <p:nvPr/>
            </p:nvSpPr>
            <p:spPr bwMode="auto">
              <a:xfrm>
                <a:off x="2506" y="1000"/>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212" name="Freeform 52"/>
              <p:cNvSpPr>
                <a:spLocks noChangeAspect="1"/>
              </p:cNvSpPr>
              <p:nvPr/>
            </p:nvSpPr>
            <p:spPr bwMode="auto">
              <a:xfrm>
                <a:off x="2004" y="891"/>
                <a:ext cx="615" cy="172"/>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2213" name="Freeform 53"/>
              <p:cNvSpPr>
                <a:spLocks noChangeAspect="1"/>
              </p:cNvSpPr>
              <p:nvPr/>
            </p:nvSpPr>
            <p:spPr bwMode="auto">
              <a:xfrm>
                <a:off x="2004" y="942"/>
                <a:ext cx="502" cy="566"/>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2214" name="Freeform 54"/>
              <p:cNvSpPr>
                <a:spLocks noChangeAspect="1"/>
              </p:cNvSpPr>
              <p:nvPr/>
            </p:nvSpPr>
            <p:spPr bwMode="auto">
              <a:xfrm>
                <a:off x="2043" y="992"/>
                <a:ext cx="425" cy="464"/>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endParaRPr lang="en-US"/>
              </a:p>
            </p:txBody>
          </p:sp>
          <p:sp>
            <p:nvSpPr>
              <p:cNvPr id="92215" name="Freeform 55"/>
              <p:cNvSpPr>
                <a:spLocks/>
              </p:cNvSpPr>
              <p:nvPr/>
            </p:nvSpPr>
            <p:spPr bwMode="auto">
              <a:xfrm>
                <a:off x="2069" y="1023"/>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92216" name="Line 56"/>
              <p:cNvSpPr>
                <a:spLocks noChangeShapeType="1"/>
              </p:cNvSpPr>
              <p:nvPr/>
            </p:nvSpPr>
            <p:spPr bwMode="auto">
              <a:xfrm>
                <a:off x="2102" y="1056"/>
                <a:ext cx="0" cy="61"/>
              </a:xfrm>
              <a:prstGeom prst="line">
                <a:avLst/>
              </a:prstGeom>
              <a:noFill/>
              <a:ln w="25400">
                <a:solidFill>
                  <a:schemeClr val="bg1"/>
                </a:solidFill>
                <a:round/>
                <a:headEnd/>
                <a:tailEnd/>
              </a:ln>
              <a:effectLst/>
            </p:spPr>
            <p:txBody>
              <a:bodyPr wrap="none" anchor="ctr"/>
              <a:lstStyle/>
              <a:p>
                <a:endParaRPr lang="en-US"/>
              </a:p>
            </p:txBody>
          </p:sp>
        </p:grpSp>
      </p:grpSp>
      <p:sp>
        <p:nvSpPr>
          <p:cNvPr id="92217" name="Text Box 57"/>
          <p:cNvSpPr txBox="1">
            <a:spLocks noChangeArrowheads="1"/>
          </p:cNvSpPr>
          <p:nvPr/>
        </p:nvSpPr>
        <p:spPr bwMode="auto">
          <a:xfrm>
            <a:off x="5084763" y="4562475"/>
            <a:ext cx="1184275" cy="338138"/>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a:t>Web Server</a:t>
            </a:r>
          </a:p>
        </p:txBody>
      </p:sp>
      <p:sp>
        <p:nvSpPr>
          <p:cNvPr id="92218" name="Rectangle 58"/>
          <p:cNvSpPr>
            <a:spLocks noChangeAspect="1" noChangeArrowheads="1"/>
          </p:cNvSpPr>
          <p:nvPr/>
        </p:nvSpPr>
        <p:spPr bwMode="auto">
          <a:xfrm flipH="1">
            <a:off x="969963" y="4943475"/>
            <a:ext cx="1549400" cy="338138"/>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a:t>Client Computer</a:t>
            </a:r>
          </a:p>
        </p:txBody>
      </p:sp>
      <p:sp>
        <p:nvSpPr>
          <p:cNvPr id="92219" name="Line 59"/>
          <p:cNvSpPr>
            <a:spLocks noChangeShapeType="1"/>
          </p:cNvSpPr>
          <p:nvPr/>
        </p:nvSpPr>
        <p:spPr bwMode="auto">
          <a:xfrm flipV="1">
            <a:off x="2265363" y="5248275"/>
            <a:ext cx="2590800" cy="457200"/>
          </a:xfrm>
          <a:prstGeom prst="line">
            <a:avLst/>
          </a:prstGeom>
          <a:noFill/>
          <a:ln w="57150">
            <a:solidFill>
              <a:schemeClr val="accent2"/>
            </a:solidFill>
            <a:round/>
            <a:headEnd type="triangle" w="med" len="med"/>
            <a:tailEnd type="triangle" w="med" len="med"/>
          </a:ln>
          <a:effectLst/>
        </p:spPr>
        <p:txBody>
          <a:bodyPr/>
          <a:lstStyle/>
          <a:p>
            <a:endParaRPr lang="en-US"/>
          </a:p>
        </p:txBody>
      </p:sp>
      <p:grpSp>
        <p:nvGrpSpPr>
          <p:cNvPr id="6" name="Group 60"/>
          <p:cNvGrpSpPr>
            <a:grpSpLocks/>
          </p:cNvGrpSpPr>
          <p:nvPr/>
        </p:nvGrpSpPr>
        <p:grpSpPr bwMode="auto">
          <a:xfrm>
            <a:off x="4856163" y="5019675"/>
            <a:ext cx="331787" cy="487363"/>
            <a:chOff x="3049" y="1464"/>
            <a:chExt cx="872" cy="1110"/>
          </a:xfrm>
        </p:grpSpPr>
        <p:sp>
          <p:nvSpPr>
            <p:cNvPr id="92221" name="AutoShape 61"/>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7" name="Group 62"/>
            <p:cNvGrpSpPr>
              <a:grpSpLocks/>
            </p:cNvGrpSpPr>
            <p:nvPr/>
          </p:nvGrpSpPr>
          <p:grpSpPr bwMode="auto">
            <a:xfrm>
              <a:off x="3122" y="1661"/>
              <a:ext cx="726" cy="740"/>
              <a:chOff x="3859" y="1795"/>
              <a:chExt cx="480" cy="480"/>
            </a:xfrm>
          </p:grpSpPr>
          <p:sp>
            <p:nvSpPr>
              <p:cNvPr id="92223" name="Line 63"/>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92224" name="Line 64"/>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25" name="Line 65"/>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26" name="Line 66"/>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27" name="Line 67"/>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28" name="Line 68"/>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grpSp>
        <p:nvGrpSpPr>
          <p:cNvPr id="8" name="Group 69"/>
          <p:cNvGrpSpPr>
            <a:grpSpLocks/>
          </p:cNvGrpSpPr>
          <p:nvPr/>
        </p:nvGrpSpPr>
        <p:grpSpPr bwMode="auto">
          <a:xfrm>
            <a:off x="4932363" y="5248275"/>
            <a:ext cx="331787" cy="487363"/>
            <a:chOff x="3049" y="1464"/>
            <a:chExt cx="872" cy="1110"/>
          </a:xfrm>
        </p:grpSpPr>
        <p:sp>
          <p:nvSpPr>
            <p:cNvPr id="92230" name="AutoShape 70"/>
            <p:cNvSpPr>
              <a:spLocks noChangeArrowheads="1"/>
            </p:cNvSpPr>
            <p:nvPr/>
          </p:nvSpPr>
          <p:spPr bwMode="auto">
            <a:xfrm flipV="1">
              <a:off x="3049" y="1464"/>
              <a:ext cx="872" cy="111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9" name="Group 71"/>
            <p:cNvGrpSpPr>
              <a:grpSpLocks/>
            </p:cNvGrpSpPr>
            <p:nvPr/>
          </p:nvGrpSpPr>
          <p:grpSpPr bwMode="auto">
            <a:xfrm>
              <a:off x="3122" y="1661"/>
              <a:ext cx="726" cy="740"/>
              <a:chOff x="3859" y="1795"/>
              <a:chExt cx="480" cy="480"/>
            </a:xfrm>
          </p:grpSpPr>
          <p:sp>
            <p:nvSpPr>
              <p:cNvPr id="92232" name="Line 72"/>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92233" name="Line 73"/>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34" name="Line 74"/>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35" name="Line 75"/>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36" name="Line 76"/>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92237" name="Line 77"/>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sp>
        <p:nvSpPr>
          <p:cNvPr id="92238" name="Text Box 78"/>
          <p:cNvSpPr txBox="1">
            <a:spLocks noChangeArrowheads="1"/>
          </p:cNvSpPr>
          <p:nvPr/>
        </p:nvSpPr>
        <p:spPr bwMode="auto">
          <a:xfrm>
            <a:off x="5465763" y="5324475"/>
            <a:ext cx="3048000" cy="376238"/>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800"/>
              <a:t>Application and Session variables</a:t>
            </a:r>
          </a:p>
        </p:txBody>
      </p:sp>
      <p:sp>
        <p:nvSpPr>
          <p:cNvPr id="92239" name="Text Box 79"/>
          <p:cNvSpPr txBox="1">
            <a:spLocks noChangeArrowheads="1"/>
          </p:cNvSpPr>
          <p:nvPr/>
        </p:nvSpPr>
        <p:spPr bwMode="auto">
          <a:xfrm>
            <a:off x="2722563" y="5876925"/>
            <a:ext cx="1066800" cy="376238"/>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800"/>
              <a:t>SessionID</a:t>
            </a:r>
          </a:p>
        </p:txBody>
      </p:sp>
      <p:pic>
        <p:nvPicPr>
          <p:cNvPr id="92240" name="Picture 80" descr="fd00927_"/>
          <p:cNvPicPr>
            <a:picLocks noChangeAspect="1" noChangeArrowheads="1"/>
          </p:cNvPicPr>
          <p:nvPr/>
        </p:nvPicPr>
        <p:blipFill>
          <a:blip r:embed="rId3" cstate="print"/>
          <a:srcRect/>
          <a:stretch>
            <a:fillRect/>
          </a:stretch>
        </p:blipFill>
        <p:spPr bwMode="auto">
          <a:xfrm>
            <a:off x="2036763" y="5791200"/>
            <a:ext cx="6858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Client-Side State Management</a:t>
            </a:r>
          </a:p>
        </p:txBody>
      </p:sp>
      <p:sp>
        <p:nvSpPr>
          <p:cNvPr id="93187" name="Rectangle 3"/>
          <p:cNvSpPr>
            <a:spLocks noGrp="1" noChangeArrowheads="1"/>
          </p:cNvSpPr>
          <p:nvPr>
            <p:ph type="body" sz="half" idx="1"/>
          </p:nvPr>
        </p:nvSpPr>
        <p:spPr>
          <a:xfrm>
            <a:off x="914400" y="1143000"/>
            <a:ext cx="7086600" cy="5029200"/>
          </a:xfrm>
        </p:spPr>
        <p:txBody>
          <a:bodyPr/>
          <a:lstStyle/>
          <a:p>
            <a:r>
              <a:rPr lang="en-US" sz="2000" dirty="0"/>
              <a:t>Uses cookies to maintain state</a:t>
            </a:r>
          </a:p>
          <a:p>
            <a:pPr lvl="1"/>
            <a:r>
              <a:rPr lang="en-US" sz="2000" dirty="0"/>
              <a:t>Persistent cookies</a:t>
            </a:r>
          </a:p>
          <a:p>
            <a:pPr lvl="1"/>
            <a:r>
              <a:rPr lang="en-US" sz="2000" dirty="0"/>
              <a:t>Temporary/ Non-persistent cookies</a:t>
            </a:r>
          </a:p>
          <a:p>
            <a:r>
              <a:rPr lang="en-US" sz="2000" dirty="0"/>
              <a:t>Less reliable than server-side state management options </a:t>
            </a:r>
          </a:p>
          <a:p>
            <a:pPr lvl="1"/>
            <a:r>
              <a:rPr lang="en-US" sz="2000" dirty="0"/>
              <a:t>User can delete cookies</a:t>
            </a:r>
          </a:p>
          <a:p>
            <a:r>
              <a:rPr lang="en-US" sz="2000" dirty="0"/>
              <a:t>Less secure than server-side state management options </a:t>
            </a:r>
          </a:p>
          <a:p>
            <a:r>
              <a:rPr lang="en-US" sz="2000" dirty="0"/>
              <a:t>Limited amount of information</a:t>
            </a:r>
          </a:p>
          <a:p>
            <a:pPr lvl="1"/>
            <a:r>
              <a:rPr lang="en-US" sz="2000" dirty="0"/>
              <a:t>Client-side restrictions on file sizes</a:t>
            </a:r>
          </a:p>
        </p:txBody>
      </p:sp>
      <p:grpSp>
        <p:nvGrpSpPr>
          <p:cNvPr id="2" name="Group 4"/>
          <p:cNvGrpSpPr>
            <a:grpSpLocks/>
          </p:cNvGrpSpPr>
          <p:nvPr/>
        </p:nvGrpSpPr>
        <p:grpSpPr bwMode="auto">
          <a:xfrm>
            <a:off x="6435725" y="4410075"/>
            <a:ext cx="993775" cy="1606550"/>
            <a:chOff x="516" y="612"/>
            <a:chExt cx="626" cy="1012"/>
          </a:xfrm>
        </p:grpSpPr>
        <p:sp>
          <p:nvSpPr>
            <p:cNvPr id="93189" name="Freeform 5"/>
            <p:cNvSpPr>
              <a:spLocks/>
            </p:cNvSpPr>
            <p:nvPr/>
          </p:nvSpPr>
          <p:spPr bwMode="auto">
            <a:xfrm>
              <a:off x="528" y="1365"/>
              <a:ext cx="604" cy="259"/>
            </a:xfrm>
            <a:custGeom>
              <a:avLst/>
              <a:gdLst/>
              <a:ahLst/>
              <a:cxnLst>
                <a:cxn ang="0">
                  <a:pos x="0" y="292"/>
                </a:cxn>
                <a:cxn ang="0">
                  <a:pos x="0" y="370"/>
                </a:cxn>
                <a:cxn ang="0">
                  <a:pos x="567" y="535"/>
                </a:cxn>
                <a:cxn ang="0">
                  <a:pos x="1251" y="92"/>
                </a:cxn>
                <a:cxn ang="0">
                  <a:pos x="1251" y="0"/>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p:spPr>
          <p:txBody>
            <a:bodyPr/>
            <a:lstStyle/>
            <a:p>
              <a:endParaRPr lang="en-US"/>
            </a:p>
          </p:txBody>
        </p:sp>
        <p:sp>
          <p:nvSpPr>
            <p:cNvPr id="93190" name="Freeform 6"/>
            <p:cNvSpPr>
              <a:spLocks/>
            </p:cNvSpPr>
            <p:nvPr/>
          </p:nvSpPr>
          <p:spPr bwMode="auto">
            <a:xfrm>
              <a:off x="518" y="612"/>
              <a:ext cx="623" cy="217"/>
            </a:xfrm>
            <a:custGeom>
              <a:avLst/>
              <a:gdLst/>
              <a:ahLst/>
              <a:cxnLst>
                <a:cxn ang="0">
                  <a:pos x="0" y="307"/>
                </a:cxn>
                <a:cxn ang="0">
                  <a:pos x="577" y="448"/>
                </a:cxn>
                <a:cxn ang="0">
                  <a:pos x="1290" y="127"/>
                </a:cxn>
                <a:cxn ang="0">
                  <a:pos x="727" y="0"/>
                </a:cxn>
                <a:cxn ang="0">
                  <a:pos x="0" y="307"/>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3191" name="Freeform 7"/>
            <p:cNvSpPr>
              <a:spLocks/>
            </p:cNvSpPr>
            <p:nvPr/>
          </p:nvSpPr>
          <p:spPr bwMode="auto">
            <a:xfrm>
              <a:off x="790" y="672"/>
              <a:ext cx="352" cy="927"/>
            </a:xfrm>
            <a:custGeom>
              <a:avLst/>
              <a:gdLst/>
              <a:ahLst/>
              <a:cxnLst>
                <a:cxn ang="0">
                  <a:pos x="0" y="328"/>
                </a:cxn>
                <a:cxn ang="0">
                  <a:pos x="4" y="1915"/>
                </a:cxn>
                <a:cxn ang="0">
                  <a:pos x="728" y="1456"/>
                </a:cxn>
                <a:cxn ang="0">
                  <a:pos x="728" y="0"/>
                </a:cxn>
                <a:cxn ang="0">
                  <a:pos x="0" y="328"/>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192" name="Freeform 8"/>
            <p:cNvSpPr>
              <a:spLocks/>
            </p:cNvSpPr>
            <p:nvPr/>
          </p:nvSpPr>
          <p:spPr bwMode="auto">
            <a:xfrm>
              <a:off x="516" y="760"/>
              <a:ext cx="278" cy="834"/>
            </a:xfrm>
            <a:custGeom>
              <a:avLst/>
              <a:gdLst/>
              <a:ahLst/>
              <a:cxnLst>
                <a:cxn ang="0">
                  <a:pos x="576" y="140"/>
                </a:cxn>
                <a:cxn ang="0">
                  <a:pos x="576" y="1727"/>
                </a:cxn>
                <a:cxn ang="0">
                  <a:pos x="0" y="1568"/>
                </a:cxn>
                <a:cxn ang="0">
                  <a:pos x="0" y="0"/>
                </a:cxn>
                <a:cxn ang="0">
                  <a:pos x="576" y="140"/>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p:spPr>
          <p:txBody>
            <a:bodyPr/>
            <a:lstStyle/>
            <a:p>
              <a:endParaRPr lang="en-US"/>
            </a:p>
          </p:txBody>
        </p:sp>
        <p:sp>
          <p:nvSpPr>
            <p:cNvPr id="93193" name="Line 9"/>
            <p:cNvSpPr>
              <a:spLocks noChangeShapeType="1"/>
            </p:cNvSpPr>
            <p:nvPr/>
          </p:nvSpPr>
          <p:spPr bwMode="auto">
            <a:xfrm>
              <a:off x="555" y="1462"/>
              <a:ext cx="192" cy="51"/>
            </a:xfrm>
            <a:prstGeom prst="line">
              <a:avLst/>
            </a:prstGeom>
            <a:noFill/>
            <a:ln w="6350">
              <a:solidFill>
                <a:srgbClr val="676767"/>
              </a:solidFill>
              <a:round/>
              <a:headEnd/>
              <a:tailEnd/>
            </a:ln>
            <a:effectLst/>
          </p:spPr>
          <p:txBody>
            <a:bodyPr wrap="none" anchor="ctr"/>
            <a:lstStyle/>
            <a:p>
              <a:endParaRPr lang="en-US"/>
            </a:p>
          </p:txBody>
        </p:sp>
        <p:sp>
          <p:nvSpPr>
            <p:cNvPr id="93194" name="Oval 10"/>
            <p:cNvSpPr>
              <a:spLocks noChangeArrowheads="1"/>
            </p:cNvSpPr>
            <p:nvPr/>
          </p:nvSpPr>
          <p:spPr bwMode="auto">
            <a:xfrm>
              <a:off x="548" y="801"/>
              <a:ext cx="31" cy="17"/>
            </a:xfrm>
            <a:prstGeom prst="ellipse">
              <a:avLst/>
            </a:prstGeom>
            <a:solidFill>
              <a:srgbClr val="D60093"/>
            </a:solidFill>
            <a:ln w="12700">
              <a:noFill/>
              <a:round/>
              <a:headEnd/>
              <a:tailEnd/>
            </a:ln>
            <a:effectLst/>
          </p:spPr>
          <p:txBody>
            <a:bodyPr wrap="none" anchor="ctr"/>
            <a:lstStyle/>
            <a:p>
              <a:endParaRPr lang="en-US"/>
            </a:p>
          </p:txBody>
        </p:sp>
        <p:sp>
          <p:nvSpPr>
            <p:cNvPr id="93195" name="Line 11"/>
            <p:cNvSpPr>
              <a:spLocks noChangeShapeType="1"/>
            </p:cNvSpPr>
            <p:nvPr/>
          </p:nvSpPr>
          <p:spPr bwMode="auto">
            <a:xfrm>
              <a:off x="555" y="1424"/>
              <a:ext cx="192" cy="51"/>
            </a:xfrm>
            <a:prstGeom prst="line">
              <a:avLst/>
            </a:prstGeom>
            <a:noFill/>
            <a:ln w="6350">
              <a:solidFill>
                <a:srgbClr val="676767"/>
              </a:solidFill>
              <a:round/>
              <a:headEnd/>
              <a:tailEnd/>
            </a:ln>
            <a:effectLst/>
          </p:spPr>
          <p:txBody>
            <a:bodyPr wrap="none" anchor="ctr"/>
            <a:lstStyle/>
            <a:p>
              <a:endParaRPr lang="en-US"/>
            </a:p>
          </p:txBody>
        </p:sp>
        <p:sp>
          <p:nvSpPr>
            <p:cNvPr id="93196" name="Line 12"/>
            <p:cNvSpPr>
              <a:spLocks noChangeShapeType="1"/>
            </p:cNvSpPr>
            <p:nvPr/>
          </p:nvSpPr>
          <p:spPr bwMode="auto">
            <a:xfrm>
              <a:off x="555" y="1386"/>
              <a:ext cx="192" cy="52"/>
            </a:xfrm>
            <a:prstGeom prst="line">
              <a:avLst/>
            </a:prstGeom>
            <a:noFill/>
            <a:ln w="6350">
              <a:solidFill>
                <a:srgbClr val="676767"/>
              </a:solidFill>
              <a:round/>
              <a:headEnd/>
              <a:tailEnd/>
            </a:ln>
            <a:effectLst/>
          </p:spPr>
          <p:txBody>
            <a:bodyPr wrap="none" anchor="ctr"/>
            <a:lstStyle/>
            <a:p>
              <a:endParaRPr lang="en-US"/>
            </a:p>
          </p:txBody>
        </p:sp>
        <p:sp>
          <p:nvSpPr>
            <p:cNvPr id="93197" name="Line 13"/>
            <p:cNvSpPr>
              <a:spLocks noChangeShapeType="1"/>
            </p:cNvSpPr>
            <p:nvPr/>
          </p:nvSpPr>
          <p:spPr bwMode="auto">
            <a:xfrm>
              <a:off x="555" y="1349"/>
              <a:ext cx="192" cy="51"/>
            </a:xfrm>
            <a:prstGeom prst="line">
              <a:avLst/>
            </a:prstGeom>
            <a:noFill/>
            <a:ln w="6350">
              <a:solidFill>
                <a:srgbClr val="676767"/>
              </a:solidFill>
              <a:round/>
              <a:headEnd/>
              <a:tailEnd/>
            </a:ln>
            <a:effectLst/>
          </p:spPr>
          <p:txBody>
            <a:bodyPr wrap="none" anchor="ctr"/>
            <a:lstStyle/>
            <a:p>
              <a:endParaRPr lang="en-US"/>
            </a:p>
          </p:txBody>
        </p:sp>
        <p:sp>
          <p:nvSpPr>
            <p:cNvPr id="93198" name="Line 14"/>
            <p:cNvSpPr>
              <a:spLocks noChangeShapeType="1"/>
            </p:cNvSpPr>
            <p:nvPr/>
          </p:nvSpPr>
          <p:spPr bwMode="auto">
            <a:xfrm>
              <a:off x="555" y="1310"/>
              <a:ext cx="192" cy="51"/>
            </a:xfrm>
            <a:prstGeom prst="line">
              <a:avLst/>
            </a:prstGeom>
            <a:noFill/>
            <a:ln w="6350">
              <a:solidFill>
                <a:srgbClr val="676767"/>
              </a:solidFill>
              <a:round/>
              <a:headEnd/>
              <a:tailEnd/>
            </a:ln>
            <a:effectLst/>
          </p:spPr>
          <p:txBody>
            <a:bodyPr wrap="none" anchor="ctr"/>
            <a:lstStyle/>
            <a:p>
              <a:endParaRPr lang="en-US"/>
            </a:p>
          </p:txBody>
        </p:sp>
        <p:sp>
          <p:nvSpPr>
            <p:cNvPr id="93199" name="Freeform 15"/>
            <p:cNvSpPr>
              <a:spLocks/>
            </p:cNvSpPr>
            <p:nvPr/>
          </p:nvSpPr>
          <p:spPr bwMode="auto">
            <a:xfrm>
              <a:off x="558" y="946"/>
              <a:ext cx="190" cy="355"/>
            </a:xfrm>
            <a:custGeom>
              <a:avLst/>
              <a:gdLst/>
              <a:ahLst/>
              <a:cxnLst>
                <a:cxn ang="0">
                  <a:pos x="0" y="628"/>
                </a:cxn>
                <a:cxn ang="0">
                  <a:pos x="396" y="732"/>
                </a:cxn>
                <a:cxn ang="0">
                  <a:pos x="396" y="0"/>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p:spPr>
          <p:txBody>
            <a:bodyPr/>
            <a:lstStyle/>
            <a:p>
              <a:endParaRPr lang="en-US"/>
            </a:p>
          </p:txBody>
        </p:sp>
        <p:sp>
          <p:nvSpPr>
            <p:cNvPr id="93200" name="Freeform 16"/>
            <p:cNvSpPr>
              <a:spLocks/>
            </p:cNvSpPr>
            <p:nvPr/>
          </p:nvSpPr>
          <p:spPr bwMode="auto">
            <a:xfrm>
              <a:off x="538" y="876"/>
              <a:ext cx="218" cy="618"/>
            </a:xfrm>
            <a:custGeom>
              <a:avLst/>
              <a:gdLst/>
              <a:ahLst/>
              <a:cxnLst>
                <a:cxn ang="0">
                  <a:pos x="452" y="105"/>
                </a:cxn>
                <a:cxn ang="0">
                  <a:pos x="0" y="0"/>
                </a:cxn>
                <a:cxn ang="0">
                  <a:pos x="0" y="1277"/>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p:spPr>
          <p:txBody>
            <a:bodyPr/>
            <a:lstStyle/>
            <a:p>
              <a:endParaRPr lang="en-US"/>
            </a:p>
          </p:txBody>
        </p:sp>
        <p:sp>
          <p:nvSpPr>
            <p:cNvPr id="93201" name="Freeform 17"/>
            <p:cNvSpPr>
              <a:spLocks/>
            </p:cNvSpPr>
            <p:nvPr/>
          </p:nvSpPr>
          <p:spPr bwMode="auto">
            <a:xfrm>
              <a:off x="552" y="899"/>
              <a:ext cx="194" cy="352"/>
            </a:xfrm>
            <a:custGeom>
              <a:avLst/>
              <a:gdLst/>
              <a:ahLst/>
              <a:cxnLst>
                <a:cxn ang="0">
                  <a:pos x="401" y="96"/>
                </a:cxn>
                <a:cxn ang="0">
                  <a:pos x="0" y="0"/>
                </a:cxn>
                <a:cxn ang="0">
                  <a:pos x="0" y="72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p:spPr>
          <p:txBody>
            <a:bodyPr/>
            <a:lstStyle/>
            <a:p>
              <a:endParaRPr lang="en-US"/>
            </a:p>
          </p:txBody>
        </p:sp>
        <p:sp>
          <p:nvSpPr>
            <p:cNvPr id="93202" name="Line 18"/>
            <p:cNvSpPr>
              <a:spLocks noChangeShapeType="1"/>
            </p:cNvSpPr>
            <p:nvPr/>
          </p:nvSpPr>
          <p:spPr bwMode="auto">
            <a:xfrm>
              <a:off x="553" y="980"/>
              <a:ext cx="187" cy="43"/>
            </a:xfrm>
            <a:prstGeom prst="line">
              <a:avLst/>
            </a:prstGeom>
            <a:noFill/>
            <a:ln w="3175">
              <a:solidFill>
                <a:srgbClr val="676767"/>
              </a:solidFill>
              <a:round/>
              <a:headEnd/>
              <a:tailEnd/>
            </a:ln>
            <a:effectLst/>
          </p:spPr>
          <p:txBody>
            <a:bodyPr wrap="none" anchor="ctr"/>
            <a:lstStyle/>
            <a:p>
              <a:endParaRPr lang="en-US"/>
            </a:p>
          </p:txBody>
        </p:sp>
        <p:sp>
          <p:nvSpPr>
            <p:cNvPr id="93203" name="Line 19"/>
            <p:cNvSpPr>
              <a:spLocks noChangeShapeType="1"/>
            </p:cNvSpPr>
            <p:nvPr/>
          </p:nvSpPr>
          <p:spPr bwMode="auto">
            <a:xfrm>
              <a:off x="553" y="1055"/>
              <a:ext cx="189" cy="43"/>
            </a:xfrm>
            <a:prstGeom prst="line">
              <a:avLst/>
            </a:prstGeom>
            <a:noFill/>
            <a:ln w="3175">
              <a:solidFill>
                <a:srgbClr val="676767"/>
              </a:solidFill>
              <a:round/>
              <a:headEnd/>
              <a:tailEnd/>
            </a:ln>
            <a:effectLst/>
          </p:spPr>
          <p:txBody>
            <a:bodyPr wrap="none" anchor="ctr"/>
            <a:lstStyle/>
            <a:p>
              <a:endParaRPr lang="en-US"/>
            </a:p>
          </p:txBody>
        </p:sp>
        <p:sp>
          <p:nvSpPr>
            <p:cNvPr id="93204" name="Line 20"/>
            <p:cNvSpPr>
              <a:spLocks noChangeShapeType="1"/>
            </p:cNvSpPr>
            <p:nvPr/>
          </p:nvSpPr>
          <p:spPr bwMode="auto">
            <a:xfrm>
              <a:off x="553" y="1148"/>
              <a:ext cx="180" cy="43"/>
            </a:xfrm>
            <a:prstGeom prst="line">
              <a:avLst/>
            </a:prstGeom>
            <a:noFill/>
            <a:ln w="3175">
              <a:solidFill>
                <a:srgbClr val="676767"/>
              </a:solidFill>
              <a:round/>
              <a:headEnd/>
              <a:tailEnd/>
            </a:ln>
            <a:effectLst/>
          </p:spPr>
          <p:txBody>
            <a:bodyPr wrap="none" anchor="ctr"/>
            <a:lstStyle/>
            <a:p>
              <a:endParaRPr lang="en-US"/>
            </a:p>
          </p:txBody>
        </p:sp>
        <p:sp>
          <p:nvSpPr>
            <p:cNvPr id="93205" name="Freeform 21"/>
            <p:cNvSpPr>
              <a:spLocks/>
            </p:cNvSpPr>
            <p:nvPr/>
          </p:nvSpPr>
          <p:spPr bwMode="auto">
            <a:xfrm>
              <a:off x="609" y="943"/>
              <a:ext cx="74" cy="40"/>
            </a:xfrm>
            <a:custGeom>
              <a:avLst/>
              <a:gdLst/>
              <a:ahLst/>
              <a:cxnLst>
                <a:cxn ang="0">
                  <a:pos x="0" y="0"/>
                </a:cxn>
                <a:cxn ang="0">
                  <a:pos x="0" y="48"/>
                </a:cxn>
                <a:cxn ang="0">
                  <a:pos x="151" y="81"/>
                </a:cxn>
                <a:cxn ang="0">
                  <a:pos x="151" y="33"/>
                </a:cxn>
                <a:cxn ang="0">
                  <a:pos x="0" y="0"/>
                </a:cxn>
              </a:cxnLst>
              <a:rect l="0" t="0" r="r" b="b"/>
              <a:pathLst>
                <a:path w="152" h="82">
                  <a:moveTo>
                    <a:pt x="0" y="0"/>
                  </a:moveTo>
                  <a:lnTo>
                    <a:pt x="0" y="48"/>
                  </a:lnTo>
                  <a:lnTo>
                    <a:pt x="151" y="81"/>
                  </a:lnTo>
                  <a:lnTo>
                    <a:pt x="151" y="33"/>
                  </a:lnTo>
                  <a:lnTo>
                    <a:pt x="0" y="0"/>
                  </a:lnTo>
                </a:path>
              </a:pathLst>
            </a:custGeom>
            <a:solidFill>
              <a:srgbClr val="A9A9A9"/>
            </a:solidFill>
            <a:ln w="12700" cap="rnd" cmpd="sng">
              <a:noFill/>
              <a:prstDash val="solid"/>
              <a:round/>
              <a:headEnd type="none" w="med" len="med"/>
              <a:tailEnd type="none" w="med" len="med"/>
            </a:ln>
            <a:effectLst/>
          </p:spPr>
          <p:txBody>
            <a:bodyPr/>
            <a:lstStyle/>
            <a:p>
              <a:endParaRPr lang="en-US"/>
            </a:p>
          </p:txBody>
        </p:sp>
        <p:sp>
          <p:nvSpPr>
            <p:cNvPr id="93206" name="Line 22"/>
            <p:cNvSpPr>
              <a:spLocks noChangeShapeType="1"/>
            </p:cNvSpPr>
            <p:nvPr/>
          </p:nvSpPr>
          <p:spPr bwMode="auto">
            <a:xfrm>
              <a:off x="580" y="949"/>
              <a:ext cx="138" cy="30"/>
            </a:xfrm>
            <a:prstGeom prst="line">
              <a:avLst/>
            </a:prstGeom>
            <a:noFill/>
            <a:ln w="6350">
              <a:solidFill>
                <a:srgbClr val="919191"/>
              </a:solidFill>
              <a:round/>
              <a:headEnd/>
              <a:tailEnd/>
            </a:ln>
            <a:effectLst/>
          </p:spPr>
          <p:txBody>
            <a:bodyPr wrap="none" anchor="ctr"/>
            <a:lstStyle/>
            <a:p>
              <a:endParaRPr lang="en-US"/>
            </a:p>
          </p:txBody>
        </p:sp>
        <p:sp>
          <p:nvSpPr>
            <p:cNvPr id="93207" name="Freeform 23"/>
            <p:cNvSpPr>
              <a:spLocks/>
            </p:cNvSpPr>
            <p:nvPr/>
          </p:nvSpPr>
          <p:spPr bwMode="auto">
            <a:xfrm>
              <a:off x="566" y="1086"/>
              <a:ext cx="167" cy="75"/>
            </a:xfrm>
            <a:custGeom>
              <a:avLst/>
              <a:gdLst/>
              <a:ahLst/>
              <a:cxnLst>
                <a:cxn ang="0">
                  <a:pos x="0" y="85"/>
                </a:cxn>
                <a:cxn ang="0">
                  <a:pos x="0" y="0"/>
                </a:cxn>
                <a:cxn ang="0">
                  <a:pos x="350" y="93"/>
                </a:cxn>
                <a:cxn ang="0">
                  <a:pos x="350" y="182"/>
                </a:cxn>
                <a:cxn ang="0">
                  <a:pos x="0" y="85"/>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3208" name="Freeform 24"/>
            <p:cNvSpPr>
              <a:spLocks/>
            </p:cNvSpPr>
            <p:nvPr/>
          </p:nvSpPr>
          <p:spPr bwMode="auto">
            <a:xfrm>
              <a:off x="566" y="1179"/>
              <a:ext cx="167" cy="83"/>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3209" name="Freeform 25"/>
            <p:cNvSpPr>
              <a:spLocks/>
            </p:cNvSpPr>
            <p:nvPr/>
          </p:nvSpPr>
          <p:spPr bwMode="auto">
            <a:xfrm>
              <a:off x="563" y="1002"/>
              <a:ext cx="170" cy="77"/>
            </a:xfrm>
            <a:custGeom>
              <a:avLst/>
              <a:gdLst/>
              <a:ahLst/>
              <a:cxnLst>
                <a:cxn ang="0">
                  <a:pos x="0" y="85"/>
                </a:cxn>
                <a:cxn ang="0">
                  <a:pos x="0" y="0"/>
                </a:cxn>
                <a:cxn ang="0">
                  <a:pos x="350" y="93"/>
                </a:cxn>
                <a:cxn ang="0">
                  <a:pos x="350" y="181"/>
                </a:cxn>
                <a:cxn ang="0">
                  <a:pos x="0" y="85"/>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p:spPr>
          <p:txBody>
            <a:bodyPr/>
            <a:lstStyle/>
            <a:p>
              <a:endParaRPr lang="en-US"/>
            </a:p>
          </p:txBody>
        </p:sp>
        <p:sp>
          <p:nvSpPr>
            <p:cNvPr id="93210" name="Line 26"/>
            <p:cNvSpPr>
              <a:spLocks noChangeShapeType="1"/>
            </p:cNvSpPr>
            <p:nvPr/>
          </p:nvSpPr>
          <p:spPr bwMode="auto">
            <a:xfrm flipH="1" flipV="1">
              <a:off x="685" y="1049"/>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3211" name="Line 27"/>
            <p:cNvSpPr>
              <a:spLocks noChangeShapeType="1"/>
            </p:cNvSpPr>
            <p:nvPr/>
          </p:nvSpPr>
          <p:spPr bwMode="auto">
            <a:xfrm flipH="1" flipV="1">
              <a:off x="685" y="1131"/>
              <a:ext cx="33" cy="7"/>
            </a:xfrm>
            <a:prstGeom prst="line">
              <a:avLst/>
            </a:prstGeom>
            <a:noFill/>
            <a:ln w="9525">
              <a:solidFill>
                <a:srgbClr val="D60093"/>
              </a:solidFill>
              <a:round/>
              <a:headEnd/>
              <a:tailEnd/>
            </a:ln>
            <a:effectLst/>
          </p:spPr>
          <p:txBody>
            <a:bodyPr wrap="none" tIns="27432" bIns="27432" anchor="ctr">
              <a:spAutoFit/>
            </a:bodyPr>
            <a:lstStyle/>
            <a:p>
              <a:endParaRPr lang="en-US"/>
            </a:p>
          </p:txBody>
        </p:sp>
        <p:sp>
          <p:nvSpPr>
            <p:cNvPr id="93212" name="Line 28"/>
            <p:cNvSpPr>
              <a:spLocks noChangeShapeType="1"/>
            </p:cNvSpPr>
            <p:nvPr/>
          </p:nvSpPr>
          <p:spPr bwMode="auto">
            <a:xfrm flipH="1" flipV="1">
              <a:off x="685" y="1230"/>
              <a:ext cx="33" cy="8"/>
            </a:xfrm>
            <a:prstGeom prst="line">
              <a:avLst/>
            </a:prstGeom>
            <a:noFill/>
            <a:ln w="9525">
              <a:solidFill>
                <a:srgbClr val="D60093"/>
              </a:solidFill>
              <a:round/>
              <a:headEnd/>
              <a:tailEnd/>
            </a:ln>
            <a:effectLst/>
          </p:spPr>
          <p:txBody>
            <a:bodyPr wrap="none" tIns="27432" bIns="27432" anchor="ctr">
              <a:spAutoFit/>
            </a:bodyPr>
            <a:lstStyle/>
            <a:p>
              <a:endParaRPr lang="en-US"/>
            </a:p>
          </p:txBody>
        </p:sp>
      </p:grpSp>
      <p:grpSp>
        <p:nvGrpSpPr>
          <p:cNvPr id="3" name="Group 29"/>
          <p:cNvGrpSpPr>
            <a:grpSpLocks/>
          </p:cNvGrpSpPr>
          <p:nvPr/>
        </p:nvGrpSpPr>
        <p:grpSpPr bwMode="auto">
          <a:xfrm>
            <a:off x="2057400" y="5095875"/>
            <a:ext cx="1252538" cy="1381125"/>
            <a:chOff x="2967" y="2733"/>
            <a:chExt cx="789" cy="870"/>
          </a:xfrm>
        </p:grpSpPr>
        <p:grpSp>
          <p:nvGrpSpPr>
            <p:cNvPr id="4" name="Group 30"/>
            <p:cNvGrpSpPr>
              <a:grpSpLocks/>
            </p:cNvGrpSpPr>
            <p:nvPr/>
          </p:nvGrpSpPr>
          <p:grpSpPr bwMode="auto">
            <a:xfrm>
              <a:off x="2967" y="3191"/>
              <a:ext cx="763" cy="412"/>
              <a:chOff x="1929" y="1343"/>
              <a:chExt cx="763" cy="412"/>
            </a:xfrm>
          </p:grpSpPr>
          <p:sp>
            <p:nvSpPr>
              <p:cNvPr id="93215" name="Freeform 31"/>
              <p:cNvSpPr>
                <a:spLocks noChangeAspect="1"/>
              </p:cNvSpPr>
              <p:nvPr/>
            </p:nvSpPr>
            <p:spPr bwMode="auto">
              <a:xfrm>
                <a:off x="2428" y="1450"/>
                <a:ext cx="263" cy="305"/>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16" name="Freeform 32"/>
              <p:cNvSpPr>
                <a:spLocks noChangeAspect="1"/>
              </p:cNvSpPr>
              <p:nvPr/>
            </p:nvSpPr>
            <p:spPr bwMode="auto">
              <a:xfrm>
                <a:off x="1929" y="1343"/>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17" name="Freeform 33"/>
              <p:cNvSpPr>
                <a:spLocks noChangeAspect="1"/>
              </p:cNvSpPr>
              <p:nvPr/>
            </p:nvSpPr>
            <p:spPr bwMode="auto">
              <a:xfrm>
                <a:off x="1929" y="1473"/>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18" name="Freeform 34"/>
              <p:cNvSpPr>
                <a:spLocks noChangeAspect="1"/>
              </p:cNvSpPr>
              <p:nvPr/>
            </p:nvSpPr>
            <p:spPr bwMode="auto">
              <a:xfrm>
                <a:off x="2190" y="1573"/>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endParaRPr lang="en-US"/>
              </a:p>
            </p:txBody>
          </p:sp>
          <p:sp>
            <p:nvSpPr>
              <p:cNvPr id="93219" name="Freeform 35"/>
              <p:cNvSpPr>
                <a:spLocks noChangeAspect="1" noChangeArrowheads="1"/>
              </p:cNvSpPr>
              <p:nvPr/>
            </p:nvSpPr>
            <p:spPr bwMode="auto">
              <a:xfrm>
                <a:off x="2194" y="1624"/>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headEnd/>
                <a:tailEnd/>
              </a:ln>
              <a:effectLst/>
            </p:spPr>
            <p:txBody>
              <a:bodyPr wrap="none" anchor="ctr"/>
              <a:lstStyle/>
              <a:p>
                <a:endParaRPr lang="en-US"/>
              </a:p>
            </p:txBody>
          </p:sp>
          <p:sp>
            <p:nvSpPr>
              <p:cNvPr id="93220" name="Freeform 36"/>
              <p:cNvSpPr>
                <a:spLocks/>
              </p:cNvSpPr>
              <p:nvPr/>
            </p:nvSpPr>
            <p:spPr bwMode="auto">
              <a:xfrm>
                <a:off x="2190" y="1572"/>
                <a:ext cx="195" cy="84"/>
              </a:xfrm>
              <a:custGeom>
                <a:avLst/>
                <a:gdLst/>
                <a:ahLst/>
                <a:cxnLst>
                  <a:cxn ang="0">
                    <a:pos x="0" y="84"/>
                  </a:cxn>
                  <a:cxn ang="0">
                    <a:pos x="0" y="0"/>
                  </a:cxn>
                  <a:cxn ang="0">
                    <a:pos x="195" y="54"/>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endParaRPr lang="en-US"/>
              </a:p>
            </p:txBody>
          </p:sp>
          <p:sp>
            <p:nvSpPr>
              <p:cNvPr id="93221" name="Line 37"/>
              <p:cNvSpPr>
                <a:spLocks noChangeShapeType="1"/>
              </p:cNvSpPr>
              <p:nvPr/>
            </p:nvSpPr>
            <p:spPr bwMode="auto">
              <a:xfrm>
                <a:off x="2207" y="1600"/>
                <a:ext cx="153" cy="38"/>
              </a:xfrm>
              <a:prstGeom prst="line">
                <a:avLst/>
              </a:prstGeom>
              <a:noFill/>
              <a:ln w="3175">
                <a:solidFill>
                  <a:srgbClr val="777777"/>
                </a:solidFill>
                <a:round/>
                <a:headEnd/>
                <a:tailEnd/>
              </a:ln>
              <a:effectLst/>
            </p:spPr>
            <p:txBody>
              <a:bodyPr wrap="none" tIns="27432" bIns="27432" anchor="ctr">
                <a:spAutoFit/>
              </a:bodyPr>
              <a:lstStyle/>
              <a:p>
                <a:endParaRPr lang="en-US"/>
              </a:p>
            </p:txBody>
          </p:sp>
          <p:sp>
            <p:nvSpPr>
              <p:cNvPr id="93222" name="Line 38"/>
              <p:cNvSpPr>
                <a:spLocks noChangeShapeType="1"/>
              </p:cNvSpPr>
              <p:nvPr/>
            </p:nvSpPr>
            <p:spPr bwMode="auto">
              <a:xfrm>
                <a:off x="2337" y="1678"/>
                <a:ext cx="29" cy="6"/>
              </a:xfrm>
              <a:prstGeom prst="line">
                <a:avLst/>
              </a:prstGeom>
              <a:noFill/>
              <a:ln w="19050">
                <a:solidFill>
                  <a:srgbClr val="D60093"/>
                </a:solidFill>
                <a:round/>
                <a:headEnd/>
                <a:tailEnd/>
              </a:ln>
              <a:effectLst/>
            </p:spPr>
            <p:txBody>
              <a:bodyPr wrap="none" tIns="27432" bIns="27432" anchor="ctr">
                <a:spAutoFit/>
              </a:bodyPr>
              <a:lstStyle/>
              <a:p>
                <a:endParaRPr lang="en-US"/>
              </a:p>
            </p:txBody>
          </p:sp>
          <p:sp>
            <p:nvSpPr>
              <p:cNvPr id="93223" name="Freeform 39"/>
              <p:cNvSpPr>
                <a:spLocks/>
              </p:cNvSpPr>
              <p:nvPr/>
            </p:nvSpPr>
            <p:spPr bwMode="auto">
              <a:xfrm>
                <a:off x="2255" y="1610"/>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endParaRPr lang="en-US"/>
              </a:p>
            </p:txBody>
          </p:sp>
          <p:sp>
            <p:nvSpPr>
              <p:cNvPr id="93224" name="Line 40"/>
              <p:cNvSpPr>
                <a:spLocks noChangeShapeType="1"/>
              </p:cNvSpPr>
              <p:nvPr/>
            </p:nvSpPr>
            <p:spPr bwMode="auto">
              <a:xfrm>
                <a:off x="1942" y="1503"/>
                <a:ext cx="202" cy="57"/>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3225" name="Line 41"/>
              <p:cNvSpPr>
                <a:spLocks noChangeShapeType="1"/>
              </p:cNvSpPr>
              <p:nvPr/>
            </p:nvSpPr>
            <p:spPr bwMode="auto">
              <a:xfrm>
                <a:off x="1942" y="1525"/>
                <a:ext cx="202" cy="56"/>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3226" name="Line 42"/>
              <p:cNvSpPr>
                <a:spLocks noChangeShapeType="1"/>
              </p:cNvSpPr>
              <p:nvPr/>
            </p:nvSpPr>
            <p:spPr bwMode="auto">
              <a:xfrm>
                <a:off x="1942" y="1548"/>
                <a:ext cx="202" cy="57"/>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3227" name="Line 43"/>
              <p:cNvSpPr>
                <a:spLocks noChangeShapeType="1"/>
              </p:cNvSpPr>
              <p:nvPr/>
            </p:nvSpPr>
            <p:spPr bwMode="auto">
              <a:xfrm>
                <a:off x="1942" y="1570"/>
                <a:ext cx="202" cy="56"/>
              </a:xfrm>
              <a:prstGeom prst="line">
                <a:avLst/>
              </a:prstGeom>
              <a:noFill/>
              <a:ln w="6350">
                <a:solidFill>
                  <a:srgbClr val="777777"/>
                </a:solidFill>
                <a:round/>
                <a:headEnd/>
                <a:tailEnd/>
              </a:ln>
              <a:effectLst/>
            </p:spPr>
            <p:txBody>
              <a:bodyPr tIns="27432" bIns="27432" anchor="ctr">
                <a:spAutoFit/>
              </a:bodyPr>
              <a:lstStyle/>
              <a:p>
                <a:endParaRPr lang="en-US"/>
              </a:p>
            </p:txBody>
          </p:sp>
          <p:sp>
            <p:nvSpPr>
              <p:cNvPr id="93228" name="Freeform 44"/>
              <p:cNvSpPr>
                <a:spLocks/>
              </p:cNvSpPr>
              <p:nvPr/>
            </p:nvSpPr>
            <p:spPr bwMode="auto">
              <a:xfrm>
                <a:off x="2192" y="1632"/>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endParaRPr lang="en-US"/>
              </a:p>
            </p:txBody>
          </p:sp>
        </p:grpSp>
        <p:grpSp>
          <p:nvGrpSpPr>
            <p:cNvPr id="5" name="Group 45"/>
            <p:cNvGrpSpPr>
              <a:grpSpLocks/>
            </p:cNvGrpSpPr>
            <p:nvPr/>
          </p:nvGrpSpPr>
          <p:grpSpPr bwMode="auto">
            <a:xfrm>
              <a:off x="3042" y="2733"/>
              <a:ext cx="714" cy="672"/>
              <a:chOff x="2004" y="885"/>
              <a:chExt cx="714" cy="672"/>
            </a:xfrm>
          </p:grpSpPr>
          <p:sp>
            <p:nvSpPr>
              <p:cNvPr id="93230" name="Freeform 46"/>
              <p:cNvSpPr>
                <a:spLocks/>
              </p:cNvSpPr>
              <p:nvPr/>
            </p:nvSpPr>
            <p:spPr bwMode="auto">
              <a:xfrm>
                <a:off x="2058" y="1322"/>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endParaRPr lang="en-US"/>
              </a:p>
            </p:txBody>
          </p:sp>
          <p:sp>
            <p:nvSpPr>
              <p:cNvPr id="93231" name="Freeform 47"/>
              <p:cNvSpPr>
                <a:spLocks/>
              </p:cNvSpPr>
              <p:nvPr/>
            </p:nvSpPr>
            <p:spPr bwMode="auto">
              <a:xfrm>
                <a:off x="2065" y="1327"/>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endParaRPr lang="en-US"/>
              </a:p>
            </p:txBody>
          </p:sp>
          <p:sp>
            <p:nvSpPr>
              <p:cNvPr id="93232" name="Oval 48"/>
              <p:cNvSpPr>
                <a:spLocks noChangeArrowheads="1"/>
              </p:cNvSpPr>
              <p:nvPr/>
            </p:nvSpPr>
            <p:spPr bwMode="auto">
              <a:xfrm>
                <a:off x="2199" y="1378"/>
                <a:ext cx="280" cy="112"/>
              </a:xfrm>
              <a:prstGeom prst="ellipse">
                <a:avLst/>
              </a:prstGeom>
              <a:solidFill>
                <a:srgbClr val="B2B2B2"/>
              </a:solidFill>
              <a:ln w="3175" cap="rnd">
                <a:solidFill>
                  <a:schemeClr val="tx1"/>
                </a:solidFill>
                <a:round/>
                <a:headEnd/>
                <a:tailEnd/>
              </a:ln>
              <a:effectLst/>
            </p:spPr>
            <p:txBody>
              <a:bodyPr/>
              <a:lstStyle/>
              <a:p>
                <a:endParaRPr lang="en-US"/>
              </a:p>
            </p:txBody>
          </p:sp>
          <p:sp>
            <p:nvSpPr>
              <p:cNvPr id="93233" name="Freeform 49"/>
              <p:cNvSpPr>
                <a:spLocks/>
              </p:cNvSpPr>
              <p:nvPr/>
            </p:nvSpPr>
            <p:spPr bwMode="auto">
              <a:xfrm>
                <a:off x="2046" y="1382"/>
                <a:ext cx="452"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endParaRPr lang="en-US"/>
              </a:p>
            </p:txBody>
          </p:sp>
          <p:sp>
            <p:nvSpPr>
              <p:cNvPr id="93234" name="Freeform 50"/>
              <p:cNvSpPr>
                <a:spLocks noChangeAspect="1"/>
              </p:cNvSpPr>
              <p:nvPr/>
            </p:nvSpPr>
            <p:spPr bwMode="auto">
              <a:xfrm>
                <a:off x="2154" y="885"/>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35" name="Freeform 51"/>
              <p:cNvSpPr>
                <a:spLocks noChangeAspect="1"/>
              </p:cNvSpPr>
              <p:nvPr/>
            </p:nvSpPr>
            <p:spPr bwMode="auto">
              <a:xfrm>
                <a:off x="2506" y="1000"/>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36" name="Freeform 52"/>
              <p:cNvSpPr>
                <a:spLocks noChangeAspect="1"/>
              </p:cNvSpPr>
              <p:nvPr/>
            </p:nvSpPr>
            <p:spPr bwMode="auto">
              <a:xfrm>
                <a:off x="2004" y="891"/>
                <a:ext cx="615" cy="172"/>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endParaRPr lang="en-US"/>
              </a:p>
            </p:txBody>
          </p:sp>
          <p:sp>
            <p:nvSpPr>
              <p:cNvPr id="93237" name="Freeform 53"/>
              <p:cNvSpPr>
                <a:spLocks noChangeAspect="1"/>
              </p:cNvSpPr>
              <p:nvPr/>
            </p:nvSpPr>
            <p:spPr bwMode="auto">
              <a:xfrm>
                <a:off x="2004" y="942"/>
                <a:ext cx="502" cy="566"/>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endParaRPr lang="en-US"/>
              </a:p>
            </p:txBody>
          </p:sp>
          <p:sp>
            <p:nvSpPr>
              <p:cNvPr id="93238" name="Freeform 54"/>
              <p:cNvSpPr>
                <a:spLocks noChangeAspect="1"/>
              </p:cNvSpPr>
              <p:nvPr/>
            </p:nvSpPr>
            <p:spPr bwMode="auto">
              <a:xfrm>
                <a:off x="2043" y="992"/>
                <a:ext cx="425" cy="464"/>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endParaRPr lang="en-US"/>
              </a:p>
            </p:txBody>
          </p:sp>
          <p:sp>
            <p:nvSpPr>
              <p:cNvPr id="93239" name="Freeform 55"/>
              <p:cNvSpPr>
                <a:spLocks/>
              </p:cNvSpPr>
              <p:nvPr/>
            </p:nvSpPr>
            <p:spPr bwMode="auto">
              <a:xfrm>
                <a:off x="2069" y="1023"/>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93240" name="Line 56"/>
              <p:cNvSpPr>
                <a:spLocks noChangeShapeType="1"/>
              </p:cNvSpPr>
              <p:nvPr/>
            </p:nvSpPr>
            <p:spPr bwMode="auto">
              <a:xfrm>
                <a:off x="2102" y="1056"/>
                <a:ext cx="0" cy="61"/>
              </a:xfrm>
              <a:prstGeom prst="line">
                <a:avLst/>
              </a:prstGeom>
              <a:noFill/>
              <a:ln w="25400">
                <a:solidFill>
                  <a:schemeClr val="bg1"/>
                </a:solidFill>
                <a:round/>
                <a:headEnd/>
                <a:tailEnd/>
              </a:ln>
              <a:effectLst/>
            </p:spPr>
            <p:txBody>
              <a:bodyPr wrap="none" anchor="ctr"/>
              <a:lstStyle/>
              <a:p>
                <a:endParaRPr lang="en-US"/>
              </a:p>
            </p:txBody>
          </p:sp>
        </p:grpSp>
      </p:grpSp>
      <p:sp>
        <p:nvSpPr>
          <p:cNvPr id="93241" name="Text Box 57"/>
          <p:cNvSpPr txBox="1">
            <a:spLocks noChangeArrowheads="1"/>
          </p:cNvSpPr>
          <p:nvPr/>
        </p:nvSpPr>
        <p:spPr bwMode="auto">
          <a:xfrm>
            <a:off x="7273925" y="4562475"/>
            <a:ext cx="1184275" cy="338138"/>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a:t>Web Server</a:t>
            </a:r>
          </a:p>
        </p:txBody>
      </p:sp>
      <p:sp>
        <p:nvSpPr>
          <p:cNvPr id="93242" name="Rectangle 58"/>
          <p:cNvSpPr>
            <a:spLocks noChangeAspect="1" noChangeArrowheads="1"/>
          </p:cNvSpPr>
          <p:nvPr/>
        </p:nvSpPr>
        <p:spPr bwMode="auto">
          <a:xfrm flipH="1">
            <a:off x="1371600" y="4943475"/>
            <a:ext cx="1549400" cy="338138"/>
          </a:xfrm>
          <a:prstGeom prst="rect">
            <a:avLst/>
          </a:prstGeom>
          <a:solidFill>
            <a:schemeClr val="bg1"/>
          </a:solidFill>
          <a:ln w="9525">
            <a:solidFill>
              <a:srgbClr val="333399"/>
            </a:solidFill>
            <a:miter lim="800000"/>
            <a:headEnd/>
            <a:tailEnd/>
          </a:ln>
          <a:effectLst>
            <a:outerShdw dist="35921" dir="2700000" algn="ctr" rotWithShape="0">
              <a:srgbClr val="C0C0C0"/>
            </a:outerShdw>
          </a:effectLst>
        </p:spPr>
        <p:txBody>
          <a:bodyPr wrap="none" tIns="27432" bIns="27432" anchor="ctr">
            <a:spAutoFit/>
          </a:bodyPr>
          <a:lstStyle/>
          <a:p>
            <a:pPr algn="ctr">
              <a:spcBef>
                <a:spcPct val="50000"/>
              </a:spcBef>
            </a:pPr>
            <a:r>
              <a:rPr lang="en-US" sz="1800"/>
              <a:t>Client Computer</a:t>
            </a:r>
          </a:p>
        </p:txBody>
      </p:sp>
      <p:sp>
        <p:nvSpPr>
          <p:cNvPr id="93243" name="Line 59"/>
          <p:cNvSpPr>
            <a:spLocks noChangeShapeType="1"/>
          </p:cNvSpPr>
          <p:nvPr/>
        </p:nvSpPr>
        <p:spPr bwMode="auto">
          <a:xfrm flipV="1">
            <a:off x="2667000" y="5019675"/>
            <a:ext cx="3962400" cy="685800"/>
          </a:xfrm>
          <a:prstGeom prst="line">
            <a:avLst/>
          </a:prstGeom>
          <a:noFill/>
          <a:ln w="57150">
            <a:solidFill>
              <a:schemeClr val="accent2"/>
            </a:solidFill>
            <a:round/>
            <a:headEnd type="triangle" w="med" len="med"/>
            <a:tailEnd type="triangle" w="med" len="med"/>
          </a:ln>
          <a:effectLst/>
        </p:spPr>
        <p:txBody>
          <a:bodyPr/>
          <a:lstStyle/>
          <a:p>
            <a:endParaRPr lang="en-US"/>
          </a:p>
        </p:txBody>
      </p:sp>
      <p:sp>
        <p:nvSpPr>
          <p:cNvPr id="93262" name="Text Box 78"/>
          <p:cNvSpPr txBox="1">
            <a:spLocks noChangeArrowheads="1"/>
          </p:cNvSpPr>
          <p:nvPr/>
        </p:nvSpPr>
        <p:spPr bwMode="auto">
          <a:xfrm>
            <a:off x="3124200" y="5857875"/>
            <a:ext cx="914400" cy="376238"/>
          </a:xfrm>
          <a:prstGeom prst="rect">
            <a:avLst/>
          </a:prstGeom>
          <a:solidFill>
            <a:schemeClr val="bg1"/>
          </a:solidFill>
          <a:ln w="9525">
            <a:solidFill>
              <a:srgbClr val="3333CC"/>
            </a:solidFill>
            <a:miter lim="800000"/>
            <a:headEnd/>
            <a:tailEnd/>
          </a:ln>
          <a:effectLst/>
        </p:spPr>
        <p:txBody>
          <a:bodyPr>
            <a:spAutoFit/>
          </a:bodyPr>
          <a:lstStyle/>
          <a:p>
            <a:pPr>
              <a:spcBef>
                <a:spcPct val="50000"/>
              </a:spcBef>
            </a:pPr>
            <a:r>
              <a:rPr lang="en-US" sz="1800"/>
              <a:t>Cookies</a:t>
            </a:r>
          </a:p>
        </p:txBody>
      </p:sp>
      <p:pic>
        <p:nvPicPr>
          <p:cNvPr id="93263" name="Picture 79" descr="fd00927_"/>
          <p:cNvPicPr>
            <a:picLocks noGrp="1" noChangeAspect="1" noChangeArrowheads="1"/>
          </p:cNvPicPr>
          <p:nvPr>
            <p:ph sz="half" idx="2"/>
          </p:nvPr>
        </p:nvPicPr>
        <p:blipFill>
          <a:blip r:embed="rId3" cstate="print"/>
          <a:srcRect/>
          <a:stretch>
            <a:fillRect/>
          </a:stretch>
        </p:blipFill>
        <p:spPr>
          <a:xfrm>
            <a:off x="2438400" y="5772150"/>
            <a:ext cx="685800" cy="466725"/>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Global.asax File</a:t>
            </a:r>
          </a:p>
        </p:txBody>
      </p:sp>
      <p:sp>
        <p:nvSpPr>
          <p:cNvPr id="62467" name="Rectangle 3"/>
          <p:cNvSpPr>
            <a:spLocks noGrp="1" noChangeArrowheads="1"/>
          </p:cNvSpPr>
          <p:nvPr>
            <p:ph type="body" idx="1"/>
          </p:nvPr>
        </p:nvSpPr>
        <p:spPr/>
        <p:txBody>
          <a:bodyPr/>
          <a:lstStyle/>
          <a:p>
            <a:r>
              <a:rPr lang="en-US" dirty="0"/>
              <a:t>Only one </a:t>
            </a:r>
            <a:r>
              <a:rPr lang="en-US" dirty="0" err="1"/>
              <a:t>Global.asax</a:t>
            </a:r>
            <a:r>
              <a:rPr lang="en-US" dirty="0"/>
              <a:t> file per Web application</a:t>
            </a:r>
          </a:p>
          <a:p>
            <a:r>
              <a:rPr lang="en-US" dirty="0"/>
              <a:t>Stored in the virtual root of the Web application </a:t>
            </a:r>
          </a:p>
          <a:p>
            <a:r>
              <a:rPr lang="en-US" dirty="0"/>
              <a:t>Used to handle application and session events</a:t>
            </a:r>
          </a:p>
          <a:p>
            <a:r>
              <a:rPr lang="en-US" dirty="0"/>
              <a:t>The </a:t>
            </a:r>
            <a:r>
              <a:rPr lang="en-US" dirty="0" err="1"/>
              <a:t>Global.asax</a:t>
            </a:r>
            <a:r>
              <a:rPr lang="en-US" dirty="0"/>
              <a:t> file is optional</a:t>
            </a:r>
            <a:endParaRPr lang="en-US" dirty="0">
              <a:solidFill>
                <a:srgbClr val="FF0000"/>
              </a:solidFill>
            </a:endParaRPr>
          </a:p>
          <a:p>
            <a:endParaRPr lang="en-US" dirty="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OF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FSOFTTemplate-</Template>
  <TotalTime>304</TotalTime>
  <Words>1748</Words>
  <Application>Microsoft Office PowerPoint</Application>
  <PresentationFormat>On-screen Show (4:3)</PresentationFormat>
  <Paragraphs>329</Paragraphs>
  <Slides>24</Slides>
  <Notes>22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Arial Narrow</vt:lpstr>
      <vt:lpstr>Calibri</vt:lpstr>
      <vt:lpstr>Lucida Sans Typewriter</vt:lpstr>
      <vt:lpstr>Tahoma</vt:lpstr>
      <vt:lpstr>Times New Roman</vt:lpstr>
      <vt:lpstr>Wingdings</vt:lpstr>
      <vt:lpstr>FSOFTTemplate-</vt:lpstr>
      <vt:lpstr> Managing State</vt:lpstr>
      <vt:lpstr>Quick test</vt:lpstr>
      <vt:lpstr>Overview</vt:lpstr>
      <vt:lpstr>Lesson: State Management</vt:lpstr>
      <vt:lpstr>What is State Management?</vt:lpstr>
      <vt:lpstr>Types of State Management</vt:lpstr>
      <vt:lpstr>Server-Side State Management</vt:lpstr>
      <vt:lpstr>Client-Side State Management</vt:lpstr>
      <vt:lpstr>The Global.asax File</vt:lpstr>
      <vt:lpstr>The Global.asax File (continued)</vt:lpstr>
      <vt:lpstr>Lesson: Application and Session Variables</vt:lpstr>
      <vt:lpstr>Initializing Application and Session Variables</vt:lpstr>
      <vt:lpstr>Using Application and Session Variables</vt:lpstr>
      <vt:lpstr>Demonstration: Using Session Variables</vt:lpstr>
      <vt:lpstr>Application and Session Variable Duration</vt:lpstr>
      <vt:lpstr>Scalable Storage of Application and Session Variables</vt:lpstr>
      <vt:lpstr>Saving Application and Session Variables in a Database</vt:lpstr>
      <vt:lpstr>Lesson: Cookies and Cookieless Sessions</vt:lpstr>
      <vt:lpstr>Using Cookies to Store Session Data</vt:lpstr>
      <vt:lpstr>Instructor-Led Practice: Using Variables and Cookies</vt:lpstr>
      <vt:lpstr>Retrieving Information from a Cookie</vt:lpstr>
      <vt:lpstr>Using Cookieless Sessions</vt:lpstr>
      <vt:lpstr>Setting Up Cookieless Sessions</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Managing State</dc:title>
  <dc:creator>haipt</dc:creator>
  <cp:lastModifiedBy>NGUYEN QUYET</cp:lastModifiedBy>
  <cp:revision>70</cp:revision>
  <dcterms:created xsi:type="dcterms:W3CDTF">2011-03-23T16:59:33Z</dcterms:created>
  <dcterms:modified xsi:type="dcterms:W3CDTF">2014-03-06T01:32:06Z</dcterms:modified>
</cp:coreProperties>
</file>