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3" r:id="rId2"/>
    <p:sldId id="403" r:id="rId3"/>
    <p:sldId id="376" r:id="rId4"/>
    <p:sldId id="404" r:id="rId5"/>
    <p:sldId id="405" r:id="rId6"/>
    <p:sldId id="379" r:id="rId7"/>
    <p:sldId id="425" r:id="rId8"/>
    <p:sldId id="426" r:id="rId9"/>
    <p:sldId id="427" r:id="rId10"/>
    <p:sldId id="380" r:id="rId11"/>
    <p:sldId id="406" r:id="rId12"/>
    <p:sldId id="407" r:id="rId13"/>
    <p:sldId id="381" r:id="rId14"/>
    <p:sldId id="382" r:id="rId15"/>
    <p:sldId id="383" r:id="rId16"/>
    <p:sldId id="408" r:id="rId17"/>
    <p:sldId id="384" r:id="rId18"/>
    <p:sldId id="385" r:id="rId19"/>
    <p:sldId id="411" r:id="rId20"/>
    <p:sldId id="412" r:id="rId21"/>
    <p:sldId id="413" r:id="rId22"/>
    <p:sldId id="417" r:id="rId23"/>
    <p:sldId id="418" r:id="rId24"/>
    <p:sldId id="414" r:id="rId25"/>
    <p:sldId id="415" r:id="rId26"/>
    <p:sldId id="416" r:id="rId27"/>
    <p:sldId id="409" r:id="rId28"/>
    <p:sldId id="419" r:id="rId29"/>
    <p:sldId id="420" r:id="rId30"/>
    <p:sldId id="423" r:id="rId31"/>
    <p:sldId id="424" r:id="rId32"/>
    <p:sldId id="421" r:id="rId33"/>
    <p:sldId id="422" r:id="rId34"/>
    <p:sldId id="410" r:id="rId35"/>
    <p:sldId id="326" r:id="rId36"/>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2070" autoAdjust="0"/>
  </p:normalViewPr>
  <p:slideViewPr>
    <p:cSldViewPr>
      <p:cViewPr varScale="1">
        <p:scale>
          <a:sx n="61" d="100"/>
          <a:sy n="61" d="100"/>
        </p:scale>
        <p:origin x="162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05/03/2015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787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Constructor called at object creation</a:t>
            </a:r>
          </a:p>
          <a:p>
            <a:r>
              <a:rPr lang="en-US" dirty="0" smtClean="0"/>
              <a:t>Constructor by default</a:t>
            </a:r>
          </a:p>
          <a:p>
            <a:r>
              <a:rPr lang="en-US" dirty="0" smtClean="0"/>
              <a:t>Not OK yet, need</a:t>
            </a:r>
            <a:r>
              <a:rPr lang="en-US" baseline="0" dirty="0" smtClean="0"/>
              <a:t> public </a:t>
            </a:r>
            <a:r>
              <a:rPr lang="en-US" dirty="0" smtClean="0"/>
              <a:t>access modifier next page</a:t>
            </a:r>
          </a:p>
          <a:p>
            <a:r>
              <a:rPr lang="en-US" dirty="0" smtClean="0"/>
              <a:t>this</a:t>
            </a:r>
            <a:r>
              <a:rPr lang="en-US" baseline="0" dirty="0" smtClean="0"/>
              <a:t> keyword access the current object</a:t>
            </a:r>
            <a:endParaRPr lang="en-US" dirty="0"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09C14C-194A-4333-B7A9-1457FCD62C07}" type="slidenum">
              <a:rPr lang="vi-VN" smtClean="0">
                <a:latin typeface="Arial" charset="0"/>
                <a:cs typeface="Arial" charset="0"/>
              </a:rPr>
              <a:pPr/>
              <a:t>12</a:t>
            </a:fld>
            <a:endParaRPr lang="vi-VN" smtClean="0">
              <a:latin typeface="Arial" charset="0"/>
              <a:cs typeface="Arial" charset="0"/>
            </a:endParaRPr>
          </a:p>
        </p:txBody>
      </p:sp>
    </p:spTree>
    <p:extLst>
      <p:ext uri="{BB962C8B-B14F-4D97-AF65-F5344CB8AC3E}">
        <p14:creationId xmlns:p14="http://schemas.microsoft.com/office/powerpoint/2010/main" val="56018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Private: data </a:t>
            </a:r>
            <a:r>
              <a:rPr lang="en-US" dirty="0" err="1" smtClean="0"/>
              <a:t>hoặc</a:t>
            </a:r>
            <a:r>
              <a:rPr lang="en-US" baseline="0" dirty="0" smtClean="0"/>
              <a:t> method </a:t>
            </a:r>
            <a:r>
              <a:rPr lang="en-US" baseline="0" dirty="0" err="1" smtClean="0"/>
              <a:t>được</a:t>
            </a:r>
            <a:r>
              <a:rPr lang="en-US" baseline="0" dirty="0" smtClean="0"/>
              <a:t> </a:t>
            </a:r>
            <a:r>
              <a:rPr lang="en-US" baseline="0" dirty="0" err="1" smtClean="0"/>
              <a:t>giấu</a:t>
            </a:r>
            <a:r>
              <a:rPr lang="en-US" baseline="0" dirty="0" smtClean="0"/>
              <a:t>, </a:t>
            </a:r>
            <a:r>
              <a:rPr lang="en-US" baseline="0" dirty="0" err="1" smtClean="0"/>
              <a:t>các</a:t>
            </a:r>
            <a:r>
              <a:rPr lang="en-US" baseline="0" dirty="0" smtClean="0"/>
              <a:t> object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access</a:t>
            </a:r>
          </a:p>
          <a:p>
            <a:endParaRPr lang="en-US" baseline="0" dirty="0" smtClean="0"/>
          </a:p>
          <a:p>
            <a:r>
              <a:rPr lang="en-US" baseline="0" dirty="0" smtClean="0"/>
              <a:t>Public: data </a:t>
            </a:r>
            <a:r>
              <a:rPr lang="en-US" baseline="0" dirty="0" err="1" smtClean="0"/>
              <a:t>hoặc</a:t>
            </a:r>
            <a:r>
              <a:rPr lang="en-US" baseline="0" dirty="0" smtClean="0"/>
              <a:t> method </a:t>
            </a:r>
            <a:r>
              <a:rPr lang="en-US" baseline="0" dirty="0" err="1" smtClean="0"/>
              <a:t>được</a:t>
            </a:r>
            <a:r>
              <a:rPr lang="en-US" baseline="0" dirty="0" smtClean="0"/>
              <a:t> public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accessed/modified </a:t>
            </a:r>
            <a:r>
              <a:rPr lang="en-US" baseline="0" dirty="0" err="1" smtClean="0"/>
              <a:t>bởi</a:t>
            </a:r>
            <a:r>
              <a:rPr lang="en-US" baseline="0" dirty="0" smtClean="0"/>
              <a:t> </a:t>
            </a:r>
            <a:r>
              <a:rPr lang="en-US" baseline="0" dirty="0" err="1" smtClean="0"/>
              <a:t>các</a:t>
            </a:r>
            <a:r>
              <a:rPr lang="en-US" baseline="0" dirty="0" smtClean="0"/>
              <a:t> object </a:t>
            </a:r>
            <a:r>
              <a:rPr lang="en-US" baseline="0" dirty="0" err="1" smtClean="0"/>
              <a:t>bên</a:t>
            </a:r>
            <a:r>
              <a:rPr lang="en-US" baseline="0" dirty="0" smtClean="0"/>
              <a:t> </a:t>
            </a:r>
            <a:r>
              <a:rPr lang="en-US" baseline="0" dirty="0" err="1" smtClean="0"/>
              <a:t>ngoài</a:t>
            </a:r>
            <a:endParaRPr lang="en-US" baseline="0" dirty="0" smtClean="0"/>
          </a:p>
          <a:p>
            <a:endParaRPr lang="en-US" baseline="0" dirty="0" smtClean="0"/>
          </a:p>
          <a:p>
            <a:r>
              <a:rPr lang="en-US" baseline="0" dirty="0" smtClean="0"/>
              <a:t>Protected: data </a:t>
            </a:r>
            <a:r>
              <a:rPr lang="en-US" baseline="0" dirty="0" err="1" smtClean="0"/>
              <a:t>hoặc</a:t>
            </a:r>
            <a:r>
              <a:rPr lang="en-US" baseline="0" dirty="0" smtClean="0"/>
              <a:t> method </a:t>
            </a:r>
            <a:r>
              <a:rPr lang="en-US" baseline="0" dirty="0" err="1" smtClean="0"/>
              <a:t>có</a:t>
            </a:r>
            <a:r>
              <a:rPr lang="en-US" baseline="0" dirty="0" smtClean="0"/>
              <a:t> </a:t>
            </a:r>
            <a:r>
              <a:rPr lang="en-US" baseline="0" dirty="0" err="1" smtClean="0"/>
              <a:t>thể</a:t>
            </a:r>
            <a:r>
              <a:rPr lang="en-US" baseline="0" dirty="0" smtClean="0"/>
              <a:t> access/modified </a:t>
            </a:r>
            <a:r>
              <a:rPr lang="en-US" baseline="0" dirty="0" err="1" smtClean="0"/>
              <a:t>bởi</a:t>
            </a:r>
            <a:r>
              <a:rPr lang="en-US" baseline="0" dirty="0" smtClean="0"/>
              <a:t> </a:t>
            </a:r>
            <a:r>
              <a:rPr lang="en-US" baseline="0" dirty="0" err="1" smtClean="0"/>
              <a:t>các</a:t>
            </a:r>
            <a:r>
              <a:rPr lang="en-US" baseline="0" dirty="0" smtClean="0"/>
              <a:t> class </a:t>
            </a:r>
            <a:r>
              <a:rPr lang="en-US" baseline="0" dirty="0" err="1" smtClean="0"/>
              <a:t>thuộc</a:t>
            </a:r>
            <a:r>
              <a:rPr lang="en-US" baseline="0" dirty="0" smtClean="0"/>
              <a:t> </a:t>
            </a:r>
            <a:r>
              <a:rPr lang="en-US" baseline="0" dirty="0" err="1" smtClean="0"/>
              <a:t>cùng</a:t>
            </a:r>
            <a:r>
              <a:rPr lang="en-US" baseline="0" dirty="0" smtClean="0"/>
              <a:t> module/package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Friendly: data </a:t>
            </a:r>
            <a:r>
              <a:rPr lang="en-US" baseline="0" dirty="0" err="1" smtClean="0"/>
              <a:t>hoặc</a:t>
            </a:r>
            <a:r>
              <a:rPr lang="en-US" baseline="0" dirty="0" smtClean="0"/>
              <a:t> method </a:t>
            </a:r>
            <a:r>
              <a:rPr lang="en-US" baseline="0" dirty="0" err="1" smtClean="0"/>
              <a:t>có</a:t>
            </a:r>
            <a:r>
              <a:rPr lang="en-US" baseline="0" dirty="0" smtClean="0"/>
              <a:t> </a:t>
            </a:r>
            <a:r>
              <a:rPr lang="en-US" baseline="0" dirty="0" err="1" smtClean="0"/>
              <a:t>thể</a:t>
            </a:r>
            <a:r>
              <a:rPr lang="en-US" baseline="0" dirty="0" smtClean="0"/>
              <a:t> access/modified </a:t>
            </a:r>
            <a:r>
              <a:rPr lang="en-US" baseline="0" dirty="0" err="1" smtClean="0"/>
              <a:t>bởi</a:t>
            </a:r>
            <a:r>
              <a:rPr lang="en-US" baseline="0" dirty="0" smtClean="0"/>
              <a:t> </a:t>
            </a:r>
            <a:r>
              <a:rPr lang="en-US" baseline="0" dirty="0" err="1" smtClean="0"/>
              <a:t>các</a:t>
            </a:r>
            <a:r>
              <a:rPr lang="en-US" baseline="0" dirty="0" smtClean="0"/>
              <a:t> class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friend </a:t>
            </a:r>
            <a:r>
              <a:rPr lang="en-US" baseline="0" dirty="0" err="1" smtClean="0"/>
              <a:t>của</a:t>
            </a:r>
            <a:r>
              <a:rPr lang="en-US" baseline="0" dirty="0" smtClean="0"/>
              <a:t> class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13</a:t>
            </a:fld>
            <a:endParaRPr lang="en-US"/>
          </a:p>
        </p:txBody>
      </p:sp>
    </p:spTree>
    <p:extLst>
      <p:ext uri="{BB962C8B-B14F-4D97-AF65-F5344CB8AC3E}">
        <p14:creationId xmlns:p14="http://schemas.microsoft.com/office/powerpoint/2010/main" val="108489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14</a:t>
            </a:fld>
            <a:endParaRPr lang="en-US"/>
          </a:p>
        </p:txBody>
      </p:sp>
    </p:spTree>
    <p:extLst>
      <p:ext uri="{BB962C8B-B14F-4D97-AF65-F5344CB8AC3E}">
        <p14:creationId xmlns:p14="http://schemas.microsoft.com/office/powerpoint/2010/main" val="340939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Promote</a:t>
            </a:r>
            <a:r>
              <a:rPr lang="en-US" baseline="0" dirty="0" smtClean="0"/>
              <a:t> re-use: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từ</a:t>
            </a:r>
            <a:r>
              <a:rPr lang="en-US" baseline="0" dirty="0" smtClean="0"/>
              <a:t> </a:t>
            </a:r>
            <a:r>
              <a:rPr lang="en-US" baseline="0" dirty="0" err="1" smtClean="0"/>
              <a:t>đầu</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class </a:t>
            </a:r>
            <a:r>
              <a:rPr lang="en-US" baseline="0" dirty="0" err="1" smtClean="0"/>
              <a:t>mới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inherite</a:t>
            </a:r>
            <a:r>
              <a:rPr lang="en-US" baseline="0" dirty="0" smtClean="0"/>
              <a:t> </a:t>
            </a:r>
            <a:r>
              <a:rPr lang="en-US" baseline="0" dirty="0" err="1" smtClean="0"/>
              <a:t>các</a:t>
            </a:r>
            <a:r>
              <a:rPr lang="en-US" baseline="0" dirty="0" smtClean="0"/>
              <a:t> member data, method </a:t>
            </a:r>
            <a:r>
              <a:rPr lang="en-US" baseline="0" dirty="0" err="1" smtClean="0"/>
              <a:t>từ</a:t>
            </a:r>
            <a:r>
              <a:rPr lang="en-US" baseline="0" dirty="0" smtClean="0"/>
              <a:t> </a:t>
            </a:r>
            <a:r>
              <a:rPr lang="en-US" baseline="0" dirty="0" err="1" smtClean="0"/>
              <a:t>một</a:t>
            </a:r>
            <a:r>
              <a:rPr lang="en-US" baseline="0" dirty="0" smtClean="0"/>
              <a:t> class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và</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bổ</a:t>
            </a:r>
            <a:r>
              <a:rPr lang="en-US" baseline="0" dirty="0" smtClean="0"/>
              <a:t> </a:t>
            </a:r>
            <a:r>
              <a:rPr lang="en-US" baseline="0" dirty="0" err="1" smtClean="0"/>
              <a:t>xung</a:t>
            </a:r>
            <a:r>
              <a:rPr lang="en-US" baseline="0" dirty="0" smtClean="0"/>
              <a:t> </a:t>
            </a:r>
            <a:r>
              <a:rPr lang="en-US" baseline="0" dirty="0" err="1" smtClean="0"/>
              <a:t>các</a:t>
            </a:r>
            <a:r>
              <a:rPr lang="en-US" baseline="0" dirty="0" smtClean="0"/>
              <a:t> new feature</a:t>
            </a:r>
          </a:p>
          <a:p>
            <a:endParaRPr lang="en-US" baseline="0" dirty="0" smtClean="0"/>
          </a:p>
          <a:p>
            <a:r>
              <a:rPr lang="en-US" baseline="0" dirty="0" smtClean="0"/>
              <a:t>Base class – Super class – Parent class</a:t>
            </a:r>
          </a:p>
          <a:p>
            <a:r>
              <a:rPr lang="en-US" baseline="0" dirty="0" smtClean="0"/>
              <a:t>Derived class – Sub class – Child class</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15</a:t>
            </a:fld>
            <a:endParaRPr lang="en-US"/>
          </a:p>
        </p:txBody>
      </p:sp>
    </p:spTree>
    <p:extLst>
      <p:ext uri="{BB962C8B-B14F-4D97-AF65-F5344CB8AC3E}">
        <p14:creationId xmlns:p14="http://schemas.microsoft.com/office/powerpoint/2010/main" val="80683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Object class is the base class of all class</a:t>
            </a:r>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411255-4728-4F22-91CE-150BA0A41FD7}" type="slidenum">
              <a:rPr lang="vi-VN" smtClean="0">
                <a:latin typeface="Arial" charset="0"/>
                <a:cs typeface="Arial" charset="0"/>
              </a:rPr>
              <a:pPr/>
              <a:t>16</a:t>
            </a:fld>
            <a:endParaRPr lang="vi-VN" smtClean="0">
              <a:latin typeface="Arial" charset="0"/>
              <a:cs typeface="Arial" charset="0"/>
            </a:endParaRPr>
          </a:p>
        </p:txBody>
      </p:sp>
    </p:spTree>
    <p:extLst>
      <p:ext uri="{BB962C8B-B14F-4D97-AF65-F5344CB8AC3E}">
        <p14:creationId xmlns:p14="http://schemas.microsoft.com/office/powerpoint/2010/main" val="366549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benefit</a:t>
            </a:r>
            <a:r>
              <a:rPr lang="en-US" baseline="0" dirty="0" smtClean="0"/>
              <a:t> apply to design, development and maintenance</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17</a:t>
            </a:fld>
            <a:endParaRPr lang="en-US"/>
          </a:p>
        </p:txBody>
      </p:sp>
    </p:spTree>
    <p:extLst>
      <p:ext uri="{BB962C8B-B14F-4D97-AF65-F5344CB8AC3E}">
        <p14:creationId xmlns:p14="http://schemas.microsoft.com/office/powerpoint/2010/main" val="3346372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 class : class do not represent anything</a:t>
            </a:r>
            <a:r>
              <a:rPr lang="en-US" baseline="0" dirty="0" smtClean="0"/>
              <a:t> concrete (</a:t>
            </a:r>
            <a:r>
              <a:rPr lang="en-US" baseline="0" dirty="0" err="1" smtClean="0"/>
              <a:t>cụ</a:t>
            </a:r>
            <a:r>
              <a:rPr lang="en-US" baseline="0" dirty="0" smtClean="0"/>
              <a:t> </a:t>
            </a:r>
            <a:r>
              <a:rPr lang="en-US" baseline="0" dirty="0" err="1" smtClean="0"/>
              <a:t>thể</a:t>
            </a:r>
            <a:r>
              <a:rPr lang="en-US" baseline="0" dirty="0" smtClean="0"/>
              <a:t>).</a:t>
            </a:r>
          </a:p>
          <a:p>
            <a:r>
              <a:rPr lang="en-US" baseline="0" dirty="0" smtClean="0"/>
              <a:t>Class as “holder” for the shared/inherited attributes and behavior for derived classes.</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18</a:t>
            </a:fld>
            <a:endParaRPr lang="en-US"/>
          </a:p>
        </p:txBody>
      </p:sp>
    </p:spTree>
    <p:extLst>
      <p:ext uri="{BB962C8B-B14F-4D97-AF65-F5344CB8AC3E}">
        <p14:creationId xmlns:p14="http://schemas.microsoft.com/office/powerpoint/2010/main" val="1665082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Bổ</a:t>
            </a:r>
            <a:r>
              <a:rPr lang="en-US" baseline="0" dirty="0" smtClean="0"/>
              <a:t> </a:t>
            </a:r>
            <a:r>
              <a:rPr lang="en-US" baseline="0" dirty="0" err="1" smtClean="0"/>
              <a:t>xung</a:t>
            </a:r>
            <a:r>
              <a:rPr lang="en-US" baseline="0" dirty="0" smtClean="0"/>
              <a:t> </a:t>
            </a:r>
            <a:r>
              <a:rPr lang="en-US" baseline="0" dirty="0" err="1" smtClean="0"/>
              <a:t>hình</a:t>
            </a:r>
            <a:r>
              <a:rPr lang="en-US" baseline="0" dirty="0" smtClean="0"/>
              <a:t> </a:t>
            </a:r>
            <a:r>
              <a:rPr lang="en-US" baseline="0" dirty="0" err="1" smtClean="0"/>
              <a:t>vẽ</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19</a:t>
            </a:fld>
            <a:endParaRPr lang="en-US"/>
          </a:p>
        </p:txBody>
      </p:sp>
    </p:spTree>
    <p:extLst>
      <p:ext uri="{BB962C8B-B14F-4D97-AF65-F5344CB8AC3E}">
        <p14:creationId xmlns:p14="http://schemas.microsoft.com/office/powerpoint/2010/main" val="1704145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A4D60E-CF64-4F58-8425-8863BBA1755A}" type="slidenum">
              <a:rPr lang="vi-VN" smtClean="0"/>
              <a:pPr>
                <a:defRPr/>
              </a:pPr>
              <a:t>22</a:t>
            </a:fld>
            <a:endParaRPr lang="vi-VN"/>
          </a:p>
        </p:txBody>
      </p:sp>
    </p:spTree>
    <p:extLst>
      <p:ext uri="{BB962C8B-B14F-4D97-AF65-F5344CB8AC3E}">
        <p14:creationId xmlns:p14="http://schemas.microsoft.com/office/powerpoint/2010/main" val="1339530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Bổ</a:t>
            </a:r>
            <a:r>
              <a:rPr lang="en-US" baseline="0" dirty="0" smtClean="0"/>
              <a:t> </a:t>
            </a:r>
            <a:r>
              <a:rPr lang="en-US" baseline="0" dirty="0" err="1" smtClean="0"/>
              <a:t>xung</a:t>
            </a:r>
            <a:r>
              <a:rPr lang="en-US" baseline="0" dirty="0" smtClean="0"/>
              <a:t> </a:t>
            </a:r>
            <a:r>
              <a:rPr lang="en-US" baseline="0" dirty="0" err="1" smtClean="0"/>
              <a:t>hình</a:t>
            </a:r>
            <a:r>
              <a:rPr lang="en-US" baseline="0" dirty="0" smtClean="0"/>
              <a:t> </a:t>
            </a:r>
            <a:r>
              <a:rPr lang="en-US" baseline="0" dirty="0" err="1" smtClean="0"/>
              <a:t>vẽ</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static binding, </a:t>
            </a:r>
            <a:r>
              <a:rPr lang="en-US" baseline="0" dirty="0" err="1" smtClean="0"/>
              <a:t>cách</a:t>
            </a:r>
            <a:r>
              <a:rPr lang="en-US" baseline="0" dirty="0" smtClean="0"/>
              <a:t> compiler </a:t>
            </a:r>
            <a:r>
              <a:rPr lang="en-US" baseline="0" dirty="0" err="1" smtClean="0"/>
              <a:t>quyết</a:t>
            </a:r>
            <a:r>
              <a:rPr lang="en-US" baseline="0" dirty="0" smtClean="0"/>
              <a:t> </a:t>
            </a:r>
            <a:r>
              <a:rPr lang="en-US" baseline="0" dirty="0" err="1" smtClean="0"/>
              <a:t>định</a:t>
            </a:r>
            <a:r>
              <a:rPr lang="en-US" baseline="0" dirty="0" smtClean="0"/>
              <a:t> invoke overloaded function</a:t>
            </a:r>
          </a:p>
          <a:p>
            <a:endParaRPr lang="en-US" baseline="0" dirty="0" smtClean="0"/>
          </a:p>
          <a:p>
            <a:r>
              <a:rPr lang="en-US" baseline="0" dirty="0" err="1" smtClean="0"/>
              <a:t>Bổ</a:t>
            </a:r>
            <a:r>
              <a:rPr lang="en-US" baseline="0" dirty="0" smtClean="0"/>
              <a:t> </a:t>
            </a:r>
            <a:r>
              <a:rPr lang="en-US" baseline="0" dirty="0" err="1" smtClean="0"/>
              <a:t>xung</a:t>
            </a:r>
            <a:r>
              <a:rPr lang="en-US" baseline="0" dirty="0" smtClean="0"/>
              <a:t> pro- con </a:t>
            </a:r>
            <a:r>
              <a:rPr lang="en-US" baseline="0" dirty="0" err="1" smtClean="0"/>
              <a:t>cho</a:t>
            </a:r>
            <a:r>
              <a:rPr lang="en-US" baseline="0" dirty="0" smtClean="0"/>
              <a:t> </a:t>
            </a:r>
            <a:r>
              <a:rPr lang="en-US" baseline="0" dirty="0" err="1" smtClean="0"/>
              <a:t>cả</a:t>
            </a:r>
            <a:r>
              <a:rPr lang="en-US" baseline="0" dirty="0" smtClean="0"/>
              <a:t> static binding </a:t>
            </a:r>
            <a:r>
              <a:rPr lang="en-US" baseline="0" dirty="0" err="1" smtClean="0"/>
              <a:t>và</a:t>
            </a:r>
            <a:r>
              <a:rPr lang="en-US" baseline="0" dirty="0" smtClean="0"/>
              <a:t> dynamic binding</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25</a:t>
            </a:fld>
            <a:endParaRPr lang="en-US"/>
          </a:p>
        </p:txBody>
      </p:sp>
    </p:spTree>
    <p:extLst>
      <p:ext uri="{BB962C8B-B14F-4D97-AF65-F5344CB8AC3E}">
        <p14:creationId xmlns:p14="http://schemas.microsoft.com/office/powerpoint/2010/main" val="311500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Chính</a:t>
            </a:r>
            <a:r>
              <a:rPr lang="en-US" baseline="0" dirty="0" smtClean="0"/>
              <a:t> </a:t>
            </a: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để</a:t>
            </a:r>
            <a:r>
              <a:rPr lang="en-US" baseline="0" dirty="0" smtClean="0"/>
              <a:t> </a:t>
            </a:r>
            <a:r>
              <a:rPr lang="en-US" baseline="0" dirty="0" err="1" smtClean="0"/>
              <a:t>giảm</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xem</a:t>
            </a:r>
            <a:r>
              <a:rPr lang="en-US" baseline="0" dirty="0" smtClean="0"/>
              <a:t> </a:t>
            </a:r>
            <a:r>
              <a:rPr lang="en-US" baseline="0" dirty="0" err="1" smtClean="0"/>
              <a:t>xet</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a:t>
            </a:r>
          </a:p>
          <a:p>
            <a:endParaRPr lang="en-US" dirty="0" smtClean="0"/>
          </a:p>
          <a:p>
            <a:r>
              <a:rPr lang="en-US" dirty="0" err="1" smtClean="0"/>
              <a:t>Thời</a:t>
            </a:r>
            <a:r>
              <a:rPr lang="en-US" baseline="0" dirty="0" smtClean="0"/>
              <a:t> </a:t>
            </a:r>
            <a:r>
              <a:rPr lang="en-US" baseline="0" dirty="0" err="1" smtClean="0"/>
              <a:t>gian</a:t>
            </a:r>
            <a:r>
              <a:rPr lang="en-US" baseline="0" dirty="0" smtClean="0"/>
              <a:t> </a:t>
            </a:r>
            <a:r>
              <a:rPr lang="en-US" baseline="0" dirty="0" err="1" smtClean="0"/>
              <a:t>để</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hiểu</a:t>
            </a:r>
            <a:r>
              <a:rPr lang="en-US" baseline="0" dirty="0" smtClean="0"/>
              <a:t> </a:t>
            </a:r>
            <a:r>
              <a:rPr lang="en-US" baseline="0" dirty="0" err="1" smtClean="0"/>
              <a:t>tỉ</a:t>
            </a:r>
            <a:r>
              <a:rPr lang="en-US" baseline="0" dirty="0" smtClean="0"/>
              <a:t> </a:t>
            </a:r>
            <a:r>
              <a:rPr lang="en-US" baseline="0" dirty="0" err="1" smtClean="0"/>
              <a:t>lê</a:t>
            </a:r>
            <a:r>
              <a:rPr lang="en-US" baseline="0" dirty="0" smtClean="0"/>
              <a:t> </a:t>
            </a:r>
            <a:r>
              <a:rPr lang="en-US" baseline="0" dirty="0" err="1" smtClean="0"/>
              <a:t>nghịch</a:t>
            </a:r>
            <a:r>
              <a:rPr lang="en-US" baseline="0" dirty="0" smtClean="0"/>
              <a:t> </a:t>
            </a:r>
            <a:r>
              <a:rPr lang="en-US" baseline="0" dirty="0" err="1" smtClean="0"/>
              <a:t>với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thông</a:t>
            </a:r>
            <a:r>
              <a:rPr lang="en-US" baseline="0" dirty="0" smtClean="0"/>
              <a:t> tin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phải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p>
          <a:p>
            <a:endParaRPr lang="en-US" baseline="0" dirty="0" smtClean="0"/>
          </a:p>
          <a:p>
            <a:r>
              <a:rPr lang="en-US" dirty="0" smtClean="0"/>
              <a:t>Knowing what to overlook </a:t>
            </a:r>
            <a:r>
              <a:rPr lang="en-US" dirty="0" smtClean="0">
                <a:sym typeface="Wingdings" pitchFamily="2" charset="2"/>
              </a:rPr>
              <a:t> Reduce the amount of facts</a:t>
            </a:r>
            <a:r>
              <a:rPr lang="en-US" baseline="0" dirty="0" smtClean="0">
                <a:sym typeface="Wingdings" pitchFamily="2" charset="2"/>
              </a:rPr>
              <a:t> that we have to deal with simultaneously.</a:t>
            </a:r>
          </a:p>
          <a:p>
            <a:endParaRPr lang="en-US" baseline="0" dirty="0" smtClean="0">
              <a:sym typeface="Wingdings" pitchFamily="2" charset="2"/>
            </a:endParaRPr>
          </a:p>
          <a:p>
            <a:r>
              <a:rPr lang="en-US" dirty="0" smtClean="0"/>
              <a:t>Example 1:  </a:t>
            </a:r>
            <a:r>
              <a:rPr lang="en-US" dirty="0" err="1" smtClean="0"/>
              <a:t>bac</a:t>
            </a:r>
            <a:r>
              <a:rPr lang="en-US" baseline="0" dirty="0" smtClean="0"/>
              <a:t> </a:t>
            </a:r>
            <a:r>
              <a:rPr lang="en-US" baseline="0" dirty="0" err="1" smtClean="0"/>
              <a:t>sy</a:t>
            </a:r>
            <a:r>
              <a:rPr lang="en-US" baseline="0" dirty="0" smtClean="0"/>
              <a:t> </a:t>
            </a:r>
            <a:r>
              <a:rPr lang="en-US" baseline="0" dirty="0" err="1" smtClean="0"/>
              <a:t>xem</a:t>
            </a:r>
            <a:r>
              <a:rPr lang="en-US" baseline="0" dirty="0" smtClean="0"/>
              <a:t> </a:t>
            </a:r>
            <a:r>
              <a:rPr lang="en-US" baseline="0" dirty="0" err="1" smtClean="0"/>
              <a:t>cac</a:t>
            </a:r>
            <a:r>
              <a:rPr lang="en-US" baseline="0" dirty="0" smtClean="0"/>
              <a:t> thong tin </a:t>
            </a:r>
            <a:r>
              <a:rPr lang="en-US" baseline="0" dirty="0" err="1" smtClean="0"/>
              <a:t>ve</a:t>
            </a:r>
            <a:r>
              <a:rPr lang="en-US" baseline="0" dirty="0" smtClean="0"/>
              <a:t> </a:t>
            </a:r>
            <a:r>
              <a:rPr lang="en-US" baseline="0" dirty="0" err="1" smtClean="0"/>
              <a:t>benh</a:t>
            </a:r>
            <a:r>
              <a:rPr lang="en-US" baseline="0" dirty="0" smtClean="0"/>
              <a:t> </a:t>
            </a:r>
            <a:r>
              <a:rPr lang="en-US" baseline="0" dirty="0" err="1" smtClean="0"/>
              <a:t>nhan</a:t>
            </a:r>
            <a:r>
              <a:rPr lang="en-US" baseline="0" dirty="0" smtClean="0"/>
              <a:t>, </a:t>
            </a:r>
            <a:r>
              <a:rPr lang="en-US" baseline="0" dirty="0" err="1" smtClean="0"/>
              <a:t>tieu</a:t>
            </a:r>
            <a:r>
              <a:rPr lang="en-US" baseline="0" dirty="0" smtClean="0"/>
              <a:t> </a:t>
            </a:r>
            <a:r>
              <a:rPr lang="en-US" baseline="0" dirty="0" err="1" smtClean="0"/>
              <a:t>su</a:t>
            </a:r>
            <a:r>
              <a:rPr lang="en-US" baseline="0" dirty="0" smtClean="0"/>
              <a:t>. Ho </a:t>
            </a:r>
            <a:r>
              <a:rPr lang="en-US" baseline="0" dirty="0" err="1" smtClean="0"/>
              <a:t>tranh</a:t>
            </a:r>
            <a:r>
              <a:rPr lang="en-US" baseline="0" dirty="0" smtClean="0"/>
              <a:t> </a:t>
            </a:r>
            <a:r>
              <a:rPr lang="en-US" baseline="0" dirty="0" err="1" smtClean="0"/>
              <a:t>nhung</a:t>
            </a:r>
            <a:r>
              <a:rPr lang="en-US" baseline="0" dirty="0" smtClean="0"/>
              <a:t> </a:t>
            </a:r>
            <a:r>
              <a:rPr lang="en-US" baseline="0" dirty="0" err="1" smtClean="0"/>
              <a:t>khong</a:t>
            </a:r>
            <a:r>
              <a:rPr lang="en-US" baseline="0" dirty="0" smtClean="0"/>
              <a:t> tin </a:t>
            </a:r>
            <a:r>
              <a:rPr lang="en-US" baseline="0" dirty="0" err="1" smtClean="0"/>
              <a:t>khong</a:t>
            </a:r>
            <a:r>
              <a:rPr lang="en-US" baseline="0" dirty="0" smtClean="0"/>
              <a:t> can </a:t>
            </a:r>
            <a:r>
              <a:rPr lang="en-US" baseline="0" dirty="0" err="1" smtClean="0"/>
              <a:t>thiet</a:t>
            </a:r>
            <a:r>
              <a:rPr lang="en-US" baseline="0" dirty="0" smtClean="0"/>
              <a:t>, </a:t>
            </a:r>
            <a:r>
              <a:rPr lang="en-US" baseline="0" dirty="0" err="1" smtClean="0"/>
              <a:t>khong</a:t>
            </a:r>
            <a:r>
              <a:rPr lang="en-US" baseline="0" dirty="0" smtClean="0"/>
              <a:t> lien </a:t>
            </a:r>
            <a:r>
              <a:rPr lang="en-US" baseline="0" dirty="0" err="1" smtClean="0"/>
              <a:t>quan</a:t>
            </a:r>
            <a:r>
              <a:rPr lang="en-US" baseline="0" dirty="0" smtClean="0"/>
              <a:t> de </a:t>
            </a:r>
            <a:r>
              <a:rPr lang="en-US" baseline="0" dirty="0" err="1" smtClean="0"/>
              <a:t>tim</a:t>
            </a:r>
            <a:r>
              <a:rPr lang="en-US" baseline="0" dirty="0" smtClean="0"/>
              <a:t> </a:t>
            </a:r>
            <a:r>
              <a:rPr lang="en-US" baseline="0" dirty="0" err="1" smtClean="0"/>
              <a:t>ra</a:t>
            </a:r>
            <a:r>
              <a:rPr lang="en-US" baseline="0" dirty="0" smtClean="0"/>
              <a:t> </a:t>
            </a:r>
            <a:r>
              <a:rPr lang="en-US" baseline="0" dirty="0" err="1" smtClean="0"/>
              <a:t>nguyen</a:t>
            </a:r>
            <a:r>
              <a:rPr lang="en-US" baseline="0" dirty="0" smtClean="0"/>
              <a:t> </a:t>
            </a:r>
            <a:r>
              <a:rPr lang="en-US" baseline="0" dirty="0" err="1" smtClean="0"/>
              <a:t>nhan</a:t>
            </a:r>
            <a:r>
              <a:rPr lang="en-US" baseline="0" dirty="0" smtClean="0"/>
              <a:t> </a:t>
            </a:r>
            <a:r>
              <a:rPr lang="en-US" baseline="0" dirty="0" err="1" smtClean="0"/>
              <a:t>nhanh</a:t>
            </a:r>
            <a:r>
              <a:rPr lang="en-US" baseline="0" dirty="0" smtClean="0"/>
              <a:t> </a:t>
            </a:r>
            <a:r>
              <a:rPr lang="en-US" baseline="0" dirty="0" err="1" smtClean="0"/>
              <a:t>chong</a:t>
            </a:r>
            <a:r>
              <a:rPr lang="en-US" baseline="0" dirty="0" smtClean="0"/>
              <a:t> </a:t>
            </a:r>
            <a:r>
              <a:rPr lang="en-US" baseline="0" dirty="0" err="1" smtClean="0"/>
              <a:t>nhat</a:t>
            </a:r>
            <a:endParaRPr lang="en-US" baseline="0" dirty="0" smtClean="0"/>
          </a:p>
          <a:p>
            <a:endParaRPr lang="en-US" baseline="0" dirty="0" smtClean="0"/>
          </a:p>
          <a:p>
            <a:r>
              <a:rPr lang="en-US" baseline="0" dirty="0" smtClean="0"/>
              <a:t>Example 2:  </a:t>
            </a:r>
            <a:r>
              <a:rPr lang="en-US" baseline="0" dirty="0" err="1" smtClean="0"/>
              <a:t>Voi</a:t>
            </a:r>
            <a:r>
              <a:rPr lang="en-US" baseline="0" dirty="0" smtClean="0"/>
              <a:t> </a:t>
            </a:r>
            <a:r>
              <a:rPr lang="en-US" baseline="0" dirty="0" err="1" smtClean="0"/>
              <a:t>cung</a:t>
            </a:r>
            <a:r>
              <a:rPr lang="en-US" baseline="0" dirty="0" smtClean="0"/>
              <a:t> mot </a:t>
            </a:r>
            <a:r>
              <a:rPr lang="en-US" baseline="0" dirty="0" err="1" smtClean="0"/>
              <a:t>doi</a:t>
            </a:r>
            <a:r>
              <a:rPr lang="en-US" baseline="0" dirty="0" smtClean="0"/>
              <a:t> </a:t>
            </a:r>
            <a:r>
              <a:rPr lang="en-US" baseline="0" dirty="0" err="1" smtClean="0"/>
              <a:t>tuong</a:t>
            </a:r>
            <a:r>
              <a:rPr lang="en-US" baseline="0" dirty="0" smtClean="0"/>
              <a:t>: BOOK, </a:t>
            </a:r>
            <a:r>
              <a:rPr lang="en-US" baseline="0" dirty="0" err="1" smtClean="0"/>
              <a:t>thi</a:t>
            </a:r>
            <a:r>
              <a:rPr lang="en-US" baseline="0" dirty="0" smtClean="0"/>
              <a:t> </a:t>
            </a:r>
            <a:r>
              <a:rPr lang="en-US" baseline="0" dirty="0" err="1" smtClean="0"/>
              <a:t>cac</a:t>
            </a:r>
            <a:r>
              <a:rPr lang="en-US" baseline="0" dirty="0" smtClean="0"/>
              <a:t> thong tin can </a:t>
            </a:r>
            <a:r>
              <a:rPr lang="en-US" baseline="0" dirty="0" err="1" smtClean="0"/>
              <a:t>quan</a:t>
            </a:r>
            <a:r>
              <a:rPr lang="en-US" baseline="0" dirty="0" smtClean="0"/>
              <a:t> tam se </a:t>
            </a:r>
            <a:r>
              <a:rPr lang="en-US" baseline="0" dirty="0" err="1" smtClean="0"/>
              <a:t>khac</a:t>
            </a:r>
            <a:r>
              <a:rPr lang="en-US" baseline="0" dirty="0" smtClean="0"/>
              <a:t> </a:t>
            </a:r>
            <a:r>
              <a:rPr lang="en-US" baseline="0" dirty="0" err="1" smtClean="0"/>
              <a:t>nhau</a:t>
            </a:r>
            <a:r>
              <a:rPr lang="en-US" baseline="0" dirty="0" smtClean="0"/>
              <a:t>:</a:t>
            </a:r>
          </a:p>
          <a:p>
            <a:r>
              <a:rPr lang="en-US" baseline="0" dirty="0" smtClean="0"/>
              <a:t>    -   Library System:  Quan </a:t>
            </a:r>
            <a:r>
              <a:rPr lang="en-US" baseline="0" dirty="0" err="1" smtClean="0"/>
              <a:t>tâm</a:t>
            </a:r>
            <a:r>
              <a:rPr lang="en-US" baseline="0" dirty="0" smtClean="0"/>
              <a:t> </a:t>
            </a:r>
            <a:r>
              <a:rPr lang="en-US" baseline="0" dirty="0" err="1" smtClean="0"/>
              <a:t>tới</a:t>
            </a:r>
            <a:r>
              <a:rPr lang="en-US" baseline="0" dirty="0" smtClean="0"/>
              <a:t>   Access Number, Book name, Author Name, year of publication …</a:t>
            </a:r>
          </a:p>
          <a:p>
            <a:r>
              <a:rPr lang="en-US" baseline="0" dirty="0" smtClean="0"/>
              <a:t>    -   Book Store: Item number, Item name, Price, Quantity in stock … </a:t>
            </a:r>
          </a:p>
          <a:p>
            <a:r>
              <a:rPr lang="en-US" baseline="0" dirty="0" err="1" smtClean="0"/>
              <a:t>Chỉ</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tới</a:t>
            </a:r>
            <a:r>
              <a:rPr lang="en-US" baseline="0" dirty="0" smtClean="0"/>
              <a:t> </a:t>
            </a:r>
            <a:r>
              <a:rPr lang="en-US" baseline="0" dirty="0" err="1" smtClean="0"/>
              <a:t>những</a:t>
            </a:r>
            <a:r>
              <a:rPr lang="en-US" baseline="0" dirty="0" smtClean="0"/>
              <a:t> </a:t>
            </a:r>
            <a:r>
              <a:rPr lang="en-US" baseline="0" dirty="0" err="1" smtClean="0"/>
              <a:t>thông</a:t>
            </a:r>
            <a:r>
              <a:rPr lang="en-US" baseline="0" dirty="0" smtClean="0"/>
              <a:t> tin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bai</a:t>
            </a:r>
            <a:r>
              <a:rPr lang="en-US" baseline="0" dirty="0" smtClean="0"/>
              <a:t> </a:t>
            </a:r>
            <a:r>
              <a:rPr lang="en-US" baseline="0" dirty="0" err="1" smtClean="0"/>
              <a:t>toan</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3</a:t>
            </a:fld>
            <a:endParaRPr lang="en-US"/>
          </a:p>
        </p:txBody>
      </p:sp>
    </p:spTree>
    <p:extLst>
      <p:ext uri="{BB962C8B-B14F-4D97-AF65-F5344CB8AC3E}">
        <p14:creationId xmlns:p14="http://schemas.microsoft.com/office/powerpoint/2010/main" val="1943135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 </a:t>
            </a:r>
          </a:p>
          <a:p>
            <a:r>
              <a:rPr lang="en-US" dirty="0" smtClean="0"/>
              <a:t>	Good</a:t>
            </a:r>
            <a:r>
              <a:rPr lang="en-US" baseline="0" dirty="0" smtClean="0"/>
              <a:t> evolution: can easily add new derived class with new method implementation</a:t>
            </a:r>
          </a:p>
          <a:p>
            <a:r>
              <a:rPr lang="en-US" baseline="0" dirty="0" smtClean="0"/>
              <a:t>	Easily iterate over similar types of object</a:t>
            </a:r>
          </a:p>
          <a:p>
            <a:r>
              <a:rPr lang="en-US" baseline="0" dirty="0" smtClean="0"/>
              <a:t>Cons: </a:t>
            </a:r>
          </a:p>
          <a:p>
            <a:r>
              <a:rPr lang="en-US" baseline="0" dirty="0" smtClean="0"/>
              <a:t>	Performance: Run-time lookup  base on type</a:t>
            </a:r>
          </a:p>
          <a:p>
            <a:r>
              <a:rPr lang="en-US" baseline="0" dirty="0" smtClean="0"/>
              <a:t>	Have to design base class carefully – Don’t  want to break the derive class</a:t>
            </a:r>
          </a:p>
          <a:p>
            <a:r>
              <a:rPr lang="en-US" baseline="0" dirty="0" smtClean="0"/>
              <a:t>	Harder to understand code. Have to study several classes to understand.</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26</a:t>
            </a:fld>
            <a:endParaRPr lang="en-US"/>
          </a:p>
        </p:txBody>
      </p:sp>
    </p:spTree>
    <p:extLst>
      <p:ext uri="{BB962C8B-B14F-4D97-AF65-F5344CB8AC3E}">
        <p14:creationId xmlns:p14="http://schemas.microsoft.com/office/powerpoint/2010/main" val="2305096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 class : class do not represent anything</a:t>
            </a:r>
            <a:r>
              <a:rPr lang="en-US" baseline="0" dirty="0" smtClean="0"/>
              <a:t> concrete (</a:t>
            </a:r>
            <a:r>
              <a:rPr lang="en-US" baseline="0" dirty="0" err="1" smtClean="0"/>
              <a:t>cụ</a:t>
            </a:r>
            <a:r>
              <a:rPr lang="en-US" baseline="0" dirty="0" smtClean="0"/>
              <a:t> </a:t>
            </a:r>
            <a:r>
              <a:rPr lang="en-US" baseline="0" dirty="0" err="1" smtClean="0"/>
              <a:t>thể</a:t>
            </a:r>
            <a:r>
              <a:rPr lang="en-US" baseline="0" dirty="0" smtClean="0"/>
              <a:t>).</a:t>
            </a:r>
          </a:p>
          <a:p>
            <a:r>
              <a:rPr lang="en-US" baseline="0" dirty="0" smtClean="0"/>
              <a:t>Class as “holder” for the shared/inherited attributes and behavior for derived classes.</a:t>
            </a:r>
          </a:p>
          <a:p>
            <a:endParaRPr lang="en-US" dirty="0"/>
          </a:p>
        </p:txBody>
      </p:sp>
      <p:sp>
        <p:nvSpPr>
          <p:cNvPr id="4" name="Slide Number Placeholder 3"/>
          <p:cNvSpPr>
            <a:spLocks noGrp="1"/>
          </p:cNvSpPr>
          <p:nvPr>
            <p:ph type="sldNum" sz="quarter" idx="10"/>
          </p:nvPr>
        </p:nvSpPr>
        <p:spPr/>
        <p:txBody>
          <a:bodyPr/>
          <a:lstStyle/>
          <a:p>
            <a:fld id="{5F368443-A919-49D6-AF3B-6096101D73E5}" type="slidenum">
              <a:rPr lang="en-US" smtClean="0"/>
              <a:pPr/>
              <a:t>27</a:t>
            </a:fld>
            <a:endParaRPr lang="en-US"/>
          </a:p>
        </p:txBody>
      </p:sp>
    </p:spTree>
    <p:extLst>
      <p:ext uri="{BB962C8B-B14F-4D97-AF65-F5344CB8AC3E}">
        <p14:creationId xmlns:p14="http://schemas.microsoft.com/office/powerpoint/2010/main" val="100142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Abstract class has abstract method (and normal method too)</a:t>
            </a:r>
          </a:p>
          <a:p>
            <a:r>
              <a:rPr lang="en-US" smtClean="0"/>
              <a:t>Abstract method has not implementation</a:t>
            </a:r>
          </a:p>
          <a:p>
            <a:r>
              <a:rPr lang="en-US" smtClean="0"/>
              <a:t>Derived class has to implement ALL abstract inherited methods</a:t>
            </a:r>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937847-9D7B-4BB4-8F3B-B98DE92BB611}" type="slidenum">
              <a:rPr lang="vi-VN" smtClean="0">
                <a:latin typeface="Arial" charset="0"/>
                <a:cs typeface="Arial" charset="0"/>
              </a:rPr>
              <a:pPr/>
              <a:t>28</a:t>
            </a:fld>
            <a:endParaRPr lang="vi-VN" smtClean="0">
              <a:latin typeface="Arial" charset="0"/>
              <a:cs typeface="Arial" charset="0"/>
            </a:endParaRPr>
          </a:p>
        </p:txBody>
      </p:sp>
    </p:spTree>
    <p:extLst>
      <p:ext uri="{BB962C8B-B14F-4D97-AF65-F5344CB8AC3E}">
        <p14:creationId xmlns:p14="http://schemas.microsoft.com/office/powerpoint/2010/main" val="2577233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29</a:t>
            </a:fld>
            <a:endParaRPr lang="vi-VN" smtClean="0">
              <a:latin typeface="Arial" charset="0"/>
              <a:cs typeface="Arial" charset="0"/>
            </a:endParaRPr>
          </a:p>
        </p:txBody>
      </p:sp>
    </p:spTree>
    <p:extLst>
      <p:ext uri="{BB962C8B-B14F-4D97-AF65-F5344CB8AC3E}">
        <p14:creationId xmlns:p14="http://schemas.microsoft.com/office/powerpoint/2010/main" val="145318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smtClean="0"/>
              <a:t>In scenarios where completely different objects need to support some kind of shared functionality like, let’s say, persist to XML, classes can implement interfaces that make them compatible with even if they don’t share the same base class. This provides most of the benefits of multiple class inheritance without the nasty side-effects that this usually brings.</a:t>
            </a:r>
          </a:p>
          <a:p>
            <a:endParaRPr lang="en-GB" dirty="0" smtClean="0"/>
          </a:p>
          <a:p>
            <a:r>
              <a:rPr lang="en-US" dirty="0" smtClean="0"/>
              <a:t>Interface members are implicitly public and abstract.</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30</a:t>
            </a:fld>
            <a:endParaRPr lang="vi-VN" smtClean="0">
              <a:latin typeface="Arial" charset="0"/>
              <a:cs typeface="Arial" charset="0"/>
            </a:endParaRPr>
          </a:p>
        </p:txBody>
      </p:sp>
    </p:spTree>
    <p:extLst>
      <p:ext uri="{BB962C8B-B14F-4D97-AF65-F5344CB8AC3E}">
        <p14:creationId xmlns:p14="http://schemas.microsoft.com/office/powerpoint/2010/main" val="2034828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No normal method in interface</a:t>
            </a:r>
          </a:p>
          <a:p>
            <a:r>
              <a:rPr lang="en-US" smtClean="0"/>
              <a:t>Declare variable of interface type</a:t>
            </a:r>
          </a:p>
          <a:p>
            <a:r>
              <a:rPr lang="en-US" smtClean="0"/>
              <a:t>All feature are public</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504AFC-BDA4-4F46-AF3F-8F1FDA7713EC}" type="slidenum">
              <a:rPr lang="vi-VN" smtClean="0">
                <a:latin typeface="Arial" charset="0"/>
                <a:cs typeface="Arial" charset="0"/>
              </a:rPr>
              <a:pPr/>
              <a:t>31</a:t>
            </a:fld>
            <a:endParaRPr lang="vi-VN" smtClean="0">
              <a:latin typeface="Arial" charset="0"/>
              <a:cs typeface="Arial" charset="0"/>
            </a:endParaRPr>
          </a:p>
        </p:txBody>
      </p:sp>
    </p:spTree>
    <p:extLst>
      <p:ext uri="{BB962C8B-B14F-4D97-AF65-F5344CB8AC3E}">
        <p14:creationId xmlns:p14="http://schemas.microsoft.com/office/powerpoint/2010/main" val="203449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Explicitly specify the Interface name when doubt in case of multi implementation</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AD5DF0-8B4A-46EE-8248-B8B3D7408DBB}" type="slidenum">
              <a:rPr lang="vi-VN" smtClean="0">
                <a:latin typeface="Arial" charset="0"/>
                <a:cs typeface="Arial" charset="0"/>
              </a:rPr>
              <a:pPr/>
              <a:t>32</a:t>
            </a:fld>
            <a:endParaRPr lang="vi-VN" smtClean="0">
              <a:latin typeface="Arial" charset="0"/>
              <a:cs typeface="Arial" charset="0"/>
            </a:endParaRPr>
          </a:p>
        </p:txBody>
      </p:sp>
    </p:spTree>
    <p:extLst>
      <p:ext uri="{BB962C8B-B14F-4D97-AF65-F5344CB8AC3E}">
        <p14:creationId xmlns:p14="http://schemas.microsoft.com/office/powerpoint/2010/main" val="2259267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35</a:t>
            </a:fld>
            <a:endParaRPr lang="en-US" smtClean="0">
              <a:latin typeface="Arial" charset="0"/>
              <a:cs typeface="Arial" charset="0"/>
            </a:endParaRPr>
          </a:p>
        </p:txBody>
      </p:sp>
    </p:spTree>
    <p:extLst>
      <p:ext uri="{BB962C8B-B14F-4D97-AF65-F5344CB8AC3E}">
        <p14:creationId xmlns:p14="http://schemas.microsoft.com/office/powerpoint/2010/main" val="62717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8FA989-71E5-4E1E-A38E-34895247A6DE}" type="slidenum">
              <a:rPr lang="vi-VN" smtClean="0">
                <a:latin typeface="Arial" charset="0"/>
                <a:cs typeface="Arial" charset="0"/>
              </a:rPr>
              <a:pPr/>
              <a:t>5</a:t>
            </a:fld>
            <a:endParaRPr lang="vi-VN" smtClean="0">
              <a:latin typeface="Arial" charset="0"/>
              <a:cs typeface="Arial" charset="0"/>
            </a:endParaRPr>
          </a:p>
        </p:txBody>
      </p:sp>
    </p:spTree>
    <p:extLst>
      <p:ext uri="{BB962C8B-B14F-4D97-AF65-F5344CB8AC3E}">
        <p14:creationId xmlns:p14="http://schemas.microsoft.com/office/powerpoint/2010/main" val="312347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a:t>
            </a:r>
            <a:r>
              <a:rPr lang="en-US" dirty="0" err="1" smtClean="0"/>
              <a:t>như</a:t>
            </a:r>
            <a:r>
              <a:rPr lang="en-US" baseline="0" dirty="0" smtClean="0"/>
              <a:t> </a:t>
            </a:r>
            <a:r>
              <a:rPr lang="en-US" baseline="0" dirty="0" err="1" smtClean="0"/>
              <a:t>một</a:t>
            </a:r>
            <a:r>
              <a:rPr lang="en-US" baseline="0" dirty="0" smtClean="0"/>
              <a:t> </a:t>
            </a:r>
            <a:r>
              <a:rPr lang="en-US" baseline="0" dirty="0" err="1" smtClean="0"/>
              <a:t>bản</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object.</a:t>
            </a:r>
          </a:p>
          <a:p>
            <a:r>
              <a:rPr lang="en-US" baseline="0" dirty="0" smtClean="0"/>
              <a:t>    </a:t>
            </a:r>
          </a:p>
          <a:p>
            <a:r>
              <a:rPr lang="en-US" baseline="0" dirty="0" smtClean="0"/>
              <a:t>   - Classifying objects</a:t>
            </a:r>
          </a:p>
          <a:p>
            <a:r>
              <a:rPr lang="en-US" baseline="0" dirty="0" smtClean="0"/>
              <a:t>   - Relating objects to one another </a:t>
            </a:r>
          </a:p>
          <a:p>
            <a:r>
              <a:rPr lang="en-US" baseline="0" dirty="0" smtClean="0"/>
              <a:t>   - Providing mechanism to define and manage objects.	</a:t>
            </a:r>
          </a:p>
        </p:txBody>
      </p:sp>
      <p:sp>
        <p:nvSpPr>
          <p:cNvPr id="4" name="Slide Number Placeholder 3"/>
          <p:cNvSpPr>
            <a:spLocks noGrp="1"/>
          </p:cNvSpPr>
          <p:nvPr>
            <p:ph type="sldNum" sz="quarter" idx="10"/>
          </p:nvPr>
        </p:nvSpPr>
        <p:spPr/>
        <p:txBody>
          <a:bodyPr/>
          <a:lstStyle/>
          <a:p>
            <a:fld id="{5F368443-A919-49D6-AF3B-6096101D73E5}" type="slidenum">
              <a:rPr lang="en-US" smtClean="0"/>
              <a:pPr/>
              <a:t>6</a:t>
            </a:fld>
            <a:endParaRPr lang="en-US"/>
          </a:p>
        </p:txBody>
      </p:sp>
    </p:spTree>
    <p:extLst>
      <p:ext uri="{BB962C8B-B14F-4D97-AF65-F5344CB8AC3E}">
        <p14:creationId xmlns:p14="http://schemas.microsoft.com/office/powerpoint/2010/main" val="311317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a:t>
            </a:r>
            <a:r>
              <a:rPr lang="en-US" dirty="0" err="1" smtClean="0"/>
              <a:t>như</a:t>
            </a:r>
            <a:r>
              <a:rPr lang="en-US" baseline="0" dirty="0" smtClean="0"/>
              <a:t> </a:t>
            </a:r>
            <a:r>
              <a:rPr lang="en-US" baseline="0" dirty="0" err="1" smtClean="0"/>
              <a:t>một</a:t>
            </a:r>
            <a:r>
              <a:rPr lang="en-US" baseline="0" dirty="0" smtClean="0"/>
              <a:t> </a:t>
            </a:r>
            <a:r>
              <a:rPr lang="en-US" baseline="0" dirty="0" err="1" smtClean="0"/>
              <a:t>bản</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loại</a:t>
            </a:r>
            <a:r>
              <a:rPr lang="en-US" baseline="0" dirty="0" smtClean="0"/>
              <a:t> object.</a:t>
            </a:r>
          </a:p>
          <a:p>
            <a:r>
              <a:rPr lang="en-US" baseline="0" dirty="0" smtClean="0"/>
              <a:t>    </a:t>
            </a:r>
          </a:p>
          <a:p>
            <a:r>
              <a:rPr lang="en-US" baseline="0" dirty="0" smtClean="0"/>
              <a:t>   - Classifying objects</a:t>
            </a:r>
          </a:p>
          <a:p>
            <a:r>
              <a:rPr lang="en-US" baseline="0" dirty="0" smtClean="0"/>
              <a:t>   - Relating objects to one another </a:t>
            </a:r>
          </a:p>
          <a:p>
            <a:r>
              <a:rPr lang="en-US" baseline="0" dirty="0" smtClean="0"/>
              <a:t>   - Providing mechanism to define and manage objects.	</a:t>
            </a:r>
          </a:p>
        </p:txBody>
      </p:sp>
      <p:sp>
        <p:nvSpPr>
          <p:cNvPr id="4" name="Slide Number Placeholder 3"/>
          <p:cNvSpPr>
            <a:spLocks noGrp="1"/>
          </p:cNvSpPr>
          <p:nvPr>
            <p:ph type="sldNum" sz="quarter" idx="10"/>
          </p:nvPr>
        </p:nvSpPr>
        <p:spPr/>
        <p:txBody>
          <a:bodyPr/>
          <a:lstStyle/>
          <a:p>
            <a:fld id="{5F368443-A919-49D6-AF3B-6096101D73E5}" type="slidenum">
              <a:rPr lang="en-US" smtClean="0"/>
              <a:pPr/>
              <a:t>7</a:t>
            </a:fld>
            <a:endParaRPr lang="en-US"/>
          </a:p>
        </p:txBody>
      </p:sp>
    </p:spTree>
    <p:extLst>
      <p:ext uri="{BB962C8B-B14F-4D97-AF65-F5344CB8AC3E}">
        <p14:creationId xmlns:p14="http://schemas.microsoft.com/office/powerpoint/2010/main" val="201914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Why Use Nested Classes?</a:t>
            </a:r>
          </a:p>
          <a:p>
            <a:r>
              <a:rPr lang="en-US" dirty="0" smtClean="0"/>
              <a:t>There are several compelling reasons for using nested classes, among them:</a:t>
            </a:r>
          </a:p>
          <a:p>
            <a:r>
              <a:rPr lang="en-US" dirty="0" smtClean="0"/>
              <a:t>It is a way of logically grouping classes that are only used in one place.</a:t>
            </a:r>
          </a:p>
          <a:p>
            <a:r>
              <a:rPr lang="en-US" dirty="0" smtClean="0"/>
              <a:t>It increases encapsulation.</a:t>
            </a:r>
          </a:p>
          <a:p>
            <a:r>
              <a:rPr lang="en-US" dirty="0" smtClean="0"/>
              <a:t>Nested classes can lead to more readable and maintainable code.</a:t>
            </a:r>
          </a:p>
          <a:p>
            <a:r>
              <a:rPr lang="en-US" b="1" dirty="0" smtClean="0"/>
              <a:t>Logical grouping of classes</a:t>
            </a:r>
            <a:r>
              <a:rPr lang="en-US" dirty="0" smtClean="0"/>
              <a:t>—If a class is useful to only one other class, then it is logical to embed it in that class and keep the two together. Nesting such "helper classes" makes their package more streamlined.</a:t>
            </a:r>
          </a:p>
          <a:p>
            <a:r>
              <a:rPr lang="en-US" b="1" dirty="0" smtClean="0"/>
              <a:t>Increased encapsulation</a:t>
            </a:r>
            <a:r>
              <a:rPr lang="en-US" dirty="0" smtClean="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r>
              <a:rPr lang="en-US" b="1" dirty="0" smtClean="0"/>
              <a:t>More readable, maintainable code</a:t>
            </a:r>
            <a:r>
              <a:rPr lang="en-US" dirty="0" smtClean="0"/>
              <a:t>—Nesting small classes within top-level classes places the code closer to where it is used.</a:t>
            </a:r>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E32058-678A-466F-8AE2-1E53A5B6776C}" type="slidenum">
              <a:rPr lang="vi-VN" smtClean="0">
                <a:latin typeface="Arial" charset="0"/>
                <a:cs typeface="Arial" charset="0"/>
              </a:rPr>
              <a:pPr/>
              <a:t>8</a:t>
            </a:fld>
            <a:endParaRPr lang="vi-VN" smtClean="0">
              <a:latin typeface="Arial" charset="0"/>
              <a:cs typeface="Arial" charset="0"/>
            </a:endParaRPr>
          </a:p>
        </p:txBody>
      </p:sp>
    </p:spTree>
    <p:extLst>
      <p:ext uri="{BB962C8B-B14F-4D97-AF65-F5344CB8AC3E}">
        <p14:creationId xmlns:p14="http://schemas.microsoft.com/office/powerpoint/2010/main" val="52078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Separate code for maintenance</a:t>
            </a:r>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2C602B-F244-4234-B1A4-B4FB0A8EFA1F}" type="slidenum">
              <a:rPr lang="vi-VN" smtClean="0">
                <a:latin typeface="Arial" charset="0"/>
                <a:cs typeface="Arial" charset="0"/>
              </a:rPr>
              <a:pPr/>
              <a:t>9</a:t>
            </a:fld>
            <a:endParaRPr lang="vi-VN" smtClean="0">
              <a:latin typeface="Arial" charset="0"/>
              <a:cs typeface="Arial" charset="0"/>
            </a:endParaRPr>
          </a:p>
        </p:txBody>
      </p:sp>
    </p:spTree>
    <p:extLst>
      <p:ext uri="{BB962C8B-B14F-4D97-AF65-F5344CB8AC3E}">
        <p14:creationId xmlns:p14="http://schemas.microsoft.com/office/powerpoint/2010/main" val="189186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Capsule  </a:t>
            </a:r>
            <a:r>
              <a:rPr lang="en-US" baseline="0" dirty="0" err="1" smtClean="0"/>
              <a:t>vs</a:t>
            </a:r>
            <a:r>
              <a:rPr lang="en-US" baseline="0" dirty="0" smtClean="0"/>
              <a:t>  Tablet </a:t>
            </a:r>
          </a:p>
          <a:p>
            <a:r>
              <a:rPr lang="en-US" baseline="0" dirty="0" smtClean="0"/>
              <a:t>Tablet : </a:t>
            </a:r>
            <a:r>
              <a:rPr lang="en-US" baseline="0" dirty="0" err="1" smtClean="0"/>
              <a:t>Thông</a:t>
            </a:r>
            <a:r>
              <a:rPr lang="en-US" baseline="0" dirty="0" smtClean="0"/>
              <a:t> tin/</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được</a:t>
            </a:r>
            <a:r>
              <a:rPr lang="en-US" baseline="0" dirty="0" smtClean="0"/>
              <a:t> exposed </a:t>
            </a:r>
            <a:r>
              <a:rPr lang="en-US" baseline="0" dirty="0" err="1" smtClean="0"/>
              <a:t>ra</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Thuoc</a:t>
            </a:r>
            <a:r>
              <a:rPr lang="en-US" baseline="0" dirty="0" smtClean="0"/>
              <a:t> de bi </a:t>
            </a:r>
            <a:r>
              <a:rPr lang="en-US" baseline="0" dirty="0" err="1" smtClean="0"/>
              <a:t>tuong</a:t>
            </a:r>
            <a:r>
              <a:rPr lang="en-US" baseline="0" dirty="0" smtClean="0"/>
              <a:t> </a:t>
            </a:r>
            <a:r>
              <a:rPr lang="en-US" baseline="0" dirty="0" err="1" smtClean="0"/>
              <a:t>tac</a:t>
            </a:r>
            <a:r>
              <a:rPr lang="en-US" baseline="0" dirty="0" smtClean="0"/>
              <a:t> </a:t>
            </a:r>
            <a:r>
              <a:rPr lang="en-US" baseline="0" dirty="0" err="1" smtClean="0"/>
              <a:t>voi</a:t>
            </a:r>
            <a:r>
              <a:rPr lang="en-US" baseline="0" dirty="0" smtClean="0"/>
              <a:t> </a:t>
            </a:r>
            <a:r>
              <a:rPr lang="en-US" baseline="0" dirty="0" err="1" smtClean="0"/>
              <a:t>khong</a:t>
            </a:r>
            <a:r>
              <a:rPr lang="en-US" baseline="0" dirty="0" smtClean="0"/>
              <a:t> </a:t>
            </a:r>
            <a:r>
              <a:rPr lang="en-US" baseline="0" dirty="0" err="1" smtClean="0"/>
              <a:t>khi</a:t>
            </a:r>
            <a:r>
              <a:rPr lang="en-US" baseline="0" dirty="0" smtClean="0"/>
              <a:t> </a:t>
            </a:r>
            <a:r>
              <a:rPr lang="en-US" baseline="0" dirty="0" err="1" smtClean="0"/>
              <a:t>va</a:t>
            </a:r>
            <a:r>
              <a:rPr lang="en-US" baseline="0" dirty="0" smtClean="0"/>
              <a:t> </a:t>
            </a:r>
            <a:r>
              <a:rPr lang="en-US" baseline="0" dirty="0" err="1" smtClean="0"/>
              <a:t>nuoc</a:t>
            </a:r>
            <a:r>
              <a:rPr lang="en-US" baseline="0" dirty="0" smtClean="0"/>
              <a:t>. </a:t>
            </a:r>
            <a:r>
              <a:rPr lang="en-US" baseline="0" dirty="0" err="1" smtClean="0"/>
              <a:t>Khi</a:t>
            </a:r>
            <a:r>
              <a:rPr lang="en-US" baseline="0" dirty="0" smtClean="0"/>
              <a:t> </a:t>
            </a:r>
            <a:r>
              <a:rPr lang="en-US" baseline="0" dirty="0" err="1" smtClean="0"/>
              <a:t>uong</a:t>
            </a:r>
            <a:r>
              <a:rPr lang="en-US" baseline="0" dirty="0" smtClean="0"/>
              <a:t> co the co cam </a:t>
            </a:r>
            <a:r>
              <a:rPr lang="en-US" baseline="0" dirty="0" err="1" smtClean="0"/>
              <a:t>nhan</a:t>
            </a:r>
            <a:r>
              <a:rPr lang="en-US" baseline="0" dirty="0" smtClean="0"/>
              <a:t> </a:t>
            </a:r>
            <a:r>
              <a:rPr lang="en-US" baseline="0" dirty="0" err="1" smtClean="0"/>
              <a:t>ve</a:t>
            </a:r>
            <a:r>
              <a:rPr lang="en-US" baseline="0" dirty="0" smtClean="0"/>
              <a:t> </a:t>
            </a:r>
            <a:r>
              <a:rPr lang="en-US" baseline="0" dirty="0" err="1" smtClean="0"/>
              <a:t>mui</a:t>
            </a:r>
            <a:r>
              <a:rPr lang="en-US" baseline="0" dirty="0" smtClean="0"/>
              <a:t> vi </a:t>
            </a:r>
            <a:r>
              <a:rPr lang="en-US" baseline="0" dirty="0" err="1" smtClean="0"/>
              <a:t>cua</a:t>
            </a:r>
            <a:r>
              <a:rPr lang="en-US" baseline="0" dirty="0" smtClean="0"/>
              <a:t> </a:t>
            </a:r>
            <a:r>
              <a:rPr lang="en-US" baseline="0" dirty="0" err="1" smtClean="0"/>
              <a:t>thuoc</a:t>
            </a:r>
            <a:endParaRPr lang="en-US" baseline="0" dirty="0" smtClean="0"/>
          </a:p>
          <a:p>
            <a:r>
              <a:rPr lang="en-US" baseline="0" dirty="0" smtClean="0"/>
              <a:t>Capsule: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được</a:t>
            </a:r>
            <a:r>
              <a:rPr lang="en-US" baseline="0" dirty="0" smtClean="0"/>
              <a:t> </a:t>
            </a:r>
            <a:r>
              <a:rPr lang="en-US" baseline="0" dirty="0" err="1" smtClean="0"/>
              <a:t>gói</a:t>
            </a:r>
            <a:r>
              <a:rPr lang="en-US" baseline="0" dirty="0" smtClean="0"/>
              <a:t> </a:t>
            </a:r>
            <a:r>
              <a:rPr lang="en-US" baseline="0" dirty="0" err="1" smtClean="0"/>
              <a:t>kín</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Thanh </a:t>
            </a:r>
            <a:r>
              <a:rPr lang="en-US" baseline="0" dirty="0" err="1" smtClean="0"/>
              <a:t>phan</a:t>
            </a:r>
            <a:r>
              <a:rPr lang="en-US" baseline="0" dirty="0" smtClean="0"/>
              <a:t> </a:t>
            </a:r>
            <a:r>
              <a:rPr lang="en-US" baseline="0" dirty="0" err="1" smtClean="0"/>
              <a:t>cua</a:t>
            </a:r>
            <a:r>
              <a:rPr lang="en-US" baseline="0" dirty="0" smtClean="0"/>
              <a:t> </a:t>
            </a:r>
            <a:r>
              <a:rPr lang="en-US" baseline="0" dirty="0" err="1" smtClean="0"/>
              <a:t>thuoc</a:t>
            </a:r>
            <a:r>
              <a:rPr lang="en-US" baseline="0" dirty="0" smtClean="0"/>
              <a:t> </a:t>
            </a:r>
            <a:r>
              <a:rPr lang="en-US" baseline="0" dirty="0" err="1" smtClean="0"/>
              <a:t>duoc</a:t>
            </a:r>
            <a:r>
              <a:rPr lang="en-US" baseline="0" dirty="0" smtClean="0"/>
              <a:t> </a:t>
            </a:r>
            <a:r>
              <a:rPr lang="en-US" baseline="0" dirty="0" err="1" smtClean="0"/>
              <a:t>bao</a:t>
            </a:r>
            <a:r>
              <a:rPr lang="en-US" baseline="0" dirty="0" smtClean="0"/>
              <a:t> </a:t>
            </a:r>
            <a:r>
              <a:rPr lang="en-US" baseline="0" dirty="0" err="1" smtClean="0"/>
              <a:t>ve</a:t>
            </a:r>
            <a:r>
              <a:rPr lang="en-US" baseline="0" dirty="0" smtClean="0"/>
              <a:t> tot hon. </a:t>
            </a:r>
            <a:r>
              <a:rPr lang="en-US" baseline="0" dirty="0" err="1" smtClean="0"/>
              <a:t>Khi</a:t>
            </a:r>
            <a:r>
              <a:rPr lang="en-US" baseline="0" dirty="0" smtClean="0"/>
              <a:t> </a:t>
            </a:r>
            <a:r>
              <a:rPr lang="en-US" baseline="0" dirty="0" err="1" smtClean="0"/>
              <a:t>uong</a:t>
            </a:r>
            <a:r>
              <a:rPr lang="en-US" baseline="0" dirty="0" smtClean="0"/>
              <a:t>, it </a:t>
            </a:r>
            <a:r>
              <a:rPr lang="en-US" baseline="0" dirty="0" err="1" smtClean="0"/>
              <a:t>kha</a:t>
            </a:r>
            <a:r>
              <a:rPr lang="en-US" baseline="0" dirty="0" smtClean="0"/>
              <a:t> </a:t>
            </a:r>
            <a:r>
              <a:rPr lang="en-US" baseline="0" dirty="0" err="1" smtClean="0"/>
              <a:t>nang</a:t>
            </a:r>
            <a:r>
              <a:rPr lang="en-US" baseline="0" dirty="0" smtClean="0"/>
              <a:t> cam </a:t>
            </a:r>
            <a:r>
              <a:rPr lang="en-US" baseline="0" dirty="0" err="1" smtClean="0"/>
              <a:t>nhan</a:t>
            </a:r>
            <a:r>
              <a:rPr lang="en-US" baseline="0" dirty="0" smtClean="0"/>
              <a:t> </a:t>
            </a:r>
            <a:r>
              <a:rPr lang="en-US" baseline="0" dirty="0" err="1" smtClean="0"/>
              <a:t>ve</a:t>
            </a:r>
            <a:r>
              <a:rPr lang="en-US" baseline="0" dirty="0" smtClean="0"/>
              <a:t> </a:t>
            </a:r>
            <a:r>
              <a:rPr lang="en-US" baseline="0" dirty="0" err="1" smtClean="0"/>
              <a:t>mui</a:t>
            </a:r>
            <a:r>
              <a:rPr lang="en-US" baseline="0" dirty="0" smtClean="0"/>
              <a:t> vi </a:t>
            </a:r>
            <a:r>
              <a:rPr lang="en-US" baseline="0" dirty="0" err="1" smtClean="0"/>
              <a:t>cua</a:t>
            </a:r>
            <a:r>
              <a:rPr lang="en-US" baseline="0" dirty="0" smtClean="0"/>
              <a:t> </a:t>
            </a:r>
            <a:r>
              <a:rPr lang="en-US" baseline="0" dirty="0" err="1" smtClean="0"/>
              <a:t>thuoc</a:t>
            </a:r>
            <a:r>
              <a:rPr lang="en-US" baseline="0" dirty="0" smtClean="0"/>
              <a:t>.</a:t>
            </a:r>
          </a:p>
          <a:p>
            <a:endParaRPr lang="en-US" baseline="0" dirty="0" smtClean="0"/>
          </a:p>
          <a:p>
            <a:r>
              <a:rPr lang="en-US" baseline="0" dirty="0" smtClean="0"/>
              <a:t>Encapsulation : Separate External Aspect from internal  Implementation</a:t>
            </a:r>
          </a:p>
          <a:p>
            <a:endParaRPr lang="en-US" baseline="0" dirty="0" smtClean="0"/>
          </a:p>
          <a:p>
            <a:r>
              <a:rPr lang="en-US" baseline="0" dirty="0" err="1" smtClean="0"/>
              <a:t>Với</a:t>
            </a:r>
            <a:r>
              <a:rPr lang="en-US" baseline="0" dirty="0" smtClean="0"/>
              <a:t> encapsulation, OO can:</a:t>
            </a:r>
          </a:p>
          <a:p>
            <a:r>
              <a:rPr lang="en-US" baseline="0" dirty="0" smtClean="0"/>
              <a:t>   - hide the data item </a:t>
            </a:r>
          </a:p>
          <a:p>
            <a:r>
              <a:rPr lang="en-US" baseline="0" dirty="0" smtClean="0"/>
              <a:t>   - Chi co the access data item </a:t>
            </a:r>
            <a:r>
              <a:rPr lang="en-US" baseline="0" dirty="0" err="1" smtClean="0"/>
              <a:t>thông</a:t>
            </a:r>
            <a:r>
              <a:rPr lang="en-US" baseline="0" dirty="0" smtClean="0"/>
              <a:t> qua member method</a:t>
            </a:r>
          </a:p>
          <a:p>
            <a:endParaRPr lang="en-US" baseline="0" dirty="0" smtClean="0"/>
          </a:p>
          <a:p>
            <a:r>
              <a:rPr lang="en-US" baseline="0" dirty="0" smtClean="0"/>
              <a:t>Abstraction:  Tell the external face we should present to the world</a:t>
            </a:r>
          </a:p>
          <a:p>
            <a:r>
              <a:rPr lang="en-US" baseline="0" dirty="0" smtClean="0"/>
              <a:t>Encapsulation:  Ensure implementation is not leak out</a:t>
            </a:r>
          </a:p>
          <a:p>
            <a:endParaRPr lang="en-US" baseline="0" dirty="0" smtClean="0"/>
          </a:p>
          <a:p>
            <a:r>
              <a:rPr lang="en-US" baseline="0" dirty="0" smtClean="0"/>
              <a:t>Abstraction &amp; Encapsulation together reduce the amount of information we have to deal with.</a:t>
            </a:r>
          </a:p>
          <a:p>
            <a:endParaRPr lang="en-US" baseline="0" dirty="0" smtClean="0"/>
          </a:p>
        </p:txBody>
      </p:sp>
      <p:sp>
        <p:nvSpPr>
          <p:cNvPr id="4" name="Slide Number Placeholder 3"/>
          <p:cNvSpPr>
            <a:spLocks noGrp="1"/>
          </p:cNvSpPr>
          <p:nvPr>
            <p:ph type="sldNum" sz="quarter" idx="10"/>
          </p:nvPr>
        </p:nvSpPr>
        <p:spPr/>
        <p:txBody>
          <a:bodyPr/>
          <a:lstStyle/>
          <a:p>
            <a:fld id="{5F368443-A919-49D6-AF3B-6096101D73E5}" type="slidenum">
              <a:rPr lang="en-US" smtClean="0"/>
              <a:pPr/>
              <a:t>10</a:t>
            </a:fld>
            <a:endParaRPr lang="en-US"/>
          </a:p>
        </p:txBody>
      </p:sp>
    </p:spTree>
    <p:extLst>
      <p:ext uri="{BB962C8B-B14F-4D97-AF65-F5344CB8AC3E}">
        <p14:creationId xmlns:p14="http://schemas.microsoft.com/office/powerpoint/2010/main" val="313406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Combine the action with data in an IT Object =&gt; OOP</a:t>
            </a: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11</a:t>
            </a:fld>
            <a:endParaRPr lang="vi-VN"/>
          </a:p>
        </p:txBody>
      </p:sp>
    </p:spTree>
    <p:extLst>
      <p:ext uri="{BB962C8B-B14F-4D97-AF65-F5344CB8AC3E}">
        <p14:creationId xmlns:p14="http://schemas.microsoft.com/office/powerpoint/2010/main" val="309878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smtClean="0"/>
              <a:t>CORPORATE SOFTWARE TRAINING CENTER</a:t>
            </a:r>
          </a:p>
          <a:p>
            <a:pPr algn="ctr" eaLnBrk="1" hangingPunct="1">
              <a:defRPr/>
            </a:pPr>
            <a:r>
              <a:rPr lang="en-US" b="1" smtClean="0"/>
              <a:t>TRUNG TÂM ĐÀO TẠO NHÂN LỰC PHẦN MỀM </a:t>
            </a:r>
          </a:p>
        </p:txBody>
      </p:sp>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5" name="Slide Number Placeholder 5"/>
          <p:cNvSpPr>
            <a:spLocks noGrp="1"/>
          </p:cNvSpPr>
          <p:nvPr>
            <p:ph type="sldNum" sz="quarter" idx="10"/>
          </p:nvPr>
        </p:nvSpPr>
        <p:spPr/>
        <p:txBody>
          <a:bodyPr/>
          <a:lstStyle>
            <a:lvl1pPr>
              <a:defRPr/>
            </a:lvl1pPr>
          </a:lstStyle>
          <a:p>
            <a:pPr>
              <a:defRPr/>
            </a:pPr>
            <a:fld id="{631F9E59-4AC4-4357-94F7-CED82C549586}"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DB014185-5A61-4B9C-81AE-2866A804BC7D}"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756A35D0-2944-467A-AA2B-3C4D4F682724}"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solidFill>
                  <a:schemeClr val="tx1"/>
                </a:solidFill>
              </a:defRPr>
            </a:lvl1p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2FEAEEB6-2669-4340-8AF0-D77DE0AA942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A0EE584B-D86C-4FB6-AAA1-1E504D777B62}"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E0E463EA-F583-4261-B524-C1DB2363A7AD}"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9" name="Slide Number Placeholder 8"/>
          <p:cNvSpPr>
            <a:spLocks noGrp="1"/>
          </p:cNvSpPr>
          <p:nvPr>
            <p:ph type="sldNum" sz="quarter" idx="12"/>
          </p:nvPr>
        </p:nvSpPr>
        <p:spPr/>
        <p:txBody>
          <a:bodyPr/>
          <a:lstStyle>
            <a:lvl1pPr>
              <a:defRPr/>
            </a:lvl1pPr>
          </a:lstStyle>
          <a:p>
            <a:pPr>
              <a:defRPr/>
            </a:pPr>
            <a:fld id="{23E2B94B-FA47-4EB1-9301-DC95FF5382F0}"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5" name="Slide Number Placeholder 4"/>
          <p:cNvSpPr>
            <a:spLocks noGrp="1"/>
          </p:cNvSpPr>
          <p:nvPr>
            <p:ph type="sldNum" sz="quarter" idx="12"/>
          </p:nvPr>
        </p:nvSpPr>
        <p:spPr/>
        <p:txBody>
          <a:bodyPr/>
          <a:lstStyle>
            <a:lvl1pPr>
              <a:defRPr/>
            </a:lvl1pPr>
          </a:lstStyle>
          <a:p>
            <a:pPr>
              <a:defRPr/>
            </a:pPr>
            <a:fld id="{D910AE8E-A173-4BC0-B50C-195A07BD3240}"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4" name="Slide Number Placeholder 3"/>
          <p:cNvSpPr>
            <a:spLocks noGrp="1"/>
          </p:cNvSpPr>
          <p:nvPr>
            <p:ph type="sldNum" sz="quarter" idx="12"/>
          </p:nvPr>
        </p:nvSpPr>
        <p:spPr/>
        <p:txBody>
          <a:bodyPr/>
          <a:lstStyle>
            <a:lvl1pPr>
              <a:defRPr/>
            </a:lvl1pPr>
          </a:lstStyle>
          <a:p>
            <a:pPr>
              <a:defRPr/>
            </a:pPr>
            <a:fld id="{1CD09D12-2083-474A-BE1C-DA0829ACED28}"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8AF7E88E-47CB-41BA-B740-5885349F2BED}"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CE29912A-7A4B-4525-93B1-1B328BD0750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1835150" y="0"/>
            <a:ext cx="685165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F9D3074-616D-4DA5-A0FC-257F28BAF81C}"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pPr>
              <a:defRPr/>
            </a:pPr>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1032" name="Text Box 1059"/>
          <p:cNvSpPr txBox="1">
            <a:spLocks noChangeArrowheads="1"/>
          </p:cNvSpPr>
          <p:nvPr/>
        </p:nvSpPr>
        <p:spPr bwMode="auto">
          <a:xfrm>
            <a:off x="7291388" y="6596063"/>
            <a:ext cx="1430337" cy="247650"/>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09e-BM/DT/FSOFT v1/1</a:t>
            </a:r>
          </a:p>
        </p:txBody>
      </p:sp>
      <p:pic>
        <p:nvPicPr>
          <p:cNvPr id="1033" name="Picture 2"/>
          <p:cNvPicPr>
            <a:picLocks noChangeAspect="1" noChangeArrowheads="1"/>
          </p:cNvPicPr>
          <p:nvPr userDrawn="1"/>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8" r:id="rId1"/>
    <p:sldLayoutId id="2147484007"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hf hdr="0" dt="0"/>
  <p:txStyles>
    <p:title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iveonmyown.wordpress.com/2007/09/11/abstract-class-vs-interfac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smtClean="0">
                <a:solidFill>
                  <a:srgbClr val="DC0081"/>
                </a:solidFill>
                <a:latin typeface="Arial" charset="0"/>
                <a:cs typeface="Arial" charset="0"/>
              </a:rPr>
              <a:t>Basic </a:t>
            </a:r>
            <a:r>
              <a:rPr lang="en-US" cap="none" smtClean="0">
                <a:solidFill>
                  <a:srgbClr val="DC0081"/>
                </a:solidFill>
                <a:latin typeface="Arial" charset="0"/>
                <a:cs typeface="Arial" charset="0"/>
              </a:rPr>
              <a:t>OOP in C#</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Encapsulation</a:t>
            </a:r>
          </a:p>
        </p:txBody>
      </p:sp>
      <p:sp>
        <p:nvSpPr>
          <p:cNvPr id="10" name="Content Placeholder 2"/>
          <p:cNvSpPr>
            <a:spLocks noGrp="1"/>
          </p:cNvSpPr>
          <p:nvPr>
            <p:ph idx="4294967295"/>
          </p:nvPr>
        </p:nvSpPr>
        <p:spPr>
          <a:xfrm>
            <a:off x="471407" y="1135413"/>
            <a:ext cx="8458200" cy="698500"/>
          </a:xfrm>
        </p:spPr>
        <p:txBody>
          <a:bodyPr>
            <a:normAutofit fontScale="92500"/>
          </a:bodyPr>
          <a:lstStyle/>
          <a:p>
            <a:r>
              <a:rPr lang="en-US" sz="2800" b="1" dirty="0" smtClean="0"/>
              <a:t>Allow</a:t>
            </a:r>
            <a:r>
              <a:rPr lang="en-US" sz="2800" dirty="0" smtClean="0"/>
              <a:t> </a:t>
            </a:r>
            <a:r>
              <a:rPr lang="en-US" sz="2800" b="1" dirty="0" smtClean="0"/>
              <a:t>to show only </a:t>
            </a:r>
            <a:r>
              <a:rPr lang="en-US" sz="2800" dirty="0" smtClean="0"/>
              <a:t>the important methods as interface</a:t>
            </a:r>
          </a:p>
          <a:p>
            <a:endParaRPr lang="en-US" sz="2800" dirty="0" smtClean="0"/>
          </a:p>
          <a:p>
            <a:endParaRPr lang="en-US" sz="2800" dirty="0" smtClean="0"/>
          </a:p>
          <a:p>
            <a:endParaRPr lang="en-US" sz="2800" dirty="0" smtClean="0"/>
          </a:p>
          <a:p>
            <a:endParaRPr lang="en-US" sz="2800" dirty="0" smtClean="0"/>
          </a:p>
          <a:p>
            <a:endParaRPr lang="en-US" sz="2800" dirty="0" smtClean="0"/>
          </a:p>
          <a:p>
            <a:pPr>
              <a:buNone/>
            </a:pPr>
            <a:endParaRPr lang="en-US" sz="2800" dirty="0" smtClean="0"/>
          </a:p>
          <a:p>
            <a:pPr>
              <a:buNone/>
            </a:pPr>
            <a:endParaRPr lang="en-US" sz="2800" dirty="0" smtClean="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5813" y="4388224"/>
            <a:ext cx="6680043" cy="2012576"/>
          </a:xfrm>
          <a:prstGeom prst="rect">
            <a:avLst/>
          </a:prstGeom>
          <a:noFill/>
          <a:ln w="9525">
            <a:noFill/>
            <a:miter lim="800000"/>
            <a:headEnd/>
            <a:tailEnd/>
          </a:ln>
          <a:effectLst/>
        </p:spPr>
      </p:pic>
      <p:sp>
        <p:nvSpPr>
          <p:cNvPr id="12" name="Content Placeholder 2"/>
          <p:cNvSpPr txBox="1">
            <a:spLocks/>
          </p:cNvSpPr>
          <p:nvPr/>
        </p:nvSpPr>
        <p:spPr bwMode="auto">
          <a:xfrm>
            <a:off x="462366" y="1676400"/>
            <a:ext cx="8458200" cy="25543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342900" marR="0" lvl="0" indent="-342900" algn="l" defTabSz="914400" rtl="0" eaLnBrk="1" fontAlgn="base" latinLnBrk="0" hangingPunct="1">
              <a:lnSpc>
                <a:spcPct val="150000"/>
              </a:lnSpc>
              <a:spcBef>
                <a:spcPct val="20000"/>
              </a:spcBef>
              <a:spcAft>
                <a:spcPct val="0"/>
              </a:spcAft>
              <a:buClr>
                <a:schemeClr val="tx1"/>
              </a:buClr>
              <a:buSzPct val="62000"/>
              <a:buFont typeface="Monotype Sorts" pitchFamily="2" charset="2"/>
              <a:buChar char="o"/>
              <a:tabLst/>
              <a:defRPr/>
            </a:pPr>
            <a:r>
              <a:rPr kumimoji="0" lang="en-US" sz="2800" b="1" i="0" u="none" strike="noStrike" kern="0" cap="none" spc="0" normalizeH="0" baseline="0" noProof="0" dirty="0" smtClean="0">
                <a:ln>
                  <a:noFill/>
                </a:ln>
                <a:effectLst/>
                <a:uLnTx/>
                <a:uFillTx/>
                <a:latin typeface="+mn-lt"/>
              </a:rPr>
              <a:t>Hide</a:t>
            </a:r>
            <a:r>
              <a:rPr kumimoji="0" lang="en-US" sz="2800" b="0" i="0" u="none" strike="noStrike" kern="0" cap="none" spc="0" normalizeH="0" baseline="0" noProof="0" dirty="0" smtClean="0">
                <a:ln>
                  <a:noFill/>
                </a:ln>
                <a:effectLst/>
                <a:uLnTx/>
                <a:uFillTx/>
                <a:latin typeface="+mn-lt"/>
              </a:rPr>
              <a:t> detail information</a:t>
            </a:r>
          </a:p>
          <a:p>
            <a:pPr marL="742950" marR="0" lvl="1" indent="-285750" algn="l" defTabSz="914400" rtl="0" eaLnBrk="1" fontAlgn="base" latinLnBrk="0" hangingPunct="1">
              <a:lnSpc>
                <a:spcPct val="150000"/>
              </a:lnSpc>
              <a:spcBef>
                <a:spcPct val="20000"/>
              </a:spcBef>
              <a:spcAft>
                <a:spcPct val="0"/>
              </a:spcAft>
              <a:buClr>
                <a:srgbClr val="6338AD"/>
              </a:buClr>
              <a:buSzPct val="75000"/>
              <a:buFont typeface="Wingdings" pitchFamily="2" charset="2"/>
              <a:buChar char="«"/>
              <a:tabLst/>
              <a:defRPr/>
            </a:pPr>
            <a:r>
              <a:rPr kumimoji="0" lang="en-US" sz="2800" b="0" i="0" u="none" strike="noStrike" kern="0" cap="none" spc="0" normalizeH="0" baseline="0" noProof="0" dirty="0" smtClean="0">
                <a:ln>
                  <a:noFill/>
                </a:ln>
                <a:effectLst/>
                <a:uLnTx/>
                <a:uFillTx/>
                <a:latin typeface="+mn-lt"/>
              </a:rPr>
              <a:t>Hide the data item </a:t>
            </a:r>
          </a:p>
          <a:p>
            <a:pPr marL="742950" marR="0" lvl="1" indent="-285750" algn="l" defTabSz="914400" rtl="0" eaLnBrk="1" fontAlgn="base" latinLnBrk="0" hangingPunct="1">
              <a:lnSpc>
                <a:spcPct val="150000"/>
              </a:lnSpc>
              <a:spcBef>
                <a:spcPct val="20000"/>
              </a:spcBef>
              <a:spcAft>
                <a:spcPct val="0"/>
              </a:spcAft>
              <a:buClr>
                <a:srgbClr val="6338AD"/>
              </a:buClr>
              <a:buSzPct val="75000"/>
              <a:buFont typeface="Wingdings" pitchFamily="2" charset="2"/>
              <a:buChar char="«"/>
              <a:tabLst/>
              <a:defRPr/>
            </a:pPr>
            <a:r>
              <a:rPr kumimoji="0" lang="en-US" sz="2800" b="0" i="0" u="none" strike="noStrike" kern="0" cap="none" spc="0" normalizeH="0" baseline="0" noProof="0" dirty="0" smtClean="0">
                <a:ln>
                  <a:noFill/>
                </a:ln>
                <a:effectLst/>
                <a:uLnTx/>
                <a:uFillTx/>
                <a:latin typeface="+mn-lt"/>
              </a:rPr>
              <a:t>Hide the implementation </a:t>
            </a:r>
          </a:p>
          <a:p>
            <a:pPr marL="742950" marR="0" lvl="1" indent="-285750" algn="l" defTabSz="914400" rtl="0" eaLnBrk="1" fontAlgn="base" latinLnBrk="0" hangingPunct="1">
              <a:lnSpc>
                <a:spcPct val="150000"/>
              </a:lnSpc>
              <a:spcBef>
                <a:spcPct val="20000"/>
              </a:spcBef>
              <a:spcAft>
                <a:spcPct val="0"/>
              </a:spcAft>
              <a:buClr>
                <a:srgbClr val="6338AD"/>
              </a:buClr>
              <a:buSzPct val="75000"/>
              <a:buFont typeface="Wingdings" pitchFamily="2" charset="2"/>
              <a:buChar char="«"/>
              <a:tabLst/>
              <a:defRPr/>
            </a:pPr>
            <a:r>
              <a:rPr kumimoji="0" lang="en-US" sz="2800" b="0" i="0" u="none" strike="noStrike" kern="0" cap="none" spc="0" normalizeH="0" baseline="0" noProof="0" dirty="0" smtClean="0">
                <a:ln>
                  <a:noFill/>
                </a:ln>
                <a:effectLst/>
                <a:uLnTx/>
                <a:uFillTx/>
                <a:latin typeface="+mn-lt"/>
              </a:rPr>
              <a:t>Access to data item only through member methods</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endParaRPr kumimoji="0" lang="en-US" sz="2400" b="0" i="0" u="none" strike="noStrike" kern="0" cap="none" spc="0" normalizeH="0" baseline="0" noProof="0" dirty="0">
              <a:ln>
                <a:noFill/>
              </a:ln>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down)">
                                      <p:cBhvr>
                                        <p:cTn id="15" dur="500"/>
                                        <p:tgtEl>
                                          <p:spTgt spid="1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wipe(down)">
                                      <p:cBhvr>
                                        <p:cTn id="18" dur="500"/>
                                        <p:tgtEl>
                                          <p:spTgt spid="12">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down)">
                                      <p:cBhvr>
                                        <p:cTn id="21" dur="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Encapsulation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Class, Member and Method</a:t>
            </a:r>
          </a:p>
        </p:txBody>
      </p:sp>
      <p:sp>
        <p:nvSpPr>
          <p:cNvPr id="3" name="Content Placeholder 2"/>
          <p:cNvSpPr>
            <a:spLocks noGrp="1"/>
          </p:cNvSpPr>
          <p:nvPr>
            <p:ph idx="1"/>
          </p:nvPr>
        </p:nvSpPr>
        <p:spPr/>
        <p:txBody>
          <a:bodyPr/>
          <a:lstStyle/>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75000"/>
                  </a:schemeClr>
                </a:solidFill>
                <a:latin typeface="Courier New" pitchFamily="49" charset="0"/>
                <a:cs typeface="Courier New" pitchFamily="49" charset="0"/>
              </a:rPr>
              <a:t>Car</a:t>
            </a:r>
            <a:r>
              <a:rPr lang="en-US" altLang="ja-JP" sz="2000" dirty="0" smtClean="0">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Object model</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NumberWheels</a:t>
            </a: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Data =&gt; Member</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string</a:t>
            </a: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MainColor</a:t>
            </a: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NumberRearPorts</a:t>
            </a: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rgbClr val="0000FF"/>
                </a:solidFill>
                <a:latin typeface="Courier New" pitchFamily="49" charset="0"/>
                <a:cs typeface="Courier New" pitchFamily="49" charset="0"/>
              </a:rPr>
              <a:t>bool</a:t>
            </a: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isWithUpperWindow</a:t>
            </a: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NumberSeats</a:t>
            </a: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float</a:t>
            </a:r>
            <a:r>
              <a:rPr lang="en-US" altLang="ja-JP" sz="2000" dirty="0" smtClean="0">
                <a:solidFill>
                  <a:schemeClr val="accent1"/>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CylinderVolume</a:t>
            </a: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void</a:t>
            </a: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err="1" smtClean="0">
                <a:solidFill>
                  <a:schemeClr val="accent3">
                    <a:lumMod val="75000"/>
                  </a:schemeClr>
                </a:solidFill>
                <a:latin typeface="Courier New" pitchFamily="49" charset="0"/>
                <a:cs typeface="Courier New" pitchFamily="49" charset="0"/>
              </a:rPr>
              <a:t>EngineStart</a:t>
            </a: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Action =&gt; Method</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void</a:t>
            </a: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err="1" smtClean="0">
                <a:solidFill>
                  <a:schemeClr val="accent3">
                    <a:lumMod val="75000"/>
                  </a:schemeClr>
                </a:solidFill>
                <a:latin typeface="Courier New" pitchFamily="49" charset="0"/>
                <a:cs typeface="Courier New" pitchFamily="49" charset="0"/>
              </a:rPr>
              <a:t>SpeedUp</a:t>
            </a:r>
            <a:r>
              <a:rPr lang="en-US" altLang="ja-JP" sz="20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void</a:t>
            </a: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err="1" smtClean="0">
                <a:solidFill>
                  <a:schemeClr val="accent3">
                    <a:lumMod val="75000"/>
                  </a:schemeClr>
                </a:solidFill>
                <a:latin typeface="Courier New" pitchFamily="49" charset="0"/>
                <a:cs typeface="Courier New" pitchFamily="49" charset="0"/>
              </a:rPr>
              <a:t>SlowDown</a:t>
            </a:r>
            <a:r>
              <a:rPr lang="en-US" altLang="ja-JP" sz="20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void</a:t>
            </a: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err="1" smtClean="0">
                <a:solidFill>
                  <a:schemeClr val="accent3">
                    <a:lumMod val="75000"/>
                  </a:schemeClr>
                </a:solidFill>
                <a:latin typeface="Courier New" pitchFamily="49" charset="0"/>
                <a:cs typeface="Courier New" pitchFamily="49" charset="0"/>
              </a:rPr>
              <a:t>TurnLeft</a:t>
            </a:r>
            <a:r>
              <a:rPr lang="en-US" altLang="ja-JP" sz="20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void</a:t>
            </a: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err="1" smtClean="0">
                <a:solidFill>
                  <a:schemeClr val="accent3">
                    <a:lumMod val="75000"/>
                  </a:schemeClr>
                </a:solidFill>
                <a:latin typeface="Courier New" pitchFamily="49" charset="0"/>
                <a:cs typeface="Courier New" pitchFamily="49" charset="0"/>
              </a:rPr>
              <a:t>TurnRight</a:t>
            </a:r>
            <a:r>
              <a:rPr lang="en-US" altLang="ja-JP" sz="20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chemeClr val="accent3">
                    <a:lumMod val="75000"/>
                  </a:schemeClr>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void</a:t>
            </a:r>
            <a:r>
              <a:rPr lang="en-US" altLang="ja-JP" sz="2000" dirty="0" smtClean="0">
                <a:solidFill>
                  <a:schemeClr val="accent3">
                    <a:lumMod val="75000"/>
                  </a:schemeClr>
                </a:solidFill>
                <a:latin typeface="Courier New" pitchFamily="49" charset="0"/>
                <a:cs typeface="Courier New" pitchFamily="49" charset="0"/>
              </a:rPr>
              <a:t> Stop(){…}</a:t>
            </a:r>
          </a:p>
          <a:p>
            <a:pPr>
              <a:lnSpc>
                <a:spcPct val="80000"/>
              </a:lnSpc>
              <a:buFont typeface="Wingdings" pitchFamily="2" charset="2"/>
              <a:buNone/>
              <a:defRPr/>
            </a:pPr>
            <a:r>
              <a:rPr lang="en-US" altLang="ja-JP" sz="2000" dirty="0" smtClean="0">
                <a:latin typeface="Courier New" pitchFamily="49" charset="0"/>
                <a:cs typeface="Courier New" pitchFamily="49" charset="0"/>
              </a:rPr>
              <a:t>}</a:t>
            </a:r>
          </a:p>
        </p:txBody>
      </p:sp>
      <p:sp>
        <p:nvSpPr>
          <p:cNvPr id="4" name="Left Arrow 3"/>
          <p:cNvSpPr/>
          <p:nvPr/>
        </p:nvSpPr>
        <p:spPr>
          <a:xfrm>
            <a:off x="4211638" y="3861048"/>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6"/>
          <p:cNvSpPr txBox="1">
            <a:spLocks noChangeArrowheads="1"/>
          </p:cNvSpPr>
          <p:nvPr/>
        </p:nvSpPr>
        <p:spPr bwMode="auto">
          <a:xfrm>
            <a:off x="4284663" y="4294436"/>
            <a:ext cx="4535487" cy="461665"/>
          </a:xfrm>
          <a:prstGeom prst="rect">
            <a:avLst/>
          </a:prstGeom>
          <a:noFill/>
          <a:ln w="9525">
            <a:noFill/>
            <a:miter lim="800000"/>
            <a:headEnd/>
            <a:tailEnd/>
          </a:ln>
        </p:spPr>
        <p:txBody>
          <a:bodyPr>
            <a:spAutoFit/>
          </a:bodyPr>
          <a:lstStyle/>
          <a:p>
            <a:pPr algn="ctr"/>
            <a:r>
              <a:rPr lang="en-US" sz="2400" dirty="0" smtClean="0">
                <a:solidFill>
                  <a:srgbClr val="FFFF00"/>
                </a:solidFill>
              </a:rPr>
              <a:t>Object Oriented Programming</a:t>
            </a:r>
            <a:endParaRPr lang="en-US" sz="2400" dirty="0">
              <a:solidFill>
                <a:srgbClr val="FFFF00"/>
              </a:solidFill>
            </a:endParaRPr>
          </a:p>
        </p:txBody>
      </p:sp>
    </p:spTree>
    <p:extLst>
      <p:ext uri="{BB962C8B-B14F-4D97-AF65-F5344CB8AC3E}">
        <p14:creationId xmlns:p14="http://schemas.microsoft.com/office/powerpoint/2010/main" val="2243404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Encapsulation</a:t>
            </a:r>
            <a:r>
              <a:rPr lang="en-US" dirty="0">
                <a:solidFill>
                  <a:srgbClr val="C00000"/>
                </a:solidFill>
                <a:latin typeface="Arial" charset="0"/>
                <a:cs typeface="Arial" charset="0"/>
              </a:rPr>
              <a:t/>
            </a:r>
            <a:br>
              <a:rPr lang="en-US" dirty="0">
                <a:solidFill>
                  <a:srgbClr val="C00000"/>
                </a:solidFill>
                <a:latin typeface="Arial" charset="0"/>
                <a:cs typeface="Arial" charset="0"/>
              </a:rPr>
            </a:br>
            <a:r>
              <a:rPr lang="en-US" altLang="ja-JP" sz="2800" dirty="0" smtClean="0">
                <a:solidFill>
                  <a:srgbClr val="C00000"/>
                </a:solidFill>
                <a:latin typeface="Arial" charset="0"/>
                <a:ea typeface="MS PGothic" pitchFamily="34" charset="-128"/>
                <a:cs typeface="Arial" charset="0"/>
              </a:rPr>
              <a:t>Instantiate, Constructor</a:t>
            </a:r>
            <a:endParaRPr lang="en-US" sz="3000" dirty="0" smtClean="0">
              <a:solidFill>
                <a:srgbClr val="C00000"/>
              </a:solidFill>
              <a:latin typeface="Arial" charset="0"/>
              <a:cs typeface="Arial" charset="0"/>
            </a:endParaRPr>
          </a:p>
        </p:txBody>
      </p:sp>
      <p:sp>
        <p:nvSpPr>
          <p:cNvPr id="21507" name="Content Placeholder 2"/>
          <p:cNvSpPr>
            <a:spLocks noGrp="1"/>
          </p:cNvSpPr>
          <p:nvPr>
            <p:ph idx="1"/>
          </p:nvPr>
        </p:nvSpPr>
        <p:spPr/>
        <p:txBody>
          <a:bodyPr/>
          <a:lstStyle/>
          <a:p>
            <a:pPr>
              <a:lnSpc>
                <a:spcPct val="80000"/>
              </a:lnSpc>
              <a:buNone/>
              <a:defRPr/>
            </a:pPr>
            <a:r>
              <a:rPr lang="en-US" altLang="ja-JP" sz="1400" dirty="0" smtClean="0">
                <a:solidFill>
                  <a:srgbClr val="008000"/>
                </a:solidFill>
                <a:latin typeface="Courier New" pitchFamily="49" charset="0"/>
                <a:cs typeface="Courier New" pitchFamily="49" charset="0"/>
              </a:rPr>
              <a:t>// Instantiate – Create an object/"instance"</a:t>
            </a:r>
          </a:p>
          <a:p>
            <a:pPr>
              <a:lnSpc>
                <a:spcPct val="80000"/>
              </a:lnSpc>
              <a:buNone/>
              <a:defRPr/>
            </a:pPr>
            <a:r>
              <a:rPr lang="en-US" altLang="ja-JP" sz="1400" dirty="0" smtClean="0">
                <a:solidFill>
                  <a:srgbClr val="008000"/>
                </a:solidFill>
                <a:latin typeface="Courier New" pitchFamily="49" charset="0"/>
                <a:cs typeface="Courier New" pitchFamily="49" charset="0"/>
              </a:rPr>
              <a:t>// from its model class with "default constructor"</a:t>
            </a:r>
          </a:p>
          <a:p>
            <a:pPr>
              <a:lnSpc>
                <a:spcPct val="80000"/>
              </a:lnSpc>
              <a:buFont typeface="Wingdings" pitchFamily="2" charset="2"/>
              <a:buNone/>
              <a:defRPr/>
            </a:pPr>
            <a:r>
              <a:rPr lang="en-US" altLang="ja-JP" sz="1400" dirty="0" smtClean="0">
                <a:solidFill>
                  <a:schemeClr val="accent5">
                    <a:lumMod val="75000"/>
                  </a:schemeClr>
                </a:solidFill>
                <a:latin typeface="Courier New" pitchFamily="49" charset="0"/>
                <a:cs typeface="Courier New" pitchFamily="49" charset="0"/>
              </a:rPr>
              <a:t>Car</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aCar</a:t>
            </a:r>
            <a:r>
              <a:rPr lang="en-US" altLang="ja-JP" sz="1400" dirty="0" smtClean="0">
                <a:latin typeface="Courier New" pitchFamily="49" charset="0"/>
                <a:cs typeface="Courier New" pitchFamily="49" charset="0"/>
              </a:rPr>
              <a:t> = </a:t>
            </a:r>
            <a:r>
              <a:rPr lang="en-US" altLang="ja-JP" sz="1400" dirty="0" smtClean="0">
                <a:solidFill>
                  <a:srgbClr val="0000FF"/>
                </a:solidFill>
                <a:latin typeface="Courier New" pitchFamily="49" charset="0"/>
                <a:cs typeface="Courier New" pitchFamily="49" charset="0"/>
              </a:rPr>
              <a:t>new</a:t>
            </a:r>
            <a:r>
              <a:rPr lang="en-US" altLang="ja-JP" sz="1400" dirty="0" smtClean="0">
                <a:latin typeface="Courier New" pitchFamily="49" charset="0"/>
                <a:cs typeface="Courier New" pitchFamily="49" charset="0"/>
              </a:rPr>
              <a:t> </a:t>
            </a:r>
            <a:r>
              <a:rPr lang="en-US" altLang="ja-JP" sz="1400" dirty="0" smtClean="0">
                <a:solidFill>
                  <a:schemeClr val="accent5">
                    <a:lumMod val="75000"/>
                  </a:schemeClr>
                </a:solidFill>
                <a:latin typeface="Courier New" pitchFamily="49" charset="0"/>
                <a:cs typeface="Courier New" pitchFamily="49" charset="0"/>
              </a:rPr>
              <a:t>Car</a:t>
            </a:r>
            <a:r>
              <a:rPr lang="en-US" altLang="ja-JP" sz="1400" dirty="0" smtClean="0">
                <a:latin typeface="Courier New" pitchFamily="49" charset="0"/>
                <a:cs typeface="Courier New" pitchFamily="49" charset="0"/>
              </a:rPr>
              <a:t>();</a:t>
            </a:r>
          </a:p>
          <a:p>
            <a:pPr>
              <a:lnSpc>
                <a:spcPct val="80000"/>
              </a:lnSpc>
              <a:buNone/>
              <a:defRPr/>
            </a:pPr>
            <a:r>
              <a:rPr lang="en-US" altLang="ja-JP" sz="1400" dirty="0" err="1" smtClean="0">
                <a:latin typeface="Courier New" pitchFamily="49" charset="0"/>
                <a:cs typeface="Courier New" pitchFamily="49" charset="0"/>
              </a:rPr>
              <a:t>aCar</a:t>
            </a:r>
            <a:r>
              <a:rPr lang="en-US" altLang="ja-JP" sz="1400" dirty="0" smtClean="0">
                <a:latin typeface="Courier New" pitchFamily="49" charset="0"/>
                <a:cs typeface="Courier New" pitchFamily="49" charset="0"/>
              </a:rPr>
              <a:t> = </a:t>
            </a:r>
            <a:r>
              <a:rPr lang="en-US" altLang="ja-JP" sz="1400" dirty="0" smtClean="0">
                <a:solidFill>
                  <a:srgbClr val="0000FF"/>
                </a:solidFill>
                <a:latin typeface="Courier New" pitchFamily="49" charset="0"/>
                <a:cs typeface="Courier New" pitchFamily="49" charset="0"/>
              </a:rPr>
              <a:t>null</a:t>
            </a:r>
            <a:r>
              <a:rPr lang="en-US" altLang="ja-JP" sz="1400" dirty="0" smtClean="0">
                <a:latin typeface="Courier New" pitchFamily="49" charset="0"/>
                <a:cs typeface="Courier New" pitchFamily="49" charset="0"/>
              </a:rPr>
              <a:t>;                </a:t>
            </a:r>
            <a:r>
              <a:rPr lang="en-US" altLang="ja-JP" sz="1400" dirty="0" smtClean="0">
                <a:solidFill>
                  <a:srgbClr val="008000"/>
                </a:solidFill>
                <a:latin typeface="Courier New" pitchFamily="49" charset="0"/>
                <a:cs typeface="Courier New" pitchFamily="49" charset="0"/>
              </a:rPr>
              <a:t>// now, </a:t>
            </a:r>
            <a:r>
              <a:rPr lang="en-US" altLang="ja-JP" sz="1400" dirty="0" err="1" smtClean="0">
                <a:solidFill>
                  <a:srgbClr val="008000"/>
                </a:solidFill>
                <a:latin typeface="Courier New" pitchFamily="49" charset="0"/>
                <a:cs typeface="Courier New" pitchFamily="49" charset="0"/>
              </a:rPr>
              <a:t>aCar</a:t>
            </a:r>
            <a:r>
              <a:rPr lang="en-US" altLang="ja-JP" sz="1400" dirty="0" smtClean="0">
                <a:solidFill>
                  <a:srgbClr val="008000"/>
                </a:solidFill>
                <a:latin typeface="Courier New" pitchFamily="49" charset="0"/>
                <a:cs typeface="Courier New" pitchFamily="49" charset="0"/>
              </a:rPr>
              <a:t> is no more an object</a:t>
            </a:r>
          </a:p>
          <a:p>
            <a:pPr>
              <a:lnSpc>
                <a:spcPct val="80000"/>
              </a:lnSpc>
              <a:buFont typeface="Wingdings" pitchFamily="2" charset="2"/>
              <a:buNone/>
              <a:defRPr/>
            </a:pPr>
            <a:r>
              <a:rPr lang="en-US" altLang="ja-JP" sz="1400" dirty="0" smtClean="0">
                <a:solidFill>
                  <a:srgbClr val="0000FF"/>
                </a:solidFill>
                <a:latin typeface="Courier New" pitchFamily="49" charset="0"/>
                <a:cs typeface="Courier New" pitchFamily="49" charset="0"/>
              </a:rPr>
              <a:t>class</a:t>
            </a:r>
            <a:r>
              <a:rPr lang="en-US" altLang="ja-JP" sz="1400" dirty="0" smtClean="0">
                <a:latin typeface="Courier New" pitchFamily="49" charset="0"/>
                <a:cs typeface="Courier New" pitchFamily="49" charset="0"/>
              </a:rPr>
              <a:t> </a:t>
            </a:r>
            <a:r>
              <a:rPr lang="en-US" altLang="ja-JP" sz="1400" dirty="0" smtClean="0">
                <a:solidFill>
                  <a:schemeClr val="accent5">
                    <a:lumMod val="75000"/>
                  </a:schemeClr>
                </a:solidFill>
                <a:latin typeface="Courier New" pitchFamily="49" charset="0"/>
                <a:cs typeface="Courier New" pitchFamily="49" charset="0"/>
              </a:rPr>
              <a:t>Car</a:t>
            </a:r>
            <a:r>
              <a:rPr lang="en-US" altLang="ja-JP" sz="1400" dirty="0" smtClean="0">
                <a:latin typeface="Courier New" pitchFamily="49" charset="0"/>
                <a:cs typeface="Courier New" pitchFamily="49" charset="0"/>
              </a:rPr>
              <a:t>{</a:t>
            </a:r>
          </a:p>
          <a:p>
            <a:pPr>
              <a:lnSpc>
                <a:spcPct val="80000"/>
              </a:lnSpc>
              <a:buNone/>
              <a:defRPr/>
            </a:pPr>
            <a:r>
              <a:rPr lang="en-US" altLang="ja-JP" sz="1400" dirty="0" smtClean="0">
                <a:solidFill>
                  <a:schemeClr val="accent5">
                    <a:lumMod val="75000"/>
                  </a:schemeClr>
                </a:solidFill>
                <a:latin typeface="Courier New" pitchFamily="49" charset="0"/>
                <a:cs typeface="Courier New" pitchFamily="49" charset="0"/>
              </a:rPr>
              <a:t>   </a:t>
            </a:r>
            <a:r>
              <a:rPr lang="en-US" altLang="ja-JP" sz="1400" dirty="0" smtClean="0">
                <a:solidFill>
                  <a:srgbClr val="008000"/>
                </a:solidFill>
                <a:latin typeface="Courier New" pitchFamily="49" charset="0"/>
                <a:cs typeface="Courier New" pitchFamily="49" charset="0"/>
              </a:rPr>
              <a:t>// Parameterized constructor</a:t>
            </a:r>
          </a:p>
          <a:p>
            <a:pPr>
              <a:lnSpc>
                <a:spcPct val="80000"/>
              </a:lnSpc>
              <a:buFont typeface="Wingdings" pitchFamily="2" charset="2"/>
              <a:buNone/>
              <a:defRPr/>
            </a:pPr>
            <a:r>
              <a:rPr lang="en-US" altLang="ja-JP" sz="1400" dirty="0" smtClean="0">
                <a:solidFill>
                  <a:schemeClr val="accent5">
                    <a:lumMod val="75000"/>
                  </a:schemeClr>
                </a:solidFill>
                <a:latin typeface="Courier New" pitchFamily="49" charset="0"/>
                <a:cs typeface="Courier New" pitchFamily="49" charset="0"/>
              </a:rPr>
              <a:t>   Car</a:t>
            </a:r>
            <a:r>
              <a:rPr lang="en-US" altLang="ja-JP" sz="1400" dirty="0" smtClean="0">
                <a:latin typeface="Courier New" pitchFamily="49" charset="0"/>
                <a:cs typeface="Courier New" pitchFamily="49" charset="0"/>
              </a:rPr>
              <a:t>(</a:t>
            </a:r>
            <a:r>
              <a:rPr lang="en-US" altLang="ja-JP" sz="1400" dirty="0" err="1" smtClean="0">
                <a:solidFill>
                  <a:srgbClr val="0000FF"/>
                </a:solidFill>
                <a:latin typeface="Courier New" pitchFamily="49" charset="0"/>
                <a:cs typeface="Courier New" pitchFamily="49" charset="0"/>
              </a:rPr>
              <a:t>int</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NumberWheels</a:t>
            </a:r>
            <a:r>
              <a:rPr lang="en-US" altLang="ja-JP"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cs typeface="Courier New" pitchFamily="49" charset="0"/>
              </a:rPr>
              <a:t>string</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MainColor</a:t>
            </a:r>
            <a:r>
              <a:rPr lang="en-US" altLang="ja-JP" sz="1400" dirty="0" smtClean="0">
                <a:latin typeface="Courier New" pitchFamily="49" charset="0"/>
                <a:cs typeface="Courier New" pitchFamily="49" charset="0"/>
              </a:rPr>
              <a:t>, </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int</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NumberRearPorts</a:t>
            </a: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bool</a:t>
            </a:r>
            <a:r>
              <a:rPr lang="en-US" altLang="ja-JP" sz="1400" dirty="0" smtClean="0">
                <a:solidFill>
                  <a:srgbClr val="0000FF"/>
                </a:solidFill>
                <a:latin typeface="Courier New" pitchFamily="49" charset="0"/>
                <a:cs typeface="Courier New" pitchFamily="49" charset="0"/>
              </a:rPr>
              <a:t>  </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isWithUpperWindow</a:t>
            </a:r>
            <a:r>
              <a:rPr lang="en-US" altLang="ja-JP" sz="1400" dirty="0" smtClean="0">
                <a:latin typeface="Courier New" pitchFamily="49" charset="0"/>
                <a:cs typeface="Courier New" pitchFamily="49" charset="0"/>
              </a:rPr>
              <a:t>, </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int</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NumberSeats</a:t>
            </a:r>
            <a:r>
              <a:rPr lang="en-US" altLang="ja-JP"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cs typeface="Courier New" pitchFamily="49" charset="0"/>
              </a:rPr>
              <a:t>float </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CylinderVolume</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this</a:t>
            </a:r>
            <a:r>
              <a:rPr lang="en-US" altLang="ja-JP" sz="1400" dirty="0" err="1" smtClean="0">
                <a:latin typeface="Courier New" pitchFamily="49" charset="0"/>
                <a:cs typeface="Courier New" pitchFamily="49" charset="0"/>
              </a:rPr>
              <a:t>.NumberWheels</a:t>
            </a:r>
            <a:r>
              <a:rPr lang="en-US" altLang="ja-JP" sz="1400" dirty="0" smtClean="0">
                <a:latin typeface="Courier New" pitchFamily="49" charset="0"/>
                <a:cs typeface="Courier New" pitchFamily="49" charset="0"/>
              </a:rPr>
              <a:t>      = </a:t>
            </a:r>
            <a:r>
              <a:rPr lang="en-US" altLang="ja-JP" sz="1400" dirty="0" err="1" smtClean="0">
                <a:latin typeface="Courier New" pitchFamily="49" charset="0"/>
                <a:cs typeface="Courier New" pitchFamily="49" charset="0"/>
              </a:rPr>
              <a:t>NumberWheels</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this</a:t>
            </a:r>
            <a:r>
              <a:rPr lang="en-US" altLang="ja-JP" sz="1400" dirty="0" err="1" smtClean="0">
                <a:latin typeface="Courier New" pitchFamily="49" charset="0"/>
                <a:cs typeface="Courier New" pitchFamily="49" charset="0"/>
              </a:rPr>
              <a:t>.MainColor</a:t>
            </a:r>
            <a:r>
              <a:rPr lang="en-US" altLang="ja-JP" sz="1400" dirty="0" smtClean="0">
                <a:latin typeface="Courier New" pitchFamily="49" charset="0"/>
                <a:cs typeface="Courier New" pitchFamily="49" charset="0"/>
              </a:rPr>
              <a:t>         = </a:t>
            </a:r>
            <a:r>
              <a:rPr lang="en-US" altLang="ja-JP" sz="1400" dirty="0" err="1" smtClean="0">
                <a:latin typeface="Courier New" pitchFamily="49" charset="0"/>
                <a:cs typeface="Courier New" pitchFamily="49" charset="0"/>
              </a:rPr>
              <a:t>MainColor</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this</a:t>
            </a:r>
            <a:r>
              <a:rPr lang="en-US" altLang="ja-JP" sz="1400" dirty="0" err="1" smtClean="0">
                <a:latin typeface="Courier New" pitchFamily="49" charset="0"/>
                <a:cs typeface="Courier New" pitchFamily="49" charset="0"/>
              </a:rPr>
              <a:t>.NumberRearPorts</a:t>
            </a:r>
            <a:r>
              <a:rPr lang="en-US" altLang="ja-JP" sz="1400" dirty="0" smtClean="0">
                <a:latin typeface="Courier New" pitchFamily="49" charset="0"/>
                <a:cs typeface="Courier New" pitchFamily="49" charset="0"/>
              </a:rPr>
              <a:t>   = </a:t>
            </a:r>
            <a:r>
              <a:rPr lang="en-US" altLang="ja-JP" sz="1400" dirty="0" err="1" smtClean="0">
                <a:latin typeface="Courier New" pitchFamily="49" charset="0"/>
                <a:cs typeface="Courier New" pitchFamily="49" charset="0"/>
              </a:rPr>
              <a:t>NumberRearPorts</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this</a:t>
            </a:r>
            <a:r>
              <a:rPr lang="en-US" altLang="ja-JP" sz="1400" dirty="0" err="1" smtClean="0">
                <a:latin typeface="Courier New" pitchFamily="49" charset="0"/>
                <a:cs typeface="Courier New" pitchFamily="49" charset="0"/>
              </a:rPr>
              <a:t>.isWithUpperWindow</a:t>
            </a:r>
            <a:r>
              <a:rPr lang="en-US" altLang="ja-JP" sz="1400" dirty="0" smtClean="0">
                <a:latin typeface="Courier New" pitchFamily="49" charset="0"/>
                <a:cs typeface="Courier New" pitchFamily="49" charset="0"/>
              </a:rPr>
              <a:t> = </a:t>
            </a:r>
            <a:r>
              <a:rPr lang="en-US" altLang="ja-JP" sz="1400" dirty="0" err="1" smtClean="0">
                <a:latin typeface="Courier New" pitchFamily="49" charset="0"/>
                <a:cs typeface="Courier New" pitchFamily="49" charset="0"/>
              </a:rPr>
              <a:t>isWithUpperWindow</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this</a:t>
            </a:r>
            <a:r>
              <a:rPr lang="en-US" altLang="ja-JP" sz="1400" dirty="0" err="1" smtClean="0">
                <a:latin typeface="Courier New" pitchFamily="49" charset="0"/>
                <a:cs typeface="Courier New" pitchFamily="49" charset="0"/>
              </a:rPr>
              <a:t>.NumberSeats</a:t>
            </a:r>
            <a:r>
              <a:rPr lang="en-US" altLang="ja-JP" sz="1400" dirty="0" smtClean="0">
                <a:latin typeface="Courier New" pitchFamily="49" charset="0"/>
                <a:cs typeface="Courier New" pitchFamily="49" charset="0"/>
              </a:rPr>
              <a:t>       = </a:t>
            </a:r>
            <a:r>
              <a:rPr lang="en-US" altLang="ja-JP" sz="1400" dirty="0" err="1" smtClean="0">
                <a:latin typeface="Courier New" pitchFamily="49" charset="0"/>
                <a:cs typeface="Courier New" pitchFamily="49" charset="0"/>
              </a:rPr>
              <a:t>NumberSeats</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this</a:t>
            </a:r>
            <a:r>
              <a:rPr lang="en-US" altLang="ja-JP" sz="1400" dirty="0" err="1" smtClean="0">
                <a:latin typeface="Courier New" pitchFamily="49" charset="0"/>
                <a:cs typeface="Courier New" pitchFamily="49" charset="0"/>
              </a:rPr>
              <a:t>.CylinderVolume</a:t>
            </a:r>
            <a:r>
              <a:rPr lang="en-US" altLang="ja-JP" sz="1400" dirty="0" smtClean="0">
                <a:latin typeface="Courier New" pitchFamily="49" charset="0"/>
                <a:cs typeface="Courier New" pitchFamily="49" charset="0"/>
              </a:rPr>
              <a:t>    = </a:t>
            </a:r>
            <a:r>
              <a:rPr lang="en-US" altLang="ja-JP" sz="1400" dirty="0" err="1" smtClean="0">
                <a:latin typeface="Courier New" pitchFamily="49" charset="0"/>
                <a:cs typeface="Courier New" pitchFamily="49" charset="0"/>
              </a:rPr>
              <a:t>CylinderVolume</a:t>
            </a:r>
            <a:r>
              <a:rPr lang="en-US" altLang="ja-JP" sz="1400" dirty="0" smtClean="0">
                <a:latin typeface="Courier New" pitchFamily="49" charset="0"/>
                <a:cs typeface="Courier New" pitchFamily="49" charset="0"/>
              </a:rPr>
              <a:t>;</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p>
          <a:p>
            <a:pPr>
              <a:lnSpc>
                <a:spcPct val="80000"/>
              </a:lnSpc>
              <a:buFont typeface="Wingdings" pitchFamily="2" charset="2"/>
              <a:buNone/>
              <a:defRPr/>
            </a:pPr>
            <a:r>
              <a:rPr lang="en-US" altLang="ja-JP" sz="1400" dirty="0" smtClean="0">
                <a:latin typeface="Courier New" pitchFamily="49" charset="0"/>
                <a:cs typeface="Courier New" pitchFamily="49" charset="0"/>
              </a:rPr>
              <a:t>}</a:t>
            </a:r>
          </a:p>
          <a:p>
            <a:pPr>
              <a:lnSpc>
                <a:spcPct val="80000"/>
              </a:lnSpc>
              <a:buNone/>
              <a:defRPr/>
            </a:pPr>
            <a:r>
              <a:rPr lang="en-US" altLang="ja-JP" sz="1400" dirty="0" smtClean="0">
                <a:solidFill>
                  <a:srgbClr val="008000"/>
                </a:solidFill>
                <a:latin typeface="Courier New" pitchFamily="49" charset="0"/>
                <a:cs typeface="Courier New" pitchFamily="49" charset="0"/>
              </a:rPr>
              <a:t>// New instantiation with parameterized constructor</a:t>
            </a:r>
          </a:p>
          <a:p>
            <a:pPr>
              <a:lnSpc>
                <a:spcPct val="80000"/>
              </a:lnSpc>
              <a:buFont typeface="Wingdings" pitchFamily="2" charset="2"/>
              <a:buNone/>
              <a:defRPr/>
            </a:pPr>
            <a:r>
              <a:rPr lang="en-US" altLang="ja-JP" sz="1400" dirty="0" smtClean="0">
                <a:solidFill>
                  <a:schemeClr val="accent5">
                    <a:lumMod val="75000"/>
                  </a:schemeClr>
                </a:solidFill>
                <a:latin typeface="Courier New" pitchFamily="49" charset="0"/>
                <a:cs typeface="Courier New" pitchFamily="49" charset="0"/>
              </a:rPr>
              <a:t>Car</a:t>
            </a:r>
            <a:r>
              <a:rPr lang="en-US" altLang="ja-JP" sz="1400" dirty="0" smtClean="0">
                <a:latin typeface="Courier New" pitchFamily="49" charset="0"/>
                <a:cs typeface="Courier New" pitchFamily="49" charset="0"/>
              </a:rPr>
              <a:t> </a:t>
            </a:r>
            <a:r>
              <a:rPr lang="en-US" altLang="ja-JP" sz="1400" dirty="0" err="1" smtClean="0">
                <a:latin typeface="Courier New" pitchFamily="49" charset="0"/>
                <a:cs typeface="Courier New" pitchFamily="49" charset="0"/>
              </a:rPr>
              <a:t>aCar</a:t>
            </a:r>
            <a:r>
              <a:rPr lang="en-US" altLang="ja-JP" sz="1400" dirty="0" smtClean="0">
                <a:latin typeface="Courier New" pitchFamily="49" charset="0"/>
                <a:cs typeface="Courier New" pitchFamily="49" charset="0"/>
              </a:rPr>
              <a:t> = </a:t>
            </a:r>
            <a:r>
              <a:rPr lang="en-US" altLang="ja-JP" sz="1400" dirty="0" smtClean="0">
                <a:solidFill>
                  <a:srgbClr val="0000FF"/>
                </a:solidFill>
                <a:latin typeface="Courier New" pitchFamily="49" charset="0"/>
                <a:cs typeface="Courier New" pitchFamily="49" charset="0"/>
              </a:rPr>
              <a:t>new</a:t>
            </a:r>
            <a:r>
              <a:rPr lang="en-US" altLang="ja-JP" sz="1400" dirty="0" smtClean="0">
                <a:latin typeface="Courier New" pitchFamily="49" charset="0"/>
                <a:cs typeface="Courier New" pitchFamily="49" charset="0"/>
              </a:rPr>
              <a:t> </a:t>
            </a:r>
            <a:r>
              <a:rPr lang="en-US" altLang="ja-JP" sz="1400" dirty="0" smtClean="0">
                <a:solidFill>
                  <a:schemeClr val="accent5">
                    <a:lumMod val="75000"/>
                  </a:schemeClr>
                </a:solidFill>
                <a:latin typeface="Courier New" pitchFamily="49" charset="0"/>
                <a:cs typeface="Courier New" pitchFamily="49" charset="0"/>
              </a:rPr>
              <a:t>Car</a:t>
            </a:r>
            <a:r>
              <a:rPr lang="en-US" altLang="ja-JP" sz="1400" dirty="0" smtClean="0">
                <a:latin typeface="Courier New" pitchFamily="49" charset="0"/>
                <a:cs typeface="Courier New" pitchFamily="49" charset="0"/>
              </a:rPr>
              <a:t>(2, "Orange", 2. </a:t>
            </a:r>
            <a:r>
              <a:rPr lang="en-US" altLang="ja-JP" sz="1400" dirty="0" smtClean="0">
                <a:solidFill>
                  <a:srgbClr val="0000FF"/>
                </a:solidFill>
                <a:latin typeface="Courier New" pitchFamily="49" charset="0"/>
                <a:cs typeface="Courier New" pitchFamily="49" charset="0"/>
              </a:rPr>
              <a:t>true</a:t>
            </a:r>
            <a:r>
              <a:rPr lang="en-US" altLang="ja-JP" sz="1400" dirty="0" smtClean="0">
                <a:latin typeface="Courier New" pitchFamily="49" charset="0"/>
                <a:cs typeface="Courier New" pitchFamily="49" charset="0"/>
              </a:rPr>
              <a:t>, 2, 2.1);</a:t>
            </a:r>
          </a:p>
          <a:p>
            <a:pPr>
              <a:lnSpc>
                <a:spcPct val="80000"/>
              </a:lnSpc>
              <a:buFont typeface="Wingdings" pitchFamily="2" charset="2"/>
              <a:buNone/>
              <a:defRPr/>
            </a:pPr>
            <a:r>
              <a:rPr lang="en-US" altLang="ja-JP" sz="1400" dirty="0" smtClean="0">
                <a:solidFill>
                  <a:srgbClr val="008000"/>
                </a:solidFill>
                <a:latin typeface="Courier New" pitchFamily="49" charset="0"/>
                <a:cs typeface="Courier New" pitchFamily="49" charset="0"/>
              </a:rPr>
              <a:t>// all members of </a:t>
            </a:r>
            <a:r>
              <a:rPr lang="en-US" altLang="ja-JP" sz="1400" dirty="0" err="1" smtClean="0">
                <a:solidFill>
                  <a:srgbClr val="008000"/>
                </a:solidFill>
                <a:latin typeface="Courier New" pitchFamily="49" charset="0"/>
                <a:cs typeface="Courier New" pitchFamily="49" charset="0"/>
              </a:rPr>
              <a:t>aCar</a:t>
            </a:r>
            <a:r>
              <a:rPr lang="en-US" altLang="ja-JP" sz="1400" dirty="0" smtClean="0">
                <a:solidFill>
                  <a:srgbClr val="008000"/>
                </a:solidFill>
                <a:latin typeface="Courier New" pitchFamily="49" charset="0"/>
                <a:cs typeface="Courier New" pitchFamily="49" charset="0"/>
              </a:rPr>
              <a:t> are now called instance variables</a:t>
            </a:r>
          </a:p>
          <a:p>
            <a:pPr>
              <a:lnSpc>
                <a:spcPct val="80000"/>
              </a:lnSpc>
              <a:buNone/>
              <a:defRPr/>
            </a:pPr>
            <a:r>
              <a:rPr lang="en-US" altLang="ja-JP" sz="1400" dirty="0" smtClean="0">
                <a:solidFill>
                  <a:srgbClr val="008000"/>
                </a:solidFill>
                <a:latin typeface="Courier New" pitchFamily="49" charset="0"/>
                <a:cs typeface="Courier New" pitchFamily="49" charset="0"/>
              </a:rPr>
              <a:t>// then, all methods are instance methods</a:t>
            </a:r>
          </a:p>
        </p:txBody>
      </p:sp>
    </p:spTree>
    <p:extLst>
      <p:ext uri="{BB962C8B-B14F-4D97-AF65-F5344CB8AC3E}">
        <p14:creationId xmlns:p14="http://schemas.microsoft.com/office/powerpoint/2010/main" val="324602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985058"/>
          </a:xfrm>
        </p:spPr>
        <p:txBody>
          <a:bodyPr/>
          <a:lstStyle/>
          <a:p>
            <a:r>
              <a:rPr lang="en-US" sz="2400" dirty="0" smtClean="0"/>
              <a:t>Used for accessibility of data member and member methods</a:t>
            </a:r>
          </a:p>
          <a:p>
            <a:r>
              <a:rPr lang="en-US" sz="2400" dirty="0" smtClean="0"/>
              <a:t>Access Modifiers: Private, Public, Protected, Friendly (Java)</a:t>
            </a:r>
          </a:p>
        </p:txBody>
      </p:sp>
      <p:sp>
        <p:nvSpPr>
          <p:cNvPr id="6"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Encapsulation</a:t>
            </a:r>
            <a:r>
              <a:rPr lang="en-US" dirty="0">
                <a:solidFill>
                  <a:srgbClr val="C00000"/>
                </a:solidFill>
                <a:latin typeface="Arial" charset="0"/>
                <a:cs typeface="Arial" charset="0"/>
              </a:rPr>
              <a:t/>
            </a:r>
            <a:br>
              <a:rPr lang="en-US" dirty="0">
                <a:solidFill>
                  <a:srgbClr val="C00000"/>
                </a:solidFill>
                <a:latin typeface="Arial" charset="0"/>
                <a:cs typeface="Arial" charset="0"/>
              </a:rPr>
            </a:br>
            <a:r>
              <a:rPr lang="en-US" altLang="ja-JP" sz="2800" dirty="0" smtClean="0">
                <a:solidFill>
                  <a:srgbClr val="C00000"/>
                </a:solidFill>
                <a:latin typeface="Arial" charset="0"/>
                <a:ea typeface="MS PGothic" pitchFamily="34" charset="-128"/>
                <a:cs typeface="Arial" charset="0"/>
              </a:rPr>
              <a:t>Access Modifiers</a:t>
            </a:r>
            <a:endParaRPr lang="en-US" sz="3000" dirty="0" smtClean="0">
              <a:solidFill>
                <a:srgbClr val="C00000"/>
              </a:solidFill>
              <a:latin typeface="Arial" charset="0"/>
              <a:cs typeface="Arial" charset="0"/>
            </a:endParaRPr>
          </a:p>
        </p:txBody>
      </p:sp>
      <p:sp>
        <p:nvSpPr>
          <p:cNvPr id="7" name="Content Placeholder 2"/>
          <p:cNvSpPr txBox="1">
            <a:spLocks/>
          </p:cNvSpPr>
          <p:nvPr/>
        </p:nvSpPr>
        <p:spPr bwMode="auto">
          <a:xfrm>
            <a:off x="838200" y="2108979"/>
            <a:ext cx="8229600" cy="4444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rgbClr val="008000"/>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private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chemeClr val="accent1"/>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NumberWheels</a:t>
            </a:r>
            <a:r>
              <a:rPr lang="en-US" altLang="ja-JP" sz="1800" dirty="0" smtClean="0">
                <a:solidFill>
                  <a:schemeClr val="accent1"/>
                </a:solidFill>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private</a:t>
            </a:r>
            <a:endParaRPr lang="en-US" altLang="ja-JP" sz="1800" dirty="0" smtClean="0">
              <a:solidFill>
                <a:schemeClr val="accent1"/>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chemeClr val="accent1"/>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string</a:t>
            </a:r>
            <a:r>
              <a:rPr lang="en-US" altLang="ja-JP" sz="1800" dirty="0" smtClean="0">
                <a:solidFill>
                  <a:schemeClr val="accent1"/>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MainColor</a:t>
            </a:r>
            <a:r>
              <a:rPr lang="en-US" altLang="ja-JP" sz="1800" dirty="0" smtClean="0">
                <a:solidFill>
                  <a:schemeClr val="accent1"/>
                </a:solidFill>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no access modifier means private</a:t>
            </a:r>
          </a:p>
          <a:p>
            <a:pPr>
              <a:lnSpc>
                <a:spcPct val="80000"/>
              </a:lnSpc>
              <a:buFont typeface="Wingdings" pitchFamily="2" charset="2"/>
              <a:buNone/>
              <a:defRPr/>
            </a:pPr>
            <a:r>
              <a:rPr lang="en-US" altLang="ja-JP" sz="1800" dirty="0" smtClean="0">
                <a:latin typeface="Courier New" pitchFamily="49" charset="0"/>
                <a:cs typeface="Courier New" pitchFamily="49" charset="0"/>
              </a:rPr>
              <a:t>   …</a:t>
            </a: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   public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public constructor</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EngineStart</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SpeedUp</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SlowDown</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TurnLeft</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err="1" smtClean="0">
                <a:solidFill>
                  <a:schemeClr val="accent3">
                    <a:lumMod val="75000"/>
                  </a:schemeClr>
                </a:solidFill>
                <a:latin typeface="Courier New" pitchFamily="49" charset="0"/>
                <a:cs typeface="Courier New" pitchFamily="49" charset="0"/>
              </a:rPr>
              <a:t>TurnRight</a:t>
            </a:r>
            <a:r>
              <a:rPr lang="en-US" altLang="ja-JP" sz="1800" dirty="0" smtClean="0">
                <a:solidFill>
                  <a:schemeClr val="accent3">
                    <a:lumMod val="75000"/>
                  </a:schemeClr>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solidFill>
                  <a:schemeClr val="accent3">
                    <a:lumMod val="75000"/>
                  </a:schemeClr>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public void </a:t>
            </a:r>
            <a:r>
              <a:rPr lang="en-US" altLang="ja-JP" sz="1800" dirty="0" smtClean="0">
                <a:solidFill>
                  <a:schemeClr val="accent3">
                    <a:lumMod val="75000"/>
                  </a:schemeClr>
                </a:solidFill>
                <a:latin typeface="Courier New" pitchFamily="49" charset="0"/>
                <a:cs typeface="Courier New" pitchFamily="49" charset="0"/>
              </a:rPr>
              <a:t>Stop(){…}</a:t>
            </a:r>
          </a:p>
          <a:p>
            <a:pPr>
              <a:lnSpc>
                <a:spcPct val="80000"/>
              </a:lnSpc>
              <a:buFont typeface="Wingdings" pitchFamily="2" charset="2"/>
              <a:buNone/>
              <a:defRPr/>
            </a:pPr>
            <a:r>
              <a:rPr lang="en-US" altLang="ja-JP" sz="1800" dirty="0" smtClean="0">
                <a:latin typeface="Courier New" pitchFamily="49" charset="0"/>
                <a:cs typeface="Courier New" pitchFamily="49" charset="0"/>
              </a:rPr>
              <a:t>}</a:t>
            </a:r>
          </a:p>
          <a:p>
            <a:pPr>
              <a:buFont typeface="Wingdings" pitchFamily="2" charset="2"/>
              <a:buNone/>
              <a:defRPr/>
            </a:pP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aCar</a:t>
            </a:r>
            <a:r>
              <a:rPr lang="en-US" altLang="ja-JP" sz="1800" dirty="0" smtClean="0">
                <a:latin typeface="Courier New" pitchFamily="49" charset="0"/>
                <a:cs typeface="Courier New" pitchFamily="49" charset="0"/>
              </a:rPr>
              <a:t> = </a:t>
            </a:r>
            <a:r>
              <a:rPr lang="en-US" altLang="ja-JP" sz="1800" dirty="0" smtClean="0">
                <a:solidFill>
                  <a:srgbClr val="0000FF"/>
                </a:solidFill>
                <a:latin typeface="Courier New" pitchFamily="49" charset="0"/>
                <a:cs typeface="Courier New" pitchFamily="49" charset="0"/>
              </a:rPr>
              <a:t>new</a:t>
            </a:r>
            <a:r>
              <a:rPr lang="en-US" altLang="ja-JP" sz="1800" dirty="0" smtClean="0">
                <a:latin typeface="Courier New" pitchFamily="49" charset="0"/>
                <a:cs typeface="Courier New" pitchFamily="49" charset="0"/>
              </a:rPr>
              <a:t>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a:t>
            </a:r>
          </a:p>
          <a:p>
            <a:pPr>
              <a:buFont typeface="Wingdings" pitchFamily="2" charset="2"/>
              <a:buNone/>
              <a:defRPr/>
            </a:pPr>
            <a:r>
              <a:rPr lang="en-US" sz="1800" dirty="0" err="1" smtClean="0">
                <a:latin typeface="Courier New" pitchFamily="49" charset="0"/>
                <a:cs typeface="Courier New" pitchFamily="49" charset="0"/>
              </a:rPr>
              <a:t>aCar.</a:t>
            </a:r>
            <a:r>
              <a:rPr lang="en-US" altLang="ja-JP" sz="1800" dirty="0" err="1" smtClean="0">
                <a:solidFill>
                  <a:schemeClr val="accent3">
                    <a:lumMod val="75000"/>
                  </a:schemeClr>
                </a:solidFill>
                <a:latin typeface="Courier New" pitchFamily="49" charset="0"/>
                <a:cs typeface="Courier New" pitchFamily="49" charset="0"/>
              </a:rPr>
              <a:t>EngineStart</a:t>
            </a:r>
            <a:r>
              <a:rPr lang="en-US" altLang="ja-JP" sz="1800" dirty="0" smtClean="0">
                <a:solidFill>
                  <a:schemeClr val="accent3">
                    <a:lumMod val="75000"/>
                  </a:schemeClr>
                </a:solidFill>
                <a:latin typeface="Courier New" pitchFamily="49" charset="0"/>
                <a:cs typeface="Courier New" pitchFamily="49" charset="0"/>
              </a:rPr>
              <a:t>()</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OK, method is public</a:t>
            </a:r>
          </a:p>
          <a:p>
            <a:pPr>
              <a:buFont typeface="Wingdings" pitchFamily="2" charset="2"/>
              <a:buNone/>
              <a:defRPr/>
            </a:pPr>
            <a:r>
              <a:rPr lang="en-US" sz="1800" dirty="0" err="1" smtClean="0">
                <a:latin typeface="Courier New" pitchFamily="49" charset="0"/>
                <a:cs typeface="Courier New" pitchFamily="49" charset="0"/>
              </a:rPr>
              <a:t>aCar.</a:t>
            </a:r>
            <a:r>
              <a:rPr lang="en-US" altLang="ja-JP" sz="1800" dirty="0" err="1" smtClean="0">
                <a:latin typeface="Courier New" pitchFamily="49" charset="0"/>
                <a:cs typeface="Courier New" pitchFamily="49" charset="0"/>
              </a:rPr>
              <a:t>NumberWheels</a:t>
            </a:r>
            <a:r>
              <a:rPr lang="en-US" altLang="ja-JP" sz="1800" dirty="0" smtClean="0">
                <a:latin typeface="Courier New" pitchFamily="49" charset="0"/>
                <a:cs typeface="Courier New" pitchFamily="49" charset="0"/>
              </a:rPr>
              <a:t> = 6; </a:t>
            </a:r>
            <a:r>
              <a:rPr lang="en-US" altLang="ja-JP" sz="1800" dirty="0" smtClean="0">
                <a:solidFill>
                  <a:srgbClr val="008000"/>
                </a:solidFill>
                <a:latin typeface="Courier New" pitchFamily="49" charset="0"/>
                <a:cs typeface="Courier New" pitchFamily="49" charset="0"/>
              </a:rPr>
              <a:t>// error: member is private</a:t>
            </a:r>
            <a:endParaRPr lang="en-US" sz="1800" dirty="0" smtClean="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458200" cy="609600"/>
          </a:xfrm>
        </p:spPr>
        <p:txBody>
          <a:bodyPr/>
          <a:lstStyle/>
          <a:p>
            <a:r>
              <a:rPr lang="en-US" dirty="0" smtClean="0"/>
              <a:t>Implemented by “Private” access specifies </a:t>
            </a:r>
          </a:p>
        </p:txBody>
      </p:sp>
      <p:sp>
        <p:nvSpPr>
          <p:cNvPr id="4" name="Content Placeholder 2"/>
          <p:cNvSpPr txBox="1">
            <a:spLocks/>
          </p:cNvSpPr>
          <p:nvPr/>
        </p:nvSpPr>
        <p:spPr bwMode="auto">
          <a:xfrm>
            <a:off x="457200" y="1905000"/>
            <a:ext cx="8458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Hidden methods, member data can only be accessed by member methods</a:t>
            </a:r>
          </a:p>
        </p:txBody>
      </p:sp>
      <p:sp>
        <p:nvSpPr>
          <p:cNvPr id="5" name="Content Placeholder 2"/>
          <p:cNvSpPr txBox="1">
            <a:spLocks/>
          </p:cNvSpPr>
          <p:nvPr/>
        </p:nvSpPr>
        <p:spPr bwMode="auto">
          <a:xfrm>
            <a:off x="457200" y="29718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Benefit:</a:t>
            </a:r>
          </a:p>
        </p:txBody>
      </p:sp>
      <p:sp>
        <p:nvSpPr>
          <p:cNvPr id="6" name="Content Placeholder 2"/>
          <p:cNvSpPr txBox="1">
            <a:spLocks/>
          </p:cNvSpPr>
          <p:nvPr/>
        </p:nvSpPr>
        <p:spPr bwMode="auto">
          <a:xfrm>
            <a:off x="457200" y="3581400"/>
            <a:ext cx="8458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Your brains doesn’t have to deal with it unless you’re specifically concerned with it</a:t>
            </a:r>
            <a:endParaRPr kumimoji="0" lang="en-US" sz="2400" b="0" i="0" u="none" strike="noStrike" kern="0" cap="none" spc="0" normalizeH="0" baseline="0" noProof="0" dirty="0">
              <a:ln>
                <a:noFill/>
              </a:ln>
              <a:effectLst/>
              <a:uLnTx/>
              <a:uFillTx/>
              <a:latin typeface="+mn-lt"/>
            </a:endParaRPr>
          </a:p>
        </p:txBody>
      </p:sp>
      <p:sp>
        <p:nvSpPr>
          <p:cNvPr id="7" name="Content Placeholder 2"/>
          <p:cNvSpPr txBox="1">
            <a:spLocks/>
          </p:cNvSpPr>
          <p:nvPr/>
        </p:nvSpPr>
        <p:spPr bwMode="auto">
          <a:xfrm>
            <a:off x="457200" y="4419600"/>
            <a:ext cx="845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When change occurs, the effects are localized</a:t>
            </a:r>
            <a:endParaRPr kumimoji="0" lang="en-US" sz="2400" b="0" i="0" u="none" strike="noStrike" kern="0" cap="none" spc="0" normalizeH="0" baseline="0" noProof="0" dirty="0">
              <a:ln>
                <a:noFill/>
              </a:ln>
              <a:effectLst/>
              <a:uLnTx/>
              <a:uFillTx/>
              <a:latin typeface="+mn-lt"/>
            </a:endParaRPr>
          </a:p>
        </p:txBody>
      </p:sp>
      <p:sp>
        <p:nvSpPr>
          <p:cNvPr id="9" name="Title 1"/>
          <p:cNvSpPr>
            <a:spLocks noGrp="1"/>
          </p:cNvSpPr>
          <p:nvPr>
            <p:ph type="title"/>
          </p:nvPr>
        </p:nvSpPr>
        <p:spPr>
          <a:xfrm>
            <a:off x="1979398" y="0"/>
            <a:ext cx="6923087" cy="914400"/>
          </a:xfrm>
        </p:spPr>
        <p:txBody>
          <a:bodyPr/>
          <a:lstStyle/>
          <a:p>
            <a:r>
              <a:rPr lang="en-US" dirty="0">
                <a:solidFill>
                  <a:srgbClr val="C00000"/>
                </a:solidFill>
                <a:latin typeface="Arial" charset="0"/>
                <a:cs typeface="Arial" charset="0"/>
              </a:rPr>
              <a:t>Encapsulation</a:t>
            </a:r>
            <a:br>
              <a:rPr lang="en-US" dirty="0">
                <a:solidFill>
                  <a:srgbClr val="C00000"/>
                </a:solidFill>
                <a:latin typeface="Arial" charset="0"/>
                <a:cs typeface="Arial" charset="0"/>
              </a:rPr>
            </a:br>
            <a:r>
              <a:rPr lang="en-US" altLang="ja-JP" dirty="0">
                <a:solidFill>
                  <a:srgbClr val="C00000"/>
                </a:solidFill>
                <a:latin typeface="Arial" charset="0"/>
                <a:cs typeface="Arial" charset="0"/>
              </a:rPr>
              <a:t>Information Hiding</a:t>
            </a:r>
            <a:endParaRPr lang="en-US" dirty="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5181600" cy="1447800"/>
          </a:xfrm>
        </p:spPr>
        <p:txBody>
          <a:bodyPr>
            <a:normAutofit/>
          </a:bodyPr>
          <a:lstStyle/>
          <a:p>
            <a:r>
              <a:rPr lang="en-US" sz="3000" dirty="0" smtClean="0"/>
              <a:t>Is the ability to compose new abstraction from existing one</a:t>
            </a:r>
          </a:p>
        </p:txBody>
      </p:sp>
      <p:pic>
        <p:nvPicPr>
          <p:cNvPr id="4100" name="Picture 4"/>
          <p:cNvPicPr>
            <a:picLocks noChangeAspect="1" noChangeArrowheads="1"/>
          </p:cNvPicPr>
          <p:nvPr/>
        </p:nvPicPr>
        <p:blipFill>
          <a:blip r:embed="rId3" cstate="print"/>
          <a:srcRect/>
          <a:stretch>
            <a:fillRect/>
          </a:stretch>
        </p:blipFill>
        <p:spPr bwMode="auto">
          <a:xfrm>
            <a:off x="5513986" y="1295400"/>
            <a:ext cx="3553814" cy="2971800"/>
          </a:xfrm>
          <a:prstGeom prst="rect">
            <a:avLst/>
          </a:prstGeom>
          <a:noFill/>
          <a:ln w="9525">
            <a:noFill/>
            <a:miter lim="800000"/>
            <a:headEnd/>
            <a:tailEnd/>
          </a:ln>
          <a:effectLst/>
        </p:spPr>
      </p:pic>
      <p:sp>
        <p:nvSpPr>
          <p:cNvPr id="5" name="Content Placeholder 2"/>
          <p:cNvSpPr txBox="1">
            <a:spLocks/>
          </p:cNvSpPr>
          <p:nvPr/>
        </p:nvSpPr>
        <p:spPr bwMode="auto">
          <a:xfrm>
            <a:off x="457200" y="2590800"/>
            <a:ext cx="5181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Promotes Re-usability</a:t>
            </a:r>
          </a:p>
        </p:txBody>
      </p:sp>
      <p:sp>
        <p:nvSpPr>
          <p:cNvPr id="6" name="Content Placeholder 2"/>
          <p:cNvSpPr txBox="1">
            <a:spLocks/>
          </p:cNvSpPr>
          <p:nvPr/>
        </p:nvSpPr>
        <p:spPr bwMode="auto">
          <a:xfrm>
            <a:off x="457200" y="5486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Derived class – Subclass:  The class inheriting the implementation</a:t>
            </a:r>
          </a:p>
        </p:txBody>
      </p:sp>
      <p:sp>
        <p:nvSpPr>
          <p:cNvPr id="7" name="Content Placeholder 2"/>
          <p:cNvSpPr txBox="1">
            <a:spLocks/>
          </p:cNvSpPr>
          <p:nvPr/>
        </p:nvSpPr>
        <p:spPr bwMode="auto">
          <a:xfrm>
            <a:off x="457200" y="44196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Base class – Super class: Class provide implementation</a:t>
            </a:r>
          </a:p>
        </p:txBody>
      </p:sp>
      <p:sp>
        <p:nvSpPr>
          <p:cNvPr id="9"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Inheritance</a:t>
            </a:r>
            <a:endParaRPr lang="en-US" sz="3000" dirty="0" smtClean="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20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7"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Inheritance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Inheritance – Extension</a:t>
            </a:r>
          </a:p>
        </p:txBody>
      </p:sp>
      <p:sp>
        <p:nvSpPr>
          <p:cNvPr id="34819" name="TextBox 3"/>
          <p:cNvSpPr txBox="1">
            <a:spLocks noChangeArrowheads="1"/>
          </p:cNvSpPr>
          <p:nvPr/>
        </p:nvSpPr>
        <p:spPr bwMode="auto">
          <a:xfrm>
            <a:off x="457200" y="1335088"/>
            <a:ext cx="1812925" cy="1754187"/>
          </a:xfrm>
          <a:prstGeom prst="rect">
            <a:avLst/>
          </a:prstGeom>
          <a:noFill/>
          <a:ln w="9525">
            <a:solidFill>
              <a:schemeClr val="tx1"/>
            </a:solidFill>
            <a:miter lim="800000"/>
            <a:headEnd/>
            <a:tailEnd/>
          </a:ln>
        </p:spPr>
        <p:txBody>
          <a:bodyPr wrap="none">
            <a:spAutoFit/>
          </a:bodyPr>
          <a:lstStyle/>
          <a:p>
            <a:r>
              <a:rPr lang="en-US"/>
              <a:t>Vehicle</a:t>
            </a:r>
          </a:p>
          <a:p>
            <a:endParaRPr lang="en-US"/>
          </a:p>
          <a:p>
            <a:r>
              <a:rPr lang="en-US"/>
              <a:t>EngineStart()</a:t>
            </a:r>
          </a:p>
          <a:p>
            <a:r>
              <a:rPr lang="en-US"/>
              <a:t>SpeedChange()</a:t>
            </a:r>
          </a:p>
          <a:p>
            <a:r>
              <a:rPr lang="en-US"/>
              <a:t>Turn()</a:t>
            </a:r>
          </a:p>
          <a:p>
            <a:r>
              <a:rPr lang="en-US"/>
              <a:t>Stop()</a:t>
            </a:r>
          </a:p>
        </p:txBody>
      </p:sp>
      <p:cxnSp>
        <p:nvCxnSpPr>
          <p:cNvPr id="6" name="Straight Connector 5"/>
          <p:cNvCxnSpPr/>
          <p:nvPr/>
        </p:nvCxnSpPr>
        <p:spPr>
          <a:xfrm>
            <a:off x="457200" y="171608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821" name="TextBox 6"/>
          <p:cNvSpPr txBox="1">
            <a:spLocks noChangeArrowheads="1"/>
          </p:cNvSpPr>
          <p:nvPr/>
        </p:nvSpPr>
        <p:spPr bwMode="auto">
          <a:xfrm>
            <a:off x="2895600" y="1371600"/>
            <a:ext cx="1828800" cy="646113"/>
          </a:xfrm>
          <a:prstGeom prst="rect">
            <a:avLst/>
          </a:prstGeom>
          <a:noFill/>
          <a:ln w="9525">
            <a:solidFill>
              <a:schemeClr val="tx1"/>
            </a:solidFill>
            <a:miter lim="800000"/>
            <a:headEnd/>
            <a:tailEnd/>
          </a:ln>
        </p:spPr>
        <p:txBody>
          <a:bodyPr>
            <a:spAutoFit/>
          </a:bodyPr>
          <a:lstStyle/>
          <a:p>
            <a:r>
              <a:rPr lang="en-US"/>
              <a:t>Car</a:t>
            </a:r>
          </a:p>
          <a:p>
            <a:endParaRPr lang="en-US"/>
          </a:p>
        </p:txBody>
      </p:sp>
      <p:cxnSp>
        <p:nvCxnSpPr>
          <p:cNvPr id="9" name="Straight Connector 8"/>
          <p:cNvCxnSpPr/>
          <p:nvPr/>
        </p:nvCxnSpPr>
        <p:spPr>
          <a:xfrm>
            <a:off x="2514600" y="1752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71600" y="3087688"/>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43000" y="331628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34819" idx="2"/>
          </p:cNvCxnSpPr>
          <p:nvPr/>
        </p:nvCxnSpPr>
        <p:spPr>
          <a:xfrm flipV="1">
            <a:off x="1143000" y="3089275"/>
            <a:ext cx="220663" cy="227013"/>
          </a:xfrm>
          <a:prstGeom prst="line">
            <a:avLst/>
          </a:prstGeom>
        </p:spPr>
        <p:style>
          <a:lnRef idx="1">
            <a:schemeClr val="accent1"/>
          </a:lnRef>
          <a:fillRef idx="0">
            <a:schemeClr val="accent1"/>
          </a:fillRef>
          <a:effectRef idx="0">
            <a:schemeClr val="accent1"/>
          </a:effectRef>
          <a:fontRef idx="minor">
            <a:schemeClr val="tx1"/>
          </a:fontRef>
        </p:style>
      </p:cxnSp>
      <p:sp>
        <p:nvSpPr>
          <p:cNvPr id="34826" name="TextBox 22"/>
          <p:cNvSpPr txBox="1">
            <a:spLocks noChangeArrowheads="1"/>
          </p:cNvSpPr>
          <p:nvPr/>
        </p:nvSpPr>
        <p:spPr bwMode="auto">
          <a:xfrm>
            <a:off x="457200" y="3581400"/>
            <a:ext cx="1828800" cy="1477963"/>
          </a:xfrm>
          <a:prstGeom prst="rect">
            <a:avLst/>
          </a:prstGeom>
          <a:noFill/>
          <a:ln w="9525">
            <a:solidFill>
              <a:schemeClr val="tx1"/>
            </a:solidFill>
            <a:miter lim="800000"/>
            <a:headEnd/>
            <a:tailEnd/>
          </a:ln>
        </p:spPr>
        <p:txBody>
          <a:bodyPr>
            <a:spAutoFit/>
          </a:bodyPr>
          <a:lstStyle/>
          <a:p>
            <a:r>
              <a:rPr lang="en-US"/>
              <a:t>Plan</a:t>
            </a:r>
          </a:p>
          <a:p>
            <a:endParaRPr lang="en-US"/>
          </a:p>
          <a:p>
            <a:r>
              <a:rPr lang="en-US"/>
              <a:t>HighUp()</a:t>
            </a:r>
          </a:p>
          <a:p>
            <a:r>
              <a:rPr lang="en-US"/>
              <a:t>Down()</a:t>
            </a:r>
          </a:p>
          <a:p>
            <a:endParaRPr lang="en-US"/>
          </a:p>
        </p:txBody>
      </p:sp>
      <p:cxnSp>
        <p:nvCxnSpPr>
          <p:cNvPr id="24" name="Straight Connector 23"/>
          <p:cNvCxnSpPr/>
          <p:nvPr/>
        </p:nvCxnSpPr>
        <p:spPr>
          <a:xfrm>
            <a:off x="457200" y="39624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4828" name="TextBox 24"/>
          <p:cNvSpPr txBox="1">
            <a:spLocks noChangeArrowheads="1"/>
          </p:cNvSpPr>
          <p:nvPr/>
        </p:nvSpPr>
        <p:spPr bwMode="auto">
          <a:xfrm>
            <a:off x="457200" y="5562600"/>
            <a:ext cx="1828800" cy="923925"/>
          </a:xfrm>
          <a:prstGeom prst="rect">
            <a:avLst/>
          </a:prstGeom>
          <a:noFill/>
          <a:ln w="9525">
            <a:solidFill>
              <a:schemeClr val="tx1"/>
            </a:solidFill>
            <a:miter lim="800000"/>
            <a:headEnd/>
            <a:tailEnd/>
          </a:ln>
        </p:spPr>
        <p:txBody>
          <a:bodyPr>
            <a:spAutoFit/>
          </a:bodyPr>
          <a:lstStyle/>
          <a:p>
            <a:r>
              <a:rPr lang="en-US"/>
              <a:t>CombatPlan</a:t>
            </a:r>
          </a:p>
          <a:p>
            <a:endParaRPr lang="en-US"/>
          </a:p>
          <a:p>
            <a:r>
              <a:rPr lang="en-US"/>
              <a:t>Rotate()</a:t>
            </a:r>
          </a:p>
        </p:txBody>
      </p:sp>
      <p:cxnSp>
        <p:nvCxnSpPr>
          <p:cNvPr id="26" name="Straight Connector 25"/>
          <p:cNvCxnSpPr/>
          <p:nvPr/>
        </p:nvCxnSpPr>
        <p:spPr>
          <a:xfrm>
            <a:off x="457200" y="59436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86000" y="1752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14600" y="1524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86000" y="1524000"/>
            <a:ext cx="220663" cy="227013"/>
          </a:xfrm>
          <a:prstGeom prst="line">
            <a:avLst/>
          </a:prstGeom>
        </p:spPr>
        <p:style>
          <a:lnRef idx="1">
            <a:schemeClr val="accent1"/>
          </a:lnRef>
          <a:fillRef idx="0">
            <a:schemeClr val="accent1"/>
          </a:fillRef>
          <a:effectRef idx="0">
            <a:schemeClr val="accent1"/>
          </a:effectRef>
          <a:fontRef idx="minor">
            <a:schemeClr val="tx1"/>
          </a:fontRef>
        </p:style>
      </p:cxnSp>
      <p:sp>
        <p:nvSpPr>
          <p:cNvPr id="34833" name="Content Placeholder 2"/>
          <p:cNvSpPr>
            <a:spLocks noGrp="1"/>
          </p:cNvSpPr>
          <p:nvPr>
            <p:ph idx="1"/>
          </p:nvPr>
        </p:nvSpPr>
        <p:spPr>
          <a:xfrm>
            <a:off x="2667000" y="2209800"/>
            <a:ext cx="6019800" cy="4343400"/>
          </a:xfrm>
        </p:spPr>
        <p:txBody>
          <a:bodyPr/>
          <a:lstStyle/>
          <a:p>
            <a:pPr>
              <a:buFont typeface="Wingdings" pitchFamily="2" charset="2"/>
              <a:buNone/>
            </a:pPr>
            <a:r>
              <a:rPr lang="en-US" sz="2000" dirty="0" smtClean="0">
                <a:solidFill>
                  <a:srgbClr val="0000FF"/>
                </a:solidFill>
                <a:latin typeface="Courier New" pitchFamily="49" charset="0"/>
                <a:cs typeface="Courier New" pitchFamily="49" charset="0"/>
              </a:rPr>
              <a:t>class</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Car</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Vehicle</a:t>
            </a:r>
            <a:r>
              <a:rPr lang="en-US" sz="2000" dirty="0" smtClean="0">
                <a:latin typeface="Courier New" pitchFamily="49" charset="0"/>
                <a:cs typeface="Courier New" pitchFamily="49" charset="0"/>
              </a:rPr>
              <a:t> {…}</a:t>
            </a:r>
          </a:p>
          <a:p>
            <a:pPr>
              <a:buFont typeface="Wingdings" pitchFamily="2" charset="2"/>
              <a:buNone/>
            </a:pPr>
            <a:r>
              <a:rPr lang="en-US" sz="2000" dirty="0" smtClean="0">
                <a:solidFill>
                  <a:srgbClr val="008000"/>
                </a:solidFill>
                <a:latin typeface="Courier New" pitchFamily="49" charset="0"/>
                <a:cs typeface="Courier New" pitchFamily="49" charset="0"/>
              </a:rPr>
              <a:t>// Car is a kind of Vehicle</a:t>
            </a:r>
          </a:p>
          <a:p>
            <a:pPr>
              <a:buFont typeface="Wingdings" pitchFamily="2" charset="2"/>
              <a:buNone/>
            </a:pPr>
            <a:r>
              <a:rPr lang="en-US" sz="2000" dirty="0" smtClean="0">
                <a:solidFill>
                  <a:srgbClr val="008000"/>
                </a:solidFill>
                <a:latin typeface="Courier New" pitchFamily="49" charset="0"/>
                <a:cs typeface="Courier New" pitchFamily="49" charset="0"/>
              </a:rPr>
              <a:t>// Car: derived/sub class</a:t>
            </a:r>
          </a:p>
          <a:p>
            <a:pPr>
              <a:buFont typeface="Wingdings" pitchFamily="2" charset="2"/>
              <a:buNone/>
            </a:pPr>
            <a:r>
              <a:rPr lang="en-US" sz="2000" dirty="0" smtClean="0">
                <a:solidFill>
                  <a:srgbClr val="008000"/>
                </a:solidFill>
                <a:latin typeface="Courier New" pitchFamily="49" charset="0"/>
                <a:cs typeface="Courier New" pitchFamily="49" charset="0"/>
              </a:rPr>
              <a:t>// Vehicle: base/super class</a:t>
            </a:r>
          </a:p>
          <a:p>
            <a:pPr>
              <a:buFont typeface="Wingdings" pitchFamily="2" charset="2"/>
              <a:buNone/>
            </a:pPr>
            <a:r>
              <a:rPr lang="en-US" sz="2000" dirty="0" smtClean="0">
                <a:solidFill>
                  <a:schemeClr val="accent5">
                    <a:lumMod val="75000"/>
                  </a:schemeClr>
                </a:solidFill>
                <a:latin typeface="Courier New" pitchFamily="49" charset="0"/>
                <a:cs typeface="Courier New" pitchFamily="49" charset="0"/>
              </a:rPr>
              <a:t>Vehicle</a:t>
            </a:r>
            <a:r>
              <a:rPr lang="en-US" sz="2000" dirty="0" smtClean="0">
                <a:latin typeface="Courier New" pitchFamily="49" charset="0"/>
                <a:cs typeface="Courier New" pitchFamily="49" charset="0"/>
              </a:rPr>
              <a:t> v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Car</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a:t>
            </a:r>
          </a:p>
          <a:p>
            <a:pPr>
              <a:buNone/>
            </a:pPr>
            <a:r>
              <a:rPr lang="en-US" sz="2000" dirty="0" smtClean="0">
                <a:solidFill>
                  <a:schemeClr val="accent5">
                    <a:lumMod val="75000"/>
                  </a:schemeClr>
                </a:solidFill>
                <a:latin typeface="Courier New" pitchFamily="49" charset="0"/>
                <a:cs typeface="Courier New" pitchFamily="49" charset="0"/>
              </a:rPr>
              <a:t>Vehicle </a:t>
            </a:r>
            <a:r>
              <a:rPr lang="en-US" sz="2000" dirty="0" smtClean="0">
                <a:latin typeface="Courier New" pitchFamily="49" charset="0"/>
                <a:cs typeface="Courier New" pitchFamily="49" charset="0"/>
              </a:rPr>
              <a:t>v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 too</a:t>
            </a:r>
          </a:p>
          <a:p>
            <a:pPr>
              <a:buNone/>
            </a:pPr>
            <a:r>
              <a:rPr lang="en-US" sz="2000" dirty="0" smtClean="0">
                <a:solidFill>
                  <a:schemeClr val="accent5">
                    <a:lumMod val="75000"/>
                  </a:schemeClr>
                </a:solidFill>
                <a:latin typeface="Courier New" pitchFamily="49" charset="0"/>
                <a:cs typeface="Courier New" pitchFamily="49" charset="0"/>
              </a:rPr>
              <a:t>Vehicle </a:t>
            </a:r>
            <a:r>
              <a:rPr lang="en-US" sz="2000" dirty="0" smtClean="0">
                <a:latin typeface="Courier New" pitchFamily="49" charset="0"/>
                <a:cs typeface="Courier New" pitchFamily="49" charset="0"/>
              </a:rPr>
              <a:t>v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err="1" smtClean="0">
                <a:solidFill>
                  <a:schemeClr val="accent5">
                    <a:lumMod val="75000"/>
                  </a:schemeClr>
                </a:solidFill>
                <a:latin typeface="Courier New" pitchFamily="49" charset="0"/>
                <a:cs typeface="Courier New" pitchFamily="49" charset="0"/>
              </a:rPr>
              <a:t>CombatPlan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a:t>
            </a:r>
          </a:p>
          <a:p>
            <a:pPr>
              <a:buNone/>
            </a:pPr>
            <a:r>
              <a:rPr lang="en-US" sz="2000" dirty="0" smtClean="0">
                <a:solidFill>
                  <a:schemeClr val="accent5">
                    <a:lumMod val="75000"/>
                  </a:schemeClr>
                </a:solidFill>
                <a:latin typeface="Courier New" pitchFamily="49" charset="0"/>
                <a:cs typeface="Courier New" pitchFamily="49" charset="0"/>
              </a:rPr>
              <a:t>Plan</a:t>
            </a:r>
            <a:r>
              <a:rPr lang="en-US" sz="2000" dirty="0" smtClean="0">
                <a:latin typeface="Courier New" pitchFamily="49" charset="0"/>
                <a:cs typeface="Courier New" pitchFamily="49" charset="0"/>
              </a:rPr>
              <a:t> p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err="1" smtClean="0">
                <a:solidFill>
                  <a:schemeClr val="accent5">
                    <a:lumMod val="75000"/>
                  </a:schemeClr>
                </a:solidFill>
                <a:latin typeface="Courier New" pitchFamily="49" charset="0"/>
                <a:cs typeface="Courier New" pitchFamily="49" charset="0"/>
              </a:rPr>
              <a:t>CombatPlan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OK</a:t>
            </a:r>
          </a:p>
          <a:p>
            <a:pPr>
              <a:buNone/>
            </a:pPr>
            <a:r>
              <a:rPr lang="en-US" sz="2000" dirty="0" smtClean="0">
                <a:solidFill>
                  <a:schemeClr val="accent5">
                    <a:lumMod val="75000"/>
                  </a:schemeClr>
                </a:solidFill>
                <a:latin typeface="Courier New" pitchFamily="49" charset="0"/>
                <a:cs typeface="Courier New" pitchFamily="49" charset="0"/>
              </a:rPr>
              <a:t>Car </a:t>
            </a:r>
            <a:r>
              <a:rPr lang="en-US" sz="2000" dirty="0" smtClean="0">
                <a:latin typeface="Courier New" pitchFamily="49" charset="0"/>
                <a:cs typeface="Courier New" pitchFamily="49" charset="0"/>
              </a:rPr>
              <a:t>c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Vehicle</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error</a:t>
            </a:r>
          </a:p>
          <a:p>
            <a:pPr>
              <a:buNone/>
            </a:pPr>
            <a:r>
              <a:rPr lang="en-US" sz="2000" dirty="0" smtClean="0">
                <a:solidFill>
                  <a:schemeClr val="accent5">
                    <a:lumMod val="75000"/>
                  </a:schemeClr>
                </a:solidFill>
                <a:latin typeface="Courier New" pitchFamily="49" charset="0"/>
                <a:cs typeface="Courier New" pitchFamily="49" charset="0"/>
              </a:rPr>
              <a:t>Car </a:t>
            </a:r>
            <a:r>
              <a:rPr lang="en-US" sz="2000" dirty="0" smtClean="0">
                <a:latin typeface="Courier New" pitchFamily="49" charset="0"/>
                <a:cs typeface="Courier New" pitchFamily="49" charset="0"/>
              </a:rPr>
              <a:t>c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75000"/>
                  </a:schemeClr>
                </a:solidFill>
                <a:latin typeface="Courier New" pitchFamily="49" charset="0"/>
                <a:cs typeface="Courier New" pitchFamily="49" charset="0"/>
              </a:rPr>
              <a:t>Plan</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error</a:t>
            </a:r>
            <a:endParaRPr lang="en-US" sz="2400" dirty="0" smtClean="0">
              <a:solidFill>
                <a:srgbClr val="008000"/>
              </a:solidFill>
              <a:latin typeface="Courier New" pitchFamily="49" charset="0"/>
              <a:cs typeface="Courier New" pitchFamily="49" charset="0"/>
            </a:endParaRPr>
          </a:p>
        </p:txBody>
      </p:sp>
      <p:cxnSp>
        <p:nvCxnSpPr>
          <p:cNvPr id="62" name="Straight Connector 61"/>
          <p:cNvCxnSpPr>
            <a:endCxn id="34826" idx="0"/>
          </p:cNvCxnSpPr>
          <p:nvPr/>
        </p:nvCxnSpPr>
        <p:spPr>
          <a:xfrm>
            <a:off x="1371600" y="3276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371600" y="5068888"/>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143000" y="529748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143000" y="5070475"/>
            <a:ext cx="220663" cy="227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5257800"/>
            <a:ext cx="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22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52688" cy="2819400"/>
          </a:xfrm>
        </p:spPr>
        <p:txBody>
          <a:bodyPr>
            <a:normAutofit fontScale="92500" lnSpcReduction="20000"/>
          </a:bodyPr>
          <a:lstStyle/>
          <a:p>
            <a:r>
              <a:rPr lang="en-US" sz="2400" dirty="0" smtClean="0"/>
              <a:t>Development model </a:t>
            </a:r>
            <a:r>
              <a:rPr lang="en-US" sz="2400" b="1" dirty="0" smtClean="0"/>
              <a:t>closer to real life </a:t>
            </a:r>
            <a:r>
              <a:rPr lang="en-US" sz="2400" dirty="0" smtClean="0"/>
              <a:t>object model with hierarchical relationships</a:t>
            </a:r>
          </a:p>
          <a:p>
            <a:pPr lvl="0"/>
            <a:r>
              <a:rPr lang="en-US" sz="2400" b="1" kern="0" dirty="0"/>
              <a:t>Reusability</a:t>
            </a:r>
            <a:r>
              <a:rPr lang="en-US" sz="2400" kern="0" dirty="0"/>
              <a:t> – reuse public methods of base </a:t>
            </a:r>
            <a:r>
              <a:rPr lang="en-US" sz="2400" kern="0" dirty="0" smtClean="0"/>
              <a:t>class</a:t>
            </a:r>
          </a:p>
          <a:p>
            <a:pPr>
              <a:buClr>
                <a:schemeClr val="tx1"/>
              </a:buClr>
              <a:buSzPct val="62000"/>
              <a:buFont typeface="Monotype Sorts" pitchFamily="2" charset="2"/>
              <a:buChar char="o"/>
              <a:defRPr/>
            </a:pPr>
            <a:r>
              <a:rPr lang="en-US" sz="2400" b="1" kern="0" dirty="0"/>
              <a:t>Extensibility</a:t>
            </a:r>
            <a:r>
              <a:rPr lang="en-US" sz="2400" kern="0" dirty="0"/>
              <a:t> – Extend the base class</a:t>
            </a:r>
          </a:p>
          <a:p>
            <a:pPr lvl="0" eaLnBrk="1" hangingPunct="1">
              <a:buClr>
                <a:schemeClr val="tx1"/>
              </a:buClr>
              <a:buSzPct val="62000"/>
              <a:buFont typeface="Monotype Sorts" pitchFamily="2" charset="2"/>
              <a:buChar char="o"/>
              <a:defRPr/>
            </a:pPr>
            <a:r>
              <a:rPr lang="en-US" sz="2400" b="1" kern="0" dirty="0"/>
              <a:t>Data hiding </a:t>
            </a:r>
            <a:r>
              <a:rPr lang="en-US" sz="2400" kern="0" dirty="0"/>
              <a:t>– base class keeps some data private </a:t>
            </a:r>
            <a:endParaRPr lang="en-US" sz="2400" kern="0" dirty="0" smtClean="0"/>
          </a:p>
          <a:p>
            <a:pPr marL="0" lvl="0" indent="0" eaLnBrk="1" hangingPunct="1">
              <a:buClr>
                <a:schemeClr val="tx1"/>
              </a:buClr>
              <a:buSzPct val="62000"/>
              <a:buNone/>
              <a:defRPr/>
            </a:pPr>
            <a:r>
              <a:rPr lang="en-US" sz="2400" kern="0" dirty="0">
                <a:sym typeface="Wingdings" pitchFamily="2" charset="2"/>
              </a:rPr>
              <a:t> </a:t>
            </a:r>
            <a:r>
              <a:rPr lang="en-US" sz="2400" kern="0" dirty="0" smtClean="0">
                <a:sym typeface="Wingdings" pitchFamily="2" charset="2"/>
              </a:rPr>
              <a:t>      </a:t>
            </a:r>
            <a:r>
              <a:rPr lang="en-US" sz="2400" kern="0" dirty="0">
                <a:sym typeface="Wingdings" pitchFamily="2" charset="2"/>
              </a:rPr>
              <a:t>derive class cannot change </a:t>
            </a:r>
            <a:r>
              <a:rPr lang="en-US" sz="2400" kern="0" dirty="0" smtClean="0">
                <a:sym typeface="Wingdings" pitchFamily="2" charset="2"/>
              </a:rPr>
              <a:t>it</a:t>
            </a:r>
          </a:p>
          <a:p>
            <a:pPr marL="0" lvl="0" indent="0" eaLnBrk="1" hangingPunct="1">
              <a:buClr>
                <a:schemeClr val="tx1"/>
              </a:buClr>
              <a:buSzPct val="62000"/>
              <a:buNone/>
              <a:defRPr/>
            </a:pPr>
            <a:endParaRPr lang="en-US" sz="2400" kern="0" dirty="0">
              <a:sym typeface="Wingdings" pitchFamily="2" charset="2"/>
            </a:endParaRPr>
          </a:p>
          <a:p>
            <a:pPr marL="0" lvl="0" indent="0" eaLnBrk="1" hangingPunct="1">
              <a:buClr>
                <a:schemeClr val="tx1"/>
              </a:buClr>
              <a:buSzPct val="62000"/>
              <a:buNone/>
              <a:defRPr/>
            </a:pPr>
            <a:r>
              <a:rPr lang="en-US" sz="2400" u="sng" kern="0" dirty="0" smtClean="0">
                <a:sym typeface="Wingdings" pitchFamily="2" charset="2"/>
              </a:rPr>
              <a:t>Protected Accessibility</a:t>
            </a:r>
            <a:r>
              <a:rPr lang="en-US" sz="2400" kern="0" dirty="0" smtClean="0">
                <a:sym typeface="Wingdings" pitchFamily="2" charset="2"/>
              </a:rPr>
              <a:t>:</a:t>
            </a:r>
            <a:endParaRPr lang="en-US" sz="2400" kern="0" dirty="0"/>
          </a:p>
          <a:p>
            <a:pPr lvl="0"/>
            <a:endParaRPr lang="en-US" sz="2400" kern="0" dirty="0"/>
          </a:p>
          <a:p>
            <a:endParaRPr lang="en-US" sz="2400" dirty="0" smtClean="0"/>
          </a:p>
        </p:txBody>
      </p:sp>
      <p:sp>
        <p:nvSpPr>
          <p:cNvPr id="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Inheritance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Advantages</a:t>
            </a:r>
            <a:endParaRPr lang="en-US" sz="3000" dirty="0" smtClean="0">
              <a:solidFill>
                <a:srgbClr val="C00000"/>
              </a:solidFill>
              <a:latin typeface="Arial" charset="0"/>
              <a:cs typeface="Arial" charset="0"/>
            </a:endParaRPr>
          </a:p>
        </p:txBody>
      </p:sp>
      <p:sp>
        <p:nvSpPr>
          <p:cNvPr id="9" name="Content Placeholder 2"/>
          <p:cNvSpPr txBox="1">
            <a:spLocks/>
          </p:cNvSpPr>
          <p:nvPr/>
        </p:nvSpPr>
        <p:spPr bwMode="auto">
          <a:xfrm>
            <a:off x="781396" y="3886200"/>
            <a:ext cx="7754112"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 </a:t>
            </a:r>
            <a:r>
              <a:rPr lang="en-US" altLang="ja-JP" sz="1800" dirty="0" smtClean="0">
                <a:solidFill>
                  <a:schemeClr val="accent5">
                    <a:lumMod val="50000"/>
                  </a:schemeClr>
                </a:solidFill>
                <a:latin typeface="Courier New" pitchFamily="49" charset="0"/>
                <a:cs typeface="Courier New" pitchFamily="49" charset="0"/>
              </a:rPr>
              <a:t>Car</a:t>
            </a:r>
            <a:r>
              <a:rPr lang="en-US" altLang="ja-JP" sz="1800" dirty="0" smtClean="0">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NumberWheels</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string </a:t>
            </a:r>
            <a:r>
              <a:rPr lang="en-US" altLang="ja-JP" sz="1800" dirty="0" err="1" smtClean="0">
                <a:solidFill>
                  <a:schemeClr val="accent1"/>
                </a:solidFill>
                <a:latin typeface="Courier New" pitchFamily="49" charset="0"/>
                <a:cs typeface="Courier New" pitchFamily="49" charset="0"/>
              </a:rPr>
              <a:t>MainColor</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NumberRearPorts</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bool</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isWithUpperWindow</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solidFill>
                  <a:schemeClr val="accent1"/>
                </a:solidFill>
                <a:latin typeface="Courier New" pitchFamily="49" charset="0"/>
                <a:cs typeface="Courier New" pitchFamily="49" charset="0"/>
              </a:rPr>
              <a:t>NumberSeats</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float </a:t>
            </a:r>
            <a:r>
              <a:rPr lang="en-US" altLang="ja-JP" sz="1800" dirty="0" err="1" smtClean="0">
                <a:solidFill>
                  <a:schemeClr val="accent1"/>
                </a:solidFill>
                <a:latin typeface="Courier New" pitchFamily="49" charset="0"/>
                <a:cs typeface="Courier New" pitchFamily="49" charset="0"/>
              </a:rPr>
              <a:t>CylinderVolume</a:t>
            </a:r>
            <a:r>
              <a:rPr lang="en-US" altLang="ja-JP" sz="18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18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1800" dirty="0" smtClean="0">
                <a:latin typeface="Courier New" pitchFamily="49" charset="0"/>
                <a:cs typeface="Courier New" pitchFamily="49" charset="0"/>
              </a:rPr>
              <a:t>}</a:t>
            </a:r>
            <a:endParaRPr lang="en-US" sz="2400" dirty="0" smtClean="0">
              <a:ea typeface="ＭＳ Ｐゴシック" pitchFamily="34" charset="-128"/>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Inheritance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this, base, sealed class</a:t>
            </a:r>
            <a:endParaRPr lang="en-US" sz="3000" dirty="0" smtClean="0">
              <a:solidFill>
                <a:srgbClr val="C00000"/>
              </a:solidFill>
              <a:latin typeface="Arial" charset="0"/>
              <a:cs typeface="Arial" charset="0"/>
            </a:endParaRPr>
          </a:p>
        </p:txBody>
      </p:sp>
      <p:sp>
        <p:nvSpPr>
          <p:cNvPr id="9" name="Content Placeholder 2"/>
          <p:cNvSpPr>
            <a:spLocks noGrp="1"/>
          </p:cNvSpPr>
          <p:nvPr>
            <p:ph idx="1"/>
          </p:nvPr>
        </p:nvSpPr>
        <p:spPr>
          <a:xfrm>
            <a:off x="457200" y="1143000"/>
            <a:ext cx="8229600" cy="3352800"/>
          </a:xfrm>
          <a:ln>
            <a:solidFill>
              <a:schemeClr val="accent1"/>
            </a:solidFill>
          </a:ln>
        </p:spPr>
        <p:txBody>
          <a:bodyPr/>
          <a:lstStyle/>
          <a:p>
            <a:pPr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75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protected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latin typeface="Courier New" pitchFamily="49" charset="0"/>
                <a:cs typeface="Courier New" pitchFamily="49" charset="0"/>
              </a:rPr>
              <a:t>aMethod</a:t>
            </a:r>
            <a:r>
              <a:rPr lang="en-US" altLang="ja-JP" sz="1800" dirty="0" smtClean="0">
                <a:latin typeface="Courier New" pitchFamily="49" charset="0"/>
                <a:cs typeface="Courier New" pitchFamily="49" charset="0"/>
              </a:rPr>
              <a:t>(</a:t>
            </a:r>
            <a:r>
              <a:rPr lang="en-US" altLang="ja-JP" sz="1800" dirty="0" err="1" smtClean="0">
                <a:solidFill>
                  <a:srgbClr val="0000FF"/>
                </a:solidFill>
                <a:latin typeface="Courier New" pitchFamily="49" charset="0"/>
                <a:cs typeface="Courier New" pitchFamily="49" charset="0"/>
              </a:rPr>
              <a:t>int</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800080"/>
                </a:solidFill>
                <a:latin typeface="Courier New" pitchFamily="49" charset="0"/>
                <a:cs typeface="Courier New" pitchFamily="49" charset="0"/>
              </a:rPr>
              <a:t>   </a:t>
            </a:r>
            <a:r>
              <a:rPr lang="en-US" altLang="ja-JP" sz="1800" dirty="0" err="1" smtClean="0">
                <a:solidFill>
                  <a:srgbClr val="0000FF"/>
                </a:solidFill>
                <a:latin typeface="Courier New" pitchFamily="49" charset="0"/>
                <a:cs typeface="Courier New" pitchFamily="49" charset="0"/>
              </a:rPr>
              <a:t>this</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 =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refer to current object</a:t>
            </a:r>
          </a:p>
          <a:p>
            <a:pPr lvl="1" eaLnBrk="1" hangingPunct="1">
              <a:lnSpc>
                <a:spcPct val="80000"/>
              </a:lnSpc>
              <a:buFont typeface="Wingdings" pitchFamily="2" charset="2"/>
              <a:buNone/>
              <a:defRPr/>
            </a:pPr>
            <a:r>
              <a:rPr lang="en-US" altLang="ja-JP" sz="1800" dirty="0" smtClean="0">
                <a:solidFill>
                  <a:srgbClr val="800080"/>
                </a:solidFill>
                <a:latin typeface="Courier New" pitchFamily="49" charset="0"/>
                <a:cs typeface="Courier New" pitchFamily="49" charset="0"/>
              </a:rPr>
              <a:t>   </a:t>
            </a:r>
            <a:r>
              <a:rPr lang="en-US" altLang="ja-JP" sz="1800" dirty="0" smtClean="0">
                <a:solidFill>
                  <a:srgbClr val="0000FF"/>
                </a:solidFill>
                <a:latin typeface="Courier New" pitchFamily="49" charset="0"/>
                <a:cs typeface="Courier New" pitchFamily="49" charset="0"/>
              </a:rPr>
              <a:t>return</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75000"/>
                  </a:schemeClr>
                </a:solidFill>
                <a:latin typeface="Courier New" pitchFamily="49" charset="0"/>
                <a:cs typeface="Courier New" pitchFamily="49" charset="0"/>
              </a:rPr>
              <a:t>B</a:t>
            </a:r>
            <a:r>
              <a:rPr lang="en-US" altLang="ja-JP" sz="1800" dirty="0" smtClean="0">
                <a:latin typeface="Courier New" pitchFamily="49" charset="0"/>
                <a:cs typeface="Courier New" pitchFamily="49" charset="0"/>
              </a:rPr>
              <a:t>:</a:t>
            </a:r>
            <a:r>
              <a:rPr lang="en-US" altLang="ja-JP" sz="1800" dirty="0" smtClean="0">
                <a:solidFill>
                  <a:schemeClr val="accent5">
                    <a:lumMod val="75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a:t>
            </a:r>
          </a:p>
          <a:p>
            <a:pPr lvl="1" eaLnBrk="1" hangingPunct="1">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public </a:t>
            </a:r>
            <a:r>
              <a:rPr lang="en-US" altLang="ja-JP" sz="1800" dirty="0" err="1" smtClean="0">
                <a:solidFill>
                  <a:srgbClr val="0000FF"/>
                </a:solidFill>
                <a:latin typeface="Courier New" pitchFamily="49" charset="0"/>
                <a:cs typeface="Courier New" pitchFamily="49" charset="0"/>
              </a:rPr>
              <a:t>int</a:t>
            </a:r>
            <a:r>
              <a:rPr lang="en-US" altLang="ja-JP" sz="1800" dirty="0" smtClean="0">
                <a:solidFill>
                  <a:srgbClr val="0000FF"/>
                </a:solidFill>
                <a:latin typeface="Courier New" pitchFamily="49" charset="0"/>
                <a:cs typeface="Courier New" pitchFamily="49" charset="0"/>
              </a:rPr>
              <a:t> </a:t>
            </a:r>
            <a:r>
              <a:rPr lang="en-US" altLang="ja-JP" sz="1800" dirty="0" err="1" smtClean="0">
                <a:latin typeface="Courier New" pitchFamily="49" charset="0"/>
                <a:cs typeface="Courier New" pitchFamily="49" charset="0"/>
              </a:rPr>
              <a:t>aMethod</a:t>
            </a:r>
            <a:r>
              <a:rPr lang="en-US" altLang="ja-JP" sz="1800" dirty="0" smtClean="0">
                <a:latin typeface="Courier New" pitchFamily="49" charset="0"/>
                <a:cs typeface="Courier New" pitchFamily="49" charset="0"/>
              </a:rPr>
              <a:t>(</a:t>
            </a:r>
            <a:r>
              <a:rPr lang="en-US" altLang="ja-JP" sz="1800" dirty="0" err="1" smtClean="0">
                <a:solidFill>
                  <a:srgbClr val="0000FF"/>
                </a:solidFill>
                <a:latin typeface="Courier New" pitchFamily="49" charset="0"/>
                <a:cs typeface="Courier New" pitchFamily="49" charset="0"/>
              </a:rPr>
              <a:t>int</a:t>
            </a:r>
            <a:r>
              <a:rPr lang="en-US" altLang="ja-JP" sz="1800" dirty="0" smtClean="0">
                <a:latin typeface="Courier New" pitchFamily="49" charset="0"/>
                <a:cs typeface="Courier New" pitchFamily="49" charset="0"/>
              </a:rPr>
              <a:t> </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p>
          <a:p>
            <a:pPr lvl="1" eaLnBrk="1" hangingPunct="1">
              <a:lnSpc>
                <a:spcPct val="80000"/>
              </a:lnSpc>
              <a:buNone/>
              <a:defRPr/>
            </a:pPr>
            <a:r>
              <a:rPr lang="en-US" altLang="ja-JP" sz="1800" dirty="0" smtClean="0">
                <a:solidFill>
                  <a:srgbClr val="0000FF"/>
                </a:solidFill>
                <a:latin typeface="Courier New" pitchFamily="49" charset="0"/>
                <a:cs typeface="Courier New" pitchFamily="49" charset="0"/>
              </a:rPr>
              <a:t>	return </a:t>
            </a:r>
            <a:r>
              <a:rPr lang="en-US" altLang="ja-JP" sz="1800" dirty="0" err="1" smtClean="0">
                <a:solidFill>
                  <a:srgbClr val="0000FF"/>
                </a:solidFill>
                <a:latin typeface="Courier New" pitchFamily="49" charset="0"/>
                <a:cs typeface="Courier New" pitchFamily="49" charset="0"/>
              </a:rPr>
              <a:t>base</a:t>
            </a:r>
            <a:r>
              <a:rPr lang="en-US" altLang="ja-JP" sz="1800" dirty="0" err="1" smtClean="0">
                <a:latin typeface="Courier New" pitchFamily="49" charset="0"/>
                <a:cs typeface="Courier New" pitchFamily="49" charset="0"/>
              </a:rPr>
              <a:t>.aMethod</a:t>
            </a:r>
            <a:r>
              <a:rPr lang="en-US" altLang="ja-JP" sz="1800" dirty="0" smtClean="0">
                <a:latin typeface="Courier New" pitchFamily="49" charset="0"/>
                <a:cs typeface="Courier New" pitchFamily="49" charset="0"/>
              </a:rPr>
              <a:t>(</a:t>
            </a:r>
            <a:r>
              <a:rPr lang="en-US" altLang="ja-JP" sz="1800" dirty="0" err="1" smtClean="0">
                <a:latin typeface="Courier New" pitchFamily="49" charset="0"/>
                <a:cs typeface="Courier New" pitchFamily="49" charset="0"/>
              </a:rPr>
              <a:t>i</a:t>
            </a:r>
            <a:r>
              <a:rPr lang="en-US" altLang="ja-JP" sz="1800" dirty="0" smtClean="0">
                <a:latin typeface="Courier New" pitchFamily="49" charset="0"/>
                <a:cs typeface="Courier New" pitchFamily="49" charset="0"/>
              </a:rPr>
              <a:t>);</a:t>
            </a:r>
            <a:r>
              <a:rPr lang="en-US" altLang="ja-JP" sz="1800" dirty="0">
                <a:solidFill>
                  <a:srgbClr val="008000"/>
                </a:solidFill>
                <a:latin typeface="Courier New" pitchFamily="49" charset="0"/>
                <a:cs typeface="Courier New" pitchFamily="49" charset="0"/>
              </a:rPr>
              <a:t> // refer to </a:t>
            </a:r>
            <a:r>
              <a:rPr lang="en-US" altLang="ja-JP" sz="1800" dirty="0" smtClean="0">
                <a:solidFill>
                  <a:srgbClr val="008000"/>
                </a:solidFill>
                <a:latin typeface="Courier New" pitchFamily="49" charset="0"/>
                <a:cs typeface="Courier New" pitchFamily="49" charset="0"/>
              </a:rPr>
              <a:t>parent</a:t>
            </a:r>
            <a:endParaRPr lang="en-US" altLang="ja-JP" sz="1800" dirty="0" smtClean="0">
              <a:latin typeface="Courier New" pitchFamily="49" charset="0"/>
              <a:cs typeface="Courier New" pitchFamily="49" charset="0"/>
            </a:endParaRPr>
          </a:p>
          <a:p>
            <a:pPr lvl="1"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ja-JP" sz="1800" dirty="0" smtClean="0">
                <a:latin typeface="Courier New" pitchFamily="49" charset="0"/>
                <a:cs typeface="Courier New" pitchFamily="49" charset="0"/>
              </a:rPr>
              <a:t>}</a:t>
            </a:r>
          </a:p>
        </p:txBody>
      </p:sp>
      <p:sp>
        <p:nvSpPr>
          <p:cNvPr id="10" name="Content Placeholder 2"/>
          <p:cNvSpPr txBox="1">
            <a:spLocks/>
          </p:cNvSpPr>
          <p:nvPr/>
        </p:nvSpPr>
        <p:spPr bwMode="auto">
          <a:xfrm>
            <a:off x="465513" y="4800600"/>
            <a:ext cx="8229600" cy="1447800"/>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sealed class </a:t>
            </a:r>
            <a:r>
              <a:rPr lang="en-US" altLang="ja-JP" sz="1800" dirty="0" smtClean="0">
                <a:solidFill>
                  <a:schemeClr val="accent5">
                    <a:lumMod val="50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Inheritance forbidden</a:t>
            </a:r>
            <a:endParaRPr lang="en-US" altLang="ja-JP" sz="18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altLang="ja-JP" sz="1800" dirty="0" smtClean="0">
                <a:latin typeface="Courier New" pitchFamily="49" charset="0"/>
                <a:cs typeface="Courier New" pitchFamily="49" charset="0"/>
              </a:rPr>
              <a:t> </a:t>
            </a:r>
            <a:r>
              <a:rPr lang="en-US" altLang="ja-JP" sz="1800" dirty="0" smtClean="0">
                <a:solidFill>
                  <a:schemeClr val="accent5">
                    <a:lumMod val="50000"/>
                  </a:schemeClr>
                </a:solidFill>
                <a:latin typeface="Courier New" pitchFamily="49" charset="0"/>
                <a:cs typeface="Courier New" pitchFamily="49" charset="0"/>
              </a:rPr>
              <a:t>B</a:t>
            </a:r>
            <a:r>
              <a:rPr lang="en-US" altLang="ja-JP" sz="1800" dirty="0" smtClean="0">
                <a:latin typeface="Courier New" pitchFamily="49" charset="0"/>
                <a:cs typeface="Courier New" pitchFamily="49" charset="0"/>
              </a:rPr>
              <a:t>:</a:t>
            </a:r>
            <a:r>
              <a:rPr lang="en-US" altLang="ja-JP" sz="1800" dirty="0" smtClean="0">
                <a:solidFill>
                  <a:schemeClr val="accent5">
                    <a:lumMod val="50000"/>
                  </a:schemeClr>
                </a:solidFill>
                <a:latin typeface="Courier New" pitchFamily="49" charset="0"/>
                <a:cs typeface="Courier New" pitchFamily="49" charset="0"/>
              </a:rPr>
              <a:t>A</a:t>
            </a:r>
            <a:r>
              <a:rPr lang="en-US" altLang="ja-JP" sz="1800" dirty="0" smtClean="0">
                <a:latin typeface="Courier New" pitchFamily="49" charset="0"/>
                <a:cs typeface="Courier New" pitchFamily="49" charset="0"/>
              </a:rPr>
              <a:t>{}      </a:t>
            </a:r>
            <a:r>
              <a:rPr lang="en-US" altLang="ja-JP" sz="1800" dirty="0" smtClean="0">
                <a:solidFill>
                  <a:srgbClr val="008000"/>
                </a:solidFill>
                <a:latin typeface="Courier New" pitchFamily="49" charset="0"/>
                <a:cs typeface="Courier New" pitchFamily="49" charset="0"/>
              </a:rPr>
              <a:t>// error</a:t>
            </a:r>
          </a:p>
          <a:p>
            <a:pPr>
              <a:lnSpc>
                <a:spcPct val="80000"/>
              </a:lnSpc>
              <a:buFont typeface="Wingdings" pitchFamily="2" charset="2"/>
              <a:buNone/>
              <a:defRPr/>
            </a:pPr>
            <a:endParaRPr lang="en-US" altLang="ja-JP" sz="1800" dirty="0" smtClean="0">
              <a:solidFill>
                <a:srgbClr val="0000FF"/>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static class </a:t>
            </a:r>
            <a:r>
              <a:rPr lang="en-US" altLang="ja-JP" sz="1800" dirty="0" smtClean="0">
                <a:solidFill>
                  <a:schemeClr val="accent5">
                    <a:lumMod val="50000"/>
                  </a:schemeClr>
                </a:solidFill>
                <a:latin typeface="Courier New" pitchFamily="49" charset="0"/>
                <a:cs typeface="Courier New" pitchFamily="49" charset="0"/>
              </a:rPr>
              <a:t>C</a:t>
            </a:r>
            <a:r>
              <a:rPr lang="en-US" altLang="ja-JP" sz="1800" dirty="0" smtClean="0">
                <a:latin typeface="Courier New" pitchFamily="49" charset="0"/>
                <a:cs typeface="Courier New" pitchFamily="49" charset="0"/>
              </a:rPr>
              <a:t>{}</a:t>
            </a:r>
            <a:endParaRPr lang="en-US" altLang="ja-JP" sz="1800" dirty="0" smtClean="0">
              <a:solidFill>
                <a:srgbClr val="0000FF"/>
              </a:solidFill>
              <a:latin typeface="Courier New" pitchFamily="49" charset="0"/>
              <a:cs typeface="Courier New" pitchFamily="49" charset="0"/>
            </a:endParaRPr>
          </a:p>
          <a:p>
            <a:pPr>
              <a:lnSpc>
                <a:spcPct val="80000"/>
              </a:lnSpc>
              <a:buFont typeface="Wingdings" pitchFamily="2" charset="2"/>
              <a:buNone/>
              <a:defRPr/>
            </a:pPr>
            <a:r>
              <a:rPr lang="en-US" altLang="ja-JP" sz="1800" dirty="0" smtClean="0">
                <a:solidFill>
                  <a:srgbClr val="0000FF"/>
                </a:solidFill>
                <a:latin typeface="Courier New" pitchFamily="49" charset="0"/>
                <a:cs typeface="Courier New" pitchFamily="49" charset="0"/>
              </a:rPr>
              <a:t>class</a:t>
            </a:r>
            <a:r>
              <a:rPr lang="en-US" sz="1800" dirty="0" smtClean="0">
                <a:latin typeface="Courier New" pitchFamily="49" charset="0"/>
                <a:cs typeface="Courier New" pitchFamily="49" charset="0"/>
              </a:rPr>
              <a:t> </a:t>
            </a:r>
            <a:r>
              <a:rPr lang="en-US" sz="1800" dirty="0" smtClean="0">
                <a:solidFill>
                  <a:schemeClr val="accent5">
                    <a:lumMod val="50000"/>
                  </a:schemeClr>
                </a:solidFill>
                <a:latin typeface="Courier New" pitchFamily="49" charset="0"/>
                <a:cs typeface="Courier New" pitchFamily="49" charset="0"/>
              </a:rPr>
              <a:t>D:C</a:t>
            </a:r>
            <a:r>
              <a:rPr lang="en-US" sz="1800" dirty="0" smtClean="0">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error: static implies sealed</a:t>
            </a:r>
          </a:p>
          <a:p>
            <a:pPr>
              <a:lnSpc>
                <a:spcPct val="80000"/>
              </a:lnSpc>
              <a:buFont typeface="Wingdings" pitchFamily="2" charset="2"/>
              <a:buNone/>
              <a:defRPr/>
            </a:pPr>
            <a:endParaRPr lang="en-US" altLang="ja-JP" sz="18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sz="1800" dirty="0" smtClean="0">
              <a:latin typeface="Courier New" pitchFamily="49" charset="0"/>
              <a:ea typeface="ＭＳ Ｐゴシック" pitchFamily="34" charset="-128"/>
              <a:cs typeface="Courier New" pitchFamily="49" charset="0"/>
            </a:endParaRPr>
          </a:p>
          <a:p>
            <a:pPr>
              <a:lnSpc>
                <a:spcPct val="80000"/>
              </a:lnSpc>
              <a:buFont typeface="Wingdings" pitchFamily="2" charset="2"/>
              <a:buNone/>
              <a:defRPr/>
            </a:pPr>
            <a:endParaRPr lang="en-US" sz="2400" dirty="0" smtClean="0">
              <a:ea typeface="ＭＳ Ｐゴシック" pitchFamily="34" charset="-128"/>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solidFill>
                  <a:srgbClr val="C00000"/>
                </a:solidFill>
                <a:latin typeface="Arial" charset="0"/>
                <a:cs typeface="Arial" charset="0"/>
              </a:rPr>
              <a:t>Polymorphism</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04800" y="1143000"/>
            <a:ext cx="8458200" cy="533400"/>
          </a:xfrm>
        </p:spPr>
        <p:txBody>
          <a:bodyPr>
            <a:normAutofit/>
          </a:bodyPr>
          <a:lstStyle/>
          <a:p>
            <a:r>
              <a:rPr lang="en-US" sz="2800" dirty="0" smtClean="0"/>
              <a:t>Polymorphism = multiple forms/many shape</a:t>
            </a:r>
          </a:p>
        </p:txBody>
      </p:sp>
      <p:sp>
        <p:nvSpPr>
          <p:cNvPr id="4" name="Content Placeholder 2"/>
          <p:cNvSpPr txBox="1">
            <a:spLocks/>
          </p:cNvSpPr>
          <p:nvPr/>
        </p:nvSpPr>
        <p:spPr bwMode="auto">
          <a:xfrm>
            <a:off x="304800" y="17526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By Definition:</a:t>
            </a:r>
          </a:p>
        </p:txBody>
      </p:sp>
      <p:sp>
        <p:nvSpPr>
          <p:cNvPr id="5" name="Content Placeholder 2"/>
          <p:cNvSpPr txBox="1">
            <a:spLocks/>
          </p:cNvSpPr>
          <p:nvPr/>
        </p:nvSpPr>
        <p:spPr bwMode="auto">
          <a:xfrm>
            <a:off x="304800" y="40386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Implemented by:</a:t>
            </a:r>
          </a:p>
        </p:txBody>
      </p:sp>
      <p:sp>
        <p:nvSpPr>
          <p:cNvPr id="6" name="Content Placeholder 2"/>
          <p:cNvSpPr txBox="1">
            <a:spLocks/>
          </p:cNvSpPr>
          <p:nvPr/>
        </p:nvSpPr>
        <p:spPr bwMode="auto">
          <a:xfrm>
            <a:off x="685800" y="2286000"/>
            <a:ext cx="8458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400" b="0" i="0" u="none" strike="noStrike" kern="0" cap="none" spc="0" normalizeH="0" baseline="0" noProof="0" dirty="0" smtClean="0">
                <a:ln>
                  <a:noFill/>
                </a:ln>
                <a:effectLst/>
                <a:uLnTx/>
                <a:uFillTx/>
                <a:latin typeface="+mn-lt"/>
              </a:rPr>
              <a:t>1. The ability of </a:t>
            </a:r>
            <a:r>
              <a:rPr kumimoji="0" lang="en-US" sz="2400" b="0" i="0" u="none" strike="noStrike" kern="0" cap="none" spc="0" normalizeH="0" baseline="0" noProof="0" dirty="0" smtClean="0">
                <a:ln>
                  <a:noFill/>
                </a:ln>
                <a:effectLst/>
                <a:uLnTx/>
                <a:uFillTx/>
                <a:latin typeface="+mn-lt"/>
                <a:hlinkClick r:id="rId3" tooltip="Object (computer science)"/>
              </a:rPr>
              <a:t>objects</a:t>
            </a:r>
            <a:r>
              <a:rPr kumimoji="0" lang="en-US" sz="2400" b="0" i="0" u="none" strike="noStrike" kern="0" cap="none" spc="0" normalizeH="0" baseline="0" noProof="0" dirty="0" smtClean="0">
                <a:ln>
                  <a:noFill/>
                </a:ln>
                <a:effectLst/>
                <a:uLnTx/>
                <a:uFillTx/>
                <a:latin typeface="+mn-lt"/>
              </a:rPr>
              <a:t> to have different operations from the </a:t>
            </a:r>
            <a:r>
              <a:rPr kumimoji="0" lang="en-US" sz="2400" b="1" i="0" u="none" strike="noStrike" kern="0" cap="none" spc="0" normalizeH="0" baseline="0" noProof="0" dirty="0" smtClean="0">
                <a:ln>
                  <a:noFill/>
                </a:ln>
                <a:effectLst/>
                <a:uLnTx/>
                <a:uFillTx/>
                <a:latin typeface="+mn-lt"/>
              </a:rPr>
              <a:t>same interface</a:t>
            </a:r>
            <a:r>
              <a:rPr kumimoji="0" lang="en-US" sz="2400" b="0" i="0" u="none" strike="noStrike" kern="0" cap="none" spc="0" normalizeH="0" baseline="0" noProof="0" dirty="0" smtClean="0">
                <a:ln>
                  <a:noFill/>
                </a:ln>
                <a:effectLst/>
                <a:uLnTx/>
                <a:uFillTx/>
                <a:latin typeface="+mn-lt"/>
              </a:rPr>
              <a:t>.</a:t>
            </a:r>
          </a:p>
        </p:txBody>
      </p:sp>
      <p:sp>
        <p:nvSpPr>
          <p:cNvPr id="7" name="Content Placeholder 2"/>
          <p:cNvSpPr txBox="1">
            <a:spLocks/>
          </p:cNvSpPr>
          <p:nvPr/>
        </p:nvSpPr>
        <p:spPr bwMode="auto">
          <a:xfrm>
            <a:off x="685800" y="31242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400" b="0" i="0" u="none" strike="noStrike" kern="0" cap="none" spc="0" normalizeH="0" baseline="0" noProof="0" dirty="0" smtClean="0">
                <a:ln>
                  <a:noFill/>
                </a:ln>
                <a:effectLst/>
                <a:uLnTx/>
                <a:uFillTx/>
                <a:latin typeface="+mn-lt"/>
              </a:rPr>
              <a:t>2. The ability of different objects to respond in their own unique way to the same message</a:t>
            </a:r>
          </a:p>
        </p:txBody>
      </p:sp>
      <p:sp>
        <p:nvSpPr>
          <p:cNvPr id="8" name="Content Placeholder 2"/>
          <p:cNvSpPr txBox="1">
            <a:spLocks/>
          </p:cNvSpPr>
          <p:nvPr/>
        </p:nvSpPr>
        <p:spPr bwMode="auto">
          <a:xfrm>
            <a:off x="609600" y="4572000"/>
            <a:ext cx="84582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Overloading </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mn-lt"/>
              </a:rPr>
              <a:t>function overloading</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effectLst/>
                <a:uLnTx/>
                <a:uFillTx/>
                <a:latin typeface="+mn-lt"/>
              </a:rPr>
              <a:t>operator overloading</a:t>
            </a:r>
          </a:p>
        </p:txBody>
      </p:sp>
      <p:sp>
        <p:nvSpPr>
          <p:cNvPr id="9" name="Content Placeholder 2"/>
          <p:cNvSpPr txBox="1">
            <a:spLocks/>
          </p:cNvSpPr>
          <p:nvPr/>
        </p:nvSpPr>
        <p:spPr bwMode="auto">
          <a:xfrm>
            <a:off x="609600" y="5715000"/>
            <a:ext cx="8458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Override</a:t>
            </a:r>
            <a:endParaRPr kumimoji="0" lang="en-US" sz="2400" b="0" i="0" u="none" strike="noStrike" kern="0" cap="none" spc="0" normalizeH="0" baseline="0" noProof="0" dirty="0">
              <a:ln>
                <a:noFill/>
              </a:ln>
              <a:effectLst/>
              <a:uLnTx/>
              <a:uFillTx/>
              <a:latin typeface="+mn-lt"/>
            </a:endParaRPr>
          </a:p>
        </p:txBody>
      </p:sp>
    </p:spTree>
    <p:extLst>
      <p:ext uri="{BB962C8B-B14F-4D97-AF65-F5344CB8AC3E}">
        <p14:creationId xmlns:p14="http://schemas.microsoft.com/office/powerpoint/2010/main" val="3457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2000"/>
                                        <p:tgtEl>
                                          <p:spTgt spid="8">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2000"/>
                                        <p:tgtEl>
                                          <p:spTgt spid="8">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20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fade">
                                      <p:cBhvr>
                                        <p:cTn id="43"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P spid="8" grpId="0" build="allAtOnce"/>
      <p:bldP spid="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a:defRPr/>
            </a:pPr>
            <a:r>
              <a:rPr lang="en-US" dirty="0" smtClean="0">
                <a:solidFill>
                  <a:srgbClr val="C00000"/>
                </a:solidFill>
                <a:latin typeface="Arial" charset="0"/>
                <a:cs typeface="Arial" charset="0"/>
              </a:rPr>
              <a:t>Agenda</a:t>
            </a:r>
          </a:p>
        </p:txBody>
      </p:sp>
      <p:sp>
        <p:nvSpPr>
          <p:cNvPr id="6147" name="Rectangle 10"/>
          <p:cNvSpPr>
            <a:spLocks noGrp="1" noChangeArrowheads="1"/>
          </p:cNvSpPr>
          <p:nvPr>
            <p:ph type="body" idx="1"/>
          </p:nvPr>
        </p:nvSpPr>
        <p:spPr>
          <a:xfrm>
            <a:off x="685800" y="1219200"/>
            <a:ext cx="8001000" cy="4906963"/>
          </a:xfrm>
        </p:spPr>
        <p:txBody>
          <a:bodyPr/>
          <a:lstStyle/>
          <a:p>
            <a:pPr eaLnBrk="1" hangingPunct="1">
              <a:lnSpc>
                <a:spcPct val="150000"/>
              </a:lnSpc>
            </a:pPr>
            <a:r>
              <a:rPr lang="en-US" dirty="0" smtClean="0">
                <a:latin typeface="Tahoma" pitchFamily="34" charset="0"/>
                <a:cs typeface="Tahoma" pitchFamily="34" charset="0"/>
              </a:rPr>
              <a:t>Abstraction</a:t>
            </a:r>
          </a:p>
          <a:p>
            <a:pPr eaLnBrk="1" hangingPunct="1">
              <a:lnSpc>
                <a:spcPct val="150000"/>
              </a:lnSpc>
            </a:pPr>
            <a:r>
              <a:rPr lang="en-US" dirty="0" smtClean="0">
                <a:latin typeface="Tahoma" pitchFamily="34" charset="0"/>
                <a:cs typeface="Tahoma" pitchFamily="34" charset="0"/>
              </a:rPr>
              <a:t>Encapsulation</a:t>
            </a:r>
          </a:p>
          <a:p>
            <a:pPr eaLnBrk="1" hangingPunct="1">
              <a:lnSpc>
                <a:spcPct val="150000"/>
              </a:lnSpc>
            </a:pPr>
            <a:r>
              <a:rPr lang="en-US" dirty="0" smtClean="0">
                <a:latin typeface="Tahoma" pitchFamily="34" charset="0"/>
                <a:cs typeface="Tahoma" pitchFamily="34" charset="0"/>
              </a:rPr>
              <a:t>Inheritance</a:t>
            </a:r>
          </a:p>
          <a:p>
            <a:pPr eaLnBrk="1" hangingPunct="1">
              <a:lnSpc>
                <a:spcPct val="150000"/>
              </a:lnSpc>
            </a:pPr>
            <a:r>
              <a:rPr lang="en-US" dirty="0" smtClean="0">
                <a:latin typeface="Tahoma" pitchFamily="34" charset="0"/>
                <a:cs typeface="Tahoma" pitchFamily="34" charset="0"/>
              </a:rPr>
              <a:t>Polymorphism</a:t>
            </a:r>
          </a:p>
          <a:p>
            <a:pPr eaLnBrk="1" hangingPunct="1">
              <a:lnSpc>
                <a:spcPct val="150000"/>
              </a:lnSpc>
            </a:pPr>
            <a:r>
              <a:rPr lang="en-US" dirty="0" smtClean="0">
                <a:latin typeface="Tahoma" pitchFamily="34" charset="0"/>
                <a:cs typeface="Tahoma" pitchFamily="34" charset="0"/>
              </a:rPr>
              <a:t>Abstract Class &amp; Interface</a:t>
            </a:r>
          </a:p>
          <a:p>
            <a:pPr eaLnBrk="1" hangingPunct="1">
              <a:lnSpc>
                <a:spcPct val="90000"/>
              </a:lnSpc>
            </a:pPr>
            <a:endParaRPr lang="en-US" dirty="0" smtClean="0">
              <a:latin typeface="Tahoma" pitchFamily="34" charset="0"/>
              <a:cs typeface="Tahoma" pitchFamily="34" charset="0"/>
            </a:endParaRPr>
          </a:p>
          <a:p>
            <a:pPr eaLnBrk="1" hangingPunct="1">
              <a:lnSpc>
                <a:spcPct val="90000"/>
              </a:lnSpc>
            </a:pPr>
            <a:endParaRPr lang="en-US"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solidFill>
                  <a:srgbClr val="C00000"/>
                </a:solidFill>
                <a:latin typeface="Arial" charset="0"/>
                <a:cs typeface="Arial" charset="0"/>
              </a:rPr>
              <a:t>Polymorphism</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Overloading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04800" y="1143000"/>
            <a:ext cx="8458200" cy="1905000"/>
          </a:xfrm>
        </p:spPr>
        <p:txBody>
          <a:bodyPr>
            <a:normAutofit lnSpcReduction="10000"/>
          </a:bodyPr>
          <a:lstStyle/>
          <a:p>
            <a:r>
              <a:rPr lang="en-US" sz="3000" i="1" dirty="0" smtClean="0"/>
              <a:t>To assign an </a:t>
            </a:r>
            <a:r>
              <a:rPr lang="en-US" sz="3000" b="1" i="1" dirty="0" smtClean="0"/>
              <a:t>operator, identifier</a:t>
            </a:r>
            <a:r>
              <a:rPr lang="en-US" sz="3000" i="1" dirty="0" smtClean="0"/>
              <a:t> or </a:t>
            </a:r>
            <a:r>
              <a:rPr lang="en-US" sz="3000" b="1" i="1" dirty="0" smtClean="0"/>
              <a:t>literal</a:t>
            </a:r>
            <a:r>
              <a:rPr lang="en-US" sz="3000" i="1" dirty="0" smtClean="0"/>
              <a:t> </a:t>
            </a:r>
            <a:r>
              <a:rPr lang="en-US" sz="3000" b="1" i="1" dirty="0" smtClean="0"/>
              <a:t>more than one meaning</a:t>
            </a:r>
            <a:r>
              <a:rPr lang="en-US" sz="3000" i="1" dirty="0" smtClean="0"/>
              <a:t>, depending upon the </a:t>
            </a:r>
            <a:r>
              <a:rPr lang="en-US" sz="3000" b="1" i="1" dirty="0" smtClean="0"/>
              <a:t>data types associated</a:t>
            </a:r>
            <a:r>
              <a:rPr lang="en-US" sz="3000" i="1" dirty="0" smtClean="0"/>
              <a:t> with it at any given time during program execution.</a:t>
            </a:r>
          </a:p>
        </p:txBody>
      </p:sp>
      <p:sp>
        <p:nvSpPr>
          <p:cNvPr id="4" name="Content Placeholder 2"/>
          <p:cNvSpPr txBox="1">
            <a:spLocks/>
          </p:cNvSpPr>
          <p:nvPr/>
        </p:nvSpPr>
        <p:spPr bwMode="auto">
          <a:xfrm>
            <a:off x="304800" y="2895600"/>
            <a:ext cx="8458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Two or more method with the </a:t>
            </a:r>
            <a:r>
              <a:rPr kumimoji="0" lang="en-US" sz="3200" b="1" i="0" u="none" strike="noStrike" kern="0" cap="none" spc="0" normalizeH="0" baseline="0" noProof="0" dirty="0" smtClean="0">
                <a:ln>
                  <a:noFill/>
                </a:ln>
                <a:effectLst/>
                <a:uLnTx/>
                <a:uFillTx/>
                <a:latin typeface="+mn-lt"/>
                <a:ea typeface="+mn-ea"/>
                <a:cs typeface="+mn-cs"/>
              </a:rPr>
              <a:t>same name,  different signature</a:t>
            </a:r>
          </a:p>
        </p:txBody>
      </p:sp>
      <p:sp>
        <p:nvSpPr>
          <p:cNvPr id="5" name="Content Placeholder 2"/>
          <p:cNvSpPr txBox="1">
            <a:spLocks/>
          </p:cNvSpPr>
          <p:nvPr/>
        </p:nvSpPr>
        <p:spPr bwMode="auto">
          <a:xfrm>
            <a:off x="304800" y="3962400"/>
            <a:ext cx="8458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Example:</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void display (</a:t>
            </a:r>
            <a:r>
              <a:rPr kumimoji="0" lang="en-US" sz="2400" b="0" i="0" u="none" strike="noStrike" kern="0" cap="none" spc="0" normalizeH="0" baseline="0" noProof="0" dirty="0" err="1" smtClean="0">
                <a:ln>
                  <a:noFill/>
                </a:ln>
                <a:effectLst/>
                <a:uLnTx/>
                <a:uFillTx/>
                <a:latin typeface="+mn-lt"/>
              </a:rPr>
              <a:t>int</a:t>
            </a:r>
            <a:r>
              <a:rPr kumimoji="0" lang="en-US" sz="2400" b="0" i="0" u="none" strike="noStrike" kern="0" cap="none" spc="0" normalizeH="0" baseline="0" noProof="0" dirty="0" smtClean="0">
                <a:ln>
                  <a:noFill/>
                </a:ln>
                <a:effectLst/>
                <a:uLnTx/>
                <a:uFillTx/>
                <a:latin typeface="+mn-lt"/>
              </a:rPr>
              <a:t>  </a:t>
            </a:r>
            <a:r>
              <a:rPr kumimoji="0" lang="en-US" sz="2400" b="0" i="0" u="none" strike="noStrike" kern="0" cap="none" spc="0" normalizeH="0" baseline="0" noProof="0" dirty="0" err="1" smtClean="0">
                <a:ln>
                  <a:noFill/>
                </a:ln>
                <a:effectLst/>
                <a:uLnTx/>
                <a:uFillTx/>
                <a:latin typeface="+mn-lt"/>
              </a:rPr>
              <a:t>iX</a:t>
            </a:r>
            <a:r>
              <a:rPr kumimoji="0" lang="en-US" sz="2400" b="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void display (float  </a:t>
            </a:r>
            <a:r>
              <a:rPr kumimoji="0" lang="en-US" sz="2400" b="0" i="0" u="none" strike="noStrike" kern="0" cap="none" spc="0" normalizeH="0" baseline="0" noProof="0" dirty="0" err="1" smtClean="0">
                <a:ln>
                  <a:noFill/>
                </a:ln>
                <a:effectLst/>
                <a:uLnTx/>
                <a:uFillTx/>
                <a:latin typeface="+mn-lt"/>
              </a:rPr>
              <a:t>fY</a:t>
            </a:r>
            <a:r>
              <a:rPr kumimoji="0" lang="en-US" sz="2400" b="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void display (char[]  </a:t>
            </a:r>
            <a:r>
              <a:rPr kumimoji="0" lang="en-US" sz="2400" b="0" i="0" u="none" strike="noStrike" kern="0" cap="none" spc="0" normalizeH="0" baseline="0" noProof="0" dirty="0" err="1" smtClean="0">
                <a:ln>
                  <a:noFill/>
                </a:ln>
                <a:effectLst/>
                <a:uLnTx/>
                <a:uFillTx/>
                <a:latin typeface="+mn-lt"/>
              </a:rPr>
              <a:t>chC</a:t>
            </a:r>
            <a:r>
              <a:rPr kumimoji="0" lang="en-US" sz="2400" b="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void display (char[] </a:t>
            </a:r>
            <a:r>
              <a:rPr kumimoji="0" lang="en-US" sz="2400" b="0" i="0" u="none" strike="noStrike" kern="0" cap="none" spc="0" normalizeH="0" baseline="0" noProof="0" dirty="0" err="1" smtClean="0">
                <a:ln>
                  <a:noFill/>
                </a:ln>
                <a:effectLst/>
                <a:uLnTx/>
                <a:uFillTx/>
                <a:latin typeface="+mn-lt"/>
              </a:rPr>
              <a:t>chC</a:t>
            </a:r>
            <a:r>
              <a:rPr kumimoji="0" lang="en-US" sz="2400" b="0" i="0" u="none" strike="noStrike" kern="0" cap="none" spc="0" normalizeH="0" baseline="0" noProof="0" dirty="0" smtClean="0">
                <a:ln>
                  <a:noFill/>
                </a:ln>
                <a:effectLst/>
                <a:uLnTx/>
                <a:uFillTx/>
                <a:latin typeface="+mn-lt"/>
              </a:rPr>
              <a:t>,  </a:t>
            </a:r>
            <a:r>
              <a:rPr kumimoji="0" lang="en-US" sz="2400" b="0" i="0" u="none" strike="noStrike" kern="0" cap="none" spc="0" normalizeH="0" baseline="0" noProof="0" dirty="0" err="1" smtClean="0">
                <a:ln>
                  <a:noFill/>
                </a:ln>
                <a:effectLst/>
                <a:uLnTx/>
                <a:uFillTx/>
                <a:latin typeface="+mn-lt"/>
              </a:rPr>
              <a:t>int</a:t>
            </a:r>
            <a:r>
              <a:rPr kumimoji="0" lang="en-US" sz="2400" b="0" i="0" u="none" strike="noStrike" kern="0" cap="none" spc="0" normalizeH="0" baseline="0" noProof="0" dirty="0" smtClean="0">
                <a:ln>
                  <a:noFill/>
                </a:ln>
                <a:effectLst/>
                <a:uLnTx/>
                <a:uFillTx/>
                <a:latin typeface="+mn-lt"/>
              </a:rPr>
              <a:t> offset, </a:t>
            </a:r>
            <a:r>
              <a:rPr kumimoji="0" lang="en-US" sz="2400" b="0" i="0" u="none" strike="noStrike" kern="0" cap="none" spc="0" normalizeH="0" baseline="0" noProof="0" dirty="0" err="1" smtClean="0">
                <a:ln>
                  <a:noFill/>
                </a:ln>
                <a:effectLst/>
                <a:uLnTx/>
                <a:uFillTx/>
                <a:latin typeface="+mn-lt"/>
              </a:rPr>
              <a:t>int</a:t>
            </a:r>
            <a:r>
              <a:rPr kumimoji="0" lang="en-US" sz="2400" b="0" i="0" u="none" strike="noStrike" kern="0" cap="none" spc="0" normalizeH="0" baseline="0" noProof="0" dirty="0" smtClean="0">
                <a:ln>
                  <a:noFill/>
                </a:ln>
                <a:effectLst/>
                <a:uLnTx/>
                <a:uFillTx/>
                <a:latin typeface="+mn-lt"/>
              </a:rPr>
              <a:t> </a:t>
            </a:r>
            <a:r>
              <a:rPr kumimoji="0" lang="en-US" sz="2400" b="0" i="0" u="none" strike="noStrike" kern="0" cap="none" spc="0" normalizeH="0" baseline="0" noProof="0" dirty="0" err="1" smtClean="0">
                <a:ln>
                  <a:noFill/>
                </a:ln>
                <a:effectLst/>
                <a:uLnTx/>
                <a:uFillTx/>
                <a:latin typeface="+mn-lt"/>
              </a:rPr>
              <a:t>numchar</a:t>
            </a:r>
            <a:r>
              <a:rPr kumimoji="0" lang="en-US" sz="2400" b="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endParaRPr kumimoji="0" lang="en-US" sz="2400" b="1" i="0" u="none" strike="noStrike" kern="0" cap="none" spc="0" normalizeH="0" baseline="0" noProof="0" dirty="0">
              <a:ln>
                <a:noFill/>
              </a:ln>
              <a:effectLst/>
              <a:uLnTx/>
              <a:uFillTx/>
              <a:latin typeface="+mn-lt"/>
            </a:endParaRPr>
          </a:p>
        </p:txBody>
      </p:sp>
    </p:spTree>
    <p:extLst>
      <p:ext uri="{BB962C8B-B14F-4D97-AF65-F5344CB8AC3E}">
        <p14:creationId xmlns:p14="http://schemas.microsoft.com/office/powerpoint/2010/main" val="57294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down)">
                                      <p:cBhvr>
                                        <p:cTn id="26" dur="500"/>
                                        <p:tgtEl>
                                          <p:spTgt spid="5">
                                            <p:txEl>
                                              <p:pRg st="3" end="3"/>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down)">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solidFill>
                  <a:srgbClr val="C00000"/>
                </a:solidFill>
                <a:latin typeface="Arial" charset="0"/>
                <a:cs typeface="Arial" charset="0"/>
              </a:rPr>
              <a:t>Polymorphism</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Overriding</a:t>
            </a:r>
            <a:endParaRPr lang="en-US" sz="2800" dirty="0">
              <a:solidFill>
                <a:srgbClr val="C00000"/>
              </a:solidFill>
              <a:latin typeface="Arial" charset="0"/>
              <a:cs typeface="Arial" charset="0"/>
            </a:endParaRPr>
          </a:p>
        </p:txBody>
      </p:sp>
      <p:sp>
        <p:nvSpPr>
          <p:cNvPr id="3" name="Content Placeholder 2"/>
          <p:cNvSpPr>
            <a:spLocks noGrp="1"/>
          </p:cNvSpPr>
          <p:nvPr>
            <p:ph idx="1"/>
          </p:nvPr>
        </p:nvSpPr>
        <p:spPr>
          <a:xfrm>
            <a:off x="304800" y="1143000"/>
            <a:ext cx="8458200" cy="1066800"/>
          </a:xfrm>
        </p:spPr>
        <p:txBody>
          <a:bodyPr/>
          <a:lstStyle/>
          <a:p>
            <a:r>
              <a:rPr lang="en-US" dirty="0" smtClean="0"/>
              <a:t>Process of defining/re-defining the methods in the derived class</a:t>
            </a:r>
          </a:p>
        </p:txBody>
      </p:sp>
      <p:pic>
        <p:nvPicPr>
          <p:cNvPr id="2050" name="Picture 2"/>
          <p:cNvPicPr>
            <a:picLocks noChangeAspect="1" noChangeArrowheads="1"/>
          </p:cNvPicPr>
          <p:nvPr/>
        </p:nvPicPr>
        <p:blipFill>
          <a:blip r:embed="rId2" cstate="print"/>
          <a:srcRect/>
          <a:stretch>
            <a:fillRect/>
          </a:stretch>
        </p:blipFill>
        <p:spPr bwMode="auto">
          <a:xfrm>
            <a:off x="1447800" y="2895600"/>
            <a:ext cx="6019800" cy="3055386"/>
          </a:xfrm>
          <a:prstGeom prst="rect">
            <a:avLst/>
          </a:prstGeom>
          <a:noFill/>
          <a:ln w="9525">
            <a:noFill/>
            <a:miter lim="800000"/>
            <a:headEnd/>
            <a:tailEnd/>
          </a:ln>
          <a:effectLst/>
        </p:spPr>
      </p:pic>
      <p:sp>
        <p:nvSpPr>
          <p:cNvPr id="5" name="Content Placeholder 2"/>
          <p:cNvSpPr txBox="1">
            <a:spLocks/>
          </p:cNvSpPr>
          <p:nvPr/>
        </p:nvSpPr>
        <p:spPr bwMode="auto">
          <a:xfrm>
            <a:off x="304800" y="2209800"/>
            <a:ext cx="8458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Methods have same name/same signature</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392357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Override - Feature Hiding</a:t>
            </a:r>
          </a:p>
        </p:txBody>
      </p:sp>
      <p:sp>
        <p:nvSpPr>
          <p:cNvPr id="3" name="Content Placeholder 2"/>
          <p:cNvSpPr>
            <a:spLocks noGrp="1"/>
          </p:cNvSpPr>
          <p:nvPr>
            <p:ph idx="1"/>
          </p:nvPr>
        </p:nvSpPr>
        <p:spPr/>
        <p:txBody>
          <a:bodyPr/>
          <a:lstStyle/>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75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   public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latin typeface="Courier New" pitchFamily="49" charset="0"/>
                <a:cs typeface="Courier New" pitchFamily="49" charset="0"/>
              </a:rPr>
              <a:t>DefaultTempeture</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latin typeface="Courier New" pitchFamily="49" charset="0"/>
                <a:cs typeface="Courier New" pitchFamily="49" charset="0"/>
              </a:rPr>
              <a:t> 25;</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p>
          <a:p>
            <a:pPr>
              <a:lnSpc>
                <a:spcPct val="80000"/>
              </a:lnSpc>
              <a:buFont typeface="Wingdings" pitchFamily="2" charset="2"/>
              <a:buNone/>
              <a:defRPr/>
            </a:pP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75000"/>
                  </a:schemeClr>
                </a:solidFill>
                <a:latin typeface="Courier New" pitchFamily="49" charset="0"/>
                <a:cs typeface="Courier New" pitchFamily="49" charset="0"/>
              </a:rPr>
              <a:t>B</a:t>
            </a:r>
            <a:r>
              <a:rPr lang="en-US" altLang="ja-JP" sz="2000" dirty="0" smtClean="0">
                <a:latin typeface="Courier New" pitchFamily="49" charset="0"/>
                <a:cs typeface="Courier New" pitchFamily="49" charset="0"/>
              </a:rPr>
              <a:t>:</a:t>
            </a:r>
            <a:r>
              <a:rPr lang="en-US" altLang="ja-JP" sz="2000" dirty="0" smtClean="0">
                <a:solidFill>
                  <a:schemeClr val="accent5">
                    <a:lumMod val="75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object of type A cannot use the</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following method, </a:t>
            </a:r>
          </a:p>
          <a:p>
            <a:pPr>
              <a:lnSpc>
                <a:spcPct val="80000"/>
              </a:lnSpc>
              <a:buFont typeface="Wingdings" pitchFamily="2" charset="2"/>
              <a:buNone/>
              <a:defRPr/>
            </a:pPr>
            <a:r>
              <a:rPr lang="en-US" altLang="ja-JP" sz="2000" smtClean="0">
                <a:solidFill>
                  <a:srgbClr val="008000"/>
                </a:solidFill>
                <a:latin typeface="Courier New" pitchFamily="49" charset="0"/>
                <a:cs typeface="Courier New" pitchFamily="49" charset="0"/>
              </a:rPr>
              <a:t>   // the "new" </a:t>
            </a:r>
            <a:r>
              <a:rPr lang="en-US" altLang="ja-JP" sz="2000" dirty="0" smtClean="0">
                <a:solidFill>
                  <a:srgbClr val="008000"/>
                </a:solidFill>
                <a:latin typeface="Courier New" pitchFamily="49" charset="0"/>
                <a:cs typeface="Courier New" pitchFamily="49" charset="0"/>
              </a:rPr>
              <a:t>keyword is optional</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   public new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latin typeface="Courier New" pitchFamily="49" charset="0"/>
                <a:cs typeface="Courier New" pitchFamily="49" charset="0"/>
              </a:rPr>
              <a:t>DefaultTempeture</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latin typeface="Courier New" pitchFamily="49" charset="0"/>
                <a:cs typeface="Courier New" pitchFamily="49" charset="0"/>
              </a:rPr>
              <a:t> 28;</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p>
          <a:p>
            <a:pPr>
              <a:lnSpc>
                <a:spcPct val="80000"/>
              </a:lnSpc>
              <a:buFont typeface="Wingdings" pitchFamily="2" charset="2"/>
              <a:buNone/>
              <a:defRPr/>
            </a:pPr>
            <a:r>
              <a:rPr lang="en-US" sz="2000" dirty="0" smtClean="0">
                <a:latin typeface="Courier New" pitchFamily="49" charset="0"/>
                <a:cs typeface="Courier New" pitchFamily="49" charset="0"/>
              </a:rPr>
              <a:t>}</a:t>
            </a:r>
          </a:p>
          <a:p>
            <a:pPr>
              <a:lnSpc>
                <a:spcPct val="80000"/>
              </a:lnSpc>
              <a:buFont typeface="Wingdings" pitchFamily="2" charset="2"/>
              <a:buNone/>
              <a:defRPr/>
            </a:pPr>
            <a:r>
              <a:rPr lang="en-US" sz="2000" dirty="0" smtClean="0">
                <a:solidFill>
                  <a:schemeClr val="accent5">
                    <a:lumMod val="75000"/>
                  </a:schemeClr>
                </a:solidFill>
                <a:latin typeface="Courier New" pitchFamily="49" charset="0"/>
                <a:cs typeface="Courier New" pitchFamily="49" charset="0"/>
              </a:rPr>
              <a:t>A</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a</a:t>
            </a:r>
            <a:r>
              <a:rPr lang="en-US" sz="2000" dirty="0">
                <a:latin typeface="Courier New" pitchFamily="49" charset="0"/>
                <a:cs typeface="Courier New" pitchFamily="49" charset="0"/>
              </a:rPr>
              <a:t> = </a:t>
            </a:r>
            <a:r>
              <a:rPr lang="en-US" sz="2000" dirty="0">
                <a:solidFill>
                  <a:srgbClr val="0000FF"/>
                </a:solidFill>
                <a:latin typeface="Courier New" pitchFamily="49" charset="0"/>
                <a:cs typeface="Courier New" pitchFamily="49" charset="0"/>
              </a:rPr>
              <a:t>new</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B</a:t>
            </a:r>
            <a:r>
              <a:rPr lang="en-US" sz="2000" dirty="0" smtClean="0">
                <a:latin typeface="Courier New" pitchFamily="49" charset="0"/>
                <a:cs typeface="Courier New" pitchFamily="49" charset="0"/>
              </a:rPr>
              <a:t>();</a:t>
            </a:r>
            <a:endParaRPr lang="en-US" altLang="ja-JP" sz="2000" dirty="0" smtClean="0">
              <a:latin typeface="Courier New" pitchFamily="49" charset="0"/>
              <a:cs typeface="Courier New" pitchFamily="49" charset="0"/>
            </a:endParaRPr>
          </a:p>
          <a:p>
            <a:pPr>
              <a:lnSpc>
                <a:spcPct val="80000"/>
              </a:lnSpc>
              <a:buFont typeface="Wingdings" pitchFamily="2" charset="2"/>
              <a:buNone/>
              <a:defRPr/>
            </a:pPr>
            <a:r>
              <a:rPr lang="en-US" sz="2000" dirty="0" err="1">
                <a:solidFill>
                  <a:srgbClr val="0000FF"/>
                </a:solidFill>
                <a:latin typeface="Courier New" pitchFamily="49" charset="0"/>
                <a:cs typeface="Courier New" pitchFamily="49" charset="0"/>
              </a:rPr>
              <a:t>i</a:t>
            </a:r>
            <a:r>
              <a:rPr lang="en-US" sz="2000" dirty="0" err="1" smtClean="0">
                <a:solidFill>
                  <a:srgbClr val="0000FF"/>
                </a:solidFill>
                <a:latin typeface="Courier New" pitchFamily="49" charset="0"/>
                <a:cs typeface="Courier New" pitchFamily="49" charset="0"/>
              </a:rPr>
              <a:t>nt</a:t>
            </a:r>
            <a:r>
              <a:rPr lang="en-US" sz="2000" dirty="0" smtClean="0">
                <a:latin typeface="Courier New" pitchFamily="49" charset="0"/>
                <a:cs typeface="Courier New" pitchFamily="49" charset="0"/>
              </a:rPr>
              <a:t> x = </a:t>
            </a:r>
            <a:r>
              <a:rPr lang="en-US" sz="2000" dirty="0" err="1" smtClean="0">
                <a:latin typeface="Courier New" pitchFamily="49" charset="0"/>
                <a:cs typeface="Courier New" pitchFamily="49" charset="0"/>
              </a:rPr>
              <a:t>a.</a:t>
            </a:r>
            <a:r>
              <a:rPr lang="en-US" altLang="ja-JP" sz="2000" dirty="0" err="1" smtClean="0">
                <a:latin typeface="Courier New" pitchFamily="49" charset="0"/>
                <a:cs typeface="Courier New" pitchFamily="49" charset="0"/>
              </a:rPr>
              <a:t>DefaultTempeture</a:t>
            </a:r>
            <a:r>
              <a:rPr lang="en-US" altLang="ja-JP" sz="2000" dirty="0" smtClean="0">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x = 25</a:t>
            </a:r>
            <a:endParaRPr lang="en-US" sz="20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dirty="0" smtClean="0"/>
          </a:p>
        </p:txBody>
      </p:sp>
    </p:spTree>
    <p:extLst>
      <p:ext uri="{BB962C8B-B14F-4D97-AF65-F5344CB8AC3E}">
        <p14:creationId xmlns:p14="http://schemas.microsoft.com/office/powerpoint/2010/main" val="112486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Polymorphism</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Override - Feature Override</a:t>
            </a:r>
          </a:p>
        </p:txBody>
      </p:sp>
      <p:sp>
        <p:nvSpPr>
          <p:cNvPr id="33795" name="Content Placeholder 2"/>
          <p:cNvSpPr>
            <a:spLocks noGrp="1"/>
          </p:cNvSpPr>
          <p:nvPr>
            <p:ph idx="1"/>
          </p:nvPr>
        </p:nvSpPr>
        <p:spPr/>
        <p:txBody>
          <a:bodyPr/>
          <a:lstStyle/>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50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   </a:t>
            </a:r>
            <a:r>
              <a:rPr lang="en-US" altLang="ja-JP" sz="2000" dirty="0" smtClean="0">
                <a:solidFill>
                  <a:srgbClr val="008000"/>
                </a:solidFill>
                <a:latin typeface="Courier New" pitchFamily="49" charset="0"/>
                <a:cs typeface="Courier New" pitchFamily="49" charset="0"/>
              </a:rPr>
              <a:t>// virtual prevent for override</a:t>
            </a:r>
          </a:p>
          <a:p>
            <a:pPr lvl="1">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public virtual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DefaultTempeture</a:t>
            </a:r>
            <a:r>
              <a:rPr lang="en-US" altLang="ja-JP" sz="20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solidFill>
                  <a:schemeClr val="accent1"/>
                </a:solidFill>
                <a:latin typeface="Courier New" pitchFamily="49" charset="0"/>
                <a:cs typeface="Courier New" pitchFamily="49" charset="0"/>
              </a:rPr>
              <a:t> 25;</a:t>
            </a:r>
          </a:p>
          <a:p>
            <a:pPr lvl="1">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a:t>
            </a:r>
          </a:p>
          <a:p>
            <a:pPr>
              <a:lnSpc>
                <a:spcPct val="80000"/>
              </a:lnSpc>
              <a:buFont typeface="Wingdings" pitchFamily="2" charset="2"/>
              <a:buNone/>
              <a:defRPr/>
            </a:pP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class</a:t>
            </a:r>
            <a:r>
              <a:rPr lang="en-US" altLang="ja-JP" sz="2000" dirty="0" smtClean="0">
                <a:latin typeface="Courier New" pitchFamily="49" charset="0"/>
                <a:cs typeface="Courier New" pitchFamily="49" charset="0"/>
              </a:rPr>
              <a:t> </a:t>
            </a:r>
            <a:r>
              <a:rPr lang="en-US" altLang="ja-JP" sz="2000" dirty="0" smtClean="0">
                <a:solidFill>
                  <a:schemeClr val="accent5">
                    <a:lumMod val="50000"/>
                  </a:schemeClr>
                </a:solidFill>
                <a:latin typeface="Courier New" pitchFamily="49" charset="0"/>
                <a:cs typeface="Courier New" pitchFamily="49" charset="0"/>
              </a:rPr>
              <a:t>B</a:t>
            </a:r>
            <a:r>
              <a:rPr lang="en-US" altLang="ja-JP" sz="2000" dirty="0" smtClean="0">
                <a:latin typeface="Courier New" pitchFamily="49" charset="0"/>
                <a:cs typeface="Courier New" pitchFamily="49" charset="0"/>
              </a:rPr>
              <a:t>:</a:t>
            </a:r>
            <a:r>
              <a:rPr lang="en-US" altLang="ja-JP" sz="2000" dirty="0" smtClean="0">
                <a:solidFill>
                  <a:schemeClr val="accent5">
                    <a:lumMod val="50000"/>
                  </a:schemeClr>
                </a:solidFill>
                <a:latin typeface="Courier New" pitchFamily="49" charset="0"/>
                <a:cs typeface="Courier New" pitchFamily="49" charset="0"/>
              </a:rPr>
              <a:t>A</a:t>
            </a: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override: for predefined virtual only</a:t>
            </a:r>
          </a:p>
          <a:p>
            <a:pPr>
              <a:lnSpc>
                <a:spcPct val="80000"/>
              </a:lnSpc>
              <a:buFont typeface="Wingdings" pitchFamily="2" charset="2"/>
              <a:buNone/>
              <a:defRPr/>
            </a:pPr>
            <a:r>
              <a:rPr lang="en-US" altLang="ja-JP" sz="2000" dirty="0" smtClean="0">
                <a:solidFill>
                  <a:srgbClr val="008000"/>
                </a:solidFill>
                <a:latin typeface="Courier New" pitchFamily="49" charset="0"/>
                <a:cs typeface="Courier New" pitchFamily="49" charset="0"/>
              </a:rPr>
              <a:t>   // override: used for "deferred loading"</a:t>
            </a:r>
          </a:p>
          <a:p>
            <a:pPr>
              <a:lnSpc>
                <a:spcPct val="80000"/>
              </a:lnSpc>
              <a:buFont typeface="Wingdings" pitchFamily="2" charset="2"/>
              <a:buNone/>
              <a:defRPr/>
            </a:pPr>
            <a:r>
              <a:rPr lang="en-US" altLang="ja-JP" sz="2000" dirty="0" smtClean="0">
                <a:solidFill>
                  <a:srgbClr val="0000FF"/>
                </a:solidFill>
                <a:latin typeface="Courier New" pitchFamily="49" charset="0"/>
                <a:cs typeface="Courier New" pitchFamily="49" charset="0"/>
              </a:rPr>
              <a:t>   public override </a:t>
            </a:r>
            <a:r>
              <a:rPr lang="en-US" altLang="ja-JP" sz="2000" dirty="0" err="1" smtClean="0">
                <a:solidFill>
                  <a:srgbClr val="0000FF"/>
                </a:solidFill>
                <a:latin typeface="Courier New" pitchFamily="49" charset="0"/>
                <a:cs typeface="Courier New" pitchFamily="49" charset="0"/>
              </a:rPr>
              <a:t>int</a:t>
            </a:r>
            <a:r>
              <a:rPr lang="en-US" altLang="ja-JP" sz="2000" dirty="0" smtClean="0">
                <a:solidFill>
                  <a:srgbClr val="0000FF"/>
                </a:solidFill>
                <a:latin typeface="Courier New" pitchFamily="49" charset="0"/>
                <a:cs typeface="Courier New" pitchFamily="49" charset="0"/>
              </a:rPr>
              <a:t> </a:t>
            </a:r>
            <a:r>
              <a:rPr lang="en-US" altLang="ja-JP" sz="2000" dirty="0" err="1" smtClean="0">
                <a:solidFill>
                  <a:schemeClr val="accent1"/>
                </a:solidFill>
                <a:latin typeface="Courier New" pitchFamily="49" charset="0"/>
                <a:cs typeface="Courier New" pitchFamily="49" charset="0"/>
              </a:rPr>
              <a:t>DefaultTempeture</a:t>
            </a:r>
            <a:r>
              <a:rPr lang="en-US" altLang="ja-JP" sz="2000" dirty="0" smtClean="0">
                <a:solidFill>
                  <a:schemeClr val="accent1"/>
                </a:solidFill>
                <a:latin typeface="Courier New" pitchFamily="49" charset="0"/>
                <a:cs typeface="Courier New" pitchFamily="49" charset="0"/>
              </a:rPr>
              <a:t>(){</a:t>
            </a:r>
          </a:p>
          <a:p>
            <a:pPr lvl="1">
              <a:lnSpc>
                <a:spcPct val="80000"/>
              </a:lnSpc>
              <a:buFont typeface="Wingdings" pitchFamily="2" charset="2"/>
              <a:buNone/>
              <a:defRPr/>
            </a:pPr>
            <a:r>
              <a:rPr lang="en-US" altLang="ja-JP" sz="2000" dirty="0" smtClean="0">
                <a:solidFill>
                  <a:schemeClr val="accent1"/>
                </a:solidFill>
                <a:latin typeface="Courier New" pitchFamily="49" charset="0"/>
                <a:cs typeface="Courier New" pitchFamily="49" charset="0"/>
              </a:rPr>
              <a:t>   </a:t>
            </a:r>
            <a:r>
              <a:rPr lang="en-US" altLang="ja-JP" sz="2000" dirty="0" smtClean="0">
                <a:solidFill>
                  <a:srgbClr val="0000FF"/>
                </a:solidFill>
                <a:latin typeface="Courier New" pitchFamily="49" charset="0"/>
                <a:cs typeface="Courier New" pitchFamily="49" charset="0"/>
              </a:rPr>
              <a:t>return</a:t>
            </a:r>
            <a:r>
              <a:rPr lang="en-US" altLang="ja-JP" sz="2000" dirty="0" smtClean="0">
                <a:solidFill>
                  <a:schemeClr val="accent1"/>
                </a:solidFill>
                <a:latin typeface="Courier New" pitchFamily="49" charset="0"/>
                <a:cs typeface="Courier New" pitchFamily="49" charset="0"/>
              </a:rPr>
              <a:t> 28;</a:t>
            </a:r>
          </a:p>
          <a:p>
            <a:pPr lvl="1">
              <a:lnSpc>
                <a:spcPct val="80000"/>
              </a:lnSpc>
              <a:buFont typeface="Wingdings" pitchFamily="2" charset="2"/>
              <a:buNone/>
              <a:defRPr/>
            </a:pPr>
            <a:r>
              <a:rPr lang="en-US" altLang="ja-JP" sz="2000" dirty="0" smtClean="0">
                <a:latin typeface="Courier New" pitchFamily="49" charset="0"/>
                <a:cs typeface="Courier New" pitchFamily="49" charset="0"/>
              </a:rPr>
              <a:t>}</a:t>
            </a:r>
          </a:p>
          <a:p>
            <a:pPr>
              <a:lnSpc>
                <a:spcPct val="80000"/>
              </a:lnSpc>
              <a:buFont typeface="Wingdings" pitchFamily="2" charset="2"/>
              <a:buNone/>
              <a:defRPr/>
            </a:pPr>
            <a:r>
              <a:rPr lang="en-US" sz="2000" dirty="0" smtClean="0">
                <a:latin typeface="Courier New" pitchFamily="49" charset="0"/>
                <a:cs typeface="Courier New" pitchFamily="49" charset="0"/>
              </a:rPr>
              <a:t>}</a:t>
            </a:r>
          </a:p>
          <a:p>
            <a:pPr>
              <a:lnSpc>
                <a:spcPct val="80000"/>
              </a:lnSpc>
              <a:buFont typeface="Wingdings" pitchFamily="2" charset="2"/>
              <a:buNone/>
              <a:defRPr/>
            </a:pPr>
            <a:r>
              <a:rPr lang="en-US" sz="2000" dirty="0" smtClean="0">
                <a:solidFill>
                  <a:schemeClr val="accent5">
                    <a:lumMod val="50000"/>
                  </a:schemeClr>
                </a:solidFill>
                <a:latin typeface="Courier New" pitchFamily="49" charset="0"/>
                <a:cs typeface="Courier New" pitchFamily="49" charset="0"/>
              </a:rPr>
              <a:t>A</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a:t>
            </a:r>
            <a:r>
              <a:rPr lang="en-US" sz="2000" dirty="0" smtClean="0">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new</a:t>
            </a:r>
            <a:r>
              <a:rPr lang="en-US" sz="2000" dirty="0" smtClean="0">
                <a:latin typeface="Courier New" pitchFamily="49" charset="0"/>
                <a:cs typeface="Courier New" pitchFamily="49" charset="0"/>
              </a:rPr>
              <a:t> </a:t>
            </a:r>
            <a:r>
              <a:rPr lang="en-US" sz="2000" dirty="0" smtClean="0">
                <a:solidFill>
                  <a:schemeClr val="accent5">
                    <a:lumMod val="50000"/>
                  </a:schemeClr>
                </a:solidFill>
                <a:latin typeface="Courier New" pitchFamily="49" charset="0"/>
                <a:cs typeface="Courier New" pitchFamily="49" charset="0"/>
              </a:rPr>
              <a:t>B</a:t>
            </a:r>
            <a:r>
              <a:rPr lang="en-US" sz="2000" dirty="0" smtClean="0">
                <a:latin typeface="Courier New" pitchFamily="49" charset="0"/>
                <a:cs typeface="Courier New" pitchFamily="49" charset="0"/>
              </a:rPr>
              <a:t>();</a:t>
            </a:r>
            <a:endParaRPr lang="en-US" altLang="ja-JP" sz="2000" dirty="0" smtClean="0">
              <a:latin typeface="Courier New" pitchFamily="49" charset="0"/>
            </a:endParaRPr>
          </a:p>
          <a:p>
            <a:pPr>
              <a:lnSpc>
                <a:spcPct val="80000"/>
              </a:lnSpc>
              <a:buFont typeface="Wingdings" pitchFamily="2" charset="2"/>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a:t>
            </a:r>
            <a:r>
              <a:rPr lang="en-US" sz="2000" dirty="0" err="1" smtClean="0">
                <a:latin typeface="Courier New" pitchFamily="49" charset="0"/>
                <a:cs typeface="Courier New" pitchFamily="49" charset="0"/>
              </a:rPr>
              <a:t>a.</a:t>
            </a:r>
            <a:r>
              <a:rPr lang="en-US" altLang="ja-JP" sz="2000" dirty="0" err="1" smtClean="0">
                <a:solidFill>
                  <a:schemeClr val="accent1"/>
                </a:solidFill>
                <a:latin typeface="Courier New" pitchFamily="49" charset="0"/>
              </a:rPr>
              <a:t>DefaultTempeture</a:t>
            </a:r>
            <a:r>
              <a:rPr lang="en-US" altLang="ja-JP" sz="2000" dirty="0" smtClean="0">
                <a:solidFill>
                  <a:schemeClr val="accent1"/>
                </a:solidFill>
                <a:latin typeface="Courier New" pitchFamily="49" charset="0"/>
              </a:rPr>
              <a:t>(); </a:t>
            </a:r>
            <a:r>
              <a:rPr lang="en-US" altLang="ja-JP" sz="2000" dirty="0" smtClean="0">
                <a:solidFill>
                  <a:srgbClr val="008000"/>
                </a:solidFill>
                <a:latin typeface="Courier New" pitchFamily="49" charset="0"/>
              </a:rPr>
              <a:t>// x = 28</a:t>
            </a:r>
            <a:endParaRPr lang="en-US" sz="2000" dirty="0" smtClean="0">
              <a:solidFill>
                <a:srgbClr val="008000"/>
              </a:solidFill>
              <a:latin typeface="Courier New" pitchFamily="49" charset="0"/>
              <a:cs typeface="Courier New" pitchFamily="49" charset="0"/>
            </a:endParaRPr>
          </a:p>
          <a:p>
            <a:pPr>
              <a:lnSpc>
                <a:spcPct val="80000"/>
              </a:lnSpc>
              <a:buFont typeface="Wingdings" pitchFamily="2" charset="2"/>
              <a:buNone/>
              <a:defRPr/>
            </a:pPr>
            <a:endParaRPr lang="en-US" dirty="0" smtClean="0"/>
          </a:p>
        </p:txBody>
      </p:sp>
    </p:spTree>
    <p:extLst>
      <p:ext uri="{BB962C8B-B14F-4D97-AF65-F5344CB8AC3E}">
        <p14:creationId xmlns:p14="http://schemas.microsoft.com/office/powerpoint/2010/main" val="95047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solidFill>
                  <a:srgbClr val="C00000"/>
                </a:solidFill>
                <a:latin typeface="Arial" charset="0"/>
                <a:cs typeface="Arial" charset="0"/>
              </a:rPr>
              <a:t>Polymorphism</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Binding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81000" y="990600"/>
            <a:ext cx="8763000" cy="1066800"/>
          </a:xfrm>
        </p:spPr>
        <p:txBody>
          <a:bodyPr/>
          <a:lstStyle/>
          <a:p>
            <a:r>
              <a:rPr lang="en-US" dirty="0" smtClean="0"/>
              <a:t>Process of connecting a method to a method body</a:t>
            </a:r>
          </a:p>
        </p:txBody>
      </p:sp>
      <p:sp>
        <p:nvSpPr>
          <p:cNvPr id="4" name="Content Placeholder 2"/>
          <p:cNvSpPr txBox="1">
            <a:spLocks/>
          </p:cNvSpPr>
          <p:nvPr/>
        </p:nvSpPr>
        <p:spPr>
          <a:xfrm>
            <a:off x="609600" y="2057400"/>
            <a:ext cx="5105400" cy="1447800"/>
          </a:xfrm>
          <a:prstGeom prst="rect">
            <a:avLst/>
          </a:prstGeom>
        </p:spPr>
        <p:txBody>
          <a:bodyPr>
            <a:normAutofit fontScale="85000" lnSpcReduction="1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Static binding:</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Binding is performed before program runs – At Compile time</a:t>
            </a:r>
          </a:p>
        </p:txBody>
      </p:sp>
      <p:sp>
        <p:nvSpPr>
          <p:cNvPr id="6" name="Content Placeholder 2"/>
          <p:cNvSpPr txBox="1">
            <a:spLocks/>
          </p:cNvSpPr>
          <p:nvPr/>
        </p:nvSpPr>
        <p:spPr>
          <a:xfrm>
            <a:off x="4191000" y="5257800"/>
            <a:ext cx="4724400" cy="1371600"/>
          </a:xfrm>
          <a:prstGeom prst="rect">
            <a:avLst/>
          </a:prstGeom>
        </p:spPr>
        <p:txBody>
          <a:bodyPr>
            <a:normAutofit fontScale="85000" lnSpcReduction="10000"/>
          </a:bodyPr>
          <a:lstStyle/>
          <a:p>
            <a:pPr marL="365760" lvl="0" indent="-283464">
              <a:spcBef>
                <a:spcPts val="600"/>
              </a:spcBef>
              <a:buClr>
                <a:schemeClr val="accent1"/>
              </a:buClr>
              <a:buSzPct val="80000"/>
              <a:buFont typeface="Wingdings 2"/>
              <a:buChar char=""/>
              <a:defRPr/>
            </a:pPr>
            <a:r>
              <a:rPr lang="en-US" sz="3200" dirty="0" smtClean="0"/>
              <a:t>Dynamic binding:</a:t>
            </a:r>
          </a:p>
          <a:p>
            <a:pPr marL="640080" lvl="1" indent="-237744">
              <a:spcBef>
                <a:spcPts val="550"/>
              </a:spcBef>
              <a:buClr>
                <a:schemeClr val="accent1"/>
              </a:buClr>
              <a:buFont typeface="Verdana"/>
              <a:buChar char="◦"/>
              <a:defRPr/>
            </a:pPr>
            <a:r>
              <a:rPr lang="en-US" sz="2800" dirty="0" smtClean="0"/>
              <a:t>Binding is performed at the time of execution – Run time</a:t>
            </a:r>
            <a:endParaRPr lang="en-US" sz="2800" dirty="0"/>
          </a:p>
        </p:txBody>
      </p:sp>
      <p:sp>
        <p:nvSpPr>
          <p:cNvPr id="7" name="Content Placeholder 2"/>
          <p:cNvSpPr txBox="1">
            <a:spLocks/>
          </p:cNvSpPr>
          <p:nvPr/>
        </p:nvSpPr>
        <p:spPr>
          <a:xfrm>
            <a:off x="5334000" y="2057400"/>
            <a:ext cx="1371600" cy="1447800"/>
          </a:xfrm>
          <a:prstGeom prst="rect">
            <a:avLst/>
          </a:prstGeom>
          <a:ln>
            <a:solidFill>
              <a:schemeClr val="accent1">
                <a:alpha val="90000"/>
              </a:schemeClr>
            </a:solidFill>
          </a:ln>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p-&gt;run(40);</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6934200" y="3200400"/>
            <a:ext cx="1981200" cy="2057400"/>
          </a:xfrm>
          <a:prstGeom prst="rect">
            <a:avLst/>
          </a:prstGeom>
          <a:ln>
            <a:solidFill>
              <a:srgbClr val="00B050"/>
            </a:solidFill>
          </a:ln>
        </p:spPr>
        <p:txBody>
          <a:bodyPr>
            <a:normAutofit lnSpcReduction="10000"/>
          </a:bodyPr>
          <a:lstStyle/>
          <a:p>
            <a:pPr marL="365760" indent="-283464">
              <a:spcBef>
                <a:spcPts val="600"/>
              </a:spcBef>
              <a:buClr>
                <a:schemeClr val="accent1"/>
              </a:buClr>
              <a:buSzPct val="80000"/>
            </a:pPr>
            <a:r>
              <a:rPr lang="en-US" sz="1500" dirty="0" smtClean="0"/>
              <a:t>class  animal</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float run(</a:t>
            </a:r>
            <a:r>
              <a:rPr lang="en-US" sz="1600" dirty="0" err="1" smtClean="0"/>
              <a:t>int</a:t>
            </a:r>
            <a:r>
              <a:rPr lang="en-US" sz="1600" dirty="0" smtClean="0"/>
              <a:t> distance)</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0" name="Curved Connector 9"/>
          <p:cNvCxnSpPr/>
          <p:nvPr/>
        </p:nvCxnSpPr>
        <p:spPr>
          <a:xfrm>
            <a:off x="6248400" y="3124200"/>
            <a:ext cx="1066800" cy="7620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1600" y="3669268"/>
            <a:ext cx="1694695" cy="369332"/>
          </a:xfrm>
          <a:prstGeom prst="rect">
            <a:avLst/>
          </a:prstGeom>
          <a:noFill/>
        </p:spPr>
        <p:txBody>
          <a:bodyPr wrap="none" rtlCol="0">
            <a:spAutoFit/>
          </a:bodyPr>
          <a:lstStyle/>
          <a:p>
            <a:r>
              <a:rPr lang="en-US" dirty="0" smtClean="0"/>
              <a:t>At compile time</a:t>
            </a:r>
            <a:endParaRPr lang="en-US" dirty="0"/>
          </a:p>
        </p:txBody>
      </p:sp>
      <p:sp>
        <p:nvSpPr>
          <p:cNvPr id="12" name="Content Placeholder 2"/>
          <p:cNvSpPr txBox="1">
            <a:spLocks/>
          </p:cNvSpPr>
          <p:nvPr/>
        </p:nvSpPr>
        <p:spPr>
          <a:xfrm>
            <a:off x="914400" y="3352800"/>
            <a:ext cx="1066800" cy="1219200"/>
          </a:xfrm>
          <a:prstGeom prst="rect">
            <a:avLst/>
          </a:prstGeom>
          <a:ln>
            <a:solidFill>
              <a:schemeClr val="accent1">
                <a:alpha val="90000"/>
              </a:schemeClr>
            </a:solidFill>
          </a:ln>
        </p:spPr>
        <p:txBody>
          <a:bodyPr>
            <a:normAutofit fontScale="925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p-&gt;init();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2895600" y="5029200"/>
            <a:ext cx="12954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dog</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4" name="Curved Connector 13"/>
          <p:cNvCxnSpPr/>
          <p:nvPr/>
        </p:nvCxnSpPr>
        <p:spPr>
          <a:xfrm>
            <a:off x="1752600" y="4343400"/>
            <a:ext cx="1371600" cy="1295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09800" y="4572000"/>
            <a:ext cx="1282723" cy="369332"/>
          </a:xfrm>
          <a:prstGeom prst="rect">
            <a:avLst/>
          </a:prstGeom>
          <a:noFill/>
        </p:spPr>
        <p:txBody>
          <a:bodyPr wrap="none" rtlCol="0">
            <a:spAutoFit/>
          </a:bodyPr>
          <a:lstStyle/>
          <a:p>
            <a:r>
              <a:rPr lang="en-US" dirty="0" smtClean="0"/>
              <a:t>At run time</a:t>
            </a:r>
            <a:endParaRPr lang="en-US" dirty="0"/>
          </a:p>
        </p:txBody>
      </p:sp>
      <p:sp>
        <p:nvSpPr>
          <p:cNvPr id="16" name="Content Placeholder 2"/>
          <p:cNvSpPr txBox="1">
            <a:spLocks/>
          </p:cNvSpPr>
          <p:nvPr/>
        </p:nvSpPr>
        <p:spPr>
          <a:xfrm>
            <a:off x="381000" y="5029200"/>
            <a:ext cx="13716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tiger</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1289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20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20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6" grpId="0" build="allAtOnce"/>
      <p:bldP spid="7" grpId="0" animBg="1"/>
      <p:bldP spid="8" grpId="0" animBg="1"/>
      <p:bldP spid="11" grpId="0"/>
      <p:bldP spid="12" grpId="0" animBg="1"/>
      <p:bldP spid="13" grpId="0" animBg="1"/>
      <p:bldP spid="15"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Static Binding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152400" y="1066800"/>
            <a:ext cx="8458200" cy="533400"/>
          </a:xfrm>
        </p:spPr>
        <p:txBody>
          <a:bodyPr>
            <a:normAutofit lnSpcReduction="10000"/>
          </a:bodyPr>
          <a:lstStyle/>
          <a:p>
            <a:r>
              <a:rPr lang="en-US" sz="3000" dirty="0" smtClean="0"/>
              <a:t>Also called early binding</a:t>
            </a:r>
          </a:p>
        </p:txBody>
      </p:sp>
      <p:sp>
        <p:nvSpPr>
          <p:cNvPr id="4" name="Content Placeholder 2"/>
          <p:cNvSpPr txBox="1">
            <a:spLocks/>
          </p:cNvSpPr>
          <p:nvPr/>
        </p:nvSpPr>
        <p:spPr>
          <a:xfrm>
            <a:off x="4724400" y="1066800"/>
            <a:ext cx="1524000" cy="1295400"/>
          </a:xfrm>
          <a:prstGeom prst="rect">
            <a:avLst/>
          </a:prstGeom>
          <a:ln>
            <a:solidFill>
              <a:schemeClr val="accent1">
                <a:alpha val="90000"/>
              </a:schemeClr>
            </a:solidFill>
          </a:ln>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p-&gt;run(40);</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6781800" y="1295400"/>
            <a:ext cx="2286000" cy="1600200"/>
          </a:xfrm>
          <a:prstGeom prst="rect">
            <a:avLst/>
          </a:prstGeom>
          <a:ln>
            <a:solidFill>
              <a:srgbClr val="00B050"/>
            </a:solidFill>
          </a:ln>
        </p:spPr>
        <p:txBody>
          <a:bodyPr>
            <a:noAutofit/>
          </a:bodyPr>
          <a:lstStyle/>
          <a:p>
            <a:pPr marL="365760" indent="-283464">
              <a:spcBef>
                <a:spcPts val="600"/>
              </a:spcBef>
              <a:buClr>
                <a:schemeClr val="accent1"/>
              </a:buClr>
              <a:buSzPct val="80000"/>
            </a:pPr>
            <a:r>
              <a:rPr lang="en-US" sz="1400" dirty="0" smtClean="0"/>
              <a:t>class  animal</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400" dirty="0" smtClean="0"/>
              <a:t>…</a:t>
            </a:r>
          </a:p>
          <a:p>
            <a:pPr marL="365760" lvl="0" indent="-283464">
              <a:spcBef>
                <a:spcPts val="600"/>
              </a:spcBef>
              <a:buClr>
                <a:schemeClr val="accent1"/>
              </a:buClr>
              <a:buSzPct val="80000"/>
              <a:defRPr/>
            </a:pPr>
            <a:r>
              <a:rPr lang="en-US" sz="1400" dirty="0" smtClean="0"/>
              <a:t>float run(</a:t>
            </a:r>
            <a:r>
              <a:rPr lang="en-US" sz="1400" dirty="0" err="1" smtClean="0"/>
              <a:t>int</a:t>
            </a:r>
            <a:r>
              <a:rPr lang="en-US" sz="1400" dirty="0" smtClean="0"/>
              <a:t> distance)</a:t>
            </a:r>
          </a:p>
          <a:p>
            <a:pPr marL="365760" lvl="0" indent="-283464">
              <a:spcBef>
                <a:spcPts val="600"/>
              </a:spcBef>
              <a:buClr>
                <a:schemeClr val="accent1"/>
              </a:buClr>
              <a:buSzPct val="80000"/>
              <a:defRPr/>
            </a:pPr>
            <a:r>
              <a:rPr lang="en-US" sz="1400" dirty="0" smtClean="0"/>
              <a:t> {</a:t>
            </a:r>
          </a:p>
          <a:p>
            <a:pPr marL="365760" lvl="0" indent="-283464">
              <a:spcBef>
                <a:spcPts val="600"/>
              </a:spcBef>
              <a:buClr>
                <a:schemeClr val="accent1"/>
              </a:buClr>
              <a:buSzPct val="80000"/>
            </a:pPr>
            <a:r>
              <a:rPr lang="en-US" sz="1400" dirty="0" smtClean="0"/>
              <a:t>…</a:t>
            </a:r>
          </a:p>
          <a:p>
            <a:pPr marL="365760" lvl="0" indent="-283464">
              <a:spcBef>
                <a:spcPts val="600"/>
              </a:spcBef>
              <a:buClr>
                <a:schemeClr val="accent1"/>
              </a:buClr>
              <a:buSzPct val="80000"/>
              <a:defRPr/>
            </a:pPr>
            <a:r>
              <a:rPr lang="en-US" sz="1400" dirty="0" smtClean="0"/>
              <a:t>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4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6" name="Curved Connector 5"/>
          <p:cNvCxnSpPr/>
          <p:nvPr/>
        </p:nvCxnSpPr>
        <p:spPr>
          <a:xfrm flipV="1">
            <a:off x="5943600" y="2057400"/>
            <a:ext cx="11430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2438400"/>
            <a:ext cx="1694695" cy="369332"/>
          </a:xfrm>
          <a:prstGeom prst="rect">
            <a:avLst/>
          </a:prstGeom>
          <a:noFill/>
        </p:spPr>
        <p:txBody>
          <a:bodyPr wrap="none" rtlCol="0">
            <a:spAutoFit/>
          </a:bodyPr>
          <a:lstStyle/>
          <a:p>
            <a:r>
              <a:rPr lang="en-US" dirty="0" smtClean="0"/>
              <a:t>At compile time</a:t>
            </a:r>
            <a:endParaRPr lang="en-US" dirty="0"/>
          </a:p>
        </p:txBody>
      </p:sp>
      <p:sp>
        <p:nvSpPr>
          <p:cNvPr id="13" name="Content Placeholder 2"/>
          <p:cNvSpPr txBox="1">
            <a:spLocks/>
          </p:cNvSpPr>
          <p:nvPr/>
        </p:nvSpPr>
        <p:spPr bwMode="auto">
          <a:xfrm>
            <a:off x="152400" y="2895600"/>
            <a:ext cx="8458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Function overloading implement static binding</a:t>
            </a:r>
          </a:p>
        </p:txBody>
      </p:sp>
      <p:sp>
        <p:nvSpPr>
          <p:cNvPr id="14" name="Content Placeholder 2"/>
          <p:cNvSpPr txBox="1">
            <a:spLocks/>
          </p:cNvSpPr>
          <p:nvPr/>
        </p:nvSpPr>
        <p:spPr bwMode="auto">
          <a:xfrm>
            <a:off x="152400" y="33528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000" b="0" i="0" u="none" strike="noStrike" kern="0" cap="none" spc="0" normalizeH="0" baseline="0" noProof="0" dirty="0" smtClean="0">
                <a:ln>
                  <a:noFill/>
                </a:ln>
                <a:effectLst/>
                <a:uLnTx/>
                <a:uFillTx/>
                <a:latin typeface="+mn-lt"/>
                <a:ea typeface="+mn-ea"/>
                <a:cs typeface="+mn-cs"/>
              </a:rPr>
              <a:t>Compiler decides the overloaded function to be invoked by looking at </a:t>
            </a:r>
            <a:r>
              <a:rPr kumimoji="0" lang="en-US" sz="3000" b="1" i="0" u="none" strike="noStrike" kern="0" cap="none" spc="0" normalizeH="0" baseline="0" noProof="0" dirty="0" smtClean="0">
                <a:ln>
                  <a:noFill/>
                </a:ln>
                <a:effectLst/>
                <a:uLnTx/>
                <a:uFillTx/>
                <a:latin typeface="+mn-lt"/>
                <a:ea typeface="+mn-ea"/>
                <a:cs typeface="+mn-cs"/>
              </a:rPr>
              <a:t>signature</a:t>
            </a:r>
          </a:p>
        </p:txBody>
      </p:sp>
      <p:sp>
        <p:nvSpPr>
          <p:cNvPr id="15" name="Content Placeholder 2"/>
          <p:cNvSpPr txBox="1">
            <a:spLocks/>
          </p:cNvSpPr>
          <p:nvPr/>
        </p:nvSpPr>
        <p:spPr bwMode="auto">
          <a:xfrm>
            <a:off x="152400" y="4267200"/>
            <a:ext cx="84582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lang="en-US" sz="3000" kern="0" dirty="0" smtClean="0"/>
              <a:t>Binding get earlier:</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Efficiency  goes up – Run-time efficiency – compiler optimize code</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Safety goes up</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Flexibility goes down</a:t>
            </a:r>
            <a:endParaRPr kumimoji="0" lang="en-US" sz="2400" b="0" i="0" u="none" strike="noStrike" kern="0" cap="none" spc="0" normalizeH="0" baseline="0" noProof="0" dirty="0">
              <a:ln>
                <a:noFill/>
              </a:ln>
              <a:effectLst/>
              <a:uLnTx/>
              <a:uFillTx/>
              <a:latin typeface="+mn-lt"/>
            </a:endParaRPr>
          </a:p>
        </p:txBody>
      </p:sp>
    </p:spTree>
    <p:extLst>
      <p:ext uri="{BB962C8B-B14F-4D97-AF65-F5344CB8AC3E}">
        <p14:creationId xmlns:p14="http://schemas.microsoft.com/office/powerpoint/2010/main" val="25700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0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20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20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fade">
                                      <p:cBhvr>
                                        <p:cTn id="36" dur="2000"/>
                                        <p:tgtEl>
                                          <p:spTgt spid="1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animEffect transition="in" filter="fade">
                                      <p:cBhvr>
                                        <p:cTn id="39" dur="2000"/>
                                        <p:tgtEl>
                                          <p:spTgt spid="15">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2000"/>
                                        <p:tgtEl>
                                          <p:spTgt spid="15">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animEffect transition="in" filter="fade">
                                      <p:cBhvr>
                                        <p:cTn id="45" dur="20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animBg="1"/>
      <p:bldP spid="5" grpId="0" animBg="1"/>
      <p:bldP spid="7" grpId="0"/>
      <p:bldP spid="13" grpId="0" build="allAtOnce"/>
      <p:bldP spid="14" grpId="0" build="allAtOnce"/>
      <p:bldP spid="15"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a:solidFill>
                  <a:srgbClr val="C00000"/>
                </a:solidFill>
                <a:latin typeface="Arial" charset="0"/>
                <a:cs typeface="Arial" charset="0"/>
              </a:rPr>
              <a:t>Polymorphism</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Dynamic Binding</a:t>
            </a:r>
            <a:endParaRPr lang="en-US" dirty="0">
              <a:solidFill>
                <a:srgbClr val="C00000"/>
              </a:solidFill>
              <a:latin typeface="Arial" charset="0"/>
              <a:cs typeface="Arial" charset="0"/>
            </a:endParaRPr>
          </a:p>
        </p:txBody>
      </p:sp>
      <p:sp>
        <p:nvSpPr>
          <p:cNvPr id="3" name="Content Placeholder 2"/>
          <p:cNvSpPr>
            <a:spLocks noGrp="1"/>
          </p:cNvSpPr>
          <p:nvPr>
            <p:ph idx="1"/>
          </p:nvPr>
        </p:nvSpPr>
        <p:spPr>
          <a:xfrm>
            <a:off x="381000" y="1143000"/>
            <a:ext cx="8686800" cy="1066800"/>
          </a:xfrm>
        </p:spPr>
        <p:txBody>
          <a:bodyPr/>
          <a:lstStyle/>
          <a:p>
            <a:r>
              <a:rPr lang="en-US" sz="2800" dirty="0" smtClean="0"/>
              <a:t>Which method called depends upon the type of object</a:t>
            </a:r>
          </a:p>
        </p:txBody>
      </p:sp>
      <p:sp>
        <p:nvSpPr>
          <p:cNvPr id="4" name="Content Placeholder 2"/>
          <p:cNvSpPr txBox="1">
            <a:spLocks/>
          </p:cNvSpPr>
          <p:nvPr/>
        </p:nvSpPr>
        <p:spPr bwMode="auto">
          <a:xfrm>
            <a:off x="381000" y="2057400"/>
            <a:ext cx="86868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The type of object cannot be resolved at the time of compilation.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Dynamic binding resolves  the method  to be used at run-time</a:t>
            </a:r>
          </a:p>
        </p:txBody>
      </p:sp>
      <p:sp>
        <p:nvSpPr>
          <p:cNvPr id="5" name="Content Placeholder 2"/>
          <p:cNvSpPr txBox="1">
            <a:spLocks/>
          </p:cNvSpPr>
          <p:nvPr/>
        </p:nvSpPr>
        <p:spPr bwMode="auto">
          <a:xfrm>
            <a:off x="381000" y="3810000"/>
            <a:ext cx="5029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Method overriding :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Use dynamic binding</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400" b="0" i="0" u="none" strike="noStrike" kern="0" cap="none" spc="0" normalizeH="0" baseline="0" noProof="0" dirty="0" smtClean="0">
                <a:ln>
                  <a:noFill/>
                </a:ln>
                <a:effectLst/>
                <a:uLnTx/>
                <a:uFillTx/>
                <a:latin typeface="+mn-lt"/>
              </a:rPr>
              <a:t>Flexible – high level of problem abstraction</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endParaRPr kumimoji="0" lang="en-US" sz="3200" b="0" i="0" u="none" strike="noStrike" kern="0" cap="none" spc="0" normalizeH="0" baseline="0" noProof="0" dirty="0" smtClean="0">
              <a:ln>
                <a:noFill/>
              </a:ln>
              <a:effectLst/>
              <a:uLnTx/>
              <a:uFillTx/>
              <a:latin typeface="+mn-lt"/>
              <a:ea typeface="+mn-ea"/>
              <a:cs typeface="+mn-cs"/>
            </a:endParaRPr>
          </a:p>
        </p:txBody>
      </p:sp>
      <p:sp>
        <p:nvSpPr>
          <p:cNvPr id="6" name="Content Placeholder 2"/>
          <p:cNvSpPr txBox="1">
            <a:spLocks/>
          </p:cNvSpPr>
          <p:nvPr/>
        </p:nvSpPr>
        <p:spPr>
          <a:xfrm>
            <a:off x="5562600" y="3429000"/>
            <a:ext cx="1066800" cy="1219200"/>
          </a:xfrm>
          <a:prstGeom prst="rect">
            <a:avLst/>
          </a:prstGeom>
          <a:ln>
            <a:solidFill>
              <a:schemeClr val="accent1">
                <a:alpha val="90000"/>
              </a:schemeClr>
            </a:solidFill>
          </a:ln>
        </p:spPr>
        <p:txBody>
          <a:bodyPr>
            <a:normAutofit fontScale="925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animal* p;</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p-&gt;init();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7543800" y="5105400"/>
            <a:ext cx="12954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dog</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8" name="Curved Connector 7"/>
          <p:cNvCxnSpPr/>
          <p:nvPr/>
        </p:nvCxnSpPr>
        <p:spPr>
          <a:xfrm>
            <a:off x="6400800" y="4419600"/>
            <a:ext cx="1371600" cy="1295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0" y="4648200"/>
            <a:ext cx="1282723" cy="369332"/>
          </a:xfrm>
          <a:prstGeom prst="rect">
            <a:avLst/>
          </a:prstGeom>
          <a:noFill/>
        </p:spPr>
        <p:txBody>
          <a:bodyPr wrap="none" rtlCol="0">
            <a:spAutoFit/>
          </a:bodyPr>
          <a:lstStyle/>
          <a:p>
            <a:r>
              <a:rPr lang="en-US" dirty="0" smtClean="0"/>
              <a:t>At run time</a:t>
            </a:r>
            <a:endParaRPr lang="en-US" dirty="0"/>
          </a:p>
        </p:txBody>
      </p:sp>
      <p:sp>
        <p:nvSpPr>
          <p:cNvPr id="10" name="Content Placeholder 2"/>
          <p:cNvSpPr txBox="1">
            <a:spLocks/>
          </p:cNvSpPr>
          <p:nvPr/>
        </p:nvSpPr>
        <p:spPr>
          <a:xfrm>
            <a:off x="5029200" y="5105400"/>
            <a:ext cx="1371600" cy="1524000"/>
          </a:xfrm>
          <a:prstGeom prst="rect">
            <a:avLst/>
          </a:prstGeom>
          <a:ln>
            <a:solidFill>
              <a:srgbClr val="00B050"/>
            </a:solidFill>
          </a:ln>
        </p:spPr>
        <p:txBody>
          <a:bodyPr>
            <a:normAutofit fontScale="85000" lnSpcReduction="20000"/>
          </a:bodyPr>
          <a:lstStyle/>
          <a:p>
            <a:pPr marL="365760" indent="-283464">
              <a:spcBef>
                <a:spcPts val="600"/>
              </a:spcBef>
              <a:buClr>
                <a:schemeClr val="accent1"/>
              </a:buClr>
              <a:buSzPct val="80000"/>
            </a:pPr>
            <a:r>
              <a:rPr lang="en-US" sz="1500" dirty="0" smtClean="0"/>
              <a:t>class  tiger</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1500" dirty="0" smtClean="0"/>
              <a:t>…</a:t>
            </a:r>
          </a:p>
          <a:p>
            <a:pPr marL="365760" lvl="0" indent="-283464">
              <a:spcBef>
                <a:spcPts val="600"/>
              </a:spcBef>
              <a:buClr>
                <a:schemeClr val="accent1"/>
              </a:buClr>
              <a:buSzPct val="80000"/>
              <a:defRPr/>
            </a:pPr>
            <a:r>
              <a:rPr lang="en-US" sz="1600" dirty="0" smtClean="0"/>
              <a:t>void init ()</a:t>
            </a:r>
          </a:p>
          <a:p>
            <a:pPr marL="365760" lvl="0" indent="-283464">
              <a:spcBef>
                <a:spcPts val="600"/>
              </a:spcBef>
              <a:buClr>
                <a:schemeClr val="accent1"/>
              </a:buClr>
              <a:buSzPct val="80000"/>
              <a:defRPr/>
            </a:pPr>
            <a:r>
              <a:rPr lang="en-US" sz="1600" dirty="0" smtClean="0"/>
              <a:t> {</a:t>
            </a:r>
          </a:p>
          <a:p>
            <a:pPr marL="365760" lvl="0" indent="-283464">
              <a:spcBef>
                <a:spcPts val="600"/>
              </a:spcBef>
              <a:buClr>
                <a:schemeClr val="accent1"/>
              </a:buClr>
              <a:buSzPct val="80000"/>
            </a:pPr>
            <a:r>
              <a:rPr lang="en-US" sz="1600" dirty="0" smtClean="0"/>
              <a:t>…</a:t>
            </a:r>
          </a:p>
          <a:p>
            <a:pPr marL="365760" lvl="0" indent="-283464">
              <a:spcBef>
                <a:spcPts val="600"/>
              </a:spcBef>
              <a:buClr>
                <a:schemeClr val="accent1"/>
              </a:buClr>
              <a:buSzPct val="80000"/>
              <a:defRPr/>
            </a:pPr>
            <a:r>
              <a:rPr lang="en-US" sz="1600" dirty="0" smtClean="0"/>
              <a:t> }</a:t>
            </a: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lang="en-US" sz="15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3993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20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2000"/>
                                        <p:tgtEl>
                                          <p:spTgt spid="5">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animBg="1"/>
      <p:bldP spid="7" grpId="0" animBg="1"/>
      <p:bldP spid="9" grpId="0"/>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1066800"/>
          </a:xfrm>
        </p:spPr>
        <p:txBody>
          <a:bodyPr/>
          <a:lstStyle/>
          <a:p>
            <a:r>
              <a:rPr lang="en-US" dirty="0" smtClean="0"/>
              <a:t>Class that contains one or more abstract methods</a:t>
            </a:r>
          </a:p>
        </p:txBody>
      </p:sp>
      <p:sp>
        <p:nvSpPr>
          <p:cNvPr id="4" name="Content Placeholder 2"/>
          <p:cNvSpPr txBox="1">
            <a:spLocks/>
          </p:cNvSpPr>
          <p:nvPr/>
        </p:nvSpPr>
        <p:spPr bwMode="auto">
          <a:xfrm>
            <a:off x="304800" y="2209800"/>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Abstract method:  Method that has only declaration but </a:t>
            </a:r>
            <a:r>
              <a:rPr kumimoji="0" lang="en-US" sz="3200" b="1" i="0" u="none" strike="noStrike" kern="0" cap="none" spc="0" normalizeH="0" baseline="0" noProof="0" dirty="0" smtClean="0">
                <a:ln>
                  <a:noFill/>
                </a:ln>
                <a:effectLst/>
                <a:uLnTx/>
                <a:uFillTx/>
                <a:latin typeface="+mn-lt"/>
                <a:ea typeface="+mn-ea"/>
                <a:cs typeface="+mn-cs"/>
              </a:rPr>
              <a:t>no implementation</a:t>
            </a:r>
            <a:r>
              <a:rPr kumimoji="0" lang="en-US" sz="3200" b="0" i="0" u="none" strike="noStrike" kern="0" cap="none" spc="0" normalizeH="0" baseline="0" noProof="0" dirty="0" smtClean="0">
                <a:ln>
                  <a:noFill/>
                </a:ln>
                <a:effectLst/>
                <a:uLnTx/>
                <a:uFillTx/>
                <a:latin typeface="+mn-lt"/>
                <a:ea typeface="+mn-ea"/>
                <a:cs typeface="+mn-cs"/>
              </a:rPr>
              <a:t>. </a:t>
            </a:r>
          </a:p>
        </p:txBody>
      </p:sp>
      <p:sp>
        <p:nvSpPr>
          <p:cNvPr id="5" name="Content Placeholder 2"/>
          <p:cNvSpPr txBox="1">
            <a:spLocks/>
          </p:cNvSpPr>
          <p:nvPr/>
        </p:nvSpPr>
        <p:spPr bwMode="auto">
          <a:xfrm>
            <a:off x="304800" y="33528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3200" b="0" i="0" u="none" strike="noStrike" kern="0" cap="none" spc="0" normalizeH="0" baseline="0" noProof="0" dirty="0" smtClean="0">
                <a:ln>
                  <a:noFill/>
                </a:ln>
                <a:effectLst/>
                <a:uLnTx/>
                <a:uFillTx/>
                <a:latin typeface="+mn-lt"/>
                <a:ea typeface="+mn-ea"/>
                <a:cs typeface="+mn-cs"/>
              </a:rPr>
              <a:t>Classes that extend abstract class make them concrete by implementing those abstract methods</a:t>
            </a:r>
            <a:endParaRPr kumimoji="0" lang="en-US" sz="3200" b="0" i="0" u="none" strike="noStrike" kern="0" cap="none" spc="0" normalizeH="0" baseline="0" noProof="0" dirty="0">
              <a:ln>
                <a:noFill/>
              </a:ln>
              <a:effectLst/>
              <a:uLnTx/>
              <a:uFillTx/>
              <a:latin typeface="+mn-lt"/>
              <a:ea typeface="+mn-ea"/>
              <a:cs typeface="+mn-cs"/>
            </a:endParaRPr>
          </a:p>
        </p:txBody>
      </p:sp>
      <p:sp>
        <p:nvSpPr>
          <p:cNvPr id="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Abstract Class 1/2</a:t>
            </a:r>
          </a:p>
        </p:txBody>
      </p:sp>
    </p:spTree>
    <p:extLst>
      <p:ext uri="{BB962C8B-B14F-4D97-AF65-F5344CB8AC3E}">
        <p14:creationId xmlns:p14="http://schemas.microsoft.com/office/powerpoint/2010/main" val="1235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Abstract Class 2/2</a:t>
            </a:r>
          </a:p>
        </p:txBody>
      </p:sp>
      <p:sp>
        <p:nvSpPr>
          <p:cNvPr id="47107" name="Content Placeholder 2"/>
          <p:cNvSpPr>
            <a:spLocks noGrp="1"/>
          </p:cNvSpPr>
          <p:nvPr>
            <p:ph idx="1"/>
          </p:nvPr>
        </p:nvSpPr>
        <p:spPr/>
        <p:txBody>
          <a:bodyPr/>
          <a:lstStyle/>
          <a:p>
            <a:pPr>
              <a:lnSpc>
                <a:spcPct val="80000"/>
              </a:lnSpc>
              <a:buFont typeface="Wingdings" pitchFamily="2" charset="2"/>
              <a:buNone/>
            </a:pPr>
            <a:r>
              <a:rPr lang="en-US" altLang="ja-JP" sz="1600" dirty="0" smtClean="0">
                <a:solidFill>
                  <a:srgbClr val="0000FF"/>
                </a:solidFill>
                <a:latin typeface="Courier New" pitchFamily="49" charset="0"/>
                <a:cs typeface="Courier New" pitchFamily="49" charset="0"/>
              </a:rPr>
              <a:t>abstract class </a:t>
            </a: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having at least one abstract method</a:t>
            </a:r>
          </a:p>
          <a:p>
            <a:pPr>
              <a:lnSpc>
                <a:spcPct val="80000"/>
              </a:lnSpc>
              <a:buFont typeface="Wingdings" pitchFamily="2" charset="2"/>
              <a:buNone/>
            </a:pPr>
            <a:r>
              <a:rPr lang="en-US" altLang="ja-JP" sz="1600" dirty="0" smtClean="0">
                <a:solidFill>
                  <a:srgbClr val="008000"/>
                </a:solidFill>
                <a:latin typeface="Courier New" pitchFamily="49" charset="0"/>
                <a:cs typeface="Courier New" pitchFamily="49" charset="0"/>
              </a:rPr>
              <a:t>   // abstract method: no implementation</a:t>
            </a:r>
          </a:p>
          <a:p>
            <a:pPr>
              <a:lnSpc>
                <a:spcPct val="80000"/>
              </a:lnSpc>
              <a:buFont typeface="Wingdings" pitchFamily="2" charset="2"/>
              <a:buNone/>
            </a:pPr>
            <a:r>
              <a:rPr lang="en-US" altLang="ja-JP" sz="1600" dirty="0" smtClean="0">
                <a:solidFill>
                  <a:schemeClr val="accent1"/>
                </a:solidFill>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public abstract </a:t>
            </a:r>
            <a:r>
              <a:rPr lang="en-US" altLang="ja-JP" sz="1600" dirty="0" err="1" smtClean="0">
                <a:solidFill>
                  <a:srgbClr val="0000FF"/>
                </a:solidFill>
                <a:latin typeface="Courier New" pitchFamily="49" charset="0"/>
                <a:cs typeface="Courier New" pitchFamily="49" charset="0"/>
              </a:rPr>
              <a:t>int</a:t>
            </a:r>
            <a:r>
              <a:rPr lang="en-US" altLang="ja-JP" sz="1600" dirty="0" smtClean="0">
                <a:solidFill>
                  <a:srgbClr val="0000FF"/>
                </a:solidFill>
                <a:latin typeface="Courier New" pitchFamily="49" charset="0"/>
                <a:cs typeface="Courier New" pitchFamily="49" charset="0"/>
              </a:rPr>
              <a:t> </a:t>
            </a:r>
            <a:r>
              <a:rPr lang="en-US" altLang="ja-JP" sz="1600" dirty="0" err="1" smtClean="0">
                <a:latin typeface="Courier New" pitchFamily="49" charset="0"/>
                <a:cs typeface="Courier New" pitchFamily="49" charset="0"/>
              </a:rPr>
              <a:t>DefaultTempeture</a:t>
            </a: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ordinal method: with implementation</a:t>
            </a:r>
          </a:p>
          <a:p>
            <a:pPr>
              <a:lnSpc>
                <a:spcPct val="80000"/>
              </a:lnSpc>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public </a:t>
            </a:r>
            <a:r>
              <a:rPr lang="en-US" altLang="ja-JP" sz="1600" dirty="0" err="1" smtClean="0">
                <a:solidFill>
                  <a:srgbClr val="0000FF"/>
                </a:solidFill>
                <a:latin typeface="Courier New" pitchFamily="49" charset="0"/>
                <a:cs typeface="Courier New" pitchFamily="49" charset="0"/>
              </a:rPr>
              <a:t>int</a:t>
            </a:r>
            <a:r>
              <a:rPr lang="en-US" altLang="ja-JP" sz="1600" dirty="0" smtClean="0">
                <a:solidFill>
                  <a:srgbClr val="0000FF"/>
                </a:solidFill>
                <a:latin typeface="Courier New" pitchFamily="49" charset="0"/>
                <a:cs typeface="Courier New" pitchFamily="49" charset="0"/>
              </a:rPr>
              <a:t> </a:t>
            </a:r>
            <a:r>
              <a:rPr lang="en-US" altLang="ja-JP" sz="1600" dirty="0" err="1" smtClean="0">
                <a:latin typeface="Courier New" pitchFamily="49" charset="0"/>
                <a:cs typeface="Courier New" pitchFamily="49" charset="0"/>
              </a:rPr>
              <a:t>TempIncStep</a:t>
            </a: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return</a:t>
            </a:r>
            <a:r>
              <a:rPr lang="en-US" altLang="ja-JP" sz="1600" dirty="0" smtClean="0">
                <a:latin typeface="Courier New" pitchFamily="49" charset="0"/>
                <a:cs typeface="Courier New" pitchFamily="49" charset="0"/>
              </a:rPr>
              <a:t> 1;</a:t>
            </a:r>
          </a:p>
          <a:p>
            <a:pPr>
              <a:lnSpc>
                <a:spcPct val="80000"/>
              </a:lnSpc>
              <a:buFont typeface="Wingdings" pitchFamily="2" charset="2"/>
              <a:buNone/>
            </a:pPr>
            <a:r>
              <a:rPr lang="en-US" altLang="ja-JP" sz="1600" dirty="0" smtClean="0">
                <a:latin typeface="Courier New" pitchFamily="49" charset="0"/>
                <a:cs typeface="Courier New" pitchFamily="49" charset="0"/>
              </a:rPr>
              <a:t>   }</a:t>
            </a:r>
          </a:p>
          <a:p>
            <a:pPr>
              <a:lnSpc>
                <a:spcPct val="80000"/>
              </a:lnSpc>
              <a:buFont typeface="Wingdings" pitchFamily="2" charset="2"/>
              <a:buNone/>
            </a:pP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solidFill>
                  <a:srgbClr val="0000FF"/>
                </a:solidFill>
                <a:latin typeface="Courier New" pitchFamily="49" charset="0"/>
                <a:cs typeface="Courier New" pitchFamily="49" charset="0"/>
              </a:rPr>
              <a:t>class</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a:t>
            </a: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solidFill>
                  <a:srgbClr val="0000FF"/>
                </a:solidFill>
                <a:latin typeface="Courier New" pitchFamily="49" charset="0"/>
                <a:cs typeface="Courier New" pitchFamily="49" charset="0"/>
              </a:rPr>
              <a:t>class</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a:t>
            </a: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a:t>
            </a:r>
          </a:p>
          <a:p>
            <a:pPr marL="342900" lvl="1" indent="-342900">
              <a:lnSpc>
                <a:spcPct val="80000"/>
              </a:lnSpc>
              <a:buSzPct val="60000"/>
              <a:buFont typeface="Wingdings" pitchFamily="2" charset="2"/>
              <a:buNone/>
            </a:pPr>
            <a:r>
              <a:rPr lang="en-US" altLang="ja-JP" sz="1600" dirty="0" smtClean="0">
                <a:solidFill>
                  <a:schemeClr val="accent1"/>
                </a:solidFill>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public override </a:t>
            </a:r>
            <a:r>
              <a:rPr lang="en-US" altLang="ja-JP" sz="1600" dirty="0" err="1" smtClean="0">
                <a:solidFill>
                  <a:srgbClr val="0000FF"/>
                </a:solidFill>
                <a:latin typeface="Courier New" pitchFamily="49" charset="0"/>
                <a:cs typeface="Courier New" pitchFamily="49" charset="0"/>
              </a:rPr>
              <a:t>int</a:t>
            </a:r>
            <a:r>
              <a:rPr lang="en-US" altLang="ja-JP" sz="1600" dirty="0" smtClean="0">
                <a:solidFill>
                  <a:srgbClr val="0000FF"/>
                </a:solidFill>
                <a:latin typeface="Courier New" pitchFamily="49" charset="0"/>
                <a:cs typeface="Courier New" pitchFamily="49" charset="0"/>
              </a:rPr>
              <a:t> </a:t>
            </a:r>
            <a:r>
              <a:rPr lang="en-US" altLang="ja-JP" sz="1600" dirty="0" err="1" smtClean="0">
                <a:latin typeface="Courier New" pitchFamily="49" charset="0"/>
                <a:cs typeface="Courier New" pitchFamily="49" charset="0"/>
              </a:rPr>
              <a:t>DefaultTempeture</a:t>
            </a:r>
            <a:r>
              <a:rPr lang="en-US" altLang="ja-JP" sz="1600" dirty="0" smtClean="0">
                <a:latin typeface="Courier New" pitchFamily="49" charset="0"/>
                <a:cs typeface="Courier New" pitchFamily="49" charset="0"/>
              </a:rPr>
              <a:t>(){</a:t>
            </a:r>
          </a:p>
          <a:p>
            <a:pPr marL="342900" lvl="1" indent="-342900">
              <a:lnSpc>
                <a:spcPct val="80000"/>
              </a:lnSpc>
              <a:buSzPct val="60000"/>
              <a:buFont typeface="Wingdings" pitchFamily="2" charset="2"/>
              <a:buNone/>
            </a:pPr>
            <a:r>
              <a:rPr lang="en-US" altLang="ja-JP"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return </a:t>
            </a:r>
            <a:r>
              <a:rPr lang="en-US" altLang="ja-JP" sz="1600" dirty="0" smtClean="0">
                <a:latin typeface="Courier New" pitchFamily="49" charset="0"/>
                <a:cs typeface="Courier New" pitchFamily="49" charset="0"/>
              </a:rPr>
              <a:t>25;</a:t>
            </a:r>
          </a:p>
          <a:p>
            <a:pPr marL="342900" lvl="1" indent="-342900">
              <a:lnSpc>
                <a:spcPct val="80000"/>
              </a:lnSpc>
              <a:buSzPct val="60000"/>
              <a:buFont typeface="Wingdings" pitchFamily="2" charset="2"/>
              <a:buNone/>
            </a:pPr>
            <a:r>
              <a:rPr lang="en-US" altLang="ja-JP" sz="1600" dirty="0" smtClean="0">
                <a:latin typeface="Courier New" pitchFamily="49" charset="0"/>
                <a:cs typeface="Courier New" pitchFamily="49" charset="0"/>
              </a:rPr>
              <a:t>   }</a:t>
            </a:r>
          </a:p>
          <a:p>
            <a:pPr>
              <a:lnSpc>
                <a:spcPct val="80000"/>
              </a:lnSpc>
              <a:buFont typeface="Wingdings" pitchFamily="2" charset="2"/>
              <a:buNone/>
            </a:pPr>
            <a:r>
              <a:rPr lang="en-US" altLang="ja-JP" sz="1600" dirty="0" smtClean="0">
                <a:latin typeface="Courier New" pitchFamily="49" charset="0"/>
                <a:cs typeface="Courier New" pitchFamily="49" charset="0"/>
              </a:rPr>
              <a:t>}</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a</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error: no </a:t>
            </a:r>
            <a:r>
              <a:rPr lang="en-US" altLang="ja-JP" sz="1600" dirty="0" err="1" smtClean="0">
                <a:solidFill>
                  <a:srgbClr val="008000"/>
                </a:solidFill>
                <a:latin typeface="Courier New" pitchFamily="49" charset="0"/>
                <a:cs typeface="Courier New" pitchFamily="49" charset="0"/>
              </a:rPr>
              <a:t>infor</a:t>
            </a:r>
            <a:r>
              <a:rPr lang="en-US" altLang="ja-JP" sz="1600" dirty="0" smtClean="0">
                <a:solidFill>
                  <a:srgbClr val="008000"/>
                </a:solidFill>
                <a:latin typeface="Courier New" pitchFamily="49" charset="0"/>
                <a:cs typeface="Courier New" pitchFamily="49" charset="0"/>
              </a:rPr>
              <a:t> about </a:t>
            </a:r>
            <a:r>
              <a:rPr lang="en-US" altLang="ja-JP" sz="1600" dirty="0" err="1" smtClean="0">
                <a:solidFill>
                  <a:srgbClr val="008000"/>
                </a:solidFill>
                <a:latin typeface="Courier New" pitchFamily="49" charset="0"/>
                <a:cs typeface="Courier New" pitchFamily="49" charset="0"/>
              </a:rPr>
              <a:t>DefaultTempeture</a:t>
            </a:r>
            <a:r>
              <a:rPr lang="en-US" altLang="ja-JP" sz="1600" dirty="0" smtClean="0">
                <a:solidFill>
                  <a:srgbClr val="008000"/>
                </a:solidFill>
                <a:latin typeface="Courier New" pitchFamily="49" charset="0"/>
                <a:cs typeface="Courier New" pitchFamily="49" charset="0"/>
              </a:rPr>
              <a:t> behavior</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 a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error: no </a:t>
            </a:r>
            <a:r>
              <a:rPr lang="en-US" altLang="ja-JP" sz="1600" dirty="0" err="1" smtClean="0">
                <a:solidFill>
                  <a:srgbClr val="008000"/>
                </a:solidFill>
                <a:latin typeface="Courier New" pitchFamily="49" charset="0"/>
                <a:cs typeface="Courier New" pitchFamily="49" charset="0"/>
              </a:rPr>
              <a:t>infor</a:t>
            </a:r>
            <a:r>
              <a:rPr lang="en-US" altLang="ja-JP" sz="1600" dirty="0" smtClean="0">
                <a:solidFill>
                  <a:srgbClr val="008000"/>
                </a:solidFill>
                <a:latin typeface="Courier New" pitchFamily="49" charset="0"/>
                <a:cs typeface="Courier New" pitchFamily="49" charset="0"/>
              </a:rPr>
              <a:t> about </a:t>
            </a:r>
            <a:r>
              <a:rPr lang="en-US" altLang="ja-JP" sz="1600" dirty="0" err="1" smtClean="0">
                <a:solidFill>
                  <a:srgbClr val="008000"/>
                </a:solidFill>
                <a:latin typeface="Courier New" pitchFamily="49" charset="0"/>
                <a:cs typeface="Courier New" pitchFamily="49" charset="0"/>
              </a:rPr>
              <a:t>DefaultTempeture</a:t>
            </a:r>
            <a:r>
              <a:rPr lang="en-US" altLang="ja-JP" sz="1600" dirty="0" smtClean="0">
                <a:solidFill>
                  <a:srgbClr val="008000"/>
                </a:solidFill>
                <a:latin typeface="Courier New" pitchFamily="49" charset="0"/>
                <a:cs typeface="Courier New" pitchFamily="49" charset="0"/>
              </a:rPr>
              <a:t> behavior</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OK</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A</a:t>
            </a:r>
            <a:r>
              <a:rPr lang="en-US" altLang="ja-JP" sz="1600" dirty="0" smtClean="0">
                <a:latin typeface="Courier New" pitchFamily="49" charset="0"/>
                <a:cs typeface="Courier New" pitchFamily="49" charset="0"/>
              </a:rPr>
              <a:t> </a:t>
            </a:r>
            <a:r>
              <a:rPr lang="en-US" altLang="ja-JP" sz="1600" dirty="0" err="1" smtClean="0">
                <a:latin typeface="Courier New" pitchFamily="49" charset="0"/>
                <a:cs typeface="Courier New" pitchFamily="49" charset="0"/>
              </a:rPr>
              <a:t>a</a:t>
            </a:r>
            <a:r>
              <a:rPr lang="en-US" altLang="ja-JP" sz="1600" dirty="0" smtClean="0">
                <a:latin typeface="Courier New" pitchFamily="49" charset="0"/>
                <a:cs typeface="Courier New" pitchFamily="49" charset="0"/>
              </a:rPr>
              <a:t>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OK</a:t>
            </a:r>
          </a:p>
          <a:p>
            <a:pPr>
              <a:lnSpc>
                <a:spcPct val="80000"/>
              </a:lnSpc>
              <a:buFont typeface="Wingdings" pitchFamily="2" charset="2"/>
              <a:buNone/>
            </a:pPr>
            <a:r>
              <a:rPr lang="en-US" altLang="ja-JP" sz="1600" dirty="0" smtClean="0">
                <a:solidFill>
                  <a:srgbClr val="0070C0"/>
                </a:solidFill>
                <a:latin typeface="Courier New" pitchFamily="49" charset="0"/>
                <a:cs typeface="Courier New" pitchFamily="49" charset="0"/>
              </a:rPr>
              <a:t>B</a:t>
            </a:r>
            <a:r>
              <a:rPr lang="en-US" altLang="ja-JP" sz="1600" dirty="0" smtClean="0">
                <a:latin typeface="Courier New" pitchFamily="49" charset="0"/>
                <a:cs typeface="Courier New" pitchFamily="49" charset="0"/>
              </a:rPr>
              <a:t> a = </a:t>
            </a:r>
            <a:r>
              <a:rPr lang="en-US" altLang="ja-JP" sz="1600" dirty="0" smtClean="0">
                <a:solidFill>
                  <a:srgbClr val="0000FF"/>
                </a:solidFill>
                <a:latin typeface="Courier New" pitchFamily="49" charset="0"/>
                <a:cs typeface="Courier New" pitchFamily="49" charset="0"/>
              </a:rPr>
              <a:t>new</a:t>
            </a:r>
            <a:r>
              <a:rPr lang="en-US" altLang="ja-JP" sz="1600" dirty="0" smtClean="0">
                <a:latin typeface="Courier New" pitchFamily="49" charset="0"/>
                <a:cs typeface="Courier New" pitchFamily="49" charset="0"/>
              </a:rPr>
              <a:t> </a:t>
            </a:r>
            <a:r>
              <a:rPr lang="en-US" altLang="ja-JP" sz="1600" dirty="0" smtClean="0">
                <a:solidFill>
                  <a:srgbClr val="0070C0"/>
                </a:solidFill>
                <a:latin typeface="Courier New" pitchFamily="49" charset="0"/>
                <a:cs typeface="Courier New" pitchFamily="49" charset="0"/>
              </a:rPr>
              <a:t>C</a:t>
            </a:r>
            <a:r>
              <a:rPr lang="en-US" altLang="ja-JP" sz="1600" dirty="0" smtClean="0">
                <a:latin typeface="Courier New" pitchFamily="49" charset="0"/>
                <a:cs typeface="Courier New" pitchFamily="49" charset="0"/>
              </a:rPr>
              <a:t>(); </a:t>
            </a:r>
            <a:r>
              <a:rPr lang="en-US" altLang="ja-JP" sz="1600" dirty="0" smtClean="0">
                <a:solidFill>
                  <a:srgbClr val="008000"/>
                </a:solidFill>
                <a:latin typeface="Courier New" pitchFamily="49" charset="0"/>
                <a:cs typeface="Courier New" pitchFamily="49" charset="0"/>
              </a:rPr>
              <a:t>// OK</a:t>
            </a:r>
          </a:p>
        </p:txBody>
      </p:sp>
    </p:spTree>
    <p:extLst>
      <p:ext uri="{BB962C8B-B14F-4D97-AF65-F5344CB8AC3E}">
        <p14:creationId xmlns:p14="http://schemas.microsoft.com/office/powerpoint/2010/main" val="3383434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Interface</a:t>
            </a:r>
            <a:r>
              <a:rPr lang="en-US" sz="2800" dirty="0" smtClean="0">
                <a:solidFill>
                  <a:srgbClr val="C00000"/>
                </a:solidFill>
                <a:latin typeface="Arial" charset="0"/>
                <a:cs typeface="Arial" charset="0"/>
              </a:rPr>
              <a:t> 1/3</a:t>
            </a:r>
          </a:p>
        </p:txBody>
      </p:sp>
      <p:pic>
        <p:nvPicPr>
          <p:cNvPr id="5" name="Picture 2"/>
          <p:cNvPicPr>
            <a:picLocks noChangeAspect="1" noChangeArrowheads="1"/>
          </p:cNvPicPr>
          <p:nvPr/>
        </p:nvPicPr>
        <p:blipFill>
          <a:blip r:embed="rId3"/>
          <a:srcRect/>
          <a:stretch>
            <a:fillRect/>
          </a:stretch>
        </p:blipFill>
        <p:spPr bwMode="auto">
          <a:xfrm>
            <a:off x="3420687" y="2382923"/>
            <a:ext cx="3970713" cy="3348437"/>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780039" y="2209800"/>
            <a:ext cx="2648962" cy="3521560"/>
          </a:xfrm>
          <a:prstGeom prst="rect">
            <a:avLst/>
          </a:prstGeom>
          <a:noFill/>
          <a:ln w="9525">
            <a:noFill/>
            <a:miter lim="800000"/>
            <a:headEnd/>
            <a:tailEnd/>
          </a:ln>
          <a:effectLst/>
        </p:spPr>
      </p:pic>
      <p:sp>
        <p:nvSpPr>
          <p:cNvPr id="7" name="Rectangle 6"/>
          <p:cNvSpPr/>
          <p:nvPr/>
        </p:nvSpPr>
        <p:spPr>
          <a:xfrm>
            <a:off x="289560" y="1295400"/>
            <a:ext cx="8244840" cy="954107"/>
          </a:xfrm>
          <a:prstGeom prst="rect">
            <a:avLst/>
          </a:prstGeom>
        </p:spPr>
        <p:txBody>
          <a:bodyPr wrap="square">
            <a:spAutoFit/>
          </a:bodyPr>
          <a:lstStyle/>
          <a:p>
            <a:r>
              <a:rPr lang="en-US" sz="2400" dirty="0" smtClean="0"/>
              <a:t> </a:t>
            </a:r>
            <a:r>
              <a:rPr lang="en-US" sz="2800" dirty="0" smtClean="0">
                <a:latin typeface="+mn-lt"/>
                <a:cs typeface="+mn-cs"/>
              </a:rPr>
              <a:t>An interface defines a set of related functionality that can belong to one or more classes or </a:t>
            </a:r>
            <a:r>
              <a:rPr lang="en-US" sz="2800" dirty="0" err="1" smtClean="0">
                <a:latin typeface="+mn-lt"/>
                <a:cs typeface="+mn-cs"/>
              </a:rPr>
              <a:t>structs</a:t>
            </a:r>
            <a:r>
              <a:rPr lang="en-US" sz="2800" dirty="0" smtClean="0">
                <a:latin typeface="+mn-lt"/>
                <a:cs typeface="+mn-cs"/>
              </a:rPr>
              <a:t>. </a:t>
            </a:r>
          </a:p>
        </p:txBody>
      </p:sp>
    </p:spTree>
    <p:extLst>
      <p:ext uri="{BB962C8B-B14F-4D97-AF65-F5344CB8AC3E}">
        <p14:creationId xmlns:p14="http://schemas.microsoft.com/office/powerpoint/2010/main" val="24905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Abstraction</a:t>
            </a:r>
          </a:p>
        </p:txBody>
      </p:sp>
      <p:sp>
        <p:nvSpPr>
          <p:cNvPr id="10" name="Content Placeholder 2"/>
          <p:cNvSpPr>
            <a:spLocks noGrp="1"/>
          </p:cNvSpPr>
          <p:nvPr>
            <p:ph idx="4294967295"/>
          </p:nvPr>
        </p:nvSpPr>
        <p:spPr>
          <a:xfrm>
            <a:off x="295275" y="927100"/>
            <a:ext cx="8848725" cy="1435100"/>
          </a:xfrm>
        </p:spPr>
        <p:txBody>
          <a:bodyPr>
            <a:noAutofit/>
          </a:bodyPr>
          <a:lstStyle/>
          <a:p>
            <a:pPr>
              <a:lnSpc>
                <a:spcPct val="150000"/>
              </a:lnSpc>
              <a:buNone/>
            </a:pPr>
            <a:r>
              <a:rPr lang="en-US" dirty="0" smtClean="0"/>
              <a:t>The art of being wise is the art of knowing what to        	    overlook				Abstraction</a:t>
            </a:r>
          </a:p>
        </p:txBody>
      </p:sp>
      <p:pic>
        <p:nvPicPr>
          <p:cNvPr id="11" name="Picture 4"/>
          <p:cNvPicPr>
            <a:picLocks noChangeAspect="1" noChangeArrowheads="1"/>
          </p:cNvPicPr>
          <p:nvPr/>
        </p:nvPicPr>
        <p:blipFill>
          <a:blip r:embed="rId3" cstate="print"/>
          <a:srcRect/>
          <a:stretch>
            <a:fillRect/>
          </a:stretch>
        </p:blipFill>
        <p:spPr bwMode="auto">
          <a:xfrm>
            <a:off x="2362200" y="4713669"/>
            <a:ext cx="5157216" cy="457200"/>
          </a:xfrm>
          <a:prstGeom prst="rect">
            <a:avLst/>
          </a:prstGeom>
          <a:noFill/>
          <a:ln w="9525">
            <a:noFill/>
            <a:miter lim="800000"/>
            <a:headEnd/>
            <a:tailEnd/>
          </a:ln>
          <a:effectLst/>
        </p:spPr>
      </p:pic>
      <p:sp>
        <p:nvSpPr>
          <p:cNvPr id="12" name="Content Placeholder 2"/>
          <p:cNvSpPr txBox="1">
            <a:spLocks/>
          </p:cNvSpPr>
          <p:nvPr/>
        </p:nvSpPr>
        <p:spPr bwMode="auto">
          <a:xfrm>
            <a:off x="457200" y="5155842"/>
            <a:ext cx="84582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50000"/>
              </a:lnSpc>
              <a:spcBef>
                <a:spcPct val="20000"/>
              </a:spcBef>
              <a:spcAft>
                <a:spcPct val="0"/>
              </a:spcAft>
              <a:buClr>
                <a:schemeClr val="tx1"/>
              </a:buClr>
              <a:buSzPct val="62000"/>
              <a:buFont typeface="Monotype Sorts" pitchFamily="2" charset="2"/>
              <a:buNone/>
              <a:tabLst/>
              <a:defRPr/>
            </a:pPr>
            <a:r>
              <a:rPr kumimoji="0" lang="en-US" sz="2800" b="0" i="0" u="none" strike="noStrike" kern="0" cap="none" spc="0" normalizeH="0" baseline="0" noProof="0" dirty="0" smtClean="0">
                <a:ln>
                  <a:noFill/>
                </a:ln>
                <a:effectLst/>
                <a:uLnTx/>
                <a:uFillTx/>
                <a:latin typeface="+mn-lt"/>
                <a:ea typeface="+mn-ea"/>
                <a:cs typeface="+mn-cs"/>
              </a:rPr>
              <a:t>Reduce complexity by </a:t>
            </a:r>
            <a:r>
              <a:rPr kumimoji="0" lang="en-US" sz="2800" b="1" i="0" u="none" strike="noStrike" kern="0" cap="none" spc="0" normalizeH="0" baseline="0" noProof="0" dirty="0" smtClean="0">
                <a:ln>
                  <a:noFill/>
                </a:ln>
                <a:effectLst/>
                <a:uLnTx/>
                <a:uFillTx/>
                <a:latin typeface="+mn-lt"/>
                <a:ea typeface="+mn-ea"/>
                <a:cs typeface="+mn-cs"/>
              </a:rPr>
              <a:t>focusing on the essentials</a:t>
            </a:r>
            <a:r>
              <a:rPr kumimoji="0" lang="en-US" sz="2800" b="0" i="0" u="none" strike="noStrike" kern="0" cap="none" spc="0" normalizeH="0" baseline="0" noProof="0" dirty="0" smtClean="0">
                <a:ln>
                  <a:noFill/>
                </a:ln>
                <a:effectLst/>
                <a:uLnTx/>
                <a:uFillTx/>
                <a:latin typeface="+mn-lt"/>
                <a:ea typeface="+mn-ea"/>
                <a:cs typeface="+mn-cs"/>
              </a:rPr>
              <a:t> relative to perspective of viewer</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None/>
              <a:tabLst/>
              <a:defRPr/>
            </a:pPr>
            <a:endParaRPr kumimoji="0" lang="en-US" sz="3200" b="0" i="0" u="none" strike="noStrike" kern="0" cap="none" spc="0" normalizeH="0" baseline="0" noProof="0" dirty="0" smtClean="0">
              <a:ln>
                <a:noFill/>
              </a:ln>
              <a:solidFill>
                <a:srgbClr val="000080"/>
              </a:solidFill>
              <a:effectLst/>
              <a:uLnTx/>
              <a:uFillTx/>
              <a:latin typeface="+mn-lt"/>
              <a:ea typeface="+mn-ea"/>
              <a:cs typeface="+mn-cs"/>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71" y="2522455"/>
            <a:ext cx="7272969" cy="21912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Interface</a:t>
            </a:r>
            <a:r>
              <a:rPr lang="en-US" sz="2800" dirty="0" smtClean="0">
                <a:solidFill>
                  <a:srgbClr val="C00000"/>
                </a:solidFill>
                <a:latin typeface="Arial" charset="0"/>
                <a:cs typeface="Arial" charset="0"/>
              </a:rPr>
              <a:t> 2/3</a:t>
            </a:r>
          </a:p>
        </p:txBody>
      </p:sp>
      <p:sp>
        <p:nvSpPr>
          <p:cNvPr id="5" name="Rectangle 7"/>
          <p:cNvSpPr txBox="1">
            <a:spLocks noChangeArrowheads="1"/>
          </p:cNvSpPr>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smtClean="0"/>
              <a:t>An interface defines a contract</a:t>
            </a:r>
          </a:p>
          <a:p>
            <a:pPr lvl="1" eaLnBrk="1" hangingPunct="1">
              <a:lnSpc>
                <a:spcPct val="90000"/>
              </a:lnSpc>
            </a:pPr>
            <a:r>
              <a:rPr lang="en-US" smtClean="0"/>
              <a:t>An interface is a type</a:t>
            </a:r>
          </a:p>
          <a:p>
            <a:pPr lvl="1" eaLnBrk="1" hangingPunct="1">
              <a:lnSpc>
                <a:spcPct val="90000"/>
              </a:lnSpc>
            </a:pPr>
            <a:r>
              <a:rPr lang="en-US" smtClean="0"/>
              <a:t>Includes methods, properties, indexers, events</a:t>
            </a:r>
          </a:p>
          <a:p>
            <a:pPr lvl="1" eaLnBrk="1" hangingPunct="1">
              <a:lnSpc>
                <a:spcPct val="90000"/>
              </a:lnSpc>
            </a:pPr>
            <a:r>
              <a:rPr lang="en-US" smtClean="0"/>
              <a:t>Any class or struct implementing an interface must support all parts of the contract</a:t>
            </a:r>
          </a:p>
          <a:p>
            <a:pPr eaLnBrk="1" hangingPunct="1">
              <a:lnSpc>
                <a:spcPct val="90000"/>
              </a:lnSpc>
            </a:pPr>
            <a:r>
              <a:rPr lang="en-US" smtClean="0"/>
              <a:t>Interfaces provide no implementation</a:t>
            </a:r>
          </a:p>
          <a:p>
            <a:pPr lvl="1" eaLnBrk="1" hangingPunct="1">
              <a:lnSpc>
                <a:spcPct val="90000"/>
              </a:lnSpc>
            </a:pPr>
            <a:r>
              <a:rPr lang="en-US" smtClean="0"/>
              <a:t>When a class or struct implements an interface it must provide the implementation</a:t>
            </a:r>
          </a:p>
          <a:p>
            <a:pPr eaLnBrk="1" hangingPunct="1">
              <a:lnSpc>
                <a:spcPct val="90000"/>
              </a:lnSpc>
            </a:pPr>
            <a:r>
              <a:rPr lang="en-US" smtClean="0"/>
              <a:t>Interfaces provide polymorphism</a:t>
            </a:r>
          </a:p>
          <a:p>
            <a:pPr lvl="1" eaLnBrk="1" hangingPunct="1">
              <a:lnSpc>
                <a:spcPct val="90000"/>
              </a:lnSpc>
            </a:pPr>
            <a:r>
              <a:rPr lang="en-US" smtClean="0"/>
              <a:t>Many classes and structs may implement </a:t>
            </a:r>
            <a:br>
              <a:rPr lang="en-US" smtClean="0"/>
            </a:br>
            <a:r>
              <a:rPr lang="en-US" smtClean="0"/>
              <a:t>a particular interface</a:t>
            </a:r>
            <a:endParaRPr lang="en-US" dirty="0" smtClean="0"/>
          </a:p>
        </p:txBody>
      </p:sp>
    </p:spTree>
    <p:extLst>
      <p:ext uri="{BB962C8B-B14F-4D97-AF65-F5344CB8AC3E}">
        <p14:creationId xmlns:p14="http://schemas.microsoft.com/office/powerpoint/2010/main" val="92475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 Class &amp; Interface</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Interface</a:t>
            </a:r>
            <a:r>
              <a:rPr lang="en-US" sz="2800" dirty="0" smtClean="0">
                <a:solidFill>
                  <a:srgbClr val="C00000"/>
                </a:solidFill>
                <a:latin typeface="Arial" charset="0"/>
                <a:cs typeface="Arial" charset="0"/>
              </a:rPr>
              <a:t> 3/3</a:t>
            </a:r>
          </a:p>
        </p:txBody>
      </p:sp>
      <p:sp>
        <p:nvSpPr>
          <p:cNvPr id="35843" name="Content Placeholder 2"/>
          <p:cNvSpPr>
            <a:spLocks noGrp="1"/>
          </p:cNvSpPr>
          <p:nvPr>
            <p:ph idx="1"/>
          </p:nvPr>
        </p:nvSpPr>
        <p:spPr/>
        <p:txBody>
          <a:bodyPr/>
          <a:lstStyle/>
          <a:p>
            <a:pPr>
              <a:buNone/>
              <a:defRPr/>
            </a:pPr>
            <a:r>
              <a:rPr lang="en-US" sz="1400" dirty="0" smtClean="0">
                <a:solidFill>
                  <a:srgbClr val="0000FF"/>
                </a:solidFill>
                <a:latin typeface="Courier New" pitchFamily="49" charset="0"/>
                <a:cs typeface="Courier New" pitchFamily="49" charset="0"/>
              </a:rPr>
              <a:t>interface</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Interface is a special "abstract" class</a:t>
            </a:r>
            <a:endParaRPr lang="en-US" sz="1400" dirty="0" smtClean="0">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Error: no member is allowed</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NewTempeture</a:t>
            </a:r>
            <a:r>
              <a:rPr lang="en-US" sz="1400" dirty="0" smtClean="0">
                <a:latin typeface="Courier New" pitchFamily="49" charset="0"/>
                <a:cs typeface="Courier New" pitchFamily="49" charset="0"/>
              </a:rPr>
              <a:t>{</a:t>
            </a:r>
            <a:r>
              <a:rPr lang="en-US" sz="1400" dirty="0" smtClean="0">
                <a:solidFill>
                  <a:srgbClr val="0000FF"/>
                </a:solidFill>
                <a:latin typeface="Courier New" pitchFamily="49" charset="0"/>
                <a:cs typeface="Courier New" pitchFamily="49" charset="0"/>
              </a:rPr>
              <a:t>get</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OK</a:t>
            </a:r>
          </a:p>
          <a:p>
            <a:pPr>
              <a:lnSpc>
                <a:spcPct val="80000"/>
              </a:lnSpc>
              <a:buNone/>
              <a:defRPr/>
            </a:pPr>
            <a:r>
              <a:rPr lang="en-US" altLang="ja-JP" sz="1400" dirty="0" smtClean="0">
                <a:solidFill>
                  <a:srgbClr val="0000FF"/>
                </a:solidFill>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int</a:t>
            </a:r>
            <a:r>
              <a:rPr lang="en-US" altLang="ja-JP" sz="1400" dirty="0" smtClean="0">
                <a:solidFill>
                  <a:srgbClr val="0000FF"/>
                </a:solidFill>
                <a:latin typeface="Courier New" pitchFamily="49" charset="0"/>
                <a:cs typeface="Courier New" pitchFamily="49" charset="0"/>
              </a:rPr>
              <a:t> </a:t>
            </a:r>
            <a:r>
              <a:rPr lang="en-US" altLang="ja-JP" sz="1400" dirty="0" err="1" smtClean="0">
                <a:latin typeface="Courier New" pitchFamily="49" charset="0"/>
                <a:cs typeface="Courier New" pitchFamily="49" charset="0"/>
              </a:rPr>
              <a:t>DefaultTempeture</a:t>
            </a:r>
            <a:r>
              <a:rPr lang="en-US" altLang="ja-JP" sz="1400" dirty="0" smtClean="0">
                <a:latin typeface="Courier New" pitchFamily="49" charset="0"/>
                <a:cs typeface="Courier New" pitchFamily="49" charset="0"/>
              </a:rPr>
              <a:t>();   </a:t>
            </a:r>
            <a:r>
              <a:rPr lang="en-US" altLang="ja-JP" sz="1400" dirty="0" smtClean="0">
                <a:solidFill>
                  <a:srgbClr val="008000"/>
                </a:solidFill>
                <a:latin typeface="Courier New" pitchFamily="49" charset="0"/>
                <a:cs typeface="Courier New" pitchFamily="49" charset="0"/>
              </a:rPr>
              <a:t>// no abstract keyword, no access modifier, </a:t>
            </a:r>
          </a:p>
          <a:p>
            <a:pPr>
              <a:lnSpc>
                <a:spcPct val="80000"/>
              </a:lnSpc>
              <a:buFont typeface="Wingdings" pitchFamily="2" charset="2"/>
              <a:buNone/>
              <a:defRPr/>
            </a:pPr>
            <a:r>
              <a:rPr lang="en-US" altLang="ja-JP" sz="1400" dirty="0" smtClean="0">
                <a:solidFill>
                  <a:srgbClr val="008000"/>
                </a:solidFill>
                <a:latin typeface="Courier New" pitchFamily="49" charset="0"/>
                <a:cs typeface="Courier New" pitchFamily="49" charset="0"/>
              </a:rPr>
              <a:t>                             // public access is fixed</a:t>
            </a:r>
          </a:p>
          <a:p>
            <a:pPr>
              <a:lnSpc>
                <a:spcPct val="80000"/>
              </a:lnSpc>
              <a:buNone/>
              <a:defRPr/>
            </a:pPr>
            <a:r>
              <a:rPr lang="en-US" altLang="ja-JP" sz="1400" dirty="0" smtClean="0">
                <a:solidFill>
                  <a:srgbClr val="0000FF"/>
                </a:solidFill>
                <a:latin typeface="Courier New" pitchFamily="49" charset="0"/>
                <a:cs typeface="Courier New" pitchFamily="49" charset="0"/>
              </a:rPr>
              <a:t>   </a:t>
            </a:r>
            <a:r>
              <a:rPr lang="en-US" altLang="ja-JP" sz="1400" dirty="0" err="1" smtClean="0">
                <a:solidFill>
                  <a:srgbClr val="0000FF"/>
                </a:solidFill>
                <a:latin typeface="Courier New" pitchFamily="49" charset="0"/>
                <a:cs typeface="Courier New" pitchFamily="49" charset="0"/>
              </a:rPr>
              <a:t>int</a:t>
            </a:r>
            <a:r>
              <a:rPr lang="en-US" altLang="ja-JP" sz="1400" dirty="0" smtClean="0">
                <a:solidFill>
                  <a:srgbClr val="0000FF"/>
                </a:solidFill>
                <a:latin typeface="Courier New" pitchFamily="49" charset="0"/>
                <a:cs typeface="Courier New" pitchFamily="49" charset="0"/>
              </a:rPr>
              <a:t> </a:t>
            </a:r>
            <a:r>
              <a:rPr lang="en-US" altLang="ja-JP" sz="1400" dirty="0" err="1" smtClean="0">
                <a:latin typeface="Courier New" pitchFamily="49" charset="0"/>
                <a:cs typeface="Courier New" pitchFamily="49" charset="0"/>
              </a:rPr>
              <a:t>TempIncStep</a:t>
            </a:r>
            <a:r>
              <a:rPr lang="en-US" altLang="ja-JP"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Error: No ordinal method allowed</a:t>
            </a:r>
            <a:endParaRPr lang="en-US" altLang="ja-JP" sz="1400" dirty="0" smtClean="0">
              <a:latin typeface="Courier New" pitchFamily="49" charset="0"/>
              <a:cs typeface="Courier New" pitchFamily="49" charset="0"/>
            </a:endParaRPr>
          </a:p>
          <a:p>
            <a:pPr>
              <a:lnSpc>
                <a:spcPct val="80000"/>
              </a:lnSpc>
              <a:buFont typeface="Wingdings" pitchFamily="2" charset="2"/>
              <a:buNone/>
              <a:defRPr/>
            </a:pPr>
            <a:r>
              <a:rPr lang="en-US" altLang="ja-JP"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cs typeface="Courier New" pitchFamily="49" charset="0"/>
              </a:rPr>
              <a:t>return</a:t>
            </a:r>
            <a:r>
              <a:rPr lang="en-US" altLang="ja-JP" sz="1400" dirty="0" smtClean="0">
                <a:latin typeface="Courier New" pitchFamily="49" charset="0"/>
                <a:cs typeface="Courier New" pitchFamily="49" charset="0"/>
              </a:rPr>
              <a:t> 1;</a:t>
            </a:r>
          </a:p>
          <a:p>
            <a:pPr>
              <a:lnSpc>
                <a:spcPct val="80000"/>
              </a:lnSpc>
              <a:buFont typeface="Wingdings" pitchFamily="2" charset="2"/>
              <a:buNone/>
              <a:defRPr/>
            </a:pPr>
            <a:r>
              <a:rPr lang="en-US" altLang="ja-JP" sz="1400" dirty="0" smtClean="0">
                <a:latin typeface="Courier New" pitchFamily="49" charset="0"/>
                <a:cs typeface="Courier New" pitchFamily="49" charset="0"/>
              </a:rPr>
              <a:t>   }</a:t>
            </a:r>
            <a:endParaRPr lang="en-US" sz="1400" dirty="0" smtClean="0">
              <a:solidFill>
                <a:srgbClr val="008000"/>
              </a:solidFill>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abstract class</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A</a:t>
            </a:r>
            <a:r>
              <a:rPr lang="en-US" sz="1400" dirty="0" smtClean="0">
                <a:latin typeface="Courier New" pitchFamily="49" charset="0"/>
                <a:cs typeface="Courier New" pitchFamily="49" charset="0"/>
              </a:rPr>
              <a:t>:</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abstract class can prevent the</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implementation of an interface</a:t>
            </a:r>
          </a:p>
          <a:p>
            <a:pPr>
              <a:buNone/>
              <a:defRPr/>
            </a:pPr>
            <a:r>
              <a:rPr lang="en-US" sz="1400" dirty="0" smtClean="0">
                <a:solidFill>
                  <a:srgbClr val="0000FF"/>
                </a:solidFill>
                <a:latin typeface="Courier New" pitchFamily="49" charset="0"/>
                <a:cs typeface="Courier New" pitchFamily="49" charset="0"/>
              </a:rPr>
              <a:t>class</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B</a:t>
            </a:r>
            <a:r>
              <a:rPr lang="en-US" sz="1400" dirty="0" smtClean="0">
                <a:latin typeface="Courier New" pitchFamily="49" charset="0"/>
                <a:cs typeface="Courier New" pitchFamily="49" charset="0"/>
              </a:rPr>
              <a:t>:</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non-abstract class, when declared to use </a:t>
            </a:r>
          </a:p>
          <a:p>
            <a:pPr>
              <a:buFont typeface="Wingdings" pitchFamily="2" charset="2"/>
              <a:buNone/>
              <a:defRPr/>
            </a:pPr>
            <a:r>
              <a:rPr lang="en-US" sz="1400" dirty="0" smtClean="0">
                <a:solidFill>
                  <a:srgbClr val="008000"/>
                </a:solidFill>
                <a:latin typeface="Courier New" pitchFamily="49" charset="0"/>
                <a:cs typeface="Courier New" pitchFamily="49" charset="0"/>
              </a:rPr>
              <a:t>                             // an interface, must implement all methods</a:t>
            </a:r>
          </a:p>
          <a:p>
            <a:pPr>
              <a:buFont typeface="Wingdings" pitchFamily="2" charset="2"/>
              <a:buNone/>
              <a:defRPr/>
            </a:pPr>
            <a:r>
              <a:rPr lang="en-US" sz="1400" dirty="0" smtClean="0">
                <a:solidFill>
                  <a:srgbClr val="008000"/>
                </a:solidFill>
                <a:latin typeface="Courier New" pitchFamily="49" charset="0"/>
                <a:cs typeface="Courier New" pitchFamily="49" charset="0"/>
              </a:rPr>
              <a:t>                             // declared in the interface</a:t>
            </a:r>
          </a:p>
          <a:p>
            <a:pPr>
              <a:buFont typeface="Wingdings" pitchFamily="2" charset="2"/>
              <a:buNone/>
              <a:defRPr/>
            </a:pPr>
            <a:r>
              <a:rPr lang="en-US"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rPr>
              <a:t>public </a:t>
            </a:r>
            <a:r>
              <a:rPr lang="en-US" altLang="ja-JP" sz="1400" dirty="0" err="1" smtClean="0">
                <a:solidFill>
                  <a:srgbClr val="0000FF"/>
                </a:solidFill>
                <a:latin typeface="Courier New" pitchFamily="49" charset="0"/>
              </a:rPr>
              <a:t>int</a:t>
            </a:r>
            <a:r>
              <a:rPr lang="en-US" altLang="ja-JP" sz="1400" dirty="0" smtClean="0">
                <a:solidFill>
                  <a:srgbClr val="0000FF"/>
                </a:solidFill>
                <a:latin typeface="Courier New" pitchFamily="49" charset="0"/>
              </a:rPr>
              <a:t> </a:t>
            </a:r>
            <a:r>
              <a:rPr lang="en-US" altLang="ja-JP" sz="1400" dirty="0" err="1" smtClean="0">
                <a:latin typeface="Courier New" pitchFamily="49" charset="0"/>
              </a:rPr>
              <a:t>DefaultTempeture</a:t>
            </a:r>
            <a:r>
              <a:rPr lang="en-US" altLang="ja-JP" sz="1400" dirty="0" smtClean="0">
                <a:latin typeface="Courier New" pitchFamily="49" charset="0"/>
              </a:rPr>
              <a:t>(){</a:t>
            </a:r>
            <a:r>
              <a:rPr lang="en-US" altLang="ja-JP" sz="1400" dirty="0" smtClean="0">
                <a:solidFill>
                  <a:srgbClr val="0000FF"/>
                </a:solidFill>
                <a:latin typeface="Courier New" pitchFamily="49" charset="0"/>
              </a:rPr>
              <a:t>return</a:t>
            </a:r>
            <a:r>
              <a:rPr lang="en-US" altLang="ja-JP" sz="1400" dirty="0" smtClean="0">
                <a:latin typeface="Courier New" pitchFamily="49" charset="0"/>
              </a:rPr>
              <a:t> 1;}</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class</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C</a:t>
            </a:r>
            <a:r>
              <a:rPr lang="en-US" sz="1400" dirty="0" smtClean="0">
                <a:latin typeface="Courier New" pitchFamily="49" charset="0"/>
                <a:cs typeface="Courier New" pitchFamily="49" charset="0"/>
              </a:rPr>
              <a:t>:</a:t>
            </a:r>
            <a:r>
              <a:rPr lang="en-US" sz="1400" dirty="0" smtClean="0">
                <a:solidFill>
                  <a:schemeClr val="accent5">
                    <a:lumMod val="50000"/>
                  </a:schemeClr>
                </a:solidFill>
                <a:latin typeface="Courier New" pitchFamily="49" charset="0"/>
                <a:cs typeface="Courier New" pitchFamily="49" charset="0"/>
              </a:rPr>
              <a:t>A</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altLang="ja-JP" sz="1400" dirty="0" smtClean="0">
                <a:solidFill>
                  <a:srgbClr val="0000FF"/>
                </a:solidFill>
                <a:latin typeface="Courier New" pitchFamily="49" charset="0"/>
              </a:rPr>
              <a:t>public </a:t>
            </a:r>
            <a:r>
              <a:rPr lang="en-US" altLang="ja-JP" sz="1400" dirty="0" err="1" smtClean="0">
                <a:solidFill>
                  <a:srgbClr val="0000FF"/>
                </a:solidFill>
                <a:latin typeface="Courier New" pitchFamily="49" charset="0"/>
              </a:rPr>
              <a:t>int</a:t>
            </a:r>
            <a:r>
              <a:rPr lang="en-US" altLang="ja-JP" sz="1400" dirty="0" smtClean="0">
                <a:solidFill>
                  <a:srgbClr val="0000FF"/>
                </a:solidFill>
                <a:latin typeface="Courier New" pitchFamily="49" charset="0"/>
              </a:rPr>
              <a:t> </a:t>
            </a:r>
            <a:r>
              <a:rPr lang="en-US" altLang="ja-JP" sz="1400" dirty="0" err="1" smtClean="0">
                <a:latin typeface="Courier New" pitchFamily="49" charset="0"/>
              </a:rPr>
              <a:t>DefaultTempeture</a:t>
            </a:r>
            <a:r>
              <a:rPr lang="en-US" altLang="ja-JP" sz="1400" dirty="0" smtClean="0">
                <a:latin typeface="Courier New" pitchFamily="49" charset="0"/>
              </a:rPr>
              <a:t>(){</a:t>
            </a:r>
            <a:r>
              <a:rPr lang="en-US" altLang="ja-JP" sz="1400" dirty="0" smtClean="0">
                <a:solidFill>
                  <a:srgbClr val="0000FF"/>
                </a:solidFill>
                <a:latin typeface="Courier New" pitchFamily="49" charset="0"/>
              </a:rPr>
              <a:t>return</a:t>
            </a:r>
            <a:r>
              <a:rPr lang="en-US" altLang="ja-JP" sz="1400" dirty="0" smtClean="0">
                <a:latin typeface="Courier New" pitchFamily="49" charset="0"/>
              </a:rPr>
              <a:t> 2;}</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a = </a:t>
            </a:r>
            <a:r>
              <a:rPr lang="en-US" sz="1400" dirty="0" smtClean="0">
                <a:solidFill>
                  <a:srgbClr val="0000FF"/>
                </a:solidFill>
                <a:latin typeface="Courier New" pitchFamily="49" charset="0"/>
                <a:cs typeface="Courier New" pitchFamily="49" charset="0"/>
              </a:rPr>
              <a:t>new</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B</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IA</a:t>
            </a:r>
            <a:r>
              <a:rPr lang="en-US" sz="1400" dirty="0" smtClean="0">
                <a:latin typeface="Courier New" pitchFamily="49" charset="0"/>
                <a:cs typeface="Courier New" pitchFamily="49" charset="0"/>
              </a:rPr>
              <a:t> b = </a:t>
            </a:r>
            <a:r>
              <a:rPr lang="en-US" sz="1400" dirty="0" smtClean="0">
                <a:solidFill>
                  <a:srgbClr val="0000FF"/>
                </a:solidFill>
                <a:latin typeface="Courier New" pitchFamily="49" charset="0"/>
                <a:cs typeface="Courier New" pitchFamily="49" charset="0"/>
              </a:rPr>
              <a:t>new</a:t>
            </a:r>
            <a:r>
              <a:rPr lang="en-US" sz="1400" dirty="0" smtClean="0">
                <a:latin typeface="Courier New" pitchFamily="49" charset="0"/>
                <a:cs typeface="Courier New" pitchFamily="49" charset="0"/>
              </a:rPr>
              <a:t> </a:t>
            </a:r>
            <a:r>
              <a:rPr lang="en-US" sz="1400" dirty="0" smtClean="0">
                <a:solidFill>
                  <a:schemeClr val="accent5">
                    <a:lumMod val="50000"/>
                  </a:schemeClr>
                </a:solidFill>
                <a:latin typeface="Courier New" pitchFamily="49" charset="0"/>
                <a:cs typeface="Courier New" pitchFamily="49" charset="0"/>
              </a:rPr>
              <a:t>C</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Interface is a type</a:t>
            </a:r>
          </a:p>
        </p:txBody>
      </p:sp>
    </p:spTree>
    <p:extLst>
      <p:ext uri="{BB962C8B-B14F-4D97-AF65-F5344CB8AC3E}">
        <p14:creationId xmlns:p14="http://schemas.microsoft.com/office/powerpoint/2010/main" val="390722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 </a:t>
            </a:r>
            <a:r>
              <a:rPr lang="en-US" dirty="0" smtClean="0">
                <a:solidFill>
                  <a:srgbClr val="C00000"/>
                </a:solidFill>
                <a:latin typeface="Arial" charset="0"/>
                <a:cs typeface="Arial" charset="0"/>
              </a:rPr>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Multi Inheritance</a:t>
            </a:r>
          </a:p>
        </p:txBody>
      </p:sp>
      <p:sp>
        <p:nvSpPr>
          <p:cNvPr id="35843" name="Content Placeholder 2"/>
          <p:cNvSpPr>
            <a:spLocks noGrp="1"/>
          </p:cNvSpPr>
          <p:nvPr>
            <p:ph idx="1"/>
          </p:nvPr>
        </p:nvSpPr>
        <p:spPr>
          <a:xfrm>
            <a:off x="762000" y="1981200"/>
            <a:ext cx="8229600" cy="4419600"/>
          </a:xfrm>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A1</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a1(){}</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A2</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a2(){}</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a:t>
            </a:r>
            <a:r>
              <a:rPr lang="en-US" sz="1600" dirty="0" smtClean="0">
                <a:latin typeface="Courier New" pitchFamily="49" charset="0"/>
                <a:cs typeface="Courier New" pitchFamily="49" charset="0"/>
              </a:rPr>
              <a:t>:</a:t>
            </a:r>
            <a:r>
              <a:rPr lang="en-US" sz="1600" dirty="0" smtClean="0">
                <a:solidFill>
                  <a:schemeClr val="accent5">
                    <a:lumMod val="50000"/>
                  </a:schemeClr>
                </a:solidFill>
                <a:latin typeface="Courier New" pitchFamily="49" charset="0"/>
                <a:cs typeface="Courier New" pitchFamily="49" charset="0"/>
              </a:rPr>
              <a:t>A1, A2</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Error: "class multi inheritance" forbidden</a:t>
            </a:r>
          </a:p>
          <a:p>
            <a:pPr>
              <a:buFont typeface="Wingdings" pitchFamily="2" charset="2"/>
              <a:buNone/>
              <a:defRPr/>
            </a:pP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00FF"/>
                </a:solidFill>
                <a:latin typeface="Courier New" pitchFamily="49" charset="0"/>
                <a:cs typeface="Courier New" pitchFamily="49" charset="0"/>
              </a:rPr>
              <a:t>interface</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IA1</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IA();</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interface</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IA2</a:t>
            </a:r>
            <a:r>
              <a:rPr lang="en-US" sz="1600" dirty="0" smtClean="0">
                <a:latin typeface="Courier New" pitchFamily="49" charset="0"/>
                <a:cs typeface="Courier New" pitchFamily="49" charset="0"/>
              </a:rPr>
              <a:t>{</a:t>
            </a:r>
            <a:r>
              <a:rPr lang="en-US" altLang="ja-JP" sz="1600" dirty="0" smtClean="0">
                <a:solidFill>
                  <a:srgbClr val="0000FF"/>
                </a:solidFill>
                <a:latin typeface="Courier New" pitchFamily="49" charset="0"/>
                <a:cs typeface="Courier New" pitchFamily="49" charset="0"/>
              </a:rPr>
              <a:t>void </a:t>
            </a:r>
            <a:r>
              <a:rPr lang="en-US" altLang="ja-JP" sz="1600" dirty="0" smtClean="0">
                <a:latin typeface="Courier New" pitchFamily="49" charset="0"/>
                <a:cs typeface="Courier New" pitchFamily="49" charset="0"/>
              </a:rPr>
              <a:t>IA();</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A</a:t>
            </a:r>
            <a:r>
              <a:rPr lang="en-US" sz="1600" dirty="0" smtClean="0">
                <a:latin typeface="Courier New" pitchFamily="49" charset="0"/>
                <a:cs typeface="Courier New" pitchFamily="49" charset="0"/>
              </a:rPr>
              <a:t>:</a:t>
            </a:r>
            <a:r>
              <a:rPr lang="en-US" sz="1600" dirty="0" smtClean="0">
                <a:solidFill>
                  <a:schemeClr val="accent5">
                    <a:lumMod val="50000"/>
                  </a:schemeClr>
                </a:solidFill>
                <a:latin typeface="Courier New" pitchFamily="49" charset="0"/>
                <a:cs typeface="Courier New" pitchFamily="49" charset="0"/>
              </a:rPr>
              <a:t>IA1, IA2</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OK interface "multi interface" implementation</a:t>
            </a:r>
          </a:p>
          <a:p>
            <a:pPr>
              <a:buFont typeface="Wingdings" pitchFamily="2" charset="2"/>
              <a:buNone/>
              <a:defRPr/>
            </a:pPr>
            <a:r>
              <a:rPr lang="en-US" sz="1600" dirty="0" smtClean="0">
                <a:latin typeface="Courier New" pitchFamily="49" charset="0"/>
                <a:cs typeface="Courier New" pitchFamily="49" charset="0"/>
              </a:rPr>
              <a:t>   </a:t>
            </a:r>
            <a:r>
              <a:rPr lang="en-US" altLang="ja-JP" sz="1600" dirty="0" smtClean="0">
                <a:solidFill>
                  <a:srgbClr val="0000FF"/>
                </a:solidFill>
                <a:latin typeface="Courier New" pitchFamily="49" charset="0"/>
                <a:cs typeface="Courier New" pitchFamily="49" charset="0"/>
              </a:rPr>
              <a:t>void </a:t>
            </a:r>
            <a:r>
              <a:rPr lang="en-US" altLang="ja-JP" sz="1600" dirty="0" smtClean="0">
                <a:solidFill>
                  <a:schemeClr val="accent5">
                    <a:lumMod val="75000"/>
                  </a:schemeClr>
                </a:solidFill>
                <a:latin typeface="Courier New" pitchFamily="49" charset="0"/>
                <a:cs typeface="Courier New" pitchFamily="49" charset="0"/>
              </a:rPr>
              <a:t>IA1.</a:t>
            </a:r>
            <a:r>
              <a:rPr lang="en-US" altLang="ja-JP" sz="1600" dirty="0" smtClean="0">
                <a:latin typeface="Courier New" pitchFamily="49" charset="0"/>
                <a:cs typeface="Courier New" pitchFamily="49" charset="0"/>
              </a:rPr>
              <a:t>IA(){} </a:t>
            </a:r>
            <a:r>
              <a:rPr lang="en-US" sz="1600" dirty="0" smtClean="0">
                <a:solidFill>
                  <a:srgbClr val="008000"/>
                </a:solidFill>
                <a:latin typeface="Courier New" pitchFamily="49" charset="0"/>
                <a:cs typeface="Courier New" pitchFamily="49" charset="0"/>
              </a:rPr>
              <a:t>// All explicit implementation</a:t>
            </a:r>
            <a:endParaRPr lang="en-US" altLang="ja-JP" sz="1600" dirty="0" smtClean="0">
              <a:latin typeface="Courier New" pitchFamily="49" charset="0"/>
              <a:cs typeface="Courier New" pitchFamily="49" charset="0"/>
            </a:endParaRPr>
          </a:p>
          <a:p>
            <a:pPr>
              <a:buFont typeface="Wingdings" pitchFamily="2" charset="2"/>
              <a:buNone/>
              <a:defRPr/>
            </a:pPr>
            <a:r>
              <a:rPr lang="en-US" altLang="ja-JP" sz="1600" dirty="0" smtClean="0">
                <a:solidFill>
                  <a:srgbClr val="0000FF"/>
                </a:solidFill>
                <a:latin typeface="Courier New" pitchFamily="49" charset="0"/>
                <a:cs typeface="Courier New" pitchFamily="49" charset="0"/>
              </a:rPr>
              <a:t>   void </a:t>
            </a:r>
            <a:r>
              <a:rPr lang="en-US" altLang="ja-JP" sz="1600" dirty="0" smtClean="0">
                <a:solidFill>
                  <a:schemeClr val="accent5">
                    <a:lumMod val="75000"/>
                  </a:schemeClr>
                </a:solidFill>
                <a:latin typeface="Courier New" pitchFamily="49" charset="0"/>
                <a:cs typeface="Courier New" pitchFamily="49" charset="0"/>
              </a:rPr>
              <a:t>IA2.</a:t>
            </a:r>
            <a:r>
              <a:rPr lang="en-US" altLang="ja-JP" sz="1600" dirty="0" smtClean="0">
                <a:latin typeface="Courier New" pitchFamily="49" charset="0"/>
                <a:cs typeface="Courier New" pitchFamily="49" charset="0"/>
              </a:rPr>
              <a:t>IA(){}</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smtClean="0">
                <a:solidFill>
                  <a:schemeClr val="accent5">
                    <a:lumMod val="50000"/>
                  </a:schemeClr>
                </a:solidFill>
                <a:latin typeface="Courier New" pitchFamily="49" charset="0"/>
                <a:cs typeface="Courier New" pitchFamily="49" charset="0"/>
              </a:rPr>
              <a:t>B</a:t>
            </a:r>
            <a:r>
              <a:rPr lang="en-US" sz="1600" dirty="0" smtClean="0">
                <a:latin typeface="Courier New" pitchFamily="49" charset="0"/>
                <a:cs typeface="Courier New" pitchFamily="49" charset="0"/>
              </a:rPr>
              <a:t>:</a:t>
            </a:r>
            <a:r>
              <a:rPr lang="en-US" sz="1600" dirty="0" smtClean="0">
                <a:solidFill>
                  <a:schemeClr val="accent5">
                    <a:lumMod val="50000"/>
                  </a:schemeClr>
                </a:solidFill>
                <a:latin typeface="Courier New" pitchFamily="49" charset="0"/>
                <a:cs typeface="Courier New" pitchFamily="49" charset="0"/>
              </a:rPr>
              <a:t>IA1, IA2</a:t>
            </a:r>
            <a:r>
              <a:rPr lang="en-US" sz="1600" dirty="0" smtClean="0">
                <a:latin typeface="Courier New" pitchFamily="49" charset="0"/>
                <a:cs typeface="Courier New" pitchFamily="49" charset="0"/>
              </a:rPr>
              <a:t>{</a:t>
            </a:r>
          </a:p>
          <a:p>
            <a:pPr>
              <a:buFont typeface="Wingdings" pitchFamily="2" charset="2"/>
              <a:buNone/>
              <a:defRPr/>
            </a:pPr>
            <a:r>
              <a:rPr lang="en-US" altLang="ja-JP" sz="1600" dirty="0" smtClean="0">
                <a:solidFill>
                  <a:srgbClr val="0000FF"/>
                </a:solidFill>
                <a:latin typeface="Courier New" pitchFamily="49" charset="0"/>
                <a:cs typeface="Courier New" pitchFamily="49" charset="0"/>
              </a:rPr>
              <a:t>   void </a:t>
            </a:r>
            <a:r>
              <a:rPr lang="en-US" altLang="ja-JP" sz="1600" dirty="0" smtClean="0">
                <a:latin typeface="Courier New" pitchFamily="49" charset="0"/>
                <a:cs typeface="Courier New" pitchFamily="49" charset="0"/>
              </a:rPr>
              <a:t>IA(){}     </a:t>
            </a:r>
            <a:r>
              <a:rPr lang="en-US" sz="1600" dirty="0" smtClean="0">
                <a:solidFill>
                  <a:srgbClr val="008000"/>
                </a:solidFill>
                <a:latin typeface="Courier New" pitchFamily="49" charset="0"/>
                <a:cs typeface="Courier New" pitchFamily="49" charset="0"/>
              </a:rPr>
              <a:t>// one implementation for all interface</a:t>
            </a:r>
            <a:endParaRPr lang="en-US" altLang="ja-JP" sz="1600" dirty="0" smtClean="0">
              <a:latin typeface="Courier New" pitchFamily="49" charset="0"/>
              <a:cs typeface="Courier New" pitchFamily="49" charset="0"/>
            </a:endParaRPr>
          </a:p>
          <a:p>
            <a:pPr>
              <a:buFont typeface="Wingdings" pitchFamily="2" charset="2"/>
              <a:buNone/>
              <a:defRPr/>
            </a:pPr>
            <a:r>
              <a:rPr lang="en-US" sz="1600" dirty="0" smtClean="0">
                <a:latin typeface="Courier New" pitchFamily="49" charset="0"/>
                <a:cs typeface="Courier New" pitchFamily="49" charset="0"/>
              </a:rPr>
              <a:t>}</a:t>
            </a:r>
          </a:p>
        </p:txBody>
      </p:sp>
      <p:sp>
        <p:nvSpPr>
          <p:cNvPr id="4" name="Rectangle 13"/>
          <p:cNvSpPr txBox="1">
            <a:spLocks noChangeArrowheads="1"/>
          </p:cNvSpPr>
          <p:nvPr/>
        </p:nvSpPr>
        <p:spPr bwMode="auto">
          <a:xfrm>
            <a:off x="304800" y="1066800"/>
            <a:ext cx="8229600" cy="914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dirty="0" smtClean="0"/>
              <a:t>Classes and </a:t>
            </a:r>
            <a:r>
              <a:rPr lang="en-US" sz="2400" dirty="0" err="1" smtClean="0"/>
              <a:t>structs</a:t>
            </a:r>
            <a:r>
              <a:rPr lang="en-US" sz="2400" dirty="0" smtClean="0"/>
              <a:t> can inherit from multiple interfaces</a:t>
            </a:r>
          </a:p>
          <a:p>
            <a:pPr eaLnBrk="1" hangingPunct="1"/>
            <a:r>
              <a:rPr lang="en-US" sz="2400" dirty="0" smtClean="0"/>
              <a:t>Interfaces can inherit from multiple interfaces</a:t>
            </a:r>
          </a:p>
          <a:p>
            <a:pPr eaLnBrk="1" hangingPunct="1"/>
            <a:endParaRPr lang="en-US" sz="2400" dirty="0" smtClean="0"/>
          </a:p>
        </p:txBody>
      </p:sp>
    </p:spTree>
    <p:extLst>
      <p:ext uri="{BB962C8B-B14F-4D97-AF65-F5344CB8AC3E}">
        <p14:creationId xmlns:p14="http://schemas.microsoft.com/office/powerpoint/2010/main" val="2568919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 Class &amp; Interface </a:t>
            </a:r>
            <a:br>
              <a:rPr lang="en-US" dirty="0">
                <a:solidFill>
                  <a:srgbClr val="C00000"/>
                </a:solidFill>
                <a:latin typeface="Arial" charset="0"/>
                <a:cs typeface="Arial" charset="0"/>
              </a:rPr>
            </a:br>
            <a:r>
              <a:rPr lang="en-US" sz="2800" dirty="0">
                <a:solidFill>
                  <a:srgbClr val="C00000"/>
                </a:solidFill>
                <a:latin typeface="Arial" charset="0"/>
                <a:cs typeface="Arial" charset="0"/>
              </a:rPr>
              <a:t>Abstract Class </a:t>
            </a:r>
            <a:r>
              <a:rPr lang="en-US" sz="2800" dirty="0" smtClean="0">
                <a:solidFill>
                  <a:srgbClr val="C00000"/>
                </a:solidFill>
                <a:latin typeface="Arial" charset="0"/>
                <a:cs typeface="Arial" charset="0"/>
              </a:rPr>
              <a:t>vs. </a:t>
            </a:r>
            <a:r>
              <a:rPr lang="en-US" sz="2800" dirty="0">
                <a:solidFill>
                  <a:srgbClr val="C00000"/>
                </a:solidFill>
                <a:latin typeface="Arial" charset="0"/>
                <a:cs typeface="Arial" charset="0"/>
              </a:rPr>
              <a:t>Interface </a:t>
            </a:r>
            <a:endParaRPr lang="en-US" dirty="0" smtClean="0">
              <a:solidFill>
                <a:srgbClr val="C00000"/>
              </a:solidFill>
              <a:latin typeface="Arial" charset="0"/>
              <a:cs typeface="Arial" charset="0"/>
            </a:endParaRPr>
          </a:p>
        </p:txBody>
      </p:sp>
      <p:sp>
        <p:nvSpPr>
          <p:cNvPr id="5" name="Content Placeholder 2"/>
          <p:cNvSpPr>
            <a:spLocks noGrp="1"/>
          </p:cNvSpPr>
          <p:nvPr>
            <p:ph idx="1"/>
          </p:nvPr>
        </p:nvSpPr>
        <p:spPr>
          <a:xfrm>
            <a:off x="152400" y="1219200"/>
            <a:ext cx="8686800" cy="5638800"/>
          </a:xfrm>
        </p:spPr>
        <p:txBody>
          <a:bodyPr/>
          <a:lstStyle/>
          <a:p>
            <a:r>
              <a:rPr lang="vi-VN" sz="2400" b="1" dirty="0" smtClean="0"/>
              <a:t>Abstract:</a:t>
            </a:r>
            <a:r>
              <a:rPr lang="vi-VN" sz="2400" dirty="0" smtClean="0"/>
              <a:t/>
            </a:r>
            <a:br>
              <a:rPr lang="vi-VN" sz="2400" dirty="0" smtClean="0"/>
            </a:br>
            <a:r>
              <a:rPr lang="vi-VN" sz="2400" dirty="0" smtClean="0"/>
              <a:t>- Single inheritance</a:t>
            </a:r>
            <a:br>
              <a:rPr lang="vi-VN" sz="2400" dirty="0" smtClean="0"/>
            </a:br>
            <a:r>
              <a:rPr lang="vi-VN" sz="2400" dirty="0" smtClean="0"/>
              <a:t>- Fast performance</a:t>
            </a:r>
            <a:br>
              <a:rPr lang="vi-VN" sz="2400" dirty="0" smtClean="0"/>
            </a:br>
            <a:r>
              <a:rPr lang="vi-VN" sz="2400" dirty="0" smtClean="0"/>
              <a:t>- Security problem </a:t>
            </a:r>
            <a:r>
              <a:rPr lang="en-US" sz="2400" dirty="0" smtClean="0"/>
              <a:t>in </a:t>
            </a:r>
            <a:r>
              <a:rPr lang="vi-VN" sz="2400" dirty="0" smtClean="0"/>
              <a:t>distributed application</a:t>
            </a:r>
            <a:br>
              <a:rPr lang="vi-VN" sz="2400" dirty="0" smtClean="0"/>
            </a:br>
            <a:r>
              <a:rPr lang="vi-VN" sz="2400" dirty="0" smtClean="0"/>
              <a:t>- </a:t>
            </a:r>
            <a:r>
              <a:rPr lang="en-US" sz="2400" dirty="0" smtClean="0"/>
              <a:t>When base class change lead to the changing derived class</a:t>
            </a:r>
            <a:r>
              <a:rPr lang="vi-VN" sz="2400" dirty="0" smtClean="0"/>
              <a:t>. </a:t>
            </a:r>
            <a:endParaRPr lang="en-US" sz="2400" dirty="0" smtClean="0"/>
          </a:p>
          <a:p>
            <a:r>
              <a:rPr lang="vi-VN" sz="2400" b="1" dirty="0" smtClean="0"/>
              <a:t>Interface:</a:t>
            </a:r>
            <a:r>
              <a:rPr lang="vi-VN" sz="2400" dirty="0" smtClean="0"/>
              <a:t/>
            </a:r>
            <a:br>
              <a:rPr lang="vi-VN" sz="2400" dirty="0" smtClean="0"/>
            </a:br>
            <a:r>
              <a:rPr lang="vi-VN" sz="2400" dirty="0" smtClean="0"/>
              <a:t>- </a:t>
            </a:r>
            <a:r>
              <a:rPr lang="en-US" sz="2400" dirty="0" smtClean="0"/>
              <a:t>M</a:t>
            </a:r>
            <a:r>
              <a:rPr lang="vi-VN" sz="2400" dirty="0" smtClean="0"/>
              <a:t>ultiple inheritance. </a:t>
            </a:r>
            <a:br>
              <a:rPr lang="vi-VN" sz="2400" dirty="0" smtClean="0"/>
            </a:br>
            <a:r>
              <a:rPr lang="vi-VN" sz="2400" dirty="0" smtClean="0"/>
              <a:t>- </a:t>
            </a:r>
            <a:r>
              <a:rPr lang="en-US" sz="2400" dirty="0" smtClean="0"/>
              <a:t> Slow performance but flexible </a:t>
            </a:r>
            <a:r>
              <a:rPr lang="vi-VN" sz="2400" dirty="0" smtClean="0"/>
              <a:t/>
            </a:r>
            <a:br>
              <a:rPr lang="vi-VN" sz="2400" dirty="0" smtClean="0"/>
            </a:br>
            <a:r>
              <a:rPr lang="vi-VN" sz="2400" dirty="0" smtClean="0"/>
              <a:t>- </a:t>
            </a:r>
            <a:r>
              <a:rPr lang="en-US" sz="2400" dirty="0" smtClean="0"/>
              <a:t> Good for separate interface &amp; implementation ( </a:t>
            </a:r>
            <a:r>
              <a:rPr lang="en-US" sz="2400" dirty="0" err="1" smtClean="0"/>
              <a:t>eg</a:t>
            </a:r>
            <a:r>
              <a:rPr lang="en-US" sz="2400" dirty="0" smtClean="0"/>
              <a:t> : plug-in programming)</a:t>
            </a:r>
            <a:br>
              <a:rPr lang="en-US" sz="2400" dirty="0" smtClean="0"/>
            </a:br>
            <a:endParaRPr lang="en-US" sz="2400" dirty="0" smtClean="0"/>
          </a:p>
          <a:p>
            <a:r>
              <a:rPr lang="en-US" sz="2400" dirty="0" smtClean="0"/>
              <a:t>More : </a:t>
            </a:r>
            <a:r>
              <a:rPr lang="en-US" sz="2000" dirty="0" smtClean="0">
                <a:hlinkClick r:id="rId2"/>
              </a:rPr>
              <a:t>http://liveonmyown.wordpress.com/2007/09/11/abstract-class-vs-interface/</a:t>
            </a:r>
            <a:endParaRPr lang="en-US" sz="2000" dirty="0" smtClean="0"/>
          </a:p>
          <a:p>
            <a:endParaRPr lang="en-US" sz="2400" dirty="0"/>
          </a:p>
        </p:txBody>
      </p:sp>
    </p:spTree>
    <p:extLst>
      <p:ext uri="{BB962C8B-B14F-4D97-AF65-F5344CB8AC3E}">
        <p14:creationId xmlns:p14="http://schemas.microsoft.com/office/powerpoint/2010/main" val="438724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rial" charset="0"/>
                <a:cs typeface="Arial" charset="0"/>
              </a:rPr>
              <a:t>Lesson Summary</a:t>
            </a:r>
            <a:endParaRPr lang="en-US" dirty="0">
              <a:solidFill>
                <a:srgbClr val="C00000"/>
              </a:solidFill>
              <a:latin typeface="Arial" charset="0"/>
              <a:cs typeface="Arial" charset="0"/>
            </a:endParaRPr>
          </a:p>
        </p:txBody>
      </p:sp>
      <p:sp>
        <p:nvSpPr>
          <p:cNvPr id="11" name="Content Placeholder 2"/>
          <p:cNvSpPr>
            <a:spLocks noGrp="1"/>
          </p:cNvSpPr>
          <p:nvPr>
            <p:ph idx="1"/>
          </p:nvPr>
        </p:nvSpPr>
        <p:spPr>
          <a:xfrm>
            <a:off x="762000" y="1219200"/>
            <a:ext cx="7498080" cy="381000"/>
          </a:xfrm>
        </p:spPr>
        <p:txBody>
          <a:bodyPr>
            <a:normAutofit fontScale="70000" lnSpcReduction="20000"/>
          </a:bodyPr>
          <a:lstStyle/>
          <a:p>
            <a:pPr>
              <a:buNone/>
            </a:pPr>
            <a:r>
              <a:rPr lang="en-US" dirty="0" smtClean="0"/>
              <a:t>Object-oriented systems describe entities as objects. </a:t>
            </a:r>
            <a:endParaRPr lang="en-US" dirty="0"/>
          </a:p>
        </p:txBody>
      </p:sp>
      <p:sp>
        <p:nvSpPr>
          <p:cNvPr id="4" name="Oval 3"/>
          <p:cNvSpPr/>
          <p:nvPr/>
        </p:nvSpPr>
        <p:spPr>
          <a:xfrm>
            <a:off x="3657600" y="2819400"/>
            <a:ext cx="1676400" cy="1676400"/>
          </a:xfrm>
          <a:prstGeom prst="ellipse">
            <a:avLst/>
          </a:prstGeom>
          <a:solidFill>
            <a:schemeClr val="accent2">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Object Oriented</a:t>
            </a:r>
            <a:endParaRPr lang="en-US" sz="2000" dirty="0"/>
          </a:p>
        </p:txBody>
      </p:sp>
      <p:sp>
        <p:nvSpPr>
          <p:cNvPr id="7" name="Rounded Rectangle 6"/>
          <p:cNvSpPr/>
          <p:nvPr/>
        </p:nvSpPr>
        <p:spPr>
          <a:xfrm>
            <a:off x="1066800" y="2133600"/>
            <a:ext cx="12954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Abstraction</a:t>
            </a:r>
            <a:endParaRPr lang="en-US" sz="1600" dirty="0"/>
          </a:p>
        </p:txBody>
      </p:sp>
      <p:sp>
        <p:nvSpPr>
          <p:cNvPr id="8" name="Rounded Rectangle 7"/>
          <p:cNvSpPr/>
          <p:nvPr/>
        </p:nvSpPr>
        <p:spPr>
          <a:xfrm>
            <a:off x="2743200" y="21336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Encapsulation</a:t>
            </a:r>
            <a:endParaRPr lang="en-US" sz="1600" dirty="0"/>
          </a:p>
        </p:txBody>
      </p:sp>
      <p:sp>
        <p:nvSpPr>
          <p:cNvPr id="9" name="Rounded Rectangle 8"/>
          <p:cNvSpPr/>
          <p:nvPr/>
        </p:nvSpPr>
        <p:spPr>
          <a:xfrm>
            <a:off x="4495800" y="21336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Inheritance</a:t>
            </a:r>
            <a:endParaRPr lang="en-US" sz="1600" dirty="0"/>
          </a:p>
        </p:txBody>
      </p:sp>
      <p:sp>
        <p:nvSpPr>
          <p:cNvPr id="10" name="Rounded Rectangle 9"/>
          <p:cNvSpPr/>
          <p:nvPr/>
        </p:nvSpPr>
        <p:spPr>
          <a:xfrm>
            <a:off x="6324600" y="21336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Polymorphism</a:t>
            </a:r>
            <a:endParaRPr lang="en-US" sz="1600" dirty="0"/>
          </a:p>
        </p:txBody>
      </p:sp>
      <p:sp>
        <p:nvSpPr>
          <p:cNvPr id="12" name="Rounded Rectangle 11"/>
          <p:cNvSpPr/>
          <p:nvPr/>
        </p:nvSpPr>
        <p:spPr>
          <a:xfrm>
            <a:off x="1295400" y="4800600"/>
            <a:ext cx="64008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Abstract class, Concrete class,  Base class, Derive class, Attribute, Method,</a:t>
            </a:r>
          </a:p>
          <a:p>
            <a:pPr algn="ctr"/>
            <a:r>
              <a:rPr lang="en-US" sz="1600" dirty="0" smtClean="0"/>
              <a:t>Instance, Instantiation, </a:t>
            </a:r>
            <a:endParaRPr lang="en-US" sz="1600" dirty="0"/>
          </a:p>
        </p:txBody>
      </p:sp>
      <p:sp>
        <p:nvSpPr>
          <p:cNvPr id="13" name="Rectangle 12"/>
          <p:cNvSpPr/>
          <p:nvPr/>
        </p:nvSpPr>
        <p:spPr>
          <a:xfrm>
            <a:off x="774192" y="1550313"/>
            <a:ext cx="7455408" cy="430887"/>
          </a:xfrm>
          <a:prstGeom prst="rect">
            <a:avLst/>
          </a:prstGeom>
        </p:spPr>
        <p:txBody>
          <a:bodyPr wrap="square">
            <a:spAutoFit/>
          </a:bodyPr>
          <a:lstStyle/>
          <a:p>
            <a:pPr>
              <a:buNone/>
            </a:pPr>
            <a:r>
              <a:rPr lang="en-US" sz="2200" dirty="0" smtClean="0">
                <a:solidFill>
                  <a:srgbClr val="0000FF"/>
                </a:solidFill>
              </a:rPr>
              <a:t>Objects</a:t>
            </a:r>
            <a:r>
              <a:rPr lang="en-US" sz="2200" dirty="0" smtClean="0"/>
              <a:t> are part of a general concept called </a:t>
            </a:r>
            <a:r>
              <a:rPr lang="en-US" sz="2200" dirty="0" smtClean="0">
                <a:solidFill>
                  <a:srgbClr val="0000FF"/>
                </a:solidFill>
              </a:rPr>
              <a:t>classes</a:t>
            </a:r>
            <a:endParaRPr lang="en-US" sz="2200" dirty="0"/>
          </a:p>
        </p:txBody>
      </p:sp>
    </p:spTree>
    <p:extLst>
      <p:ext uri="{BB962C8B-B14F-4D97-AF65-F5344CB8AC3E}">
        <p14:creationId xmlns:p14="http://schemas.microsoft.com/office/powerpoint/2010/main" val="21671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20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20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00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bg/>
                                          </p:spTgt>
                                        </p:tgtEl>
                                        <p:attrNameLst>
                                          <p:attrName>style.visibility</p:attrName>
                                        </p:attrNameLst>
                                      </p:cBhvr>
                                      <p:to>
                                        <p:strVal val="visible"/>
                                      </p:to>
                                    </p:set>
                                    <p:animEffect transition="in" filter="fade">
                                      <p:cBhvr>
                                        <p:cTn id="33" dur="2000"/>
                                        <p:tgtEl>
                                          <p:spTgt spid="8">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bg/>
                                          </p:spTgt>
                                        </p:tgtEl>
                                        <p:attrNameLst>
                                          <p:attrName>style.visibility</p:attrName>
                                        </p:attrNameLst>
                                      </p:cBhvr>
                                      <p:to>
                                        <p:strVal val="visible"/>
                                      </p:to>
                                    </p:set>
                                    <p:animEffect transition="in" filter="fade">
                                      <p:cBhvr>
                                        <p:cTn id="41" dur="2000"/>
                                        <p:tgtEl>
                                          <p:spTgt spid="9">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2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bg/>
                                          </p:spTgt>
                                        </p:tgtEl>
                                        <p:attrNameLst>
                                          <p:attrName>style.visibility</p:attrName>
                                        </p:attrNameLst>
                                      </p:cBhvr>
                                      <p:to>
                                        <p:strVal val="visible"/>
                                      </p:to>
                                    </p:set>
                                    <p:animEffect transition="in" filter="fade">
                                      <p:cBhvr>
                                        <p:cTn id="49" dur="2000"/>
                                        <p:tgtEl>
                                          <p:spTgt spid="10">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2000"/>
                                        <p:tgtEl>
                                          <p:spTgt spid="1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bg/>
                                          </p:spTgt>
                                        </p:tgtEl>
                                        <p:attrNameLst>
                                          <p:attrName>style.visibility</p:attrName>
                                        </p:attrNameLst>
                                      </p:cBhvr>
                                      <p:to>
                                        <p:strVal val="visible"/>
                                      </p:to>
                                    </p:set>
                                    <p:animEffect transition="in" filter="fade">
                                      <p:cBhvr>
                                        <p:cTn id="57" dur="2000"/>
                                        <p:tgtEl>
                                          <p:spTgt spid="12">
                                            <p:bg/>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Effect transition="in" filter="fade">
                                      <p:cBhvr>
                                        <p:cTn id="60" dur="2000"/>
                                        <p:tgtEl>
                                          <p:spTgt spid="12">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xEl>
                                              <p:pRg st="1" end="1"/>
                                            </p:txEl>
                                          </p:spTgt>
                                        </p:tgtEl>
                                        <p:attrNameLst>
                                          <p:attrName>style.visibility</p:attrName>
                                        </p:attrNameLst>
                                      </p:cBhvr>
                                      <p:to>
                                        <p:strVal val="visible"/>
                                      </p:to>
                                    </p:set>
                                    <p:animEffect transition="in" filter="fade">
                                      <p:cBhvr>
                                        <p:cTn id="63" dur="2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4" grpId="0" build="allAtOnce" animBg="1"/>
      <p:bldP spid="7" grpId="0" build="allAtOnce" animBg="1"/>
      <p:bldP spid="8" grpId="0" build="allAtOnce" animBg="1"/>
      <p:bldP spid="9" grpId="0" build="allAtOnce" animBg="1"/>
      <p:bldP spid="10" grpId="0" build="allAtOnce" animBg="1"/>
      <p:bldP spid="12" grpId="0" build="allAtOnce" animBg="1"/>
      <p:bldP spid="13"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Sample</a:t>
            </a:r>
            <a:endParaRPr lang="en-US" dirty="0" smtClean="0">
              <a:solidFill>
                <a:srgbClr val="C00000"/>
              </a:solidFill>
              <a:latin typeface="Arial" charset="0"/>
              <a:cs typeface="Arial" charset="0"/>
            </a:endParaRPr>
          </a:p>
        </p:txBody>
      </p:sp>
      <p:sp>
        <p:nvSpPr>
          <p:cNvPr id="8" name="Content Placeholder 2"/>
          <p:cNvSpPr>
            <a:spLocks noGrp="1"/>
          </p:cNvSpPr>
          <p:nvPr>
            <p:ph idx="4294967295"/>
          </p:nvPr>
        </p:nvSpPr>
        <p:spPr>
          <a:xfrm>
            <a:off x="416859" y="1347134"/>
            <a:ext cx="8242300" cy="5383212"/>
          </a:xfrm>
        </p:spPr>
        <p:txBody>
          <a:bodyPr>
            <a:normAutofit fontScale="92500" lnSpcReduction="20000"/>
          </a:bodyPr>
          <a:lstStyle/>
          <a:p>
            <a:pPr>
              <a:lnSpc>
                <a:spcPct val="80000"/>
              </a:lnSpc>
            </a:pPr>
            <a:r>
              <a:rPr lang="en-US" altLang="ja-JP" sz="3000" dirty="0" smtClean="0"/>
              <a:t>Object: Sport Car</a:t>
            </a:r>
          </a:p>
          <a:p>
            <a:pPr lvl="1">
              <a:lnSpc>
                <a:spcPct val="80000"/>
              </a:lnSpc>
            </a:pPr>
            <a:r>
              <a:rPr lang="en-US" altLang="ja-JP" sz="3000" dirty="0" smtClean="0"/>
              <a:t>Data: Information</a:t>
            </a:r>
          </a:p>
          <a:p>
            <a:pPr lvl="2">
              <a:lnSpc>
                <a:spcPct val="80000"/>
              </a:lnSpc>
            </a:pPr>
            <a:r>
              <a:rPr lang="en-US" altLang="ja-JP" sz="3000" dirty="0" smtClean="0"/>
              <a:t>Wheel: 4 wheels</a:t>
            </a:r>
          </a:p>
          <a:p>
            <a:pPr lvl="2">
              <a:lnSpc>
                <a:spcPct val="80000"/>
              </a:lnSpc>
            </a:pPr>
            <a:r>
              <a:rPr lang="en-US" altLang="ja-JP" sz="3000" dirty="0" smtClean="0"/>
              <a:t>Main color: Yellow</a:t>
            </a:r>
          </a:p>
          <a:p>
            <a:pPr lvl="2">
              <a:lnSpc>
                <a:spcPct val="80000"/>
              </a:lnSpc>
            </a:pPr>
            <a:r>
              <a:rPr lang="en-US" altLang="ja-JP" sz="3000" dirty="0" smtClean="0"/>
              <a:t>Rear port: 2 ports</a:t>
            </a:r>
          </a:p>
          <a:p>
            <a:pPr lvl="2">
              <a:lnSpc>
                <a:spcPct val="80000"/>
              </a:lnSpc>
            </a:pPr>
            <a:r>
              <a:rPr lang="en-US" altLang="ja-JP" sz="3000" dirty="0" smtClean="0"/>
              <a:t>With upper window: Yes</a:t>
            </a:r>
          </a:p>
          <a:p>
            <a:pPr lvl="2">
              <a:lnSpc>
                <a:spcPct val="80000"/>
              </a:lnSpc>
            </a:pPr>
            <a:r>
              <a:rPr lang="en-US" altLang="ja-JP" sz="3000" dirty="0" smtClean="0"/>
              <a:t>Seat: 2 seats</a:t>
            </a:r>
          </a:p>
          <a:p>
            <a:pPr lvl="2">
              <a:lnSpc>
                <a:spcPct val="80000"/>
              </a:lnSpc>
            </a:pPr>
            <a:r>
              <a:rPr lang="en-US" altLang="ja-JP" sz="3000" dirty="0" smtClean="0"/>
              <a:t>Cylinder volume:2.1L</a:t>
            </a:r>
          </a:p>
          <a:p>
            <a:pPr lvl="1">
              <a:lnSpc>
                <a:spcPct val="80000"/>
              </a:lnSpc>
            </a:pPr>
            <a:r>
              <a:rPr lang="en-US" altLang="ja-JP" sz="3000" dirty="0" smtClean="0"/>
              <a:t>Action</a:t>
            </a:r>
          </a:p>
          <a:p>
            <a:pPr lvl="2">
              <a:lnSpc>
                <a:spcPct val="80000"/>
              </a:lnSpc>
            </a:pPr>
            <a:r>
              <a:rPr lang="en-US" altLang="ja-JP" sz="3000" dirty="0" smtClean="0"/>
              <a:t>Engine start</a:t>
            </a:r>
          </a:p>
          <a:p>
            <a:pPr lvl="2">
              <a:lnSpc>
                <a:spcPct val="80000"/>
              </a:lnSpc>
            </a:pPr>
            <a:r>
              <a:rPr lang="en-US" altLang="ja-JP" sz="3000" dirty="0" smtClean="0"/>
              <a:t>Speed up, Slow down</a:t>
            </a:r>
          </a:p>
          <a:p>
            <a:pPr lvl="2">
              <a:lnSpc>
                <a:spcPct val="80000"/>
              </a:lnSpc>
            </a:pPr>
            <a:r>
              <a:rPr lang="en-US" altLang="ja-JP" sz="3000" dirty="0" smtClean="0"/>
              <a:t>Turn left, turn right</a:t>
            </a:r>
          </a:p>
          <a:p>
            <a:pPr lvl="2">
              <a:lnSpc>
                <a:spcPct val="80000"/>
              </a:lnSpc>
            </a:pPr>
            <a:r>
              <a:rPr lang="en-US" altLang="ja-JP" sz="3000" dirty="0" smtClean="0"/>
              <a:t>Stop</a:t>
            </a:r>
          </a:p>
          <a:p>
            <a:pPr>
              <a:lnSpc>
                <a:spcPct val="80000"/>
              </a:lnSpc>
              <a:buFont typeface="Wingdings" pitchFamily="2" charset="2"/>
              <a:buNone/>
            </a:pPr>
            <a:r>
              <a:rPr lang="en-US" altLang="ja-JP" dirty="0" smtClean="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799" y="1603216"/>
            <a:ext cx="3401359" cy="2131518"/>
          </a:xfrm>
          <a:prstGeom prst="rect">
            <a:avLst/>
          </a:prstGeom>
        </p:spPr>
      </p:pic>
    </p:spTree>
    <p:extLst>
      <p:ext uri="{BB962C8B-B14F-4D97-AF65-F5344CB8AC3E}">
        <p14:creationId xmlns:p14="http://schemas.microsoft.com/office/powerpoint/2010/main" val="11849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What is an object?</a:t>
            </a:r>
          </a:p>
        </p:txBody>
      </p:sp>
      <p:sp>
        <p:nvSpPr>
          <p:cNvPr id="10" name="Content Placeholder 2"/>
          <p:cNvSpPr>
            <a:spLocks noGrp="1"/>
          </p:cNvSpPr>
          <p:nvPr>
            <p:ph idx="4294967295"/>
          </p:nvPr>
        </p:nvSpPr>
        <p:spPr>
          <a:xfrm>
            <a:off x="0" y="1143000"/>
            <a:ext cx="7802563" cy="762000"/>
          </a:xfrm>
        </p:spPr>
        <p:txBody>
          <a:bodyPr>
            <a:normAutofit/>
          </a:bodyPr>
          <a:lstStyle/>
          <a:p>
            <a:r>
              <a:rPr lang="en-US" sz="2800" dirty="0" smtClean="0"/>
              <a:t>Represent an entity in the “real” world</a:t>
            </a:r>
          </a:p>
          <a:p>
            <a:endParaRPr lang="en-US" sz="2800" dirty="0" smtClean="0"/>
          </a:p>
          <a:p>
            <a:pPr>
              <a:buNone/>
            </a:pPr>
            <a:endParaRPr lang="en-US" sz="2800" dirty="0" smtClean="0"/>
          </a:p>
        </p:txBody>
      </p:sp>
      <p:pic>
        <p:nvPicPr>
          <p:cNvPr id="11" name="Picture 2"/>
          <p:cNvPicPr>
            <a:picLocks noChangeAspect="1" noChangeArrowheads="1"/>
          </p:cNvPicPr>
          <p:nvPr/>
        </p:nvPicPr>
        <p:blipFill>
          <a:blip r:embed="rId3" cstate="print"/>
          <a:srcRect/>
          <a:stretch>
            <a:fillRect/>
          </a:stretch>
        </p:blipFill>
        <p:spPr bwMode="auto">
          <a:xfrm>
            <a:off x="6738475" y="4648200"/>
            <a:ext cx="2253125" cy="1143000"/>
          </a:xfrm>
          <a:prstGeom prst="rect">
            <a:avLst/>
          </a:prstGeom>
          <a:noFill/>
          <a:ln w="9525">
            <a:noFill/>
            <a:miter lim="800000"/>
            <a:headEnd/>
            <a:tailEnd/>
          </a:ln>
          <a:effectLst/>
        </p:spPr>
      </p:pic>
      <p:sp>
        <p:nvSpPr>
          <p:cNvPr id="12" name="Content Placeholder 2"/>
          <p:cNvSpPr txBox="1">
            <a:spLocks/>
          </p:cNvSpPr>
          <p:nvPr/>
        </p:nvSpPr>
        <p:spPr bwMode="auto">
          <a:xfrm>
            <a:off x="459595" y="2977987"/>
            <a:ext cx="780288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Possesses operation (behavior) and attributes (data – state)</a:t>
            </a:r>
          </a:p>
        </p:txBody>
      </p:sp>
      <p:sp>
        <p:nvSpPr>
          <p:cNvPr id="13" name="Content Placeholder 2"/>
          <p:cNvSpPr txBox="1">
            <a:spLocks/>
          </p:cNvSpPr>
          <p:nvPr/>
        </p:nvSpPr>
        <p:spPr bwMode="auto">
          <a:xfrm>
            <a:off x="566275" y="4388224"/>
            <a:ext cx="780288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effectLst/>
                <a:uLnTx/>
                <a:uFillTx/>
                <a:latin typeface="+mn-lt"/>
                <a:sym typeface="Wingdings" pitchFamily="2" charset="2"/>
              </a:rPr>
              <a:t>Operation/Behavior  Method inside class</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000" b="0" i="0" u="none" strike="noStrike" kern="0" cap="none" spc="0" normalizeH="0" baseline="0" noProof="0" dirty="0" smtClean="0">
                <a:ln>
                  <a:noFill/>
                </a:ln>
                <a:effectLst/>
                <a:uLnTx/>
                <a:uFillTx/>
                <a:latin typeface="+mn-lt"/>
                <a:sym typeface="Wingdings" pitchFamily="2" charset="2"/>
              </a:rPr>
              <a:t>  Consists of things that the object know how to do</a:t>
            </a:r>
          </a:p>
        </p:txBody>
      </p:sp>
      <p:sp>
        <p:nvSpPr>
          <p:cNvPr id="14" name="Content Placeholder 2"/>
          <p:cNvSpPr txBox="1">
            <a:spLocks/>
          </p:cNvSpPr>
          <p:nvPr/>
        </p:nvSpPr>
        <p:spPr bwMode="auto">
          <a:xfrm>
            <a:off x="459595" y="5029200"/>
            <a:ext cx="780288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Unique – Identifiable</a:t>
            </a:r>
          </a:p>
        </p:txBody>
      </p:sp>
      <p:sp>
        <p:nvSpPr>
          <p:cNvPr id="15" name="Content Placeholder 2"/>
          <p:cNvSpPr txBox="1">
            <a:spLocks/>
          </p:cNvSpPr>
          <p:nvPr/>
        </p:nvSpPr>
        <p:spPr bwMode="auto">
          <a:xfrm>
            <a:off x="459595" y="5716074"/>
            <a:ext cx="780288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800" b="0" i="0" u="none" strike="noStrike" kern="0" cap="none" spc="0" normalizeH="0" baseline="0" noProof="0" dirty="0" smtClean="0">
                <a:ln>
                  <a:noFill/>
                </a:ln>
                <a:effectLst/>
                <a:uLnTx/>
                <a:uFillTx/>
                <a:latin typeface="+mn-lt"/>
                <a:ea typeface="+mn-ea"/>
                <a:cs typeface="+mn-cs"/>
              </a:rPr>
              <a:t>Is a “black box” which receives messages</a:t>
            </a:r>
            <a:endParaRPr kumimoji="0" lang="en-US" sz="2800" b="0" i="0" u="none" strike="noStrike" kern="0" cap="none" spc="0" normalizeH="0" baseline="0" noProof="0" dirty="0">
              <a:ln>
                <a:noFill/>
              </a:ln>
              <a:effectLst/>
              <a:uLnTx/>
              <a:uFillTx/>
              <a:latin typeface="+mn-lt"/>
              <a:ea typeface="+mn-ea"/>
              <a:cs typeface="+mn-cs"/>
            </a:endParaRPr>
          </a:p>
        </p:txBody>
      </p:sp>
      <p:sp>
        <p:nvSpPr>
          <p:cNvPr id="16" name="Content Placeholder 2"/>
          <p:cNvSpPr txBox="1">
            <a:spLocks/>
          </p:cNvSpPr>
          <p:nvPr/>
        </p:nvSpPr>
        <p:spPr bwMode="auto">
          <a:xfrm>
            <a:off x="566275" y="3691755"/>
            <a:ext cx="780288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Char char="«"/>
              <a:tabLst/>
              <a:defRPr/>
            </a:pPr>
            <a:r>
              <a:rPr kumimoji="0" lang="en-US" sz="2000" b="0" i="0" u="none" strike="noStrike" kern="0" cap="none" spc="0" normalizeH="0" baseline="0" noProof="0" dirty="0" smtClean="0">
                <a:ln>
                  <a:noFill/>
                </a:ln>
                <a:effectLst/>
                <a:uLnTx/>
                <a:uFillTx/>
                <a:latin typeface="+mn-lt"/>
              </a:rPr>
              <a:t>Data </a:t>
            </a:r>
            <a:r>
              <a:rPr kumimoji="0" lang="en-US" sz="2000" b="0" i="0" u="none" strike="noStrike" kern="0" cap="none" spc="0" normalizeH="0" baseline="0" noProof="0" dirty="0" smtClean="0">
                <a:ln>
                  <a:noFill/>
                </a:ln>
                <a:effectLst/>
                <a:uLnTx/>
                <a:uFillTx/>
                <a:latin typeface="+mn-lt"/>
                <a:sym typeface="Wingdings" pitchFamily="2" charset="2"/>
              </a:rPr>
              <a:t> contain information describe </a:t>
            </a:r>
          </a:p>
          <a:p>
            <a:pPr marL="742950" marR="0" lvl="1" indent="-285750" algn="l" defTabSz="914400" rtl="0" eaLnBrk="1" fontAlgn="base" latinLnBrk="0" hangingPunct="1">
              <a:lnSpc>
                <a:spcPct val="100000"/>
              </a:lnSpc>
              <a:spcBef>
                <a:spcPct val="20000"/>
              </a:spcBef>
              <a:spcAft>
                <a:spcPct val="0"/>
              </a:spcAft>
              <a:buClr>
                <a:srgbClr val="6338AD"/>
              </a:buClr>
              <a:buSzPct val="75000"/>
              <a:buFont typeface="Wingdings" pitchFamily="2" charset="2"/>
              <a:buNone/>
              <a:tabLst/>
              <a:defRPr/>
            </a:pPr>
            <a:r>
              <a:rPr kumimoji="0" lang="en-US" sz="2000" b="0" i="0" u="none" strike="noStrike" kern="0" cap="none" spc="0" normalizeH="0" baseline="0" noProof="0" dirty="0" smtClean="0">
                <a:ln>
                  <a:noFill/>
                </a:ln>
                <a:effectLst/>
                <a:uLnTx/>
                <a:uFillTx/>
                <a:latin typeface="+mn-lt"/>
                <a:sym typeface="Wingdings" pitchFamily="2" charset="2"/>
              </a:rPr>
              <a:t>   the state of objects</a:t>
            </a: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488" y="1600200"/>
            <a:ext cx="1809695" cy="1134075"/>
          </a:xfrm>
          <a:prstGeom prst="rect">
            <a:avLst/>
          </a:prstGeom>
        </p:spPr>
      </p:pic>
      <p:pic>
        <p:nvPicPr>
          <p:cNvPr id="18" name="Picture 3" descr="images.jpeg"/>
          <p:cNvPicPr>
            <a:picLocks noChangeAspect="1"/>
          </p:cNvPicPr>
          <p:nvPr/>
        </p:nvPicPr>
        <p:blipFill>
          <a:blip r:embed="rId5" cstate="print"/>
          <a:srcRect/>
          <a:stretch>
            <a:fillRect/>
          </a:stretch>
        </p:blipFill>
        <p:spPr bwMode="auto">
          <a:xfrm>
            <a:off x="4618761" y="1582034"/>
            <a:ext cx="1659223" cy="1104232"/>
          </a:xfrm>
          <a:prstGeom prst="rect">
            <a:avLst/>
          </a:prstGeom>
          <a:noFill/>
          <a:ln w="9525">
            <a:noFill/>
            <a:miter lim="800000"/>
            <a:headEnd/>
            <a:tailEnd/>
          </a:ln>
        </p:spPr>
      </p:pic>
      <p:sp>
        <p:nvSpPr>
          <p:cNvPr id="19" name="TextBox 18"/>
          <p:cNvSpPr txBox="1"/>
          <p:nvPr/>
        </p:nvSpPr>
        <p:spPr>
          <a:xfrm>
            <a:off x="1613647" y="2745943"/>
            <a:ext cx="1385047" cy="369332"/>
          </a:xfrm>
          <a:prstGeom prst="rect">
            <a:avLst/>
          </a:prstGeom>
          <a:noFill/>
        </p:spPr>
        <p:txBody>
          <a:bodyPr wrap="square" rtlCol="0">
            <a:spAutoFit/>
          </a:bodyPr>
          <a:lstStyle/>
          <a:p>
            <a:r>
              <a:rPr lang="en-US" dirty="0" smtClean="0"/>
              <a:t>Mary’s Car</a:t>
            </a:r>
            <a:endParaRPr lang="en-US" dirty="0"/>
          </a:p>
        </p:txBody>
      </p:sp>
      <p:sp>
        <p:nvSpPr>
          <p:cNvPr id="20" name="TextBox 19"/>
          <p:cNvSpPr txBox="1"/>
          <p:nvPr/>
        </p:nvSpPr>
        <p:spPr>
          <a:xfrm>
            <a:off x="4744289" y="2667000"/>
            <a:ext cx="1656511" cy="369332"/>
          </a:xfrm>
          <a:prstGeom prst="rect">
            <a:avLst/>
          </a:prstGeom>
          <a:noFill/>
        </p:spPr>
        <p:txBody>
          <a:bodyPr wrap="square" rtlCol="0">
            <a:spAutoFit/>
          </a:bodyPr>
          <a:lstStyle/>
          <a:p>
            <a:r>
              <a:rPr lang="en-US" dirty="0" err="1" smtClean="0"/>
              <a:t>Petter’s</a:t>
            </a:r>
            <a:r>
              <a:rPr lang="en-US" dirty="0" smtClean="0"/>
              <a:t> Car</a:t>
            </a:r>
            <a:endParaRPr lang="en-US" dirty="0"/>
          </a:p>
        </p:txBody>
      </p:sp>
    </p:spTree>
    <p:extLst>
      <p:ext uri="{BB962C8B-B14F-4D97-AF65-F5344CB8AC3E}">
        <p14:creationId xmlns:p14="http://schemas.microsoft.com/office/powerpoint/2010/main" val="8541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20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2000"/>
                                        <p:tgtEl>
                                          <p:spTgt spid="1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20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2000"/>
                                        <p:tgtEl>
                                          <p:spTgt spid="1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1" end="1"/>
                                            </p:txEl>
                                          </p:spTgt>
                                        </p:tgtEl>
                                        <p:attrNameLst>
                                          <p:attrName>style.visibility</p:attrName>
                                        </p:attrNameLst>
                                      </p:cBhvr>
                                      <p:to>
                                        <p:strVal val="visible"/>
                                      </p:to>
                                    </p:set>
                                    <p:animEffect transition="in" filter="fade">
                                      <p:cBhvr>
                                        <p:cTn id="28" dur="2000"/>
                                        <p:tgtEl>
                                          <p:spTgt spid="1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wipe(down)">
                                      <p:cBhvr>
                                        <p:cTn id="33" dur="500"/>
                                        <p:tgtEl>
                                          <p:spTgt spid="1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fade">
                                      <p:cBhvr>
                                        <p:cTn id="38" dur="2000"/>
                                        <p:tgtEl>
                                          <p:spTgt spid="1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build="allAtOnce"/>
      <p:bldP spid="13" grpId="0" build="allAtOnce"/>
      <p:bldP spid="14" grpId="0" build="allAtOnce"/>
      <p:bldP spid="15" grpId="0" build="allAtOnce"/>
      <p:bldP spid="16"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458200" cy="457200"/>
          </a:xfrm>
        </p:spPr>
        <p:txBody>
          <a:bodyPr>
            <a:normAutofit/>
          </a:bodyPr>
          <a:lstStyle/>
          <a:p>
            <a:r>
              <a:rPr lang="en-US" sz="2400" dirty="0" smtClean="0"/>
              <a:t>Class defines methods, variables for a kind of object</a:t>
            </a:r>
            <a:endParaRPr lang="en-US" sz="2400" dirty="0"/>
          </a:p>
        </p:txBody>
      </p:sp>
      <p:sp>
        <p:nvSpPr>
          <p:cNvPr id="12" name="Parallelogram 11"/>
          <p:cNvSpPr/>
          <p:nvPr/>
        </p:nvSpPr>
        <p:spPr>
          <a:xfrm>
            <a:off x="6324600" y="3810000"/>
            <a:ext cx="609600" cy="533400"/>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6400800" y="5562600"/>
            <a:ext cx="304800" cy="5334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Freeform 13"/>
          <p:cNvSpPr/>
          <p:nvPr/>
        </p:nvSpPr>
        <p:spPr>
          <a:xfrm>
            <a:off x="6248400" y="4648200"/>
            <a:ext cx="762000" cy="533400"/>
          </a:xfrm>
          <a:custGeom>
            <a:avLst/>
            <a:gdLst>
              <a:gd name="connsiteX0" fmla="*/ 362310 w 1173193"/>
              <a:gd name="connsiteY0" fmla="*/ 0 h 966159"/>
              <a:gd name="connsiteX1" fmla="*/ 0 w 1173193"/>
              <a:gd name="connsiteY1" fmla="*/ 966159 h 966159"/>
              <a:gd name="connsiteX2" fmla="*/ 1173193 w 1173193"/>
              <a:gd name="connsiteY2" fmla="*/ 776378 h 966159"/>
              <a:gd name="connsiteX3" fmla="*/ 362310 w 1173193"/>
              <a:gd name="connsiteY3" fmla="*/ 0 h 966159"/>
            </a:gdLst>
            <a:ahLst/>
            <a:cxnLst>
              <a:cxn ang="0">
                <a:pos x="connsiteX0" y="connsiteY0"/>
              </a:cxn>
              <a:cxn ang="0">
                <a:pos x="connsiteX1" y="connsiteY1"/>
              </a:cxn>
              <a:cxn ang="0">
                <a:pos x="connsiteX2" y="connsiteY2"/>
              </a:cxn>
              <a:cxn ang="0">
                <a:pos x="connsiteX3" y="connsiteY3"/>
              </a:cxn>
            </a:cxnLst>
            <a:rect l="l" t="t" r="r" b="b"/>
            <a:pathLst>
              <a:path w="1173193" h="966159">
                <a:moveTo>
                  <a:pt x="362310" y="0"/>
                </a:moveTo>
                <a:lnTo>
                  <a:pt x="0" y="966159"/>
                </a:lnTo>
                <a:lnTo>
                  <a:pt x="1173193" y="776378"/>
                </a:lnTo>
                <a:lnTo>
                  <a:pt x="362310" y="0"/>
                </a:ln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1905000" y="3733800"/>
            <a:ext cx="1905000" cy="2667000"/>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Polygon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Attributes: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vertices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border color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fill color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Operations: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draw</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erase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move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0" name="Straight Arrow Connector 19"/>
          <p:cNvCxnSpPr/>
          <p:nvPr/>
        </p:nvCxnSpPr>
        <p:spPr>
          <a:xfrm>
            <a:off x="3886200" y="5029200"/>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91000" y="4648200"/>
            <a:ext cx="1143262" cy="369332"/>
          </a:xfrm>
          <a:prstGeom prst="rect">
            <a:avLst/>
          </a:prstGeom>
          <a:noFill/>
        </p:spPr>
        <p:txBody>
          <a:bodyPr wrap="none" rtlCol="0">
            <a:spAutoFit/>
          </a:bodyPr>
          <a:lstStyle/>
          <a:p>
            <a:r>
              <a:rPr lang="en-US" dirty="0" smtClean="0"/>
              <a:t>instantiate</a:t>
            </a:r>
            <a:endParaRPr lang="en-US" dirty="0"/>
          </a:p>
        </p:txBody>
      </p:sp>
      <p:cxnSp>
        <p:nvCxnSpPr>
          <p:cNvPr id="25" name="Straight Arrow Connector 24"/>
          <p:cNvCxnSpPr/>
          <p:nvPr/>
        </p:nvCxnSpPr>
        <p:spPr>
          <a:xfrm flipV="1">
            <a:off x="3886200" y="4191000"/>
            <a:ext cx="2133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86200" y="5257800"/>
            <a:ext cx="2133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90738" y="4114800"/>
            <a:ext cx="1143262" cy="369332"/>
          </a:xfrm>
          <a:prstGeom prst="rect">
            <a:avLst/>
          </a:prstGeom>
          <a:noFill/>
        </p:spPr>
        <p:txBody>
          <a:bodyPr wrap="none" rtlCol="0">
            <a:spAutoFit/>
          </a:bodyPr>
          <a:lstStyle/>
          <a:p>
            <a:r>
              <a:rPr lang="en-US" dirty="0" smtClean="0"/>
              <a:t>instantiate</a:t>
            </a:r>
            <a:endParaRPr lang="en-US" dirty="0"/>
          </a:p>
        </p:txBody>
      </p:sp>
      <p:sp>
        <p:nvSpPr>
          <p:cNvPr id="32" name="TextBox 31"/>
          <p:cNvSpPr txBox="1"/>
          <p:nvPr/>
        </p:nvSpPr>
        <p:spPr>
          <a:xfrm>
            <a:off x="4191000" y="5334000"/>
            <a:ext cx="1143262" cy="369332"/>
          </a:xfrm>
          <a:prstGeom prst="rect">
            <a:avLst/>
          </a:prstGeom>
          <a:noFill/>
        </p:spPr>
        <p:txBody>
          <a:bodyPr wrap="none" rtlCol="0">
            <a:spAutoFit/>
          </a:bodyPr>
          <a:lstStyle/>
          <a:p>
            <a:r>
              <a:rPr lang="en-US" dirty="0" smtClean="0"/>
              <a:t>instantiate</a:t>
            </a:r>
            <a:endParaRPr lang="en-US" dirty="0"/>
          </a:p>
        </p:txBody>
      </p:sp>
      <p:sp>
        <p:nvSpPr>
          <p:cNvPr id="15" name="Content Placeholder 2"/>
          <p:cNvSpPr txBox="1">
            <a:spLocks/>
          </p:cNvSpPr>
          <p:nvPr/>
        </p:nvSpPr>
        <p:spPr bwMode="auto">
          <a:xfrm>
            <a:off x="457200" y="1143000"/>
            <a:ext cx="845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smtClean="0">
                <a:ln>
                  <a:noFill/>
                </a:ln>
                <a:effectLst/>
                <a:uLnTx/>
                <a:uFillTx/>
                <a:latin typeface="+mn-lt"/>
                <a:ea typeface="+mn-ea"/>
                <a:cs typeface="+mn-cs"/>
              </a:rPr>
              <a:t>Abstract description of a set of objects</a:t>
            </a:r>
          </a:p>
        </p:txBody>
      </p:sp>
      <p:sp>
        <p:nvSpPr>
          <p:cNvPr id="16" name="Content Placeholder 2"/>
          <p:cNvSpPr txBox="1">
            <a:spLocks/>
          </p:cNvSpPr>
          <p:nvPr/>
        </p:nvSpPr>
        <p:spPr bwMode="auto">
          <a:xfrm>
            <a:off x="457200" y="2373868"/>
            <a:ext cx="8458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smtClean="0">
                <a:ln>
                  <a:noFill/>
                </a:ln>
                <a:effectLst/>
                <a:uLnTx/>
                <a:uFillTx/>
                <a:latin typeface="+mn-lt"/>
                <a:ea typeface="+mn-ea"/>
                <a:cs typeface="+mn-cs"/>
              </a:rPr>
              <a:t>We actually write code for a class, not object</a:t>
            </a:r>
          </a:p>
          <a:p>
            <a:pPr marL="342900" marR="0" lvl="0" indent="-342900" algn="l" defTabSz="914400" rtl="0" eaLnBrk="1" fontAlgn="base" latinLnBrk="0" hangingPunct="1">
              <a:lnSpc>
                <a:spcPct val="100000"/>
              </a:lnSpc>
              <a:spcBef>
                <a:spcPct val="20000"/>
              </a:spcBef>
              <a:spcAft>
                <a:spcPct val="0"/>
              </a:spcAft>
              <a:buClr>
                <a:schemeClr val="tx1"/>
              </a:buClr>
              <a:buSzPct val="62000"/>
              <a:buFont typeface="Monotype Sorts" pitchFamily="2" charset="2"/>
              <a:buChar char="o"/>
              <a:tabLst/>
              <a:defRPr/>
            </a:pPr>
            <a:r>
              <a:rPr kumimoji="0" lang="en-US" sz="2400" b="0" i="0" u="none" strike="noStrike" kern="0" cap="none" spc="0" normalizeH="0" baseline="0" noProof="0" dirty="0" smtClean="0">
                <a:ln>
                  <a:noFill/>
                </a:ln>
                <a:effectLst/>
                <a:uLnTx/>
                <a:uFillTx/>
                <a:latin typeface="+mn-lt"/>
                <a:ea typeface="+mn-ea"/>
                <a:cs typeface="+mn-cs"/>
              </a:rPr>
              <a:t>Use class as a </a:t>
            </a:r>
            <a:r>
              <a:rPr kumimoji="0" lang="en-US" sz="2400" b="1" i="0" u="none" strike="noStrike" kern="0" cap="none" spc="0" normalizeH="0" baseline="0" noProof="0" dirty="0" smtClean="0">
                <a:ln>
                  <a:noFill/>
                </a:ln>
                <a:effectLst/>
                <a:uLnTx/>
                <a:uFillTx/>
                <a:latin typeface="+mn-lt"/>
                <a:ea typeface="+mn-ea"/>
                <a:cs typeface="+mn-cs"/>
              </a:rPr>
              <a:t>blue-print</a:t>
            </a:r>
            <a:r>
              <a:rPr kumimoji="0" lang="en-US" sz="2400" b="0" i="0" u="none" strike="noStrike" kern="0" cap="none" spc="0" normalizeH="0" baseline="0" noProof="0" dirty="0" smtClean="0">
                <a:ln>
                  <a:noFill/>
                </a:ln>
                <a:effectLst/>
                <a:uLnTx/>
                <a:uFillTx/>
                <a:latin typeface="+mn-lt"/>
                <a:ea typeface="+mn-ea"/>
                <a:cs typeface="+mn-cs"/>
              </a:rPr>
              <a:t> to create (instantiate) an object</a:t>
            </a:r>
            <a:endParaRPr kumimoji="0" lang="en-US" sz="2400" b="0" i="0" u="none" strike="noStrike" kern="0" cap="none" spc="0" normalizeH="0" baseline="0" noProof="0" dirty="0">
              <a:ln>
                <a:noFill/>
              </a:ln>
              <a:effectLst/>
              <a:uLnTx/>
              <a:uFillTx/>
              <a:latin typeface="+mn-lt"/>
              <a:ea typeface="+mn-ea"/>
              <a:cs typeface="+mn-cs"/>
            </a:endParaRPr>
          </a:p>
        </p:txBody>
      </p:sp>
      <p:sp>
        <p:nvSpPr>
          <p:cNvPr id="17"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What is a class?</a:t>
            </a:r>
            <a:endParaRPr lang="en-US" dirty="0" smtClean="0">
              <a:solidFill>
                <a:srgbClr val="C0000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2000"/>
                                        <p:tgtEl>
                                          <p:spTgt spid="1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20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2000"/>
                                        <p:tgtEl>
                                          <p:spTgt spid="19">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1" end="1"/>
                                            </p:txEl>
                                          </p:spTgt>
                                        </p:tgtEl>
                                        <p:attrNameLst>
                                          <p:attrName>style.visibility</p:attrName>
                                        </p:attrNameLst>
                                      </p:cBhvr>
                                      <p:to>
                                        <p:strVal val="visible"/>
                                      </p:to>
                                    </p:set>
                                    <p:animEffect transition="in" filter="fade">
                                      <p:cBhvr>
                                        <p:cTn id="28" dur="2000"/>
                                        <p:tgtEl>
                                          <p:spTgt spid="19">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2" end="2"/>
                                            </p:txEl>
                                          </p:spTgt>
                                        </p:tgtEl>
                                        <p:attrNameLst>
                                          <p:attrName>style.visibility</p:attrName>
                                        </p:attrNameLst>
                                      </p:cBhvr>
                                      <p:to>
                                        <p:strVal val="visible"/>
                                      </p:to>
                                    </p:set>
                                    <p:animEffect transition="in" filter="fade">
                                      <p:cBhvr>
                                        <p:cTn id="31" dur="2000"/>
                                        <p:tgtEl>
                                          <p:spTgt spid="19">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xEl>
                                              <p:pRg st="3" end="3"/>
                                            </p:txEl>
                                          </p:spTgt>
                                        </p:tgtEl>
                                        <p:attrNameLst>
                                          <p:attrName>style.visibility</p:attrName>
                                        </p:attrNameLst>
                                      </p:cBhvr>
                                      <p:to>
                                        <p:strVal val="visible"/>
                                      </p:to>
                                    </p:set>
                                    <p:animEffect transition="in" filter="fade">
                                      <p:cBhvr>
                                        <p:cTn id="34" dur="2000"/>
                                        <p:tgtEl>
                                          <p:spTgt spid="19">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xEl>
                                              <p:pRg st="4" end="4"/>
                                            </p:txEl>
                                          </p:spTgt>
                                        </p:tgtEl>
                                        <p:attrNameLst>
                                          <p:attrName>style.visibility</p:attrName>
                                        </p:attrNameLst>
                                      </p:cBhvr>
                                      <p:to>
                                        <p:strVal val="visible"/>
                                      </p:to>
                                    </p:set>
                                    <p:animEffect transition="in" filter="fade">
                                      <p:cBhvr>
                                        <p:cTn id="37" dur="2000"/>
                                        <p:tgtEl>
                                          <p:spTgt spid="19">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5" end="5"/>
                                            </p:txEl>
                                          </p:spTgt>
                                        </p:tgtEl>
                                        <p:attrNameLst>
                                          <p:attrName>style.visibility</p:attrName>
                                        </p:attrNameLst>
                                      </p:cBhvr>
                                      <p:to>
                                        <p:strVal val="visible"/>
                                      </p:to>
                                    </p:set>
                                    <p:animEffect transition="in" filter="fade">
                                      <p:cBhvr>
                                        <p:cTn id="40" dur="2000"/>
                                        <p:tgtEl>
                                          <p:spTgt spid="19">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animEffect transition="in" filter="fade">
                                      <p:cBhvr>
                                        <p:cTn id="43" dur="2000"/>
                                        <p:tgtEl>
                                          <p:spTgt spid="19">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xEl>
                                              <p:pRg st="7" end="7"/>
                                            </p:txEl>
                                          </p:spTgt>
                                        </p:tgtEl>
                                        <p:attrNameLst>
                                          <p:attrName>style.visibility</p:attrName>
                                        </p:attrNameLst>
                                      </p:cBhvr>
                                      <p:to>
                                        <p:strVal val="visible"/>
                                      </p:to>
                                    </p:set>
                                    <p:animEffect transition="in" filter="fade">
                                      <p:cBhvr>
                                        <p:cTn id="46" dur="2000"/>
                                        <p:tgtEl>
                                          <p:spTgt spid="19">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animEffect transition="in" filter="fade">
                                      <p:cBhvr>
                                        <p:cTn id="49" dur="2000"/>
                                        <p:tgtEl>
                                          <p:spTgt spid="19">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par>
                                <p:cTn id="61" presetID="2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down)">
                                      <p:cBhvr>
                                        <p:cTn id="7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12" grpId="0" animBg="1"/>
      <p:bldP spid="13" grpId="0" animBg="1"/>
      <p:bldP spid="14" grpId="0" animBg="1"/>
      <p:bldP spid="19" grpId="0" build="allAtOnce"/>
      <p:bldP spid="21" grpId="0"/>
      <p:bldP spid="31" grpId="0"/>
      <p:bldP spid="32" grpId="0"/>
      <p:bldP spid="15" grpId="0" build="allAtOnce"/>
      <p:bldP spid="1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Abstraction</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Class vs. </a:t>
            </a:r>
            <a:r>
              <a:rPr lang="en-US" sz="2800" dirty="0" err="1" smtClean="0">
                <a:solidFill>
                  <a:srgbClr val="C00000"/>
                </a:solidFill>
                <a:latin typeface="Arial" charset="0"/>
                <a:cs typeface="Arial" charset="0"/>
              </a:rPr>
              <a:t>Struct</a:t>
            </a:r>
            <a:endParaRPr lang="en-US" dirty="0" smtClean="0">
              <a:solidFill>
                <a:srgbClr val="C00000"/>
              </a:solidFill>
              <a:latin typeface="Arial" charset="0"/>
              <a:cs typeface="Arial" charset="0"/>
            </a:endParaRPr>
          </a:p>
        </p:txBody>
      </p:sp>
      <p:sp>
        <p:nvSpPr>
          <p:cNvPr id="7" name="Content Placeholder 1"/>
          <p:cNvSpPr>
            <a:spLocks noGrp="1"/>
          </p:cNvSpPr>
          <p:nvPr>
            <p:ph idx="4294967295"/>
          </p:nvPr>
        </p:nvSpPr>
        <p:spPr>
          <a:xfrm>
            <a:off x="228600" y="1219200"/>
            <a:ext cx="8229600" cy="1752600"/>
          </a:xfrm>
        </p:spPr>
        <p:txBody>
          <a:bodyPr>
            <a:normAutofit lnSpcReduction="10000"/>
          </a:bodyPr>
          <a:lstStyle/>
          <a:p>
            <a:r>
              <a:rPr lang="en-GB" sz="2400" dirty="0"/>
              <a:t>A class or </a:t>
            </a:r>
            <a:r>
              <a:rPr lang="en-GB" sz="2400" dirty="0" err="1"/>
              <a:t>struct</a:t>
            </a:r>
            <a:r>
              <a:rPr lang="en-GB" sz="2400" dirty="0"/>
              <a:t> defines the template for an object</a:t>
            </a:r>
          </a:p>
          <a:p>
            <a:r>
              <a:rPr lang="en-GB" sz="2400" dirty="0"/>
              <a:t>A class represents a reference type</a:t>
            </a:r>
          </a:p>
          <a:p>
            <a:r>
              <a:rPr lang="en-GB" sz="2400" dirty="0"/>
              <a:t>A </a:t>
            </a:r>
            <a:r>
              <a:rPr lang="en-GB" sz="2400" dirty="0" err="1"/>
              <a:t>struct</a:t>
            </a:r>
            <a:r>
              <a:rPr lang="en-GB" sz="2400" dirty="0"/>
              <a:t> represent a value type</a:t>
            </a:r>
          </a:p>
          <a:p>
            <a:r>
              <a:rPr lang="en-GB" sz="2400" dirty="0"/>
              <a:t>Reference and value imply memory strategies</a:t>
            </a:r>
          </a:p>
          <a:p>
            <a:endParaRPr lang="en-GB" sz="2400" dirty="0"/>
          </a:p>
        </p:txBody>
      </p:sp>
      <p:graphicFrame>
        <p:nvGraphicFramePr>
          <p:cNvPr id="8" name="Table 7"/>
          <p:cNvGraphicFramePr>
            <a:graphicFrameLocks noGrp="1"/>
          </p:cNvGraphicFramePr>
          <p:nvPr>
            <p:extLst>
              <p:ext uri="{D42A27DB-BD31-4B8C-83A1-F6EECF244321}">
                <p14:modId xmlns:p14="http://schemas.microsoft.com/office/powerpoint/2010/main" val="3096431206"/>
              </p:ext>
            </p:extLst>
          </p:nvPr>
        </p:nvGraphicFramePr>
        <p:xfrm>
          <a:off x="609600" y="2971800"/>
          <a:ext cx="8077200" cy="3572814"/>
        </p:xfrm>
        <a:graphic>
          <a:graphicData uri="http://schemas.openxmlformats.org/drawingml/2006/table">
            <a:tbl>
              <a:tblPr firstRow="1" bandRow="1">
                <a:tableStyleId>{5C22544A-7EE6-4342-B048-85BDC9FD1C3A}</a:tableStyleId>
              </a:tblPr>
              <a:tblGrid>
                <a:gridCol w="4038600"/>
                <a:gridCol w="4038600"/>
              </a:tblGrid>
              <a:tr h="438175">
                <a:tc>
                  <a:txBody>
                    <a:bodyPr/>
                    <a:lstStyle/>
                    <a:p>
                      <a:r>
                        <a:rPr lang="en-US" sz="2000" dirty="0" smtClean="0"/>
                        <a:t>When</a:t>
                      </a:r>
                      <a:r>
                        <a:rPr lang="en-US" sz="2000" baseline="0" dirty="0" smtClean="0"/>
                        <a:t> to use </a:t>
                      </a:r>
                      <a:r>
                        <a:rPr lang="en-US" sz="2000" baseline="0" dirty="0" err="1" smtClean="0"/>
                        <a:t>struct</a:t>
                      </a:r>
                      <a:r>
                        <a:rPr lang="en-US" sz="2000" baseline="0" dirty="0" smtClean="0"/>
                        <a:t>?</a:t>
                      </a:r>
                      <a:endParaRPr lang="en-GB" sz="2000" dirty="0"/>
                    </a:p>
                  </a:txBody>
                  <a:tcPr/>
                </a:tc>
                <a:tc>
                  <a:txBody>
                    <a:bodyPr/>
                    <a:lstStyle/>
                    <a:p>
                      <a:r>
                        <a:rPr lang="en-US" sz="2000" dirty="0" smtClean="0"/>
                        <a:t>When to use class?</a:t>
                      </a:r>
                      <a:endParaRPr lang="en-GB" sz="2000" dirty="0"/>
                    </a:p>
                  </a:txBody>
                  <a:tcPr/>
                </a:tc>
              </a:tr>
              <a:tr h="3134639">
                <a:tc>
                  <a:txBody>
                    <a:bodyPr/>
                    <a:lstStyle/>
                    <a:p>
                      <a:pPr marL="285750" indent="-285750">
                        <a:buFont typeface="Arial" panose="020B0604020202020204" pitchFamily="34" charset="0"/>
                        <a:buChar char="•"/>
                      </a:pPr>
                      <a:r>
                        <a:rPr lang="en-GB" sz="2000" dirty="0" smtClean="0"/>
                        <a:t>Instances of the type are small</a:t>
                      </a:r>
                    </a:p>
                    <a:p>
                      <a:pPr marL="285750" indent="-285750">
                        <a:buFont typeface="Arial" panose="020B0604020202020204" pitchFamily="34" charset="0"/>
                        <a:buChar char="•"/>
                      </a:pPr>
                      <a:r>
                        <a:rPr lang="en-GB" sz="2000" dirty="0" smtClean="0"/>
                        <a:t>The </a:t>
                      </a:r>
                      <a:r>
                        <a:rPr lang="en-GB" sz="2000" dirty="0" err="1" smtClean="0"/>
                        <a:t>struct</a:t>
                      </a:r>
                      <a:r>
                        <a:rPr lang="en-GB" sz="2000" dirty="0" smtClean="0"/>
                        <a:t> is commonly embedded in </a:t>
                      </a:r>
                      <a:r>
                        <a:rPr lang="en-GB" sz="2000" dirty="0" err="1" smtClean="0"/>
                        <a:t>onther</a:t>
                      </a:r>
                      <a:r>
                        <a:rPr lang="en-GB" sz="2000" dirty="0" smtClean="0"/>
                        <a:t> type</a:t>
                      </a:r>
                    </a:p>
                    <a:p>
                      <a:pPr marL="285750" indent="-285750">
                        <a:buFont typeface="Arial" panose="020B0604020202020204" pitchFamily="34" charset="0"/>
                        <a:buChar char="•"/>
                      </a:pPr>
                      <a:r>
                        <a:rPr lang="en-GB" sz="2000" dirty="0" smtClean="0"/>
                        <a:t>The </a:t>
                      </a:r>
                      <a:r>
                        <a:rPr lang="en-GB" sz="2000" dirty="0" err="1" smtClean="0"/>
                        <a:t>struct</a:t>
                      </a:r>
                      <a:r>
                        <a:rPr lang="en-GB" sz="2000" dirty="0" smtClean="0"/>
                        <a:t> logically represent a single value</a:t>
                      </a:r>
                    </a:p>
                    <a:p>
                      <a:pPr marL="285750" indent="-285750">
                        <a:buFont typeface="Arial" panose="020B0604020202020204" pitchFamily="34" charset="0"/>
                        <a:buChar char="•"/>
                      </a:pPr>
                      <a:r>
                        <a:rPr lang="en-GB" sz="2000" dirty="0" smtClean="0"/>
                        <a:t>It is rarely “boxed”</a:t>
                      </a:r>
                    </a:p>
                    <a:p>
                      <a:pPr marL="285750" indent="-285750">
                        <a:buFont typeface="Arial" panose="020B0604020202020204" pitchFamily="34" charset="0"/>
                        <a:buChar char="•"/>
                      </a:pPr>
                      <a:r>
                        <a:rPr lang="en-GB" sz="2000" dirty="0" err="1" smtClean="0"/>
                        <a:t>Structs</a:t>
                      </a:r>
                      <a:r>
                        <a:rPr lang="en-GB" sz="2000" dirty="0" smtClean="0"/>
                        <a:t> can have performance benefits in computational intensive applications</a:t>
                      </a:r>
                      <a:endParaRPr lang="en-GB" sz="2000" dirty="0"/>
                    </a:p>
                  </a:txBody>
                  <a:tcPr/>
                </a:tc>
                <a:tc>
                  <a:txBody>
                    <a:bodyPr/>
                    <a:lstStyle/>
                    <a:p>
                      <a:pPr marL="285750" indent="-285750">
                        <a:buFont typeface="Arial" panose="020B0604020202020204" pitchFamily="34" charset="0"/>
                        <a:buChar char="•"/>
                      </a:pPr>
                      <a:r>
                        <a:rPr lang="en-GB" sz="2000" dirty="0" smtClean="0"/>
                        <a:t>Defines a reference type</a:t>
                      </a:r>
                    </a:p>
                    <a:p>
                      <a:pPr marL="285750" indent="-285750">
                        <a:buFont typeface="Arial" panose="020B0604020202020204" pitchFamily="34" charset="0"/>
                        <a:buChar char="•"/>
                      </a:pPr>
                      <a:r>
                        <a:rPr lang="en-GB" sz="2000" dirty="0" smtClean="0"/>
                        <a:t>Can optionally be declared as:</a:t>
                      </a:r>
                    </a:p>
                    <a:p>
                      <a:pPr marL="742950" lvl="1" indent="-285750">
                        <a:buFont typeface="Wingdings" panose="05000000000000000000" pitchFamily="2" charset="2"/>
                        <a:buChar char="ü"/>
                      </a:pPr>
                      <a:r>
                        <a:rPr lang="en-GB" sz="2000" dirty="0" smtClean="0"/>
                        <a:t>Static</a:t>
                      </a:r>
                    </a:p>
                    <a:p>
                      <a:pPr marL="742950" lvl="1" indent="-285750">
                        <a:buFont typeface="Wingdings" panose="05000000000000000000" pitchFamily="2" charset="2"/>
                        <a:buChar char="ü"/>
                      </a:pPr>
                      <a:r>
                        <a:rPr lang="en-GB" sz="2000" dirty="0" smtClean="0"/>
                        <a:t>Abstract</a:t>
                      </a:r>
                    </a:p>
                    <a:p>
                      <a:pPr marL="742950" lvl="1" indent="-285750">
                        <a:buFont typeface="Wingdings" panose="05000000000000000000" pitchFamily="2" charset="2"/>
                        <a:buChar char="ü"/>
                      </a:pPr>
                      <a:r>
                        <a:rPr lang="en-GB" sz="2000" dirty="0" smtClean="0"/>
                        <a:t>sealed</a:t>
                      </a:r>
                    </a:p>
                    <a:p>
                      <a:endParaRPr lang="en-GB" sz="2000" dirty="0"/>
                    </a:p>
                  </a:txBody>
                  <a:tcPr/>
                </a:tc>
              </a:tr>
            </a:tbl>
          </a:graphicData>
        </a:graphic>
      </p:graphicFrame>
    </p:spTree>
    <p:extLst>
      <p:ext uri="{BB962C8B-B14F-4D97-AF65-F5344CB8AC3E}">
        <p14:creationId xmlns:p14="http://schemas.microsoft.com/office/powerpoint/2010/main" val="752436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 </a:t>
            </a:r>
            <a:r>
              <a:rPr lang="en-US" dirty="0" smtClean="0">
                <a:solidFill>
                  <a:srgbClr val="C00000"/>
                </a:solidFill>
                <a:latin typeface="Arial" charset="0"/>
                <a:cs typeface="Arial" charset="0"/>
              </a:rPr>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Nested/Inner class</a:t>
            </a:r>
          </a:p>
        </p:txBody>
      </p:sp>
      <p:sp>
        <p:nvSpPr>
          <p:cNvPr id="3" name="Content Placeholder 2"/>
          <p:cNvSpPr>
            <a:spLocks noGrp="1"/>
          </p:cNvSpPr>
          <p:nvPr>
            <p:ph idx="1"/>
          </p:nvPr>
        </p:nvSpPr>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class</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OuterClass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private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public class</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public for outside access</a:t>
            </a:r>
          </a:p>
          <a:p>
            <a:pPr>
              <a:buFont typeface="Wingdings" pitchFamily="2" charset="2"/>
              <a:buNone/>
              <a:defRPr/>
            </a:pPr>
            <a:r>
              <a:rPr lang="en-US" sz="1600" dirty="0" smtClean="0">
                <a:solidFill>
                  <a:srgbClr val="008000"/>
                </a:solidFill>
                <a:latin typeface="Courier New" pitchFamily="49" charset="0"/>
                <a:cs typeface="Courier New" pitchFamily="49" charset="0"/>
              </a:rPr>
              <a:t>                             // not encouraged</a:t>
            </a:r>
          </a:p>
          <a:p>
            <a:pPr eaLnBrk="1" hangingPunct="1">
              <a:buFont typeface="Wingdings" pitchFamily="2" charset="2"/>
              <a:buNone/>
              <a:defRPr/>
            </a:pPr>
            <a:r>
              <a:rPr lang="en-US" sz="1600" dirty="0" smtClean="0">
                <a:solidFill>
                  <a:srgbClr val="800080"/>
                </a:solidFill>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void </a:t>
            </a:r>
            <a:r>
              <a:rPr lang="en-US" sz="1600" dirty="0" err="1" smtClean="0">
                <a:latin typeface="Courier New" pitchFamily="49" charset="0"/>
                <a:cs typeface="Courier New" pitchFamily="49" charset="0"/>
              </a:rPr>
              <a:t>methodA</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5;              </a:t>
            </a:r>
            <a:r>
              <a:rPr lang="en-US" sz="1600" smtClean="0">
                <a:solidFill>
                  <a:srgbClr val="008000"/>
                </a:solidFill>
                <a:latin typeface="Courier New" pitchFamily="49" charset="0"/>
                <a:cs typeface="Courier New" pitchFamily="49" charset="0"/>
              </a:rPr>
              <a:t>// OK, </a:t>
            </a:r>
            <a:r>
              <a:rPr lang="en-US" sz="1600" dirty="0" smtClean="0">
                <a:solidFill>
                  <a:srgbClr val="008000"/>
                </a:solidFill>
                <a:latin typeface="Courier New" pitchFamily="49" charset="0"/>
                <a:cs typeface="Courier New" pitchFamily="49" charset="0"/>
              </a:rPr>
              <a:t>event </a:t>
            </a:r>
            <a:r>
              <a:rPr lang="en-US" sz="1600" dirty="0" err="1" smtClean="0">
                <a:solidFill>
                  <a:srgbClr val="008000"/>
                </a:solidFill>
                <a:latin typeface="Courier New" pitchFamily="49" charset="0"/>
                <a:cs typeface="Courier New" pitchFamily="49" charset="0"/>
              </a:rPr>
              <a:t>i</a:t>
            </a:r>
            <a:r>
              <a:rPr lang="en-US" sz="1600" dirty="0" smtClean="0">
                <a:solidFill>
                  <a:srgbClr val="008000"/>
                </a:solidFill>
                <a:latin typeface="Courier New" pitchFamily="49" charset="0"/>
                <a:cs typeface="Courier New" pitchFamily="49" charset="0"/>
              </a:rPr>
              <a:t> is outer private </a:t>
            </a:r>
            <a:endParaRPr lang="en-US" sz="1600" dirty="0" smtClean="0">
              <a:latin typeface="Courier New" pitchFamily="49" charset="0"/>
              <a:cs typeface="Courier New" pitchFamily="49" charset="0"/>
            </a:endParaRPr>
          </a:p>
          <a:p>
            <a:pPr eaLnBrk="1" hangingPunct="1">
              <a:buFont typeface="Wingdings" pitchFamily="2" charset="2"/>
              <a:buNone/>
              <a:defRPr/>
            </a:pPr>
            <a:r>
              <a:rPr lang="en-US" sz="1600" dirty="0" smtClean="0">
                <a:latin typeface="Courier New" pitchFamily="49" charset="0"/>
                <a:cs typeface="Courier New" pitchFamily="49" charset="0"/>
              </a:rPr>
              <a:t>      }</a:t>
            </a:r>
          </a:p>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      void </a:t>
            </a:r>
            <a:r>
              <a:rPr lang="en-US" sz="1600" dirty="0" err="1" smtClean="0">
                <a:latin typeface="Courier New" pitchFamily="49" charset="0"/>
                <a:cs typeface="Courier New" pitchFamily="49" charset="0"/>
              </a:rPr>
              <a:t>methodB</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smtClean="0">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3;          </a:t>
            </a:r>
            <a:r>
              <a:rPr lang="en-US" sz="1600" dirty="0" smtClean="0">
                <a:solidFill>
                  <a:srgbClr val="008000"/>
                </a:solidFill>
                <a:latin typeface="Courier New" pitchFamily="49" charset="0"/>
                <a:cs typeface="Courier New" pitchFamily="49" charset="0"/>
              </a:rPr>
              <a:t>// hide/shadowing the outer </a:t>
            </a:r>
            <a:r>
              <a:rPr lang="en-US" sz="1600" dirty="0" err="1" smtClean="0">
                <a:solidFill>
                  <a:srgbClr val="008000"/>
                </a:solidFill>
                <a:latin typeface="Courier New" pitchFamily="49" charset="0"/>
                <a:cs typeface="Courier New" pitchFamily="49" charset="0"/>
              </a:rPr>
              <a:t>i</a:t>
            </a:r>
            <a:endParaRPr lang="en-US" sz="1600" dirty="0" smtClean="0">
              <a:solidFill>
                <a:srgbClr val="008000"/>
              </a:solidFill>
              <a:latin typeface="Courier New" pitchFamily="49" charset="0"/>
              <a:cs typeface="Courier New" pitchFamily="49" charset="0"/>
            </a:endParaRPr>
          </a:p>
          <a:p>
            <a:pPr eaLnBrk="1" hangingPunct="1">
              <a:buFont typeface="Wingdings" pitchFamily="2" charset="2"/>
              <a:buNone/>
              <a:defRPr/>
            </a:pPr>
            <a:r>
              <a:rPr lang="en-US" sz="1600" dirty="0" smtClean="0">
                <a:solidFill>
                  <a:srgbClr val="008000"/>
                </a:solidFill>
                <a:latin typeface="Courier New" pitchFamily="49" charset="0"/>
                <a:cs typeface="Courier New" pitchFamily="49" charset="0"/>
              </a:rPr>
              <a:t>                             // the outer </a:t>
            </a:r>
            <a:r>
              <a:rPr lang="en-US" sz="1600" dirty="0" err="1" smtClean="0">
                <a:solidFill>
                  <a:srgbClr val="008000"/>
                </a:solidFill>
                <a:latin typeface="Courier New" pitchFamily="49" charset="0"/>
                <a:cs typeface="Courier New" pitchFamily="49" charset="0"/>
              </a:rPr>
              <a:t>i</a:t>
            </a:r>
            <a:r>
              <a:rPr lang="en-US" sz="1600" dirty="0" smtClean="0">
                <a:solidFill>
                  <a:srgbClr val="008000"/>
                </a:solidFill>
                <a:latin typeface="Courier New" pitchFamily="49" charset="0"/>
                <a:cs typeface="Courier New" pitchFamily="49" charset="0"/>
              </a:rPr>
              <a:t> member is unchanged</a:t>
            </a:r>
            <a:endParaRPr lang="en-US" sz="1600" dirty="0" smtClean="0">
              <a:latin typeface="Courier New" pitchFamily="49" charset="0"/>
              <a:cs typeface="Courier New" pitchFamily="49" charset="0"/>
            </a:endParaRPr>
          </a:p>
          <a:p>
            <a:pPr eaLnBrk="1" hangingPunct="1">
              <a:buFont typeface="Wingdings" pitchFamily="2" charset="2"/>
              <a:buNone/>
              <a:defRPr/>
            </a:pPr>
            <a:r>
              <a:rPr lang="en-US" sz="1600" dirty="0" smtClean="0">
                <a:latin typeface="Courier New" pitchFamily="49" charset="0"/>
                <a:cs typeface="Courier New" pitchFamily="49" charset="0"/>
              </a:rPr>
              <a:t>      }</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void </a:t>
            </a:r>
            <a:r>
              <a:rPr lang="en-US" sz="1600" dirty="0" err="1" smtClean="0">
                <a:latin typeface="Courier New" pitchFamily="49" charset="0"/>
                <a:cs typeface="Courier New" pitchFamily="49" charset="0"/>
              </a:rPr>
              <a:t>methodC</a:t>
            </a:r>
            <a:r>
              <a:rPr lang="en-US" sz="1600" dirty="0" smtClean="0">
                <a:latin typeface="Courier New" pitchFamily="49" charset="0"/>
                <a:cs typeface="Courier New" pitchFamily="49" charset="0"/>
              </a:rPr>
              <a:t>(){</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solidFill>
                  <a:schemeClr val="accent5">
                    <a:lumMod val="75000"/>
                  </a:schemeClr>
                </a:solidFill>
                <a:latin typeface="Courier New" pitchFamily="49" charset="0"/>
                <a:cs typeface="Courier New" pitchFamily="49" charset="0"/>
              </a:rPr>
              <a:t> </a:t>
            </a:r>
            <a:r>
              <a:rPr lang="en-US" sz="1600" dirty="0" err="1" smtClean="0">
                <a:latin typeface="Courier New" pitchFamily="49" charset="0"/>
                <a:cs typeface="Courier New" pitchFamily="49" charset="0"/>
              </a:rPr>
              <a:t>oIC</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   }</a:t>
            </a:r>
          </a:p>
          <a:p>
            <a:pPr>
              <a:buFont typeface="Wingdings" pitchFamily="2" charset="2"/>
              <a:buNone/>
              <a:defRPr/>
            </a:pP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err="1" smtClean="0">
                <a:solidFill>
                  <a:schemeClr val="accent5">
                    <a:lumMod val="75000"/>
                  </a:schemeClr>
                </a:solidFill>
                <a:latin typeface="Courier New" pitchFamily="49" charset="0"/>
                <a:cs typeface="Courier New" pitchFamily="49" charset="0"/>
              </a:rPr>
              <a:t>OuterClass</a:t>
            </a:r>
            <a:r>
              <a:rPr lang="en-US" sz="1600" dirty="0" smtClean="0">
                <a:solidFill>
                  <a:schemeClr val="accent5">
                    <a:lumMod val="75000"/>
                  </a:schemeClr>
                </a:solidFill>
                <a:latin typeface="Courier New" pitchFamily="49" charset="0"/>
                <a:cs typeface="Courier New" pitchFamily="49" charset="0"/>
              </a:rPr>
              <a:t> </a:t>
            </a:r>
            <a:r>
              <a:rPr lang="en-US" sz="1600" dirty="0" err="1" smtClean="0">
                <a:latin typeface="Courier New" pitchFamily="49" charset="0"/>
                <a:cs typeface="Courier New" pitchFamily="49" charset="0"/>
              </a:rPr>
              <a:t>oOC</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a:t>
            </a:r>
            <a:r>
              <a:rPr lang="en-US" sz="1600" dirty="0" smtClean="0">
                <a:latin typeface="Courier New" pitchFamily="49" charset="0"/>
                <a:cs typeface="Courier New" pitchFamily="49" charset="0"/>
              </a:rPr>
              <a:t> </a:t>
            </a:r>
            <a:r>
              <a:rPr lang="en-US" sz="1600" dirty="0" err="1" smtClean="0">
                <a:solidFill>
                  <a:schemeClr val="accent5">
                    <a:lumMod val="75000"/>
                  </a:schemeClr>
                </a:solidFill>
                <a:latin typeface="Courier New" pitchFamily="49" charset="0"/>
                <a:cs typeface="Courier New" pitchFamily="49" charset="0"/>
              </a:rPr>
              <a:t>OuterClass</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err="1" smtClean="0">
                <a:solidFill>
                  <a:schemeClr val="accent5">
                    <a:lumMod val="75000"/>
                  </a:schemeClr>
                </a:solidFill>
                <a:latin typeface="Courier New" pitchFamily="49" charset="0"/>
                <a:cs typeface="Courier New" pitchFamily="49" charset="0"/>
              </a:rPr>
              <a:t>OuterClass</a:t>
            </a:r>
            <a:r>
              <a:rPr lang="en-US" sz="1600" dirty="0" err="1" smtClean="0">
                <a:latin typeface="Courier New" pitchFamily="49" charset="0"/>
                <a:cs typeface="Courier New" pitchFamily="49" charset="0"/>
              </a:rPr>
              <a:t>.</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oIC</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 </a:t>
            </a:r>
            <a:r>
              <a:rPr lang="en-US" sz="1600" dirty="0" err="1" smtClean="0">
                <a:solidFill>
                  <a:schemeClr val="accent5">
                    <a:lumMod val="75000"/>
                  </a:schemeClr>
                </a:solidFill>
                <a:latin typeface="Courier New" pitchFamily="49" charset="0"/>
                <a:cs typeface="Courier New" pitchFamily="49" charset="0"/>
              </a:rPr>
              <a:t>OuterClass</a:t>
            </a:r>
            <a:r>
              <a:rPr lang="en-US" sz="1600" dirty="0" err="1" smtClean="0">
                <a:latin typeface="Courier New" pitchFamily="49" charset="0"/>
                <a:cs typeface="Courier New" pitchFamily="49" charset="0"/>
              </a:rPr>
              <a:t>.</a:t>
            </a:r>
            <a:r>
              <a:rPr lang="en-US" sz="1600" dirty="0" err="1" smtClean="0">
                <a:solidFill>
                  <a:schemeClr val="accent5">
                    <a:lumMod val="75000"/>
                  </a:schemeClr>
                </a:solidFill>
                <a:latin typeface="Courier New" pitchFamily="49" charset="0"/>
                <a:cs typeface="Courier New" pitchFamily="49" charset="0"/>
              </a:rPr>
              <a:t>NestedClass</a:t>
            </a:r>
            <a:r>
              <a:rPr lang="en-US" sz="1600" dirty="0" smtClean="0">
                <a:latin typeface="Courier New" pitchFamily="49" charset="0"/>
                <a:cs typeface="Courier New" pitchFamily="49" charset="0"/>
              </a:rPr>
              <a:t>();</a:t>
            </a:r>
          </a:p>
          <a:p>
            <a:pPr>
              <a:buFont typeface="Wingdings" pitchFamily="2" charset="2"/>
              <a:buNone/>
              <a:defRPr/>
            </a:pPr>
            <a:endParaRPr lang="en-US" sz="2000" dirty="0" smtClean="0">
              <a:latin typeface="Courier New" pitchFamily="49" charset="0"/>
              <a:cs typeface="Courier New" pitchFamily="49" charset="0"/>
            </a:endParaRPr>
          </a:p>
          <a:p>
            <a:pPr>
              <a:buFont typeface="Wingdings" pitchFamily="2" charset="2"/>
              <a:buNone/>
              <a:defRPr/>
            </a:pP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60109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Abstraction </a:t>
            </a:r>
            <a:r>
              <a:rPr lang="en-US" dirty="0" smtClean="0">
                <a:solidFill>
                  <a:srgbClr val="C00000"/>
                </a:solidFill>
                <a:latin typeface="Arial" charset="0"/>
                <a:cs typeface="Arial" charset="0"/>
              </a:rPr>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Partial class</a:t>
            </a:r>
          </a:p>
        </p:txBody>
      </p:sp>
      <p:sp>
        <p:nvSpPr>
          <p:cNvPr id="3" name="Content Placeholder 2"/>
          <p:cNvSpPr>
            <a:spLocks noGrp="1"/>
          </p:cNvSpPr>
          <p:nvPr>
            <p:ph idx="1"/>
          </p:nvPr>
        </p:nvSpPr>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a:t>
            </a:r>
            <a:r>
              <a:rPr lang="en-US" sz="1600" dirty="0" smtClean="0">
                <a:solidFill>
                  <a:srgbClr val="0000FF"/>
                </a:solidFill>
                <a:latin typeface="Courier New" pitchFamily="49" charset="0"/>
                <a:cs typeface="Courier New" pitchFamily="49" charset="0"/>
              </a:rPr>
              <a:t>private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          </a:t>
            </a:r>
            <a:r>
              <a:rPr lang="en-US" sz="1600" smtClean="0">
                <a:solidFill>
                  <a:srgbClr val="008000"/>
                </a:solidFill>
                <a:latin typeface="Courier New" pitchFamily="49" charset="0"/>
                <a:cs typeface="Courier New" pitchFamily="49" charset="0"/>
              </a:rPr>
              <a:t>// error, </a:t>
            </a:r>
            <a:r>
              <a:rPr lang="en-US" sz="1600" dirty="0" smtClean="0">
                <a:solidFill>
                  <a:srgbClr val="008000"/>
                </a:solidFill>
                <a:latin typeface="Courier New" pitchFamily="49" charset="0"/>
                <a:cs typeface="Courier New" pitchFamily="49" charset="0"/>
              </a:rPr>
              <a:t>keyword partial missed</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00FF"/>
                </a:solidFill>
                <a:latin typeface="Courier New" pitchFamily="49" charset="0"/>
                <a:cs typeface="Courier New" pitchFamily="49" charset="0"/>
              </a:rPr>
              <a:t>class partial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  </a:t>
            </a:r>
            <a:r>
              <a:rPr lang="en-US" sz="1600" smtClean="0">
                <a:solidFill>
                  <a:srgbClr val="008000"/>
                </a:solidFill>
                <a:latin typeface="Courier New" pitchFamily="49" charset="0"/>
                <a:cs typeface="Courier New" pitchFamily="49" charset="0"/>
              </a:rPr>
              <a:t>// error, </a:t>
            </a:r>
            <a:r>
              <a:rPr lang="en-US" sz="1600" dirty="0" smtClean="0">
                <a:solidFill>
                  <a:srgbClr val="008000"/>
                </a:solidFill>
                <a:latin typeface="Courier New" pitchFamily="49" charset="0"/>
                <a:cs typeface="Courier New" pitchFamily="49" charset="0"/>
              </a:rPr>
              <a:t>invalid keyword order</a:t>
            </a:r>
            <a:endParaRPr lang="en-US" sz="1600" dirty="0" smtClean="0">
              <a:latin typeface="Courier New" pitchFamily="49" charset="0"/>
              <a:cs typeface="Courier New" pitchFamily="49" charset="0"/>
            </a:endParaRPr>
          </a:p>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maybe in another </a:t>
            </a:r>
            <a:r>
              <a:rPr lang="en-US" sz="1600" dirty="0" err="1" smtClean="0">
                <a:solidFill>
                  <a:srgbClr val="008000"/>
                </a:solidFill>
                <a:latin typeface="Courier New" pitchFamily="49" charset="0"/>
                <a:cs typeface="Courier New" pitchFamily="49" charset="0"/>
              </a:rPr>
              <a:t>cs</a:t>
            </a:r>
            <a:r>
              <a:rPr lang="en-US" sz="1600" dirty="0" smtClean="0">
                <a:solidFill>
                  <a:srgbClr val="008000"/>
                </a:solidFill>
                <a:latin typeface="Courier New" pitchFamily="49" charset="0"/>
                <a:cs typeface="Courier New" pitchFamily="49" charset="0"/>
              </a:rPr>
              <a:t> file but </a:t>
            </a:r>
          </a:p>
          <a:p>
            <a:pPr>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same namespace is required</a:t>
            </a:r>
          </a:p>
          <a:p>
            <a:pPr>
              <a:buFont typeface="Wingdings" pitchFamily="2" charset="2"/>
              <a:buNone/>
              <a:defRPr/>
            </a:pPr>
            <a:r>
              <a:rPr lang="en-US" sz="1600" dirty="0" smtClean="0">
                <a:solidFill>
                  <a:srgbClr val="0000FF"/>
                </a:solidFill>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pubblic</a:t>
            </a:r>
            <a:r>
              <a:rPr lang="en-US" sz="1600" dirty="0" smtClean="0">
                <a:solidFill>
                  <a:srgbClr val="0000FF"/>
                </a:solidFill>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smtClean="0">
                <a:latin typeface="Courier New" pitchFamily="49" charset="0"/>
                <a:cs typeface="Courier New" pitchFamily="49" charset="0"/>
              </a:rPr>
              <a:t>Increase(){</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partial class </a:t>
            </a:r>
            <a:r>
              <a:rPr lang="en-US" sz="1600" dirty="0" err="1" smtClean="0">
                <a:solidFill>
                  <a:schemeClr val="accent5">
                    <a:lumMod val="75000"/>
                  </a:schemeClr>
                </a:solidFill>
                <a:latin typeface="Courier New" pitchFamily="49" charset="0"/>
                <a:cs typeface="Courier New" pitchFamily="49" charset="0"/>
              </a:rPr>
              <a:t>NestedPartialClass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partial class </a:t>
            </a:r>
            <a:r>
              <a:rPr lang="en-US" sz="1600" dirty="0" err="1" smtClean="0">
                <a:solidFill>
                  <a:schemeClr val="accent5">
                    <a:lumMod val="75000"/>
                  </a:schemeClr>
                </a:solidFill>
                <a:latin typeface="Courier New" pitchFamily="49" charset="0"/>
                <a:cs typeface="Courier New" pitchFamily="49" charset="0"/>
              </a:rPr>
              <a:t>PartialClass</a:t>
            </a:r>
            <a:r>
              <a:rPr lang="en-US" sz="1600" dirty="0" smtClean="0">
                <a:latin typeface="Courier New" pitchFamily="49" charset="0"/>
                <a:cs typeface="Courier New" pitchFamily="49" charset="0"/>
              </a:rPr>
              <a:t>{</a:t>
            </a:r>
          </a:p>
          <a:p>
            <a:pPr>
              <a:buFont typeface="Wingdings" pitchFamily="2" charset="2"/>
              <a:buNone/>
              <a:defRPr/>
            </a:pPr>
            <a:r>
              <a:rPr lang="en-US" sz="1600" dirty="0" smtClean="0">
                <a:solidFill>
                  <a:srgbClr val="0000FF"/>
                </a:solidFill>
                <a:latin typeface="Courier New" pitchFamily="49" charset="0"/>
                <a:cs typeface="Courier New" pitchFamily="49" charset="0"/>
              </a:rPr>
              <a:t>   partial class </a:t>
            </a:r>
            <a:r>
              <a:rPr lang="en-US" sz="1600" dirty="0" err="1" smtClean="0">
                <a:solidFill>
                  <a:schemeClr val="accent5">
                    <a:lumMod val="75000"/>
                  </a:schemeClr>
                </a:solidFill>
                <a:latin typeface="Courier New" pitchFamily="49" charset="0"/>
                <a:cs typeface="Courier New" pitchFamily="49" charset="0"/>
              </a:rPr>
              <a:t>NestedPartialClass</a:t>
            </a:r>
            <a:r>
              <a:rPr lang="en-US" sz="1600" dirty="0" smtClean="0">
                <a:latin typeface="Courier New" pitchFamily="49" charset="0"/>
                <a:cs typeface="Courier New" pitchFamily="49" charset="0"/>
              </a:rPr>
              <a:t>{} </a:t>
            </a:r>
            <a:r>
              <a:rPr lang="en-US" sz="1600" smtClean="0">
                <a:solidFill>
                  <a:srgbClr val="008000"/>
                </a:solidFill>
                <a:latin typeface="Courier New" pitchFamily="49" charset="0"/>
                <a:cs typeface="Courier New" pitchFamily="49" charset="0"/>
              </a:rPr>
              <a:t>// OK, </a:t>
            </a:r>
            <a:r>
              <a:rPr lang="en-US" sz="1600" dirty="0" smtClean="0">
                <a:solidFill>
                  <a:srgbClr val="008000"/>
                </a:solidFill>
                <a:latin typeface="Courier New" pitchFamily="49" charset="0"/>
                <a:cs typeface="Courier New" pitchFamily="49" charset="0"/>
              </a:rPr>
              <a:t>nested partial class</a:t>
            </a:r>
          </a:p>
          <a:p>
            <a:pPr>
              <a:buFont typeface="Wingdings" pitchFamily="2" charset="2"/>
              <a:buNone/>
              <a:defRPr/>
            </a:pPr>
            <a:r>
              <a:rPr lang="en-US" sz="1600" dirty="0" smtClean="0">
                <a:latin typeface="Courier New" pitchFamily="49" charset="0"/>
                <a:cs typeface="Courier New" pitchFamily="49" charset="0"/>
              </a:rPr>
              <a:t>}</a:t>
            </a:r>
          </a:p>
        </p:txBody>
      </p:sp>
    </p:spTree>
    <p:extLst>
      <p:ext uri="{BB962C8B-B14F-4D97-AF65-F5344CB8AC3E}">
        <p14:creationId xmlns:p14="http://schemas.microsoft.com/office/powerpoint/2010/main" val="1125284832"/>
      </p:ext>
    </p:extLst>
  </p:cSld>
  <p:clrMapOvr>
    <a:masterClrMapping/>
  </p:clrMapOvr>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7784</TotalTime>
  <Words>3161</Words>
  <Application>Microsoft Office PowerPoint</Application>
  <PresentationFormat>On-screen Show (4:3)</PresentationFormat>
  <Paragraphs>577</Paragraphs>
  <Slides>35</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ＭＳ Ｐゴシック</vt:lpstr>
      <vt:lpstr>ＭＳ Ｐゴシック</vt:lpstr>
      <vt:lpstr>Arial</vt:lpstr>
      <vt:lpstr>Calibri</vt:lpstr>
      <vt:lpstr>Courier New</vt:lpstr>
      <vt:lpstr>Monotype Sorts</vt:lpstr>
      <vt:lpstr>Tahoma</vt:lpstr>
      <vt:lpstr>Times New Roman</vt:lpstr>
      <vt:lpstr>Verdana</vt:lpstr>
      <vt:lpstr>Wingdings</vt:lpstr>
      <vt:lpstr>Wingdings 2</vt:lpstr>
      <vt:lpstr>Template_Training Slide</vt:lpstr>
      <vt:lpstr>Basic OOP in C#</vt:lpstr>
      <vt:lpstr>Agenda</vt:lpstr>
      <vt:lpstr>Abstraction</vt:lpstr>
      <vt:lpstr>Abstraction Sample</vt:lpstr>
      <vt:lpstr>Abstraction What is an object?</vt:lpstr>
      <vt:lpstr>Abstraction What is a class?</vt:lpstr>
      <vt:lpstr>Abstraction Class vs. Struct</vt:lpstr>
      <vt:lpstr>Abstraction  Nested/Inner class</vt:lpstr>
      <vt:lpstr>Abstraction  Partial class</vt:lpstr>
      <vt:lpstr>Encapsulation</vt:lpstr>
      <vt:lpstr>Encapsulation Class, Member and Method</vt:lpstr>
      <vt:lpstr>Encapsulation Instantiate, Constructor</vt:lpstr>
      <vt:lpstr>Encapsulation Access Modifiers</vt:lpstr>
      <vt:lpstr>Encapsulation Information Hiding</vt:lpstr>
      <vt:lpstr>Inheritance</vt:lpstr>
      <vt:lpstr>Inheritance Inheritance – Extension</vt:lpstr>
      <vt:lpstr>Inheritance Advantages</vt:lpstr>
      <vt:lpstr>Inheritance this, base, sealed class</vt:lpstr>
      <vt:lpstr>Polymorphism</vt:lpstr>
      <vt:lpstr>Polymorphism Overloading</vt:lpstr>
      <vt:lpstr>Polymorphism Overriding</vt:lpstr>
      <vt:lpstr>Polymorphism Override - Feature Hiding</vt:lpstr>
      <vt:lpstr>Polymorphism Override - Feature Override</vt:lpstr>
      <vt:lpstr>Polymorphism Binding</vt:lpstr>
      <vt:lpstr>Polymorphism Static Binding</vt:lpstr>
      <vt:lpstr>Polymorphism Dynamic Binding</vt:lpstr>
      <vt:lpstr>Abstract Class &amp; Interface Abstract Class 1/2</vt:lpstr>
      <vt:lpstr>Abstract Class &amp; Interface Abstract Class 2/2</vt:lpstr>
      <vt:lpstr>Abstract Class &amp; Interface Interface 1/3</vt:lpstr>
      <vt:lpstr>Abstract Class &amp; Interface Interface 2/3</vt:lpstr>
      <vt:lpstr>Abstract Class &amp; Interface Interface 3/3</vt:lpstr>
      <vt:lpstr>Abstract Class &amp; Interface  Multi Inheritance</vt:lpstr>
      <vt:lpstr>Abstract Class &amp; Interface  Abstract Class vs. Interface </vt:lpstr>
      <vt:lpstr>Lesson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quyetn</cp:lastModifiedBy>
  <cp:revision>662</cp:revision>
  <dcterms:created xsi:type="dcterms:W3CDTF">2010-10-18T05:40:05Z</dcterms:created>
  <dcterms:modified xsi:type="dcterms:W3CDTF">2015-03-05T07:36:49Z</dcterms:modified>
  <cp:category>Template</cp:category>
  <cp:contentStatus>20/11/2012</cp:contentStatus>
</cp:coreProperties>
</file>