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57" r:id="rId2"/>
    <p:sldId id="290" r:id="rId3"/>
    <p:sldId id="316" r:id="rId4"/>
    <p:sldId id="318" r:id="rId5"/>
    <p:sldId id="319" r:id="rId6"/>
    <p:sldId id="321" r:id="rId7"/>
    <p:sldId id="322" r:id="rId8"/>
    <p:sldId id="323" r:id="rId9"/>
    <p:sldId id="339" r:id="rId10"/>
    <p:sldId id="340" r:id="rId11"/>
    <p:sldId id="335" r:id="rId12"/>
    <p:sldId id="336" r:id="rId13"/>
    <p:sldId id="337" r:id="rId14"/>
    <p:sldId id="281" r:id="rId15"/>
    <p:sldId id="382" r:id="rId16"/>
    <p:sldId id="383" r:id="rId17"/>
    <p:sldId id="384" r:id="rId18"/>
    <p:sldId id="385" r:id="rId19"/>
    <p:sldId id="387" r:id="rId20"/>
    <p:sldId id="388" r:id="rId21"/>
    <p:sldId id="389" r:id="rId22"/>
    <p:sldId id="390" r:id="rId23"/>
    <p:sldId id="391" r:id="rId24"/>
    <p:sldId id="392" r:id="rId25"/>
    <p:sldId id="282" r:id="rId26"/>
    <p:sldId id="358" r:id="rId27"/>
    <p:sldId id="394" r:id="rId28"/>
    <p:sldId id="395" r:id="rId29"/>
    <p:sldId id="396" r:id="rId30"/>
    <p:sldId id="397" r:id="rId31"/>
    <p:sldId id="398" r:id="rId32"/>
    <p:sldId id="399" r:id="rId33"/>
    <p:sldId id="400" r:id="rId34"/>
    <p:sldId id="401" r:id="rId35"/>
    <p:sldId id="402" r:id="rId36"/>
    <p:sldId id="403" r:id="rId37"/>
    <p:sldId id="404" r:id="rId38"/>
    <p:sldId id="405" r:id="rId39"/>
    <p:sldId id="406" r:id="rId40"/>
    <p:sldId id="407" r:id="rId41"/>
    <p:sldId id="408" r:id="rId42"/>
    <p:sldId id="409" r:id="rId43"/>
    <p:sldId id="410" r:id="rId44"/>
    <p:sldId id="411" r:id="rId45"/>
    <p:sldId id="412" r:id="rId46"/>
    <p:sldId id="315" r:id="rId47"/>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65889" autoAdjust="0"/>
  </p:normalViewPr>
  <p:slideViewPr>
    <p:cSldViewPr>
      <p:cViewPr varScale="1">
        <p:scale>
          <a:sx n="49" d="100"/>
          <a:sy n="49" d="100"/>
        </p:scale>
        <p:origin x="1740"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EFB55-1CFA-43A5-8535-02932F113D0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6B6D86E-ACD1-45B1-BD3A-901B0D3F74D9}">
      <dgm:prSet phldrT="[Text]"/>
      <dgm:spPr/>
      <dgm:t>
        <a:bodyPr/>
        <a:lstStyle/>
        <a:p>
          <a:r>
            <a:rPr lang="en-US" b="1" dirty="0" smtClean="0"/>
            <a:t>Value type </a:t>
          </a:r>
        </a:p>
        <a:p>
          <a:r>
            <a:rPr lang="en-US" b="1" dirty="0" smtClean="0"/>
            <a:t>(</a:t>
          </a:r>
          <a:r>
            <a:rPr lang="en-US" b="1" dirty="0" err="1" smtClean="0"/>
            <a:t>System.ValueType</a:t>
          </a:r>
          <a:r>
            <a:rPr lang="en-US" b="1" dirty="0" smtClean="0"/>
            <a:t>)</a:t>
          </a:r>
          <a:endParaRPr lang="en-US" b="1" dirty="0"/>
        </a:p>
      </dgm:t>
    </dgm:pt>
    <dgm:pt modelId="{4E1145D1-2F98-4C4C-BA4E-EB265EA56AE2}" type="parTrans" cxnId="{D1F677AA-19B1-4DE4-AF6B-15809D7B9C23}">
      <dgm:prSet/>
      <dgm:spPr/>
      <dgm:t>
        <a:bodyPr/>
        <a:lstStyle/>
        <a:p>
          <a:endParaRPr lang="en-US"/>
        </a:p>
      </dgm:t>
    </dgm:pt>
    <dgm:pt modelId="{FE962190-8386-4678-9C59-D97956DF4A2F}" type="sibTrans" cxnId="{D1F677AA-19B1-4DE4-AF6B-15809D7B9C23}">
      <dgm:prSet/>
      <dgm:spPr/>
      <dgm:t>
        <a:bodyPr/>
        <a:lstStyle/>
        <a:p>
          <a:endParaRPr lang="en-US"/>
        </a:p>
      </dgm:t>
    </dgm:pt>
    <dgm:pt modelId="{29095073-785D-4767-A451-B7427034D9C9}">
      <dgm:prSet phldrT="[Text]"/>
      <dgm:spPr/>
      <dgm:t>
        <a:bodyPr/>
        <a:lstStyle/>
        <a:p>
          <a:r>
            <a:rPr lang="en-US" b="1" dirty="0" err="1" smtClean="0"/>
            <a:t>bool</a:t>
          </a:r>
          <a:r>
            <a:rPr lang="en-US" b="1" dirty="0" smtClean="0"/>
            <a:t> </a:t>
          </a:r>
          <a:endParaRPr lang="en-US" b="1" dirty="0"/>
        </a:p>
      </dgm:t>
    </dgm:pt>
    <dgm:pt modelId="{D8561A68-906D-4264-ABA5-63176FD90761}" type="parTrans" cxnId="{704DFC1F-3250-4FA4-A0EB-8CF500FE47FA}">
      <dgm:prSet/>
      <dgm:spPr/>
      <dgm:t>
        <a:bodyPr/>
        <a:lstStyle/>
        <a:p>
          <a:endParaRPr lang="en-US"/>
        </a:p>
      </dgm:t>
    </dgm:pt>
    <dgm:pt modelId="{E4C21907-DCA9-4659-90E6-3F1D9CFED1EB}" type="sibTrans" cxnId="{704DFC1F-3250-4FA4-A0EB-8CF500FE47FA}">
      <dgm:prSet/>
      <dgm:spPr/>
      <dgm:t>
        <a:bodyPr/>
        <a:lstStyle/>
        <a:p>
          <a:endParaRPr lang="en-US"/>
        </a:p>
      </dgm:t>
    </dgm:pt>
    <dgm:pt modelId="{D8434A69-DADE-4AF0-83EE-1F2BB20FA5E3}">
      <dgm:prSet phldrT="[Text]"/>
      <dgm:spPr/>
      <dgm:t>
        <a:bodyPr/>
        <a:lstStyle/>
        <a:p>
          <a:r>
            <a:rPr lang="en-US" b="1" dirty="0" smtClean="0"/>
            <a:t>Reference type</a:t>
          </a:r>
        </a:p>
        <a:p>
          <a:r>
            <a:rPr lang="en-US" b="1" dirty="0" smtClean="0"/>
            <a:t>( from </a:t>
          </a:r>
          <a:r>
            <a:rPr lang="en-US" b="1" dirty="0" err="1" smtClean="0"/>
            <a:t>System.Object</a:t>
          </a:r>
          <a:r>
            <a:rPr lang="en-US" b="1" dirty="0" smtClean="0"/>
            <a:t>)</a:t>
          </a:r>
          <a:endParaRPr lang="en-US" b="1" dirty="0"/>
        </a:p>
      </dgm:t>
    </dgm:pt>
    <dgm:pt modelId="{64B201F4-D9D7-43A5-A7A4-EFEBB0B7D755}" type="parTrans" cxnId="{32EE8B3A-FFB0-4A44-A9D7-03E3BCD9E359}">
      <dgm:prSet/>
      <dgm:spPr/>
      <dgm:t>
        <a:bodyPr/>
        <a:lstStyle/>
        <a:p>
          <a:endParaRPr lang="en-US"/>
        </a:p>
      </dgm:t>
    </dgm:pt>
    <dgm:pt modelId="{1E7D05BD-8855-4550-B1D0-F60050282B1C}" type="sibTrans" cxnId="{32EE8B3A-FFB0-4A44-A9D7-03E3BCD9E359}">
      <dgm:prSet/>
      <dgm:spPr/>
      <dgm:t>
        <a:bodyPr/>
        <a:lstStyle/>
        <a:p>
          <a:endParaRPr lang="en-US"/>
        </a:p>
      </dgm:t>
    </dgm:pt>
    <dgm:pt modelId="{C0FE1442-12B0-4BBE-8827-AF5064E4C27C}">
      <dgm:prSet phldrT="[Text]"/>
      <dgm:spPr/>
      <dgm:t>
        <a:bodyPr/>
        <a:lstStyle/>
        <a:p>
          <a:r>
            <a:rPr lang="en-US" b="1" dirty="0" smtClean="0"/>
            <a:t>class </a:t>
          </a:r>
          <a:endParaRPr lang="en-US" b="1" dirty="0"/>
        </a:p>
      </dgm:t>
    </dgm:pt>
    <dgm:pt modelId="{F761B1D9-E3BF-49FE-B933-7B0516CF41E5}" type="parTrans" cxnId="{CE7AD595-D995-4B02-A176-0477F19B9040}">
      <dgm:prSet/>
      <dgm:spPr/>
      <dgm:t>
        <a:bodyPr/>
        <a:lstStyle/>
        <a:p>
          <a:endParaRPr lang="en-US"/>
        </a:p>
      </dgm:t>
    </dgm:pt>
    <dgm:pt modelId="{76E9A037-C3AD-4BF6-8641-B063974E562B}" type="sibTrans" cxnId="{CE7AD595-D995-4B02-A176-0477F19B9040}">
      <dgm:prSet/>
      <dgm:spPr/>
      <dgm:t>
        <a:bodyPr/>
        <a:lstStyle/>
        <a:p>
          <a:endParaRPr lang="en-US"/>
        </a:p>
      </dgm:t>
    </dgm:pt>
    <dgm:pt modelId="{D8FD7032-F655-4568-A72C-8C9236496734}">
      <dgm:prSet phldrT="[Text]"/>
      <dgm:spPr/>
      <dgm:t>
        <a:bodyPr/>
        <a:lstStyle/>
        <a:p>
          <a:r>
            <a:rPr lang="en-US" b="1" dirty="0" smtClean="0"/>
            <a:t>Pointer</a:t>
          </a:r>
          <a:endParaRPr lang="en-US" b="1" dirty="0"/>
        </a:p>
      </dgm:t>
    </dgm:pt>
    <dgm:pt modelId="{9062614F-1000-4EAB-BA44-03F81729B92D}" type="parTrans" cxnId="{0446F32E-C284-4542-B40C-CBAA7DCFD1D1}">
      <dgm:prSet/>
      <dgm:spPr/>
      <dgm:t>
        <a:bodyPr/>
        <a:lstStyle/>
        <a:p>
          <a:endParaRPr lang="en-US"/>
        </a:p>
      </dgm:t>
    </dgm:pt>
    <dgm:pt modelId="{5B583CEC-35C1-4CC6-91E1-CFE2F1359280}" type="sibTrans" cxnId="{0446F32E-C284-4542-B40C-CBAA7DCFD1D1}">
      <dgm:prSet/>
      <dgm:spPr/>
      <dgm:t>
        <a:bodyPr/>
        <a:lstStyle/>
        <a:p>
          <a:endParaRPr lang="en-US"/>
        </a:p>
      </dgm:t>
    </dgm:pt>
    <dgm:pt modelId="{97F7A41B-B95F-4463-B5A1-46F0E11E2F1F}">
      <dgm:prSet phldrT="[Text]"/>
      <dgm:spPr/>
      <dgm:t>
        <a:bodyPr/>
        <a:lstStyle/>
        <a:p>
          <a:endParaRPr lang="en-US" b="1" dirty="0"/>
        </a:p>
      </dgm:t>
    </dgm:pt>
    <dgm:pt modelId="{1EDB2B4E-7D0A-492F-B6EA-533287054976}" type="parTrans" cxnId="{01C73A8E-13B3-4A8F-BFAD-EB7F9CF2A98A}">
      <dgm:prSet/>
      <dgm:spPr/>
      <dgm:t>
        <a:bodyPr/>
        <a:lstStyle/>
        <a:p>
          <a:endParaRPr lang="en-US"/>
        </a:p>
      </dgm:t>
    </dgm:pt>
    <dgm:pt modelId="{1BD36435-EE5F-4537-803A-01AAF4FF7BF0}" type="sibTrans" cxnId="{01C73A8E-13B3-4A8F-BFAD-EB7F9CF2A98A}">
      <dgm:prSet/>
      <dgm:spPr/>
      <dgm:t>
        <a:bodyPr/>
        <a:lstStyle/>
        <a:p>
          <a:endParaRPr lang="en-US"/>
        </a:p>
      </dgm:t>
    </dgm:pt>
    <dgm:pt modelId="{6DFFAD25-A3CC-49E8-A221-51826E08F5C0}">
      <dgm:prSet phldrT="[Text]"/>
      <dgm:spPr/>
      <dgm:t>
        <a:bodyPr/>
        <a:lstStyle/>
        <a:p>
          <a:r>
            <a:rPr lang="en-US" b="1" dirty="0" smtClean="0"/>
            <a:t>Instruction (code)</a:t>
          </a:r>
          <a:endParaRPr lang="en-US" b="1" dirty="0"/>
        </a:p>
      </dgm:t>
    </dgm:pt>
    <dgm:pt modelId="{B77FE651-AD13-4C27-BDB5-2A5C44F2BEE1}" type="parTrans" cxnId="{07FF84A1-E70C-4514-8767-0ABBC9832B43}">
      <dgm:prSet/>
      <dgm:spPr/>
      <dgm:t>
        <a:bodyPr/>
        <a:lstStyle/>
        <a:p>
          <a:endParaRPr lang="en-US"/>
        </a:p>
      </dgm:t>
    </dgm:pt>
    <dgm:pt modelId="{028F0983-0808-41F8-8371-49D5CF5EA81A}" type="sibTrans" cxnId="{07FF84A1-E70C-4514-8767-0ABBC9832B43}">
      <dgm:prSet/>
      <dgm:spPr/>
      <dgm:t>
        <a:bodyPr/>
        <a:lstStyle/>
        <a:p>
          <a:endParaRPr lang="en-US"/>
        </a:p>
      </dgm:t>
    </dgm:pt>
    <dgm:pt modelId="{7531FFD5-6B12-478F-A8CE-629A7E34B4A0}">
      <dgm:prSet phldrT="[Text]" phldr="1"/>
      <dgm:spPr/>
      <dgm:t>
        <a:bodyPr/>
        <a:lstStyle/>
        <a:p>
          <a:endParaRPr lang="en-US" b="1" dirty="0"/>
        </a:p>
      </dgm:t>
    </dgm:pt>
    <dgm:pt modelId="{F6DBC1B1-11AA-484B-9545-C3E950E750C9}" type="parTrans" cxnId="{4FE25665-D064-455F-B22B-BB81B7BE2718}">
      <dgm:prSet/>
      <dgm:spPr/>
      <dgm:t>
        <a:bodyPr/>
        <a:lstStyle/>
        <a:p>
          <a:endParaRPr lang="en-US"/>
        </a:p>
      </dgm:t>
    </dgm:pt>
    <dgm:pt modelId="{96F4A678-1307-48B9-A59C-62ADFF95E3B3}" type="sibTrans" cxnId="{4FE25665-D064-455F-B22B-BB81B7BE2718}">
      <dgm:prSet/>
      <dgm:spPr/>
      <dgm:t>
        <a:bodyPr/>
        <a:lstStyle/>
        <a:p>
          <a:endParaRPr lang="en-US"/>
        </a:p>
      </dgm:t>
    </dgm:pt>
    <dgm:pt modelId="{784ED347-64EF-42E2-BA54-A70EB917A270}">
      <dgm:prSet/>
      <dgm:spPr/>
      <dgm:t>
        <a:bodyPr/>
        <a:lstStyle/>
        <a:p>
          <a:r>
            <a:rPr lang="en-US" b="1" dirty="0" smtClean="0"/>
            <a:t>byte </a:t>
          </a:r>
          <a:endParaRPr lang="en-US" b="1" dirty="0"/>
        </a:p>
      </dgm:t>
    </dgm:pt>
    <dgm:pt modelId="{47273F80-1A5C-4B64-8226-475F57E17FF9}" type="parTrans" cxnId="{CA0F4B1E-37B9-46F2-A88A-7FF283AF73DE}">
      <dgm:prSet/>
      <dgm:spPr/>
      <dgm:t>
        <a:bodyPr/>
        <a:lstStyle/>
        <a:p>
          <a:endParaRPr lang="en-US"/>
        </a:p>
      </dgm:t>
    </dgm:pt>
    <dgm:pt modelId="{2687537C-B093-4685-8F23-EE771A701FAF}" type="sibTrans" cxnId="{CA0F4B1E-37B9-46F2-A88A-7FF283AF73DE}">
      <dgm:prSet/>
      <dgm:spPr/>
      <dgm:t>
        <a:bodyPr/>
        <a:lstStyle/>
        <a:p>
          <a:endParaRPr lang="en-US"/>
        </a:p>
      </dgm:t>
    </dgm:pt>
    <dgm:pt modelId="{4DDD0C69-B7D9-4533-A9D3-C8F70F83428A}">
      <dgm:prSet/>
      <dgm:spPr/>
      <dgm:t>
        <a:bodyPr/>
        <a:lstStyle/>
        <a:p>
          <a:r>
            <a:rPr lang="en-US" b="1" dirty="0" smtClean="0"/>
            <a:t>char </a:t>
          </a:r>
          <a:endParaRPr lang="en-US" b="1" dirty="0"/>
        </a:p>
      </dgm:t>
    </dgm:pt>
    <dgm:pt modelId="{65D9B63C-16CF-47D3-835A-59DAA735B9C0}" type="parTrans" cxnId="{F63DC06C-AF76-457F-9E93-B055534A5015}">
      <dgm:prSet/>
      <dgm:spPr/>
      <dgm:t>
        <a:bodyPr/>
        <a:lstStyle/>
        <a:p>
          <a:endParaRPr lang="en-US"/>
        </a:p>
      </dgm:t>
    </dgm:pt>
    <dgm:pt modelId="{E3A97465-0EB1-4419-8202-CF20ABEA2DAE}" type="sibTrans" cxnId="{F63DC06C-AF76-457F-9E93-B055534A5015}">
      <dgm:prSet/>
      <dgm:spPr/>
      <dgm:t>
        <a:bodyPr/>
        <a:lstStyle/>
        <a:p>
          <a:endParaRPr lang="en-US"/>
        </a:p>
      </dgm:t>
    </dgm:pt>
    <dgm:pt modelId="{C93D460B-7EF2-4C3D-8995-9BAAD4B72D44}">
      <dgm:prSet/>
      <dgm:spPr/>
      <dgm:t>
        <a:bodyPr/>
        <a:lstStyle/>
        <a:p>
          <a:r>
            <a:rPr lang="en-US" b="1" dirty="0" smtClean="0"/>
            <a:t>decimal </a:t>
          </a:r>
          <a:endParaRPr lang="en-US" b="1" dirty="0"/>
        </a:p>
      </dgm:t>
    </dgm:pt>
    <dgm:pt modelId="{CE4A6991-C273-4D60-85AF-22043DFA72FE}" type="parTrans" cxnId="{789CCF73-4F68-4175-AF59-C79DE2069467}">
      <dgm:prSet/>
      <dgm:spPr/>
      <dgm:t>
        <a:bodyPr/>
        <a:lstStyle/>
        <a:p>
          <a:endParaRPr lang="en-US"/>
        </a:p>
      </dgm:t>
    </dgm:pt>
    <dgm:pt modelId="{5277B213-41D2-4AC8-A821-6A590968EE79}" type="sibTrans" cxnId="{789CCF73-4F68-4175-AF59-C79DE2069467}">
      <dgm:prSet/>
      <dgm:spPr/>
      <dgm:t>
        <a:bodyPr/>
        <a:lstStyle/>
        <a:p>
          <a:endParaRPr lang="en-US"/>
        </a:p>
      </dgm:t>
    </dgm:pt>
    <dgm:pt modelId="{A30422D1-3FDC-4E3D-8122-6BD1AF2838D5}">
      <dgm:prSet/>
      <dgm:spPr/>
      <dgm:t>
        <a:bodyPr/>
        <a:lstStyle/>
        <a:p>
          <a:r>
            <a:rPr lang="en-US" b="1" dirty="0" smtClean="0"/>
            <a:t>double </a:t>
          </a:r>
          <a:endParaRPr lang="en-US" b="1" dirty="0"/>
        </a:p>
      </dgm:t>
    </dgm:pt>
    <dgm:pt modelId="{36B9BEE7-FF75-470D-94C4-68E287C383CE}" type="parTrans" cxnId="{B548D0FF-74DA-424C-B9A3-80B597320487}">
      <dgm:prSet/>
      <dgm:spPr/>
      <dgm:t>
        <a:bodyPr/>
        <a:lstStyle/>
        <a:p>
          <a:endParaRPr lang="en-US"/>
        </a:p>
      </dgm:t>
    </dgm:pt>
    <dgm:pt modelId="{274D25EB-0617-4CE7-A15B-D2FEB3F41DE3}" type="sibTrans" cxnId="{B548D0FF-74DA-424C-B9A3-80B597320487}">
      <dgm:prSet/>
      <dgm:spPr/>
      <dgm:t>
        <a:bodyPr/>
        <a:lstStyle/>
        <a:p>
          <a:endParaRPr lang="en-US"/>
        </a:p>
      </dgm:t>
    </dgm:pt>
    <dgm:pt modelId="{B8E91BBC-C19A-464F-8CCD-A573C4B2EEE7}">
      <dgm:prSet/>
      <dgm:spPr/>
      <dgm:t>
        <a:bodyPr/>
        <a:lstStyle/>
        <a:p>
          <a:r>
            <a:rPr lang="en-US" b="1" dirty="0" err="1" smtClean="0"/>
            <a:t>enum</a:t>
          </a:r>
          <a:r>
            <a:rPr lang="en-US" b="1" dirty="0" smtClean="0"/>
            <a:t> </a:t>
          </a:r>
          <a:endParaRPr lang="en-US" b="1" dirty="0"/>
        </a:p>
      </dgm:t>
    </dgm:pt>
    <dgm:pt modelId="{0C2705B4-7299-4423-A29C-8D5B887F8D9F}" type="parTrans" cxnId="{6A62DAA5-E5B5-4486-B2EC-B4E52615ABE0}">
      <dgm:prSet/>
      <dgm:spPr/>
      <dgm:t>
        <a:bodyPr/>
        <a:lstStyle/>
        <a:p>
          <a:endParaRPr lang="en-US"/>
        </a:p>
      </dgm:t>
    </dgm:pt>
    <dgm:pt modelId="{0A908D50-214E-4653-888C-2277181F395F}" type="sibTrans" cxnId="{6A62DAA5-E5B5-4486-B2EC-B4E52615ABE0}">
      <dgm:prSet/>
      <dgm:spPr/>
      <dgm:t>
        <a:bodyPr/>
        <a:lstStyle/>
        <a:p>
          <a:endParaRPr lang="en-US"/>
        </a:p>
      </dgm:t>
    </dgm:pt>
    <dgm:pt modelId="{99ADF041-187D-4371-8CA2-DA0054AAE214}">
      <dgm:prSet/>
      <dgm:spPr/>
      <dgm:t>
        <a:bodyPr/>
        <a:lstStyle/>
        <a:p>
          <a:r>
            <a:rPr lang="en-US" b="1" dirty="0" smtClean="0"/>
            <a:t>float </a:t>
          </a:r>
          <a:endParaRPr lang="en-US" b="1" dirty="0"/>
        </a:p>
      </dgm:t>
    </dgm:pt>
    <dgm:pt modelId="{F65B1696-B765-47D8-80CA-3E1429001771}" type="parTrans" cxnId="{74DAD0F5-837E-42D1-B777-6C2035BE6D2F}">
      <dgm:prSet/>
      <dgm:spPr/>
      <dgm:t>
        <a:bodyPr/>
        <a:lstStyle/>
        <a:p>
          <a:endParaRPr lang="en-US"/>
        </a:p>
      </dgm:t>
    </dgm:pt>
    <dgm:pt modelId="{7DFD8B5C-6051-4F09-B58B-A8297D4E9516}" type="sibTrans" cxnId="{74DAD0F5-837E-42D1-B777-6C2035BE6D2F}">
      <dgm:prSet/>
      <dgm:spPr/>
      <dgm:t>
        <a:bodyPr/>
        <a:lstStyle/>
        <a:p>
          <a:endParaRPr lang="en-US"/>
        </a:p>
      </dgm:t>
    </dgm:pt>
    <dgm:pt modelId="{F5D15069-9385-45DD-9CB3-62E19C38BFE7}">
      <dgm:prSet/>
      <dgm:spPr/>
      <dgm:t>
        <a:bodyPr/>
        <a:lstStyle/>
        <a:p>
          <a:r>
            <a:rPr lang="en-US" b="1" dirty="0" err="1" smtClean="0"/>
            <a:t>int</a:t>
          </a:r>
          <a:r>
            <a:rPr lang="en-US" b="1" dirty="0" smtClean="0"/>
            <a:t> </a:t>
          </a:r>
          <a:endParaRPr lang="en-US" b="1" dirty="0"/>
        </a:p>
      </dgm:t>
    </dgm:pt>
    <dgm:pt modelId="{981BFCE7-92D5-4453-84A2-AEE7CB751063}" type="parTrans" cxnId="{53759D75-03CD-43A5-9F7C-5CA19D491096}">
      <dgm:prSet/>
      <dgm:spPr/>
      <dgm:t>
        <a:bodyPr/>
        <a:lstStyle/>
        <a:p>
          <a:endParaRPr lang="en-US"/>
        </a:p>
      </dgm:t>
    </dgm:pt>
    <dgm:pt modelId="{9343CCA0-637A-4C13-98AE-E294599FE860}" type="sibTrans" cxnId="{53759D75-03CD-43A5-9F7C-5CA19D491096}">
      <dgm:prSet/>
      <dgm:spPr/>
      <dgm:t>
        <a:bodyPr/>
        <a:lstStyle/>
        <a:p>
          <a:endParaRPr lang="en-US"/>
        </a:p>
      </dgm:t>
    </dgm:pt>
    <dgm:pt modelId="{77243D5F-880A-47AD-AE19-16B933D06277}">
      <dgm:prSet/>
      <dgm:spPr/>
      <dgm:t>
        <a:bodyPr/>
        <a:lstStyle/>
        <a:p>
          <a:r>
            <a:rPr lang="en-US" b="1" dirty="0" smtClean="0"/>
            <a:t>long </a:t>
          </a:r>
          <a:endParaRPr lang="en-US" b="1" dirty="0"/>
        </a:p>
      </dgm:t>
    </dgm:pt>
    <dgm:pt modelId="{A724E3DA-67BC-4D9A-90C1-EC735CB27F05}" type="parTrans" cxnId="{7015791B-76A6-4E09-A1C5-BA261E213D97}">
      <dgm:prSet/>
      <dgm:spPr/>
      <dgm:t>
        <a:bodyPr/>
        <a:lstStyle/>
        <a:p>
          <a:endParaRPr lang="en-US"/>
        </a:p>
      </dgm:t>
    </dgm:pt>
    <dgm:pt modelId="{B1ECC2B1-CC03-4864-B178-0DAA448D5F01}" type="sibTrans" cxnId="{7015791B-76A6-4E09-A1C5-BA261E213D97}">
      <dgm:prSet/>
      <dgm:spPr/>
      <dgm:t>
        <a:bodyPr/>
        <a:lstStyle/>
        <a:p>
          <a:endParaRPr lang="en-US"/>
        </a:p>
      </dgm:t>
    </dgm:pt>
    <dgm:pt modelId="{05FEC3F9-9934-4B48-9B30-DE2FFD12A251}">
      <dgm:prSet/>
      <dgm:spPr/>
      <dgm:t>
        <a:bodyPr/>
        <a:lstStyle/>
        <a:p>
          <a:r>
            <a:rPr lang="en-US" b="1" dirty="0" err="1" smtClean="0"/>
            <a:t>sbyte</a:t>
          </a:r>
          <a:r>
            <a:rPr lang="en-US" b="1" dirty="0" smtClean="0"/>
            <a:t> </a:t>
          </a:r>
          <a:endParaRPr lang="en-US" b="1" dirty="0"/>
        </a:p>
      </dgm:t>
    </dgm:pt>
    <dgm:pt modelId="{CB9CA5AF-D1A0-4C7C-A5D7-B4C267A8703E}" type="parTrans" cxnId="{EB112D25-1719-4079-8586-BF2C911E28FC}">
      <dgm:prSet/>
      <dgm:spPr/>
      <dgm:t>
        <a:bodyPr/>
        <a:lstStyle/>
        <a:p>
          <a:endParaRPr lang="en-US"/>
        </a:p>
      </dgm:t>
    </dgm:pt>
    <dgm:pt modelId="{461BD6EC-9974-4EA8-8D7C-27B921E2CA9E}" type="sibTrans" cxnId="{EB112D25-1719-4079-8586-BF2C911E28FC}">
      <dgm:prSet/>
      <dgm:spPr/>
      <dgm:t>
        <a:bodyPr/>
        <a:lstStyle/>
        <a:p>
          <a:endParaRPr lang="en-US"/>
        </a:p>
      </dgm:t>
    </dgm:pt>
    <dgm:pt modelId="{E39C652F-16D5-4991-8390-3D5FF5EC9BCD}">
      <dgm:prSet/>
      <dgm:spPr/>
      <dgm:t>
        <a:bodyPr/>
        <a:lstStyle/>
        <a:p>
          <a:r>
            <a:rPr lang="en-US" b="1" dirty="0" smtClean="0"/>
            <a:t>short </a:t>
          </a:r>
          <a:endParaRPr lang="en-US" b="1" dirty="0"/>
        </a:p>
      </dgm:t>
    </dgm:pt>
    <dgm:pt modelId="{C1928AC1-A7B7-458D-BAB5-3FFF87F74973}" type="parTrans" cxnId="{2D714A8A-AEAE-436C-9529-939506E9657A}">
      <dgm:prSet/>
      <dgm:spPr/>
      <dgm:t>
        <a:bodyPr/>
        <a:lstStyle/>
        <a:p>
          <a:endParaRPr lang="en-US"/>
        </a:p>
      </dgm:t>
    </dgm:pt>
    <dgm:pt modelId="{B0CC29DF-0C37-4441-9A7D-EB5383DA00D0}" type="sibTrans" cxnId="{2D714A8A-AEAE-436C-9529-939506E9657A}">
      <dgm:prSet/>
      <dgm:spPr/>
      <dgm:t>
        <a:bodyPr/>
        <a:lstStyle/>
        <a:p>
          <a:endParaRPr lang="en-US"/>
        </a:p>
      </dgm:t>
    </dgm:pt>
    <dgm:pt modelId="{3F233BFB-E928-4D76-951D-D3E12DD964C3}">
      <dgm:prSet/>
      <dgm:spPr/>
      <dgm:t>
        <a:bodyPr/>
        <a:lstStyle/>
        <a:p>
          <a:r>
            <a:rPr lang="en-US" b="1" dirty="0" err="1" smtClean="0"/>
            <a:t>struct</a:t>
          </a:r>
          <a:r>
            <a:rPr lang="en-US" b="1" dirty="0" smtClean="0"/>
            <a:t> </a:t>
          </a:r>
          <a:endParaRPr lang="en-US" b="1" dirty="0"/>
        </a:p>
      </dgm:t>
    </dgm:pt>
    <dgm:pt modelId="{6A603DFC-54BB-4AB9-880F-E3199E1313D0}" type="parTrans" cxnId="{A568F65B-9C69-4CF9-A612-AFED49BBDDA0}">
      <dgm:prSet/>
      <dgm:spPr/>
      <dgm:t>
        <a:bodyPr/>
        <a:lstStyle/>
        <a:p>
          <a:endParaRPr lang="en-US"/>
        </a:p>
      </dgm:t>
    </dgm:pt>
    <dgm:pt modelId="{87ACD288-4197-4236-AB09-89F3640E0D46}" type="sibTrans" cxnId="{A568F65B-9C69-4CF9-A612-AFED49BBDDA0}">
      <dgm:prSet/>
      <dgm:spPr/>
      <dgm:t>
        <a:bodyPr/>
        <a:lstStyle/>
        <a:p>
          <a:endParaRPr lang="en-US"/>
        </a:p>
      </dgm:t>
    </dgm:pt>
    <dgm:pt modelId="{6173FDE2-7377-46E6-A211-080B628DED5D}">
      <dgm:prSet/>
      <dgm:spPr/>
      <dgm:t>
        <a:bodyPr/>
        <a:lstStyle/>
        <a:p>
          <a:r>
            <a:rPr lang="en-US" b="1" dirty="0" err="1" smtClean="0"/>
            <a:t>uint</a:t>
          </a:r>
          <a:r>
            <a:rPr lang="en-US" b="1" dirty="0" smtClean="0"/>
            <a:t> </a:t>
          </a:r>
          <a:endParaRPr lang="en-US" b="1" dirty="0"/>
        </a:p>
      </dgm:t>
    </dgm:pt>
    <dgm:pt modelId="{78155C07-30F0-47EF-A51B-4153FA192C52}" type="parTrans" cxnId="{BE8A8FD3-CE9E-4143-AD6F-95CEB2A1FB07}">
      <dgm:prSet/>
      <dgm:spPr/>
      <dgm:t>
        <a:bodyPr/>
        <a:lstStyle/>
        <a:p>
          <a:endParaRPr lang="en-US"/>
        </a:p>
      </dgm:t>
    </dgm:pt>
    <dgm:pt modelId="{8B4C8270-F452-4A83-80C7-4B8E06D9AD5A}" type="sibTrans" cxnId="{BE8A8FD3-CE9E-4143-AD6F-95CEB2A1FB07}">
      <dgm:prSet/>
      <dgm:spPr/>
      <dgm:t>
        <a:bodyPr/>
        <a:lstStyle/>
        <a:p>
          <a:endParaRPr lang="en-US"/>
        </a:p>
      </dgm:t>
    </dgm:pt>
    <dgm:pt modelId="{B53476C5-6093-4ECC-BD19-32EC71B97B65}">
      <dgm:prSet/>
      <dgm:spPr/>
      <dgm:t>
        <a:bodyPr/>
        <a:lstStyle/>
        <a:p>
          <a:r>
            <a:rPr lang="en-US" b="1" dirty="0" err="1" smtClean="0"/>
            <a:t>ulong</a:t>
          </a:r>
          <a:r>
            <a:rPr lang="en-US" b="1" dirty="0" smtClean="0"/>
            <a:t> </a:t>
          </a:r>
          <a:endParaRPr lang="en-US" b="1" dirty="0"/>
        </a:p>
      </dgm:t>
    </dgm:pt>
    <dgm:pt modelId="{A07D5620-64B9-44A2-8FCB-A08FBC6DA85B}" type="parTrans" cxnId="{F59DAE75-E5EA-4904-89C8-4FD520011C6C}">
      <dgm:prSet/>
      <dgm:spPr/>
      <dgm:t>
        <a:bodyPr/>
        <a:lstStyle/>
        <a:p>
          <a:endParaRPr lang="en-US"/>
        </a:p>
      </dgm:t>
    </dgm:pt>
    <dgm:pt modelId="{3C735D1D-0353-46E0-9366-1F47F2F66BF1}" type="sibTrans" cxnId="{F59DAE75-E5EA-4904-89C8-4FD520011C6C}">
      <dgm:prSet/>
      <dgm:spPr/>
      <dgm:t>
        <a:bodyPr/>
        <a:lstStyle/>
        <a:p>
          <a:endParaRPr lang="en-US"/>
        </a:p>
      </dgm:t>
    </dgm:pt>
    <dgm:pt modelId="{EEEEB7DF-60E0-4B09-8DA6-1E2C821BEF7B}">
      <dgm:prSet/>
      <dgm:spPr/>
      <dgm:t>
        <a:bodyPr/>
        <a:lstStyle/>
        <a:p>
          <a:r>
            <a:rPr lang="en-US" b="1" dirty="0" err="1" smtClean="0"/>
            <a:t>ushort</a:t>
          </a:r>
          <a:r>
            <a:rPr lang="en-US" b="1" dirty="0" smtClean="0"/>
            <a:t> </a:t>
          </a:r>
          <a:endParaRPr lang="en-US" b="1" dirty="0"/>
        </a:p>
      </dgm:t>
    </dgm:pt>
    <dgm:pt modelId="{96FBA938-68DF-4A35-A980-2262F1B8CB3F}" type="parTrans" cxnId="{4DB56142-E075-48B3-8930-33F1EE7F7906}">
      <dgm:prSet/>
      <dgm:spPr/>
      <dgm:t>
        <a:bodyPr/>
        <a:lstStyle/>
        <a:p>
          <a:endParaRPr lang="en-US"/>
        </a:p>
      </dgm:t>
    </dgm:pt>
    <dgm:pt modelId="{701446B1-1444-4481-AB04-B386B3A80BFA}" type="sibTrans" cxnId="{4DB56142-E075-48B3-8930-33F1EE7F7906}">
      <dgm:prSet/>
      <dgm:spPr/>
      <dgm:t>
        <a:bodyPr/>
        <a:lstStyle/>
        <a:p>
          <a:endParaRPr lang="en-US"/>
        </a:p>
      </dgm:t>
    </dgm:pt>
    <dgm:pt modelId="{D26DFA1C-D09C-4989-9975-1B0F4F6CB781}">
      <dgm:prSet/>
      <dgm:spPr/>
      <dgm:t>
        <a:bodyPr/>
        <a:lstStyle/>
        <a:p>
          <a:r>
            <a:rPr lang="en-US" b="1" dirty="0" smtClean="0"/>
            <a:t>interface </a:t>
          </a:r>
          <a:endParaRPr lang="en-US" b="1" dirty="0"/>
        </a:p>
      </dgm:t>
    </dgm:pt>
    <dgm:pt modelId="{312ABA65-F0B5-48B5-83C7-F30CC875E4A1}" type="parTrans" cxnId="{75E3098D-A3A4-4EDD-BF79-6D25C3D6F250}">
      <dgm:prSet/>
      <dgm:spPr/>
      <dgm:t>
        <a:bodyPr/>
        <a:lstStyle/>
        <a:p>
          <a:endParaRPr lang="en-US"/>
        </a:p>
      </dgm:t>
    </dgm:pt>
    <dgm:pt modelId="{C7EF78C8-8BF7-47EC-8D99-E0F13A7ACD18}" type="sibTrans" cxnId="{75E3098D-A3A4-4EDD-BF79-6D25C3D6F250}">
      <dgm:prSet/>
      <dgm:spPr/>
      <dgm:t>
        <a:bodyPr/>
        <a:lstStyle/>
        <a:p>
          <a:endParaRPr lang="en-US"/>
        </a:p>
      </dgm:t>
    </dgm:pt>
    <dgm:pt modelId="{6C76AD5D-9F5F-4638-A855-0881DB442A93}">
      <dgm:prSet/>
      <dgm:spPr/>
      <dgm:t>
        <a:bodyPr/>
        <a:lstStyle/>
        <a:p>
          <a:r>
            <a:rPr lang="en-US" b="1" dirty="0" smtClean="0"/>
            <a:t>delegate </a:t>
          </a:r>
          <a:endParaRPr lang="en-US" b="1" dirty="0"/>
        </a:p>
      </dgm:t>
    </dgm:pt>
    <dgm:pt modelId="{ECA71E1A-C0CE-433D-AB73-3116ACC603A0}" type="parTrans" cxnId="{B5C76137-DB99-4962-A688-0AE0E645E7C4}">
      <dgm:prSet/>
      <dgm:spPr/>
      <dgm:t>
        <a:bodyPr/>
        <a:lstStyle/>
        <a:p>
          <a:endParaRPr lang="en-US"/>
        </a:p>
      </dgm:t>
    </dgm:pt>
    <dgm:pt modelId="{7B10AC50-5A7B-4804-984B-4C4D813F1636}" type="sibTrans" cxnId="{B5C76137-DB99-4962-A688-0AE0E645E7C4}">
      <dgm:prSet/>
      <dgm:spPr/>
      <dgm:t>
        <a:bodyPr/>
        <a:lstStyle/>
        <a:p>
          <a:endParaRPr lang="en-US"/>
        </a:p>
      </dgm:t>
    </dgm:pt>
    <dgm:pt modelId="{DA4AC241-5C52-4B29-85F4-A165C2BE2FD8}">
      <dgm:prSet/>
      <dgm:spPr/>
      <dgm:t>
        <a:bodyPr/>
        <a:lstStyle/>
        <a:p>
          <a:r>
            <a:rPr lang="en-US" b="1" dirty="0" smtClean="0"/>
            <a:t>object </a:t>
          </a:r>
          <a:endParaRPr lang="en-US" b="1" dirty="0"/>
        </a:p>
      </dgm:t>
    </dgm:pt>
    <dgm:pt modelId="{BCD2DC83-6D9B-4639-9A9F-C5587C7C0396}" type="parTrans" cxnId="{1FC2670D-8F78-41B3-A57E-08F5045BCCDE}">
      <dgm:prSet/>
      <dgm:spPr/>
      <dgm:t>
        <a:bodyPr/>
        <a:lstStyle/>
        <a:p>
          <a:endParaRPr lang="en-US"/>
        </a:p>
      </dgm:t>
    </dgm:pt>
    <dgm:pt modelId="{760B90A3-CF6E-4BC3-BDBC-B14005B5879A}" type="sibTrans" cxnId="{1FC2670D-8F78-41B3-A57E-08F5045BCCDE}">
      <dgm:prSet/>
      <dgm:spPr/>
      <dgm:t>
        <a:bodyPr/>
        <a:lstStyle/>
        <a:p>
          <a:endParaRPr lang="en-US"/>
        </a:p>
      </dgm:t>
    </dgm:pt>
    <dgm:pt modelId="{AA628511-7C41-4356-933B-4D69F4139D79}">
      <dgm:prSet/>
      <dgm:spPr/>
      <dgm:t>
        <a:bodyPr/>
        <a:lstStyle/>
        <a:p>
          <a:r>
            <a:rPr lang="en-US" b="1" dirty="0" smtClean="0"/>
            <a:t>string a</a:t>
          </a:r>
          <a:endParaRPr lang="en-US" b="1" dirty="0"/>
        </a:p>
      </dgm:t>
    </dgm:pt>
    <dgm:pt modelId="{50564293-7E2B-4633-B94C-84D97C5C7076}" type="parTrans" cxnId="{CCD3F17E-E90C-4A08-9804-56D02E0D4457}">
      <dgm:prSet/>
      <dgm:spPr/>
      <dgm:t>
        <a:bodyPr/>
        <a:lstStyle/>
        <a:p>
          <a:endParaRPr lang="en-US"/>
        </a:p>
      </dgm:t>
    </dgm:pt>
    <dgm:pt modelId="{CAD45341-39D1-4BB5-B391-E937E1C84362}" type="sibTrans" cxnId="{CCD3F17E-E90C-4A08-9804-56D02E0D4457}">
      <dgm:prSet/>
      <dgm:spPr/>
      <dgm:t>
        <a:bodyPr/>
        <a:lstStyle/>
        <a:p>
          <a:endParaRPr lang="en-US"/>
        </a:p>
      </dgm:t>
    </dgm:pt>
    <dgm:pt modelId="{CDB45F3A-4472-4234-98E4-79DDC1DCADB4}">
      <dgm:prSet phldrT="[Text]"/>
      <dgm:spPr/>
      <dgm:t>
        <a:bodyPr/>
        <a:lstStyle/>
        <a:p>
          <a:endParaRPr lang="en-US" b="1" dirty="0"/>
        </a:p>
      </dgm:t>
    </dgm:pt>
    <dgm:pt modelId="{67DC7CBF-3E10-4FAD-961A-676258432BBC}" type="parTrans" cxnId="{23E38CA0-6903-45BC-A02B-1A3B3378D4A1}">
      <dgm:prSet/>
      <dgm:spPr/>
      <dgm:t>
        <a:bodyPr/>
        <a:lstStyle/>
        <a:p>
          <a:endParaRPr lang="en-US"/>
        </a:p>
      </dgm:t>
    </dgm:pt>
    <dgm:pt modelId="{D218E023-4E29-460A-9F8D-5092D3C80942}" type="sibTrans" cxnId="{23E38CA0-6903-45BC-A02B-1A3B3378D4A1}">
      <dgm:prSet/>
      <dgm:spPr/>
      <dgm:t>
        <a:bodyPr/>
        <a:lstStyle/>
        <a:p>
          <a:endParaRPr lang="en-US"/>
        </a:p>
      </dgm:t>
    </dgm:pt>
    <dgm:pt modelId="{BC8F44A3-EEB7-496C-8857-DAC39A570C88}" type="pres">
      <dgm:prSet presAssocID="{19DEFB55-1CFA-43A5-8535-02932F113D0A}" presName="Name0" presStyleCnt="0">
        <dgm:presLayoutVars>
          <dgm:dir/>
          <dgm:animLvl val="lvl"/>
          <dgm:resizeHandles val="exact"/>
        </dgm:presLayoutVars>
      </dgm:prSet>
      <dgm:spPr/>
      <dgm:t>
        <a:bodyPr/>
        <a:lstStyle/>
        <a:p>
          <a:endParaRPr lang="en-US"/>
        </a:p>
      </dgm:t>
    </dgm:pt>
    <dgm:pt modelId="{91B4668E-92F2-4052-A40C-B2C172A8CEB9}" type="pres">
      <dgm:prSet presAssocID="{C6B6D86E-ACD1-45B1-BD3A-901B0D3F74D9}" presName="composite" presStyleCnt="0"/>
      <dgm:spPr/>
    </dgm:pt>
    <dgm:pt modelId="{D03E4BFF-D7C6-46D1-8354-A46D4F5C01A0}" type="pres">
      <dgm:prSet presAssocID="{C6B6D86E-ACD1-45B1-BD3A-901B0D3F74D9}" presName="parTx" presStyleLbl="alignNode1" presStyleIdx="0" presStyleCnt="4">
        <dgm:presLayoutVars>
          <dgm:chMax val="0"/>
          <dgm:chPref val="0"/>
          <dgm:bulletEnabled val="1"/>
        </dgm:presLayoutVars>
      </dgm:prSet>
      <dgm:spPr/>
      <dgm:t>
        <a:bodyPr/>
        <a:lstStyle/>
        <a:p>
          <a:endParaRPr lang="en-US"/>
        </a:p>
      </dgm:t>
    </dgm:pt>
    <dgm:pt modelId="{690E8354-18A8-45B0-986C-006E098C65A1}" type="pres">
      <dgm:prSet presAssocID="{C6B6D86E-ACD1-45B1-BD3A-901B0D3F74D9}" presName="desTx" presStyleLbl="alignAccFollowNode1" presStyleIdx="0" presStyleCnt="4">
        <dgm:presLayoutVars>
          <dgm:bulletEnabled val="1"/>
        </dgm:presLayoutVars>
      </dgm:prSet>
      <dgm:spPr/>
      <dgm:t>
        <a:bodyPr/>
        <a:lstStyle/>
        <a:p>
          <a:endParaRPr lang="en-US"/>
        </a:p>
      </dgm:t>
    </dgm:pt>
    <dgm:pt modelId="{8CBF3ED2-8386-4A44-A4C9-2C8EF2B35452}" type="pres">
      <dgm:prSet presAssocID="{FE962190-8386-4678-9C59-D97956DF4A2F}" presName="space" presStyleCnt="0"/>
      <dgm:spPr/>
    </dgm:pt>
    <dgm:pt modelId="{0C3789E3-0430-4465-A5B7-47A8C7443472}" type="pres">
      <dgm:prSet presAssocID="{D8434A69-DADE-4AF0-83EE-1F2BB20FA5E3}" presName="composite" presStyleCnt="0"/>
      <dgm:spPr/>
    </dgm:pt>
    <dgm:pt modelId="{30E5E892-C046-414A-BCCE-C11C0C89EA6F}" type="pres">
      <dgm:prSet presAssocID="{D8434A69-DADE-4AF0-83EE-1F2BB20FA5E3}" presName="parTx" presStyleLbl="alignNode1" presStyleIdx="1" presStyleCnt="4">
        <dgm:presLayoutVars>
          <dgm:chMax val="0"/>
          <dgm:chPref val="0"/>
          <dgm:bulletEnabled val="1"/>
        </dgm:presLayoutVars>
      </dgm:prSet>
      <dgm:spPr/>
      <dgm:t>
        <a:bodyPr/>
        <a:lstStyle/>
        <a:p>
          <a:endParaRPr lang="en-US"/>
        </a:p>
      </dgm:t>
    </dgm:pt>
    <dgm:pt modelId="{0030A2E2-37E6-457C-8A0D-B31B5AA9F001}" type="pres">
      <dgm:prSet presAssocID="{D8434A69-DADE-4AF0-83EE-1F2BB20FA5E3}" presName="desTx" presStyleLbl="alignAccFollowNode1" presStyleIdx="1" presStyleCnt="4">
        <dgm:presLayoutVars>
          <dgm:bulletEnabled val="1"/>
        </dgm:presLayoutVars>
      </dgm:prSet>
      <dgm:spPr/>
      <dgm:t>
        <a:bodyPr/>
        <a:lstStyle/>
        <a:p>
          <a:endParaRPr lang="en-US"/>
        </a:p>
      </dgm:t>
    </dgm:pt>
    <dgm:pt modelId="{37F5D051-AA10-4D8D-ADDC-23D0678C8CF1}" type="pres">
      <dgm:prSet presAssocID="{1E7D05BD-8855-4550-B1D0-F60050282B1C}" presName="space" presStyleCnt="0"/>
      <dgm:spPr/>
    </dgm:pt>
    <dgm:pt modelId="{C0B3B71D-9A2C-4E47-BC17-171D6BD2BDC0}" type="pres">
      <dgm:prSet presAssocID="{D8FD7032-F655-4568-A72C-8C9236496734}" presName="composite" presStyleCnt="0"/>
      <dgm:spPr/>
    </dgm:pt>
    <dgm:pt modelId="{7A26B9AD-3D5B-41F4-BF40-FE8888E033C1}" type="pres">
      <dgm:prSet presAssocID="{D8FD7032-F655-4568-A72C-8C9236496734}" presName="parTx" presStyleLbl="alignNode1" presStyleIdx="2" presStyleCnt="4">
        <dgm:presLayoutVars>
          <dgm:chMax val="0"/>
          <dgm:chPref val="0"/>
          <dgm:bulletEnabled val="1"/>
        </dgm:presLayoutVars>
      </dgm:prSet>
      <dgm:spPr/>
      <dgm:t>
        <a:bodyPr/>
        <a:lstStyle/>
        <a:p>
          <a:endParaRPr lang="en-US"/>
        </a:p>
      </dgm:t>
    </dgm:pt>
    <dgm:pt modelId="{1D30B114-A045-4C2E-BA6B-A359F0F71BF1}" type="pres">
      <dgm:prSet presAssocID="{D8FD7032-F655-4568-A72C-8C9236496734}" presName="desTx" presStyleLbl="alignAccFollowNode1" presStyleIdx="2" presStyleCnt="4">
        <dgm:presLayoutVars>
          <dgm:bulletEnabled val="1"/>
        </dgm:presLayoutVars>
      </dgm:prSet>
      <dgm:spPr/>
      <dgm:t>
        <a:bodyPr/>
        <a:lstStyle/>
        <a:p>
          <a:endParaRPr lang="en-US"/>
        </a:p>
      </dgm:t>
    </dgm:pt>
    <dgm:pt modelId="{DE49109A-D092-4FC0-BFE5-692A1D2FB68C}" type="pres">
      <dgm:prSet presAssocID="{5B583CEC-35C1-4CC6-91E1-CFE2F1359280}" presName="space" presStyleCnt="0"/>
      <dgm:spPr/>
    </dgm:pt>
    <dgm:pt modelId="{469C0874-3897-4F12-81AB-F5489815A463}" type="pres">
      <dgm:prSet presAssocID="{6DFFAD25-A3CC-49E8-A221-51826E08F5C0}" presName="composite" presStyleCnt="0"/>
      <dgm:spPr/>
    </dgm:pt>
    <dgm:pt modelId="{D03ABDAC-9D91-4856-B48F-5664E3C444D3}" type="pres">
      <dgm:prSet presAssocID="{6DFFAD25-A3CC-49E8-A221-51826E08F5C0}" presName="parTx" presStyleLbl="alignNode1" presStyleIdx="3" presStyleCnt="4">
        <dgm:presLayoutVars>
          <dgm:chMax val="0"/>
          <dgm:chPref val="0"/>
          <dgm:bulletEnabled val="1"/>
        </dgm:presLayoutVars>
      </dgm:prSet>
      <dgm:spPr/>
      <dgm:t>
        <a:bodyPr/>
        <a:lstStyle/>
        <a:p>
          <a:endParaRPr lang="en-US"/>
        </a:p>
      </dgm:t>
    </dgm:pt>
    <dgm:pt modelId="{0677303B-9EA8-4846-8A7F-B02E36E8EAD2}" type="pres">
      <dgm:prSet presAssocID="{6DFFAD25-A3CC-49E8-A221-51826E08F5C0}" presName="desTx" presStyleLbl="alignAccFollowNode1" presStyleIdx="3" presStyleCnt="4">
        <dgm:presLayoutVars>
          <dgm:bulletEnabled val="1"/>
        </dgm:presLayoutVars>
      </dgm:prSet>
      <dgm:spPr/>
      <dgm:t>
        <a:bodyPr/>
        <a:lstStyle/>
        <a:p>
          <a:endParaRPr lang="en-US"/>
        </a:p>
      </dgm:t>
    </dgm:pt>
  </dgm:ptLst>
  <dgm:cxnLst>
    <dgm:cxn modelId="{CE7AD595-D995-4B02-A176-0477F19B9040}" srcId="{D8434A69-DADE-4AF0-83EE-1F2BB20FA5E3}" destId="{C0FE1442-12B0-4BBE-8827-AF5064E4C27C}" srcOrd="0" destOrd="0" parTransId="{F761B1D9-E3BF-49FE-B933-7B0516CF41E5}" sibTransId="{76E9A037-C3AD-4BF6-8641-B063974E562B}"/>
    <dgm:cxn modelId="{7015791B-76A6-4E09-A1C5-BA261E213D97}" srcId="{C6B6D86E-ACD1-45B1-BD3A-901B0D3F74D9}" destId="{77243D5F-880A-47AD-AE19-16B933D06277}" srcOrd="8" destOrd="0" parTransId="{A724E3DA-67BC-4D9A-90C1-EC735CB27F05}" sibTransId="{B1ECC2B1-CC03-4864-B178-0DAA448D5F01}"/>
    <dgm:cxn modelId="{4FE25665-D064-455F-B22B-BB81B7BE2718}" srcId="{6DFFAD25-A3CC-49E8-A221-51826E08F5C0}" destId="{7531FFD5-6B12-478F-A8CE-629A7E34B4A0}" srcOrd="0" destOrd="0" parTransId="{F6DBC1B1-11AA-484B-9545-C3E950E750C9}" sibTransId="{96F4A678-1307-48B9-A59C-62ADFF95E3B3}"/>
    <dgm:cxn modelId="{A13CF3F4-F044-4EE0-9E9F-EE986C60BB18}" type="presOf" srcId="{C93D460B-7EF2-4C3D-8995-9BAAD4B72D44}" destId="{690E8354-18A8-45B0-986C-006E098C65A1}" srcOrd="0" destOrd="3" presId="urn:microsoft.com/office/officeart/2005/8/layout/hList1"/>
    <dgm:cxn modelId="{EC2BE3D9-B859-4C36-A6DC-DD64C9CF7C82}" type="presOf" srcId="{77243D5F-880A-47AD-AE19-16B933D06277}" destId="{690E8354-18A8-45B0-986C-006E098C65A1}" srcOrd="0" destOrd="8" presId="urn:microsoft.com/office/officeart/2005/8/layout/hList1"/>
    <dgm:cxn modelId="{CA0F4B1E-37B9-46F2-A88A-7FF283AF73DE}" srcId="{C6B6D86E-ACD1-45B1-BD3A-901B0D3F74D9}" destId="{784ED347-64EF-42E2-BA54-A70EB917A270}" srcOrd="1" destOrd="0" parTransId="{47273F80-1A5C-4B64-8226-475F57E17FF9}" sibTransId="{2687537C-B093-4685-8F23-EE771A701FAF}"/>
    <dgm:cxn modelId="{07FF84A1-E70C-4514-8767-0ABBC9832B43}" srcId="{19DEFB55-1CFA-43A5-8535-02932F113D0A}" destId="{6DFFAD25-A3CC-49E8-A221-51826E08F5C0}" srcOrd="3" destOrd="0" parTransId="{B77FE651-AD13-4C27-BDB5-2A5C44F2BEE1}" sibTransId="{028F0983-0808-41F8-8371-49D5CF5EA81A}"/>
    <dgm:cxn modelId="{23E38CA0-6903-45BC-A02B-1A3B3378D4A1}" srcId="{D8FD7032-F655-4568-A72C-8C9236496734}" destId="{CDB45F3A-4472-4234-98E4-79DDC1DCADB4}" srcOrd="1" destOrd="0" parTransId="{67DC7CBF-3E10-4FAD-961A-676258432BBC}" sibTransId="{D218E023-4E29-460A-9F8D-5092D3C80942}"/>
    <dgm:cxn modelId="{F63DC06C-AF76-457F-9E93-B055534A5015}" srcId="{C6B6D86E-ACD1-45B1-BD3A-901B0D3F74D9}" destId="{4DDD0C69-B7D9-4533-A9D3-C8F70F83428A}" srcOrd="2" destOrd="0" parTransId="{65D9B63C-16CF-47D3-835A-59DAA735B9C0}" sibTransId="{E3A97465-0EB1-4419-8202-CF20ABEA2DAE}"/>
    <dgm:cxn modelId="{CCD3F17E-E90C-4A08-9804-56D02E0D4457}" srcId="{D8434A69-DADE-4AF0-83EE-1F2BB20FA5E3}" destId="{AA628511-7C41-4356-933B-4D69F4139D79}" srcOrd="4" destOrd="0" parTransId="{50564293-7E2B-4633-B94C-84D97C5C7076}" sibTransId="{CAD45341-39D1-4BB5-B391-E937E1C84362}"/>
    <dgm:cxn modelId="{01C73A8E-13B3-4A8F-BFAD-EB7F9CF2A98A}" srcId="{D8FD7032-F655-4568-A72C-8C9236496734}" destId="{97F7A41B-B95F-4463-B5A1-46F0E11E2F1F}" srcOrd="0" destOrd="0" parTransId="{1EDB2B4E-7D0A-492F-B6EA-533287054976}" sibTransId="{1BD36435-EE5F-4537-803A-01AAF4FF7BF0}"/>
    <dgm:cxn modelId="{6D2E39B5-8AF4-4696-BB81-6EDFADE0E86E}" type="presOf" srcId="{B53476C5-6093-4ECC-BD19-32EC71B97B65}" destId="{690E8354-18A8-45B0-986C-006E098C65A1}" srcOrd="0" destOrd="13" presId="urn:microsoft.com/office/officeart/2005/8/layout/hList1"/>
    <dgm:cxn modelId="{FA53EC9F-A040-46CD-8D75-2E2066199A62}" type="presOf" srcId="{6DFFAD25-A3CC-49E8-A221-51826E08F5C0}" destId="{D03ABDAC-9D91-4856-B48F-5664E3C444D3}" srcOrd="0" destOrd="0" presId="urn:microsoft.com/office/officeart/2005/8/layout/hList1"/>
    <dgm:cxn modelId="{32F5D1AD-3319-4387-8C15-4FA55355341B}" type="presOf" srcId="{7531FFD5-6B12-478F-A8CE-629A7E34B4A0}" destId="{0677303B-9EA8-4846-8A7F-B02E36E8EAD2}" srcOrd="0" destOrd="0" presId="urn:microsoft.com/office/officeart/2005/8/layout/hList1"/>
    <dgm:cxn modelId="{75E3098D-A3A4-4EDD-BF79-6D25C3D6F250}" srcId="{D8434A69-DADE-4AF0-83EE-1F2BB20FA5E3}" destId="{D26DFA1C-D09C-4989-9975-1B0F4F6CB781}" srcOrd="1" destOrd="0" parTransId="{312ABA65-F0B5-48B5-83C7-F30CC875E4A1}" sibTransId="{C7EF78C8-8BF7-47EC-8D99-E0F13A7ACD18}"/>
    <dgm:cxn modelId="{E6A33761-B1BD-403A-B0E1-9C1FC80672B6}" type="presOf" srcId="{F5D15069-9385-45DD-9CB3-62E19C38BFE7}" destId="{690E8354-18A8-45B0-986C-006E098C65A1}" srcOrd="0" destOrd="7" presId="urn:microsoft.com/office/officeart/2005/8/layout/hList1"/>
    <dgm:cxn modelId="{BE8A8FD3-CE9E-4143-AD6F-95CEB2A1FB07}" srcId="{C6B6D86E-ACD1-45B1-BD3A-901B0D3F74D9}" destId="{6173FDE2-7377-46E6-A211-080B628DED5D}" srcOrd="12" destOrd="0" parTransId="{78155C07-30F0-47EF-A51B-4153FA192C52}" sibTransId="{8B4C8270-F452-4A83-80C7-4B8E06D9AD5A}"/>
    <dgm:cxn modelId="{DF22ADE8-1486-45BE-BFDD-3204A3E943CC}" type="presOf" srcId="{DA4AC241-5C52-4B29-85F4-A165C2BE2FD8}" destId="{0030A2E2-37E6-457C-8A0D-B31B5AA9F001}" srcOrd="0" destOrd="3" presId="urn:microsoft.com/office/officeart/2005/8/layout/hList1"/>
    <dgm:cxn modelId="{BD3C2FD4-3A41-4EFE-9BC4-ED7A07F50A32}" type="presOf" srcId="{D26DFA1C-D09C-4989-9975-1B0F4F6CB781}" destId="{0030A2E2-37E6-457C-8A0D-B31B5AA9F001}" srcOrd="0" destOrd="1" presId="urn:microsoft.com/office/officeart/2005/8/layout/hList1"/>
    <dgm:cxn modelId="{4DB56142-E075-48B3-8930-33F1EE7F7906}" srcId="{C6B6D86E-ACD1-45B1-BD3A-901B0D3F74D9}" destId="{EEEEB7DF-60E0-4B09-8DA6-1E2C821BEF7B}" srcOrd="14" destOrd="0" parTransId="{96FBA938-68DF-4A35-A980-2262F1B8CB3F}" sibTransId="{701446B1-1444-4481-AB04-B386B3A80BFA}"/>
    <dgm:cxn modelId="{6A62DAA5-E5B5-4486-B2EC-B4E52615ABE0}" srcId="{C6B6D86E-ACD1-45B1-BD3A-901B0D3F74D9}" destId="{B8E91BBC-C19A-464F-8CCD-A573C4B2EEE7}" srcOrd="5" destOrd="0" parTransId="{0C2705B4-7299-4423-A29C-8D5B887F8D9F}" sibTransId="{0A908D50-214E-4653-888C-2277181F395F}"/>
    <dgm:cxn modelId="{32EE8B3A-FFB0-4A44-A9D7-03E3BCD9E359}" srcId="{19DEFB55-1CFA-43A5-8535-02932F113D0A}" destId="{D8434A69-DADE-4AF0-83EE-1F2BB20FA5E3}" srcOrd="1" destOrd="0" parTransId="{64B201F4-D9D7-43A5-A7A4-EFEBB0B7D755}" sibTransId="{1E7D05BD-8855-4550-B1D0-F60050282B1C}"/>
    <dgm:cxn modelId="{F59DAE75-E5EA-4904-89C8-4FD520011C6C}" srcId="{C6B6D86E-ACD1-45B1-BD3A-901B0D3F74D9}" destId="{B53476C5-6093-4ECC-BD19-32EC71B97B65}" srcOrd="13" destOrd="0" parTransId="{A07D5620-64B9-44A2-8FCB-A08FBC6DA85B}" sibTransId="{3C735D1D-0353-46E0-9366-1F47F2F66BF1}"/>
    <dgm:cxn modelId="{B548D0FF-74DA-424C-B9A3-80B597320487}" srcId="{C6B6D86E-ACD1-45B1-BD3A-901B0D3F74D9}" destId="{A30422D1-3FDC-4E3D-8122-6BD1AF2838D5}" srcOrd="4" destOrd="0" parTransId="{36B9BEE7-FF75-470D-94C4-68E287C383CE}" sibTransId="{274D25EB-0617-4CE7-A15B-D2FEB3F41DE3}"/>
    <dgm:cxn modelId="{BE1F9B98-FD48-4786-B5D0-72D23283B255}" type="presOf" srcId="{D8FD7032-F655-4568-A72C-8C9236496734}" destId="{7A26B9AD-3D5B-41F4-BF40-FE8888E033C1}" srcOrd="0" destOrd="0" presId="urn:microsoft.com/office/officeart/2005/8/layout/hList1"/>
    <dgm:cxn modelId="{0446F32E-C284-4542-B40C-CBAA7DCFD1D1}" srcId="{19DEFB55-1CFA-43A5-8535-02932F113D0A}" destId="{D8FD7032-F655-4568-A72C-8C9236496734}" srcOrd="2" destOrd="0" parTransId="{9062614F-1000-4EAB-BA44-03F81729B92D}" sibTransId="{5B583CEC-35C1-4CC6-91E1-CFE2F1359280}"/>
    <dgm:cxn modelId="{0FB5527D-FA53-42B6-AFEC-B0C5E1905769}" type="presOf" srcId="{97F7A41B-B95F-4463-B5A1-46F0E11E2F1F}" destId="{1D30B114-A045-4C2E-BA6B-A359F0F71BF1}" srcOrd="0" destOrd="0" presId="urn:microsoft.com/office/officeart/2005/8/layout/hList1"/>
    <dgm:cxn modelId="{789CCF73-4F68-4175-AF59-C79DE2069467}" srcId="{C6B6D86E-ACD1-45B1-BD3A-901B0D3F74D9}" destId="{C93D460B-7EF2-4C3D-8995-9BAAD4B72D44}" srcOrd="3" destOrd="0" parTransId="{CE4A6991-C273-4D60-85AF-22043DFA72FE}" sibTransId="{5277B213-41D2-4AC8-A821-6A590968EE79}"/>
    <dgm:cxn modelId="{5B0D348F-2C1E-4B96-B370-CD58789291C0}" type="presOf" srcId="{3F233BFB-E928-4D76-951D-D3E12DD964C3}" destId="{690E8354-18A8-45B0-986C-006E098C65A1}" srcOrd="0" destOrd="11" presId="urn:microsoft.com/office/officeart/2005/8/layout/hList1"/>
    <dgm:cxn modelId="{D0E5159B-9885-4B78-B158-1EE44910FDB5}" type="presOf" srcId="{E39C652F-16D5-4991-8390-3D5FF5EC9BCD}" destId="{690E8354-18A8-45B0-986C-006E098C65A1}" srcOrd="0" destOrd="10" presId="urn:microsoft.com/office/officeart/2005/8/layout/hList1"/>
    <dgm:cxn modelId="{C61720FC-29C8-4D72-AF81-73D6D37C93C6}" type="presOf" srcId="{CDB45F3A-4472-4234-98E4-79DDC1DCADB4}" destId="{1D30B114-A045-4C2E-BA6B-A359F0F71BF1}" srcOrd="0" destOrd="1" presId="urn:microsoft.com/office/officeart/2005/8/layout/hList1"/>
    <dgm:cxn modelId="{BB4752CF-E4E2-4D73-BCA0-ABED7AB9C543}" type="presOf" srcId="{6173FDE2-7377-46E6-A211-080B628DED5D}" destId="{690E8354-18A8-45B0-986C-006E098C65A1}" srcOrd="0" destOrd="12" presId="urn:microsoft.com/office/officeart/2005/8/layout/hList1"/>
    <dgm:cxn modelId="{E27624E4-CD4E-4D6E-B6BD-79FACFD21EE1}" type="presOf" srcId="{99ADF041-187D-4371-8CA2-DA0054AAE214}" destId="{690E8354-18A8-45B0-986C-006E098C65A1}" srcOrd="0" destOrd="6" presId="urn:microsoft.com/office/officeart/2005/8/layout/hList1"/>
    <dgm:cxn modelId="{7570A9B4-7BEB-446B-ABDE-684141A36494}" type="presOf" srcId="{B8E91BBC-C19A-464F-8CCD-A573C4B2EEE7}" destId="{690E8354-18A8-45B0-986C-006E098C65A1}" srcOrd="0" destOrd="5" presId="urn:microsoft.com/office/officeart/2005/8/layout/hList1"/>
    <dgm:cxn modelId="{1FC2670D-8F78-41B3-A57E-08F5045BCCDE}" srcId="{D8434A69-DADE-4AF0-83EE-1F2BB20FA5E3}" destId="{DA4AC241-5C52-4B29-85F4-A165C2BE2FD8}" srcOrd="3" destOrd="0" parTransId="{BCD2DC83-6D9B-4639-9A9F-C5587C7C0396}" sibTransId="{760B90A3-CF6E-4BC3-BDBC-B14005B5879A}"/>
    <dgm:cxn modelId="{74DAD0F5-837E-42D1-B777-6C2035BE6D2F}" srcId="{C6B6D86E-ACD1-45B1-BD3A-901B0D3F74D9}" destId="{99ADF041-187D-4371-8CA2-DA0054AAE214}" srcOrd="6" destOrd="0" parTransId="{F65B1696-B765-47D8-80CA-3E1429001771}" sibTransId="{7DFD8B5C-6051-4F09-B58B-A8297D4E9516}"/>
    <dgm:cxn modelId="{12B7BDE5-B3C7-46F2-B0DF-803A4F73A603}" type="presOf" srcId="{AA628511-7C41-4356-933B-4D69F4139D79}" destId="{0030A2E2-37E6-457C-8A0D-B31B5AA9F001}" srcOrd="0" destOrd="4" presId="urn:microsoft.com/office/officeart/2005/8/layout/hList1"/>
    <dgm:cxn modelId="{349AB958-06D2-416D-992F-9CCE2F439EFA}" type="presOf" srcId="{C6B6D86E-ACD1-45B1-BD3A-901B0D3F74D9}" destId="{D03E4BFF-D7C6-46D1-8354-A46D4F5C01A0}" srcOrd="0" destOrd="0" presId="urn:microsoft.com/office/officeart/2005/8/layout/hList1"/>
    <dgm:cxn modelId="{704DFC1F-3250-4FA4-A0EB-8CF500FE47FA}" srcId="{C6B6D86E-ACD1-45B1-BD3A-901B0D3F74D9}" destId="{29095073-785D-4767-A451-B7427034D9C9}" srcOrd="0" destOrd="0" parTransId="{D8561A68-906D-4264-ABA5-63176FD90761}" sibTransId="{E4C21907-DCA9-4659-90E6-3F1D9CFED1EB}"/>
    <dgm:cxn modelId="{53759D75-03CD-43A5-9F7C-5CA19D491096}" srcId="{C6B6D86E-ACD1-45B1-BD3A-901B0D3F74D9}" destId="{F5D15069-9385-45DD-9CB3-62E19C38BFE7}" srcOrd="7" destOrd="0" parTransId="{981BFCE7-92D5-4453-84A2-AEE7CB751063}" sibTransId="{9343CCA0-637A-4C13-98AE-E294599FE860}"/>
    <dgm:cxn modelId="{B5C76137-DB99-4962-A688-0AE0E645E7C4}" srcId="{D8434A69-DADE-4AF0-83EE-1F2BB20FA5E3}" destId="{6C76AD5D-9F5F-4638-A855-0881DB442A93}" srcOrd="2" destOrd="0" parTransId="{ECA71E1A-C0CE-433D-AB73-3116ACC603A0}" sibTransId="{7B10AC50-5A7B-4804-984B-4C4D813F1636}"/>
    <dgm:cxn modelId="{B4F29FB7-75DA-4220-91B0-EA93D37BE77B}" type="presOf" srcId="{29095073-785D-4767-A451-B7427034D9C9}" destId="{690E8354-18A8-45B0-986C-006E098C65A1}" srcOrd="0" destOrd="0" presId="urn:microsoft.com/office/officeart/2005/8/layout/hList1"/>
    <dgm:cxn modelId="{440A658A-F13B-4F95-AB92-2D857688EACF}" type="presOf" srcId="{A30422D1-3FDC-4E3D-8122-6BD1AF2838D5}" destId="{690E8354-18A8-45B0-986C-006E098C65A1}" srcOrd="0" destOrd="4" presId="urn:microsoft.com/office/officeart/2005/8/layout/hList1"/>
    <dgm:cxn modelId="{2D714A8A-AEAE-436C-9529-939506E9657A}" srcId="{C6B6D86E-ACD1-45B1-BD3A-901B0D3F74D9}" destId="{E39C652F-16D5-4991-8390-3D5FF5EC9BCD}" srcOrd="10" destOrd="0" parTransId="{C1928AC1-A7B7-458D-BAB5-3FFF87F74973}" sibTransId="{B0CC29DF-0C37-4441-9A7D-EB5383DA00D0}"/>
    <dgm:cxn modelId="{CFEC1F55-97D1-4C68-873B-739BC2FC7EF9}" type="presOf" srcId="{4DDD0C69-B7D9-4533-A9D3-C8F70F83428A}" destId="{690E8354-18A8-45B0-986C-006E098C65A1}" srcOrd="0" destOrd="2" presId="urn:microsoft.com/office/officeart/2005/8/layout/hList1"/>
    <dgm:cxn modelId="{D1F677AA-19B1-4DE4-AF6B-15809D7B9C23}" srcId="{19DEFB55-1CFA-43A5-8535-02932F113D0A}" destId="{C6B6D86E-ACD1-45B1-BD3A-901B0D3F74D9}" srcOrd="0" destOrd="0" parTransId="{4E1145D1-2F98-4C4C-BA4E-EB265EA56AE2}" sibTransId="{FE962190-8386-4678-9C59-D97956DF4A2F}"/>
    <dgm:cxn modelId="{A568F65B-9C69-4CF9-A612-AFED49BBDDA0}" srcId="{C6B6D86E-ACD1-45B1-BD3A-901B0D3F74D9}" destId="{3F233BFB-E928-4D76-951D-D3E12DD964C3}" srcOrd="11" destOrd="0" parTransId="{6A603DFC-54BB-4AB9-880F-E3199E1313D0}" sibTransId="{87ACD288-4197-4236-AB09-89F3640E0D46}"/>
    <dgm:cxn modelId="{3F84B39F-AD2C-4B96-B48A-1AC4C1690C3C}" type="presOf" srcId="{19DEFB55-1CFA-43A5-8535-02932F113D0A}" destId="{BC8F44A3-EEB7-496C-8857-DAC39A570C88}" srcOrd="0" destOrd="0" presId="urn:microsoft.com/office/officeart/2005/8/layout/hList1"/>
    <dgm:cxn modelId="{7F90E5BB-973F-4E45-A576-1BAC4897DAAB}" type="presOf" srcId="{C0FE1442-12B0-4BBE-8827-AF5064E4C27C}" destId="{0030A2E2-37E6-457C-8A0D-B31B5AA9F001}" srcOrd="0" destOrd="0" presId="urn:microsoft.com/office/officeart/2005/8/layout/hList1"/>
    <dgm:cxn modelId="{9F99D460-9FC6-4448-AF37-B97A372E2E9C}" type="presOf" srcId="{D8434A69-DADE-4AF0-83EE-1F2BB20FA5E3}" destId="{30E5E892-C046-414A-BCCE-C11C0C89EA6F}" srcOrd="0" destOrd="0" presId="urn:microsoft.com/office/officeart/2005/8/layout/hList1"/>
    <dgm:cxn modelId="{8F203DAA-4754-4B98-A755-EF2F9F237281}" type="presOf" srcId="{784ED347-64EF-42E2-BA54-A70EB917A270}" destId="{690E8354-18A8-45B0-986C-006E098C65A1}" srcOrd="0" destOrd="1" presId="urn:microsoft.com/office/officeart/2005/8/layout/hList1"/>
    <dgm:cxn modelId="{EB112D25-1719-4079-8586-BF2C911E28FC}" srcId="{C6B6D86E-ACD1-45B1-BD3A-901B0D3F74D9}" destId="{05FEC3F9-9934-4B48-9B30-DE2FFD12A251}" srcOrd="9" destOrd="0" parTransId="{CB9CA5AF-D1A0-4C7C-A5D7-B4C267A8703E}" sibTransId="{461BD6EC-9974-4EA8-8D7C-27B921E2CA9E}"/>
    <dgm:cxn modelId="{81ACFA7D-60C0-40E7-B0C8-7A5D87C3C5F5}" type="presOf" srcId="{6C76AD5D-9F5F-4638-A855-0881DB442A93}" destId="{0030A2E2-37E6-457C-8A0D-B31B5AA9F001}" srcOrd="0" destOrd="2" presId="urn:microsoft.com/office/officeart/2005/8/layout/hList1"/>
    <dgm:cxn modelId="{6886F2DD-F8C5-4408-A375-CCB6288EA74B}" type="presOf" srcId="{05FEC3F9-9934-4B48-9B30-DE2FFD12A251}" destId="{690E8354-18A8-45B0-986C-006E098C65A1}" srcOrd="0" destOrd="9" presId="urn:microsoft.com/office/officeart/2005/8/layout/hList1"/>
    <dgm:cxn modelId="{3DA443C9-D1D0-4C1E-BB1A-4629E36EE087}" type="presOf" srcId="{EEEEB7DF-60E0-4B09-8DA6-1E2C821BEF7B}" destId="{690E8354-18A8-45B0-986C-006E098C65A1}" srcOrd="0" destOrd="14" presId="urn:microsoft.com/office/officeart/2005/8/layout/hList1"/>
    <dgm:cxn modelId="{FEC223B5-3BF0-44A2-B42A-F5F86FCDE21E}" type="presParOf" srcId="{BC8F44A3-EEB7-496C-8857-DAC39A570C88}" destId="{91B4668E-92F2-4052-A40C-B2C172A8CEB9}" srcOrd="0" destOrd="0" presId="urn:microsoft.com/office/officeart/2005/8/layout/hList1"/>
    <dgm:cxn modelId="{3B7A8CF4-D41F-466F-9E12-E0242ACC416B}" type="presParOf" srcId="{91B4668E-92F2-4052-A40C-B2C172A8CEB9}" destId="{D03E4BFF-D7C6-46D1-8354-A46D4F5C01A0}" srcOrd="0" destOrd="0" presId="urn:microsoft.com/office/officeart/2005/8/layout/hList1"/>
    <dgm:cxn modelId="{C9F79289-7622-49DC-AD46-40010CE65A5F}" type="presParOf" srcId="{91B4668E-92F2-4052-A40C-B2C172A8CEB9}" destId="{690E8354-18A8-45B0-986C-006E098C65A1}" srcOrd="1" destOrd="0" presId="urn:microsoft.com/office/officeart/2005/8/layout/hList1"/>
    <dgm:cxn modelId="{F3B4192E-7CD9-4ADB-917D-097B9CE60C23}" type="presParOf" srcId="{BC8F44A3-EEB7-496C-8857-DAC39A570C88}" destId="{8CBF3ED2-8386-4A44-A4C9-2C8EF2B35452}" srcOrd="1" destOrd="0" presId="urn:microsoft.com/office/officeart/2005/8/layout/hList1"/>
    <dgm:cxn modelId="{CFF0B72B-6C5F-4382-A5C0-00FE2285338C}" type="presParOf" srcId="{BC8F44A3-EEB7-496C-8857-DAC39A570C88}" destId="{0C3789E3-0430-4465-A5B7-47A8C7443472}" srcOrd="2" destOrd="0" presId="urn:microsoft.com/office/officeart/2005/8/layout/hList1"/>
    <dgm:cxn modelId="{FA774795-D896-43B9-AF0F-B507E3F5AE51}" type="presParOf" srcId="{0C3789E3-0430-4465-A5B7-47A8C7443472}" destId="{30E5E892-C046-414A-BCCE-C11C0C89EA6F}" srcOrd="0" destOrd="0" presId="urn:microsoft.com/office/officeart/2005/8/layout/hList1"/>
    <dgm:cxn modelId="{85EFD733-D41B-4878-9B82-53DFAB740558}" type="presParOf" srcId="{0C3789E3-0430-4465-A5B7-47A8C7443472}" destId="{0030A2E2-37E6-457C-8A0D-B31B5AA9F001}" srcOrd="1" destOrd="0" presId="urn:microsoft.com/office/officeart/2005/8/layout/hList1"/>
    <dgm:cxn modelId="{FABE9431-20F9-46C5-8388-D3CF1B7DD93C}" type="presParOf" srcId="{BC8F44A3-EEB7-496C-8857-DAC39A570C88}" destId="{37F5D051-AA10-4D8D-ADDC-23D0678C8CF1}" srcOrd="3" destOrd="0" presId="urn:microsoft.com/office/officeart/2005/8/layout/hList1"/>
    <dgm:cxn modelId="{5BE7B9CD-2B97-4A6B-9F89-F9A282C26664}" type="presParOf" srcId="{BC8F44A3-EEB7-496C-8857-DAC39A570C88}" destId="{C0B3B71D-9A2C-4E47-BC17-171D6BD2BDC0}" srcOrd="4" destOrd="0" presId="urn:microsoft.com/office/officeart/2005/8/layout/hList1"/>
    <dgm:cxn modelId="{E7FB291F-CEA7-4D16-87B0-C8ADCFC9AA4D}" type="presParOf" srcId="{C0B3B71D-9A2C-4E47-BC17-171D6BD2BDC0}" destId="{7A26B9AD-3D5B-41F4-BF40-FE8888E033C1}" srcOrd="0" destOrd="0" presId="urn:microsoft.com/office/officeart/2005/8/layout/hList1"/>
    <dgm:cxn modelId="{43A51ED0-913F-4BF9-88CF-8DB0BE79B0B3}" type="presParOf" srcId="{C0B3B71D-9A2C-4E47-BC17-171D6BD2BDC0}" destId="{1D30B114-A045-4C2E-BA6B-A359F0F71BF1}" srcOrd="1" destOrd="0" presId="urn:microsoft.com/office/officeart/2005/8/layout/hList1"/>
    <dgm:cxn modelId="{34408809-6AB0-4B44-847B-93CAA12B135A}" type="presParOf" srcId="{BC8F44A3-EEB7-496C-8857-DAC39A570C88}" destId="{DE49109A-D092-4FC0-BFE5-692A1D2FB68C}" srcOrd="5" destOrd="0" presId="urn:microsoft.com/office/officeart/2005/8/layout/hList1"/>
    <dgm:cxn modelId="{0F77953D-FFD3-43EB-A363-9521EF651C26}" type="presParOf" srcId="{BC8F44A3-EEB7-496C-8857-DAC39A570C88}" destId="{469C0874-3897-4F12-81AB-F5489815A463}" srcOrd="6" destOrd="0" presId="urn:microsoft.com/office/officeart/2005/8/layout/hList1"/>
    <dgm:cxn modelId="{F4E762CB-F85A-496E-95F8-2BF8B463412C}" type="presParOf" srcId="{469C0874-3897-4F12-81AB-F5489815A463}" destId="{D03ABDAC-9D91-4856-B48F-5664E3C444D3}" srcOrd="0" destOrd="0" presId="urn:microsoft.com/office/officeart/2005/8/layout/hList1"/>
    <dgm:cxn modelId="{8327022C-F9E5-4F51-B5D6-789F53D1E082}" type="presParOf" srcId="{469C0874-3897-4F12-81AB-F5489815A463}" destId="{0677303B-9EA8-4846-8A7F-B02E36E8EAD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4878224A-9A08-4530-8FDF-4E8E22AC6E17}" type="datetimeFigureOut">
              <a:rPr lang="vi-VN"/>
              <a:pPr>
                <a:defRPr/>
              </a:pPr>
              <a:t>12/03/2015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AE3DA7C2-BF9D-4939-8D0D-5BBBDE4586BC}" type="slidenum">
              <a:rPr lang="vi-VN"/>
              <a:pPr>
                <a:defRPr/>
              </a:pPr>
              <a:t>‹#›</a:t>
            </a:fld>
            <a:endParaRPr lang="vi-VN"/>
          </a:p>
        </p:txBody>
      </p:sp>
    </p:spTree>
    <p:extLst>
      <p:ext uri="{BB962C8B-B14F-4D97-AF65-F5344CB8AC3E}">
        <p14:creationId xmlns:p14="http://schemas.microsoft.com/office/powerpoint/2010/main" val="27430714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772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dirty="0" err="1" smtClean="0"/>
              <a:t>lớp</a:t>
            </a:r>
            <a:r>
              <a:rPr lang="en-US" baseline="0" dirty="0" smtClean="0"/>
              <a:t> Array </a:t>
            </a:r>
            <a:r>
              <a:rPr lang="en-US" baseline="0" dirty="0" err="1" smtClean="0"/>
              <a:t>lớp</a:t>
            </a:r>
            <a:r>
              <a:rPr lang="en-US" baseline="0" dirty="0" smtClean="0"/>
              <a:t> </a:t>
            </a:r>
            <a:r>
              <a:rPr lang="en-US" baseline="0" dirty="0" err="1" smtClean="0"/>
              <a:t>này</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từ</a:t>
            </a:r>
            <a:r>
              <a:rPr lang="en-US" baseline="0" dirty="0" smtClean="0"/>
              <a:t> interface </a:t>
            </a:r>
            <a:r>
              <a:rPr lang="en-US" baseline="0" dirty="0" err="1" smtClean="0"/>
              <a:t>Icomparable</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việc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Lớp</a:t>
            </a:r>
            <a:r>
              <a:rPr lang="en-US" baseline="0" dirty="0" smtClean="0"/>
              <a:t> Array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không</a:t>
            </a:r>
            <a:r>
              <a:rPr lang="en-US" baseline="0" dirty="0" smtClean="0"/>
              <a:t> </a:t>
            </a:r>
            <a:r>
              <a:rPr lang="en-US" baseline="0" dirty="0" err="1" smtClean="0"/>
              <a:t>gian</a:t>
            </a:r>
            <a:r>
              <a:rPr lang="en-US" baseline="0" dirty="0" smtClean="0"/>
              <a:t> </a:t>
            </a:r>
            <a:r>
              <a:rPr lang="en-US" baseline="0" dirty="0" err="1" smtClean="0"/>
              <a:t>tên</a:t>
            </a:r>
            <a:r>
              <a:rPr lang="en-US" baseline="0" dirty="0" smtClean="0"/>
              <a:t> system </a:t>
            </a:r>
            <a:r>
              <a:rPr lang="en-US" baseline="0" dirty="0" err="1" smtClean="0"/>
              <a:t>nó</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tôi</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một</a:t>
            </a:r>
            <a:r>
              <a:rPr lang="en-US" baseline="0" dirty="0" smtClean="0"/>
              <a:t> </a:t>
            </a:r>
            <a:r>
              <a:rPr lang="en-US" baseline="0" dirty="0" err="1" smtClean="0"/>
              <a:t>lớp</a:t>
            </a:r>
            <a:r>
              <a:rPr lang="en-US" baseline="0" dirty="0" smtClean="0"/>
              <a:t> A.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một</a:t>
            </a:r>
            <a:r>
              <a:rPr lang="en-US" baseline="0" dirty="0" smtClean="0"/>
              <a:t> </a:t>
            </a:r>
            <a:r>
              <a:rPr lang="en-US" baseline="0" dirty="0" err="1" smtClean="0"/>
              <a:t>mảng</a:t>
            </a:r>
            <a:r>
              <a:rPr lang="en-US" baseline="0" dirty="0" smtClean="0"/>
              <a:t> </a:t>
            </a:r>
            <a:r>
              <a:rPr lang="en-US" baseline="0" dirty="0" err="1" smtClean="0"/>
              <a:t>lớp</a:t>
            </a:r>
            <a:r>
              <a:rPr lang="en-US" baseline="0" dirty="0" smtClean="0"/>
              <a:t> A </a:t>
            </a:r>
            <a:r>
              <a:rPr lang="en-US" baseline="0" dirty="0" err="1" smtClean="0"/>
              <a:t>với</a:t>
            </a:r>
            <a:r>
              <a:rPr lang="en-US" baseline="0" dirty="0" smtClean="0"/>
              <a:t> </a:t>
            </a:r>
            <a:r>
              <a:rPr lang="en-US" baseline="0" dirty="0" err="1" smtClean="0"/>
              <a:t>số</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là</a:t>
            </a:r>
            <a:r>
              <a:rPr lang="en-US" baseline="0" dirty="0" smtClean="0"/>
              <a:t> 10. </a:t>
            </a:r>
            <a:r>
              <a:rPr lang="en-US" baseline="0" dirty="0" err="1" smtClean="0"/>
              <a:t>tiếp</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for </a:t>
            </a:r>
            <a:r>
              <a:rPr lang="en-US" baseline="0" dirty="0" err="1" smtClean="0"/>
              <a:t>để</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 </a:t>
            </a:r>
            <a:r>
              <a:rPr lang="en-US" baseline="0" dirty="0" err="1" smtClean="0"/>
              <a:t>rồi</a:t>
            </a:r>
            <a:r>
              <a:rPr lang="en-US" baseline="0" dirty="0" smtClean="0"/>
              <a:t> </a:t>
            </a:r>
            <a:r>
              <a:rPr lang="en-US" baseline="0" dirty="0" err="1" smtClean="0"/>
              <a:t>gán</a:t>
            </a:r>
            <a:r>
              <a:rPr lang="en-US" baseline="0" dirty="0" smtClean="0"/>
              <a:t> </a:t>
            </a:r>
            <a:r>
              <a:rPr lang="en-US" baseline="0" dirty="0" err="1" smtClean="0"/>
              <a:t>các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từ</a:t>
            </a:r>
            <a:r>
              <a:rPr lang="en-US" baseline="0" dirty="0" smtClean="0"/>
              <a:t> 10 </a:t>
            </a:r>
            <a:r>
              <a:rPr lang="en-US" baseline="0" dirty="0" err="1" smtClean="0"/>
              <a:t>về</a:t>
            </a:r>
            <a:r>
              <a:rPr lang="en-US" baseline="0" dirty="0" smtClean="0"/>
              <a:t> 1.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tôi</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mảng</a:t>
            </a:r>
            <a:r>
              <a:rPr lang="en-US" baseline="0" dirty="0" smtClean="0"/>
              <a:t> 10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giảm</a:t>
            </a:r>
            <a:r>
              <a:rPr lang="en-US" baseline="0" dirty="0" smtClean="0"/>
              <a:t> </a:t>
            </a:r>
            <a:r>
              <a:rPr lang="en-US" baseline="0" dirty="0" err="1" smtClean="0"/>
              <a:t>dần</a:t>
            </a:r>
            <a:r>
              <a:rPr lang="en-US" baseline="0" dirty="0" smtClean="0"/>
              <a:t> </a:t>
            </a:r>
            <a:r>
              <a:rPr lang="en-US" baseline="0" dirty="0" err="1" smtClean="0"/>
              <a:t>từ</a:t>
            </a:r>
            <a:r>
              <a:rPr lang="en-US" baseline="0" dirty="0" smtClean="0"/>
              <a:t> 10 </a:t>
            </a:r>
            <a:r>
              <a:rPr lang="en-US" baseline="0" dirty="0" err="1" smtClean="0"/>
              <a:t>về</a:t>
            </a:r>
            <a:r>
              <a:rPr lang="en-US" baseline="0" dirty="0" smtClean="0"/>
              <a:t> 1.</a:t>
            </a:r>
          </a:p>
        </p:txBody>
      </p:sp>
      <p:sp>
        <p:nvSpPr>
          <p:cNvPr id="4" name="Slide Number Placeholder 3"/>
          <p:cNvSpPr>
            <a:spLocks noGrp="1"/>
          </p:cNvSpPr>
          <p:nvPr>
            <p:ph type="sldNum" sz="quarter" idx="10"/>
          </p:nvPr>
        </p:nvSpPr>
        <p:spPr/>
        <p:txBody>
          <a:bodyPr/>
          <a:lstStyle/>
          <a:p>
            <a:fld id="{F7D7D2AF-D655-47D9-A22D-FFC78F623AC1}" type="slidenum">
              <a:rPr lang="en-US" smtClean="0"/>
              <a:pPr/>
              <a:t>21</a:t>
            </a:fld>
            <a:endParaRPr lang="en-US"/>
          </a:p>
        </p:txBody>
      </p:sp>
    </p:spTree>
    <p:extLst>
      <p:ext uri="{BB962C8B-B14F-4D97-AF65-F5344CB8AC3E}">
        <p14:creationId xmlns:p14="http://schemas.microsoft.com/office/powerpoint/2010/main" val="49116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khác</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mảng</a:t>
            </a:r>
            <a:r>
              <a:rPr lang="en-US" baseline="0" dirty="0" smtClean="0"/>
              <a:t> </a:t>
            </a:r>
            <a:r>
              <a:rPr lang="en-US" baseline="0" dirty="0" err="1" smtClean="0"/>
              <a:t>đã</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ở slide </a:t>
            </a:r>
            <a:r>
              <a:rPr lang="en-US" baseline="0" dirty="0" err="1" smtClean="0"/>
              <a:t>trên</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 </a:t>
            </a:r>
            <a:r>
              <a:rPr lang="en-US" baseline="0" dirty="0" err="1" smtClean="0"/>
              <a:t>indexof</a:t>
            </a:r>
            <a:r>
              <a:rPr lang="en-US" baseline="0" dirty="0" smtClean="0"/>
              <a:t>() hay </a:t>
            </a:r>
            <a:r>
              <a:rPr lang="en-US" baseline="0" dirty="0" err="1" smtClean="0"/>
              <a:t>đảo</a:t>
            </a:r>
            <a:r>
              <a:rPr lang="en-US" baseline="0" dirty="0" smtClean="0"/>
              <a:t> </a:t>
            </a:r>
            <a:r>
              <a:rPr lang="en-US" baseline="0" dirty="0" err="1" smtClean="0"/>
              <a:t>ngược</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 reverse(),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tới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theo</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hoặc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lastIndexOf</a:t>
            </a:r>
            <a:r>
              <a:rPr lang="en-US" baseline="0" dirty="0" smtClean="0"/>
              <a:t>()…</a:t>
            </a:r>
          </a:p>
        </p:txBody>
      </p:sp>
      <p:sp>
        <p:nvSpPr>
          <p:cNvPr id="4" name="Slide Number Placeholder 3"/>
          <p:cNvSpPr>
            <a:spLocks noGrp="1"/>
          </p:cNvSpPr>
          <p:nvPr>
            <p:ph type="sldNum" sz="quarter" idx="10"/>
          </p:nvPr>
        </p:nvSpPr>
        <p:spPr/>
        <p:txBody>
          <a:bodyPr/>
          <a:lstStyle/>
          <a:p>
            <a:fld id="{F7D7D2AF-D655-47D9-A22D-FFC78F623AC1}" type="slidenum">
              <a:rPr lang="en-US" smtClean="0"/>
              <a:pPr/>
              <a:t>22</a:t>
            </a:fld>
            <a:endParaRPr lang="en-US"/>
          </a:p>
        </p:txBody>
      </p:sp>
    </p:spTree>
    <p:extLst>
      <p:ext uri="{BB962C8B-B14F-4D97-AF65-F5344CB8AC3E}">
        <p14:creationId xmlns:p14="http://schemas.microsoft.com/office/powerpoint/2010/main" val="1208927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err="1" smtClean="0"/>
              <a:t>Tiếp</a:t>
            </a:r>
            <a:r>
              <a:rPr lang="en-US" baseline="0" dirty="0" smtClean="0"/>
              <a:t> </a:t>
            </a:r>
            <a:r>
              <a:rPr lang="en-US" baseline="0" dirty="0" err="1" smtClean="0"/>
              <a:t>theo</a:t>
            </a:r>
            <a:r>
              <a:rPr lang="en-US" baseline="0" dirty="0" smtClean="0"/>
              <a:t> </a:t>
            </a:r>
            <a:r>
              <a:rPr lang="en-US" baseline="0" dirty="0" err="1" smtClean="0"/>
              <a:t>tôi</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lớp</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khá</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là</a:t>
            </a:r>
            <a:r>
              <a:rPr lang="en-US" baseline="0" dirty="0" smtClean="0"/>
              <a:t> </a:t>
            </a:r>
            <a:r>
              <a:rPr lang="en-US" baseline="0" dirty="0" err="1" smtClean="0"/>
              <a:t>lớp</a:t>
            </a:r>
            <a:r>
              <a:rPr lang="en-US" baseline="0" dirty="0" smtClean="0"/>
              <a:t> List. </a:t>
            </a:r>
            <a:r>
              <a:rPr lang="en-US" baseline="0" dirty="0" err="1" smtClean="0"/>
              <a:t>Lớp</a:t>
            </a:r>
            <a:r>
              <a:rPr lang="en-US" baseline="0" dirty="0" smtClean="0"/>
              <a:t> </a:t>
            </a:r>
            <a:r>
              <a:rPr lang="en-US" baseline="0" dirty="0" err="1" smtClean="0"/>
              <a:t>này</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không</a:t>
            </a:r>
            <a:r>
              <a:rPr lang="en-US" baseline="0" dirty="0" smtClean="0"/>
              <a:t> </a:t>
            </a:r>
            <a:r>
              <a:rPr lang="en-US" baseline="0" dirty="0" err="1" smtClean="0"/>
              <a:t>gian</a:t>
            </a:r>
            <a:r>
              <a:rPr lang="en-US" baseline="0" dirty="0" smtClean="0"/>
              <a:t> </a:t>
            </a:r>
            <a:r>
              <a:rPr lang="en-US" baseline="0" dirty="0" err="1" smtClean="0"/>
              <a:t>tên</a:t>
            </a:r>
            <a:r>
              <a:rPr lang="en-US" baseline="0" dirty="0" smtClean="0"/>
              <a:t> </a:t>
            </a:r>
            <a:r>
              <a:rPr lang="en-US" baseline="0" dirty="0" err="1" smtClean="0"/>
              <a:t>System.Collection.Generic</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hơn</a:t>
            </a:r>
            <a:r>
              <a:rPr lang="en-US" baseline="0" dirty="0" smtClean="0"/>
              <a:t> </a:t>
            </a:r>
            <a:r>
              <a:rPr lang="en-US" baseline="0" dirty="0" err="1" smtClean="0"/>
              <a:t>của</a:t>
            </a:r>
            <a:r>
              <a:rPr lang="en-US" baseline="0" dirty="0" smtClean="0"/>
              <a:t> Demo List </a:t>
            </a:r>
            <a:r>
              <a:rPr lang="en-US" baseline="0" dirty="0" err="1" smtClean="0"/>
              <a:t>phần</a:t>
            </a:r>
            <a:r>
              <a:rPr lang="en-US" baseline="0" dirty="0" smtClean="0"/>
              <a:t> </a:t>
            </a:r>
            <a:r>
              <a:rPr lang="en-US" baseline="0" dirty="0" err="1" smtClean="0"/>
              <a:t>trên</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list </a:t>
            </a:r>
            <a:r>
              <a:rPr lang="en-US" baseline="0" dirty="0" err="1" smtClean="0"/>
              <a:t>được</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từ</a:t>
            </a:r>
            <a:r>
              <a:rPr lang="en-US" baseline="0" dirty="0" smtClean="0"/>
              <a:t> interface </a:t>
            </a:r>
            <a:r>
              <a:rPr lang="en-US" baseline="0" dirty="0" err="1" smtClean="0"/>
              <a:t>Icomparable</a:t>
            </a:r>
            <a:r>
              <a:rPr lang="en-US" baseline="0" dirty="0" smtClean="0"/>
              <a:t>.  </a:t>
            </a:r>
            <a:r>
              <a:rPr lang="en-US" baseline="0" dirty="0" err="1" smtClean="0"/>
              <a:t>Và</a:t>
            </a:r>
            <a:r>
              <a:rPr lang="en-US" baseline="0" dirty="0" smtClean="0"/>
              <a:t> </a:t>
            </a:r>
            <a:r>
              <a:rPr lang="en-US" baseline="0" dirty="0" err="1" smtClean="0"/>
              <a:t>tôi</a:t>
            </a:r>
            <a:r>
              <a:rPr lang="en-US" baseline="0" dirty="0" smtClean="0"/>
              <a:t> </a:t>
            </a:r>
            <a:r>
              <a:rPr lang="en-US" baseline="0" dirty="0" err="1" smtClean="0"/>
              <a:t>cũng</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gán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của</a:t>
            </a:r>
            <a:r>
              <a:rPr lang="en-US" baseline="0" dirty="0" smtClean="0"/>
              <a:t> list. Theo </a:t>
            </a:r>
            <a:r>
              <a:rPr lang="en-US" baseline="0" dirty="0" err="1" smtClean="0"/>
              <a:t>đó</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(Sort) hay </a:t>
            </a:r>
            <a:r>
              <a:rPr lang="en-US" baseline="0" dirty="0" err="1" smtClean="0"/>
              <a:t>đảo</a:t>
            </a:r>
            <a:r>
              <a:rPr lang="en-US" baseline="0" dirty="0" smtClean="0"/>
              <a:t> </a:t>
            </a:r>
            <a:r>
              <a:rPr lang="en-US" baseline="0" dirty="0" err="1" smtClean="0"/>
              <a:t>ngược</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(Reverse),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của</a:t>
            </a:r>
            <a:r>
              <a:rPr lang="en-US" baseline="0" dirty="0" smtClean="0"/>
              <a:t> list…</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407071C-766E-4226-B48D-0AAF54F06673}" type="slidenum">
              <a:rPr lang="vi-VN" smtClean="0"/>
              <a:pPr eaLnBrk="1" hangingPunct="1"/>
              <a:t>23</a:t>
            </a:fld>
            <a:endParaRPr lang="vi-VN" smtClean="0"/>
          </a:p>
        </p:txBody>
      </p:sp>
    </p:spTree>
    <p:extLst>
      <p:ext uri="{BB962C8B-B14F-4D97-AF65-F5344CB8AC3E}">
        <p14:creationId xmlns:p14="http://schemas.microsoft.com/office/powerpoint/2010/main" val="2410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err="1" smtClean="0"/>
              <a:t>Một</a:t>
            </a:r>
            <a:r>
              <a:rPr lang="en-US" baseline="0" dirty="0" smtClean="0"/>
              <a:t> </a:t>
            </a:r>
            <a:r>
              <a:rPr lang="en-US" baseline="0" dirty="0" err="1" smtClean="0"/>
              <a:t>loại</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cũng</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là</a:t>
            </a:r>
            <a:r>
              <a:rPr lang="en-US" baseline="0" dirty="0" smtClean="0"/>
              <a:t> </a:t>
            </a:r>
            <a:r>
              <a:rPr lang="en-US" baseline="0" dirty="0" err="1" smtClean="0"/>
              <a:t>L</a:t>
            </a:r>
            <a:r>
              <a:rPr lang="en-US" dirty="0" err="1" smtClean="0"/>
              <a:t>Lớp</a:t>
            </a:r>
            <a:r>
              <a:rPr lang="en-US" baseline="0" dirty="0" smtClean="0"/>
              <a:t> Dictionary </a:t>
            </a:r>
            <a:r>
              <a:rPr lang="en-US" baseline="0" dirty="0" err="1" smtClean="0"/>
              <a:t>lớp</a:t>
            </a:r>
            <a:r>
              <a:rPr lang="en-US" baseline="0" dirty="0" smtClean="0"/>
              <a:t> </a:t>
            </a:r>
            <a:r>
              <a:rPr lang="en-US" baseline="0" dirty="0" err="1" smtClean="0"/>
              <a:t>này</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lưu</a:t>
            </a:r>
            <a:r>
              <a:rPr lang="en-US" baseline="0" dirty="0" smtClean="0"/>
              <a:t> </a:t>
            </a:r>
            <a:r>
              <a:rPr lang="en-US" baseline="0" dirty="0" err="1" smtClean="0"/>
              <a:t>các</a:t>
            </a:r>
            <a:r>
              <a:rPr lang="en-US" baseline="0" dirty="0" smtClean="0"/>
              <a:t> </a:t>
            </a:r>
            <a:r>
              <a:rPr lang="en-US" baseline="0" dirty="0" err="1" smtClean="0"/>
              <a:t>chỉ</a:t>
            </a:r>
            <a:r>
              <a:rPr lang="en-US" baseline="0" dirty="0" smtClean="0"/>
              <a:t> </a:t>
            </a:r>
            <a:r>
              <a:rPr lang="en-US" baseline="0" dirty="0" err="1" smtClean="0"/>
              <a:t>mục</a:t>
            </a:r>
            <a:r>
              <a:rPr lang="en-US" baseline="0" dirty="0" smtClean="0"/>
              <a:t> </a:t>
            </a:r>
            <a:r>
              <a:rPr lang="en-US" baseline="0" dirty="0" err="1" smtClean="0"/>
              <a:t>với</a:t>
            </a:r>
            <a:r>
              <a:rPr lang="en-US" baseline="0" dirty="0" smtClean="0"/>
              <a:t> </a:t>
            </a:r>
            <a:r>
              <a:rPr lang="en-US" baseline="0" dirty="0" err="1" smtClean="0"/>
              <a:t>hai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là</a:t>
            </a:r>
            <a:r>
              <a:rPr lang="en-US" baseline="0" dirty="0" smtClean="0"/>
              <a:t> key </a:t>
            </a:r>
            <a:r>
              <a:rPr lang="en-US" baseline="0" dirty="0" err="1" smtClean="0"/>
              <a:t>và</a:t>
            </a:r>
            <a:r>
              <a:rPr lang="en-US" baseline="0" dirty="0" smtClean="0"/>
              <a:t> value.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khóa</a:t>
            </a:r>
            <a:r>
              <a:rPr lang="en-US" baseline="0" dirty="0" smtClean="0"/>
              <a:t> </a:t>
            </a:r>
            <a:r>
              <a:rPr lang="en-US" baseline="0" dirty="0" err="1" smtClean="0"/>
              <a:t>và</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tôi</a:t>
            </a:r>
            <a:r>
              <a:rPr lang="en-US" baseline="0" dirty="0" smtClean="0"/>
              <a:t> </a:t>
            </a:r>
            <a:r>
              <a:rPr lang="en-US" baseline="0" dirty="0" err="1" smtClean="0"/>
              <a:t>đã</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Dictionary.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cũng</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khác</a:t>
            </a:r>
            <a:r>
              <a:rPr lang="en-US" baseline="0" dirty="0" smtClean="0"/>
              <a:t> </a:t>
            </a:r>
            <a:r>
              <a:rPr lang="en-US" baseline="0" dirty="0" err="1" smtClean="0"/>
              <a:t>tôi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add </a:t>
            </a:r>
            <a:r>
              <a:rPr lang="en-US" baseline="0" dirty="0" err="1" smtClean="0"/>
              <a:t>thêm</a:t>
            </a:r>
            <a:r>
              <a:rPr lang="en-US" baseline="0" dirty="0" smtClean="0"/>
              <a:t> hay </a:t>
            </a:r>
            <a:r>
              <a:rPr lang="en-US" baseline="0" dirty="0" err="1" smtClean="0"/>
              <a:t>xóa</a:t>
            </a:r>
            <a:r>
              <a:rPr lang="en-US" baseline="0" dirty="0" smtClean="0"/>
              <a:t> </a:t>
            </a:r>
            <a:r>
              <a:rPr lang="en-US" baseline="0" dirty="0" err="1" smtClean="0"/>
              <a:t>bỏ</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key… </a:t>
            </a:r>
            <a:r>
              <a:rPr lang="en-US" baseline="0" dirty="0" err="1" smtClean="0"/>
              <a:t>một</a:t>
            </a:r>
            <a:r>
              <a:rPr lang="en-US" baseline="0" dirty="0" smtClean="0"/>
              <a:t> </a:t>
            </a:r>
            <a:r>
              <a:rPr lang="en-US" baseline="0" dirty="0" err="1" smtClean="0"/>
              <a:t>chú</a:t>
            </a:r>
            <a:r>
              <a:rPr lang="en-US" baseline="0" dirty="0" smtClean="0"/>
              <a:t> ý  </a:t>
            </a:r>
            <a:r>
              <a:rPr lang="en-US" baseline="0" dirty="0" err="1" smtClean="0"/>
              <a:t>là</a:t>
            </a:r>
            <a:r>
              <a:rPr lang="en-US" baseline="0" dirty="0" smtClean="0"/>
              <a:t>  </a:t>
            </a:r>
            <a:r>
              <a:rPr lang="en-US" baseline="0" dirty="0" err="1" smtClean="0"/>
              <a:t>lớp</a:t>
            </a:r>
            <a:r>
              <a:rPr lang="en-US" baseline="0" dirty="0" smtClean="0"/>
              <a:t> </a:t>
            </a:r>
            <a:r>
              <a:rPr lang="en-US" baseline="0" dirty="0" err="1" smtClean="0"/>
              <a:t>này</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bảng</a:t>
            </a:r>
            <a:r>
              <a:rPr lang="en-US" baseline="0" dirty="0" smtClean="0"/>
              <a:t> </a:t>
            </a:r>
            <a:r>
              <a:rPr lang="en-US" baseline="0" dirty="0" err="1" smtClean="0"/>
              <a:t>băm</a:t>
            </a:r>
            <a:r>
              <a:rPr lang="en-US" baseline="0" dirty="0" smtClean="0"/>
              <a:t> </a:t>
            </a:r>
            <a:r>
              <a:rPr lang="en-US" baseline="0" dirty="0" err="1" smtClean="0"/>
              <a:t>để</a:t>
            </a:r>
            <a:r>
              <a:rPr lang="en-US" baseline="0" dirty="0" smtClean="0"/>
              <a:t> </a:t>
            </a:r>
            <a:r>
              <a:rPr lang="en-US" baseline="0" dirty="0" err="1" smtClean="0"/>
              <a:t>chứa</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khóa</a:t>
            </a:r>
            <a:r>
              <a:rPr lang="en-US" baseline="0" dirty="0" smtClean="0"/>
              <a:t> </a:t>
            </a: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khóa</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không</a:t>
            </a:r>
            <a:r>
              <a:rPr lang="en-US" baseline="0" dirty="0" smtClean="0"/>
              <a:t> </a:t>
            </a:r>
            <a:r>
              <a:rPr lang="en-US" baseline="0" dirty="0" err="1" smtClean="0"/>
              <a:t>theo</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B11A25-949E-48F6-BAC8-435FE52F49C6}" type="slidenum">
              <a:rPr lang="vi-VN" smtClean="0"/>
              <a:pPr eaLnBrk="1" hangingPunct="1"/>
              <a:t>24</a:t>
            </a:fld>
            <a:endParaRPr lang="vi-VN" smtClean="0"/>
          </a:p>
        </p:txBody>
      </p:sp>
    </p:spTree>
    <p:extLst>
      <p:ext uri="{BB962C8B-B14F-4D97-AF65-F5344CB8AC3E}">
        <p14:creationId xmlns:p14="http://schemas.microsoft.com/office/powerpoint/2010/main" val="3169330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710E646-3ACC-4D4F-B2AA-95E34C16A652}" type="slidenum">
              <a:rPr lang="en-US"/>
              <a:pPr/>
              <a:t>27</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lực</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C,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rò</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a:t>
            </a:r>
          </a:p>
          <a:p>
            <a:r>
              <a:rPr lang="vi-VN" sz="1200" kern="1200" dirty="0" smtClean="0">
                <a:solidFill>
                  <a:schemeClr val="tx1"/>
                </a:solidFill>
                <a:latin typeface="+mn-lt"/>
                <a:ea typeface="+mn-ea"/>
                <a:cs typeface="+mn-cs"/>
              </a:rPr>
              <a:t>Hàm malloc() trong C dùng để cấp phát bộ nhớ động, Nó cấp vùng nhớ để con trỏ chỉ tới mà không biết rõ vùng nhớ này sẽ thay đổi thế nào trong chương trình, ngươc với hàm malloc() là hàm free() ... Tôi khuyên bạn không nên dùng 2 hàm này mà nên dùng hàm new() và delete() trong C++ thì tốt hơn mà chức năng cũng tương tự</a:t>
            </a:r>
          </a:p>
          <a:p>
            <a:r>
              <a:rPr lang="en-US" sz="1200" kern="1200" dirty="0" err="1" smtClean="0">
                <a:solidFill>
                  <a:schemeClr val="tx1"/>
                </a:solidFill>
                <a:latin typeface="+mn-lt"/>
                <a:ea typeface="+mn-ea"/>
                <a:cs typeface="+mn-cs"/>
              </a:rPr>
              <a:t>Vấn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a:t>
            </a:r>
          </a:p>
          <a:p>
            <a:r>
              <a:rPr lang="vi-VN" sz="1200" kern="1200" dirty="0" smtClean="0">
                <a:solidFill>
                  <a:schemeClr val="tx1"/>
                </a:solidFill>
                <a:latin typeface="+mn-lt"/>
                <a:ea typeface="+mn-ea"/>
                <a:cs typeface="+mn-cs"/>
              </a:rPr>
              <a:t>Không gọi phương thức free(A) à Rò rỉ bộ nhớ</a:t>
            </a:r>
          </a:p>
          <a:p>
            <a:r>
              <a:rPr lang="en-US" sz="1200" kern="1200" dirty="0" err="1" smtClean="0">
                <a:solidFill>
                  <a:schemeClr val="tx1"/>
                </a:solidFill>
                <a:latin typeface="+mn-lt"/>
                <a:ea typeface="+mn-ea"/>
                <a:cs typeface="+mn-cs"/>
              </a:rPr>
              <a:t>Vấn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C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C++</a:t>
            </a:r>
            <a:endParaRPr lang="en-US" dirty="0" smtClean="0"/>
          </a:p>
        </p:txBody>
      </p:sp>
    </p:spTree>
    <p:extLst>
      <p:ext uri="{BB962C8B-B14F-4D97-AF65-F5344CB8AC3E}">
        <p14:creationId xmlns:p14="http://schemas.microsoft.com/office/powerpoint/2010/main" val="126249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9C2E1A0-5F04-4231-8D5C-C1E07995B195}" type="slidenum">
              <a:rPr lang="en-US"/>
              <a:pPr/>
              <a:t>28</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a:t>
            </a:r>
          </a:p>
          <a:p>
            <a:r>
              <a:rPr lang="vi-VN" sz="1200" kern="1200" dirty="0" smtClean="0">
                <a:solidFill>
                  <a:schemeClr val="tx1"/>
                </a:solidFill>
                <a:latin typeface="+mn-lt"/>
                <a:ea typeface="+mn-ea"/>
                <a:cs typeface="+mn-cs"/>
              </a:rPr>
              <a:t>Ở ví dụ này là việc tạo ra một trăm phần tử dạng ký tự và con trỏ hàm trả ra bộ nhớ trên dạng stack và câu hỏi đặt ra là các bạn có thể làm như vậy trong C# không? Câu trả lời ở đây là không vì kích thước mảng phải được định nghĩa trong biểu thức new.</a:t>
            </a:r>
          </a:p>
          <a:p>
            <a:r>
              <a:rPr lang="en-US" sz="1200" kern="1200" dirty="0" err="1" smtClean="0">
                <a:solidFill>
                  <a:schemeClr val="tx1"/>
                </a:solidFill>
                <a:latin typeface="+mn-lt"/>
                <a:ea typeface="+mn-ea"/>
                <a:cs typeface="+mn-cs"/>
              </a:rPr>
              <a:t>Trả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stack</a:t>
            </a:r>
          </a:p>
          <a:p>
            <a:r>
              <a:rPr lang="vi-VN" sz="1200" kern="1200" dirty="0" smtClean="0">
                <a:solidFill>
                  <a:schemeClr val="tx1"/>
                </a:solidFill>
                <a:latin typeface="+mn-lt"/>
                <a:ea typeface="+mn-ea"/>
                <a:cs typeface="+mn-cs"/>
              </a:rPr>
              <a:t>Bạn có thể làm như vậy trong C#</a:t>
            </a:r>
          </a:p>
          <a:p>
            <a:r>
              <a:rPr lang="vi-VN" sz="1200" kern="1200" dirty="0" smtClean="0">
                <a:solidFill>
                  <a:schemeClr val="tx1"/>
                </a:solidFill>
                <a:latin typeface="+mn-lt"/>
                <a:ea typeface="+mn-ea"/>
                <a:cs typeface="+mn-cs"/>
              </a:rPr>
              <a:t>Câu trả lời: không. Kích thước mảng phải được định nghĩa trong  các biểu thức “new”</a:t>
            </a:r>
          </a:p>
        </p:txBody>
      </p:sp>
    </p:spTree>
    <p:extLst>
      <p:ext uri="{BB962C8B-B14F-4D97-AF65-F5344CB8AC3E}">
        <p14:creationId xmlns:p14="http://schemas.microsoft.com/office/powerpoint/2010/main" val="4234349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5829E55-9D43-4C0E-9903-407AFEA8688E}" type="slidenum">
              <a:rPr lang="en-US"/>
              <a:pPr/>
              <a:t>29</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vi-VN" sz="1200" kern="1200" dirty="0" smtClean="0">
                <a:solidFill>
                  <a:schemeClr val="tx1"/>
                </a:solidFill>
                <a:latin typeface="+mn-lt"/>
                <a:ea typeface="+mn-ea"/>
                <a:cs typeface="+mn-cs"/>
              </a:rPr>
              <a:t>Giải pháp: không tường minh hàm malloc/free (new/delete)</a:t>
            </a:r>
          </a:p>
          <a:p>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C#,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Không có sự rò rỉ: bộ nhớ bị “mất” nhưng được giải phóng sau đó</a:t>
            </a:r>
          </a:p>
          <a:p>
            <a:r>
              <a:rPr lang="en-US" sz="1200" kern="1200" dirty="0" smtClean="0">
                <a:solidFill>
                  <a:schemeClr val="tx1"/>
                </a:solidFill>
                <a:latin typeface="+mn-lt"/>
                <a:ea typeface="+mn-ea"/>
                <a:cs typeface="+mn-cs"/>
              </a:rPr>
              <a:t>C#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phóng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 Nó luôn theo dõi các thông tin bộ nhớ được sử dụng</a:t>
            </a:r>
            <a:endParaRPr lang="en-US" dirty="0" smtClean="0"/>
          </a:p>
        </p:txBody>
      </p:sp>
    </p:spTree>
    <p:extLst>
      <p:ext uri="{BB962C8B-B14F-4D97-AF65-F5344CB8AC3E}">
        <p14:creationId xmlns:p14="http://schemas.microsoft.com/office/powerpoint/2010/main" val="1286958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DD5AE06-B4E5-466C-9C30-3B50F595FC19}" type="slidenum">
              <a:rPr lang="en-US"/>
              <a:pPr/>
              <a:t>30</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gom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gì</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1.C#/Java có một cơ chế quản lý run-time</a:t>
            </a:r>
          </a:p>
          <a:p>
            <a:r>
              <a:rPr lang="vi-VN" sz="1200" kern="1200" dirty="0" smtClean="0">
                <a:solidFill>
                  <a:schemeClr val="tx1"/>
                </a:solidFill>
                <a:latin typeface="+mn-lt"/>
                <a:ea typeface="+mn-ea"/>
                <a:cs typeface="+mn-cs"/>
              </a:rPr>
              <a:t>Tất cả các kiểu con trỏ được biết tại Run-time</a:t>
            </a:r>
          </a:p>
          <a:p>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2.Bộ thu rác là chương trình phân tích</a:t>
            </a:r>
          </a:p>
          <a:p>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tĩnh</a:t>
            </a:r>
            <a:endParaRPr lang="en-US" dirty="0" smtClean="0"/>
          </a:p>
        </p:txBody>
      </p:sp>
    </p:spTree>
    <p:extLst>
      <p:ext uri="{BB962C8B-B14F-4D97-AF65-F5344CB8AC3E}">
        <p14:creationId xmlns:p14="http://schemas.microsoft.com/office/powerpoint/2010/main" val="120922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smtClean="0">
                <a:solidFill>
                  <a:schemeClr val="tx1"/>
                </a:solidFill>
                <a:latin typeface="+mn-lt"/>
                <a:ea typeface="+mn-ea"/>
                <a:cs typeface="+mn-cs"/>
              </a:rPr>
              <a:t>Vậy GC hoạt động như thế nào?</a:t>
            </a:r>
          </a:p>
          <a:p>
            <a:r>
              <a:rPr lang="vi-VN" sz="1200" kern="1200" dirty="0" smtClean="0">
                <a:solidFill>
                  <a:schemeClr val="tx1"/>
                </a:solidFill>
                <a:latin typeface="+mn-lt"/>
                <a:ea typeface="+mn-ea"/>
                <a:cs typeface="+mn-cs"/>
              </a:rPr>
              <a:t>Đánh dấu tất cả bộ nhớ được quản lý như “rác”</a:t>
            </a:r>
          </a:p>
          <a:p>
            <a:r>
              <a:rPr lang="vi-VN" sz="1200" kern="1200" dirty="0" smtClean="0">
                <a:solidFill>
                  <a:schemeClr val="tx1"/>
                </a:solidFill>
                <a:latin typeface="+mn-lt"/>
                <a:ea typeface="+mn-ea"/>
                <a:cs typeface="+mn-cs"/>
              </a:rPr>
              <a:t>Tìm bộ nhớ được người dùng sử dụng, đánh dấu chúng là hợp lệ</a:t>
            </a:r>
          </a:p>
          <a:p>
            <a:r>
              <a:rPr lang="vi-VN" sz="1200" kern="1200" dirty="0" smtClean="0">
                <a:solidFill>
                  <a:schemeClr val="tx1"/>
                </a:solidFill>
                <a:latin typeface="+mn-lt"/>
                <a:ea typeface="+mn-ea"/>
                <a:cs typeface="+mn-cs"/>
              </a:rPr>
              <a:t>Loại bỏ tất cả bộ nhớ không được sử dụng</a:t>
            </a:r>
          </a:p>
          <a:p>
            <a:r>
              <a:rPr lang="en-US" sz="1200" kern="1200" dirty="0" smtClean="0">
                <a:solidFill>
                  <a:schemeClr val="tx1"/>
                </a:solidFill>
                <a:latin typeface="+mn-lt"/>
                <a:ea typeface="+mn-ea"/>
                <a:cs typeface="+mn-cs"/>
              </a:rPr>
              <a:t>Thu </a:t>
            </a:r>
            <a:r>
              <a:rPr lang="en-US" sz="1200" kern="1200" dirty="0" err="1" smtClean="0">
                <a:solidFill>
                  <a:schemeClr val="tx1"/>
                </a:solidFill>
                <a:latin typeface="+mn-lt"/>
                <a:ea typeface="+mn-ea"/>
                <a:cs typeface="+mn-cs"/>
              </a:rPr>
              <a:t>gọn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heap</a:t>
            </a:r>
          </a:p>
          <a:p>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họa</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Khi các đối tượng không thể kết nối một cách xác định, Sẽ bị  đòi lại không gian cho sử dụng sau này; mục tiêu là để loại bỏ không gian lãng phí. </a:t>
            </a:r>
          </a:p>
          <a:p>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tốn</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phí</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mọi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gom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xảy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gom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CB96ED4A-2A9A-4211-AE80-FB3B02F79944}" type="slidenum">
              <a:rPr lang="vi-VN" smtClean="0"/>
              <a:pPr>
                <a:defRPr/>
              </a:pPr>
              <a:t>31</a:t>
            </a:fld>
            <a:endParaRPr lang="vi-VN"/>
          </a:p>
        </p:txBody>
      </p:sp>
    </p:spTree>
    <p:extLst>
      <p:ext uri="{BB962C8B-B14F-4D97-AF65-F5344CB8AC3E}">
        <p14:creationId xmlns:p14="http://schemas.microsoft.com/office/powerpoint/2010/main" val="3270901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Memory Layout</a:t>
            </a:r>
          </a:p>
          <a:p>
            <a:r>
              <a:rPr lang="vi-VN" sz="1200" kern="1200" dirty="0" smtClean="0">
                <a:solidFill>
                  <a:schemeClr val="tx1"/>
                </a:solidFill>
                <a:latin typeface="+mn-lt"/>
                <a:ea typeface="+mn-ea"/>
                <a:cs typeface="+mn-cs"/>
              </a:rPr>
              <a:t> Window dùng hệ thống địa chỉ ảo ( </a:t>
            </a:r>
            <a:r>
              <a:rPr lang="vi-VN" sz="1200" i="1" kern="1200" dirty="0" smtClean="0">
                <a:solidFill>
                  <a:schemeClr val="tx1"/>
                </a:solidFill>
                <a:latin typeface="+mn-lt"/>
                <a:ea typeface="+mn-ea"/>
                <a:cs typeface="+mn-cs"/>
              </a:rPr>
              <a:t>virtual addressing</a:t>
            </a:r>
            <a:r>
              <a:rPr lang="vi-VN" sz="1200" i="0" kern="1200" dirty="0" smtClean="0">
                <a:solidFill>
                  <a:schemeClr val="tx1"/>
                </a:solidFill>
                <a:latin typeface="+mn-lt"/>
                <a:ea typeface="+mn-ea"/>
                <a:cs typeface="+mn-cs"/>
              </a:rPr>
              <a:t>) ánh xạ từ địa chỉ bộ nhớ mà chương trình at thấy đến vị trí thực sự trong bộ nhớ vật lý hoặc trên đĩa được quản lí phía sau windows. Kết quả là mỗi ứng dụng trên nền xử lí 32-bit thấy được 4GB bộ nhớ , không cần biết bộ nhớ vật lí thực sự có kích thước bao nhiêu ( nền xử lí 64bit thì bộ nhớ này lớn hơn) 4GB bộ nhớ này được gọi là không gian địa chỉ ảo ( </a:t>
            </a:r>
            <a:r>
              <a:rPr lang="vi-VN" sz="1200" i="1" kern="1200" dirty="0" smtClean="0">
                <a:solidFill>
                  <a:schemeClr val="tx1"/>
                </a:solidFill>
                <a:latin typeface="+mn-lt"/>
                <a:ea typeface="+mn-ea"/>
                <a:cs typeface="+mn-cs"/>
              </a:rPr>
              <a:t>virtual address space </a:t>
            </a:r>
            <a:r>
              <a:rPr lang="vi-VN" sz="1200" i="0" kern="1200" dirty="0" smtClean="0">
                <a:solidFill>
                  <a:schemeClr val="tx1"/>
                </a:solidFill>
                <a:latin typeface="+mn-lt"/>
                <a:ea typeface="+mn-ea"/>
                <a:cs typeface="+mn-cs"/>
              </a:rPr>
              <a:t>) hay bộ nhớ ảo ( </a:t>
            </a:r>
            <a:r>
              <a:rPr lang="vi-VN" sz="1200" i="1" kern="1200" dirty="0" smtClean="0">
                <a:solidFill>
                  <a:schemeClr val="tx1"/>
                </a:solidFill>
                <a:latin typeface="+mn-lt"/>
                <a:ea typeface="+mn-ea"/>
                <a:cs typeface="+mn-cs"/>
              </a:rPr>
              <a:t>virtual memory</a:t>
            </a:r>
            <a:r>
              <a:rPr lang="vi-VN" sz="1200" i="0" kern="1200" dirty="0" smtClean="0">
                <a:solidFill>
                  <a:schemeClr val="tx1"/>
                </a:solidFill>
                <a:latin typeface="+mn-lt"/>
                <a:ea typeface="+mn-ea"/>
                <a:cs typeface="+mn-cs"/>
              </a:rPr>
              <a:t>) .để đơn giản at gọi nó là bộ nhớ mỗi vùng nhớ từ 4GB này được đánh số từ 0 . Nếu at muốn chỉ định 1 giá trị lưu trữ trên 1 phần cụ thể trong bộ nhớ , at cần cung cấp số đại diện cho vùng nhớ này.trong ngôn ngữ cấp cao , như là C# ,VB,C++ ,Java ..1 trong những thứ mà trình biên dịch làm là chuyển đổi tên đọc được ( ví dụ tên biến ) thành địa chỉ vùng nhớ mà bộ xử lí hiểu. 4GB bộ nhớ này thực sự chứa tất cả các phần của chương trình bao gồm mã thực thi và nội dung của biến được dùng khi chương trình chạy. bất kì DLLs đưọc gọi sẽ nằm trong cùng không gian địa chỉ này, mỗi mục của mã hoặc dữ liệu sẽ có vùng định nghĩa riêng đâu đó trong bộ nhớ là 1 vùng gọi là </a:t>
            </a:r>
            <a:r>
              <a:rPr lang="vi-VN" sz="1200" b="1" i="1" kern="1200" dirty="0" smtClean="0">
                <a:solidFill>
                  <a:schemeClr val="tx1"/>
                </a:solidFill>
                <a:latin typeface="+mn-lt"/>
                <a:ea typeface="+mn-ea"/>
                <a:cs typeface="+mn-cs"/>
              </a:rPr>
              <a:t>stack</a:t>
            </a:r>
            <a:r>
              <a:rPr lang="vi-VN" sz="1200" b="0" i="0" kern="1200" dirty="0" smtClean="0">
                <a:solidFill>
                  <a:schemeClr val="tx1"/>
                </a:solidFill>
                <a:latin typeface="+mn-lt"/>
                <a:ea typeface="+mn-ea"/>
                <a:cs typeface="+mn-cs"/>
              </a:rPr>
              <a:t>( ngăn xếp)</a:t>
            </a:r>
            <a:endParaRPr lang="en-US" dirty="0"/>
          </a:p>
        </p:txBody>
      </p:sp>
      <p:sp>
        <p:nvSpPr>
          <p:cNvPr id="4" name="Slide Number Placeholder 3"/>
          <p:cNvSpPr>
            <a:spLocks noGrp="1"/>
          </p:cNvSpPr>
          <p:nvPr>
            <p:ph type="sldNum" sz="quarter" idx="10"/>
          </p:nvPr>
        </p:nvSpPr>
        <p:spPr/>
        <p:txBody>
          <a:bodyPr/>
          <a:lstStyle/>
          <a:p>
            <a:pPr>
              <a:defRPr/>
            </a:pPr>
            <a:fld id="{CB96ED4A-2A9A-4211-AE80-FB3B02F79944}" type="slidenum">
              <a:rPr lang="vi-VN" smtClean="0"/>
              <a:pPr>
                <a:defRPr/>
              </a:pPr>
              <a:t>32</a:t>
            </a:fld>
            <a:endParaRPr lang="vi-VN"/>
          </a:p>
        </p:txBody>
      </p:sp>
    </p:spTree>
    <p:extLst>
      <p:ext uri="{BB962C8B-B14F-4D97-AF65-F5344CB8AC3E}">
        <p14:creationId xmlns:p14="http://schemas.microsoft.com/office/powerpoint/2010/main" val="88320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6627B9E-2385-4190-B6EA-61E1B37F8F1E}" type="slidenum">
              <a:rPr lang="en-US" smtClean="0"/>
              <a:pPr/>
              <a:t>3</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r>
              <a:rPr lang="en-GB" smtClean="0"/>
              <a:t>Delegates are essentially function pointers. This is the mechanism used to implement event in the frameworks. In the example we first declare a delegate for a function that returns double and receives a double as a parameter.  We then instantiate the delegate, telling it to use Math.Sin as the function.  Finally we invoke the delegate we created.</a:t>
            </a:r>
          </a:p>
          <a:p>
            <a:endParaRPr lang="en-GB" smtClean="0"/>
          </a:p>
          <a:p>
            <a:r>
              <a:rPr lang="en-GB" smtClean="0"/>
              <a:t>The power is in the fact that once instantiated, a delegate can be passed around and then invoked at some later time.  </a:t>
            </a:r>
          </a:p>
        </p:txBody>
      </p:sp>
    </p:spTree>
    <p:extLst>
      <p:ext uri="{BB962C8B-B14F-4D97-AF65-F5344CB8AC3E}">
        <p14:creationId xmlns:p14="http://schemas.microsoft.com/office/powerpoint/2010/main" val="2756580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Heap </a:t>
            </a:r>
            <a:r>
              <a:rPr lang="en-US" sz="1200" kern="1200" dirty="0" err="1" smtClean="0">
                <a:solidFill>
                  <a:schemeClr val="tx1"/>
                </a:solidFill>
                <a:latin typeface="+mn-lt"/>
                <a:ea typeface="+mn-ea"/>
                <a:cs typeface="+mn-cs"/>
              </a:rPr>
              <a:t>vs</a:t>
            </a:r>
            <a:r>
              <a:rPr lang="en-US" sz="1200" kern="1200" dirty="0" smtClean="0">
                <a:solidFill>
                  <a:schemeClr val="tx1"/>
                </a:solidFill>
                <a:latin typeface="+mn-lt"/>
                <a:ea typeface="+mn-ea"/>
                <a:cs typeface="+mn-cs"/>
              </a:rPr>
              <a:t> Stack</a:t>
            </a:r>
          </a:p>
          <a:p>
            <a:r>
              <a:rPr lang="vi-VN" sz="1200" kern="1200" dirty="0" smtClean="0">
                <a:solidFill>
                  <a:schemeClr val="tx1"/>
                </a:solidFill>
                <a:latin typeface="+mn-lt"/>
                <a:ea typeface="+mn-ea"/>
                <a:cs typeface="+mn-cs"/>
              </a:rPr>
              <a:t>Hai nơi trong .Net lưu các chỉ mục trong bộ nhớ của mã lệnh được thực thi</a:t>
            </a:r>
          </a:p>
          <a:p>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Các bạn có thể hiểu stack là một loạt các đĩa nhạc xếp chồng lên nhau. Và việc truy cập đến từng phần tử của Stack thì chúng at phải truy cập lần lượt từ phần tử trên cùng.Còn Heap các bạn hìnhn dung đó là tất cả các đĩa nhạc đước đặt trên bàn làm việc và bạn có thể truy cập tới các phần tử là bất cứ lúc nào. Tuy nhiên Stack có ý nghĩa cơ bản về quản lý bộ nhớ. Khi không còn được sử dụng thì sẽ bỏ ra ngoài. Còn  Heap phải lo lắng veề iệc thu gom rác trong bộ nhớ</a:t>
            </a:r>
            <a:endParaRPr lang="en-US" dirty="0"/>
          </a:p>
        </p:txBody>
      </p:sp>
      <p:sp>
        <p:nvSpPr>
          <p:cNvPr id="4" name="Slide Number Placeholder 3"/>
          <p:cNvSpPr>
            <a:spLocks noGrp="1"/>
          </p:cNvSpPr>
          <p:nvPr>
            <p:ph type="sldNum" sz="quarter" idx="10"/>
          </p:nvPr>
        </p:nvSpPr>
        <p:spPr/>
        <p:txBody>
          <a:bodyPr/>
          <a:lstStyle/>
          <a:p>
            <a:pPr>
              <a:defRPr/>
            </a:pPr>
            <a:fld id="{CB96ED4A-2A9A-4211-AE80-FB3B02F79944}" type="slidenum">
              <a:rPr lang="vi-VN" smtClean="0"/>
              <a:pPr>
                <a:defRPr/>
              </a:pPr>
              <a:t>33</a:t>
            </a:fld>
            <a:endParaRPr lang="vi-VN"/>
          </a:p>
        </p:txBody>
      </p:sp>
    </p:spTree>
    <p:extLst>
      <p:ext uri="{BB962C8B-B14F-4D97-AF65-F5344CB8AC3E}">
        <p14:creationId xmlns:p14="http://schemas.microsoft.com/office/powerpoint/2010/main" val="3415275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Stack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Heap</a:t>
            </a:r>
          </a:p>
          <a:p>
            <a:r>
              <a:rPr lang="vi-VN" sz="1200" kern="1200" dirty="0" smtClean="0">
                <a:solidFill>
                  <a:schemeClr val="tx1"/>
                </a:solidFill>
                <a:latin typeface="+mn-lt"/>
                <a:ea typeface="+mn-ea"/>
                <a:cs typeface="+mn-cs"/>
              </a:rPr>
              <a:t>Vậy các kiểu dữ liệu có thể dùng trên stack và Heap? Trên hình là thể hiện một số kiểu dữ liệu dạng giá trị và một số kiểu tham chiếu. Loại thứ ba được nhắc tới đó là con trỏ. Một con trỏ là một đoạn không gian bộ nhớ trỏ tới một không gian bộ nhớ.Một con trỏ chiếm không gian như bất kỳ loại dữ liệu nào mà chúng at đang để trong Stack và Heap. Giá trị của con trỏ là giá trị của chính nó hoặc một địa chỉ bộ nhớ hoặc là null</a:t>
            </a:r>
            <a:endParaRPr lang="en-US" dirty="0"/>
          </a:p>
        </p:txBody>
      </p:sp>
      <p:sp>
        <p:nvSpPr>
          <p:cNvPr id="4" name="Slide Number Placeholder 3"/>
          <p:cNvSpPr>
            <a:spLocks noGrp="1"/>
          </p:cNvSpPr>
          <p:nvPr>
            <p:ph type="sldNum" sz="quarter" idx="10"/>
          </p:nvPr>
        </p:nvSpPr>
        <p:spPr/>
        <p:txBody>
          <a:bodyPr/>
          <a:lstStyle/>
          <a:p>
            <a:pPr>
              <a:defRPr/>
            </a:pPr>
            <a:fld id="{CB96ED4A-2A9A-4211-AE80-FB3B02F79944}" type="slidenum">
              <a:rPr lang="vi-VN" smtClean="0"/>
              <a:pPr>
                <a:defRPr/>
              </a:pPr>
              <a:t>34</a:t>
            </a:fld>
            <a:endParaRPr lang="vi-VN"/>
          </a:p>
        </p:txBody>
      </p:sp>
    </p:spTree>
    <p:extLst>
      <p:ext uri="{BB962C8B-B14F-4D97-AF65-F5344CB8AC3E}">
        <p14:creationId xmlns:p14="http://schemas.microsoft.com/office/powerpoint/2010/main" val="3047933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smtClean="0">
                <a:solidFill>
                  <a:schemeClr val="tx1"/>
                </a:solidFill>
                <a:latin typeface="+mn-lt"/>
                <a:ea typeface="+mn-ea"/>
                <a:cs typeface="+mn-cs"/>
              </a:rPr>
              <a:t>Vậy làm thế nào để quyết định đâu là nơi các kiểu dữ liệu được thực thi</a:t>
            </a:r>
          </a:p>
          <a:p>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Heap</a:t>
            </a:r>
          </a:p>
          <a:p>
            <a:r>
              <a:rPr lang="vi-VN" sz="1200" kern="1200" dirty="0" smtClean="0">
                <a:solidFill>
                  <a:schemeClr val="tx1"/>
                </a:solidFill>
                <a:latin typeface="+mn-lt"/>
                <a:ea typeface="+mn-ea"/>
                <a:cs typeface="+mn-cs"/>
              </a:rPr>
              <a:t>Kiểu giá trị và kiểu con trỏ luôn nằm ở nơi mà chúng được định nghĩa.</a:t>
            </a:r>
          </a:p>
          <a:p>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Đây là một ít phức tạp và cần sự hiểu biết nhiều hơn một chút về cách Stack hoạt động để tìm ra nơi "điều" được khai báo. </a:t>
            </a:r>
          </a:p>
          <a:p>
            <a:r>
              <a:rPr lang="vi-VN" sz="1200" kern="1200" dirty="0" smtClean="0">
                <a:solidFill>
                  <a:schemeClr val="tx1"/>
                </a:solidFill>
                <a:latin typeface="+mn-lt"/>
                <a:ea typeface="+mn-ea"/>
                <a:cs typeface="+mn-cs"/>
              </a:rPr>
              <a:t>Stack, như chúng tôi đã đề cập trước đó, chịu trách nhiệm theo dõi các nơi mà mỗi chủ đề là trong quá trình thực thi mã của chúng tôi (hoặc những gì được gọi là). Bạn có thể nghĩ về nó như một chủ đề "nhà nước" và mỗi thread có stack riêng của mình. Khi mã của chúng tôi làm cho một cuộc gọi để thực hiện một phương pháp các chủ đề bắt đầu thực hiện các hướng dẫn đã được JIT biên soạn và sống trên bàn phương pháp, nó cũng đặt các thông số của phương pháp trên thread stack. Sau đó, khi chúng tôi đi qua mã và chạy vào các biến trong phương pháp chúng được đặt trên đầu trang của stack. Đây sẽ là dễ hiểu bằng ví dụ ...</a:t>
            </a:r>
            <a:endParaRPr lang="en-US" dirty="0"/>
          </a:p>
        </p:txBody>
      </p:sp>
      <p:sp>
        <p:nvSpPr>
          <p:cNvPr id="4" name="Slide Number Placeholder 3"/>
          <p:cNvSpPr>
            <a:spLocks noGrp="1"/>
          </p:cNvSpPr>
          <p:nvPr>
            <p:ph type="sldNum" sz="quarter" idx="10"/>
          </p:nvPr>
        </p:nvSpPr>
        <p:spPr/>
        <p:txBody>
          <a:bodyPr/>
          <a:lstStyle/>
          <a:p>
            <a:pPr>
              <a:defRPr/>
            </a:pPr>
            <a:fld id="{CB96ED4A-2A9A-4211-AE80-FB3B02F79944}" type="slidenum">
              <a:rPr lang="vi-VN" smtClean="0"/>
              <a:pPr>
                <a:defRPr/>
              </a:pPr>
              <a:t>35</a:t>
            </a:fld>
            <a:endParaRPr lang="vi-VN"/>
          </a:p>
        </p:txBody>
      </p:sp>
    </p:spTree>
    <p:extLst>
      <p:ext uri="{BB962C8B-B14F-4D97-AF65-F5344CB8AC3E}">
        <p14:creationId xmlns:p14="http://schemas.microsoft.com/office/powerpoint/2010/main" val="1874819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err="1" smtClean="0">
                <a:solidFill>
                  <a:schemeClr val="tx1"/>
                </a:solidFill>
                <a:latin typeface="+mn-lt"/>
                <a:ea typeface="+mn-ea"/>
                <a:cs typeface="+mn-cs"/>
              </a:rPr>
              <a:t>Ví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Stack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đọc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thêm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dưới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rõ</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Stack)</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Once we start </a:t>
            </a:r>
            <a:r>
              <a:rPr lang="en-US" sz="1200" kern="1200" dirty="0" err="1" smtClean="0">
                <a:solidFill>
                  <a:schemeClr val="tx1"/>
                </a:solidFill>
                <a:latin typeface="+mn-lt"/>
                <a:ea typeface="+mn-ea"/>
                <a:cs typeface="+mn-cs"/>
              </a:rPr>
              <a:t>executin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ghte</a:t>
            </a:r>
            <a:r>
              <a:rPr lang="en-US" sz="1200" kern="1200" dirty="0" smtClean="0">
                <a:solidFill>
                  <a:schemeClr val="tx1"/>
                </a:solidFill>
                <a:latin typeface="+mn-lt"/>
                <a:ea typeface="+mn-ea"/>
                <a:cs typeface="+mn-cs"/>
              </a:rPr>
              <a:t> method, the method's parameters are placed on the stack (we'll talk more about passing parameters later).</a:t>
            </a:r>
          </a:p>
          <a:p>
            <a:r>
              <a:rPr lang="en-US" sz="1200" kern="1200" dirty="0" smtClean="0">
                <a:solidFill>
                  <a:schemeClr val="tx1"/>
                </a:solidFill>
                <a:latin typeface="+mn-lt"/>
                <a:ea typeface="+mn-ea"/>
                <a:cs typeface="+mn-cs"/>
              </a:rPr>
              <a:t>NOTE : the method does not live on the stack and is illustrated just for reference.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Next, control (the thread executing the method) is passed to the instructions to the </a:t>
            </a:r>
            <a:r>
              <a:rPr lang="en-US" sz="1200" kern="1200" dirty="0" err="1" smtClean="0">
                <a:solidFill>
                  <a:schemeClr val="tx1"/>
                </a:solidFill>
                <a:latin typeface="+mn-lt"/>
                <a:ea typeface="+mn-ea"/>
                <a:cs typeface="+mn-cs"/>
              </a:rPr>
              <a:t>AddFive</a:t>
            </a:r>
            <a:r>
              <a:rPr lang="en-US" sz="1200" kern="1200" dirty="0" smtClean="0">
                <a:solidFill>
                  <a:schemeClr val="tx1"/>
                </a:solidFill>
                <a:latin typeface="+mn-lt"/>
                <a:ea typeface="+mn-ea"/>
                <a:cs typeface="+mn-cs"/>
              </a:rPr>
              <a:t>() method which lives in our type's method table, a JIT compilation is performed if this is the first time we are hitting the method.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As the method executes, we need some memory for the "result" variable and it is allocated on the stack.</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method finishes execution and our result is returned.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And all memory allocated on the stack is cleaned up by moving a pointer to the available memory address where </a:t>
            </a:r>
            <a:r>
              <a:rPr lang="en-US" sz="1200" kern="1200" dirty="0" err="1" smtClean="0">
                <a:solidFill>
                  <a:schemeClr val="tx1"/>
                </a:solidFill>
                <a:latin typeface="+mn-lt"/>
                <a:ea typeface="+mn-ea"/>
                <a:cs typeface="+mn-cs"/>
              </a:rPr>
              <a:t>AddFive</a:t>
            </a:r>
            <a:r>
              <a:rPr lang="en-US" sz="1200" kern="1200" dirty="0" smtClean="0">
                <a:solidFill>
                  <a:schemeClr val="tx1"/>
                </a:solidFill>
                <a:latin typeface="+mn-lt"/>
                <a:ea typeface="+mn-ea"/>
                <a:cs typeface="+mn-cs"/>
              </a:rPr>
              <a:t>() started and we go down to the previous method on the stack (not seen here).</a:t>
            </a:r>
          </a:p>
          <a:p>
            <a:r>
              <a:rPr lang="en-US" sz="1200" kern="1200" dirty="0" smtClean="0">
                <a:solidFill>
                  <a:schemeClr val="tx1"/>
                </a:solidFill>
                <a:latin typeface="+mn-lt"/>
                <a:ea typeface="+mn-ea"/>
                <a:cs typeface="+mn-cs"/>
              </a:rPr>
              <a:t>In this example, our "result" variable is placed on the stack.  As a matter of fact, every time a Value Type is declared within the body of a method, it will be placed on the stack.</a:t>
            </a:r>
          </a:p>
          <a:p>
            <a:r>
              <a:rPr lang="en-US" sz="1200" kern="1200" dirty="0" smtClean="0">
                <a:solidFill>
                  <a:schemeClr val="tx1"/>
                </a:solidFill>
                <a:latin typeface="+mn-lt"/>
                <a:ea typeface="+mn-ea"/>
                <a:cs typeface="+mn-cs"/>
              </a:rPr>
              <a:t>Now, Value Types are also sometimes placed on the Heap.  Remember the rule, Value Types always go where they were declared?  Well, if a Value Type is declared outside of a method, but inside a Reference Type it will be placed within the Reference Type on the Heap</a:t>
            </a:r>
          </a:p>
          <a:p>
            <a:endParaRPr lang="en-US" dirty="0"/>
          </a:p>
        </p:txBody>
      </p:sp>
      <p:sp>
        <p:nvSpPr>
          <p:cNvPr id="4" name="Slide Number Placeholder 3"/>
          <p:cNvSpPr>
            <a:spLocks noGrp="1"/>
          </p:cNvSpPr>
          <p:nvPr>
            <p:ph type="sldNum" sz="quarter" idx="10"/>
          </p:nvPr>
        </p:nvSpPr>
        <p:spPr/>
        <p:txBody>
          <a:bodyPr/>
          <a:lstStyle/>
          <a:p>
            <a:pPr>
              <a:defRPr/>
            </a:pPr>
            <a:fld id="{CB96ED4A-2A9A-4211-AE80-FB3B02F79944}" type="slidenum">
              <a:rPr lang="vi-VN" smtClean="0"/>
              <a:pPr>
                <a:defRPr/>
              </a:pPr>
              <a:t>36</a:t>
            </a:fld>
            <a:endParaRPr lang="vi-VN"/>
          </a:p>
        </p:txBody>
      </p:sp>
    </p:spTree>
    <p:extLst>
      <p:ext uri="{BB962C8B-B14F-4D97-AF65-F5344CB8AC3E}">
        <p14:creationId xmlns:p14="http://schemas.microsoft.com/office/powerpoint/2010/main" val="2363899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smtClean="0">
                <a:solidFill>
                  <a:schemeClr val="tx1"/>
                </a:solidFill>
                <a:latin typeface="+mn-lt"/>
                <a:ea typeface="+mn-ea"/>
                <a:cs typeface="+mn-cs"/>
              </a:rPr>
              <a:t>Slide trên là ví dụ về kiểu dữ liệu dạng giá trị, Còn trên hình ví dụ tương tự tuy nhiên được triển khai theo dạng tham chiếu. Kiểu tham chiếu được khởi tạo bằng từ khóa new để tham chiếu tới một đối tượng.</a:t>
            </a:r>
          </a:p>
          <a:p>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chiếu</a:t>
            </a:r>
            <a:endParaRPr lang="en-US" dirty="0"/>
          </a:p>
        </p:txBody>
      </p:sp>
      <p:sp>
        <p:nvSpPr>
          <p:cNvPr id="4" name="Slide Number Placeholder 3"/>
          <p:cNvSpPr>
            <a:spLocks noGrp="1"/>
          </p:cNvSpPr>
          <p:nvPr>
            <p:ph type="sldNum" sz="quarter" idx="10"/>
          </p:nvPr>
        </p:nvSpPr>
        <p:spPr/>
        <p:txBody>
          <a:bodyPr/>
          <a:lstStyle/>
          <a:p>
            <a:fld id="{38C4BE95-56A8-4AD2-894A-7A88D2484AB8}" type="slidenum">
              <a:rPr lang="en-US" smtClean="0"/>
              <a:pPr/>
              <a:t>37</a:t>
            </a:fld>
            <a:endParaRPr lang="en-US"/>
          </a:p>
        </p:txBody>
      </p:sp>
    </p:spTree>
    <p:extLst>
      <p:ext uri="{BB962C8B-B14F-4D97-AF65-F5344CB8AC3E}">
        <p14:creationId xmlns:p14="http://schemas.microsoft.com/office/powerpoint/2010/main" val="71966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vi-VN" sz="1200" kern="1200" dirty="0" smtClean="0">
                <a:solidFill>
                  <a:schemeClr val="tx1"/>
                </a:solidFill>
                <a:latin typeface="+mn-lt"/>
                <a:ea typeface="+mn-ea"/>
                <a:cs typeface="+mn-cs"/>
              </a:rPr>
              <a:t>Khi khai báo kiểu dữ liệu tham chiếu, Stack và Heap sẽ hoạt động như thế nào?</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con </a:t>
            </a:r>
            <a:r>
              <a:rPr lang="en-US" sz="1200" kern="1200" dirty="0" err="1" smtClean="0">
                <a:solidFill>
                  <a:schemeClr val="tx1"/>
                </a:solidFill>
                <a:latin typeface="+mn-lt"/>
                <a:ea typeface="+mn-ea"/>
                <a:cs typeface="+mn-cs"/>
              </a:rPr>
              <a:t>trỏ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Stack.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Stack</a:t>
            </a:r>
          </a:p>
          <a:p>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Vì Myint là một loại tham chiếu, nó được đặt trên Heap và được tham chiếu bởi một con trỏ trên Stack.</a:t>
            </a:r>
          </a:p>
          <a:p>
            <a:r>
              <a:rPr lang="vi-VN" sz="1200" kern="1200" dirty="0" smtClean="0">
                <a:solidFill>
                  <a:schemeClr val="tx1"/>
                </a:solidFill>
                <a:latin typeface="+mn-lt"/>
                <a:ea typeface="+mn-ea"/>
                <a:cs typeface="+mn-cs"/>
              </a:rPr>
              <a:t>Sau khi AddFive () đã kết thúc thực thi và Bộ nhớ sẽ được thu gom. Khi đó Myint sẽ không còn xác định trong heap vì không có con trỏ nào trỏ đến myint(). Trình thu gom bộ nhớ sẽ ngừng tất cả các thực thi và tìm các đối tượng trong Heap mà không được truy cập bởi các chương trình chính và xóa chúng. Sau đó sẽ tổ chức lại tất cả các đối tượng còn lại trong heap</a:t>
            </a:r>
          </a:p>
          <a:p>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chúng tôi đang trái với một Myint mồ côi trong đống (có người không còn trong ngăn xếp đứng xung quanh chỉ để Myint)!</a:t>
            </a:r>
          </a:p>
          <a:p>
            <a:r>
              <a:rPr lang="vi-VN" sz="1200" kern="1200" dirty="0" smtClean="0">
                <a:solidFill>
                  <a:schemeClr val="tx1"/>
                </a:solidFill>
                <a:latin typeface="+mn-lt"/>
                <a:ea typeface="+mn-ea"/>
                <a:cs typeface="+mn-cs"/>
              </a:rPr>
              <a:t>Đây là nơi thu rác (GC) đến chơi. Một khi chương trình của chúng tôi đạt đến một ngưỡng nhất định bộ nhớ và chúng at cần nhiều không gian Heap, GC của chúng tôi sẽ bắt đầu. GC sẽ ngừng tất cả các bài chạy (chấm), tìm thấy tất cả các đối tượng trong Heap mà không được truy cập bởi các chương trình chính và xóa chúng. GC sau đó sẽ tổ chức lại tất cả các đối tượng còn lại trong Heap để làm cho không gian và điều chỉnh tất cả các con trỏ đến các đối tượng trong cả Stack và Heap. Như bạn có thể tưởng tượng, điều này có thể khá tốn kém về hiệu suất, vì vậy bây giờ bạn có thể thấy lý do tại sao nó có thể là quan trọng để chú ý đến những gì trong Stack và Heap khi cố gắng viết code hiệu suất </a:t>
            </a:r>
          </a:p>
          <a:p>
            <a:r>
              <a:rPr lang="en-US" sz="1200" kern="1200" dirty="0" smtClean="0">
                <a:solidFill>
                  <a:schemeClr val="tx1"/>
                </a:solidFill>
                <a:latin typeface="+mn-lt"/>
                <a:ea typeface="+mn-ea"/>
                <a:cs typeface="+mn-cs"/>
              </a:rPr>
              <a:t>Just as before, the thread starts executing the method and its parameters are placed on </a:t>
            </a:r>
            <a:r>
              <a:rPr lang="en-US" sz="1200" kern="1200" dirty="0" err="1" smtClean="0">
                <a:solidFill>
                  <a:schemeClr val="tx1"/>
                </a:solidFill>
                <a:latin typeface="+mn-lt"/>
                <a:ea typeface="+mn-ea"/>
                <a:cs typeface="+mn-cs"/>
              </a:rPr>
              <a:t>sthe</a:t>
            </a:r>
            <a:r>
              <a:rPr lang="en-US" sz="1200" kern="1200" dirty="0" smtClean="0">
                <a:solidFill>
                  <a:schemeClr val="tx1"/>
                </a:solidFill>
                <a:latin typeface="+mn-lt"/>
                <a:ea typeface="+mn-ea"/>
                <a:cs typeface="+mn-cs"/>
              </a:rPr>
              <a:t> thread's stack.</a:t>
            </a:r>
          </a:p>
          <a:p>
            <a:r>
              <a:rPr lang="en-US" sz="1200" kern="1200" dirty="0" smtClean="0">
                <a:solidFill>
                  <a:schemeClr val="tx1"/>
                </a:solidFill>
                <a:latin typeface="+mn-lt"/>
                <a:ea typeface="+mn-ea"/>
                <a:cs typeface="+mn-cs"/>
              </a:rPr>
              <a:t>Now is when it gets interesting...</a:t>
            </a:r>
          </a:p>
          <a:p>
            <a:r>
              <a:rPr lang="en-US" sz="1200" kern="1200" dirty="0" smtClean="0">
                <a:solidFill>
                  <a:schemeClr val="tx1"/>
                </a:solidFill>
                <a:latin typeface="+mn-lt"/>
                <a:ea typeface="+mn-ea"/>
                <a:cs typeface="+mn-cs"/>
              </a:rPr>
              <a:t>Because </a:t>
            </a:r>
            <a:r>
              <a:rPr lang="en-US" sz="1200" kern="1200" dirty="0" err="1" smtClean="0">
                <a:solidFill>
                  <a:schemeClr val="tx1"/>
                </a:solidFill>
                <a:latin typeface="+mn-lt"/>
                <a:ea typeface="+mn-ea"/>
                <a:cs typeface="+mn-cs"/>
              </a:rPr>
              <a:t>MyInt</a:t>
            </a:r>
            <a:r>
              <a:rPr lang="en-US" sz="1200" kern="1200" dirty="0" smtClean="0">
                <a:solidFill>
                  <a:schemeClr val="tx1"/>
                </a:solidFill>
                <a:latin typeface="+mn-lt"/>
                <a:ea typeface="+mn-ea"/>
                <a:cs typeface="+mn-cs"/>
              </a:rPr>
              <a:t> is a Reference Type, it is placed on the Heap and referenced by a Pointer on the Stack.</a:t>
            </a:r>
          </a:p>
          <a:p>
            <a:r>
              <a:rPr lang="en-US" sz="1200" kern="1200" dirty="0" smtClean="0">
                <a:solidFill>
                  <a:schemeClr val="tx1"/>
                </a:solidFill>
                <a:latin typeface="+mn-lt"/>
                <a:ea typeface="+mn-ea"/>
                <a:cs typeface="+mn-cs"/>
              </a:rPr>
              <a:t>After </a:t>
            </a:r>
            <a:r>
              <a:rPr lang="en-US" sz="1200" kern="1200" dirty="0" err="1" smtClean="0">
                <a:solidFill>
                  <a:schemeClr val="tx1"/>
                </a:solidFill>
                <a:latin typeface="+mn-lt"/>
                <a:ea typeface="+mn-ea"/>
                <a:cs typeface="+mn-cs"/>
              </a:rPr>
              <a:t>AddFive</a:t>
            </a:r>
            <a:r>
              <a:rPr lang="en-US" sz="1200" kern="1200" dirty="0" smtClean="0">
                <a:solidFill>
                  <a:schemeClr val="tx1"/>
                </a:solidFill>
                <a:latin typeface="+mn-lt"/>
                <a:ea typeface="+mn-ea"/>
                <a:cs typeface="+mn-cs"/>
              </a:rPr>
              <a:t>() is finished executing (like in the first example), and we are cleaning up...</a:t>
            </a:r>
          </a:p>
          <a:p>
            <a:r>
              <a:rPr lang="en-US" sz="1200" kern="1200" dirty="0" smtClean="0">
                <a:solidFill>
                  <a:schemeClr val="tx1"/>
                </a:solidFill>
                <a:latin typeface="+mn-lt"/>
                <a:ea typeface="+mn-ea"/>
                <a:cs typeface="+mn-cs"/>
              </a:rPr>
              <a:t>we're left with an orphaned </a:t>
            </a:r>
            <a:r>
              <a:rPr lang="en-US" sz="1200" kern="1200" dirty="0" err="1" smtClean="0">
                <a:solidFill>
                  <a:schemeClr val="tx1"/>
                </a:solidFill>
                <a:latin typeface="+mn-lt"/>
                <a:ea typeface="+mn-ea"/>
                <a:cs typeface="+mn-cs"/>
              </a:rPr>
              <a:t>MyInt</a:t>
            </a:r>
            <a:r>
              <a:rPr lang="en-US" sz="1200" kern="1200" dirty="0" smtClean="0">
                <a:solidFill>
                  <a:schemeClr val="tx1"/>
                </a:solidFill>
                <a:latin typeface="+mn-lt"/>
                <a:ea typeface="+mn-ea"/>
                <a:cs typeface="+mn-cs"/>
              </a:rPr>
              <a:t> in the heap (there is no longer anyone in the Stack standing around pointing to </a:t>
            </a:r>
            <a:r>
              <a:rPr lang="en-US" sz="1200" kern="1200" dirty="0" err="1" smtClean="0">
                <a:solidFill>
                  <a:schemeClr val="tx1"/>
                </a:solidFill>
                <a:latin typeface="+mn-lt"/>
                <a:ea typeface="+mn-ea"/>
                <a:cs typeface="+mn-cs"/>
              </a:rPr>
              <a:t>MyInt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This is where the Garbage Collection (GC) comes into play.  Once our program reaches a certain memory threshold and we need more Heap space, our GC will kick off.  The GC will stop all running threads (a FULL STOP), find all objects in the Heap that are not being accessed by the main program and delete them.  The GC will then reorganize all the objects left in the Heap to make space and adjust all the Pointers to these objects in both the Stack and the Heap.  As you can imagine, this can be quite expensive in terms of performance, so now you can see why it can be important to pay attention to what's in the Stack and Heap when trying to write high-performance code.</a:t>
            </a:r>
          </a:p>
        </p:txBody>
      </p:sp>
      <p:sp>
        <p:nvSpPr>
          <p:cNvPr id="4" name="Slide Number Placeholder 3"/>
          <p:cNvSpPr>
            <a:spLocks noGrp="1"/>
          </p:cNvSpPr>
          <p:nvPr>
            <p:ph type="sldNum" sz="quarter" idx="10"/>
          </p:nvPr>
        </p:nvSpPr>
        <p:spPr/>
        <p:txBody>
          <a:bodyPr/>
          <a:lstStyle/>
          <a:p>
            <a:pPr>
              <a:defRPr/>
            </a:pPr>
            <a:fld id="{CB96ED4A-2A9A-4211-AE80-FB3B02F79944}" type="slidenum">
              <a:rPr lang="vi-VN" smtClean="0"/>
              <a:pPr>
                <a:defRPr/>
              </a:pPr>
              <a:t>38</a:t>
            </a:fld>
            <a:endParaRPr lang="vi-VN"/>
          </a:p>
        </p:txBody>
      </p:sp>
    </p:spTree>
    <p:extLst>
      <p:ext uri="{BB962C8B-B14F-4D97-AF65-F5344CB8AC3E}">
        <p14:creationId xmlns:p14="http://schemas.microsoft.com/office/powerpoint/2010/main" val="1362847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smtClean="0">
                <a:solidFill>
                  <a:schemeClr val="tx1"/>
                </a:solidFill>
                <a:latin typeface="+mn-lt"/>
                <a:ea typeface="+mn-ea"/>
                <a:cs typeface="+mn-cs"/>
              </a:rPr>
              <a:t>Hai ví dụ trên hình là hai thể hiện của việc sử dụng kiểu giá trị và kiểu tham chiếu. Hai kiểu này cho ra kết quả khác nhau trong kiểu xây dựng chương trình là khá giống nhau. Vậy nguyên nhân là vì sao?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Với</a:t>
            </a:r>
            <a:r>
              <a:rPr lang="en-US" sz="1200" kern="1200" baseline="0" dirty="0" smtClean="0">
                <a:solidFill>
                  <a:schemeClr val="tx1"/>
                </a:solidFill>
                <a:latin typeface="+mn-lt"/>
                <a:ea typeface="+mn-ea"/>
                <a:cs typeface="+mn-cs"/>
              </a:rPr>
              <a:t> ví dụ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ta </a:t>
            </a:r>
            <a:r>
              <a:rPr lang="en-US" sz="1200" kern="1200" baseline="0" dirty="0" err="1" smtClean="0">
                <a:solidFill>
                  <a:schemeClr val="tx1"/>
                </a:solidFill>
                <a:latin typeface="+mn-lt"/>
                <a:ea typeface="+mn-ea"/>
                <a:cs typeface="+mn-cs"/>
              </a:rPr>
              <a:t>đang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gia</a:t>
            </a:r>
            <a:r>
              <a:rPr lang="en-US" sz="1200" kern="1200" baseline="0" dirty="0" smtClean="0">
                <a:solidFill>
                  <a:schemeClr val="tx1"/>
                </a:solidFill>
                <a:latin typeface="+mn-lt"/>
                <a:ea typeface="+mn-ea"/>
                <a:cs typeface="+mn-cs"/>
              </a:rPr>
              <a:t>́ trị x ban </a:t>
            </a:r>
            <a:r>
              <a:rPr lang="en-US" sz="1200" kern="1200" baseline="0" dirty="0" err="1" smtClean="0">
                <a:solidFill>
                  <a:schemeClr val="tx1"/>
                </a:solidFill>
                <a:latin typeface="+mn-lt"/>
                <a:ea typeface="+mn-ea"/>
                <a:cs typeface="+mn-cs"/>
              </a:rPr>
              <a:t>đầu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bằng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gán</a:t>
            </a:r>
            <a:r>
              <a:rPr lang="en-US" sz="1200" kern="1200" baseline="0" dirty="0" smtClean="0">
                <a:solidFill>
                  <a:schemeClr val="tx1"/>
                </a:solidFill>
                <a:latin typeface="+mn-lt"/>
                <a:ea typeface="+mn-ea"/>
                <a:cs typeface="+mn-cs"/>
              </a:rPr>
              <a:t> y = x </a:t>
            </a:r>
            <a:r>
              <a:rPr lang="en-US" sz="1200" kern="1200" baseline="0" dirty="0" err="1" smtClean="0">
                <a:solidFill>
                  <a:schemeClr val="tx1"/>
                </a:solidFill>
                <a:latin typeface="+mn-lt"/>
                <a:ea typeface="+mn-ea"/>
                <a:cs typeface="+mn-cs"/>
              </a:rPr>
              <a:t>rồi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gán</a:t>
            </a:r>
            <a:r>
              <a:rPr lang="en-US" sz="1200" kern="1200" baseline="0" dirty="0" smtClean="0">
                <a:solidFill>
                  <a:schemeClr val="tx1"/>
                </a:solidFill>
                <a:latin typeface="+mn-lt"/>
                <a:ea typeface="+mn-ea"/>
                <a:cs typeface="+mn-cs"/>
              </a:rPr>
              <a:t> y = 4.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x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bởi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x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nằm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Stack.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Slide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x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heap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tham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chiếu</a:t>
            </a:r>
            <a:r>
              <a:rPr lang="en-US" sz="1200" kern="1200" baseline="0" dirty="0" smtClean="0">
                <a:solidFill>
                  <a:schemeClr val="tx1"/>
                </a:solidFill>
                <a:latin typeface="+mn-lt"/>
                <a:ea typeface="+mn-ea"/>
                <a:cs typeface="+mn-cs"/>
              </a:rPr>
              <a:t>. Cho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vậy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con </a:t>
            </a:r>
            <a:r>
              <a:rPr lang="en-US" sz="1200" kern="1200" baseline="0" dirty="0" err="1" smtClean="0">
                <a:solidFill>
                  <a:schemeClr val="tx1"/>
                </a:solidFill>
                <a:latin typeface="+mn-lt"/>
                <a:ea typeface="+mn-ea"/>
                <a:cs typeface="+mn-cs"/>
              </a:rPr>
              <a:t>trỏ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chứa</a:t>
            </a:r>
            <a:r>
              <a:rPr lang="en-US" sz="1200" kern="1200" baseline="0" dirty="0" smtClean="0">
                <a:solidFill>
                  <a:schemeClr val="tx1"/>
                </a:solidFill>
                <a:latin typeface="+mn-lt"/>
                <a:ea typeface="+mn-ea"/>
                <a:cs typeface="+mn-cs"/>
              </a:rPr>
              <a:t> value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4.</a:t>
            </a:r>
            <a:endParaRPr lang="vi-V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8C4BE95-56A8-4AD2-894A-7A88D2484AB8}" type="slidenum">
              <a:rPr lang="en-US" smtClean="0"/>
              <a:pPr/>
              <a:t>39</a:t>
            </a:fld>
            <a:endParaRPr lang="en-US"/>
          </a:p>
        </p:txBody>
      </p:sp>
    </p:spTree>
    <p:extLst>
      <p:ext uri="{BB962C8B-B14F-4D97-AF65-F5344CB8AC3E}">
        <p14:creationId xmlns:p14="http://schemas.microsoft.com/office/powerpoint/2010/main" val="4024625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Khi chúng at tạo ra một phương thức và gọi phương thức này, điều gì xảy ra?</a:t>
            </a:r>
          </a:p>
          <a:p>
            <a:r>
              <a:rPr lang="vi-VN" sz="1200" kern="1200" dirty="0" smtClean="0">
                <a:solidFill>
                  <a:schemeClr val="tx1"/>
                </a:solidFill>
                <a:latin typeface="+mn-lt"/>
                <a:ea typeface="+mn-ea"/>
                <a:cs typeface="+mn-cs"/>
              </a:rPr>
              <a:t>Không gian được phân bổ từ các thông tin cần thiết cho quá trình thực thi của phương thức trên Stack</a:t>
            </a:r>
          </a:p>
          <a:p>
            <a:r>
              <a:rPr lang="vi-VN" sz="1200" kern="1200" dirty="0" smtClean="0">
                <a:solidFill>
                  <a:schemeClr val="tx1"/>
                </a:solidFill>
                <a:latin typeface="+mn-lt"/>
                <a:ea typeface="+mn-ea"/>
                <a:cs typeface="+mn-cs"/>
              </a:rPr>
              <a:t>Các tham số được sao chép</a:t>
            </a:r>
          </a:p>
          <a:p>
            <a:r>
              <a:rPr lang="vi-VN" sz="1200" kern="1200" dirty="0" smtClean="0">
                <a:solidFill>
                  <a:schemeClr val="tx1"/>
                </a:solidFill>
                <a:latin typeface="+mn-lt"/>
                <a:ea typeface="+mn-ea"/>
                <a:cs typeface="+mn-cs"/>
              </a:rPr>
              <a:t>Điều khiển được thông qua phương thức JIT'ted và itến trình bắt đầu thực thi mã lệnh</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When we make a method call here's what happens:</a:t>
            </a:r>
          </a:p>
          <a:p>
            <a:r>
              <a:rPr lang="en-US" sz="1200" kern="1200" dirty="0" smtClean="0">
                <a:solidFill>
                  <a:schemeClr val="tx1"/>
                </a:solidFill>
                <a:latin typeface="+mn-lt"/>
                <a:ea typeface="+mn-ea"/>
                <a:cs typeface="+mn-cs"/>
              </a:rPr>
              <a:t>Space is allocated for information needed for the execution of our method on the stack (called a Stack Frame). This includes the calling address (a pointer) which is basically a GOTO instruction so when the thread finishes running our method it knows where to go back to in order to continue execution.   </a:t>
            </a:r>
          </a:p>
          <a:p>
            <a:r>
              <a:rPr lang="en-US" sz="1200" kern="1200" dirty="0" smtClean="0">
                <a:solidFill>
                  <a:schemeClr val="tx1"/>
                </a:solidFill>
                <a:latin typeface="+mn-lt"/>
                <a:ea typeface="+mn-ea"/>
                <a:cs typeface="+mn-cs"/>
              </a:rPr>
              <a:t>Our method parameters are copied over. This is what we want to look at more closely. </a:t>
            </a:r>
          </a:p>
          <a:p>
            <a:r>
              <a:rPr lang="en-US" sz="1200" kern="1200" dirty="0" smtClean="0">
                <a:solidFill>
                  <a:schemeClr val="tx1"/>
                </a:solidFill>
                <a:latin typeface="+mn-lt"/>
                <a:ea typeface="+mn-ea"/>
                <a:cs typeface="+mn-cs"/>
              </a:rPr>
              <a:t>Control is passed to the </a:t>
            </a:r>
            <a:r>
              <a:rPr lang="en-US" sz="1200" kern="1200" dirty="0" err="1" smtClean="0">
                <a:solidFill>
                  <a:schemeClr val="tx1"/>
                </a:solidFill>
                <a:latin typeface="+mn-lt"/>
                <a:ea typeface="+mn-ea"/>
                <a:cs typeface="+mn-cs"/>
              </a:rPr>
              <a:t>JIT'ted</a:t>
            </a:r>
            <a:r>
              <a:rPr lang="en-US" sz="1200" kern="1200" dirty="0" smtClean="0">
                <a:solidFill>
                  <a:schemeClr val="tx1"/>
                </a:solidFill>
                <a:latin typeface="+mn-lt"/>
                <a:ea typeface="+mn-ea"/>
                <a:cs typeface="+mn-cs"/>
              </a:rPr>
              <a:t> method and the thread starts executing code. Hence, we have another method represented by a stack frame on the "call stack".</a:t>
            </a:r>
          </a:p>
        </p:txBody>
      </p:sp>
      <p:sp>
        <p:nvSpPr>
          <p:cNvPr id="4" name="Slide Number Placeholder 3"/>
          <p:cNvSpPr>
            <a:spLocks noGrp="1"/>
          </p:cNvSpPr>
          <p:nvPr>
            <p:ph type="sldNum" sz="quarter" idx="10"/>
          </p:nvPr>
        </p:nvSpPr>
        <p:spPr/>
        <p:txBody>
          <a:bodyPr/>
          <a:lstStyle/>
          <a:p>
            <a:pPr>
              <a:defRPr/>
            </a:pPr>
            <a:fld id="{CB96ED4A-2A9A-4211-AE80-FB3B02F79944}" type="slidenum">
              <a:rPr lang="vi-VN" smtClean="0"/>
              <a:pPr>
                <a:defRPr/>
              </a:pPr>
              <a:t>40</a:t>
            </a:fld>
            <a:endParaRPr lang="vi-VN"/>
          </a:p>
        </p:txBody>
      </p:sp>
    </p:spTree>
    <p:extLst>
      <p:ext uri="{BB962C8B-B14F-4D97-AF65-F5344CB8AC3E}">
        <p14:creationId xmlns:p14="http://schemas.microsoft.com/office/powerpoint/2010/main" val="51562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smtClean="0">
                <a:solidFill>
                  <a:schemeClr val="tx1"/>
                </a:solidFill>
                <a:latin typeface="+mn-lt"/>
                <a:ea typeface="+mn-ea"/>
                <a:cs typeface="+mn-cs"/>
              </a:rPr>
              <a:t>Ví dụ trên hình xây dựng một phương thức Addfive() và thực hiện gọi nó trong một phương thức khác. Vậy điều gì xảy ra khi phương thức AddFive được gọi</a:t>
            </a:r>
          </a:p>
        </p:txBody>
      </p:sp>
      <p:sp>
        <p:nvSpPr>
          <p:cNvPr id="4" name="Slide Number Placeholder 3"/>
          <p:cNvSpPr>
            <a:spLocks noGrp="1"/>
          </p:cNvSpPr>
          <p:nvPr>
            <p:ph type="sldNum" sz="quarter" idx="10"/>
          </p:nvPr>
        </p:nvSpPr>
        <p:spPr/>
        <p:txBody>
          <a:bodyPr/>
          <a:lstStyle/>
          <a:p>
            <a:fld id="{38C4BE95-56A8-4AD2-894A-7A88D2484AB8}" type="slidenum">
              <a:rPr lang="en-US" smtClean="0"/>
              <a:pPr/>
              <a:t>41</a:t>
            </a:fld>
            <a:endParaRPr lang="en-US"/>
          </a:p>
        </p:txBody>
      </p:sp>
    </p:spTree>
    <p:extLst>
      <p:ext uri="{BB962C8B-B14F-4D97-AF65-F5344CB8AC3E}">
        <p14:creationId xmlns:p14="http://schemas.microsoft.com/office/powerpoint/2010/main" val="1864622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a:t>
            </a:r>
            <a:r>
              <a:rPr lang="vi-VN" sz="1200" kern="1200" dirty="0" smtClean="0">
                <a:solidFill>
                  <a:schemeClr val="tx1"/>
                </a:solidFill>
                <a:latin typeface="+mn-lt"/>
                <a:ea typeface="+mn-ea"/>
                <a:cs typeface="+mn-cs"/>
              </a:rPr>
              <a:t>Không gian x được thiết lập trên stack với giá trị 5</a:t>
            </a:r>
          </a:p>
          <a:p>
            <a:r>
              <a:rPr lang="vi-VN" dirty="0" smtClean="0"/>
              <a:t>.</a:t>
            </a:r>
            <a:r>
              <a:rPr lang="vi-VN" sz="1200" kern="1200" dirty="0" smtClean="0">
                <a:solidFill>
                  <a:schemeClr val="tx1"/>
                </a:solidFill>
                <a:latin typeface="+mn-lt"/>
                <a:ea typeface="+mn-ea"/>
                <a:cs typeface="+mn-cs"/>
              </a:rPr>
              <a:t>Phương thức AddFive() được đặt vào stack với không gian cho các tham số của nó và giá trị được sao chép từng bit một từ biến x</a:t>
            </a:r>
          </a:p>
          <a:p>
            <a:r>
              <a:rPr lang="vi-VN" dirty="0" smtClean="0"/>
              <a:t>.</a:t>
            </a:r>
            <a:r>
              <a:rPr lang="vi-VN" sz="1200" kern="1200" dirty="0" smtClean="0">
                <a:solidFill>
                  <a:schemeClr val="tx1"/>
                </a:solidFill>
                <a:latin typeface="+mn-lt"/>
                <a:ea typeface="+mn-ea"/>
                <a:cs typeface="+mn-cs"/>
              </a:rPr>
              <a:t>Khi phương thức AddFive() kết thúc, itến trình sẽ chuyển về phương thức Go() và biến pvalue được loại bỏ</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8C4BE95-56A8-4AD2-894A-7A88D2484AB8}" type="slidenum">
              <a:rPr lang="en-US" smtClean="0"/>
              <a:pPr/>
              <a:t>42</a:t>
            </a:fld>
            <a:endParaRPr lang="en-US"/>
          </a:p>
        </p:txBody>
      </p:sp>
    </p:spTree>
    <p:extLst>
      <p:ext uri="{BB962C8B-B14F-4D97-AF65-F5344CB8AC3E}">
        <p14:creationId xmlns:p14="http://schemas.microsoft.com/office/powerpoint/2010/main" val="3755690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4CA37587-51BA-4492-8488-99564D216FC4}" type="slidenum">
              <a:rPr lang="en-US" smtClean="0"/>
              <a:pPr/>
              <a:t>6</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94354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smtClean="0">
                <a:solidFill>
                  <a:schemeClr val="tx1"/>
                </a:solidFill>
                <a:latin typeface="+mn-lt"/>
                <a:ea typeface="+mn-ea"/>
                <a:cs typeface="+mn-cs"/>
              </a:rPr>
              <a:t>Điều sẽ xảy ra khi at thực thi phương thức Go() và nhận được đến DoSomething ().</a:t>
            </a:r>
          </a:p>
          <a:p>
            <a:r>
              <a:rPr lang="vi-VN" sz="1200" kern="1200" dirty="0" smtClean="0">
                <a:solidFill>
                  <a:schemeClr val="tx1"/>
                </a:solidFill>
                <a:latin typeface="+mn-lt"/>
                <a:ea typeface="+mn-ea"/>
                <a:cs typeface="+mn-cs"/>
              </a:rPr>
              <a:t>Các bạn xem ví dụ trên hình. là việc khởi tạo một struct; Cách làm này là không hiệu quả; các bạn hình dung. nếu như các bạn khởi tạo và sử dụng Mystruct rất nhiều lần thì vẫn không đạt được kết quả mong muốn. Vậy nguyên nhân vì sao?</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CB96ED4A-2A9A-4211-AE80-FB3B02F79944}" type="slidenum">
              <a:rPr lang="vi-VN" smtClean="0"/>
              <a:pPr>
                <a:defRPr/>
              </a:pPr>
              <a:t>43</a:t>
            </a:fld>
            <a:endParaRPr lang="vi-VN"/>
          </a:p>
        </p:txBody>
      </p:sp>
    </p:spTree>
    <p:extLst>
      <p:ext uri="{BB962C8B-B14F-4D97-AF65-F5344CB8AC3E}">
        <p14:creationId xmlns:p14="http://schemas.microsoft.com/office/powerpoint/2010/main" val="390212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smtClean="0">
                <a:solidFill>
                  <a:schemeClr val="tx1"/>
                </a:solidFill>
                <a:latin typeface="+mn-lt"/>
                <a:ea typeface="+mn-ea"/>
                <a:cs typeface="+mn-cs"/>
              </a:rPr>
              <a:t>Làm thế nào tránh được sự không hiệu quả đó. Ví dụ trên hình với từ khóa ref chúng at sẽ truyền dữ liệu vào phương thức theo kiểu tham biến. Có nghĩa là truyền địa chỉ của tham số thực cho tham số hình thức </a:t>
            </a:r>
          </a:p>
        </p:txBody>
      </p:sp>
      <p:sp>
        <p:nvSpPr>
          <p:cNvPr id="4" name="Slide Number Placeholder 3"/>
          <p:cNvSpPr>
            <a:spLocks noGrp="1"/>
          </p:cNvSpPr>
          <p:nvPr>
            <p:ph type="sldNum" sz="quarter" idx="10"/>
          </p:nvPr>
        </p:nvSpPr>
        <p:spPr/>
        <p:txBody>
          <a:bodyPr/>
          <a:lstStyle/>
          <a:p>
            <a:fld id="{38C4BE95-56A8-4AD2-894A-7A88D2484AB8}" type="slidenum">
              <a:rPr lang="en-US" smtClean="0"/>
              <a:pPr/>
              <a:t>44</a:t>
            </a:fld>
            <a:endParaRPr lang="en-US"/>
          </a:p>
        </p:txBody>
      </p:sp>
    </p:spTree>
    <p:extLst>
      <p:ext uri="{BB962C8B-B14F-4D97-AF65-F5344CB8AC3E}">
        <p14:creationId xmlns:p14="http://schemas.microsoft.com/office/powerpoint/2010/main" val="388083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Thông</a:t>
            </a:r>
            <a:r>
              <a:rPr lang="en-US" baseline="0" dirty="0" smtClean="0"/>
              <a:t> qua </a:t>
            </a:r>
            <a:r>
              <a:rPr lang="en-US" baseline="0" dirty="0" err="1" smtClean="0"/>
              <a:t>các</a:t>
            </a:r>
            <a:r>
              <a:rPr lang="en-US" baseline="0" dirty="0" smtClean="0"/>
              <a:t>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chiếu</a:t>
            </a:r>
            <a:endParaRPr lang="en-US" baseline="0" dirty="0" smtClean="0"/>
          </a:p>
          <a:p>
            <a:pPr>
              <a:buFontTx/>
              <a:buChar char="-"/>
            </a:pPr>
            <a:r>
              <a:rPr lang="en-US" baseline="0" dirty="0" err="1" smtClean="0"/>
              <a:t>Thông</a:t>
            </a:r>
            <a:r>
              <a:rPr lang="en-US" baseline="0" dirty="0" smtClean="0"/>
              <a:t> qua </a:t>
            </a:r>
            <a:r>
              <a:rPr lang="en-US" baseline="0" dirty="0" err="1" smtClean="0"/>
              <a:t>các</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là</a:t>
            </a:r>
            <a:r>
              <a:rPr lang="en-US" baseline="0" dirty="0" smtClean="0"/>
              <a:t>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a:t>
            </a:r>
            <a:r>
              <a:rPr lang="en-US" baseline="0" dirty="0" err="1" smtClean="0"/>
              <a:t>thông</a:t>
            </a:r>
            <a:r>
              <a:rPr lang="en-US" baseline="0" dirty="0" smtClean="0"/>
              <a:t> qua </a:t>
            </a:r>
            <a:r>
              <a:rPr lang="en-US" baseline="0" dirty="0" err="1" smtClean="0"/>
              <a:t>kiểu</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a:t>
            </a:r>
            <a:r>
              <a:rPr lang="en-US" baseline="0" dirty="0" err="1" smtClean="0"/>
              <a:t>tham</a:t>
            </a:r>
            <a:r>
              <a:rPr lang="en-US" baseline="0" dirty="0" smtClean="0"/>
              <a:t> </a:t>
            </a:r>
            <a:r>
              <a:rPr lang="en-US" baseline="0" dirty="0" err="1" smtClean="0"/>
              <a:t>chiếu</a:t>
            </a:r>
            <a:endParaRPr lang="en-US" baseline="0" dirty="0" smtClean="0"/>
          </a:p>
          <a:p>
            <a:pPr>
              <a:buFontTx/>
              <a:buChar char="-"/>
            </a:pP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ví</a:t>
            </a:r>
            <a:r>
              <a:rPr lang="en-US" baseline="0" dirty="0" smtClean="0"/>
              <a:t> </a:t>
            </a:r>
            <a:r>
              <a:rPr lang="en-US" baseline="0" dirty="0" err="1" smtClean="0"/>
              <a:t>dụ</a:t>
            </a:r>
            <a:endParaRPr lang="en-US" dirty="0"/>
          </a:p>
        </p:txBody>
      </p:sp>
      <p:sp>
        <p:nvSpPr>
          <p:cNvPr id="4" name="Slide Number Placeholder 3"/>
          <p:cNvSpPr>
            <a:spLocks noGrp="1"/>
          </p:cNvSpPr>
          <p:nvPr>
            <p:ph type="sldNum" sz="quarter" idx="10"/>
          </p:nvPr>
        </p:nvSpPr>
        <p:spPr/>
        <p:txBody>
          <a:bodyPr/>
          <a:lstStyle/>
          <a:p>
            <a:fld id="{38C4BE95-56A8-4AD2-894A-7A88D2484AB8}" type="slidenum">
              <a:rPr lang="en-US" smtClean="0"/>
              <a:pPr/>
              <a:t>45</a:t>
            </a:fld>
            <a:endParaRPr lang="en-US"/>
          </a:p>
        </p:txBody>
      </p:sp>
    </p:spTree>
    <p:extLst>
      <p:ext uri="{BB962C8B-B14F-4D97-AF65-F5344CB8AC3E}">
        <p14:creationId xmlns:p14="http://schemas.microsoft.com/office/powerpoint/2010/main" val="4163881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349309-B3A7-481C-8EF1-73BD74A634D4}" type="slidenum">
              <a:rPr lang="en-US" smtClean="0">
                <a:latin typeface="Arial" charset="0"/>
                <a:cs typeface="Arial" charset="0"/>
              </a:rPr>
              <a:pPr/>
              <a:t>46</a:t>
            </a:fld>
            <a:endParaRPr lang="en-US" smtClean="0">
              <a:latin typeface="Arial" charset="0"/>
              <a:cs typeface="Arial" charset="0"/>
            </a:endParaRPr>
          </a:p>
        </p:txBody>
      </p:sp>
    </p:spTree>
    <p:extLst>
      <p:ext uri="{BB962C8B-B14F-4D97-AF65-F5344CB8AC3E}">
        <p14:creationId xmlns:p14="http://schemas.microsoft.com/office/powerpoint/2010/main" val="2950528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Bạn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class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tùy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generic</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generic, </a:t>
            </a:r>
            <a:r>
              <a:rPr lang="en-US" sz="1200" kern="1200" dirty="0" err="1" smtClean="0">
                <a:solidFill>
                  <a:schemeClr val="tx1"/>
                </a:solidFill>
                <a:latin typeface="+mn-lt"/>
                <a:ea typeface="+mn-ea"/>
                <a:cs typeface="+mn-cs"/>
              </a:rPr>
              <a:t>xem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gì</a:t>
            </a:r>
            <a:r>
              <a:rPr lang="en-US" sz="1200" kern="1200" dirty="0" smtClean="0">
                <a:solidFill>
                  <a:schemeClr val="tx1"/>
                </a:solidFill>
                <a:latin typeface="+mn-lt"/>
                <a:ea typeface="+mn-ea"/>
                <a:cs typeface="+mn-cs"/>
              </a:rPr>
              <a:t>?</a:t>
            </a:r>
          </a:p>
          <a:p>
            <a:r>
              <a:rPr lang="vi-VN" sz="1200" kern="1200" dirty="0" smtClean="0">
                <a:solidFill>
                  <a:schemeClr val="tx1"/>
                </a:solidFill>
                <a:latin typeface="+mn-lt"/>
                <a:ea typeface="+mn-ea"/>
                <a:cs typeface="+mn-cs"/>
              </a:rPr>
              <a:t> Dữ liệu đó tạo ra các lớp generic cơ bản hay không?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 Các phương thức generic cũng có thể được tạo ra trong các lớp không phải generic</a:t>
            </a:r>
            <a:endParaRPr lang="en-US" dirty="0"/>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15</a:t>
            </a:fld>
            <a:endParaRPr lang="vi-VN"/>
          </a:p>
        </p:txBody>
      </p:sp>
    </p:spTree>
    <p:extLst>
      <p:ext uri="{BB962C8B-B14F-4D97-AF65-F5344CB8AC3E}">
        <p14:creationId xmlns:p14="http://schemas.microsoft.com/office/powerpoint/2010/main" val="212902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dirty="0" smtClean="0">
                <a:solidFill>
                  <a:schemeClr val="tx1"/>
                </a:solidFill>
                <a:latin typeface="+mn-lt"/>
                <a:ea typeface="+mn-ea"/>
                <a:cs typeface="+mn-cs"/>
              </a:rPr>
              <a:t>Ví dụ trên hình là việc khởi tạo các danh sách của các đối tượng khác nhau tuy nhiên các đối tượng đó đều được kế thừa từ một lớp abstract</a:t>
            </a:r>
            <a:endParaRPr lang="en-US" dirty="0"/>
          </a:p>
        </p:txBody>
      </p:sp>
      <p:sp>
        <p:nvSpPr>
          <p:cNvPr id="4" name="Slide Number Placeholder 3"/>
          <p:cNvSpPr>
            <a:spLocks noGrp="1"/>
          </p:cNvSpPr>
          <p:nvPr>
            <p:ph type="sldNum" sz="quarter" idx="10"/>
          </p:nvPr>
        </p:nvSpPr>
        <p:spPr/>
        <p:txBody>
          <a:bodyPr/>
          <a:lstStyle/>
          <a:p>
            <a:fld id="{13796417-B400-4B07-8880-BB84BFFB1618}" type="slidenum">
              <a:rPr lang="en-US" smtClean="0"/>
              <a:pPr/>
              <a:t>16</a:t>
            </a:fld>
            <a:endParaRPr lang="en-US"/>
          </a:p>
        </p:txBody>
      </p:sp>
    </p:spTree>
    <p:extLst>
      <p:ext uri="{BB962C8B-B14F-4D97-AF65-F5344CB8AC3E}">
        <p14:creationId xmlns:p14="http://schemas.microsoft.com/office/powerpoint/2010/main" val="463081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baseline="0" dirty="0" err="1" smtClean="0"/>
              <a:t>Tiếp</a:t>
            </a:r>
            <a:r>
              <a:rPr lang="en-US" baseline="0" dirty="0" smtClean="0"/>
              <a:t> </a:t>
            </a:r>
            <a:r>
              <a:rPr lang="en-US" baseline="0" dirty="0" err="1" smtClean="0"/>
              <a:t>tục</a:t>
            </a:r>
            <a:r>
              <a:rPr lang="en-US" baseline="0" dirty="0" smtClean="0"/>
              <a:t> ở </a:t>
            </a:r>
            <a:r>
              <a:rPr lang="en-US" baseline="0" dirty="0" err="1" smtClean="0"/>
              <a:t>phần</a:t>
            </a:r>
            <a:r>
              <a:rPr lang="en-US" baseline="0" dirty="0" smtClean="0"/>
              <a:t> </a:t>
            </a:r>
            <a:r>
              <a:rPr lang="en-US" baseline="0" dirty="0" err="1" smtClean="0"/>
              <a:t>này</a:t>
            </a:r>
            <a:r>
              <a:rPr lang="en-US" baseline="0" dirty="0" smtClean="0"/>
              <a:t> </a:t>
            </a:r>
            <a:r>
              <a:rPr lang="en-US" baseline="0" dirty="0" err="1" smtClean="0"/>
              <a:t>tôi</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Generic Type. </a:t>
            </a:r>
            <a:r>
              <a:rPr lang="en-US" baseline="0" dirty="0" err="1" smtClean="0"/>
              <a:t>Từ</a:t>
            </a:r>
            <a:r>
              <a:rPr lang="en-US" baseline="0" dirty="0" smtClean="0"/>
              <a:t> generic ở </a:t>
            </a:r>
            <a:r>
              <a:rPr lang="en-US" baseline="0" dirty="0" err="1" smtClean="0"/>
              <a:t>đây</a:t>
            </a:r>
            <a:r>
              <a:rPr lang="en-US" baseline="0" dirty="0" smtClean="0"/>
              <a:t> </a:t>
            </a:r>
            <a:r>
              <a:rPr lang="en-US" baseline="0" dirty="0" err="1" smtClean="0"/>
              <a:t>khác</a:t>
            </a:r>
            <a:r>
              <a:rPr lang="en-US" baseline="0" dirty="0" smtClean="0"/>
              <a:t> </a:t>
            </a:r>
            <a:r>
              <a:rPr lang="en-US" baseline="0" dirty="0" err="1" smtClean="0"/>
              <a:t>với</a:t>
            </a:r>
            <a:r>
              <a:rPr lang="en-US" baseline="0" dirty="0" smtClean="0"/>
              <a:t> generic </a:t>
            </a:r>
            <a:r>
              <a:rPr lang="en-US" baseline="0" dirty="0" err="1" smtClean="0"/>
              <a:t>khái</a:t>
            </a:r>
            <a:r>
              <a:rPr lang="en-US" baseline="0" dirty="0" smtClean="0"/>
              <a:t> </a:t>
            </a:r>
            <a:r>
              <a:rPr lang="en-US" baseline="0" dirty="0" err="1" smtClean="0"/>
              <a:t>niệm</a:t>
            </a:r>
            <a:r>
              <a:rPr lang="en-US" baseline="0" dirty="0" smtClean="0"/>
              <a:t> ở </a:t>
            </a:r>
            <a:r>
              <a:rPr lang="en-US" baseline="0" dirty="0" err="1" smtClean="0"/>
              <a:t>các</a:t>
            </a:r>
            <a:r>
              <a:rPr lang="en-US" baseline="0" dirty="0" smtClean="0"/>
              <a:t> Slide </a:t>
            </a:r>
            <a:r>
              <a:rPr lang="en-US" baseline="0" dirty="0" err="1" smtClean="0"/>
              <a:t>trên</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dạng</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còn</a:t>
            </a:r>
            <a:r>
              <a:rPr lang="en-US" baseline="0" dirty="0" smtClean="0"/>
              <a:t> Generic Type ở </a:t>
            </a:r>
            <a:r>
              <a:rPr lang="en-US" baseline="0" dirty="0" err="1" smtClean="0"/>
              <a:t>phần</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kiểu</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kiểu</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nghĩa</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kiểu</a:t>
            </a:r>
            <a:r>
              <a:rPr lang="en-US" baseline="0" dirty="0" smtClean="0"/>
              <a:t> </a:t>
            </a:r>
            <a:r>
              <a:rPr lang="en-US" baseline="0" dirty="0" err="1" smtClean="0"/>
              <a:t>này</a:t>
            </a:r>
            <a:r>
              <a:rPr lang="en-US" baseline="0" dirty="0" smtClean="0"/>
              <a:t> </a:t>
            </a:r>
            <a:r>
              <a:rPr lang="en-US" baseline="0" dirty="0" err="1" smtClean="0"/>
              <a:t>cho</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nào</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Slide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thấy</a:t>
            </a:r>
            <a:r>
              <a:rPr lang="en-US" baseline="0" dirty="0" smtClean="0"/>
              <a:t> generic type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method, class, Interface, Delegate </a:t>
            </a:r>
            <a:r>
              <a:rPr lang="en-US" baseline="0" dirty="0" err="1" smtClean="0"/>
              <a:t>và</a:t>
            </a:r>
            <a:r>
              <a:rPr lang="en-US" baseline="0" dirty="0" smtClean="0"/>
              <a:t> Event.</a:t>
            </a:r>
          </a:p>
        </p:txBody>
      </p:sp>
      <p:sp>
        <p:nvSpPr>
          <p:cNvPr id="4" name="Slide Number Placeholder 3"/>
          <p:cNvSpPr>
            <a:spLocks noGrp="1"/>
          </p:cNvSpPr>
          <p:nvPr>
            <p:ph type="sldNum" sz="quarter" idx="10"/>
          </p:nvPr>
        </p:nvSpPr>
        <p:spPr/>
        <p:txBody>
          <a:bodyPr/>
          <a:lstStyle/>
          <a:p>
            <a:fld id="{F7D7D2AF-D655-47D9-A22D-FFC78F623AC1}" type="slidenum">
              <a:rPr lang="en-US" smtClean="0"/>
              <a:pPr/>
              <a:t>17</a:t>
            </a:fld>
            <a:endParaRPr lang="en-US"/>
          </a:p>
        </p:txBody>
      </p:sp>
    </p:spTree>
    <p:extLst>
      <p:ext uri="{BB962C8B-B14F-4D97-AF65-F5344CB8AC3E}">
        <p14:creationId xmlns:p14="http://schemas.microsoft.com/office/powerpoint/2010/main" val="368674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thấy</a:t>
            </a:r>
            <a:r>
              <a:rPr lang="en-US" baseline="0" dirty="0" smtClean="0"/>
              <a:t>. </a:t>
            </a:r>
            <a:r>
              <a:rPr lang="en-US" baseline="0" dirty="0" err="1" smtClean="0"/>
              <a:t>Tôi</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generic type &lt;T&gt;.  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chưa</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và</a:t>
            </a:r>
            <a:r>
              <a:rPr lang="en-US" baseline="0" dirty="0" smtClean="0"/>
              <a:t> </a:t>
            </a:r>
            <a:r>
              <a:rPr lang="en-US" baseline="0" dirty="0" err="1" smtClean="0"/>
              <a:t>tôi</a:t>
            </a:r>
            <a:r>
              <a:rPr lang="en-US" baseline="0" dirty="0" smtClean="0"/>
              <a:t> </a:t>
            </a:r>
            <a:r>
              <a:rPr lang="en-US" baseline="0" dirty="0" err="1" smtClean="0"/>
              <a:t>có</a:t>
            </a:r>
            <a:r>
              <a:rPr lang="en-US" baseline="0" dirty="0" smtClean="0"/>
              <a:t> </a:t>
            </a:r>
            <a:r>
              <a:rPr lang="en-US" baseline="0" dirty="0" err="1" smtClean="0"/>
              <a:t>để</a:t>
            </a:r>
            <a:r>
              <a:rPr lang="en-US" baseline="0" dirty="0" smtClean="0"/>
              <a:t> </a:t>
            </a:r>
            <a:r>
              <a:rPr lang="en-US" baseline="0" dirty="0" err="1" smtClean="0"/>
              <a:t>là</a:t>
            </a:r>
            <a:r>
              <a:rPr lang="en-US" baseline="0" dirty="0" smtClean="0"/>
              <a:t> get  </a:t>
            </a:r>
            <a:r>
              <a:rPr lang="en-US" baseline="0" dirty="0" err="1" smtClean="0"/>
              <a:t>và</a:t>
            </a:r>
            <a:r>
              <a:rPr lang="en-US" baseline="0" dirty="0" smtClean="0"/>
              <a:t> set.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thiết</a:t>
            </a:r>
            <a:r>
              <a:rPr lang="en-US" baseline="0" dirty="0" smtClean="0"/>
              <a:t> </a:t>
            </a:r>
            <a:r>
              <a:rPr lang="en-US" baseline="0" dirty="0" err="1" smtClean="0"/>
              <a:t>lập</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sau</a:t>
            </a:r>
            <a:r>
              <a:rPr lang="en-US" baseline="0" dirty="0" smtClean="0"/>
              <a:t>. </a:t>
            </a:r>
            <a:r>
              <a:rPr lang="en-US" baseline="0" dirty="0" err="1" smtClean="0"/>
              <a:t>Bây</a:t>
            </a:r>
            <a:r>
              <a:rPr lang="en-US" baseline="0" dirty="0" smtClean="0"/>
              <a:t> </a:t>
            </a:r>
            <a:r>
              <a:rPr lang="en-US" baseline="0" dirty="0" err="1" smtClean="0"/>
              <a:t>giờ</a:t>
            </a:r>
            <a:r>
              <a:rPr lang="en-US" baseline="0" dirty="0" smtClean="0"/>
              <a:t> </a:t>
            </a:r>
            <a:r>
              <a:rPr lang="en-US" baseline="0" dirty="0" err="1" smtClean="0"/>
              <a:t>tôi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class A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khai</a:t>
            </a:r>
            <a:r>
              <a:rPr lang="en-US" baseline="0" dirty="0" smtClean="0"/>
              <a:t> </a:t>
            </a:r>
            <a:r>
              <a:rPr lang="en-US" baseline="0" dirty="0" err="1" smtClean="0"/>
              <a:t>bái</a:t>
            </a:r>
            <a:r>
              <a:rPr lang="en-US" baseline="0" dirty="0" smtClean="0"/>
              <a:t> </a:t>
            </a:r>
            <a:r>
              <a:rPr lang="en-US" baseline="0" dirty="0" err="1" smtClean="0"/>
              <a:t>một</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kiểu</a:t>
            </a:r>
            <a:r>
              <a:rPr lang="en-US" baseline="0" dirty="0" smtClean="0"/>
              <a:t> </a:t>
            </a:r>
            <a:r>
              <a:rPr lang="en-US" baseline="0" dirty="0" err="1" smtClean="0"/>
              <a:t>int</a:t>
            </a:r>
            <a:r>
              <a:rPr lang="en-US" baseline="0" dirty="0" smtClean="0"/>
              <a:t> </a:t>
            </a:r>
            <a:r>
              <a:rPr lang="en-US" baseline="0" dirty="0" err="1" smtClean="0"/>
              <a:t>hoặc</a:t>
            </a:r>
            <a:r>
              <a:rPr lang="en-US" baseline="0" dirty="0" smtClean="0"/>
              <a:t> </a:t>
            </a:r>
            <a:r>
              <a:rPr lang="en-US" baseline="0" dirty="0" err="1" smtClean="0"/>
              <a:t>kiểu</a:t>
            </a:r>
            <a:r>
              <a:rPr lang="en-US" baseline="0" dirty="0" smtClean="0"/>
              <a:t> A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Tuy</a:t>
            </a:r>
            <a:r>
              <a:rPr lang="en-US" baseline="0" dirty="0" smtClean="0"/>
              <a:t> </a:t>
            </a:r>
            <a:r>
              <a:rPr lang="en-US" baseline="0" dirty="0" err="1" smtClean="0"/>
              <a:t>thuộc</a:t>
            </a:r>
            <a:r>
              <a:rPr lang="en-US" baseline="0" dirty="0" smtClean="0"/>
              <a:t> </a:t>
            </a:r>
            <a:r>
              <a:rPr lang="en-US" baseline="0" dirty="0" err="1" smtClean="0"/>
              <a:t>từng</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của</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nhưng</a:t>
            </a:r>
            <a:r>
              <a:rPr lang="en-US" baseline="0" dirty="0" smtClean="0"/>
              <a:t> </a:t>
            </a:r>
            <a:r>
              <a:rPr lang="en-US" baseline="0" dirty="0" err="1" smtClean="0"/>
              <a:t>cùng</a:t>
            </a:r>
            <a:r>
              <a:rPr lang="en-US" baseline="0" dirty="0" smtClean="0"/>
              <a:t> </a:t>
            </a:r>
            <a:r>
              <a:rPr lang="en-US" baseline="0" dirty="0" err="1" smtClean="0"/>
              <a:t>trên</a:t>
            </a:r>
            <a:r>
              <a:rPr lang="en-US" baseline="0" dirty="0" smtClean="0"/>
              <a:t> </a:t>
            </a:r>
            <a:r>
              <a:rPr lang="en-US" baseline="0" dirty="0" err="1" smtClean="0"/>
              <a:t>một</a:t>
            </a:r>
            <a:r>
              <a:rPr lang="en-US" baseline="0" dirty="0" smtClean="0"/>
              <a:t> </a:t>
            </a:r>
            <a:r>
              <a:rPr lang="en-US" baseline="0" dirty="0" err="1" smtClean="0"/>
              <a:t>generictype</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ta </a:t>
            </a:r>
            <a:r>
              <a:rPr lang="en-US" baseline="0" dirty="0" err="1" smtClean="0"/>
              <a:t>định</a:t>
            </a:r>
            <a:r>
              <a:rPr lang="en-US" baseline="0" dirty="0" smtClean="0"/>
              <a:t> </a:t>
            </a:r>
            <a:r>
              <a:rPr lang="en-US" baseline="0" dirty="0" err="1" smtClean="0"/>
              <a:t>nghĩa</a:t>
            </a:r>
            <a:r>
              <a:rPr lang="en-US" baseline="0" dirty="0" smtClean="0"/>
              <a:t> ban </a:t>
            </a:r>
            <a:r>
              <a:rPr lang="en-US" baseline="0" dirty="0" err="1" smtClean="0"/>
              <a:t>đầu</a:t>
            </a:r>
            <a:r>
              <a:rPr lang="en-US" baseline="0" dirty="0" smtClean="0"/>
              <a:t>.</a:t>
            </a:r>
          </a:p>
        </p:txBody>
      </p:sp>
      <p:sp>
        <p:nvSpPr>
          <p:cNvPr id="4" name="Slide Number Placeholder 3"/>
          <p:cNvSpPr>
            <a:spLocks noGrp="1"/>
          </p:cNvSpPr>
          <p:nvPr>
            <p:ph type="sldNum" sz="quarter" idx="10"/>
          </p:nvPr>
        </p:nvSpPr>
        <p:spPr/>
        <p:txBody>
          <a:bodyPr/>
          <a:lstStyle/>
          <a:p>
            <a:fld id="{F7D7D2AF-D655-47D9-A22D-FFC78F623AC1}" type="slidenum">
              <a:rPr lang="en-US" smtClean="0"/>
              <a:pPr/>
              <a:t>18</a:t>
            </a:fld>
            <a:endParaRPr lang="en-US"/>
          </a:p>
        </p:txBody>
      </p:sp>
    </p:spTree>
    <p:extLst>
      <p:ext uri="{BB962C8B-B14F-4D97-AF65-F5344CB8AC3E}">
        <p14:creationId xmlns:p14="http://schemas.microsoft.com/office/powerpoint/2010/main" val="3292656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Ngoài</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generic type </a:t>
            </a:r>
            <a:r>
              <a:rPr lang="en-US" baseline="0" dirty="0" err="1" smtClean="0"/>
              <a:t>chúng</a:t>
            </a:r>
            <a:r>
              <a:rPr lang="en-US" baseline="0" dirty="0" smtClean="0"/>
              <a:t> ta </a:t>
            </a:r>
            <a:r>
              <a:rPr lang="en-US" baseline="0" dirty="0" err="1" smtClean="0"/>
              <a:t>còn</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tới</a:t>
            </a:r>
            <a:r>
              <a:rPr lang="en-US" baseline="0" dirty="0" smtClean="0"/>
              <a:t> Multi type </a:t>
            </a:r>
            <a:r>
              <a:rPr lang="en-US" baseline="0" dirty="0" err="1" smtClean="0"/>
              <a:t>param</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generic type ở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ở slide </a:t>
            </a:r>
            <a:r>
              <a:rPr lang="en-US" baseline="0" dirty="0" err="1" smtClean="0"/>
              <a:t>trên</a:t>
            </a:r>
            <a:r>
              <a:rPr lang="en-US" baseline="0" dirty="0" smtClean="0"/>
              <a:t> </a:t>
            </a:r>
            <a:r>
              <a:rPr lang="en-US" baseline="0" dirty="0" err="1" smtClean="0"/>
              <a:t>chỉ</a:t>
            </a:r>
            <a:r>
              <a:rPr lang="en-US" baseline="0" dirty="0" smtClean="0"/>
              <a:t> </a:t>
            </a:r>
            <a:r>
              <a:rPr lang="en-US" baseline="0" dirty="0" err="1" smtClean="0"/>
              <a:t>chứa</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không</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Thì</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chứa</a:t>
            </a:r>
            <a:r>
              <a:rPr lang="en-US" baseline="0" dirty="0" smtClean="0"/>
              <a:t> </a:t>
            </a:r>
            <a:r>
              <a:rPr lang="en-US" baseline="0" dirty="0" err="1" smtClean="0"/>
              <a:t>nhiều</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không</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nhưng</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đó</a:t>
            </a:r>
            <a:r>
              <a:rPr lang="en-US" baseline="0" dirty="0" smtClean="0"/>
              <a:t> </a:t>
            </a:r>
            <a:r>
              <a:rPr lang="en-US" baseline="0" dirty="0" err="1" smtClean="0"/>
              <a:t>phải</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Nhìn</a:t>
            </a:r>
            <a:r>
              <a:rPr lang="en-US" baseline="0" dirty="0" smtClean="0"/>
              <a:t> </a:t>
            </a:r>
            <a:r>
              <a:rPr lang="en-US" baseline="0" dirty="0" err="1" smtClean="0"/>
              <a:t>lên</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thấy</a:t>
            </a:r>
            <a:r>
              <a:rPr lang="en-US" baseline="0" dirty="0" smtClean="0"/>
              <a:t> </a:t>
            </a:r>
            <a:r>
              <a:rPr lang="en-US" baseline="0" dirty="0" err="1" smtClean="0"/>
              <a:t>kiểu</a:t>
            </a:r>
            <a:r>
              <a:rPr lang="en-US" baseline="0" dirty="0" smtClean="0"/>
              <a:t> 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chứa</a:t>
            </a:r>
            <a:r>
              <a:rPr lang="en-US" baseline="0" dirty="0" smtClean="0"/>
              <a:t> class A </a:t>
            </a:r>
            <a:r>
              <a:rPr lang="en-US" baseline="0" dirty="0" err="1" smtClean="0"/>
              <a:t>và</a:t>
            </a:r>
            <a:r>
              <a:rPr lang="en-US" baseline="0" dirty="0" smtClean="0"/>
              <a:t> class B </a:t>
            </a:r>
            <a:r>
              <a:rPr lang="en-US" baseline="0" dirty="0" err="1" smtClean="0"/>
              <a:t>vì</a:t>
            </a:r>
            <a:r>
              <a:rPr lang="en-US" baseline="0" dirty="0" smtClean="0"/>
              <a:t> B </a:t>
            </a:r>
            <a:r>
              <a:rPr lang="en-US" baseline="0" dirty="0" err="1" smtClean="0"/>
              <a:t>kế</a:t>
            </a:r>
            <a:r>
              <a:rPr lang="en-US" baseline="0" dirty="0" smtClean="0"/>
              <a:t> </a:t>
            </a:r>
            <a:r>
              <a:rPr lang="en-US" baseline="0" dirty="0" err="1" smtClean="0"/>
              <a:t>thừa</a:t>
            </a:r>
            <a:r>
              <a:rPr lang="en-US" baseline="0" dirty="0" smtClean="0"/>
              <a:t> A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chứa</a:t>
            </a:r>
            <a:r>
              <a:rPr lang="en-US" baseline="0" dirty="0" smtClean="0"/>
              <a:t> class C </a:t>
            </a:r>
            <a:r>
              <a:rPr lang="en-US" baseline="0" dirty="0" err="1" smtClean="0"/>
              <a:t>bởi</a:t>
            </a:r>
            <a:r>
              <a:rPr lang="en-US" baseline="0" dirty="0" smtClean="0"/>
              <a:t> </a:t>
            </a:r>
            <a:r>
              <a:rPr lang="en-US" baseline="0" dirty="0" err="1" smtClean="0"/>
              <a:t>vì</a:t>
            </a:r>
            <a:r>
              <a:rPr lang="en-US" baseline="0" dirty="0" smtClean="0"/>
              <a:t> C </a:t>
            </a:r>
            <a:r>
              <a:rPr lang="en-US" baseline="0" dirty="0" err="1" smtClean="0"/>
              <a:t>chưa</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generictype</a:t>
            </a:r>
            <a:r>
              <a:rPr lang="en-US" baseline="0" dirty="0" smtClean="0"/>
              <a:t> </a:t>
            </a:r>
            <a:r>
              <a:rPr lang="en-US" baseline="0" dirty="0" err="1" smtClean="0"/>
              <a:t>trước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7D7D2AF-D655-47D9-A22D-FFC78F623AC1}" type="slidenum">
              <a:rPr lang="en-US" smtClean="0"/>
              <a:pPr/>
              <a:t>19</a:t>
            </a:fld>
            <a:endParaRPr lang="en-US"/>
          </a:p>
        </p:txBody>
      </p:sp>
    </p:spTree>
    <p:extLst>
      <p:ext uri="{BB962C8B-B14F-4D97-AF65-F5344CB8AC3E}">
        <p14:creationId xmlns:p14="http://schemas.microsoft.com/office/powerpoint/2010/main" val="1223768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aseline="0" dirty="0" smtClean="0"/>
              <a:t>Generic collection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kiểu</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ở </a:t>
            </a:r>
            <a:r>
              <a:rPr lang="en-US" baseline="0" dirty="0" err="1" smtClean="0"/>
              <a:t>trong</a:t>
            </a:r>
            <a:r>
              <a:rPr lang="en-US" baseline="0" dirty="0" smtClean="0"/>
              <a:t> </a:t>
            </a:r>
            <a:r>
              <a:rPr lang="en-US" baseline="0" dirty="0" err="1" smtClean="0"/>
              <a:t>khuôn</a:t>
            </a:r>
            <a:r>
              <a:rPr lang="en-US" baseline="0" dirty="0" smtClean="0"/>
              <a:t> </a:t>
            </a:r>
            <a:r>
              <a:rPr lang="en-US" baseline="0" dirty="0" err="1" smtClean="0"/>
              <a:t>khổ</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này</a:t>
            </a:r>
            <a:r>
              <a:rPr lang="en-US" baseline="0" dirty="0" smtClean="0"/>
              <a:t> </a:t>
            </a:r>
            <a:r>
              <a:rPr lang="en-US" baseline="0" dirty="0" err="1" smtClean="0"/>
              <a:t>thì</a:t>
            </a:r>
            <a:r>
              <a:rPr lang="en-US" baseline="0" dirty="0" smtClean="0"/>
              <a:t> </a:t>
            </a:r>
            <a:r>
              <a:rPr lang="en-US" baseline="0" dirty="0" err="1" smtClean="0"/>
              <a:t>tôi</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đến</a:t>
            </a:r>
            <a:r>
              <a:rPr lang="en-US" baseline="0" dirty="0" smtClean="0"/>
              <a:t> </a:t>
            </a:r>
            <a:r>
              <a:rPr lang="en-US" baseline="0" dirty="0" err="1" smtClean="0"/>
              <a:t>ba</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dạng</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Array, List&lt;T&gt; </a:t>
            </a:r>
            <a:r>
              <a:rPr lang="en-US" baseline="0" dirty="0" err="1" smtClean="0"/>
              <a:t>và</a:t>
            </a:r>
            <a:r>
              <a:rPr lang="en-US" baseline="0" dirty="0" smtClean="0"/>
              <a:t> Dictionary&lt;</a:t>
            </a:r>
            <a:r>
              <a:rPr lang="en-US" baseline="0" dirty="0" err="1" smtClean="0"/>
              <a:t>Tkey</a:t>
            </a:r>
            <a:r>
              <a:rPr lang="en-US" baseline="0" dirty="0" smtClean="0"/>
              <a:t>, </a:t>
            </a:r>
            <a:r>
              <a:rPr lang="en-US" baseline="0" dirty="0" err="1" smtClean="0"/>
              <a:t>Tvalue</a:t>
            </a:r>
            <a:r>
              <a:rPr lang="en-US" baseline="0" dirty="0" smtClean="0"/>
              <a:t>&gt;.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t>
            </a:r>
            <a:r>
              <a:rPr lang="en-US" baseline="0" dirty="0" err="1" smtClean="0"/>
              <a:t>dạng</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thường</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như</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lớp</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a:t>
            </a:r>
            <a:r>
              <a:rPr lang="en-US" baseline="0" dirty="0" err="1" smtClean="0"/>
              <a:t>trong</a:t>
            </a:r>
            <a:r>
              <a:rPr lang="en-US" baseline="0" dirty="0" smtClean="0"/>
              <a:t> </a:t>
            </a:r>
            <a:r>
              <a:rPr lang="en-US" baseline="0" dirty="0" err="1" smtClean="0"/>
              <a:t>từ</a:t>
            </a:r>
            <a:r>
              <a:rPr lang="en-US" baseline="0" dirty="0" smtClean="0"/>
              <a:t> </a:t>
            </a:r>
            <a:r>
              <a:rPr lang="en-US" baseline="0" dirty="0" err="1" smtClean="0"/>
              <a:t>điển</a:t>
            </a:r>
            <a:r>
              <a:rPr lang="en-US" baseline="0" dirty="0" smtClean="0"/>
              <a:t>....</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234D3FA-046F-446C-89A8-4FC915E1A466}" type="slidenum">
              <a:rPr lang="vi-VN" smtClean="0"/>
              <a:pPr eaLnBrk="1" hangingPunct="1"/>
              <a:t>20</a:t>
            </a:fld>
            <a:endParaRPr lang="vi-VN" smtClean="0"/>
          </a:p>
        </p:txBody>
      </p:sp>
    </p:spTree>
    <p:extLst>
      <p:ext uri="{BB962C8B-B14F-4D97-AF65-F5344CB8AC3E}">
        <p14:creationId xmlns:p14="http://schemas.microsoft.com/office/powerpoint/2010/main" val="208706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34CB5585-627E-490F-820B-83763DA2B2F8}"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53FA794-1DDF-4FAF-99CC-286C8CA58D4C}" type="datetimeFigureOut">
              <a:rPr lang="vi-VN"/>
              <a:pPr>
                <a:defRPr/>
              </a:pPr>
              <a:t>12/03/2015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ECFF898-67E3-4D16-9C7E-99874A073A6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9523A9C-233F-49DC-971E-865E1FEEECB0}" type="datetimeFigureOut">
              <a:rPr lang="vi-VN"/>
              <a:pPr>
                <a:defRPr/>
              </a:pPr>
              <a:t>12/03/2015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0A2B436-6EF6-4F24-B3CE-07AF7D27F97C}"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249579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0635197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7051156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43646116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21465534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50252250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7364181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5993773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BE398D15-508C-4092-B8D8-02FD34CB09FC}" type="slidenum">
              <a:rPr lang="vi-VN"/>
              <a:pPr>
                <a:defRPr/>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63244699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50329559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63110967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98177971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21955389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401225712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66753836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27755365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28216514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7028501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A292461-5B19-4F22-BA72-56724970F11F}" type="datetimeFigureOut">
              <a:rPr lang="vi-VN"/>
              <a:pPr>
                <a:defRPr/>
              </a:pPr>
              <a:t>12/03/2015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A5AEC68B-9946-433C-90E3-36D8C6D1768D}" type="slidenum">
              <a:rPr lang="vi-VN"/>
              <a:pPr>
                <a:defRPr/>
              </a:pPr>
              <a:t>‹#›</a:t>
            </a:fld>
            <a:endParaRPr lang="vi-V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08421352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2683941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41106259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759278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264989906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401691312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06859280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7934282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92678863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280769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72FF719-0824-4B58-82A0-7AC2429927CD}" type="datetimeFigureOut">
              <a:rPr lang="vi-VN"/>
              <a:pPr>
                <a:defRPr/>
              </a:pPr>
              <a:t>12/03/2015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E7120534-732C-4B73-97B0-9388E77F902E}" type="slidenum">
              <a:rPr lang="vi-VN"/>
              <a:pPr>
                <a:defRPr/>
              </a:pPr>
              <a:t>‹#›</a:t>
            </a:fld>
            <a:endParaRPr lang="vi-V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416970153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28137032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36B7851-6F2F-49B6-86CE-25A584AA8EF6}" type="datetimeFigureOut">
              <a:rPr lang="vi-VN"/>
              <a:pPr>
                <a:defRPr/>
              </a:pPr>
              <a:t>12/03/2015</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006D053E-FDD9-4493-8F2C-B380C9706F2A}"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4F90C54-066D-4C37-BB53-7CBF00FEFCA8}" type="datetimeFigureOut">
              <a:rPr lang="vi-VN"/>
              <a:pPr>
                <a:defRPr/>
              </a:pPr>
              <a:t>12/03/2015</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86590297-81DA-43F2-8CAD-31CC49F36B88}"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689481C-C4FA-4A13-B6BD-0C166C2DC37B}" type="datetimeFigureOut">
              <a:rPr lang="vi-VN"/>
              <a:pPr>
                <a:defRPr/>
              </a:pPr>
              <a:t>12/03/2015</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0337A439-CFFA-42B7-98CC-898F306EFA1B}"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905C9F1-D23E-4832-93B7-7BE0E3257F4D}" type="datetimeFigureOut">
              <a:rPr lang="vi-VN"/>
              <a:pPr>
                <a:defRPr/>
              </a:pPr>
              <a:t>12/03/2015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202BF36A-5DDA-46A1-8F12-88D15C806D18}"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CB06FBD-41E9-491E-98D5-40B05BB789ED}" type="datetimeFigureOut">
              <a:rPr lang="vi-VN"/>
              <a:pPr>
                <a:defRPr/>
              </a:pPr>
              <a:t>12/03/2015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984EE3D6-0D50-43C5-BA15-48C59A2D8B48}"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jpe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4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A03EC593-2DC3-4E14-96F5-0D878630D0EA}"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027863" y="6597650"/>
            <a:ext cx="1957387" cy="244475"/>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a:latin typeface="+mn-lt"/>
                <a:cs typeface="+mn-cs"/>
              </a:rPr>
              <a:t>04e-BM/</a:t>
            </a:r>
            <a:r>
              <a:rPr lang="en-US" altLang="ja-JP" sz="1000">
                <a:latin typeface="+mn-lt"/>
                <a:cs typeface="+mn-cs"/>
              </a:rPr>
              <a:t>NS</a:t>
            </a:r>
            <a:r>
              <a:rPr lang="en-US" sz="1000">
                <a:latin typeface="+mn-lt"/>
                <a:cs typeface="+mn-cs"/>
              </a:rPr>
              <a:t>/HDCV/FSOFT v2</a:t>
            </a:r>
            <a:r>
              <a:rPr lang="en-US" altLang="ja-JP" sz="1000">
                <a:latin typeface="+mn-lt"/>
                <a:cs typeface="+mn-cs"/>
              </a:rPr>
              <a:t>/3</a:t>
            </a:r>
            <a:endParaRPr lang="en-US" sz="1000">
              <a:latin typeface="+mn-lt"/>
              <a:cs typeface="+mn-cs"/>
            </a:endParaRPr>
          </a:p>
        </p:txBody>
      </p:sp>
      <p:pic>
        <p:nvPicPr>
          <p:cNvPr id="1033" name="Picture 2"/>
          <p:cNvPicPr>
            <a:picLocks noChangeAspect="1" noChangeArrowheads="1"/>
          </p:cNvPicPr>
          <p:nvPr/>
        </p:nvPicPr>
        <p:blipFill>
          <a:blip r:embed="rId4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7" r:id="rId16"/>
    <p:sldLayoutId id="2147483858" r:id="rId17"/>
    <p:sldLayoutId id="2147483859" r:id="rId18"/>
    <p:sldLayoutId id="2147483860" r:id="rId19"/>
    <p:sldLayoutId id="2147483861" r:id="rId20"/>
    <p:sldLayoutId id="2147483862" r:id="rId21"/>
    <p:sldLayoutId id="2147483863" r:id="rId22"/>
    <p:sldLayoutId id="2147483864" r:id="rId23"/>
    <p:sldLayoutId id="2147483865" r:id="rId24"/>
    <p:sldLayoutId id="2147483866" r:id="rId25"/>
    <p:sldLayoutId id="2147483867" r:id="rId26"/>
    <p:sldLayoutId id="2147483868" r:id="rId27"/>
    <p:sldLayoutId id="2147483869" r:id="rId28"/>
    <p:sldLayoutId id="2147483870" r:id="rId29"/>
    <p:sldLayoutId id="2147483871" r:id="rId30"/>
    <p:sldLayoutId id="2147483872" r:id="rId31"/>
    <p:sldLayoutId id="2147483873" r:id="rId32"/>
    <p:sldLayoutId id="2147483874" r:id="rId33"/>
    <p:sldLayoutId id="2147483875" r:id="rId34"/>
    <p:sldLayoutId id="2147483876" r:id="rId35"/>
    <p:sldLayoutId id="2147483877" r:id="rId36"/>
    <p:sldLayoutId id="2147483878" r:id="rId37"/>
    <p:sldLayoutId id="2147483879" r:id="rId38"/>
    <p:sldLayoutId id="2147483880" r:id="rId39"/>
    <p:sldLayoutId id="2147483881" r:id="rId40"/>
    <p:sldLayoutId id="2147483882" r:id="rId41"/>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gif"/><Relationship Id="rId5" Type="http://schemas.openxmlformats.org/officeDocument/2006/relationships/image" Target="../media/image19.gif"/><Relationship Id="rId4" Type="http://schemas.openxmlformats.org/officeDocument/2006/relationships/image" Target="../media/image18.gi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gif"/></Relationships>
</file>

<file path=ppt/slides/_rels/slide4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cap="none" smtClean="0">
                <a:solidFill>
                  <a:srgbClr val="DC0081"/>
                </a:solidFill>
                <a:latin typeface="Arial" charset="0"/>
                <a:cs typeface="Arial" charset="0"/>
              </a:rPr>
              <a:t>Advanced C# </a:t>
            </a:r>
            <a:r>
              <a:rPr lang="en-US" cap="none" dirty="0" smtClean="0">
                <a:solidFill>
                  <a:srgbClr val="DC0081"/>
                </a:solidFill>
                <a:latin typeface="Arial" charset="0"/>
                <a:cs typeface="Arial" charset="0"/>
              </a:rPr>
              <a:t>Features</a:t>
            </a:r>
            <a:endParaRPr lang="vi-VN" cap="none" dirty="0" smtClean="0">
              <a:solidFill>
                <a:srgbClr val="DC008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18AA4A7D-47A3-4725-8750-A58E336CD908}" type="slidenum">
              <a:rPr lang="vi-VN" smtClean="0"/>
              <a:pPr>
                <a:defRPr/>
              </a:pPr>
              <a:t>1</a:t>
            </a:fld>
            <a:endParaRPr lang="vi-VN"/>
          </a:p>
        </p:txBody>
      </p:sp>
    </p:spTree>
    <p:extLst>
      <p:ext uri="{BB962C8B-B14F-4D97-AF65-F5344CB8AC3E}">
        <p14:creationId xmlns:p14="http://schemas.microsoft.com/office/powerpoint/2010/main" val="53560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28600"/>
            <a:ext cx="8229600" cy="6858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Arial" pitchFamily="34" charset="0"/>
                <a:ea typeface="Tahoma" pitchFamily="34" charset="0"/>
                <a:cs typeface="Arial" pitchFamily="34" charset="0"/>
              </a:rPr>
              <a:t>Casting </a:t>
            </a:r>
            <a:r>
              <a:rPr lang="en-US" sz="3200" b="1" dirty="0" smtClean="0">
                <a:solidFill>
                  <a:srgbClr val="C00000"/>
                </a:solidFill>
                <a:latin typeface="Arial" pitchFamily="34" charset="0"/>
                <a:ea typeface="Tahoma" pitchFamily="34" charset="0"/>
                <a:cs typeface="Arial" pitchFamily="34" charset="0"/>
              </a:rPr>
              <a:t>T</a:t>
            </a:r>
            <a:r>
              <a:rPr kumimoji="0" lang="en-US" sz="3200" b="1" i="0" u="none" strike="noStrike" kern="1200" cap="none" spc="0" normalizeH="0" baseline="0" noProof="0" dirty="0" err="1" smtClean="0">
                <a:ln>
                  <a:noFill/>
                </a:ln>
                <a:solidFill>
                  <a:srgbClr val="C00000"/>
                </a:solidFill>
                <a:effectLst/>
                <a:uLnTx/>
                <a:uFillTx/>
                <a:latin typeface="Arial" pitchFamily="34" charset="0"/>
                <a:ea typeface="Tahoma" pitchFamily="34" charset="0"/>
                <a:cs typeface="Arial" pitchFamily="34" charset="0"/>
              </a:rPr>
              <a:t>ype</a:t>
            </a:r>
            <a:r>
              <a:rPr kumimoji="0" lang="en-US" sz="3200" b="1" i="0" u="none" strike="noStrike" kern="1200" cap="none" spc="0" normalizeH="0" baseline="0" noProof="0" dirty="0" smtClean="0">
                <a:ln>
                  <a:noFill/>
                </a:ln>
                <a:solidFill>
                  <a:srgbClr val="C00000"/>
                </a:solidFill>
                <a:effectLst/>
                <a:uLnTx/>
                <a:uFillTx/>
                <a:latin typeface="Arial" pitchFamily="34" charset="0"/>
                <a:ea typeface="Tahoma" pitchFamily="34" charset="0"/>
                <a:cs typeface="Arial" pitchFamily="34" charset="0"/>
              </a:rPr>
              <a:t> 2/5</a:t>
            </a:r>
            <a:endParaRPr kumimoji="0" lang="en-US" sz="3200" b="1" i="0" u="none" strike="noStrike" kern="1200" cap="none" spc="0" normalizeH="0" baseline="0" noProof="0" dirty="0">
              <a:ln>
                <a:noFill/>
              </a:ln>
              <a:solidFill>
                <a:srgbClr val="C00000"/>
              </a:solidFill>
              <a:effectLst/>
              <a:uLnTx/>
              <a:uFillTx/>
              <a:latin typeface="Arial" pitchFamily="34" charset="0"/>
              <a:ea typeface="Tahoma" pitchFamily="34" charset="0"/>
              <a:cs typeface="Arial" pitchFamily="34" charset="0"/>
            </a:endParaRPr>
          </a:p>
        </p:txBody>
      </p:sp>
      <p:sp>
        <p:nvSpPr>
          <p:cNvPr id="4" name="Rectangle 3"/>
          <p:cNvSpPr/>
          <p:nvPr/>
        </p:nvSpPr>
        <p:spPr>
          <a:xfrm>
            <a:off x="228600" y="1066800"/>
            <a:ext cx="4572000" cy="4401205"/>
          </a:xfrm>
          <a:prstGeom prst="rect">
            <a:avLst/>
          </a:prstGeom>
        </p:spPr>
        <p:txBody>
          <a:bodyPr>
            <a:spAutoFit/>
          </a:bodyPr>
          <a:lstStyle/>
          <a:p>
            <a:r>
              <a:rPr lang="en-US" sz="2800" dirty="0" smtClean="0">
                <a:latin typeface="+mn-lt"/>
                <a:cs typeface="+mn-cs"/>
              </a:rPr>
              <a:t>• In this scenario, instances of CIass2 and CIass3 can be cast an instance of Class1. </a:t>
            </a:r>
            <a:br>
              <a:rPr lang="en-US" sz="2800" dirty="0" smtClean="0">
                <a:latin typeface="+mn-lt"/>
                <a:cs typeface="+mn-cs"/>
              </a:rPr>
            </a:br>
            <a:r>
              <a:rPr lang="en-US" sz="2800" dirty="0" smtClean="0">
                <a:latin typeface="+mn-lt"/>
                <a:cs typeface="+mn-cs"/>
              </a:rPr>
              <a:t>• However, an instance of CIass2 can never be cast to CIass3. </a:t>
            </a:r>
            <a:br>
              <a:rPr lang="en-US" sz="2800" dirty="0" smtClean="0">
                <a:latin typeface="+mn-lt"/>
                <a:cs typeface="+mn-cs"/>
              </a:rPr>
            </a:br>
            <a:r>
              <a:rPr lang="en-US" sz="2800" dirty="0" smtClean="0">
                <a:latin typeface="+mn-lt"/>
                <a:cs typeface="+mn-cs"/>
              </a:rPr>
              <a:t>• If CIass2 is cast to Class1, can it then be cast to CIass3? </a:t>
            </a:r>
            <a:br>
              <a:rPr lang="en-US" sz="2800" dirty="0" smtClean="0">
                <a:latin typeface="+mn-lt"/>
                <a:cs typeface="+mn-cs"/>
              </a:rPr>
            </a:br>
            <a:r>
              <a:rPr lang="en-US" sz="2800" dirty="0" smtClean="0">
                <a:latin typeface="+mn-lt"/>
                <a:cs typeface="+mn-cs"/>
              </a:rPr>
              <a:t/>
            </a:r>
            <a:br>
              <a:rPr lang="en-US" sz="2800" dirty="0" smtClean="0">
                <a:latin typeface="+mn-lt"/>
                <a:cs typeface="+mn-cs"/>
              </a:rPr>
            </a:br>
            <a:endParaRPr lang="en-US" sz="2800" dirty="0" smtClean="0">
              <a:latin typeface="+mn-lt"/>
              <a:cs typeface="+mn-cs"/>
            </a:endParaRPr>
          </a:p>
        </p:txBody>
      </p:sp>
      <p:pic>
        <p:nvPicPr>
          <p:cNvPr id="15362" name="Picture 2"/>
          <p:cNvPicPr>
            <a:picLocks noChangeAspect="1" noChangeArrowheads="1"/>
          </p:cNvPicPr>
          <p:nvPr/>
        </p:nvPicPr>
        <p:blipFill>
          <a:blip r:embed="rId2"/>
          <a:srcRect/>
          <a:stretch>
            <a:fillRect/>
          </a:stretch>
        </p:blipFill>
        <p:spPr bwMode="auto">
          <a:xfrm>
            <a:off x="4876800" y="990600"/>
            <a:ext cx="4257675" cy="40386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dirty="0" smtClean="0"/>
              <a:t>Casting Type 3/5</a:t>
            </a:r>
            <a:br>
              <a:rPr lang="en-US" dirty="0" smtClean="0"/>
            </a:br>
            <a:r>
              <a:rPr lang="en-US" sz="2800" dirty="0" smtClean="0"/>
              <a:t>is Operator</a:t>
            </a:r>
          </a:p>
        </p:txBody>
      </p:sp>
      <p:sp>
        <p:nvSpPr>
          <p:cNvPr id="61443" name="Rectangle 3"/>
          <p:cNvSpPr>
            <a:spLocks noGrp="1" noChangeArrowheads="1"/>
          </p:cNvSpPr>
          <p:nvPr>
            <p:ph type="body" idx="1"/>
          </p:nvPr>
        </p:nvSpPr>
        <p:spPr>
          <a:xfrm>
            <a:off x="457200" y="1295400"/>
            <a:ext cx="8229600" cy="1600200"/>
          </a:xfrm>
        </p:spPr>
        <p:txBody>
          <a:bodyPr/>
          <a:lstStyle/>
          <a:p>
            <a:pPr eaLnBrk="1" hangingPunct="1"/>
            <a:r>
              <a:rPr lang="en-US" dirty="0" smtClean="0"/>
              <a:t>The </a:t>
            </a:r>
            <a:r>
              <a:rPr lang="en-US" dirty="0" smtClean="0">
                <a:latin typeface="Lucida Console" pitchFamily="49" charset="0"/>
              </a:rPr>
              <a:t>is</a:t>
            </a:r>
            <a:r>
              <a:rPr lang="en-US" dirty="0" smtClean="0"/>
              <a:t> operator is used to dynamically test if the run-time type of an object is compatible with a given type</a:t>
            </a:r>
          </a:p>
        </p:txBody>
      </p:sp>
      <p:sp>
        <p:nvSpPr>
          <p:cNvPr id="61444" name="Text Box 4"/>
          <p:cNvSpPr txBox="1">
            <a:spLocks noChangeArrowheads="1"/>
          </p:cNvSpPr>
          <p:nvPr/>
        </p:nvSpPr>
        <p:spPr bwMode="auto">
          <a:xfrm>
            <a:off x="1295400" y="2867025"/>
            <a:ext cx="6400800" cy="13239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dirty="0">
                <a:effectLst>
                  <a:outerShdw blurRad="38100" dist="38100" dir="2700000" algn="tl">
                    <a:srgbClr val="000000">
                      <a:alpha val="43137"/>
                    </a:srgbClr>
                  </a:outerShdw>
                </a:effectLst>
              </a:rPr>
              <a:t>static void </a:t>
            </a:r>
            <a:r>
              <a:rPr lang="en-US" dirty="0" err="1">
                <a:effectLst>
                  <a:outerShdw blurRad="38100" dist="38100" dir="2700000" algn="tl">
                    <a:srgbClr val="000000">
                      <a:alpha val="43137"/>
                    </a:srgbClr>
                  </a:outerShdw>
                </a:effectLst>
              </a:rPr>
              <a:t>DoSomething</a:t>
            </a:r>
            <a:r>
              <a:rPr lang="en-US" dirty="0">
                <a:effectLst>
                  <a:outerShdw blurRad="38100" dist="38100" dir="2700000" algn="tl">
                    <a:srgbClr val="000000">
                      <a:alpha val="43137"/>
                    </a:srgbClr>
                  </a:outerShdw>
                </a:effectLst>
              </a:rPr>
              <a:t>(object o) {</a:t>
            </a:r>
          </a:p>
          <a:p>
            <a:pPr>
              <a:defRPr/>
            </a:pPr>
            <a:r>
              <a:rPr lang="en-US" dirty="0">
                <a:effectLst>
                  <a:outerShdw blurRad="38100" dist="38100" dir="2700000" algn="tl">
                    <a:srgbClr val="000000">
                      <a:alpha val="43137"/>
                    </a:srgbClr>
                  </a:outerShdw>
                </a:effectLst>
              </a:rPr>
              <a:t>  if (o is Car) </a:t>
            </a:r>
          </a:p>
          <a:p>
            <a:pPr>
              <a:defRPr/>
            </a:pPr>
            <a:r>
              <a:rPr lang="en-US" dirty="0">
                <a:effectLst>
                  <a:outerShdw blurRad="38100" dist="38100" dir="2700000" algn="tl">
                    <a:srgbClr val="000000">
                      <a:alpha val="43137"/>
                    </a:srgbClr>
                  </a:outerShdw>
                </a:effectLst>
              </a:rPr>
              <a:t>    ((Car)o).Drive();</a:t>
            </a:r>
          </a:p>
          <a:p>
            <a:pPr>
              <a:defRPr/>
            </a:pPr>
            <a:r>
              <a:rPr lang="en-US" dirty="0">
                <a:effectLst>
                  <a:outerShdw blurRad="38100" dist="38100" dir="2700000" algn="tl">
                    <a:srgbClr val="000000">
                      <a:alpha val="43137"/>
                    </a:srgbClr>
                  </a:outerShdw>
                </a:effectLst>
              </a:rPr>
              <a:t>}</a:t>
            </a:r>
          </a:p>
        </p:txBody>
      </p:sp>
      <p:sp>
        <p:nvSpPr>
          <p:cNvPr id="61445" name="Rectangle 5"/>
          <p:cNvSpPr>
            <a:spLocks noChangeArrowheads="1"/>
          </p:cNvSpPr>
          <p:nvPr/>
        </p:nvSpPr>
        <p:spPr bwMode="auto">
          <a:xfrm>
            <a:off x="457200" y="4419600"/>
            <a:ext cx="8229600" cy="1600200"/>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w"/>
              <a:defRPr/>
            </a:pPr>
            <a:r>
              <a:rPr lang="en-US" sz="2800" b="0" dirty="0">
                <a:effectLst>
                  <a:outerShdw blurRad="38100" dist="38100" dir="2700000" algn="tl">
                    <a:srgbClr val="000000">
                      <a:alpha val="43137"/>
                    </a:srgbClr>
                  </a:outerShdw>
                </a:effectLst>
                <a:latin typeface="Arial" charset="0"/>
              </a:rPr>
              <a:t>Don’t abuse the </a:t>
            </a:r>
            <a:r>
              <a:rPr lang="en-US" sz="2800" b="0" dirty="0">
                <a:effectLst>
                  <a:outerShdw blurRad="38100" dist="38100" dir="2700000" algn="tl">
                    <a:srgbClr val="000000">
                      <a:alpha val="43137"/>
                    </a:srgbClr>
                  </a:outerShdw>
                </a:effectLst>
              </a:rPr>
              <a:t>is</a:t>
            </a:r>
            <a:r>
              <a:rPr lang="en-US" sz="2800" b="0" dirty="0">
                <a:effectLst>
                  <a:outerShdw blurRad="38100" dist="38100" dir="2700000" algn="tl">
                    <a:srgbClr val="000000">
                      <a:alpha val="43137"/>
                    </a:srgbClr>
                  </a:outerShdw>
                </a:effectLst>
                <a:latin typeface="Arial" charset="0"/>
              </a:rPr>
              <a:t> operator: it is preferable to design an appropriate type hierarchy with polymorphic methods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US" dirty="0"/>
              <a:t>Casting Type </a:t>
            </a:r>
            <a:r>
              <a:rPr lang="en-US" dirty="0" smtClean="0"/>
              <a:t>4/5</a:t>
            </a:r>
            <a:r>
              <a:rPr lang="en-US" sz="2800" dirty="0" smtClean="0"/>
              <a:t> </a:t>
            </a:r>
            <a:r>
              <a:rPr lang="en-US" sz="2800" dirty="0"/>
              <a:t/>
            </a:r>
            <a:br>
              <a:rPr lang="en-US" sz="2800" dirty="0"/>
            </a:br>
            <a:r>
              <a:rPr lang="en-US" sz="2800" dirty="0" smtClean="0"/>
              <a:t>as Operator</a:t>
            </a:r>
          </a:p>
        </p:txBody>
      </p:sp>
      <p:sp>
        <p:nvSpPr>
          <p:cNvPr id="62467" name="Rectangle 3"/>
          <p:cNvSpPr>
            <a:spLocks noGrp="1" noChangeArrowheads="1"/>
          </p:cNvSpPr>
          <p:nvPr>
            <p:ph type="body" idx="1"/>
          </p:nvPr>
        </p:nvSpPr>
        <p:spPr>
          <a:xfrm>
            <a:off x="457200" y="1295400"/>
            <a:ext cx="8229600" cy="1447800"/>
          </a:xfrm>
        </p:spPr>
        <p:txBody>
          <a:bodyPr/>
          <a:lstStyle/>
          <a:p>
            <a:pPr eaLnBrk="1" hangingPunct="1"/>
            <a:r>
              <a:rPr lang="en-US" dirty="0" smtClean="0"/>
              <a:t>The </a:t>
            </a:r>
            <a:r>
              <a:rPr lang="en-US" dirty="0" smtClean="0">
                <a:latin typeface="Lucida Console" pitchFamily="49" charset="0"/>
              </a:rPr>
              <a:t>as</a:t>
            </a:r>
            <a:r>
              <a:rPr lang="en-US" dirty="0" smtClean="0"/>
              <a:t> operator tries to convert a variable to a specified type; if no such conversion is possible the result is </a:t>
            </a:r>
            <a:r>
              <a:rPr lang="en-US" dirty="0" smtClean="0">
                <a:latin typeface="Lucida Console" pitchFamily="49" charset="0"/>
              </a:rPr>
              <a:t>null</a:t>
            </a:r>
          </a:p>
        </p:txBody>
      </p:sp>
      <p:sp>
        <p:nvSpPr>
          <p:cNvPr id="62468" name="Text Box 4"/>
          <p:cNvSpPr txBox="1">
            <a:spLocks noChangeArrowheads="1"/>
          </p:cNvSpPr>
          <p:nvPr/>
        </p:nvSpPr>
        <p:spPr bwMode="auto">
          <a:xfrm>
            <a:off x="1295400" y="2790825"/>
            <a:ext cx="6400800" cy="13239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dirty="0">
                <a:effectLst>
                  <a:outerShdw blurRad="38100" dist="38100" dir="2700000" algn="tl">
                    <a:srgbClr val="000000">
                      <a:alpha val="43137"/>
                    </a:srgbClr>
                  </a:outerShdw>
                </a:effectLst>
              </a:rPr>
              <a:t>static void </a:t>
            </a:r>
            <a:r>
              <a:rPr lang="en-US" dirty="0" err="1">
                <a:effectLst>
                  <a:outerShdw blurRad="38100" dist="38100" dir="2700000" algn="tl">
                    <a:srgbClr val="000000">
                      <a:alpha val="43137"/>
                    </a:srgbClr>
                  </a:outerShdw>
                </a:effectLst>
              </a:rPr>
              <a:t>DoSomething</a:t>
            </a:r>
            <a:r>
              <a:rPr lang="en-US" dirty="0">
                <a:effectLst>
                  <a:outerShdw blurRad="38100" dist="38100" dir="2700000" algn="tl">
                    <a:srgbClr val="000000">
                      <a:alpha val="43137"/>
                    </a:srgbClr>
                  </a:outerShdw>
                </a:effectLst>
              </a:rPr>
              <a:t>(object o) {</a:t>
            </a:r>
          </a:p>
          <a:p>
            <a:pPr>
              <a:defRPr/>
            </a:pPr>
            <a:r>
              <a:rPr lang="en-US" dirty="0">
                <a:effectLst>
                  <a:outerShdw blurRad="38100" dist="38100" dir="2700000" algn="tl">
                    <a:srgbClr val="000000">
                      <a:alpha val="43137"/>
                    </a:srgbClr>
                  </a:outerShdw>
                </a:effectLst>
              </a:rPr>
              <a:t>  Car c = o as Car;</a:t>
            </a:r>
          </a:p>
          <a:p>
            <a:pPr>
              <a:defRPr/>
            </a:pPr>
            <a:r>
              <a:rPr lang="en-US" dirty="0">
                <a:effectLst>
                  <a:outerShdw blurRad="38100" dist="38100" dir="2700000" algn="tl">
                    <a:srgbClr val="000000">
                      <a:alpha val="43137"/>
                    </a:srgbClr>
                  </a:outerShdw>
                </a:effectLst>
              </a:rPr>
              <a:t>  if (c != null) </a:t>
            </a:r>
            <a:r>
              <a:rPr lang="en-US" dirty="0" err="1">
                <a:effectLst>
                  <a:outerShdw blurRad="38100" dist="38100" dir="2700000" algn="tl">
                    <a:srgbClr val="000000">
                      <a:alpha val="43137"/>
                    </a:srgbClr>
                  </a:outerShdw>
                </a:effectLst>
              </a:rPr>
              <a:t>c.Drive</a:t>
            </a:r>
            <a:r>
              <a:rPr lang="en-US" dirty="0">
                <a:effectLst>
                  <a:outerShdw blurRad="38100" dist="38100" dir="2700000" algn="tl">
                    <a:srgbClr val="000000">
                      <a:alpha val="43137"/>
                    </a:srgbClr>
                  </a:outerShdw>
                </a:effectLst>
              </a:rPr>
              <a:t>();</a:t>
            </a:r>
          </a:p>
          <a:p>
            <a:pPr>
              <a:defRPr/>
            </a:pPr>
            <a:r>
              <a:rPr lang="en-US" dirty="0">
                <a:effectLst>
                  <a:outerShdw blurRad="38100" dist="38100" dir="2700000" algn="tl">
                    <a:srgbClr val="000000">
                      <a:alpha val="43137"/>
                    </a:srgbClr>
                  </a:outerShdw>
                </a:effectLst>
              </a:rPr>
              <a:t>}</a:t>
            </a:r>
          </a:p>
        </p:txBody>
      </p:sp>
      <p:sp>
        <p:nvSpPr>
          <p:cNvPr id="62469" name="Rectangle 5"/>
          <p:cNvSpPr>
            <a:spLocks noChangeArrowheads="1"/>
          </p:cNvSpPr>
          <p:nvPr/>
        </p:nvSpPr>
        <p:spPr bwMode="auto">
          <a:xfrm>
            <a:off x="457200" y="4267200"/>
            <a:ext cx="8229600" cy="1447800"/>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w"/>
              <a:defRPr/>
            </a:pPr>
            <a:r>
              <a:rPr lang="en-US" sz="2800" b="0">
                <a:effectLst>
                  <a:outerShdw blurRad="38100" dist="38100" dir="2700000" algn="tl">
                    <a:srgbClr val="000000">
                      <a:alpha val="43137"/>
                    </a:srgbClr>
                  </a:outerShdw>
                </a:effectLst>
                <a:latin typeface="Arial" charset="0"/>
              </a:rPr>
              <a:t>More efficient than using </a:t>
            </a:r>
            <a:r>
              <a:rPr lang="en-US" sz="2800" b="0">
                <a:effectLst>
                  <a:outerShdw blurRad="38100" dist="38100" dir="2700000" algn="tl">
                    <a:srgbClr val="000000">
                      <a:alpha val="43137"/>
                    </a:srgbClr>
                  </a:outerShdw>
                </a:effectLst>
              </a:rPr>
              <a:t>is</a:t>
            </a:r>
            <a:r>
              <a:rPr lang="en-US" sz="2800" b="0">
                <a:effectLst>
                  <a:outerShdw blurRad="38100" dist="38100" dir="2700000" algn="tl">
                    <a:srgbClr val="000000">
                      <a:alpha val="43137"/>
                    </a:srgbClr>
                  </a:outerShdw>
                </a:effectLst>
                <a:latin typeface="Arial" charset="0"/>
              </a:rPr>
              <a:t> operator: test and convert in one operation</a:t>
            </a:r>
          </a:p>
          <a:p>
            <a:pPr marL="342900" indent="-342900">
              <a:spcBef>
                <a:spcPct val="20000"/>
              </a:spcBef>
              <a:buClr>
                <a:schemeClr val="accent2"/>
              </a:buClr>
              <a:buFont typeface="Wingdings" pitchFamily="2" charset="2"/>
              <a:buChar char="w"/>
              <a:defRPr/>
            </a:pPr>
            <a:r>
              <a:rPr lang="en-US" sz="2800" b="0">
                <a:effectLst>
                  <a:outerShdw blurRad="38100" dist="38100" dir="2700000" algn="tl">
                    <a:srgbClr val="000000">
                      <a:alpha val="43137"/>
                    </a:srgbClr>
                  </a:outerShdw>
                </a:effectLst>
                <a:latin typeface="Arial" charset="0"/>
              </a:rPr>
              <a:t>Same design warning as with the </a:t>
            </a:r>
            <a:r>
              <a:rPr lang="en-US" sz="2800" b="0">
                <a:effectLst>
                  <a:outerShdw blurRad="38100" dist="38100" dir="2700000" algn="tl">
                    <a:srgbClr val="000000">
                      <a:alpha val="43137"/>
                    </a:srgbClr>
                  </a:outerShdw>
                </a:effectLst>
              </a:rPr>
              <a:t>is</a:t>
            </a:r>
            <a:r>
              <a:rPr lang="en-US" sz="2800" b="0">
                <a:effectLst>
                  <a:outerShdw blurRad="38100" dist="38100" dir="2700000" algn="tl">
                    <a:srgbClr val="000000">
                      <a:alpha val="43137"/>
                    </a:srgbClr>
                  </a:outerShdw>
                </a:effectLst>
                <a:latin typeface="Arial" charset="0"/>
              </a:rPr>
              <a:t> operator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dirty="0" smtClean="0"/>
              <a:t>Casting Type 5/5</a:t>
            </a:r>
            <a:r>
              <a:rPr lang="en-US" sz="2800" dirty="0" smtClean="0"/>
              <a:t> </a:t>
            </a:r>
            <a:br>
              <a:rPr lang="en-US" sz="2800" dirty="0" smtClean="0"/>
            </a:br>
            <a:r>
              <a:rPr lang="en-US" sz="2800" dirty="0" err="1" smtClean="0"/>
              <a:t>typeof</a:t>
            </a:r>
            <a:r>
              <a:rPr lang="en-US" sz="2800" dirty="0" smtClean="0"/>
              <a:t> Operator</a:t>
            </a:r>
          </a:p>
        </p:txBody>
      </p:sp>
      <p:sp>
        <p:nvSpPr>
          <p:cNvPr id="63491" name="Rectangle 3"/>
          <p:cNvSpPr>
            <a:spLocks noGrp="1" noChangeArrowheads="1"/>
          </p:cNvSpPr>
          <p:nvPr>
            <p:ph type="body" idx="1"/>
          </p:nvPr>
        </p:nvSpPr>
        <p:spPr/>
        <p:txBody>
          <a:bodyPr/>
          <a:lstStyle/>
          <a:p>
            <a:pPr eaLnBrk="1" hangingPunct="1"/>
            <a:r>
              <a:rPr lang="en-US" smtClean="0"/>
              <a:t>The </a:t>
            </a:r>
            <a:r>
              <a:rPr lang="en-US" smtClean="0">
                <a:latin typeface="Lucida Console" pitchFamily="49" charset="0"/>
              </a:rPr>
              <a:t>typeof</a:t>
            </a:r>
            <a:r>
              <a:rPr lang="en-US" smtClean="0"/>
              <a:t> operator returns the </a:t>
            </a:r>
            <a:r>
              <a:rPr lang="en-US" smtClean="0">
                <a:latin typeface="Lucida Console" pitchFamily="49" charset="0"/>
              </a:rPr>
              <a:t>System.Type</a:t>
            </a:r>
            <a:r>
              <a:rPr lang="en-US" smtClean="0"/>
              <a:t> object for a specified type</a:t>
            </a:r>
          </a:p>
          <a:p>
            <a:pPr eaLnBrk="1" hangingPunct="1"/>
            <a:r>
              <a:rPr lang="en-US" smtClean="0"/>
              <a:t>Can then use reflection to dynamically obtain information about the type</a:t>
            </a:r>
          </a:p>
        </p:txBody>
      </p:sp>
      <p:sp>
        <p:nvSpPr>
          <p:cNvPr id="63492" name="Text Box 4"/>
          <p:cNvSpPr txBox="1">
            <a:spLocks noChangeArrowheads="1"/>
          </p:cNvSpPr>
          <p:nvPr/>
        </p:nvSpPr>
        <p:spPr bwMode="auto">
          <a:xfrm>
            <a:off x="777240" y="3520440"/>
            <a:ext cx="7620000" cy="16287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dirty="0" err="1">
                <a:effectLst>
                  <a:outerShdw blurRad="38100" dist="38100" dir="2700000" algn="tl">
                    <a:srgbClr val="000000">
                      <a:alpha val="43137"/>
                    </a:srgbClr>
                  </a:outerShdw>
                </a:effectLst>
              </a:rPr>
              <a:t>Console.WriteLine</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typeof</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int</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FullName</a:t>
            </a:r>
            <a:r>
              <a:rPr lang="en-US" dirty="0">
                <a:effectLst>
                  <a:outerShdw blurRad="38100" dist="38100" dir="2700000" algn="tl">
                    <a:srgbClr val="000000">
                      <a:alpha val="43137"/>
                    </a:srgbClr>
                  </a:outerShdw>
                </a:effectLst>
              </a:rPr>
              <a:t>);</a:t>
            </a:r>
          </a:p>
          <a:p>
            <a:pPr>
              <a:defRPr/>
            </a:pPr>
            <a:r>
              <a:rPr lang="en-US" dirty="0" err="1">
                <a:effectLst>
                  <a:outerShdw blurRad="38100" dist="38100" dir="2700000" algn="tl">
                    <a:srgbClr val="000000">
                      <a:alpha val="43137"/>
                    </a:srgbClr>
                  </a:outerShdw>
                </a:effectLst>
              </a:rPr>
              <a:t>Console.WriteLine</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typeof</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System.Int</a:t>
            </a:r>
            <a:r>
              <a:rPr lang="en-US" dirty="0">
                <a:effectLst>
                  <a:outerShdw blurRad="38100" dist="38100" dir="2700000" algn="tl">
                    <a:srgbClr val="000000">
                      <a:alpha val="43137"/>
                    </a:srgbClr>
                  </a:outerShdw>
                </a:effectLst>
              </a:rPr>
              <a:t>).Name);</a:t>
            </a:r>
          </a:p>
          <a:p>
            <a:pPr>
              <a:defRPr/>
            </a:pPr>
            <a:r>
              <a:rPr lang="en-US" dirty="0" err="1">
                <a:effectLst>
                  <a:outerShdw blurRad="38100" dist="38100" dir="2700000" algn="tl">
                    <a:srgbClr val="000000">
                      <a:alpha val="43137"/>
                    </a:srgbClr>
                  </a:outerShdw>
                </a:effectLst>
              </a:rPr>
              <a:t>Console.WriteLine</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typeof</a:t>
            </a:r>
            <a:r>
              <a:rPr lang="en-US" dirty="0">
                <a:effectLst>
                  <a:outerShdw blurRad="38100" dist="38100" dir="2700000" algn="tl">
                    <a:srgbClr val="000000">
                      <a:alpha val="43137"/>
                    </a:srgbClr>
                  </a:outerShdw>
                </a:effectLst>
              </a:rPr>
              <a:t>(float).Module);</a:t>
            </a:r>
          </a:p>
          <a:p>
            <a:pPr>
              <a:defRPr/>
            </a:pPr>
            <a:r>
              <a:rPr lang="en-US" dirty="0" err="1">
                <a:effectLst>
                  <a:outerShdw blurRad="38100" dist="38100" dir="2700000" algn="tl">
                    <a:srgbClr val="000000">
                      <a:alpha val="43137"/>
                    </a:srgbClr>
                  </a:outerShdw>
                </a:effectLst>
              </a:rPr>
              <a:t>Console.WriteLine</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typeof</a:t>
            </a:r>
            <a:r>
              <a:rPr lang="en-US" dirty="0">
                <a:effectLst>
                  <a:outerShdw blurRad="38100" dist="38100" dir="2700000" algn="tl">
                    <a:srgbClr val="000000">
                      <a:alpha val="43137"/>
                    </a:srgbClr>
                  </a:outerShdw>
                </a:effectLst>
              </a:rPr>
              <a:t>(double).</a:t>
            </a:r>
            <a:r>
              <a:rPr lang="en-US" dirty="0" err="1">
                <a:effectLst>
                  <a:outerShdw blurRad="38100" dist="38100" dir="2700000" algn="tl">
                    <a:srgbClr val="000000">
                      <a:alpha val="43137"/>
                    </a:srgbClr>
                  </a:outerShdw>
                </a:effectLst>
              </a:rPr>
              <a:t>IsPublic</a:t>
            </a:r>
            <a:r>
              <a:rPr lang="en-US" dirty="0">
                <a:effectLst>
                  <a:outerShdw blurRad="38100" dist="38100" dir="2700000" algn="tl">
                    <a:srgbClr val="000000">
                      <a:alpha val="43137"/>
                    </a:srgbClr>
                  </a:outerShdw>
                </a:effectLst>
              </a:rPr>
              <a:t>);</a:t>
            </a:r>
          </a:p>
          <a:p>
            <a:pPr>
              <a:defRPr/>
            </a:pPr>
            <a:r>
              <a:rPr lang="en-US" dirty="0" err="1">
                <a:effectLst>
                  <a:outerShdw blurRad="38100" dist="38100" dir="2700000" algn="tl">
                    <a:srgbClr val="000000">
                      <a:alpha val="43137"/>
                    </a:srgbClr>
                  </a:outerShdw>
                </a:effectLst>
              </a:rPr>
              <a:t>Console.WriteLine</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typeof</a:t>
            </a:r>
            <a:r>
              <a:rPr lang="en-US" dirty="0">
                <a:effectLst>
                  <a:outerShdw blurRad="38100" dist="38100" dir="2700000" algn="tl">
                    <a:srgbClr val="000000">
                      <a:alpha val="43137"/>
                    </a:srgbClr>
                  </a:outerShdw>
                </a:effectLst>
              </a:rPr>
              <a:t>(Car).</a:t>
            </a:r>
            <a:r>
              <a:rPr lang="en-US" dirty="0" err="1">
                <a:effectLst>
                  <a:outerShdw blurRad="38100" dist="38100" dir="2700000" algn="tl">
                    <a:srgbClr val="000000">
                      <a:alpha val="43137"/>
                    </a:srgbClr>
                  </a:outerShdw>
                </a:effectLst>
              </a:rPr>
              <a:t>MemberType</a:t>
            </a:r>
            <a:r>
              <a:rPr lang="en-US" dirty="0">
                <a:effectLst>
                  <a:outerShdw blurRad="38100" dist="38100" dir="2700000" algn="tl">
                    <a:srgbClr val="000000">
                      <a:alpha val="43137"/>
                    </a:srgbClr>
                  </a:outerShdw>
                </a:effectLst>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28600"/>
            <a:ext cx="8229600" cy="6858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Arial" pitchFamily="34" charset="0"/>
                <a:ea typeface="Tahoma" pitchFamily="34" charset="0"/>
                <a:cs typeface="Arial" pitchFamily="34" charset="0"/>
              </a:rPr>
              <a:t>Generic</a:t>
            </a:r>
          </a:p>
        </p:txBody>
      </p:sp>
      <p:sp>
        <p:nvSpPr>
          <p:cNvPr id="5" name="Rectangle 4"/>
          <p:cNvSpPr/>
          <p:nvPr/>
        </p:nvSpPr>
        <p:spPr>
          <a:xfrm>
            <a:off x="215721" y="1157581"/>
            <a:ext cx="5291418" cy="5262979"/>
          </a:xfrm>
          <a:prstGeom prst="rect">
            <a:avLst/>
          </a:prstGeom>
        </p:spPr>
        <p:txBody>
          <a:bodyPr wrap="square">
            <a:spAutoFit/>
          </a:bodyPr>
          <a:lstStyle/>
          <a:p>
            <a:r>
              <a:rPr lang="en-US" sz="1600" dirty="0" smtClean="0"/>
              <a:t>• </a:t>
            </a:r>
            <a:r>
              <a:rPr lang="en-US" sz="2800" dirty="0" smtClean="0">
                <a:latin typeface="+mn-lt"/>
                <a:cs typeface="+mn-cs"/>
              </a:rPr>
              <a:t>Generics introduce to the .NET Framework the concept of type parameters </a:t>
            </a:r>
            <a:br>
              <a:rPr lang="en-US" sz="2800" dirty="0" smtClean="0">
                <a:latin typeface="+mn-lt"/>
                <a:cs typeface="+mn-cs"/>
              </a:rPr>
            </a:br>
            <a:r>
              <a:rPr lang="en-US" sz="2800" dirty="0" smtClean="0">
                <a:latin typeface="+mn-lt"/>
                <a:cs typeface="+mn-cs"/>
              </a:rPr>
              <a:t>• Generics make it possible to design classes and methods that defer type specification until the class or method is declared </a:t>
            </a:r>
            <a:br>
              <a:rPr lang="en-US" sz="2800" dirty="0" smtClean="0">
                <a:latin typeface="+mn-lt"/>
                <a:cs typeface="+mn-cs"/>
              </a:rPr>
            </a:br>
            <a:r>
              <a:rPr lang="en-US" sz="2800" dirty="0" smtClean="0">
                <a:latin typeface="+mn-lt"/>
                <a:cs typeface="+mn-cs"/>
              </a:rPr>
              <a:t>• One of the most common situations for using generics is when a strongly-typed collection is required. </a:t>
            </a:r>
            <a:br>
              <a:rPr lang="en-US" sz="2800" dirty="0" smtClean="0">
                <a:latin typeface="+mn-lt"/>
                <a:cs typeface="+mn-cs"/>
              </a:rPr>
            </a:br>
            <a:r>
              <a:rPr lang="en-US" sz="2800" dirty="0" smtClean="0">
                <a:latin typeface="+mn-lt"/>
                <a:cs typeface="+mn-cs"/>
              </a:rPr>
              <a:t>— lists, hash tables, queues, etc. </a:t>
            </a:r>
          </a:p>
        </p:txBody>
      </p:sp>
      <p:pic>
        <p:nvPicPr>
          <p:cNvPr id="7" name="Picture 2"/>
          <p:cNvPicPr>
            <a:picLocks noChangeAspect="1" noChangeArrowheads="1"/>
          </p:cNvPicPr>
          <p:nvPr/>
        </p:nvPicPr>
        <p:blipFill>
          <a:blip r:embed="rId2"/>
          <a:srcRect/>
          <a:stretch>
            <a:fillRect/>
          </a:stretch>
        </p:blipFill>
        <p:spPr bwMode="auto">
          <a:xfrm>
            <a:off x="5635928" y="2400836"/>
            <a:ext cx="3451958" cy="2776471"/>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5118" y="1089212"/>
            <a:ext cx="8382000" cy="5262979"/>
          </a:xfrm>
          <a:prstGeom prst="rect">
            <a:avLst/>
          </a:prstGeom>
        </p:spPr>
        <p:txBody>
          <a:bodyPr wrap="square">
            <a:spAutoFit/>
          </a:bodyPr>
          <a:lstStyle/>
          <a:p>
            <a:pPr>
              <a:lnSpc>
                <a:spcPct val="150000"/>
              </a:lnSpc>
            </a:pPr>
            <a:r>
              <a:rPr lang="en-US" sz="2800" dirty="0" smtClean="0">
                <a:latin typeface="+mn-lt"/>
                <a:cs typeface="+mn-cs"/>
              </a:rPr>
              <a:t>• You can create your own custom generic classes. </a:t>
            </a:r>
            <a:br>
              <a:rPr lang="en-US" sz="2800" dirty="0" smtClean="0">
                <a:latin typeface="+mn-lt"/>
                <a:cs typeface="+mn-cs"/>
              </a:rPr>
            </a:br>
            <a:r>
              <a:rPr lang="en-US" sz="2800" dirty="0" smtClean="0">
                <a:latin typeface="+mn-lt"/>
                <a:cs typeface="+mn-cs"/>
              </a:rPr>
              <a:t>• When creating a generic class, consider: </a:t>
            </a:r>
            <a:br>
              <a:rPr lang="en-US" sz="2800" dirty="0" smtClean="0">
                <a:latin typeface="+mn-lt"/>
                <a:cs typeface="+mn-cs"/>
              </a:rPr>
            </a:br>
            <a:r>
              <a:rPr lang="en-US" sz="2800" dirty="0" smtClean="0">
                <a:latin typeface="+mn-lt"/>
                <a:cs typeface="+mn-cs"/>
              </a:rPr>
              <a:t>— Which types to generalize </a:t>
            </a:r>
            <a:br>
              <a:rPr lang="en-US" sz="2800" dirty="0" smtClean="0">
                <a:latin typeface="+mn-lt"/>
                <a:cs typeface="+mn-cs"/>
              </a:rPr>
            </a:br>
            <a:r>
              <a:rPr lang="en-US" sz="2800" dirty="0" smtClean="0">
                <a:latin typeface="+mn-lt"/>
                <a:cs typeface="+mn-cs"/>
              </a:rPr>
              <a:t>— What constraints to apply </a:t>
            </a:r>
            <a:br>
              <a:rPr lang="en-US" sz="2800" dirty="0" smtClean="0">
                <a:latin typeface="+mn-lt"/>
                <a:cs typeface="+mn-cs"/>
              </a:rPr>
            </a:br>
            <a:r>
              <a:rPr lang="en-US" sz="2800" dirty="0" smtClean="0">
                <a:latin typeface="+mn-lt"/>
                <a:cs typeface="+mn-cs"/>
              </a:rPr>
              <a:t>— Whether to create generic base classes </a:t>
            </a:r>
            <a:br>
              <a:rPr lang="en-US" sz="2800" dirty="0" smtClean="0">
                <a:latin typeface="+mn-lt"/>
                <a:cs typeface="+mn-cs"/>
              </a:rPr>
            </a:br>
            <a:r>
              <a:rPr lang="en-US" sz="2800" dirty="0" smtClean="0">
                <a:latin typeface="+mn-lt"/>
                <a:cs typeface="+mn-cs"/>
              </a:rPr>
              <a:t>— Whether to create generic interfaces </a:t>
            </a:r>
            <a:br>
              <a:rPr lang="en-US" sz="2800" dirty="0" smtClean="0">
                <a:latin typeface="+mn-lt"/>
                <a:cs typeface="+mn-cs"/>
              </a:rPr>
            </a:br>
            <a:r>
              <a:rPr lang="en-US" sz="2800" dirty="0" smtClean="0">
                <a:latin typeface="+mn-lt"/>
                <a:cs typeface="+mn-cs"/>
              </a:rPr>
              <a:t>• Generic methods may also be created within non-generic classes </a:t>
            </a:r>
          </a:p>
        </p:txBody>
      </p:sp>
      <p:sp>
        <p:nvSpPr>
          <p:cNvPr id="4" name="Rectangle 2"/>
          <p:cNvSpPr txBox="1">
            <a:spLocks noChangeArrowheads="1"/>
          </p:cNvSpPr>
          <p:nvPr/>
        </p:nvSpPr>
        <p:spPr>
          <a:xfrm>
            <a:off x="457200" y="403412"/>
            <a:ext cx="8229600" cy="6858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3200" b="1" dirty="0">
                <a:solidFill>
                  <a:srgbClr val="C00000"/>
                </a:solidFill>
                <a:latin typeface="Arial" pitchFamily="34" charset="0"/>
                <a:ea typeface="Tahoma" pitchFamily="34" charset="0"/>
                <a:cs typeface="Arial" pitchFamily="34" charset="0"/>
              </a:rPr>
              <a:t>Generic</a:t>
            </a:r>
          </a:p>
        </p:txBody>
      </p:sp>
    </p:spTree>
    <p:extLst>
      <p:ext uri="{BB962C8B-B14F-4D97-AF65-F5344CB8AC3E}">
        <p14:creationId xmlns:p14="http://schemas.microsoft.com/office/powerpoint/2010/main" val="334207030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descr="Cover"/>
          <p:cNvPicPr>
            <a:picLocks noChangeAspect="1" noChangeArrowheads="1"/>
          </p:cNvPicPr>
          <p:nvPr/>
        </p:nvPicPr>
        <p:blipFill>
          <a:blip r:embed="rId3"/>
          <a:srcRect/>
          <a:stretch>
            <a:fillRect/>
          </a:stretch>
        </p:blipFill>
        <p:spPr bwMode="auto">
          <a:xfrm>
            <a:off x="70340" y="1189728"/>
            <a:ext cx="8969188" cy="5157283"/>
          </a:xfrm>
          <a:prstGeom prst="rect">
            <a:avLst/>
          </a:prstGeom>
          <a:noFill/>
        </p:spPr>
      </p:pic>
      <p:sp>
        <p:nvSpPr>
          <p:cNvPr id="3" name="Rectangle 2"/>
          <p:cNvSpPr txBox="1">
            <a:spLocks noChangeArrowheads="1"/>
          </p:cNvSpPr>
          <p:nvPr/>
        </p:nvSpPr>
        <p:spPr>
          <a:xfrm>
            <a:off x="685800" y="152400"/>
            <a:ext cx="8229600" cy="685800"/>
          </a:xfrm>
          <a:prstGeom prst="rect">
            <a:avLst/>
          </a:prstGeom>
        </p:spPr>
        <p:txBody>
          <a:bodyPr/>
          <a:lstStyle>
            <a:defPPr>
              <a:defRPr lang="en-US"/>
            </a:defPPr>
            <a:lvl1pPr marR="0" lvl="0" indent="0" fontAlgn="base">
              <a:lnSpc>
                <a:spcPct val="100000"/>
              </a:lnSpc>
              <a:spcBef>
                <a:spcPct val="0"/>
              </a:spcBef>
              <a:spcAft>
                <a:spcPct val="0"/>
              </a:spcAft>
              <a:buClrTx/>
              <a:buSzTx/>
              <a:buFontTx/>
              <a:buNone/>
              <a:tabLst/>
              <a:defRPr sz="3000" b="1" i="1">
                <a:latin typeface="Arial" charset="0"/>
                <a:ea typeface="+mj-ea"/>
                <a:cs typeface="Arial" charset="0"/>
              </a:defRPr>
            </a:lvl1pPr>
          </a:lstStyle>
          <a:p>
            <a:pPr algn="r"/>
            <a:r>
              <a:rPr lang="en-US" sz="3200" dirty="0" smtClean="0">
                <a:solidFill>
                  <a:srgbClr val="C00000"/>
                </a:solidFill>
                <a:latin typeface="Arial" pitchFamily="34" charset="0"/>
                <a:ea typeface="Tahoma" pitchFamily="34" charset="0"/>
                <a:cs typeface="Arial" pitchFamily="34" charset="0"/>
              </a:rPr>
              <a:t>Generic example</a:t>
            </a:r>
            <a:endParaRPr lang="en-US" sz="3200" dirty="0">
              <a:solidFill>
                <a:srgbClr val="C00000"/>
              </a:solidFill>
              <a:latin typeface="Arial" pitchFamily="34" charset="0"/>
              <a:ea typeface="Tahoma" pitchFamily="34" charset="0"/>
              <a:cs typeface="Arial" pitchFamily="34" charset="0"/>
            </a:endParaRPr>
          </a:p>
        </p:txBody>
      </p:sp>
    </p:spTree>
    <p:extLst>
      <p:ext uri="{BB962C8B-B14F-4D97-AF65-F5344CB8AC3E}">
        <p14:creationId xmlns:p14="http://schemas.microsoft.com/office/powerpoint/2010/main" val="528626849"/>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1041613" y="228600"/>
            <a:ext cx="7772400" cy="552450"/>
          </a:xfrm>
        </p:spPr>
        <p:txBody>
          <a:bodyPr>
            <a:noAutofit/>
          </a:bodyPr>
          <a:lstStyle/>
          <a:p>
            <a:pPr eaLnBrk="1" hangingPunct="1"/>
            <a:r>
              <a:rPr lang="en-US" sz="3200" i="1" dirty="0" smtClean="0">
                <a:solidFill>
                  <a:srgbClr val="C00000"/>
                </a:solidFill>
                <a:latin typeface="Arial" pitchFamily="34" charset="0"/>
                <a:cs typeface="Arial" pitchFamily="34" charset="0"/>
              </a:rPr>
              <a:t>Generic </a:t>
            </a:r>
            <a:r>
              <a:rPr lang="en-US" sz="3200" i="1" dirty="0">
                <a:solidFill>
                  <a:srgbClr val="C00000"/>
                </a:solidFill>
                <a:latin typeface="Arial" pitchFamily="34" charset="0"/>
                <a:cs typeface="Arial" pitchFamily="34" charset="0"/>
              </a:rPr>
              <a:t>Type</a:t>
            </a:r>
          </a:p>
        </p:txBody>
      </p:sp>
      <p:sp>
        <p:nvSpPr>
          <p:cNvPr id="4" name="Rectangle 3"/>
          <p:cNvSpPr/>
          <p:nvPr/>
        </p:nvSpPr>
        <p:spPr>
          <a:xfrm>
            <a:off x="1041613" y="990600"/>
            <a:ext cx="7342095" cy="5632311"/>
          </a:xfrm>
          <a:prstGeom prst="rect">
            <a:avLst/>
          </a:prstGeom>
        </p:spPr>
        <p:txBody>
          <a:bodyPr wrap="square">
            <a:spAutoFit/>
          </a:bodyPr>
          <a:lstStyle/>
          <a:p>
            <a:pPr>
              <a:lnSpc>
                <a:spcPct val="150000"/>
              </a:lnSpc>
            </a:pPr>
            <a:r>
              <a:rPr lang="en-US" sz="2400" b="1" dirty="0" smtClean="0"/>
              <a:t>Generic method</a:t>
            </a:r>
          </a:p>
          <a:p>
            <a:pPr marL="342900" indent="-342900">
              <a:lnSpc>
                <a:spcPct val="150000"/>
              </a:lnSpc>
              <a:buFont typeface="Arial" panose="020B0604020202020204" pitchFamily="34" charset="0"/>
              <a:buChar char="•"/>
            </a:pPr>
            <a:r>
              <a:rPr lang="en-US" sz="2400" dirty="0" smtClean="0"/>
              <a:t>Return-type name&lt;T&gt;{}</a:t>
            </a:r>
          </a:p>
          <a:p>
            <a:pPr>
              <a:lnSpc>
                <a:spcPct val="150000"/>
              </a:lnSpc>
            </a:pPr>
            <a:r>
              <a:rPr lang="en-US" sz="2400" b="1" dirty="0" smtClean="0"/>
              <a:t>Generic class</a:t>
            </a:r>
          </a:p>
          <a:p>
            <a:pPr marL="342900" indent="-342900">
              <a:lnSpc>
                <a:spcPct val="150000"/>
              </a:lnSpc>
              <a:buFont typeface="Arial" panose="020B0604020202020204" pitchFamily="34" charset="0"/>
              <a:buChar char="•"/>
            </a:pPr>
            <a:r>
              <a:rPr lang="en-US" sz="2400" dirty="0" smtClean="0"/>
              <a:t>Class name&lt;T&gt;{}</a:t>
            </a:r>
          </a:p>
          <a:p>
            <a:pPr>
              <a:lnSpc>
                <a:spcPct val="150000"/>
              </a:lnSpc>
            </a:pPr>
            <a:r>
              <a:rPr lang="en-US" sz="2400" b="1" dirty="0" smtClean="0"/>
              <a:t>Generic</a:t>
            </a:r>
            <a:r>
              <a:rPr lang="en-US" sz="2400" dirty="0" smtClean="0"/>
              <a:t> </a:t>
            </a:r>
            <a:r>
              <a:rPr lang="en-US" sz="2400" b="1" dirty="0" smtClean="0"/>
              <a:t>Interface</a:t>
            </a:r>
          </a:p>
          <a:p>
            <a:pPr marL="342900" indent="-342900">
              <a:lnSpc>
                <a:spcPct val="150000"/>
              </a:lnSpc>
              <a:buFont typeface="Arial" panose="020B0604020202020204" pitchFamily="34" charset="0"/>
              <a:buChar char="•"/>
            </a:pPr>
            <a:r>
              <a:rPr lang="en-US" sz="2400" dirty="0" smtClean="0"/>
              <a:t>Interface name&lt;T&gt;{}</a:t>
            </a:r>
          </a:p>
          <a:p>
            <a:pPr>
              <a:lnSpc>
                <a:spcPct val="150000"/>
              </a:lnSpc>
            </a:pPr>
            <a:r>
              <a:rPr lang="en-US" sz="2400" b="1" dirty="0" smtClean="0"/>
              <a:t>Generic</a:t>
            </a:r>
            <a:r>
              <a:rPr lang="en-US" sz="2400" dirty="0" smtClean="0"/>
              <a:t> </a:t>
            </a:r>
            <a:r>
              <a:rPr lang="en-US" sz="2400" b="1" dirty="0" smtClean="0"/>
              <a:t>Delegate</a:t>
            </a:r>
          </a:p>
          <a:p>
            <a:pPr marL="342900" indent="-342900">
              <a:lnSpc>
                <a:spcPct val="150000"/>
              </a:lnSpc>
              <a:buFont typeface="Arial" panose="020B0604020202020204" pitchFamily="34" charset="0"/>
              <a:buChar char="•"/>
            </a:pPr>
            <a:r>
              <a:rPr lang="en-US" sz="2400" dirty="0" smtClean="0"/>
              <a:t>Delegate type name&lt;T&gt;{}(Parameter);</a:t>
            </a:r>
          </a:p>
          <a:p>
            <a:pPr>
              <a:lnSpc>
                <a:spcPct val="150000"/>
              </a:lnSpc>
            </a:pPr>
            <a:r>
              <a:rPr lang="en-US" sz="2400" b="1" dirty="0" smtClean="0"/>
              <a:t>Generic</a:t>
            </a:r>
            <a:r>
              <a:rPr lang="en-US" sz="2400" dirty="0" smtClean="0"/>
              <a:t> </a:t>
            </a:r>
            <a:r>
              <a:rPr lang="en-US" sz="2400" b="1" dirty="0" smtClean="0"/>
              <a:t>event</a:t>
            </a:r>
          </a:p>
          <a:p>
            <a:pPr marL="342900" indent="-342900">
              <a:lnSpc>
                <a:spcPct val="150000"/>
              </a:lnSpc>
              <a:buFont typeface="Arial" panose="020B0604020202020204" pitchFamily="34" charset="0"/>
              <a:buChar char="•"/>
            </a:pPr>
            <a:r>
              <a:rPr lang="en-US" sz="2400" dirty="0" smtClean="0"/>
              <a:t>Event delegate &lt;T&gt; name;</a:t>
            </a:r>
          </a:p>
        </p:txBody>
      </p:sp>
    </p:spTree>
    <p:extLst>
      <p:ext uri="{BB962C8B-B14F-4D97-AF65-F5344CB8AC3E}">
        <p14:creationId xmlns:p14="http://schemas.microsoft.com/office/powerpoint/2010/main" val="2369219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pPr eaLnBrk="1" hangingPunct="1"/>
            <a:r>
              <a:rPr lang="en-US" sz="3000" b="1" i="1" dirty="0" smtClean="0">
                <a:latin typeface="Arial" charset="0"/>
                <a:cs typeface="Arial" charset="0"/>
              </a:rPr>
              <a:t>Generic </a:t>
            </a:r>
            <a:r>
              <a:rPr lang="en-US" sz="3000" b="1" i="1" dirty="0">
                <a:latin typeface="Arial" charset="0"/>
                <a:cs typeface="Arial" charset="0"/>
              </a:rPr>
              <a:t>Type</a:t>
            </a:r>
          </a:p>
        </p:txBody>
      </p:sp>
      <p:sp>
        <p:nvSpPr>
          <p:cNvPr id="28675" name="Content Placeholder 2"/>
          <p:cNvSpPr>
            <a:spLocks noGrp="1"/>
          </p:cNvSpPr>
          <p:nvPr>
            <p:ph idx="1"/>
          </p:nvPr>
        </p:nvSpPr>
        <p:spPr/>
        <p:txBody>
          <a:bodyPr>
            <a:normAutofit lnSpcReduction="10000"/>
          </a:bodyPr>
          <a:lstStyle/>
          <a:p>
            <a:pPr eaLnBrk="1" hangingPunct="1">
              <a:buFont typeface="Wingdings" pitchFamily="2" charset="2"/>
              <a:buNone/>
              <a:defRPr/>
            </a:pPr>
            <a:r>
              <a:rPr lang="en-US" sz="1800" b="1" dirty="0" smtClean="0">
                <a:solidFill>
                  <a:srgbClr val="0000FF"/>
                </a:solidFill>
                <a:latin typeface="Courier New" pitchFamily="49" charset="0"/>
                <a:cs typeface="Courier New" pitchFamily="49" charset="0"/>
              </a:rPr>
              <a:t>class</a:t>
            </a:r>
            <a:r>
              <a:rPr lang="en-US" sz="1800" b="1" dirty="0" smtClean="0">
                <a:latin typeface="Courier New" pitchFamily="49" charset="0"/>
                <a:cs typeface="Courier New" pitchFamily="49" charset="0"/>
              </a:rPr>
              <a:t> </a:t>
            </a:r>
            <a:r>
              <a:rPr lang="en-US" sz="1800" b="1" dirty="0" err="1" smtClean="0">
                <a:solidFill>
                  <a:schemeClr val="accent5">
                    <a:lumMod val="75000"/>
                  </a:schemeClr>
                </a:solidFill>
                <a:latin typeface="Courier New" pitchFamily="49" charset="0"/>
                <a:cs typeface="Courier New" pitchFamily="49" charset="0"/>
              </a:rPr>
              <a:t>GenericType</a:t>
            </a:r>
            <a:r>
              <a:rPr lang="en-US" sz="1800" b="1" dirty="0" smtClean="0">
                <a:latin typeface="Courier New" pitchFamily="49" charset="0"/>
                <a:cs typeface="Courier New" pitchFamily="49" charset="0"/>
              </a:rPr>
              <a:t>&lt;</a:t>
            </a:r>
            <a:r>
              <a:rPr lang="en-US" sz="1800" b="1" dirty="0" smtClean="0">
                <a:solidFill>
                  <a:schemeClr val="accent5">
                    <a:lumMod val="75000"/>
                  </a:schemeClr>
                </a:solidFill>
                <a:latin typeface="Courier New" pitchFamily="49" charset="0"/>
                <a:cs typeface="Courier New" pitchFamily="49" charset="0"/>
              </a:rPr>
              <a:t>T</a:t>
            </a:r>
            <a:r>
              <a:rPr lang="en-US" sz="1800" b="1" dirty="0" smtClean="0">
                <a:latin typeface="Courier New" pitchFamily="49" charset="0"/>
                <a:cs typeface="Courier New" pitchFamily="49" charset="0"/>
              </a:rPr>
              <a:t>&gt;{</a:t>
            </a:r>
          </a:p>
          <a:p>
            <a:pPr eaLnBrk="1" hangingPunct="1">
              <a:buFont typeface="Wingdings" pitchFamily="2" charset="2"/>
              <a:buNone/>
              <a:defRPr/>
            </a:pPr>
            <a:r>
              <a:rPr lang="en-US" sz="1800" b="1" dirty="0" smtClean="0">
                <a:latin typeface="Courier New" pitchFamily="49" charset="0"/>
                <a:cs typeface="Courier New" pitchFamily="49" charset="0"/>
              </a:rPr>
              <a:t>   /</a:t>
            </a:r>
            <a:r>
              <a:rPr lang="en-US" sz="1800" b="1" dirty="0" smtClean="0">
                <a:solidFill>
                  <a:srgbClr val="008000"/>
                </a:solidFill>
                <a:latin typeface="Courier New" pitchFamily="49" charset="0"/>
                <a:cs typeface="Courier New" pitchFamily="49" charset="0"/>
              </a:rPr>
              <a:t>/ T is a type representation, not a specific type</a:t>
            </a:r>
          </a:p>
          <a:p>
            <a:pPr eaLnBrk="1" hangingPunct="1">
              <a:buFont typeface="Wingdings" pitchFamily="2" charset="2"/>
              <a:buNone/>
              <a:defRPr/>
            </a:pPr>
            <a:r>
              <a:rPr lang="en-US" sz="1800" b="1" dirty="0" smtClean="0">
                <a:solidFill>
                  <a:srgbClr val="0000FF"/>
                </a:solidFill>
                <a:latin typeface="Courier New" pitchFamily="49" charset="0"/>
                <a:cs typeface="Courier New" pitchFamily="49" charset="0"/>
              </a:rPr>
              <a:t>   public </a:t>
            </a:r>
            <a:r>
              <a:rPr lang="en-US" sz="1800" b="1" dirty="0" smtClean="0">
                <a:solidFill>
                  <a:schemeClr val="accent5">
                    <a:lumMod val="75000"/>
                  </a:schemeClr>
                </a:solidFill>
                <a:latin typeface="Courier New" pitchFamily="49" charset="0"/>
                <a:cs typeface="Courier New" pitchFamily="49" charset="0"/>
              </a:rPr>
              <a:t>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PropertyT</a:t>
            </a:r>
            <a:r>
              <a:rPr lang="en-US" sz="1800" b="1" dirty="0" smtClean="0">
                <a:latin typeface="Courier New" pitchFamily="49" charset="0"/>
                <a:cs typeface="Courier New" pitchFamily="49" charset="0"/>
              </a:rPr>
              <a:t>(</a:t>
            </a:r>
            <a:r>
              <a:rPr lang="en-US" sz="1800" b="1" dirty="0" smtClean="0">
                <a:solidFill>
                  <a:srgbClr val="0000FF"/>
                </a:solidFill>
                <a:latin typeface="Courier New" pitchFamily="49" charset="0"/>
                <a:cs typeface="Courier New" pitchFamily="49" charset="0"/>
              </a:rPr>
              <a:t>get</a:t>
            </a:r>
            <a:r>
              <a:rPr lang="en-US" sz="1800" b="1" dirty="0" smtClean="0">
                <a:latin typeface="Courier New" pitchFamily="49" charset="0"/>
                <a:cs typeface="Courier New" pitchFamily="49" charset="0"/>
              </a:rPr>
              <a:t>; </a:t>
            </a:r>
            <a:r>
              <a:rPr lang="en-US" sz="1800" b="1" dirty="0" smtClean="0">
                <a:solidFill>
                  <a:srgbClr val="0000FF"/>
                </a:solidFill>
                <a:latin typeface="Courier New" pitchFamily="49" charset="0"/>
                <a:cs typeface="Courier New" pitchFamily="49" charset="0"/>
              </a:rPr>
              <a:t>set</a:t>
            </a:r>
            <a:r>
              <a:rPr lang="en-US" sz="1800" b="1" dirty="0" smtClean="0">
                <a:latin typeface="Courier New" pitchFamily="49" charset="0"/>
                <a:cs typeface="Courier New" pitchFamily="49" charset="0"/>
              </a:rPr>
              <a:t>;}</a:t>
            </a:r>
          </a:p>
          <a:p>
            <a:pPr eaLnBrk="1" hangingPunct="1">
              <a:buFont typeface="Wingdings" pitchFamily="2" charset="2"/>
              <a:buNone/>
              <a:defRPr/>
            </a:pPr>
            <a:r>
              <a:rPr lang="en-US" sz="1800" b="1" dirty="0" smtClean="0">
                <a:latin typeface="Courier New" pitchFamily="49" charset="0"/>
                <a:cs typeface="Courier New" pitchFamily="49" charset="0"/>
              </a:rPr>
              <a:t>}</a:t>
            </a:r>
          </a:p>
          <a:p>
            <a:pPr eaLnBrk="1" hangingPunct="1">
              <a:buFont typeface="Wingdings" pitchFamily="2" charset="2"/>
              <a:buNone/>
              <a:defRPr/>
            </a:pPr>
            <a:r>
              <a:rPr lang="en-US" sz="1800" b="1" dirty="0" smtClean="0">
                <a:solidFill>
                  <a:srgbClr val="0000FF"/>
                </a:solidFill>
                <a:latin typeface="Courier New" pitchFamily="49" charset="0"/>
                <a:cs typeface="Courier New" pitchFamily="49" charset="0"/>
              </a:rPr>
              <a:t>class</a:t>
            </a:r>
            <a:r>
              <a:rPr lang="en-US" sz="1800" b="1" dirty="0" smtClean="0">
                <a:latin typeface="Courier New" pitchFamily="49" charset="0"/>
                <a:cs typeface="Courier New" pitchFamily="49" charset="0"/>
              </a:rPr>
              <a:t> </a:t>
            </a:r>
            <a:r>
              <a:rPr lang="en-US" sz="1800" b="1" dirty="0" smtClean="0">
                <a:solidFill>
                  <a:schemeClr val="accent5">
                    <a:lumMod val="75000"/>
                  </a:schemeClr>
                </a:solidFill>
                <a:latin typeface="Courier New" pitchFamily="49" charset="0"/>
                <a:cs typeface="Courier New" pitchFamily="49" charset="0"/>
              </a:rPr>
              <a:t>A</a:t>
            </a:r>
            <a:r>
              <a:rPr lang="en-US" sz="1800" b="1" dirty="0" smtClean="0">
                <a:latin typeface="Courier New" pitchFamily="49" charset="0"/>
                <a:cs typeface="Courier New" pitchFamily="49" charset="0"/>
              </a:rPr>
              <a:t>{}</a:t>
            </a:r>
          </a:p>
          <a:p>
            <a:pPr eaLnBrk="1" hangingPunct="1">
              <a:buFont typeface="Wingdings" pitchFamily="2" charset="2"/>
              <a:buNone/>
              <a:defRPr/>
            </a:pPr>
            <a:endParaRPr lang="en-US" sz="1800" b="1" dirty="0" smtClean="0">
              <a:latin typeface="Courier New" pitchFamily="49" charset="0"/>
              <a:cs typeface="Courier New" pitchFamily="49" charset="0"/>
            </a:endParaRPr>
          </a:p>
          <a:p>
            <a:pPr eaLnBrk="1" hangingPunct="1">
              <a:buFont typeface="Wingdings" pitchFamily="2" charset="2"/>
              <a:buNone/>
              <a:defRPr/>
            </a:pPr>
            <a:r>
              <a:rPr lang="en-US" sz="1800" b="1" dirty="0" smtClean="0">
                <a:solidFill>
                  <a:srgbClr val="008000"/>
                </a:solidFill>
                <a:latin typeface="Courier New" pitchFamily="49" charset="0"/>
                <a:cs typeface="Courier New" pitchFamily="49" charset="0"/>
              </a:rPr>
              <a:t>// use generic class with specific type </a:t>
            </a:r>
            <a:r>
              <a:rPr lang="en-US" sz="1800" b="1" dirty="0" err="1" smtClean="0">
                <a:solidFill>
                  <a:srgbClr val="008000"/>
                </a:solidFill>
                <a:latin typeface="Courier New" pitchFamily="49" charset="0"/>
                <a:cs typeface="Courier New" pitchFamily="49" charset="0"/>
              </a:rPr>
              <a:t>int</a:t>
            </a:r>
            <a:endParaRPr lang="en-US" sz="1800" b="1" dirty="0" smtClean="0">
              <a:latin typeface="Courier New" pitchFamily="49" charset="0"/>
              <a:cs typeface="Courier New" pitchFamily="49" charset="0"/>
            </a:endParaRPr>
          </a:p>
          <a:p>
            <a:pPr eaLnBrk="1" hangingPunct="1">
              <a:buFont typeface="Wingdings" pitchFamily="2" charset="2"/>
              <a:buNone/>
              <a:defRPr/>
            </a:pPr>
            <a:r>
              <a:rPr lang="en-US" sz="1800" b="1" dirty="0" err="1" smtClean="0">
                <a:solidFill>
                  <a:schemeClr val="accent5">
                    <a:lumMod val="75000"/>
                  </a:schemeClr>
                </a:solidFill>
                <a:latin typeface="Courier New" pitchFamily="49" charset="0"/>
                <a:cs typeface="Courier New" pitchFamily="49" charset="0"/>
              </a:rPr>
              <a:t>GenericType</a:t>
            </a:r>
            <a:r>
              <a:rPr lang="en-US" sz="1800" b="1" dirty="0" smtClean="0">
                <a:latin typeface="Courier New" pitchFamily="49" charset="0"/>
                <a:cs typeface="Courier New" pitchFamily="49" charset="0"/>
              </a:rPr>
              <a:t>&lt;</a:t>
            </a:r>
            <a:r>
              <a:rPr lang="en-US" sz="1800" b="1" dirty="0" err="1" smtClean="0">
                <a:solidFill>
                  <a:srgbClr val="0000FF"/>
                </a:solidFill>
                <a:latin typeface="Courier New" pitchFamily="49" charset="0"/>
                <a:cs typeface="Courier New" pitchFamily="49" charset="0"/>
              </a:rPr>
              <a:t>int</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gInt</a:t>
            </a:r>
            <a:r>
              <a:rPr lang="en-US" sz="1800" b="1" dirty="0" smtClean="0">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a:t>
            </a:r>
            <a:r>
              <a:rPr lang="en-US" sz="1800" b="1" dirty="0" smtClean="0">
                <a:latin typeface="Courier New" pitchFamily="49" charset="0"/>
                <a:cs typeface="Courier New" pitchFamily="49" charset="0"/>
              </a:rPr>
              <a:t> </a:t>
            </a:r>
            <a:r>
              <a:rPr lang="en-US" sz="1800" b="1" dirty="0" err="1" smtClean="0">
                <a:solidFill>
                  <a:schemeClr val="accent5">
                    <a:lumMod val="75000"/>
                  </a:schemeClr>
                </a:solidFill>
                <a:latin typeface="Courier New" pitchFamily="49" charset="0"/>
                <a:cs typeface="Courier New" pitchFamily="49" charset="0"/>
              </a:rPr>
              <a:t>GenericType</a:t>
            </a:r>
            <a:r>
              <a:rPr lang="en-US" sz="1800" b="1" dirty="0" smtClean="0">
                <a:latin typeface="Courier New" pitchFamily="49" charset="0"/>
                <a:cs typeface="Courier New" pitchFamily="49" charset="0"/>
              </a:rPr>
              <a:t>&lt;</a:t>
            </a:r>
            <a:r>
              <a:rPr lang="en-US" sz="1800" b="1" dirty="0" err="1" smtClean="0">
                <a:solidFill>
                  <a:srgbClr val="0000FF"/>
                </a:solidFill>
                <a:latin typeface="Courier New" pitchFamily="49" charset="0"/>
                <a:cs typeface="Courier New" pitchFamily="49" charset="0"/>
              </a:rPr>
              <a:t>int</a:t>
            </a:r>
            <a:r>
              <a:rPr lang="en-US" sz="1800" b="1" dirty="0" smtClean="0">
                <a:latin typeface="Courier New" pitchFamily="49" charset="0"/>
                <a:cs typeface="Courier New" pitchFamily="49" charset="0"/>
              </a:rPr>
              <a:t>&gt;();</a:t>
            </a:r>
            <a:endParaRPr lang="en-US" sz="1800" b="1" dirty="0" smtClean="0">
              <a:solidFill>
                <a:srgbClr val="008000"/>
              </a:solidFill>
              <a:latin typeface="Courier New" pitchFamily="49" charset="0"/>
              <a:cs typeface="Courier New" pitchFamily="49" charset="0"/>
            </a:endParaRPr>
          </a:p>
          <a:p>
            <a:pPr eaLnBrk="1" hangingPunct="1">
              <a:buFont typeface="Wingdings" pitchFamily="2" charset="2"/>
              <a:buNone/>
              <a:defRPr/>
            </a:pPr>
            <a:r>
              <a:rPr lang="en-US" sz="1800" b="1" dirty="0" err="1" smtClean="0">
                <a:latin typeface="Courier New" pitchFamily="49" charset="0"/>
                <a:cs typeface="Courier New" pitchFamily="49" charset="0"/>
              </a:rPr>
              <a:t>gInt.PropertyT</a:t>
            </a:r>
            <a:r>
              <a:rPr lang="en-US" sz="1800" b="1" dirty="0" smtClean="0">
                <a:latin typeface="Courier New" pitchFamily="49" charset="0"/>
                <a:cs typeface="Courier New" pitchFamily="49" charset="0"/>
              </a:rPr>
              <a:t> = 5;</a:t>
            </a:r>
          </a:p>
          <a:p>
            <a:pPr eaLnBrk="1" hangingPunct="1">
              <a:buFont typeface="Wingdings" pitchFamily="2" charset="2"/>
              <a:buNone/>
              <a:defRPr/>
            </a:pPr>
            <a:r>
              <a:rPr lang="en-US" sz="1800" b="1" dirty="0" err="1" smtClean="0">
                <a:solidFill>
                  <a:srgbClr val="0000FF"/>
                </a:solidFill>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PropertyT</a:t>
            </a:r>
            <a:r>
              <a:rPr lang="en-US" sz="1800" b="1" dirty="0" smtClean="0">
                <a:latin typeface="Courier New" pitchFamily="49" charset="0"/>
                <a:cs typeface="Courier New" pitchFamily="49" charset="0"/>
              </a:rPr>
              <a:t>;</a:t>
            </a:r>
          </a:p>
          <a:p>
            <a:pPr eaLnBrk="1" hangingPunct="1">
              <a:buFont typeface="Wingdings" pitchFamily="2" charset="2"/>
              <a:buNone/>
              <a:defRPr/>
            </a:pPr>
            <a:endParaRPr lang="en-US" sz="1800" b="1" dirty="0" smtClean="0">
              <a:solidFill>
                <a:srgbClr val="008000"/>
              </a:solidFill>
              <a:latin typeface="Courier New" pitchFamily="49" charset="0"/>
              <a:cs typeface="Courier New" pitchFamily="49" charset="0"/>
            </a:endParaRPr>
          </a:p>
          <a:p>
            <a:pPr eaLnBrk="1" hangingPunct="1">
              <a:buFont typeface="Wingdings" pitchFamily="2" charset="2"/>
              <a:buNone/>
              <a:defRPr/>
            </a:pPr>
            <a:r>
              <a:rPr lang="en-US" sz="1800" b="1" dirty="0" smtClean="0">
                <a:solidFill>
                  <a:srgbClr val="008000"/>
                </a:solidFill>
                <a:latin typeface="Courier New" pitchFamily="49" charset="0"/>
                <a:cs typeface="Courier New" pitchFamily="49" charset="0"/>
              </a:rPr>
              <a:t>// use generic class with specific type A</a:t>
            </a:r>
            <a:endParaRPr lang="en-US" sz="1800" b="1" dirty="0" smtClean="0">
              <a:latin typeface="Courier New" pitchFamily="49" charset="0"/>
              <a:cs typeface="Courier New" pitchFamily="49" charset="0"/>
            </a:endParaRPr>
          </a:p>
          <a:p>
            <a:pPr eaLnBrk="1" hangingPunct="1">
              <a:buFont typeface="Wingdings" pitchFamily="2" charset="2"/>
              <a:buNone/>
              <a:defRPr/>
            </a:pPr>
            <a:r>
              <a:rPr lang="en-US" sz="1800" b="1" dirty="0" err="1" smtClean="0">
                <a:solidFill>
                  <a:schemeClr val="accent5">
                    <a:lumMod val="75000"/>
                  </a:schemeClr>
                </a:solidFill>
                <a:latin typeface="Courier New" pitchFamily="49" charset="0"/>
                <a:cs typeface="Courier New" pitchFamily="49" charset="0"/>
              </a:rPr>
              <a:t>GenericType</a:t>
            </a:r>
            <a:r>
              <a:rPr lang="en-US" sz="1800" b="1" dirty="0" smtClean="0">
                <a:latin typeface="Courier New" pitchFamily="49" charset="0"/>
                <a:cs typeface="Courier New" pitchFamily="49" charset="0"/>
              </a:rPr>
              <a:t>&lt;</a:t>
            </a:r>
            <a:r>
              <a:rPr lang="en-US" sz="1800" b="1" dirty="0" smtClean="0">
                <a:solidFill>
                  <a:schemeClr val="accent5">
                    <a:lumMod val="75000"/>
                  </a:schemeClr>
                </a:solidFill>
                <a:latin typeface="Courier New" pitchFamily="49" charset="0"/>
                <a:cs typeface="Courier New" pitchFamily="49" charset="0"/>
              </a:rPr>
              <a:t>A</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gA</a:t>
            </a:r>
            <a:r>
              <a:rPr lang="en-US" sz="1800" b="1" dirty="0" smtClean="0">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a:t>
            </a:r>
            <a:r>
              <a:rPr lang="en-US" sz="1800" b="1" dirty="0" smtClean="0">
                <a:latin typeface="Courier New" pitchFamily="49" charset="0"/>
                <a:cs typeface="Courier New" pitchFamily="49" charset="0"/>
              </a:rPr>
              <a:t> </a:t>
            </a:r>
            <a:r>
              <a:rPr lang="en-US" sz="1800" b="1" dirty="0" err="1" smtClean="0">
                <a:solidFill>
                  <a:schemeClr val="accent5">
                    <a:lumMod val="75000"/>
                  </a:schemeClr>
                </a:solidFill>
                <a:latin typeface="Courier New" pitchFamily="49" charset="0"/>
                <a:cs typeface="Courier New" pitchFamily="49" charset="0"/>
              </a:rPr>
              <a:t>GenericType</a:t>
            </a:r>
            <a:r>
              <a:rPr lang="en-US" sz="1800" b="1" dirty="0" smtClean="0">
                <a:latin typeface="Courier New" pitchFamily="49" charset="0"/>
                <a:cs typeface="Courier New" pitchFamily="49" charset="0"/>
              </a:rPr>
              <a:t>&lt;</a:t>
            </a:r>
            <a:r>
              <a:rPr lang="en-US" sz="1800" b="1" dirty="0" smtClean="0">
                <a:solidFill>
                  <a:schemeClr val="accent5">
                    <a:lumMod val="75000"/>
                  </a:schemeClr>
                </a:solidFill>
                <a:latin typeface="Courier New" pitchFamily="49" charset="0"/>
                <a:cs typeface="Courier New" pitchFamily="49" charset="0"/>
              </a:rPr>
              <a:t>A</a:t>
            </a:r>
            <a:r>
              <a:rPr lang="en-US" sz="1800" b="1" dirty="0" smtClean="0">
                <a:latin typeface="Courier New" pitchFamily="49" charset="0"/>
                <a:cs typeface="Courier New" pitchFamily="49" charset="0"/>
              </a:rPr>
              <a:t>&gt;();       </a:t>
            </a:r>
            <a:endParaRPr lang="en-US" sz="1800" b="1" dirty="0" smtClean="0">
              <a:solidFill>
                <a:srgbClr val="008000"/>
              </a:solidFill>
              <a:latin typeface="Courier New" pitchFamily="49" charset="0"/>
              <a:cs typeface="Courier New" pitchFamily="49" charset="0"/>
            </a:endParaRPr>
          </a:p>
          <a:p>
            <a:pPr eaLnBrk="1" hangingPunct="1">
              <a:buFont typeface="Wingdings" pitchFamily="2" charset="2"/>
              <a:buNone/>
              <a:defRPr/>
            </a:pPr>
            <a:r>
              <a:rPr lang="en-US" sz="1800" b="1" dirty="0" err="1" smtClean="0">
                <a:latin typeface="Courier New" pitchFamily="49" charset="0"/>
                <a:cs typeface="Courier New" pitchFamily="49" charset="0"/>
              </a:rPr>
              <a:t>gA.PropertyT</a:t>
            </a:r>
            <a:r>
              <a:rPr lang="en-US" sz="1800" b="1" dirty="0" smtClean="0">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a:t>
            </a:r>
            <a:r>
              <a:rPr lang="en-US" sz="1800" b="1" dirty="0" smtClean="0">
                <a:latin typeface="Courier New" pitchFamily="49" charset="0"/>
                <a:cs typeface="Courier New" pitchFamily="49" charset="0"/>
              </a:rPr>
              <a:t> </a:t>
            </a:r>
            <a:r>
              <a:rPr lang="en-US" sz="1800" b="1" dirty="0" smtClean="0">
                <a:solidFill>
                  <a:schemeClr val="accent5">
                    <a:lumMod val="75000"/>
                  </a:schemeClr>
                </a:solidFill>
                <a:latin typeface="Courier New" pitchFamily="49" charset="0"/>
                <a:cs typeface="Courier New" pitchFamily="49" charset="0"/>
              </a:rPr>
              <a:t>A</a:t>
            </a:r>
            <a:r>
              <a:rPr lang="en-US" sz="1800" b="1" dirty="0" smtClean="0">
                <a:latin typeface="Courier New" pitchFamily="49" charset="0"/>
                <a:cs typeface="Courier New" pitchFamily="49" charset="0"/>
              </a:rPr>
              <a:t>();</a:t>
            </a:r>
          </a:p>
          <a:p>
            <a:pPr eaLnBrk="1" hangingPunct="1">
              <a:buFont typeface="Wingdings" pitchFamily="2" charset="2"/>
              <a:buNone/>
              <a:defRPr/>
            </a:pPr>
            <a:r>
              <a:rPr lang="en-US" sz="1800" b="1" dirty="0" smtClean="0">
                <a:solidFill>
                  <a:schemeClr val="accent5">
                    <a:lumMod val="75000"/>
                  </a:schemeClr>
                </a:solidFill>
                <a:latin typeface="Courier New" pitchFamily="49" charset="0"/>
                <a:cs typeface="Courier New" pitchFamily="49" charset="0"/>
              </a:rPr>
              <a:t>A</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gA.PropertyT</a:t>
            </a:r>
            <a:r>
              <a:rPr lang="en-US" sz="1800" b="1" dirty="0" smtClean="0">
                <a:latin typeface="Courier New" pitchFamily="49" charset="0"/>
                <a:cs typeface="Courier New" pitchFamily="49" charset="0"/>
              </a:rPr>
              <a:t>;</a:t>
            </a:r>
          </a:p>
        </p:txBody>
      </p:sp>
    </p:spTree>
    <p:extLst>
      <p:ext uri="{BB962C8B-B14F-4D97-AF65-F5344CB8AC3E}">
        <p14:creationId xmlns:p14="http://schemas.microsoft.com/office/powerpoint/2010/main" val="3095078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Autofit/>
          </a:bodyPr>
          <a:lstStyle/>
          <a:p>
            <a:r>
              <a:rPr lang="en-US" sz="3000" b="1" i="1" dirty="0" smtClean="0">
                <a:latin typeface="Arial" charset="0"/>
                <a:cs typeface="Arial" charset="0"/>
              </a:rPr>
              <a:t>Multi </a:t>
            </a:r>
            <a:r>
              <a:rPr lang="en-US" sz="3000" b="1" i="1" dirty="0">
                <a:latin typeface="Arial" charset="0"/>
                <a:cs typeface="Arial" charset="0"/>
              </a:rPr>
              <a:t>type </a:t>
            </a:r>
            <a:r>
              <a:rPr lang="en-US" sz="3000" b="1" i="1" dirty="0" err="1">
                <a:latin typeface="Arial" charset="0"/>
                <a:cs typeface="Arial" charset="0"/>
              </a:rPr>
              <a:t>Param</a:t>
            </a:r>
            <a:r>
              <a:rPr lang="en-US" sz="3000" b="1" i="1" dirty="0">
                <a:latin typeface="Arial" charset="0"/>
                <a:cs typeface="Arial" charset="0"/>
              </a:rPr>
              <a:t> &amp; Type </a:t>
            </a:r>
            <a:r>
              <a:rPr lang="en-US" sz="3000" b="1" i="1" dirty="0" err="1">
                <a:latin typeface="Arial" charset="0"/>
                <a:cs typeface="Arial" charset="0"/>
              </a:rPr>
              <a:t>Param</a:t>
            </a:r>
            <a:r>
              <a:rPr lang="en-US" sz="3000" b="1" i="1" dirty="0">
                <a:latin typeface="Arial" charset="0"/>
                <a:cs typeface="Arial" charset="0"/>
              </a:rPr>
              <a:t> Constraint</a:t>
            </a:r>
          </a:p>
        </p:txBody>
      </p:sp>
      <p:sp>
        <p:nvSpPr>
          <p:cNvPr id="28675" name="Content Placeholder 2"/>
          <p:cNvSpPr>
            <a:spLocks noGrp="1"/>
          </p:cNvSpPr>
          <p:nvPr>
            <p:ph idx="1"/>
          </p:nvPr>
        </p:nvSpPr>
        <p:spPr>
          <a:ln>
            <a:solidFill>
              <a:schemeClr val="accent1"/>
            </a:solidFill>
          </a:ln>
        </p:spPr>
        <p:txBody>
          <a:bodyPr>
            <a:noAutofit/>
          </a:bodyPr>
          <a:lstStyle/>
          <a:p>
            <a:pPr eaLnBrk="1" hangingPunct="1">
              <a:buFont typeface="Wingdings" pitchFamily="2" charset="2"/>
              <a:buNone/>
              <a:defRPr/>
            </a:pPr>
            <a:r>
              <a:rPr lang="en-US" sz="1400" b="1" dirty="0" smtClean="0">
                <a:solidFill>
                  <a:srgbClr val="0000FF"/>
                </a:solidFill>
                <a:latin typeface="Courier New" pitchFamily="49" charset="0"/>
                <a:cs typeface="Courier New" pitchFamily="49" charset="0"/>
              </a:rPr>
              <a:t>class</a:t>
            </a:r>
            <a:r>
              <a:rPr lang="en-US" sz="1400" b="1" dirty="0" smtClean="0">
                <a:latin typeface="Courier New" pitchFamily="49" charset="0"/>
                <a:cs typeface="Courier New" pitchFamily="49" charset="0"/>
              </a:rPr>
              <a:t> </a:t>
            </a:r>
            <a:r>
              <a:rPr lang="en-US" sz="1400" b="1" dirty="0" err="1" smtClean="0">
                <a:solidFill>
                  <a:schemeClr val="accent5">
                    <a:lumMod val="75000"/>
                  </a:schemeClr>
                </a:solidFill>
                <a:latin typeface="Courier New" pitchFamily="49" charset="0"/>
                <a:cs typeface="Courier New" pitchFamily="49" charset="0"/>
              </a:rPr>
              <a:t>GenericType</a:t>
            </a:r>
            <a:r>
              <a:rPr lang="en-US" sz="1400" b="1" dirty="0" smtClean="0">
                <a:latin typeface="Courier New" pitchFamily="49" charset="0"/>
                <a:cs typeface="Courier New" pitchFamily="49" charset="0"/>
              </a:rPr>
              <a:t>&lt;</a:t>
            </a:r>
            <a:r>
              <a:rPr lang="en-US" sz="1400" b="1" dirty="0" smtClean="0">
                <a:solidFill>
                  <a:schemeClr val="accent5">
                    <a:lumMod val="75000"/>
                  </a:schemeClr>
                </a:solidFill>
                <a:latin typeface="Courier New" pitchFamily="49" charset="0"/>
                <a:cs typeface="Courier New" pitchFamily="49" charset="0"/>
              </a:rPr>
              <a:t>T</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U</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V</a:t>
            </a:r>
            <a:r>
              <a:rPr lang="en-US" sz="1400" b="1" dirty="0" smtClean="0">
                <a:latin typeface="Courier New" pitchFamily="49" charset="0"/>
                <a:cs typeface="Courier New" pitchFamily="49" charset="0"/>
              </a:rPr>
              <a:t>&gt;{</a:t>
            </a:r>
          </a:p>
          <a:p>
            <a:pPr eaLnBrk="1" hangingPunct="1">
              <a:buFont typeface="Wingdings" pitchFamily="2" charset="2"/>
              <a:buNone/>
              <a:defRPr/>
            </a:pPr>
            <a:r>
              <a:rPr lang="en-US" sz="1400" b="1" dirty="0" smtClean="0">
                <a:latin typeface="Courier New" pitchFamily="49" charset="0"/>
                <a:cs typeface="Courier New" pitchFamily="49" charset="0"/>
              </a:rPr>
              <a:t>   /</a:t>
            </a:r>
            <a:r>
              <a:rPr lang="en-US" sz="1400" b="1" dirty="0" smtClean="0">
                <a:solidFill>
                  <a:srgbClr val="008000"/>
                </a:solidFill>
                <a:latin typeface="Courier New" pitchFamily="49" charset="0"/>
                <a:cs typeface="Courier New" pitchFamily="49" charset="0"/>
              </a:rPr>
              <a:t>/ Anny positive number of type parameter, </a:t>
            </a:r>
          </a:p>
          <a:p>
            <a:pPr eaLnBrk="1" hangingPunct="1">
              <a:buFont typeface="Wingdings" pitchFamily="2" charset="2"/>
              <a:buNone/>
              <a:defRPr/>
            </a:pPr>
            <a:r>
              <a:rPr lang="en-US" sz="1400" b="1" dirty="0" smtClean="0">
                <a:solidFill>
                  <a:srgbClr val="800080"/>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private</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aT</a:t>
            </a:r>
            <a:r>
              <a:rPr lang="en-US" sz="1400" b="1" dirty="0" smtClean="0">
                <a:latin typeface="Courier New" pitchFamily="49" charset="0"/>
                <a:cs typeface="Courier New" pitchFamily="49" charset="0"/>
              </a:rPr>
              <a:t>;</a:t>
            </a:r>
          </a:p>
          <a:p>
            <a:pPr eaLnBrk="1" hangingPunct="1">
              <a:buFont typeface="Wingdings" pitchFamily="2" charset="2"/>
              <a:buNone/>
              <a:defRPr/>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private</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U</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aU</a:t>
            </a:r>
            <a:r>
              <a:rPr lang="en-US" sz="1400" b="1" dirty="0" smtClean="0">
                <a:latin typeface="Courier New" pitchFamily="49" charset="0"/>
                <a:cs typeface="Courier New" pitchFamily="49" charset="0"/>
              </a:rPr>
              <a:t>;</a:t>
            </a:r>
          </a:p>
          <a:p>
            <a:pPr eaLnBrk="1" hangingPunct="1">
              <a:buFont typeface="Wingdings" pitchFamily="2" charset="2"/>
              <a:buNone/>
              <a:defRPr/>
            </a:pPr>
            <a:r>
              <a:rPr lang="en-US" sz="1400" b="1" dirty="0" smtClean="0">
                <a:solidFill>
                  <a:srgbClr val="800080"/>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private</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V</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aV</a:t>
            </a:r>
            <a:r>
              <a:rPr lang="en-US" sz="1400" b="1" dirty="0" smtClean="0">
                <a:latin typeface="Courier New" pitchFamily="49" charset="0"/>
                <a:cs typeface="Courier New" pitchFamily="49" charset="0"/>
              </a:rPr>
              <a:t>;</a:t>
            </a:r>
          </a:p>
          <a:p>
            <a:pPr eaLnBrk="1" hangingPunct="1">
              <a:buFont typeface="Wingdings" pitchFamily="2" charset="2"/>
              <a:buNone/>
              <a:defRPr/>
            </a:pPr>
            <a:r>
              <a:rPr lang="en-US" sz="1400" b="1" dirty="0" smtClean="0">
                <a:latin typeface="Courier New" pitchFamily="49" charset="0"/>
                <a:cs typeface="Courier New" pitchFamily="49" charset="0"/>
              </a:rPr>
              <a:t>   …</a:t>
            </a:r>
          </a:p>
          <a:p>
            <a:pPr eaLnBrk="1" hangingPunct="1">
              <a:buFont typeface="Wingdings" pitchFamily="2" charset="2"/>
              <a:buNone/>
              <a:defRPr/>
            </a:pPr>
            <a:r>
              <a:rPr lang="en-US" sz="1400" b="1" dirty="0" smtClean="0">
                <a:latin typeface="Courier New" pitchFamily="49" charset="0"/>
                <a:cs typeface="Courier New" pitchFamily="49" charset="0"/>
              </a:rPr>
              <a:t>}</a:t>
            </a:r>
          </a:p>
        </p:txBody>
      </p:sp>
      <p:sp>
        <p:nvSpPr>
          <p:cNvPr id="4" name="Content Placeholder 2"/>
          <p:cNvSpPr txBox="1">
            <a:spLocks/>
          </p:cNvSpPr>
          <p:nvPr/>
        </p:nvSpPr>
        <p:spPr bwMode="auto">
          <a:xfrm>
            <a:off x="457200" y="3266940"/>
            <a:ext cx="82296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defRPr/>
            </a:pPr>
            <a:r>
              <a:rPr lang="en-US" sz="1400" b="1" dirty="0" smtClean="0">
                <a:solidFill>
                  <a:srgbClr val="0000FF"/>
                </a:solidFill>
                <a:latin typeface="Courier New" pitchFamily="49" charset="0"/>
                <a:cs typeface="Courier New" pitchFamily="49" charset="0"/>
              </a:rPr>
              <a:t>class</a:t>
            </a:r>
            <a:r>
              <a:rPr lang="en-US" sz="1400" b="1" dirty="0" smtClean="0">
                <a:latin typeface="Courier New" pitchFamily="49" charset="0"/>
                <a:cs typeface="Courier New" pitchFamily="49" charset="0"/>
              </a:rPr>
              <a:t> </a:t>
            </a:r>
            <a:r>
              <a:rPr lang="en-US" sz="1400" b="1" dirty="0" err="1" smtClean="0">
                <a:solidFill>
                  <a:schemeClr val="accent5">
                    <a:lumMod val="75000"/>
                  </a:schemeClr>
                </a:solidFill>
                <a:latin typeface="Courier New" pitchFamily="49" charset="0"/>
                <a:cs typeface="Courier New" pitchFamily="49" charset="0"/>
              </a:rPr>
              <a:t>GenericType</a:t>
            </a:r>
            <a:r>
              <a:rPr lang="en-US" sz="1400" b="1" dirty="0" smtClean="0">
                <a:latin typeface="Courier New" pitchFamily="49" charset="0"/>
                <a:cs typeface="Courier New" pitchFamily="49" charset="0"/>
              </a:rPr>
              <a:t>&lt;</a:t>
            </a:r>
            <a:r>
              <a:rPr lang="en-US" sz="1400" b="1" dirty="0" smtClean="0">
                <a:solidFill>
                  <a:schemeClr val="accent5">
                    <a:lumMod val="75000"/>
                  </a:schemeClr>
                </a:solidFill>
                <a:latin typeface="Courier New" pitchFamily="49" charset="0"/>
                <a:cs typeface="Courier New" pitchFamily="49" charset="0"/>
              </a:rPr>
              <a:t>T</a:t>
            </a:r>
            <a:r>
              <a:rPr lang="en-US" sz="1400" b="1" dirty="0" smtClean="0">
                <a:latin typeface="Courier New" pitchFamily="49" charset="0"/>
                <a:cs typeface="Courier New" pitchFamily="49" charset="0"/>
              </a:rPr>
              <a:t>&gt; </a:t>
            </a:r>
            <a:r>
              <a:rPr lang="en-US" sz="1400" b="1" dirty="0" smtClean="0">
                <a:solidFill>
                  <a:srgbClr val="0000FF"/>
                </a:solidFill>
                <a:latin typeface="Courier New" pitchFamily="49" charset="0"/>
                <a:cs typeface="Courier New" pitchFamily="49" charset="0"/>
              </a:rPr>
              <a:t>where</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T</a:t>
            </a:r>
            <a:r>
              <a:rPr lang="en-US" sz="1400" b="1" dirty="0" smtClean="0">
                <a:latin typeface="Courier New" pitchFamily="49" charset="0"/>
                <a:cs typeface="Courier New" pitchFamily="49" charset="0"/>
              </a:rPr>
              <a:t>:</a:t>
            </a:r>
            <a:r>
              <a:rPr lang="en-US" sz="1400" b="1" dirty="0" smtClean="0">
                <a:solidFill>
                  <a:schemeClr val="accent5">
                    <a:lumMod val="75000"/>
                  </a:schemeClr>
                </a:solidFill>
                <a:latin typeface="Courier New" pitchFamily="49" charset="0"/>
                <a:cs typeface="Courier New" pitchFamily="49" charset="0"/>
              </a:rPr>
              <a:t>A</a:t>
            </a:r>
            <a:r>
              <a:rPr lang="en-US" sz="1400" b="1" dirty="0" smtClean="0">
                <a:latin typeface="Courier New" pitchFamily="49" charset="0"/>
                <a:cs typeface="Courier New" pitchFamily="49" charset="0"/>
              </a:rPr>
              <a:t>{</a:t>
            </a:r>
          </a:p>
          <a:p>
            <a:pPr>
              <a:buFont typeface="Wingdings" pitchFamily="2" charset="2"/>
              <a:buNone/>
              <a:defRPr/>
            </a:pPr>
            <a:r>
              <a:rPr lang="en-US" sz="1400" b="1" dirty="0" smtClean="0">
                <a:latin typeface="Courier New" pitchFamily="49" charset="0"/>
                <a:cs typeface="Courier New" pitchFamily="49" charset="0"/>
              </a:rPr>
              <a:t>   /</a:t>
            </a:r>
            <a:r>
              <a:rPr lang="en-US" sz="1400" b="1" dirty="0" smtClean="0">
                <a:solidFill>
                  <a:srgbClr val="008000"/>
                </a:solidFill>
                <a:latin typeface="Courier New" pitchFamily="49" charset="0"/>
                <a:cs typeface="Courier New" pitchFamily="49" charset="0"/>
              </a:rPr>
              <a:t>/ A is a specific type </a:t>
            </a:r>
          </a:p>
          <a:p>
            <a:pPr>
              <a:buFont typeface="Wingdings" pitchFamily="2" charset="2"/>
              <a:buNone/>
              <a:defRPr/>
            </a:pPr>
            <a:r>
              <a:rPr lang="en-US" sz="1400" b="1" dirty="0" smtClean="0">
                <a:solidFill>
                  <a:srgbClr val="800080"/>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private</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aT</a:t>
            </a:r>
            <a:r>
              <a:rPr lang="en-US" sz="1400" b="1" dirty="0" smtClean="0">
                <a:latin typeface="Courier New" pitchFamily="49" charset="0"/>
                <a:cs typeface="Courier New" pitchFamily="49" charset="0"/>
              </a:rPr>
              <a:t>;</a:t>
            </a:r>
          </a:p>
          <a:p>
            <a:pPr>
              <a:buFont typeface="Wingdings" pitchFamily="2" charset="2"/>
              <a:buNone/>
              <a:defRPr/>
            </a:pPr>
            <a:r>
              <a:rPr lang="en-US" sz="1400" b="1" dirty="0" smtClean="0">
                <a:latin typeface="Courier New" pitchFamily="49" charset="0"/>
                <a:cs typeface="Courier New" pitchFamily="49" charset="0"/>
              </a:rPr>
              <a:t>   …</a:t>
            </a:r>
          </a:p>
          <a:p>
            <a:pPr>
              <a:buFont typeface="Wingdings" pitchFamily="2" charset="2"/>
              <a:buNone/>
              <a:defRPr/>
            </a:pPr>
            <a:r>
              <a:rPr lang="en-US" sz="1400" b="1" dirty="0" smtClean="0">
                <a:latin typeface="Courier New" pitchFamily="49" charset="0"/>
                <a:cs typeface="Courier New" pitchFamily="49" charset="0"/>
              </a:rPr>
              <a:t>}</a:t>
            </a:r>
          </a:p>
          <a:p>
            <a:pPr>
              <a:buFont typeface="Wingdings" pitchFamily="2" charset="2"/>
              <a:buNone/>
              <a:defRPr/>
            </a:pPr>
            <a:endParaRPr lang="en-US" sz="1050" b="1" dirty="0" smtClean="0">
              <a:latin typeface="Courier New" pitchFamily="49" charset="0"/>
              <a:cs typeface="Courier New" pitchFamily="49" charset="0"/>
            </a:endParaRPr>
          </a:p>
          <a:p>
            <a:pPr>
              <a:buFont typeface="Wingdings" pitchFamily="2" charset="2"/>
              <a:buNone/>
              <a:defRPr/>
            </a:pPr>
            <a:r>
              <a:rPr lang="en-US" sz="1400" b="1" dirty="0" smtClean="0">
                <a:solidFill>
                  <a:srgbClr val="0000FF"/>
                </a:solidFill>
                <a:latin typeface="Courier New" pitchFamily="49" charset="0"/>
                <a:cs typeface="Courier New" pitchFamily="49" charset="0"/>
              </a:rPr>
              <a:t>class</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A</a:t>
            </a:r>
            <a:r>
              <a:rPr lang="en-US" sz="1400" b="1" dirty="0" smtClean="0">
                <a:latin typeface="Courier New" pitchFamily="49" charset="0"/>
                <a:cs typeface="Courier New" pitchFamily="49" charset="0"/>
              </a:rPr>
              <a:t> {}</a:t>
            </a:r>
          </a:p>
          <a:p>
            <a:pPr>
              <a:buFont typeface="Wingdings" pitchFamily="2" charset="2"/>
              <a:buNone/>
              <a:defRPr/>
            </a:pPr>
            <a:r>
              <a:rPr lang="en-US" sz="1400" b="1" dirty="0" smtClean="0">
                <a:solidFill>
                  <a:srgbClr val="0000FF"/>
                </a:solidFill>
                <a:latin typeface="Courier New" pitchFamily="49" charset="0"/>
                <a:cs typeface="Courier New" pitchFamily="49" charset="0"/>
              </a:rPr>
              <a:t>class</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B:A</a:t>
            </a:r>
            <a:r>
              <a:rPr lang="en-US" sz="1400" b="1" dirty="0" smtClean="0">
                <a:latin typeface="Courier New" pitchFamily="49" charset="0"/>
                <a:cs typeface="Courier New" pitchFamily="49" charset="0"/>
              </a:rPr>
              <a:t> {}</a:t>
            </a:r>
          </a:p>
          <a:p>
            <a:pPr>
              <a:buFont typeface="Wingdings" pitchFamily="2" charset="2"/>
              <a:buNone/>
              <a:defRPr/>
            </a:pPr>
            <a:r>
              <a:rPr lang="en-US" sz="1400" b="1" dirty="0" smtClean="0">
                <a:solidFill>
                  <a:srgbClr val="0000FF"/>
                </a:solidFill>
                <a:latin typeface="Courier New" pitchFamily="49" charset="0"/>
                <a:cs typeface="Courier New" pitchFamily="49" charset="0"/>
              </a:rPr>
              <a:t>class</a:t>
            </a:r>
            <a:r>
              <a:rPr lang="en-US" sz="1400" b="1" dirty="0" smtClean="0">
                <a:latin typeface="Courier New" pitchFamily="49" charset="0"/>
                <a:cs typeface="Courier New" pitchFamily="49" charset="0"/>
              </a:rPr>
              <a:t> </a:t>
            </a:r>
            <a:r>
              <a:rPr lang="en-US" sz="1400" b="1" dirty="0" smtClean="0">
                <a:solidFill>
                  <a:schemeClr val="accent5">
                    <a:lumMod val="75000"/>
                  </a:schemeClr>
                </a:solidFill>
                <a:latin typeface="Courier New" pitchFamily="49" charset="0"/>
                <a:cs typeface="Courier New" pitchFamily="49" charset="0"/>
              </a:rPr>
              <a:t>C</a:t>
            </a:r>
            <a:r>
              <a:rPr lang="en-US" sz="1400" b="1" dirty="0" smtClean="0">
                <a:latin typeface="Courier New" pitchFamily="49" charset="0"/>
                <a:cs typeface="Courier New" pitchFamily="49" charset="0"/>
              </a:rPr>
              <a:t> {}</a:t>
            </a:r>
          </a:p>
          <a:p>
            <a:pPr>
              <a:buFont typeface="Wingdings" pitchFamily="2" charset="2"/>
              <a:buNone/>
              <a:defRPr/>
            </a:pPr>
            <a:endParaRPr lang="en-US" sz="1050" b="1" dirty="0" smtClean="0">
              <a:solidFill>
                <a:srgbClr val="0000FF"/>
              </a:solidFill>
              <a:latin typeface="Courier New" pitchFamily="49" charset="0"/>
              <a:cs typeface="Courier New" pitchFamily="49" charset="0"/>
            </a:endParaRPr>
          </a:p>
          <a:p>
            <a:pPr>
              <a:buFont typeface="Wingdings" pitchFamily="2" charset="2"/>
              <a:buNone/>
              <a:defRPr/>
            </a:pPr>
            <a:r>
              <a:rPr lang="en-US" sz="1400" b="1" dirty="0" err="1" smtClean="0">
                <a:solidFill>
                  <a:schemeClr val="accent5">
                    <a:lumMod val="75000"/>
                  </a:schemeClr>
                </a:solidFill>
                <a:latin typeface="Courier New" pitchFamily="49" charset="0"/>
                <a:cs typeface="Courier New" pitchFamily="49" charset="0"/>
              </a:rPr>
              <a:t>GenericType</a:t>
            </a:r>
            <a:r>
              <a:rPr lang="en-US" sz="1400" b="1" dirty="0" smtClean="0">
                <a:latin typeface="Courier New" pitchFamily="49" charset="0"/>
                <a:cs typeface="Courier New" pitchFamily="49" charset="0"/>
              </a:rPr>
              <a:t>&lt;</a:t>
            </a:r>
            <a:r>
              <a:rPr lang="en-US" sz="1400" b="1" dirty="0" smtClean="0">
                <a:solidFill>
                  <a:schemeClr val="accent5">
                    <a:lumMod val="75000"/>
                  </a:schemeClr>
                </a:solidFill>
                <a:latin typeface="Courier New" pitchFamily="49" charset="0"/>
                <a:cs typeface="Courier New" pitchFamily="49" charset="0"/>
              </a:rPr>
              <a:t>A</a:t>
            </a:r>
            <a:r>
              <a:rPr lang="en-US" sz="1400" b="1" dirty="0" smtClean="0">
                <a:latin typeface="Courier New" pitchFamily="49" charset="0"/>
                <a:cs typeface="Courier New" pitchFamily="49" charset="0"/>
              </a:rPr>
              <a:t>&gt; </a:t>
            </a:r>
            <a:r>
              <a:rPr lang="en-US" sz="1400" b="1" dirty="0" err="1" smtClean="0">
                <a:latin typeface="Courier New" pitchFamily="49" charset="0"/>
                <a:cs typeface="Courier New" pitchFamily="49" charset="0"/>
              </a:rPr>
              <a:t>gA</a:t>
            </a:r>
            <a:r>
              <a:rPr lang="en-US" sz="1400" b="1" dirty="0" smtClean="0">
                <a:latin typeface="Courier New" pitchFamily="49" charset="0"/>
                <a:cs typeface="Courier New" pitchFamily="49" charset="0"/>
              </a:rPr>
              <a:t> = </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a:t>
            </a:r>
            <a:r>
              <a:rPr lang="en-US" sz="1400" b="1" dirty="0" err="1" smtClean="0">
                <a:solidFill>
                  <a:schemeClr val="accent5">
                    <a:lumMod val="75000"/>
                  </a:schemeClr>
                </a:solidFill>
                <a:latin typeface="Courier New" pitchFamily="49" charset="0"/>
                <a:cs typeface="Courier New" pitchFamily="49" charset="0"/>
              </a:rPr>
              <a:t>GenericType</a:t>
            </a:r>
            <a:r>
              <a:rPr lang="en-US" sz="1400" b="1" dirty="0" smtClean="0">
                <a:latin typeface="Courier New" pitchFamily="49" charset="0"/>
                <a:cs typeface="Courier New" pitchFamily="49" charset="0"/>
              </a:rPr>
              <a:t>&lt;</a:t>
            </a:r>
            <a:r>
              <a:rPr lang="en-US" sz="1400" b="1" dirty="0" smtClean="0">
                <a:solidFill>
                  <a:schemeClr val="accent5">
                    <a:lumMod val="75000"/>
                  </a:schemeClr>
                </a:solidFill>
                <a:latin typeface="Courier New" pitchFamily="49" charset="0"/>
                <a:cs typeface="Courier New" pitchFamily="49" charset="0"/>
              </a:rPr>
              <a:t>A</a:t>
            </a:r>
            <a:r>
              <a:rPr lang="en-US" sz="1400" b="1" dirty="0" smtClean="0">
                <a:latin typeface="Courier New" pitchFamily="49" charset="0"/>
                <a:cs typeface="Courier New" pitchFamily="49" charset="0"/>
              </a:rPr>
              <a:t>&gt;(); </a:t>
            </a:r>
            <a:r>
              <a:rPr lang="en-US" sz="1400" b="1" dirty="0" smtClean="0">
                <a:solidFill>
                  <a:srgbClr val="008000"/>
                </a:solidFill>
                <a:latin typeface="Courier New" pitchFamily="49" charset="0"/>
                <a:cs typeface="Courier New" pitchFamily="49" charset="0"/>
              </a:rPr>
              <a:t>// OK</a:t>
            </a:r>
          </a:p>
          <a:p>
            <a:pPr>
              <a:buFont typeface="Wingdings" pitchFamily="2" charset="2"/>
              <a:buNone/>
              <a:defRPr/>
            </a:pPr>
            <a:r>
              <a:rPr lang="en-US" sz="1400" b="1" dirty="0" err="1" smtClean="0">
                <a:solidFill>
                  <a:schemeClr val="accent5">
                    <a:lumMod val="75000"/>
                  </a:schemeClr>
                </a:solidFill>
                <a:latin typeface="Courier New" pitchFamily="49" charset="0"/>
                <a:cs typeface="Courier New" pitchFamily="49" charset="0"/>
              </a:rPr>
              <a:t>GenericType</a:t>
            </a:r>
            <a:r>
              <a:rPr lang="en-US" sz="1400" b="1" dirty="0" smtClean="0">
                <a:latin typeface="Courier New" pitchFamily="49" charset="0"/>
                <a:cs typeface="Courier New" pitchFamily="49" charset="0"/>
              </a:rPr>
              <a:t>&lt;</a:t>
            </a:r>
            <a:r>
              <a:rPr lang="en-US" sz="1400" b="1" dirty="0" smtClean="0">
                <a:solidFill>
                  <a:schemeClr val="accent5">
                    <a:lumMod val="75000"/>
                  </a:schemeClr>
                </a:solidFill>
                <a:latin typeface="Courier New" pitchFamily="49" charset="0"/>
                <a:cs typeface="Courier New" pitchFamily="49" charset="0"/>
              </a:rPr>
              <a:t>B</a:t>
            </a:r>
            <a:r>
              <a:rPr lang="en-US" sz="1400" b="1" dirty="0" smtClean="0">
                <a:latin typeface="Courier New" pitchFamily="49" charset="0"/>
                <a:cs typeface="Courier New" pitchFamily="49" charset="0"/>
              </a:rPr>
              <a:t>&gt; </a:t>
            </a:r>
            <a:r>
              <a:rPr lang="en-US" sz="1400" b="1" dirty="0" err="1" smtClean="0">
                <a:latin typeface="Courier New" pitchFamily="49" charset="0"/>
                <a:cs typeface="Courier New" pitchFamily="49" charset="0"/>
              </a:rPr>
              <a:t>gB</a:t>
            </a:r>
            <a:r>
              <a:rPr lang="en-US" sz="1400" b="1" dirty="0" smtClean="0">
                <a:latin typeface="Courier New" pitchFamily="49" charset="0"/>
                <a:cs typeface="Courier New" pitchFamily="49" charset="0"/>
              </a:rPr>
              <a:t> = </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a:t>
            </a:r>
            <a:r>
              <a:rPr lang="en-US" sz="1400" b="1" dirty="0" err="1" smtClean="0">
                <a:solidFill>
                  <a:schemeClr val="accent5">
                    <a:lumMod val="75000"/>
                  </a:schemeClr>
                </a:solidFill>
                <a:latin typeface="Courier New" pitchFamily="49" charset="0"/>
                <a:cs typeface="Courier New" pitchFamily="49" charset="0"/>
              </a:rPr>
              <a:t>GenericType</a:t>
            </a:r>
            <a:r>
              <a:rPr lang="en-US" sz="1400" b="1" dirty="0" smtClean="0">
                <a:latin typeface="Courier New" pitchFamily="49" charset="0"/>
                <a:cs typeface="Courier New" pitchFamily="49" charset="0"/>
              </a:rPr>
              <a:t>&lt;</a:t>
            </a:r>
            <a:r>
              <a:rPr lang="en-US" sz="1400" b="1" dirty="0" smtClean="0">
                <a:solidFill>
                  <a:schemeClr val="accent5">
                    <a:lumMod val="75000"/>
                  </a:schemeClr>
                </a:solidFill>
                <a:latin typeface="Courier New" pitchFamily="49" charset="0"/>
                <a:cs typeface="Courier New" pitchFamily="49" charset="0"/>
              </a:rPr>
              <a:t>B</a:t>
            </a:r>
            <a:r>
              <a:rPr lang="en-US" sz="1400" b="1" dirty="0" smtClean="0">
                <a:latin typeface="Courier New" pitchFamily="49" charset="0"/>
                <a:cs typeface="Courier New" pitchFamily="49" charset="0"/>
              </a:rPr>
              <a:t>&gt;(); </a:t>
            </a:r>
            <a:r>
              <a:rPr lang="en-US" sz="1400" b="1" dirty="0" smtClean="0">
                <a:solidFill>
                  <a:srgbClr val="008000"/>
                </a:solidFill>
                <a:latin typeface="Courier New" pitchFamily="49" charset="0"/>
                <a:cs typeface="Courier New" pitchFamily="49" charset="0"/>
              </a:rPr>
              <a:t>// OK too</a:t>
            </a:r>
          </a:p>
          <a:p>
            <a:pPr>
              <a:buFont typeface="Wingdings" pitchFamily="2" charset="2"/>
              <a:buNone/>
              <a:defRPr/>
            </a:pPr>
            <a:r>
              <a:rPr lang="en-US" sz="1400" b="1" dirty="0" err="1" smtClean="0">
                <a:solidFill>
                  <a:schemeClr val="accent5">
                    <a:lumMod val="75000"/>
                  </a:schemeClr>
                </a:solidFill>
                <a:latin typeface="Courier New" pitchFamily="49" charset="0"/>
                <a:cs typeface="Courier New" pitchFamily="49" charset="0"/>
              </a:rPr>
              <a:t>GenericType</a:t>
            </a:r>
            <a:r>
              <a:rPr lang="en-US" sz="1400" b="1" dirty="0" smtClean="0">
                <a:latin typeface="Courier New" pitchFamily="49" charset="0"/>
                <a:cs typeface="Courier New" pitchFamily="49" charset="0"/>
              </a:rPr>
              <a:t>&lt;</a:t>
            </a:r>
            <a:r>
              <a:rPr lang="en-US" sz="1400" b="1" dirty="0" smtClean="0">
                <a:solidFill>
                  <a:schemeClr val="accent5">
                    <a:lumMod val="75000"/>
                  </a:schemeClr>
                </a:solidFill>
                <a:latin typeface="Courier New" pitchFamily="49" charset="0"/>
                <a:cs typeface="Courier New" pitchFamily="49" charset="0"/>
              </a:rPr>
              <a:t>C</a:t>
            </a:r>
            <a:r>
              <a:rPr lang="en-US" sz="1400" b="1" dirty="0" smtClean="0">
                <a:latin typeface="Courier New" pitchFamily="49" charset="0"/>
                <a:cs typeface="Courier New" pitchFamily="49" charset="0"/>
              </a:rPr>
              <a:t>&gt; </a:t>
            </a:r>
            <a:r>
              <a:rPr lang="en-US" sz="1400" b="1" dirty="0" err="1" smtClean="0">
                <a:latin typeface="Courier New" pitchFamily="49" charset="0"/>
                <a:cs typeface="Courier New" pitchFamily="49" charset="0"/>
              </a:rPr>
              <a:t>gA</a:t>
            </a:r>
            <a:r>
              <a:rPr lang="en-US" sz="1400" b="1" dirty="0" smtClean="0">
                <a:latin typeface="Courier New" pitchFamily="49" charset="0"/>
                <a:cs typeface="Courier New" pitchFamily="49" charset="0"/>
              </a:rPr>
              <a:t> = </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a:t>
            </a:r>
            <a:r>
              <a:rPr lang="en-US" sz="1400" b="1" dirty="0" err="1" smtClean="0">
                <a:solidFill>
                  <a:schemeClr val="accent5">
                    <a:lumMod val="75000"/>
                  </a:schemeClr>
                </a:solidFill>
                <a:latin typeface="Courier New" pitchFamily="49" charset="0"/>
                <a:cs typeface="Courier New" pitchFamily="49" charset="0"/>
              </a:rPr>
              <a:t>GenericType</a:t>
            </a:r>
            <a:r>
              <a:rPr lang="en-US" sz="1400" b="1" dirty="0" smtClean="0">
                <a:latin typeface="Courier New" pitchFamily="49" charset="0"/>
                <a:cs typeface="Courier New" pitchFamily="49" charset="0"/>
              </a:rPr>
              <a:t>&lt;</a:t>
            </a:r>
            <a:r>
              <a:rPr lang="en-US" sz="1400" b="1" dirty="0" smtClean="0">
                <a:solidFill>
                  <a:schemeClr val="accent5">
                    <a:lumMod val="75000"/>
                  </a:schemeClr>
                </a:solidFill>
                <a:latin typeface="Courier New" pitchFamily="49" charset="0"/>
                <a:cs typeface="Courier New" pitchFamily="49" charset="0"/>
              </a:rPr>
              <a:t>C</a:t>
            </a:r>
            <a:r>
              <a:rPr lang="en-US" sz="1400" b="1" dirty="0" smtClean="0">
                <a:latin typeface="Courier New" pitchFamily="49" charset="0"/>
                <a:cs typeface="Courier New" pitchFamily="49" charset="0"/>
              </a:rPr>
              <a:t>&gt;(); </a:t>
            </a:r>
            <a:r>
              <a:rPr lang="en-US" sz="1400" b="1" dirty="0" smtClean="0">
                <a:solidFill>
                  <a:srgbClr val="008000"/>
                </a:solidFill>
                <a:latin typeface="Courier New" pitchFamily="49" charset="0"/>
                <a:cs typeface="Courier New" pitchFamily="49" charset="0"/>
              </a:rPr>
              <a:t>// Error, C is not A</a:t>
            </a:r>
            <a:endParaRPr lang="en-US" sz="1400" b="1" dirty="0" smtClean="0">
              <a:latin typeface="Courier New" pitchFamily="49" charset="0"/>
              <a:cs typeface="Courier New" pitchFamily="49" charset="0"/>
            </a:endParaRPr>
          </a:p>
        </p:txBody>
      </p:sp>
    </p:spTree>
    <p:extLst>
      <p:ext uri="{BB962C8B-B14F-4D97-AF65-F5344CB8AC3E}">
        <p14:creationId xmlns:p14="http://schemas.microsoft.com/office/powerpoint/2010/main" val="451660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pPr eaLnBrk="1" hangingPunct="1">
              <a:defRPr/>
            </a:pPr>
            <a:r>
              <a:rPr lang="en-US" smtClean="0"/>
              <a:t>Agenda</a:t>
            </a:r>
          </a:p>
        </p:txBody>
      </p:sp>
      <p:sp>
        <p:nvSpPr>
          <p:cNvPr id="6147" name="Rectangle 10"/>
          <p:cNvSpPr>
            <a:spLocks noGrp="1" noChangeArrowheads="1"/>
          </p:cNvSpPr>
          <p:nvPr>
            <p:ph type="body" idx="1"/>
          </p:nvPr>
        </p:nvSpPr>
        <p:spPr/>
        <p:txBody>
          <a:bodyPr/>
          <a:lstStyle/>
          <a:p>
            <a:pPr>
              <a:lnSpc>
                <a:spcPct val="150000"/>
              </a:lnSpc>
            </a:pPr>
            <a:r>
              <a:rPr lang="en-US" dirty="0">
                <a:latin typeface="Tahoma" pitchFamily="34" charset="0"/>
                <a:cs typeface="Tahoma" pitchFamily="34" charset="0"/>
              </a:rPr>
              <a:t>Delegate &amp; </a:t>
            </a:r>
            <a:r>
              <a:rPr lang="en-US" dirty="0" smtClean="0">
                <a:latin typeface="Tahoma" pitchFamily="34" charset="0"/>
                <a:cs typeface="Tahoma" pitchFamily="34" charset="0"/>
              </a:rPr>
              <a:t>Events</a:t>
            </a:r>
            <a:endParaRPr lang="en-US" dirty="0">
              <a:latin typeface="Tahoma" pitchFamily="34" charset="0"/>
              <a:cs typeface="Tahoma" pitchFamily="34" charset="0"/>
            </a:endParaRPr>
          </a:p>
          <a:p>
            <a:pPr>
              <a:lnSpc>
                <a:spcPct val="150000"/>
              </a:lnSpc>
            </a:pPr>
            <a:r>
              <a:rPr lang="en-US" dirty="0" smtClean="0">
                <a:latin typeface="Tahoma" pitchFamily="34" charset="0"/>
                <a:cs typeface="Tahoma" pitchFamily="34" charset="0"/>
              </a:rPr>
              <a:t>Type Casting</a:t>
            </a:r>
          </a:p>
          <a:p>
            <a:pPr eaLnBrk="1" hangingPunct="1">
              <a:lnSpc>
                <a:spcPct val="150000"/>
              </a:lnSpc>
            </a:pPr>
            <a:r>
              <a:rPr lang="en-US" dirty="0" smtClean="0">
                <a:latin typeface="Tahoma" pitchFamily="34" charset="0"/>
                <a:cs typeface="Tahoma" pitchFamily="34" charset="0"/>
              </a:rPr>
              <a:t>Generic</a:t>
            </a:r>
          </a:p>
          <a:p>
            <a:pPr>
              <a:lnSpc>
                <a:spcPct val="150000"/>
              </a:lnSpc>
            </a:pPr>
            <a:r>
              <a:rPr lang="en-US" dirty="0"/>
              <a:t>Memory Management in C#</a:t>
            </a:r>
            <a:endParaRPr lang="en-US" dirty="0" smtClean="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Autofit/>
          </a:bodyPr>
          <a:lstStyle/>
          <a:p>
            <a:r>
              <a:rPr lang="en-US" sz="3000" b="1" i="1" dirty="0">
                <a:latin typeface="Arial" charset="0"/>
                <a:cs typeface="Arial" charset="0"/>
              </a:rPr>
              <a:t>Generic Collection Array</a:t>
            </a:r>
          </a:p>
        </p:txBody>
      </p:sp>
      <p:sp>
        <p:nvSpPr>
          <p:cNvPr id="36867" name="Content Placeholder 2"/>
          <p:cNvSpPr>
            <a:spLocks noGrp="1"/>
          </p:cNvSpPr>
          <p:nvPr>
            <p:ph idx="1"/>
          </p:nvPr>
        </p:nvSpPr>
        <p:spPr/>
        <p:txBody>
          <a:bodyPr/>
          <a:lstStyle/>
          <a:p>
            <a:pPr>
              <a:lnSpc>
                <a:spcPct val="150000"/>
              </a:lnSpc>
            </a:pPr>
            <a:r>
              <a:rPr lang="en-US" dirty="0" smtClean="0"/>
              <a:t>Array</a:t>
            </a:r>
          </a:p>
          <a:p>
            <a:pPr>
              <a:lnSpc>
                <a:spcPct val="150000"/>
              </a:lnSpc>
            </a:pPr>
            <a:r>
              <a:rPr lang="en-US" dirty="0" smtClean="0"/>
              <a:t>List&lt;T&gt;</a:t>
            </a:r>
          </a:p>
          <a:p>
            <a:pPr>
              <a:lnSpc>
                <a:spcPct val="150000"/>
              </a:lnSpc>
            </a:pPr>
            <a:r>
              <a:rPr lang="en-US" dirty="0" smtClean="0"/>
              <a:t>Dictionary&lt;</a:t>
            </a:r>
            <a:r>
              <a:rPr lang="en-US" dirty="0" err="1" smtClean="0"/>
              <a:t>TKey</a:t>
            </a:r>
            <a:r>
              <a:rPr lang="en-US" dirty="0" smtClean="0"/>
              <a:t>, </a:t>
            </a:r>
            <a:r>
              <a:rPr lang="en-US" dirty="0" err="1" smtClean="0"/>
              <a:t>Tvalue</a:t>
            </a:r>
            <a:r>
              <a:rPr lang="en-US" dirty="0" smtClean="0"/>
              <a:t>&gt;</a:t>
            </a:r>
          </a:p>
        </p:txBody>
      </p:sp>
    </p:spTree>
    <p:extLst>
      <p:ext uri="{BB962C8B-B14F-4D97-AF65-F5344CB8AC3E}">
        <p14:creationId xmlns:p14="http://schemas.microsoft.com/office/powerpoint/2010/main" val="531749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Autofit/>
          </a:bodyPr>
          <a:lstStyle/>
          <a:p>
            <a:pPr eaLnBrk="1" hangingPunct="1"/>
            <a:r>
              <a:rPr lang="en-US" sz="3000" b="1" i="1" dirty="0">
                <a:latin typeface="Arial" charset="0"/>
                <a:cs typeface="Arial" charset="0"/>
              </a:rPr>
              <a:t>Generic </a:t>
            </a:r>
            <a:r>
              <a:rPr lang="en-US" sz="3000" b="1" i="1" dirty="0" smtClean="0">
                <a:latin typeface="Arial" charset="0"/>
                <a:cs typeface="Arial" charset="0"/>
              </a:rPr>
              <a:t>Collection </a:t>
            </a:r>
            <a:r>
              <a:rPr lang="en-US" sz="3000" b="1" i="1" dirty="0" err="1" smtClean="0">
                <a:latin typeface="Arial" charset="0"/>
                <a:cs typeface="Arial" charset="0"/>
              </a:rPr>
              <a:t>System.Array</a:t>
            </a:r>
            <a:r>
              <a:rPr lang="en-US" sz="3000" b="1" i="1" dirty="0" smtClean="0">
                <a:latin typeface="Arial" charset="0"/>
                <a:cs typeface="Arial" charset="0"/>
              </a:rPr>
              <a:t> </a:t>
            </a:r>
            <a:r>
              <a:rPr lang="en-US" sz="3000" b="1" i="1" dirty="0">
                <a:latin typeface="Arial" charset="0"/>
                <a:cs typeface="Arial" charset="0"/>
              </a:rPr>
              <a:t>class</a:t>
            </a:r>
          </a:p>
        </p:txBody>
      </p:sp>
      <p:sp>
        <p:nvSpPr>
          <p:cNvPr id="28675" name="Content Placeholder 2"/>
          <p:cNvSpPr>
            <a:spLocks noGrp="1"/>
          </p:cNvSpPr>
          <p:nvPr>
            <p:ph idx="1"/>
          </p:nvPr>
        </p:nvSpPr>
        <p:spPr/>
        <p:txBody>
          <a:bodyPr>
            <a:normAutofit fontScale="85000" lnSpcReduction="20000"/>
          </a:bodyPr>
          <a:lstStyle/>
          <a:p>
            <a:pPr eaLnBrk="1" hangingPunct="1">
              <a:buFont typeface="Wingdings" pitchFamily="2" charset="2"/>
              <a:buNone/>
              <a:defRPr/>
            </a:pPr>
            <a:r>
              <a:rPr lang="en-US" sz="2000" b="1" dirty="0" smtClean="0">
                <a:solidFill>
                  <a:srgbClr val="0000FF"/>
                </a:solidFill>
                <a:latin typeface="Courier New" pitchFamily="49" charset="0"/>
                <a:cs typeface="Courier New" pitchFamily="49" charset="0"/>
              </a:rPr>
              <a:t>public class</a:t>
            </a:r>
            <a:r>
              <a:rPr lang="en-US" sz="2000" b="1" dirty="0" smtClean="0">
                <a:latin typeface="Courier New" pitchFamily="49" charset="0"/>
                <a:cs typeface="Courier New" pitchFamily="49" charset="0"/>
              </a:rPr>
              <a:t> </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a:t>
            </a:r>
            <a:r>
              <a:rPr lang="en-US" sz="2000" b="1" dirty="0" smtClean="0">
                <a:solidFill>
                  <a:schemeClr val="accent5">
                    <a:lumMod val="75000"/>
                  </a:schemeClr>
                </a:solidFill>
                <a:latin typeface="Courier New" pitchFamily="49" charset="0"/>
                <a:cs typeface="Courier New" pitchFamily="49" charset="0"/>
              </a:rPr>
              <a:t>IComparable</a:t>
            </a:r>
            <a:r>
              <a:rPr lang="en-US" sz="2000" b="1" dirty="0" smtClean="0">
                <a:latin typeface="Courier New" pitchFamily="49" charset="0"/>
                <a:cs typeface="Courier New" pitchFamily="49" charset="0"/>
              </a:rPr>
              <a:t>&lt;</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&gt;{</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smtClean="0">
                <a:solidFill>
                  <a:srgbClr val="008000"/>
                </a:solidFill>
                <a:latin typeface="Courier New" pitchFamily="49" charset="0"/>
                <a:cs typeface="Courier New" pitchFamily="49" charset="0"/>
              </a:rPr>
              <a:t>// implements </a:t>
            </a:r>
            <a:r>
              <a:rPr lang="en-US" sz="2000" b="1" dirty="0" err="1" smtClean="0">
                <a:solidFill>
                  <a:srgbClr val="008000"/>
                </a:solidFill>
                <a:latin typeface="Courier New" pitchFamily="49" charset="0"/>
                <a:cs typeface="Courier New" pitchFamily="49" charset="0"/>
              </a:rPr>
              <a:t>IComparable</a:t>
            </a:r>
            <a:r>
              <a:rPr lang="en-US" sz="2000" b="1" dirty="0" smtClean="0">
                <a:solidFill>
                  <a:srgbClr val="008000"/>
                </a:solidFill>
                <a:latin typeface="Courier New" pitchFamily="49" charset="0"/>
                <a:cs typeface="Courier New" pitchFamily="49" charset="0"/>
              </a:rPr>
              <a:t> for</a:t>
            </a:r>
            <a:r>
              <a:rPr lang="en-US" sz="2000" b="1" dirty="0" smtClean="0">
                <a:latin typeface="Courier New" pitchFamily="49" charset="0"/>
                <a:cs typeface="Courier New" pitchFamily="49" charset="0"/>
              </a:rPr>
              <a:t> </a:t>
            </a:r>
            <a:r>
              <a:rPr lang="en-US" sz="2000" b="1" dirty="0" smtClean="0">
                <a:solidFill>
                  <a:srgbClr val="008000"/>
                </a:solidFill>
                <a:latin typeface="Courier New" pitchFamily="49" charset="0"/>
                <a:cs typeface="Courier New" pitchFamily="49" charset="0"/>
              </a:rPr>
              <a:t>sorting</a:t>
            </a:r>
          </a:p>
          <a:p>
            <a:pPr eaLnBrk="1" hangingPunct="1">
              <a:buFont typeface="Wingdings" pitchFamily="2" charset="2"/>
              <a:buNone/>
              <a:defRPr/>
            </a:pPr>
            <a:r>
              <a:rPr lang="en-US" sz="2000" b="1" dirty="0" smtClean="0">
                <a:solidFill>
                  <a:srgbClr val="0000FF"/>
                </a:solidFill>
                <a:latin typeface="Courier New" pitchFamily="49" charset="0"/>
                <a:cs typeface="Courier New" pitchFamily="49" charset="0"/>
              </a:rPr>
              <a:t>   public</a:t>
            </a:r>
            <a:r>
              <a:rPr lang="en-US" sz="2000" b="1" dirty="0" smtClean="0">
                <a:latin typeface="Courier New" pitchFamily="49" charset="0"/>
                <a:cs typeface="Courier New" pitchFamily="49" charset="0"/>
              </a:rPr>
              <a:t> </a:t>
            </a:r>
            <a:r>
              <a:rPr lang="en-US" sz="2000" b="1" dirty="0" err="1"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r>
              <a:rPr lang="en-US" sz="2000" b="1" dirty="0" err="1" smtClean="0">
                <a:solidFill>
                  <a:srgbClr val="0000FF"/>
                </a:solidFill>
                <a:latin typeface="Courier New" pitchFamily="49" charset="0"/>
                <a:cs typeface="Courier New" pitchFamily="49" charset="0"/>
              </a:rPr>
              <a:t>get</a:t>
            </a:r>
            <a:r>
              <a:rPr lang="en-US" sz="2000" b="1" dirty="0" err="1" smtClean="0">
                <a:latin typeface="Courier New" pitchFamily="49" charset="0"/>
                <a:cs typeface="Courier New" pitchFamily="49" charset="0"/>
              </a:rPr>
              <a:t>;</a:t>
            </a:r>
            <a:r>
              <a:rPr lang="en-US" sz="2000" b="1" dirty="0" err="1" smtClean="0">
                <a:solidFill>
                  <a:srgbClr val="0000FF"/>
                </a:solidFill>
                <a:latin typeface="Courier New" pitchFamily="49" charset="0"/>
                <a:cs typeface="Courier New" pitchFamily="49" charset="0"/>
              </a:rPr>
              <a:t>set</a:t>
            </a:r>
            <a:r>
              <a:rPr lang="en-US" sz="2000" b="1" dirty="0" smtClean="0">
                <a:latin typeface="Courier New" pitchFamily="49" charset="0"/>
                <a:cs typeface="Courier New" pitchFamily="49" charset="0"/>
              </a:rPr>
              <a:t>;}</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public</a:t>
            </a:r>
            <a:r>
              <a:rPr lang="en-US" sz="2000" b="1" dirty="0" smtClean="0">
                <a:latin typeface="Courier New" pitchFamily="49" charset="0"/>
                <a:cs typeface="Courier New" pitchFamily="49" charset="0"/>
              </a:rPr>
              <a:t> </a:t>
            </a:r>
            <a:r>
              <a:rPr lang="en-US" sz="2000" b="1" dirty="0" err="1"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CompareTo</a:t>
            </a:r>
            <a:r>
              <a:rPr lang="en-US" sz="2000" b="1" dirty="0" smtClean="0">
                <a:latin typeface="Courier New" pitchFamily="49" charset="0"/>
                <a:cs typeface="Courier New" pitchFamily="49" charset="0"/>
              </a:rPr>
              <a:t>(</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 another){</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if</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another.i</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solidFill>
                  <a:srgbClr val="800080"/>
                </a:solidFill>
                <a:latin typeface="Courier New" pitchFamily="49" charset="0"/>
                <a:cs typeface="Courier New" pitchFamily="49" charset="0"/>
              </a:rPr>
              <a:t> </a:t>
            </a:r>
            <a:r>
              <a:rPr lang="en-US" sz="2000" b="1" dirty="0" smtClean="0">
                <a:latin typeface="Courier New" pitchFamily="49" charset="0"/>
                <a:cs typeface="Courier New" pitchFamily="49" charset="0"/>
              </a:rPr>
              <a:t>0;</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if</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&lt; </a:t>
            </a:r>
            <a:r>
              <a:rPr lang="en-US" sz="2000" b="1" dirty="0" err="1" smtClean="0">
                <a:latin typeface="Courier New" pitchFamily="49" charset="0"/>
                <a:cs typeface="Courier New" pitchFamily="49" charset="0"/>
              </a:rPr>
              <a:t>another.i</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solidFill>
                  <a:srgbClr val="800080"/>
                </a:solidFill>
                <a:latin typeface="Courier New" pitchFamily="49" charset="0"/>
                <a:cs typeface="Courier New" pitchFamily="49" charset="0"/>
              </a:rPr>
              <a:t> </a:t>
            </a:r>
            <a:r>
              <a:rPr lang="en-US" sz="2000" b="1" dirty="0" smtClean="0">
                <a:latin typeface="Courier New" pitchFamily="49" charset="0"/>
                <a:cs typeface="Courier New" pitchFamily="49" charset="0"/>
              </a:rPr>
              <a:t>-1;</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latin typeface="Courier New" pitchFamily="49" charset="0"/>
                <a:cs typeface="Courier New" pitchFamily="49" charset="0"/>
              </a:rPr>
              <a:t> 1;</a:t>
            </a:r>
          </a:p>
          <a:p>
            <a:pPr eaLnBrk="1" hangingPunct="1">
              <a:buFont typeface="Wingdings" pitchFamily="2" charset="2"/>
              <a:buNone/>
              <a:defRPr/>
            </a:pPr>
            <a:r>
              <a:rPr lang="en-US" sz="2000" b="1" dirty="0" smtClean="0">
                <a:latin typeface="Courier New" pitchFamily="49" charset="0"/>
                <a:cs typeface="Courier New" pitchFamily="49" charset="0"/>
              </a:rPr>
              <a:t>   }</a:t>
            </a:r>
          </a:p>
          <a:p>
            <a:pPr eaLnBrk="1" hangingPunct="1">
              <a:buFont typeface="Wingdings" pitchFamily="2" charset="2"/>
              <a:buNone/>
              <a:defRPr/>
            </a:pPr>
            <a:r>
              <a:rPr lang="en-US" sz="2000" b="1" dirty="0" smtClean="0">
                <a:latin typeface="Courier New" pitchFamily="49" charset="0"/>
                <a:cs typeface="Courier New" pitchFamily="49" charset="0"/>
              </a:rPr>
              <a:t>}</a:t>
            </a:r>
            <a:endParaRPr lang="en-US" sz="2000" b="1" dirty="0" smtClean="0">
              <a:solidFill>
                <a:srgbClr val="0000FF"/>
              </a:solidFill>
              <a:latin typeface="Courier New" pitchFamily="49" charset="0"/>
              <a:cs typeface="Courier New" pitchFamily="49" charset="0"/>
            </a:endParaRPr>
          </a:p>
          <a:p>
            <a:pPr eaLnBrk="1" hangingPunct="1">
              <a:buFont typeface="Wingdings" pitchFamily="2" charset="2"/>
              <a:buNone/>
              <a:defRPr/>
            </a:pP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ar</a:t>
            </a:r>
            <a:r>
              <a:rPr lang="en-US" sz="2000" b="1" dirty="0" smtClean="0">
                <a:latin typeface="Courier New" pitchFamily="49" charset="0"/>
                <a:cs typeface="Courier New" pitchFamily="49" charset="0"/>
              </a:rPr>
              <a:t>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[10];</a:t>
            </a:r>
          </a:p>
          <a:p>
            <a:pPr eaLnBrk="1" hangingPunct="1">
              <a:buFont typeface="Wingdings" pitchFamily="2" charset="2"/>
              <a:buNone/>
              <a:defRPr/>
            </a:pP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ar.Length</a:t>
            </a:r>
            <a:r>
              <a:rPr lang="en-US" sz="2000" b="1" dirty="0" smtClean="0">
                <a:latin typeface="Courier New" pitchFamily="49" charset="0"/>
                <a:cs typeface="Courier New" pitchFamily="49" charset="0"/>
              </a:rPr>
              <a:t>;               </a:t>
            </a:r>
            <a:r>
              <a:rPr lang="en-US" sz="2000" b="1" dirty="0" smtClean="0">
                <a:solidFill>
                  <a:srgbClr val="008000"/>
                </a:solidFill>
                <a:latin typeface="Courier New" pitchFamily="49" charset="0"/>
                <a:cs typeface="Courier New" pitchFamily="49" charset="0"/>
              </a:rPr>
              <a:t>// 10</a:t>
            </a:r>
          </a:p>
          <a:p>
            <a:pPr eaLnBrk="1" hangingPunct="1">
              <a:buFont typeface="Wingdings" pitchFamily="2" charset="2"/>
              <a:buNone/>
              <a:defRPr/>
            </a:pPr>
            <a:endParaRPr lang="en-US" sz="2000" b="1" dirty="0" smtClean="0">
              <a:latin typeface="Courier New" pitchFamily="49" charset="0"/>
              <a:cs typeface="Courier New" pitchFamily="49" charset="0"/>
            </a:endParaRPr>
          </a:p>
          <a:p>
            <a:pPr eaLnBrk="1" hangingPunct="1">
              <a:buFont typeface="Wingdings" pitchFamily="2" charset="2"/>
              <a:buNone/>
              <a:defRPr/>
            </a:pPr>
            <a:r>
              <a:rPr lang="en-US" sz="2000" b="1" dirty="0" smtClean="0">
                <a:solidFill>
                  <a:srgbClr val="0000FF"/>
                </a:solidFill>
                <a:latin typeface="Courier New" pitchFamily="49" charset="0"/>
                <a:cs typeface="Courier New" pitchFamily="49" charset="0"/>
              </a:rPr>
              <a:t>for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10;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&gt; 0;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a:t>
            </a:r>
            <a:r>
              <a:rPr lang="en-US" sz="2000" b="1" dirty="0" smtClean="0">
                <a:solidFill>
                  <a:srgbClr val="008000"/>
                </a:solidFill>
                <a:latin typeface="Courier New" pitchFamily="49" charset="0"/>
                <a:cs typeface="Courier New" pitchFamily="49" charset="0"/>
              </a:rPr>
              <a:t>// Initialize</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ai</a:t>
            </a:r>
            <a:r>
              <a:rPr lang="en-US" sz="2000" b="1" dirty="0" smtClean="0">
                <a:latin typeface="Courier New" pitchFamily="49" charset="0"/>
                <a:cs typeface="Courier New" pitchFamily="49" charset="0"/>
              </a:rPr>
              <a:t>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ai.i</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ar</a:t>
            </a:r>
            <a:r>
              <a:rPr lang="en-US" sz="2000" b="1" dirty="0" smtClean="0">
                <a:latin typeface="Courier New" pitchFamily="49" charset="0"/>
                <a:cs typeface="Courier New" pitchFamily="49" charset="0"/>
              </a:rPr>
              <a:t>[10 -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ai</a:t>
            </a:r>
            <a:r>
              <a:rPr lang="en-US" sz="2000" b="1" dirty="0" smtClean="0">
                <a:latin typeface="Courier New" pitchFamily="49" charset="0"/>
                <a:cs typeface="Courier New" pitchFamily="49" charset="0"/>
              </a:rPr>
              <a:t>;              </a:t>
            </a:r>
            <a:r>
              <a:rPr lang="en-US" sz="2000" b="1" dirty="0" smtClean="0">
                <a:solidFill>
                  <a:srgbClr val="008000"/>
                </a:solidFill>
                <a:latin typeface="Courier New" pitchFamily="49" charset="0"/>
                <a:cs typeface="Courier New" pitchFamily="49" charset="0"/>
              </a:rPr>
              <a:t>// access by index</a:t>
            </a:r>
            <a:endParaRPr lang="en-US" sz="2000" b="1" dirty="0" smtClean="0">
              <a:latin typeface="Courier New" pitchFamily="49" charset="0"/>
              <a:cs typeface="Courier New" pitchFamily="49" charset="0"/>
            </a:endParaRP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smtClean="0">
                <a:solidFill>
                  <a:srgbClr val="008000"/>
                </a:solidFill>
                <a:latin typeface="Courier New" pitchFamily="49" charset="0"/>
                <a:cs typeface="Courier New" pitchFamily="49" charset="0"/>
              </a:rPr>
              <a:t>// 10, 9, 8, 7, 6, 5, 4, 3, 2, 1</a:t>
            </a:r>
            <a:endParaRPr lang="en-US" sz="2000" b="1" dirty="0" smtClean="0">
              <a:latin typeface="Courier New" pitchFamily="49" charset="0"/>
              <a:cs typeface="Courier New" pitchFamily="49" charset="0"/>
            </a:endParaRPr>
          </a:p>
          <a:p>
            <a:pPr eaLnBrk="1" hangingPunct="1">
              <a:buFont typeface="Wingdings" pitchFamily="2" charset="2"/>
              <a:buNone/>
              <a:defRPr/>
            </a:pPr>
            <a:endParaRPr lang="en-US" sz="1600" dirty="0" smtClean="0">
              <a:latin typeface="Courier New" pitchFamily="49" charset="0"/>
              <a:cs typeface="Courier New" pitchFamily="49" charset="0"/>
            </a:endParaRPr>
          </a:p>
          <a:p>
            <a:pPr eaLnBrk="1" hangingPunct="1">
              <a:buFont typeface="Wingdings" pitchFamily="2" charset="2"/>
              <a:buNone/>
              <a:defRPr/>
            </a:pPr>
            <a:endParaRPr lang="en-US" sz="1600" dirty="0" smtClean="0">
              <a:latin typeface="Courier New" pitchFamily="49" charset="0"/>
              <a:cs typeface="Courier New" pitchFamily="49" charset="0"/>
            </a:endParaRPr>
          </a:p>
          <a:p>
            <a:pPr eaLnBrk="1" hangingPunct="1">
              <a:buFont typeface="Wingdings" pitchFamily="2" charset="2"/>
              <a:buNone/>
              <a:defRPr/>
            </a:pPr>
            <a:endParaRPr lang="en-US" sz="1600" dirty="0" smtClean="0">
              <a:latin typeface="Courier New" pitchFamily="49" charset="0"/>
              <a:cs typeface="Courier New" pitchFamily="49" charset="0"/>
            </a:endParaRPr>
          </a:p>
        </p:txBody>
      </p:sp>
    </p:spTree>
    <p:extLst>
      <p:ext uri="{BB962C8B-B14F-4D97-AF65-F5344CB8AC3E}">
        <p14:creationId xmlns:p14="http://schemas.microsoft.com/office/powerpoint/2010/main" val="897566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35013" y="0"/>
            <a:ext cx="8229600" cy="914400"/>
          </a:xfrm>
        </p:spPr>
        <p:txBody>
          <a:bodyPr>
            <a:noAutofit/>
          </a:bodyPr>
          <a:lstStyle/>
          <a:p>
            <a:pPr algn="ctr" eaLnBrk="1" hangingPunct="1"/>
            <a:r>
              <a:rPr lang="en-US" sz="3000" b="1" i="1" dirty="0">
                <a:latin typeface="Arial" charset="0"/>
                <a:cs typeface="Arial" charset="0"/>
              </a:rPr>
              <a:t>Generic Collection Array class: Operation</a:t>
            </a:r>
          </a:p>
        </p:txBody>
      </p:sp>
      <p:sp>
        <p:nvSpPr>
          <p:cNvPr id="28675" name="Content Placeholder 2"/>
          <p:cNvSpPr>
            <a:spLocks noGrp="1"/>
          </p:cNvSpPr>
          <p:nvPr>
            <p:ph idx="4294967295"/>
          </p:nvPr>
        </p:nvSpPr>
        <p:spPr>
          <a:xfrm>
            <a:off x="735013" y="1520825"/>
            <a:ext cx="8408987" cy="4984750"/>
          </a:xfrm>
        </p:spPr>
        <p:txBody>
          <a:bodyPr>
            <a:normAutofit/>
          </a:bodyPr>
          <a:lstStyle/>
          <a:p>
            <a:pPr eaLnBrk="1" hangingPunct="1">
              <a:buFont typeface="Wingdings" pitchFamily="2" charset="2"/>
              <a:buNone/>
              <a:defRPr/>
            </a:pPr>
            <a:r>
              <a:rPr lang="en-US" sz="1600" b="1" dirty="0" err="1" smtClean="0">
                <a:solidFill>
                  <a:schemeClr val="accent5">
                    <a:lumMod val="75000"/>
                  </a:schemeClr>
                </a:solidFill>
                <a:latin typeface="Courier New" pitchFamily="49" charset="0"/>
                <a:cs typeface="Courier New" pitchFamily="49" charset="0"/>
              </a:rPr>
              <a:t>Array</a:t>
            </a:r>
            <a:r>
              <a:rPr lang="en-US" sz="1600" b="1" dirty="0" err="1" smtClean="0">
                <a:latin typeface="Courier New" pitchFamily="49" charset="0"/>
                <a:cs typeface="Courier New" pitchFamily="49" charset="0"/>
              </a:rPr>
              <a:t>.Sort</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1, 2, 3, 4, 5, 6, 7, 8, 9, 10</a:t>
            </a:r>
          </a:p>
          <a:p>
            <a:pPr eaLnBrk="1" hangingPunct="1">
              <a:buFont typeface="Wingdings" pitchFamily="2" charset="2"/>
              <a:buNone/>
              <a:defRPr/>
            </a:pPr>
            <a:endParaRPr lang="en-US" sz="1600" b="1" dirty="0" smtClean="0">
              <a:latin typeface="Courier New" pitchFamily="49" charset="0"/>
              <a:cs typeface="Courier New" pitchFamily="49" charset="0"/>
            </a:endParaRPr>
          </a:p>
          <a:p>
            <a:pPr eaLnBrk="1" hangingPunct="1">
              <a:buFont typeface="Wingdings" pitchFamily="2" charset="2"/>
              <a:buNone/>
              <a:defRPr/>
            </a:pPr>
            <a:r>
              <a:rPr lang="en-US" sz="1600" b="1" dirty="0" smtClean="0">
                <a:latin typeface="Courier New" pitchFamily="49" charset="0"/>
                <a:cs typeface="Courier New" pitchFamily="49" charset="0"/>
              </a:rPr>
              <a:t>A </a:t>
            </a:r>
            <a:r>
              <a:rPr lang="en-US" sz="1600" b="1" dirty="0" err="1" smtClean="0">
                <a:latin typeface="Courier New" pitchFamily="49" charset="0"/>
                <a:cs typeface="Courier New" pitchFamily="49" charset="0"/>
              </a:rPr>
              <a:t>a</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[3];                       </a:t>
            </a:r>
            <a:r>
              <a:rPr lang="en-US" sz="1600" b="1" dirty="0" smtClean="0">
                <a:solidFill>
                  <a:srgbClr val="008000"/>
                </a:solidFill>
                <a:latin typeface="Courier New" pitchFamily="49" charset="0"/>
                <a:cs typeface="Courier New" pitchFamily="49" charset="0"/>
              </a:rPr>
              <a:t>// 4</a:t>
            </a:r>
          </a:p>
          <a:p>
            <a:pPr eaLnBrk="1" hangingPunct="1">
              <a:buFont typeface="Wingdings" pitchFamily="2" charset="2"/>
              <a:buNone/>
              <a:defRPr/>
            </a:pPr>
            <a:r>
              <a:rPr lang="en-US" sz="1600" b="1" dirty="0" err="1" smtClean="0">
                <a:latin typeface="Courier New" pitchFamily="49" charset="0"/>
                <a:cs typeface="Courier New" pitchFamily="49" charset="0"/>
              </a:rPr>
              <a:t>i</a:t>
            </a:r>
            <a:r>
              <a:rPr lang="en-US" sz="1600" b="1" dirty="0" smtClean="0">
                <a:solidFill>
                  <a:schemeClr val="accent5">
                    <a:lumMod val="75000"/>
                  </a:schemeClr>
                </a:solidFill>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smtClean="0">
                <a:solidFill>
                  <a:schemeClr val="accent5">
                    <a:lumMod val="75000"/>
                  </a:schemeClr>
                </a:solidFill>
                <a:latin typeface="Courier New" pitchFamily="49" charset="0"/>
                <a:cs typeface="Courier New" pitchFamily="49" charset="0"/>
              </a:rPr>
              <a:t> </a:t>
            </a:r>
            <a:r>
              <a:rPr lang="en-US" sz="1600" b="1" dirty="0" err="1" smtClean="0">
                <a:solidFill>
                  <a:schemeClr val="accent5">
                    <a:lumMod val="75000"/>
                  </a:schemeClr>
                </a:solidFill>
                <a:latin typeface="Courier New" pitchFamily="49" charset="0"/>
                <a:cs typeface="Courier New" pitchFamily="49" charset="0"/>
              </a:rPr>
              <a:t>Array</a:t>
            </a:r>
            <a:r>
              <a:rPr lang="en-US" sz="1600" b="1" dirty="0" err="1" smtClean="0">
                <a:latin typeface="Courier New" pitchFamily="49" charset="0"/>
                <a:cs typeface="Courier New" pitchFamily="49" charset="0"/>
              </a:rPr>
              <a:t>.IndexOf</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 a);          </a:t>
            </a:r>
            <a:r>
              <a:rPr lang="en-US" sz="1600" b="1" dirty="0" smtClean="0">
                <a:solidFill>
                  <a:srgbClr val="008000"/>
                </a:solidFill>
                <a:latin typeface="Courier New" pitchFamily="49" charset="0"/>
                <a:cs typeface="Courier New" pitchFamily="49" charset="0"/>
              </a:rPr>
              <a:t>// 3 </a:t>
            </a:r>
          </a:p>
          <a:p>
            <a:pPr eaLnBrk="1" hangingPunct="1">
              <a:buFont typeface="Wingdings" pitchFamily="2" charset="2"/>
              <a:buNone/>
              <a:defRPr/>
            </a:pPr>
            <a:r>
              <a:rPr lang="en-US" sz="1600" b="1" dirty="0" err="1" smtClean="0">
                <a:latin typeface="Courier New" pitchFamily="49" charset="0"/>
                <a:cs typeface="Courier New" pitchFamily="49" charset="0"/>
              </a:rPr>
              <a:t>i</a:t>
            </a:r>
            <a:r>
              <a:rPr lang="en-US" sz="1600" b="1" dirty="0" smtClean="0">
                <a:solidFill>
                  <a:schemeClr val="accent5">
                    <a:lumMod val="75000"/>
                  </a:schemeClr>
                </a:solidFill>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smtClean="0">
                <a:solidFill>
                  <a:schemeClr val="accent5">
                    <a:lumMod val="75000"/>
                  </a:schemeClr>
                </a:solidFill>
                <a:latin typeface="Courier New" pitchFamily="49" charset="0"/>
                <a:cs typeface="Courier New" pitchFamily="49" charset="0"/>
              </a:rPr>
              <a:t> </a:t>
            </a:r>
            <a:r>
              <a:rPr lang="en-US" sz="1600" b="1" dirty="0" err="1" smtClean="0">
                <a:solidFill>
                  <a:schemeClr val="accent5">
                    <a:lumMod val="75000"/>
                  </a:schemeClr>
                </a:solidFill>
                <a:latin typeface="Courier New" pitchFamily="49" charset="0"/>
                <a:cs typeface="Courier New" pitchFamily="49" charset="0"/>
              </a:rPr>
              <a:t>Array</a:t>
            </a:r>
            <a:r>
              <a:rPr lang="en-US" sz="1600" b="1" dirty="0" err="1" smtClean="0">
                <a:latin typeface="Courier New" pitchFamily="49" charset="0"/>
                <a:cs typeface="Courier New" pitchFamily="49" charset="0"/>
              </a:rPr>
              <a:t>.IndexOf</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 a, 1);       </a:t>
            </a:r>
            <a:r>
              <a:rPr lang="en-US" sz="1600" b="1" dirty="0" smtClean="0">
                <a:solidFill>
                  <a:srgbClr val="008000"/>
                </a:solidFill>
                <a:latin typeface="Courier New" pitchFamily="49" charset="0"/>
                <a:cs typeface="Courier New" pitchFamily="49" charset="0"/>
              </a:rPr>
              <a:t>// 3</a:t>
            </a:r>
          </a:p>
          <a:p>
            <a:pPr eaLnBrk="1" hangingPunct="1">
              <a:buFont typeface="Wingdings" pitchFamily="2" charset="2"/>
              <a:buNone/>
              <a:defRPr/>
            </a:pPr>
            <a:r>
              <a:rPr lang="en-US" sz="1600" b="1" dirty="0" err="1" smtClean="0">
                <a:latin typeface="Courier New" pitchFamily="49" charset="0"/>
                <a:cs typeface="Courier New" pitchFamily="49" charset="0"/>
              </a:rPr>
              <a:t>i</a:t>
            </a:r>
            <a:r>
              <a:rPr lang="en-US" sz="1600" b="1" dirty="0" smtClean="0">
                <a:solidFill>
                  <a:schemeClr val="accent5">
                    <a:lumMod val="75000"/>
                  </a:schemeClr>
                </a:solidFill>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smtClean="0">
                <a:solidFill>
                  <a:schemeClr val="accent5">
                    <a:lumMod val="75000"/>
                  </a:schemeClr>
                </a:solidFill>
                <a:latin typeface="Courier New" pitchFamily="49" charset="0"/>
                <a:cs typeface="Courier New" pitchFamily="49" charset="0"/>
              </a:rPr>
              <a:t> </a:t>
            </a:r>
            <a:r>
              <a:rPr lang="en-US" sz="1600" b="1" dirty="0" err="1" smtClean="0">
                <a:solidFill>
                  <a:schemeClr val="accent5">
                    <a:lumMod val="75000"/>
                  </a:schemeClr>
                </a:solidFill>
                <a:latin typeface="Courier New" pitchFamily="49" charset="0"/>
                <a:cs typeface="Courier New" pitchFamily="49" charset="0"/>
              </a:rPr>
              <a:t>Array</a:t>
            </a:r>
            <a:r>
              <a:rPr lang="en-US" sz="1600" b="1" dirty="0" err="1" smtClean="0">
                <a:latin typeface="Courier New" pitchFamily="49" charset="0"/>
                <a:cs typeface="Courier New" pitchFamily="49" charset="0"/>
              </a:rPr>
              <a:t>.IndexOf</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 a, 2, 1);    </a:t>
            </a:r>
            <a:r>
              <a:rPr lang="en-US" sz="1600" b="1" dirty="0" smtClean="0">
                <a:solidFill>
                  <a:srgbClr val="008000"/>
                </a:solidFill>
                <a:latin typeface="Courier New" pitchFamily="49" charset="0"/>
                <a:cs typeface="Courier New" pitchFamily="49" charset="0"/>
              </a:rPr>
              <a:t>// -1, not found</a:t>
            </a:r>
          </a:p>
          <a:p>
            <a:pPr eaLnBrk="1" hangingPunct="1">
              <a:buFont typeface="Wingdings" pitchFamily="2" charset="2"/>
              <a:buNone/>
              <a:defRPr/>
            </a:pPr>
            <a:r>
              <a:rPr lang="en-US" sz="1600" b="1" dirty="0" smtClean="0">
                <a:solidFill>
                  <a:srgbClr val="008000"/>
                </a:solidFill>
                <a:latin typeface="Courier New" pitchFamily="49" charset="0"/>
                <a:cs typeface="Courier New" pitchFamily="49" charset="0"/>
              </a:rPr>
              <a:t>                          // last number is search section length</a:t>
            </a:r>
          </a:p>
          <a:p>
            <a:pPr eaLnBrk="1" hangingPunct="1">
              <a:buFont typeface="Wingdings" pitchFamily="2" charset="2"/>
              <a:buNone/>
              <a:defRPr/>
            </a:pPr>
            <a:r>
              <a:rPr lang="en-US" sz="1600" b="1" dirty="0" err="1" smtClean="0">
                <a:latin typeface="Courier New" pitchFamily="49" charset="0"/>
                <a:cs typeface="Courier New" pitchFamily="49" charset="0"/>
              </a:rPr>
              <a:t>i</a:t>
            </a:r>
            <a:r>
              <a:rPr lang="en-US" sz="1600" b="1" dirty="0" smtClean="0">
                <a:solidFill>
                  <a:schemeClr val="accent5">
                    <a:lumMod val="75000"/>
                  </a:schemeClr>
                </a:solidFill>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smtClean="0">
                <a:solidFill>
                  <a:schemeClr val="accent5">
                    <a:lumMod val="75000"/>
                  </a:schemeClr>
                </a:solidFill>
                <a:latin typeface="Courier New" pitchFamily="49" charset="0"/>
                <a:cs typeface="Courier New" pitchFamily="49" charset="0"/>
              </a:rPr>
              <a:t> </a:t>
            </a:r>
            <a:r>
              <a:rPr lang="en-US" sz="1600" b="1" dirty="0" err="1" smtClean="0">
                <a:solidFill>
                  <a:schemeClr val="accent5">
                    <a:lumMod val="75000"/>
                  </a:schemeClr>
                </a:solidFill>
                <a:latin typeface="Courier New" pitchFamily="49" charset="0"/>
                <a:cs typeface="Courier New" pitchFamily="49" charset="0"/>
              </a:rPr>
              <a:t>Array</a:t>
            </a:r>
            <a:r>
              <a:rPr lang="en-US" sz="1600" b="1" dirty="0" err="1" smtClean="0">
                <a:latin typeface="Courier New" pitchFamily="49" charset="0"/>
                <a:cs typeface="Courier New" pitchFamily="49" charset="0"/>
              </a:rPr>
              <a:t>.IndexOf</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 a, 2, 2);    </a:t>
            </a:r>
            <a:r>
              <a:rPr lang="en-US" sz="1600" b="1" dirty="0" smtClean="0">
                <a:solidFill>
                  <a:srgbClr val="008000"/>
                </a:solidFill>
                <a:latin typeface="Courier New" pitchFamily="49" charset="0"/>
                <a:cs typeface="Courier New" pitchFamily="49" charset="0"/>
              </a:rPr>
              <a:t>// 3,</a:t>
            </a:r>
          </a:p>
          <a:p>
            <a:pPr eaLnBrk="1" hangingPunct="1">
              <a:buFont typeface="Wingdings" pitchFamily="2" charset="2"/>
              <a:buNone/>
              <a:defRPr/>
            </a:pPr>
            <a:endParaRPr lang="en-US" sz="1600" b="1" dirty="0" smtClean="0">
              <a:solidFill>
                <a:srgbClr val="008000"/>
              </a:solidFill>
              <a:latin typeface="Courier New" pitchFamily="49" charset="0"/>
              <a:cs typeface="Courier New" pitchFamily="49" charset="0"/>
            </a:endParaRPr>
          </a:p>
          <a:p>
            <a:pPr eaLnBrk="1" hangingPunct="1">
              <a:buFont typeface="Wingdings" pitchFamily="2" charset="2"/>
              <a:buNone/>
              <a:defRPr/>
            </a:pP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[6] = a;                       </a:t>
            </a:r>
            <a:r>
              <a:rPr lang="en-US" sz="1600" b="1" dirty="0" smtClean="0">
                <a:solidFill>
                  <a:srgbClr val="008000"/>
                </a:solidFill>
                <a:latin typeface="Courier New" pitchFamily="49" charset="0"/>
                <a:cs typeface="Courier New" pitchFamily="49" charset="0"/>
              </a:rPr>
              <a:t>// 1, 2, 3, 4, 5, 6, 4, 8, 9, 10</a:t>
            </a:r>
          </a:p>
          <a:p>
            <a:pPr eaLnBrk="1" hangingPunct="1">
              <a:buFont typeface="Wingdings" pitchFamily="2" charset="2"/>
              <a:buNone/>
              <a:defRPr/>
            </a:pPr>
            <a:r>
              <a:rPr lang="en-US" sz="1600" b="1" dirty="0" err="1" smtClean="0">
                <a:latin typeface="Courier New" pitchFamily="49" charset="0"/>
                <a:cs typeface="Courier New" pitchFamily="49" charset="0"/>
              </a:rPr>
              <a:t>i</a:t>
            </a:r>
            <a:r>
              <a:rPr lang="en-US" sz="1600" b="1" dirty="0" smtClean="0">
                <a:solidFill>
                  <a:schemeClr val="accent5">
                    <a:lumMod val="75000"/>
                  </a:schemeClr>
                </a:solidFill>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smtClean="0">
                <a:solidFill>
                  <a:schemeClr val="accent5">
                    <a:lumMod val="75000"/>
                  </a:schemeClr>
                </a:solidFill>
                <a:latin typeface="Courier New" pitchFamily="49" charset="0"/>
                <a:cs typeface="Courier New" pitchFamily="49" charset="0"/>
              </a:rPr>
              <a:t> </a:t>
            </a:r>
            <a:r>
              <a:rPr lang="en-US" sz="1600" b="1" dirty="0" err="1" smtClean="0">
                <a:solidFill>
                  <a:schemeClr val="accent5">
                    <a:lumMod val="75000"/>
                  </a:schemeClr>
                </a:solidFill>
                <a:latin typeface="Courier New" pitchFamily="49" charset="0"/>
                <a:cs typeface="Courier New" pitchFamily="49" charset="0"/>
              </a:rPr>
              <a:t>Array</a:t>
            </a:r>
            <a:r>
              <a:rPr lang="en-US" sz="1600" b="1" dirty="0" err="1" smtClean="0">
                <a:latin typeface="Courier New" pitchFamily="49" charset="0"/>
                <a:cs typeface="Courier New" pitchFamily="49" charset="0"/>
              </a:rPr>
              <a:t>.IndexOf</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 a, 4, 5);    </a:t>
            </a:r>
            <a:r>
              <a:rPr lang="en-US" sz="1600" b="1" dirty="0" smtClean="0">
                <a:solidFill>
                  <a:srgbClr val="008000"/>
                </a:solidFill>
                <a:latin typeface="Courier New" pitchFamily="49" charset="0"/>
                <a:cs typeface="Courier New" pitchFamily="49" charset="0"/>
              </a:rPr>
              <a:t>// 6</a:t>
            </a:r>
          </a:p>
          <a:p>
            <a:pPr eaLnBrk="1" hangingPunct="1">
              <a:buFont typeface="Wingdings" pitchFamily="2" charset="2"/>
              <a:buNone/>
              <a:defRPr/>
            </a:pPr>
            <a:r>
              <a:rPr lang="en-US" sz="1600" b="1" dirty="0" err="1" smtClean="0">
                <a:latin typeface="Courier New" pitchFamily="49" charset="0"/>
                <a:cs typeface="Courier New" pitchFamily="49" charset="0"/>
              </a:rPr>
              <a:t>i</a:t>
            </a:r>
            <a:r>
              <a:rPr lang="en-US" sz="1600" b="1" dirty="0" smtClean="0">
                <a:solidFill>
                  <a:schemeClr val="accent5">
                    <a:lumMod val="75000"/>
                  </a:schemeClr>
                </a:solidFill>
                <a:latin typeface="Courier New" pitchFamily="49" charset="0"/>
                <a:cs typeface="Courier New" pitchFamily="49" charset="0"/>
              </a:rPr>
              <a:t> </a:t>
            </a:r>
            <a:r>
              <a:rPr lang="en-US" sz="1600" b="1" dirty="0" smtClean="0">
                <a:latin typeface="Courier New" pitchFamily="49" charset="0"/>
                <a:cs typeface="Courier New" pitchFamily="49" charset="0"/>
              </a:rPr>
              <a:t>=</a:t>
            </a:r>
            <a:r>
              <a:rPr lang="en-US" sz="1600" b="1" dirty="0" smtClean="0">
                <a:solidFill>
                  <a:schemeClr val="accent5">
                    <a:lumMod val="75000"/>
                  </a:schemeClr>
                </a:solidFill>
                <a:latin typeface="Courier New" pitchFamily="49" charset="0"/>
                <a:cs typeface="Courier New" pitchFamily="49" charset="0"/>
              </a:rPr>
              <a:t> </a:t>
            </a:r>
            <a:r>
              <a:rPr lang="en-US" sz="1600" b="1" dirty="0" err="1" smtClean="0">
                <a:solidFill>
                  <a:schemeClr val="accent5">
                    <a:lumMod val="75000"/>
                  </a:schemeClr>
                </a:solidFill>
                <a:latin typeface="Courier New" pitchFamily="49" charset="0"/>
                <a:cs typeface="Courier New" pitchFamily="49" charset="0"/>
              </a:rPr>
              <a:t>Array</a:t>
            </a:r>
            <a:r>
              <a:rPr lang="en-US" sz="1600" b="1" dirty="0" err="1" smtClean="0">
                <a:latin typeface="Courier New" pitchFamily="49" charset="0"/>
                <a:cs typeface="Courier New" pitchFamily="49" charset="0"/>
              </a:rPr>
              <a:t>.LastIndexOf</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 a);      </a:t>
            </a:r>
            <a:r>
              <a:rPr lang="en-US" sz="1600" b="1" dirty="0" smtClean="0">
                <a:solidFill>
                  <a:srgbClr val="008000"/>
                </a:solidFill>
                <a:latin typeface="Courier New" pitchFamily="49" charset="0"/>
                <a:cs typeface="Courier New" pitchFamily="49" charset="0"/>
              </a:rPr>
              <a:t>// 6</a:t>
            </a:r>
          </a:p>
          <a:p>
            <a:pPr eaLnBrk="1" hangingPunct="1">
              <a:buFont typeface="Wingdings" pitchFamily="2" charset="2"/>
              <a:buNone/>
              <a:defRPr/>
            </a:pPr>
            <a:r>
              <a:rPr lang="en-US" sz="1600" b="1" dirty="0" err="1" smtClean="0">
                <a:solidFill>
                  <a:schemeClr val="accent5">
                    <a:lumMod val="75000"/>
                  </a:schemeClr>
                </a:solidFill>
                <a:latin typeface="Courier New" pitchFamily="49" charset="0"/>
                <a:cs typeface="Courier New" pitchFamily="49" charset="0"/>
              </a:rPr>
              <a:t>Array</a:t>
            </a:r>
            <a:r>
              <a:rPr lang="en-US" sz="1600" b="1" dirty="0" err="1" smtClean="0">
                <a:latin typeface="Courier New" pitchFamily="49" charset="0"/>
                <a:cs typeface="Courier New" pitchFamily="49" charset="0"/>
              </a:rPr>
              <a:t>.Reverse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ar</a:t>
            </a:r>
            <a:r>
              <a:rPr lang="en-US" sz="1600" b="1" dirty="0" smtClean="0">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10, 9, 8, 4, 6, 5, 4, 3, 2, 1</a:t>
            </a:r>
          </a:p>
        </p:txBody>
      </p:sp>
    </p:spTree>
    <p:extLst>
      <p:ext uri="{BB962C8B-B14F-4D97-AF65-F5344CB8AC3E}">
        <p14:creationId xmlns:p14="http://schemas.microsoft.com/office/powerpoint/2010/main" val="4189762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759619" y="0"/>
            <a:ext cx="8229600" cy="914400"/>
          </a:xfrm>
        </p:spPr>
        <p:txBody>
          <a:bodyPr>
            <a:noAutofit/>
          </a:bodyPr>
          <a:lstStyle/>
          <a:p>
            <a:pPr eaLnBrk="1" hangingPunct="1"/>
            <a:r>
              <a:rPr lang="en-US" sz="3000" b="1" i="1" dirty="0" err="1">
                <a:latin typeface="Arial" charset="0"/>
                <a:cs typeface="Arial" charset="0"/>
              </a:rPr>
              <a:t>System.Collections.Generic.List</a:t>
            </a:r>
            <a:endParaRPr lang="en-US" sz="3000" b="1" i="1" dirty="0">
              <a:latin typeface="Arial" charset="0"/>
              <a:cs typeface="Arial" charset="0"/>
            </a:endParaRPr>
          </a:p>
        </p:txBody>
      </p:sp>
      <p:sp>
        <p:nvSpPr>
          <p:cNvPr id="28675" name="Content Placeholder 2"/>
          <p:cNvSpPr>
            <a:spLocks noGrp="1"/>
          </p:cNvSpPr>
          <p:nvPr>
            <p:ph idx="4294967295"/>
          </p:nvPr>
        </p:nvSpPr>
        <p:spPr>
          <a:xfrm>
            <a:off x="604838" y="1389063"/>
            <a:ext cx="8539162" cy="5056187"/>
          </a:xfrm>
        </p:spPr>
        <p:txBody>
          <a:bodyPr/>
          <a:lstStyle/>
          <a:p>
            <a:pPr eaLnBrk="1" hangingPunct="1">
              <a:buFont typeface="Wingdings" pitchFamily="2" charset="2"/>
              <a:buNone/>
              <a:defRPr/>
            </a:pPr>
            <a:r>
              <a:rPr lang="en-US" sz="2000" b="1" dirty="0" smtClean="0">
                <a:solidFill>
                  <a:srgbClr val="0000FF"/>
                </a:solidFill>
                <a:latin typeface="Courier New" pitchFamily="49" charset="0"/>
                <a:cs typeface="Courier New" pitchFamily="49" charset="0"/>
              </a:rPr>
              <a:t>public class</a:t>
            </a:r>
            <a:r>
              <a:rPr lang="en-US" sz="2000" b="1" dirty="0" smtClean="0">
                <a:latin typeface="Courier New" pitchFamily="49" charset="0"/>
                <a:cs typeface="Courier New" pitchFamily="49" charset="0"/>
              </a:rPr>
              <a:t> </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a:t>
            </a:r>
            <a:r>
              <a:rPr lang="en-US" sz="2000" b="1" dirty="0" smtClean="0">
                <a:solidFill>
                  <a:schemeClr val="accent5">
                    <a:lumMod val="75000"/>
                  </a:schemeClr>
                </a:solidFill>
                <a:latin typeface="Courier New" pitchFamily="49" charset="0"/>
                <a:cs typeface="Courier New" pitchFamily="49" charset="0"/>
              </a:rPr>
              <a:t>IComparable</a:t>
            </a:r>
            <a:r>
              <a:rPr lang="en-US" sz="2000" b="1" dirty="0" smtClean="0">
                <a:latin typeface="Courier New" pitchFamily="49" charset="0"/>
                <a:cs typeface="Courier New" pitchFamily="49" charset="0"/>
              </a:rPr>
              <a:t>&lt;</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&gt;{…}</a:t>
            </a:r>
          </a:p>
          <a:p>
            <a:pPr eaLnBrk="1" hangingPunct="1">
              <a:buFont typeface="Wingdings" pitchFamily="2" charset="2"/>
              <a:buNone/>
              <a:defRPr/>
            </a:pPr>
            <a:endParaRPr lang="en-US" sz="2000" b="1" dirty="0" smtClean="0">
              <a:solidFill>
                <a:srgbClr val="0000FF"/>
              </a:solidFill>
              <a:latin typeface="Courier New" pitchFamily="49" charset="0"/>
              <a:cs typeface="Courier New" pitchFamily="49" charset="0"/>
            </a:endParaRPr>
          </a:p>
          <a:p>
            <a:pPr eaLnBrk="1" hangingPunct="1">
              <a:buFont typeface="Wingdings" pitchFamily="2" charset="2"/>
              <a:buNone/>
              <a:defRPr/>
            </a:pPr>
            <a:r>
              <a:rPr lang="en-US" sz="2000" b="1" dirty="0" smtClean="0">
                <a:solidFill>
                  <a:schemeClr val="accent5">
                    <a:lumMod val="75000"/>
                  </a:schemeClr>
                </a:solidFill>
                <a:latin typeface="Courier New" pitchFamily="49" charset="0"/>
                <a:cs typeface="Courier New" pitchFamily="49" charset="0"/>
              </a:rPr>
              <a:t>List</a:t>
            </a:r>
            <a:r>
              <a:rPr lang="en-US" sz="2000" b="1" dirty="0" smtClean="0">
                <a:latin typeface="Courier New" pitchFamily="49" charset="0"/>
                <a:cs typeface="Courier New" pitchFamily="49" charset="0"/>
              </a:rPr>
              <a:t>&lt;</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&gt; al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a:t>
            </a:r>
            <a:r>
              <a:rPr lang="en-US" sz="2000" b="1" dirty="0" smtClean="0">
                <a:solidFill>
                  <a:schemeClr val="accent5">
                    <a:lumMod val="75000"/>
                  </a:schemeClr>
                </a:solidFill>
                <a:latin typeface="Courier New" pitchFamily="49" charset="0"/>
                <a:cs typeface="Courier New" pitchFamily="49" charset="0"/>
              </a:rPr>
              <a:t>List</a:t>
            </a:r>
            <a:r>
              <a:rPr lang="en-US" sz="2000" b="1" dirty="0" smtClean="0">
                <a:latin typeface="Courier New" pitchFamily="49" charset="0"/>
                <a:cs typeface="Courier New" pitchFamily="49" charset="0"/>
              </a:rPr>
              <a:t>&lt;</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&gt;();</a:t>
            </a:r>
          </a:p>
          <a:p>
            <a:pPr eaLnBrk="1" hangingPunct="1">
              <a:buFont typeface="Wingdings" pitchFamily="2" charset="2"/>
              <a:buNone/>
              <a:defRPr/>
            </a:pP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ar.Count</a:t>
            </a:r>
            <a:r>
              <a:rPr lang="en-US" sz="2000" b="1" dirty="0" smtClean="0">
                <a:latin typeface="Courier New" pitchFamily="49" charset="0"/>
                <a:cs typeface="Courier New" pitchFamily="49" charset="0"/>
              </a:rPr>
              <a:t>;                </a:t>
            </a:r>
            <a:r>
              <a:rPr lang="en-US" sz="2000" b="1" dirty="0" smtClean="0">
                <a:solidFill>
                  <a:srgbClr val="008000"/>
                </a:solidFill>
                <a:latin typeface="Courier New" pitchFamily="49" charset="0"/>
                <a:cs typeface="Courier New" pitchFamily="49" charset="0"/>
              </a:rPr>
              <a:t>// 0</a:t>
            </a:r>
          </a:p>
          <a:p>
            <a:pPr eaLnBrk="1" hangingPunct="1">
              <a:buFont typeface="Wingdings" pitchFamily="2" charset="2"/>
              <a:buNone/>
              <a:defRPr/>
            </a:pPr>
            <a:endParaRPr lang="en-US" sz="2000" b="1" dirty="0" smtClean="0">
              <a:latin typeface="Courier New" pitchFamily="49" charset="0"/>
              <a:cs typeface="Courier New" pitchFamily="49" charset="0"/>
            </a:endParaRPr>
          </a:p>
          <a:p>
            <a:pPr eaLnBrk="1" hangingPunct="1">
              <a:buFont typeface="Wingdings" pitchFamily="2" charset="2"/>
              <a:buNone/>
              <a:defRPr/>
            </a:pPr>
            <a:r>
              <a:rPr lang="en-US" sz="2000" b="1" dirty="0" smtClean="0">
                <a:solidFill>
                  <a:srgbClr val="0000FF"/>
                </a:solidFill>
                <a:latin typeface="Courier New" pitchFamily="49" charset="0"/>
                <a:cs typeface="Courier New" pitchFamily="49" charset="0"/>
              </a:rPr>
              <a:t>for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10;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&gt; 0;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a:t>
            </a:r>
            <a:r>
              <a:rPr lang="en-US" sz="2000" b="1" dirty="0" smtClean="0">
                <a:solidFill>
                  <a:srgbClr val="008000"/>
                </a:solidFill>
                <a:latin typeface="Courier New" pitchFamily="49" charset="0"/>
                <a:cs typeface="Courier New" pitchFamily="49" charset="0"/>
              </a:rPr>
              <a:t>// Initialize</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ai</a:t>
            </a:r>
            <a:r>
              <a:rPr lang="en-US" sz="2000" b="1" dirty="0" smtClean="0">
                <a:latin typeface="Courier New" pitchFamily="49" charset="0"/>
                <a:cs typeface="Courier New" pitchFamily="49" charset="0"/>
              </a:rPr>
              <a:t>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a:t>
            </a:r>
            <a:r>
              <a:rPr lang="en-US" sz="2000" b="1" dirty="0" smtClean="0">
                <a:solidFill>
                  <a:schemeClr val="accent5">
                    <a:lumMod val="75000"/>
                  </a:schemeClr>
                </a:solidFill>
                <a:latin typeface="Courier New" pitchFamily="49" charset="0"/>
                <a:cs typeface="Courier New" pitchFamily="49" charset="0"/>
              </a:rPr>
              <a:t>A</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ai.i</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al.Add</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ai</a:t>
            </a:r>
            <a:r>
              <a:rPr lang="en-US" sz="2000" b="1" dirty="0" smtClean="0">
                <a:latin typeface="Courier New" pitchFamily="49" charset="0"/>
                <a:cs typeface="Courier New" pitchFamily="49" charset="0"/>
              </a:rPr>
              <a:t>);</a:t>
            </a:r>
          </a:p>
          <a:p>
            <a:pPr eaLnBrk="1" hangingPunct="1">
              <a:buFont typeface="Wingdings" pitchFamily="2" charset="2"/>
              <a:buNone/>
              <a:defRPr/>
            </a:pPr>
            <a:r>
              <a:rPr lang="en-US" sz="2000" b="1" dirty="0" smtClean="0">
                <a:latin typeface="Courier New" pitchFamily="49" charset="0"/>
                <a:cs typeface="Courier New" pitchFamily="49" charset="0"/>
              </a:rPr>
              <a:t>}                                </a:t>
            </a:r>
            <a:r>
              <a:rPr lang="en-US" sz="2000" b="1" dirty="0" smtClean="0">
                <a:solidFill>
                  <a:srgbClr val="008000"/>
                </a:solidFill>
                <a:latin typeface="Courier New" pitchFamily="49" charset="0"/>
                <a:cs typeface="Courier New" pitchFamily="49" charset="0"/>
              </a:rPr>
              <a:t>// 10, 9, 8, 7, 6, 5, 4, 3, 2, 1</a:t>
            </a:r>
          </a:p>
          <a:p>
            <a:pPr eaLnBrk="1" hangingPunct="1">
              <a:buFont typeface="Wingdings" pitchFamily="2" charset="2"/>
              <a:buNone/>
              <a:defRPr/>
            </a:pPr>
            <a:r>
              <a:rPr lang="en-US" sz="2000" b="1" dirty="0" smtClean="0">
                <a:latin typeface="Courier New" pitchFamily="49" charset="0"/>
                <a:cs typeface="Courier New" pitchFamily="49" charset="0"/>
              </a:rPr>
              <a:t>…</a:t>
            </a:r>
          </a:p>
          <a:p>
            <a:pPr eaLnBrk="1" hangingPunct="1">
              <a:buFont typeface="Wingdings" pitchFamily="2" charset="2"/>
              <a:buNone/>
              <a:defRPr/>
            </a:pPr>
            <a:endParaRPr lang="en-US" sz="1600" dirty="0" smtClean="0">
              <a:latin typeface="Courier New" pitchFamily="49" charset="0"/>
              <a:cs typeface="Courier New" pitchFamily="49" charset="0"/>
            </a:endParaRPr>
          </a:p>
          <a:p>
            <a:pPr eaLnBrk="1" hangingPunct="1">
              <a:buFont typeface="Wingdings" pitchFamily="2" charset="2"/>
              <a:buNone/>
              <a:defRPr/>
            </a:pPr>
            <a:endParaRPr lang="en-US" sz="1600" dirty="0" smtClean="0">
              <a:solidFill>
                <a:srgbClr val="008000"/>
              </a:solidFill>
              <a:latin typeface="Courier New" pitchFamily="49" charset="0"/>
              <a:cs typeface="Courier New" pitchFamily="49" charset="0"/>
            </a:endParaRPr>
          </a:p>
          <a:p>
            <a:pPr eaLnBrk="1" hangingPunct="1">
              <a:buFont typeface="Wingdings" pitchFamily="2" charset="2"/>
              <a:buNone/>
              <a:defRPr/>
            </a:pPr>
            <a:endParaRPr lang="en-US" sz="1600" dirty="0" smtClean="0">
              <a:latin typeface="Courier New" pitchFamily="49" charset="0"/>
              <a:cs typeface="Courier New" pitchFamily="49" charset="0"/>
            </a:endParaRPr>
          </a:p>
          <a:p>
            <a:pPr eaLnBrk="1" hangingPunct="1">
              <a:buFont typeface="Wingdings" pitchFamily="2" charset="2"/>
              <a:buNone/>
              <a:defRPr/>
            </a:pPr>
            <a:endParaRPr lang="en-US" sz="1600" dirty="0" smtClean="0">
              <a:latin typeface="Courier New" pitchFamily="49" charset="0"/>
              <a:cs typeface="Courier New" pitchFamily="49" charset="0"/>
            </a:endParaRPr>
          </a:p>
          <a:p>
            <a:pPr eaLnBrk="1" hangingPunct="1">
              <a:buFont typeface="Wingdings" pitchFamily="2" charset="2"/>
              <a:buNone/>
              <a:defRPr/>
            </a:pPr>
            <a:endParaRPr lang="en-US" sz="1600" dirty="0" smtClean="0">
              <a:latin typeface="Courier New" pitchFamily="49" charset="0"/>
              <a:cs typeface="Courier New" pitchFamily="49" charset="0"/>
            </a:endParaRPr>
          </a:p>
        </p:txBody>
      </p:sp>
    </p:spTree>
    <p:extLst>
      <p:ext uri="{BB962C8B-B14F-4D97-AF65-F5344CB8AC3E}">
        <p14:creationId xmlns:p14="http://schemas.microsoft.com/office/powerpoint/2010/main" val="2444209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85371" y="14514"/>
            <a:ext cx="8229600" cy="914400"/>
          </a:xfrm>
        </p:spPr>
        <p:txBody>
          <a:bodyPr>
            <a:noAutofit/>
          </a:bodyPr>
          <a:lstStyle/>
          <a:p>
            <a:pPr eaLnBrk="1" hangingPunct="1"/>
            <a:r>
              <a:rPr lang="en-US" sz="3000" b="1" i="1" dirty="0" err="1" smtClean="0">
                <a:latin typeface="Arial" charset="0"/>
                <a:cs typeface="Arial" charset="0"/>
              </a:rPr>
              <a:t>System.Collections.Generic.Dictionnary</a:t>
            </a:r>
            <a:endParaRPr lang="en-US" sz="3000" b="1" i="1" dirty="0">
              <a:latin typeface="Arial" charset="0"/>
              <a:cs typeface="Arial" charset="0"/>
            </a:endParaRPr>
          </a:p>
        </p:txBody>
      </p:sp>
      <p:sp>
        <p:nvSpPr>
          <p:cNvPr id="35843" name="Content Placeholder 2"/>
          <p:cNvSpPr>
            <a:spLocks noGrp="1"/>
          </p:cNvSpPr>
          <p:nvPr>
            <p:ph idx="4294967295"/>
          </p:nvPr>
        </p:nvSpPr>
        <p:spPr>
          <a:xfrm>
            <a:off x="0" y="1196975"/>
            <a:ext cx="7886700" cy="5410200"/>
          </a:xfrm>
        </p:spPr>
        <p:txBody>
          <a:bodyPr>
            <a:normAutofit/>
          </a:bodyPr>
          <a:lstStyle/>
          <a:p>
            <a:pPr eaLnBrk="1" hangingPunct="1">
              <a:buFont typeface="Wingdings" pitchFamily="2" charset="2"/>
              <a:buNone/>
              <a:defRPr/>
            </a:pPr>
            <a:r>
              <a:rPr lang="en-US" sz="1600" b="1" dirty="0" smtClean="0">
                <a:solidFill>
                  <a:srgbClr val="0000FF"/>
                </a:solidFill>
                <a:latin typeface="Courier New" pitchFamily="49" charset="0"/>
                <a:cs typeface="Courier New" pitchFamily="49" charset="0"/>
              </a:rPr>
              <a:t>class</a:t>
            </a:r>
            <a:r>
              <a:rPr lang="en-US" sz="1600" b="1" dirty="0" smtClean="0">
                <a:latin typeface="Courier New" pitchFamily="49" charset="0"/>
                <a:cs typeface="Courier New" pitchFamily="49" charset="0"/>
              </a:rPr>
              <a:t> </a:t>
            </a:r>
            <a:r>
              <a:rPr lang="en-US" sz="1600" b="1" dirty="0" smtClean="0">
                <a:solidFill>
                  <a:schemeClr val="accent5">
                    <a:lumMod val="75000"/>
                  </a:schemeClr>
                </a:solidFill>
                <a:latin typeface="Courier New" pitchFamily="49" charset="0"/>
                <a:cs typeface="Courier New" pitchFamily="49" charset="0"/>
              </a:rPr>
              <a:t>A</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public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get</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set</a:t>
            </a:r>
            <a:r>
              <a:rPr lang="en-US" sz="1600" b="1" dirty="0" smtClean="0">
                <a:latin typeface="Courier New" pitchFamily="49" charset="0"/>
                <a:cs typeface="Courier New" pitchFamily="49" charset="0"/>
              </a:rPr>
              <a:t>;}}</a:t>
            </a:r>
          </a:p>
          <a:p>
            <a:pPr eaLnBrk="1" hangingPunct="1">
              <a:buFont typeface="Wingdings" pitchFamily="2" charset="2"/>
              <a:buNone/>
              <a:defRPr/>
            </a:pPr>
            <a:r>
              <a:rPr lang="en-US" sz="1600" b="1" dirty="0" smtClean="0">
                <a:solidFill>
                  <a:schemeClr val="accent5">
                    <a:lumMod val="75000"/>
                  </a:schemeClr>
                </a:solidFill>
                <a:latin typeface="Courier New" pitchFamily="49" charset="0"/>
                <a:cs typeface="Courier New" pitchFamily="49" charset="0"/>
              </a:rPr>
              <a:t>Dictionary</a:t>
            </a:r>
            <a:r>
              <a:rPr lang="en-US" sz="1600" b="1" dirty="0" smtClean="0">
                <a:latin typeface="Courier New" pitchFamily="49" charset="0"/>
                <a:cs typeface="Courier New" pitchFamily="49" charset="0"/>
              </a:rPr>
              <a:t>&lt;</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smtClean="0">
                <a:solidFill>
                  <a:schemeClr val="accent5">
                    <a:lumMod val="75000"/>
                  </a:schemeClr>
                </a:solidFill>
                <a:latin typeface="Courier New" pitchFamily="49" charset="0"/>
                <a:cs typeface="Courier New" pitchFamily="49" charset="0"/>
              </a:rPr>
              <a:t>A</a:t>
            </a:r>
            <a:r>
              <a:rPr lang="en-US" sz="1600" b="1" dirty="0" smtClean="0">
                <a:latin typeface="Courier New" pitchFamily="49" charset="0"/>
                <a:cs typeface="Courier New" pitchFamily="49" charset="0"/>
              </a:rPr>
              <a:t>&gt; </a:t>
            </a:r>
            <a:r>
              <a:rPr lang="en-US" sz="1600" b="1" dirty="0" smtClean="0"/>
              <a:t>ad</a:t>
            </a:r>
            <a:r>
              <a:rPr lang="en-US" sz="1600" b="1" dirty="0" smtClean="0">
                <a:latin typeface="Courier New" pitchFamily="49" charset="0"/>
                <a:cs typeface="Courier New" pitchFamily="49" charset="0"/>
              </a:rPr>
              <a:t>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a:t>
            </a:r>
            <a:r>
              <a:rPr lang="en-US" sz="1600" b="1" dirty="0" smtClean="0">
                <a:solidFill>
                  <a:schemeClr val="accent5">
                    <a:lumMod val="75000"/>
                  </a:schemeClr>
                </a:solidFill>
                <a:latin typeface="Courier New" pitchFamily="49" charset="0"/>
                <a:cs typeface="Courier New" pitchFamily="49" charset="0"/>
              </a:rPr>
              <a:t>Dictionary</a:t>
            </a:r>
            <a:r>
              <a:rPr lang="en-US" sz="1600" b="1" dirty="0" smtClean="0">
                <a:latin typeface="Courier New" pitchFamily="49" charset="0"/>
                <a:cs typeface="Courier New" pitchFamily="49" charset="0"/>
              </a:rPr>
              <a:t>&lt;</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smtClean="0">
                <a:solidFill>
                  <a:schemeClr val="accent5">
                    <a:lumMod val="75000"/>
                  </a:schemeClr>
                </a:solidFill>
                <a:latin typeface="Courier New" pitchFamily="49" charset="0"/>
                <a:cs typeface="Courier New" pitchFamily="49" charset="0"/>
              </a:rPr>
              <a:t>A</a:t>
            </a:r>
            <a:r>
              <a:rPr lang="en-US" sz="1600" b="1" dirty="0" smtClean="0">
                <a:latin typeface="Courier New" pitchFamily="49" charset="0"/>
                <a:cs typeface="Courier New" pitchFamily="49" charset="0"/>
              </a:rPr>
              <a:t>&gt;();</a:t>
            </a:r>
          </a:p>
          <a:p>
            <a:pPr eaLnBrk="1" hangingPunct="1">
              <a:buFont typeface="Wingdings" pitchFamily="2" charset="2"/>
              <a:buNone/>
              <a:defRPr/>
            </a:pPr>
            <a:r>
              <a:rPr lang="en-US" sz="1600" b="1" dirty="0" smtClean="0">
                <a:solidFill>
                  <a:srgbClr val="008000"/>
                </a:solidFill>
                <a:latin typeface="Courier New" pitchFamily="49" charset="0"/>
                <a:cs typeface="Courier New" pitchFamily="49" charset="0"/>
              </a:rPr>
              <a:t>   // use the hash code of key then no order is warranted</a:t>
            </a:r>
          </a:p>
          <a:p>
            <a:pPr eaLnBrk="1" hangingPunct="1">
              <a:buFont typeface="Wingdings" pitchFamily="2" charset="2"/>
              <a:buNone/>
              <a:defRPr/>
            </a:pP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ad.Count</a:t>
            </a:r>
            <a:r>
              <a:rPr lang="en-US" sz="1600" b="1" dirty="0" smtClean="0">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0</a:t>
            </a:r>
          </a:p>
          <a:p>
            <a:pPr eaLnBrk="1" hangingPunct="1">
              <a:buFont typeface="Wingdings" pitchFamily="2" charset="2"/>
              <a:buNone/>
              <a:defRPr/>
            </a:pPr>
            <a:endParaRPr lang="en-US" sz="1600" b="1" dirty="0" smtClean="0">
              <a:latin typeface="Courier New" pitchFamily="49" charset="0"/>
              <a:cs typeface="Courier New" pitchFamily="49" charset="0"/>
            </a:endParaRPr>
          </a:p>
          <a:p>
            <a:pPr eaLnBrk="1" hangingPunct="1">
              <a:buFont typeface="Wingdings" pitchFamily="2" charset="2"/>
              <a:buNone/>
              <a:defRPr/>
            </a:pPr>
            <a:r>
              <a:rPr lang="en-US" sz="1600" b="1" dirty="0" smtClean="0">
                <a:solidFill>
                  <a:schemeClr val="accent5">
                    <a:lumMod val="75000"/>
                  </a:schemeClr>
                </a:solidFill>
                <a:latin typeface="Courier New" pitchFamily="49" charset="0"/>
                <a:cs typeface="Courier New" pitchFamily="49" charset="0"/>
              </a:rPr>
              <a:t>A</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aA</a:t>
            </a:r>
            <a:r>
              <a:rPr lang="en-US" sz="1600" b="1" dirty="0" smtClean="0">
                <a:latin typeface="Courier New" pitchFamily="49" charset="0"/>
                <a:cs typeface="Courier New" pitchFamily="49" charset="0"/>
              </a:rPr>
              <a:t>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a:t>
            </a:r>
            <a:r>
              <a:rPr lang="en-US" sz="1600" b="1" dirty="0" smtClean="0">
                <a:solidFill>
                  <a:schemeClr val="accent5">
                    <a:lumMod val="75000"/>
                  </a:schemeClr>
                </a:solidFill>
                <a:latin typeface="Courier New" pitchFamily="49" charset="0"/>
                <a:cs typeface="Courier New" pitchFamily="49" charset="0"/>
              </a:rPr>
              <a:t>A</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aA.i</a:t>
            </a:r>
            <a:r>
              <a:rPr lang="en-US" sz="1600" b="1" dirty="0" smtClean="0">
                <a:latin typeface="Courier New" pitchFamily="49" charset="0"/>
                <a:cs typeface="Courier New" pitchFamily="49" charset="0"/>
              </a:rPr>
              <a:t> = 1;</a:t>
            </a:r>
          </a:p>
          <a:p>
            <a:pPr eaLnBrk="1" hangingPunct="1">
              <a:buFont typeface="Wingdings" pitchFamily="2" charset="2"/>
              <a:buNone/>
              <a:defRPr/>
            </a:pPr>
            <a:r>
              <a:rPr lang="en-US" sz="1600" b="1" dirty="0" err="1" smtClean="0">
                <a:latin typeface="Courier New" pitchFamily="49" charset="0"/>
                <a:cs typeface="Courier New" pitchFamily="49" charset="0"/>
              </a:rPr>
              <a:t>ad.Add</a:t>
            </a:r>
            <a:r>
              <a:rPr lang="en-US" sz="1600" b="1" dirty="0" smtClean="0">
                <a:latin typeface="Courier New" pitchFamily="49" charset="0"/>
                <a:cs typeface="Courier New" pitchFamily="49" charset="0"/>
              </a:rPr>
              <a:t>(1, </a:t>
            </a:r>
            <a:r>
              <a:rPr lang="en-US" sz="1600" b="1" dirty="0" err="1" smtClean="0">
                <a:latin typeface="Courier New" pitchFamily="49" charset="0"/>
                <a:cs typeface="Courier New" pitchFamily="49" charset="0"/>
              </a:rPr>
              <a:t>aA</a:t>
            </a:r>
            <a:r>
              <a:rPr lang="en-US" sz="1600" b="1" dirty="0" smtClean="0">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add new</a:t>
            </a:r>
          </a:p>
          <a:p>
            <a:pPr eaLnBrk="1" hangingPunct="1">
              <a:buFont typeface="Wingdings" pitchFamily="2" charset="2"/>
              <a:buNone/>
              <a:defRPr/>
            </a:pP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ad.Count</a:t>
            </a:r>
            <a:r>
              <a:rPr lang="en-US" sz="1600" b="1" dirty="0" smtClean="0">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1</a:t>
            </a:r>
            <a:endParaRPr lang="en-US" sz="1600" b="1" dirty="0" smtClean="0">
              <a:latin typeface="Courier New" pitchFamily="49" charset="0"/>
              <a:cs typeface="Courier New" pitchFamily="49" charset="0"/>
            </a:endParaRPr>
          </a:p>
          <a:p>
            <a:pPr eaLnBrk="1" hangingPunct="1">
              <a:buFont typeface="Wingdings" pitchFamily="2" charset="2"/>
              <a:buNone/>
              <a:defRPr/>
            </a:pPr>
            <a:r>
              <a:rPr lang="en-US" sz="1600" b="1" dirty="0" err="1" smtClean="0">
                <a:latin typeface="Courier New" pitchFamily="49" charset="0"/>
                <a:cs typeface="Courier New" pitchFamily="49" charset="0"/>
              </a:rPr>
              <a:t>ad.Add</a:t>
            </a:r>
            <a:r>
              <a:rPr lang="en-US" sz="1600" b="1" dirty="0" smtClean="0">
                <a:latin typeface="Courier New" pitchFamily="49" charset="0"/>
                <a:cs typeface="Courier New" pitchFamily="49" charset="0"/>
              </a:rPr>
              <a:t>(1, </a:t>
            </a:r>
            <a:r>
              <a:rPr lang="en-US" sz="1600" b="1" dirty="0" err="1" smtClean="0">
                <a:latin typeface="Courier New" pitchFamily="49" charset="0"/>
                <a:cs typeface="Courier New" pitchFamily="49" charset="0"/>
              </a:rPr>
              <a:t>aA</a:t>
            </a:r>
            <a:r>
              <a:rPr lang="en-US" sz="1600" b="1" dirty="0" smtClean="0">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Error, key existed</a:t>
            </a:r>
          </a:p>
          <a:p>
            <a:pPr eaLnBrk="1" hangingPunct="1">
              <a:buFont typeface="Wingdings" pitchFamily="2" charset="2"/>
              <a:buNone/>
              <a:defRPr/>
            </a:pPr>
            <a:endParaRPr lang="en-US" sz="1600" b="1" dirty="0" smtClean="0">
              <a:solidFill>
                <a:srgbClr val="008000"/>
              </a:solidFill>
              <a:latin typeface="Courier New" pitchFamily="49" charset="0"/>
              <a:cs typeface="Courier New" pitchFamily="49" charset="0"/>
            </a:endParaRPr>
          </a:p>
          <a:p>
            <a:pPr eaLnBrk="1" hangingPunct="1">
              <a:buFont typeface="Wingdings" pitchFamily="2" charset="2"/>
              <a:buNone/>
              <a:defRPr/>
            </a:pPr>
            <a:r>
              <a:rPr lang="en-US" sz="1600" b="1" dirty="0" err="1" smtClean="0">
                <a:solidFill>
                  <a:srgbClr val="0000FF"/>
                </a:solidFill>
                <a:latin typeface="Courier New" pitchFamily="49" charset="0"/>
                <a:cs typeface="Courier New" pitchFamily="49" charset="0"/>
              </a:rPr>
              <a:t>bool</a:t>
            </a:r>
            <a:r>
              <a:rPr lang="en-US" sz="1600" b="1" dirty="0" smtClean="0">
                <a:latin typeface="Courier New" pitchFamily="49" charset="0"/>
                <a:cs typeface="Courier New" pitchFamily="49" charset="0"/>
              </a:rPr>
              <a:t> b = </a:t>
            </a:r>
            <a:r>
              <a:rPr lang="en-US" sz="1600" b="1" dirty="0" err="1" smtClean="0">
                <a:latin typeface="Courier New" pitchFamily="49" charset="0"/>
                <a:cs typeface="Courier New" pitchFamily="49" charset="0"/>
              </a:rPr>
              <a:t>ad.ContainsKey</a:t>
            </a:r>
            <a:r>
              <a:rPr lang="en-US" sz="1600" b="1" dirty="0" smtClean="0">
                <a:latin typeface="Courier New" pitchFamily="49" charset="0"/>
                <a:cs typeface="Courier New" pitchFamily="49" charset="0"/>
              </a:rPr>
              <a:t>(1);    </a:t>
            </a:r>
            <a:r>
              <a:rPr lang="en-US" sz="1600" b="1" dirty="0" smtClean="0">
                <a:solidFill>
                  <a:srgbClr val="008000"/>
                </a:solidFill>
                <a:latin typeface="Courier New" pitchFamily="49" charset="0"/>
                <a:cs typeface="Courier New" pitchFamily="49" charset="0"/>
              </a:rPr>
              <a:t>// true</a:t>
            </a:r>
          </a:p>
          <a:p>
            <a:pPr eaLnBrk="1" hangingPunct="1">
              <a:buFont typeface="Wingdings" pitchFamily="2" charset="2"/>
              <a:buNone/>
              <a:defRPr/>
            </a:pPr>
            <a:r>
              <a:rPr lang="en-US" sz="1600" b="1" dirty="0" smtClean="0">
                <a:solidFill>
                  <a:schemeClr val="accent5">
                    <a:lumMod val="75000"/>
                  </a:schemeClr>
                </a:solidFill>
                <a:latin typeface="Courier New" pitchFamily="49" charset="0"/>
                <a:cs typeface="Courier New" pitchFamily="49" charset="0"/>
              </a:rPr>
              <a:t>A </a:t>
            </a:r>
            <a:r>
              <a:rPr lang="en-US" sz="1600" b="1" dirty="0" err="1" smtClean="0">
                <a:latin typeface="Courier New" pitchFamily="49" charset="0"/>
                <a:cs typeface="Courier New" pitchFamily="49" charset="0"/>
              </a:rPr>
              <a:t>oA</a:t>
            </a:r>
            <a:r>
              <a:rPr lang="en-US" sz="1600" b="1" dirty="0" smtClean="0">
                <a:latin typeface="Courier New" pitchFamily="49" charset="0"/>
                <a:cs typeface="Courier New" pitchFamily="49" charset="0"/>
              </a:rPr>
              <a:t> = ad[1]                   </a:t>
            </a:r>
            <a:r>
              <a:rPr lang="en-US" sz="1600" b="1" dirty="0" smtClean="0">
                <a:solidFill>
                  <a:srgbClr val="008000"/>
                </a:solidFill>
                <a:latin typeface="Courier New" pitchFamily="49" charset="0"/>
                <a:cs typeface="Courier New" pitchFamily="49" charset="0"/>
              </a:rPr>
              <a:t>// access by key like array</a:t>
            </a:r>
          </a:p>
          <a:p>
            <a:pPr eaLnBrk="1" hangingPunct="1">
              <a:buFont typeface="Wingdings" pitchFamily="2" charset="2"/>
              <a:buNone/>
              <a:defRPr/>
            </a:pPr>
            <a:r>
              <a:rPr lang="en-US" sz="1600" b="1" dirty="0" smtClean="0">
                <a:latin typeface="Courier New" pitchFamily="49" charset="0"/>
                <a:cs typeface="Courier New" pitchFamily="49" charset="0"/>
              </a:rPr>
              <a:t>b = </a:t>
            </a:r>
            <a:r>
              <a:rPr lang="en-US" sz="1600" b="1" dirty="0" err="1" smtClean="0">
                <a:latin typeface="Courier New" pitchFamily="49" charset="0"/>
                <a:cs typeface="Courier New" pitchFamily="49" charset="0"/>
              </a:rPr>
              <a:t>oA</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aA</a:t>
            </a:r>
            <a:r>
              <a:rPr lang="en-US" sz="1600" b="1" dirty="0" smtClean="0">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true</a:t>
            </a:r>
            <a:endParaRPr lang="en-US" sz="1600" b="1" dirty="0" smtClean="0">
              <a:latin typeface="Courier New" pitchFamily="49" charset="0"/>
              <a:cs typeface="Courier New" pitchFamily="49" charset="0"/>
            </a:endParaRPr>
          </a:p>
          <a:p>
            <a:pPr eaLnBrk="1" hangingPunct="1">
              <a:buFont typeface="Wingdings" pitchFamily="2" charset="2"/>
              <a:buNone/>
              <a:defRPr/>
            </a:pPr>
            <a:r>
              <a:rPr lang="en-US" sz="1600" b="1" dirty="0" smtClean="0">
                <a:latin typeface="Courier New" pitchFamily="49" charset="0"/>
                <a:cs typeface="Courier New" pitchFamily="49" charset="0"/>
              </a:rPr>
              <a:t>b = </a:t>
            </a:r>
            <a:r>
              <a:rPr lang="en-US" sz="1600" b="1" dirty="0" err="1" smtClean="0">
                <a:latin typeface="Courier New" pitchFamily="49" charset="0"/>
                <a:cs typeface="Courier New" pitchFamily="49" charset="0"/>
              </a:rPr>
              <a:t>ad.ContainsValue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aA</a:t>
            </a:r>
            <a:r>
              <a:rPr lang="en-US" sz="1600" b="1" dirty="0" smtClean="0">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true</a:t>
            </a:r>
          </a:p>
          <a:p>
            <a:pPr eaLnBrk="1" hangingPunct="1">
              <a:buFont typeface="Wingdings" pitchFamily="2" charset="2"/>
              <a:buNone/>
              <a:defRPr/>
            </a:pPr>
            <a:endParaRPr lang="en-US" sz="1600" b="1" dirty="0" smtClean="0">
              <a:latin typeface="Courier New" pitchFamily="49" charset="0"/>
              <a:cs typeface="Courier New" pitchFamily="49" charset="0"/>
            </a:endParaRPr>
          </a:p>
          <a:p>
            <a:pPr eaLnBrk="1" hangingPunct="1">
              <a:buFont typeface="Wingdings" pitchFamily="2" charset="2"/>
              <a:buNone/>
              <a:defRPr/>
            </a:pPr>
            <a:r>
              <a:rPr lang="en-US" sz="1600" b="1" dirty="0" smtClean="0">
                <a:latin typeface="Courier New" pitchFamily="49" charset="0"/>
                <a:cs typeface="Courier New" pitchFamily="49" charset="0"/>
              </a:rPr>
              <a:t>b = </a:t>
            </a:r>
            <a:r>
              <a:rPr lang="en-US" sz="1600" b="1" dirty="0" err="1" smtClean="0">
                <a:latin typeface="Courier New" pitchFamily="49" charset="0"/>
                <a:cs typeface="Courier New" pitchFamily="49" charset="0"/>
              </a:rPr>
              <a:t>ad.Remove</a:t>
            </a:r>
            <a:r>
              <a:rPr lang="en-US" sz="1600" b="1" dirty="0" smtClean="0">
                <a:latin typeface="Courier New" pitchFamily="49" charset="0"/>
                <a:cs typeface="Courier New" pitchFamily="49" charset="0"/>
              </a:rPr>
              <a:t>(2);              </a:t>
            </a:r>
            <a:r>
              <a:rPr lang="en-US" sz="1600" b="1" dirty="0" smtClean="0">
                <a:solidFill>
                  <a:srgbClr val="008000"/>
                </a:solidFill>
                <a:latin typeface="Courier New" pitchFamily="49" charset="0"/>
                <a:cs typeface="Courier New" pitchFamily="49" charset="0"/>
              </a:rPr>
              <a:t>// false</a:t>
            </a:r>
            <a:endParaRPr lang="en-US" sz="1600" b="1" dirty="0" smtClean="0">
              <a:latin typeface="Courier New" pitchFamily="49" charset="0"/>
              <a:cs typeface="Courier New" pitchFamily="49" charset="0"/>
            </a:endParaRPr>
          </a:p>
          <a:p>
            <a:pPr eaLnBrk="1" hangingPunct="1">
              <a:buFont typeface="Wingdings" pitchFamily="2" charset="2"/>
              <a:buNone/>
              <a:defRPr/>
            </a:pPr>
            <a:r>
              <a:rPr lang="en-US" sz="1600" b="1" dirty="0" smtClean="0">
                <a:latin typeface="Courier New" pitchFamily="49" charset="0"/>
                <a:cs typeface="Courier New" pitchFamily="49" charset="0"/>
              </a:rPr>
              <a:t>b = </a:t>
            </a:r>
            <a:r>
              <a:rPr lang="en-US" sz="1600" b="1" dirty="0" err="1" smtClean="0">
                <a:latin typeface="Courier New" pitchFamily="49" charset="0"/>
                <a:cs typeface="Courier New" pitchFamily="49" charset="0"/>
              </a:rPr>
              <a:t>ad.Remove</a:t>
            </a:r>
            <a:r>
              <a:rPr lang="en-US" sz="1600" b="1" dirty="0" smtClean="0">
                <a:latin typeface="Courier New" pitchFamily="49" charset="0"/>
                <a:cs typeface="Courier New" pitchFamily="49" charset="0"/>
              </a:rPr>
              <a:t>(1);              </a:t>
            </a:r>
            <a:r>
              <a:rPr lang="en-US" sz="1600" b="1" dirty="0" smtClean="0">
                <a:solidFill>
                  <a:srgbClr val="008000"/>
                </a:solidFill>
                <a:latin typeface="Courier New" pitchFamily="49" charset="0"/>
                <a:cs typeface="Courier New" pitchFamily="49" charset="0"/>
              </a:rPr>
              <a:t>// access by key</a:t>
            </a:r>
          </a:p>
        </p:txBody>
      </p:sp>
    </p:spTree>
    <p:extLst>
      <p:ext uri="{BB962C8B-B14F-4D97-AF65-F5344CB8AC3E}">
        <p14:creationId xmlns:p14="http://schemas.microsoft.com/office/powerpoint/2010/main" val="1608193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066800"/>
            <a:ext cx="7924800" cy="4678204"/>
          </a:xfrm>
          <a:prstGeom prst="rect">
            <a:avLst/>
          </a:prstGeom>
        </p:spPr>
        <p:txBody>
          <a:bodyPr wrap="square">
            <a:spAutoFit/>
          </a:bodyPr>
          <a:lstStyle/>
          <a:p>
            <a:r>
              <a:rPr lang="en-US" dirty="0" smtClean="0"/>
              <a:t/>
            </a:r>
            <a:br>
              <a:rPr lang="en-US" dirty="0" smtClean="0"/>
            </a:br>
            <a:r>
              <a:rPr lang="en-US" sz="2800" dirty="0" smtClean="0">
                <a:latin typeface="+mn-lt"/>
                <a:cs typeface="+mn-cs"/>
              </a:rPr>
              <a:t>• Boxing is the act of converting a value type to a reference type. </a:t>
            </a:r>
            <a:br>
              <a:rPr lang="en-US" sz="2800" dirty="0" smtClean="0">
                <a:latin typeface="+mn-lt"/>
                <a:cs typeface="+mn-cs"/>
              </a:rPr>
            </a:br>
            <a:r>
              <a:rPr lang="en-US" sz="2800" dirty="0" smtClean="0">
                <a:latin typeface="+mn-lt"/>
                <a:cs typeface="+mn-cs"/>
              </a:rPr>
              <a:t>• </a:t>
            </a:r>
            <a:r>
              <a:rPr lang="en-US" sz="2800" dirty="0" err="1" smtClean="0">
                <a:latin typeface="+mn-lt"/>
                <a:cs typeface="+mn-cs"/>
              </a:rPr>
              <a:t>Unboxing</a:t>
            </a:r>
            <a:r>
              <a:rPr lang="en-US" sz="2800" dirty="0" smtClean="0">
                <a:latin typeface="+mn-lt"/>
                <a:cs typeface="+mn-cs"/>
              </a:rPr>
              <a:t> is the reverse </a:t>
            </a:r>
            <a:br>
              <a:rPr lang="en-US" sz="2800" dirty="0" smtClean="0">
                <a:latin typeface="+mn-lt"/>
                <a:cs typeface="+mn-cs"/>
              </a:rPr>
            </a:br>
            <a:r>
              <a:rPr lang="en-US" sz="2800" dirty="0" smtClean="0">
                <a:latin typeface="+mn-lt"/>
                <a:cs typeface="+mn-cs"/>
              </a:rPr>
              <a:t>— </a:t>
            </a:r>
            <a:r>
              <a:rPr lang="en-US" sz="2800" dirty="0" err="1" smtClean="0">
                <a:latin typeface="+mn-lt"/>
                <a:cs typeface="+mn-cs"/>
              </a:rPr>
              <a:t>Unboxing</a:t>
            </a:r>
            <a:r>
              <a:rPr lang="en-US" sz="2800" dirty="0" smtClean="0">
                <a:latin typeface="+mn-lt"/>
                <a:cs typeface="+mn-cs"/>
              </a:rPr>
              <a:t> requires a cast. </a:t>
            </a:r>
            <a:br>
              <a:rPr lang="en-US" sz="2800" dirty="0" smtClean="0">
                <a:latin typeface="+mn-lt"/>
                <a:cs typeface="+mn-cs"/>
              </a:rPr>
            </a:br>
            <a:r>
              <a:rPr lang="en-US" sz="2800" dirty="0" smtClean="0">
                <a:latin typeface="+mn-lt"/>
                <a:cs typeface="+mn-cs"/>
              </a:rPr>
              <a:t>• Boxing/</a:t>
            </a:r>
            <a:r>
              <a:rPr lang="en-US" sz="2800" dirty="0" err="1" smtClean="0">
                <a:latin typeface="+mn-lt"/>
                <a:cs typeface="+mn-cs"/>
              </a:rPr>
              <a:t>Unboxing</a:t>
            </a:r>
            <a:r>
              <a:rPr lang="en-US" sz="2800" dirty="0" smtClean="0">
                <a:latin typeface="+mn-lt"/>
                <a:cs typeface="+mn-cs"/>
              </a:rPr>
              <a:t> copies the value. </a:t>
            </a:r>
            <a:br>
              <a:rPr lang="en-US" sz="2800" dirty="0" smtClean="0">
                <a:latin typeface="+mn-lt"/>
                <a:cs typeface="+mn-cs"/>
              </a:rPr>
            </a:br>
            <a:r>
              <a:rPr lang="en-US" sz="2800" dirty="0" smtClean="0">
                <a:latin typeface="+mn-lt"/>
                <a:cs typeface="+mn-cs"/>
              </a:rPr>
              <a:t>• Boxing is computationally expensive </a:t>
            </a:r>
            <a:br>
              <a:rPr lang="en-US" sz="2800" dirty="0" smtClean="0">
                <a:latin typeface="+mn-lt"/>
                <a:cs typeface="+mn-cs"/>
              </a:rPr>
            </a:br>
            <a:r>
              <a:rPr lang="en-US" sz="2800" dirty="0" smtClean="0">
                <a:latin typeface="+mn-lt"/>
                <a:cs typeface="+mn-cs"/>
              </a:rPr>
              <a:t>— avoid repetition </a:t>
            </a:r>
            <a:br>
              <a:rPr lang="en-US" sz="2800" dirty="0" smtClean="0">
                <a:latin typeface="+mn-lt"/>
                <a:cs typeface="+mn-cs"/>
              </a:rPr>
            </a:br>
            <a:r>
              <a:rPr lang="en-US" sz="2800" dirty="0" smtClean="0">
                <a:latin typeface="+mn-lt"/>
                <a:cs typeface="+mn-cs"/>
              </a:rPr>
              <a:t>• Generics help avoid these scenarios </a:t>
            </a:r>
            <a:br>
              <a:rPr lang="en-US" sz="2800" dirty="0" smtClean="0">
                <a:latin typeface="+mn-lt"/>
                <a:cs typeface="+mn-cs"/>
              </a:rPr>
            </a:br>
            <a:r>
              <a:rPr lang="en-US" sz="2800" dirty="0" smtClean="0">
                <a:latin typeface="+mn-lt"/>
                <a:cs typeface="+mn-cs"/>
              </a:rPr>
              <a:t/>
            </a:r>
            <a:br>
              <a:rPr lang="en-US" sz="2800" dirty="0" smtClean="0">
                <a:latin typeface="+mn-lt"/>
                <a:cs typeface="+mn-cs"/>
              </a:rPr>
            </a:br>
            <a:endParaRPr lang="en-US" sz="2800" dirty="0" smtClean="0">
              <a:latin typeface="+mn-lt"/>
              <a:cs typeface="+mn-cs"/>
            </a:endParaRPr>
          </a:p>
        </p:txBody>
      </p:sp>
      <p:sp>
        <p:nvSpPr>
          <p:cNvPr id="4" name="Rectangle 2"/>
          <p:cNvSpPr txBox="1">
            <a:spLocks noChangeArrowheads="1"/>
          </p:cNvSpPr>
          <p:nvPr/>
        </p:nvSpPr>
        <p:spPr>
          <a:xfrm>
            <a:off x="457200" y="152400"/>
            <a:ext cx="8534400" cy="6858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noProof="0" dirty="0" smtClean="0">
                <a:ln>
                  <a:noFill/>
                </a:ln>
                <a:solidFill>
                  <a:srgbClr val="C00000"/>
                </a:solidFill>
                <a:effectLst/>
                <a:uLnTx/>
                <a:uFillTx/>
                <a:latin typeface="Arial" pitchFamily="34" charset="0"/>
                <a:ea typeface="Tahoma" pitchFamily="34" charset="0"/>
                <a:cs typeface="Arial" pitchFamily="34" charset="0"/>
              </a:rPr>
              <a:t>Boxing &amp; Unboxing</a:t>
            </a:r>
            <a:endParaRPr kumimoji="0" lang="en-US" sz="2800" b="1" i="0" u="none" strike="noStrike" kern="1200" cap="none" spc="0" normalizeH="0" baseline="0" noProof="0" dirty="0" smtClean="0">
              <a:ln>
                <a:noFill/>
              </a:ln>
              <a:solidFill>
                <a:srgbClr val="C00000"/>
              </a:solidFill>
              <a:effectLst/>
              <a:uLnTx/>
              <a:uFillTx/>
              <a:latin typeface="Arial" pitchFamily="34" charset="0"/>
              <a:ea typeface="Tahoma" pitchFamily="34" charset="0"/>
              <a:cs typeface="Arial" pitchFamily="34" charset="0"/>
            </a:endParaRPr>
          </a:p>
        </p:txBody>
      </p:sp>
      <p:pic>
        <p:nvPicPr>
          <p:cNvPr id="17410" name="Picture 2"/>
          <p:cNvPicPr>
            <a:picLocks noChangeAspect="1" noChangeArrowheads="1"/>
          </p:cNvPicPr>
          <p:nvPr/>
        </p:nvPicPr>
        <p:blipFill>
          <a:blip r:embed="rId2"/>
          <a:srcRect/>
          <a:stretch>
            <a:fillRect/>
          </a:stretch>
        </p:blipFill>
        <p:spPr bwMode="auto">
          <a:xfrm>
            <a:off x="6019800" y="1981200"/>
            <a:ext cx="3048000" cy="31242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19400"/>
            <a:ext cx="8229600" cy="914400"/>
          </a:xfrm>
        </p:spPr>
        <p:txBody>
          <a:bodyPr/>
          <a:lstStyle/>
          <a:p>
            <a:r>
              <a:rPr lang="en-US" dirty="0" smtClean="0"/>
              <a:t>Memory Management in C#</a:t>
            </a:r>
            <a:endParaRPr lang="en-US" dirty="0"/>
          </a:p>
        </p:txBody>
      </p:sp>
    </p:spTree>
    <p:extLst>
      <p:ext uri="{BB962C8B-B14F-4D97-AF65-F5344CB8AC3E}">
        <p14:creationId xmlns:p14="http://schemas.microsoft.com/office/powerpoint/2010/main" val="334039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sz="3000" b="1" i="1" dirty="0">
                <a:latin typeface="Arial" charset="0"/>
                <a:cs typeface="Arial" charset="0"/>
              </a:rPr>
              <a:t>Motivation</a:t>
            </a:r>
          </a:p>
        </p:txBody>
      </p:sp>
      <p:sp>
        <p:nvSpPr>
          <p:cNvPr id="11267" name="Rectangle 3"/>
          <p:cNvSpPr>
            <a:spLocks noGrp="1" noChangeArrowheads="1"/>
          </p:cNvSpPr>
          <p:nvPr>
            <p:ph idx="1"/>
          </p:nvPr>
        </p:nvSpPr>
        <p:spPr/>
        <p:txBody>
          <a:bodyPr>
            <a:normAutofit fontScale="92500" lnSpcReduction="10000"/>
          </a:bodyPr>
          <a:lstStyle/>
          <a:p>
            <a:pPr eaLnBrk="1" hangingPunct="1"/>
            <a:r>
              <a:rPr lang="en-US" dirty="0" smtClean="0"/>
              <a:t>Recall unmanaged code</a:t>
            </a:r>
          </a:p>
          <a:p>
            <a:pPr lvl="1" eaLnBrk="1" hangingPunct="1"/>
            <a:r>
              <a:rPr lang="en-US" sz="2800" dirty="0" err="1" smtClean="0"/>
              <a:t>eg</a:t>
            </a:r>
            <a:r>
              <a:rPr lang="en-US" sz="2800" dirty="0" smtClean="0"/>
              <a:t> C:</a:t>
            </a:r>
            <a:br>
              <a:rPr lang="en-US" sz="2800" dirty="0" smtClean="0"/>
            </a:br>
            <a:r>
              <a:rPr lang="en-US" sz="2800" dirty="0" smtClean="0">
                <a:latin typeface="Courier New" pitchFamily="49" charset="0"/>
                <a:cs typeface="Courier New" pitchFamily="49" charset="0"/>
              </a:rPr>
              <a:t>{</a:t>
            </a:r>
            <a:r>
              <a:rPr lang="en-US" sz="2800" dirty="0" smtClean="0"/>
              <a:t/>
            </a:r>
            <a:br>
              <a:rPr lang="en-US" sz="2800" dirty="0" smtClean="0"/>
            </a:br>
            <a:r>
              <a:rPr lang="en-US" sz="2800" dirty="0" smtClean="0"/>
              <a:t>	</a:t>
            </a:r>
            <a:r>
              <a:rPr lang="en-US" sz="2800" dirty="0" smtClean="0">
                <a:latin typeface="Courier New" pitchFamily="49" charset="0"/>
                <a:cs typeface="Courier New" pitchFamily="49" charset="0"/>
              </a:rPr>
              <a:t>double* A = </a:t>
            </a:r>
            <a:r>
              <a:rPr lang="en-US" sz="2800" dirty="0" err="1" smtClean="0">
                <a:latin typeface="Courier New" pitchFamily="49" charset="0"/>
                <a:cs typeface="Courier New" pitchFamily="49" charset="0"/>
              </a:rPr>
              <a:t>malloc</a:t>
            </a:r>
            <a:r>
              <a:rPr lang="en-US" sz="2800" dirty="0" smtClean="0">
                <a:latin typeface="Courier New" pitchFamily="49" charset="0"/>
                <a:cs typeface="Courier New" pitchFamily="49" charset="0"/>
              </a:rPr>
              <a:t>(</a:t>
            </a:r>
            <a:r>
              <a:rPr lang="en-US" sz="2800" dirty="0" err="1" smtClean="0">
                <a:latin typeface="Courier New" pitchFamily="49" charset="0"/>
                <a:cs typeface="Courier New" pitchFamily="49" charset="0"/>
              </a:rPr>
              <a:t>sizeof</a:t>
            </a:r>
            <a:r>
              <a:rPr lang="en-US" sz="2800" dirty="0" smtClean="0">
                <a:latin typeface="Courier New" pitchFamily="49" charset="0"/>
                <a:cs typeface="Courier New" pitchFamily="49" charset="0"/>
              </a:rPr>
              <a:t>(double)*M*N);</a:t>
            </a:r>
            <a:br>
              <a:rPr lang="en-US" sz="2800" dirty="0" smtClean="0">
                <a:latin typeface="Courier New" pitchFamily="49" charset="0"/>
                <a:cs typeface="Courier New" pitchFamily="49" charset="0"/>
              </a:rPr>
            </a:br>
            <a:r>
              <a:rPr lang="en-US" sz="2800" dirty="0" smtClean="0">
                <a:latin typeface="Courier New" pitchFamily="49" charset="0"/>
                <a:cs typeface="Courier New" pitchFamily="49" charset="0"/>
              </a:rPr>
              <a:t>	for(</a:t>
            </a:r>
            <a:r>
              <a:rPr lang="en-US" sz="2800" dirty="0" err="1" smtClean="0">
                <a:latin typeface="Courier New" pitchFamily="49" charset="0"/>
                <a:cs typeface="Courier New" pitchFamily="49" charset="0"/>
              </a:rPr>
              <a:t>int</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 = 0; </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 &lt; M*N; </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 {</a:t>
            </a:r>
            <a:br>
              <a:rPr lang="en-US" sz="2800" dirty="0" smtClean="0">
                <a:latin typeface="Courier New" pitchFamily="49" charset="0"/>
                <a:cs typeface="Courier New" pitchFamily="49" charset="0"/>
              </a:rPr>
            </a:br>
            <a:r>
              <a:rPr lang="en-US" sz="2800" dirty="0" smtClean="0">
                <a:latin typeface="Courier New" pitchFamily="49" charset="0"/>
                <a:cs typeface="Courier New" pitchFamily="49" charset="0"/>
              </a:rPr>
              <a:t>    A[</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 = </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a:t>
            </a:r>
            <a:br>
              <a:rPr lang="en-US" sz="2800" dirty="0" smtClean="0">
                <a:latin typeface="Courier New" pitchFamily="49" charset="0"/>
                <a:cs typeface="Courier New" pitchFamily="49" charset="0"/>
              </a:rPr>
            </a:br>
            <a:r>
              <a:rPr lang="en-US" sz="2800" dirty="0" smtClean="0">
                <a:latin typeface="Courier New" pitchFamily="49" charset="0"/>
                <a:cs typeface="Courier New" pitchFamily="49" charset="0"/>
              </a:rPr>
              <a:t>  }</a:t>
            </a:r>
            <a:br>
              <a:rPr lang="en-US" sz="2800" dirty="0" smtClean="0">
                <a:latin typeface="Courier New" pitchFamily="49" charset="0"/>
                <a:cs typeface="Courier New" pitchFamily="49" charset="0"/>
              </a:rPr>
            </a:br>
            <a:r>
              <a:rPr lang="en-US" sz="2800" dirty="0" smtClean="0">
                <a:latin typeface="Courier New" pitchFamily="49" charset="0"/>
                <a:cs typeface="Courier New" pitchFamily="49" charset="0"/>
              </a:rPr>
              <a:t>}</a:t>
            </a:r>
          </a:p>
          <a:p>
            <a:pPr lvl="1" eaLnBrk="1" hangingPunct="1"/>
            <a:r>
              <a:rPr lang="en-US" sz="2800" dirty="0" smtClean="0"/>
              <a:t>What’s wrong?</a:t>
            </a:r>
          </a:p>
          <a:p>
            <a:pPr lvl="2" eaLnBrk="1" hangingPunct="1"/>
            <a:r>
              <a:rPr lang="en-US" sz="2800" dirty="0" smtClean="0"/>
              <a:t>memory leak: forgot to call </a:t>
            </a:r>
            <a:r>
              <a:rPr lang="en-US" sz="2800" dirty="0" smtClean="0">
                <a:latin typeface="Courier New" pitchFamily="49" charset="0"/>
                <a:cs typeface="Courier New" pitchFamily="49" charset="0"/>
              </a:rPr>
              <a:t>free(A);</a:t>
            </a:r>
          </a:p>
          <a:p>
            <a:pPr lvl="2" eaLnBrk="1" hangingPunct="1"/>
            <a:r>
              <a:rPr lang="en-US" sz="2800" dirty="0" smtClean="0"/>
              <a:t>common problem in C, C++</a:t>
            </a:r>
          </a:p>
        </p:txBody>
      </p:sp>
    </p:spTree>
    <p:extLst>
      <p:ext uri="{BB962C8B-B14F-4D97-AF65-F5344CB8AC3E}">
        <p14:creationId xmlns:p14="http://schemas.microsoft.com/office/powerpoint/2010/main" val="141007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3000" b="1" i="1" dirty="0">
                <a:latin typeface="Arial" charset="0"/>
                <a:cs typeface="Arial" charset="0"/>
              </a:rPr>
              <a:t>Motivation</a:t>
            </a:r>
          </a:p>
        </p:txBody>
      </p:sp>
      <p:sp>
        <p:nvSpPr>
          <p:cNvPr id="78851" name="Rectangle 3"/>
          <p:cNvSpPr>
            <a:spLocks noGrp="1" noChangeArrowheads="1"/>
          </p:cNvSpPr>
          <p:nvPr>
            <p:ph idx="1"/>
          </p:nvPr>
        </p:nvSpPr>
        <p:spPr/>
        <p:txBody>
          <a:bodyPr>
            <a:normAutofit fontScale="92500" lnSpcReduction="20000"/>
          </a:bodyPr>
          <a:lstStyle/>
          <a:p>
            <a:pPr eaLnBrk="1" hangingPunct="1"/>
            <a:r>
              <a:rPr lang="en-US" dirty="0" smtClean="0"/>
              <a:t>What’s wrong here?</a:t>
            </a:r>
            <a:br>
              <a:rPr lang="en-US" dirty="0" smtClean="0"/>
            </a:br>
            <a:r>
              <a:rPr lang="en-US" dirty="0" smtClean="0">
                <a:cs typeface="Courier New" pitchFamily="49" charset="0"/>
              </a:rPr>
              <a:t>char* f(){</a:t>
            </a:r>
            <a:r>
              <a:rPr lang="en-US" dirty="0" smtClean="0"/>
              <a:t/>
            </a:r>
            <a:br>
              <a:rPr lang="en-US" dirty="0" smtClean="0"/>
            </a:br>
            <a:r>
              <a:rPr lang="en-US" dirty="0" smtClean="0"/>
              <a:t>	</a:t>
            </a:r>
            <a:r>
              <a:rPr lang="en-US" dirty="0" smtClean="0">
                <a:cs typeface="Courier New" pitchFamily="49" charset="0"/>
              </a:rPr>
              <a:t>char c[100];</a:t>
            </a:r>
            <a:br>
              <a:rPr lang="en-US" dirty="0" smtClean="0">
                <a:cs typeface="Courier New" pitchFamily="49" charset="0"/>
              </a:rPr>
            </a:br>
            <a:r>
              <a:rPr lang="en-US" dirty="0" smtClean="0">
                <a:cs typeface="Courier New" pitchFamily="49" charset="0"/>
              </a:rPr>
              <a:t>	for(</a:t>
            </a:r>
            <a:r>
              <a:rPr lang="en-US" dirty="0" err="1" smtClean="0">
                <a:cs typeface="Courier New" pitchFamily="49" charset="0"/>
              </a:rPr>
              <a:t>int</a:t>
            </a:r>
            <a:r>
              <a:rPr lang="en-US" dirty="0" smtClean="0">
                <a:cs typeface="Courier New" pitchFamily="49" charset="0"/>
              </a:rPr>
              <a:t> </a:t>
            </a:r>
            <a:r>
              <a:rPr lang="en-US" dirty="0" err="1" smtClean="0">
                <a:cs typeface="Courier New" pitchFamily="49" charset="0"/>
              </a:rPr>
              <a:t>i</a:t>
            </a:r>
            <a:r>
              <a:rPr lang="en-US" dirty="0" smtClean="0">
                <a:cs typeface="Courier New" pitchFamily="49" charset="0"/>
              </a:rPr>
              <a:t> = 0; </a:t>
            </a:r>
            <a:r>
              <a:rPr lang="en-US" dirty="0" err="1" smtClean="0">
                <a:cs typeface="Courier New" pitchFamily="49" charset="0"/>
              </a:rPr>
              <a:t>i</a:t>
            </a:r>
            <a:r>
              <a:rPr lang="en-US" dirty="0" smtClean="0">
                <a:cs typeface="Courier New" pitchFamily="49" charset="0"/>
              </a:rPr>
              <a:t> &lt; 100; </a:t>
            </a:r>
            <a:r>
              <a:rPr lang="en-US" dirty="0" err="1" smtClean="0">
                <a:cs typeface="Courier New" pitchFamily="49" charset="0"/>
              </a:rPr>
              <a:t>i</a:t>
            </a:r>
            <a:r>
              <a:rPr lang="en-US" dirty="0" smtClean="0">
                <a:cs typeface="Courier New" pitchFamily="49" charset="0"/>
              </a:rPr>
              <a:t>++) {</a:t>
            </a:r>
            <a:br>
              <a:rPr lang="en-US" dirty="0" smtClean="0">
                <a:cs typeface="Courier New" pitchFamily="49" charset="0"/>
              </a:rPr>
            </a:br>
            <a:r>
              <a:rPr lang="en-US" dirty="0" smtClean="0">
                <a:cs typeface="Courier New" pitchFamily="49" charset="0"/>
              </a:rPr>
              <a:t>       c[</a:t>
            </a:r>
            <a:r>
              <a:rPr lang="en-US" dirty="0" err="1" smtClean="0">
                <a:cs typeface="Courier New" pitchFamily="49" charset="0"/>
              </a:rPr>
              <a:t>i</a:t>
            </a:r>
            <a:r>
              <a:rPr lang="en-US" dirty="0" smtClean="0">
                <a:cs typeface="Courier New" pitchFamily="49" charset="0"/>
              </a:rPr>
              <a:t>] = </a:t>
            </a:r>
            <a:r>
              <a:rPr lang="en-US" dirty="0" err="1" smtClean="0">
                <a:cs typeface="Courier New" pitchFamily="49" charset="0"/>
              </a:rPr>
              <a:t>i</a:t>
            </a:r>
            <a:r>
              <a:rPr lang="en-US" dirty="0" smtClean="0">
                <a:cs typeface="Courier New" pitchFamily="49" charset="0"/>
              </a:rPr>
              <a:t>;</a:t>
            </a:r>
            <a:br>
              <a:rPr lang="en-US" dirty="0" smtClean="0">
                <a:cs typeface="Courier New" pitchFamily="49" charset="0"/>
              </a:rPr>
            </a:br>
            <a:r>
              <a:rPr lang="en-US" dirty="0" smtClean="0">
                <a:cs typeface="Courier New" pitchFamily="49" charset="0"/>
              </a:rPr>
              <a:t>    }</a:t>
            </a:r>
            <a:br>
              <a:rPr lang="en-US" dirty="0" smtClean="0">
                <a:cs typeface="Courier New" pitchFamily="49" charset="0"/>
              </a:rPr>
            </a:br>
            <a:r>
              <a:rPr lang="en-US" dirty="0" smtClean="0">
                <a:cs typeface="Courier New" pitchFamily="49" charset="0"/>
              </a:rPr>
              <a:t>    return c;</a:t>
            </a:r>
            <a:br>
              <a:rPr lang="en-US" dirty="0" smtClean="0">
                <a:cs typeface="Courier New" pitchFamily="49" charset="0"/>
              </a:rPr>
            </a:br>
            <a:r>
              <a:rPr lang="en-US" dirty="0" smtClean="0">
                <a:cs typeface="Courier New" pitchFamily="49" charset="0"/>
              </a:rPr>
              <a:t>}</a:t>
            </a:r>
          </a:p>
          <a:p>
            <a:pPr eaLnBrk="1" hangingPunct="1"/>
            <a:r>
              <a:rPr lang="en-US" dirty="0" smtClean="0"/>
              <a:t>Returning memory allocated on the stack</a:t>
            </a:r>
          </a:p>
          <a:p>
            <a:pPr lvl="1" eaLnBrk="1" hangingPunct="1"/>
            <a:r>
              <a:rPr lang="en-US" sz="2800" dirty="0" smtClean="0"/>
              <a:t>Can you still do this in C#?</a:t>
            </a:r>
          </a:p>
          <a:p>
            <a:pPr lvl="2" eaLnBrk="1" hangingPunct="1"/>
            <a:r>
              <a:rPr lang="en-US" sz="2800" dirty="0" smtClean="0"/>
              <a:t>no: array sizes must be specified in “new” expressions</a:t>
            </a:r>
          </a:p>
        </p:txBody>
      </p:sp>
    </p:spTree>
    <p:extLst>
      <p:ext uri="{BB962C8B-B14F-4D97-AF65-F5344CB8AC3E}">
        <p14:creationId xmlns:p14="http://schemas.microsoft.com/office/powerpoint/2010/main" val="327489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3000" b="1" i="1" dirty="0">
                <a:latin typeface="Arial" charset="0"/>
                <a:cs typeface="Arial" charset="0"/>
              </a:rPr>
              <a:t>Motivation</a:t>
            </a:r>
          </a:p>
        </p:txBody>
      </p:sp>
      <p:sp>
        <p:nvSpPr>
          <p:cNvPr id="6147" name="Rectangle 3"/>
          <p:cNvSpPr>
            <a:spLocks noGrp="1" noChangeArrowheads="1"/>
          </p:cNvSpPr>
          <p:nvPr>
            <p:ph idx="1"/>
          </p:nvPr>
        </p:nvSpPr>
        <p:spPr/>
        <p:txBody>
          <a:bodyPr>
            <a:normAutofit lnSpcReduction="10000"/>
          </a:bodyPr>
          <a:lstStyle/>
          <a:p>
            <a:r>
              <a:rPr lang="en-US" dirty="0"/>
              <a:t>Solution: no explicit </a:t>
            </a:r>
            <a:r>
              <a:rPr lang="en-US" dirty="0" err="1"/>
              <a:t>malloc</a:t>
            </a:r>
            <a:r>
              <a:rPr lang="en-US" dirty="0"/>
              <a:t>/free (new/delete)</a:t>
            </a:r>
          </a:p>
          <a:p>
            <a:pPr lvl="1"/>
            <a:r>
              <a:rPr lang="en-US" sz="2800" dirty="0" err="1"/>
              <a:t>eg</a:t>
            </a:r>
            <a:r>
              <a:rPr lang="en-US" sz="2800" dirty="0"/>
              <a:t>. in Java/C#</a:t>
            </a:r>
            <a:br>
              <a:rPr lang="en-US" sz="2800" dirty="0"/>
            </a:br>
            <a:r>
              <a:rPr lang="en-US" sz="2800" dirty="0"/>
              <a:t>{</a:t>
            </a:r>
            <a:br>
              <a:rPr lang="en-US" sz="2800" dirty="0"/>
            </a:br>
            <a:r>
              <a:rPr lang="en-US" sz="2800" dirty="0"/>
              <a:t>	double[] A = new double[M*N];</a:t>
            </a:r>
            <a:br>
              <a:rPr lang="en-US" sz="2800" dirty="0"/>
            </a:br>
            <a:r>
              <a:rPr lang="en-US" sz="2800" dirty="0"/>
              <a:t>	for(</a:t>
            </a:r>
            <a:r>
              <a:rPr lang="en-US" sz="2800" dirty="0" err="1"/>
              <a:t>int</a:t>
            </a:r>
            <a:r>
              <a:rPr lang="en-US" sz="2800" dirty="0"/>
              <a:t> </a:t>
            </a:r>
            <a:r>
              <a:rPr lang="en-US" sz="2800" dirty="0" err="1"/>
              <a:t>i</a:t>
            </a:r>
            <a:r>
              <a:rPr lang="en-US" sz="2800" dirty="0"/>
              <a:t> = 0; </a:t>
            </a:r>
            <a:r>
              <a:rPr lang="en-US" sz="2800" dirty="0" err="1"/>
              <a:t>i</a:t>
            </a:r>
            <a:r>
              <a:rPr lang="en-US" sz="2800" dirty="0"/>
              <a:t> &lt; M*N; </a:t>
            </a:r>
            <a:r>
              <a:rPr lang="en-US" sz="2800" dirty="0" err="1"/>
              <a:t>i</a:t>
            </a:r>
            <a:r>
              <a:rPr lang="en-US" sz="2800" dirty="0"/>
              <a:t>++) {</a:t>
            </a:r>
            <a:br>
              <a:rPr lang="en-US" sz="2800" dirty="0"/>
            </a:br>
            <a:r>
              <a:rPr lang="en-US" sz="2800" dirty="0"/>
              <a:t>    A[</a:t>
            </a:r>
            <a:r>
              <a:rPr lang="en-US" sz="2800" dirty="0" err="1"/>
              <a:t>i</a:t>
            </a:r>
            <a:r>
              <a:rPr lang="en-US" sz="2800" dirty="0"/>
              <a:t>] = </a:t>
            </a:r>
            <a:r>
              <a:rPr lang="en-US" sz="2800" dirty="0" err="1"/>
              <a:t>i</a:t>
            </a:r>
            <a:r>
              <a:rPr lang="en-US" sz="2800" dirty="0"/>
              <a:t>;</a:t>
            </a:r>
            <a:br>
              <a:rPr lang="en-US" sz="2800" dirty="0"/>
            </a:br>
            <a:r>
              <a:rPr lang="en-US" sz="2800" dirty="0"/>
              <a:t>  }</a:t>
            </a:r>
            <a:br>
              <a:rPr lang="en-US" sz="2800" dirty="0"/>
            </a:br>
            <a:r>
              <a:rPr lang="en-US" sz="2800" dirty="0"/>
              <a:t>}</a:t>
            </a:r>
          </a:p>
          <a:p>
            <a:pPr lvl="1"/>
            <a:r>
              <a:rPr lang="en-US" sz="2800" dirty="0"/>
              <a:t>No leak: memory is “lost” but freed later</a:t>
            </a:r>
          </a:p>
          <a:p>
            <a:r>
              <a:rPr lang="en-US" dirty="0"/>
              <a:t>A Garbage collector tries to free memory</a:t>
            </a:r>
          </a:p>
          <a:p>
            <a:pPr lvl="1"/>
            <a:r>
              <a:rPr lang="en-US" sz="2800" dirty="0"/>
              <a:t>keeps track of used information somehow</a:t>
            </a:r>
          </a:p>
        </p:txBody>
      </p:sp>
    </p:spTree>
    <p:extLst>
      <p:ext uri="{BB962C8B-B14F-4D97-AF65-F5344CB8AC3E}">
        <p14:creationId xmlns:p14="http://schemas.microsoft.com/office/powerpoint/2010/main" val="808164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title"/>
          </p:nvPr>
        </p:nvSpPr>
        <p:spPr/>
        <p:txBody>
          <a:bodyPr/>
          <a:lstStyle/>
          <a:p>
            <a:pPr eaLnBrk="1" hangingPunct="1">
              <a:defRPr/>
            </a:pPr>
            <a:r>
              <a:rPr lang="en-US" dirty="0" smtClean="0"/>
              <a:t>Delegate</a:t>
            </a:r>
          </a:p>
        </p:txBody>
      </p:sp>
      <p:sp>
        <p:nvSpPr>
          <p:cNvPr id="65539" name="Rectangle 4"/>
          <p:cNvSpPr>
            <a:spLocks noGrp="1" noChangeArrowheads="1"/>
          </p:cNvSpPr>
          <p:nvPr>
            <p:ph type="body" idx="1"/>
          </p:nvPr>
        </p:nvSpPr>
        <p:spPr>
          <a:xfrm>
            <a:off x="457200" y="1066801"/>
            <a:ext cx="8229600" cy="3047999"/>
          </a:xfrm>
          <a:noFill/>
        </p:spPr>
        <p:txBody>
          <a:bodyPr/>
          <a:lstStyle/>
          <a:p>
            <a:pPr marL="333375" indent="-333375" eaLnBrk="1" hangingPunct="1">
              <a:spcBef>
                <a:spcPct val="25000"/>
              </a:spcBef>
            </a:pPr>
            <a:r>
              <a:rPr lang="en-US" sz="2400" dirty="0" smtClean="0"/>
              <a:t>A delegate is a reference type that defines a method signature</a:t>
            </a:r>
          </a:p>
          <a:p>
            <a:pPr marL="333375" indent="-333375" eaLnBrk="1" hangingPunct="1">
              <a:spcBef>
                <a:spcPct val="25000"/>
              </a:spcBef>
            </a:pPr>
            <a:r>
              <a:rPr lang="en-US" sz="2400" dirty="0" smtClean="0"/>
              <a:t>A delegate instance holds one or more methods</a:t>
            </a:r>
          </a:p>
          <a:p>
            <a:pPr marL="731838" lvl="1" indent="-284163" eaLnBrk="1" hangingPunct="1">
              <a:spcBef>
                <a:spcPct val="25000"/>
              </a:spcBef>
            </a:pPr>
            <a:r>
              <a:rPr lang="en-US" sz="2000" dirty="0" smtClean="0"/>
              <a:t>Essentially an “object-oriented function pointer”</a:t>
            </a:r>
          </a:p>
          <a:p>
            <a:pPr marL="731838" lvl="1" indent="-284163" eaLnBrk="1" hangingPunct="1">
              <a:spcBef>
                <a:spcPct val="25000"/>
              </a:spcBef>
            </a:pPr>
            <a:r>
              <a:rPr lang="en-US" sz="2000" dirty="0" smtClean="0"/>
              <a:t>Methods can be static or non-static</a:t>
            </a:r>
          </a:p>
          <a:p>
            <a:pPr marL="731838" lvl="1" indent="-284163" eaLnBrk="1" hangingPunct="1">
              <a:spcBef>
                <a:spcPct val="25000"/>
              </a:spcBef>
            </a:pPr>
            <a:r>
              <a:rPr lang="en-US" sz="2000" dirty="0" smtClean="0"/>
              <a:t>Methods can return a value</a:t>
            </a:r>
          </a:p>
          <a:p>
            <a:pPr marL="333375" indent="-333375" eaLnBrk="1" hangingPunct="1">
              <a:spcBef>
                <a:spcPct val="25000"/>
              </a:spcBef>
            </a:pPr>
            <a:r>
              <a:rPr lang="en-US" sz="2400" dirty="0" smtClean="0"/>
              <a:t>Provides polymorphism for individual functions</a:t>
            </a:r>
          </a:p>
          <a:p>
            <a:pPr marL="333375" indent="-333375" eaLnBrk="1" hangingPunct="1">
              <a:spcBef>
                <a:spcPct val="25000"/>
              </a:spcBef>
            </a:pPr>
            <a:r>
              <a:rPr lang="en-US" sz="2400" dirty="0" smtClean="0"/>
              <a:t>Foundation for event handling</a:t>
            </a:r>
          </a:p>
        </p:txBody>
      </p:sp>
      <p:sp>
        <p:nvSpPr>
          <p:cNvPr id="4" name="Text Box 4"/>
          <p:cNvSpPr txBox="1">
            <a:spLocks noChangeArrowheads="1"/>
          </p:cNvSpPr>
          <p:nvPr/>
        </p:nvSpPr>
        <p:spPr bwMode="auto">
          <a:xfrm>
            <a:off x="655320" y="4267200"/>
            <a:ext cx="7848600" cy="193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dirty="0">
                <a:effectLst>
                  <a:outerShdw blurRad="38100" dist="38100" dir="2700000" algn="tl">
                    <a:srgbClr val="000000">
                      <a:alpha val="43137"/>
                    </a:srgbClr>
                  </a:outerShdw>
                </a:effectLst>
              </a:rPr>
              <a:t>delegate double Del(double x);      // Declare</a:t>
            </a:r>
          </a:p>
          <a:p>
            <a:pPr>
              <a:defRPr/>
            </a:pPr>
            <a:endParaRPr lang="en-US" dirty="0">
              <a:effectLst>
                <a:outerShdw blurRad="38100" dist="38100" dir="2700000" algn="tl">
                  <a:srgbClr val="000000">
                    <a:alpha val="43137"/>
                  </a:srgbClr>
                </a:outerShdw>
              </a:effectLst>
            </a:endParaRPr>
          </a:p>
          <a:p>
            <a:pPr>
              <a:defRPr/>
            </a:pPr>
            <a:r>
              <a:rPr lang="en-US" dirty="0">
                <a:effectLst>
                  <a:outerShdw blurRad="38100" dist="38100" dir="2700000" algn="tl">
                    <a:srgbClr val="000000">
                      <a:alpha val="43137"/>
                    </a:srgbClr>
                  </a:outerShdw>
                </a:effectLst>
              </a:rPr>
              <a:t>static void </a:t>
            </a:r>
            <a:r>
              <a:rPr lang="en-US" dirty="0" err="1">
                <a:effectLst>
                  <a:outerShdw blurRad="38100" dist="38100" dir="2700000" algn="tl">
                    <a:srgbClr val="000000">
                      <a:alpha val="43137"/>
                    </a:srgbClr>
                  </a:outerShdw>
                </a:effectLst>
              </a:rPr>
              <a:t>DemoDelegates</a:t>
            </a:r>
            <a:r>
              <a:rPr lang="en-US" dirty="0">
                <a:effectLst>
                  <a:outerShdw blurRad="38100" dist="38100" dir="2700000" algn="tl">
                    <a:srgbClr val="000000">
                      <a:alpha val="43137"/>
                    </a:srgbClr>
                  </a:outerShdw>
                </a:effectLst>
              </a:rPr>
              <a:t>() {</a:t>
            </a:r>
          </a:p>
          <a:p>
            <a:pPr>
              <a:defRPr/>
            </a:pPr>
            <a:r>
              <a:rPr lang="en-US" dirty="0">
                <a:effectLst>
                  <a:outerShdw blurRad="38100" dist="38100" dir="2700000" algn="tl">
                    <a:srgbClr val="000000">
                      <a:alpha val="43137"/>
                    </a:srgbClr>
                  </a:outerShdw>
                </a:effectLst>
              </a:rPr>
              <a:t>  Del </a:t>
            </a:r>
            <a:r>
              <a:rPr lang="en-US" dirty="0" err="1">
                <a:effectLst>
                  <a:outerShdw blurRad="38100" dist="38100" dir="2700000" algn="tl">
                    <a:srgbClr val="000000">
                      <a:alpha val="43137"/>
                    </a:srgbClr>
                  </a:outerShdw>
                </a:effectLst>
              </a:rPr>
              <a:t>delInst</a:t>
            </a:r>
            <a:r>
              <a:rPr lang="en-US" dirty="0">
                <a:effectLst>
                  <a:outerShdw blurRad="38100" dist="38100" dir="2700000" algn="tl">
                    <a:srgbClr val="000000">
                      <a:alpha val="43137"/>
                    </a:srgbClr>
                  </a:outerShdw>
                </a:effectLst>
              </a:rPr>
              <a:t> = new Del(</a:t>
            </a:r>
            <a:r>
              <a:rPr lang="en-US" dirty="0" err="1">
                <a:effectLst>
                  <a:outerShdw blurRad="38100" dist="38100" dir="2700000" algn="tl">
                    <a:srgbClr val="000000">
                      <a:alpha val="43137"/>
                    </a:srgbClr>
                  </a:outerShdw>
                </a:effectLst>
              </a:rPr>
              <a:t>Math.Sin</a:t>
            </a:r>
            <a:r>
              <a:rPr lang="en-US" dirty="0">
                <a:effectLst>
                  <a:outerShdw blurRad="38100" dist="38100" dir="2700000" algn="tl">
                    <a:srgbClr val="000000">
                      <a:alpha val="43137"/>
                    </a:srgbClr>
                  </a:outerShdw>
                </a:effectLst>
              </a:rPr>
              <a:t>);  // Instantiate</a:t>
            </a:r>
          </a:p>
          <a:p>
            <a:pPr>
              <a:defRPr/>
            </a:pPr>
            <a:r>
              <a:rPr lang="en-US" dirty="0">
                <a:effectLst>
                  <a:outerShdw blurRad="38100" dist="38100" dir="2700000" algn="tl">
                    <a:srgbClr val="000000">
                      <a:alpha val="43137"/>
                    </a:srgbClr>
                  </a:outerShdw>
                </a:effectLst>
              </a:rPr>
              <a:t>  double x = </a:t>
            </a:r>
            <a:r>
              <a:rPr lang="en-US" dirty="0" err="1">
                <a:effectLst>
                  <a:outerShdw blurRad="38100" dist="38100" dir="2700000" algn="tl">
                    <a:srgbClr val="000000">
                      <a:alpha val="43137"/>
                    </a:srgbClr>
                  </a:outerShdw>
                </a:effectLst>
              </a:rPr>
              <a:t>delInst</a:t>
            </a:r>
            <a:r>
              <a:rPr lang="en-US" dirty="0">
                <a:effectLst>
                  <a:outerShdw blurRad="38100" dist="38100" dir="2700000" algn="tl">
                    <a:srgbClr val="000000">
                      <a:alpha val="43137"/>
                    </a:srgbClr>
                  </a:outerShdw>
                </a:effectLst>
              </a:rPr>
              <a:t>(1.0);          // Invoke</a:t>
            </a:r>
          </a:p>
          <a:p>
            <a:pPr>
              <a:defRPr/>
            </a:pPr>
            <a:r>
              <a:rPr lang="en-US" dirty="0">
                <a:effectLst>
                  <a:outerShdw blurRad="38100" dist="38100" dir="2700000" algn="tl">
                    <a:srgbClr val="000000">
                      <a:alpha val="43137"/>
                    </a:srgbClr>
                  </a:outerShdw>
                </a:effectLst>
              </a:rPr>
              <a:t>}</a:t>
            </a:r>
          </a:p>
        </p:txBody>
      </p:sp>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3000" b="1" i="1" dirty="0">
                <a:latin typeface="Arial" charset="0"/>
                <a:cs typeface="Arial" charset="0"/>
              </a:rPr>
              <a:t>Garbage Collection</a:t>
            </a:r>
          </a:p>
        </p:txBody>
      </p:sp>
      <p:sp>
        <p:nvSpPr>
          <p:cNvPr id="14339" name="Rectangle 3"/>
          <p:cNvSpPr>
            <a:spLocks noGrp="1" noChangeArrowheads="1"/>
          </p:cNvSpPr>
          <p:nvPr>
            <p:ph idx="1"/>
          </p:nvPr>
        </p:nvSpPr>
        <p:spPr/>
        <p:txBody>
          <a:bodyPr>
            <a:normAutofit/>
          </a:bodyPr>
          <a:lstStyle/>
          <a:p>
            <a:pPr eaLnBrk="1" hangingPunct="1">
              <a:lnSpc>
                <a:spcPct val="150000"/>
              </a:lnSpc>
            </a:pPr>
            <a:r>
              <a:rPr lang="en-US" dirty="0" smtClean="0"/>
              <a:t>C#/Java have a managed runtime</a:t>
            </a:r>
          </a:p>
          <a:p>
            <a:pPr lvl="1" eaLnBrk="1" hangingPunct="1">
              <a:lnSpc>
                <a:spcPct val="150000"/>
              </a:lnSpc>
            </a:pPr>
            <a:r>
              <a:rPr lang="en-US" sz="2800" dirty="0" smtClean="0"/>
              <a:t>all pointer types are known at runtime</a:t>
            </a:r>
          </a:p>
          <a:p>
            <a:pPr lvl="1" eaLnBrk="1" hangingPunct="1">
              <a:lnSpc>
                <a:spcPct val="150000"/>
              </a:lnSpc>
            </a:pPr>
            <a:r>
              <a:rPr lang="en-US" sz="2800" dirty="0" smtClean="0"/>
              <a:t>can do reference counting in CLR</a:t>
            </a:r>
          </a:p>
          <a:p>
            <a:pPr eaLnBrk="1" hangingPunct="1">
              <a:lnSpc>
                <a:spcPct val="150000"/>
              </a:lnSpc>
            </a:pPr>
            <a:r>
              <a:rPr lang="en-US" dirty="0" smtClean="0"/>
              <a:t>Garbage Collection is program analysis</a:t>
            </a:r>
          </a:p>
          <a:p>
            <a:pPr lvl="1" eaLnBrk="1" hangingPunct="1">
              <a:lnSpc>
                <a:spcPct val="150000"/>
              </a:lnSpc>
            </a:pPr>
            <a:r>
              <a:rPr lang="en-US" sz="2800" dirty="0" smtClean="0"/>
              <a:t>figure out properties of code automatically</a:t>
            </a:r>
          </a:p>
          <a:p>
            <a:pPr lvl="1" eaLnBrk="1" hangingPunct="1">
              <a:lnSpc>
                <a:spcPct val="150000"/>
              </a:lnSpc>
            </a:pPr>
            <a:r>
              <a:rPr lang="en-US" sz="2800" dirty="0" smtClean="0"/>
              <a:t>two type of analysis: dynamic and static</a:t>
            </a:r>
          </a:p>
        </p:txBody>
      </p:sp>
    </p:spTree>
    <p:extLst>
      <p:ext uri="{BB962C8B-B14F-4D97-AF65-F5344CB8AC3E}">
        <p14:creationId xmlns:p14="http://schemas.microsoft.com/office/powerpoint/2010/main" val="2619534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How GC work</a:t>
            </a:r>
          </a:p>
        </p:txBody>
      </p:sp>
      <p:sp>
        <p:nvSpPr>
          <p:cNvPr id="3" name="Content Placeholder 2"/>
          <p:cNvSpPr>
            <a:spLocks noGrp="1"/>
          </p:cNvSpPr>
          <p:nvPr>
            <p:ph idx="1"/>
          </p:nvPr>
        </p:nvSpPr>
        <p:spPr/>
        <p:txBody>
          <a:bodyPr>
            <a:normAutofit fontScale="77500" lnSpcReduction="20000"/>
          </a:bodyPr>
          <a:lstStyle/>
          <a:p>
            <a:pPr>
              <a:lnSpc>
                <a:spcPct val="150000"/>
              </a:lnSpc>
            </a:pPr>
            <a:r>
              <a:rPr lang="en-US" sz="2800" dirty="0" smtClean="0"/>
              <a:t>How </a:t>
            </a:r>
            <a:r>
              <a:rPr lang="en-US" sz="2800" dirty="0" err="1" smtClean="0"/>
              <a:t>GC.Collect</a:t>
            </a:r>
            <a:r>
              <a:rPr lang="en-US" sz="2800" dirty="0" smtClean="0"/>
              <a:t> work</a:t>
            </a:r>
          </a:p>
          <a:p>
            <a:pPr lvl="1">
              <a:lnSpc>
                <a:spcPct val="150000"/>
              </a:lnSpc>
            </a:pPr>
            <a:r>
              <a:rPr lang="en-US" sz="2400" dirty="0" smtClean="0"/>
              <a:t>Mark all managed memory as garbage  </a:t>
            </a:r>
          </a:p>
          <a:p>
            <a:pPr lvl="1">
              <a:lnSpc>
                <a:spcPct val="150000"/>
              </a:lnSpc>
            </a:pPr>
            <a:r>
              <a:rPr lang="en-US" sz="2400" dirty="0" smtClean="0"/>
              <a:t>Look for used memory blocks, and mark them as valid  </a:t>
            </a:r>
          </a:p>
          <a:p>
            <a:pPr lvl="1">
              <a:lnSpc>
                <a:spcPct val="150000"/>
              </a:lnSpc>
            </a:pPr>
            <a:r>
              <a:rPr lang="en-US" sz="2400" dirty="0" smtClean="0"/>
              <a:t>Discard all unused memory blocks  </a:t>
            </a:r>
          </a:p>
          <a:p>
            <a:pPr lvl="1">
              <a:lnSpc>
                <a:spcPct val="150000"/>
              </a:lnSpc>
            </a:pPr>
            <a:r>
              <a:rPr lang="en-US" sz="2400" dirty="0" smtClean="0"/>
              <a:t>Compact the heap </a:t>
            </a:r>
          </a:p>
          <a:p>
            <a:pPr>
              <a:lnSpc>
                <a:spcPct val="150000"/>
              </a:lnSpc>
            </a:pPr>
            <a:r>
              <a:rPr lang="en-US" sz="2800" dirty="0" smtClean="0"/>
              <a:t>Can be expensive</a:t>
            </a:r>
          </a:p>
          <a:p>
            <a:pPr lvl="1">
              <a:lnSpc>
                <a:spcPct val="150000"/>
              </a:lnSpc>
            </a:pPr>
            <a:r>
              <a:rPr lang="en-US" dirty="0" smtClean="0"/>
              <a:t>everything stops </a:t>
            </a:r>
          </a:p>
          <a:p>
            <a:pPr lvl="1">
              <a:lnSpc>
                <a:spcPct val="150000"/>
              </a:lnSpc>
              <a:buNone/>
            </a:pPr>
            <a:r>
              <a:rPr lang="en-US" dirty="0" smtClean="0"/>
              <a:t>and collection happens</a:t>
            </a:r>
          </a:p>
          <a:p>
            <a:pPr lvl="1">
              <a:lnSpc>
                <a:spcPct val="150000"/>
              </a:lnSpc>
            </a:pPr>
            <a:r>
              <a:rPr lang="en-US" dirty="0" smtClean="0"/>
              <a:t> this is a general </a:t>
            </a:r>
          </a:p>
          <a:p>
            <a:pPr lvl="1">
              <a:lnSpc>
                <a:spcPct val="150000"/>
              </a:lnSpc>
              <a:buNone/>
            </a:pPr>
            <a:r>
              <a:rPr lang="en-US" dirty="0" smtClean="0"/>
              <a:t>problem for garbage collection</a:t>
            </a:r>
          </a:p>
          <a:p>
            <a:endParaRPr lang="en-US" sz="2800" dirty="0"/>
          </a:p>
        </p:txBody>
      </p:sp>
      <p:pic>
        <p:nvPicPr>
          <p:cNvPr id="24578" name="Picture 2" descr="http://i.msdn.microsoft.com/dynimg/IC57444.gif"/>
          <p:cNvPicPr>
            <a:picLocks noChangeAspect="1" noChangeArrowheads="1"/>
          </p:cNvPicPr>
          <p:nvPr/>
        </p:nvPicPr>
        <p:blipFill>
          <a:blip r:embed="rId3" cstate="print"/>
          <a:srcRect/>
          <a:stretch>
            <a:fillRect/>
          </a:stretch>
        </p:blipFill>
        <p:spPr bwMode="auto">
          <a:xfrm>
            <a:off x="5257800" y="3163194"/>
            <a:ext cx="3579994" cy="3048000"/>
          </a:xfrm>
          <a:prstGeom prst="rect">
            <a:avLst/>
          </a:prstGeom>
          <a:noFill/>
        </p:spPr>
      </p:pic>
    </p:spTree>
    <p:extLst>
      <p:ext uri="{BB962C8B-B14F-4D97-AF65-F5344CB8AC3E}">
        <p14:creationId xmlns:p14="http://schemas.microsoft.com/office/powerpoint/2010/main" val="10184463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z="3000" b="1" i="1" dirty="0">
                <a:latin typeface="Arial" charset="0"/>
                <a:cs typeface="Arial" charset="0"/>
              </a:rPr>
              <a:t>Memory layout</a:t>
            </a:r>
          </a:p>
        </p:txBody>
      </p:sp>
      <p:sp>
        <p:nvSpPr>
          <p:cNvPr id="10243" name="Rectangle 4"/>
          <p:cNvSpPr>
            <a:spLocks noChangeArrowheads="1"/>
          </p:cNvSpPr>
          <p:nvPr/>
        </p:nvSpPr>
        <p:spPr bwMode="auto">
          <a:xfrm>
            <a:off x="2721799" y="2682875"/>
            <a:ext cx="1143000" cy="3276600"/>
          </a:xfrm>
          <a:prstGeom prst="rect">
            <a:avLst/>
          </a:prstGeom>
          <a:solidFill>
            <a:schemeClr val="accent1"/>
          </a:solidFill>
          <a:ln w="9525">
            <a:solidFill>
              <a:schemeClr val="tx1"/>
            </a:solidFill>
            <a:miter lim="800000"/>
            <a:headEnd/>
            <a:tailEnd/>
          </a:ln>
        </p:spPr>
        <p:txBody>
          <a:bodyPr wrap="none" anchor="ctr"/>
          <a:lstStyle/>
          <a:p>
            <a:endParaRPr lang="en-US" b="1"/>
          </a:p>
        </p:txBody>
      </p:sp>
      <p:sp>
        <p:nvSpPr>
          <p:cNvPr id="10244" name="Rectangle 5"/>
          <p:cNvSpPr>
            <a:spLocks noChangeArrowheads="1"/>
          </p:cNvSpPr>
          <p:nvPr/>
        </p:nvSpPr>
        <p:spPr bwMode="auto">
          <a:xfrm>
            <a:off x="2721799" y="4054475"/>
            <a:ext cx="1143000" cy="381000"/>
          </a:xfrm>
          <a:prstGeom prst="rect">
            <a:avLst/>
          </a:prstGeom>
          <a:solidFill>
            <a:schemeClr val="accent1"/>
          </a:solidFill>
          <a:ln w="9525">
            <a:solidFill>
              <a:schemeClr val="tx1"/>
            </a:solidFill>
            <a:miter lim="800000"/>
            <a:headEnd/>
            <a:tailEnd/>
          </a:ln>
        </p:spPr>
        <p:txBody>
          <a:bodyPr wrap="none" anchor="ctr"/>
          <a:lstStyle/>
          <a:p>
            <a:endParaRPr lang="en-US" b="1"/>
          </a:p>
        </p:txBody>
      </p:sp>
      <p:sp>
        <p:nvSpPr>
          <p:cNvPr id="10245" name="Text Box 6"/>
          <p:cNvSpPr txBox="1">
            <a:spLocks noChangeArrowheads="1"/>
          </p:cNvSpPr>
          <p:nvPr/>
        </p:nvSpPr>
        <p:spPr bwMode="auto">
          <a:xfrm>
            <a:off x="511999" y="4054475"/>
            <a:ext cx="1175258" cy="369332"/>
          </a:xfrm>
          <a:prstGeom prst="rect">
            <a:avLst/>
          </a:prstGeom>
          <a:noFill/>
          <a:ln w="9525">
            <a:noFill/>
            <a:miter lim="800000"/>
            <a:headEnd/>
            <a:tailEnd/>
          </a:ln>
        </p:spPr>
        <p:txBody>
          <a:bodyPr wrap="none">
            <a:spAutoFit/>
          </a:bodyPr>
          <a:lstStyle/>
          <a:p>
            <a:pPr algn="l">
              <a:spcBef>
                <a:spcPct val="0"/>
              </a:spcBef>
            </a:pPr>
            <a:r>
              <a:rPr lang="en-US" b="1"/>
              <a:t>static data</a:t>
            </a:r>
          </a:p>
        </p:txBody>
      </p:sp>
      <p:sp>
        <p:nvSpPr>
          <p:cNvPr id="10246" name="Rectangle 7"/>
          <p:cNvSpPr>
            <a:spLocks noChangeArrowheads="1"/>
          </p:cNvSpPr>
          <p:nvPr/>
        </p:nvSpPr>
        <p:spPr bwMode="auto">
          <a:xfrm>
            <a:off x="6684199" y="2530475"/>
            <a:ext cx="1295400" cy="3505200"/>
          </a:xfrm>
          <a:prstGeom prst="rect">
            <a:avLst/>
          </a:prstGeom>
          <a:solidFill>
            <a:schemeClr val="accent1"/>
          </a:solidFill>
          <a:ln w="9525">
            <a:solidFill>
              <a:schemeClr val="tx1"/>
            </a:solidFill>
            <a:miter lim="800000"/>
            <a:headEnd/>
            <a:tailEnd/>
          </a:ln>
        </p:spPr>
        <p:txBody>
          <a:bodyPr wrap="none" anchor="ctr"/>
          <a:lstStyle/>
          <a:p>
            <a:endParaRPr lang="en-US" b="1"/>
          </a:p>
        </p:txBody>
      </p:sp>
      <p:sp>
        <p:nvSpPr>
          <p:cNvPr id="10247" name="Text Box 8"/>
          <p:cNvSpPr txBox="1">
            <a:spLocks noChangeArrowheads="1"/>
          </p:cNvSpPr>
          <p:nvPr/>
        </p:nvSpPr>
        <p:spPr bwMode="auto">
          <a:xfrm>
            <a:off x="572324" y="5589588"/>
            <a:ext cx="671979" cy="369332"/>
          </a:xfrm>
          <a:prstGeom prst="rect">
            <a:avLst/>
          </a:prstGeom>
          <a:noFill/>
          <a:ln w="9525" algn="ctr">
            <a:noFill/>
            <a:miter lim="800000"/>
            <a:headEnd/>
            <a:tailEnd/>
          </a:ln>
        </p:spPr>
        <p:txBody>
          <a:bodyPr wrap="none">
            <a:spAutoFit/>
          </a:bodyPr>
          <a:lstStyle/>
          <a:p>
            <a:pPr algn="l">
              <a:spcBef>
                <a:spcPct val="0"/>
              </a:spcBef>
            </a:pPr>
            <a:r>
              <a:rPr lang="en-US" b="1"/>
              <a:t>stack</a:t>
            </a:r>
          </a:p>
        </p:txBody>
      </p:sp>
      <p:sp>
        <p:nvSpPr>
          <p:cNvPr id="10248" name="Text Box 9"/>
          <p:cNvSpPr txBox="1">
            <a:spLocks noChangeArrowheads="1"/>
          </p:cNvSpPr>
          <p:nvPr/>
        </p:nvSpPr>
        <p:spPr bwMode="auto">
          <a:xfrm>
            <a:off x="524699" y="2530475"/>
            <a:ext cx="660758" cy="369332"/>
          </a:xfrm>
          <a:prstGeom prst="rect">
            <a:avLst/>
          </a:prstGeom>
          <a:noFill/>
          <a:ln w="9525" algn="ctr">
            <a:noFill/>
            <a:miter lim="800000"/>
            <a:headEnd/>
            <a:tailEnd/>
          </a:ln>
        </p:spPr>
        <p:txBody>
          <a:bodyPr wrap="none">
            <a:spAutoFit/>
          </a:bodyPr>
          <a:lstStyle/>
          <a:p>
            <a:pPr algn="l">
              <a:spcBef>
                <a:spcPct val="0"/>
              </a:spcBef>
            </a:pPr>
            <a:r>
              <a:rPr lang="en-US" b="1"/>
              <a:t>heap</a:t>
            </a:r>
          </a:p>
        </p:txBody>
      </p:sp>
      <p:sp>
        <p:nvSpPr>
          <p:cNvPr id="10249" name="Line 10"/>
          <p:cNvSpPr>
            <a:spLocks noChangeShapeType="1"/>
          </p:cNvSpPr>
          <p:nvPr/>
        </p:nvSpPr>
        <p:spPr bwMode="auto">
          <a:xfrm flipV="1">
            <a:off x="1502599" y="5502275"/>
            <a:ext cx="1143000" cy="304800"/>
          </a:xfrm>
          <a:prstGeom prst="line">
            <a:avLst/>
          </a:prstGeom>
          <a:noFill/>
          <a:ln w="25400">
            <a:solidFill>
              <a:schemeClr val="accent2"/>
            </a:solidFill>
            <a:round/>
            <a:headEnd/>
            <a:tailEnd type="triangle" w="med" len="med"/>
          </a:ln>
        </p:spPr>
        <p:txBody>
          <a:bodyPr wrap="none">
            <a:spAutoFit/>
          </a:bodyPr>
          <a:lstStyle/>
          <a:p>
            <a:endParaRPr lang="en-US" b="1"/>
          </a:p>
        </p:txBody>
      </p:sp>
      <p:sp>
        <p:nvSpPr>
          <p:cNvPr id="10250" name="Line 11"/>
          <p:cNvSpPr>
            <a:spLocks noChangeShapeType="1"/>
          </p:cNvSpPr>
          <p:nvPr/>
        </p:nvSpPr>
        <p:spPr bwMode="auto">
          <a:xfrm>
            <a:off x="1883599" y="4283075"/>
            <a:ext cx="762000" cy="0"/>
          </a:xfrm>
          <a:prstGeom prst="line">
            <a:avLst/>
          </a:prstGeom>
          <a:noFill/>
          <a:ln w="25400">
            <a:solidFill>
              <a:schemeClr val="accent2"/>
            </a:solidFill>
            <a:round/>
            <a:headEnd/>
            <a:tailEnd type="triangle" w="med" len="med"/>
          </a:ln>
        </p:spPr>
        <p:txBody>
          <a:bodyPr wrap="none">
            <a:spAutoFit/>
          </a:bodyPr>
          <a:lstStyle/>
          <a:p>
            <a:endParaRPr lang="en-US" b="1"/>
          </a:p>
        </p:txBody>
      </p:sp>
      <p:sp>
        <p:nvSpPr>
          <p:cNvPr id="10251" name="Line 12"/>
          <p:cNvSpPr>
            <a:spLocks noChangeShapeType="1"/>
          </p:cNvSpPr>
          <p:nvPr/>
        </p:nvSpPr>
        <p:spPr bwMode="auto">
          <a:xfrm>
            <a:off x="1426399" y="2759075"/>
            <a:ext cx="1219200" cy="533400"/>
          </a:xfrm>
          <a:prstGeom prst="line">
            <a:avLst/>
          </a:prstGeom>
          <a:noFill/>
          <a:ln w="25400">
            <a:solidFill>
              <a:schemeClr val="accent2"/>
            </a:solidFill>
            <a:round/>
            <a:headEnd/>
            <a:tailEnd type="triangle" w="med" len="med"/>
          </a:ln>
        </p:spPr>
        <p:txBody>
          <a:bodyPr wrap="none">
            <a:spAutoFit/>
          </a:bodyPr>
          <a:lstStyle/>
          <a:p>
            <a:endParaRPr lang="en-US" b="1"/>
          </a:p>
        </p:txBody>
      </p:sp>
      <p:sp>
        <p:nvSpPr>
          <p:cNvPr id="10252" name="Text Box 15"/>
          <p:cNvSpPr txBox="1">
            <a:spLocks noChangeArrowheads="1"/>
          </p:cNvSpPr>
          <p:nvPr/>
        </p:nvSpPr>
        <p:spPr bwMode="auto">
          <a:xfrm>
            <a:off x="2186812" y="6189149"/>
            <a:ext cx="2156424" cy="369332"/>
          </a:xfrm>
          <a:prstGeom prst="rect">
            <a:avLst/>
          </a:prstGeom>
          <a:noFill/>
          <a:ln w="9525" algn="ctr">
            <a:noFill/>
            <a:miter lim="800000"/>
            <a:headEnd/>
            <a:tailEnd/>
          </a:ln>
        </p:spPr>
        <p:txBody>
          <a:bodyPr wrap="none">
            <a:spAutoFit/>
          </a:bodyPr>
          <a:lstStyle/>
          <a:p>
            <a:pPr algn="l">
              <a:spcBef>
                <a:spcPct val="0"/>
              </a:spcBef>
            </a:pPr>
            <a:r>
              <a:rPr lang="en-US" b="1" dirty="0"/>
              <a:t>grows to preset limit</a:t>
            </a:r>
          </a:p>
        </p:txBody>
      </p:sp>
      <p:sp>
        <p:nvSpPr>
          <p:cNvPr id="10253" name="AutoShape 16"/>
          <p:cNvSpPr>
            <a:spLocks noChangeArrowheads="1"/>
          </p:cNvSpPr>
          <p:nvPr/>
        </p:nvSpPr>
        <p:spPr bwMode="auto">
          <a:xfrm>
            <a:off x="3102799" y="5905778"/>
            <a:ext cx="366960" cy="412194"/>
          </a:xfrm>
          <a:prstGeom prst="downArrow">
            <a:avLst>
              <a:gd name="adj1" fmla="val 50000"/>
              <a:gd name="adj2" fmla="val 25000"/>
            </a:avLst>
          </a:prstGeom>
          <a:solidFill>
            <a:srgbClr val="FFFFFF"/>
          </a:solidFill>
          <a:ln w="25400" algn="ctr">
            <a:solidFill>
              <a:schemeClr val="accent2"/>
            </a:solidFill>
            <a:miter lim="800000"/>
            <a:headEnd/>
            <a:tailEnd/>
          </a:ln>
        </p:spPr>
        <p:txBody>
          <a:bodyPr wrap="none" anchor="ctr">
            <a:spAutoFit/>
          </a:bodyPr>
          <a:lstStyle/>
          <a:p>
            <a:endParaRPr lang="en-US" b="1"/>
          </a:p>
        </p:txBody>
      </p:sp>
      <p:sp>
        <p:nvSpPr>
          <p:cNvPr id="10254" name="AutoShape 17"/>
          <p:cNvSpPr>
            <a:spLocks noChangeArrowheads="1"/>
          </p:cNvSpPr>
          <p:nvPr/>
        </p:nvSpPr>
        <p:spPr bwMode="auto">
          <a:xfrm flipV="1">
            <a:off x="3102799" y="2324378"/>
            <a:ext cx="366960" cy="412194"/>
          </a:xfrm>
          <a:prstGeom prst="downArrow">
            <a:avLst>
              <a:gd name="adj1" fmla="val 50000"/>
              <a:gd name="adj2" fmla="val 25000"/>
            </a:avLst>
          </a:prstGeom>
          <a:solidFill>
            <a:srgbClr val="FFFFFF"/>
          </a:solidFill>
          <a:ln w="25400" algn="ctr">
            <a:solidFill>
              <a:schemeClr val="accent2"/>
            </a:solidFill>
            <a:miter lim="800000"/>
            <a:headEnd/>
            <a:tailEnd/>
          </a:ln>
        </p:spPr>
        <p:txBody>
          <a:bodyPr wrap="none" anchor="ctr">
            <a:spAutoFit/>
          </a:bodyPr>
          <a:lstStyle/>
          <a:p>
            <a:endParaRPr lang="en-US" b="1"/>
          </a:p>
        </p:txBody>
      </p:sp>
      <p:sp>
        <p:nvSpPr>
          <p:cNvPr id="10255" name="Text Box 18"/>
          <p:cNvSpPr txBox="1">
            <a:spLocks noChangeArrowheads="1"/>
          </p:cNvSpPr>
          <p:nvPr/>
        </p:nvSpPr>
        <p:spPr bwMode="auto">
          <a:xfrm>
            <a:off x="2278887" y="1692275"/>
            <a:ext cx="2122376" cy="646331"/>
          </a:xfrm>
          <a:prstGeom prst="rect">
            <a:avLst/>
          </a:prstGeom>
          <a:noFill/>
          <a:ln w="9525" algn="ctr">
            <a:noFill/>
            <a:miter lim="800000"/>
            <a:headEnd/>
            <a:tailEnd/>
          </a:ln>
        </p:spPr>
        <p:txBody>
          <a:bodyPr wrap="none">
            <a:spAutoFit/>
          </a:bodyPr>
          <a:lstStyle/>
          <a:p>
            <a:pPr algn="l">
              <a:spcBef>
                <a:spcPct val="0"/>
              </a:spcBef>
            </a:pPr>
            <a:r>
              <a:rPr lang="en-US" b="1" dirty="0"/>
              <a:t>new pages allocated</a:t>
            </a:r>
          </a:p>
          <a:p>
            <a:pPr algn="l">
              <a:spcBef>
                <a:spcPct val="0"/>
              </a:spcBef>
            </a:pPr>
            <a:r>
              <a:rPr lang="en-US" b="1" dirty="0"/>
              <a:t>via calls to OS</a:t>
            </a:r>
          </a:p>
        </p:txBody>
      </p:sp>
      <p:sp>
        <p:nvSpPr>
          <p:cNvPr id="10256" name="Line 19"/>
          <p:cNvSpPr>
            <a:spLocks noChangeShapeType="1"/>
          </p:cNvSpPr>
          <p:nvPr/>
        </p:nvSpPr>
        <p:spPr bwMode="auto">
          <a:xfrm flipV="1">
            <a:off x="3712399" y="2987675"/>
            <a:ext cx="2971800" cy="304800"/>
          </a:xfrm>
          <a:prstGeom prst="line">
            <a:avLst/>
          </a:prstGeom>
          <a:noFill/>
          <a:ln w="25400">
            <a:solidFill>
              <a:schemeClr val="accent2"/>
            </a:solidFill>
            <a:round/>
            <a:headEnd/>
            <a:tailEnd type="triangle" w="med" len="med"/>
          </a:ln>
        </p:spPr>
        <p:txBody>
          <a:bodyPr wrap="none">
            <a:spAutoFit/>
          </a:bodyPr>
          <a:lstStyle/>
          <a:p>
            <a:endParaRPr lang="en-US" b="1"/>
          </a:p>
        </p:txBody>
      </p:sp>
      <p:sp>
        <p:nvSpPr>
          <p:cNvPr id="10257" name="Line 20"/>
          <p:cNvSpPr>
            <a:spLocks noChangeShapeType="1"/>
          </p:cNvSpPr>
          <p:nvPr/>
        </p:nvSpPr>
        <p:spPr bwMode="auto">
          <a:xfrm>
            <a:off x="3712399" y="2987675"/>
            <a:ext cx="2971800" cy="1066800"/>
          </a:xfrm>
          <a:prstGeom prst="line">
            <a:avLst/>
          </a:prstGeom>
          <a:noFill/>
          <a:ln w="25400">
            <a:solidFill>
              <a:schemeClr val="accent2"/>
            </a:solidFill>
            <a:round/>
            <a:headEnd/>
            <a:tailEnd type="triangle" w="med" len="med"/>
          </a:ln>
        </p:spPr>
        <p:txBody>
          <a:bodyPr wrap="none">
            <a:spAutoFit/>
          </a:bodyPr>
          <a:lstStyle/>
          <a:p>
            <a:endParaRPr lang="en-US" b="1"/>
          </a:p>
        </p:txBody>
      </p:sp>
      <p:sp>
        <p:nvSpPr>
          <p:cNvPr id="10258" name="Line 21"/>
          <p:cNvSpPr>
            <a:spLocks noChangeShapeType="1"/>
          </p:cNvSpPr>
          <p:nvPr/>
        </p:nvSpPr>
        <p:spPr bwMode="auto">
          <a:xfrm>
            <a:off x="3712399" y="3749675"/>
            <a:ext cx="2971800" cy="685800"/>
          </a:xfrm>
          <a:prstGeom prst="line">
            <a:avLst/>
          </a:prstGeom>
          <a:noFill/>
          <a:ln w="25400">
            <a:solidFill>
              <a:schemeClr val="accent2"/>
            </a:solidFill>
            <a:round/>
            <a:headEnd/>
            <a:tailEnd type="triangle" w="med" len="med"/>
          </a:ln>
        </p:spPr>
        <p:txBody>
          <a:bodyPr wrap="none">
            <a:spAutoFit/>
          </a:bodyPr>
          <a:lstStyle/>
          <a:p>
            <a:endParaRPr lang="en-US" b="1"/>
          </a:p>
        </p:txBody>
      </p:sp>
      <p:sp>
        <p:nvSpPr>
          <p:cNvPr id="10259" name="Line 22"/>
          <p:cNvSpPr>
            <a:spLocks noChangeShapeType="1"/>
          </p:cNvSpPr>
          <p:nvPr/>
        </p:nvSpPr>
        <p:spPr bwMode="auto">
          <a:xfrm flipV="1">
            <a:off x="3712399" y="3673475"/>
            <a:ext cx="2971800" cy="1219200"/>
          </a:xfrm>
          <a:prstGeom prst="line">
            <a:avLst/>
          </a:prstGeom>
          <a:noFill/>
          <a:ln w="25400">
            <a:solidFill>
              <a:schemeClr val="accent2"/>
            </a:solidFill>
            <a:round/>
            <a:headEnd/>
            <a:tailEnd type="triangle" w="med" len="med"/>
          </a:ln>
        </p:spPr>
        <p:txBody>
          <a:bodyPr>
            <a:spAutoFit/>
          </a:bodyPr>
          <a:lstStyle/>
          <a:p>
            <a:endParaRPr lang="en-US" b="1"/>
          </a:p>
        </p:txBody>
      </p:sp>
      <p:sp>
        <p:nvSpPr>
          <p:cNvPr id="10260" name="Text Box 23"/>
          <p:cNvSpPr txBox="1">
            <a:spLocks noChangeArrowheads="1"/>
          </p:cNvSpPr>
          <p:nvPr/>
        </p:nvSpPr>
        <p:spPr bwMode="auto">
          <a:xfrm>
            <a:off x="6271449" y="1600200"/>
            <a:ext cx="1805751" cy="369332"/>
          </a:xfrm>
          <a:prstGeom prst="rect">
            <a:avLst/>
          </a:prstGeom>
          <a:noFill/>
          <a:ln w="9525" algn="ctr">
            <a:noFill/>
            <a:miter lim="800000"/>
            <a:headEnd/>
            <a:tailEnd/>
          </a:ln>
        </p:spPr>
        <p:txBody>
          <a:bodyPr wrap="none">
            <a:spAutoFit/>
          </a:bodyPr>
          <a:lstStyle/>
          <a:p>
            <a:pPr algn="l">
              <a:spcBef>
                <a:spcPct val="0"/>
              </a:spcBef>
            </a:pPr>
            <a:r>
              <a:rPr lang="en-US" b="1"/>
              <a:t>physical memory</a:t>
            </a:r>
          </a:p>
        </p:txBody>
      </p:sp>
      <p:sp>
        <p:nvSpPr>
          <p:cNvPr id="10261" name="Text Box 25"/>
          <p:cNvSpPr txBox="1">
            <a:spLocks noChangeArrowheads="1"/>
          </p:cNvSpPr>
          <p:nvPr/>
        </p:nvSpPr>
        <p:spPr bwMode="auto">
          <a:xfrm>
            <a:off x="4474399" y="4664075"/>
            <a:ext cx="1317027" cy="646331"/>
          </a:xfrm>
          <a:prstGeom prst="rect">
            <a:avLst/>
          </a:prstGeom>
          <a:noFill/>
          <a:ln w="9525" algn="ctr">
            <a:noFill/>
            <a:miter lim="800000"/>
            <a:headEnd/>
            <a:tailEnd/>
          </a:ln>
        </p:spPr>
        <p:txBody>
          <a:bodyPr wrap="none">
            <a:spAutoFit/>
          </a:bodyPr>
          <a:lstStyle/>
          <a:p>
            <a:pPr algn="l">
              <a:spcBef>
                <a:spcPct val="0"/>
              </a:spcBef>
            </a:pPr>
            <a:r>
              <a:rPr lang="en-US" b="1"/>
              <a:t>TLB address</a:t>
            </a:r>
          </a:p>
          <a:p>
            <a:pPr algn="l">
              <a:spcBef>
                <a:spcPct val="0"/>
              </a:spcBef>
            </a:pPr>
            <a:r>
              <a:rPr lang="en-US" b="1"/>
              <a:t>translation</a:t>
            </a:r>
          </a:p>
        </p:txBody>
      </p:sp>
      <p:sp>
        <p:nvSpPr>
          <p:cNvPr id="10262" name="Text Box 26"/>
          <p:cNvSpPr txBox="1">
            <a:spLocks noChangeArrowheads="1"/>
          </p:cNvSpPr>
          <p:nvPr/>
        </p:nvSpPr>
        <p:spPr bwMode="auto">
          <a:xfrm>
            <a:off x="228600" y="1066800"/>
            <a:ext cx="1663661" cy="646331"/>
          </a:xfrm>
          <a:prstGeom prst="rect">
            <a:avLst/>
          </a:prstGeom>
          <a:noFill/>
          <a:ln w="9525" algn="ctr">
            <a:noFill/>
            <a:miter lim="800000"/>
            <a:headEnd/>
            <a:tailEnd/>
          </a:ln>
        </p:spPr>
        <p:txBody>
          <a:bodyPr wrap="none">
            <a:spAutoFit/>
          </a:bodyPr>
          <a:lstStyle/>
          <a:p>
            <a:pPr algn="l">
              <a:spcBef>
                <a:spcPct val="0"/>
              </a:spcBef>
            </a:pPr>
            <a:r>
              <a:rPr lang="en-US" b="1" dirty="0"/>
              <a:t>per process</a:t>
            </a:r>
          </a:p>
          <a:p>
            <a:pPr algn="l">
              <a:spcBef>
                <a:spcPct val="0"/>
              </a:spcBef>
            </a:pPr>
            <a:r>
              <a:rPr lang="en-US" b="1" dirty="0"/>
              <a:t>virtual memory</a:t>
            </a:r>
          </a:p>
        </p:txBody>
      </p:sp>
      <p:sp>
        <p:nvSpPr>
          <p:cNvPr id="10263" name="Line 27"/>
          <p:cNvSpPr>
            <a:spLocks noChangeShapeType="1"/>
          </p:cNvSpPr>
          <p:nvPr/>
        </p:nvSpPr>
        <p:spPr bwMode="auto">
          <a:xfrm>
            <a:off x="1197799" y="1692275"/>
            <a:ext cx="914400" cy="762000"/>
          </a:xfrm>
          <a:prstGeom prst="line">
            <a:avLst/>
          </a:prstGeom>
          <a:noFill/>
          <a:ln w="25400">
            <a:solidFill>
              <a:schemeClr val="accent2"/>
            </a:solidFill>
            <a:round/>
            <a:headEnd/>
            <a:tailEnd type="triangle" w="med" len="med"/>
          </a:ln>
        </p:spPr>
        <p:txBody>
          <a:bodyPr>
            <a:spAutoFit/>
          </a:bodyPr>
          <a:lstStyle/>
          <a:p>
            <a:endParaRPr lang="en-US" b="1"/>
          </a:p>
        </p:txBody>
      </p:sp>
    </p:spTree>
    <p:extLst>
      <p:ext uri="{BB962C8B-B14F-4D97-AF65-F5344CB8AC3E}">
        <p14:creationId xmlns:p14="http://schemas.microsoft.com/office/powerpoint/2010/main" val="40716848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Heap </a:t>
            </a:r>
            <a:r>
              <a:rPr lang="en-US" sz="3000" b="1" i="1" dirty="0" smtClean="0">
                <a:latin typeface="Arial" charset="0"/>
                <a:cs typeface="Arial" charset="0"/>
              </a:rPr>
              <a:t>vs. </a:t>
            </a:r>
            <a:r>
              <a:rPr lang="en-US" sz="3000" b="1" i="1" dirty="0">
                <a:latin typeface="Arial" charset="0"/>
                <a:cs typeface="Arial" charset="0"/>
              </a:rPr>
              <a:t>Stack</a:t>
            </a:r>
          </a:p>
        </p:txBody>
      </p:sp>
      <p:sp>
        <p:nvSpPr>
          <p:cNvPr id="3" name="Content Placeholder 2"/>
          <p:cNvSpPr>
            <a:spLocks noGrp="1"/>
          </p:cNvSpPr>
          <p:nvPr>
            <p:ph idx="1"/>
          </p:nvPr>
        </p:nvSpPr>
        <p:spPr>
          <a:xfrm>
            <a:off x="457200" y="1219200"/>
            <a:ext cx="3352800" cy="4906963"/>
          </a:xfrm>
        </p:spPr>
        <p:txBody>
          <a:bodyPr>
            <a:normAutofit/>
          </a:bodyPr>
          <a:lstStyle/>
          <a:p>
            <a:pPr>
              <a:lnSpc>
                <a:spcPct val="150000"/>
              </a:lnSpc>
            </a:pPr>
            <a:r>
              <a:rPr lang="en-US" sz="2400" dirty="0" smtClean="0"/>
              <a:t>Two places the .NET framework stores items in memory as out code executes</a:t>
            </a:r>
          </a:p>
          <a:p>
            <a:pPr>
              <a:lnSpc>
                <a:spcPct val="150000"/>
              </a:lnSpc>
            </a:pPr>
            <a:r>
              <a:rPr lang="en-US" sz="2400" dirty="0" smtClean="0"/>
              <a:t>reside in the operating memory on our machine </a:t>
            </a:r>
            <a:endParaRPr lang="en-US" sz="2400" dirty="0"/>
          </a:p>
        </p:txBody>
      </p:sp>
      <p:pic>
        <p:nvPicPr>
          <p:cNvPr id="52228" name="Picture 4" descr="http://www.c-sharpcorner.com/UploadFile/rmcochran/csharp_memory01122006130034PM/Images/heapvsstack2.gif"/>
          <p:cNvPicPr>
            <a:picLocks noChangeAspect="1" noChangeArrowheads="1"/>
          </p:cNvPicPr>
          <p:nvPr/>
        </p:nvPicPr>
        <p:blipFill>
          <a:blip r:embed="rId3" cstate="print"/>
          <a:srcRect/>
          <a:stretch>
            <a:fillRect/>
          </a:stretch>
        </p:blipFill>
        <p:spPr bwMode="auto">
          <a:xfrm>
            <a:off x="3962399" y="1204686"/>
            <a:ext cx="4977573" cy="4738914"/>
          </a:xfrm>
          <a:prstGeom prst="rect">
            <a:avLst/>
          </a:prstGeom>
          <a:noFill/>
        </p:spPr>
      </p:pic>
    </p:spTree>
    <p:extLst>
      <p:ext uri="{BB962C8B-B14F-4D97-AF65-F5344CB8AC3E}">
        <p14:creationId xmlns:p14="http://schemas.microsoft.com/office/powerpoint/2010/main" val="39381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i="1" dirty="0">
                <a:latin typeface="Arial" charset="0"/>
                <a:cs typeface="Arial" charset="0"/>
              </a:rPr>
              <a:t>What goes on the Stack and Heap?</a:t>
            </a:r>
          </a:p>
        </p:txBody>
      </p:sp>
      <p:graphicFrame>
        <p:nvGraphicFramePr>
          <p:cNvPr id="5" name="Content Placeholder 4"/>
          <p:cNvGraphicFramePr>
            <a:graphicFrameLocks noGrp="1"/>
          </p:cNvGraphicFramePr>
          <p:nvPr>
            <p:ph idx="1"/>
            <p:extLst/>
          </p:nvPr>
        </p:nvGraphicFramePr>
        <p:xfrm>
          <a:off x="457200" y="1219200"/>
          <a:ext cx="82296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29425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How is it decided what goes where</a:t>
            </a:r>
          </a:p>
        </p:txBody>
      </p:sp>
      <p:sp>
        <p:nvSpPr>
          <p:cNvPr id="3" name="Content Placeholder 2"/>
          <p:cNvSpPr>
            <a:spLocks noGrp="1"/>
          </p:cNvSpPr>
          <p:nvPr>
            <p:ph idx="1"/>
          </p:nvPr>
        </p:nvSpPr>
        <p:spPr/>
        <p:txBody>
          <a:bodyPr/>
          <a:lstStyle/>
          <a:p>
            <a:pPr>
              <a:lnSpc>
                <a:spcPct val="150000"/>
              </a:lnSpc>
            </a:pPr>
            <a:r>
              <a:rPr lang="en-US" dirty="0" smtClean="0"/>
              <a:t>A Reference Type always goes on the Heap </a:t>
            </a:r>
          </a:p>
          <a:p>
            <a:pPr>
              <a:lnSpc>
                <a:spcPct val="150000"/>
              </a:lnSpc>
            </a:pPr>
            <a:r>
              <a:rPr lang="en-US" dirty="0" smtClean="0"/>
              <a:t>Value Types and Pointers always go where they were declared. </a:t>
            </a:r>
          </a:p>
          <a:p>
            <a:endParaRPr lang="en-US" dirty="0"/>
          </a:p>
        </p:txBody>
      </p:sp>
    </p:spTree>
    <p:extLst>
      <p:ext uri="{BB962C8B-B14F-4D97-AF65-F5344CB8AC3E}">
        <p14:creationId xmlns:p14="http://schemas.microsoft.com/office/powerpoint/2010/main" val="17397497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How stack work</a:t>
            </a:r>
          </a:p>
        </p:txBody>
      </p:sp>
      <p:sp>
        <p:nvSpPr>
          <p:cNvPr id="4" name="Rectangle 3"/>
          <p:cNvSpPr/>
          <p:nvPr/>
        </p:nvSpPr>
        <p:spPr>
          <a:xfrm>
            <a:off x="1981200" y="1268090"/>
            <a:ext cx="4114800" cy="230832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2400" b="1" dirty="0"/>
              <a:t> public </a:t>
            </a:r>
            <a:r>
              <a:rPr lang="en-US" sz="2400" b="1" dirty="0" err="1"/>
              <a:t>int</a:t>
            </a:r>
            <a:r>
              <a:rPr lang="en-US" sz="2400" b="1" dirty="0"/>
              <a:t> </a:t>
            </a:r>
            <a:r>
              <a:rPr lang="en-US" sz="2400" b="1" dirty="0" err="1"/>
              <a:t>AddFive</a:t>
            </a:r>
            <a:r>
              <a:rPr lang="en-US" sz="2400" b="1" dirty="0"/>
              <a:t>(</a:t>
            </a:r>
            <a:r>
              <a:rPr lang="en-US" sz="2400" b="1" dirty="0" err="1"/>
              <a:t>int</a:t>
            </a:r>
            <a:r>
              <a:rPr lang="en-US" sz="2400" b="1" dirty="0"/>
              <a:t> </a:t>
            </a:r>
            <a:r>
              <a:rPr lang="en-US" sz="2400" b="1" dirty="0" err="1"/>
              <a:t>pValue</a:t>
            </a:r>
            <a:r>
              <a:rPr lang="en-US" sz="2400" b="1" dirty="0"/>
              <a:t>)</a:t>
            </a:r>
            <a:br>
              <a:rPr lang="en-US" sz="2400" b="1" dirty="0"/>
            </a:br>
            <a:r>
              <a:rPr lang="en-US" sz="2400" b="1" dirty="0"/>
              <a:t>          {</a:t>
            </a:r>
            <a:br>
              <a:rPr lang="en-US" sz="2400" b="1" dirty="0"/>
            </a:br>
            <a:r>
              <a:rPr lang="en-US" sz="2400" b="1" dirty="0"/>
              <a:t>                </a:t>
            </a:r>
            <a:r>
              <a:rPr lang="en-US" sz="2400" b="1" dirty="0" err="1"/>
              <a:t>int</a:t>
            </a:r>
            <a:r>
              <a:rPr lang="en-US" sz="2400" b="1" dirty="0"/>
              <a:t> result;</a:t>
            </a:r>
            <a:br>
              <a:rPr lang="en-US" sz="2400" b="1" dirty="0"/>
            </a:br>
            <a:r>
              <a:rPr lang="en-US" sz="2400" b="1" dirty="0"/>
              <a:t>                result = </a:t>
            </a:r>
            <a:r>
              <a:rPr lang="en-US" sz="2400" b="1" dirty="0" err="1"/>
              <a:t>pValue</a:t>
            </a:r>
            <a:r>
              <a:rPr lang="en-US" sz="2400" b="1" dirty="0"/>
              <a:t> + 5;</a:t>
            </a:r>
            <a:br>
              <a:rPr lang="en-US" sz="2400" b="1" dirty="0"/>
            </a:br>
            <a:r>
              <a:rPr lang="en-US" sz="2400" b="1" dirty="0"/>
              <a:t>                return result;</a:t>
            </a:r>
            <a:br>
              <a:rPr lang="en-US" sz="2400" b="1" dirty="0"/>
            </a:br>
            <a:r>
              <a:rPr lang="en-US" sz="2400" b="1" dirty="0"/>
              <a:t>          }</a:t>
            </a:r>
          </a:p>
        </p:txBody>
      </p:sp>
      <p:pic>
        <p:nvPicPr>
          <p:cNvPr id="55298" name="Picture 2" descr="http://www.c-sharpcorner.com/UploadFile/rmcochran/csharp_memory01122006130034PM/Images/heapvsstack3.gif"/>
          <p:cNvPicPr>
            <a:picLocks noChangeAspect="1" noChangeArrowheads="1"/>
          </p:cNvPicPr>
          <p:nvPr/>
        </p:nvPicPr>
        <p:blipFill>
          <a:blip r:embed="rId3" cstate="print"/>
          <a:srcRect/>
          <a:stretch>
            <a:fillRect/>
          </a:stretch>
        </p:blipFill>
        <p:spPr bwMode="auto">
          <a:xfrm>
            <a:off x="228600" y="3665111"/>
            <a:ext cx="1371600" cy="2743200"/>
          </a:xfrm>
          <a:prstGeom prst="rect">
            <a:avLst/>
          </a:prstGeom>
          <a:noFill/>
        </p:spPr>
      </p:pic>
      <p:pic>
        <p:nvPicPr>
          <p:cNvPr id="55300" name="Picture 4" descr="http://www.c-sharpcorner.com/UploadFile/rmcochran/csharp_memory01122006130034PM/Images/heapvsstack4.gif"/>
          <p:cNvPicPr>
            <a:picLocks noChangeAspect="1" noChangeArrowheads="1"/>
          </p:cNvPicPr>
          <p:nvPr/>
        </p:nvPicPr>
        <p:blipFill>
          <a:blip r:embed="rId4" cstate="print"/>
          <a:srcRect/>
          <a:stretch>
            <a:fillRect/>
          </a:stretch>
        </p:blipFill>
        <p:spPr bwMode="auto">
          <a:xfrm>
            <a:off x="3657600" y="3665110"/>
            <a:ext cx="1371600" cy="2752725"/>
          </a:xfrm>
          <a:prstGeom prst="rect">
            <a:avLst/>
          </a:prstGeom>
          <a:noFill/>
        </p:spPr>
      </p:pic>
      <p:pic>
        <p:nvPicPr>
          <p:cNvPr id="55302" name="Picture 6" descr="http://www.c-sharpcorner.com/UploadFile/rmcochran/csharp_memory01122006130034PM/Images/heapvsstack5.gif"/>
          <p:cNvPicPr>
            <a:picLocks noChangeAspect="1" noChangeArrowheads="1"/>
          </p:cNvPicPr>
          <p:nvPr/>
        </p:nvPicPr>
        <p:blipFill>
          <a:blip r:embed="rId5" cstate="print"/>
          <a:srcRect/>
          <a:stretch>
            <a:fillRect/>
          </a:stretch>
        </p:blipFill>
        <p:spPr bwMode="auto">
          <a:xfrm>
            <a:off x="1981200" y="3665110"/>
            <a:ext cx="1219200" cy="2771776"/>
          </a:xfrm>
          <a:prstGeom prst="rect">
            <a:avLst/>
          </a:prstGeom>
          <a:noFill/>
        </p:spPr>
      </p:pic>
      <p:pic>
        <p:nvPicPr>
          <p:cNvPr id="55304" name="Picture 8" descr="http://www.c-sharpcorner.com/UploadFile/rmcochran/csharp_memory01122006130034PM/Images/heapvsstack6.gif"/>
          <p:cNvPicPr>
            <a:picLocks noChangeAspect="1" noChangeArrowheads="1"/>
          </p:cNvPicPr>
          <p:nvPr/>
        </p:nvPicPr>
        <p:blipFill>
          <a:blip r:embed="rId6" cstate="print"/>
          <a:srcRect/>
          <a:stretch>
            <a:fillRect/>
          </a:stretch>
        </p:blipFill>
        <p:spPr bwMode="auto">
          <a:xfrm>
            <a:off x="5410200" y="3588910"/>
            <a:ext cx="1371600" cy="2752725"/>
          </a:xfrm>
          <a:prstGeom prst="rect">
            <a:avLst/>
          </a:prstGeom>
          <a:noFill/>
        </p:spPr>
      </p:pic>
      <p:pic>
        <p:nvPicPr>
          <p:cNvPr id="55306" name="Picture 10" descr="http://www.c-sharpcorner.com/UploadFile/rmcochran/csharp_memory01122006130034PM/Images/heapvsstack7.gif"/>
          <p:cNvPicPr>
            <a:picLocks noChangeAspect="1" noChangeArrowheads="1"/>
          </p:cNvPicPr>
          <p:nvPr/>
        </p:nvPicPr>
        <p:blipFill>
          <a:blip r:embed="rId7" cstate="print"/>
          <a:srcRect/>
          <a:stretch>
            <a:fillRect/>
          </a:stretch>
        </p:blipFill>
        <p:spPr bwMode="auto">
          <a:xfrm>
            <a:off x="7239000" y="3588910"/>
            <a:ext cx="1485900" cy="2762251"/>
          </a:xfrm>
          <a:prstGeom prst="rect">
            <a:avLst/>
          </a:prstGeom>
          <a:noFill/>
        </p:spPr>
      </p:pic>
    </p:spTree>
    <p:extLst>
      <p:ext uri="{BB962C8B-B14F-4D97-AF65-F5344CB8AC3E}">
        <p14:creationId xmlns:p14="http://schemas.microsoft.com/office/powerpoint/2010/main" val="2148804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Reference type example</a:t>
            </a: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867749" y="1385987"/>
            <a:ext cx="7772400" cy="489364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3200" dirty="0"/>
              <a:t>        </a:t>
            </a:r>
            <a:r>
              <a:rPr lang="en-US" sz="2800" dirty="0"/>
              <a:t>  public class </a:t>
            </a:r>
            <a:r>
              <a:rPr lang="en-US" sz="2800" dirty="0" err="1"/>
              <a:t>MyInt</a:t>
            </a:r>
            <a:r>
              <a:rPr lang="en-US" sz="2800" dirty="0"/>
              <a:t/>
            </a:r>
            <a:br>
              <a:rPr lang="en-US" sz="2800" dirty="0"/>
            </a:br>
            <a:r>
              <a:rPr lang="en-US" sz="2800" dirty="0"/>
              <a:t>          {          </a:t>
            </a:r>
            <a:br>
              <a:rPr lang="en-US" sz="2800" dirty="0"/>
            </a:br>
            <a:r>
              <a:rPr lang="en-US" sz="2800" dirty="0"/>
              <a:t>             public </a:t>
            </a:r>
            <a:r>
              <a:rPr lang="en-US" sz="2800" dirty="0" err="1"/>
              <a:t>int</a:t>
            </a:r>
            <a:r>
              <a:rPr lang="en-US" sz="2800" dirty="0"/>
              <a:t> </a:t>
            </a:r>
            <a:r>
              <a:rPr lang="en-US" sz="2800" dirty="0" err="1"/>
              <a:t>MyValue</a:t>
            </a:r>
            <a:r>
              <a:rPr lang="en-US" sz="2800" dirty="0"/>
              <a:t>;</a:t>
            </a:r>
            <a:br>
              <a:rPr lang="en-US" sz="2800" dirty="0"/>
            </a:br>
            <a:r>
              <a:rPr lang="en-US" sz="2800" dirty="0"/>
              <a:t>          </a:t>
            </a:r>
            <a:r>
              <a:rPr lang="en-US" sz="2800" dirty="0" smtClean="0"/>
              <a:t>}</a:t>
            </a:r>
          </a:p>
          <a:p>
            <a:endParaRPr lang="en-US" sz="2800" dirty="0"/>
          </a:p>
          <a:p>
            <a:r>
              <a:rPr lang="en-US" sz="2800" dirty="0" smtClean="0"/>
              <a:t>         public </a:t>
            </a:r>
            <a:r>
              <a:rPr lang="en-US" sz="2800" dirty="0" err="1"/>
              <a:t>MyInt</a:t>
            </a:r>
            <a:r>
              <a:rPr lang="en-US" sz="2800" dirty="0"/>
              <a:t> </a:t>
            </a:r>
            <a:r>
              <a:rPr lang="en-US" sz="2800" dirty="0" err="1"/>
              <a:t>AddFive</a:t>
            </a:r>
            <a:r>
              <a:rPr lang="en-US" sz="2800" dirty="0"/>
              <a:t>(</a:t>
            </a:r>
            <a:r>
              <a:rPr lang="en-US" sz="2800" dirty="0" err="1"/>
              <a:t>int</a:t>
            </a:r>
            <a:r>
              <a:rPr lang="en-US" sz="2800" dirty="0"/>
              <a:t> </a:t>
            </a:r>
            <a:r>
              <a:rPr lang="en-US" sz="2800" dirty="0" err="1"/>
              <a:t>pValue</a:t>
            </a:r>
            <a:r>
              <a:rPr lang="en-US" sz="2800" dirty="0"/>
              <a:t>)</a:t>
            </a:r>
            <a:br>
              <a:rPr lang="en-US" sz="2800" dirty="0"/>
            </a:br>
            <a:r>
              <a:rPr lang="en-US" sz="2800" dirty="0"/>
              <a:t>          {</a:t>
            </a:r>
            <a:br>
              <a:rPr lang="en-US" sz="2800" dirty="0"/>
            </a:br>
            <a:r>
              <a:rPr lang="en-US" sz="2800" dirty="0"/>
              <a:t>                </a:t>
            </a:r>
            <a:r>
              <a:rPr lang="en-US" sz="2800" dirty="0" err="1"/>
              <a:t>MyInt</a:t>
            </a:r>
            <a:r>
              <a:rPr lang="en-US" sz="2800" dirty="0"/>
              <a:t> result = new </a:t>
            </a:r>
            <a:r>
              <a:rPr lang="en-US" sz="2800" dirty="0" err="1"/>
              <a:t>MyInt</a:t>
            </a:r>
            <a:r>
              <a:rPr lang="en-US" sz="2800" dirty="0"/>
              <a:t>();</a:t>
            </a:r>
            <a:br>
              <a:rPr lang="en-US" sz="2800" dirty="0"/>
            </a:br>
            <a:r>
              <a:rPr lang="en-US" sz="2800" dirty="0"/>
              <a:t>                </a:t>
            </a:r>
            <a:r>
              <a:rPr lang="en-US" sz="2800" dirty="0" err="1"/>
              <a:t>result.MyValue</a:t>
            </a:r>
            <a:r>
              <a:rPr lang="en-US" sz="2800" dirty="0"/>
              <a:t> = </a:t>
            </a:r>
            <a:r>
              <a:rPr lang="en-US" sz="2800" dirty="0" err="1"/>
              <a:t>pValue</a:t>
            </a:r>
            <a:r>
              <a:rPr lang="en-US" sz="2800" dirty="0"/>
              <a:t> + 5;</a:t>
            </a:r>
            <a:br>
              <a:rPr lang="en-US" sz="2800" dirty="0"/>
            </a:br>
            <a:r>
              <a:rPr lang="en-US" sz="2800" dirty="0"/>
              <a:t>                return result;</a:t>
            </a:r>
            <a:br>
              <a:rPr lang="en-US" sz="2800" dirty="0"/>
            </a:br>
            <a:r>
              <a:rPr lang="en-US" sz="2800" dirty="0"/>
              <a:t>          }</a:t>
            </a:r>
          </a:p>
        </p:txBody>
      </p:sp>
    </p:spTree>
    <p:extLst>
      <p:ext uri="{BB962C8B-B14F-4D97-AF65-F5344CB8AC3E}">
        <p14:creationId xmlns:p14="http://schemas.microsoft.com/office/powerpoint/2010/main" val="105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How it work</a:t>
            </a:r>
          </a:p>
        </p:txBody>
      </p:sp>
      <p:pic>
        <p:nvPicPr>
          <p:cNvPr id="58370" name="Picture 2" descr="http://www.c-sharpcorner.com/UploadFile/rmcochran/csharp_memory01122006130034PM/Images/heapvsstack8.gif"/>
          <p:cNvPicPr>
            <a:picLocks noChangeAspect="1" noChangeArrowheads="1"/>
          </p:cNvPicPr>
          <p:nvPr/>
        </p:nvPicPr>
        <p:blipFill>
          <a:blip r:embed="rId3" cstate="print"/>
          <a:srcRect/>
          <a:stretch>
            <a:fillRect/>
          </a:stretch>
        </p:blipFill>
        <p:spPr bwMode="auto">
          <a:xfrm>
            <a:off x="228600" y="3510564"/>
            <a:ext cx="1219200" cy="2752725"/>
          </a:xfrm>
          <a:prstGeom prst="rect">
            <a:avLst/>
          </a:prstGeom>
          <a:noFill/>
        </p:spPr>
      </p:pic>
      <p:pic>
        <p:nvPicPr>
          <p:cNvPr id="58372" name="Picture 4" descr="http://www.c-sharpcorner.com/UploadFile/rmcochran/csharp_memory01122006130034PM/Images/heapvsstack9.gif"/>
          <p:cNvPicPr>
            <a:picLocks noChangeAspect="1" noChangeArrowheads="1"/>
          </p:cNvPicPr>
          <p:nvPr/>
        </p:nvPicPr>
        <p:blipFill>
          <a:blip r:embed="rId4" cstate="print"/>
          <a:srcRect/>
          <a:stretch>
            <a:fillRect/>
          </a:stretch>
        </p:blipFill>
        <p:spPr bwMode="auto">
          <a:xfrm>
            <a:off x="1828800" y="3510564"/>
            <a:ext cx="2057400" cy="2781300"/>
          </a:xfrm>
          <a:prstGeom prst="rect">
            <a:avLst/>
          </a:prstGeom>
          <a:noFill/>
        </p:spPr>
      </p:pic>
      <p:sp>
        <p:nvSpPr>
          <p:cNvPr id="7" name="Right Arrow 6"/>
          <p:cNvSpPr/>
          <p:nvPr/>
        </p:nvSpPr>
        <p:spPr>
          <a:xfrm>
            <a:off x="1600200" y="4805964"/>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374" name="Picture 6" descr="http://www.c-sharpcorner.com/UploadFile/rmcochran/csharp_memory01122006130034PM/Images/heapvsstack10.gif"/>
          <p:cNvPicPr>
            <a:picLocks noChangeAspect="1" noChangeArrowheads="1"/>
          </p:cNvPicPr>
          <p:nvPr/>
        </p:nvPicPr>
        <p:blipFill>
          <a:blip r:embed="rId5" cstate="print"/>
          <a:srcRect/>
          <a:stretch>
            <a:fillRect/>
          </a:stretch>
        </p:blipFill>
        <p:spPr bwMode="auto">
          <a:xfrm>
            <a:off x="4114800" y="3558188"/>
            <a:ext cx="2438400" cy="2771776"/>
          </a:xfrm>
          <a:prstGeom prst="rect">
            <a:avLst/>
          </a:prstGeom>
          <a:noFill/>
        </p:spPr>
      </p:pic>
      <p:pic>
        <p:nvPicPr>
          <p:cNvPr id="58376" name="Picture 8" descr="http://www.c-sharpcorner.com/UploadFile/rmcochran/csharp_memory01122006130034PM/Images/heapvsstack11.gif"/>
          <p:cNvPicPr>
            <a:picLocks noChangeAspect="1" noChangeArrowheads="1"/>
          </p:cNvPicPr>
          <p:nvPr/>
        </p:nvPicPr>
        <p:blipFill>
          <a:blip r:embed="rId6" cstate="print"/>
          <a:srcRect/>
          <a:stretch>
            <a:fillRect/>
          </a:stretch>
        </p:blipFill>
        <p:spPr bwMode="auto">
          <a:xfrm>
            <a:off x="6934200" y="3586764"/>
            <a:ext cx="2057400" cy="2667000"/>
          </a:xfrm>
          <a:prstGeom prst="rect">
            <a:avLst/>
          </a:prstGeom>
          <a:noFill/>
        </p:spPr>
      </p:pic>
      <p:sp>
        <p:nvSpPr>
          <p:cNvPr id="11" name="TextBox 10"/>
          <p:cNvSpPr txBox="1"/>
          <p:nvPr/>
        </p:nvSpPr>
        <p:spPr>
          <a:xfrm>
            <a:off x="228600" y="974552"/>
            <a:ext cx="8155546" cy="1964512"/>
          </a:xfrm>
          <a:prstGeom prst="rect">
            <a:avLst/>
          </a:prstGeom>
          <a:noFill/>
        </p:spPr>
        <p:txBody>
          <a:bodyPr wrap="square" rtlCol="0">
            <a:spAutoFit/>
          </a:bodyPr>
          <a:lstStyle/>
          <a:p>
            <a:pPr>
              <a:lnSpc>
                <a:spcPct val="150000"/>
              </a:lnSpc>
              <a:buFont typeface="Wingdings" pitchFamily="2" charset="2"/>
              <a:buChar char="ü"/>
            </a:pPr>
            <a:r>
              <a:rPr lang="en-US" sz="2800" dirty="0"/>
              <a:t>When we are using Reference Types, we're dealing with Pointers to the type, not the thing itself.  When we're using Value Types, we're using the thing itself. </a:t>
            </a:r>
          </a:p>
        </p:txBody>
      </p:sp>
    </p:spTree>
    <p:extLst>
      <p:ext uri="{BB962C8B-B14F-4D97-AF65-F5344CB8AC3E}">
        <p14:creationId xmlns:p14="http://schemas.microsoft.com/office/powerpoint/2010/main" val="2285322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Other example</a:t>
            </a:r>
          </a:p>
        </p:txBody>
      </p:sp>
      <p:sp>
        <p:nvSpPr>
          <p:cNvPr id="6" name="TextBox 5"/>
          <p:cNvSpPr txBox="1"/>
          <p:nvPr/>
        </p:nvSpPr>
        <p:spPr>
          <a:xfrm>
            <a:off x="685800" y="1447800"/>
            <a:ext cx="2895600" cy="286232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a:t>  </a:t>
            </a:r>
            <a:r>
              <a:rPr lang="en-US" sz="2000" b="1" dirty="0"/>
              <a:t>public </a:t>
            </a:r>
            <a:r>
              <a:rPr lang="en-US" sz="2000" b="1" dirty="0" err="1"/>
              <a:t>int</a:t>
            </a:r>
            <a:r>
              <a:rPr lang="en-US" sz="2000" b="1" dirty="0"/>
              <a:t> </a:t>
            </a:r>
            <a:r>
              <a:rPr lang="en-US" sz="2000" b="1" dirty="0" err="1"/>
              <a:t>ReturnValue</a:t>
            </a:r>
            <a:r>
              <a:rPr lang="en-US" sz="2000" b="1" dirty="0"/>
              <a:t>()</a:t>
            </a:r>
            <a:br>
              <a:rPr lang="en-US" sz="2000" b="1" dirty="0"/>
            </a:br>
            <a:r>
              <a:rPr lang="en-US" sz="2000" b="1" dirty="0"/>
              <a:t>          {</a:t>
            </a:r>
            <a:br>
              <a:rPr lang="en-US" sz="2000" b="1" dirty="0"/>
            </a:br>
            <a:r>
              <a:rPr lang="en-US" sz="2000" b="1" dirty="0"/>
              <a:t>                </a:t>
            </a:r>
            <a:r>
              <a:rPr lang="en-US" sz="2000" b="1" dirty="0" err="1"/>
              <a:t>int</a:t>
            </a:r>
            <a:r>
              <a:rPr lang="en-US" sz="2000" b="1" dirty="0"/>
              <a:t> x = new </a:t>
            </a:r>
            <a:r>
              <a:rPr lang="en-US" sz="2000" b="1" dirty="0" err="1"/>
              <a:t>int</a:t>
            </a:r>
            <a:r>
              <a:rPr lang="en-US" sz="2000" b="1" dirty="0"/>
              <a:t>();</a:t>
            </a:r>
            <a:br>
              <a:rPr lang="en-US" sz="2000" b="1" dirty="0"/>
            </a:br>
            <a:r>
              <a:rPr lang="en-US" sz="2000" b="1" dirty="0"/>
              <a:t>                x = 3;</a:t>
            </a:r>
            <a:br>
              <a:rPr lang="en-US" sz="2000" b="1" dirty="0"/>
            </a:br>
            <a:r>
              <a:rPr lang="en-US" sz="2000" b="1" dirty="0"/>
              <a:t>                </a:t>
            </a:r>
            <a:r>
              <a:rPr lang="en-US" sz="2000" b="1" dirty="0" err="1"/>
              <a:t>int</a:t>
            </a:r>
            <a:r>
              <a:rPr lang="en-US" sz="2000" b="1" dirty="0"/>
              <a:t> y = new </a:t>
            </a:r>
            <a:r>
              <a:rPr lang="en-US" sz="2000" b="1" dirty="0" err="1"/>
              <a:t>int</a:t>
            </a:r>
            <a:r>
              <a:rPr lang="en-US" sz="2000" b="1" dirty="0"/>
              <a:t>();</a:t>
            </a:r>
            <a:br>
              <a:rPr lang="en-US" sz="2000" b="1" dirty="0"/>
            </a:br>
            <a:r>
              <a:rPr lang="en-US" sz="2000" b="1" dirty="0"/>
              <a:t>                y = x;      </a:t>
            </a:r>
            <a:br>
              <a:rPr lang="en-US" sz="2000" b="1" dirty="0"/>
            </a:br>
            <a:r>
              <a:rPr lang="en-US" sz="2000" b="1" dirty="0"/>
              <a:t>                y = 4;          </a:t>
            </a:r>
            <a:br>
              <a:rPr lang="en-US" sz="2000" b="1" dirty="0"/>
            </a:br>
            <a:r>
              <a:rPr lang="en-US" sz="2000" b="1" dirty="0"/>
              <a:t>                return x;</a:t>
            </a:r>
            <a:br>
              <a:rPr lang="en-US" sz="2000" b="1" dirty="0"/>
            </a:br>
            <a:r>
              <a:rPr lang="en-US" sz="2000" b="1" dirty="0"/>
              <a:t>          }</a:t>
            </a:r>
          </a:p>
        </p:txBody>
      </p:sp>
      <p:sp>
        <p:nvSpPr>
          <p:cNvPr id="7" name="Down Arrow 6"/>
          <p:cNvSpPr/>
          <p:nvPr/>
        </p:nvSpPr>
        <p:spPr>
          <a:xfrm>
            <a:off x="1967785" y="4391688"/>
            <a:ext cx="54198" cy="953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85800" y="5486400"/>
            <a:ext cx="25146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smtClean="0"/>
              <a:t> Return 3</a:t>
            </a:r>
            <a:endParaRPr lang="en-US" b="1" dirty="0"/>
          </a:p>
        </p:txBody>
      </p:sp>
      <p:sp>
        <p:nvSpPr>
          <p:cNvPr id="9" name="Rectangle 8"/>
          <p:cNvSpPr/>
          <p:nvPr/>
        </p:nvSpPr>
        <p:spPr>
          <a:xfrm>
            <a:off x="4114800" y="1295400"/>
            <a:ext cx="4572000" cy="4401205"/>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r>
              <a:rPr lang="en-US" sz="2000" b="1" dirty="0"/>
              <a:t>public class </a:t>
            </a:r>
            <a:r>
              <a:rPr lang="en-US" sz="2000" b="1" dirty="0" err="1"/>
              <a:t>MyInt</a:t>
            </a:r>
            <a:r>
              <a:rPr lang="en-US" sz="2000" b="1" dirty="0"/>
              <a:t/>
            </a:r>
            <a:br>
              <a:rPr lang="en-US" sz="2000" b="1" dirty="0"/>
            </a:br>
            <a:r>
              <a:rPr lang="en-US" sz="2000" b="1" dirty="0"/>
              <a:t>          {</a:t>
            </a:r>
            <a:br>
              <a:rPr lang="en-US" sz="2000" b="1" dirty="0"/>
            </a:br>
            <a:r>
              <a:rPr lang="en-US" sz="2000" b="1" dirty="0"/>
              <a:t>                public </a:t>
            </a:r>
            <a:r>
              <a:rPr lang="en-US" sz="2000" b="1" dirty="0" err="1"/>
              <a:t>int</a:t>
            </a:r>
            <a:r>
              <a:rPr lang="en-US" sz="2000" b="1" dirty="0"/>
              <a:t> </a:t>
            </a:r>
            <a:r>
              <a:rPr lang="en-US" sz="2000" b="1" dirty="0" err="1"/>
              <a:t>MyValue</a:t>
            </a:r>
            <a:r>
              <a:rPr lang="en-US" sz="2000" b="1" dirty="0"/>
              <a:t>;</a:t>
            </a:r>
            <a:br>
              <a:rPr lang="en-US" sz="2000" b="1" dirty="0"/>
            </a:br>
            <a:r>
              <a:rPr lang="en-US" sz="2000" b="1" dirty="0"/>
              <a:t>          </a:t>
            </a:r>
            <a:r>
              <a:rPr lang="en-US" sz="2000" b="1" dirty="0" smtClean="0"/>
              <a:t>}</a:t>
            </a:r>
          </a:p>
          <a:p>
            <a:endParaRPr lang="en-US" sz="2000" b="1" dirty="0" smtClean="0"/>
          </a:p>
          <a:p>
            <a:r>
              <a:rPr lang="en-US" sz="2000" b="1" dirty="0"/>
              <a:t>   public </a:t>
            </a:r>
            <a:r>
              <a:rPr lang="en-US" sz="2000" b="1" dirty="0" err="1"/>
              <a:t>int</a:t>
            </a:r>
            <a:r>
              <a:rPr lang="en-US" sz="2000" b="1" dirty="0"/>
              <a:t> ReturnValue2()</a:t>
            </a:r>
            <a:br>
              <a:rPr lang="en-US" sz="2000" b="1" dirty="0"/>
            </a:br>
            <a:r>
              <a:rPr lang="en-US" sz="2000" b="1" dirty="0"/>
              <a:t>          {</a:t>
            </a:r>
            <a:br>
              <a:rPr lang="en-US" sz="2000" b="1" dirty="0"/>
            </a:br>
            <a:r>
              <a:rPr lang="en-US" sz="2000" b="1" dirty="0"/>
              <a:t>                </a:t>
            </a:r>
            <a:r>
              <a:rPr lang="en-US" sz="2000" b="1" dirty="0" err="1"/>
              <a:t>MyInt</a:t>
            </a:r>
            <a:r>
              <a:rPr lang="en-US" sz="2000" b="1" dirty="0"/>
              <a:t> x = new </a:t>
            </a:r>
            <a:r>
              <a:rPr lang="en-US" sz="2000" b="1" dirty="0" err="1"/>
              <a:t>MyInt</a:t>
            </a:r>
            <a:r>
              <a:rPr lang="en-US" sz="2000" b="1" dirty="0"/>
              <a:t>();</a:t>
            </a:r>
            <a:br>
              <a:rPr lang="en-US" sz="2000" b="1" dirty="0"/>
            </a:br>
            <a:r>
              <a:rPr lang="en-US" sz="2000" b="1" dirty="0"/>
              <a:t>                </a:t>
            </a:r>
            <a:r>
              <a:rPr lang="en-US" sz="2000" b="1" dirty="0" err="1"/>
              <a:t>x.MyValue</a:t>
            </a:r>
            <a:r>
              <a:rPr lang="en-US" sz="2000" b="1" dirty="0"/>
              <a:t> = 3;</a:t>
            </a:r>
            <a:br>
              <a:rPr lang="en-US" sz="2000" b="1" dirty="0"/>
            </a:br>
            <a:r>
              <a:rPr lang="en-US" sz="2000" b="1" dirty="0"/>
              <a:t>                </a:t>
            </a:r>
            <a:r>
              <a:rPr lang="en-US" sz="2000" b="1" dirty="0" err="1"/>
              <a:t>MyInt</a:t>
            </a:r>
            <a:r>
              <a:rPr lang="en-US" sz="2000" b="1" dirty="0"/>
              <a:t> y = new </a:t>
            </a:r>
            <a:r>
              <a:rPr lang="en-US" sz="2000" b="1" dirty="0" err="1"/>
              <a:t>MyInt</a:t>
            </a:r>
            <a:r>
              <a:rPr lang="en-US" sz="2000" b="1" dirty="0"/>
              <a:t>();</a:t>
            </a:r>
            <a:br>
              <a:rPr lang="en-US" sz="2000" b="1" dirty="0"/>
            </a:br>
            <a:r>
              <a:rPr lang="en-US" sz="2000" b="1" dirty="0"/>
              <a:t>                y = x;                 </a:t>
            </a:r>
            <a:br>
              <a:rPr lang="en-US" sz="2000" b="1" dirty="0"/>
            </a:br>
            <a:r>
              <a:rPr lang="en-US" sz="2000" b="1" dirty="0"/>
              <a:t>                </a:t>
            </a:r>
            <a:r>
              <a:rPr lang="en-US" sz="2000" b="1" dirty="0" err="1"/>
              <a:t>y.MyValue</a:t>
            </a:r>
            <a:r>
              <a:rPr lang="en-US" sz="2000" b="1" dirty="0"/>
              <a:t> = 4;              </a:t>
            </a:r>
            <a:br>
              <a:rPr lang="en-US" sz="2000" b="1" dirty="0"/>
            </a:br>
            <a:r>
              <a:rPr lang="en-US" sz="2000" b="1" dirty="0"/>
              <a:t>                return </a:t>
            </a:r>
            <a:r>
              <a:rPr lang="en-US" sz="2000" b="1" dirty="0" err="1"/>
              <a:t>x.MyValue</a:t>
            </a:r>
            <a:r>
              <a:rPr lang="en-US" sz="2000" b="1" dirty="0"/>
              <a:t>;</a:t>
            </a:r>
            <a:br>
              <a:rPr lang="en-US" sz="2000" b="1" dirty="0"/>
            </a:br>
            <a:r>
              <a:rPr lang="en-US" sz="2000" b="1" dirty="0"/>
              <a:t>          }</a:t>
            </a:r>
          </a:p>
        </p:txBody>
      </p:sp>
      <p:sp>
        <p:nvSpPr>
          <p:cNvPr id="10" name="Down Arrow 9"/>
          <p:cNvSpPr/>
          <p:nvPr/>
        </p:nvSpPr>
        <p:spPr>
          <a:xfrm>
            <a:off x="6248400" y="5715000"/>
            <a:ext cx="4571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953000" y="6172200"/>
            <a:ext cx="25146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 Return  4</a:t>
            </a:r>
            <a:endParaRPr lang="en-US" dirty="0"/>
          </a:p>
        </p:txBody>
      </p:sp>
    </p:spTree>
    <p:extLst>
      <p:ext uri="{BB962C8B-B14F-4D97-AF65-F5344CB8AC3E}">
        <p14:creationId xmlns:p14="http://schemas.microsoft.com/office/powerpoint/2010/main" val="3412250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title"/>
          </p:nvPr>
        </p:nvSpPr>
        <p:spPr/>
        <p:txBody>
          <a:bodyPr/>
          <a:lstStyle/>
          <a:p>
            <a:pPr eaLnBrk="1" hangingPunct="1">
              <a:defRPr/>
            </a:pPr>
            <a:r>
              <a:rPr lang="en-US" sz="2800" dirty="0" smtClean="0"/>
              <a:t>Delegate</a:t>
            </a:r>
            <a:br>
              <a:rPr lang="en-US" sz="2800" dirty="0" smtClean="0"/>
            </a:br>
            <a:r>
              <a:rPr lang="en-US" sz="2400" dirty="0" smtClean="0"/>
              <a:t>Multicast Delegates 1/2</a:t>
            </a:r>
            <a:endParaRPr lang="en-US" sz="2800" dirty="0" smtClean="0"/>
          </a:p>
        </p:txBody>
      </p:sp>
      <p:sp>
        <p:nvSpPr>
          <p:cNvPr id="67587" name="Rectangle 11"/>
          <p:cNvSpPr>
            <a:spLocks noGrp="1" noChangeArrowheads="1"/>
          </p:cNvSpPr>
          <p:nvPr>
            <p:ph type="body" idx="1"/>
          </p:nvPr>
        </p:nvSpPr>
        <p:spPr>
          <a:noFill/>
        </p:spPr>
        <p:txBody>
          <a:bodyPr/>
          <a:lstStyle/>
          <a:p>
            <a:pPr marL="333375" indent="-333375" eaLnBrk="1" hangingPunct="1"/>
            <a:r>
              <a:rPr lang="en-US" sz="2800" dirty="0" smtClean="0"/>
              <a:t>A delegate can hold and invoke multiple methods</a:t>
            </a:r>
          </a:p>
          <a:p>
            <a:pPr marL="722313" lvl="1" indent="-274638" eaLnBrk="1" hangingPunct="1"/>
            <a:r>
              <a:rPr lang="en-US" sz="2400" dirty="0" smtClean="0"/>
              <a:t>Multicast delegates must contain only methods that return </a:t>
            </a:r>
            <a:r>
              <a:rPr lang="en-US" sz="2400" dirty="0" smtClean="0">
                <a:latin typeface="Lucida Console" pitchFamily="49" charset="0"/>
              </a:rPr>
              <a:t>void</a:t>
            </a:r>
            <a:r>
              <a:rPr lang="en-US" sz="2400" dirty="0" smtClean="0"/>
              <a:t>, else there is a run-time exception</a:t>
            </a:r>
          </a:p>
          <a:p>
            <a:pPr marL="333375" indent="-333375" eaLnBrk="1" hangingPunct="1"/>
            <a:r>
              <a:rPr lang="en-US" sz="2800" dirty="0" smtClean="0"/>
              <a:t>Each delegate has an invocation list</a:t>
            </a:r>
          </a:p>
          <a:p>
            <a:pPr marL="722313" lvl="1" indent="-274638" eaLnBrk="1" hangingPunct="1"/>
            <a:r>
              <a:rPr lang="en-US" sz="2400" dirty="0" smtClean="0"/>
              <a:t>Methods are invoked sequentially, in the order added</a:t>
            </a:r>
          </a:p>
          <a:p>
            <a:pPr marL="333375" indent="-333375" eaLnBrk="1" hangingPunct="1"/>
            <a:r>
              <a:rPr lang="en-US" sz="2800" dirty="0" smtClean="0"/>
              <a:t>The </a:t>
            </a:r>
            <a:r>
              <a:rPr lang="en-US" sz="2800" dirty="0" smtClean="0">
                <a:latin typeface="Lucida Console" pitchFamily="49" charset="0"/>
              </a:rPr>
              <a:t>+=</a:t>
            </a:r>
            <a:r>
              <a:rPr lang="en-US" sz="2800" dirty="0" smtClean="0"/>
              <a:t> and </a:t>
            </a:r>
            <a:r>
              <a:rPr lang="en-US" sz="2800" dirty="0" smtClean="0">
                <a:latin typeface="Lucida Console" pitchFamily="49" charset="0"/>
              </a:rPr>
              <a:t>-=</a:t>
            </a:r>
            <a:r>
              <a:rPr lang="en-US" sz="2800" dirty="0" smtClean="0"/>
              <a:t> operators are used to add and remove delegates, respectively</a:t>
            </a:r>
          </a:p>
          <a:p>
            <a:pPr marL="333375" indent="-333375" eaLnBrk="1" hangingPunct="1"/>
            <a:r>
              <a:rPr lang="en-US" sz="2800" dirty="0" smtClean="0">
                <a:latin typeface="Lucida Console" pitchFamily="49" charset="0"/>
              </a:rPr>
              <a:t>+=</a:t>
            </a:r>
            <a:r>
              <a:rPr lang="en-US" sz="2800" dirty="0" smtClean="0"/>
              <a:t> and </a:t>
            </a:r>
            <a:r>
              <a:rPr lang="en-US" sz="2800" dirty="0" smtClean="0">
                <a:latin typeface="Lucida Console" pitchFamily="49" charset="0"/>
              </a:rPr>
              <a:t>-=</a:t>
            </a:r>
            <a:r>
              <a:rPr lang="en-US" sz="2800" dirty="0" smtClean="0"/>
              <a:t> operators are thread-safe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i="1" dirty="0">
                <a:latin typeface="Arial" charset="0"/>
                <a:cs typeface="Arial" charset="0"/>
              </a:rPr>
              <a:t>Parameters, the Big Picture.</a:t>
            </a:r>
          </a:p>
        </p:txBody>
      </p:sp>
      <p:sp>
        <p:nvSpPr>
          <p:cNvPr id="3" name="Content Placeholder 2"/>
          <p:cNvSpPr>
            <a:spLocks noGrp="1"/>
          </p:cNvSpPr>
          <p:nvPr>
            <p:ph idx="1"/>
          </p:nvPr>
        </p:nvSpPr>
        <p:spPr/>
        <p:txBody>
          <a:bodyPr>
            <a:normAutofit/>
          </a:bodyPr>
          <a:lstStyle/>
          <a:p>
            <a:r>
              <a:rPr lang="en-US" sz="2800" dirty="0" smtClean="0"/>
              <a:t>When we make a method call here's what happens:</a:t>
            </a:r>
          </a:p>
          <a:p>
            <a:pPr lvl="1">
              <a:buFont typeface="Wingdings" pitchFamily="2" charset="2"/>
              <a:buChar char="Ø"/>
            </a:pPr>
            <a:r>
              <a:rPr lang="en-US" sz="2400" dirty="0" smtClean="0"/>
              <a:t>Space is allocated for information needed for the execution of our method on the stack.   </a:t>
            </a:r>
          </a:p>
          <a:p>
            <a:pPr lvl="1">
              <a:buFont typeface="Wingdings" pitchFamily="2" charset="2"/>
              <a:buChar char="Ø"/>
            </a:pPr>
            <a:r>
              <a:rPr lang="en-US" sz="2400" dirty="0" smtClean="0"/>
              <a:t>Our method parameters are copied over.</a:t>
            </a:r>
          </a:p>
          <a:p>
            <a:pPr lvl="1">
              <a:buFont typeface="Wingdings" pitchFamily="2" charset="2"/>
              <a:buChar char="Ø"/>
            </a:pPr>
            <a:r>
              <a:rPr lang="en-US" sz="2400" dirty="0" smtClean="0"/>
              <a:t>Control is passed to the </a:t>
            </a:r>
            <a:r>
              <a:rPr lang="en-US" sz="2400" dirty="0" err="1" smtClean="0"/>
              <a:t>JIT'ted</a:t>
            </a:r>
            <a:r>
              <a:rPr lang="en-US" sz="2400" dirty="0" smtClean="0"/>
              <a:t> method and the thread starts executing code. </a:t>
            </a:r>
          </a:p>
          <a:p>
            <a:pPr lvl="1">
              <a:buFont typeface="Wingdings" pitchFamily="2" charset="2"/>
              <a:buChar char="Ø"/>
            </a:pPr>
            <a:endParaRPr lang="en-US" sz="2400" dirty="0"/>
          </a:p>
        </p:txBody>
      </p:sp>
      <p:pic>
        <p:nvPicPr>
          <p:cNvPr id="65538" name="Picture 2" descr="http://www.c-sharpcorner.com/UploadFile/rmcochran/csharp_memory2B01142006125918PM/Images/heapvsstack2-1.gif"/>
          <p:cNvPicPr>
            <a:picLocks noChangeAspect="1" noChangeArrowheads="1"/>
          </p:cNvPicPr>
          <p:nvPr/>
        </p:nvPicPr>
        <p:blipFill>
          <a:blip r:embed="rId3" cstate="print"/>
          <a:srcRect/>
          <a:stretch>
            <a:fillRect/>
          </a:stretch>
        </p:blipFill>
        <p:spPr bwMode="auto">
          <a:xfrm>
            <a:off x="5867400" y="3886200"/>
            <a:ext cx="2000250" cy="2333626"/>
          </a:xfrm>
          <a:prstGeom prst="rect">
            <a:avLst/>
          </a:prstGeom>
          <a:noFill/>
        </p:spPr>
      </p:pic>
      <p:sp>
        <p:nvSpPr>
          <p:cNvPr id="5" name="Rectangle 4"/>
          <p:cNvSpPr/>
          <p:nvPr/>
        </p:nvSpPr>
        <p:spPr>
          <a:xfrm>
            <a:off x="742950" y="3799344"/>
            <a:ext cx="3657600" cy="267765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2400" dirty="0"/>
              <a:t> public </a:t>
            </a:r>
            <a:r>
              <a:rPr lang="en-US" sz="2400" dirty="0" err="1"/>
              <a:t>int</a:t>
            </a:r>
            <a:r>
              <a:rPr lang="en-US" sz="2400" dirty="0"/>
              <a:t> </a:t>
            </a:r>
            <a:r>
              <a:rPr lang="en-US" sz="2400" dirty="0" err="1"/>
              <a:t>AddFive</a:t>
            </a:r>
            <a:r>
              <a:rPr lang="en-US" sz="2400" dirty="0"/>
              <a:t>(</a:t>
            </a:r>
            <a:r>
              <a:rPr lang="en-US" sz="2400" dirty="0" err="1"/>
              <a:t>int</a:t>
            </a:r>
            <a:r>
              <a:rPr lang="en-US" sz="2400" dirty="0"/>
              <a:t> </a:t>
            </a:r>
            <a:r>
              <a:rPr lang="en-US" sz="2400" dirty="0" err="1"/>
              <a:t>pValue</a:t>
            </a:r>
            <a:r>
              <a:rPr lang="en-US" sz="2400" dirty="0"/>
              <a:t>)</a:t>
            </a:r>
            <a:br>
              <a:rPr lang="en-US" sz="2400" dirty="0"/>
            </a:br>
            <a:r>
              <a:rPr lang="en-US" sz="2400" dirty="0"/>
              <a:t>          {</a:t>
            </a:r>
            <a:br>
              <a:rPr lang="en-US" sz="2400" dirty="0"/>
            </a:br>
            <a:r>
              <a:rPr lang="en-US" sz="2400" dirty="0"/>
              <a:t>                </a:t>
            </a:r>
            <a:r>
              <a:rPr lang="en-US" sz="2400" dirty="0" err="1"/>
              <a:t>int</a:t>
            </a:r>
            <a:r>
              <a:rPr lang="en-US" sz="2400" dirty="0"/>
              <a:t> result;</a:t>
            </a:r>
            <a:br>
              <a:rPr lang="en-US" sz="2400" dirty="0"/>
            </a:br>
            <a:r>
              <a:rPr lang="en-US" sz="2400" dirty="0"/>
              <a:t>                result = </a:t>
            </a:r>
            <a:r>
              <a:rPr lang="en-US" sz="2400" dirty="0" err="1"/>
              <a:t>pValue</a:t>
            </a:r>
            <a:r>
              <a:rPr lang="en-US" sz="2400" dirty="0"/>
              <a:t> + 5;</a:t>
            </a:r>
            <a:br>
              <a:rPr lang="en-US" sz="2400" dirty="0"/>
            </a:br>
            <a:r>
              <a:rPr lang="en-US" sz="2400" dirty="0"/>
              <a:t>                return result;</a:t>
            </a:r>
            <a:br>
              <a:rPr lang="en-US" sz="2400" dirty="0"/>
            </a:br>
            <a:r>
              <a:rPr lang="en-US" sz="2400" dirty="0"/>
              <a:t>          }</a:t>
            </a:r>
          </a:p>
        </p:txBody>
      </p:sp>
      <p:sp>
        <p:nvSpPr>
          <p:cNvPr id="6" name="Right Arrow 5"/>
          <p:cNvSpPr/>
          <p:nvPr/>
        </p:nvSpPr>
        <p:spPr>
          <a:xfrm>
            <a:off x="4648200" y="50292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5671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Passing Value Types.</a:t>
            </a:r>
          </a:p>
        </p:txBody>
      </p:sp>
      <p:sp>
        <p:nvSpPr>
          <p:cNvPr id="5" name="TextBox 4"/>
          <p:cNvSpPr txBox="1"/>
          <p:nvPr/>
        </p:nvSpPr>
        <p:spPr>
          <a:xfrm>
            <a:off x="1466850" y="1752600"/>
            <a:ext cx="6076950" cy="470898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smtClean="0"/>
              <a:t>class Class1</a:t>
            </a:r>
          </a:p>
          <a:p>
            <a:r>
              <a:rPr lang="en-US" sz="2000" b="1" dirty="0" smtClean="0"/>
              <a:t>     {</a:t>
            </a:r>
          </a:p>
          <a:p>
            <a:r>
              <a:rPr lang="en-US" sz="2000" b="1" dirty="0" smtClean="0"/>
              <a:t>          public void Go()</a:t>
            </a:r>
          </a:p>
          <a:p>
            <a:r>
              <a:rPr lang="en-US" sz="2000" b="1" dirty="0" smtClean="0"/>
              <a:t>          {</a:t>
            </a:r>
          </a:p>
          <a:p>
            <a:r>
              <a:rPr lang="en-US" sz="2000" b="1" dirty="0" smtClean="0"/>
              <a:t>              </a:t>
            </a:r>
            <a:r>
              <a:rPr lang="en-US" sz="2000" b="1" dirty="0" err="1" smtClean="0"/>
              <a:t>int</a:t>
            </a:r>
            <a:r>
              <a:rPr lang="en-US" sz="2000" b="1" dirty="0" smtClean="0"/>
              <a:t> x = 5;</a:t>
            </a:r>
          </a:p>
          <a:p>
            <a:r>
              <a:rPr lang="en-US" sz="2000" b="1" dirty="0" smtClean="0"/>
              <a:t>              </a:t>
            </a:r>
            <a:r>
              <a:rPr lang="en-US" sz="2000" b="1" dirty="0" err="1" smtClean="0"/>
              <a:t>AddFive</a:t>
            </a:r>
            <a:r>
              <a:rPr lang="en-US" sz="2000" b="1" dirty="0" smtClean="0"/>
              <a:t>(x);</a:t>
            </a:r>
          </a:p>
          <a:p>
            <a:r>
              <a:rPr lang="en-US" sz="2000" b="1" dirty="0" smtClean="0"/>
              <a:t>               </a:t>
            </a:r>
            <a:r>
              <a:rPr lang="en-US" sz="2000" b="1" dirty="0" err="1" smtClean="0"/>
              <a:t>Console.WriteLine</a:t>
            </a:r>
            <a:r>
              <a:rPr lang="en-US" sz="2000" b="1" dirty="0" smtClean="0"/>
              <a:t>(</a:t>
            </a:r>
            <a:r>
              <a:rPr lang="en-US" sz="2000" b="1" dirty="0" err="1" smtClean="0"/>
              <a:t>x.ToString</a:t>
            </a:r>
            <a:r>
              <a:rPr lang="en-US" sz="2000" b="1" dirty="0" smtClean="0"/>
              <a:t>());</a:t>
            </a:r>
          </a:p>
          <a:p>
            <a:r>
              <a:rPr lang="en-US" sz="2000" b="1" dirty="0" smtClean="0"/>
              <a:t>      }</a:t>
            </a:r>
          </a:p>
          <a:p>
            <a:r>
              <a:rPr lang="en-US" sz="2000" b="1" dirty="0" smtClean="0"/>
              <a:t> </a:t>
            </a:r>
          </a:p>
          <a:p>
            <a:r>
              <a:rPr lang="en-US" sz="2000" b="1" dirty="0" smtClean="0"/>
              <a:t>          public </a:t>
            </a:r>
            <a:r>
              <a:rPr lang="en-US" sz="2000" b="1" dirty="0" err="1" smtClean="0"/>
              <a:t>int</a:t>
            </a:r>
            <a:r>
              <a:rPr lang="en-US" sz="2000" b="1" dirty="0" smtClean="0"/>
              <a:t> </a:t>
            </a:r>
            <a:r>
              <a:rPr lang="en-US" sz="2000" b="1" dirty="0" err="1" smtClean="0"/>
              <a:t>AddFive</a:t>
            </a:r>
            <a:r>
              <a:rPr lang="en-US" sz="2000" b="1" dirty="0" smtClean="0"/>
              <a:t>(</a:t>
            </a:r>
            <a:r>
              <a:rPr lang="en-US" sz="2000" b="1" dirty="0" err="1" smtClean="0"/>
              <a:t>int</a:t>
            </a:r>
            <a:r>
              <a:rPr lang="en-US" sz="2000" b="1" dirty="0" smtClean="0"/>
              <a:t> </a:t>
            </a:r>
            <a:r>
              <a:rPr lang="en-US" sz="2000" b="1" dirty="0" err="1" smtClean="0"/>
              <a:t>pValue</a:t>
            </a:r>
            <a:r>
              <a:rPr lang="en-US" sz="2000" b="1" dirty="0" smtClean="0"/>
              <a:t>)</a:t>
            </a:r>
          </a:p>
          <a:p>
            <a:r>
              <a:rPr lang="en-US" sz="2000" b="1" dirty="0" smtClean="0"/>
              <a:t>          {</a:t>
            </a:r>
          </a:p>
          <a:p>
            <a:r>
              <a:rPr lang="en-US" sz="2000" b="1" dirty="0" smtClean="0"/>
              <a:t>              </a:t>
            </a:r>
            <a:r>
              <a:rPr lang="en-US" sz="2000" b="1" dirty="0" err="1" smtClean="0"/>
              <a:t>pValue</a:t>
            </a:r>
            <a:r>
              <a:rPr lang="en-US" sz="2000" b="1" dirty="0" smtClean="0"/>
              <a:t> += 5;</a:t>
            </a:r>
          </a:p>
          <a:p>
            <a:r>
              <a:rPr lang="en-US" sz="2000" b="1" dirty="0" smtClean="0"/>
              <a:t>              return </a:t>
            </a:r>
            <a:r>
              <a:rPr lang="en-US" sz="2000" b="1" dirty="0" err="1" smtClean="0"/>
              <a:t>pValue</a:t>
            </a:r>
            <a:r>
              <a:rPr lang="en-US" sz="2000" b="1" dirty="0" smtClean="0"/>
              <a:t>;</a:t>
            </a:r>
          </a:p>
          <a:p>
            <a:r>
              <a:rPr lang="en-US" sz="2000" b="1" dirty="0" smtClean="0"/>
              <a:t>          }</a:t>
            </a:r>
          </a:p>
          <a:p>
            <a:r>
              <a:rPr lang="en-US" sz="2000" b="1" dirty="0" smtClean="0"/>
              <a:t>     }</a:t>
            </a:r>
          </a:p>
        </p:txBody>
      </p:sp>
      <p:sp>
        <p:nvSpPr>
          <p:cNvPr id="6" name="TextBox 5"/>
          <p:cNvSpPr txBox="1"/>
          <p:nvPr/>
        </p:nvSpPr>
        <p:spPr>
          <a:xfrm>
            <a:off x="514350" y="1238213"/>
            <a:ext cx="7543800" cy="461665"/>
          </a:xfrm>
          <a:prstGeom prst="rect">
            <a:avLst/>
          </a:prstGeom>
          <a:noFill/>
        </p:spPr>
        <p:txBody>
          <a:bodyPr wrap="square" rtlCol="0">
            <a:spAutoFit/>
          </a:bodyPr>
          <a:lstStyle/>
          <a:p>
            <a:pPr>
              <a:buFont typeface="Wingdings" pitchFamily="2" charset="2"/>
              <a:buChar char="Ø"/>
            </a:pPr>
            <a:r>
              <a:rPr lang="en-US" sz="2400" dirty="0" smtClean="0"/>
              <a:t>What happened when method “</a:t>
            </a:r>
            <a:r>
              <a:rPr lang="en-US" sz="2400" dirty="0" err="1" smtClean="0"/>
              <a:t>AddFive</a:t>
            </a:r>
            <a:r>
              <a:rPr lang="en-US" sz="2400" dirty="0" smtClean="0"/>
              <a:t>” called ? </a:t>
            </a:r>
            <a:endParaRPr lang="en-US" sz="2400" dirty="0"/>
          </a:p>
        </p:txBody>
      </p:sp>
    </p:spTree>
    <p:extLst>
      <p:ext uri="{BB962C8B-B14F-4D97-AF65-F5344CB8AC3E}">
        <p14:creationId xmlns:p14="http://schemas.microsoft.com/office/powerpoint/2010/main" val="24807373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Passing value type</a:t>
            </a:r>
          </a:p>
        </p:txBody>
      </p:sp>
      <p:pic>
        <p:nvPicPr>
          <p:cNvPr id="70658" name="Picture 2" descr="http://www.c-sharpcorner.com/UploadFile/rmcochran/csharp_memory2B01142006125918PM/Images/heapvsstack2-2.gif"/>
          <p:cNvPicPr>
            <a:picLocks noChangeAspect="1" noChangeArrowheads="1"/>
          </p:cNvPicPr>
          <p:nvPr/>
        </p:nvPicPr>
        <p:blipFill>
          <a:blip r:embed="rId3" cstate="print"/>
          <a:srcRect/>
          <a:stretch>
            <a:fillRect/>
          </a:stretch>
        </p:blipFill>
        <p:spPr bwMode="auto">
          <a:xfrm>
            <a:off x="762000" y="3819525"/>
            <a:ext cx="1990725" cy="2352675"/>
          </a:xfrm>
          <a:prstGeom prst="rect">
            <a:avLst/>
          </a:prstGeom>
          <a:noFill/>
        </p:spPr>
      </p:pic>
      <p:sp>
        <p:nvSpPr>
          <p:cNvPr id="6" name="Rectangle 5"/>
          <p:cNvSpPr/>
          <p:nvPr/>
        </p:nvSpPr>
        <p:spPr>
          <a:xfrm>
            <a:off x="390525" y="1045910"/>
            <a:ext cx="8305800" cy="2677656"/>
          </a:xfrm>
          <a:prstGeom prst="rect">
            <a:avLst/>
          </a:prstGeom>
        </p:spPr>
        <p:txBody>
          <a:bodyPr wrap="square">
            <a:spAutoFit/>
          </a:bodyPr>
          <a:lstStyle/>
          <a:p>
            <a:pPr marL="342900" indent="-342900">
              <a:buFont typeface="+mj-lt"/>
              <a:buAutoNum type="arabicPeriod"/>
            </a:pPr>
            <a:r>
              <a:rPr lang="en-US" sz="2400" dirty="0" smtClean="0"/>
              <a:t>As the method executes, space for "x" is placed on the stack with a value of 5.</a:t>
            </a:r>
          </a:p>
          <a:p>
            <a:pPr marL="342900" indent="-342900">
              <a:buFont typeface="+mj-lt"/>
              <a:buAutoNum type="arabicPeriod"/>
            </a:pPr>
            <a:r>
              <a:rPr lang="en-US" sz="2400" dirty="0"/>
              <a:t> </a:t>
            </a:r>
            <a:r>
              <a:rPr lang="en-US" sz="2400" dirty="0" err="1" smtClean="0"/>
              <a:t>AddFive</a:t>
            </a:r>
            <a:r>
              <a:rPr lang="en-US" sz="2400" dirty="0" smtClean="0"/>
              <a:t>() is placed on the stack with space for it's parameters and the value is copied, bit by bit from x.</a:t>
            </a:r>
          </a:p>
          <a:p>
            <a:pPr marL="342900" indent="-342900">
              <a:buFont typeface="+mj-lt"/>
              <a:buAutoNum type="arabicPeriod"/>
            </a:pPr>
            <a:r>
              <a:rPr lang="en-US" sz="2400" dirty="0" smtClean="0"/>
              <a:t>When </a:t>
            </a:r>
            <a:r>
              <a:rPr lang="en-US" sz="2400" dirty="0" err="1" smtClean="0"/>
              <a:t>AddFive</a:t>
            </a:r>
            <a:r>
              <a:rPr lang="en-US" sz="2400" dirty="0" smtClean="0"/>
              <a:t>() has finished execution, the thread is passed back to Go() and because </a:t>
            </a:r>
            <a:r>
              <a:rPr lang="en-US" sz="2400" dirty="0" err="1" smtClean="0"/>
              <a:t>AddFive</a:t>
            </a:r>
            <a:r>
              <a:rPr lang="en-US" sz="2400" dirty="0" smtClean="0"/>
              <a:t>() has completed, </a:t>
            </a:r>
            <a:r>
              <a:rPr lang="en-US" sz="2400" dirty="0" err="1" smtClean="0"/>
              <a:t>pValue</a:t>
            </a:r>
            <a:r>
              <a:rPr lang="en-US" sz="2400" dirty="0" smtClean="0"/>
              <a:t> is essentially "removed":</a:t>
            </a:r>
            <a:endParaRPr lang="en-US" sz="2400" dirty="0"/>
          </a:p>
        </p:txBody>
      </p:sp>
      <p:pic>
        <p:nvPicPr>
          <p:cNvPr id="70660" name="Picture 4" descr="http://www.c-sharpcorner.com/UploadFile/rmcochran/csharp_memory2B01142006125918PM/Images/heapvsstack2-3.gif"/>
          <p:cNvPicPr>
            <a:picLocks noChangeAspect="1" noChangeArrowheads="1"/>
          </p:cNvPicPr>
          <p:nvPr/>
        </p:nvPicPr>
        <p:blipFill>
          <a:blip r:embed="rId4" cstate="print"/>
          <a:srcRect/>
          <a:stretch>
            <a:fillRect/>
          </a:stretch>
        </p:blipFill>
        <p:spPr bwMode="auto">
          <a:xfrm>
            <a:off x="3886200" y="3810000"/>
            <a:ext cx="1990725" cy="2324101"/>
          </a:xfrm>
          <a:prstGeom prst="rect">
            <a:avLst/>
          </a:prstGeom>
          <a:noFill/>
        </p:spPr>
      </p:pic>
      <p:pic>
        <p:nvPicPr>
          <p:cNvPr id="70662" name="Picture 6" descr="http://www.c-sharpcorner.com/UploadFile/rmcochran/csharp_memory2B01142006125918PM/Images/heapvsstack2-4.gif"/>
          <p:cNvPicPr>
            <a:picLocks noChangeAspect="1" noChangeArrowheads="1"/>
          </p:cNvPicPr>
          <p:nvPr/>
        </p:nvPicPr>
        <p:blipFill>
          <a:blip r:embed="rId5" cstate="print"/>
          <a:srcRect/>
          <a:stretch>
            <a:fillRect/>
          </a:stretch>
        </p:blipFill>
        <p:spPr bwMode="auto">
          <a:xfrm>
            <a:off x="6705600" y="3829049"/>
            <a:ext cx="1990725" cy="2343151"/>
          </a:xfrm>
          <a:prstGeom prst="rect">
            <a:avLst/>
          </a:prstGeom>
          <a:noFill/>
        </p:spPr>
      </p:pic>
    </p:spTree>
    <p:extLst>
      <p:ext uri="{BB962C8B-B14F-4D97-AF65-F5344CB8AC3E}">
        <p14:creationId xmlns:p14="http://schemas.microsoft.com/office/powerpoint/2010/main" val="39599924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Big structure</a:t>
            </a:r>
          </a:p>
        </p:txBody>
      </p:sp>
      <p:sp>
        <p:nvSpPr>
          <p:cNvPr id="4" name="TextBox 3"/>
          <p:cNvSpPr txBox="1"/>
          <p:nvPr/>
        </p:nvSpPr>
        <p:spPr>
          <a:xfrm>
            <a:off x="457200" y="2242631"/>
            <a:ext cx="4876800" cy="406265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a:t>public </a:t>
            </a:r>
            <a:r>
              <a:rPr lang="en-US" sz="2000" dirty="0" err="1"/>
              <a:t>struct</a:t>
            </a:r>
            <a:r>
              <a:rPr lang="en-US" sz="2000" dirty="0"/>
              <a:t> </a:t>
            </a:r>
            <a:r>
              <a:rPr lang="en-US" sz="2000" dirty="0" err="1"/>
              <a:t>MyStruct</a:t>
            </a:r>
            <a:endParaRPr lang="en-US" sz="2000" dirty="0" smtClean="0"/>
          </a:p>
          <a:p>
            <a:r>
              <a:rPr lang="en-US" sz="2000" dirty="0"/>
              <a:t>           {</a:t>
            </a:r>
            <a:endParaRPr lang="en-US" sz="2000" dirty="0" smtClean="0"/>
          </a:p>
          <a:p>
            <a:r>
              <a:rPr lang="en-US" sz="2000" dirty="0"/>
              <a:t>               long a, b, c, d, e, f, g, h, </a:t>
            </a:r>
            <a:r>
              <a:rPr lang="en-US" sz="2000" dirty="0" err="1"/>
              <a:t>i</a:t>
            </a:r>
            <a:r>
              <a:rPr lang="en-US" sz="2000" dirty="0"/>
              <a:t>, j, k, l, m;</a:t>
            </a:r>
            <a:endParaRPr lang="en-US" sz="2000" dirty="0" smtClean="0"/>
          </a:p>
          <a:p>
            <a:r>
              <a:rPr lang="en-US" sz="2000" dirty="0"/>
              <a:t>           </a:t>
            </a:r>
            <a:r>
              <a:rPr lang="en-US" sz="2000" dirty="0" smtClean="0"/>
              <a:t>} </a:t>
            </a:r>
          </a:p>
          <a:p>
            <a:r>
              <a:rPr lang="en-US" sz="2000" dirty="0" smtClean="0"/>
              <a:t>public </a:t>
            </a:r>
            <a:r>
              <a:rPr lang="en-US" sz="2000" dirty="0"/>
              <a:t>void Go()</a:t>
            </a:r>
            <a:endParaRPr lang="en-US" sz="2000" dirty="0" smtClean="0"/>
          </a:p>
          <a:p>
            <a:r>
              <a:rPr lang="en-US" sz="2000" dirty="0" smtClean="0"/>
              <a:t> </a:t>
            </a:r>
            <a:r>
              <a:rPr lang="en-US" sz="2000" dirty="0"/>
              <a:t>{</a:t>
            </a:r>
            <a:endParaRPr lang="en-US" sz="2000" dirty="0" smtClean="0"/>
          </a:p>
          <a:p>
            <a:r>
              <a:rPr lang="en-US" sz="2000" dirty="0"/>
              <a:t>             </a:t>
            </a:r>
            <a:r>
              <a:rPr lang="en-US" sz="2000" dirty="0" err="1"/>
              <a:t>MyStruct</a:t>
            </a:r>
            <a:r>
              <a:rPr lang="en-US" sz="2000" dirty="0"/>
              <a:t> x = new </a:t>
            </a:r>
            <a:r>
              <a:rPr lang="en-US" sz="2000" dirty="0" err="1"/>
              <a:t>MyStruct</a:t>
            </a:r>
            <a:r>
              <a:rPr lang="en-US" sz="2000" dirty="0"/>
              <a:t>();</a:t>
            </a:r>
            <a:endParaRPr lang="en-US" sz="2000" dirty="0" smtClean="0"/>
          </a:p>
          <a:p>
            <a:r>
              <a:rPr lang="en-US" sz="2000" dirty="0"/>
              <a:t>             </a:t>
            </a:r>
            <a:r>
              <a:rPr lang="en-US" sz="2000" dirty="0" err="1"/>
              <a:t>DoSomething</a:t>
            </a:r>
            <a:r>
              <a:rPr lang="en-US" sz="2000" dirty="0"/>
              <a:t>(x);</a:t>
            </a:r>
            <a:endParaRPr lang="en-US" sz="2000" dirty="0" smtClean="0"/>
          </a:p>
          <a:p>
            <a:r>
              <a:rPr lang="en-US" sz="2000" dirty="0" smtClean="0"/>
              <a:t> }</a:t>
            </a:r>
          </a:p>
          <a:p>
            <a:r>
              <a:rPr lang="en-US" sz="2000" dirty="0" smtClean="0"/>
              <a:t>  public </a:t>
            </a:r>
            <a:r>
              <a:rPr lang="en-US" sz="2000" dirty="0"/>
              <a:t>void </a:t>
            </a:r>
            <a:r>
              <a:rPr lang="en-US" sz="2000" dirty="0" err="1"/>
              <a:t>DoSomething</a:t>
            </a:r>
            <a:r>
              <a:rPr lang="en-US" sz="2000" dirty="0"/>
              <a:t>(</a:t>
            </a:r>
            <a:r>
              <a:rPr lang="en-US" sz="2000" dirty="0" err="1"/>
              <a:t>MyStruct</a:t>
            </a:r>
            <a:r>
              <a:rPr lang="en-US" sz="2000" dirty="0"/>
              <a:t> </a:t>
            </a:r>
            <a:r>
              <a:rPr lang="en-US" sz="2000" dirty="0" err="1"/>
              <a:t>pValue</a:t>
            </a:r>
            <a:r>
              <a:rPr lang="en-US" sz="2000" dirty="0"/>
              <a:t>)</a:t>
            </a:r>
            <a:endParaRPr lang="en-US" sz="2000" dirty="0" smtClean="0"/>
          </a:p>
          <a:p>
            <a:r>
              <a:rPr lang="en-US" sz="2000" dirty="0"/>
              <a:t>           {</a:t>
            </a:r>
            <a:endParaRPr lang="en-US" sz="2000" dirty="0" smtClean="0"/>
          </a:p>
          <a:p>
            <a:r>
              <a:rPr lang="en-US" sz="2000" dirty="0"/>
              <a:t>                    // DO SOMETHING HERE....</a:t>
            </a:r>
            <a:endParaRPr lang="en-US" sz="2000" dirty="0" smtClean="0"/>
          </a:p>
          <a:p>
            <a:r>
              <a:rPr lang="en-US" sz="2000" dirty="0"/>
              <a:t>           }</a:t>
            </a:r>
          </a:p>
        </p:txBody>
      </p:sp>
      <p:sp>
        <p:nvSpPr>
          <p:cNvPr id="5" name="Rectangle 4"/>
          <p:cNvSpPr/>
          <p:nvPr/>
        </p:nvSpPr>
        <p:spPr>
          <a:xfrm>
            <a:off x="457200" y="1460958"/>
            <a:ext cx="8153400" cy="646331"/>
          </a:xfrm>
          <a:prstGeom prst="rect">
            <a:avLst/>
          </a:prstGeom>
        </p:spPr>
        <p:txBody>
          <a:bodyPr wrap="square">
            <a:spAutoFit/>
          </a:bodyPr>
          <a:lstStyle/>
          <a:p>
            <a:r>
              <a:rPr lang="en-US" dirty="0" smtClean="0"/>
              <a:t> Things happens when we execute Go() and get to the </a:t>
            </a:r>
            <a:r>
              <a:rPr lang="en-US" dirty="0" err="1" smtClean="0"/>
              <a:t>DoSomething</a:t>
            </a:r>
            <a:r>
              <a:rPr lang="en-US" dirty="0" smtClean="0"/>
              <a:t>() method below:</a:t>
            </a:r>
          </a:p>
        </p:txBody>
      </p:sp>
      <p:pic>
        <p:nvPicPr>
          <p:cNvPr id="71682" name="Picture 2" descr="http://www.c-sharpcorner.com/UploadFile/rmcochran/csharp_memory2B01142006125918PM/Images/heapvsstack2-5.gif"/>
          <p:cNvPicPr>
            <a:picLocks noChangeAspect="1" noChangeArrowheads="1"/>
          </p:cNvPicPr>
          <p:nvPr/>
        </p:nvPicPr>
        <p:blipFill>
          <a:blip r:embed="rId3" cstate="print"/>
          <a:srcRect/>
          <a:stretch>
            <a:fillRect/>
          </a:stretch>
        </p:blipFill>
        <p:spPr bwMode="auto">
          <a:xfrm>
            <a:off x="5943600" y="2286000"/>
            <a:ext cx="3048000" cy="4038600"/>
          </a:xfrm>
          <a:prstGeom prst="rect">
            <a:avLst/>
          </a:prstGeom>
          <a:noFill/>
        </p:spPr>
      </p:pic>
      <p:sp>
        <p:nvSpPr>
          <p:cNvPr id="7" name="Right Arrow 6"/>
          <p:cNvSpPr/>
          <p:nvPr/>
        </p:nvSpPr>
        <p:spPr>
          <a:xfrm>
            <a:off x="5562600" y="43434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936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Arial" charset="0"/>
                <a:cs typeface="Arial" charset="0"/>
              </a:rPr>
              <a:t>Work around</a:t>
            </a:r>
          </a:p>
        </p:txBody>
      </p:sp>
      <p:sp>
        <p:nvSpPr>
          <p:cNvPr id="3" name="Content Placeholder 2"/>
          <p:cNvSpPr>
            <a:spLocks noGrp="1"/>
          </p:cNvSpPr>
          <p:nvPr>
            <p:ph idx="1"/>
          </p:nvPr>
        </p:nvSpPr>
        <p:spPr/>
        <p:txBody>
          <a:bodyPr/>
          <a:lstStyle/>
          <a:p>
            <a:endParaRPr lang="en-US"/>
          </a:p>
        </p:txBody>
      </p:sp>
      <p:sp>
        <p:nvSpPr>
          <p:cNvPr id="73730" name="Rectangle 2"/>
          <p:cNvSpPr>
            <a:spLocks noChangeArrowheads="1"/>
          </p:cNvSpPr>
          <p:nvPr/>
        </p:nvSpPr>
        <p:spPr bwMode="auto">
          <a:xfrm>
            <a:off x="68688" y="1280740"/>
            <a:ext cx="5710707" cy="409342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2000" dirty="0" smtClean="0"/>
              <a:t>    public </a:t>
            </a:r>
            <a:r>
              <a:rPr lang="en-US" sz="2000" dirty="0"/>
              <a:t>void Go()</a:t>
            </a:r>
            <a:endParaRPr lang="en-US" sz="2000" dirty="0" smtClean="0"/>
          </a:p>
          <a:p>
            <a:r>
              <a:rPr lang="en-US" sz="2000" dirty="0"/>
              <a:t>          {</a:t>
            </a:r>
            <a:endParaRPr lang="en-US" sz="2000" dirty="0" smtClean="0"/>
          </a:p>
          <a:p>
            <a:r>
              <a:rPr lang="en-US" sz="2000" dirty="0"/>
              <a:t>             </a:t>
            </a:r>
            <a:r>
              <a:rPr lang="en-US" sz="2000" dirty="0" err="1"/>
              <a:t>MyStruct</a:t>
            </a:r>
            <a:r>
              <a:rPr lang="en-US" sz="2000" dirty="0"/>
              <a:t> x = new </a:t>
            </a:r>
            <a:r>
              <a:rPr lang="en-US" sz="2000" dirty="0" err="1"/>
              <a:t>MyStruct</a:t>
            </a:r>
            <a:r>
              <a:rPr lang="en-US" sz="2000" dirty="0"/>
              <a:t>();</a:t>
            </a:r>
            <a:endParaRPr lang="en-US" sz="2000" dirty="0" smtClean="0"/>
          </a:p>
          <a:p>
            <a:r>
              <a:rPr lang="en-US" sz="2000" dirty="0"/>
              <a:t>             </a:t>
            </a:r>
            <a:r>
              <a:rPr lang="en-US" sz="2000" dirty="0" err="1"/>
              <a:t>DoSomething</a:t>
            </a:r>
            <a:r>
              <a:rPr lang="en-US" sz="2000" dirty="0"/>
              <a:t>(</a:t>
            </a:r>
            <a:r>
              <a:rPr lang="en-US" sz="2000" dirty="0">
                <a:solidFill>
                  <a:srgbClr val="FF0000"/>
                </a:solidFill>
              </a:rPr>
              <a:t>ref</a:t>
            </a:r>
            <a:r>
              <a:rPr lang="en-US" sz="2000" dirty="0"/>
              <a:t> x);</a:t>
            </a:r>
            <a:endParaRPr lang="en-US" sz="2000" dirty="0" smtClean="0"/>
          </a:p>
          <a:p>
            <a:r>
              <a:rPr lang="en-US" sz="2000" dirty="0" smtClean="0"/>
              <a:t>          }</a:t>
            </a:r>
          </a:p>
          <a:p>
            <a:r>
              <a:rPr lang="en-US" sz="2000" dirty="0"/>
              <a:t> </a:t>
            </a:r>
            <a:r>
              <a:rPr lang="en-US" sz="2000" dirty="0" smtClean="0"/>
              <a:t>           </a:t>
            </a:r>
            <a:r>
              <a:rPr lang="en-US" sz="2000" dirty="0"/>
              <a:t>public </a:t>
            </a:r>
            <a:r>
              <a:rPr lang="en-US" sz="2000" dirty="0" err="1"/>
              <a:t>struct</a:t>
            </a:r>
            <a:r>
              <a:rPr lang="en-US" sz="2000" dirty="0"/>
              <a:t> </a:t>
            </a:r>
            <a:r>
              <a:rPr lang="en-US" sz="2000" dirty="0" err="1"/>
              <a:t>MyStruct</a:t>
            </a:r>
            <a:endParaRPr lang="en-US" sz="2000" dirty="0" smtClean="0"/>
          </a:p>
          <a:p>
            <a:r>
              <a:rPr lang="en-US" sz="2000" dirty="0"/>
              <a:t>           {</a:t>
            </a:r>
            <a:endParaRPr lang="en-US" sz="2000" dirty="0" smtClean="0"/>
          </a:p>
          <a:p>
            <a:r>
              <a:rPr lang="en-US" sz="2000" dirty="0"/>
              <a:t>               long a, b, c, d, e, f, g, h, </a:t>
            </a:r>
            <a:r>
              <a:rPr lang="en-US" sz="2000" dirty="0" err="1"/>
              <a:t>i</a:t>
            </a:r>
            <a:r>
              <a:rPr lang="en-US" sz="2000" dirty="0"/>
              <a:t>, j, k, l, m;</a:t>
            </a:r>
            <a:endParaRPr lang="en-US" sz="2000" dirty="0" smtClean="0"/>
          </a:p>
          <a:p>
            <a:r>
              <a:rPr lang="en-US" sz="2000" dirty="0"/>
              <a:t>           }</a:t>
            </a:r>
            <a:endParaRPr lang="en-US" sz="2000" dirty="0" smtClean="0"/>
          </a:p>
          <a:p>
            <a:r>
              <a:rPr lang="en-US" sz="2000" dirty="0"/>
              <a:t> </a:t>
            </a:r>
            <a:r>
              <a:rPr lang="en-US" sz="2000" dirty="0" smtClean="0"/>
              <a:t>          </a:t>
            </a:r>
            <a:r>
              <a:rPr lang="en-US" sz="2000" dirty="0"/>
              <a:t>public void </a:t>
            </a:r>
            <a:r>
              <a:rPr lang="en-US" sz="2000" dirty="0" err="1"/>
              <a:t>DoSomething</a:t>
            </a:r>
            <a:r>
              <a:rPr lang="en-US" sz="2000" dirty="0"/>
              <a:t>(</a:t>
            </a:r>
            <a:r>
              <a:rPr lang="en-US" sz="2000" dirty="0">
                <a:solidFill>
                  <a:srgbClr val="FF0000"/>
                </a:solidFill>
              </a:rPr>
              <a:t>ref</a:t>
            </a:r>
            <a:r>
              <a:rPr lang="en-US" sz="2000" dirty="0"/>
              <a:t> </a:t>
            </a:r>
            <a:r>
              <a:rPr lang="en-US" sz="2000" dirty="0" err="1"/>
              <a:t>MyStruct</a:t>
            </a:r>
            <a:r>
              <a:rPr lang="en-US" sz="2000" dirty="0"/>
              <a:t> </a:t>
            </a:r>
            <a:r>
              <a:rPr lang="en-US" sz="2000" dirty="0" err="1"/>
              <a:t>pValue</a:t>
            </a:r>
            <a:r>
              <a:rPr lang="en-US" sz="2000" dirty="0"/>
              <a:t>)</a:t>
            </a:r>
            <a:endParaRPr lang="en-US" sz="2000" dirty="0" smtClean="0"/>
          </a:p>
          <a:p>
            <a:r>
              <a:rPr lang="en-US" sz="2000" dirty="0"/>
              <a:t>           {</a:t>
            </a:r>
            <a:endParaRPr lang="en-US" sz="2000" dirty="0" smtClean="0"/>
          </a:p>
          <a:p>
            <a:r>
              <a:rPr lang="en-US" sz="2000" dirty="0"/>
              <a:t>                    // DO SOMETHING HERE....</a:t>
            </a:r>
            <a:endParaRPr lang="en-US" sz="2000" dirty="0" smtClean="0"/>
          </a:p>
          <a:p>
            <a:r>
              <a:rPr lang="en-US" sz="2000" dirty="0"/>
              <a:t>           }</a:t>
            </a:r>
          </a:p>
        </p:txBody>
      </p:sp>
      <p:pic>
        <p:nvPicPr>
          <p:cNvPr id="73733" name="Picture 5" descr="http://www.c-sharpcorner.com/UploadFile/rmcochran/csharp_memory2B01142006125918PM/Images/heapvsstack2-6.gif"/>
          <p:cNvPicPr>
            <a:picLocks noChangeAspect="1" noChangeArrowheads="1"/>
          </p:cNvPicPr>
          <p:nvPr/>
        </p:nvPicPr>
        <p:blipFill>
          <a:blip r:embed="rId3" cstate="print"/>
          <a:srcRect/>
          <a:stretch>
            <a:fillRect/>
          </a:stretch>
        </p:blipFill>
        <p:spPr bwMode="auto">
          <a:xfrm>
            <a:off x="5882427" y="1498699"/>
            <a:ext cx="3169919" cy="3733800"/>
          </a:xfrm>
          <a:prstGeom prst="rect">
            <a:avLst/>
          </a:prstGeom>
          <a:noFill/>
        </p:spPr>
      </p:pic>
    </p:spTree>
    <p:extLst>
      <p:ext uri="{BB962C8B-B14F-4D97-AF65-F5344CB8AC3E}">
        <p14:creationId xmlns:p14="http://schemas.microsoft.com/office/powerpoint/2010/main" val="2555945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i="1" dirty="0">
                <a:latin typeface="Arial" charset="0"/>
                <a:cs typeface="Arial" charset="0"/>
              </a:rPr>
              <a:t>Passing Reference Types.</a:t>
            </a:r>
          </a:p>
        </p:txBody>
      </p:sp>
      <p:sp>
        <p:nvSpPr>
          <p:cNvPr id="3" name="TextBox 2"/>
          <p:cNvSpPr txBox="1"/>
          <p:nvPr/>
        </p:nvSpPr>
        <p:spPr>
          <a:xfrm>
            <a:off x="353096" y="978442"/>
            <a:ext cx="7315200" cy="1200329"/>
          </a:xfrm>
          <a:prstGeom prst="rect">
            <a:avLst/>
          </a:prstGeom>
          <a:noFill/>
        </p:spPr>
        <p:txBody>
          <a:bodyPr wrap="square" rtlCol="0">
            <a:spAutoFit/>
          </a:bodyPr>
          <a:lstStyle/>
          <a:p>
            <a:pPr>
              <a:lnSpc>
                <a:spcPct val="150000"/>
              </a:lnSpc>
              <a:buFont typeface="Wingdings" pitchFamily="2" charset="2"/>
              <a:buChar char="ü"/>
            </a:pPr>
            <a:r>
              <a:rPr lang="en-US" sz="2400" dirty="0" smtClean="0"/>
              <a:t>Passing parameters that are reference types is similar to passing value types by reference </a:t>
            </a:r>
            <a:endParaRPr lang="en-US" sz="2400" dirty="0"/>
          </a:p>
        </p:txBody>
      </p:sp>
      <p:sp>
        <p:nvSpPr>
          <p:cNvPr id="4" name="TextBox 3"/>
          <p:cNvSpPr txBox="1"/>
          <p:nvPr/>
        </p:nvSpPr>
        <p:spPr>
          <a:xfrm>
            <a:off x="657896" y="2178771"/>
            <a:ext cx="7772400" cy="406265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smtClean="0"/>
              <a:t>If we are using the value type </a:t>
            </a:r>
          </a:p>
          <a:p>
            <a:endParaRPr lang="en-US" sz="2000" b="1" dirty="0" smtClean="0"/>
          </a:p>
          <a:p>
            <a:r>
              <a:rPr lang="en-US" sz="2000" b="1" dirty="0" smtClean="0"/>
              <a:t>public class </a:t>
            </a:r>
            <a:r>
              <a:rPr lang="en-US" sz="2000" b="1" dirty="0" err="1" smtClean="0"/>
              <a:t>MyInt</a:t>
            </a:r>
            <a:endParaRPr lang="en-US" sz="2000" b="1" dirty="0" smtClean="0"/>
          </a:p>
          <a:p>
            <a:r>
              <a:rPr lang="en-US" sz="2000" b="1" dirty="0" smtClean="0"/>
              <a:t>           {</a:t>
            </a:r>
          </a:p>
          <a:p>
            <a:r>
              <a:rPr lang="en-US" sz="2000" b="1" dirty="0" smtClean="0"/>
              <a:t>               public </a:t>
            </a:r>
            <a:r>
              <a:rPr lang="en-US" sz="2000" b="1" dirty="0" err="1" smtClean="0"/>
              <a:t>int</a:t>
            </a:r>
            <a:r>
              <a:rPr lang="en-US" sz="2000" b="1" dirty="0" smtClean="0"/>
              <a:t> </a:t>
            </a:r>
            <a:r>
              <a:rPr lang="en-US" sz="2000" b="1" dirty="0" err="1" smtClean="0"/>
              <a:t>MyValue</a:t>
            </a:r>
            <a:r>
              <a:rPr lang="en-US" sz="2000" b="1" dirty="0" smtClean="0"/>
              <a:t>;</a:t>
            </a:r>
          </a:p>
          <a:p>
            <a:r>
              <a:rPr lang="en-US" sz="2000" b="1" dirty="0" smtClean="0"/>
              <a:t>           }</a:t>
            </a:r>
          </a:p>
          <a:p>
            <a:r>
              <a:rPr lang="en-US" sz="2000" b="1" dirty="0" smtClean="0"/>
              <a:t>And call the Go() method, the </a:t>
            </a:r>
            <a:r>
              <a:rPr lang="en-US" sz="2000" b="1" dirty="0" err="1" smtClean="0"/>
              <a:t>MyInt</a:t>
            </a:r>
            <a:r>
              <a:rPr lang="en-US" sz="2000" b="1" dirty="0" smtClean="0"/>
              <a:t> ends up on the heap because it is a reference type:</a:t>
            </a:r>
          </a:p>
          <a:p>
            <a:r>
              <a:rPr lang="en-US" sz="2000" b="1" dirty="0" smtClean="0"/>
              <a:t>public void Go()</a:t>
            </a:r>
          </a:p>
          <a:p>
            <a:r>
              <a:rPr lang="en-US" sz="2000" b="1" dirty="0" smtClean="0"/>
              <a:t>          {</a:t>
            </a:r>
          </a:p>
          <a:p>
            <a:r>
              <a:rPr lang="en-US" sz="2000" b="1" dirty="0" smtClean="0"/>
              <a:t>             </a:t>
            </a:r>
            <a:r>
              <a:rPr lang="en-US" sz="2000" b="1" dirty="0" err="1" smtClean="0"/>
              <a:t>MyInt</a:t>
            </a:r>
            <a:r>
              <a:rPr lang="en-US" sz="2000" b="1" dirty="0" smtClean="0"/>
              <a:t> x = new </a:t>
            </a:r>
            <a:r>
              <a:rPr lang="en-US" sz="2000" b="1" dirty="0" err="1" smtClean="0"/>
              <a:t>MyInt</a:t>
            </a:r>
            <a:r>
              <a:rPr lang="en-US" sz="2000" b="1" dirty="0" smtClean="0"/>
              <a:t>();               </a:t>
            </a:r>
          </a:p>
          <a:p>
            <a:r>
              <a:rPr lang="en-US" sz="2000" b="1" dirty="0" smtClean="0"/>
              <a:t>          }</a:t>
            </a:r>
          </a:p>
          <a:p>
            <a:endParaRPr lang="en-US" dirty="0"/>
          </a:p>
        </p:txBody>
      </p:sp>
      <p:pic>
        <p:nvPicPr>
          <p:cNvPr id="1026" name="Picture 2" descr="http://www.c-sharpcorner.com/UploadFile/rmcochran/csharp_memory2B01142006125918PM/Images/heapvsstack2-7.gif"/>
          <p:cNvPicPr>
            <a:picLocks noChangeAspect="1" noChangeArrowheads="1"/>
          </p:cNvPicPr>
          <p:nvPr/>
        </p:nvPicPr>
        <p:blipFill>
          <a:blip r:embed="rId3" cstate="print"/>
          <a:srcRect/>
          <a:stretch>
            <a:fillRect/>
          </a:stretch>
        </p:blipFill>
        <p:spPr bwMode="auto">
          <a:xfrm>
            <a:off x="4544096" y="4419600"/>
            <a:ext cx="3124200" cy="1604496"/>
          </a:xfrm>
          <a:prstGeom prst="rect">
            <a:avLst/>
          </a:prstGeom>
          <a:noFill/>
        </p:spPr>
      </p:pic>
    </p:spTree>
    <p:extLst>
      <p:ext uri="{BB962C8B-B14F-4D97-AF65-F5344CB8AC3E}">
        <p14:creationId xmlns:p14="http://schemas.microsoft.com/office/powerpoint/2010/main" val="5161844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3.gstatic.com/images?q=tbn:ANd9GcSMjRd2K5uJ6whNf349YHYX3MMOR5cgpA91-z3CLGYfjMQYG73L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4"/>
          <p:cNvSpPr txBox="1">
            <a:spLocks noChangeArrowheads="1"/>
          </p:cNvSpPr>
          <p:nvPr/>
        </p:nvSpPr>
        <p:spPr bwMode="auto">
          <a:xfrm>
            <a:off x="381000" y="1219200"/>
            <a:ext cx="8382000" cy="4154984"/>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square" lIns="182880" tIns="137160" rIns="182880" bIns="137160">
            <a:spAutoFit/>
          </a:bodyPr>
          <a:lstStyle/>
          <a:p>
            <a:pPr>
              <a:defRPr/>
            </a:pPr>
            <a:r>
              <a:rPr lang="en-US" dirty="0">
                <a:effectLst>
                  <a:outerShdw blurRad="38100" dist="38100" dir="2700000" algn="tl">
                    <a:srgbClr val="000000">
                      <a:alpha val="43137"/>
                    </a:srgbClr>
                  </a:outerShdw>
                </a:effectLst>
              </a:rPr>
              <a:t>delegate void </a:t>
            </a:r>
            <a:r>
              <a:rPr lang="en-US" dirty="0" err="1">
                <a:effectLst>
                  <a:outerShdw blurRad="38100" dist="38100" dir="2700000" algn="tl">
                    <a:srgbClr val="000000">
                      <a:alpha val="43137"/>
                    </a:srgbClr>
                  </a:outerShdw>
                </a:effectLst>
              </a:rPr>
              <a:t>SomeEvent</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int</a:t>
            </a:r>
            <a:r>
              <a:rPr lang="en-US" dirty="0">
                <a:effectLst>
                  <a:outerShdw blurRad="38100" dist="38100" dir="2700000" algn="tl">
                    <a:srgbClr val="000000">
                      <a:alpha val="43137"/>
                    </a:srgbClr>
                  </a:outerShdw>
                </a:effectLst>
              </a:rPr>
              <a:t> x, </a:t>
            </a:r>
            <a:r>
              <a:rPr lang="en-US" dirty="0" err="1">
                <a:effectLst>
                  <a:outerShdw blurRad="38100" dist="38100" dir="2700000" algn="tl">
                    <a:srgbClr val="000000">
                      <a:alpha val="43137"/>
                    </a:srgbClr>
                  </a:outerShdw>
                </a:effectLst>
              </a:rPr>
              <a:t>int</a:t>
            </a:r>
            <a:r>
              <a:rPr lang="en-US" dirty="0">
                <a:effectLst>
                  <a:outerShdw blurRad="38100" dist="38100" dir="2700000" algn="tl">
                    <a:srgbClr val="000000">
                      <a:alpha val="43137"/>
                    </a:srgbClr>
                  </a:outerShdw>
                </a:effectLst>
              </a:rPr>
              <a:t> y);</a:t>
            </a:r>
          </a:p>
          <a:p>
            <a:pPr>
              <a:defRPr/>
            </a:pPr>
            <a:r>
              <a:rPr lang="en-US" dirty="0">
                <a:effectLst>
                  <a:outerShdw blurRad="38100" dist="38100" dir="2700000" algn="tl">
                    <a:srgbClr val="000000">
                      <a:alpha val="43137"/>
                    </a:srgbClr>
                  </a:outerShdw>
                </a:effectLst>
              </a:rPr>
              <a:t>static void Foo1(</a:t>
            </a:r>
            <a:r>
              <a:rPr lang="en-US" dirty="0" err="1">
                <a:effectLst>
                  <a:outerShdw blurRad="38100" dist="38100" dir="2700000" algn="tl">
                    <a:srgbClr val="000000">
                      <a:alpha val="43137"/>
                    </a:srgbClr>
                  </a:outerShdw>
                </a:effectLst>
              </a:rPr>
              <a:t>int</a:t>
            </a:r>
            <a:r>
              <a:rPr lang="en-US" dirty="0">
                <a:effectLst>
                  <a:outerShdw blurRad="38100" dist="38100" dir="2700000" algn="tl">
                    <a:srgbClr val="000000">
                      <a:alpha val="43137"/>
                    </a:srgbClr>
                  </a:outerShdw>
                </a:effectLst>
              </a:rPr>
              <a:t> x, </a:t>
            </a:r>
            <a:r>
              <a:rPr lang="en-US" dirty="0" err="1">
                <a:effectLst>
                  <a:outerShdw blurRad="38100" dist="38100" dir="2700000" algn="tl">
                    <a:srgbClr val="000000">
                      <a:alpha val="43137"/>
                    </a:srgbClr>
                  </a:outerShdw>
                </a:effectLst>
              </a:rPr>
              <a:t>int</a:t>
            </a:r>
            <a:r>
              <a:rPr lang="en-US" dirty="0">
                <a:effectLst>
                  <a:outerShdw blurRad="38100" dist="38100" dir="2700000" algn="tl">
                    <a:srgbClr val="000000">
                      <a:alpha val="43137"/>
                    </a:srgbClr>
                  </a:outerShdw>
                </a:effectLst>
              </a:rPr>
              <a:t> y) {</a:t>
            </a:r>
          </a:p>
          <a:p>
            <a:pPr>
              <a:defRPr/>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Console.WriteLine</a:t>
            </a:r>
            <a:r>
              <a:rPr lang="en-US" dirty="0">
                <a:effectLst>
                  <a:outerShdw blurRad="38100" dist="38100" dir="2700000" algn="tl">
                    <a:srgbClr val="000000">
                      <a:alpha val="43137"/>
                    </a:srgbClr>
                  </a:outerShdw>
                </a:effectLst>
              </a:rPr>
              <a:t>("Foo1");</a:t>
            </a:r>
          </a:p>
          <a:p>
            <a:pPr>
              <a:defRPr/>
            </a:pPr>
            <a:r>
              <a:rPr lang="en-US" dirty="0">
                <a:effectLst>
                  <a:outerShdw blurRad="38100" dist="38100" dir="2700000" algn="tl">
                    <a:srgbClr val="000000">
                      <a:alpha val="43137"/>
                    </a:srgbClr>
                  </a:outerShdw>
                </a:effectLst>
              </a:rPr>
              <a:t>}</a:t>
            </a:r>
          </a:p>
          <a:p>
            <a:pPr>
              <a:defRPr/>
            </a:pPr>
            <a:r>
              <a:rPr lang="en-US" dirty="0">
                <a:effectLst>
                  <a:outerShdw blurRad="38100" dist="38100" dir="2700000" algn="tl">
                    <a:srgbClr val="000000">
                      <a:alpha val="43137"/>
                    </a:srgbClr>
                  </a:outerShdw>
                </a:effectLst>
              </a:rPr>
              <a:t>static void Foo2(</a:t>
            </a:r>
            <a:r>
              <a:rPr lang="en-US" dirty="0" err="1">
                <a:effectLst>
                  <a:outerShdw blurRad="38100" dist="38100" dir="2700000" algn="tl">
                    <a:srgbClr val="000000">
                      <a:alpha val="43137"/>
                    </a:srgbClr>
                  </a:outerShdw>
                </a:effectLst>
              </a:rPr>
              <a:t>int</a:t>
            </a:r>
            <a:r>
              <a:rPr lang="en-US" dirty="0">
                <a:effectLst>
                  <a:outerShdw blurRad="38100" dist="38100" dir="2700000" algn="tl">
                    <a:srgbClr val="000000">
                      <a:alpha val="43137"/>
                    </a:srgbClr>
                  </a:outerShdw>
                </a:effectLst>
              </a:rPr>
              <a:t> x, </a:t>
            </a:r>
            <a:r>
              <a:rPr lang="en-US" dirty="0" err="1">
                <a:effectLst>
                  <a:outerShdw blurRad="38100" dist="38100" dir="2700000" algn="tl">
                    <a:srgbClr val="000000">
                      <a:alpha val="43137"/>
                    </a:srgbClr>
                  </a:outerShdw>
                </a:effectLst>
              </a:rPr>
              <a:t>int</a:t>
            </a:r>
            <a:r>
              <a:rPr lang="en-US" dirty="0">
                <a:effectLst>
                  <a:outerShdw blurRad="38100" dist="38100" dir="2700000" algn="tl">
                    <a:srgbClr val="000000">
                      <a:alpha val="43137"/>
                    </a:srgbClr>
                  </a:outerShdw>
                </a:effectLst>
              </a:rPr>
              <a:t> y) {</a:t>
            </a:r>
          </a:p>
          <a:p>
            <a:pPr>
              <a:defRPr/>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Console.WriteLine</a:t>
            </a:r>
            <a:r>
              <a:rPr lang="en-US" dirty="0">
                <a:effectLst>
                  <a:outerShdw blurRad="38100" dist="38100" dir="2700000" algn="tl">
                    <a:srgbClr val="000000">
                      <a:alpha val="43137"/>
                    </a:srgbClr>
                  </a:outerShdw>
                </a:effectLst>
              </a:rPr>
              <a:t>("Foo2");</a:t>
            </a:r>
          </a:p>
          <a:p>
            <a:pPr>
              <a:defRPr/>
            </a:pPr>
            <a:r>
              <a:rPr lang="en-US" dirty="0">
                <a:effectLst>
                  <a:outerShdw blurRad="38100" dist="38100" dir="2700000" algn="tl">
                    <a:srgbClr val="000000">
                      <a:alpha val="43137"/>
                    </a:srgbClr>
                  </a:outerShdw>
                </a:effectLst>
              </a:rPr>
              <a:t>}</a:t>
            </a:r>
          </a:p>
          <a:p>
            <a:pPr>
              <a:defRPr/>
            </a:pPr>
            <a:r>
              <a:rPr lang="en-US" dirty="0">
                <a:effectLst>
                  <a:outerShdw blurRad="38100" dist="38100" dir="2700000" algn="tl">
                    <a:srgbClr val="000000">
                      <a:alpha val="43137"/>
                    </a:srgbClr>
                  </a:outerShdw>
                </a:effectLst>
              </a:rPr>
              <a:t>public static void Main() {</a:t>
            </a:r>
          </a:p>
          <a:p>
            <a:pPr>
              <a:defRPr/>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SomeEvent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func</a:t>
            </a:r>
            <a:r>
              <a:rPr lang="en-US" dirty="0">
                <a:effectLst>
                  <a:outerShdw blurRad="38100" dist="38100" dir="2700000" algn="tl">
                    <a:srgbClr val="000000">
                      <a:alpha val="43137"/>
                    </a:srgbClr>
                  </a:outerShdw>
                </a:effectLst>
              </a:rPr>
              <a:t> = new </a:t>
            </a:r>
            <a:r>
              <a:rPr lang="en-US" dirty="0" err="1">
                <a:effectLst>
                  <a:outerShdw blurRad="38100" dist="38100" dir="2700000" algn="tl">
                    <a:srgbClr val="000000">
                      <a:alpha val="43137"/>
                    </a:srgbClr>
                  </a:outerShdw>
                </a:effectLst>
              </a:rPr>
              <a:t>SomeEvent</a:t>
            </a:r>
            <a:r>
              <a:rPr lang="en-US" dirty="0">
                <a:effectLst>
                  <a:outerShdw blurRad="38100" dist="38100" dir="2700000" algn="tl">
                    <a:srgbClr val="000000">
                      <a:alpha val="43137"/>
                    </a:srgbClr>
                  </a:outerShdw>
                </a:effectLst>
              </a:rPr>
              <a:t>(Foo1);</a:t>
            </a:r>
          </a:p>
          <a:p>
            <a:pPr>
              <a:defRPr/>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func</a:t>
            </a:r>
            <a:r>
              <a:rPr lang="en-US" dirty="0">
                <a:effectLst>
                  <a:outerShdw blurRad="38100" dist="38100" dir="2700000" algn="tl">
                    <a:srgbClr val="000000">
                      <a:alpha val="43137"/>
                    </a:srgbClr>
                  </a:outerShdw>
                </a:effectLst>
              </a:rPr>
              <a:t> += new </a:t>
            </a:r>
            <a:r>
              <a:rPr lang="en-US" dirty="0" err="1">
                <a:effectLst>
                  <a:outerShdw blurRad="38100" dist="38100" dir="2700000" algn="tl">
                    <a:srgbClr val="000000">
                      <a:alpha val="43137"/>
                    </a:srgbClr>
                  </a:outerShdw>
                </a:effectLst>
              </a:rPr>
              <a:t>SomeEvent</a:t>
            </a:r>
            <a:r>
              <a:rPr lang="en-US" dirty="0">
                <a:effectLst>
                  <a:outerShdw blurRad="38100" dist="38100" dir="2700000" algn="tl">
                    <a:srgbClr val="000000">
                      <a:alpha val="43137"/>
                    </a:srgbClr>
                  </a:outerShdw>
                </a:effectLst>
              </a:rPr>
              <a:t>(Foo2);</a:t>
            </a:r>
          </a:p>
          <a:p>
            <a:pPr>
              <a:defRPr/>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func</a:t>
            </a:r>
            <a:r>
              <a:rPr lang="en-US" dirty="0">
                <a:effectLst>
                  <a:outerShdw blurRad="38100" dist="38100" dir="2700000" algn="tl">
                    <a:srgbClr val="000000">
                      <a:alpha val="43137"/>
                    </a:srgbClr>
                  </a:outerShdw>
                </a:effectLst>
              </a:rPr>
              <a:t>(1,2);             // Foo1 and Foo2 are called</a:t>
            </a:r>
          </a:p>
          <a:p>
            <a:pPr>
              <a:defRPr/>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func</a:t>
            </a:r>
            <a:r>
              <a:rPr lang="en-US" dirty="0">
                <a:effectLst>
                  <a:outerShdw blurRad="38100" dist="38100" dir="2700000" algn="tl">
                    <a:srgbClr val="000000">
                      <a:alpha val="43137"/>
                    </a:srgbClr>
                  </a:outerShdw>
                </a:effectLst>
              </a:rPr>
              <a:t> -= new </a:t>
            </a:r>
            <a:r>
              <a:rPr lang="en-US" dirty="0" err="1">
                <a:effectLst>
                  <a:outerShdw blurRad="38100" dist="38100" dir="2700000" algn="tl">
                    <a:srgbClr val="000000">
                      <a:alpha val="43137"/>
                    </a:srgbClr>
                  </a:outerShdw>
                </a:effectLst>
              </a:rPr>
              <a:t>SomeEvent</a:t>
            </a:r>
            <a:r>
              <a:rPr lang="en-US" dirty="0">
                <a:effectLst>
                  <a:outerShdw blurRad="38100" dist="38100" dir="2700000" algn="tl">
                    <a:srgbClr val="000000">
                      <a:alpha val="43137"/>
                    </a:srgbClr>
                  </a:outerShdw>
                </a:effectLst>
              </a:rPr>
              <a:t>(Foo1);</a:t>
            </a:r>
          </a:p>
          <a:p>
            <a:pPr>
              <a:defRPr/>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func</a:t>
            </a:r>
            <a:r>
              <a:rPr lang="en-US" dirty="0">
                <a:effectLst>
                  <a:outerShdw blurRad="38100" dist="38100" dir="2700000" algn="tl">
                    <a:srgbClr val="000000">
                      <a:alpha val="43137"/>
                    </a:srgbClr>
                  </a:outerShdw>
                </a:effectLst>
              </a:rPr>
              <a:t>(2,3);             // Only Foo2 is called</a:t>
            </a:r>
          </a:p>
          <a:p>
            <a:pPr>
              <a:defRPr/>
            </a:pPr>
            <a:r>
              <a:rPr lang="en-US" dirty="0">
                <a:effectLst>
                  <a:outerShdw blurRad="38100" dist="38100" dir="2700000" algn="tl">
                    <a:srgbClr val="000000">
                      <a:alpha val="43137"/>
                    </a:srgbClr>
                  </a:outerShdw>
                </a:effectLst>
              </a:rPr>
              <a:t>}</a:t>
            </a:r>
          </a:p>
        </p:txBody>
      </p:sp>
      <p:sp>
        <p:nvSpPr>
          <p:cNvPr id="5" name="Rectangle 7"/>
          <p:cNvSpPr>
            <a:spLocks noGrp="1" noChangeArrowheads="1"/>
          </p:cNvSpPr>
          <p:nvPr>
            <p:ph type="title"/>
          </p:nvPr>
        </p:nvSpPr>
        <p:spPr>
          <a:xfrm>
            <a:off x="457200" y="0"/>
            <a:ext cx="8229600" cy="914400"/>
          </a:xfrm>
        </p:spPr>
        <p:txBody>
          <a:bodyPr/>
          <a:lstStyle/>
          <a:p>
            <a:pPr eaLnBrk="1" hangingPunct="1">
              <a:defRPr/>
            </a:pPr>
            <a:r>
              <a:rPr lang="en-US" sz="2800" dirty="0" smtClean="0"/>
              <a:t>Delegate</a:t>
            </a:r>
            <a:br>
              <a:rPr lang="en-US" sz="2800" dirty="0" smtClean="0"/>
            </a:br>
            <a:r>
              <a:rPr lang="en-US" sz="2400" dirty="0" smtClean="0"/>
              <a:t>Multicast Delegates 2/2</a:t>
            </a: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title"/>
          </p:nvPr>
        </p:nvSpPr>
        <p:spPr/>
        <p:txBody>
          <a:bodyPr/>
          <a:lstStyle/>
          <a:p>
            <a:pPr eaLnBrk="1" hangingPunct="1">
              <a:defRPr/>
            </a:pPr>
            <a:r>
              <a:rPr lang="en-US" dirty="0" smtClean="0"/>
              <a:t>Events 1/3</a:t>
            </a:r>
          </a:p>
        </p:txBody>
      </p:sp>
      <p:sp>
        <p:nvSpPr>
          <p:cNvPr id="71683" name="Rectangle 6"/>
          <p:cNvSpPr>
            <a:spLocks noGrp="1" noChangeArrowheads="1"/>
          </p:cNvSpPr>
          <p:nvPr>
            <p:ph type="body" idx="1"/>
          </p:nvPr>
        </p:nvSpPr>
        <p:spPr/>
        <p:txBody>
          <a:bodyPr/>
          <a:lstStyle/>
          <a:p>
            <a:pPr eaLnBrk="1" hangingPunct="1"/>
            <a:r>
              <a:rPr lang="en-US" smtClean="0"/>
              <a:t>Event handling is a style of programming where one object notifies another that something of interest has occurred</a:t>
            </a:r>
          </a:p>
          <a:p>
            <a:pPr lvl="1" eaLnBrk="1" hangingPunct="1"/>
            <a:r>
              <a:rPr lang="en-US" smtClean="0"/>
              <a:t>A publish-subscribe programming model</a:t>
            </a:r>
          </a:p>
          <a:p>
            <a:pPr eaLnBrk="1" hangingPunct="1"/>
            <a:r>
              <a:rPr lang="en-US" smtClean="0"/>
              <a:t>Events allow you to tie your own code into the functioning of an independently created component</a:t>
            </a:r>
          </a:p>
          <a:p>
            <a:pPr eaLnBrk="1" hangingPunct="1"/>
            <a:r>
              <a:rPr lang="en-US" smtClean="0"/>
              <a:t>Events are a type of “callback” mechanism</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dirty="0" smtClean="0"/>
              <a:t>Events 2/3</a:t>
            </a:r>
          </a:p>
        </p:txBody>
      </p:sp>
      <p:sp>
        <p:nvSpPr>
          <p:cNvPr id="72707" name="Rectangle 3"/>
          <p:cNvSpPr>
            <a:spLocks noGrp="1" noChangeArrowheads="1"/>
          </p:cNvSpPr>
          <p:nvPr>
            <p:ph type="body" idx="1"/>
          </p:nvPr>
        </p:nvSpPr>
        <p:spPr/>
        <p:txBody>
          <a:bodyPr/>
          <a:lstStyle/>
          <a:p>
            <a:pPr eaLnBrk="1" hangingPunct="1"/>
            <a:r>
              <a:rPr lang="en-US" dirty="0" smtClean="0"/>
              <a:t>Events are well suited for user-interfaces</a:t>
            </a:r>
          </a:p>
          <a:p>
            <a:pPr lvl="1" eaLnBrk="1" hangingPunct="1"/>
            <a:r>
              <a:rPr lang="en-US" dirty="0" smtClean="0"/>
              <a:t>The user does something (clicks a button, moves a mouse, changes a value, etc.) and the program reacts in response</a:t>
            </a:r>
          </a:p>
          <a:p>
            <a:pPr eaLnBrk="1" hangingPunct="1"/>
            <a:r>
              <a:rPr lang="en-US" dirty="0" smtClean="0"/>
              <a:t>Many other uses, e.g.</a:t>
            </a:r>
          </a:p>
          <a:p>
            <a:pPr lvl="1" eaLnBrk="1" hangingPunct="1"/>
            <a:r>
              <a:rPr lang="en-US" dirty="0" smtClean="0"/>
              <a:t>Time-based events</a:t>
            </a:r>
          </a:p>
          <a:p>
            <a:pPr lvl="1" eaLnBrk="1" hangingPunct="1"/>
            <a:r>
              <a:rPr lang="en-US" dirty="0" smtClean="0"/>
              <a:t>Asynchronous operation completed</a:t>
            </a:r>
          </a:p>
          <a:p>
            <a:pPr lvl="1" eaLnBrk="1" hangingPunct="1"/>
            <a:r>
              <a:rPr lang="en-US" dirty="0" smtClean="0"/>
              <a:t>Email message has arrived</a:t>
            </a:r>
          </a:p>
          <a:p>
            <a:pPr lvl="1" eaLnBrk="1" hangingPunct="1"/>
            <a:r>
              <a:rPr lang="en-US" dirty="0" smtClean="0"/>
              <a:t>A web session has begun</a:t>
            </a:r>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228600"/>
            <a:ext cx="8229600" cy="685800"/>
          </a:xfrm>
        </p:spPr>
        <p:txBody>
          <a:bodyPr/>
          <a:lstStyle/>
          <a:p>
            <a:pPr eaLnBrk="1" hangingPunct="1">
              <a:defRPr/>
            </a:pPr>
            <a:r>
              <a:rPr lang="en-US" dirty="0" smtClean="0"/>
              <a:t>Events 3/3</a:t>
            </a:r>
          </a:p>
        </p:txBody>
      </p:sp>
      <p:pic>
        <p:nvPicPr>
          <p:cNvPr id="38914" name="Picture 2"/>
          <p:cNvPicPr>
            <a:picLocks noChangeAspect="1" noChangeArrowheads="1"/>
          </p:cNvPicPr>
          <p:nvPr/>
        </p:nvPicPr>
        <p:blipFill>
          <a:blip r:embed="rId2" cstate="print"/>
          <a:srcRect/>
          <a:stretch>
            <a:fillRect/>
          </a:stretch>
        </p:blipFill>
        <p:spPr bwMode="auto">
          <a:xfrm>
            <a:off x="1676400" y="1143000"/>
            <a:ext cx="5486400" cy="52964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28600"/>
            <a:ext cx="8229600" cy="6858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Arial" pitchFamily="34" charset="0"/>
                <a:ea typeface="Tahoma" pitchFamily="34" charset="0"/>
                <a:cs typeface="Arial" pitchFamily="34" charset="0"/>
              </a:rPr>
              <a:t>Casting Type 1/5</a:t>
            </a:r>
            <a:endParaRPr kumimoji="0" lang="en-US" sz="3200" b="1" i="0" u="none" strike="noStrike" kern="1200" cap="none" spc="0" normalizeH="0" baseline="0" noProof="0" dirty="0">
              <a:ln>
                <a:noFill/>
              </a:ln>
              <a:solidFill>
                <a:srgbClr val="C00000"/>
              </a:solidFill>
              <a:effectLst/>
              <a:uLnTx/>
              <a:uFillTx/>
              <a:latin typeface="Arial" pitchFamily="34" charset="0"/>
              <a:ea typeface="Tahoma" pitchFamily="34" charset="0"/>
              <a:cs typeface="Arial" pitchFamily="34" charset="0"/>
            </a:endParaRPr>
          </a:p>
        </p:txBody>
      </p:sp>
      <p:sp>
        <p:nvSpPr>
          <p:cNvPr id="4" name="Rectangle 3"/>
          <p:cNvSpPr/>
          <p:nvPr/>
        </p:nvSpPr>
        <p:spPr>
          <a:xfrm>
            <a:off x="457200" y="1143000"/>
            <a:ext cx="8229600" cy="5078313"/>
          </a:xfrm>
          <a:prstGeom prst="rect">
            <a:avLst/>
          </a:prstGeom>
        </p:spPr>
        <p:txBody>
          <a:bodyPr wrap="square">
            <a:spAutoFit/>
          </a:bodyPr>
          <a:lstStyle/>
          <a:p>
            <a:pPr>
              <a:lnSpc>
                <a:spcPct val="150000"/>
              </a:lnSpc>
            </a:pPr>
            <a:r>
              <a:rPr lang="en-US" sz="2400" dirty="0" smtClean="0">
                <a:latin typeface="+mn-lt"/>
                <a:cs typeface="+mn-cs"/>
              </a:rPr>
              <a:t>Casting Types </a:t>
            </a:r>
            <a:br>
              <a:rPr lang="en-US" sz="2400" dirty="0" smtClean="0">
                <a:latin typeface="+mn-lt"/>
                <a:cs typeface="+mn-cs"/>
              </a:rPr>
            </a:br>
            <a:r>
              <a:rPr lang="en-US" sz="2400" dirty="0" smtClean="0">
                <a:latin typeface="+mn-lt"/>
                <a:cs typeface="+mn-cs"/>
              </a:rPr>
              <a:t>• Casting allows us to work with types in a general sense — as their base object or as an instance of an interface implementation. </a:t>
            </a:r>
            <a:br>
              <a:rPr lang="en-US" sz="2400" dirty="0" smtClean="0">
                <a:latin typeface="+mn-lt"/>
                <a:cs typeface="+mn-cs"/>
              </a:rPr>
            </a:br>
            <a:r>
              <a:rPr lang="en-US" sz="2400" dirty="0" smtClean="0">
                <a:latin typeface="+mn-lt"/>
                <a:cs typeface="+mn-cs"/>
              </a:rPr>
              <a:t>• We can explicitly attempt to cast an object to another type </a:t>
            </a:r>
            <a:br>
              <a:rPr lang="en-US" sz="2400" dirty="0" smtClean="0">
                <a:latin typeface="+mn-lt"/>
                <a:cs typeface="+mn-cs"/>
              </a:rPr>
            </a:br>
            <a:r>
              <a:rPr lang="en-US" sz="2400" dirty="0" smtClean="0">
                <a:latin typeface="+mn-lt"/>
                <a:cs typeface="+mn-cs"/>
              </a:rPr>
              <a:t>— An advantage of strong typing is that the compiler often knows when a cast is possible. It doesn’t always know. </a:t>
            </a:r>
            <a:br>
              <a:rPr lang="en-US" sz="2400" dirty="0" smtClean="0">
                <a:latin typeface="+mn-lt"/>
                <a:cs typeface="+mn-cs"/>
              </a:rPr>
            </a:br>
            <a:r>
              <a:rPr lang="en-US" sz="2400" dirty="0" smtClean="0">
                <a:latin typeface="+mn-lt"/>
                <a:cs typeface="+mn-cs"/>
              </a:rPr>
              <a:t>— Compilation will fail if the compiler detects an invalid cast. </a:t>
            </a:r>
            <a:br>
              <a:rPr lang="en-US" sz="2400" dirty="0" smtClean="0">
                <a:latin typeface="+mn-lt"/>
                <a:cs typeface="+mn-cs"/>
              </a:rPr>
            </a:br>
            <a:r>
              <a:rPr lang="en-US" sz="2400" dirty="0" smtClean="0">
                <a:latin typeface="+mn-lt"/>
                <a:cs typeface="+mn-cs"/>
              </a:rPr>
              <a:t>• But, what about scenarios that the compiler can’t detect? </a:t>
            </a: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FSOF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FSOFTTemplate-</Template>
  <TotalTime>2104</TotalTime>
  <Words>5451</Words>
  <Application>Microsoft Office PowerPoint</Application>
  <PresentationFormat>On-screen Show (4:3)</PresentationFormat>
  <Paragraphs>526</Paragraphs>
  <Slides>46</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ＭＳ Ｐゴシック</vt:lpstr>
      <vt:lpstr>Arial</vt:lpstr>
      <vt:lpstr>Calibri</vt:lpstr>
      <vt:lpstr>Courier New</vt:lpstr>
      <vt:lpstr>Lucida Console</vt:lpstr>
      <vt:lpstr>Tahoma</vt:lpstr>
      <vt:lpstr>Times New Roman</vt:lpstr>
      <vt:lpstr>Wingdings</vt:lpstr>
      <vt:lpstr>FSOFTTemplate-</vt:lpstr>
      <vt:lpstr>Advanced C# Features</vt:lpstr>
      <vt:lpstr>Agenda</vt:lpstr>
      <vt:lpstr>Delegate</vt:lpstr>
      <vt:lpstr>Delegate Multicast Delegates 1/2</vt:lpstr>
      <vt:lpstr>Delegate Multicast Delegates 2/2</vt:lpstr>
      <vt:lpstr>Events 1/3</vt:lpstr>
      <vt:lpstr>Events 2/3</vt:lpstr>
      <vt:lpstr>Events 3/3</vt:lpstr>
      <vt:lpstr>PowerPoint Presentation</vt:lpstr>
      <vt:lpstr>PowerPoint Presentation</vt:lpstr>
      <vt:lpstr>Casting Type 3/5 is Operator</vt:lpstr>
      <vt:lpstr>Casting Type 4/5  as Operator</vt:lpstr>
      <vt:lpstr>Casting Type 5/5  typeof Operator</vt:lpstr>
      <vt:lpstr>PowerPoint Presentation</vt:lpstr>
      <vt:lpstr>PowerPoint Presentation</vt:lpstr>
      <vt:lpstr>PowerPoint Presentation</vt:lpstr>
      <vt:lpstr>Generic Type</vt:lpstr>
      <vt:lpstr>Generic Type</vt:lpstr>
      <vt:lpstr>Multi type Param &amp; Type Param Constraint</vt:lpstr>
      <vt:lpstr>Generic Collection Array</vt:lpstr>
      <vt:lpstr>Generic Collection System.Array class</vt:lpstr>
      <vt:lpstr>Generic Collection Array class: Operation</vt:lpstr>
      <vt:lpstr>System.Collections.Generic.List</vt:lpstr>
      <vt:lpstr>System.Collections.Generic.Dictionnary</vt:lpstr>
      <vt:lpstr>PowerPoint Presentation</vt:lpstr>
      <vt:lpstr>Memory Management in C#</vt:lpstr>
      <vt:lpstr>Motivation</vt:lpstr>
      <vt:lpstr>Motivation</vt:lpstr>
      <vt:lpstr>Motivation</vt:lpstr>
      <vt:lpstr>Garbage Collection</vt:lpstr>
      <vt:lpstr>How GC work</vt:lpstr>
      <vt:lpstr>Memory layout</vt:lpstr>
      <vt:lpstr>Heap vs. Stack</vt:lpstr>
      <vt:lpstr>What goes on the Stack and Heap?</vt:lpstr>
      <vt:lpstr>How is it decided what goes where</vt:lpstr>
      <vt:lpstr>How stack work</vt:lpstr>
      <vt:lpstr>Reference type example</vt:lpstr>
      <vt:lpstr>How it work</vt:lpstr>
      <vt:lpstr>Other example</vt:lpstr>
      <vt:lpstr>Parameters, the Big Picture.</vt:lpstr>
      <vt:lpstr>Passing Value Types.</vt:lpstr>
      <vt:lpstr>Passing value type</vt:lpstr>
      <vt:lpstr>Big structure</vt:lpstr>
      <vt:lpstr>Work around</vt:lpstr>
      <vt:lpstr>Passing Reference Types.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haipt</dc:creator>
  <cp:lastModifiedBy>quyetn</cp:lastModifiedBy>
  <cp:revision>60</cp:revision>
  <dcterms:created xsi:type="dcterms:W3CDTF">2011-05-03T16:22:18Z</dcterms:created>
  <dcterms:modified xsi:type="dcterms:W3CDTF">2015-03-12T09:16:59Z</dcterms:modified>
</cp:coreProperties>
</file>