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12" r:id="rId2"/>
    <p:sldId id="265" r:id="rId3"/>
    <p:sldId id="314" r:id="rId4"/>
    <p:sldId id="315" r:id="rId5"/>
    <p:sldId id="316" r:id="rId6"/>
    <p:sldId id="317" r:id="rId7"/>
    <p:sldId id="318" r:id="rId8"/>
    <p:sldId id="282" r:id="rId9"/>
    <p:sldId id="284" r:id="rId10"/>
    <p:sldId id="319" r:id="rId11"/>
    <p:sldId id="321" r:id="rId12"/>
    <p:sldId id="295" r:id="rId13"/>
    <p:sldId id="296" r:id="rId14"/>
    <p:sldId id="297" r:id="rId15"/>
    <p:sldId id="301" r:id="rId16"/>
    <p:sldId id="293" r:id="rId17"/>
    <p:sldId id="308" r:id="rId18"/>
    <p:sldId id="270" r:id="rId19"/>
    <p:sldId id="309" r:id="rId20"/>
    <p:sldId id="310" r:id="rId21"/>
    <p:sldId id="311" r:id="rId22"/>
    <p:sldId id="313" r:id="rId2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34" autoAdjust="0"/>
  </p:normalViewPr>
  <p:slideViewPr>
    <p:cSldViewPr>
      <p:cViewPr varScale="1">
        <p:scale>
          <a:sx n="74" d="100"/>
          <a:sy n="74"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878224A-9A08-4530-8FDF-4E8E22AC6E17}" type="datetimeFigureOut">
              <a:rPr lang="vi-VN"/>
              <a:pPr>
                <a:defRPr/>
              </a:pPr>
              <a:t>12/03/2015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E3DA7C2-BF9D-4939-8D0D-5BBBDE4586BC}" type="slidenum">
              <a:rPr lang="vi-VN"/>
              <a:pPr>
                <a:defRPr/>
              </a:pPr>
              <a:t>‹#›</a:t>
            </a:fld>
            <a:endParaRPr lang="vi-VN"/>
          </a:p>
        </p:txBody>
      </p:sp>
    </p:spTree>
    <p:extLst>
      <p:ext uri="{BB962C8B-B14F-4D97-AF65-F5344CB8AC3E}">
        <p14:creationId xmlns:p14="http://schemas.microsoft.com/office/powerpoint/2010/main" val="2560975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A18749B-DB08-4A2C-AE97-9BDBB26F8EE2}" type="slidenum">
              <a:rPr lang="en-US" smtClean="0"/>
              <a:pPr/>
              <a:t>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4843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7EAC6BD-19FE-4516-ACF0-3BD902E0F5F8}" type="slidenum">
              <a:rPr lang="en-US" smtClean="0"/>
              <a:pPr/>
              <a:t>11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GB" dirty="0" err="1" smtClean="0"/>
              <a:t>Truy</a:t>
            </a:r>
            <a:r>
              <a:rPr lang="en-GB" dirty="0" smtClean="0"/>
              <a:t> </a:t>
            </a:r>
            <a:r>
              <a:rPr lang="en-GB" dirty="0" err="1" smtClean="0"/>
              <a:t>cập</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với</a:t>
            </a:r>
            <a:r>
              <a:rPr lang="en-GB" baseline="0" dirty="0" smtClean="0"/>
              <a:t> </a:t>
            </a:r>
            <a:r>
              <a:rPr lang="en-GB" baseline="0" dirty="0" err="1" smtClean="0"/>
              <a:t>DataReaders</a:t>
            </a:r>
            <a:endParaRPr lang="en-GB" baseline="0" dirty="0" smtClean="0"/>
          </a:p>
          <a:p>
            <a:pPr>
              <a:buFontTx/>
              <a:buChar char="-"/>
            </a:pPr>
            <a:r>
              <a:rPr lang="en-GB" baseline="0" dirty="0" err="1" smtClean="0"/>
              <a:t>DataReader</a:t>
            </a:r>
            <a:r>
              <a:rPr lang="en-GB" baseline="0" dirty="0" smtClean="0"/>
              <a:t> </a:t>
            </a:r>
            <a:r>
              <a:rPr lang="en-GB" baseline="0" dirty="0" err="1" smtClean="0"/>
              <a:t>là</a:t>
            </a:r>
            <a:r>
              <a:rPr lang="en-GB" baseline="0" dirty="0" smtClean="0"/>
              <a:t> </a:t>
            </a:r>
            <a:r>
              <a:rPr lang="en-GB" baseline="0" dirty="0" err="1" smtClean="0"/>
              <a:t>gì</a:t>
            </a:r>
            <a:r>
              <a:rPr lang="en-GB" baseline="0" dirty="0" smtClean="0"/>
              <a:t>?</a:t>
            </a:r>
          </a:p>
          <a:p>
            <a:pPr>
              <a:buFontTx/>
              <a:buChar char="-"/>
            </a:pPr>
            <a:r>
              <a:rPr lang="en-GB" baseline="0" dirty="0" err="1" smtClean="0"/>
              <a:t>Tạo</a:t>
            </a:r>
            <a:r>
              <a:rPr lang="en-GB" baseline="0" dirty="0" smtClean="0"/>
              <a:t> </a:t>
            </a:r>
            <a:r>
              <a:rPr lang="en-GB" baseline="0" dirty="0" err="1" smtClean="0"/>
              <a:t>ra</a:t>
            </a:r>
            <a:r>
              <a:rPr lang="en-GB" baseline="0" dirty="0" smtClean="0"/>
              <a:t> </a:t>
            </a:r>
            <a:r>
              <a:rPr lang="en-GB" baseline="0" dirty="0" err="1" smtClean="0"/>
              <a:t>một</a:t>
            </a:r>
            <a:r>
              <a:rPr lang="en-GB" baseline="0" dirty="0" smtClean="0"/>
              <a:t> </a:t>
            </a:r>
            <a:r>
              <a:rPr lang="en-GB" baseline="0" dirty="0" err="1" smtClean="0"/>
              <a:t>DataReader</a:t>
            </a:r>
            <a:endParaRPr lang="en-GB" baseline="0" dirty="0" smtClean="0"/>
          </a:p>
          <a:p>
            <a:pPr>
              <a:buFontTx/>
              <a:buChar char="-"/>
            </a:pPr>
            <a:r>
              <a:rPr lang="en-GB" baseline="0" dirty="0" err="1" smtClean="0"/>
              <a:t>Đọc</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từ</a:t>
            </a:r>
            <a:r>
              <a:rPr lang="en-GB" baseline="0" dirty="0" smtClean="0"/>
              <a:t> </a:t>
            </a:r>
            <a:r>
              <a:rPr lang="en-GB" baseline="0" dirty="0" err="1" smtClean="0"/>
              <a:t>DataReader</a:t>
            </a:r>
            <a:endParaRPr lang="en-GB" baseline="0" dirty="0" smtClean="0"/>
          </a:p>
          <a:p>
            <a:pPr>
              <a:buFontTx/>
              <a:buChar char="-"/>
            </a:pPr>
            <a:r>
              <a:rPr lang="en-GB" baseline="0" dirty="0" err="1" smtClean="0"/>
              <a:t>Gắn</a:t>
            </a:r>
            <a:r>
              <a:rPr lang="en-GB" baseline="0" dirty="0" smtClean="0"/>
              <a:t> </a:t>
            </a:r>
            <a:r>
              <a:rPr lang="en-GB" baseline="0" dirty="0" err="1" smtClean="0"/>
              <a:t>một</a:t>
            </a:r>
            <a:r>
              <a:rPr lang="en-GB" baseline="0" dirty="0" smtClean="0"/>
              <a:t> </a:t>
            </a:r>
            <a:r>
              <a:rPr lang="en-GB" baseline="0" dirty="0" err="1" smtClean="0"/>
              <a:t>DataReader</a:t>
            </a:r>
            <a:r>
              <a:rPr lang="en-GB" baseline="0" dirty="0" smtClean="0"/>
              <a:t> </a:t>
            </a:r>
            <a:r>
              <a:rPr lang="en-GB" baseline="0" dirty="0" err="1" smtClean="0"/>
              <a:t>tới</a:t>
            </a:r>
            <a:r>
              <a:rPr lang="en-GB" baseline="0" dirty="0" smtClean="0"/>
              <a:t> </a:t>
            </a:r>
            <a:r>
              <a:rPr lang="en-GB" baseline="0" dirty="0" err="1" smtClean="0"/>
              <a:t>một</a:t>
            </a:r>
            <a:r>
              <a:rPr lang="en-GB" baseline="0" dirty="0" smtClean="0"/>
              <a:t> </a:t>
            </a:r>
            <a:r>
              <a:rPr lang="en-GB" baseline="0" dirty="0" err="1" smtClean="0"/>
              <a:t>điều</a:t>
            </a:r>
            <a:r>
              <a:rPr lang="en-GB" baseline="0" dirty="0" smtClean="0"/>
              <a:t> </a:t>
            </a:r>
            <a:r>
              <a:rPr lang="en-GB" baseline="0" dirty="0" err="1" smtClean="0"/>
              <a:t>khiển</a:t>
            </a:r>
            <a:r>
              <a:rPr lang="en-GB" baseline="0" dirty="0" smtClean="0"/>
              <a:t> List-Bound</a:t>
            </a:r>
          </a:p>
          <a:p>
            <a:pPr>
              <a:buFontTx/>
              <a:buChar char="-"/>
            </a:pPr>
            <a:r>
              <a:rPr lang="en-GB" baseline="0" dirty="0" err="1" smtClean="0"/>
              <a:t>Thực</a:t>
            </a:r>
            <a:r>
              <a:rPr lang="en-GB" baseline="0" dirty="0" smtClean="0"/>
              <a:t> </a:t>
            </a:r>
            <a:r>
              <a:rPr lang="en-GB" baseline="0" dirty="0" err="1" smtClean="0"/>
              <a:t>hành</a:t>
            </a:r>
            <a:r>
              <a:rPr lang="en-GB" baseline="0" dirty="0" smtClean="0"/>
              <a:t>: </a:t>
            </a:r>
            <a:r>
              <a:rPr lang="en-GB" baseline="0" dirty="0" err="1" smtClean="0"/>
              <a:t>tổ</a:t>
            </a:r>
            <a:r>
              <a:rPr lang="en-GB" baseline="0" dirty="0" smtClean="0"/>
              <a:t> </a:t>
            </a:r>
            <a:r>
              <a:rPr lang="en-GB" baseline="0" dirty="0" err="1" smtClean="0"/>
              <a:t>chức</a:t>
            </a:r>
            <a:r>
              <a:rPr lang="en-GB" baseline="0" dirty="0" smtClean="0"/>
              <a:t> </a:t>
            </a:r>
            <a:r>
              <a:rPr lang="en-GB" baseline="0" dirty="0" err="1" smtClean="0"/>
              <a:t>mã</a:t>
            </a:r>
            <a:r>
              <a:rPr lang="en-GB" baseline="0" dirty="0" smtClean="0"/>
              <a:t> </a:t>
            </a:r>
            <a:r>
              <a:rPr lang="en-GB" baseline="0" dirty="0" err="1" smtClean="0"/>
              <a:t>lệnh</a:t>
            </a:r>
            <a:r>
              <a:rPr lang="en-GB" baseline="0" dirty="0" smtClean="0"/>
              <a:t> </a:t>
            </a:r>
            <a:r>
              <a:rPr lang="en-GB" baseline="0" dirty="0" err="1" smtClean="0"/>
              <a:t>để</a:t>
            </a:r>
            <a:r>
              <a:rPr lang="en-GB" baseline="0" dirty="0" smtClean="0"/>
              <a:t> </a:t>
            </a:r>
            <a:r>
              <a:rPr lang="en-GB" baseline="0" dirty="0" err="1" smtClean="0"/>
              <a:t>tạo</a:t>
            </a:r>
            <a:r>
              <a:rPr lang="en-GB" baseline="0" dirty="0" smtClean="0"/>
              <a:t> </a:t>
            </a:r>
            <a:r>
              <a:rPr lang="en-GB" baseline="0" dirty="0" err="1" smtClean="0"/>
              <a:t>một</a:t>
            </a:r>
            <a:r>
              <a:rPr lang="en-GB" baseline="0" dirty="0" smtClean="0"/>
              <a:t> </a:t>
            </a:r>
            <a:r>
              <a:rPr lang="en-GB" baseline="0" dirty="0" err="1" smtClean="0"/>
              <a:t>DataReader</a:t>
            </a:r>
            <a:endParaRPr lang="en-GB" baseline="0" dirty="0" smtClean="0"/>
          </a:p>
          <a:p>
            <a:pPr>
              <a:buFontTx/>
              <a:buChar char="-"/>
            </a:pPr>
            <a:r>
              <a:rPr lang="en-GB" baseline="0" dirty="0" err="1" smtClean="0"/>
              <a:t>Sự</a:t>
            </a:r>
            <a:r>
              <a:rPr lang="en-GB" baseline="0" dirty="0" smtClean="0"/>
              <a:t> </a:t>
            </a:r>
            <a:r>
              <a:rPr lang="en-GB" baseline="0" dirty="0" err="1" smtClean="0"/>
              <a:t>chứng</a:t>
            </a:r>
            <a:r>
              <a:rPr lang="en-GB" baseline="0" dirty="0" smtClean="0"/>
              <a:t> minh: </a:t>
            </a:r>
            <a:r>
              <a:rPr lang="en-GB" baseline="0" dirty="0" err="1" smtClean="0"/>
              <a:t>Hiển</a:t>
            </a:r>
            <a:r>
              <a:rPr lang="en-GB" baseline="0" dirty="0" smtClean="0"/>
              <a:t> </a:t>
            </a:r>
            <a:r>
              <a:rPr lang="en-GB" baseline="0" dirty="0" err="1" smtClean="0"/>
              <a:t>thị</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dùng</a:t>
            </a:r>
            <a:r>
              <a:rPr lang="en-GB" baseline="0" dirty="0" smtClean="0"/>
              <a:t> </a:t>
            </a:r>
            <a:r>
              <a:rPr lang="en-GB" baseline="0" dirty="0" err="1" smtClean="0"/>
              <a:t>DataReader</a:t>
            </a:r>
            <a:endParaRPr lang="en-GB" dirty="0" smtClean="0"/>
          </a:p>
        </p:txBody>
      </p:sp>
    </p:spTree>
    <p:extLst>
      <p:ext uri="{BB962C8B-B14F-4D97-AF65-F5344CB8AC3E}">
        <p14:creationId xmlns:p14="http://schemas.microsoft.com/office/powerpoint/2010/main" val="416582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401DAF0-BF26-440A-B924-85E837C49DA6}" type="slidenum">
              <a:rPr lang="en-US" smtClean="0"/>
              <a:pPr/>
              <a:t>13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28315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A1B0F25-B0D1-421D-87FB-664C279EEC37}" type="slidenum">
              <a:rPr lang="en-US" smtClean="0"/>
              <a:pPr/>
              <a:t>14</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68943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D1136CC-4F77-4180-B988-921D9812762C}"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GB" smtClean="0">
              <a:cs typeface="Times New Roman" pitchFamily="18" charset="0"/>
            </a:endParaRPr>
          </a:p>
        </p:txBody>
      </p:sp>
    </p:spTree>
    <p:extLst>
      <p:ext uri="{BB962C8B-B14F-4D97-AF65-F5344CB8AC3E}">
        <p14:creationId xmlns:p14="http://schemas.microsoft.com/office/powerpoint/2010/main" val="2981864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D1136CC-4F77-4180-B988-921D9812762C}"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GB" smtClean="0">
              <a:cs typeface="Times New Roman" pitchFamily="18" charset="0"/>
            </a:endParaRPr>
          </a:p>
        </p:txBody>
      </p:sp>
    </p:spTree>
    <p:extLst>
      <p:ext uri="{BB962C8B-B14F-4D97-AF65-F5344CB8AC3E}">
        <p14:creationId xmlns:p14="http://schemas.microsoft.com/office/powerpoint/2010/main" val="200330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17</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68582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22</a:t>
            </a:fld>
            <a:endParaRPr lang="en-US" smtClean="0">
              <a:latin typeface="Arial" charset="0"/>
              <a:cs typeface="Arial" charset="0"/>
            </a:endParaRPr>
          </a:p>
        </p:txBody>
      </p:sp>
    </p:spTree>
    <p:extLst>
      <p:ext uri="{BB962C8B-B14F-4D97-AF65-F5344CB8AC3E}">
        <p14:creationId xmlns:p14="http://schemas.microsoft.com/office/powerpoint/2010/main" val="119992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Vậy</a:t>
            </a:r>
            <a:r>
              <a:rPr lang="en-US" baseline="0" dirty="0" smtClean="0"/>
              <a:t> </a:t>
            </a:r>
            <a:r>
              <a:rPr lang="en-US" baseline="0" dirty="0" err="1" smtClean="0"/>
              <a:t>ADO.Net</a:t>
            </a:r>
            <a:r>
              <a:rPr lang="en-US" baseline="0" dirty="0" smtClean="0"/>
              <a:t> </a:t>
            </a:r>
            <a:r>
              <a:rPr lang="en-US" baseline="0" dirty="0" err="1" smtClean="0"/>
              <a:t>là</a:t>
            </a:r>
            <a:r>
              <a:rPr lang="en-US" baseline="0" dirty="0" smtClean="0"/>
              <a:t> </a:t>
            </a:r>
            <a:r>
              <a:rPr lang="en-US" baseline="0" dirty="0" err="1" smtClean="0"/>
              <a:t>gì</a:t>
            </a:r>
            <a:endParaRPr lang="en-US" baseline="0" dirty="0" smtClean="0"/>
          </a:p>
          <a:p>
            <a:pPr>
              <a:buFontTx/>
              <a:buChar char="-"/>
            </a:pPr>
            <a:r>
              <a:rPr lang="en-US" baseline="0" dirty="0" err="1" smtClean="0"/>
              <a:t>ADO.Net</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sự</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CSDL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.Net</a:t>
            </a:r>
            <a:r>
              <a:rPr lang="en-US" baseline="0" dirty="0" smtClean="0"/>
              <a:t> Framework</a:t>
            </a:r>
          </a:p>
          <a:p>
            <a:pPr lvl="1">
              <a:buFontTx/>
              <a:buChar char="-"/>
            </a:pPr>
            <a:r>
              <a:rPr lang="en-US" baseline="0" dirty="0" err="1" smtClean="0"/>
              <a:t>Các</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a:t>
            </a:r>
            <a:r>
              <a:rPr lang="en-US" baseline="0" dirty="0" err="1" smtClean="0"/>
              <a:t>tên</a:t>
            </a:r>
            <a:r>
              <a:rPr lang="en-US" baseline="0" dirty="0" smtClean="0"/>
              <a:t>: </a:t>
            </a:r>
            <a:r>
              <a:rPr lang="en-US" baseline="0" dirty="0" err="1" smtClean="0"/>
              <a:t>System.Data</a:t>
            </a:r>
            <a:r>
              <a:rPr lang="en-US" baseline="0" dirty="0" smtClean="0"/>
              <a:t>, </a:t>
            </a:r>
            <a:r>
              <a:rPr lang="en-US" baseline="0" dirty="0" err="1" smtClean="0"/>
              <a:t>System.Data.Oledb</a:t>
            </a:r>
            <a:r>
              <a:rPr lang="en-US" baseline="0" dirty="0" smtClean="0"/>
              <a:t>, </a:t>
            </a:r>
            <a:r>
              <a:rPr lang="en-US" baseline="0" dirty="0" err="1" smtClean="0"/>
              <a:t>System.Data.SqlClient</a:t>
            </a:r>
            <a:r>
              <a:rPr lang="en-US" baseline="0" dirty="0" smtClean="0"/>
              <a:t>, etc.</a:t>
            </a:r>
          </a:p>
          <a:p>
            <a:pPr>
              <a:buFontTx/>
              <a:buChar char="-"/>
            </a:pPr>
            <a:r>
              <a:rPr lang="en-US" baseline="0" dirty="0" err="1" smtClean="0"/>
              <a:t>ADO.Net</a:t>
            </a:r>
            <a:r>
              <a:rPr lang="en-US" baseline="0" dirty="0" smtClean="0"/>
              <a:t> </a:t>
            </a:r>
            <a:r>
              <a:rPr lang="en-US" baseline="0" dirty="0" err="1" smtClean="0"/>
              <a:t>sự</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của</a:t>
            </a:r>
            <a:r>
              <a:rPr lang="en-US" baseline="0" dirty="0" smtClean="0"/>
              <a:t> ADO</a:t>
            </a:r>
          </a:p>
          <a:p>
            <a:pPr lvl="1">
              <a:buFontTx/>
              <a:buChar char="-"/>
            </a:pPr>
            <a:r>
              <a:rPr lang="en-US" baseline="0" dirty="0" err="1" smtClean="0"/>
              <a:t>Không</a:t>
            </a:r>
            <a:r>
              <a:rPr lang="en-US" baseline="0" dirty="0" smtClean="0"/>
              <a:t> </a:t>
            </a:r>
            <a:r>
              <a:rPr lang="en-US" baseline="0" dirty="0" err="1" smtClean="0"/>
              <a:t>chia</a:t>
            </a:r>
            <a:r>
              <a:rPr lang="en-US" baseline="0" dirty="0" smtClean="0"/>
              <a:t> </a:t>
            </a:r>
            <a:r>
              <a:rPr lang="en-US" baseline="0" dirty="0" err="1" smtClean="0"/>
              <a:t>sẻ</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chia</a:t>
            </a:r>
            <a:r>
              <a:rPr lang="en-US" baseline="0" dirty="0" smtClean="0"/>
              <a:t> </a:t>
            </a:r>
            <a:r>
              <a:rPr lang="en-US" baseline="0" dirty="0" err="1" smtClean="0"/>
              <a:t>sẻ</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và</a:t>
            </a:r>
            <a:r>
              <a:rPr lang="en-US" baseline="0" dirty="0" smtClean="0"/>
              <a:t> </a:t>
            </a:r>
            <a:r>
              <a:rPr lang="en-US" baseline="0" dirty="0" err="1" smtClean="0"/>
              <a:t>chức</a:t>
            </a:r>
            <a:r>
              <a:rPr lang="en-US" baseline="0" dirty="0" smtClean="0"/>
              <a:t> </a:t>
            </a:r>
            <a:r>
              <a:rPr lang="en-US" baseline="0" dirty="0" err="1" smtClean="0"/>
              <a:t>năng</a:t>
            </a:r>
            <a:endParaRPr lang="en-US" dirty="0"/>
          </a:p>
        </p:txBody>
      </p:sp>
      <p:sp>
        <p:nvSpPr>
          <p:cNvPr id="4" name="Slide Number Placeholder 3"/>
          <p:cNvSpPr>
            <a:spLocks noGrp="1"/>
          </p:cNvSpPr>
          <p:nvPr>
            <p:ph type="sldNum" sz="quarter" idx="10"/>
          </p:nvPr>
        </p:nvSpPr>
        <p:spPr/>
        <p:txBody>
          <a:bodyPr/>
          <a:lstStyle/>
          <a:p>
            <a:fld id="{ED1F46D3-8D8A-4518-8BCF-A161AA8F536B}" type="slidenum">
              <a:rPr lang="en-US" smtClean="0"/>
              <a:pPr/>
              <a:t>3</a:t>
            </a:fld>
            <a:endParaRPr lang="en-US"/>
          </a:p>
        </p:txBody>
      </p:sp>
    </p:spTree>
    <p:extLst>
      <p:ext uri="{BB962C8B-B14F-4D97-AF65-F5344CB8AC3E}">
        <p14:creationId xmlns:p14="http://schemas.microsoft.com/office/powerpoint/2010/main" val="369373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Kiến</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t>
            </a:r>
            <a:r>
              <a:rPr lang="en-US" baseline="0" dirty="0" err="1" smtClean="0"/>
              <a:t>ADO.Net</a:t>
            </a:r>
            <a:endParaRPr lang="en-US" dirty="0"/>
          </a:p>
        </p:txBody>
      </p:sp>
      <p:sp>
        <p:nvSpPr>
          <p:cNvPr id="4" name="Slide Number Placeholder 3"/>
          <p:cNvSpPr>
            <a:spLocks noGrp="1"/>
          </p:cNvSpPr>
          <p:nvPr>
            <p:ph type="sldNum" sz="quarter" idx="10"/>
          </p:nvPr>
        </p:nvSpPr>
        <p:spPr/>
        <p:txBody>
          <a:bodyPr/>
          <a:lstStyle/>
          <a:p>
            <a:fld id="{ED1F46D3-8D8A-4518-8BCF-A161AA8F536B}" type="slidenum">
              <a:rPr lang="en-US" smtClean="0"/>
              <a:pPr/>
              <a:t>4</a:t>
            </a:fld>
            <a:endParaRPr lang="en-US"/>
          </a:p>
        </p:txBody>
      </p:sp>
    </p:spTree>
    <p:extLst>
      <p:ext uri="{BB962C8B-B14F-4D97-AF65-F5344CB8AC3E}">
        <p14:creationId xmlns:p14="http://schemas.microsoft.com/office/powerpoint/2010/main" val="113115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Kiến</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ADO.NET</a:t>
            </a:r>
            <a:endParaRPr lang="en-US" dirty="0"/>
          </a:p>
        </p:txBody>
      </p:sp>
      <p:sp>
        <p:nvSpPr>
          <p:cNvPr id="4" name="Slide Number Placeholder 3"/>
          <p:cNvSpPr>
            <a:spLocks noGrp="1"/>
          </p:cNvSpPr>
          <p:nvPr>
            <p:ph type="sldNum" sz="quarter" idx="10"/>
          </p:nvPr>
        </p:nvSpPr>
        <p:spPr/>
        <p:txBody>
          <a:bodyPr/>
          <a:lstStyle/>
          <a:p>
            <a:fld id="{ED1F46D3-8D8A-4518-8BCF-A161AA8F536B}" type="slidenum">
              <a:rPr lang="en-US" smtClean="0"/>
              <a:pPr/>
              <a:t>5</a:t>
            </a:fld>
            <a:endParaRPr lang="en-US"/>
          </a:p>
        </p:txBody>
      </p:sp>
    </p:spTree>
    <p:extLst>
      <p:ext uri="{BB962C8B-B14F-4D97-AF65-F5344CB8AC3E}">
        <p14:creationId xmlns:p14="http://schemas.microsoft.com/office/powerpoint/2010/main" val="69373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của</a:t>
            </a:r>
            <a:r>
              <a:rPr lang="en-US" baseline="0" dirty="0" smtClean="0"/>
              <a:t> ADO.NET</a:t>
            </a:r>
          </a:p>
          <a:p>
            <a:pPr>
              <a:buFontTx/>
              <a:buChar char="-"/>
            </a:pPr>
            <a:r>
              <a:rPr lang="en-US" baseline="0" dirty="0" err="1" smtClean="0"/>
              <a:t>Đối</a:t>
            </a:r>
            <a:r>
              <a:rPr lang="en-US" baseline="0" dirty="0" smtClean="0"/>
              <a:t> </a:t>
            </a:r>
            <a:r>
              <a:rPr lang="en-US" baseline="0" dirty="0" err="1" smtClean="0"/>
              <a:t>tượng</a:t>
            </a:r>
            <a:r>
              <a:rPr lang="en-US" baseline="0" dirty="0" smtClean="0"/>
              <a:t> Connection</a:t>
            </a:r>
          </a:p>
          <a:p>
            <a:pPr lvl="1">
              <a:buFontTx/>
              <a:buChar char="-"/>
            </a:pP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một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a:t>
            </a:r>
            <a:r>
              <a:rPr lang="en-US" baseline="0" dirty="0" err="1" smtClean="0"/>
              <a:t>nguồn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(CSDL)</a:t>
            </a:r>
          </a:p>
          <a:p>
            <a:pPr>
              <a:buFontTx/>
              <a:buChar char="-"/>
            </a:pPr>
            <a:r>
              <a:rPr lang="en-US" baseline="0" dirty="0" err="1" smtClean="0"/>
              <a:t>Đối</a:t>
            </a:r>
            <a:r>
              <a:rPr lang="en-US" baseline="0" dirty="0" smtClean="0"/>
              <a:t> </a:t>
            </a:r>
            <a:r>
              <a:rPr lang="en-US" baseline="0" dirty="0" err="1" smtClean="0"/>
              <a:t>tượng</a:t>
            </a:r>
            <a:r>
              <a:rPr lang="en-US" baseline="0" dirty="0" smtClean="0"/>
              <a:t> Command</a:t>
            </a:r>
          </a:p>
          <a:p>
            <a:pPr lvl="1">
              <a:buFontTx/>
              <a:buChar char="-"/>
            </a:pPr>
            <a:r>
              <a:rPr lang="en-US" baseline="0" dirty="0" smtClean="0"/>
              <a:t>Cho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SQL: insert, delete, update, select</a:t>
            </a:r>
          </a:p>
          <a:p>
            <a:pPr>
              <a:buFontTx/>
              <a:buChar char="-"/>
            </a:pP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DataReader</a:t>
            </a:r>
            <a:endParaRPr lang="en-US" baseline="0" dirty="0" smtClean="0"/>
          </a:p>
          <a:p>
            <a:pPr lvl="1">
              <a:buFontTx/>
              <a:buChar char="-"/>
            </a:pP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chỉ</a:t>
            </a:r>
            <a:r>
              <a:rPr lang="en-US" baseline="0" dirty="0" smtClean="0"/>
              <a:t> </a:t>
            </a:r>
            <a:r>
              <a:rPr lang="en-US" baseline="0" dirty="0" err="1" smtClean="0"/>
              <a:t>đọc</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1 </a:t>
            </a:r>
            <a:r>
              <a:rPr lang="en-US" baseline="0" dirty="0" err="1" smtClean="0"/>
              <a:t>chiều</a:t>
            </a:r>
            <a:r>
              <a:rPr lang="en-US" baseline="0" dirty="0" smtClean="0"/>
              <a:t> </a:t>
            </a:r>
            <a:r>
              <a:rPr lang="en-US" baseline="0" dirty="0" err="1" smtClean="0"/>
              <a:t>từ</a:t>
            </a:r>
            <a:r>
              <a:rPr lang="en-US" baseline="0" dirty="0" smtClean="0"/>
              <a:t> CSDL </a:t>
            </a:r>
            <a:r>
              <a:rPr lang="en-US" baseline="0" dirty="0" err="1" smtClean="0"/>
              <a:t>tới</a:t>
            </a:r>
            <a:r>
              <a:rPr lang="en-US" baseline="0" dirty="0" smtClean="0"/>
              <a:t> </a:t>
            </a:r>
            <a:r>
              <a:rPr lang="en-US" baseline="0" dirty="0" err="1" smtClean="0"/>
              <a:t>ứng</a:t>
            </a:r>
            <a:r>
              <a:rPr lang="en-US" baseline="0" dirty="0" smtClean="0"/>
              <a:t> </a:t>
            </a:r>
            <a:r>
              <a:rPr lang="en-US" baseline="0" dirty="0" err="1" smtClean="0"/>
              <a:t>dụng</a:t>
            </a:r>
            <a:endParaRPr lang="en-US" baseline="0" dirty="0" smtClean="0"/>
          </a:p>
          <a:p>
            <a:pPr>
              <a:buFontTx/>
              <a:buChar char="-"/>
            </a:pP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DataAdapter</a:t>
            </a:r>
            <a:endParaRPr lang="en-US" baseline="0" dirty="0" smtClean="0"/>
          </a:p>
          <a:p>
            <a:pPr lvl="1">
              <a:buFontTx/>
              <a:buChar char="-"/>
            </a:pPr>
            <a:r>
              <a:rPr lang="en-US" baseline="0" dirty="0" err="1" smtClean="0"/>
              <a:t>Là</a:t>
            </a:r>
            <a:r>
              <a:rPr lang="en-US" baseline="0" dirty="0" smtClean="0"/>
              <a:t> </a:t>
            </a:r>
            <a:r>
              <a:rPr lang="en-US" baseline="0" dirty="0" err="1" smtClean="0"/>
              <a:t>cầu</a:t>
            </a:r>
            <a:r>
              <a:rPr lang="en-US" baseline="0" dirty="0" smtClean="0"/>
              <a:t> </a:t>
            </a:r>
            <a:r>
              <a:rPr lang="en-US" baseline="0" dirty="0" err="1" smtClean="0"/>
              <a:t>nối</a:t>
            </a:r>
            <a:r>
              <a:rPr lang="en-US" baseline="0" dirty="0" smtClean="0"/>
              <a:t> </a:t>
            </a:r>
            <a:r>
              <a:rPr lang="en-US" baseline="0" dirty="0" err="1" smtClean="0"/>
              <a:t>giữa</a:t>
            </a:r>
            <a:r>
              <a:rPr lang="en-US" baseline="0" dirty="0" smtClean="0"/>
              <a:t> </a:t>
            </a:r>
            <a:r>
              <a:rPr lang="en-US" baseline="0" dirty="0" err="1" smtClean="0"/>
              <a:t>một</a:t>
            </a:r>
            <a:r>
              <a:rPr lang="en-US" baseline="0" dirty="0" smtClean="0"/>
              <a:t> </a:t>
            </a:r>
            <a:r>
              <a:rPr lang="en-US" baseline="0" dirty="0" err="1" smtClean="0"/>
              <a:t>DataSet</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nguồn</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ED1F46D3-8D8A-4518-8BCF-A161AA8F536B}" type="slidenum">
              <a:rPr lang="en-US" smtClean="0"/>
              <a:pPr/>
              <a:t>6</a:t>
            </a:fld>
            <a:endParaRPr lang="en-US"/>
          </a:p>
        </p:txBody>
      </p:sp>
    </p:spTree>
    <p:extLst>
      <p:ext uri="{BB962C8B-B14F-4D97-AF65-F5344CB8AC3E}">
        <p14:creationId xmlns:p14="http://schemas.microsoft.com/office/powerpoint/2010/main" val="303800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AAF62B7-5027-4CBA-8207-079820E87D91}" type="slidenum">
              <a:rPr lang="en-US" smtClean="0"/>
              <a:pPr/>
              <a:t>7</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GB" dirty="0" err="1" smtClean="0"/>
              <a:t>Kết</a:t>
            </a:r>
            <a:r>
              <a:rPr lang="en-GB" baseline="0" dirty="0" smtClean="0"/>
              <a:t> </a:t>
            </a:r>
            <a:r>
              <a:rPr lang="en-GB" baseline="0" dirty="0" err="1" smtClean="0"/>
              <a:t>nối</a:t>
            </a:r>
            <a:r>
              <a:rPr lang="en-GB" baseline="0" dirty="0" smtClean="0"/>
              <a:t> </a:t>
            </a:r>
            <a:r>
              <a:rPr lang="en-GB" baseline="0" dirty="0" err="1" smtClean="0"/>
              <a:t>tới</a:t>
            </a:r>
            <a:r>
              <a:rPr lang="en-GB" baseline="0" dirty="0" smtClean="0"/>
              <a:t> CSDL</a:t>
            </a:r>
          </a:p>
          <a:p>
            <a:pPr>
              <a:buFontTx/>
              <a:buChar char="-"/>
            </a:pPr>
            <a:r>
              <a:rPr lang="en-GB" baseline="0" dirty="0" err="1" smtClean="0"/>
              <a:t>Bảo</a:t>
            </a:r>
            <a:r>
              <a:rPr lang="en-GB" baseline="0" dirty="0" smtClean="0"/>
              <a:t> </a:t>
            </a:r>
            <a:r>
              <a:rPr lang="en-GB" baseline="0" dirty="0" err="1" smtClean="0"/>
              <a:t>mật</a:t>
            </a:r>
            <a:r>
              <a:rPr lang="en-GB" baseline="0" dirty="0" smtClean="0"/>
              <a:t> </a:t>
            </a:r>
            <a:r>
              <a:rPr lang="en-GB" baseline="0" dirty="0" err="1" smtClean="0"/>
              <a:t>của</a:t>
            </a:r>
            <a:r>
              <a:rPr lang="en-GB" baseline="0" dirty="0" smtClean="0"/>
              <a:t> SQL Server</a:t>
            </a:r>
          </a:p>
          <a:p>
            <a:pPr>
              <a:buFontTx/>
              <a:buChar char="-"/>
            </a:pPr>
            <a:r>
              <a:rPr lang="en-GB" baseline="0" dirty="0" err="1" smtClean="0"/>
              <a:t>Tạo</a:t>
            </a:r>
            <a:r>
              <a:rPr lang="en-GB" baseline="0" dirty="0" smtClean="0"/>
              <a:t> </a:t>
            </a:r>
            <a:r>
              <a:rPr lang="en-GB" baseline="0" dirty="0" err="1" smtClean="0"/>
              <a:t>một</a:t>
            </a:r>
            <a:r>
              <a:rPr lang="en-GB" baseline="0" dirty="0" smtClean="0"/>
              <a:t> </a:t>
            </a:r>
            <a:r>
              <a:rPr lang="en-GB" baseline="0" dirty="0" err="1" smtClean="0"/>
              <a:t>kết</a:t>
            </a:r>
            <a:r>
              <a:rPr lang="en-GB" baseline="0" dirty="0" smtClean="0"/>
              <a:t> </a:t>
            </a:r>
            <a:r>
              <a:rPr lang="en-GB" baseline="0" dirty="0" err="1" smtClean="0"/>
              <a:t>nối</a:t>
            </a:r>
            <a:endParaRPr lang="en-GB" baseline="0" dirty="0" smtClean="0"/>
          </a:p>
          <a:p>
            <a:pPr>
              <a:buFontTx/>
              <a:buChar char="-"/>
            </a:pPr>
            <a:r>
              <a:rPr lang="en-GB" baseline="0" dirty="0" err="1" smtClean="0"/>
              <a:t>Sự</a:t>
            </a:r>
            <a:r>
              <a:rPr lang="en-GB" baseline="0" dirty="0" smtClean="0"/>
              <a:t> </a:t>
            </a:r>
            <a:r>
              <a:rPr lang="en-GB" baseline="0" dirty="0" err="1" smtClean="0"/>
              <a:t>chứng</a:t>
            </a:r>
            <a:r>
              <a:rPr lang="en-GB" baseline="0" dirty="0" smtClean="0"/>
              <a:t> minh: </a:t>
            </a:r>
            <a:r>
              <a:rPr lang="en-GB" baseline="0" dirty="0" err="1" smtClean="0"/>
              <a:t>thiết</a:t>
            </a:r>
            <a:r>
              <a:rPr lang="en-GB" baseline="0" dirty="0" smtClean="0"/>
              <a:t> </a:t>
            </a:r>
            <a:r>
              <a:rPr lang="en-GB" baseline="0" dirty="0" err="1" smtClean="0"/>
              <a:t>đặt</a:t>
            </a:r>
            <a:r>
              <a:rPr lang="en-GB" baseline="0" dirty="0" smtClean="0"/>
              <a:t> </a:t>
            </a:r>
            <a:r>
              <a:rPr lang="en-GB" baseline="0" dirty="0" err="1" smtClean="0"/>
              <a:t>bảo</a:t>
            </a:r>
            <a:r>
              <a:rPr lang="en-GB" baseline="0" dirty="0" smtClean="0"/>
              <a:t> </a:t>
            </a:r>
            <a:r>
              <a:rPr lang="en-GB" baseline="0" dirty="0" err="1" smtClean="0"/>
              <a:t>mật</a:t>
            </a:r>
            <a:r>
              <a:rPr lang="en-GB" baseline="0" dirty="0" smtClean="0"/>
              <a:t> </a:t>
            </a:r>
            <a:r>
              <a:rPr lang="en-GB" baseline="0" dirty="0" err="1" smtClean="0"/>
              <a:t>với</a:t>
            </a:r>
            <a:r>
              <a:rPr lang="en-GB" baseline="0" dirty="0" smtClean="0"/>
              <a:t> SQL Server</a:t>
            </a:r>
            <a:endParaRPr lang="en-GB" dirty="0" smtClean="0"/>
          </a:p>
        </p:txBody>
      </p:sp>
    </p:spTree>
    <p:extLst>
      <p:ext uri="{BB962C8B-B14F-4D97-AF65-F5344CB8AC3E}">
        <p14:creationId xmlns:p14="http://schemas.microsoft.com/office/powerpoint/2010/main" val="246986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7DA4236-8C59-41CE-B4FD-BA6D61C884EC}" type="slidenum">
              <a:rPr lang="en-US" smtClean="0"/>
              <a:pPr/>
              <a:t>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571854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9245947-16D6-46F9-B9AE-901F726922DB}" type="slidenum">
              <a:rPr lang="en-US" smtClean="0"/>
              <a:pPr/>
              <a:t>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95012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9D1815E-D5F8-43B3-9773-BB9A80E508DB}" type="slidenum">
              <a:rPr lang="en-US" smtClean="0"/>
              <a:pPr/>
              <a:t>10</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GB" dirty="0" err="1" smtClean="0"/>
              <a:t>Tạo</a:t>
            </a:r>
            <a:r>
              <a:rPr lang="en-GB" baseline="0" dirty="0" smtClean="0"/>
              <a:t> </a:t>
            </a:r>
            <a:r>
              <a:rPr lang="en-GB" baseline="0" dirty="0" err="1" smtClean="0"/>
              <a:t>một</a:t>
            </a:r>
            <a:r>
              <a:rPr lang="en-GB" baseline="0" dirty="0" smtClean="0"/>
              <a:t> </a:t>
            </a:r>
            <a:r>
              <a:rPr lang="en-GB" baseline="0" dirty="0" err="1" smtClean="0"/>
              <a:t>kết</a:t>
            </a:r>
            <a:r>
              <a:rPr lang="en-GB" baseline="0" dirty="0" smtClean="0"/>
              <a:t> </a:t>
            </a:r>
            <a:r>
              <a:rPr lang="en-GB" baseline="0" dirty="0" err="1" smtClean="0"/>
              <a:t>nối</a:t>
            </a:r>
            <a:r>
              <a:rPr lang="en-GB" baseline="0" dirty="0" smtClean="0"/>
              <a:t> </a:t>
            </a:r>
            <a:r>
              <a:rPr lang="en-GB" baseline="0" dirty="0" err="1" smtClean="0"/>
              <a:t>tới</a:t>
            </a:r>
            <a:r>
              <a:rPr lang="en-GB" baseline="0" dirty="0" smtClean="0"/>
              <a:t> CSDL</a:t>
            </a:r>
          </a:p>
          <a:p>
            <a:pPr>
              <a:buFontTx/>
              <a:buChar char="-"/>
            </a:pPr>
            <a:r>
              <a:rPr lang="en-GB" baseline="0" dirty="0" err="1" smtClean="0"/>
              <a:t>Sử</a:t>
            </a:r>
            <a:r>
              <a:rPr lang="en-GB" baseline="0" dirty="0" smtClean="0"/>
              <a:t> </a:t>
            </a:r>
            <a:r>
              <a:rPr lang="en-GB" baseline="0" dirty="0" err="1" smtClean="0"/>
              <a:t>dụng</a:t>
            </a:r>
            <a:r>
              <a:rPr lang="en-GB" baseline="0" dirty="0" smtClean="0"/>
              <a:t> </a:t>
            </a:r>
            <a:r>
              <a:rPr lang="en-GB" baseline="0" dirty="0" err="1" smtClean="0"/>
              <a:t>lớp</a:t>
            </a:r>
            <a:r>
              <a:rPr lang="en-GB" baseline="0" dirty="0" smtClean="0"/>
              <a:t> </a:t>
            </a:r>
            <a:r>
              <a:rPr lang="en-GB" baseline="0" dirty="0" err="1" smtClean="0"/>
              <a:t>SqlConnection</a:t>
            </a:r>
            <a:endParaRPr lang="en-GB" baseline="0" dirty="0" smtClean="0"/>
          </a:p>
          <a:p>
            <a:pPr>
              <a:buFontTx/>
              <a:buChar char="-"/>
            </a:pPr>
            <a:r>
              <a:rPr lang="en-GB" baseline="0" dirty="0" err="1" smtClean="0"/>
              <a:t>Thiết</a:t>
            </a:r>
            <a:r>
              <a:rPr lang="en-GB" baseline="0" dirty="0" smtClean="0"/>
              <a:t> </a:t>
            </a:r>
            <a:r>
              <a:rPr lang="en-GB" baseline="0" dirty="0" err="1" smtClean="0"/>
              <a:t>lập</a:t>
            </a:r>
            <a:r>
              <a:rPr lang="en-GB" baseline="0" dirty="0" smtClean="0"/>
              <a:t> </a:t>
            </a:r>
            <a:r>
              <a:rPr lang="en-GB" baseline="0" dirty="0" err="1" smtClean="0"/>
              <a:t>các</a:t>
            </a:r>
            <a:r>
              <a:rPr lang="en-GB" baseline="0" dirty="0" smtClean="0"/>
              <a:t> </a:t>
            </a:r>
            <a:r>
              <a:rPr lang="en-GB" baseline="0" dirty="0" err="1" smtClean="0"/>
              <a:t>tham</a:t>
            </a:r>
            <a:r>
              <a:rPr lang="en-GB" baseline="0" dirty="0" smtClean="0"/>
              <a:t> </a:t>
            </a:r>
            <a:r>
              <a:rPr lang="en-GB" baseline="0" dirty="0" err="1" smtClean="0"/>
              <a:t>số</a:t>
            </a:r>
            <a:endParaRPr lang="en-GB" baseline="0" dirty="0" smtClean="0"/>
          </a:p>
          <a:p>
            <a:pPr lvl="1">
              <a:buFontTx/>
              <a:buChar char="-"/>
            </a:pPr>
            <a:r>
              <a:rPr lang="en-GB" baseline="0" dirty="0" smtClean="0"/>
              <a:t>Connection timeout: </a:t>
            </a:r>
            <a:r>
              <a:rPr lang="en-GB" baseline="0" dirty="0" err="1" smtClean="0"/>
              <a:t>thời</a:t>
            </a:r>
            <a:r>
              <a:rPr lang="en-GB" baseline="0" dirty="0" smtClean="0"/>
              <a:t> </a:t>
            </a:r>
            <a:r>
              <a:rPr lang="en-GB" baseline="0" dirty="0" err="1" smtClean="0"/>
              <a:t>gian</a:t>
            </a:r>
            <a:r>
              <a:rPr lang="en-GB" baseline="0" dirty="0" smtClean="0"/>
              <a:t> </a:t>
            </a:r>
            <a:r>
              <a:rPr lang="en-GB" baseline="0" dirty="0" err="1" smtClean="0"/>
              <a:t>chờ</a:t>
            </a:r>
            <a:r>
              <a:rPr lang="en-GB" baseline="0" dirty="0" smtClean="0"/>
              <a:t> </a:t>
            </a:r>
            <a:r>
              <a:rPr lang="en-GB" baseline="0" dirty="0" err="1" smtClean="0"/>
              <a:t>kết</a:t>
            </a:r>
            <a:r>
              <a:rPr lang="en-GB" baseline="0" dirty="0" smtClean="0"/>
              <a:t> </a:t>
            </a:r>
            <a:r>
              <a:rPr lang="en-GB" baseline="0" dirty="0" err="1" smtClean="0"/>
              <a:t>nối</a:t>
            </a:r>
            <a:endParaRPr lang="en-GB" baseline="0" dirty="0" smtClean="0"/>
          </a:p>
          <a:p>
            <a:pPr lvl="1">
              <a:buFontTx/>
              <a:buChar char="-"/>
            </a:pPr>
            <a:r>
              <a:rPr lang="en-GB" baseline="0" dirty="0" smtClean="0"/>
              <a:t>Data source: </a:t>
            </a:r>
            <a:r>
              <a:rPr lang="en-GB" baseline="0" dirty="0" err="1" smtClean="0"/>
              <a:t>nguồn</a:t>
            </a:r>
            <a:r>
              <a:rPr lang="en-GB" baseline="0" dirty="0" smtClean="0"/>
              <a:t> </a:t>
            </a:r>
            <a:r>
              <a:rPr lang="en-GB" baseline="0" dirty="0" err="1" smtClean="0"/>
              <a:t>dữ</a:t>
            </a:r>
            <a:r>
              <a:rPr lang="en-GB" baseline="0" dirty="0" smtClean="0"/>
              <a:t> </a:t>
            </a:r>
            <a:r>
              <a:rPr lang="en-GB" baseline="0" dirty="0" err="1" smtClean="0"/>
              <a:t>liệu</a:t>
            </a:r>
            <a:endParaRPr lang="en-GB" baseline="0" dirty="0" smtClean="0"/>
          </a:p>
          <a:p>
            <a:pPr lvl="1">
              <a:buFontTx/>
              <a:buChar char="-"/>
            </a:pPr>
            <a:r>
              <a:rPr lang="en-GB" baseline="0" dirty="0" smtClean="0"/>
              <a:t>Initial </a:t>
            </a:r>
            <a:r>
              <a:rPr lang="en-GB" baseline="0" dirty="0" err="1" smtClean="0"/>
              <a:t>catalog</a:t>
            </a:r>
            <a:r>
              <a:rPr lang="en-GB" baseline="0" dirty="0" smtClean="0"/>
              <a:t>: </a:t>
            </a:r>
            <a:r>
              <a:rPr lang="en-GB" baseline="0" dirty="0" err="1" smtClean="0"/>
              <a:t>tên</a:t>
            </a:r>
            <a:r>
              <a:rPr lang="en-GB" baseline="0" dirty="0" smtClean="0"/>
              <a:t> CSDL</a:t>
            </a:r>
          </a:p>
          <a:p>
            <a:pPr lvl="1">
              <a:buFontTx/>
              <a:buChar char="-"/>
            </a:pPr>
            <a:r>
              <a:rPr lang="en-GB" baseline="0" dirty="0" smtClean="0"/>
              <a:t>Integrated security: </a:t>
            </a:r>
            <a:r>
              <a:rPr lang="en-GB" baseline="0" dirty="0" err="1" smtClean="0"/>
              <a:t>tính</a:t>
            </a:r>
            <a:r>
              <a:rPr lang="en-GB" baseline="0" dirty="0" smtClean="0"/>
              <a:t> </a:t>
            </a:r>
            <a:r>
              <a:rPr lang="en-GB" baseline="0" dirty="0" err="1" smtClean="0"/>
              <a:t>hợp</a:t>
            </a:r>
            <a:r>
              <a:rPr lang="en-GB" baseline="0" dirty="0" smtClean="0"/>
              <a:t> </a:t>
            </a:r>
            <a:r>
              <a:rPr lang="en-GB" baseline="0" dirty="0" err="1" smtClean="0"/>
              <a:t>bảo</a:t>
            </a:r>
            <a:r>
              <a:rPr lang="en-GB" baseline="0" dirty="0" smtClean="0"/>
              <a:t> </a:t>
            </a:r>
            <a:r>
              <a:rPr lang="en-GB" baseline="0" dirty="0" err="1" smtClean="0"/>
              <a:t>mật</a:t>
            </a:r>
            <a:r>
              <a:rPr lang="en-GB" baseline="0" dirty="0" smtClean="0"/>
              <a:t> (</a:t>
            </a:r>
            <a:r>
              <a:rPr lang="en-GB" baseline="0" dirty="0" err="1" smtClean="0"/>
              <a:t>thường</a:t>
            </a:r>
            <a:r>
              <a:rPr lang="en-GB" baseline="0" dirty="0" smtClean="0"/>
              <a:t> </a:t>
            </a:r>
            <a:r>
              <a:rPr lang="en-GB" baseline="0" dirty="0" err="1" smtClean="0"/>
              <a:t>là</a:t>
            </a:r>
            <a:r>
              <a:rPr lang="en-GB" baseline="0" dirty="0" smtClean="0"/>
              <a:t> true)</a:t>
            </a:r>
            <a:endParaRPr lang="en-GB" dirty="0" smtClean="0"/>
          </a:p>
        </p:txBody>
      </p:sp>
    </p:spTree>
    <p:extLst>
      <p:ext uri="{BB962C8B-B14F-4D97-AF65-F5344CB8AC3E}">
        <p14:creationId xmlns:p14="http://schemas.microsoft.com/office/powerpoint/2010/main" val="321388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34CB5585-627E-490F-820B-83763DA2B2F8}"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53FA794-1DDF-4FAF-99CC-286C8CA58D4C}" type="datetimeFigureOut">
              <a:rPr lang="vi-VN"/>
              <a:pPr>
                <a:defRPr/>
              </a:pPr>
              <a:t>12/03/2015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ECFF898-67E3-4D16-9C7E-99874A073A6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9523A9C-233F-49DC-971E-865E1FEEECB0}" type="datetimeFigureOut">
              <a:rPr lang="vi-VN"/>
              <a:pPr>
                <a:defRPr/>
              </a:pPr>
              <a:t>12/03/2015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0A2B436-6EF6-4F24-B3CE-07AF7D27F97C}"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153988"/>
            <a:ext cx="8189913" cy="8413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77900" y="1447800"/>
            <a:ext cx="3476625" cy="4556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6925" y="1447800"/>
            <a:ext cx="3476625" cy="4556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8996530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3824629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241967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5927141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9770222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29144630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1253373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BE398D15-508C-4092-B8D8-02FD34CB09FC}"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35468185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56" name="Rectangle 55"/>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7" name="Oval 6"/>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p:nvPicPr>
        <p:blipFill>
          <a:blip r:embed="rId3" cstate="print"/>
          <a:srcRect/>
          <a:stretch>
            <a:fillRect/>
          </a:stretch>
        </p:blipFill>
        <p:spPr bwMode="auto">
          <a:xfrm>
            <a:off x="220981" y="129541"/>
            <a:ext cx="365760" cy="365760"/>
          </a:xfrm>
          <a:prstGeom prst="rect">
            <a:avLst/>
          </a:prstGeom>
          <a:noFill/>
        </p:spPr>
      </p:pic>
    </p:spTree>
    <p:extLst>
      <p:ext uri="{BB962C8B-B14F-4D97-AF65-F5344CB8AC3E}">
        <p14:creationId xmlns:p14="http://schemas.microsoft.com/office/powerpoint/2010/main" val="4198463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292461-5B19-4F22-BA72-56724970F11F}" type="datetimeFigureOut">
              <a:rPr lang="vi-VN"/>
              <a:pPr>
                <a:defRPr/>
              </a:pPr>
              <a:t>12/03/2015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A5AEC68B-9946-433C-90E3-36D8C6D1768D}"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72FF719-0824-4B58-82A0-7AC2429927CD}" type="datetimeFigureOut">
              <a:rPr lang="vi-VN"/>
              <a:pPr>
                <a:defRPr/>
              </a:pPr>
              <a:t>12/03/2015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7120534-732C-4B73-97B0-9388E77F902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6B7851-6F2F-49B6-86CE-25A584AA8EF6}" type="datetimeFigureOut">
              <a:rPr lang="vi-VN"/>
              <a:pPr>
                <a:defRPr/>
              </a:pPr>
              <a:t>12/03/2015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06D053E-FDD9-4493-8F2C-B380C9706F2A}"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4F90C54-066D-4C37-BB53-7CBF00FEFCA8}" type="datetimeFigureOut">
              <a:rPr lang="vi-VN"/>
              <a:pPr>
                <a:defRPr/>
              </a:pPr>
              <a:t>12/03/2015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86590297-81DA-43F2-8CAD-31CC49F36B88}"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89481C-C4FA-4A13-B6BD-0C166C2DC37B}" type="datetimeFigureOut">
              <a:rPr lang="vi-VN"/>
              <a:pPr>
                <a:defRPr/>
              </a:pPr>
              <a:t>12/03/2015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0337A439-CFFA-42B7-98CC-898F306EFA1B}"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05C9F1-D23E-4832-93B7-7BE0E3257F4D}" type="datetimeFigureOut">
              <a:rPr lang="vi-VN"/>
              <a:pPr>
                <a:defRPr/>
              </a:pPr>
              <a:t>12/03/2015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02BF36A-5DDA-46A1-8F12-88D15C806D18}"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CB06FBD-41E9-491E-98D5-40B05BB789ED}" type="datetimeFigureOut">
              <a:rPr lang="vi-VN"/>
              <a:pPr>
                <a:defRPr/>
              </a:pPr>
              <a:t>12/03/2015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984EE3D6-0D50-43C5-BA15-48C59A2D8B48}"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2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A03EC593-2DC3-4E14-96F5-0D878630D0E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2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5" r:id="rId21"/>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2310B_10_code.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smtClean="0">
                <a:solidFill>
                  <a:srgbClr val="DC0081"/>
                </a:solidFill>
                <a:latin typeface="Arial" charset="0"/>
                <a:cs typeface="Arial" charset="0"/>
              </a:rPr>
              <a:t>Working with Database</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extLst>
      <p:ext uri="{BB962C8B-B14F-4D97-AF65-F5344CB8AC3E}">
        <p14:creationId xmlns:p14="http://schemas.microsoft.com/office/powerpoint/2010/main" val="3215593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000" b="1" i="1" dirty="0">
                <a:latin typeface="Arial" charset="0"/>
                <a:cs typeface="Arial" charset="0"/>
              </a:rPr>
              <a:t>Creating the Connection</a:t>
            </a:r>
          </a:p>
        </p:txBody>
      </p:sp>
      <p:sp>
        <p:nvSpPr>
          <p:cNvPr id="23555" name="Rectangle 3"/>
          <p:cNvSpPr>
            <a:spLocks noGrp="1" noChangeArrowheads="1"/>
          </p:cNvSpPr>
          <p:nvPr>
            <p:ph idx="1"/>
          </p:nvPr>
        </p:nvSpPr>
        <p:spPr/>
        <p:txBody>
          <a:bodyPr>
            <a:normAutofit lnSpcReduction="10000"/>
          </a:bodyPr>
          <a:lstStyle/>
          <a:p>
            <a:r>
              <a:rPr lang="en-US" dirty="0" smtClean="0">
                <a:cs typeface="Times New Roman" pitchFamily="18" charset="0"/>
              </a:rPr>
              <a:t>Using </a:t>
            </a:r>
            <a:r>
              <a:rPr lang="en-US" dirty="0" err="1" smtClean="0">
                <a:cs typeface="Times New Roman" pitchFamily="18" charset="0"/>
              </a:rPr>
              <a:t>SqlConnection</a:t>
            </a:r>
            <a:endParaRPr lang="en-US" dirty="0" smtClean="0">
              <a:cs typeface="Times New Roman" pitchFamily="18" charset="0"/>
            </a:endParaRPr>
          </a:p>
          <a:p>
            <a:pPr marL="0" indent="0">
              <a:buNone/>
            </a:pPr>
            <a:endParaRPr lang="en-US" dirty="0" smtClean="0">
              <a:cs typeface="Times New Roman" pitchFamily="18" charset="0"/>
            </a:endParaRPr>
          </a:p>
          <a:p>
            <a:pPr>
              <a:lnSpc>
                <a:spcPct val="110000"/>
              </a:lnSpc>
            </a:pPr>
            <a:endParaRPr lang="en-US" dirty="0" smtClean="0">
              <a:cs typeface="Times New Roman" pitchFamily="18" charset="0"/>
            </a:endParaRPr>
          </a:p>
          <a:p>
            <a:endParaRPr lang="en-US" dirty="0" smtClean="0">
              <a:cs typeface="Times New Roman" pitchFamily="18" charset="0"/>
            </a:endParaRPr>
          </a:p>
          <a:p>
            <a:endParaRPr lang="en-US" sz="800" dirty="0" smtClean="0">
              <a:cs typeface="Times New Roman" pitchFamily="18" charset="0"/>
            </a:endParaRPr>
          </a:p>
          <a:p>
            <a:endParaRPr lang="en-US" sz="800" dirty="0" smtClean="0">
              <a:cs typeface="Times New Roman" pitchFamily="18" charset="0"/>
            </a:endParaRPr>
          </a:p>
          <a:p>
            <a:r>
              <a:rPr lang="en-US" dirty="0" smtClean="0">
                <a:cs typeface="Times New Roman" pitchFamily="18" charset="0"/>
              </a:rPr>
              <a:t>Setting connection string parameters</a:t>
            </a:r>
          </a:p>
          <a:p>
            <a:pPr lvl="1"/>
            <a:r>
              <a:rPr lang="en-US" dirty="0" smtClean="0">
                <a:cs typeface="Times New Roman" pitchFamily="18" charset="0"/>
              </a:rPr>
              <a:t>Connection timeout</a:t>
            </a:r>
          </a:p>
          <a:p>
            <a:pPr lvl="1"/>
            <a:r>
              <a:rPr lang="en-US" dirty="0" smtClean="0">
                <a:cs typeface="Times New Roman" pitchFamily="18" charset="0"/>
              </a:rPr>
              <a:t>Data source</a:t>
            </a:r>
          </a:p>
          <a:p>
            <a:pPr lvl="1"/>
            <a:r>
              <a:rPr lang="en-US" dirty="0" smtClean="0">
                <a:cs typeface="Times New Roman" pitchFamily="18" charset="0"/>
              </a:rPr>
              <a:t>Initial catalog</a:t>
            </a:r>
          </a:p>
          <a:p>
            <a:pPr lvl="1"/>
            <a:r>
              <a:rPr lang="en-US" dirty="0" smtClean="0">
                <a:cs typeface="Times New Roman" pitchFamily="18" charset="0"/>
              </a:rPr>
              <a:t>Integrated security</a:t>
            </a:r>
          </a:p>
        </p:txBody>
      </p:sp>
      <p:sp>
        <p:nvSpPr>
          <p:cNvPr id="23557" name="Rectangle 5"/>
          <p:cNvSpPr>
            <a:spLocks noChangeArrowheads="1"/>
          </p:cNvSpPr>
          <p:nvPr/>
        </p:nvSpPr>
        <p:spPr bwMode="auto">
          <a:xfrm>
            <a:off x="4253997" y="4339759"/>
            <a:ext cx="3946525" cy="1544637"/>
          </a:xfrm>
          <a:prstGeom prst="rect">
            <a:avLst/>
          </a:prstGeom>
          <a:noFill/>
          <a:ln w="9525">
            <a:noFill/>
            <a:miter lim="800000"/>
            <a:headEnd/>
            <a:tailEnd/>
          </a:ln>
        </p:spPr>
        <p:txBody>
          <a:bodyPr/>
          <a:lstStyle/>
          <a:p>
            <a:pPr marL="690563" lvl="1" indent="-296863">
              <a:lnSpc>
                <a:spcPct val="90000"/>
              </a:lnSpc>
              <a:spcBef>
                <a:spcPct val="60000"/>
              </a:spcBef>
              <a:buClr>
                <a:srgbClr val="D60093"/>
              </a:buClr>
              <a:buSzPct val="65000"/>
              <a:buFont typeface="Wingdings" pitchFamily="2" charset="2"/>
              <a:buChar char="l"/>
            </a:pPr>
            <a:r>
              <a:rPr lang="en-US" sz="2400" dirty="0">
                <a:latin typeface="Arial Narrow" pitchFamily="34" charset="0"/>
                <a:cs typeface="Times New Roman" pitchFamily="18" charset="0"/>
              </a:rPr>
              <a:t>Password</a:t>
            </a:r>
          </a:p>
          <a:p>
            <a:pPr marL="690563" lvl="1" indent="-296863">
              <a:lnSpc>
                <a:spcPct val="90000"/>
              </a:lnSpc>
              <a:spcBef>
                <a:spcPct val="60000"/>
              </a:spcBef>
              <a:buClr>
                <a:srgbClr val="D60093"/>
              </a:buClr>
              <a:buSzPct val="65000"/>
              <a:buFont typeface="Wingdings" pitchFamily="2" charset="2"/>
              <a:buChar char="l"/>
            </a:pPr>
            <a:r>
              <a:rPr lang="en-US" sz="2400" dirty="0">
                <a:latin typeface="Arial Narrow" pitchFamily="34" charset="0"/>
                <a:cs typeface="Times New Roman" pitchFamily="18" charset="0"/>
              </a:rPr>
              <a:t>Persist security info</a:t>
            </a:r>
          </a:p>
          <a:p>
            <a:pPr marL="690563" lvl="1" indent="-296863">
              <a:lnSpc>
                <a:spcPct val="90000"/>
              </a:lnSpc>
              <a:spcBef>
                <a:spcPct val="60000"/>
              </a:spcBef>
              <a:buClr>
                <a:srgbClr val="D60093"/>
              </a:buClr>
              <a:buSzPct val="65000"/>
              <a:buFont typeface="Wingdings" pitchFamily="2" charset="2"/>
              <a:buChar char="l"/>
            </a:pPr>
            <a:r>
              <a:rPr lang="en-US" sz="2400" dirty="0">
                <a:latin typeface="Arial Narrow" pitchFamily="34" charset="0"/>
                <a:cs typeface="Times New Roman" pitchFamily="18" charset="0"/>
              </a:rPr>
              <a:t>Provider</a:t>
            </a:r>
          </a:p>
          <a:p>
            <a:pPr marL="690563" lvl="1" indent="-296863">
              <a:lnSpc>
                <a:spcPct val="90000"/>
              </a:lnSpc>
              <a:spcBef>
                <a:spcPct val="60000"/>
              </a:spcBef>
              <a:buClr>
                <a:srgbClr val="D60093"/>
              </a:buClr>
              <a:buSzPct val="65000"/>
              <a:buFont typeface="Wingdings" pitchFamily="2" charset="2"/>
              <a:buChar char="l"/>
            </a:pPr>
            <a:r>
              <a:rPr lang="en-US" sz="2400" dirty="0">
                <a:latin typeface="Arial Narrow" pitchFamily="34" charset="0"/>
                <a:cs typeface="Times New Roman" pitchFamily="18" charset="0"/>
              </a:rPr>
              <a:t>User ID</a:t>
            </a:r>
          </a:p>
        </p:txBody>
      </p:sp>
      <p:sp>
        <p:nvSpPr>
          <p:cNvPr id="219142" name="Rectangle 6"/>
          <p:cNvSpPr>
            <a:spLocks noChangeArrowheads="1"/>
          </p:cNvSpPr>
          <p:nvPr/>
        </p:nvSpPr>
        <p:spPr bwMode="auto">
          <a:xfrm>
            <a:off x="1074925" y="2025650"/>
            <a:ext cx="7383275" cy="1250950"/>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lstStyle/>
          <a:p>
            <a:pPr>
              <a:defRPr/>
            </a:pPr>
            <a:r>
              <a:rPr lang="en-GB" sz="2400" dirty="0"/>
              <a:t>string </a:t>
            </a:r>
            <a:r>
              <a:rPr lang="en-GB" sz="2400" dirty="0" err="1"/>
              <a:t>strConn</a:t>
            </a:r>
            <a:r>
              <a:rPr lang="en-GB" sz="2400" dirty="0"/>
              <a:t> = "data source=</a:t>
            </a:r>
            <a:r>
              <a:rPr lang="en-GB" sz="2400" dirty="0" err="1"/>
              <a:t>localhost</a:t>
            </a:r>
            <a:r>
              <a:rPr lang="en-GB" sz="2400" dirty="0"/>
              <a:t>; " +</a:t>
            </a:r>
          </a:p>
          <a:p>
            <a:pPr>
              <a:defRPr/>
            </a:pPr>
            <a:r>
              <a:rPr lang="en-GB" sz="2400" dirty="0"/>
              <a:t>  "initial </a:t>
            </a:r>
            <a:r>
              <a:rPr lang="en-GB" sz="2400" dirty="0" err="1"/>
              <a:t>catalog</a:t>
            </a:r>
            <a:r>
              <a:rPr lang="en-GB" sz="2400" dirty="0"/>
              <a:t>=</a:t>
            </a:r>
            <a:r>
              <a:rPr lang="en-GB" sz="2400" dirty="0" err="1"/>
              <a:t>northwind</a:t>
            </a:r>
            <a:r>
              <a:rPr lang="en-GB" sz="2400" dirty="0"/>
              <a:t>; integrated security=true";</a:t>
            </a:r>
          </a:p>
          <a:p>
            <a:pPr>
              <a:defRPr/>
            </a:pPr>
            <a:r>
              <a:rPr lang="en-GB" sz="2400" dirty="0" err="1"/>
              <a:t>SqlConnection</a:t>
            </a:r>
            <a:r>
              <a:rPr lang="en-GB" sz="2400" dirty="0"/>
              <a:t> conn = new </a:t>
            </a:r>
            <a:r>
              <a:rPr lang="en-GB" sz="2400" dirty="0" err="1"/>
              <a:t>SqlConnection</a:t>
            </a:r>
            <a:r>
              <a:rPr lang="en-GB" sz="2400" dirty="0"/>
              <a:t>(</a:t>
            </a:r>
            <a:r>
              <a:rPr lang="en-GB" sz="2400" dirty="0" err="1"/>
              <a:t>strConn</a:t>
            </a:r>
            <a:r>
              <a:rPr lang="en-GB" sz="2400" dirty="0"/>
              <a:t>); </a:t>
            </a:r>
            <a:endParaRPr lang="en-US" sz="2400" dirty="0"/>
          </a:p>
        </p:txBody>
      </p:sp>
    </p:spTree>
    <p:extLst>
      <p:ext uri="{BB962C8B-B14F-4D97-AF65-F5344CB8AC3E}">
        <p14:creationId xmlns:p14="http://schemas.microsoft.com/office/powerpoint/2010/main" val="3153672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sz="3000" b="1" i="1" dirty="0">
                <a:latin typeface="Arial" charset="0"/>
                <a:cs typeface="Arial" charset="0"/>
              </a:rPr>
              <a:t>Command</a:t>
            </a:r>
          </a:p>
        </p:txBody>
      </p:sp>
      <p:sp>
        <p:nvSpPr>
          <p:cNvPr id="40963" name="Rectangle 3"/>
          <p:cNvSpPr>
            <a:spLocks noGrp="1" noChangeArrowheads="1"/>
          </p:cNvSpPr>
          <p:nvPr>
            <p:ph idx="1"/>
          </p:nvPr>
        </p:nvSpPr>
        <p:spPr/>
        <p:txBody>
          <a:bodyPr>
            <a:normAutofit fontScale="92500" lnSpcReduction="10000"/>
          </a:bodyPr>
          <a:lstStyle/>
          <a:p>
            <a:r>
              <a:rPr lang="en-US" dirty="0"/>
              <a:t>Once we have the connection ready, the next step would be to tell the database about what operation we need to perform on the database. This can be done using the Command object. </a:t>
            </a:r>
          </a:p>
          <a:p>
            <a:r>
              <a:rPr lang="en-US" dirty="0"/>
              <a:t>We will be using </a:t>
            </a:r>
            <a:r>
              <a:rPr lang="en-US" dirty="0" err="1"/>
              <a:t>SqlCommand</a:t>
            </a:r>
            <a:r>
              <a:rPr lang="en-US" dirty="0"/>
              <a:t> to tell the database about the operation we need to perform.</a:t>
            </a:r>
          </a:p>
          <a:p>
            <a:r>
              <a:rPr lang="en-US" dirty="0"/>
              <a:t>The typical commands on a database will be: Select Command, Insert Command , Delete Command, Update Command and Stored Procedure</a:t>
            </a:r>
          </a:p>
          <a:p>
            <a:pPr marL="0" indent="0">
              <a:lnSpc>
                <a:spcPct val="150000"/>
              </a:lnSpc>
              <a:buClr>
                <a:schemeClr val="accent2"/>
              </a:buClr>
              <a:buNone/>
            </a:pPr>
            <a:endParaRPr lang="en-US" dirty="0" smtClean="0"/>
          </a:p>
        </p:txBody>
      </p:sp>
    </p:spTree>
    <p:extLst>
      <p:ext uri="{BB962C8B-B14F-4D97-AF65-F5344CB8AC3E}">
        <p14:creationId xmlns:p14="http://schemas.microsoft.com/office/powerpoint/2010/main" val="2585156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What is a DataReader?</a:t>
            </a:r>
          </a:p>
        </p:txBody>
      </p:sp>
      <p:sp>
        <p:nvSpPr>
          <p:cNvPr id="41987" name="Rectangle 3"/>
          <p:cNvSpPr>
            <a:spLocks noChangeArrowheads="1"/>
          </p:cNvSpPr>
          <p:nvPr/>
        </p:nvSpPr>
        <p:spPr bwMode="auto">
          <a:xfrm>
            <a:off x="1050925" y="1524000"/>
            <a:ext cx="7026275" cy="4495800"/>
          </a:xfrm>
          <a:prstGeom prst="rect">
            <a:avLst/>
          </a:prstGeom>
          <a:noFill/>
          <a:ln w="9525">
            <a:noFill/>
            <a:miter lim="800000"/>
            <a:headEnd/>
            <a:tailEnd/>
          </a:ln>
        </p:spPr>
        <p:txBody>
          <a:bodyPr/>
          <a:lstStyle/>
          <a:p>
            <a:pPr marL="342900" indent="-342900">
              <a:lnSpc>
                <a:spcPct val="90000"/>
              </a:lnSpc>
              <a:spcBef>
                <a:spcPct val="60000"/>
              </a:spcBef>
              <a:buClr>
                <a:srgbClr val="D60093"/>
              </a:buClr>
              <a:buSzPct val="70000"/>
              <a:buFont typeface="Wingdings" pitchFamily="2" charset="2"/>
              <a:buChar char="n"/>
            </a:pPr>
            <a:r>
              <a:rPr lang="en-US" sz="2400" b="1">
                <a:latin typeface="Arial Narrow" pitchFamily="34" charset="0"/>
              </a:rPr>
              <a:t>Forward-only, read-only </a:t>
            </a:r>
          </a:p>
          <a:p>
            <a:pPr marL="342900" indent="-342900">
              <a:lnSpc>
                <a:spcPct val="90000"/>
              </a:lnSpc>
              <a:spcBef>
                <a:spcPct val="60000"/>
              </a:spcBef>
              <a:buClr>
                <a:srgbClr val="D60093"/>
              </a:buClr>
              <a:buSzPct val="70000"/>
              <a:buFont typeface="Wingdings" pitchFamily="2" charset="2"/>
              <a:buChar char="n"/>
            </a:pPr>
            <a:r>
              <a:rPr lang="en-US" sz="2400" b="1">
                <a:latin typeface="Arial Narrow" pitchFamily="34" charset="0"/>
              </a:rPr>
              <a:t>Fast access to data</a:t>
            </a:r>
          </a:p>
          <a:p>
            <a:pPr marL="342900" indent="-342900">
              <a:lnSpc>
                <a:spcPct val="90000"/>
              </a:lnSpc>
              <a:spcBef>
                <a:spcPct val="60000"/>
              </a:spcBef>
              <a:buClr>
                <a:srgbClr val="D60093"/>
              </a:buClr>
              <a:buSzPct val="70000"/>
              <a:buFont typeface="Wingdings" pitchFamily="2" charset="2"/>
              <a:buChar char="n"/>
            </a:pPr>
            <a:r>
              <a:rPr lang="en-US" sz="2400" b="1">
                <a:latin typeface="Arial Narrow" pitchFamily="34" charset="0"/>
              </a:rPr>
              <a:t>Connected to a data source</a:t>
            </a:r>
          </a:p>
          <a:p>
            <a:pPr marL="342900" indent="-342900">
              <a:lnSpc>
                <a:spcPct val="90000"/>
              </a:lnSpc>
              <a:spcBef>
                <a:spcPct val="60000"/>
              </a:spcBef>
              <a:buClr>
                <a:srgbClr val="D60093"/>
              </a:buClr>
              <a:buSzPct val="70000"/>
              <a:buFont typeface="Wingdings" pitchFamily="2" charset="2"/>
              <a:buChar char="n"/>
            </a:pPr>
            <a:r>
              <a:rPr lang="en-US" sz="2400" b="1">
                <a:latin typeface="Arial Narrow" pitchFamily="34" charset="0"/>
              </a:rPr>
              <a:t>Manage the connection yourself </a:t>
            </a:r>
          </a:p>
          <a:p>
            <a:pPr marL="342900" indent="-342900">
              <a:lnSpc>
                <a:spcPct val="90000"/>
              </a:lnSpc>
              <a:spcBef>
                <a:spcPct val="60000"/>
              </a:spcBef>
              <a:buClr>
                <a:srgbClr val="D60093"/>
              </a:buClr>
              <a:buSzPct val="70000"/>
              <a:buFont typeface="Wingdings" pitchFamily="2" charset="2"/>
              <a:buChar char="n"/>
            </a:pPr>
            <a:r>
              <a:rPr lang="en-US" sz="2400" b="1">
                <a:latin typeface="Arial Narrow" pitchFamily="34" charset="0"/>
              </a:rPr>
              <a:t>Manage the data yourself, or bind it to a list-bound control</a:t>
            </a:r>
          </a:p>
          <a:p>
            <a:pPr marL="342900" indent="-342900">
              <a:lnSpc>
                <a:spcPct val="90000"/>
              </a:lnSpc>
              <a:spcBef>
                <a:spcPct val="60000"/>
              </a:spcBef>
              <a:buClr>
                <a:srgbClr val="D60093"/>
              </a:buClr>
              <a:buSzPct val="70000"/>
              <a:buFont typeface="Wingdings" pitchFamily="2" charset="2"/>
              <a:buChar char="n"/>
            </a:pPr>
            <a:r>
              <a:rPr lang="en-US" sz="2400" b="1">
                <a:latin typeface="Arial Narrow" pitchFamily="34" charset="0"/>
              </a:rPr>
              <a:t>Uses fewer server resources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US" smtClean="0"/>
              <a:t>Creating a DataReader</a:t>
            </a:r>
          </a:p>
        </p:txBody>
      </p:sp>
      <p:sp>
        <p:nvSpPr>
          <p:cNvPr id="43012" name="Rectangle 4"/>
          <p:cNvSpPr>
            <a:spLocks noGrp="1" noChangeArrowheads="1"/>
          </p:cNvSpPr>
          <p:nvPr>
            <p:ph type="body" idx="1"/>
          </p:nvPr>
        </p:nvSpPr>
        <p:spPr>
          <a:xfrm>
            <a:off x="869950" y="1371600"/>
            <a:ext cx="7404100" cy="4953000"/>
          </a:xfrm>
        </p:spPr>
        <p:txBody>
          <a:bodyPr/>
          <a:lstStyle/>
          <a:p>
            <a:pPr marL="457200" indent="-457200">
              <a:lnSpc>
                <a:spcPct val="80000"/>
              </a:lnSpc>
            </a:pPr>
            <a:r>
              <a:rPr lang="en-US" dirty="0" smtClean="0"/>
              <a:t>To use a </a:t>
            </a:r>
            <a:r>
              <a:rPr lang="en-US" dirty="0" err="1" smtClean="0"/>
              <a:t>DataReader</a:t>
            </a:r>
            <a:r>
              <a:rPr lang="en-US" dirty="0" smtClean="0"/>
              <a:t>:</a:t>
            </a:r>
          </a:p>
          <a:p>
            <a:pPr marL="850900" lvl="1" indent="-457200">
              <a:lnSpc>
                <a:spcPct val="80000"/>
              </a:lnSpc>
              <a:buSzTx/>
              <a:buFont typeface="Wingdings" pitchFamily="2" charset="2"/>
              <a:buAutoNum type="arabicPeriod"/>
            </a:pPr>
            <a:r>
              <a:rPr lang="en-US" dirty="0" smtClean="0"/>
              <a:t>Create and open the database connection</a:t>
            </a:r>
          </a:p>
          <a:p>
            <a:pPr marL="850900" lvl="1" indent="-457200">
              <a:lnSpc>
                <a:spcPct val="80000"/>
              </a:lnSpc>
              <a:buSzTx/>
              <a:buFont typeface="Wingdings" pitchFamily="2" charset="2"/>
              <a:buAutoNum type="arabicPeriod"/>
            </a:pPr>
            <a:r>
              <a:rPr lang="en-US" dirty="0" smtClean="0"/>
              <a:t>Create a </a:t>
            </a:r>
            <a:r>
              <a:rPr lang="en-US" b="1" dirty="0" smtClean="0"/>
              <a:t>Command</a:t>
            </a:r>
            <a:r>
              <a:rPr lang="en-US" dirty="0" smtClean="0"/>
              <a:t> object</a:t>
            </a:r>
          </a:p>
          <a:p>
            <a:pPr marL="850900" lvl="1" indent="-457200">
              <a:lnSpc>
                <a:spcPct val="80000"/>
              </a:lnSpc>
              <a:buSzTx/>
              <a:buFont typeface="Wingdings" pitchFamily="2" charset="2"/>
              <a:buAutoNum type="arabicPeriod"/>
            </a:pPr>
            <a:r>
              <a:rPr lang="en-US" dirty="0" smtClean="0"/>
              <a:t>Create a </a:t>
            </a:r>
            <a:r>
              <a:rPr lang="en-US" b="1" dirty="0" err="1" smtClean="0"/>
              <a:t>DataReader</a:t>
            </a:r>
            <a:r>
              <a:rPr lang="en-US" dirty="0" smtClean="0"/>
              <a:t> from the </a:t>
            </a:r>
            <a:r>
              <a:rPr lang="en-US" b="1" dirty="0" smtClean="0"/>
              <a:t>Command</a:t>
            </a:r>
            <a:r>
              <a:rPr lang="en-US" dirty="0" smtClean="0"/>
              <a:t> object</a:t>
            </a:r>
          </a:p>
          <a:p>
            <a:pPr marL="850900" lvl="1" indent="-457200">
              <a:lnSpc>
                <a:spcPct val="80000"/>
              </a:lnSpc>
              <a:buSzTx/>
              <a:buFont typeface="Wingdings" pitchFamily="2" charset="2"/>
              <a:buAutoNum type="arabicPeriod"/>
            </a:pPr>
            <a:r>
              <a:rPr lang="en-US" dirty="0" smtClean="0"/>
              <a:t>Call the </a:t>
            </a:r>
            <a:r>
              <a:rPr lang="en-US" b="1" dirty="0" err="1" smtClean="0"/>
              <a:t>ExecuteReader</a:t>
            </a:r>
            <a:r>
              <a:rPr lang="en-US" dirty="0" smtClean="0"/>
              <a:t> method</a:t>
            </a:r>
          </a:p>
          <a:p>
            <a:pPr marL="850900" lvl="1" indent="-457200">
              <a:lnSpc>
                <a:spcPct val="80000"/>
              </a:lnSpc>
              <a:buSzTx/>
              <a:buFont typeface="Wingdings" pitchFamily="2" charset="2"/>
              <a:buAutoNum type="arabicPeriod"/>
            </a:pPr>
            <a:r>
              <a:rPr lang="en-US" dirty="0" smtClean="0"/>
              <a:t>Use the </a:t>
            </a:r>
            <a:r>
              <a:rPr lang="en-US" b="1" dirty="0" err="1" smtClean="0"/>
              <a:t>DataReader</a:t>
            </a:r>
            <a:r>
              <a:rPr lang="en-US" b="1" dirty="0" smtClean="0"/>
              <a:t> </a:t>
            </a:r>
            <a:r>
              <a:rPr lang="en-US" dirty="0" smtClean="0"/>
              <a:t>object</a:t>
            </a:r>
            <a:endParaRPr lang="en-US" b="1" dirty="0" smtClean="0"/>
          </a:p>
          <a:p>
            <a:pPr marL="850900" lvl="1" indent="-457200">
              <a:lnSpc>
                <a:spcPct val="80000"/>
              </a:lnSpc>
              <a:buSzTx/>
              <a:buFont typeface="Wingdings" pitchFamily="2" charset="2"/>
              <a:buAutoNum type="arabicPeriod"/>
            </a:pPr>
            <a:r>
              <a:rPr lang="en-US" dirty="0" smtClean="0"/>
              <a:t>Close the </a:t>
            </a:r>
            <a:r>
              <a:rPr lang="en-US" b="1" dirty="0" err="1" smtClean="0"/>
              <a:t>DataReader</a:t>
            </a:r>
            <a:r>
              <a:rPr lang="en-US" dirty="0" smtClean="0"/>
              <a:t> object</a:t>
            </a:r>
          </a:p>
          <a:p>
            <a:pPr marL="850900" lvl="1" indent="-457200">
              <a:lnSpc>
                <a:spcPct val="80000"/>
              </a:lnSpc>
              <a:buSzTx/>
              <a:buFont typeface="Wingdings" pitchFamily="2" charset="2"/>
              <a:buAutoNum type="arabicPeriod"/>
            </a:pPr>
            <a:r>
              <a:rPr lang="en-US" dirty="0" smtClean="0"/>
              <a:t>Close the </a:t>
            </a:r>
            <a:r>
              <a:rPr lang="en-US" b="1" dirty="0" smtClean="0"/>
              <a:t>Connection</a:t>
            </a:r>
            <a:r>
              <a:rPr lang="en-US" dirty="0" smtClean="0"/>
              <a:t> object</a:t>
            </a:r>
          </a:p>
          <a:p>
            <a:pPr marL="457200" indent="-457200">
              <a:lnSpc>
                <a:spcPct val="80000"/>
              </a:lnSpc>
            </a:pPr>
            <a:r>
              <a:rPr lang="en-US" dirty="0" smtClean="0"/>
              <a:t>Use Try…Catch…Finally error handling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Reading Data from a DataReader</a:t>
            </a:r>
          </a:p>
        </p:txBody>
      </p:sp>
      <p:sp>
        <p:nvSpPr>
          <p:cNvPr id="44035" name="Rectangle 3"/>
          <p:cNvSpPr>
            <a:spLocks noChangeArrowheads="1"/>
          </p:cNvSpPr>
          <p:nvPr/>
        </p:nvSpPr>
        <p:spPr bwMode="auto">
          <a:xfrm>
            <a:off x="1050925" y="1289050"/>
            <a:ext cx="7194550" cy="4287838"/>
          </a:xfrm>
          <a:prstGeom prst="rect">
            <a:avLst/>
          </a:prstGeom>
          <a:noFill/>
          <a:ln w="9525">
            <a:noFill/>
            <a:miter lim="800000"/>
            <a:headEnd/>
            <a:tailEnd/>
          </a:ln>
        </p:spPr>
        <p:txBody>
          <a:bodyPr/>
          <a:lstStyle/>
          <a:p>
            <a:pPr marL="342900" indent="-342900">
              <a:lnSpc>
                <a:spcPct val="60000"/>
              </a:lnSpc>
              <a:spcBef>
                <a:spcPct val="60000"/>
              </a:spcBef>
              <a:buClr>
                <a:srgbClr val="D60093"/>
              </a:buClr>
              <a:buSzPct val="70000"/>
              <a:buFont typeface="Wingdings" pitchFamily="2" charset="2"/>
              <a:buChar char="n"/>
            </a:pPr>
            <a:r>
              <a:rPr lang="en-US" sz="2400" b="1" dirty="0">
                <a:latin typeface="Arial Narrow" pitchFamily="34" charset="0"/>
              </a:rPr>
              <a:t>Call Read for each record</a:t>
            </a:r>
          </a:p>
          <a:p>
            <a:pPr marL="742950" lvl="1" indent="-285750">
              <a:lnSpc>
                <a:spcPct val="80000"/>
              </a:lnSpc>
              <a:spcBef>
                <a:spcPct val="60000"/>
              </a:spcBef>
              <a:buClr>
                <a:srgbClr val="D60093"/>
              </a:buClr>
              <a:buSzPct val="65000"/>
              <a:buFont typeface="Wingdings" pitchFamily="2" charset="2"/>
              <a:buChar char="l"/>
            </a:pPr>
            <a:r>
              <a:rPr lang="en-US" sz="2400" dirty="0">
                <a:latin typeface="Arial Narrow" pitchFamily="34" charset="0"/>
              </a:rPr>
              <a:t>Returns false when there are no more records</a:t>
            </a:r>
          </a:p>
          <a:p>
            <a:pPr marL="342900" indent="-342900">
              <a:lnSpc>
                <a:spcPct val="80000"/>
              </a:lnSpc>
              <a:spcBef>
                <a:spcPct val="60000"/>
              </a:spcBef>
              <a:buClr>
                <a:srgbClr val="D60093"/>
              </a:buClr>
              <a:buSzPct val="70000"/>
              <a:buFont typeface="Wingdings" pitchFamily="2" charset="2"/>
              <a:buChar char="n"/>
            </a:pPr>
            <a:r>
              <a:rPr lang="en-US" sz="2400" b="1" dirty="0">
                <a:latin typeface="Arial Narrow" pitchFamily="34" charset="0"/>
              </a:rPr>
              <a:t>Access fields</a:t>
            </a:r>
          </a:p>
          <a:p>
            <a:pPr marL="742950" lvl="1" indent="-285750">
              <a:lnSpc>
                <a:spcPct val="50000"/>
              </a:lnSpc>
              <a:spcBef>
                <a:spcPct val="60000"/>
              </a:spcBef>
              <a:buClr>
                <a:srgbClr val="D60093"/>
              </a:buClr>
              <a:buSzPct val="65000"/>
              <a:buFont typeface="Wingdings" pitchFamily="2" charset="2"/>
              <a:buChar char="l"/>
            </a:pPr>
            <a:r>
              <a:rPr lang="en-US" sz="2400" dirty="0">
                <a:latin typeface="Arial Narrow" pitchFamily="34" charset="0"/>
              </a:rPr>
              <a:t>Parameter is the ordinal position or name of the field</a:t>
            </a:r>
          </a:p>
          <a:p>
            <a:pPr marL="742950" lvl="1" indent="-285750">
              <a:lnSpc>
                <a:spcPct val="50000"/>
              </a:lnSpc>
              <a:spcBef>
                <a:spcPct val="60000"/>
              </a:spcBef>
              <a:buClr>
                <a:srgbClr val="D60093"/>
              </a:buClr>
              <a:buSzPct val="65000"/>
              <a:buFont typeface="Wingdings" pitchFamily="2" charset="2"/>
              <a:buChar char="l"/>
            </a:pPr>
            <a:r>
              <a:rPr lang="en-US" sz="2400" b="1" dirty="0">
                <a:latin typeface="Arial Narrow" pitchFamily="34" charset="0"/>
              </a:rPr>
              <a:t>Get</a:t>
            </a:r>
            <a:r>
              <a:rPr lang="en-US" sz="2400" dirty="0">
                <a:latin typeface="Arial Narrow" pitchFamily="34" charset="0"/>
              </a:rPr>
              <a:t> functions give best performance</a:t>
            </a:r>
          </a:p>
          <a:p>
            <a:pPr marL="742950" lvl="1" indent="-285750">
              <a:spcBef>
                <a:spcPct val="60000"/>
              </a:spcBef>
              <a:buClr>
                <a:srgbClr val="D60093"/>
              </a:buClr>
              <a:buSzPct val="65000"/>
              <a:buFont typeface="Wingdings" pitchFamily="2" charset="2"/>
              <a:buChar char="l"/>
            </a:pPr>
            <a:endParaRPr lang="en-US" sz="2400" dirty="0">
              <a:latin typeface="Arial Narrow" pitchFamily="34" charset="0"/>
            </a:endParaRPr>
          </a:p>
          <a:p>
            <a:pPr marL="742950" lvl="1" indent="-285750">
              <a:spcBef>
                <a:spcPct val="60000"/>
              </a:spcBef>
              <a:buClr>
                <a:srgbClr val="D60093"/>
              </a:buClr>
              <a:buSzPct val="65000"/>
              <a:buFont typeface="Wingdings" pitchFamily="2" charset="2"/>
              <a:buChar char="l"/>
            </a:pPr>
            <a:endParaRPr lang="en-US" sz="2400" dirty="0">
              <a:latin typeface="Arial Narrow" pitchFamily="34" charset="0"/>
            </a:endParaRPr>
          </a:p>
          <a:p>
            <a:pPr marL="742950" lvl="1" indent="-285750">
              <a:spcBef>
                <a:spcPct val="60000"/>
              </a:spcBef>
              <a:buClr>
                <a:srgbClr val="D60093"/>
              </a:buClr>
              <a:buSzPct val="65000"/>
              <a:buFont typeface="Wingdings" pitchFamily="2" charset="2"/>
              <a:buChar char="l"/>
            </a:pPr>
            <a:endParaRPr lang="en-US" sz="2400" dirty="0">
              <a:latin typeface="Arial Narrow" pitchFamily="34" charset="0"/>
            </a:endParaRPr>
          </a:p>
          <a:p>
            <a:pPr marL="342900" indent="-342900">
              <a:lnSpc>
                <a:spcPct val="80000"/>
              </a:lnSpc>
              <a:spcBef>
                <a:spcPct val="60000"/>
              </a:spcBef>
              <a:buClr>
                <a:srgbClr val="D60093"/>
              </a:buClr>
              <a:buSzPct val="70000"/>
              <a:buFont typeface="Wingdings" pitchFamily="2" charset="2"/>
              <a:buChar char="n"/>
            </a:pPr>
            <a:r>
              <a:rPr lang="en-US" sz="2400" b="1" dirty="0">
                <a:latin typeface="Arial Narrow" pitchFamily="34" charset="0"/>
              </a:rPr>
              <a:t>Close the </a:t>
            </a:r>
            <a:r>
              <a:rPr lang="en-US" sz="2400" b="1" dirty="0" err="1">
                <a:latin typeface="Arial Narrow" pitchFamily="34" charset="0"/>
              </a:rPr>
              <a:t>DataReader</a:t>
            </a:r>
            <a:endParaRPr lang="en-US" sz="2400" b="1" dirty="0">
              <a:latin typeface="Arial Narrow" pitchFamily="34" charset="0"/>
            </a:endParaRPr>
          </a:p>
          <a:p>
            <a:pPr marL="342900" indent="-342900">
              <a:lnSpc>
                <a:spcPct val="80000"/>
              </a:lnSpc>
              <a:spcBef>
                <a:spcPct val="60000"/>
              </a:spcBef>
              <a:buClr>
                <a:srgbClr val="D60093"/>
              </a:buClr>
              <a:buSzPct val="70000"/>
              <a:buFont typeface="Wingdings" pitchFamily="2" charset="2"/>
              <a:buChar char="n"/>
            </a:pPr>
            <a:r>
              <a:rPr lang="en-US" sz="2400" b="1" dirty="0">
                <a:latin typeface="Arial Narrow" pitchFamily="34" charset="0"/>
              </a:rPr>
              <a:t>Close the connection</a:t>
            </a:r>
          </a:p>
        </p:txBody>
      </p:sp>
      <p:sp>
        <p:nvSpPr>
          <p:cNvPr id="257029" name="Rectangle 5"/>
          <p:cNvSpPr>
            <a:spLocks noChangeArrowheads="1"/>
          </p:cNvSpPr>
          <p:nvPr/>
        </p:nvSpPr>
        <p:spPr bwMode="auto">
          <a:xfrm>
            <a:off x="1828800" y="3573462"/>
            <a:ext cx="4197350" cy="1608138"/>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p>
            <a:pPr>
              <a:defRPr/>
            </a:pPr>
            <a:r>
              <a:rPr lang="en-GB" dirty="0"/>
              <a:t>while (</a:t>
            </a:r>
            <a:r>
              <a:rPr lang="en-GB" dirty="0" err="1"/>
              <a:t>myReader.Read</a:t>
            </a:r>
            <a:r>
              <a:rPr lang="en-GB" dirty="0"/>
              <a:t>())</a:t>
            </a:r>
            <a:endParaRPr lang="en-US" dirty="0"/>
          </a:p>
          <a:p>
            <a:pPr>
              <a:defRPr/>
            </a:pPr>
            <a:r>
              <a:rPr lang="en-GB" dirty="0"/>
              <a:t>{</a:t>
            </a:r>
          </a:p>
          <a:p>
            <a:pPr>
              <a:defRPr/>
            </a:pPr>
            <a:r>
              <a:rPr lang="en-GB" dirty="0"/>
              <a:t>  </a:t>
            </a:r>
            <a:r>
              <a:rPr lang="en-GB" dirty="0" err="1"/>
              <a:t>str</a:t>
            </a:r>
            <a:r>
              <a:rPr lang="en-GB" dirty="0"/>
              <a:t> += </a:t>
            </a:r>
            <a:r>
              <a:rPr lang="en-GB" dirty="0" err="1"/>
              <a:t>myReader</a:t>
            </a:r>
            <a:r>
              <a:rPr lang="en-GB" dirty="0"/>
              <a:t>[1];</a:t>
            </a:r>
          </a:p>
          <a:p>
            <a:pPr>
              <a:defRPr/>
            </a:pPr>
            <a:r>
              <a:rPr lang="en-GB" dirty="0"/>
              <a:t>  </a:t>
            </a:r>
            <a:r>
              <a:rPr lang="en-GB" dirty="0" err="1"/>
              <a:t>str</a:t>
            </a:r>
            <a:r>
              <a:rPr lang="en-GB" dirty="0"/>
              <a:t> += </a:t>
            </a:r>
            <a:r>
              <a:rPr lang="en-GB" dirty="0" err="1"/>
              <a:t>myReader</a:t>
            </a:r>
            <a:r>
              <a:rPr lang="en-GB" dirty="0"/>
              <a:t>["field"];</a:t>
            </a:r>
          </a:p>
          <a:p>
            <a:pPr>
              <a:defRPr/>
            </a:pPr>
            <a:r>
              <a:rPr lang="en-GB" dirty="0"/>
              <a:t>  </a:t>
            </a:r>
            <a:r>
              <a:rPr lang="en-GB" dirty="0" err="1"/>
              <a:t>str</a:t>
            </a:r>
            <a:r>
              <a:rPr lang="en-GB" dirty="0"/>
              <a:t> += </a:t>
            </a:r>
            <a:r>
              <a:rPr lang="en-GB" dirty="0" err="1"/>
              <a:t>myReader.GetDateTime</a:t>
            </a:r>
            <a:r>
              <a:rPr lang="en-GB" dirty="0"/>
              <a:t>(2);</a:t>
            </a:r>
          </a:p>
          <a:p>
            <a:pPr>
              <a:defRPr/>
            </a:pPr>
            <a:r>
              <a:rPr lang="en-GB"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304800"/>
            <a:ext cx="8229600" cy="609600"/>
          </a:xfrm>
        </p:spPr>
        <p:txBody>
          <a:bodyPr/>
          <a:lstStyle/>
          <a:p>
            <a:r>
              <a:rPr lang="en-US" sz="2800" i="1" dirty="0" smtClean="0"/>
              <a:t>Other data access technology from .NET</a:t>
            </a:r>
          </a:p>
        </p:txBody>
      </p:sp>
      <p:sp>
        <p:nvSpPr>
          <p:cNvPr id="33795" name="Rectangle 3"/>
          <p:cNvSpPr>
            <a:spLocks noGrp="1" noChangeArrowheads="1"/>
          </p:cNvSpPr>
          <p:nvPr>
            <p:ph type="body" idx="1"/>
          </p:nvPr>
        </p:nvSpPr>
        <p:spPr>
          <a:xfrm>
            <a:off x="990600" y="1371600"/>
            <a:ext cx="7194550" cy="4287838"/>
          </a:xfrm>
        </p:spPr>
        <p:txBody>
          <a:bodyPr/>
          <a:lstStyle/>
          <a:p>
            <a:r>
              <a:rPr lang="en-US" dirty="0" smtClean="0">
                <a:cs typeface="Times New Roman" pitchFamily="18" charset="0"/>
              </a:rPr>
              <a:t>Data Adapter , Typed Dataset</a:t>
            </a:r>
          </a:p>
          <a:p>
            <a:r>
              <a:rPr lang="en-US" dirty="0" smtClean="0">
                <a:cs typeface="Times New Roman" pitchFamily="18" charset="0"/>
              </a:rPr>
              <a:t>LINQ to SQL</a:t>
            </a:r>
          </a:p>
          <a:p>
            <a:r>
              <a:rPr lang="en-US" dirty="0" smtClean="0">
                <a:cs typeface="Times New Roman" pitchFamily="18" charset="0"/>
              </a:rPr>
              <a:t>Entity frame work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Handling Errors</a:t>
            </a:r>
          </a:p>
        </p:txBody>
      </p:sp>
      <p:sp>
        <p:nvSpPr>
          <p:cNvPr id="33795" name="Rectangle 3"/>
          <p:cNvSpPr>
            <a:spLocks noGrp="1" noChangeArrowheads="1"/>
          </p:cNvSpPr>
          <p:nvPr>
            <p:ph type="body" idx="1"/>
          </p:nvPr>
        </p:nvSpPr>
        <p:spPr>
          <a:xfrm>
            <a:off x="990600" y="1371600"/>
            <a:ext cx="7194550" cy="4287838"/>
          </a:xfrm>
        </p:spPr>
        <p:txBody>
          <a:bodyPr/>
          <a:lstStyle/>
          <a:p>
            <a:r>
              <a:rPr lang="en-US" smtClean="0">
                <a:cs typeface="Times New Roman" pitchFamily="18" charset="0"/>
              </a:rPr>
              <a:t>Connection will not open</a:t>
            </a:r>
          </a:p>
          <a:p>
            <a:pPr lvl="1"/>
            <a:r>
              <a:rPr lang="en-US" smtClean="0">
                <a:cs typeface="Times New Roman" pitchFamily="18" charset="0"/>
              </a:rPr>
              <a:t>Connection string is invalid</a:t>
            </a:r>
          </a:p>
          <a:p>
            <a:pPr lvl="1"/>
            <a:r>
              <a:rPr lang="en-US" smtClean="0">
                <a:cs typeface="Times New Roman" pitchFamily="18" charset="0"/>
              </a:rPr>
              <a:t>Server or database not found</a:t>
            </a:r>
          </a:p>
          <a:p>
            <a:pPr lvl="1"/>
            <a:r>
              <a:rPr lang="en-US" smtClean="0">
                <a:cs typeface="Times New Roman" pitchFamily="18" charset="0"/>
              </a:rPr>
              <a:t>Login failed</a:t>
            </a:r>
          </a:p>
          <a:p>
            <a:r>
              <a:rPr lang="en-US" smtClean="0">
                <a:cs typeface="Times New Roman" pitchFamily="18" charset="0"/>
              </a:rPr>
              <a:t>DataAdapter cannot create a DataSet</a:t>
            </a:r>
          </a:p>
          <a:p>
            <a:pPr lvl="1"/>
            <a:r>
              <a:rPr lang="en-US" smtClean="0">
                <a:cs typeface="Times New Roman" pitchFamily="18" charset="0"/>
              </a:rPr>
              <a:t>Invalid SQL syntax</a:t>
            </a:r>
          </a:p>
          <a:p>
            <a:pPr lvl="1"/>
            <a:r>
              <a:rPr lang="en-US" smtClean="0">
                <a:cs typeface="Times New Roman" pitchFamily="18" charset="0"/>
              </a:rPr>
              <a:t>Invalid table or field name</a:t>
            </a:r>
          </a:p>
        </p:txBody>
      </p:sp>
      <p:sp>
        <p:nvSpPr>
          <p:cNvPr id="33796" name="Text Box 4"/>
          <p:cNvSpPr txBox="1">
            <a:spLocks noChangeArrowheads="1"/>
          </p:cNvSpPr>
          <p:nvPr/>
        </p:nvSpPr>
        <p:spPr bwMode="auto">
          <a:xfrm>
            <a:off x="762000" y="6172200"/>
            <a:ext cx="3429000" cy="457200"/>
          </a:xfrm>
          <a:prstGeom prst="rect">
            <a:avLst/>
          </a:prstGeom>
          <a:noFill/>
          <a:ln w="9525">
            <a:noFill/>
            <a:miter lim="800000"/>
            <a:headEnd/>
            <a:tailEnd/>
          </a:ln>
        </p:spPr>
        <p:txBody>
          <a:bodyPr>
            <a:spAutoFit/>
          </a:bodyPr>
          <a:lstStyle/>
          <a:p>
            <a:pPr>
              <a:spcBef>
                <a:spcPct val="50000"/>
              </a:spcBef>
            </a:pPr>
            <a:r>
              <a:rPr lang="en-US" sz="2400" dirty="0">
                <a:latin typeface="Arial Narrow" pitchFamily="34" charset="0"/>
                <a:hlinkClick r:id="rId3" action="ppaction://hlinkfile"/>
              </a:rPr>
              <a:t>Code Example</a:t>
            </a:r>
            <a:endParaRPr lang="en-US" sz="2400" dirty="0">
              <a:latin typeface="Arial Narrow"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304800" y="0"/>
            <a:ext cx="8382000" cy="914400"/>
          </a:xfrm>
        </p:spPr>
        <p:txBody>
          <a:bodyPr/>
          <a:lstStyle/>
          <a:p>
            <a:pPr eaLnBrk="1" hangingPunct="1">
              <a:defRPr/>
            </a:pPr>
            <a:r>
              <a:rPr lang="en-US" dirty="0" smtClean="0"/>
              <a:t>Introduce 3 layer pattern for .NET Application</a:t>
            </a:r>
          </a:p>
        </p:txBody>
      </p:sp>
      <p:sp>
        <p:nvSpPr>
          <p:cNvPr id="6147" name="Rectangle 10"/>
          <p:cNvSpPr>
            <a:spLocks noGrp="1" noChangeArrowheads="1"/>
          </p:cNvSpPr>
          <p:nvPr>
            <p:ph type="body" idx="1"/>
          </p:nvPr>
        </p:nvSpPr>
        <p:spPr/>
        <p:txBody>
          <a:bodyPr/>
          <a:lstStyle/>
          <a:p>
            <a:pPr eaLnBrk="1" hangingPunct="1">
              <a:lnSpc>
                <a:spcPct val="90000"/>
              </a:lnSpc>
            </a:pPr>
            <a:r>
              <a:rPr lang="en-US" dirty="0" err="1" smtClean="0"/>
              <a:t>Cần</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theo</a:t>
            </a:r>
            <a:r>
              <a:rPr lang="en-US" dirty="0" smtClean="0"/>
              <a:t> </a:t>
            </a:r>
            <a:r>
              <a:rPr lang="en-US" dirty="0" err="1" smtClean="0"/>
              <a:t>các</a:t>
            </a:r>
            <a:r>
              <a:rPr lang="en-US" dirty="0" smtClean="0"/>
              <a:t> </a:t>
            </a:r>
            <a:r>
              <a:rPr lang="en-US" dirty="0" err="1" smtClean="0"/>
              <a:t>chuẩn</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để</a:t>
            </a:r>
            <a:r>
              <a:rPr lang="en-US" dirty="0" smtClean="0"/>
              <a:t> </a:t>
            </a:r>
            <a:r>
              <a:rPr lang="en-US" dirty="0" err="1" smtClean="0"/>
              <a:t>dễ</a:t>
            </a:r>
            <a:r>
              <a:rPr lang="en-US" dirty="0" smtClean="0"/>
              <a:t> </a:t>
            </a:r>
            <a:r>
              <a:rPr lang="en-US" dirty="0" err="1" smtClean="0"/>
              <a:t>dàng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sau</a:t>
            </a:r>
            <a:r>
              <a:rPr lang="en-US" dirty="0" smtClean="0"/>
              <a:t> </a:t>
            </a:r>
            <a:r>
              <a:rPr lang="en-US" dirty="0" err="1" smtClean="0"/>
              <a:t>này</a:t>
            </a:r>
            <a:endParaRPr lang="en-US" dirty="0" smtClean="0"/>
          </a:p>
          <a:p>
            <a:pPr lvl="1">
              <a:lnSpc>
                <a:spcPct val="90000"/>
              </a:lnSpc>
            </a:pPr>
            <a:r>
              <a:rPr lang="en-US" dirty="0" smtClean="0"/>
              <a:t>Client –Server</a:t>
            </a:r>
          </a:p>
          <a:p>
            <a:pPr lvl="1">
              <a:lnSpc>
                <a:spcPct val="90000"/>
              </a:lnSpc>
            </a:pPr>
            <a:r>
              <a:rPr lang="en-US" dirty="0" smtClean="0"/>
              <a:t>3 Tier &amp; </a:t>
            </a:r>
            <a:r>
              <a:rPr lang="en-US" dirty="0" err="1" smtClean="0"/>
              <a:t>Ntier</a:t>
            </a:r>
            <a:r>
              <a:rPr lang="en-US" dirty="0" smtClean="0"/>
              <a:t> application</a:t>
            </a:r>
          </a:p>
          <a:p>
            <a:pPr eaLnBrk="1" hangingPunct="1">
              <a:lnSpc>
                <a:spcPct val="90000"/>
              </a:lnSpc>
            </a:pPr>
            <a:r>
              <a:rPr lang="en-US" dirty="0" smtClean="0"/>
              <a:t>Ở </a:t>
            </a:r>
            <a:r>
              <a:rPr lang="en-US" dirty="0" err="1" smtClean="0"/>
              <a:t>mức</a:t>
            </a:r>
            <a:r>
              <a:rPr lang="en-US" dirty="0" smtClean="0"/>
              <a:t> </a:t>
            </a:r>
            <a:r>
              <a:rPr lang="en-US" dirty="0" err="1" smtClean="0"/>
              <a:t>độ</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nhất</a:t>
            </a:r>
            <a:r>
              <a:rPr lang="en-US" dirty="0" smtClean="0"/>
              <a:t> </a:t>
            </a:r>
            <a:r>
              <a:rPr lang="en-US" dirty="0" err="1" smtClean="0"/>
              <a:t>cần</a:t>
            </a:r>
            <a:r>
              <a:rPr lang="en-US" dirty="0" smtClean="0"/>
              <a:t> </a:t>
            </a:r>
            <a:r>
              <a:rPr lang="en-US" dirty="0" err="1" smtClean="0"/>
              <a:t>phân</a:t>
            </a:r>
            <a:r>
              <a:rPr lang="en-US" dirty="0" smtClean="0"/>
              <a:t> </a:t>
            </a:r>
            <a:r>
              <a:rPr lang="en-US" dirty="0" err="1" smtClean="0"/>
              <a:t>nhóm</a:t>
            </a:r>
            <a:r>
              <a:rPr lang="en-US" dirty="0" smtClean="0"/>
              <a:t> </a:t>
            </a:r>
            <a:r>
              <a:rPr lang="en-US" dirty="0" err="1" smtClean="0"/>
              <a:t>các</a:t>
            </a:r>
            <a:r>
              <a:rPr lang="en-US" dirty="0" smtClean="0"/>
              <a:t> module </a:t>
            </a:r>
            <a:r>
              <a:rPr lang="en-US" dirty="0" err="1" smtClean="0"/>
              <a:t>theo</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tác</a:t>
            </a:r>
            <a:r>
              <a:rPr lang="en-US" dirty="0" smtClean="0"/>
              <a:t> </a:t>
            </a:r>
            <a:r>
              <a:rPr lang="en-US" dirty="0" err="1" smtClean="0"/>
              <a:t>dụng</a:t>
            </a:r>
            <a:endParaRPr lang="en-US" dirty="0" smtClean="0"/>
          </a:p>
          <a:p>
            <a:pPr eaLnBrk="1" hangingPunct="1">
              <a:lnSpc>
                <a:spcPct val="90000"/>
              </a:lnSpc>
            </a:pPr>
            <a:r>
              <a:rPr lang="en-US" dirty="0" err="1" smtClean="0"/>
              <a:t>Không</a:t>
            </a:r>
            <a:r>
              <a:rPr lang="en-US" dirty="0" smtClean="0"/>
              <a:t> </a:t>
            </a:r>
            <a:r>
              <a:rPr lang="en-US" dirty="0" err="1" smtClean="0"/>
              <a:t>trộn</a:t>
            </a:r>
            <a:r>
              <a:rPr lang="en-US" dirty="0" smtClean="0"/>
              <a:t> </a:t>
            </a:r>
            <a:r>
              <a:rPr lang="en-US" dirty="0" err="1" smtClean="0"/>
              <a:t>lẫn</a:t>
            </a:r>
            <a:r>
              <a:rPr lang="en-US" dirty="0" smtClean="0"/>
              <a:t> UI &amp; Business</a:t>
            </a:r>
          </a:p>
          <a:p>
            <a:pPr eaLnBrk="1" hangingPunct="1">
              <a:lnSpc>
                <a:spcPct val="90000"/>
              </a:lnSpc>
            </a:pPr>
            <a:r>
              <a:rPr lang="en-US" dirty="0" smtClean="0"/>
              <a:t>DEMO</a:t>
            </a:r>
          </a:p>
          <a:p>
            <a:pPr eaLnBrk="1" hangingPunct="1">
              <a:lnSpc>
                <a:spcPct val="90000"/>
              </a:lnSpc>
            </a:pPr>
            <a:endParaRPr lang="en-US" dirty="0" smtClean="0"/>
          </a:p>
          <a:p>
            <a:pPr lvl="1">
              <a:lnSpc>
                <a:spcPct val="90000"/>
              </a:lnSpc>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ADO.NET Architecture</a:t>
            </a:r>
          </a:p>
        </p:txBody>
      </p:sp>
      <p:sp>
        <p:nvSpPr>
          <p:cNvPr id="34826" name="Rectangle 10"/>
          <p:cNvSpPr>
            <a:spLocks noChangeArrowheads="1"/>
          </p:cNvSpPr>
          <p:nvPr/>
        </p:nvSpPr>
        <p:spPr bwMode="auto">
          <a:xfrm>
            <a:off x="279400" y="1658938"/>
            <a:ext cx="8132763" cy="491966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p>
        </p:txBody>
      </p:sp>
      <p:pic>
        <p:nvPicPr>
          <p:cNvPr id="10245" name="Picture 11" descr="chart"/>
          <p:cNvPicPr>
            <a:picLocks noChangeAspect="1" noChangeArrowheads="1"/>
          </p:cNvPicPr>
          <p:nvPr/>
        </p:nvPicPr>
        <p:blipFill>
          <a:blip r:embed="rId2" cstate="print"/>
          <a:srcRect l="1146" t="8519" r="1511" b="3796"/>
          <a:stretch>
            <a:fillRect/>
          </a:stretch>
        </p:blipFill>
        <p:spPr bwMode="auto">
          <a:xfrm>
            <a:off x="279400" y="1684338"/>
            <a:ext cx="7824788" cy="4970462"/>
          </a:xfrm>
          <a:prstGeom prst="rect">
            <a:avLst/>
          </a:prstGeom>
          <a:noFill/>
          <a:ln w="9525">
            <a:noFill/>
            <a:miter lim="800000"/>
            <a:headEnd/>
            <a:tailEnd/>
          </a:ln>
        </p:spPr>
      </p:pic>
      <p:sp>
        <p:nvSpPr>
          <p:cNvPr id="34828" name="Text Box 12"/>
          <p:cNvSpPr txBox="1">
            <a:spLocks noChangeArrowheads="1"/>
          </p:cNvSpPr>
          <p:nvPr/>
        </p:nvSpPr>
        <p:spPr bwMode="auto">
          <a:xfrm>
            <a:off x="4470400" y="2974975"/>
            <a:ext cx="1516063" cy="300038"/>
          </a:xfrm>
          <a:prstGeom prst="rect">
            <a:avLst/>
          </a:prstGeom>
          <a:noFill/>
          <a:ln w="28575">
            <a:noFill/>
            <a:miter lim="800000"/>
            <a:headEnd type="none" w="sm" len="sm"/>
            <a:tailEnd type="none" w="sm" len="sm"/>
          </a:ln>
          <a:effectLst/>
        </p:spPr>
        <p:txBody>
          <a:bodyPr>
            <a:spAutoFit/>
          </a:bodyPr>
          <a:lstStyle/>
          <a:p>
            <a:pPr>
              <a:lnSpc>
                <a:spcPct val="85000"/>
              </a:lnSpc>
              <a:defRPr/>
            </a:pPr>
            <a:r>
              <a:rPr lang="en-US" b="1" dirty="0">
                <a:effectLst>
                  <a:outerShdw blurRad="38100" dist="38100" dir="2700000" algn="tl">
                    <a:srgbClr val="000000"/>
                  </a:outerShdw>
                </a:effectLst>
                <a:latin typeface="Arial" charset="0"/>
              </a:rPr>
              <a:t>Business Tier</a:t>
            </a:r>
          </a:p>
        </p:txBody>
      </p:sp>
      <p:sp>
        <p:nvSpPr>
          <p:cNvPr id="34829" name="Text Box 13"/>
          <p:cNvSpPr txBox="1">
            <a:spLocks noChangeArrowheads="1"/>
          </p:cNvSpPr>
          <p:nvPr/>
        </p:nvSpPr>
        <p:spPr bwMode="auto">
          <a:xfrm>
            <a:off x="7607300" y="2974975"/>
            <a:ext cx="1054100" cy="300038"/>
          </a:xfrm>
          <a:prstGeom prst="rect">
            <a:avLst/>
          </a:prstGeom>
          <a:noFill/>
          <a:ln w="28575">
            <a:noFill/>
            <a:miter lim="800000"/>
            <a:headEnd type="none" w="sm" len="sm"/>
            <a:tailEnd type="none" w="sm" len="sm"/>
          </a:ln>
          <a:effectLst/>
        </p:spPr>
        <p:txBody>
          <a:bodyPr wrap="none">
            <a:spAutoFit/>
          </a:bodyPr>
          <a:lstStyle/>
          <a:p>
            <a:pPr>
              <a:lnSpc>
                <a:spcPct val="85000"/>
              </a:lnSpc>
              <a:defRPr/>
            </a:pPr>
            <a:r>
              <a:rPr lang="en-US" b="1" dirty="0">
                <a:effectLst>
                  <a:outerShdw blurRad="38100" dist="38100" dir="2700000" algn="tl">
                    <a:srgbClr val="000000"/>
                  </a:outerShdw>
                </a:effectLst>
                <a:latin typeface="Arial" charset="0"/>
              </a:rPr>
              <a:t>Data Tier</a:t>
            </a:r>
          </a:p>
        </p:txBody>
      </p:sp>
      <p:sp>
        <p:nvSpPr>
          <p:cNvPr id="34830" name="Text Box 14"/>
          <p:cNvSpPr txBox="1">
            <a:spLocks noChangeArrowheads="1"/>
          </p:cNvSpPr>
          <p:nvPr/>
        </p:nvSpPr>
        <p:spPr bwMode="auto">
          <a:xfrm>
            <a:off x="546100" y="1358900"/>
            <a:ext cx="1844675" cy="300038"/>
          </a:xfrm>
          <a:prstGeom prst="rect">
            <a:avLst/>
          </a:prstGeom>
          <a:noFill/>
          <a:ln w="28575">
            <a:noFill/>
            <a:miter lim="800000"/>
            <a:headEnd type="none" w="sm" len="sm"/>
            <a:tailEnd type="none" w="sm" len="sm"/>
          </a:ln>
          <a:effectLst/>
        </p:spPr>
        <p:txBody>
          <a:bodyPr wrap="none">
            <a:spAutoFit/>
          </a:bodyPr>
          <a:lstStyle/>
          <a:p>
            <a:pPr>
              <a:lnSpc>
                <a:spcPct val="85000"/>
              </a:lnSpc>
              <a:defRPr/>
            </a:pPr>
            <a:r>
              <a:rPr lang="en-US" b="1" dirty="0">
                <a:effectLst>
                  <a:outerShdw blurRad="38100" dist="38100" dir="2700000" algn="tl">
                    <a:srgbClr val="000000"/>
                  </a:outerShdw>
                </a:effectLst>
                <a:latin typeface="Arial" charset="0"/>
              </a:rPr>
              <a:t>Presentation Tier</a:t>
            </a:r>
          </a:p>
        </p:txBody>
      </p:sp>
      <p:sp>
        <p:nvSpPr>
          <p:cNvPr id="10249" name="Text Box 15"/>
          <p:cNvSpPr txBox="1">
            <a:spLocks noChangeArrowheads="1"/>
          </p:cNvSpPr>
          <p:nvPr/>
        </p:nvSpPr>
        <p:spPr bwMode="auto">
          <a:xfrm>
            <a:off x="422275" y="1673225"/>
            <a:ext cx="1554163"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Windows Forms</a:t>
            </a:r>
          </a:p>
        </p:txBody>
      </p:sp>
      <p:sp>
        <p:nvSpPr>
          <p:cNvPr id="10250" name="Text Box 16"/>
          <p:cNvSpPr txBox="1">
            <a:spLocks noChangeArrowheads="1"/>
          </p:cNvSpPr>
          <p:nvPr/>
        </p:nvSpPr>
        <p:spPr bwMode="auto">
          <a:xfrm>
            <a:off x="446088" y="3360738"/>
            <a:ext cx="1150937"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Web Forms</a:t>
            </a:r>
          </a:p>
        </p:txBody>
      </p:sp>
      <p:sp>
        <p:nvSpPr>
          <p:cNvPr id="10251" name="Text Box 17"/>
          <p:cNvSpPr txBox="1">
            <a:spLocks noChangeArrowheads="1"/>
          </p:cNvSpPr>
          <p:nvPr/>
        </p:nvSpPr>
        <p:spPr bwMode="auto">
          <a:xfrm>
            <a:off x="546100" y="5105400"/>
            <a:ext cx="2024063"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Business to Business</a:t>
            </a:r>
          </a:p>
        </p:txBody>
      </p:sp>
      <p:sp>
        <p:nvSpPr>
          <p:cNvPr id="10252" name="Text Box 18"/>
          <p:cNvSpPr txBox="1">
            <a:spLocks noChangeArrowheads="1"/>
          </p:cNvSpPr>
          <p:nvPr/>
        </p:nvSpPr>
        <p:spPr bwMode="auto">
          <a:xfrm>
            <a:off x="4470400" y="3441700"/>
            <a:ext cx="1808163"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Data Object (Class)</a:t>
            </a:r>
          </a:p>
        </p:txBody>
      </p:sp>
      <p:sp>
        <p:nvSpPr>
          <p:cNvPr id="10253" name="Text Box 19"/>
          <p:cNvSpPr txBox="1">
            <a:spLocks noChangeArrowheads="1"/>
          </p:cNvSpPr>
          <p:nvPr/>
        </p:nvSpPr>
        <p:spPr bwMode="auto">
          <a:xfrm>
            <a:off x="1654175" y="2343150"/>
            <a:ext cx="844550"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DataSet</a:t>
            </a:r>
          </a:p>
        </p:txBody>
      </p:sp>
      <p:sp>
        <p:nvSpPr>
          <p:cNvPr id="10254" name="Text Box 20"/>
          <p:cNvSpPr txBox="1">
            <a:spLocks noChangeArrowheads="1"/>
          </p:cNvSpPr>
          <p:nvPr/>
        </p:nvSpPr>
        <p:spPr bwMode="auto">
          <a:xfrm>
            <a:off x="1654175" y="4005263"/>
            <a:ext cx="844550"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DataSet</a:t>
            </a:r>
          </a:p>
        </p:txBody>
      </p:sp>
      <p:sp>
        <p:nvSpPr>
          <p:cNvPr id="10255" name="Text Box 21"/>
          <p:cNvSpPr txBox="1">
            <a:spLocks noChangeArrowheads="1"/>
          </p:cNvSpPr>
          <p:nvPr/>
        </p:nvSpPr>
        <p:spPr bwMode="auto">
          <a:xfrm>
            <a:off x="5103813" y="3814763"/>
            <a:ext cx="844550"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DataSet</a:t>
            </a:r>
          </a:p>
        </p:txBody>
      </p:sp>
      <p:sp>
        <p:nvSpPr>
          <p:cNvPr id="34838" name="Text Box 22"/>
          <p:cNvSpPr txBox="1">
            <a:spLocks noChangeArrowheads="1"/>
          </p:cNvSpPr>
          <p:nvPr/>
        </p:nvSpPr>
        <p:spPr bwMode="auto">
          <a:xfrm>
            <a:off x="3209925" y="3187700"/>
            <a:ext cx="833438" cy="454025"/>
          </a:xfrm>
          <a:prstGeom prst="rect">
            <a:avLst/>
          </a:prstGeom>
          <a:noFill/>
          <a:ln w="28575">
            <a:noFill/>
            <a:miter lim="800000"/>
            <a:headEnd type="none" w="sm" len="sm"/>
            <a:tailEnd type="none" w="sm" len="sm"/>
          </a:ln>
          <a:effectLst/>
        </p:spPr>
        <p:txBody>
          <a:bodyPr wrap="none">
            <a:spAutoFit/>
          </a:bodyPr>
          <a:lstStyle/>
          <a:p>
            <a:pPr>
              <a:lnSpc>
                <a:spcPct val="85000"/>
              </a:lnSpc>
              <a:defRPr/>
            </a:pPr>
            <a:r>
              <a:rPr lang="en-US" sz="1400" b="1" dirty="0">
                <a:effectLst>
                  <a:outerShdw blurRad="38100" dist="38100" dir="2700000" algn="tl">
                    <a:srgbClr val="000000"/>
                  </a:outerShdw>
                </a:effectLst>
                <a:latin typeface="Arial" charset="0"/>
              </a:rPr>
              <a:t>Internet</a:t>
            </a:r>
            <a:br>
              <a:rPr lang="en-US" sz="1400" b="1" dirty="0">
                <a:effectLst>
                  <a:outerShdw blurRad="38100" dist="38100" dir="2700000" algn="tl">
                    <a:srgbClr val="000000"/>
                  </a:outerShdw>
                </a:effectLst>
                <a:latin typeface="Arial" charset="0"/>
              </a:rPr>
            </a:br>
            <a:r>
              <a:rPr lang="en-US" sz="1400" b="1" dirty="0">
                <a:effectLst>
                  <a:outerShdw blurRad="38100" dist="38100" dir="2700000" algn="tl">
                    <a:srgbClr val="000000"/>
                  </a:outerShdw>
                </a:effectLst>
                <a:latin typeface="Arial" charset="0"/>
              </a:rPr>
              <a:t>Intranet</a:t>
            </a:r>
          </a:p>
        </p:txBody>
      </p:sp>
      <p:sp>
        <p:nvSpPr>
          <p:cNvPr id="34839" name="Text Box 23"/>
          <p:cNvSpPr txBox="1">
            <a:spLocks noChangeArrowheads="1"/>
          </p:cNvSpPr>
          <p:nvPr/>
        </p:nvSpPr>
        <p:spPr bwMode="auto">
          <a:xfrm>
            <a:off x="6156325" y="3675063"/>
            <a:ext cx="1130300" cy="247650"/>
          </a:xfrm>
          <a:prstGeom prst="rect">
            <a:avLst/>
          </a:prstGeom>
          <a:noFill/>
          <a:ln w="28575">
            <a:noFill/>
            <a:miter lim="800000"/>
            <a:headEnd type="none" w="sm" len="sm"/>
            <a:tailEnd type="none" w="sm" len="sm"/>
          </a:ln>
          <a:effectLst/>
        </p:spPr>
        <p:txBody>
          <a:bodyPr wrap="none">
            <a:spAutoFit/>
          </a:bodyPr>
          <a:lstStyle/>
          <a:p>
            <a:pPr>
              <a:lnSpc>
                <a:spcPct val="85000"/>
              </a:lnSpc>
              <a:defRPr/>
            </a:pPr>
            <a:r>
              <a:rPr lang="en-US" sz="1200" b="1">
                <a:effectLst>
                  <a:outerShdw blurRad="38100" dist="38100" dir="2700000" algn="tl">
                    <a:srgbClr val="000000"/>
                  </a:outerShdw>
                </a:effectLst>
                <a:latin typeface="Arial" charset="0"/>
              </a:rPr>
              <a:t>Data Adapter</a:t>
            </a:r>
          </a:p>
        </p:txBody>
      </p:sp>
      <p:sp>
        <p:nvSpPr>
          <p:cNvPr id="34840" name="Text Box 24"/>
          <p:cNvSpPr txBox="1">
            <a:spLocks noChangeArrowheads="1"/>
          </p:cNvSpPr>
          <p:nvPr/>
        </p:nvSpPr>
        <p:spPr bwMode="auto">
          <a:xfrm>
            <a:off x="6156325" y="4129088"/>
            <a:ext cx="1130300" cy="247650"/>
          </a:xfrm>
          <a:prstGeom prst="rect">
            <a:avLst/>
          </a:prstGeom>
          <a:noFill/>
          <a:ln w="28575">
            <a:noFill/>
            <a:miter lim="800000"/>
            <a:headEnd type="none" w="sm" len="sm"/>
            <a:tailEnd type="none" w="sm" len="sm"/>
          </a:ln>
          <a:effectLst/>
        </p:spPr>
        <p:txBody>
          <a:bodyPr wrap="none">
            <a:spAutoFit/>
          </a:bodyPr>
          <a:lstStyle/>
          <a:p>
            <a:pPr>
              <a:lnSpc>
                <a:spcPct val="85000"/>
              </a:lnSpc>
              <a:defRPr/>
            </a:pPr>
            <a:r>
              <a:rPr lang="en-US" sz="1200" b="1">
                <a:effectLst>
                  <a:outerShdw blurRad="38100" dist="38100" dir="2700000" algn="tl">
                    <a:srgbClr val="000000"/>
                  </a:outerShdw>
                </a:effectLst>
                <a:latin typeface="Arial" charset="0"/>
              </a:rPr>
              <a:t>Data Adapter</a:t>
            </a:r>
          </a:p>
        </p:txBody>
      </p:sp>
      <p:sp>
        <p:nvSpPr>
          <p:cNvPr id="10259" name="Text Box 25"/>
          <p:cNvSpPr txBox="1">
            <a:spLocks noChangeArrowheads="1"/>
          </p:cNvSpPr>
          <p:nvPr/>
        </p:nvSpPr>
        <p:spPr bwMode="auto">
          <a:xfrm>
            <a:off x="388938" y="5853113"/>
            <a:ext cx="2016125" cy="273050"/>
          </a:xfrm>
          <a:prstGeom prst="rect">
            <a:avLst/>
          </a:prstGeom>
          <a:noFill/>
          <a:ln w="28575">
            <a:noFill/>
            <a:miter lim="800000"/>
            <a:headEnd type="none" w="sm" len="sm"/>
            <a:tailEnd type="none" w="sm" len="sm"/>
          </a:ln>
        </p:spPr>
        <p:txBody>
          <a:bodyPr wrap="none">
            <a:spAutoFit/>
          </a:bodyPr>
          <a:lstStyle/>
          <a:p>
            <a:pPr>
              <a:lnSpc>
                <a:spcPct val="85000"/>
              </a:lnSpc>
            </a:pPr>
            <a:r>
              <a:rPr lang="en-US" sz="1400" b="1">
                <a:solidFill>
                  <a:schemeClr val="bg2"/>
                </a:solidFill>
                <a:latin typeface="Arial" charset="0"/>
              </a:rPr>
              <a:t>(BizTalk, for example)</a:t>
            </a:r>
          </a:p>
        </p:txBody>
      </p:sp>
      <p:sp>
        <p:nvSpPr>
          <p:cNvPr id="10260" name="Text Box 26"/>
          <p:cNvSpPr txBox="1">
            <a:spLocks noChangeArrowheads="1"/>
          </p:cNvSpPr>
          <p:nvPr/>
        </p:nvSpPr>
        <p:spPr bwMode="auto">
          <a:xfrm>
            <a:off x="3081338" y="3929063"/>
            <a:ext cx="506412" cy="247650"/>
          </a:xfrm>
          <a:prstGeom prst="rect">
            <a:avLst/>
          </a:prstGeom>
          <a:noFill/>
          <a:ln w="28575">
            <a:noFill/>
            <a:miter lim="800000"/>
            <a:headEnd type="none" w="sm" len="sm"/>
            <a:tailEnd type="none" w="sm" len="sm"/>
          </a:ln>
        </p:spPr>
        <p:txBody>
          <a:bodyPr wrap="none">
            <a:spAutoFit/>
          </a:bodyPr>
          <a:lstStyle/>
          <a:p>
            <a:pPr algn="ctr">
              <a:lnSpc>
                <a:spcPct val="85000"/>
              </a:lnSpc>
            </a:pPr>
            <a:r>
              <a:rPr lang="en-US" sz="1200" b="1">
                <a:solidFill>
                  <a:schemeClr val="bg2"/>
                </a:solidFill>
                <a:latin typeface="Arial" charset="0"/>
              </a:rPr>
              <a:t>XML</a:t>
            </a:r>
          </a:p>
        </p:txBody>
      </p:sp>
      <p:sp>
        <p:nvSpPr>
          <p:cNvPr id="10261" name="Text Box 27"/>
          <p:cNvSpPr txBox="1">
            <a:spLocks noChangeArrowheads="1"/>
          </p:cNvSpPr>
          <p:nvPr/>
        </p:nvSpPr>
        <p:spPr bwMode="auto">
          <a:xfrm>
            <a:off x="546100" y="1911350"/>
            <a:ext cx="1004888" cy="247650"/>
          </a:xfrm>
          <a:prstGeom prst="rect">
            <a:avLst/>
          </a:prstGeom>
          <a:noFill/>
          <a:ln w="28575">
            <a:noFill/>
            <a:miter lim="800000"/>
            <a:headEnd type="none" w="sm" len="sm"/>
            <a:tailEnd type="none" w="sm" len="sm"/>
          </a:ln>
        </p:spPr>
        <p:txBody>
          <a:bodyPr wrap="none">
            <a:spAutoFit/>
          </a:bodyPr>
          <a:lstStyle/>
          <a:p>
            <a:pPr>
              <a:lnSpc>
                <a:spcPct val="85000"/>
              </a:lnSpc>
            </a:pPr>
            <a:r>
              <a:rPr lang="en-US" sz="1200" b="1">
                <a:latin typeface="Arial" charset="0"/>
              </a:rPr>
              <a:t>MyApp.Exe</a:t>
            </a:r>
          </a:p>
        </p:txBody>
      </p:sp>
      <p:sp>
        <p:nvSpPr>
          <p:cNvPr id="10262" name="Text Box 28"/>
          <p:cNvSpPr txBox="1">
            <a:spLocks noChangeArrowheads="1"/>
          </p:cNvSpPr>
          <p:nvPr/>
        </p:nvSpPr>
        <p:spPr bwMode="auto">
          <a:xfrm>
            <a:off x="546100" y="3595688"/>
            <a:ext cx="328613" cy="247650"/>
          </a:xfrm>
          <a:prstGeom prst="rect">
            <a:avLst/>
          </a:prstGeom>
          <a:noFill/>
          <a:ln w="28575">
            <a:noFill/>
            <a:miter lim="800000"/>
            <a:headEnd type="none" w="sm" len="sm"/>
            <a:tailEnd type="none" w="sm" len="sm"/>
          </a:ln>
        </p:spPr>
        <p:txBody>
          <a:bodyPr wrap="none">
            <a:spAutoFit/>
          </a:bodyPr>
          <a:lstStyle/>
          <a:p>
            <a:pPr>
              <a:lnSpc>
                <a:spcPct val="85000"/>
              </a:lnSpc>
            </a:pPr>
            <a:r>
              <a:rPr lang="en-US" sz="1200" b="1">
                <a:latin typeface="Arial" charset="0"/>
              </a:rPr>
              <a:t>IE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845175" y="1130300"/>
            <a:ext cx="2927350" cy="5334000"/>
          </a:xfrm>
          <a:prstGeom prst="roundRect">
            <a:avLst>
              <a:gd name="adj" fmla="val 5695"/>
            </a:avLst>
          </a:prstGeom>
          <a:solidFill>
            <a:schemeClr val="accent5">
              <a:lumMod val="40000"/>
              <a:lumOff val="60000"/>
              <a:alpha val="15000"/>
            </a:schemeClr>
          </a:solidFill>
          <a:ln w="12700">
            <a:solidFill>
              <a:schemeClr val="accent5">
                <a:lumMod val="60000"/>
                <a:lumOff val="40000"/>
              </a:schemeClr>
            </a:solidFill>
          </a:ln>
        </p:spPr>
        <p:txBody>
          <a:bodyPr/>
          <a:lstStyle/>
          <a:p>
            <a:pPr eaLnBrk="0" hangingPunct="0">
              <a:buClr>
                <a:srgbClr val="B5DBE5"/>
              </a:buClr>
              <a:buSzPct val="70000"/>
              <a:buFont typeface="Wingdings 2" pitchFamily="18" charset="2"/>
              <a:buNone/>
            </a:pPr>
            <a:endParaRPr lang="en-US" sz="2000" b="1">
              <a:solidFill>
                <a:schemeClr val="tx1"/>
              </a:solidFill>
              <a:effectLst>
                <a:outerShdw blurRad="38100" dist="38100" dir="2700000" algn="tl">
                  <a:srgbClr val="000000"/>
                </a:outerShdw>
              </a:effectLst>
              <a:latin typeface="Consolas" pitchFamily="49" charset="0"/>
              <a:cs typeface="Consolas" pitchFamily="49" charset="0"/>
            </a:endParaRPr>
          </a:p>
        </p:txBody>
      </p:sp>
      <p:sp>
        <p:nvSpPr>
          <p:cNvPr id="31" name="Rounded Rectangle 30"/>
          <p:cNvSpPr/>
          <p:nvPr/>
        </p:nvSpPr>
        <p:spPr>
          <a:xfrm>
            <a:off x="2438400" y="1143000"/>
            <a:ext cx="2133600" cy="5334000"/>
          </a:xfrm>
          <a:prstGeom prst="roundRect">
            <a:avLst>
              <a:gd name="adj" fmla="val 5695"/>
            </a:avLst>
          </a:prstGeom>
          <a:solidFill>
            <a:schemeClr val="accent5">
              <a:lumMod val="40000"/>
              <a:lumOff val="60000"/>
              <a:alpha val="15000"/>
            </a:schemeClr>
          </a:solidFill>
          <a:ln w="12700">
            <a:solidFill>
              <a:schemeClr val="accent5">
                <a:lumMod val="60000"/>
                <a:lumOff val="40000"/>
              </a:schemeClr>
            </a:solidFill>
          </a:ln>
        </p:spPr>
        <p:txBody>
          <a:bodyPr/>
          <a:lstStyle/>
          <a:p>
            <a:pPr eaLnBrk="0" hangingPunct="0">
              <a:buClr>
                <a:srgbClr val="B5DBE5"/>
              </a:buClr>
              <a:buSzPct val="70000"/>
              <a:buFont typeface="Wingdings 2" pitchFamily="18" charset="2"/>
              <a:buNone/>
            </a:pPr>
            <a:endParaRPr lang="en-US" sz="2000" b="1">
              <a:solidFill>
                <a:schemeClr val="tx1"/>
              </a:solidFill>
              <a:effectLst>
                <a:outerShdw blurRad="38100" dist="38100" dir="2700000" algn="tl">
                  <a:srgbClr val="000000"/>
                </a:outerShdw>
              </a:effectLst>
              <a:latin typeface="Consolas" pitchFamily="49" charset="0"/>
              <a:cs typeface="Consolas" pitchFamily="49" charset="0"/>
            </a:endParaRPr>
          </a:p>
        </p:txBody>
      </p:sp>
      <p:sp>
        <p:nvSpPr>
          <p:cNvPr id="13" name="Rounded Rectangle 12"/>
          <p:cNvSpPr/>
          <p:nvPr/>
        </p:nvSpPr>
        <p:spPr>
          <a:xfrm>
            <a:off x="355600" y="1130300"/>
            <a:ext cx="1828800" cy="5346700"/>
          </a:xfrm>
          <a:prstGeom prst="roundRect">
            <a:avLst>
              <a:gd name="adj" fmla="val 5695"/>
            </a:avLst>
          </a:prstGeom>
          <a:solidFill>
            <a:schemeClr val="accent5">
              <a:lumMod val="40000"/>
              <a:lumOff val="60000"/>
              <a:alpha val="15000"/>
            </a:schemeClr>
          </a:solidFill>
          <a:ln w="12700">
            <a:solidFill>
              <a:schemeClr val="accent5">
                <a:lumMod val="60000"/>
                <a:lumOff val="40000"/>
              </a:schemeClr>
            </a:solidFill>
          </a:ln>
        </p:spPr>
        <p:txBody>
          <a:bodyPr/>
          <a:lstStyle/>
          <a:p>
            <a:pPr eaLnBrk="0" hangingPunct="0">
              <a:buClr>
                <a:srgbClr val="B5DBE5"/>
              </a:buClr>
              <a:buSzPct val="70000"/>
              <a:buFont typeface="Wingdings 2" pitchFamily="18" charset="2"/>
              <a:buNone/>
            </a:pPr>
            <a:endParaRPr lang="en-US" sz="2000" b="1">
              <a:solidFill>
                <a:schemeClr val="tx1"/>
              </a:solidFill>
              <a:effectLst>
                <a:outerShdw blurRad="38100" dist="38100" dir="2700000" algn="tl">
                  <a:srgbClr val="000000"/>
                </a:outerShdw>
              </a:effectLst>
              <a:latin typeface="Consolas" pitchFamily="49" charset="0"/>
              <a:cs typeface="Consolas" pitchFamily="49" charset="0"/>
            </a:endParaRPr>
          </a:p>
        </p:txBody>
      </p:sp>
      <p:cxnSp>
        <p:nvCxnSpPr>
          <p:cNvPr id="27" name="Straight Connector 26"/>
          <p:cNvCxnSpPr/>
          <p:nvPr/>
        </p:nvCxnSpPr>
        <p:spPr>
          <a:xfrm>
            <a:off x="1576388" y="3581400"/>
            <a:ext cx="1471612" cy="0"/>
          </a:xfrm>
          <a:prstGeom prst="line">
            <a:avLst/>
          </a:prstGeom>
          <a:ln>
            <a:solidFill>
              <a:schemeClr val="tx1">
                <a:lumMod val="40000"/>
                <a:lumOff val="60000"/>
              </a:schemeClr>
            </a:solidFill>
          </a:ln>
        </p:spPr>
        <p:style>
          <a:lnRef idx="2">
            <a:schemeClr val="accent4"/>
          </a:lnRef>
          <a:fillRef idx="0">
            <a:schemeClr val="accent4"/>
          </a:fillRef>
          <a:effectRef idx="1">
            <a:schemeClr val="accent4"/>
          </a:effectRef>
          <a:fontRef idx="minor">
            <a:schemeClr val="tx1"/>
          </a:fontRef>
        </p:style>
      </p:cxnSp>
      <p:sp>
        <p:nvSpPr>
          <p:cNvPr id="2" name="Title 1"/>
          <p:cNvSpPr>
            <a:spLocks noGrp="1"/>
          </p:cNvSpPr>
          <p:nvPr>
            <p:ph type="title"/>
          </p:nvPr>
        </p:nvSpPr>
        <p:spPr/>
        <p:txBody>
          <a:bodyPr/>
          <a:lstStyle/>
          <a:p>
            <a:pPr>
              <a:defRPr/>
            </a:pPr>
            <a:r>
              <a:rPr smtClean="0"/>
              <a:t>The 3-Tier Architecture Model</a:t>
            </a:r>
            <a:endParaRPr/>
          </a:p>
        </p:txBody>
      </p:sp>
      <p:sp>
        <p:nvSpPr>
          <p:cNvPr id="18439" name="Slide Number Placeholder 3"/>
          <p:cNvSpPr>
            <a:spLocks noGrp="1"/>
          </p:cNvSpPr>
          <p:nvPr>
            <p:ph type="sldNum" sz="quarter" idx="10"/>
          </p:nvPr>
        </p:nvSpPr>
        <p:spPr bwMode="auto">
          <a:ln>
            <a:miter lim="800000"/>
            <a:headEnd/>
            <a:tailEnd/>
          </a:ln>
        </p:spPr>
        <p:txBody>
          <a:bodyPr/>
          <a:lstStyle/>
          <a:p>
            <a:fld id="{859A5B20-CA7C-4B37-941F-993EB8231D1B}" type="slidenum">
              <a:rPr lang="en-US"/>
              <a:pPr/>
              <a:t>19</a:t>
            </a:fld>
            <a:endParaRPr lang="en-US"/>
          </a:p>
        </p:txBody>
      </p:sp>
      <p:cxnSp>
        <p:nvCxnSpPr>
          <p:cNvPr id="30" name="Straight Connector 29"/>
          <p:cNvCxnSpPr/>
          <p:nvPr/>
        </p:nvCxnSpPr>
        <p:spPr>
          <a:xfrm>
            <a:off x="3886200" y="3848100"/>
            <a:ext cx="2781300" cy="1600200"/>
          </a:xfrm>
          <a:prstGeom prst="line">
            <a:avLst/>
          </a:prstGeom>
          <a:ln>
            <a:solidFill>
              <a:schemeClr val="tx1">
                <a:lumMod val="40000"/>
                <a:lumOff val="60000"/>
              </a:schemeClr>
            </a:solidFill>
          </a:ln>
        </p:spPr>
        <p:style>
          <a:lnRef idx="2">
            <a:schemeClr val="accent4"/>
          </a:lnRef>
          <a:fillRef idx="0">
            <a:schemeClr val="accent4"/>
          </a:fillRef>
          <a:effectRef idx="1">
            <a:schemeClr val="accent4"/>
          </a:effectRef>
          <a:fontRef idx="minor">
            <a:schemeClr val="tx1"/>
          </a:fontRef>
        </p:style>
      </p:cxnSp>
      <p:cxnSp>
        <p:nvCxnSpPr>
          <p:cNvPr id="25" name="Straight Connector 24"/>
          <p:cNvCxnSpPr/>
          <p:nvPr/>
        </p:nvCxnSpPr>
        <p:spPr>
          <a:xfrm>
            <a:off x="3759200" y="3568700"/>
            <a:ext cx="3022600" cy="279400"/>
          </a:xfrm>
          <a:prstGeom prst="line">
            <a:avLst/>
          </a:prstGeom>
          <a:ln>
            <a:solidFill>
              <a:schemeClr val="tx1">
                <a:lumMod val="40000"/>
                <a:lumOff val="60000"/>
              </a:schemeClr>
            </a:solidFill>
          </a:ln>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V="1">
            <a:off x="3886200" y="2209800"/>
            <a:ext cx="2767013" cy="1143000"/>
          </a:xfrm>
          <a:prstGeom prst="line">
            <a:avLst/>
          </a:prstGeom>
          <a:ln>
            <a:solidFill>
              <a:schemeClr val="tx1">
                <a:lumMod val="40000"/>
                <a:lumOff val="60000"/>
              </a:schemeClr>
            </a:solidFill>
          </a:ln>
        </p:spPr>
        <p:style>
          <a:lnRef idx="2">
            <a:schemeClr val="accent4"/>
          </a:lnRef>
          <a:fillRef idx="0">
            <a:schemeClr val="accent4"/>
          </a:fillRef>
          <a:effectRef idx="1">
            <a:schemeClr val="accent4"/>
          </a:effectRef>
          <a:fontRef idx="minor">
            <a:schemeClr val="tx1"/>
          </a:fontRef>
        </p:style>
      </p:cxnSp>
      <p:sp>
        <p:nvSpPr>
          <p:cNvPr id="5" name="TextBox 4"/>
          <p:cNvSpPr txBox="1"/>
          <p:nvPr/>
        </p:nvSpPr>
        <p:spPr>
          <a:xfrm>
            <a:off x="2819400" y="4651375"/>
            <a:ext cx="1392238" cy="862013"/>
          </a:xfrm>
          <a:prstGeom prst="rect">
            <a:avLst/>
          </a:prstGeom>
          <a:noFill/>
        </p:spPr>
        <p:txBody>
          <a:bodyPr wrap="none">
            <a:spAutoFit/>
          </a:bodyPr>
          <a:lstStyle/>
          <a:p>
            <a:pPr>
              <a:defRPr/>
            </a:pPr>
            <a:r>
              <a:rPr lang="en-US" b="1" dirty="0">
                <a:solidFill>
                  <a:schemeClr val="tx1"/>
                </a:solidFill>
                <a:effectLst>
                  <a:outerShdw blurRad="38100" dist="38100" dir="2700000" algn="tl">
                    <a:srgbClr val="000000">
                      <a:alpha val="43137"/>
                    </a:srgbClr>
                  </a:outerShdw>
                </a:effectLst>
                <a:cs typeface="+mn-cs"/>
              </a:rPr>
              <a:t>Business</a:t>
            </a:r>
          </a:p>
          <a:p>
            <a:pPr algn="ctr">
              <a:defRPr/>
            </a:pPr>
            <a:r>
              <a:rPr lang="en-US" b="1" dirty="0">
                <a:solidFill>
                  <a:schemeClr val="tx1"/>
                </a:solidFill>
                <a:effectLst>
                  <a:outerShdw blurRad="38100" dist="38100" dir="2700000" algn="tl">
                    <a:srgbClr val="000000">
                      <a:alpha val="43137"/>
                    </a:srgbClr>
                  </a:outerShdw>
                </a:effectLst>
                <a:cs typeface="+mn-cs"/>
              </a:rPr>
              <a:t>Logic</a:t>
            </a:r>
          </a:p>
        </p:txBody>
      </p:sp>
      <p:pic>
        <p:nvPicPr>
          <p:cNvPr id="18444" name="Picture 3" descr="C:\Users\nakov\Downloads\hp_mobile_2.png"/>
          <p:cNvPicPr>
            <a:picLocks noChangeAspect="1" noChangeArrowheads="1"/>
          </p:cNvPicPr>
          <p:nvPr/>
        </p:nvPicPr>
        <p:blipFill>
          <a:blip r:embed="rId2" cstate="print"/>
          <a:srcRect/>
          <a:stretch>
            <a:fillRect/>
          </a:stretch>
        </p:blipFill>
        <p:spPr bwMode="auto">
          <a:xfrm>
            <a:off x="6016625" y="3276600"/>
            <a:ext cx="1447800" cy="1447800"/>
          </a:xfrm>
          <a:prstGeom prst="rect">
            <a:avLst/>
          </a:prstGeom>
          <a:noFill/>
          <a:ln w="9525">
            <a:noFill/>
            <a:miter lim="800000"/>
            <a:headEnd/>
            <a:tailEnd/>
          </a:ln>
        </p:spPr>
      </p:pic>
      <p:pic>
        <p:nvPicPr>
          <p:cNvPr id="18445" name="Picture 7" descr="laptop,computer"/>
          <p:cNvPicPr>
            <a:picLocks noChangeAspect="1" noChangeArrowheads="1"/>
          </p:cNvPicPr>
          <p:nvPr/>
        </p:nvPicPr>
        <p:blipFill>
          <a:blip r:embed="rId3" cstate="print"/>
          <a:srcRect/>
          <a:stretch>
            <a:fillRect/>
          </a:stretch>
        </p:blipFill>
        <p:spPr bwMode="auto">
          <a:xfrm>
            <a:off x="6016625" y="1676400"/>
            <a:ext cx="1447800" cy="1447800"/>
          </a:xfrm>
          <a:prstGeom prst="rect">
            <a:avLst/>
          </a:prstGeom>
          <a:noFill/>
          <a:ln w="9525">
            <a:noFill/>
            <a:miter lim="800000"/>
            <a:headEnd/>
            <a:tailEnd/>
          </a:ln>
        </p:spPr>
      </p:pic>
      <p:pic>
        <p:nvPicPr>
          <p:cNvPr id="18446" name="Picture 11" descr="computer,monitor,screen,display"/>
          <p:cNvPicPr>
            <a:picLocks noChangeAspect="1" noChangeArrowheads="1"/>
          </p:cNvPicPr>
          <p:nvPr/>
        </p:nvPicPr>
        <p:blipFill>
          <a:blip r:embed="rId4" cstate="print"/>
          <a:srcRect/>
          <a:stretch>
            <a:fillRect/>
          </a:stretch>
        </p:blipFill>
        <p:spPr bwMode="auto">
          <a:xfrm>
            <a:off x="6016625" y="4724400"/>
            <a:ext cx="1447800" cy="1447800"/>
          </a:xfrm>
          <a:prstGeom prst="rect">
            <a:avLst/>
          </a:prstGeom>
          <a:noFill/>
          <a:ln w="9525">
            <a:noFill/>
            <a:miter lim="800000"/>
            <a:headEnd/>
            <a:tailEnd/>
          </a:ln>
        </p:spPr>
      </p:pic>
      <p:sp>
        <p:nvSpPr>
          <p:cNvPr id="15" name="TextBox 14"/>
          <p:cNvSpPr txBox="1"/>
          <p:nvPr/>
        </p:nvSpPr>
        <p:spPr>
          <a:xfrm>
            <a:off x="7413625" y="5181600"/>
            <a:ext cx="1298575" cy="830263"/>
          </a:xfrm>
          <a:prstGeom prst="rect">
            <a:avLst/>
          </a:prstGeom>
          <a:noFill/>
        </p:spPr>
        <p:txBody>
          <a:bodyPr wrap="none">
            <a:spAutoFit/>
          </a:bodyPr>
          <a:lstStyle/>
          <a:p>
            <a:pPr>
              <a:defRPr/>
            </a:pPr>
            <a:r>
              <a:rPr lang="en-US" sz="2400" b="1" dirty="0">
                <a:solidFill>
                  <a:schemeClr val="tx1"/>
                </a:solidFill>
                <a:effectLst>
                  <a:outerShdw blurRad="38100" dist="38100" dir="2700000" algn="tl">
                    <a:srgbClr val="000000">
                      <a:alpha val="43137"/>
                    </a:srgbClr>
                  </a:outerShdw>
                </a:effectLst>
                <a:cs typeface="+mn-cs"/>
              </a:rPr>
              <a:t>Desktop</a:t>
            </a:r>
          </a:p>
          <a:p>
            <a:pPr algn="ctr">
              <a:defRPr/>
            </a:pPr>
            <a:r>
              <a:rPr lang="en-US" sz="2400" b="1" dirty="0">
                <a:solidFill>
                  <a:schemeClr val="tx1"/>
                </a:solidFill>
                <a:effectLst>
                  <a:outerShdw blurRad="38100" dist="38100" dir="2700000" algn="tl">
                    <a:srgbClr val="000000">
                      <a:alpha val="43137"/>
                    </a:srgbClr>
                  </a:outerShdw>
                </a:effectLst>
                <a:cs typeface="+mn-cs"/>
              </a:rPr>
              <a:t>Client</a:t>
            </a:r>
          </a:p>
        </p:txBody>
      </p:sp>
      <p:sp>
        <p:nvSpPr>
          <p:cNvPr id="16" name="TextBox 15"/>
          <p:cNvSpPr txBox="1"/>
          <p:nvPr/>
        </p:nvSpPr>
        <p:spPr>
          <a:xfrm>
            <a:off x="7532688" y="3505200"/>
            <a:ext cx="1092200" cy="830263"/>
          </a:xfrm>
          <a:prstGeom prst="rect">
            <a:avLst/>
          </a:prstGeom>
          <a:noFill/>
        </p:spPr>
        <p:txBody>
          <a:bodyPr wrap="none">
            <a:spAutoFit/>
          </a:bodyPr>
          <a:lstStyle/>
          <a:p>
            <a:pPr>
              <a:defRPr/>
            </a:pPr>
            <a:r>
              <a:rPr lang="en-US" sz="2400" b="1" dirty="0">
                <a:solidFill>
                  <a:schemeClr val="tx1"/>
                </a:solidFill>
                <a:effectLst>
                  <a:outerShdw blurRad="38100" dist="38100" dir="2700000" algn="tl">
                    <a:srgbClr val="000000">
                      <a:alpha val="43137"/>
                    </a:srgbClr>
                  </a:outerShdw>
                </a:effectLst>
                <a:cs typeface="+mn-cs"/>
              </a:rPr>
              <a:t>Mobile</a:t>
            </a:r>
          </a:p>
          <a:p>
            <a:pPr algn="ctr">
              <a:defRPr/>
            </a:pPr>
            <a:r>
              <a:rPr lang="en-US" sz="2400" b="1" dirty="0">
                <a:solidFill>
                  <a:schemeClr val="tx1"/>
                </a:solidFill>
                <a:effectLst>
                  <a:outerShdw blurRad="38100" dist="38100" dir="2700000" algn="tl">
                    <a:srgbClr val="000000">
                      <a:alpha val="43137"/>
                    </a:srgbClr>
                  </a:outerShdw>
                </a:effectLst>
                <a:cs typeface="+mn-cs"/>
              </a:rPr>
              <a:t>Client</a:t>
            </a:r>
          </a:p>
        </p:txBody>
      </p:sp>
      <p:sp>
        <p:nvSpPr>
          <p:cNvPr id="17" name="TextBox 16"/>
          <p:cNvSpPr txBox="1"/>
          <p:nvPr/>
        </p:nvSpPr>
        <p:spPr>
          <a:xfrm>
            <a:off x="7388225" y="1836738"/>
            <a:ext cx="1311275" cy="830262"/>
          </a:xfrm>
          <a:prstGeom prst="rect">
            <a:avLst/>
          </a:prstGeom>
          <a:noFill/>
        </p:spPr>
        <p:txBody>
          <a:bodyPr wrap="none">
            <a:spAutoFit/>
          </a:bodyPr>
          <a:lstStyle/>
          <a:p>
            <a:pPr algn="ctr">
              <a:defRPr/>
            </a:pPr>
            <a:r>
              <a:rPr lang="en-US" sz="2400" b="1" dirty="0">
                <a:solidFill>
                  <a:schemeClr val="tx1"/>
                </a:solidFill>
                <a:effectLst>
                  <a:outerShdw blurRad="38100" dist="38100" dir="2700000" algn="tl">
                    <a:srgbClr val="000000">
                      <a:alpha val="43137"/>
                    </a:srgbClr>
                  </a:outerShdw>
                </a:effectLst>
                <a:cs typeface="+mn-cs"/>
              </a:rPr>
              <a:t>Client</a:t>
            </a:r>
          </a:p>
          <a:p>
            <a:pPr algn="ctr">
              <a:defRPr/>
            </a:pPr>
            <a:r>
              <a:rPr lang="en-US" sz="2400" b="1" dirty="0">
                <a:solidFill>
                  <a:schemeClr val="tx1"/>
                </a:solidFill>
                <a:effectLst>
                  <a:outerShdw blurRad="38100" dist="38100" dir="2700000" algn="tl">
                    <a:srgbClr val="000000">
                      <a:alpha val="43137"/>
                    </a:srgbClr>
                  </a:outerShdw>
                </a:effectLst>
                <a:cs typeface="+mn-cs"/>
              </a:rPr>
              <a:t>Machine</a:t>
            </a:r>
          </a:p>
        </p:txBody>
      </p:sp>
      <p:pic>
        <p:nvPicPr>
          <p:cNvPr id="18450" name="Picture 13" descr="off,server,computer"/>
          <p:cNvPicPr>
            <a:picLocks noChangeAspect="1" noChangeArrowheads="1"/>
          </p:cNvPicPr>
          <p:nvPr/>
        </p:nvPicPr>
        <p:blipFill>
          <a:blip r:embed="rId5" cstate="print"/>
          <a:srcRect/>
          <a:stretch>
            <a:fillRect/>
          </a:stretch>
        </p:blipFill>
        <p:spPr bwMode="auto">
          <a:xfrm>
            <a:off x="2514600" y="2667000"/>
            <a:ext cx="1890713" cy="1890713"/>
          </a:xfrm>
          <a:prstGeom prst="rect">
            <a:avLst/>
          </a:prstGeom>
          <a:noFill/>
          <a:ln w="9525">
            <a:noFill/>
            <a:miter lim="800000"/>
            <a:headEnd/>
            <a:tailEnd/>
          </a:ln>
        </p:spPr>
      </p:pic>
      <p:sp>
        <p:nvSpPr>
          <p:cNvPr id="23" name="TextBox 22"/>
          <p:cNvSpPr txBox="1"/>
          <p:nvPr/>
        </p:nvSpPr>
        <p:spPr>
          <a:xfrm rot="20309905">
            <a:off x="4654550" y="2389188"/>
            <a:ext cx="1114425" cy="400050"/>
          </a:xfrm>
          <a:prstGeom prst="rect">
            <a:avLst/>
          </a:prstGeom>
          <a:noFill/>
        </p:spPr>
        <p:txBody>
          <a:bodyPr wrap="none">
            <a:spAutoFit/>
          </a:bodyPr>
          <a:lstStyle/>
          <a:p>
            <a:pPr>
              <a:defRPr/>
            </a:pPr>
            <a:r>
              <a:rPr lang="en-US" sz="2000" b="1" dirty="0">
                <a:solidFill>
                  <a:schemeClr val="tx1"/>
                </a:solidFill>
                <a:effectLst>
                  <a:outerShdw blurRad="38100" dist="38100" dir="2700000" algn="tl">
                    <a:srgbClr val="000000">
                      <a:alpha val="43137"/>
                    </a:srgbClr>
                  </a:outerShdw>
                </a:effectLst>
                <a:cs typeface="+mn-cs"/>
              </a:rPr>
              <a:t>network</a:t>
            </a:r>
          </a:p>
        </p:txBody>
      </p:sp>
      <p:sp>
        <p:nvSpPr>
          <p:cNvPr id="33" name="TextBox 32"/>
          <p:cNvSpPr txBox="1"/>
          <p:nvPr/>
        </p:nvSpPr>
        <p:spPr>
          <a:xfrm rot="249247">
            <a:off x="4673600" y="3316288"/>
            <a:ext cx="1114425" cy="400050"/>
          </a:xfrm>
          <a:prstGeom prst="rect">
            <a:avLst/>
          </a:prstGeom>
          <a:noFill/>
        </p:spPr>
        <p:txBody>
          <a:bodyPr wrap="none">
            <a:spAutoFit/>
          </a:bodyPr>
          <a:lstStyle/>
          <a:p>
            <a:pPr>
              <a:defRPr/>
            </a:pPr>
            <a:r>
              <a:rPr lang="en-US" sz="2000" b="1" dirty="0">
                <a:solidFill>
                  <a:schemeClr val="tx1"/>
                </a:solidFill>
                <a:effectLst>
                  <a:outerShdw blurRad="38100" dist="38100" dir="2700000" algn="tl">
                    <a:srgbClr val="000000">
                      <a:alpha val="43137"/>
                    </a:srgbClr>
                  </a:outerShdw>
                </a:effectLst>
                <a:cs typeface="+mn-cs"/>
              </a:rPr>
              <a:t>network</a:t>
            </a:r>
          </a:p>
        </p:txBody>
      </p:sp>
      <p:sp>
        <p:nvSpPr>
          <p:cNvPr id="34" name="TextBox 33"/>
          <p:cNvSpPr txBox="1"/>
          <p:nvPr/>
        </p:nvSpPr>
        <p:spPr>
          <a:xfrm rot="1808832">
            <a:off x="4660900" y="4194175"/>
            <a:ext cx="1114425" cy="400050"/>
          </a:xfrm>
          <a:prstGeom prst="rect">
            <a:avLst/>
          </a:prstGeom>
          <a:noFill/>
        </p:spPr>
        <p:txBody>
          <a:bodyPr wrap="none">
            <a:spAutoFit/>
          </a:bodyPr>
          <a:lstStyle/>
          <a:p>
            <a:pPr>
              <a:defRPr/>
            </a:pPr>
            <a:r>
              <a:rPr lang="en-US" sz="2000" b="1" dirty="0">
                <a:solidFill>
                  <a:schemeClr val="tx1"/>
                </a:solidFill>
                <a:effectLst>
                  <a:outerShdw blurRad="38100" dist="38100" dir="2700000" algn="tl">
                    <a:srgbClr val="000000">
                      <a:alpha val="43137"/>
                    </a:srgbClr>
                  </a:outerShdw>
                </a:effectLst>
                <a:cs typeface="+mn-cs"/>
              </a:rPr>
              <a:t>network</a:t>
            </a:r>
          </a:p>
        </p:txBody>
      </p:sp>
      <p:pic>
        <p:nvPicPr>
          <p:cNvPr id="18454" name="Picture 2" descr="database,db"/>
          <p:cNvPicPr>
            <a:picLocks noChangeAspect="1" noChangeArrowheads="1"/>
          </p:cNvPicPr>
          <p:nvPr/>
        </p:nvPicPr>
        <p:blipFill>
          <a:blip r:embed="rId6" cstate="print"/>
          <a:srcRect/>
          <a:stretch>
            <a:fillRect/>
          </a:stretch>
        </p:blipFill>
        <p:spPr bwMode="auto">
          <a:xfrm>
            <a:off x="349250" y="2667000"/>
            <a:ext cx="1835150" cy="1835150"/>
          </a:xfrm>
          <a:prstGeom prst="rect">
            <a:avLst/>
          </a:prstGeom>
          <a:noFill/>
          <a:ln w="9525">
            <a:noFill/>
            <a:miter lim="800000"/>
            <a:headEnd/>
            <a:tailEnd/>
          </a:ln>
        </p:spPr>
      </p:pic>
      <p:sp>
        <p:nvSpPr>
          <p:cNvPr id="26" name="TextBox 25"/>
          <p:cNvSpPr txBox="1"/>
          <p:nvPr/>
        </p:nvSpPr>
        <p:spPr>
          <a:xfrm>
            <a:off x="520700" y="4495800"/>
            <a:ext cx="1501775" cy="477838"/>
          </a:xfrm>
          <a:prstGeom prst="rect">
            <a:avLst/>
          </a:prstGeom>
          <a:noFill/>
        </p:spPr>
        <p:txBody>
          <a:bodyPr wrap="none">
            <a:spAutoFit/>
          </a:bodyPr>
          <a:lstStyle/>
          <a:p>
            <a:pPr>
              <a:defRPr/>
            </a:pPr>
            <a:r>
              <a:rPr lang="en-US" b="1" dirty="0">
                <a:solidFill>
                  <a:schemeClr val="tx1"/>
                </a:solidFill>
                <a:effectLst>
                  <a:outerShdw blurRad="38100" dist="38100" dir="2700000" algn="tl">
                    <a:srgbClr val="000000">
                      <a:alpha val="43137"/>
                    </a:srgbClr>
                  </a:outerShdw>
                </a:effectLst>
                <a:cs typeface="+mn-cs"/>
              </a:rPr>
              <a:t>Database</a:t>
            </a:r>
          </a:p>
        </p:txBody>
      </p:sp>
      <p:sp>
        <p:nvSpPr>
          <p:cNvPr id="14" name="TextBox 13"/>
          <p:cNvSpPr txBox="1"/>
          <p:nvPr/>
        </p:nvSpPr>
        <p:spPr>
          <a:xfrm>
            <a:off x="387350" y="1143000"/>
            <a:ext cx="1519238" cy="769938"/>
          </a:xfrm>
          <a:prstGeom prst="rect">
            <a:avLst/>
          </a:prstGeom>
          <a:noFill/>
        </p:spPr>
        <p:txBody>
          <a:bodyPr wrap="none">
            <a:spAutoFit/>
          </a:bodyPr>
          <a:lstStyle/>
          <a:p>
            <a:pPr>
              <a:defRPr/>
            </a:pPr>
            <a:r>
              <a:rPr lang="en-US" sz="2200" b="1" dirty="0">
                <a:solidFill>
                  <a:schemeClr val="tx1"/>
                </a:solidFill>
                <a:effectLst>
                  <a:outerShdw blurRad="38100" dist="38100" dir="2700000" algn="tl">
                    <a:srgbClr val="000000">
                      <a:alpha val="43137"/>
                    </a:srgbClr>
                  </a:outerShdw>
                </a:effectLst>
                <a:cs typeface="+mn-cs"/>
              </a:rPr>
              <a:t>Data Tier</a:t>
            </a:r>
          </a:p>
          <a:p>
            <a:pPr>
              <a:defRPr/>
            </a:pPr>
            <a:r>
              <a:rPr lang="en-US" sz="2200" b="1" dirty="0">
                <a:solidFill>
                  <a:schemeClr val="tx1"/>
                </a:solidFill>
                <a:effectLst>
                  <a:outerShdw blurRad="38100" dist="38100" dir="2700000" algn="tl">
                    <a:srgbClr val="000000">
                      <a:alpha val="43137"/>
                    </a:srgbClr>
                  </a:outerShdw>
                </a:effectLst>
                <a:cs typeface="+mn-cs"/>
              </a:rPr>
              <a:t>(Back-End)</a:t>
            </a:r>
          </a:p>
        </p:txBody>
      </p:sp>
      <p:sp>
        <p:nvSpPr>
          <p:cNvPr id="35" name="TextBox 34"/>
          <p:cNvSpPr txBox="1"/>
          <p:nvPr/>
        </p:nvSpPr>
        <p:spPr>
          <a:xfrm>
            <a:off x="2457450" y="1155700"/>
            <a:ext cx="1933575" cy="769938"/>
          </a:xfrm>
          <a:prstGeom prst="rect">
            <a:avLst/>
          </a:prstGeom>
          <a:noFill/>
        </p:spPr>
        <p:txBody>
          <a:bodyPr wrap="none">
            <a:spAutoFit/>
          </a:bodyPr>
          <a:lstStyle/>
          <a:p>
            <a:pPr>
              <a:defRPr/>
            </a:pPr>
            <a:r>
              <a:rPr lang="en-US" sz="2200" b="1" dirty="0">
                <a:solidFill>
                  <a:schemeClr val="tx1"/>
                </a:solidFill>
                <a:effectLst>
                  <a:outerShdw blurRad="38100" dist="38100" dir="2700000" algn="tl">
                    <a:srgbClr val="000000">
                      <a:alpha val="43137"/>
                    </a:srgbClr>
                  </a:outerShdw>
                </a:effectLst>
                <a:cs typeface="+mn-cs"/>
              </a:rPr>
              <a:t>Middle Tier</a:t>
            </a:r>
          </a:p>
          <a:p>
            <a:pPr>
              <a:defRPr/>
            </a:pPr>
            <a:r>
              <a:rPr lang="en-US" sz="2200" b="1" dirty="0">
                <a:solidFill>
                  <a:schemeClr val="tx1"/>
                </a:solidFill>
                <a:effectLst>
                  <a:outerShdw blurRad="38100" dist="38100" dir="2700000" algn="tl">
                    <a:srgbClr val="000000">
                      <a:alpha val="43137"/>
                    </a:srgbClr>
                  </a:outerShdw>
                </a:effectLst>
                <a:cs typeface="+mn-cs"/>
              </a:rPr>
              <a:t>(Business Tier)</a:t>
            </a:r>
          </a:p>
        </p:txBody>
      </p:sp>
      <p:sp>
        <p:nvSpPr>
          <p:cNvPr id="36" name="TextBox 35"/>
          <p:cNvSpPr txBox="1"/>
          <p:nvPr/>
        </p:nvSpPr>
        <p:spPr>
          <a:xfrm>
            <a:off x="5891213" y="1155700"/>
            <a:ext cx="2879725" cy="430213"/>
          </a:xfrm>
          <a:prstGeom prst="rect">
            <a:avLst/>
          </a:prstGeom>
          <a:noFill/>
        </p:spPr>
        <p:txBody>
          <a:bodyPr wrap="none">
            <a:spAutoFit/>
          </a:bodyPr>
          <a:lstStyle/>
          <a:p>
            <a:pPr>
              <a:defRPr/>
            </a:pPr>
            <a:r>
              <a:rPr lang="en-US" sz="2200" b="1" dirty="0">
                <a:solidFill>
                  <a:schemeClr val="tx1"/>
                </a:solidFill>
                <a:effectLst>
                  <a:outerShdw blurRad="38100" dist="38100" dir="2700000" algn="tl">
                    <a:srgbClr val="000000">
                      <a:alpha val="43137"/>
                    </a:srgbClr>
                  </a:outerShdw>
                </a:effectLst>
                <a:cs typeface="+mn-cs"/>
              </a:rPr>
              <a:t>Client Tier (Front-End)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bwMode="auto">
          <a:xfrm>
            <a:off x="1219200" y="76200"/>
            <a:ext cx="7772400" cy="762000"/>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smtClean="0">
                <a:solidFill>
                  <a:schemeClr val="tx1"/>
                </a:solidFill>
                <a:effectLst/>
                <a:latin typeface="Arial" charset="0"/>
              </a:rPr>
              <a:t>Objectives</a:t>
            </a:r>
          </a:p>
        </p:txBody>
      </p:sp>
      <p:sp>
        <p:nvSpPr>
          <p:cNvPr id="4099" name="Rectangle 7"/>
          <p:cNvSpPr>
            <a:spLocks noGrp="1" noChangeArrowheads="1"/>
          </p:cNvSpPr>
          <p:nvPr>
            <p:ph type="body" sz="half" idx="1"/>
          </p:nvPr>
        </p:nvSpPr>
        <p:spPr>
          <a:xfrm>
            <a:off x="304800" y="1524000"/>
            <a:ext cx="6858000" cy="4800600"/>
          </a:xfrm>
          <a:noFill/>
        </p:spPr>
        <p:txBody>
          <a:bodyPr lIns="92075" tIns="46038" rIns="92075" bIns="46038"/>
          <a:lstStyle/>
          <a:p>
            <a:pPr lvl="1" eaLnBrk="1" hangingPunct="1"/>
            <a:r>
              <a:rPr lang="en-US" dirty="0" smtClean="0"/>
              <a:t>Guide for research :</a:t>
            </a:r>
          </a:p>
          <a:p>
            <a:pPr lvl="2"/>
            <a:r>
              <a:rPr lang="en-US" dirty="0" smtClean="0"/>
              <a:t>ADO.NET overview</a:t>
            </a:r>
          </a:p>
          <a:p>
            <a:pPr lvl="2"/>
            <a:r>
              <a:rPr lang="en-US" dirty="0" smtClean="0"/>
              <a:t>Connected mode</a:t>
            </a:r>
          </a:p>
          <a:p>
            <a:pPr lvl="3"/>
            <a:r>
              <a:rPr lang="en-US" dirty="0" smtClean="0"/>
              <a:t>Connection</a:t>
            </a:r>
          </a:p>
          <a:p>
            <a:pPr lvl="3"/>
            <a:r>
              <a:rPr lang="en-US" dirty="0" smtClean="0"/>
              <a:t>SQL Data Reader</a:t>
            </a:r>
          </a:p>
          <a:p>
            <a:pPr lvl="3"/>
            <a:r>
              <a:rPr lang="en-US" dirty="0" smtClean="0"/>
              <a:t>SQL Command</a:t>
            </a:r>
          </a:p>
          <a:p>
            <a:pPr lvl="2"/>
            <a:r>
              <a:rPr lang="en-US" dirty="0" smtClean="0"/>
              <a:t>Overview Disconnected mode</a:t>
            </a:r>
          </a:p>
          <a:p>
            <a:pPr lvl="3"/>
            <a:r>
              <a:rPr lang="en-US" dirty="0" smtClean="0"/>
              <a:t>Dataset &amp; Data Adapter</a:t>
            </a:r>
          </a:p>
          <a:p>
            <a:pPr lvl="3"/>
            <a:r>
              <a:rPr lang="en-US" dirty="0" smtClean="0"/>
              <a:t>LINQ</a:t>
            </a:r>
          </a:p>
          <a:p>
            <a:pPr lvl="3"/>
            <a:r>
              <a:rPr lang="en-US" dirty="0" smtClean="0"/>
              <a:t>Entity Framework</a:t>
            </a:r>
          </a:p>
          <a:p>
            <a:pPr>
              <a:buFont typeface="Monotype Sorts" pitchFamily="2" charset="2"/>
              <a:buNone/>
            </a:pPr>
            <a:endParaRPr lang="en-US" sz="2400" b="1" dirty="0" smtClean="0">
              <a:solidFill>
                <a:schemeClr val="tx1"/>
              </a:solidFill>
              <a:latin typeface="Arial" charset="0"/>
            </a:endParaRPr>
          </a:p>
        </p:txBody>
      </p:sp>
      <p:pic>
        <p:nvPicPr>
          <p:cNvPr id="4100" name="Picture 8" descr="bd04924_"/>
          <p:cNvPicPr>
            <a:picLocks noChangeAspect="1" noChangeArrowheads="1"/>
          </p:cNvPicPr>
          <p:nvPr/>
        </p:nvPicPr>
        <p:blipFill>
          <a:blip r:embed="rId3" cstate="print"/>
          <a:srcRect/>
          <a:stretch>
            <a:fillRect/>
          </a:stretch>
        </p:blipFill>
        <p:spPr bwMode="auto">
          <a:xfrm>
            <a:off x="6465888" y="1371600"/>
            <a:ext cx="2525712" cy="3406775"/>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Typical Layers of the Middle Tier</a:t>
            </a:r>
            <a:endParaRPr dirty="0"/>
          </a:p>
        </p:txBody>
      </p:sp>
      <p:sp>
        <p:nvSpPr>
          <p:cNvPr id="3" name="Content Placeholder 2"/>
          <p:cNvSpPr>
            <a:spLocks noGrp="1"/>
          </p:cNvSpPr>
          <p:nvPr>
            <p:ph idx="1"/>
          </p:nvPr>
        </p:nvSpPr>
        <p:spPr>
          <a:xfrm>
            <a:off x="228600" y="990600"/>
            <a:ext cx="8686800" cy="5410200"/>
          </a:xfrm>
        </p:spPr>
        <p:txBody>
          <a:bodyPr/>
          <a:lstStyle/>
          <a:p>
            <a:pPr>
              <a:defRPr/>
            </a:pPr>
            <a:r>
              <a:rPr lang="en-US" sz="3000" dirty="0" smtClean="0"/>
              <a:t>The middle tier usually has parts related to the front-end, business logic and back-end:</a:t>
            </a:r>
            <a:endParaRPr lang="en-US" sz="3000" dirty="0"/>
          </a:p>
        </p:txBody>
      </p:sp>
      <p:sp>
        <p:nvSpPr>
          <p:cNvPr id="19460" name="Slide Number Placeholder 3"/>
          <p:cNvSpPr>
            <a:spLocks noGrp="1"/>
          </p:cNvSpPr>
          <p:nvPr>
            <p:ph type="sldNum" sz="quarter" idx="10"/>
          </p:nvPr>
        </p:nvSpPr>
        <p:spPr bwMode="auto">
          <a:ln>
            <a:miter lim="800000"/>
            <a:headEnd/>
            <a:tailEnd/>
          </a:ln>
        </p:spPr>
        <p:txBody>
          <a:bodyPr/>
          <a:lstStyle/>
          <a:p>
            <a:fld id="{EB51DF90-DDCC-434A-AC32-682761406778}" type="slidenum">
              <a:rPr lang="en-US">
                <a:solidFill>
                  <a:schemeClr val="tx1"/>
                </a:solidFill>
              </a:rPr>
              <a:pPr/>
              <a:t>20</a:t>
            </a:fld>
            <a:endParaRPr lang="en-US">
              <a:solidFill>
                <a:schemeClr val="tx1"/>
              </a:solidFill>
            </a:endParaRPr>
          </a:p>
        </p:txBody>
      </p:sp>
      <p:sp>
        <p:nvSpPr>
          <p:cNvPr id="5" name="Rounded Rectangle 4"/>
          <p:cNvSpPr/>
          <p:nvPr/>
        </p:nvSpPr>
        <p:spPr>
          <a:xfrm>
            <a:off x="381000" y="2209800"/>
            <a:ext cx="8382000" cy="990600"/>
          </a:xfrm>
          <a:prstGeom prst="roundRect">
            <a:avLst>
              <a:gd name="adj" fmla="val 5695"/>
            </a:avLst>
          </a:prstGeom>
          <a:solidFill>
            <a:schemeClr val="accent5">
              <a:lumMod val="40000"/>
              <a:lumOff val="60000"/>
              <a:alpha val="15000"/>
            </a:schemeClr>
          </a:solidFill>
          <a:ln w="12700">
            <a:solidFill>
              <a:schemeClr val="accent5">
                <a:lumMod val="60000"/>
                <a:lumOff val="40000"/>
              </a:schemeClr>
            </a:solidFill>
          </a:ln>
        </p:spPr>
        <p:txBody>
          <a:bodyPr/>
          <a:lstStyle/>
          <a:p>
            <a:pPr eaLnBrk="0" hangingPunct="0">
              <a:buClr>
                <a:srgbClr val="B5DBE5"/>
              </a:buClr>
              <a:buSzPct val="70000"/>
              <a:buFont typeface="Wingdings 2" pitchFamily="18" charset="2"/>
              <a:buNone/>
            </a:pPr>
            <a:endParaRPr lang="en-US" sz="2000" b="1">
              <a:solidFill>
                <a:schemeClr val="tx1"/>
              </a:solidFill>
              <a:effectLst>
                <a:outerShdw blurRad="38100" dist="38100" dir="2700000" algn="tl">
                  <a:srgbClr val="000000"/>
                </a:outerShdw>
              </a:effectLst>
              <a:latin typeface="Consolas" pitchFamily="49" charset="0"/>
              <a:cs typeface="Consolas" pitchFamily="49" charset="0"/>
            </a:endParaRPr>
          </a:p>
        </p:txBody>
      </p:sp>
      <p:sp>
        <p:nvSpPr>
          <p:cNvPr id="6" name="TextBox 5"/>
          <p:cNvSpPr txBox="1"/>
          <p:nvPr/>
        </p:nvSpPr>
        <p:spPr>
          <a:xfrm>
            <a:off x="3232150" y="2281238"/>
            <a:ext cx="2686050" cy="461962"/>
          </a:xfrm>
          <a:prstGeom prst="rect">
            <a:avLst/>
          </a:prstGeom>
          <a:noFill/>
        </p:spPr>
        <p:txBody>
          <a:bodyPr wrap="none">
            <a:spAutoFit/>
          </a:bodyPr>
          <a:lstStyle/>
          <a:p>
            <a:pPr>
              <a:defRPr/>
            </a:pPr>
            <a:r>
              <a:rPr lang="en-US" sz="2400" b="1" dirty="0">
                <a:solidFill>
                  <a:schemeClr val="tx1"/>
                </a:solidFill>
                <a:effectLst>
                  <a:outerShdw blurRad="38100" dist="38100" dir="2700000" algn="tl">
                    <a:srgbClr val="000000">
                      <a:alpha val="43137"/>
                    </a:srgbClr>
                  </a:outerShdw>
                </a:effectLst>
                <a:cs typeface="+mn-cs"/>
              </a:rPr>
              <a:t>Presentation Logic</a:t>
            </a:r>
          </a:p>
        </p:txBody>
      </p:sp>
      <p:sp>
        <p:nvSpPr>
          <p:cNvPr id="7" name="TextBox 6"/>
          <p:cNvSpPr txBox="1"/>
          <p:nvPr/>
        </p:nvSpPr>
        <p:spPr>
          <a:xfrm>
            <a:off x="457200" y="2693988"/>
            <a:ext cx="8205788" cy="430212"/>
          </a:xfrm>
          <a:prstGeom prst="rect">
            <a:avLst/>
          </a:prstGeom>
          <a:noFill/>
        </p:spPr>
        <p:txBody>
          <a:bodyPr wrap="none">
            <a:spAutoFit/>
          </a:bodyPr>
          <a:lstStyle/>
          <a:p>
            <a:r>
              <a:rPr lang="en-US" sz="2200" b="1" dirty="0">
                <a:solidFill>
                  <a:schemeClr val="tx1"/>
                </a:solidFill>
                <a:effectLst>
                  <a:outerShdw blurRad="38100" dist="38100" dir="2700000" algn="tl">
                    <a:srgbClr val="FFFFFF"/>
                  </a:outerShdw>
                </a:effectLst>
              </a:rPr>
              <a:t>Implements the UI of the application (HTML5, </a:t>
            </a:r>
            <a:r>
              <a:rPr lang="en-US" sz="2200" b="1" dirty="0" err="1">
                <a:solidFill>
                  <a:schemeClr val="tx1"/>
                </a:solidFill>
                <a:effectLst>
                  <a:outerShdw blurRad="38100" dist="38100" dir="2700000" algn="tl">
                    <a:srgbClr val="FFFFFF"/>
                  </a:outerShdw>
                </a:effectLst>
              </a:rPr>
              <a:t>Silverlight</a:t>
            </a:r>
            <a:r>
              <a:rPr lang="en-US" sz="2200" b="1" dirty="0">
                <a:solidFill>
                  <a:schemeClr val="tx1"/>
                </a:solidFill>
                <a:effectLst>
                  <a:outerShdw blurRad="38100" dist="38100" dir="2700000" algn="tl">
                    <a:srgbClr val="FFFFFF"/>
                  </a:outerShdw>
                </a:effectLst>
              </a:rPr>
              <a:t>, WPF, …)</a:t>
            </a:r>
          </a:p>
        </p:txBody>
      </p:sp>
      <p:sp>
        <p:nvSpPr>
          <p:cNvPr id="8" name="Rounded Rectangle 7"/>
          <p:cNvSpPr/>
          <p:nvPr/>
        </p:nvSpPr>
        <p:spPr>
          <a:xfrm>
            <a:off x="381000" y="3505200"/>
            <a:ext cx="8382000" cy="990600"/>
          </a:xfrm>
          <a:prstGeom prst="roundRect">
            <a:avLst>
              <a:gd name="adj" fmla="val 5695"/>
            </a:avLst>
          </a:prstGeom>
          <a:solidFill>
            <a:schemeClr val="accent5">
              <a:lumMod val="40000"/>
              <a:lumOff val="60000"/>
              <a:alpha val="15000"/>
            </a:schemeClr>
          </a:solidFill>
          <a:ln w="12700">
            <a:solidFill>
              <a:schemeClr val="accent5">
                <a:lumMod val="60000"/>
                <a:lumOff val="40000"/>
              </a:schemeClr>
            </a:solidFill>
          </a:ln>
        </p:spPr>
        <p:txBody>
          <a:bodyPr/>
          <a:lstStyle/>
          <a:p>
            <a:pPr eaLnBrk="0" hangingPunct="0">
              <a:buClr>
                <a:srgbClr val="B5DBE5"/>
              </a:buClr>
              <a:buSzPct val="70000"/>
              <a:buFont typeface="Wingdings 2" pitchFamily="18" charset="2"/>
              <a:buNone/>
            </a:pPr>
            <a:endParaRPr lang="en-US" sz="2000" b="1">
              <a:solidFill>
                <a:schemeClr val="tx1"/>
              </a:solidFill>
              <a:effectLst>
                <a:outerShdw blurRad="38100" dist="38100" dir="2700000" algn="tl">
                  <a:srgbClr val="000000"/>
                </a:outerShdw>
              </a:effectLst>
              <a:latin typeface="Consolas" pitchFamily="49" charset="0"/>
              <a:cs typeface="Consolas" pitchFamily="49" charset="0"/>
            </a:endParaRPr>
          </a:p>
        </p:txBody>
      </p:sp>
      <p:sp>
        <p:nvSpPr>
          <p:cNvPr id="9" name="TextBox 8"/>
          <p:cNvSpPr txBox="1"/>
          <p:nvPr/>
        </p:nvSpPr>
        <p:spPr>
          <a:xfrm>
            <a:off x="3516313" y="3576638"/>
            <a:ext cx="2122487" cy="461962"/>
          </a:xfrm>
          <a:prstGeom prst="rect">
            <a:avLst/>
          </a:prstGeom>
          <a:noFill/>
        </p:spPr>
        <p:txBody>
          <a:bodyPr wrap="none">
            <a:spAutoFit/>
          </a:bodyPr>
          <a:lstStyle/>
          <a:p>
            <a:pPr>
              <a:defRPr/>
            </a:pPr>
            <a:r>
              <a:rPr lang="en-US" sz="2400" b="1" dirty="0">
                <a:solidFill>
                  <a:schemeClr val="tx1"/>
                </a:solidFill>
                <a:effectLst>
                  <a:outerShdw blurRad="38100" dist="38100" dir="2700000" algn="tl">
                    <a:srgbClr val="000000">
                      <a:alpha val="43137"/>
                    </a:srgbClr>
                  </a:outerShdw>
                </a:effectLst>
                <a:cs typeface="+mn-cs"/>
              </a:rPr>
              <a:t>Business Logic</a:t>
            </a:r>
          </a:p>
        </p:txBody>
      </p:sp>
      <p:sp>
        <p:nvSpPr>
          <p:cNvPr id="10" name="TextBox 9"/>
          <p:cNvSpPr txBox="1"/>
          <p:nvPr/>
        </p:nvSpPr>
        <p:spPr>
          <a:xfrm>
            <a:off x="457200" y="3989388"/>
            <a:ext cx="7285038" cy="430212"/>
          </a:xfrm>
          <a:prstGeom prst="rect">
            <a:avLst/>
          </a:prstGeom>
          <a:noFill/>
        </p:spPr>
        <p:txBody>
          <a:bodyPr wrap="none">
            <a:spAutoFit/>
          </a:bodyPr>
          <a:lstStyle/>
          <a:p>
            <a:pPr>
              <a:defRPr/>
            </a:pPr>
            <a:r>
              <a:rPr lang="en-US" sz="2200" b="1" dirty="0">
                <a:solidFill>
                  <a:schemeClr val="tx1"/>
                </a:solidFill>
                <a:effectLst>
                  <a:outerShdw blurRad="38100" dist="38100" dir="2700000" algn="tl">
                    <a:srgbClr val="000000">
                      <a:alpha val="43137"/>
                    </a:srgbClr>
                  </a:outerShdw>
                </a:effectLst>
                <a:cs typeface="+mn-cs"/>
              </a:rPr>
              <a:t>Implements the core processes / services of </a:t>
            </a:r>
            <a:r>
              <a:rPr lang="en-US" sz="2200" b="1">
                <a:solidFill>
                  <a:schemeClr val="tx1"/>
                </a:solidFill>
                <a:effectLst>
                  <a:outerShdw blurRad="38100" dist="38100" dir="2700000" algn="tl">
                    <a:srgbClr val="000000">
                      <a:alpha val="43137"/>
                    </a:srgbClr>
                  </a:outerShdw>
                </a:effectLst>
                <a:cs typeface="+mn-cs"/>
              </a:rPr>
              <a:t>the application</a:t>
            </a:r>
            <a:endParaRPr lang="en-US" sz="2200" b="1" dirty="0">
              <a:solidFill>
                <a:schemeClr val="tx1"/>
              </a:solidFill>
              <a:effectLst>
                <a:outerShdw blurRad="38100" dist="38100" dir="2700000" algn="tl">
                  <a:srgbClr val="000000">
                    <a:alpha val="43137"/>
                  </a:srgbClr>
                </a:outerShdw>
              </a:effectLst>
              <a:cs typeface="+mn-cs"/>
            </a:endParaRPr>
          </a:p>
        </p:txBody>
      </p:sp>
      <p:sp>
        <p:nvSpPr>
          <p:cNvPr id="11" name="Rounded Rectangle 10"/>
          <p:cNvSpPr/>
          <p:nvPr/>
        </p:nvSpPr>
        <p:spPr>
          <a:xfrm>
            <a:off x="381000" y="4800600"/>
            <a:ext cx="8382000" cy="990600"/>
          </a:xfrm>
          <a:prstGeom prst="roundRect">
            <a:avLst>
              <a:gd name="adj" fmla="val 5695"/>
            </a:avLst>
          </a:prstGeom>
          <a:solidFill>
            <a:schemeClr val="accent5">
              <a:lumMod val="40000"/>
              <a:lumOff val="60000"/>
              <a:alpha val="15000"/>
            </a:schemeClr>
          </a:solidFill>
          <a:ln w="12700">
            <a:solidFill>
              <a:schemeClr val="accent5">
                <a:lumMod val="60000"/>
                <a:lumOff val="40000"/>
              </a:schemeClr>
            </a:solidFill>
          </a:ln>
        </p:spPr>
        <p:txBody>
          <a:bodyPr/>
          <a:lstStyle/>
          <a:p>
            <a:pPr eaLnBrk="0" hangingPunct="0">
              <a:buClr>
                <a:srgbClr val="B5DBE5"/>
              </a:buClr>
              <a:buSzPct val="70000"/>
              <a:buFont typeface="Wingdings 2" pitchFamily="18" charset="2"/>
              <a:buNone/>
            </a:pPr>
            <a:endParaRPr lang="en-US" sz="2000" b="1">
              <a:solidFill>
                <a:schemeClr val="tx1"/>
              </a:solidFill>
              <a:effectLst>
                <a:outerShdw blurRad="38100" dist="38100" dir="2700000" algn="tl">
                  <a:srgbClr val="000000"/>
                </a:outerShdw>
              </a:effectLst>
              <a:latin typeface="Consolas" pitchFamily="49" charset="0"/>
              <a:cs typeface="Consolas" pitchFamily="49" charset="0"/>
            </a:endParaRPr>
          </a:p>
        </p:txBody>
      </p:sp>
      <p:sp>
        <p:nvSpPr>
          <p:cNvPr id="12" name="TextBox 11"/>
          <p:cNvSpPr txBox="1"/>
          <p:nvPr/>
        </p:nvSpPr>
        <p:spPr>
          <a:xfrm>
            <a:off x="3292475" y="4872038"/>
            <a:ext cx="2549525" cy="461962"/>
          </a:xfrm>
          <a:prstGeom prst="rect">
            <a:avLst/>
          </a:prstGeom>
          <a:noFill/>
        </p:spPr>
        <p:txBody>
          <a:bodyPr wrap="none">
            <a:spAutoFit/>
          </a:bodyPr>
          <a:lstStyle/>
          <a:p>
            <a:pPr>
              <a:defRPr/>
            </a:pPr>
            <a:r>
              <a:rPr lang="en-US" sz="2400" b="1" dirty="0">
                <a:solidFill>
                  <a:schemeClr val="tx1"/>
                </a:solidFill>
                <a:effectLst>
                  <a:outerShdw blurRad="38100" dist="38100" dir="2700000" algn="tl">
                    <a:srgbClr val="000000">
                      <a:alpha val="43137"/>
                    </a:srgbClr>
                  </a:outerShdw>
                </a:effectLst>
                <a:cs typeface="+mn-cs"/>
              </a:rPr>
              <a:t>Data Access Logic</a:t>
            </a:r>
          </a:p>
        </p:txBody>
      </p:sp>
      <p:sp>
        <p:nvSpPr>
          <p:cNvPr id="13" name="TextBox 12"/>
          <p:cNvSpPr txBox="1"/>
          <p:nvPr/>
        </p:nvSpPr>
        <p:spPr>
          <a:xfrm>
            <a:off x="457200" y="5284788"/>
            <a:ext cx="8320088" cy="430212"/>
          </a:xfrm>
          <a:prstGeom prst="rect">
            <a:avLst/>
          </a:prstGeom>
          <a:noFill/>
        </p:spPr>
        <p:txBody>
          <a:bodyPr wrap="none">
            <a:spAutoFit/>
          </a:bodyPr>
          <a:lstStyle/>
          <a:p>
            <a:pPr>
              <a:defRPr/>
            </a:pPr>
            <a:r>
              <a:rPr lang="en-US" sz="2200" b="1" dirty="0">
                <a:solidFill>
                  <a:schemeClr val="tx1"/>
                </a:solidFill>
                <a:effectLst>
                  <a:outerShdw blurRad="38100" dist="38100" dir="2700000" algn="tl">
                    <a:srgbClr val="000000">
                      <a:alpha val="43137"/>
                    </a:srgbClr>
                  </a:outerShdw>
                </a:effectLst>
                <a:cs typeface="+mn-cs"/>
              </a:rPr>
              <a:t>Implements the data access functionality (usually ORM framework)</a:t>
            </a:r>
          </a:p>
        </p:txBody>
      </p:sp>
      <p:pic>
        <p:nvPicPr>
          <p:cNvPr id="19470" name="Picture 2" descr="database,db"/>
          <p:cNvPicPr>
            <a:picLocks noChangeAspect="1" noChangeArrowheads="1"/>
          </p:cNvPicPr>
          <p:nvPr/>
        </p:nvPicPr>
        <p:blipFill>
          <a:blip r:embed="rId2" cstate="print"/>
          <a:srcRect/>
          <a:stretch>
            <a:fillRect/>
          </a:stretch>
        </p:blipFill>
        <p:spPr bwMode="auto">
          <a:xfrm>
            <a:off x="3962400" y="6021388"/>
            <a:ext cx="1219200" cy="635000"/>
          </a:xfrm>
          <a:prstGeom prst="rect">
            <a:avLst/>
          </a:prstGeom>
          <a:noFill/>
          <a:ln w="9525">
            <a:noFill/>
            <a:miter lim="800000"/>
            <a:headEnd/>
            <a:tailEnd/>
          </a:ln>
        </p:spPr>
      </p:pic>
      <p:cxnSp>
        <p:nvCxnSpPr>
          <p:cNvPr id="15" name="Straight Connector 14"/>
          <p:cNvCxnSpPr/>
          <p:nvPr/>
        </p:nvCxnSpPr>
        <p:spPr>
          <a:xfrm>
            <a:off x="4572000" y="3124200"/>
            <a:ext cx="0" cy="452438"/>
          </a:xfrm>
          <a:prstGeom prst="line">
            <a:avLst/>
          </a:prstGeom>
          <a:ln w="38100">
            <a:solidFill>
              <a:schemeClr val="tx1">
                <a:lumMod val="40000"/>
                <a:lumOff val="60000"/>
              </a:schemeClr>
            </a:solidFill>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a:off x="4572000" y="4424363"/>
            <a:ext cx="0" cy="452437"/>
          </a:xfrm>
          <a:prstGeom prst="line">
            <a:avLst/>
          </a:prstGeom>
          <a:ln w="38100">
            <a:solidFill>
              <a:schemeClr val="tx1">
                <a:lumMod val="40000"/>
                <a:lumOff val="60000"/>
              </a:schemeClr>
            </a:solidFill>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1" name="Straight Connector 20"/>
          <p:cNvCxnSpPr/>
          <p:nvPr/>
        </p:nvCxnSpPr>
        <p:spPr>
          <a:xfrm>
            <a:off x="4572000" y="5719763"/>
            <a:ext cx="0" cy="452437"/>
          </a:xfrm>
          <a:prstGeom prst="line">
            <a:avLst/>
          </a:prstGeom>
          <a:ln w="38100">
            <a:solidFill>
              <a:schemeClr val="tx1">
                <a:lumMod val="40000"/>
                <a:lumOff val="60000"/>
              </a:schemeClr>
            </a:solidFill>
            <a:headEnd type="arrow" w="med" len="med"/>
            <a:tailEnd type="arrow"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DEMO</a:t>
            </a:r>
            <a:endParaRPr dirty="0"/>
          </a:p>
        </p:txBody>
      </p:sp>
      <p:sp>
        <p:nvSpPr>
          <p:cNvPr id="3" name="Content Placeholder 2"/>
          <p:cNvSpPr>
            <a:spLocks noGrp="1"/>
          </p:cNvSpPr>
          <p:nvPr>
            <p:ph idx="1"/>
          </p:nvPr>
        </p:nvSpPr>
        <p:spPr>
          <a:xfrm>
            <a:off x="228600" y="990600"/>
            <a:ext cx="8686800" cy="5410200"/>
          </a:xfrm>
        </p:spPr>
        <p:txBody>
          <a:bodyPr/>
          <a:lstStyle/>
          <a:p>
            <a:pPr>
              <a:defRPr/>
            </a:pPr>
            <a:r>
              <a:rPr lang="en-US" sz="3000" dirty="0" smtClean="0"/>
              <a:t>Build up the code skeleton following layered architect using VS </a:t>
            </a:r>
            <a:r>
              <a:rPr lang="en-US" sz="3000" dirty="0" smtClean="0"/>
              <a:t>2013 </a:t>
            </a:r>
            <a:r>
              <a:rPr lang="en-US" sz="3000" dirty="0" smtClean="0"/>
              <a:t>&amp; ADO.NET</a:t>
            </a:r>
            <a:endParaRPr lang="en-US" sz="3000" dirty="0"/>
          </a:p>
        </p:txBody>
      </p:sp>
      <p:sp>
        <p:nvSpPr>
          <p:cNvPr id="19460" name="Slide Number Placeholder 3"/>
          <p:cNvSpPr>
            <a:spLocks noGrp="1"/>
          </p:cNvSpPr>
          <p:nvPr>
            <p:ph type="sldNum" sz="quarter" idx="10"/>
          </p:nvPr>
        </p:nvSpPr>
        <p:spPr bwMode="auto">
          <a:ln>
            <a:miter lim="800000"/>
            <a:headEnd/>
            <a:tailEnd/>
          </a:ln>
        </p:spPr>
        <p:txBody>
          <a:bodyPr/>
          <a:lstStyle/>
          <a:p>
            <a:fld id="{EB51DF90-DDCC-434A-AC32-682761406778}" type="slidenum">
              <a:rPr lang="en-US">
                <a:solidFill>
                  <a:schemeClr val="tx1"/>
                </a:solidFill>
              </a:rPr>
              <a:pPr/>
              <a:t>21</a:t>
            </a:fld>
            <a:endParaRPr lang="en-US">
              <a:solidFill>
                <a:schemeClr val="tx1"/>
              </a:solidFill>
            </a:endParaRPr>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 name="Object 1"/>
          <p:cNvGraphicFramePr>
            <a:graphicFrameLocks noChangeAspect="1"/>
          </p:cNvGraphicFramePr>
          <p:nvPr/>
        </p:nvGraphicFramePr>
        <p:xfrm>
          <a:off x="1600200" y="1828800"/>
          <a:ext cx="4876800" cy="4597285"/>
        </p:xfrm>
        <a:graphic>
          <a:graphicData uri="http://schemas.openxmlformats.org/presentationml/2006/ole">
            <mc:AlternateContent xmlns:mc="http://schemas.openxmlformats.org/markup-compatibility/2006">
              <mc:Choice xmlns:v="urn:schemas-microsoft-com:vml" Requires="v">
                <p:oleObj spid="_x0000_s17428" r:id="rId3" imgW="7773570" imgH="7453492" progId="Visio.Drawing.11">
                  <p:embed/>
                </p:oleObj>
              </mc:Choice>
              <mc:Fallback>
                <p:oleObj r:id="rId3" imgW="7773570" imgH="745349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828800"/>
                        <a:ext cx="4876800" cy="4597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7876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normAutofit/>
          </a:bodyPr>
          <a:lstStyle/>
          <a:p>
            <a:r>
              <a:rPr lang="en-US" sz="3000" b="1" i="1" dirty="0">
                <a:latin typeface="Arial" charset="0"/>
                <a:cs typeface="Arial" charset="0"/>
              </a:rPr>
              <a:t>ADO.NET Overview</a:t>
            </a:r>
          </a:p>
        </p:txBody>
      </p:sp>
      <p:sp>
        <p:nvSpPr>
          <p:cNvPr id="7171" name="Rectangle 6"/>
          <p:cNvSpPr>
            <a:spLocks noGrp="1" noChangeArrowheads="1"/>
          </p:cNvSpPr>
          <p:nvPr>
            <p:ph idx="1"/>
          </p:nvPr>
        </p:nvSpPr>
        <p:spPr/>
        <p:txBody>
          <a:bodyPr>
            <a:normAutofit/>
          </a:bodyPr>
          <a:lstStyle/>
          <a:p>
            <a:pPr marL="0" indent="0">
              <a:buNone/>
            </a:pPr>
            <a:r>
              <a:rPr lang="en-US" sz="2400" dirty="0"/>
              <a:t>What is ADO.NET</a:t>
            </a:r>
          </a:p>
          <a:p>
            <a:r>
              <a:rPr lang="en-US" sz="2400" dirty="0"/>
              <a:t>The new database technology of the .NET (Dot Net) platform, and it builds on Microsoft ActiveX® Data Objects (ADO).</a:t>
            </a:r>
          </a:p>
          <a:p>
            <a:endParaRPr lang="en-US" sz="2400" dirty="0"/>
          </a:p>
          <a:p>
            <a:r>
              <a:rPr lang="en-US" sz="2400" dirty="0"/>
              <a:t>Provides data access services in the Microsoft .NET platform. ADO.NET is a set of classes that expose data access services to the .NET developer.</a:t>
            </a:r>
          </a:p>
          <a:p>
            <a:endParaRPr lang="en-US" sz="2400" dirty="0"/>
          </a:p>
          <a:p>
            <a:r>
              <a:rPr lang="en-US" sz="2400" dirty="0"/>
              <a:t>The strength of ADO.NET is firstly that it lets applications access various types of data using the same methodology. </a:t>
            </a:r>
          </a:p>
        </p:txBody>
      </p:sp>
    </p:spTree>
    <p:extLst>
      <p:ext uri="{BB962C8B-B14F-4D97-AF65-F5344CB8AC3E}">
        <p14:creationId xmlns:p14="http://schemas.microsoft.com/office/powerpoint/2010/main" val="3962064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497" y="2009772"/>
            <a:ext cx="6639852" cy="4048690"/>
          </a:xfrm>
          <a:prstGeom prst="rect">
            <a:avLst/>
          </a:prstGeom>
        </p:spPr>
      </p:pic>
      <p:sp>
        <p:nvSpPr>
          <p:cNvPr id="3" name="Rectangle 2"/>
          <p:cNvSpPr/>
          <p:nvPr/>
        </p:nvSpPr>
        <p:spPr>
          <a:xfrm>
            <a:off x="3429000" y="310206"/>
            <a:ext cx="5392552" cy="553998"/>
          </a:xfrm>
          <a:prstGeom prst="rect">
            <a:avLst/>
          </a:prstGeom>
        </p:spPr>
        <p:txBody>
          <a:bodyPr wrap="square">
            <a:spAutoFit/>
          </a:bodyPr>
          <a:lstStyle/>
          <a:p>
            <a:pPr algn="r"/>
            <a:r>
              <a:rPr lang="en-US" sz="3000" b="1" i="1" dirty="0">
                <a:solidFill>
                  <a:srgbClr val="C00000"/>
                </a:solidFill>
                <a:ea typeface="Tahoma" pitchFamily="34" charset="0"/>
              </a:rPr>
              <a:t>ADO.NET Overview</a:t>
            </a:r>
          </a:p>
        </p:txBody>
      </p:sp>
      <p:sp>
        <p:nvSpPr>
          <p:cNvPr id="4" name="Rectangle 3"/>
          <p:cNvSpPr/>
          <p:nvPr/>
        </p:nvSpPr>
        <p:spPr>
          <a:xfrm>
            <a:off x="1417405" y="1252322"/>
            <a:ext cx="3431517" cy="369332"/>
          </a:xfrm>
          <a:prstGeom prst="rect">
            <a:avLst/>
          </a:prstGeom>
        </p:spPr>
        <p:txBody>
          <a:bodyPr wrap="none">
            <a:spAutoFit/>
          </a:bodyPr>
          <a:lstStyle/>
          <a:p>
            <a:r>
              <a:rPr lang="en-US" dirty="0">
                <a:solidFill>
                  <a:srgbClr val="000000"/>
                </a:solidFill>
              </a:rPr>
              <a:t>Position of ADO.NET in Application</a:t>
            </a:r>
            <a:endParaRPr lang="en-US" dirty="0"/>
          </a:p>
        </p:txBody>
      </p:sp>
    </p:spTree>
    <p:extLst>
      <p:ext uri="{BB962C8B-B14F-4D97-AF65-F5344CB8AC3E}">
        <p14:creationId xmlns:p14="http://schemas.microsoft.com/office/powerpoint/2010/main" val="1376918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138" y="1445256"/>
            <a:ext cx="7031222" cy="4955544"/>
          </a:xfrm>
          <a:prstGeom prst="rect">
            <a:avLst/>
          </a:prstGeom>
        </p:spPr>
      </p:pic>
      <p:sp>
        <p:nvSpPr>
          <p:cNvPr id="3" name="Rectangle 2"/>
          <p:cNvSpPr/>
          <p:nvPr/>
        </p:nvSpPr>
        <p:spPr>
          <a:xfrm>
            <a:off x="4521749" y="275175"/>
            <a:ext cx="4482317" cy="553998"/>
          </a:xfrm>
          <a:prstGeom prst="rect">
            <a:avLst/>
          </a:prstGeom>
        </p:spPr>
        <p:txBody>
          <a:bodyPr wrap="none">
            <a:spAutoFit/>
          </a:bodyPr>
          <a:lstStyle/>
          <a:p>
            <a:pPr algn="r"/>
            <a:r>
              <a:rPr lang="en-US" sz="3000" b="1" i="1" dirty="0">
                <a:solidFill>
                  <a:srgbClr val="C00000"/>
                </a:solidFill>
                <a:ea typeface="Tahoma" pitchFamily="34" charset="0"/>
              </a:rPr>
              <a:t>ADO.NET Components </a:t>
            </a:r>
          </a:p>
        </p:txBody>
      </p:sp>
    </p:spTree>
    <p:extLst>
      <p:ext uri="{BB962C8B-B14F-4D97-AF65-F5344CB8AC3E}">
        <p14:creationId xmlns:p14="http://schemas.microsoft.com/office/powerpoint/2010/main" val="2406902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3000" b="1" i="1" dirty="0">
                <a:latin typeface="Arial" charset="0"/>
                <a:cs typeface="Arial" charset="0"/>
              </a:rPr>
              <a:t>ADO.NET Objects</a:t>
            </a:r>
          </a:p>
        </p:txBody>
      </p:sp>
      <p:sp>
        <p:nvSpPr>
          <p:cNvPr id="12291" name="Rectangle 3"/>
          <p:cNvSpPr>
            <a:spLocks noGrp="1" noChangeArrowheads="1"/>
          </p:cNvSpPr>
          <p:nvPr>
            <p:ph idx="1"/>
          </p:nvPr>
        </p:nvSpPr>
        <p:spPr/>
        <p:txBody>
          <a:bodyPr>
            <a:normAutofit fontScale="85000" lnSpcReduction="20000"/>
          </a:bodyPr>
          <a:lstStyle/>
          <a:p>
            <a:pPr eaLnBrk="1" hangingPunct="1">
              <a:lnSpc>
                <a:spcPct val="150000"/>
              </a:lnSpc>
            </a:pPr>
            <a:r>
              <a:rPr lang="en-US" dirty="0" smtClean="0"/>
              <a:t>Connection</a:t>
            </a:r>
          </a:p>
          <a:p>
            <a:pPr lvl="1" eaLnBrk="1" hangingPunct="1">
              <a:lnSpc>
                <a:spcPct val="150000"/>
              </a:lnSpc>
            </a:pPr>
            <a:r>
              <a:rPr lang="en-US" dirty="0" smtClean="0"/>
              <a:t>Connects to data source</a:t>
            </a:r>
          </a:p>
          <a:p>
            <a:pPr eaLnBrk="1" hangingPunct="1">
              <a:lnSpc>
                <a:spcPct val="150000"/>
              </a:lnSpc>
            </a:pPr>
            <a:r>
              <a:rPr lang="en-US" dirty="0" smtClean="0"/>
              <a:t>Command</a:t>
            </a:r>
          </a:p>
          <a:p>
            <a:pPr lvl="1" eaLnBrk="1" hangingPunct="1">
              <a:lnSpc>
                <a:spcPct val="150000"/>
              </a:lnSpc>
            </a:pPr>
            <a:r>
              <a:rPr lang="en-US" dirty="0" smtClean="0"/>
              <a:t>Executes SELECT, INSERT, UPDATE and DELETE commands</a:t>
            </a:r>
          </a:p>
          <a:p>
            <a:pPr eaLnBrk="1" hangingPunct="1">
              <a:lnSpc>
                <a:spcPct val="150000"/>
              </a:lnSpc>
            </a:pPr>
            <a:r>
              <a:rPr lang="en-US" dirty="0" smtClean="0"/>
              <a:t>Data Reader</a:t>
            </a:r>
          </a:p>
          <a:p>
            <a:pPr lvl="1" eaLnBrk="1" hangingPunct="1">
              <a:lnSpc>
                <a:spcPct val="150000"/>
              </a:lnSpc>
            </a:pPr>
            <a:r>
              <a:rPr lang="en-US" dirty="0" smtClean="0"/>
              <a:t>Forward-only, read-only stream of data</a:t>
            </a:r>
          </a:p>
          <a:p>
            <a:pPr eaLnBrk="1" hangingPunct="1">
              <a:lnSpc>
                <a:spcPct val="150000"/>
              </a:lnSpc>
            </a:pPr>
            <a:r>
              <a:rPr lang="en-US" dirty="0" smtClean="0"/>
              <a:t>Data Adapter</a:t>
            </a:r>
          </a:p>
          <a:p>
            <a:pPr lvl="1" eaLnBrk="1" hangingPunct="1">
              <a:lnSpc>
                <a:spcPct val="150000"/>
              </a:lnSpc>
            </a:pPr>
            <a:r>
              <a:rPr lang="en-US" dirty="0" smtClean="0"/>
              <a:t>Connects a </a:t>
            </a:r>
            <a:r>
              <a:rPr lang="en-US" dirty="0" err="1" smtClean="0"/>
              <a:t>DataSet</a:t>
            </a:r>
            <a:r>
              <a:rPr lang="en-US" dirty="0" smtClean="0"/>
              <a:t> to a data source</a:t>
            </a:r>
          </a:p>
        </p:txBody>
      </p:sp>
    </p:spTree>
    <p:extLst>
      <p:ext uri="{BB962C8B-B14F-4D97-AF65-F5344CB8AC3E}">
        <p14:creationId xmlns:p14="http://schemas.microsoft.com/office/powerpoint/2010/main" val="397365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marL="460375" indent="-460375"/>
            <a:r>
              <a:rPr lang="en-US" sz="3000" b="1" i="1" dirty="0" smtClean="0">
                <a:latin typeface="Arial" charset="0"/>
                <a:cs typeface="Arial" charset="0"/>
              </a:rPr>
              <a:t>Connection</a:t>
            </a:r>
            <a:endParaRPr lang="en-US" sz="3000" b="1" i="1" dirty="0">
              <a:latin typeface="Arial" charset="0"/>
              <a:cs typeface="Arial" charset="0"/>
            </a:endParaRPr>
          </a:p>
        </p:txBody>
      </p:sp>
      <p:sp>
        <p:nvSpPr>
          <p:cNvPr id="21507" name="Rectangle 3"/>
          <p:cNvSpPr>
            <a:spLocks noGrp="1" noChangeArrowheads="1"/>
          </p:cNvSpPr>
          <p:nvPr>
            <p:ph idx="1"/>
          </p:nvPr>
        </p:nvSpPr>
        <p:spPr/>
        <p:txBody>
          <a:bodyPr>
            <a:normAutofit fontScale="92500"/>
          </a:bodyPr>
          <a:lstStyle/>
          <a:p>
            <a:r>
              <a:rPr lang="en-US" dirty="0"/>
              <a:t>The ADO.NET Connection class is used to establish a connection to the database. </a:t>
            </a:r>
          </a:p>
          <a:p>
            <a:r>
              <a:rPr lang="en-US" dirty="0"/>
              <a:t>The Connection class uses a </a:t>
            </a:r>
            <a:r>
              <a:rPr lang="en-US" b="1" dirty="0" err="1"/>
              <a:t>ConnectionString</a:t>
            </a:r>
            <a:r>
              <a:rPr lang="en-US" b="1" dirty="0"/>
              <a:t> </a:t>
            </a:r>
            <a:r>
              <a:rPr lang="en-US" dirty="0"/>
              <a:t>to identify the database server location, authentication parameters, and other information to connect to the database. - This </a:t>
            </a:r>
            <a:r>
              <a:rPr lang="en-US" dirty="0" err="1"/>
              <a:t>ConnectionString</a:t>
            </a:r>
            <a:r>
              <a:rPr lang="en-US" dirty="0"/>
              <a:t> is typically stored in the </a:t>
            </a:r>
            <a:r>
              <a:rPr lang="en-US" dirty="0" err="1"/>
              <a:t>web.config</a:t>
            </a:r>
            <a:r>
              <a:rPr lang="en-US" dirty="0"/>
              <a:t> / </a:t>
            </a:r>
            <a:r>
              <a:rPr lang="en-US" dirty="0" err="1"/>
              <a:t>app.config</a:t>
            </a:r>
            <a:r>
              <a:rPr lang="en-US" dirty="0"/>
              <a:t>.</a:t>
            </a:r>
          </a:p>
          <a:p>
            <a:r>
              <a:rPr lang="en-US" dirty="0"/>
              <a:t>Should open a connection when you need it and close it as soon as you have finished with it.</a:t>
            </a:r>
            <a:endParaRPr lang="en-US" dirty="0" smtClean="0"/>
          </a:p>
        </p:txBody>
      </p:sp>
    </p:spTree>
    <p:extLst>
      <p:ext uri="{BB962C8B-B14F-4D97-AF65-F5344CB8AC3E}">
        <p14:creationId xmlns:p14="http://schemas.microsoft.com/office/powerpoint/2010/main" val="3794941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SQL Server Security</a:t>
            </a:r>
          </a:p>
        </p:txBody>
      </p:sp>
      <p:grpSp>
        <p:nvGrpSpPr>
          <p:cNvPr id="2" name="Group 3"/>
          <p:cNvGrpSpPr>
            <a:grpSpLocks/>
          </p:cNvGrpSpPr>
          <p:nvPr/>
        </p:nvGrpSpPr>
        <p:grpSpPr bwMode="auto">
          <a:xfrm>
            <a:off x="381000" y="3429000"/>
            <a:ext cx="914400" cy="838200"/>
            <a:chOff x="2967" y="2733"/>
            <a:chExt cx="789" cy="870"/>
          </a:xfrm>
        </p:grpSpPr>
        <p:grpSp>
          <p:nvGrpSpPr>
            <p:cNvPr id="3" name="Group 4"/>
            <p:cNvGrpSpPr>
              <a:grpSpLocks/>
            </p:cNvGrpSpPr>
            <p:nvPr/>
          </p:nvGrpSpPr>
          <p:grpSpPr bwMode="auto">
            <a:xfrm>
              <a:off x="2967" y="3191"/>
              <a:ext cx="763" cy="412"/>
              <a:chOff x="1929" y="1343"/>
              <a:chExt cx="763" cy="412"/>
            </a:xfrm>
          </p:grpSpPr>
          <p:sp>
            <p:nvSpPr>
              <p:cNvPr id="22662" name="Freeform 5"/>
              <p:cNvSpPr>
                <a:spLocks noChangeAspect="1"/>
              </p:cNvSpPr>
              <p:nvPr/>
            </p:nvSpPr>
            <p:spPr bwMode="auto">
              <a:xfrm>
                <a:off x="2428" y="1450"/>
                <a:ext cx="263" cy="305"/>
              </a:xfrm>
              <a:custGeom>
                <a:avLst/>
                <a:gdLst>
                  <a:gd name="T0" fmla="*/ 1 w 364"/>
                  <a:gd name="T1" fmla="*/ 111 h 422"/>
                  <a:gd name="T2" fmla="*/ 190 w 364"/>
                  <a:gd name="T3" fmla="*/ 0 h 422"/>
                  <a:gd name="T4" fmla="*/ 190 w 364"/>
                  <a:gd name="T5" fmla="*/ 94 h 422"/>
                  <a:gd name="T6" fmla="*/ 0 w 364"/>
                  <a:gd name="T7" fmla="*/ 22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63" name="Freeform 6"/>
              <p:cNvSpPr>
                <a:spLocks noChangeAspect="1"/>
              </p:cNvSpPr>
              <p:nvPr/>
            </p:nvSpPr>
            <p:spPr bwMode="auto">
              <a:xfrm>
                <a:off x="1929" y="1343"/>
                <a:ext cx="763" cy="264"/>
              </a:xfrm>
              <a:custGeom>
                <a:avLst/>
                <a:gdLst>
                  <a:gd name="T0" fmla="*/ 350 w 1091"/>
                  <a:gd name="T1" fmla="*/ 184 h 377"/>
                  <a:gd name="T2" fmla="*/ 0 w 1091"/>
                  <a:gd name="T3" fmla="*/ 92 h 377"/>
                  <a:gd name="T4" fmla="*/ 194 w 1091"/>
                  <a:gd name="T5" fmla="*/ 0 h 377"/>
                  <a:gd name="T6" fmla="*/ 533 w 1091"/>
                  <a:gd name="T7" fmla="*/ 74 h 377"/>
                  <a:gd name="T8" fmla="*/ 350 w 1091"/>
                  <a:gd name="T9" fmla="*/ 18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64" name="Freeform 7"/>
              <p:cNvSpPr>
                <a:spLocks noChangeAspect="1"/>
              </p:cNvSpPr>
              <p:nvPr/>
            </p:nvSpPr>
            <p:spPr bwMode="auto">
              <a:xfrm>
                <a:off x="1929" y="1473"/>
                <a:ext cx="499" cy="282"/>
              </a:xfrm>
              <a:custGeom>
                <a:avLst/>
                <a:gdLst>
                  <a:gd name="T0" fmla="*/ 0 w 690"/>
                  <a:gd name="T1" fmla="*/ 3 h 390"/>
                  <a:gd name="T2" fmla="*/ 0 w 690"/>
                  <a:gd name="T3" fmla="*/ 101 h 390"/>
                  <a:gd name="T4" fmla="*/ 361 w 690"/>
                  <a:gd name="T5" fmla="*/ 204 h 390"/>
                  <a:gd name="T6" fmla="*/ 361 w 690"/>
                  <a:gd name="T7" fmla="*/ 97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65" name="Freeform 8"/>
              <p:cNvSpPr>
                <a:spLocks noChangeAspect="1"/>
              </p:cNvSpPr>
              <p:nvPr/>
            </p:nvSpPr>
            <p:spPr bwMode="auto">
              <a:xfrm>
                <a:off x="2190" y="1573"/>
                <a:ext cx="196" cy="137"/>
              </a:xfrm>
              <a:custGeom>
                <a:avLst/>
                <a:gdLst>
                  <a:gd name="T0" fmla="*/ 0 w 271"/>
                  <a:gd name="T1" fmla="*/ 0 h 189"/>
                  <a:gd name="T2" fmla="*/ 142 w 271"/>
                  <a:gd name="T3" fmla="*/ 38 h 189"/>
                  <a:gd name="T4" fmla="*/ 142 w 271"/>
                  <a:gd name="T5" fmla="*/ 99 h 189"/>
                  <a:gd name="T6" fmla="*/ 0 w 271"/>
                  <a:gd name="T7" fmla="*/ 60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cmpd="sng">
                <a:noFill/>
                <a:prstDash val="solid"/>
                <a:round/>
                <a:headEnd type="none" w="med" len="med"/>
                <a:tailEnd type="none" w="med" len="med"/>
              </a:ln>
            </p:spPr>
            <p:txBody>
              <a:bodyPr/>
              <a:lstStyle/>
              <a:p>
                <a:endParaRPr lang="en-US"/>
              </a:p>
            </p:txBody>
          </p:sp>
          <p:sp>
            <p:nvSpPr>
              <p:cNvPr id="22666" name="Freeform 9"/>
              <p:cNvSpPr>
                <a:spLocks noChangeAspect="1" noChangeArrowheads="1"/>
              </p:cNvSpPr>
              <p:nvPr/>
            </p:nvSpPr>
            <p:spPr bwMode="auto">
              <a:xfrm>
                <a:off x="2194" y="1624"/>
                <a:ext cx="189" cy="49"/>
              </a:xfrm>
              <a:custGeom>
                <a:avLst/>
                <a:gdLst>
                  <a:gd name="T0" fmla="*/ 0 w 261"/>
                  <a:gd name="T1" fmla="*/ 0 h 69"/>
                  <a:gd name="T2" fmla="*/ 137 w 261"/>
                  <a:gd name="T3" fmla="*/ 35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endParaRPr lang="en-US"/>
              </a:p>
            </p:txBody>
          </p:sp>
          <p:sp>
            <p:nvSpPr>
              <p:cNvPr id="22667" name="Freeform 10"/>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p:spPr>
            <p:txBody>
              <a:bodyPr wrap="none" tIns="27432" bIns="27432" anchor="ctr">
                <a:spAutoFit/>
              </a:bodyPr>
              <a:lstStyle/>
              <a:p>
                <a:endParaRPr lang="en-US"/>
              </a:p>
            </p:txBody>
          </p:sp>
          <p:sp>
            <p:nvSpPr>
              <p:cNvPr id="22668" name="Line 11"/>
              <p:cNvSpPr>
                <a:spLocks noChangeShapeType="1"/>
              </p:cNvSpPr>
              <p:nvPr/>
            </p:nvSpPr>
            <p:spPr bwMode="auto">
              <a:xfrm>
                <a:off x="2207" y="1600"/>
                <a:ext cx="153" cy="38"/>
              </a:xfrm>
              <a:prstGeom prst="line">
                <a:avLst/>
              </a:prstGeom>
              <a:noFill/>
              <a:ln w="3175">
                <a:solidFill>
                  <a:srgbClr val="777777"/>
                </a:solidFill>
                <a:round/>
                <a:headEnd/>
                <a:tailEnd/>
              </a:ln>
            </p:spPr>
            <p:txBody>
              <a:bodyPr wrap="none" tIns="27432" bIns="27432" anchor="ctr">
                <a:spAutoFit/>
              </a:bodyPr>
              <a:lstStyle/>
              <a:p>
                <a:endParaRPr lang="en-US"/>
              </a:p>
            </p:txBody>
          </p:sp>
          <p:sp>
            <p:nvSpPr>
              <p:cNvPr id="22669" name="Line 12"/>
              <p:cNvSpPr>
                <a:spLocks noChangeShapeType="1"/>
              </p:cNvSpPr>
              <p:nvPr/>
            </p:nvSpPr>
            <p:spPr bwMode="auto">
              <a:xfrm>
                <a:off x="2337" y="1678"/>
                <a:ext cx="29" cy="6"/>
              </a:xfrm>
              <a:prstGeom prst="line">
                <a:avLst/>
              </a:prstGeom>
              <a:noFill/>
              <a:ln w="19050">
                <a:solidFill>
                  <a:srgbClr val="D60093"/>
                </a:solidFill>
                <a:round/>
                <a:headEnd/>
                <a:tailEnd/>
              </a:ln>
            </p:spPr>
            <p:txBody>
              <a:bodyPr wrap="none" tIns="27432" bIns="27432" anchor="ctr">
                <a:spAutoFit/>
              </a:bodyPr>
              <a:lstStyle/>
              <a:p>
                <a:endParaRPr lang="en-US"/>
              </a:p>
            </p:txBody>
          </p:sp>
          <p:sp>
            <p:nvSpPr>
              <p:cNvPr id="22670" name="Freeform 13"/>
              <p:cNvSpPr>
                <a:spLocks/>
              </p:cNvSpPr>
              <p:nvPr/>
            </p:nvSpPr>
            <p:spPr bwMode="auto">
              <a:xfrm>
                <a:off x="2255" y="1610"/>
                <a:ext cx="47" cy="25"/>
              </a:xfrm>
              <a:custGeom>
                <a:avLst/>
                <a:gdLst>
                  <a:gd name="T0" fmla="*/ 0 w 64"/>
                  <a:gd name="T1" fmla="*/ 0 h 35"/>
                  <a:gd name="T2" fmla="*/ 1 w 64"/>
                  <a:gd name="T3" fmla="*/ 9 h 35"/>
                  <a:gd name="T4" fmla="*/ 35 w 64"/>
                  <a:gd name="T5" fmla="*/ 18 h 35"/>
                  <a:gd name="T6" fmla="*/ 35 w 64"/>
                  <a:gd name="T7" fmla="*/ 1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p:spPr>
            <p:txBody>
              <a:bodyPr tIns="27432" bIns="27432" anchor="ctr">
                <a:spAutoFit/>
              </a:bodyPr>
              <a:lstStyle/>
              <a:p>
                <a:endParaRPr lang="en-US"/>
              </a:p>
            </p:txBody>
          </p:sp>
          <p:sp>
            <p:nvSpPr>
              <p:cNvPr id="22671" name="Line 14"/>
              <p:cNvSpPr>
                <a:spLocks noChangeShapeType="1"/>
              </p:cNvSpPr>
              <p:nvPr/>
            </p:nvSpPr>
            <p:spPr bwMode="auto">
              <a:xfrm>
                <a:off x="1942" y="1503"/>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22672" name="Line 15"/>
              <p:cNvSpPr>
                <a:spLocks noChangeShapeType="1"/>
              </p:cNvSpPr>
              <p:nvPr/>
            </p:nvSpPr>
            <p:spPr bwMode="auto">
              <a:xfrm>
                <a:off x="1942" y="1525"/>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22673" name="Line 16"/>
              <p:cNvSpPr>
                <a:spLocks noChangeShapeType="1"/>
              </p:cNvSpPr>
              <p:nvPr/>
            </p:nvSpPr>
            <p:spPr bwMode="auto">
              <a:xfrm>
                <a:off x="1942" y="1548"/>
                <a:ext cx="202" cy="57"/>
              </a:xfrm>
              <a:prstGeom prst="line">
                <a:avLst/>
              </a:prstGeom>
              <a:noFill/>
              <a:ln w="6350">
                <a:solidFill>
                  <a:srgbClr val="777777"/>
                </a:solidFill>
                <a:round/>
                <a:headEnd/>
                <a:tailEnd/>
              </a:ln>
            </p:spPr>
            <p:txBody>
              <a:bodyPr tIns="27432" bIns="27432" anchor="ctr">
                <a:spAutoFit/>
              </a:bodyPr>
              <a:lstStyle/>
              <a:p>
                <a:endParaRPr lang="en-US"/>
              </a:p>
            </p:txBody>
          </p:sp>
          <p:sp>
            <p:nvSpPr>
              <p:cNvPr id="22674" name="Line 17"/>
              <p:cNvSpPr>
                <a:spLocks noChangeShapeType="1"/>
              </p:cNvSpPr>
              <p:nvPr/>
            </p:nvSpPr>
            <p:spPr bwMode="auto">
              <a:xfrm>
                <a:off x="1942" y="1570"/>
                <a:ext cx="202" cy="56"/>
              </a:xfrm>
              <a:prstGeom prst="line">
                <a:avLst/>
              </a:prstGeom>
              <a:noFill/>
              <a:ln w="6350">
                <a:solidFill>
                  <a:srgbClr val="777777"/>
                </a:solidFill>
                <a:round/>
                <a:headEnd/>
                <a:tailEnd/>
              </a:ln>
            </p:spPr>
            <p:txBody>
              <a:bodyPr tIns="27432" bIns="27432" anchor="ctr">
                <a:spAutoFit/>
              </a:bodyPr>
              <a:lstStyle/>
              <a:p>
                <a:endParaRPr lang="en-US"/>
              </a:p>
            </p:txBody>
          </p:sp>
          <p:sp>
            <p:nvSpPr>
              <p:cNvPr id="22675" name="Freeform 18"/>
              <p:cNvSpPr>
                <a:spLocks/>
              </p:cNvSpPr>
              <p:nvPr/>
            </p:nvSpPr>
            <p:spPr bwMode="auto">
              <a:xfrm>
                <a:off x="2192" y="1632"/>
                <a:ext cx="198" cy="84"/>
              </a:xfrm>
              <a:custGeom>
                <a:avLst/>
                <a:gdLst>
                  <a:gd name="T0" fmla="*/ 0 w 275"/>
                  <a:gd name="T1" fmla="*/ 21 h 117"/>
                  <a:gd name="T2" fmla="*/ 143 w 275"/>
                  <a:gd name="T3" fmla="*/ 60 h 117"/>
                  <a:gd name="T4" fmla="*/ 143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p:spPr>
            <p:txBody>
              <a:bodyPr wrap="none" tIns="27432" bIns="27432" anchor="ctr">
                <a:spAutoFit/>
              </a:bodyPr>
              <a:lstStyle/>
              <a:p>
                <a:endParaRPr lang="en-US"/>
              </a:p>
            </p:txBody>
          </p:sp>
        </p:grpSp>
        <p:grpSp>
          <p:nvGrpSpPr>
            <p:cNvPr id="4" name="Group 19"/>
            <p:cNvGrpSpPr>
              <a:grpSpLocks/>
            </p:cNvGrpSpPr>
            <p:nvPr/>
          </p:nvGrpSpPr>
          <p:grpSpPr bwMode="auto">
            <a:xfrm>
              <a:off x="3042" y="2733"/>
              <a:ext cx="714" cy="672"/>
              <a:chOff x="2004" y="885"/>
              <a:chExt cx="714" cy="672"/>
            </a:xfrm>
          </p:grpSpPr>
          <p:sp>
            <p:nvSpPr>
              <p:cNvPr id="22651" name="Freeform 20"/>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p:spPr>
            <p:txBody>
              <a:bodyPr/>
              <a:lstStyle/>
              <a:p>
                <a:endParaRPr lang="en-US"/>
              </a:p>
            </p:txBody>
          </p:sp>
          <p:sp>
            <p:nvSpPr>
              <p:cNvPr id="22652" name="Freeform 21"/>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p:spPr>
            <p:txBody>
              <a:bodyPr/>
              <a:lstStyle/>
              <a:p>
                <a:endParaRPr lang="en-US"/>
              </a:p>
            </p:txBody>
          </p:sp>
          <p:sp>
            <p:nvSpPr>
              <p:cNvPr id="22653" name="Oval 22"/>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p:spPr>
            <p:txBody>
              <a:bodyPr/>
              <a:lstStyle/>
              <a:p>
                <a:endParaRPr lang="en-US"/>
              </a:p>
            </p:txBody>
          </p:sp>
          <p:sp>
            <p:nvSpPr>
              <p:cNvPr id="22654" name="Freeform 23"/>
              <p:cNvSpPr>
                <a:spLocks/>
              </p:cNvSpPr>
              <p:nvPr/>
            </p:nvSpPr>
            <p:spPr bwMode="auto">
              <a:xfrm>
                <a:off x="2046" y="1382"/>
                <a:ext cx="452" cy="126"/>
              </a:xfrm>
              <a:custGeom>
                <a:avLst/>
                <a:gdLst>
                  <a:gd name="T0" fmla="*/ 0 w 646"/>
                  <a:gd name="T1" fmla="*/ 0 h 180"/>
                  <a:gd name="T2" fmla="*/ 10 w 646"/>
                  <a:gd name="T3" fmla="*/ 17 h 180"/>
                  <a:gd name="T4" fmla="*/ 281 w 646"/>
                  <a:gd name="T5" fmla="*/ 88 h 180"/>
                  <a:gd name="T6" fmla="*/ 316 w 646"/>
                  <a:gd name="T7" fmla="*/ 78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p:spPr>
            <p:txBody>
              <a:bodyPr/>
              <a:lstStyle/>
              <a:p>
                <a:endParaRPr lang="en-US"/>
              </a:p>
            </p:txBody>
          </p:sp>
          <p:sp>
            <p:nvSpPr>
              <p:cNvPr id="22655" name="Freeform 24"/>
              <p:cNvSpPr>
                <a:spLocks noChangeAspect="1"/>
              </p:cNvSpPr>
              <p:nvPr/>
            </p:nvSpPr>
            <p:spPr bwMode="auto">
              <a:xfrm>
                <a:off x="2154" y="885"/>
                <a:ext cx="564" cy="520"/>
              </a:xfrm>
              <a:custGeom>
                <a:avLst/>
                <a:gdLst>
                  <a:gd name="T0" fmla="*/ 302 w 808"/>
                  <a:gd name="T1" fmla="*/ 362 h 746"/>
                  <a:gd name="T2" fmla="*/ 394 w 808"/>
                  <a:gd name="T3" fmla="*/ 255 h 746"/>
                  <a:gd name="T4" fmla="*/ 394 w 808"/>
                  <a:gd name="T5" fmla="*/ 52 h 746"/>
                  <a:gd name="T6" fmla="*/ 164 w 808"/>
                  <a:gd name="T7" fmla="*/ 0 h 746"/>
                  <a:gd name="T8" fmla="*/ 0 w 808"/>
                  <a:gd name="T9" fmla="*/ 2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56" name="Freeform 25"/>
              <p:cNvSpPr>
                <a:spLocks noChangeAspect="1"/>
              </p:cNvSpPr>
              <p:nvPr/>
            </p:nvSpPr>
            <p:spPr bwMode="auto">
              <a:xfrm>
                <a:off x="2506" y="1000"/>
                <a:ext cx="113" cy="506"/>
              </a:xfrm>
              <a:custGeom>
                <a:avLst/>
                <a:gdLst>
                  <a:gd name="T0" fmla="*/ 0 w 144"/>
                  <a:gd name="T1" fmla="*/ 398 h 644"/>
                  <a:gd name="T2" fmla="*/ 0 w 144"/>
                  <a:gd name="T3" fmla="*/ 49 h 644"/>
                  <a:gd name="T4" fmla="*/ 89 w 144"/>
                  <a:gd name="T5" fmla="*/ 0 h 644"/>
                  <a:gd name="T6" fmla="*/ 89 w 144"/>
                  <a:gd name="T7" fmla="*/ 342 h 644"/>
                  <a:gd name="T8" fmla="*/ 0 w 144"/>
                  <a:gd name="T9" fmla="*/ 398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57" name="Freeform 26"/>
              <p:cNvSpPr>
                <a:spLocks noChangeAspect="1"/>
              </p:cNvSpPr>
              <p:nvPr/>
            </p:nvSpPr>
            <p:spPr bwMode="auto">
              <a:xfrm>
                <a:off x="2004" y="891"/>
                <a:ext cx="615" cy="172"/>
              </a:xfrm>
              <a:custGeom>
                <a:avLst/>
                <a:gdLst>
                  <a:gd name="T0" fmla="*/ 395 w 782"/>
                  <a:gd name="T1" fmla="*/ 135 h 219"/>
                  <a:gd name="T2" fmla="*/ 0 w 782"/>
                  <a:gd name="T3" fmla="*/ 42 h 219"/>
                  <a:gd name="T4" fmla="*/ 99 w 782"/>
                  <a:gd name="T5" fmla="*/ 0 h 219"/>
                  <a:gd name="T6" fmla="*/ 484 w 782"/>
                  <a:gd name="T7" fmla="*/ 86 h 219"/>
                  <a:gd name="T8" fmla="*/ 395 w 782"/>
                  <a:gd name="T9" fmla="*/ 135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22658" name="Freeform 27"/>
              <p:cNvSpPr>
                <a:spLocks noChangeAspect="1"/>
              </p:cNvSpPr>
              <p:nvPr/>
            </p:nvSpPr>
            <p:spPr bwMode="auto">
              <a:xfrm>
                <a:off x="2004" y="942"/>
                <a:ext cx="502" cy="566"/>
              </a:xfrm>
              <a:custGeom>
                <a:avLst/>
                <a:gdLst>
                  <a:gd name="T0" fmla="*/ 374 w 672"/>
                  <a:gd name="T1" fmla="*/ 424 h 754"/>
                  <a:gd name="T2" fmla="*/ 374 w 672"/>
                  <a:gd name="T3" fmla="*/ 90 h 754"/>
                  <a:gd name="T4" fmla="*/ 0 w 672"/>
                  <a:gd name="T5" fmla="*/ 0 h 754"/>
                  <a:gd name="T6" fmla="*/ 0 w 672"/>
                  <a:gd name="T7" fmla="*/ 326 h 754"/>
                  <a:gd name="T8" fmla="*/ 374 w 672"/>
                  <a:gd name="T9" fmla="*/ 42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59" name="Freeform 28"/>
              <p:cNvSpPr>
                <a:spLocks noChangeAspect="1"/>
              </p:cNvSpPr>
              <p:nvPr/>
            </p:nvSpPr>
            <p:spPr bwMode="auto">
              <a:xfrm>
                <a:off x="2043" y="992"/>
                <a:ext cx="425" cy="464"/>
              </a:xfrm>
              <a:custGeom>
                <a:avLst/>
                <a:gdLst>
                  <a:gd name="T0" fmla="*/ 367 w 491"/>
                  <a:gd name="T1" fmla="*/ 391 h 549"/>
                  <a:gd name="T2" fmla="*/ 367 w 491"/>
                  <a:gd name="T3" fmla="*/ 84 h 549"/>
                  <a:gd name="T4" fmla="*/ 0 w 491"/>
                  <a:gd name="T5" fmla="*/ 0 h 549"/>
                  <a:gd name="T6" fmla="*/ 0 w 491"/>
                  <a:gd name="T7" fmla="*/ 303 h 549"/>
                  <a:gd name="T8" fmla="*/ 367 w 491"/>
                  <a:gd name="T9" fmla="*/ 391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p:spPr>
            <p:txBody>
              <a:bodyPr/>
              <a:lstStyle/>
              <a:p>
                <a:endParaRPr lang="en-US"/>
              </a:p>
            </p:txBody>
          </p:sp>
          <p:sp>
            <p:nvSpPr>
              <p:cNvPr id="217117" name="Freeform 29"/>
              <p:cNvSpPr>
                <a:spLocks/>
              </p:cNvSpPr>
              <p:nvPr/>
            </p:nvSpPr>
            <p:spPr bwMode="auto">
              <a:xfrm>
                <a:off x="2069" y="1023"/>
                <a:ext cx="374"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en-US"/>
              </a:p>
            </p:txBody>
          </p:sp>
          <p:sp>
            <p:nvSpPr>
              <p:cNvPr id="22661" name="Line 30"/>
              <p:cNvSpPr>
                <a:spLocks noChangeShapeType="1"/>
              </p:cNvSpPr>
              <p:nvPr/>
            </p:nvSpPr>
            <p:spPr bwMode="auto">
              <a:xfrm>
                <a:off x="2102" y="1056"/>
                <a:ext cx="0" cy="61"/>
              </a:xfrm>
              <a:prstGeom prst="line">
                <a:avLst/>
              </a:prstGeom>
              <a:noFill/>
              <a:ln w="25400">
                <a:solidFill>
                  <a:schemeClr val="bg1"/>
                </a:solidFill>
                <a:round/>
                <a:headEnd/>
                <a:tailEnd/>
              </a:ln>
            </p:spPr>
            <p:txBody>
              <a:bodyPr wrap="none" anchor="ctr"/>
              <a:lstStyle/>
              <a:p>
                <a:endParaRPr lang="en-US"/>
              </a:p>
            </p:txBody>
          </p:sp>
        </p:grpSp>
      </p:grpSp>
      <p:sp>
        <p:nvSpPr>
          <p:cNvPr id="217119" name="Rectangle 31"/>
          <p:cNvSpPr>
            <a:spLocks noChangeAspect="1" noChangeArrowheads="1"/>
          </p:cNvSpPr>
          <p:nvPr/>
        </p:nvSpPr>
        <p:spPr bwMode="auto">
          <a:xfrm flipH="1">
            <a:off x="457200" y="4343400"/>
            <a:ext cx="673100" cy="338138"/>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defRPr/>
            </a:pPr>
            <a:r>
              <a:rPr lang="en-US" sz="1800">
                <a:latin typeface="Arial Narrow" pitchFamily="34" charset="0"/>
              </a:rPr>
              <a:t>Client</a:t>
            </a:r>
          </a:p>
        </p:txBody>
      </p:sp>
      <p:grpSp>
        <p:nvGrpSpPr>
          <p:cNvPr id="5" name="Group 32"/>
          <p:cNvGrpSpPr>
            <a:grpSpLocks/>
          </p:cNvGrpSpPr>
          <p:nvPr/>
        </p:nvGrpSpPr>
        <p:grpSpPr bwMode="auto">
          <a:xfrm>
            <a:off x="2743200" y="2057400"/>
            <a:ext cx="762000" cy="1143000"/>
            <a:chOff x="516" y="612"/>
            <a:chExt cx="626" cy="1012"/>
          </a:xfrm>
        </p:grpSpPr>
        <p:sp>
          <p:nvSpPr>
            <p:cNvPr id="22625" name="Freeform 33"/>
            <p:cNvSpPr>
              <a:spLocks/>
            </p:cNvSpPr>
            <p:nvPr/>
          </p:nvSpPr>
          <p:spPr bwMode="auto">
            <a:xfrm>
              <a:off x="528" y="1365"/>
              <a:ext cx="604" cy="259"/>
            </a:xfrm>
            <a:custGeom>
              <a:avLst/>
              <a:gdLst>
                <a:gd name="T0" fmla="*/ 0 w 1252"/>
                <a:gd name="T1" fmla="*/ 68 h 536"/>
                <a:gd name="T2" fmla="*/ 0 w 1252"/>
                <a:gd name="T3" fmla="*/ 86 h 536"/>
                <a:gd name="T4" fmla="*/ 132 w 1252"/>
                <a:gd name="T5" fmla="*/ 125 h 536"/>
                <a:gd name="T6" fmla="*/ 291 w 1252"/>
                <a:gd name="T7" fmla="*/ 21 h 536"/>
                <a:gd name="T8" fmla="*/ 29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en-US"/>
            </a:p>
          </p:txBody>
        </p:sp>
        <p:sp>
          <p:nvSpPr>
            <p:cNvPr id="22626" name="Freeform 34"/>
            <p:cNvSpPr>
              <a:spLocks/>
            </p:cNvSpPr>
            <p:nvPr/>
          </p:nvSpPr>
          <p:spPr bwMode="auto">
            <a:xfrm>
              <a:off x="518" y="612"/>
              <a:ext cx="623" cy="217"/>
            </a:xfrm>
            <a:custGeom>
              <a:avLst/>
              <a:gdLst>
                <a:gd name="T0" fmla="*/ 0 w 1291"/>
                <a:gd name="T1" fmla="*/ 72 h 449"/>
                <a:gd name="T2" fmla="*/ 134 w 1291"/>
                <a:gd name="T3" fmla="*/ 105 h 449"/>
                <a:gd name="T4" fmla="*/ 301 w 1291"/>
                <a:gd name="T5" fmla="*/ 29 h 449"/>
                <a:gd name="T6" fmla="*/ 169 w 1291"/>
                <a:gd name="T7" fmla="*/ 0 h 449"/>
                <a:gd name="T8" fmla="*/ 0 w 1291"/>
                <a:gd name="T9" fmla="*/ 72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22627" name="Freeform 35"/>
            <p:cNvSpPr>
              <a:spLocks/>
            </p:cNvSpPr>
            <p:nvPr/>
          </p:nvSpPr>
          <p:spPr bwMode="auto">
            <a:xfrm>
              <a:off x="790" y="672"/>
              <a:ext cx="352" cy="927"/>
            </a:xfrm>
            <a:custGeom>
              <a:avLst/>
              <a:gdLst>
                <a:gd name="T0" fmla="*/ 0 w 729"/>
                <a:gd name="T1" fmla="*/ 77 h 1916"/>
                <a:gd name="T2" fmla="*/ 1 w 729"/>
                <a:gd name="T3" fmla="*/ 449 h 1916"/>
                <a:gd name="T4" fmla="*/ 170 w 729"/>
                <a:gd name="T5" fmla="*/ 341 h 1916"/>
                <a:gd name="T6" fmla="*/ 170 w 729"/>
                <a:gd name="T7" fmla="*/ 0 h 1916"/>
                <a:gd name="T8" fmla="*/ 0 w 729"/>
                <a:gd name="T9" fmla="*/ 77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28" name="Freeform 36"/>
            <p:cNvSpPr>
              <a:spLocks/>
            </p:cNvSpPr>
            <p:nvPr/>
          </p:nvSpPr>
          <p:spPr bwMode="auto">
            <a:xfrm>
              <a:off x="516" y="760"/>
              <a:ext cx="278" cy="834"/>
            </a:xfrm>
            <a:custGeom>
              <a:avLst/>
              <a:gdLst>
                <a:gd name="T0" fmla="*/ 134 w 577"/>
                <a:gd name="T1" fmla="*/ 33 h 1728"/>
                <a:gd name="T2" fmla="*/ 134 w 577"/>
                <a:gd name="T3" fmla="*/ 403 h 1728"/>
                <a:gd name="T4" fmla="*/ 0 w 577"/>
                <a:gd name="T5" fmla="*/ 365 h 1728"/>
                <a:gd name="T6" fmla="*/ 0 w 577"/>
                <a:gd name="T7" fmla="*/ 0 h 1728"/>
                <a:gd name="T8" fmla="*/ 134 w 577"/>
                <a:gd name="T9" fmla="*/ 33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en-US"/>
            </a:p>
          </p:txBody>
        </p:sp>
        <p:sp>
          <p:nvSpPr>
            <p:cNvPr id="22629" name="Line 37"/>
            <p:cNvSpPr>
              <a:spLocks noChangeShapeType="1"/>
            </p:cNvSpPr>
            <p:nvPr/>
          </p:nvSpPr>
          <p:spPr bwMode="auto">
            <a:xfrm>
              <a:off x="555" y="1462"/>
              <a:ext cx="192" cy="51"/>
            </a:xfrm>
            <a:prstGeom prst="line">
              <a:avLst/>
            </a:prstGeom>
            <a:noFill/>
            <a:ln w="6350">
              <a:solidFill>
                <a:srgbClr val="676767"/>
              </a:solidFill>
              <a:round/>
              <a:headEnd/>
              <a:tailEnd/>
            </a:ln>
          </p:spPr>
          <p:txBody>
            <a:bodyPr wrap="none" anchor="ctr"/>
            <a:lstStyle/>
            <a:p>
              <a:endParaRPr lang="en-US"/>
            </a:p>
          </p:txBody>
        </p:sp>
        <p:sp>
          <p:nvSpPr>
            <p:cNvPr id="22630" name="Oval 38"/>
            <p:cNvSpPr>
              <a:spLocks noChangeArrowheads="1"/>
            </p:cNvSpPr>
            <p:nvPr/>
          </p:nvSpPr>
          <p:spPr bwMode="auto">
            <a:xfrm>
              <a:off x="548" y="801"/>
              <a:ext cx="31" cy="17"/>
            </a:xfrm>
            <a:prstGeom prst="ellipse">
              <a:avLst/>
            </a:prstGeom>
            <a:solidFill>
              <a:srgbClr val="D60093"/>
            </a:solidFill>
            <a:ln w="12700">
              <a:noFill/>
              <a:round/>
              <a:headEnd/>
              <a:tailEnd/>
            </a:ln>
          </p:spPr>
          <p:txBody>
            <a:bodyPr wrap="none" anchor="ctr"/>
            <a:lstStyle/>
            <a:p>
              <a:endParaRPr lang="en-US"/>
            </a:p>
          </p:txBody>
        </p:sp>
        <p:sp>
          <p:nvSpPr>
            <p:cNvPr id="22631" name="Line 39"/>
            <p:cNvSpPr>
              <a:spLocks noChangeShapeType="1"/>
            </p:cNvSpPr>
            <p:nvPr/>
          </p:nvSpPr>
          <p:spPr bwMode="auto">
            <a:xfrm>
              <a:off x="555" y="1424"/>
              <a:ext cx="192" cy="51"/>
            </a:xfrm>
            <a:prstGeom prst="line">
              <a:avLst/>
            </a:prstGeom>
            <a:noFill/>
            <a:ln w="6350">
              <a:solidFill>
                <a:srgbClr val="676767"/>
              </a:solidFill>
              <a:round/>
              <a:headEnd/>
              <a:tailEnd/>
            </a:ln>
          </p:spPr>
          <p:txBody>
            <a:bodyPr wrap="none" anchor="ctr"/>
            <a:lstStyle/>
            <a:p>
              <a:endParaRPr lang="en-US"/>
            </a:p>
          </p:txBody>
        </p:sp>
        <p:sp>
          <p:nvSpPr>
            <p:cNvPr id="22632" name="Line 40"/>
            <p:cNvSpPr>
              <a:spLocks noChangeShapeType="1"/>
            </p:cNvSpPr>
            <p:nvPr/>
          </p:nvSpPr>
          <p:spPr bwMode="auto">
            <a:xfrm>
              <a:off x="555" y="1386"/>
              <a:ext cx="192" cy="52"/>
            </a:xfrm>
            <a:prstGeom prst="line">
              <a:avLst/>
            </a:prstGeom>
            <a:noFill/>
            <a:ln w="6350">
              <a:solidFill>
                <a:srgbClr val="676767"/>
              </a:solidFill>
              <a:round/>
              <a:headEnd/>
              <a:tailEnd/>
            </a:ln>
          </p:spPr>
          <p:txBody>
            <a:bodyPr wrap="none" anchor="ctr"/>
            <a:lstStyle/>
            <a:p>
              <a:endParaRPr lang="en-US"/>
            </a:p>
          </p:txBody>
        </p:sp>
        <p:sp>
          <p:nvSpPr>
            <p:cNvPr id="22633" name="Line 41"/>
            <p:cNvSpPr>
              <a:spLocks noChangeShapeType="1"/>
            </p:cNvSpPr>
            <p:nvPr/>
          </p:nvSpPr>
          <p:spPr bwMode="auto">
            <a:xfrm>
              <a:off x="555" y="1349"/>
              <a:ext cx="192" cy="51"/>
            </a:xfrm>
            <a:prstGeom prst="line">
              <a:avLst/>
            </a:prstGeom>
            <a:noFill/>
            <a:ln w="6350">
              <a:solidFill>
                <a:srgbClr val="676767"/>
              </a:solidFill>
              <a:round/>
              <a:headEnd/>
              <a:tailEnd/>
            </a:ln>
          </p:spPr>
          <p:txBody>
            <a:bodyPr wrap="none" anchor="ctr"/>
            <a:lstStyle/>
            <a:p>
              <a:endParaRPr lang="en-US"/>
            </a:p>
          </p:txBody>
        </p:sp>
        <p:sp>
          <p:nvSpPr>
            <p:cNvPr id="22634" name="Line 42"/>
            <p:cNvSpPr>
              <a:spLocks noChangeShapeType="1"/>
            </p:cNvSpPr>
            <p:nvPr/>
          </p:nvSpPr>
          <p:spPr bwMode="auto">
            <a:xfrm>
              <a:off x="555" y="1310"/>
              <a:ext cx="192" cy="51"/>
            </a:xfrm>
            <a:prstGeom prst="line">
              <a:avLst/>
            </a:prstGeom>
            <a:noFill/>
            <a:ln w="6350">
              <a:solidFill>
                <a:srgbClr val="676767"/>
              </a:solidFill>
              <a:round/>
              <a:headEnd/>
              <a:tailEnd/>
            </a:ln>
          </p:spPr>
          <p:txBody>
            <a:bodyPr wrap="none" anchor="ctr"/>
            <a:lstStyle/>
            <a:p>
              <a:endParaRPr lang="en-US"/>
            </a:p>
          </p:txBody>
        </p:sp>
        <p:sp>
          <p:nvSpPr>
            <p:cNvPr id="22635" name="Freeform 43"/>
            <p:cNvSpPr>
              <a:spLocks/>
            </p:cNvSpPr>
            <p:nvPr/>
          </p:nvSpPr>
          <p:spPr bwMode="auto">
            <a:xfrm>
              <a:off x="558" y="946"/>
              <a:ext cx="190" cy="355"/>
            </a:xfrm>
            <a:custGeom>
              <a:avLst/>
              <a:gdLst>
                <a:gd name="T0" fmla="*/ 0 w 397"/>
                <a:gd name="T1" fmla="*/ 147 h 733"/>
                <a:gd name="T2" fmla="*/ 91 w 397"/>
                <a:gd name="T3" fmla="*/ 172 h 733"/>
                <a:gd name="T4" fmla="*/ 91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en-US"/>
            </a:p>
          </p:txBody>
        </p:sp>
        <p:sp>
          <p:nvSpPr>
            <p:cNvPr id="22636" name="Freeform 44"/>
            <p:cNvSpPr>
              <a:spLocks/>
            </p:cNvSpPr>
            <p:nvPr/>
          </p:nvSpPr>
          <p:spPr bwMode="auto">
            <a:xfrm>
              <a:off x="538" y="876"/>
              <a:ext cx="218" cy="618"/>
            </a:xfrm>
            <a:custGeom>
              <a:avLst/>
              <a:gdLst>
                <a:gd name="T0" fmla="*/ 105 w 453"/>
                <a:gd name="T1" fmla="*/ 25 h 1278"/>
                <a:gd name="T2" fmla="*/ 0 w 453"/>
                <a:gd name="T3" fmla="*/ 0 h 1278"/>
                <a:gd name="T4" fmla="*/ 0 w 453"/>
                <a:gd name="T5" fmla="*/ 299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en-US"/>
            </a:p>
          </p:txBody>
        </p:sp>
        <p:sp>
          <p:nvSpPr>
            <p:cNvPr id="22637" name="Freeform 45"/>
            <p:cNvSpPr>
              <a:spLocks/>
            </p:cNvSpPr>
            <p:nvPr/>
          </p:nvSpPr>
          <p:spPr bwMode="auto">
            <a:xfrm>
              <a:off x="552" y="899"/>
              <a:ext cx="194" cy="352"/>
            </a:xfrm>
            <a:custGeom>
              <a:avLst/>
              <a:gdLst>
                <a:gd name="T0" fmla="*/ 94 w 402"/>
                <a:gd name="T1" fmla="*/ 23 h 726"/>
                <a:gd name="T2" fmla="*/ 0 w 402"/>
                <a:gd name="T3" fmla="*/ 0 h 726"/>
                <a:gd name="T4" fmla="*/ 0 w 402"/>
                <a:gd name="T5" fmla="*/ 171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en-US"/>
            </a:p>
          </p:txBody>
        </p:sp>
        <p:sp>
          <p:nvSpPr>
            <p:cNvPr id="22638" name="Line 46"/>
            <p:cNvSpPr>
              <a:spLocks noChangeShapeType="1"/>
            </p:cNvSpPr>
            <p:nvPr/>
          </p:nvSpPr>
          <p:spPr bwMode="auto">
            <a:xfrm>
              <a:off x="553" y="980"/>
              <a:ext cx="187" cy="43"/>
            </a:xfrm>
            <a:prstGeom prst="line">
              <a:avLst/>
            </a:prstGeom>
            <a:noFill/>
            <a:ln w="3175">
              <a:solidFill>
                <a:srgbClr val="676767"/>
              </a:solidFill>
              <a:round/>
              <a:headEnd/>
              <a:tailEnd/>
            </a:ln>
          </p:spPr>
          <p:txBody>
            <a:bodyPr wrap="none" anchor="ctr"/>
            <a:lstStyle/>
            <a:p>
              <a:endParaRPr lang="en-US"/>
            </a:p>
          </p:txBody>
        </p:sp>
        <p:sp>
          <p:nvSpPr>
            <p:cNvPr id="22639" name="Line 47"/>
            <p:cNvSpPr>
              <a:spLocks noChangeShapeType="1"/>
            </p:cNvSpPr>
            <p:nvPr/>
          </p:nvSpPr>
          <p:spPr bwMode="auto">
            <a:xfrm>
              <a:off x="553" y="1055"/>
              <a:ext cx="189" cy="43"/>
            </a:xfrm>
            <a:prstGeom prst="line">
              <a:avLst/>
            </a:prstGeom>
            <a:noFill/>
            <a:ln w="3175">
              <a:solidFill>
                <a:srgbClr val="676767"/>
              </a:solidFill>
              <a:round/>
              <a:headEnd/>
              <a:tailEnd/>
            </a:ln>
          </p:spPr>
          <p:txBody>
            <a:bodyPr wrap="none" anchor="ctr"/>
            <a:lstStyle/>
            <a:p>
              <a:endParaRPr lang="en-US"/>
            </a:p>
          </p:txBody>
        </p:sp>
        <p:sp>
          <p:nvSpPr>
            <p:cNvPr id="22640" name="Line 48"/>
            <p:cNvSpPr>
              <a:spLocks noChangeShapeType="1"/>
            </p:cNvSpPr>
            <p:nvPr/>
          </p:nvSpPr>
          <p:spPr bwMode="auto">
            <a:xfrm>
              <a:off x="553" y="1148"/>
              <a:ext cx="180" cy="43"/>
            </a:xfrm>
            <a:prstGeom prst="line">
              <a:avLst/>
            </a:prstGeom>
            <a:noFill/>
            <a:ln w="3175">
              <a:solidFill>
                <a:srgbClr val="676767"/>
              </a:solidFill>
              <a:round/>
              <a:headEnd/>
              <a:tailEnd/>
            </a:ln>
          </p:spPr>
          <p:txBody>
            <a:bodyPr wrap="none" anchor="ctr"/>
            <a:lstStyle/>
            <a:p>
              <a:endParaRPr lang="en-US"/>
            </a:p>
          </p:txBody>
        </p:sp>
        <p:sp>
          <p:nvSpPr>
            <p:cNvPr id="22641" name="Freeform 49"/>
            <p:cNvSpPr>
              <a:spLocks/>
            </p:cNvSpPr>
            <p:nvPr/>
          </p:nvSpPr>
          <p:spPr bwMode="auto">
            <a:xfrm>
              <a:off x="609" y="943"/>
              <a:ext cx="74" cy="40"/>
            </a:xfrm>
            <a:custGeom>
              <a:avLst/>
              <a:gdLst>
                <a:gd name="T0" fmla="*/ 0 w 152"/>
                <a:gd name="T1" fmla="*/ 0 h 82"/>
                <a:gd name="T2" fmla="*/ 0 w 152"/>
                <a:gd name="T3" fmla="*/ 11 h 82"/>
                <a:gd name="T4" fmla="*/ 36 w 152"/>
                <a:gd name="T5" fmla="*/ 20 h 82"/>
                <a:gd name="T6" fmla="*/ 36 w 152"/>
                <a:gd name="T7" fmla="*/ 8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en-US"/>
            </a:p>
          </p:txBody>
        </p:sp>
        <p:sp>
          <p:nvSpPr>
            <p:cNvPr id="22642" name="Line 50"/>
            <p:cNvSpPr>
              <a:spLocks noChangeShapeType="1"/>
            </p:cNvSpPr>
            <p:nvPr/>
          </p:nvSpPr>
          <p:spPr bwMode="auto">
            <a:xfrm>
              <a:off x="580" y="949"/>
              <a:ext cx="138" cy="30"/>
            </a:xfrm>
            <a:prstGeom prst="line">
              <a:avLst/>
            </a:prstGeom>
            <a:noFill/>
            <a:ln w="6350">
              <a:solidFill>
                <a:srgbClr val="919191"/>
              </a:solidFill>
              <a:round/>
              <a:headEnd/>
              <a:tailEnd/>
            </a:ln>
          </p:spPr>
          <p:txBody>
            <a:bodyPr wrap="none" anchor="ctr"/>
            <a:lstStyle/>
            <a:p>
              <a:endParaRPr lang="en-US"/>
            </a:p>
          </p:txBody>
        </p:sp>
        <p:sp>
          <p:nvSpPr>
            <p:cNvPr id="22643" name="Freeform 51"/>
            <p:cNvSpPr>
              <a:spLocks/>
            </p:cNvSpPr>
            <p:nvPr/>
          </p:nvSpPr>
          <p:spPr bwMode="auto">
            <a:xfrm>
              <a:off x="566" y="1086"/>
              <a:ext cx="167" cy="75"/>
            </a:xfrm>
            <a:custGeom>
              <a:avLst/>
              <a:gdLst>
                <a:gd name="T0" fmla="*/ 0 w 351"/>
                <a:gd name="T1" fmla="*/ 14 h 183"/>
                <a:gd name="T2" fmla="*/ 0 w 351"/>
                <a:gd name="T3" fmla="*/ 0 h 183"/>
                <a:gd name="T4" fmla="*/ 79 w 351"/>
                <a:gd name="T5" fmla="*/ 16 h 183"/>
                <a:gd name="T6" fmla="*/ 79 w 351"/>
                <a:gd name="T7" fmla="*/ 31 h 183"/>
                <a:gd name="T8" fmla="*/ 0 w 351"/>
                <a:gd name="T9" fmla="*/ 14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644" name="Freeform 52"/>
            <p:cNvSpPr>
              <a:spLocks/>
            </p:cNvSpPr>
            <p:nvPr/>
          </p:nvSpPr>
          <p:spPr bwMode="auto">
            <a:xfrm>
              <a:off x="566" y="1179"/>
              <a:ext cx="167" cy="83"/>
            </a:xfrm>
            <a:custGeom>
              <a:avLst/>
              <a:gdLst>
                <a:gd name="T0" fmla="*/ 0 w 351"/>
                <a:gd name="T1" fmla="*/ 18 h 182"/>
                <a:gd name="T2" fmla="*/ 0 w 351"/>
                <a:gd name="T3" fmla="*/ 0 h 182"/>
                <a:gd name="T4" fmla="*/ 79 w 351"/>
                <a:gd name="T5" fmla="*/ 19 h 182"/>
                <a:gd name="T6" fmla="*/ 79 w 351"/>
                <a:gd name="T7" fmla="*/ 38 h 182"/>
                <a:gd name="T8" fmla="*/ 0 w 351"/>
                <a:gd name="T9" fmla="*/ 18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645" name="Freeform 53"/>
            <p:cNvSpPr>
              <a:spLocks/>
            </p:cNvSpPr>
            <p:nvPr/>
          </p:nvSpPr>
          <p:spPr bwMode="auto">
            <a:xfrm>
              <a:off x="563" y="1002"/>
              <a:ext cx="170" cy="77"/>
            </a:xfrm>
            <a:custGeom>
              <a:avLst/>
              <a:gdLst>
                <a:gd name="T0" fmla="*/ 0 w 351"/>
                <a:gd name="T1" fmla="*/ 15 h 182"/>
                <a:gd name="T2" fmla="*/ 0 w 351"/>
                <a:gd name="T3" fmla="*/ 0 h 182"/>
                <a:gd name="T4" fmla="*/ 82 w 351"/>
                <a:gd name="T5" fmla="*/ 17 h 182"/>
                <a:gd name="T6" fmla="*/ 82 w 351"/>
                <a:gd name="T7" fmla="*/ 33 h 182"/>
                <a:gd name="T8" fmla="*/ 0 w 351"/>
                <a:gd name="T9" fmla="*/ 15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646" name="Line 54"/>
            <p:cNvSpPr>
              <a:spLocks noChangeShapeType="1"/>
            </p:cNvSpPr>
            <p:nvPr/>
          </p:nvSpPr>
          <p:spPr bwMode="auto">
            <a:xfrm flipH="1" flipV="1">
              <a:off x="685" y="1049"/>
              <a:ext cx="33" cy="8"/>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647" name="Line 55"/>
            <p:cNvSpPr>
              <a:spLocks noChangeShapeType="1"/>
            </p:cNvSpPr>
            <p:nvPr/>
          </p:nvSpPr>
          <p:spPr bwMode="auto">
            <a:xfrm flipH="1" flipV="1">
              <a:off x="685" y="1131"/>
              <a:ext cx="33" cy="7"/>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648" name="Line 56"/>
            <p:cNvSpPr>
              <a:spLocks noChangeShapeType="1"/>
            </p:cNvSpPr>
            <p:nvPr/>
          </p:nvSpPr>
          <p:spPr bwMode="auto">
            <a:xfrm flipH="1" flipV="1">
              <a:off x="685" y="1230"/>
              <a:ext cx="33" cy="8"/>
            </a:xfrm>
            <a:prstGeom prst="line">
              <a:avLst/>
            </a:prstGeom>
            <a:noFill/>
            <a:ln w="9525">
              <a:solidFill>
                <a:srgbClr val="D60093"/>
              </a:solidFill>
              <a:round/>
              <a:headEnd/>
              <a:tailEnd/>
            </a:ln>
          </p:spPr>
          <p:txBody>
            <a:bodyPr wrap="none" tIns="27432" bIns="27432" anchor="ctr">
              <a:spAutoFit/>
            </a:bodyPr>
            <a:lstStyle/>
            <a:p>
              <a:endParaRPr lang="en-US"/>
            </a:p>
          </p:txBody>
        </p:sp>
      </p:grpSp>
      <p:grpSp>
        <p:nvGrpSpPr>
          <p:cNvPr id="6" name="Group 57"/>
          <p:cNvGrpSpPr>
            <a:grpSpLocks/>
          </p:cNvGrpSpPr>
          <p:nvPr/>
        </p:nvGrpSpPr>
        <p:grpSpPr bwMode="auto">
          <a:xfrm>
            <a:off x="5334000" y="4648200"/>
            <a:ext cx="762000" cy="1143000"/>
            <a:chOff x="516" y="612"/>
            <a:chExt cx="626" cy="1012"/>
          </a:xfrm>
        </p:grpSpPr>
        <p:sp>
          <p:nvSpPr>
            <p:cNvPr id="22601" name="Freeform 58"/>
            <p:cNvSpPr>
              <a:spLocks/>
            </p:cNvSpPr>
            <p:nvPr/>
          </p:nvSpPr>
          <p:spPr bwMode="auto">
            <a:xfrm>
              <a:off x="528" y="1365"/>
              <a:ext cx="604" cy="259"/>
            </a:xfrm>
            <a:custGeom>
              <a:avLst/>
              <a:gdLst>
                <a:gd name="T0" fmla="*/ 0 w 1252"/>
                <a:gd name="T1" fmla="*/ 68 h 536"/>
                <a:gd name="T2" fmla="*/ 0 w 1252"/>
                <a:gd name="T3" fmla="*/ 86 h 536"/>
                <a:gd name="T4" fmla="*/ 132 w 1252"/>
                <a:gd name="T5" fmla="*/ 125 h 536"/>
                <a:gd name="T6" fmla="*/ 291 w 1252"/>
                <a:gd name="T7" fmla="*/ 21 h 536"/>
                <a:gd name="T8" fmla="*/ 29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en-US"/>
            </a:p>
          </p:txBody>
        </p:sp>
        <p:sp>
          <p:nvSpPr>
            <p:cNvPr id="22602" name="Freeform 59"/>
            <p:cNvSpPr>
              <a:spLocks/>
            </p:cNvSpPr>
            <p:nvPr/>
          </p:nvSpPr>
          <p:spPr bwMode="auto">
            <a:xfrm>
              <a:off x="518" y="612"/>
              <a:ext cx="623" cy="217"/>
            </a:xfrm>
            <a:custGeom>
              <a:avLst/>
              <a:gdLst>
                <a:gd name="T0" fmla="*/ 0 w 1291"/>
                <a:gd name="T1" fmla="*/ 72 h 449"/>
                <a:gd name="T2" fmla="*/ 134 w 1291"/>
                <a:gd name="T3" fmla="*/ 105 h 449"/>
                <a:gd name="T4" fmla="*/ 301 w 1291"/>
                <a:gd name="T5" fmla="*/ 29 h 449"/>
                <a:gd name="T6" fmla="*/ 169 w 1291"/>
                <a:gd name="T7" fmla="*/ 0 h 449"/>
                <a:gd name="T8" fmla="*/ 0 w 1291"/>
                <a:gd name="T9" fmla="*/ 72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22603" name="Freeform 60"/>
            <p:cNvSpPr>
              <a:spLocks/>
            </p:cNvSpPr>
            <p:nvPr/>
          </p:nvSpPr>
          <p:spPr bwMode="auto">
            <a:xfrm>
              <a:off x="790" y="672"/>
              <a:ext cx="352" cy="927"/>
            </a:xfrm>
            <a:custGeom>
              <a:avLst/>
              <a:gdLst>
                <a:gd name="T0" fmla="*/ 0 w 729"/>
                <a:gd name="T1" fmla="*/ 77 h 1916"/>
                <a:gd name="T2" fmla="*/ 1 w 729"/>
                <a:gd name="T3" fmla="*/ 449 h 1916"/>
                <a:gd name="T4" fmla="*/ 170 w 729"/>
                <a:gd name="T5" fmla="*/ 341 h 1916"/>
                <a:gd name="T6" fmla="*/ 170 w 729"/>
                <a:gd name="T7" fmla="*/ 0 h 1916"/>
                <a:gd name="T8" fmla="*/ 0 w 729"/>
                <a:gd name="T9" fmla="*/ 77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604" name="Freeform 61"/>
            <p:cNvSpPr>
              <a:spLocks/>
            </p:cNvSpPr>
            <p:nvPr/>
          </p:nvSpPr>
          <p:spPr bwMode="auto">
            <a:xfrm>
              <a:off x="516" y="760"/>
              <a:ext cx="278" cy="834"/>
            </a:xfrm>
            <a:custGeom>
              <a:avLst/>
              <a:gdLst>
                <a:gd name="T0" fmla="*/ 134 w 577"/>
                <a:gd name="T1" fmla="*/ 33 h 1728"/>
                <a:gd name="T2" fmla="*/ 134 w 577"/>
                <a:gd name="T3" fmla="*/ 403 h 1728"/>
                <a:gd name="T4" fmla="*/ 0 w 577"/>
                <a:gd name="T5" fmla="*/ 365 h 1728"/>
                <a:gd name="T6" fmla="*/ 0 w 577"/>
                <a:gd name="T7" fmla="*/ 0 h 1728"/>
                <a:gd name="T8" fmla="*/ 134 w 577"/>
                <a:gd name="T9" fmla="*/ 33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en-US"/>
            </a:p>
          </p:txBody>
        </p:sp>
        <p:sp>
          <p:nvSpPr>
            <p:cNvPr id="22605" name="Line 62"/>
            <p:cNvSpPr>
              <a:spLocks noChangeShapeType="1"/>
            </p:cNvSpPr>
            <p:nvPr/>
          </p:nvSpPr>
          <p:spPr bwMode="auto">
            <a:xfrm>
              <a:off x="555" y="1462"/>
              <a:ext cx="192" cy="51"/>
            </a:xfrm>
            <a:prstGeom prst="line">
              <a:avLst/>
            </a:prstGeom>
            <a:noFill/>
            <a:ln w="6350">
              <a:solidFill>
                <a:srgbClr val="676767"/>
              </a:solidFill>
              <a:round/>
              <a:headEnd/>
              <a:tailEnd/>
            </a:ln>
          </p:spPr>
          <p:txBody>
            <a:bodyPr wrap="none" anchor="ctr"/>
            <a:lstStyle/>
            <a:p>
              <a:endParaRPr lang="en-US"/>
            </a:p>
          </p:txBody>
        </p:sp>
        <p:sp>
          <p:nvSpPr>
            <p:cNvPr id="22606" name="Oval 63"/>
            <p:cNvSpPr>
              <a:spLocks noChangeArrowheads="1"/>
            </p:cNvSpPr>
            <p:nvPr/>
          </p:nvSpPr>
          <p:spPr bwMode="auto">
            <a:xfrm>
              <a:off x="548" y="801"/>
              <a:ext cx="31" cy="17"/>
            </a:xfrm>
            <a:prstGeom prst="ellipse">
              <a:avLst/>
            </a:prstGeom>
            <a:solidFill>
              <a:srgbClr val="D60093"/>
            </a:solidFill>
            <a:ln w="12700">
              <a:noFill/>
              <a:round/>
              <a:headEnd/>
              <a:tailEnd/>
            </a:ln>
          </p:spPr>
          <p:txBody>
            <a:bodyPr wrap="none" anchor="ctr"/>
            <a:lstStyle/>
            <a:p>
              <a:endParaRPr lang="en-US"/>
            </a:p>
          </p:txBody>
        </p:sp>
        <p:sp>
          <p:nvSpPr>
            <p:cNvPr id="22607" name="Line 64"/>
            <p:cNvSpPr>
              <a:spLocks noChangeShapeType="1"/>
            </p:cNvSpPr>
            <p:nvPr/>
          </p:nvSpPr>
          <p:spPr bwMode="auto">
            <a:xfrm>
              <a:off x="555" y="1424"/>
              <a:ext cx="192" cy="51"/>
            </a:xfrm>
            <a:prstGeom prst="line">
              <a:avLst/>
            </a:prstGeom>
            <a:noFill/>
            <a:ln w="6350">
              <a:solidFill>
                <a:srgbClr val="676767"/>
              </a:solidFill>
              <a:round/>
              <a:headEnd/>
              <a:tailEnd/>
            </a:ln>
          </p:spPr>
          <p:txBody>
            <a:bodyPr wrap="none" anchor="ctr"/>
            <a:lstStyle/>
            <a:p>
              <a:endParaRPr lang="en-US"/>
            </a:p>
          </p:txBody>
        </p:sp>
        <p:sp>
          <p:nvSpPr>
            <p:cNvPr id="22608" name="Line 65"/>
            <p:cNvSpPr>
              <a:spLocks noChangeShapeType="1"/>
            </p:cNvSpPr>
            <p:nvPr/>
          </p:nvSpPr>
          <p:spPr bwMode="auto">
            <a:xfrm>
              <a:off x="555" y="1386"/>
              <a:ext cx="192" cy="52"/>
            </a:xfrm>
            <a:prstGeom prst="line">
              <a:avLst/>
            </a:prstGeom>
            <a:noFill/>
            <a:ln w="6350">
              <a:solidFill>
                <a:srgbClr val="676767"/>
              </a:solidFill>
              <a:round/>
              <a:headEnd/>
              <a:tailEnd/>
            </a:ln>
          </p:spPr>
          <p:txBody>
            <a:bodyPr wrap="none" anchor="ctr"/>
            <a:lstStyle/>
            <a:p>
              <a:endParaRPr lang="en-US"/>
            </a:p>
          </p:txBody>
        </p:sp>
        <p:sp>
          <p:nvSpPr>
            <p:cNvPr id="22609" name="Line 66"/>
            <p:cNvSpPr>
              <a:spLocks noChangeShapeType="1"/>
            </p:cNvSpPr>
            <p:nvPr/>
          </p:nvSpPr>
          <p:spPr bwMode="auto">
            <a:xfrm>
              <a:off x="555" y="1349"/>
              <a:ext cx="192" cy="51"/>
            </a:xfrm>
            <a:prstGeom prst="line">
              <a:avLst/>
            </a:prstGeom>
            <a:noFill/>
            <a:ln w="6350">
              <a:solidFill>
                <a:srgbClr val="676767"/>
              </a:solidFill>
              <a:round/>
              <a:headEnd/>
              <a:tailEnd/>
            </a:ln>
          </p:spPr>
          <p:txBody>
            <a:bodyPr wrap="none" anchor="ctr"/>
            <a:lstStyle/>
            <a:p>
              <a:endParaRPr lang="en-US"/>
            </a:p>
          </p:txBody>
        </p:sp>
        <p:sp>
          <p:nvSpPr>
            <p:cNvPr id="22610" name="Line 67"/>
            <p:cNvSpPr>
              <a:spLocks noChangeShapeType="1"/>
            </p:cNvSpPr>
            <p:nvPr/>
          </p:nvSpPr>
          <p:spPr bwMode="auto">
            <a:xfrm>
              <a:off x="555" y="1310"/>
              <a:ext cx="192" cy="51"/>
            </a:xfrm>
            <a:prstGeom prst="line">
              <a:avLst/>
            </a:prstGeom>
            <a:noFill/>
            <a:ln w="6350">
              <a:solidFill>
                <a:srgbClr val="676767"/>
              </a:solidFill>
              <a:round/>
              <a:headEnd/>
              <a:tailEnd/>
            </a:ln>
          </p:spPr>
          <p:txBody>
            <a:bodyPr wrap="none" anchor="ctr"/>
            <a:lstStyle/>
            <a:p>
              <a:endParaRPr lang="en-US"/>
            </a:p>
          </p:txBody>
        </p:sp>
        <p:sp>
          <p:nvSpPr>
            <p:cNvPr id="22611" name="Freeform 68"/>
            <p:cNvSpPr>
              <a:spLocks/>
            </p:cNvSpPr>
            <p:nvPr/>
          </p:nvSpPr>
          <p:spPr bwMode="auto">
            <a:xfrm>
              <a:off x="558" y="946"/>
              <a:ext cx="190" cy="355"/>
            </a:xfrm>
            <a:custGeom>
              <a:avLst/>
              <a:gdLst>
                <a:gd name="T0" fmla="*/ 0 w 397"/>
                <a:gd name="T1" fmla="*/ 147 h 733"/>
                <a:gd name="T2" fmla="*/ 91 w 397"/>
                <a:gd name="T3" fmla="*/ 172 h 733"/>
                <a:gd name="T4" fmla="*/ 91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en-US"/>
            </a:p>
          </p:txBody>
        </p:sp>
        <p:sp>
          <p:nvSpPr>
            <p:cNvPr id="22612" name="Freeform 69"/>
            <p:cNvSpPr>
              <a:spLocks/>
            </p:cNvSpPr>
            <p:nvPr/>
          </p:nvSpPr>
          <p:spPr bwMode="auto">
            <a:xfrm>
              <a:off x="538" y="876"/>
              <a:ext cx="218" cy="618"/>
            </a:xfrm>
            <a:custGeom>
              <a:avLst/>
              <a:gdLst>
                <a:gd name="T0" fmla="*/ 105 w 453"/>
                <a:gd name="T1" fmla="*/ 25 h 1278"/>
                <a:gd name="T2" fmla="*/ 0 w 453"/>
                <a:gd name="T3" fmla="*/ 0 h 1278"/>
                <a:gd name="T4" fmla="*/ 0 w 453"/>
                <a:gd name="T5" fmla="*/ 299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en-US"/>
            </a:p>
          </p:txBody>
        </p:sp>
        <p:sp>
          <p:nvSpPr>
            <p:cNvPr id="22613" name="Freeform 70"/>
            <p:cNvSpPr>
              <a:spLocks/>
            </p:cNvSpPr>
            <p:nvPr/>
          </p:nvSpPr>
          <p:spPr bwMode="auto">
            <a:xfrm>
              <a:off x="552" y="899"/>
              <a:ext cx="194" cy="352"/>
            </a:xfrm>
            <a:custGeom>
              <a:avLst/>
              <a:gdLst>
                <a:gd name="T0" fmla="*/ 94 w 402"/>
                <a:gd name="T1" fmla="*/ 23 h 726"/>
                <a:gd name="T2" fmla="*/ 0 w 402"/>
                <a:gd name="T3" fmla="*/ 0 h 726"/>
                <a:gd name="T4" fmla="*/ 0 w 402"/>
                <a:gd name="T5" fmla="*/ 171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en-US"/>
            </a:p>
          </p:txBody>
        </p:sp>
        <p:sp>
          <p:nvSpPr>
            <p:cNvPr id="22614" name="Line 71"/>
            <p:cNvSpPr>
              <a:spLocks noChangeShapeType="1"/>
            </p:cNvSpPr>
            <p:nvPr/>
          </p:nvSpPr>
          <p:spPr bwMode="auto">
            <a:xfrm>
              <a:off x="553" y="980"/>
              <a:ext cx="187" cy="43"/>
            </a:xfrm>
            <a:prstGeom prst="line">
              <a:avLst/>
            </a:prstGeom>
            <a:noFill/>
            <a:ln w="3175">
              <a:solidFill>
                <a:srgbClr val="676767"/>
              </a:solidFill>
              <a:round/>
              <a:headEnd/>
              <a:tailEnd/>
            </a:ln>
          </p:spPr>
          <p:txBody>
            <a:bodyPr wrap="none" anchor="ctr"/>
            <a:lstStyle/>
            <a:p>
              <a:endParaRPr lang="en-US"/>
            </a:p>
          </p:txBody>
        </p:sp>
        <p:sp>
          <p:nvSpPr>
            <p:cNvPr id="22615" name="Line 72"/>
            <p:cNvSpPr>
              <a:spLocks noChangeShapeType="1"/>
            </p:cNvSpPr>
            <p:nvPr/>
          </p:nvSpPr>
          <p:spPr bwMode="auto">
            <a:xfrm>
              <a:off x="553" y="1055"/>
              <a:ext cx="189" cy="43"/>
            </a:xfrm>
            <a:prstGeom prst="line">
              <a:avLst/>
            </a:prstGeom>
            <a:noFill/>
            <a:ln w="3175">
              <a:solidFill>
                <a:srgbClr val="676767"/>
              </a:solidFill>
              <a:round/>
              <a:headEnd/>
              <a:tailEnd/>
            </a:ln>
          </p:spPr>
          <p:txBody>
            <a:bodyPr wrap="none" anchor="ctr"/>
            <a:lstStyle/>
            <a:p>
              <a:endParaRPr lang="en-US"/>
            </a:p>
          </p:txBody>
        </p:sp>
        <p:sp>
          <p:nvSpPr>
            <p:cNvPr id="22616" name="Line 73"/>
            <p:cNvSpPr>
              <a:spLocks noChangeShapeType="1"/>
            </p:cNvSpPr>
            <p:nvPr/>
          </p:nvSpPr>
          <p:spPr bwMode="auto">
            <a:xfrm>
              <a:off x="553" y="1148"/>
              <a:ext cx="180" cy="43"/>
            </a:xfrm>
            <a:prstGeom prst="line">
              <a:avLst/>
            </a:prstGeom>
            <a:noFill/>
            <a:ln w="3175">
              <a:solidFill>
                <a:srgbClr val="676767"/>
              </a:solidFill>
              <a:round/>
              <a:headEnd/>
              <a:tailEnd/>
            </a:ln>
          </p:spPr>
          <p:txBody>
            <a:bodyPr wrap="none" anchor="ctr"/>
            <a:lstStyle/>
            <a:p>
              <a:endParaRPr lang="en-US"/>
            </a:p>
          </p:txBody>
        </p:sp>
        <p:sp>
          <p:nvSpPr>
            <p:cNvPr id="22617" name="Freeform 74"/>
            <p:cNvSpPr>
              <a:spLocks/>
            </p:cNvSpPr>
            <p:nvPr/>
          </p:nvSpPr>
          <p:spPr bwMode="auto">
            <a:xfrm>
              <a:off x="609" y="943"/>
              <a:ext cx="74" cy="40"/>
            </a:xfrm>
            <a:custGeom>
              <a:avLst/>
              <a:gdLst>
                <a:gd name="T0" fmla="*/ 0 w 152"/>
                <a:gd name="T1" fmla="*/ 0 h 82"/>
                <a:gd name="T2" fmla="*/ 0 w 152"/>
                <a:gd name="T3" fmla="*/ 11 h 82"/>
                <a:gd name="T4" fmla="*/ 36 w 152"/>
                <a:gd name="T5" fmla="*/ 20 h 82"/>
                <a:gd name="T6" fmla="*/ 36 w 152"/>
                <a:gd name="T7" fmla="*/ 8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en-US"/>
            </a:p>
          </p:txBody>
        </p:sp>
        <p:sp>
          <p:nvSpPr>
            <p:cNvPr id="22618" name="Line 75"/>
            <p:cNvSpPr>
              <a:spLocks noChangeShapeType="1"/>
            </p:cNvSpPr>
            <p:nvPr/>
          </p:nvSpPr>
          <p:spPr bwMode="auto">
            <a:xfrm>
              <a:off x="580" y="949"/>
              <a:ext cx="138" cy="30"/>
            </a:xfrm>
            <a:prstGeom prst="line">
              <a:avLst/>
            </a:prstGeom>
            <a:noFill/>
            <a:ln w="6350">
              <a:solidFill>
                <a:srgbClr val="919191"/>
              </a:solidFill>
              <a:round/>
              <a:headEnd/>
              <a:tailEnd/>
            </a:ln>
          </p:spPr>
          <p:txBody>
            <a:bodyPr wrap="none" anchor="ctr"/>
            <a:lstStyle/>
            <a:p>
              <a:endParaRPr lang="en-US"/>
            </a:p>
          </p:txBody>
        </p:sp>
        <p:sp>
          <p:nvSpPr>
            <p:cNvPr id="22619" name="Freeform 76"/>
            <p:cNvSpPr>
              <a:spLocks/>
            </p:cNvSpPr>
            <p:nvPr/>
          </p:nvSpPr>
          <p:spPr bwMode="auto">
            <a:xfrm>
              <a:off x="566" y="1086"/>
              <a:ext cx="167" cy="75"/>
            </a:xfrm>
            <a:custGeom>
              <a:avLst/>
              <a:gdLst>
                <a:gd name="T0" fmla="*/ 0 w 351"/>
                <a:gd name="T1" fmla="*/ 14 h 183"/>
                <a:gd name="T2" fmla="*/ 0 w 351"/>
                <a:gd name="T3" fmla="*/ 0 h 183"/>
                <a:gd name="T4" fmla="*/ 79 w 351"/>
                <a:gd name="T5" fmla="*/ 16 h 183"/>
                <a:gd name="T6" fmla="*/ 79 w 351"/>
                <a:gd name="T7" fmla="*/ 31 h 183"/>
                <a:gd name="T8" fmla="*/ 0 w 351"/>
                <a:gd name="T9" fmla="*/ 14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620" name="Freeform 77"/>
            <p:cNvSpPr>
              <a:spLocks/>
            </p:cNvSpPr>
            <p:nvPr/>
          </p:nvSpPr>
          <p:spPr bwMode="auto">
            <a:xfrm>
              <a:off x="566" y="1179"/>
              <a:ext cx="167" cy="83"/>
            </a:xfrm>
            <a:custGeom>
              <a:avLst/>
              <a:gdLst>
                <a:gd name="T0" fmla="*/ 0 w 351"/>
                <a:gd name="T1" fmla="*/ 18 h 182"/>
                <a:gd name="T2" fmla="*/ 0 w 351"/>
                <a:gd name="T3" fmla="*/ 0 h 182"/>
                <a:gd name="T4" fmla="*/ 79 w 351"/>
                <a:gd name="T5" fmla="*/ 19 h 182"/>
                <a:gd name="T6" fmla="*/ 79 w 351"/>
                <a:gd name="T7" fmla="*/ 38 h 182"/>
                <a:gd name="T8" fmla="*/ 0 w 351"/>
                <a:gd name="T9" fmla="*/ 18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621" name="Freeform 78"/>
            <p:cNvSpPr>
              <a:spLocks/>
            </p:cNvSpPr>
            <p:nvPr/>
          </p:nvSpPr>
          <p:spPr bwMode="auto">
            <a:xfrm>
              <a:off x="563" y="1002"/>
              <a:ext cx="170" cy="77"/>
            </a:xfrm>
            <a:custGeom>
              <a:avLst/>
              <a:gdLst>
                <a:gd name="T0" fmla="*/ 0 w 351"/>
                <a:gd name="T1" fmla="*/ 15 h 182"/>
                <a:gd name="T2" fmla="*/ 0 w 351"/>
                <a:gd name="T3" fmla="*/ 0 h 182"/>
                <a:gd name="T4" fmla="*/ 82 w 351"/>
                <a:gd name="T5" fmla="*/ 17 h 182"/>
                <a:gd name="T6" fmla="*/ 82 w 351"/>
                <a:gd name="T7" fmla="*/ 33 h 182"/>
                <a:gd name="T8" fmla="*/ 0 w 351"/>
                <a:gd name="T9" fmla="*/ 15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622" name="Line 79"/>
            <p:cNvSpPr>
              <a:spLocks noChangeShapeType="1"/>
            </p:cNvSpPr>
            <p:nvPr/>
          </p:nvSpPr>
          <p:spPr bwMode="auto">
            <a:xfrm flipH="1" flipV="1">
              <a:off x="685" y="1049"/>
              <a:ext cx="33" cy="8"/>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623" name="Line 80"/>
            <p:cNvSpPr>
              <a:spLocks noChangeShapeType="1"/>
            </p:cNvSpPr>
            <p:nvPr/>
          </p:nvSpPr>
          <p:spPr bwMode="auto">
            <a:xfrm flipH="1" flipV="1">
              <a:off x="685" y="1131"/>
              <a:ext cx="33" cy="7"/>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624" name="Line 81"/>
            <p:cNvSpPr>
              <a:spLocks noChangeShapeType="1"/>
            </p:cNvSpPr>
            <p:nvPr/>
          </p:nvSpPr>
          <p:spPr bwMode="auto">
            <a:xfrm flipH="1" flipV="1">
              <a:off x="685" y="1230"/>
              <a:ext cx="33" cy="8"/>
            </a:xfrm>
            <a:prstGeom prst="line">
              <a:avLst/>
            </a:prstGeom>
            <a:noFill/>
            <a:ln w="9525">
              <a:solidFill>
                <a:srgbClr val="D60093"/>
              </a:solidFill>
              <a:round/>
              <a:headEnd/>
              <a:tailEnd/>
            </a:ln>
          </p:spPr>
          <p:txBody>
            <a:bodyPr wrap="none" tIns="27432" bIns="27432" anchor="ctr">
              <a:spAutoFit/>
            </a:bodyPr>
            <a:lstStyle/>
            <a:p>
              <a:endParaRPr lang="en-US"/>
            </a:p>
          </p:txBody>
        </p:sp>
      </p:grpSp>
      <p:sp>
        <p:nvSpPr>
          <p:cNvPr id="22535" name="AutoShape 82"/>
          <p:cNvSpPr>
            <a:spLocks noChangeArrowheads="1"/>
          </p:cNvSpPr>
          <p:nvPr/>
        </p:nvSpPr>
        <p:spPr bwMode="auto">
          <a:xfrm>
            <a:off x="5715000" y="5232400"/>
            <a:ext cx="533400" cy="381000"/>
          </a:xfrm>
          <a:prstGeom prst="can">
            <a:avLst>
              <a:gd name="adj" fmla="val 39787"/>
            </a:avLst>
          </a:prstGeom>
          <a:gradFill rotWithShape="0">
            <a:gsLst>
              <a:gs pos="0">
                <a:srgbClr val="8F7239"/>
              </a:gs>
              <a:gs pos="50000">
                <a:srgbClr val="FFCC66"/>
              </a:gs>
              <a:gs pos="100000">
                <a:srgbClr val="8F7239"/>
              </a:gs>
            </a:gsLst>
            <a:lin ang="0" scaled="1"/>
          </a:gradFill>
          <a:ln w="9525">
            <a:solidFill>
              <a:schemeClr val="tx1"/>
            </a:solidFill>
            <a:round/>
            <a:headEnd/>
            <a:tailEnd/>
          </a:ln>
        </p:spPr>
        <p:txBody>
          <a:bodyPr wrap="none" anchor="b"/>
          <a:lstStyle/>
          <a:p>
            <a:pPr algn="ctr"/>
            <a:endParaRPr lang="en-GB" sz="2200" b="1">
              <a:latin typeface="Arial" charset="0"/>
            </a:endParaRPr>
          </a:p>
        </p:txBody>
      </p:sp>
      <p:grpSp>
        <p:nvGrpSpPr>
          <p:cNvPr id="7" name="Group 83"/>
          <p:cNvGrpSpPr>
            <a:grpSpLocks/>
          </p:cNvGrpSpPr>
          <p:nvPr/>
        </p:nvGrpSpPr>
        <p:grpSpPr bwMode="auto">
          <a:xfrm>
            <a:off x="2743200" y="4648200"/>
            <a:ext cx="762000" cy="1143000"/>
            <a:chOff x="516" y="612"/>
            <a:chExt cx="626" cy="1012"/>
          </a:xfrm>
        </p:grpSpPr>
        <p:sp>
          <p:nvSpPr>
            <p:cNvPr id="22577" name="Freeform 84"/>
            <p:cNvSpPr>
              <a:spLocks/>
            </p:cNvSpPr>
            <p:nvPr/>
          </p:nvSpPr>
          <p:spPr bwMode="auto">
            <a:xfrm>
              <a:off x="528" y="1365"/>
              <a:ext cx="604" cy="259"/>
            </a:xfrm>
            <a:custGeom>
              <a:avLst/>
              <a:gdLst>
                <a:gd name="T0" fmla="*/ 0 w 1252"/>
                <a:gd name="T1" fmla="*/ 68 h 536"/>
                <a:gd name="T2" fmla="*/ 0 w 1252"/>
                <a:gd name="T3" fmla="*/ 86 h 536"/>
                <a:gd name="T4" fmla="*/ 132 w 1252"/>
                <a:gd name="T5" fmla="*/ 125 h 536"/>
                <a:gd name="T6" fmla="*/ 291 w 1252"/>
                <a:gd name="T7" fmla="*/ 21 h 536"/>
                <a:gd name="T8" fmla="*/ 29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en-US"/>
            </a:p>
          </p:txBody>
        </p:sp>
        <p:sp>
          <p:nvSpPr>
            <p:cNvPr id="22578" name="Freeform 85"/>
            <p:cNvSpPr>
              <a:spLocks/>
            </p:cNvSpPr>
            <p:nvPr/>
          </p:nvSpPr>
          <p:spPr bwMode="auto">
            <a:xfrm>
              <a:off x="518" y="612"/>
              <a:ext cx="623" cy="217"/>
            </a:xfrm>
            <a:custGeom>
              <a:avLst/>
              <a:gdLst>
                <a:gd name="T0" fmla="*/ 0 w 1291"/>
                <a:gd name="T1" fmla="*/ 72 h 449"/>
                <a:gd name="T2" fmla="*/ 134 w 1291"/>
                <a:gd name="T3" fmla="*/ 105 h 449"/>
                <a:gd name="T4" fmla="*/ 301 w 1291"/>
                <a:gd name="T5" fmla="*/ 29 h 449"/>
                <a:gd name="T6" fmla="*/ 169 w 1291"/>
                <a:gd name="T7" fmla="*/ 0 h 449"/>
                <a:gd name="T8" fmla="*/ 0 w 1291"/>
                <a:gd name="T9" fmla="*/ 72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22579" name="Freeform 86"/>
            <p:cNvSpPr>
              <a:spLocks/>
            </p:cNvSpPr>
            <p:nvPr/>
          </p:nvSpPr>
          <p:spPr bwMode="auto">
            <a:xfrm>
              <a:off x="790" y="672"/>
              <a:ext cx="352" cy="927"/>
            </a:xfrm>
            <a:custGeom>
              <a:avLst/>
              <a:gdLst>
                <a:gd name="T0" fmla="*/ 0 w 729"/>
                <a:gd name="T1" fmla="*/ 77 h 1916"/>
                <a:gd name="T2" fmla="*/ 1 w 729"/>
                <a:gd name="T3" fmla="*/ 449 h 1916"/>
                <a:gd name="T4" fmla="*/ 170 w 729"/>
                <a:gd name="T5" fmla="*/ 341 h 1916"/>
                <a:gd name="T6" fmla="*/ 170 w 729"/>
                <a:gd name="T7" fmla="*/ 0 h 1916"/>
                <a:gd name="T8" fmla="*/ 0 w 729"/>
                <a:gd name="T9" fmla="*/ 77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580" name="Freeform 87"/>
            <p:cNvSpPr>
              <a:spLocks/>
            </p:cNvSpPr>
            <p:nvPr/>
          </p:nvSpPr>
          <p:spPr bwMode="auto">
            <a:xfrm>
              <a:off x="516" y="760"/>
              <a:ext cx="278" cy="834"/>
            </a:xfrm>
            <a:custGeom>
              <a:avLst/>
              <a:gdLst>
                <a:gd name="T0" fmla="*/ 134 w 577"/>
                <a:gd name="T1" fmla="*/ 33 h 1728"/>
                <a:gd name="T2" fmla="*/ 134 w 577"/>
                <a:gd name="T3" fmla="*/ 403 h 1728"/>
                <a:gd name="T4" fmla="*/ 0 w 577"/>
                <a:gd name="T5" fmla="*/ 365 h 1728"/>
                <a:gd name="T6" fmla="*/ 0 w 577"/>
                <a:gd name="T7" fmla="*/ 0 h 1728"/>
                <a:gd name="T8" fmla="*/ 134 w 577"/>
                <a:gd name="T9" fmla="*/ 33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en-US"/>
            </a:p>
          </p:txBody>
        </p:sp>
        <p:sp>
          <p:nvSpPr>
            <p:cNvPr id="22581" name="Line 88"/>
            <p:cNvSpPr>
              <a:spLocks noChangeShapeType="1"/>
            </p:cNvSpPr>
            <p:nvPr/>
          </p:nvSpPr>
          <p:spPr bwMode="auto">
            <a:xfrm>
              <a:off x="555" y="1462"/>
              <a:ext cx="192" cy="51"/>
            </a:xfrm>
            <a:prstGeom prst="line">
              <a:avLst/>
            </a:prstGeom>
            <a:noFill/>
            <a:ln w="6350">
              <a:solidFill>
                <a:srgbClr val="676767"/>
              </a:solidFill>
              <a:round/>
              <a:headEnd/>
              <a:tailEnd/>
            </a:ln>
          </p:spPr>
          <p:txBody>
            <a:bodyPr wrap="none" anchor="ctr"/>
            <a:lstStyle/>
            <a:p>
              <a:endParaRPr lang="en-US"/>
            </a:p>
          </p:txBody>
        </p:sp>
        <p:sp>
          <p:nvSpPr>
            <p:cNvPr id="22582" name="Oval 89"/>
            <p:cNvSpPr>
              <a:spLocks noChangeArrowheads="1"/>
            </p:cNvSpPr>
            <p:nvPr/>
          </p:nvSpPr>
          <p:spPr bwMode="auto">
            <a:xfrm>
              <a:off x="548" y="801"/>
              <a:ext cx="31" cy="17"/>
            </a:xfrm>
            <a:prstGeom prst="ellipse">
              <a:avLst/>
            </a:prstGeom>
            <a:solidFill>
              <a:srgbClr val="D60093"/>
            </a:solidFill>
            <a:ln w="12700">
              <a:noFill/>
              <a:round/>
              <a:headEnd/>
              <a:tailEnd/>
            </a:ln>
          </p:spPr>
          <p:txBody>
            <a:bodyPr wrap="none" anchor="ctr"/>
            <a:lstStyle/>
            <a:p>
              <a:endParaRPr lang="en-US"/>
            </a:p>
          </p:txBody>
        </p:sp>
        <p:sp>
          <p:nvSpPr>
            <p:cNvPr id="22583" name="Line 90"/>
            <p:cNvSpPr>
              <a:spLocks noChangeShapeType="1"/>
            </p:cNvSpPr>
            <p:nvPr/>
          </p:nvSpPr>
          <p:spPr bwMode="auto">
            <a:xfrm>
              <a:off x="555" y="1424"/>
              <a:ext cx="192" cy="51"/>
            </a:xfrm>
            <a:prstGeom prst="line">
              <a:avLst/>
            </a:prstGeom>
            <a:noFill/>
            <a:ln w="6350">
              <a:solidFill>
                <a:srgbClr val="676767"/>
              </a:solidFill>
              <a:round/>
              <a:headEnd/>
              <a:tailEnd/>
            </a:ln>
          </p:spPr>
          <p:txBody>
            <a:bodyPr wrap="none" anchor="ctr"/>
            <a:lstStyle/>
            <a:p>
              <a:endParaRPr lang="en-US"/>
            </a:p>
          </p:txBody>
        </p:sp>
        <p:sp>
          <p:nvSpPr>
            <p:cNvPr id="22584" name="Line 91"/>
            <p:cNvSpPr>
              <a:spLocks noChangeShapeType="1"/>
            </p:cNvSpPr>
            <p:nvPr/>
          </p:nvSpPr>
          <p:spPr bwMode="auto">
            <a:xfrm>
              <a:off x="555" y="1386"/>
              <a:ext cx="192" cy="52"/>
            </a:xfrm>
            <a:prstGeom prst="line">
              <a:avLst/>
            </a:prstGeom>
            <a:noFill/>
            <a:ln w="6350">
              <a:solidFill>
                <a:srgbClr val="676767"/>
              </a:solidFill>
              <a:round/>
              <a:headEnd/>
              <a:tailEnd/>
            </a:ln>
          </p:spPr>
          <p:txBody>
            <a:bodyPr wrap="none" anchor="ctr"/>
            <a:lstStyle/>
            <a:p>
              <a:endParaRPr lang="en-US"/>
            </a:p>
          </p:txBody>
        </p:sp>
        <p:sp>
          <p:nvSpPr>
            <p:cNvPr id="22585" name="Line 92"/>
            <p:cNvSpPr>
              <a:spLocks noChangeShapeType="1"/>
            </p:cNvSpPr>
            <p:nvPr/>
          </p:nvSpPr>
          <p:spPr bwMode="auto">
            <a:xfrm>
              <a:off x="555" y="1349"/>
              <a:ext cx="192" cy="51"/>
            </a:xfrm>
            <a:prstGeom prst="line">
              <a:avLst/>
            </a:prstGeom>
            <a:noFill/>
            <a:ln w="6350">
              <a:solidFill>
                <a:srgbClr val="676767"/>
              </a:solidFill>
              <a:round/>
              <a:headEnd/>
              <a:tailEnd/>
            </a:ln>
          </p:spPr>
          <p:txBody>
            <a:bodyPr wrap="none" anchor="ctr"/>
            <a:lstStyle/>
            <a:p>
              <a:endParaRPr lang="en-US"/>
            </a:p>
          </p:txBody>
        </p:sp>
        <p:sp>
          <p:nvSpPr>
            <p:cNvPr id="22586" name="Line 93"/>
            <p:cNvSpPr>
              <a:spLocks noChangeShapeType="1"/>
            </p:cNvSpPr>
            <p:nvPr/>
          </p:nvSpPr>
          <p:spPr bwMode="auto">
            <a:xfrm>
              <a:off x="555" y="1310"/>
              <a:ext cx="192" cy="51"/>
            </a:xfrm>
            <a:prstGeom prst="line">
              <a:avLst/>
            </a:prstGeom>
            <a:noFill/>
            <a:ln w="6350">
              <a:solidFill>
                <a:srgbClr val="676767"/>
              </a:solidFill>
              <a:round/>
              <a:headEnd/>
              <a:tailEnd/>
            </a:ln>
          </p:spPr>
          <p:txBody>
            <a:bodyPr wrap="none" anchor="ctr"/>
            <a:lstStyle/>
            <a:p>
              <a:endParaRPr lang="en-US"/>
            </a:p>
          </p:txBody>
        </p:sp>
        <p:sp>
          <p:nvSpPr>
            <p:cNvPr id="22587" name="Freeform 94"/>
            <p:cNvSpPr>
              <a:spLocks/>
            </p:cNvSpPr>
            <p:nvPr/>
          </p:nvSpPr>
          <p:spPr bwMode="auto">
            <a:xfrm>
              <a:off x="558" y="946"/>
              <a:ext cx="190" cy="355"/>
            </a:xfrm>
            <a:custGeom>
              <a:avLst/>
              <a:gdLst>
                <a:gd name="T0" fmla="*/ 0 w 397"/>
                <a:gd name="T1" fmla="*/ 147 h 733"/>
                <a:gd name="T2" fmla="*/ 91 w 397"/>
                <a:gd name="T3" fmla="*/ 172 h 733"/>
                <a:gd name="T4" fmla="*/ 91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en-US"/>
            </a:p>
          </p:txBody>
        </p:sp>
        <p:sp>
          <p:nvSpPr>
            <p:cNvPr id="22588" name="Freeform 95"/>
            <p:cNvSpPr>
              <a:spLocks/>
            </p:cNvSpPr>
            <p:nvPr/>
          </p:nvSpPr>
          <p:spPr bwMode="auto">
            <a:xfrm>
              <a:off x="538" y="876"/>
              <a:ext cx="218" cy="618"/>
            </a:xfrm>
            <a:custGeom>
              <a:avLst/>
              <a:gdLst>
                <a:gd name="T0" fmla="*/ 105 w 453"/>
                <a:gd name="T1" fmla="*/ 25 h 1278"/>
                <a:gd name="T2" fmla="*/ 0 w 453"/>
                <a:gd name="T3" fmla="*/ 0 h 1278"/>
                <a:gd name="T4" fmla="*/ 0 w 453"/>
                <a:gd name="T5" fmla="*/ 299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en-US"/>
            </a:p>
          </p:txBody>
        </p:sp>
        <p:sp>
          <p:nvSpPr>
            <p:cNvPr id="22589" name="Freeform 96"/>
            <p:cNvSpPr>
              <a:spLocks/>
            </p:cNvSpPr>
            <p:nvPr/>
          </p:nvSpPr>
          <p:spPr bwMode="auto">
            <a:xfrm>
              <a:off x="552" y="899"/>
              <a:ext cx="194" cy="352"/>
            </a:xfrm>
            <a:custGeom>
              <a:avLst/>
              <a:gdLst>
                <a:gd name="T0" fmla="*/ 94 w 402"/>
                <a:gd name="T1" fmla="*/ 23 h 726"/>
                <a:gd name="T2" fmla="*/ 0 w 402"/>
                <a:gd name="T3" fmla="*/ 0 h 726"/>
                <a:gd name="T4" fmla="*/ 0 w 402"/>
                <a:gd name="T5" fmla="*/ 171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en-US"/>
            </a:p>
          </p:txBody>
        </p:sp>
        <p:sp>
          <p:nvSpPr>
            <p:cNvPr id="22590" name="Line 97"/>
            <p:cNvSpPr>
              <a:spLocks noChangeShapeType="1"/>
            </p:cNvSpPr>
            <p:nvPr/>
          </p:nvSpPr>
          <p:spPr bwMode="auto">
            <a:xfrm>
              <a:off x="553" y="980"/>
              <a:ext cx="187" cy="43"/>
            </a:xfrm>
            <a:prstGeom prst="line">
              <a:avLst/>
            </a:prstGeom>
            <a:noFill/>
            <a:ln w="3175">
              <a:solidFill>
                <a:srgbClr val="676767"/>
              </a:solidFill>
              <a:round/>
              <a:headEnd/>
              <a:tailEnd/>
            </a:ln>
          </p:spPr>
          <p:txBody>
            <a:bodyPr wrap="none" anchor="ctr"/>
            <a:lstStyle/>
            <a:p>
              <a:endParaRPr lang="en-US"/>
            </a:p>
          </p:txBody>
        </p:sp>
        <p:sp>
          <p:nvSpPr>
            <p:cNvPr id="22591" name="Line 98"/>
            <p:cNvSpPr>
              <a:spLocks noChangeShapeType="1"/>
            </p:cNvSpPr>
            <p:nvPr/>
          </p:nvSpPr>
          <p:spPr bwMode="auto">
            <a:xfrm>
              <a:off x="553" y="1055"/>
              <a:ext cx="189" cy="43"/>
            </a:xfrm>
            <a:prstGeom prst="line">
              <a:avLst/>
            </a:prstGeom>
            <a:noFill/>
            <a:ln w="3175">
              <a:solidFill>
                <a:srgbClr val="676767"/>
              </a:solidFill>
              <a:round/>
              <a:headEnd/>
              <a:tailEnd/>
            </a:ln>
          </p:spPr>
          <p:txBody>
            <a:bodyPr wrap="none" anchor="ctr"/>
            <a:lstStyle/>
            <a:p>
              <a:endParaRPr lang="en-US"/>
            </a:p>
          </p:txBody>
        </p:sp>
        <p:sp>
          <p:nvSpPr>
            <p:cNvPr id="22592" name="Line 99"/>
            <p:cNvSpPr>
              <a:spLocks noChangeShapeType="1"/>
            </p:cNvSpPr>
            <p:nvPr/>
          </p:nvSpPr>
          <p:spPr bwMode="auto">
            <a:xfrm>
              <a:off x="553" y="1148"/>
              <a:ext cx="180" cy="43"/>
            </a:xfrm>
            <a:prstGeom prst="line">
              <a:avLst/>
            </a:prstGeom>
            <a:noFill/>
            <a:ln w="3175">
              <a:solidFill>
                <a:srgbClr val="676767"/>
              </a:solidFill>
              <a:round/>
              <a:headEnd/>
              <a:tailEnd/>
            </a:ln>
          </p:spPr>
          <p:txBody>
            <a:bodyPr wrap="none" anchor="ctr"/>
            <a:lstStyle/>
            <a:p>
              <a:endParaRPr lang="en-US"/>
            </a:p>
          </p:txBody>
        </p:sp>
        <p:sp>
          <p:nvSpPr>
            <p:cNvPr id="22593" name="Freeform 100"/>
            <p:cNvSpPr>
              <a:spLocks/>
            </p:cNvSpPr>
            <p:nvPr/>
          </p:nvSpPr>
          <p:spPr bwMode="auto">
            <a:xfrm>
              <a:off x="609" y="943"/>
              <a:ext cx="74" cy="40"/>
            </a:xfrm>
            <a:custGeom>
              <a:avLst/>
              <a:gdLst>
                <a:gd name="T0" fmla="*/ 0 w 152"/>
                <a:gd name="T1" fmla="*/ 0 h 82"/>
                <a:gd name="T2" fmla="*/ 0 w 152"/>
                <a:gd name="T3" fmla="*/ 11 h 82"/>
                <a:gd name="T4" fmla="*/ 36 w 152"/>
                <a:gd name="T5" fmla="*/ 20 h 82"/>
                <a:gd name="T6" fmla="*/ 36 w 152"/>
                <a:gd name="T7" fmla="*/ 8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en-US"/>
            </a:p>
          </p:txBody>
        </p:sp>
        <p:sp>
          <p:nvSpPr>
            <p:cNvPr id="22594" name="Line 101"/>
            <p:cNvSpPr>
              <a:spLocks noChangeShapeType="1"/>
            </p:cNvSpPr>
            <p:nvPr/>
          </p:nvSpPr>
          <p:spPr bwMode="auto">
            <a:xfrm>
              <a:off x="580" y="949"/>
              <a:ext cx="138" cy="30"/>
            </a:xfrm>
            <a:prstGeom prst="line">
              <a:avLst/>
            </a:prstGeom>
            <a:noFill/>
            <a:ln w="6350">
              <a:solidFill>
                <a:srgbClr val="919191"/>
              </a:solidFill>
              <a:round/>
              <a:headEnd/>
              <a:tailEnd/>
            </a:ln>
          </p:spPr>
          <p:txBody>
            <a:bodyPr wrap="none" anchor="ctr"/>
            <a:lstStyle/>
            <a:p>
              <a:endParaRPr lang="en-US"/>
            </a:p>
          </p:txBody>
        </p:sp>
        <p:sp>
          <p:nvSpPr>
            <p:cNvPr id="22595" name="Freeform 102"/>
            <p:cNvSpPr>
              <a:spLocks/>
            </p:cNvSpPr>
            <p:nvPr/>
          </p:nvSpPr>
          <p:spPr bwMode="auto">
            <a:xfrm>
              <a:off x="566" y="1086"/>
              <a:ext cx="167" cy="75"/>
            </a:xfrm>
            <a:custGeom>
              <a:avLst/>
              <a:gdLst>
                <a:gd name="T0" fmla="*/ 0 w 351"/>
                <a:gd name="T1" fmla="*/ 14 h 183"/>
                <a:gd name="T2" fmla="*/ 0 w 351"/>
                <a:gd name="T3" fmla="*/ 0 h 183"/>
                <a:gd name="T4" fmla="*/ 79 w 351"/>
                <a:gd name="T5" fmla="*/ 16 h 183"/>
                <a:gd name="T6" fmla="*/ 79 w 351"/>
                <a:gd name="T7" fmla="*/ 31 h 183"/>
                <a:gd name="T8" fmla="*/ 0 w 351"/>
                <a:gd name="T9" fmla="*/ 14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596" name="Freeform 103"/>
            <p:cNvSpPr>
              <a:spLocks/>
            </p:cNvSpPr>
            <p:nvPr/>
          </p:nvSpPr>
          <p:spPr bwMode="auto">
            <a:xfrm>
              <a:off x="566" y="1179"/>
              <a:ext cx="167" cy="83"/>
            </a:xfrm>
            <a:custGeom>
              <a:avLst/>
              <a:gdLst>
                <a:gd name="T0" fmla="*/ 0 w 351"/>
                <a:gd name="T1" fmla="*/ 18 h 182"/>
                <a:gd name="T2" fmla="*/ 0 w 351"/>
                <a:gd name="T3" fmla="*/ 0 h 182"/>
                <a:gd name="T4" fmla="*/ 79 w 351"/>
                <a:gd name="T5" fmla="*/ 19 h 182"/>
                <a:gd name="T6" fmla="*/ 79 w 351"/>
                <a:gd name="T7" fmla="*/ 38 h 182"/>
                <a:gd name="T8" fmla="*/ 0 w 351"/>
                <a:gd name="T9" fmla="*/ 18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597" name="Freeform 104"/>
            <p:cNvSpPr>
              <a:spLocks/>
            </p:cNvSpPr>
            <p:nvPr/>
          </p:nvSpPr>
          <p:spPr bwMode="auto">
            <a:xfrm>
              <a:off x="563" y="1002"/>
              <a:ext cx="170" cy="77"/>
            </a:xfrm>
            <a:custGeom>
              <a:avLst/>
              <a:gdLst>
                <a:gd name="T0" fmla="*/ 0 w 351"/>
                <a:gd name="T1" fmla="*/ 15 h 182"/>
                <a:gd name="T2" fmla="*/ 0 w 351"/>
                <a:gd name="T3" fmla="*/ 0 h 182"/>
                <a:gd name="T4" fmla="*/ 82 w 351"/>
                <a:gd name="T5" fmla="*/ 17 h 182"/>
                <a:gd name="T6" fmla="*/ 82 w 351"/>
                <a:gd name="T7" fmla="*/ 33 h 182"/>
                <a:gd name="T8" fmla="*/ 0 w 351"/>
                <a:gd name="T9" fmla="*/ 15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598" name="Line 105"/>
            <p:cNvSpPr>
              <a:spLocks noChangeShapeType="1"/>
            </p:cNvSpPr>
            <p:nvPr/>
          </p:nvSpPr>
          <p:spPr bwMode="auto">
            <a:xfrm flipH="1" flipV="1">
              <a:off x="685" y="1049"/>
              <a:ext cx="33" cy="8"/>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599" name="Line 106"/>
            <p:cNvSpPr>
              <a:spLocks noChangeShapeType="1"/>
            </p:cNvSpPr>
            <p:nvPr/>
          </p:nvSpPr>
          <p:spPr bwMode="auto">
            <a:xfrm flipH="1" flipV="1">
              <a:off x="685" y="1131"/>
              <a:ext cx="33" cy="7"/>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600" name="Line 107"/>
            <p:cNvSpPr>
              <a:spLocks noChangeShapeType="1"/>
            </p:cNvSpPr>
            <p:nvPr/>
          </p:nvSpPr>
          <p:spPr bwMode="auto">
            <a:xfrm flipH="1" flipV="1">
              <a:off x="685" y="1230"/>
              <a:ext cx="33" cy="8"/>
            </a:xfrm>
            <a:prstGeom prst="line">
              <a:avLst/>
            </a:prstGeom>
            <a:noFill/>
            <a:ln w="9525">
              <a:solidFill>
                <a:srgbClr val="D60093"/>
              </a:solidFill>
              <a:round/>
              <a:headEnd/>
              <a:tailEnd/>
            </a:ln>
          </p:spPr>
          <p:txBody>
            <a:bodyPr wrap="none" tIns="27432" bIns="27432" anchor="ctr">
              <a:spAutoFit/>
            </a:bodyPr>
            <a:lstStyle/>
            <a:p>
              <a:endParaRPr lang="en-US"/>
            </a:p>
          </p:txBody>
        </p:sp>
      </p:grpSp>
      <p:grpSp>
        <p:nvGrpSpPr>
          <p:cNvPr id="8" name="Group 108"/>
          <p:cNvGrpSpPr>
            <a:grpSpLocks/>
          </p:cNvGrpSpPr>
          <p:nvPr/>
        </p:nvGrpSpPr>
        <p:grpSpPr bwMode="auto">
          <a:xfrm>
            <a:off x="5257800" y="2057400"/>
            <a:ext cx="762000" cy="1143000"/>
            <a:chOff x="516" y="612"/>
            <a:chExt cx="626" cy="1012"/>
          </a:xfrm>
        </p:grpSpPr>
        <p:sp>
          <p:nvSpPr>
            <p:cNvPr id="22553" name="Freeform 109"/>
            <p:cNvSpPr>
              <a:spLocks/>
            </p:cNvSpPr>
            <p:nvPr/>
          </p:nvSpPr>
          <p:spPr bwMode="auto">
            <a:xfrm>
              <a:off x="528" y="1365"/>
              <a:ext cx="604" cy="259"/>
            </a:xfrm>
            <a:custGeom>
              <a:avLst/>
              <a:gdLst>
                <a:gd name="T0" fmla="*/ 0 w 1252"/>
                <a:gd name="T1" fmla="*/ 68 h 536"/>
                <a:gd name="T2" fmla="*/ 0 w 1252"/>
                <a:gd name="T3" fmla="*/ 86 h 536"/>
                <a:gd name="T4" fmla="*/ 132 w 1252"/>
                <a:gd name="T5" fmla="*/ 125 h 536"/>
                <a:gd name="T6" fmla="*/ 291 w 1252"/>
                <a:gd name="T7" fmla="*/ 21 h 536"/>
                <a:gd name="T8" fmla="*/ 29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en-US"/>
            </a:p>
          </p:txBody>
        </p:sp>
        <p:sp>
          <p:nvSpPr>
            <p:cNvPr id="22554" name="Freeform 110"/>
            <p:cNvSpPr>
              <a:spLocks/>
            </p:cNvSpPr>
            <p:nvPr/>
          </p:nvSpPr>
          <p:spPr bwMode="auto">
            <a:xfrm>
              <a:off x="518" y="612"/>
              <a:ext cx="623" cy="217"/>
            </a:xfrm>
            <a:custGeom>
              <a:avLst/>
              <a:gdLst>
                <a:gd name="T0" fmla="*/ 0 w 1291"/>
                <a:gd name="T1" fmla="*/ 72 h 449"/>
                <a:gd name="T2" fmla="*/ 134 w 1291"/>
                <a:gd name="T3" fmla="*/ 105 h 449"/>
                <a:gd name="T4" fmla="*/ 301 w 1291"/>
                <a:gd name="T5" fmla="*/ 29 h 449"/>
                <a:gd name="T6" fmla="*/ 169 w 1291"/>
                <a:gd name="T7" fmla="*/ 0 h 449"/>
                <a:gd name="T8" fmla="*/ 0 w 1291"/>
                <a:gd name="T9" fmla="*/ 72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en-US"/>
            </a:p>
          </p:txBody>
        </p:sp>
        <p:sp>
          <p:nvSpPr>
            <p:cNvPr id="22555" name="Freeform 111"/>
            <p:cNvSpPr>
              <a:spLocks/>
            </p:cNvSpPr>
            <p:nvPr/>
          </p:nvSpPr>
          <p:spPr bwMode="auto">
            <a:xfrm>
              <a:off x="790" y="672"/>
              <a:ext cx="352" cy="927"/>
            </a:xfrm>
            <a:custGeom>
              <a:avLst/>
              <a:gdLst>
                <a:gd name="T0" fmla="*/ 0 w 729"/>
                <a:gd name="T1" fmla="*/ 77 h 1916"/>
                <a:gd name="T2" fmla="*/ 1 w 729"/>
                <a:gd name="T3" fmla="*/ 449 h 1916"/>
                <a:gd name="T4" fmla="*/ 170 w 729"/>
                <a:gd name="T5" fmla="*/ 341 h 1916"/>
                <a:gd name="T6" fmla="*/ 170 w 729"/>
                <a:gd name="T7" fmla="*/ 0 h 1916"/>
                <a:gd name="T8" fmla="*/ 0 w 729"/>
                <a:gd name="T9" fmla="*/ 77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en-US"/>
            </a:p>
          </p:txBody>
        </p:sp>
        <p:sp>
          <p:nvSpPr>
            <p:cNvPr id="22556" name="Freeform 112"/>
            <p:cNvSpPr>
              <a:spLocks/>
            </p:cNvSpPr>
            <p:nvPr/>
          </p:nvSpPr>
          <p:spPr bwMode="auto">
            <a:xfrm>
              <a:off x="516" y="760"/>
              <a:ext cx="278" cy="834"/>
            </a:xfrm>
            <a:custGeom>
              <a:avLst/>
              <a:gdLst>
                <a:gd name="T0" fmla="*/ 134 w 577"/>
                <a:gd name="T1" fmla="*/ 33 h 1728"/>
                <a:gd name="T2" fmla="*/ 134 w 577"/>
                <a:gd name="T3" fmla="*/ 403 h 1728"/>
                <a:gd name="T4" fmla="*/ 0 w 577"/>
                <a:gd name="T5" fmla="*/ 365 h 1728"/>
                <a:gd name="T6" fmla="*/ 0 w 577"/>
                <a:gd name="T7" fmla="*/ 0 h 1728"/>
                <a:gd name="T8" fmla="*/ 134 w 577"/>
                <a:gd name="T9" fmla="*/ 33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en-US"/>
            </a:p>
          </p:txBody>
        </p:sp>
        <p:sp>
          <p:nvSpPr>
            <p:cNvPr id="22557" name="Line 113"/>
            <p:cNvSpPr>
              <a:spLocks noChangeShapeType="1"/>
            </p:cNvSpPr>
            <p:nvPr/>
          </p:nvSpPr>
          <p:spPr bwMode="auto">
            <a:xfrm>
              <a:off x="555" y="1462"/>
              <a:ext cx="192" cy="51"/>
            </a:xfrm>
            <a:prstGeom prst="line">
              <a:avLst/>
            </a:prstGeom>
            <a:noFill/>
            <a:ln w="6350">
              <a:solidFill>
                <a:srgbClr val="676767"/>
              </a:solidFill>
              <a:round/>
              <a:headEnd/>
              <a:tailEnd/>
            </a:ln>
          </p:spPr>
          <p:txBody>
            <a:bodyPr wrap="none" anchor="ctr"/>
            <a:lstStyle/>
            <a:p>
              <a:endParaRPr lang="en-US"/>
            </a:p>
          </p:txBody>
        </p:sp>
        <p:sp>
          <p:nvSpPr>
            <p:cNvPr id="22558" name="Oval 114"/>
            <p:cNvSpPr>
              <a:spLocks noChangeArrowheads="1"/>
            </p:cNvSpPr>
            <p:nvPr/>
          </p:nvSpPr>
          <p:spPr bwMode="auto">
            <a:xfrm>
              <a:off x="548" y="801"/>
              <a:ext cx="31" cy="17"/>
            </a:xfrm>
            <a:prstGeom prst="ellipse">
              <a:avLst/>
            </a:prstGeom>
            <a:solidFill>
              <a:srgbClr val="D60093"/>
            </a:solidFill>
            <a:ln w="12700">
              <a:noFill/>
              <a:round/>
              <a:headEnd/>
              <a:tailEnd/>
            </a:ln>
          </p:spPr>
          <p:txBody>
            <a:bodyPr wrap="none" anchor="ctr"/>
            <a:lstStyle/>
            <a:p>
              <a:endParaRPr lang="en-US"/>
            </a:p>
          </p:txBody>
        </p:sp>
        <p:sp>
          <p:nvSpPr>
            <p:cNvPr id="22559" name="Line 115"/>
            <p:cNvSpPr>
              <a:spLocks noChangeShapeType="1"/>
            </p:cNvSpPr>
            <p:nvPr/>
          </p:nvSpPr>
          <p:spPr bwMode="auto">
            <a:xfrm>
              <a:off x="555" y="1424"/>
              <a:ext cx="192" cy="51"/>
            </a:xfrm>
            <a:prstGeom prst="line">
              <a:avLst/>
            </a:prstGeom>
            <a:noFill/>
            <a:ln w="6350">
              <a:solidFill>
                <a:srgbClr val="676767"/>
              </a:solidFill>
              <a:round/>
              <a:headEnd/>
              <a:tailEnd/>
            </a:ln>
          </p:spPr>
          <p:txBody>
            <a:bodyPr wrap="none" anchor="ctr"/>
            <a:lstStyle/>
            <a:p>
              <a:endParaRPr lang="en-US"/>
            </a:p>
          </p:txBody>
        </p:sp>
        <p:sp>
          <p:nvSpPr>
            <p:cNvPr id="22560" name="Line 116"/>
            <p:cNvSpPr>
              <a:spLocks noChangeShapeType="1"/>
            </p:cNvSpPr>
            <p:nvPr/>
          </p:nvSpPr>
          <p:spPr bwMode="auto">
            <a:xfrm>
              <a:off x="555" y="1386"/>
              <a:ext cx="192" cy="52"/>
            </a:xfrm>
            <a:prstGeom prst="line">
              <a:avLst/>
            </a:prstGeom>
            <a:noFill/>
            <a:ln w="6350">
              <a:solidFill>
                <a:srgbClr val="676767"/>
              </a:solidFill>
              <a:round/>
              <a:headEnd/>
              <a:tailEnd/>
            </a:ln>
          </p:spPr>
          <p:txBody>
            <a:bodyPr wrap="none" anchor="ctr"/>
            <a:lstStyle/>
            <a:p>
              <a:endParaRPr lang="en-US"/>
            </a:p>
          </p:txBody>
        </p:sp>
        <p:sp>
          <p:nvSpPr>
            <p:cNvPr id="22561" name="Line 117"/>
            <p:cNvSpPr>
              <a:spLocks noChangeShapeType="1"/>
            </p:cNvSpPr>
            <p:nvPr/>
          </p:nvSpPr>
          <p:spPr bwMode="auto">
            <a:xfrm>
              <a:off x="555" y="1349"/>
              <a:ext cx="192" cy="51"/>
            </a:xfrm>
            <a:prstGeom prst="line">
              <a:avLst/>
            </a:prstGeom>
            <a:noFill/>
            <a:ln w="6350">
              <a:solidFill>
                <a:srgbClr val="676767"/>
              </a:solidFill>
              <a:round/>
              <a:headEnd/>
              <a:tailEnd/>
            </a:ln>
          </p:spPr>
          <p:txBody>
            <a:bodyPr wrap="none" anchor="ctr"/>
            <a:lstStyle/>
            <a:p>
              <a:endParaRPr lang="en-US"/>
            </a:p>
          </p:txBody>
        </p:sp>
        <p:sp>
          <p:nvSpPr>
            <p:cNvPr id="22562" name="Line 118"/>
            <p:cNvSpPr>
              <a:spLocks noChangeShapeType="1"/>
            </p:cNvSpPr>
            <p:nvPr/>
          </p:nvSpPr>
          <p:spPr bwMode="auto">
            <a:xfrm>
              <a:off x="555" y="1310"/>
              <a:ext cx="192" cy="51"/>
            </a:xfrm>
            <a:prstGeom prst="line">
              <a:avLst/>
            </a:prstGeom>
            <a:noFill/>
            <a:ln w="6350">
              <a:solidFill>
                <a:srgbClr val="676767"/>
              </a:solidFill>
              <a:round/>
              <a:headEnd/>
              <a:tailEnd/>
            </a:ln>
          </p:spPr>
          <p:txBody>
            <a:bodyPr wrap="none" anchor="ctr"/>
            <a:lstStyle/>
            <a:p>
              <a:endParaRPr lang="en-US"/>
            </a:p>
          </p:txBody>
        </p:sp>
        <p:sp>
          <p:nvSpPr>
            <p:cNvPr id="22563" name="Freeform 119"/>
            <p:cNvSpPr>
              <a:spLocks/>
            </p:cNvSpPr>
            <p:nvPr/>
          </p:nvSpPr>
          <p:spPr bwMode="auto">
            <a:xfrm>
              <a:off x="558" y="946"/>
              <a:ext cx="190" cy="355"/>
            </a:xfrm>
            <a:custGeom>
              <a:avLst/>
              <a:gdLst>
                <a:gd name="T0" fmla="*/ 0 w 397"/>
                <a:gd name="T1" fmla="*/ 147 h 733"/>
                <a:gd name="T2" fmla="*/ 91 w 397"/>
                <a:gd name="T3" fmla="*/ 172 h 733"/>
                <a:gd name="T4" fmla="*/ 91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en-US"/>
            </a:p>
          </p:txBody>
        </p:sp>
        <p:sp>
          <p:nvSpPr>
            <p:cNvPr id="22564" name="Freeform 120"/>
            <p:cNvSpPr>
              <a:spLocks/>
            </p:cNvSpPr>
            <p:nvPr/>
          </p:nvSpPr>
          <p:spPr bwMode="auto">
            <a:xfrm>
              <a:off x="538" y="876"/>
              <a:ext cx="218" cy="618"/>
            </a:xfrm>
            <a:custGeom>
              <a:avLst/>
              <a:gdLst>
                <a:gd name="T0" fmla="*/ 105 w 453"/>
                <a:gd name="T1" fmla="*/ 25 h 1278"/>
                <a:gd name="T2" fmla="*/ 0 w 453"/>
                <a:gd name="T3" fmla="*/ 0 h 1278"/>
                <a:gd name="T4" fmla="*/ 0 w 453"/>
                <a:gd name="T5" fmla="*/ 299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en-US"/>
            </a:p>
          </p:txBody>
        </p:sp>
        <p:sp>
          <p:nvSpPr>
            <p:cNvPr id="22565" name="Freeform 121"/>
            <p:cNvSpPr>
              <a:spLocks/>
            </p:cNvSpPr>
            <p:nvPr/>
          </p:nvSpPr>
          <p:spPr bwMode="auto">
            <a:xfrm>
              <a:off x="552" y="899"/>
              <a:ext cx="194" cy="352"/>
            </a:xfrm>
            <a:custGeom>
              <a:avLst/>
              <a:gdLst>
                <a:gd name="T0" fmla="*/ 94 w 402"/>
                <a:gd name="T1" fmla="*/ 23 h 726"/>
                <a:gd name="T2" fmla="*/ 0 w 402"/>
                <a:gd name="T3" fmla="*/ 0 h 726"/>
                <a:gd name="T4" fmla="*/ 0 w 402"/>
                <a:gd name="T5" fmla="*/ 171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en-US"/>
            </a:p>
          </p:txBody>
        </p:sp>
        <p:sp>
          <p:nvSpPr>
            <p:cNvPr id="22566" name="Line 122"/>
            <p:cNvSpPr>
              <a:spLocks noChangeShapeType="1"/>
            </p:cNvSpPr>
            <p:nvPr/>
          </p:nvSpPr>
          <p:spPr bwMode="auto">
            <a:xfrm>
              <a:off x="553" y="980"/>
              <a:ext cx="187" cy="43"/>
            </a:xfrm>
            <a:prstGeom prst="line">
              <a:avLst/>
            </a:prstGeom>
            <a:noFill/>
            <a:ln w="3175">
              <a:solidFill>
                <a:srgbClr val="676767"/>
              </a:solidFill>
              <a:round/>
              <a:headEnd/>
              <a:tailEnd/>
            </a:ln>
          </p:spPr>
          <p:txBody>
            <a:bodyPr wrap="none" anchor="ctr"/>
            <a:lstStyle/>
            <a:p>
              <a:endParaRPr lang="en-US"/>
            </a:p>
          </p:txBody>
        </p:sp>
        <p:sp>
          <p:nvSpPr>
            <p:cNvPr id="22567" name="Line 123"/>
            <p:cNvSpPr>
              <a:spLocks noChangeShapeType="1"/>
            </p:cNvSpPr>
            <p:nvPr/>
          </p:nvSpPr>
          <p:spPr bwMode="auto">
            <a:xfrm>
              <a:off x="553" y="1055"/>
              <a:ext cx="189" cy="43"/>
            </a:xfrm>
            <a:prstGeom prst="line">
              <a:avLst/>
            </a:prstGeom>
            <a:noFill/>
            <a:ln w="3175">
              <a:solidFill>
                <a:srgbClr val="676767"/>
              </a:solidFill>
              <a:round/>
              <a:headEnd/>
              <a:tailEnd/>
            </a:ln>
          </p:spPr>
          <p:txBody>
            <a:bodyPr wrap="none" anchor="ctr"/>
            <a:lstStyle/>
            <a:p>
              <a:endParaRPr lang="en-US"/>
            </a:p>
          </p:txBody>
        </p:sp>
        <p:sp>
          <p:nvSpPr>
            <p:cNvPr id="22568" name="Line 124"/>
            <p:cNvSpPr>
              <a:spLocks noChangeShapeType="1"/>
            </p:cNvSpPr>
            <p:nvPr/>
          </p:nvSpPr>
          <p:spPr bwMode="auto">
            <a:xfrm>
              <a:off x="553" y="1148"/>
              <a:ext cx="180" cy="43"/>
            </a:xfrm>
            <a:prstGeom prst="line">
              <a:avLst/>
            </a:prstGeom>
            <a:noFill/>
            <a:ln w="3175">
              <a:solidFill>
                <a:srgbClr val="676767"/>
              </a:solidFill>
              <a:round/>
              <a:headEnd/>
              <a:tailEnd/>
            </a:ln>
          </p:spPr>
          <p:txBody>
            <a:bodyPr wrap="none" anchor="ctr"/>
            <a:lstStyle/>
            <a:p>
              <a:endParaRPr lang="en-US"/>
            </a:p>
          </p:txBody>
        </p:sp>
        <p:sp>
          <p:nvSpPr>
            <p:cNvPr id="22569" name="Freeform 125"/>
            <p:cNvSpPr>
              <a:spLocks/>
            </p:cNvSpPr>
            <p:nvPr/>
          </p:nvSpPr>
          <p:spPr bwMode="auto">
            <a:xfrm>
              <a:off x="609" y="943"/>
              <a:ext cx="74" cy="40"/>
            </a:xfrm>
            <a:custGeom>
              <a:avLst/>
              <a:gdLst>
                <a:gd name="T0" fmla="*/ 0 w 152"/>
                <a:gd name="T1" fmla="*/ 0 h 82"/>
                <a:gd name="T2" fmla="*/ 0 w 152"/>
                <a:gd name="T3" fmla="*/ 11 h 82"/>
                <a:gd name="T4" fmla="*/ 36 w 152"/>
                <a:gd name="T5" fmla="*/ 20 h 82"/>
                <a:gd name="T6" fmla="*/ 36 w 152"/>
                <a:gd name="T7" fmla="*/ 8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en-US"/>
            </a:p>
          </p:txBody>
        </p:sp>
        <p:sp>
          <p:nvSpPr>
            <p:cNvPr id="22570" name="Line 126"/>
            <p:cNvSpPr>
              <a:spLocks noChangeShapeType="1"/>
            </p:cNvSpPr>
            <p:nvPr/>
          </p:nvSpPr>
          <p:spPr bwMode="auto">
            <a:xfrm>
              <a:off x="580" y="949"/>
              <a:ext cx="138" cy="30"/>
            </a:xfrm>
            <a:prstGeom prst="line">
              <a:avLst/>
            </a:prstGeom>
            <a:noFill/>
            <a:ln w="6350">
              <a:solidFill>
                <a:srgbClr val="919191"/>
              </a:solidFill>
              <a:round/>
              <a:headEnd/>
              <a:tailEnd/>
            </a:ln>
          </p:spPr>
          <p:txBody>
            <a:bodyPr wrap="none" anchor="ctr"/>
            <a:lstStyle/>
            <a:p>
              <a:endParaRPr lang="en-US"/>
            </a:p>
          </p:txBody>
        </p:sp>
        <p:sp>
          <p:nvSpPr>
            <p:cNvPr id="22571" name="Freeform 127"/>
            <p:cNvSpPr>
              <a:spLocks/>
            </p:cNvSpPr>
            <p:nvPr/>
          </p:nvSpPr>
          <p:spPr bwMode="auto">
            <a:xfrm>
              <a:off x="566" y="1086"/>
              <a:ext cx="167" cy="75"/>
            </a:xfrm>
            <a:custGeom>
              <a:avLst/>
              <a:gdLst>
                <a:gd name="T0" fmla="*/ 0 w 351"/>
                <a:gd name="T1" fmla="*/ 14 h 183"/>
                <a:gd name="T2" fmla="*/ 0 w 351"/>
                <a:gd name="T3" fmla="*/ 0 h 183"/>
                <a:gd name="T4" fmla="*/ 79 w 351"/>
                <a:gd name="T5" fmla="*/ 16 h 183"/>
                <a:gd name="T6" fmla="*/ 79 w 351"/>
                <a:gd name="T7" fmla="*/ 31 h 183"/>
                <a:gd name="T8" fmla="*/ 0 w 351"/>
                <a:gd name="T9" fmla="*/ 14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572" name="Freeform 128"/>
            <p:cNvSpPr>
              <a:spLocks/>
            </p:cNvSpPr>
            <p:nvPr/>
          </p:nvSpPr>
          <p:spPr bwMode="auto">
            <a:xfrm>
              <a:off x="566" y="1179"/>
              <a:ext cx="167" cy="83"/>
            </a:xfrm>
            <a:custGeom>
              <a:avLst/>
              <a:gdLst>
                <a:gd name="T0" fmla="*/ 0 w 351"/>
                <a:gd name="T1" fmla="*/ 18 h 182"/>
                <a:gd name="T2" fmla="*/ 0 w 351"/>
                <a:gd name="T3" fmla="*/ 0 h 182"/>
                <a:gd name="T4" fmla="*/ 79 w 351"/>
                <a:gd name="T5" fmla="*/ 19 h 182"/>
                <a:gd name="T6" fmla="*/ 79 w 351"/>
                <a:gd name="T7" fmla="*/ 38 h 182"/>
                <a:gd name="T8" fmla="*/ 0 w 351"/>
                <a:gd name="T9" fmla="*/ 18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573" name="Freeform 129"/>
            <p:cNvSpPr>
              <a:spLocks/>
            </p:cNvSpPr>
            <p:nvPr/>
          </p:nvSpPr>
          <p:spPr bwMode="auto">
            <a:xfrm>
              <a:off x="563" y="1002"/>
              <a:ext cx="170" cy="77"/>
            </a:xfrm>
            <a:custGeom>
              <a:avLst/>
              <a:gdLst>
                <a:gd name="T0" fmla="*/ 0 w 351"/>
                <a:gd name="T1" fmla="*/ 15 h 182"/>
                <a:gd name="T2" fmla="*/ 0 w 351"/>
                <a:gd name="T3" fmla="*/ 0 h 182"/>
                <a:gd name="T4" fmla="*/ 82 w 351"/>
                <a:gd name="T5" fmla="*/ 17 h 182"/>
                <a:gd name="T6" fmla="*/ 82 w 351"/>
                <a:gd name="T7" fmla="*/ 33 h 182"/>
                <a:gd name="T8" fmla="*/ 0 w 351"/>
                <a:gd name="T9" fmla="*/ 15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en-US"/>
            </a:p>
          </p:txBody>
        </p:sp>
        <p:sp>
          <p:nvSpPr>
            <p:cNvPr id="22574" name="Line 130"/>
            <p:cNvSpPr>
              <a:spLocks noChangeShapeType="1"/>
            </p:cNvSpPr>
            <p:nvPr/>
          </p:nvSpPr>
          <p:spPr bwMode="auto">
            <a:xfrm flipH="1" flipV="1">
              <a:off x="685" y="1049"/>
              <a:ext cx="33" cy="8"/>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575" name="Line 131"/>
            <p:cNvSpPr>
              <a:spLocks noChangeShapeType="1"/>
            </p:cNvSpPr>
            <p:nvPr/>
          </p:nvSpPr>
          <p:spPr bwMode="auto">
            <a:xfrm flipH="1" flipV="1">
              <a:off x="685" y="1131"/>
              <a:ext cx="33" cy="7"/>
            </a:xfrm>
            <a:prstGeom prst="line">
              <a:avLst/>
            </a:prstGeom>
            <a:noFill/>
            <a:ln w="9525">
              <a:solidFill>
                <a:srgbClr val="D60093"/>
              </a:solidFill>
              <a:round/>
              <a:headEnd/>
              <a:tailEnd/>
            </a:ln>
          </p:spPr>
          <p:txBody>
            <a:bodyPr wrap="none" tIns="27432" bIns="27432" anchor="ctr">
              <a:spAutoFit/>
            </a:bodyPr>
            <a:lstStyle/>
            <a:p>
              <a:endParaRPr lang="en-US"/>
            </a:p>
          </p:txBody>
        </p:sp>
        <p:sp>
          <p:nvSpPr>
            <p:cNvPr id="22576" name="Line 132"/>
            <p:cNvSpPr>
              <a:spLocks noChangeShapeType="1"/>
            </p:cNvSpPr>
            <p:nvPr/>
          </p:nvSpPr>
          <p:spPr bwMode="auto">
            <a:xfrm flipH="1" flipV="1">
              <a:off x="685" y="1230"/>
              <a:ext cx="33" cy="8"/>
            </a:xfrm>
            <a:prstGeom prst="line">
              <a:avLst/>
            </a:prstGeom>
            <a:noFill/>
            <a:ln w="9525">
              <a:solidFill>
                <a:srgbClr val="D60093"/>
              </a:solidFill>
              <a:round/>
              <a:headEnd/>
              <a:tailEnd/>
            </a:ln>
          </p:spPr>
          <p:txBody>
            <a:bodyPr wrap="none" tIns="27432" bIns="27432" anchor="ctr">
              <a:spAutoFit/>
            </a:bodyPr>
            <a:lstStyle/>
            <a:p>
              <a:endParaRPr lang="en-US"/>
            </a:p>
          </p:txBody>
        </p:sp>
      </p:grpSp>
      <p:sp>
        <p:nvSpPr>
          <p:cNvPr id="22538" name="AutoShape 133"/>
          <p:cNvSpPr>
            <a:spLocks noChangeArrowheads="1"/>
          </p:cNvSpPr>
          <p:nvPr/>
        </p:nvSpPr>
        <p:spPr bwMode="auto">
          <a:xfrm>
            <a:off x="6400800" y="1143000"/>
            <a:ext cx="2057400" cy="990600"/>
          </a:xfrm>
          <a:prstGeom prst="wedgeRoundRectCallout">
            <a:avLst>
              <a:gd name="adj1" fmla="val -69444"/>
              <a:gd name="adj2" fmla="val 56889"/>
              <a:gd name="adj3" fmla="val 16667"/>
            </a:avLst>
          </a:prstGeom>
          <a:solidFill>
            <a:schemeClr val="accent1"/>
          </a:solidFill>
          <a:ln w="9525">
            <a:solidFill>
              <a:schemeClr val="tx1"/>
            </a:solidFill>
            <a:miter lim="800000"/>
            <a:headEnd/>
            <a:tailEnd/>
          </a:ln>
        </p:spPr>
        <p:txBody>
          <a:bodyPr/>
          <a:lstStyle/>
          <a:p>
            <a:pPr algn="ctr"/>
            <a:r>
              <a:rPr lang="en-US" sz="1800">
                <a:latin typeface="Arial Narrow" pitchFamily="34" charset="0"/>
              </a:rPr>
              <a:t>Send the username and password in clear text.</a:t>
            </a:r>
          </a:p>
        </p:txBody>
      </p:sp>
      <p:sp>
        <p:nvSpPr>
          <p:cNvPr id="22539" name="AutoShape 134"/>
          <p:cNvSpPr>
            <a:spLocks noChangeArrowheads="1"/>
          </p:cNvSpPr>
          <p:nvPr/>
        </p:nvSpPr>
        <p:spPr bwMode="auto">
          <a:xfrm>
            <a:off x="6324600" y="3505200"/>
            <a:ext cx="2436813" cy="1524000"/>
          </a:xfrm>
          <a:prstGeom prst="wedgeRoundRectCallout">
            <a:avLst>
              <a:gd name="adj1" fmla="val -63681"/>
              <a:gd name="adj2" fmla="val 38125"/>
              <a:gd name="adj3" fmla="val 16667"/>
            </a:avLst>
          </a:prstGeom>
          <a:solidFill>
            <a:schemeClr val="accent1"/>
          </a:solidFill>
          <a:ln w="9525">
            <a:solidFill>
              <a:schemeClr val="tx1"/>
            </a:solidFill>
            <a:miter lim="800000"/>
            <a:headEnd/>
            <a:tailEnd/>
          </a:ln>
        </p:spPr>
        <p:txBody>
          <a:bodyPr/>
          <a:lstStyle/>
          <a:p>
            <a:pPr algn="ctr"/>
            <a:r>
              <a:rPr lang="en-US" sz="1800">
                <a:latin typeface="Arial Narrow" pitchFamily="34" charset="0"/>
              </a:rPr>
              <a:t>Do not send the username and password. </a:t>
            </a:r>
            <a:br>
              <a:rPr lang="en-US" sz="1800">
                <a:latin typeface="Arial Narrow" pitchFamily="34" charset="0"/>
              </a:rPr>
            </a:br>
            <a:r>
              <a:rPr lang="en-US" sz="1800">
                <a:latin typeface="Arial Narrow" pitchFamily="34" charset="0"/>
              </a:rPr>
              <a:t>Just send that the user has been authenticated.</a:t>
            </a:r>
          </a:p>
        </p:txBody>
      </p:sp>
      <p:sp>
        <p:nvSpPr>
          <p:cNvPr id="22540" name="AutoShape 135"/>
          <p:cNvSpPr>
            <a:spLocks noChangeArrowheads="1"/>
          </p:cNvSpPr>
          <p:nvPr/>
        </p:nvSpPr>
        <p:spPr bwMode="auto">
          <a:xfrm>
            <a:off x="5638800" y="2667000"/>
            <a:ext cx="533400" cy="381000"/>
          </a:xfrm>
          <a:prstGeom prst="can">
            <a:avLst>
              <a:gd name="adj" fmla="val 39787"/>
            </a:avLst>
          </a:prstGeom>
          <a:gradFill rotWithShape="0">
            <a:gsLst>
              <a:gs pos="0">
                <a:srgbClr val="8F7239"/>
              </a:gs>
              <a:gs pos="50000">
                <a:srgbClr val="FFCC66"/>
              </a:gs>
              <a:gs pos="100000">
                <a:srgbClr val="8F7239"/>
              </a:gs>
            </a:gsLst>
            <a:lin ang="0" scaled="1"/>
          </a:gradFill>
          <a:ln w="9525">
            <a:solidFill>
              <a:schemeClr val="tx1"/>
            </a:solidFill>
            <a:round/>
            <a:headEnd/>
            <a:tailEnd/>
          </a:ln>
        </p:spPr>
        <p:txBody>
          <a:bodyPr wrap="none" anchor="b"/>
          <a:lstStyle/>
          <a:p>
            <a:pPr algn="ctr"/>
            <a:endParaRPr lang="en-GB" sz="2200" b="1">
              <a:latin typeface="Arial" charset="0"/>
            </a:endParaRPr>
          </a:p>
        </p:txBody>
      </p:sp>
      <p:sp>
        <p:nvSpPr>
          <p:cNvPr id="217224" name="Text Box 136"/>
          <p:cNvSpPr txBox="1">
            <a:spLocks noChangeArrowheads="1"/>
          </p:cNvSpPr>
          <p:nvPr/>
        </p:nvSpPr>
        <p:spPr bwMode="auto">
          <a:xfrm>
            <a:off x="3740150" y="1828800"/>
            <a:ext cx="1365250" cy="612775"/>
          </a:xfrm>
          <a:prstGeom prst="rect">
            <a:avLst/>
          </a:prstGeom>
          <a:solidFill>
            <a:schemeClr val="bg1"/>
          </a:solidFill>
          <a:ln w="9525">
            <a:solidFill>
              <a:schemeClr val="accent2"/>
            </a:solidFill>
            <a:miter lim="800000"/>
            <a:headEnd/>
            <a:tailEnd/>
          </a:ln>
          <a:effectLst>
            <a:outerShdw dist="71842" dir="2700000" algn="ctr" rotWithShape="0">
              <a:srgbClr val="C0C0C0"/>
            </a:outerShdw>
          </a:effectLst>
        </p:spPr>
        <p:txBody>
          <a:bodyPr wrap="none" tIns="27432" bIns="27432" anchor="ctr">
            <a:spAutoFit/>
          </a:bodyPr>
          <a:lstStyle/>
          <a:p>
            <a:pPr algn="ctr">
              <a:spcBef>
                <a:spcPct val="50000"/>
              </a:spcBef>
              <a:defRPr/>
            </a:pPr>
            <a:r>
              <a:rPr lang="en-US" sz="1800">
                <a:latin typeface="Arial Narrow" pitchFamily="34" charset="0"/>
              </a:rPr>
              <a:t>Mixed mode</a:t>
            </a:r>
            <a:br>
              <a:rPr lang="en-US" sz="1800">
                <a:latin typeface="Arial Narrow" pitchFamily="34" charset="0"/>
              </a:rPr>
            </a:br>
            <a:r>
              <a:rPr lang="en-US" sz="1800">
                <a:latin typeface="Arial Narrow" pitchFamily="34" charset="0"/>
              </a:rPr>
              <a:t>authentication</a:t>
            </a:r>
          </a:p>
        </p:txBody>
      </p:sp>
      <p:sp>
        <p:nvSpPr>
          <p:cNvPr id="217225" name="Text Box 137"/>
          <p:cNvSpPr txBox="1">
            <a:spLocks noChangeArrowheads="1"/>
          </p:cNvSpPr>
          <p:nvPr/>
        </p:nvSpPr>
        <p:spPr bwMode="auto">
          <a:xfrm>
            <a:off x="3740150" y="4572000"/>
            <a:ext cx="1365250" cy="612775"/>
          </a:xfrm>
          <a:prstGeom prst="rect">
            <a:avLst/>
          </a:prstGeom>
          <a:solidFill>
            <a:schemeClr val="bg1"/>
          </a:solidFill>
          <a:ln w="9525">
            <a:solidFill>
              <a:schemeClr val="accent2"/>
            </a:solidFill>
            <a:miter lim="800000"/>
            <a:headEnd/>
            <a:tailEnd/>
          </a:ln>
          <a:effectLst>
            <a:outerShdw dist="71842" dir="2700000" algn="ctr" rotWithShape="0">
              <a:srgbClr val="C0C0C0"/>
            </a:outerShdw>
          </a:effectLst>
        </p:spPr>
        <p:txBody>
          <a:bodyPr wrap="none" tIns="27432" bIns="27432" anchor="ctr">
            <a:spAutoFit/>
          </a:bodyPr>
          <a:lstStyle/>
          <a:p>
            <a:pPr algn="ctr">
              <a:spcBef>
                <a:spcPct val="50000"/>
              </a:spcBef>
              <a:defRPr/>
            </a:pPr>
            <a:r>
              <a:rPr lang="en-US" sz="1800">
                <a:latin typeface="Arial Narrow" pitchFamily="34" charset="0"/>
              </a:rPr>
              <a:t>Windows only</a:t>
            </a:r>
            <a:br>
              <a:rPr lang="en-US" sz="1800">
                <a:latin typeface="Arial Narrow" pitchFamily="34" charset="0"/>
              </a:rPr>
            </a:br>
            <a:r>
              <a:rPr lang="en-US" sz="1800">
                <a:latin typeface="Arial Narrow" pitchFamily="34" charset="0"/>
              </a:rPr>
              <a:t>authentication</a:t>
            </a:r>
          </a:p>
        </p:txBody>
      </p:sp>
      <p:sp>
        <p:nvSpPr>
          <p:cNvPr id="217226" name="Text Box 138"/>
          <p:cNvSpPr txBox="1">
            <a:spLocks noChangeArrowheads="1"/>
          </p:cNvSpPr>
          <p:nvPr/>
        </p:nvSpPr>
        <p:spPr bwMode="auto">
          <a:xfrm>
            <a:off x="6156325" y="5181600"/>
            <a:ext cx="2093913" cy="887413"/>
          </a:xfrm>
          <a:prstGeom prst="rect">
            <a:avLst/>
          </a:prstGeom>
          <a:solidFill>
            <a:schemeClr val="bg1"/>
          </a:solidFill>
          <a:ln w="9525">
            <a:solidFill>
              <a:srgbClr val="333399"/>
            </a:solidFill>
            <a:miter lim="800000"/>
            <a:headEnd/>
            <a:tailEnd/>
          </a:ln>
          <a:effectLst>
            <a:outerShdw dist="71842" dir="2700000" algn="ctr" rotWithShape="0">
              <a:srgbClr val="C0C0C0"/>
            </a:outerShdw>
          </a:effectLst>
        </p:spPr>
        <p:txBody>
          <a:bodyPr wrap="none" tIns="27432" bIns="27432" anchor="ctr">
            <a:spAutoFit/>
          </a:bodyPr>
          <a:lstStyle/>
          <a:p>
            <a:pPr algn="ctr">
              <a:spcBef>
                <a:spcPct val="50000"/>
              </a:spcBef>
              <a:defRPr/>
            </a:pPr>
            <a:r>
              <a:rPr lang="en-US" sz="1800" b="1">
                <a:latin typeface="Arial Narrow" pitchFamily="34" charset="0"/>
              </a:rPr>
              <a:t>SQL Server</a:t>
            </a:r>
            <a:br>
              <a:rPr lang="en-US" sz="1800" b="1">
                <a:latin typeface="Arial Narrow" pitchFamily="34" charset="0"/>
              </a:rPr>
            </a:br>
            <a:r>
              <a:rPr lang="en-US" sz="1800">
                <a:latin typeface="Arial Narrow" pitchFamily="34" charset="0"/>
              </a:rPr>
              <a:t>Only ASPNET account</a:t>
            </a:r>
            <a:r>
              <a:rPr lang="en-US" sz="3000">
                <a:latin typeface="Arial Narrow" pitchFamily="34" charset="0"/>
              </a:rPr>
              <a:t/>
            </a:r>
            <a:br>
              <a:rPr lang="en-US" sz="3000">
                <a:latin typeface="Arial Narrow" pitchFamily="34" charset="0"/>
              </a:rPr>
            </a:br>
            <a:r>
              <a:rPr lang="en-US" sz="1800">
                <a:latin typeface="Arial Narrow" pitchFamily="34" charset="0"/>
              </a:rPr>
              <a:t>is granted access</a:t>
            </a:r>
          </a:p>
        </p:txBody>
      </p:sp>
      <p:sp>
        <p:nvSpPr>
          <p:cNvPr id="217227" name="Text Box 139"/>
          <p:cNvSpPr txBox="1">
            <a:spLocks noChangeArrowheads="1"/>
          </p:cNvSpPr>
          <p:nvPr/>
        </p:nvSpPr>
        <p:spPr bwMode="auto">
          <a:xfrm>
            <a:off x="990600" y="5562600"/>
            <a:ext cx="2324100" cy="612775"/>
          </a:xfrm>
          <a:prstGeom prst="rect">
            <a:avLst/>
          </a:prstGeom>
          <a:solidFill>
            <a:schemeClr val="bg1"/>
          </a:solidFill>
          <a:ln w="9525">
            <a:solidFill>
              <a:srgbClr val="333399"/>
            </a:solidFill>
            <a:miter lim="800000"/>
            <a:headEnd/>
            <a:tailEnd/>
          </a:ln>
          <a:effectLst>
            <a:outerShdw dist="71842" dir="2700000" algn="ctr" rotWithShape="0">
              <a:srgbClr val="C0C0C0"/>
            </a:outerShdw>
          </a:effectLst>
        </p:spPr>
        <p:txBody>
          <a:bodyPr tIns="27432" bIns="27432" anchor="ctr">
            <a:spAutoFit/>
          </a:bodyPr>
          <a:lstStyle/>
          <a:p>
            <a:pPr algn="ctr">
              <a:spcBef>
                <a:spcPct val="50000"/>
              </a:spcBef>
              <a:defRPr/>
            </a:pPr>
            <a:r>
              <a:rPr lang="en-US" sz="1800" b="1">
                <a:latin typeface="Arial Narrow" pitchFamily="34" charset="0"/>
              </a:rPr>
              <a:t>Web Server</a:t>
            </a:r>
            <a:br>
              <a:rPr lang="en-US" sz="1800" b="1">
                <a:latin typeface="Arial Narrow" pitchFamily="34" charset="0"/>
              </a:rPr>
            </a:br>
            <a:r>
              <a:rPr lang="en-US" sz="1800">
                <a:latin typeface="Arial Narrow" pitchFamily="34" charset="0"/>
              </a:rPr>
              <a:t>Windows authentication</a:t>
            </a:r>
          </a:p>
        </p:txBody>
      </p:sp>
      <p:sp>
        <p:nvSpPr>
          <p:cNvPr id="217228" name="Text Box 140"/>
          <p:cNvSpPr txBox="1">
            <a:spLocks noChangeArrowheads="1"/>
          </p:cNvSpPr>
          <p:nvPr/>
        </p:nvSpPr>
        <p:spPr bwMode="auto">
          <a:xfrm>
            <a:off x="1773238" y="3657600"/>
            <a:ext cx="547687" cy="338138"/>
          </a:xfrm>
          <a:prstGeom prst="rect">
            <a:avLst/>
          </a:prstGeom>
          <a:solidFill>
            <a:schemeClr val="bg1"/>
          </a:solidFill>
          <a:ln w="9525">
            <a:solidFill>
              <a:schemeClr val="accent2"/>
            </a:solidFill>
            <a:miter lim="800000"/>
            <a:headEnd/>
            <a:tailEnd/>
          </a:ln>
          <a:effectLst>
            <a:outerShdw dist="71842" dir="2700000" algn="ctr" rotWithShape="0">
              <a:srgbClr val="C0C0C0"/>
            </a:outerShdw>
          </a:effectLst>
        </p:spPr>
        <p:txBody>
          <a:bodyPr wrap="none" tIns="27432" bIns="27432" anchor="ctr">
            <a:spAutoFit/>
          </a:bodyPr>
          <a:lstStyle/>
          <a:p>
            <a:pPr algn="ctr">
              <a:spcBef>
                <a:spcPct val="50000"/>
              </a:spcBef>
              <a:defRPr/>
            </a:pPr>
            <a:r>
              <a:rPr lang="en-US" sz="1800">
                <a:latin typeface="Arial Narrow" pitchFamily="34" charset="0"/>
              </a:rPr>
              <a:t>or…</a:t>
            </a:r>
          </a:p>
        </p:txBody>
      </p:sp>
      <p:sp>
        <p:nvSpPr>
          <p:cNvPr id="217229" name="Text Box 141"/>
          <p:cNvSpPr txBox="1">
            <a:spLocks noChangeArrowheads="1"/>
          </p:cNvSpPr>
          <p:nvPr/>
        </p:nvSpPr>
        <p:spPr bwMode="auto">
          <a:xfrm>
            <a:off x="5867400" y="2362200"/>
            <a:ext cx="2460625" cy="887413"/>
          </a:xfrm>
          <a:prstGeom prst="rect">
            <a:avLst/>
          </a:prstGeom>
          <a:solidFill>
            <a:schemeClr val="bg1"/>
          </a:solidFill>
          <a:ln w="9525">
            <a:solidFill>
              <a:srgbClr val="333399"/>
            </a:solidFill>
            <a:miter lim="800000"/>
            <a:headEnd/>
            <a:tailEnd/>
          </a:ln>
          <a:effectLst>
            <a:outerShdw dist="71842" dir="2700000" algn="ctr" rotWithShape="0">
              <a:srgbClr val="C0C0C0"/>
            </a:outerShdw>
          </a:effectLst>
        </p:spPr>
        <p:txBody>
          <a:bodyPr wrap="none" tIns="27432" bIns="27432" anchor="ctr">
            <a:spAutoFit/>
          </a:bodyPr>
          <a:lstStyle/>
          <a:p>
            <a:pPr algn="ctr">
              <a:spcBef>
                <a:spcPct val="50000"/>
              </a:spcBef>
              <a:defRPr/>
            </a:pPr>
            <a:r>
              <a:rPr lang="en-US" sz="1800" b="1">
                <a:latin typeface="Arial Narrow" pitchFamily="34" charset="0"/>
              </a:rPr>
              <a:t>SQL Server</a:t>
            </a:r>
            <a:br>
              <a:rPr lang="en-US" sz="1800" b="1">
                <a:latin typeface="Arial Narrow" pitchFamily="34" charset="0"/>
              </a:rPr>
            </a:br>
            <a:r>
              <a:rPr lang="en-US" sz="1800">
                <a:latin typeface="Arial Narrow" pitchFamily="34" charset="0"/>
              </a:rPr>
              <a:t>Each user account added</a:t>
            </a:r>
            <a:br>
              <a:rPr lang="en-US" sz="1800">
                <a:latin typeface="Arial Narrow" pitchFamily="34" charset="0"/>
              </a:rPr>
            </a:br>
            <a:r>
              <a:rPr lang="en-US" sz="1800">
                <a:latin typeface="Arial Narrow" pitchFamily="34" charset="0"/>
              </a:rPr>
              <a:t>to SQL Server logins group</a:t>
            </a:r>
          </a:p>
        </p:txBody>
      </p:sp>
      <p:sp>
        <p:nvSpPr>
          <p:cNvPr id="217230" name="Text Box 142"/>
          <p:cNvSpPr txBox="1">
            <a:spLocks noChangeArrowheads="1"/>
          </p:cNvSpPr>
          <p:nvPr/>
        </p:nvSpPr>
        <p:spPr bwMode="auto">
          <a:xfrm>
            <a:off x="914400" y="1447800"/>
            <a:ext cx="2397125" cy="612775"/>
          </a:xfrm>
          <a:prstGeom prst="rect">
            <a:avLst/>
          </a:prstGeom>
          <a:solidFill>
            <a:schemeClr val="bg1"/>
          </a:solidFill>
          <a:ln w="9525">
            <a:solidFill>
              <a:srgbClr val="333399"/>
            </a:solidFill>
            <a:miter lim="800000"/>
            <a:headEnd/>
            <a:tailEnd/>
          </a:ln>
          <a:effectLst>
            <a:outerShdw dist="71842" dir="2700000" algn="ctr" rotWithShape="0">
              <a:srgbClr val="C0C0C0"/>
            </a:outerShdw>
          </a:effectLst>
        </p:spPr>
        <p:txBody>
          <a:bodyPr tIns="27432" bIns="27432" anchor="ctr">
            <a:spAutoFit/>
          </a:bodyPr>
          <a:lstStyle/>
          <a:p>
            <a:pPr algn="ctr">
              <a:spcBef>
                <a:spcPct val="50000"/>
              </a:spcBef>
              <a:defRPr/>
            </a:pPr>
            <a:r>
              <a:rPr lang="en-US" sz="1800" b="1">
                <a:latin typeface="Arial Narrow" pitchFamily="34" charset="0"/>
              </a:rPr>
              <a:t>Web Server</a:t>
            </a:r>
            <a:br>
              <a:rPr lang="en-US" sz="1800" b="1">
                <a:latin typeface="Arial Narrow" pitchFamily="34" charset="0"/>
              </a:rPr>
            </a:br>
            <a:r>
              <a:rPr lang="en-US" sz="1800">
                <a:latin typeface="Arial Narrow" pitchFamily="34" charset="0"/>
              </a:rPr>
              <a:t>Default ASP.NET settings</a:t>
            </a:r>
          </a:p>
        </p:txBody>
      </p:sp>
      <p:sp>
        <p:nvSpPr>
          <p:cNvPr id="22548" name="AutoShape 143"/>
          <p:cNvSpPr>
            <a:spLocks noChangeArrowheads="1"/>
          </p:cNvSpPr>
          <p:nvPr/>
        </p:nvSpPr>
        <p:spPr bwMode="auto">
          <a:xfrm>
            <a:off x="533400" y="2362200"/>
            <a:ext cx="1498600" cy="904875"/>
          </a:xfrm>
          <a:prstGeom prst="wedgeRoundRectCallout">
            <a:avLst>
              <a:gd name="adj1" fmla="val -29769"/>
              <a:gd name="adj2" fmla="val 92458"/>
              <a:gd name="adj3" fmla="val 16667"/>
            </a:avLst>
          </a:prstGeom>
          <a:solidFill>
            <a:schemeClr val="accent1"/>
          </a:solidFill>
          <a:ln w="9525">
            <a:solidFill>
              <a:schemeClr val="tx1"/>
            </a:solidFill>
            <a:miter lim="800000"/>
            <a:headEnd/>
            <a:tailEnd/>
          </a:ln>
        </p:spPr>
        <p:txBody>
          <a:bodyPr/>
          <a:lstStyle/>
          <a:p>
            <a:pPr algn="ctr"/>
            <a:r>
              <a:rPr lang="en-US" sz="1800">
                <a:latin typeface="Arial Narrow" pitchFamily="34" charset="0"/>
              </a:rPr>
              <a:t>Here is the username and password </a:t>
            </a:r>
          </a:p>
        </p:txBody>
      </p:sp>
      <p:sp>
        <p:nvSpPr>
          <p:cNvPr id="22549" name="Line 144"/>
          <p:cNvSpPr>
            <a:spLocks noChangeShapeType="1"/>
          </p:cNvSpPr>
          <p:nvPr/>
        </p:nvSpPr>
        <p:spPr bwMode="auto">
          <a:xfrm>
            <a:off x="3505200" y="2711450"/>
            <a:ext cx="1752600" cy="0"/>
          </a:xfrm>
          <a:prstGeom prst="line">
            <a:avLst/>
          </a:prstGeom>
          <a:noFill/>
          <a:ln w="76200">
            <a:solidFill>
              <a:schemeClr val="accent2"/>
            </a:solidFill>
            <a:round/>
            <a:headEnd type="triangle" w="med" len="med"/>
            <a:tailEnd type="triangle" w="med" len="med"/>
          </a:ln>
        </p:spPr>
        <p:txBody>
          <a:bodyPr/>
          <a:lstStyle/>
          <a:p>
            <a:endParaRPr lang="en-US"/>
          </a:p>
        </p:txBody>
      </p:sp>
      <p:sp>
        <p:nvSpPr>
          <p:cNvPr id="22550" name="Line 145"/>
          <p:cNvSpPr>
            <a:spLocks noChangeShapeType="1"/>
          </p:cNvSpPr>
          <p:nvPr/>
        </p:nvSpPr>
        <p:spPr bwMode="auto">
          <a:xfrm>
            <a:off x="3508375" y="5354638"/>
            <a:ext cx="1825625" cy="0"/>
          </a:xfrm>
          <a:prstGeom prst="line">
            <a:avLst/>
          </a:prstGeom>
          <a:noFill/>
          <a:ln w="76200">
            <a:solidFill>
              <a:schemeClr val="accent2"/>
            </a:solidFill>
            <a:round/>
            <a:headEnd type="triangle" w="med" len="med"/>
            <a:tailEnd type="triangle" w="med" len="med"/>
          </a:ln>
        </p:spPr>
        <p:txBody>
          <a:bodyPr/>
          <a:lstStyle/>
          <a:p>
            <a:endParaRPr lang="en-US"/>
          </a:p>
        </p:txBody>
      </p:sp>
      <p:sp>
        <p:nvSpPr>
          <p:cNvPr id="22551" name="Line 146"/>
          <p:cNvSpPr>
            <a:spLocks noChangeShapeType="1"/>
          </p:cNvSpPr>
          <p:nvPr/>
        </p:nvSpPr>
        <p:spPr bwMode="auto">
          <a:xfrm flipV="1">
            <a:off x="1408113" y="2974975"/>
            <a:ext cx="1147762" cy="635000"/>
          </a:xfrm>
          <a:prstGeom prst="line">
            <a:avLst/>
          </a:prstGeom>
          <a:noFill/>
          <a:ln w="76200">
            <a:solidFill>
              <a:schemeClr val="accent2"/>
            </a:solidFill>
            <a:round/>
            <a:headEnd/>
            <a:tailEnd type="triangle" w="med" len="med"/>
          </a:ln>
        </p:spPr>
        <p:txBody>
          <a:bodyPr/>
          <a:lstStyle/>
          <a:p>
            <a:endParaRPr lang="en-US"/>
          </a:p>
        </p:txBody>
      </p:sp>
      <p:sp>
        <p:nvSpPr>
          <p:cNvPr id="22552" name="Line 147"/>
          <p:cNvSpPr>
            <a:spLocks noChangeShapeType="1"/>
          </p:cNvSpPr>
          <p:nvPr/>
        </p:nvSpPr>
        <p:spPr bwMode="auto">
          <a:xfrm>
            <a:off x="1430338" y="4076700"/>
            <a:ext cx="1201737" cy="815975"/>
          </a:xfrm>
          <a:prstGeom prst="line">
            <a:avLst/>
          </a:prstGeom>
          <a:noFill/>
          <a:ln w="76200">
            <a:solidFill>
              <a:schemeClr val="accent2"/>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47700" y="163513"/>
            <a:ext cx="8189913" cy="841375"/>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endParaRPr lang="en-GB" sz="3000" b="1">
              <a:solidFill>
                <a:schemeClr val="tx2"/>
              </a:solidFill>
              <a:latin typeface="Arial Narrow" pitchFamily="34" charset="0"/>
            </a:endParaRPr>
          </a:p>
        </p:txBody>
      </p:sp>
      <p:sp>
        <p:nvSpPr>
          <p:cNvPr id="24579" name="Rectangle 3"/>
          <p:cNvSpPr>
            <a:spLocks noGrp="1" noChangeArrowheads="1"/>
          </p:cNvSpPr>
          <p:nvPr>
            <p:ph type="title"/>
          </p:nvPr>
        </p:nvSpPr>
        <p:spPr>
          <a:xfrm>
            <a:off x="647700" y="153988"/>
            <a:ext cx="8189913" cy="598487"/>
          </a:xfrm>
        </p:spPr>
        <p:txBody>
          <a:bodyPr/>
          <a:lstStyle/>
          <a:p>
            <a:r>
              <a:rPr lang="en-US" dirty="0" smtClean="0"/>
              <a:t>Setting </a:t>
            </a:r>
            <a:r>
              <a:rPr lang="en-US" dirty="0" smtClean="0"/>
              <a:t>SQL Server Security</a:t>
            </a:r>
          </a:p>
        </p:txBody>
      </p:sp>
      <p:sp>
        <p:nvSpPr>
          <p:cNvPr id="24580" name="Rectangle 4"/>
          <p:cNvSpPr>
            <a:spLocks noGrp="1" noChangeArrowheads="1"/>
          </p:cNvSpPr>
          <p:nvPr>
            <p:ph type="body" sz="half" idx="1"/>
          </p:nvPr>
        </p:nvSpPr>
        <p:spPr>
          <a:xfrm>
            <a:off x="2286000" y="1371600"/>
            <a:ext cx="5281613" cy="4556125"/>
          </a:xfrm>
        </p:spPr>
        <p:txBody>
          <a:bodyPr/>
          <a:lstStyle/>
          <a:p>
            <a:pPr marL="381000" indent="-381000">
              <a:buSzTx/>
            </a:pPr>
            <a:r>
              <a:rPr lang="en-US" sz="2000" smtClean="0"/>
              <a:t>Open SQL Server Enterprise Manager</a:t>
            </a:r>
          </a:p>
          <a:p>
            <a:pPr marL="381000" indent="-381000">
              <a:buSzTx/>
            </a:pPr>
            <a:r>
              <a:rPr lang="en-US" sz="2000" smtClean="0"/>
              <a:t>Set authentication </a:t>
            </a:r>
            <a:br>
              <a:rPr lang="en-US" sz="2000" smtClean="0"/>
            </a:br>
            <a:r>
              <a:rPr lang="en-US" sz="2000" smtClean="0"/>
              <a:t>mode</a:t>
            </a:r>
          </a:p>
          <a:p>
            <a:pPr marL="381000" indent="-381000">
              <a:buSzTx/>
            </a:pPr>
            <a:r>
              <a:rPr lang="en-US" sz="2000" smtClean="0"/>
              <a:t>Test with integrated </a:t>
            </a:r>
            <a:br>
              <a:rPr lang="en-US" sz="2000" smtClean="0"/>
            </a:br>
            <a:r>
              <a:rPr lang="en-US" sz="2000" smtClean="0"/>
              <a:t>security</a:t>
            </a:r>
          </a:p>
          <a:p>
            <a:pPr marL="381000" indent="-381000">
              <a:buSzTx/>
            </a:pPr>
            <a:r>
              <a:rPr lang="en-US" sz="2000" smtClean="0"/>
              <a:t>Test with mixed </a:t>
            </a:r>
            <a:br>
              <a:rPr lang="en-US" sz="2000" smtClean="0"/>
            </a:br>
            <a:r>
              <a:rPr lang="en-US" sz="2000" smtClean="0"/>
              <a:t>mode security</a:t>
            </a:r>
          </a:p>
        </p:txBody>
      </p:sp>
      <p:pic>
        <p:nvPicPr>
          <p:cNvPr id="24581" name="Picture 5" descr="Demonstation"/>
          <p:cNvPicPr>
            <a:picLocks noChangeAspect="1" noChangeArrowheads="1"/>
          </p:cNvPicPr>
          <p:nvPr/>
        </p:nvPicPr>
        <p:blipFill>
          <a:blip r:embed="rId3" cstate="print"/>
          <a:srcRect r="862" b="562"/>
          <a:stretch>
            <a:fillRect/>
          </a:stretch>
        </p:blipFill>
        <p:spPr bwMode="auto">
          <a:xfrm>
            <a:off x="757238" y="1127125"/>
            <a:ext cx="1292225" cy="5108575"/>
          </a:xfrm>
          <a:prstGeom prst="rect">
            <a:avLst/>
          </a:prstGeom>
          <a:noFill/>
          <a:ln w="9525">
            <a:noFill/>
            <a:miter lim="800000"/>
            <a:headEnd/>
            <a:tailEnd/>
          </a:ln>
        </p:spPr>
      </p:pic>
      <p:pic>
        <p:nvPicPr>
          <p:cNvPr id="24582" name="Picture 6"/>
          <p:cNvPicPr>
            <a:picLocks noGrp="1" noChangeAspect="1" noChangeArrowheads="1"/>
          </p:cNvPicPr>
          <p:nvPr>
            <p:ph sz="half" idx="2"/>
          </p:nvPr>
        </p:nvPicPr>
        <p:blipFill>
          <a:blip r:embed="rId4" cstate="print"/>
          <a:srcRect/>
          <a:stretch>
            <a:fillRect/>
          </a:stretch>
        </p:blipFill>
        <p:spPr>
          <a:xfrm>
            <a:off x="4910138" y="2111375"/>
            <a:ext cx="3476625" cy="41910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116</TotalTime>
  <Words>1099</Words>
  <Application>Microsoft Office PowerPoint</Application>
  <PresentationFormat>On-screen Show (4:3)</PresentationFormat>
  <Paragraphs>229</Paragraphs>
  <Slides>22</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ＭＳ Ｐゴシック</vt:lpstr>
      <vt:lpstr>Arial</vt:lpstr>
      <vt:lpstr>Arial Narrow</vt:lpstr>
      <vt:lpstr>Calibri</vt:lpstr>
      <vt:lpstr>Consolas</vt:lpstr>
      <vt:lpstr>Monotype Sorts</vt:lpstr>
      <vt:lpstr>Tahoma</vt:lpstr>
      <vt:lpstr>Times New Roman</vt:lpstr>
      <vt:lpstr>Wingdings</vt:lpstr>
      <vt:lpstr>Wingdings 2</vt:lpstr>
      <vt:lpstr>FSOFTTemplate-</vt:lpstr>
      <vt:lpstr>Visio.Drawing.11</vt:lpstr>
      <vt:lpstr>Working with Database</vt:lpstr>
      <vt:lpstr>Objectives</vt:lpstr>
      <vt:lpstr>ADO.NET Overview</vt:lpstr>
      <vt:lpstr>PowerPoint Presentation</vt:lpstr>
      <vt:lpstr>PowerPoint Presentation</vt:lpstr>
      <vt:lpstr>ADO.NET Objects</vt:lpstr>
      <vt:lpstr>Connection</vt:lpstr>
      <vt:lpstr>SQL Server Security</vt:lpstr>
      <vt:lpstr>Setting SQL Server Security</vt:lpstr>
      <vt:lpstr>Creating the Connection</vt:lpstr>
      <vt:lpstr>Command</vt:lpstr>
      <vt:lpstr>What is a DataReader?</vt:lpstr>
      <vt:lpstr>Creating a DataReader</vt:lpstr>
      <vt:lpstr>Reading Data from a DataReader</vt:lpstr>
      <vt:lpstr>Other data access technology from .NET</vt:lpstr>
      <vt:lpstr>Handling Errors</vt:lpstr>
      <vt:lpstr>Introduce 3 layer pattern for .NET Application</vt:lpstr>
      <vt:lpstr>ADO.NET Architecture</vt:lpstr>
      <vt:lpstr>The 3-Tier Architecture Model</vt:lpstr>
      <vt:lpstr>Typical Layers of the Middle Tier</vt:lpstr>
      <vt:lpstr>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haipt</dc:creator>
  <cp:lastModifiedBy>quyetn</cp:lastModifiedBy>
  <cp:revision>29</cp:revision>
  <dcterms:created xsi:type="dcterms:W3CDTF">2011-05-03T16:22:18Z</dcterms:created>
  <dcterms:modified xsi:type="dcterms:W3CDTF">2015-03-12T07:48:12Z</dcterms:modified>
</cp:coreProperties>
</file>