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3"/>
  </p:notesMasterIdLst>
  <p:sldIdLst>
    <p:sldId id="256" r:id="rId2"/>
    <p:sldId id="257" r:id="rId3"/>
    <p:sldId id="275" r:id="rId4"/>
    <p:sldId id="277" r:id="rId5"/>
    <p:sldId id="278" r:id="rId6"/>
    <p:sldId id="331" r:id="rId7"/>
    <p:sldId id="332" r:id="rId8"/>
    <p:sldId id="319" r:id="rId9"/>
    <p:sldId id="320" r:id="rId10"/>
    <p:sldId id="322" r:id="rId11"/>
    <p:sldId id="389" r:id="rId12"/>
    <p:sldId id="309" r:id="rId13"/>
    <p:sldId id="333" r:id="rId14"/>
    <p:sldId id="338" r:id="rId15"/>
    <p:sldId id="339" r:id="rId16"/>
    <p:sldId id="340" r:id="rId17"/>
    <p:sldId id="342" r:id="rId18"/>
    <p:sldId id="344" r:id="rId19"/>
    <p:sldId id="345" r:id="rId20"/>
    <p:sldId id="347" r:id="rId21"/>
    <p:sldId id="348" r:id="rId22"/>
    <p:sldId id="350" r:id="rId23"/>
    <p:sldId id="352" r:id="rId24"/>
    <p:sldId id="351" r:id="rId25"/>
    <p:sldId id="353" r:id="rId26"/>
    <p:sldId id="387" r:id="rId27"/>
    <p:sldId id="388" r:id="rId28"/>
    <p:sldId id="354" r:id="rId29"/>
    <p:sldId id="355" r:id="rId30"/>
    <p:sldId id="356" r:id="rId31"/>
    <p:sldId id="390"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01" autoAdjust="0"/>
  </p:normalViewPr>
  <p:slideViewPr>
    <p:cSldViewPr>
      <p:cViewPr varScale="1">
        <p:scale>
          <a:sx n="65" d="100"/>
          <a:sy n="65" d="100"/>
        </p:scale>
        <p:origin x="78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8"/>
    </p:cViewPr>
  </p:sorterViewPr>
  <p:notesViewPr>
    <p:cSldViewPr>
      <p:cViewPr varScale="1">
        <p:scale>
          <a:sx n="57" d="100"/>
          <a:sy n="57" d="100"/>
        </p:scale>
        <p:origin x="-13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985EE75-F77D-455A-97DA-457CB229D2BE}" type="slidenum">
              <a:rPr lang="en-US"/>
              <a:pPr>
                <a:defRPr/>
              </a:pPr>
              <a:t>‹#›</a:t>
            </a:fld>
            <a:endParaRPr lang="en-US"/>
          </a:p>
        </p:txBody>
      </p:sp>
    </p:spTree>
    <p:extLst>
      <p:ext uri="{BB962C8B-B14F-4D97-AF65-F5344CB8AC3E}">
        <p14:creationId xmlns:p14="http://schemas.microsoft.com/office/powerpoint/2010/main" val="1224241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5F6A266-1017-4673-B6DA-F567DF792967}" type="slidenum">
              <a:rPr lang="en-US"/>
              <a:pPr/>
              <a:t>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2212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2742B0C-6117-4B15-A5DC-ADC12899BBF5}" type="slidenum">
              <a:rPr lang="en-US"/>
              <a:pPr/>
              <a:t>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5507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82737F3-21E9-4DB5-9F08-5EDE1021D5DE}" type="slidenum">
              <a:rPr lang="en-US"/>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57554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9F52114-8D82-4042-99C7-40EC86EF5813}" type="slidenum">
              <a:rPr lang="en-US"/>
              <a:pPr/>
              <a:t>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59098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2473E9D-3DE2-4FBE-A3B1-673B561D5724}" type="slidenum">
              <a:rPr lang="en-US"/>
              <a:pPr/>
              <a:t>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lstStyle/>
          <a:p>
            <a:r>
              <a:rPr lang="en-US" sz="1200" kern="1200" dirty="0" smtClean="0">
                <a:solidFill>
                  <a:schemeClr val="tx1"/>
                </a:solidFill>
                <a:latin typeface="Arial" charset="0"/>
                <a:ea typeface="+mn-ea"/>
                <a:cs typeface="Arial" charset="0"/>
              </a:rPr>
              <a:t> 1. A computer can receive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Read (information from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Get (information from the keyboard)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2. A computer can put out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Write (information to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Display (information to the screen)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A computer can perform arithmetic</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Use actual mathematical symbols or the words for the symbols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Add number to total</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Total = total + number</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 *,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Calculate, Compute also used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4. A computer can assign a value to a piece of data</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cases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give data an initial value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Initialize, Set</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assign a value as a result of some processing</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x = 5 + y</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keep a piece of information for later use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Save, Store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5. A computer can compare two piece of information and select one of two alternative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IF condition THEN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ELSE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Alternative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ENDIF</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6. A computer can repeat a group of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WHILE condition (is true)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ENDWHILE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FOR a number of times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ENDFOR</a:t>
            </a:r>
            <a:endParaRPr lang="vi-VN" dirty="0" smtClean="0"/>
          </a:p>
        </p:txBody>
      </p:sp>
    </p:spTree>
    <p:extLst>
      <p:ext uri="{BB962C8B-B14F-4D97-AF65-F5344CB8AC3E}">
        <p14:creationId xmlns:p14="http://schemas.microsoft.com/office/powerpoint/2010/main" val="29813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402DEC-1FE4-445F-9852-0AAE20DC868A}" type="slidenum">
              <a:rPr lang="en-US"/>
              <a:pPr/>
              <a:t>12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6643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7" name="Slide Number Placeholder 5"/>
          <p:cNvSpPr>
            <a:spLocks noGrp="1"/>
          </p:cNvSpPr>
          <p:nvPr>
            <p:ph type="sldNum" sz="quarter" idx="10"/>
          </p:nvPr>
        </p:nvSpPr>
        <p:spPr>
          <a:xfrm>
            <a:off x="3810000" y="6553200"/>
            <a:ext cx="2133600" cy="304800"/>
          </a:xfrm>
        </p:spPr>
        <p:txBody>
          <a:bodyPr/>
          <a:lstStyle>
            <a:lvl1pPr>
              <a:defRPr/>
            </a:lvl1pPr>
          </a:lstStyle>
          <a:p>
            <a:pPr>
              <a:defRPr/>
            </a:pPr>
            <a:fld id="{725061A8-1BA6-4C5D-A4D9-3EC8EB77E45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74638"/>
            <a:ext cx="2114550" cy="49831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8"/>
            <a:ext cx="6191250" cy="49831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baseline="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143000"/>
            <a:ext cx="8458200" cy="5257800"/>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a:defRPr sz="24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04800" y="1143000"/>
            <a:ext cx="41529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a:p>
        </p:txBody>
      </p:sp>
      <p:sp>
        <p:nvSpPr>
          <p:cNvPr id="3"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a:prstGeom prst="rect">
            <a:avLst/>
          </a:prstGeom>
        </p:spPr>
        <p:txBody>
          <a:bodyPr anchor="ctr"/>
          <a:lstStyle>
            <a:lvl1pPr>
              <a:defRPr>
                <a:solidFill>
                  <a:srgbClr val="C00000"/>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4800" y="1143000"/>
            <a:ext cx="8458200"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51"/>
          <p:cNvSpPr>
            <a:spLocks noGrp="1" noChangeArrowheads="1"/>
          </p:cNvSpPr>
          <p:nvPr>
            <p:ph type="dt" sz="half" idx="10"/>
          </p:nvPr>
        </p:nvSpPr>
        <p:spPr>
          <a:xfrm>
            <a:off x="5029200" y="6477000"/>
            <a:ext cx="1905000" cy="228600"/>
          </a:xfrm>
          <a:prstGeom prst="rect">
            <a:avLst/>
          </a:prstGeom>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1060" descr="BackGround"/>
          <p:cNvPicPr>
            <a:picLocks noChangeAspect="1" noChangeArrowheads="1"/>
          </p:cNvPicPr>
          <p:nvPr/>
        </p:nvPicPr>
        <p:blipFill>
          <a:blip r:embed="rId12" cstate="print"/>
          <a:srcRect/>
          <a:stretch>
            <a:fillRect/>
          </a:stretch>
        </p:blipFill>
        <p:spPr bwMode="auto">
          <a:xfrm>
            <a:off x="0" y="914400"/>
            <a:ext cx="9144000" cy="914400"/>
          </a:xfrm>
          <a:prstGeom prst="rect">
            <a:avLst/>
          </a:prstGeom>
          <a:noFill/>
          <a:ln w="9525">
            <a:noFill/>
            <a:miter lim="800000"/>
            <a:headEnd/>
            <a:tailEnd/>
          </a:ln>
        </p:spPr>
      </p:pic>
      <p:sp>
        <p:nvSpPr>
          <p:cNvPr id="23"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dirty="0" smtClean="0"/>
          </a:p>
        </p:txBody>
      </p:sp>
      <p:sp>
        <p:nvSpPr>
          <p:cNvPr id="24"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dirty="0" smtClean="0"/>
          </a:p>
        </p:txBody>
      </p:sp>
      <p:sp>
        <p:nvSpPr>
          <p:cNvPr id="25"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10001CB5-CAEF-46C3-8FB4-C1AF8F3F5970}" type="slidenum">
              <a:rPr lang="en-US" smtClean="0"/>
              <a:pPr>
                <a:defRPr/>
              </a:pPr>
              <a:t>‹#›</a:t>
            </a:fld>
            <a:endParaRPr lang="en-US"/>
          </a:p>
        </p:txBody>
      </p:sp>
      <p:sp>
        <p:nvSpPr>
          <p:cNvPr id="26"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endParaRPr lang="en-US"/>
          </a:p>
        </p:txBody>
      </p:sp>
      <p:sp>
        <p:nvSpPr>
          <p:cNvPr id="27"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28"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04e-BM/</a:t>
            </a:r>
            <a:r>
              <a:rPr lang="en-US" altLang="ja-JP" sz="1000" smtClean="0">
                <a:latin typeface="Calibri" pitchFamily="34" charset="0"/>
              </a:rPr>
              <a:t>NS</a:t>
            </a:r>
            <a:r>
              <a:rPr lang="en-US" sz="1000" smtClean="0">
                <a:latin typeface="Calibri" pitchFamily="34" charset="0"/>
              </a:rPr>
              <a:t>/HDCV/FSOFT v2</a:t>
            </a:r>
            <a:r>
              <a:rPr lang="en-US" altLang="ja-JP" sz="1000" smtClean="0">
                <a:latin typeface="Calibri" pitchFamily="34" charset="0"/>
              </a:rPr>
              <a:t>/3</a:t>
            </a:r>
            <a:endParaRPr lang="en-US" sz="1000" smtClean="0">
              <a:latin typeface="Calibri" pitchFamily="34" charset="0"/>
            </a:endParaRPr>
          </a:p>
        </p:txBody>
      </p:sp>
      <p:pic>
        <p:nvPicPr>
          <p:cNvPr id="29" name="Picture 2"/>
          <p:cNvPicPr>
            <a:picLocks noChangeAspect="1" noChangeArrowheads="1"/>
          </p:cNvPicPr>
          <p:nvPr/>
        </p:nvPicPr>
        <p:blipFill>
          <a:blip r:embed="rId13"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hf hdr="0" ftr="0" dt="0"/>
  <p:txStyles>
    <p:titleStyle>
      <a:lvl1pPr algn="r" rtl="0" eaLnBrk="1" fontAlgn="base" hangingPunct="1">
        <a:spcBef>
          <a:spcPct val="0"/>
        </a:spcBef>
        <a:spcAft>
          <a:spcPct val="0"/>
        </a:spcAft>
        <a:defRPr sz="2800" b="1">
          <a:solidFill>
            <a:srgbClr val="C00000"/>
          </a:solidFill>
          <a:effectLst>
            <a:outerShdw blurRad="38100" dist="38100" dir="2700000" algn="tl">
              <a:srgbClr val="C0C0C0"/>
            </a:outerShdw>
          </a:effectLst>
          <a:latin typeface="+mj-lt"/>
          <a:ea typeface="+mj-ea"/>
          <a:cs typeface="+mj-cs"/>
        </a:defRPr>
      </a:lvl1pPr>
      <a:lvl2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2pPr>
      <a:lvl3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3pPr>
      <a:lvl4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4pPr>
      <a:lvl5pPr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5pPr>
      <a:lvl6pPr marL="4572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6pPr>
      <a:lvl7pPr marL="9144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7pPr>
      <a:lvl8pPr marL="13716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8pPr>
      <a:lvl9pPr marL="1828800" algn="r" rtl="0" eaLnBrk="1" fontAlgn="base" hangingPunct="1">
        <a:spcBef>
          <a:spcPct val="0"/>
        </a:spcBef>
        <a:spcAft>
          <a:spcPct val="0"/>
        </a:spcAft>
        <a:defRPr sz="2800" b="1">
          <a:solidFill>
            <a:srgbClr val="DC0081"/>
          </a:solidFill>
          <a:effectLst>
            <a:outerShdw blurRad="38100" dist="38100" dir="2700000" algn="tl">
              <a:srgbClr val="C0C0C0"/>
            </a:outerShdw>
          </a:effectLst>
          <a:latin typeface="Tahoma" pitchFamily="34" charset="0"/>
        </a:defRPr>
      </a:lvl9pPr>
    </p:titleStyle>
    <p:bodyStyle>
      <a:lvl1pPr marL="342900" indent="-342900" algn="l" rtl="0" eaLnBrk="1" fontAlgn="base" hangingPunct="1">
        <a:spcBef>
          <a:spcPct val="20000"/>
        </a:spcBef>
        <a:spcAft>
          <a:spcPct val="0"/>
        </a:spcAft>
        <a:buClr>
          <a:schemeClr val="tx1"/>
        </a:buClr>
        <a:buSzPct val="62000"/>
        <a:buFont typeface="Monotype Sorts" pitchFamily="2" charset="2"/>
        <a:buChar char="o"/>
        <a:defRPr sz="3200">
          <a:solidFill>
            <a:srgbClr val="000080"/>
          </a:solidFill>
          <a:latin typeface="+mn-lt"/>
          <a:ea typeface="+mn-ea"/>
          <a:cs typeface="+mn-cs"/>
        </a:defRPr>
      </a:lvl1pPr>
      <a:lvl2pPr marL="742950" indent="-285750" algn="l" rtl="0" eaLnBrk="1" fontAlgn="base" hangingPunct="1">
        <a:spcBef>
          <a:spcPct val="20000"/>
        </a:spcBef>
        <a:spcAft>
          <a:spcPct val="0"/>
        </a:spcAft>
        <a:buClr>
          <a:srgbClr val="6338AD"/>
        </a:buClr>
        <a:buSzPct val="75000"/>
        <a:buFont typeface="Wingdings" pitchFamily="2" charset="2"/>
        <a:buChar char="«"/>
        <a:defRPr sz="1600">
          <a:solidFill>
            <a:srgbClr val="000080"/>
          </a:solidFill>
          <a:latin typeface="+mn-lt"/>
        </a:defRPr>
      </a:lvl2pPr>
      <a:lvl3pPr marL="1143000" indent="-228600" algn="l" rtl="0" eaLnBrk="1" fontAlgn="base" hangingPunct="1">
        <a:spcBef>
          <a:spcPct val="20000"/>
        </a:spcBef>
        <a:spcAft>
          <a:spcPct val="0"/>
        </a:spcAft>
        <a:buChar char="•"/>
        <a:defRPr sz="1400">
          <a:solidFill>
            <a:srgbClr val="000080"/>
          </a:solidFill>
          <a:latin typeface="+mn-lt"/>
        </a:defRPr>
      </a:lvl3pPr>
      <a:lvl4pPr marL="1600200" indent="-228600" algn="l" rtl="0" eaLnBrk="1" fontAlgn="base" hangingPunct="1">
        <a:spcBef>
          <a:spcPct val="20000"/>
        </a:spcBef>
        <a:spcAft>
          <a:spcPct val="0"/>
        </a:spcAft>
        <a:buChar char="–"/>
        <a:defRPr sz="1200">
          <a:solidFill>
            <a:srgbClr val="000080"/>
          </a:solidFill>
          <a:latin typeface="+mn-lt"/>
        </a:defRPr>
      </a:lvl4pPr>
      <a:lvl5pPr marL="2057400" indent="-228600" algn="l" rtl="0" eaLnBrk="1" fontAlgn="base" hangingPunct="1">
        <a:spcBef>
          <a:spcPct val="20000"/>
        </a:spcBef>
        <a:spcAft>
          <a:spcPct val="0"/>
        </a:spcAft>
        <a:buChar char="»"/>
        <a:defRPr sz="1000">
          <a:solidFill>
            <a:srgbClr val="000080"/>
          </a:solidFill>
          <a:latin typeface="+mn-lt"/>
        </a:defRPr>
      </a:lvl5pPr>
      <a:lvl6pPr marL="2514600" indent="-228600" algn="l" rtl="0" eaLnBrk="1" fontAlgn="base" hangingPunct="1">
        <a:spcBef>
          <a:spcPct val="20000"/>
        </a:spcBef>
        <a:spcAft>
          <a:spcPct val="0"/>
        </a:spcAft>
        <a:buChar char="»"/>
        <a:defRPr sz="1000">
          <a:solidFill>
            <a:srgbClr val="000080"/>
          </a:solidFill>
          <a:latin typeface="+mn-lt"/>
        </a:defRPr>
      </a:lvl6pPr>
      <a:lvl7pPr marL="2971800" indent="-228600" algn="l" rtl="0" eaLnBrk="1" fontAlgn="base" hangingPunct="1">
        <a:spcBef>
          <a:spcPct val="20000"/>
        </a:spcBef>
        <a:spcAft>
          <a:spcPct val="0"/>
        </a:spcAft>
        <a:buChar char="»"/>
        <a:defRPr sz="1000">
          <a:solidFill>
            <a:srgbClr val="000080"/>
          </a:solidFill>
          <a:latin typeface="+mn-lt"/>
        </a:defRPr>
      </a:lvl7pPr>
      <a:lvl8pPr marL="3429000" indent="-228600" algn="l" rtl="0" eaLnBrk="1" fontAlgn="base" hangingPunct="1">
        <a:spcBef>
          <a:spcPct val="20000"/>
        </a:spcBef>
        <a:spcAft>
          <a:spcPct val="0"/>
        </a:spcAft>
        <a:buChar char="»"/>
        <a:defRPr sz="1000">
          <a:solidFill>
            <a:srgbClr val="000080"/>
          </a:solidFill>
          <a:latin typeface="+mn-lt"/>
        </a:defRPr>
      </a:lvl8pPr>
      <a:lvl9pPr marL="3886200" indent="-228600" algn="l" rtl="0" eaLnBrk="1" fontAlgn="base" hangingPunct="1">
        <a:spcBef>
          <a:spcPct val="20000"/>
        </a:spcBef>
        <a:spcAft>
          <a:spcPct val="0"/>
        </a:spcAft>
        <a:buChar char="»"/>
        <a:defRPr sz="1000">
          <a:solidFill>
            <a:srgbClr val="000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1752600"/>
            <a:ext cx="7772400" cy="1470025"/>
          </a:xfrm>
        </p:spPr>
        <p:txBody>
          <a:bodyPr>
            <a:normAutofit/>
          </a:bodyPr>
          <a:lstStyle/>
          <a:p>
            <a:pPr algn="ctr" eaLnBrk="1" hangingPunct="1"/>
            <a:r>
              <a:rPr lang="en-GB" sz="4400" dirty="0" smtClean="0"/>
              <a:t>Code Design</a:t>
            </a:r>
            <a:endParaRPr lang="en-US" sz="4400" dirty="0" smtClean="0"/>
          </a:p>
        </p:txBody>
      </p:sp>
      <p:sp>
        <p:nvSpPr>
          <p:cNvPr id="3074" name="Rectangle 11"/>
          <p:cNvSpPr>
            <a:spLocks noGrp="1" noChangeArrowheads="1"/>
          </p:cNvSpPr>
          <p:nvPr>
            <p:ph type="sldNum" sz="quarter" idx="10"/>
          </p:nvPr>
        </p:nvSpPr>
        <p:spPr>
          <a:noFill/>
        </p:spPr>
        <p:txBody>
          <a:bodyPr/>
          <a:lstStyle/>
          <a:p>
            <a:fld id="{B0797D56-4023-4185-97F4-83379F117FB1}" type="slidenum">
              <a:rPr lang="en-US"/>
              <a:pPr/>
              <a:t>1</a:t>
            </a:fld>
            <a:endParaRPr lang="en-US"/>
          </a:p>
        </p:txBody>
      </p:sp>
      <p:sp>
        <p:nvSpPr>
          <p:cNvPr id="4" name="Subtitle 2"/>
          <p:cNvSpPr>
            <a:spLocks noGrp="1"/>
          </p:cNvSpPr>
          <p:nvPr>
            <p:ph type="subTitle" idx="1"/>
          </p:nvPr>
        </p:nvSpPr>
        <p:spPr>
          <a:xfrm>
            <a:off x="1828800" y="3508375"/>
            <a:ext cx="6400800" cy="673100"/>
          </a:xfrm>
        </p:spPr>
        <p:txBody>
          <a:bodyPr/>
          <a:lstStyle/>
          <a:p>
            <a:pPr algn="r">
              <a:defRPr/>
            </a:pPr>
            <a:r>
              <a:rPr lang="en-US" dirty="0" smtClean="0"/>
              <a:t>Instructor: Account-</a:t>
            </a:r>
            <a:r>
              <a:rPr lang="en-US" dirty="0" err="1" smtClean="0"/>
              <a:t>FSUx</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914400"/>
          </a:xfrm>
        </p:spPr>
        <p:txBody>
          <a:bodyPr>
            <a:noAutofit/>
          </a:bodyPr>
          <a:lstStyle/>
          <a:p>
            <a:pPr algn="l"/>
            <a:r>
              <a:rPr lang="en-GB" dirty="0" smtClean="0"/>
              <a:t>Algorithmic Problem Solving </a:t>
            </a:r>
            <a:br>
              <a:rPr lang="en-GB" dirty="0" smtClean="0"/>
            </a:br>
            <a:r>
              <a:rPr lang="en-GB" sz="3200" dirty="0" smtClean="0"/>
              <a:t> </a:t>
            </a:r>
            <a:r>
              <a:rPr lang="en-GB" sz="2400" dirty="0" smtClean="0"/>
              <a:t>Flowchart - </a:t>
            </a:r>
            <a:r>
              <a:rPr lang="en-US" sz="2400" dirty="0" smtClean="0"/>
              <a:t>Sample</a:t>
            </a:r>
            <a:endParaRPr lang="vi-VN" sz="3200" dirty="0"/>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8577D79B-7FBA-47F6-9FFA-F75367D3CFD5}" type="slidenum">
              <a:rPr lang="en-US" smtClean="0"/>
              <a:pPr>
                <a:defRPr/>
              </a:pPr>
              <a:t>10</a:t>
            </a:fld>
            <a:endParaRPr lang="en-US"/>
          </a:p>
        </p:txBody>
      </p:sp>
      <p:sp>
        <p:nvSpPr>
          <p:cNvPr id="5" name="Content Placeholder 5"/>
          <p:cNvSpPr txBox="1">
            <a:spLocks/>
          </p:cNvSpPr>
          <p:nvPr/>
        </p:nvSpPr>
        <p:spPr>
          <a:xfrm>
            <a:off x="465138" y="1770063"/>
            <a:ext cx="4038600" cy="4525962"/>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smtClean="0">
                <a:ln>
                  <a:noFill/>
                </a:ln>
                <a:solidFill>
                  <a:srgbClr val="0000CC"/>
                </a:solidFill>
                <a:effectLst/>
                <a:uLnTx/>
                <a:uFillTx/>
                <a:latin typeface="+mn-lt"/>
                <a:ea typeface="+mn-ea"/>
                <a:cs typeface="+mn-cs"/>
              </a:rPr>
              <a:t>Pseudocode</a:t>
            </a: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Start Program</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Prompt for assignment</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Set a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Loop through grades</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Get student grade</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Increment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End loop</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Calculate Average</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Print Average</a:t>
            </a: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End Program</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Group 23"/>
          <p:cNvGrpSpPr>
            <a:grpSpLocks/>
          </p:cNvGrpSpPr>
          <p:nvPr/>
        </p:nvGrpSpPr>
        <p:grpSpPr bwMode="auto">
          <a:xfrm>
            <a:off x="4786313" y="214313"/>
            <a:ext cx="4071937" cy="6500812"/>
            <a:chOff x="4786313" y="214313"/>
            <a:chExt cx="4071937" cy="6500812"/>
          </a:xfrm>
        </p:grpSpPr>
        <p:sp>
          <p:nvSpPr>
            <p:cNvPr id="7" name="Flowchart: Terminator 6"/>
            <p:cNvSpPr/>
            <p:nvPr/>
          </p:nvSpPr>
          <p:spPr>
            <a:xfrm>
              <a:off x="7108825" y="214313"/>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start</a:t>
              </a:r>
            </a:p>
          </p:txBody>
        </p:sp>
        <p:sp>
          <p:nvSpPr>
            <p:cNvPr id="8" name="Flowchart: Terminator 7"/>
            <p:cNvSpPr/>
            <p:nvPr/>
          </p:nvSpPr>
          <p:spPr>
            <a:xfrm>
              <a:off x="7108825" y="6357938"/>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end</a:t>
              </a:r>
            </a:p>
          </p:txBody>
        </p:sp>
        <p:sp>
          <p:nvSpPr>
            <p:cNvPr id="9" name="Flowchart: Data 8"/>
            <p:cNvSpPr/>
            <p:nvPr/>
          </p:nvSpPr>
          <p:spPr>
            <a:xfrm>
              <a:off x="6823075" y="857250"/>
              <a:ext cx="1643063"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Assignment name?</a:t>
              </a:r>
            </a:p>
          </p:txBody>
        </p:sp>
        <p:cxnSp>
          <p:nvCxnSpPr>
            <p:cNvPr id="10" name="Straight Arrow Connector 9"/>
            <p:cNvCxnSpPr/>
            <p:nvPr/>
          </p:nvCxnSpPr>
          <p:spPr>
            <a:xfrm rot="5400000">
              <a:off x="7465219" y="71358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6929438" y="171450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Set counter = 1</a:t>
              </a:r>
            </a:p>
          </p:txBody>
        </p:sp>
        <p:cxnSp>
          <p:nvCxnSpPr>
            <p:cNvPr id="12" name="Straight Arrow Connector 11"/>
            <p:cNvCxnSpPr/>
            <p:nvPr/>
          </p:nvCxnSpPr>
          <p:spPr>
            <a:xfrm rot="5400000">
              <a:off x="7465219" y="157083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6572250" y="2643188"/>
              <a:ext cx="2143125" cy="1000125"/>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Counter&gt;10?</a:t>
              </a:r>
            </a:p>
          </p:txBody>
        </p:sp>
        <p:sp>
          <p:nvSpPr>
            <p:cNvPr id="14" name="Flowchart: Process 13"/>
            <p:cNvSpPr/>
            <p:nvPr/>
          </p:nvSpPr>
          <p:spPr>
            <a:xfrm>
              <a:off x="6929438" y="485775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Calculate Average</a:t>
              </a:r>
            </a:p>
          </p:txBody>
        </p:sp>
        <p:sp>
          <p:nvSpPr>
            <p:cNvPr id="15" name="Flowchart: Data 14"/>
            <p:cNvSpPr/>
            <p:nvPr/>
          </p:nvSpPr>
          <p:spPr>
            <a:xfrm>
              <a:off x="6823075" y="5643563"/>
              <a:ext cx="1643063"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Print Average</a:t>
              </a:r>
            </a:p>
          </p:txBody>
        </p:sp>
        <p:cxnSp>
          <p:nvCxnSpPr>
            <p:cNvPr id="16" name="Shape 24"/>
            <p:cNvCxnSpPr>
              <a:stCxn id="13" idx="3"/>
              <a:endCxn id="14" idx="3"/>
            </p:cNvCxnSpPr>
            <p:nvPr/>
          </p:nvCxnSpPr>
          <p:spPr>
            <a:xfrm flipH="1">
              <a:off x="8358188" y="3143250"/>
              <a:ext cx="357187" cy="2000250"/>
            </a:xfrm>
            <a:prstGeom prst="bentConnector3">
              <a:avLst>
                <a:gd name="adj1" fmla="val -64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4894263" y="428625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Increment Counter</a:t>
              </a:r>
            </a:p>
          </p:txBody>
        </p:sp>
        <p:sp>
          <p:nvSpPr>
            <p:cNvPr id="18" name="Flowchart: Data 17"/>
            <p:cNvSpPr/>
            <p:nvPr/>
          </p:nvSpPr>
          <p:spPr>
            <a:xfrm>
              <a:off x="4786313" y="3286125"/>
              <a:ext cx="1643062"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Student Grade?</a:t>
              </a:r>
            </a:p>
          </p:txBody>
        </p:sp>
        <p:cxnSp>
          <p:nvCxnSpPr>
            <p:cNvPr id="19" name="Straight Arrow Connector 18"/>
            <p:cNvCxnSpPr>
              <a:stCxn id="17" idx="0"/>
              <a:endCxn id="18" idx="4"/>
            </p:cNvCxnSpPr>
            <p:nvPr/>
          </p:nvCxnSpPr>
          <p:spPr>
            <a:xfrm rot="5400000" flipH="1" flipV="1">
              <a:off x="5393531" y="407273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8" idx="1"/>
              <a:endCxn id="13" idx="1"/>
            </p:cNvCxnSpPr>
            <p:nvPr/>
          </p:nvCxnSpPr>
          <p:spPr>
            <a:xfrm rot="5400000" flipH="1" flipV="1">
              <a:off x="6019006" y="2732882"/>
              <a:ext cx="142875" cy="9636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0"/>
            </p:cNvCxnSpPr>
            <p:nvPr/>
          </p:nvCxnSpPr>
          <p:spPr>
            <a:xfrm rot="5400000">
              <a:off x="7501732" y="2499519"/>
              <a:ext cx="2857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35"/>
            <p:cNvSpPr txBox="1">
              <a:spLocks noChangeArrowheads="1"/>
            </p:cNvSpPr>
            <p:nvPr/>
          </p:nvSpPr>
          <p:spPr bwMode="auto">
            <a:xfrm>
              <a:off x="8429625" y="3500438"/>
              <a:ext cx="428625" cy="276225"/>
            </a:xfrm>
            <a:prstGeom prst="rect">
              <a:avLst/>
            </a:prstGeom>
            <a:noFill/>
            <a:ln w="9525">
              <a:noFill/>
              <a:miter lim="800000"/>
              <a:headEnd/>
              <a:tailEnd/>
            </a:ln>
          </p:spPr>
          <p:txBody>
            <a:bodyPr>
              <a:spAutoFit/>
            </a:bodyPr>
            <a:lstStyle/>
            <a:p>
              <a:r>
                <a:rPr lang="en-US" sz="1200">
                  <a:latin typeface="Corbel" pitchFamily="34" charset="0"/>
                </a:rPr>
                <a:t>Yes</a:t>
              </a:r>
            </a:p>
          </p:txBody>
        </p:sp>
        <p:sp>
          <p:nvSpPr>
            <p:cNvPr id="23" name="TextBox 36"/>
            <p:cNvSpPr txBox="1">
              <a:spLocks noChangeArrowheads="1"/>
            </p:cNvSpPr>
            <p:nvPr/>
          </p:nvSpPr>
          <p:spPr bwMode="auto">
            <a:xfrm>
              <a:off x="7072313" y="3795713"/>
              <a:ext cx="428625" cy="276225"/>
            </a:xfrm>
            <a:prstGeom prst="rect">
              <a:avLst/>
            </a:prstGeom>
            <a:noFill/>
            <a:ln w="9525">
              <a:noFill/>
              <a:miter lim="800000"/>
              <a:headEnd/>
              <a:tailEnd/>
            </a:ln>
          </p:spPr>
          <p:txBody>
            <a:bodyPr>
              <a:spAutoFit/>
            </a:bodyPr>
            <a:lstStyle/>
            <a:p>
              <a:r>
                <a:rPr lang="en-US" sz="1200">
                  <a:latin typeface="Corbel" pitchFamily="34" charset="0"/>
                </a:rPr>
                <a:t>No</a:t>
              </a:r>
            </a:p>
          </p:txBody>
        </p:sp>
        <p:cxnSp>
          <p:nvCxnSpPr>
            <p:cNvPr id="24" name="Straight Arrow Connector 23"/>
            <p:cNvCxnSpPr>
              <a:stCxn id="14" idx="2"/>
              <a:endCxn id="15" idx="1"/>
            </p:cNvCxnSpPr>
            <p:nvPr/>
          </p:nvCxnSpPr>
          <p:spPr>
            <a:xfrm rot="5400000">
              <a:off x="7537451" y="5537200"/>
              <a:ext cx="2143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4"/>
              <a:endCxn id="8" idx="0"/>
            </p:cNvCxnSpPr>
            <p:nvPr/>
          </p:nvCxnSpPr>
          <p:spPr>
            <a:xfrm rot="5400000">
              <a:off x="7573169" y="6287294"/>
              <a:ext cx="1428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3" idx="2"/>
              <a:endCxn id="17" idx="3"/>
            </p:cNvCxnSpPr>
            <p:nvPr/>
          </p:nvCxnSpPr>
          <p:spPr>
            <a:xfrm rot="5400000">
              <a:off x="6519069" y="3447257"/>
              <a:ext cx="928687" cy="1320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flipV="1">
            <a:off x="3132138" y="476250"/>
            <a:ext cx="3743325" cy="19446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635375" y="1196975"/>
            <a:ext cx="3240088" cy="15843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flipV="1">
            <a:off x="3635375" y="2000250"/>
            <a:ext cx="3294063" cy="12842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787775" y="2708275"/>
            <a:ext cx="3663950" cy="728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8" idx="2"/>
          </p:cNvCxnSpPr>
          <p:nvPr/>
        </p:nvCxnSpPr>
        <p:spPr>
          <a:xfrm flipV="1">
            <a:off x="3708400" y="3571875"/>
            <a:ext cx="1243013" cy="2968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708400" y="4292600"/>
            <a:ext cx="11509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843213" y="4652963"/>
            <a:ext cx="60499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4" idx="1"/>
          </p:cNvCxnSpPr>
          <p:nvPr/>
        </p:nvCxnSpPr>
        <p:spPr>
          <a:xfrm>
            <a:off x="3492500" y="5084763"/>
            <a:ext cx="3436938" cy="587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987675" y="5373688"/>
            <a:ext cx="3960813" cy="503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87675" y="5949950"/>
            <a:ext cx="3960813" cy="5032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763000" cy="5257800"/>
          </a:xfrm>
        </p:spPr>
        <p:txBody>
          <a:bodyPr/>
          <a:lstStyle/>
          <a:p>
            <a:r>
              <a:rPr lang="en-US" sz="2800" b="1" dirty="0" smtClean="0"/>
              <a:t>Practice 1</a:t>
            </a:r>
          </a:p>
          <a:p>
            <a:pPr marL="365125" indent="0" algn="just">
              <a:buNone/>
            </a:pPr>
            <a:r>
              <a:rPr lang="en-US" sz="2600" dirty="0" smtClean="0"/>
              <a:t>Draw a flowchart to find the largest of three numbers A,B, and C</a:t>
            </a:r>
          </a:p>
          <a:p>
            <a:r>
              <a:rPr lang="en-US" sz="2800" b="1" dirty="0" smtClean="0"/>
              <a:t>Practice 2</a:t>
            </a:r>
          </a:p>
          <a:p>
            <a:pPr marL="365125" indent="0" algn="just">
              <a:buNone/>
            </a:pPr>
            <a:r>
              <a:rPr lang="en-US" sz="2600" dirty="0" smtClean="0"/>
              <a:t>Draw a flowchart to find the sum of first 50 </a:t>
            </a:r>
            <a:r>
              <a:rPr lang="en-US" sz="2600" smtClean="0"/>
              <a:t>natural numbers</a:t>
            </a:r>
            <a:endParaRPr lang="en-US" sz="2600" dirty="0" smtClean="0"/>
          </a:p>
        </p:txBody>
      </p:sp>
      <p:sp>
        <p:nvSpPr>
          <p:cNvPr id="4" name="Title 1"/>
          <p:cNvSpPr>
            <a:spLocks noGrp="1"/>
          </p:cNvSpPr>
          <p:nvPr>
            <p:ph type="title"/>
          </p:nvPr>
        </p:nvSpPr>
        <p:spPr>
          <a:xfrm>
            <a:off x="152400" y="45720"/>
            <a:ext cx="8763000" cy="914400"/>
          </a:xfrm>
        </p:spPr>
        <p:txBody>
          <a:bodyPr>
            <a:noAutofit/>
          </a:bodyPr>
          <a:lstStyle/>
          <a:p>
            <a:pPr>
              <a:defRPr/>
            </a:pPr>
            <a:r>
              <a:rPr lang="en-GB" sz="3200" dirty="0"/>
              <a:t>Algorithmic Problem Solving </a:t>
            </a:r>
            <a:r>
              <a:rPr lang="en-GB" sz="3200" dirty="0" smtClean="0"/>
              <a:t/>
            </a:r>
            <a:br>
              <a:rPr lang="en-GB" sz="3200" dirty="0" smtClean="0"/>
            </a:br>
            <a:r>
              <a:rPr lang="en-GB" sz="2400" dirty="0" smtClean="0"/>
              <a:t>Flow Chart - Practice Time...</a:t>
            </a:r>
            <a:endParaRPr lang="en-US" sz="3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152400"/>
            <a:ext cx="8458200" cy="685800"/>
          </a:xfrm>
        </p:spPr>
        <p:txBody>
          <a:bodyPr>
            <a:normAutofit fontScale="90000"/>
          </a:bodyPr>
          <a:lstStyle/>
          <a:p>
            <a:r>
              <a:rPr lang="en-GB" dirty="0" smtClean="0"/>
              <a:t>Algorithmic Problem Solving</a:t>
            </a:r>
            <a:br>
              <a:rPr lang="en-GB" dirty="0" smtClean="0"/>
            </a:br>
            <a:r>
              <a:rPr lang="en-GB" sz="2400" dirty="0" smtClean="0"/>
              <a:t>The Structure Theorem </a:t>
            </a:r>
            <a:r>
              <a:rPr lang="en-GB" sz="2400" smtClean="0"/>
              <a:t>– Overview (1/3)</a:t>
            </a:r>
            <a:endParaRPr lang="en-US" sz="2400" dirty="0" smtClean="0"/>
          </a:p>
        </p:txBody>
      </p:sp>
      <p:sp>
        <p:nvSpPr>
          <p:cNvPr id="5" name="Content Placeholder 2"/>
          <p:cNvSpPr>
            <a:spLocks noGrp="1"/>
          </p:cNvSpPr>
          <p:nvPr>
            <p:ph idx="1"/>
          </p:nvPr>
        </p:nvSpPr>
        <p:spPr>
          <a:xfrm>
            <a:off x="4800600" y="1066800"/>
            <a:ext cx="4114800" cy="4754563"/>
          </a:xfrm>
        </p:spPr>
        <p:txBody>
          <a:bodyPr>
            <a:normAutofit/>
          </a:bodyPr>
          <a:lstStyle/>
          <a:p>
            <a:pPr algn="ctr" eaLnBrk="1" hangingPunct="1">
              <a:buNone/>
            </a:pPr>
            <a:r>
              <a:rPr lang="en-US" sz="2400" b="1" dirty="0" smtClean="0">
                <a:solidFill>
                  <a:srgbClr val="0000CC"/>
                </a:solidFill>
              </a:rPr>
              <a:t>Three basic rules</a:t>
            </a:r>
          </a:p>
          <a:p>
            <a:pPr eaLnBrk="1" hangingPunct="1">
              <a:buNone/>
            </a:pPr>
            <a:r>
              <a:rPr lang="en-US" sz="2000" b="1" dirty="0" smtClean="0"/>
              <a:t>1) Sequence</a:t>
            </a:r>
          </a:p>
          <a:p>
            <a:pPr lvl="1" eaLnBrk="1" hangingPunct="1"/>
            <a:r>
              <a:rPr lang="en-US" sz="1800" dirty="0" smtClean="0"/>
              <a:t>Get up from bed</a:t>
            </a:r>
          </a:p>
          <a:p>
            <a:pPr lvl="1" eaLnBrk="1" hangingPunct="1"/>
            <a:r>
              <a:rPr lang="en-US" sz="1800" dirty="0" smtClean="0"/>
              <a:t>Dress up</a:t>
            </a:r>
          </a:p>
          <a:p>
            <a:pPr lvl="1" eaLnBrk="1" hangingPunct="1"/>
            <a:r>
              <a:rPr lang="en-US" sz="1800" dirty="0" smtClean="0"/>
              <a:t>Go to the shower</a:t>
            </a:r>
          </a:p>
          <a:p>
            <a:pPr lvl="1" eaLnBrk="1" hangingPunct="1"/>
            <a:r>
              <a:rPr lang="en-US" sz="1800" dirty="0" smtClean="0"/>
              <a:t>Go to work</a:t>
            </a:r>
          </a:p>
          <a:p>
            <a:pPr eaLnBrk="1" hangingPunct="1">
              <a:buNone/>
            </a:pPr>
            <a:r>
              <a:rPr lang="en-US" sz="2000" b="1" dirty="0" smtClean="0"/>
              <a:t>2) Selection</a:t>
            </a:r>
          </a:p>
          <a:p>
            <a:pPr lvl="1" eaLnBrk="1" hangingPunct="1"/>
            <a:r>
              <a:rPr lang="en-US" sz="1800" dirty="0" smtClean="0"/>
              <a:t>If car is broken, go to work by bus. Otherwise go to work by car</a:t>
            </a:r>
          </a:p>
          <a:p>
            <a:pPr eaLnBrk="1" hangingPunct="1">
              <a:buNone/>
            </a:pPr>
            <a:r>
              <a:rPr lang="en-US" sz="2000" b="1" dirty="0" smtClean="0"/>
              <a:t>3) Repetition</a:t>
            </a:r>
          </a:p>
          <a:p>
            <a:pPr lvl="1" eaLnBrk="1" hangingPunct="1"/>
            <a:r>
              <a:rPr lang="en-US" sz="1800" dirty="0" smtClean="0"/>
              <a:t>Drink until the bottle is empty</a:t>
            </a:r>
          </a:p>
        </p:txBody>
      </p:sp>
      <p:pic>
        <p:nvPicPr>
          <p:cNvPr id="27652" name="Picture 4"/>
          <p:cNvPicPr>
            <a:picLocks noChangeAspect="1" noChangeArrowheads="1"/>
          </p:cNvPicPr>
          <p:nvPr/>
        </p:nvPicPr>
        <p:blipFill rotWithShape="1">
          <a:blip r:embed="rId3" cstate="print"/>
          <a:srcRect l="20625" t="26513" r="50000" b="12000"/>
          <a:stretch/>
        </p:blipFill>
        <p:spPr bwMode="auto">
          <a:xfrm>
            <a:off x="76200" y="1066800"/>
            <a:ext cx="48006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01000" cy="914400"/>
          </a:xfrm>
        </p:spPr>
        <p:txBody>
          <a:bodyPr>
            <a:normAutofit/>
          </a:bodyPr>
          <a:lstStyle/>
          <a:p>
            <a:r>
              <a:rPr lang="en-GB" dirty="0" smtClean="0"/>
              <a:t>Algorithmic Problem Solving</a:t>
            </a:r>
            <a:br>
              <a:rPr lang="en-GB" dirty="0" smtClean="0"/>
            </a:br>
            <a:r>
              <a:rPr lang="en-GB" sz="2400" dirty="0" smtClean="0"/>
              <a:t>The Structure Theorem – </a:t>
            </a:r>
            <a:r>
              <a:rPr lang="en-GB" sz="2400" smtClean="0"/>
              <a:t>Overview 2/3</a:t>
            </a:r>
            <a:endParaRPr lang="vi-VN" sz="2400" dirty="0"/>
          </a:p>
        </p:txBody>
      </p:sp>
      <p:sp>
        <p:nvSpPr>
          <p:cNvPr id="3" name="Content Placeholder 2"/>
          <p:cNvSpPr>
            <a:spLocks noGrp="1"/>
          </p:cNvSpPr>
          <p:nvPr>
            <p:ph idx="1"/>
          </p:nvPr>
        </p:nvSpPr>
        <p:spPr>
          <a:xfrm>
            <a:off x="152400" y="1142999"/>
            <a:ext cx="8763000" cy="5578475"/>
          </a:xfrm>
        </p:spPr>
        <p:txBody>
          <a:bodyPr>
            <a:noAutofit/>
          </a:bodyPr>
          <a:lstStyle/>
          <a:p>
            <a:pPr algn="just"/>
            <a:r>
              <a:rPr lang="en-AU" sz="1900" dirty="0" smtClean="0"/>
              <a:t>It is considered </a:t>
            </a:r>
            <a:r>
              <a:rPr lang="en-AU" sz="1900" b="1" dirty="0" smtClean="0"/>
              <a:t>good practice </a:t>
            </a:r>
            <a:r>
              <a:rPr lang="en-AU" sz="1900" dirty="0" smtClean="0"/>
              <a:t>for a </a:t>
            </a:r>
            <a:r>
              <a:rPr lang="en-AU" sz="1900" smtClean="0"/>
              <a:t>single flowchart: </a:t>
            </a:r>
            <a:r>
              <a:rPr lang="en-AU" sz="1900" b="1" smtClean="0"/>
              <a:t>never</a:t>
            </a:r>
            <a:r>
              <a:rPr lang="en-AU" sz="1900" smtClean="0"/>
              <a:t> </a:t>
            </a:r>
            <a:r>
              <a:rPr lang="en-AU" sz="1900" dirty="0" smtClean="0"/>
              <a:t>to </a:t>
            </a:r>
            <a:r>
              <a:rPr lang="en-AU" sz="1900" b="1" dirty="0" smtClean="0"/>
              <a:t>exceed</a:t>
            </a:r>
            <a:r>
              <a:rPr lang="en-AU" sz="1900" dirty="0" smtClean="0"/>
              <a:t> the bounds of </a:t>
            </a:r>
            <a:r>
              <a:rPr lang="en-AU" sz="1900" b="1" dirty="0" smtClean="0"/>
              <a:t>one page</a:t>
            </a:r>
            <a:r>
              <a:rPr lang="en-AU" sz="1900" dirty="0" smtClean="0"/>
              <a:t>. </a:t>
            </a:r>
          </a:p>
          <a:p>
            <a:r>
              <a:rPr lang="en-AU" sz="1900" dirty="0" smtClean="0"/>
              <a:t>If a flowchart does not fit on </a:t>
            </a:r>
            <a:r>
              <a:rPr lang="en-AU" sz="1900" smtClean="0"/>
              <a:t>one page</a:t>
            </a:r>
            <a:r>
              <a:rPr lang="en-AU" sz="1900"/>
              <a:t>:</a:t>
            </a:r>
            <a:endParaRPr lang="en-AU" sz="1900" dirty="0" smtClean="0"/>
          </a:p>
          <a:p>
            <a:pPr lvl="1"/>
            <a:r>
              <a:rPr lang="en-AU" sz="1900" dirty="0" smtClean="0"/>
              <a:t>this is one instance in which the </a:t>
            </a:r>
            <a:r>
              <a:rPr lang="en-AU" sz="1900" b="1" dirty="0" smtClean="0"/>
              <a:t>better solution </a:t>
            </a:r>
            <a:r>
              <a:rPr lang="en-AU" sz="1900" dirty="0" smtClean="0"/>
              <a:t>is to use </a:t>
            </a:r>
            <a:r>
              <a:rPr lang="en-AU" sz="1900" b="1" dirty="0" smtClean="0"/>
              <a:t>refinement</a:t>
            </a:r>
            <a:r>
              <a:rPr lang="en-AU" sz="1900" dirty="0" smtClean="0"/>
              <a:t> </a:t>
            </a:r>
          </a:p>
          <a:p>
            <a:pPr lvl="1"/>
            <a:r>
              <a:rPr lang="en-AU" sz="1900" dirty="0" smtClean="0"/>
              <a:t>which results in the </a:t>
            </a:r>
            <a:r>
              <a:rPr lang="en-AU" sz="1900" b="1" dirty="0" smtClean="0"/>
              <a:t>creation of subprograms</a:t>
            </a:r>
            <a:r>
              <a:rPr lang="en-AU" sz="1900" dirty="0" smtClean="0"/>
              <a:t>.</a:t>
            </a:r>
          </a:p>
          <a:p>
            <a:pPr algn="just"/>
            <a:r>
              <a:rPr lang="en-AU" sz="1900" b="1" dirty="0" smtClean="0"/>
              <a:t>Subprograms</a:t>
            </a:r>
            <a:r>
              <a:rPr lang="en-AU" sz="1900" dirty="0" smtClean="0"/>
              <a:t> on separate pages are </a:t>
            </a:r>
            <a:r>
              <a:rPr lang="en-AU" sz="1900" b="1" dirty="0" smtClean="0"/>
              <a:t>more desirable than </a:t>
            </a:r>
            <a:r>
              <a:rPr lang="en-AU" sz="1900" dirty="0" smtClean="0"/>
              <a:t>using a </a:t>
            </a:r>
            <a:r>
              <a:rPr lang="en-AU" sz="1900" b="1" dirty="0" smtClean="0"/>
              <a:t>connector</a:t>
            </a:r>
            <a:r>
              <a:rPr lang="en-AU" sz="1900" dirty="0" smtClean="0"/>
              <a:t> to join flowcharts over more than one page. </a:t>
            </a:r>
          </a:p>
          <a:p>
            <a:r>
              <a:rPr lang="en-AU" sz="1900" dirty="0" smtClean="0"/>
              <a:t>A flowchart expressing the solution to an involved problem may have:</a:t>
            </a:r>
          </a:p>
          <a:p>
            <a:pPr marL="800100" lvl="1" indent="-342900">
              <a:buFont typeface="+mj-lt"/>
              <a:buAutoNum type="arabicPeriod"/>
            </a:pPr>
            <a:r>
              <a:rPr lang="en-AU" sz="1900" dirty="0" smtClean="0"/>
              <a:t>the </a:t>
            </a:r>
            <a:r>
              <a:rPr lang="en-AU" sz="1900" b="1" dirty="0" smtClean="0"/>
              <a:t>main program </a:t>
            </a:r>
            <a:r>
              <a:rPr lang="en-AU" sz="1900" dirty="0" smtClean="0"/>
              <a:t>flowchart on </a:t>
            </a:r>
            <a:r>
              <a:rPr lang="en-AU" sz="1900" b="1" dirty="0" smtClean="0"/>
              <a:t>one page </a:t>
            </a:r>
          </a:p>
          <a:p>
            <a:pPr marL="800100" lvl="1" indent="-342900">
              <a:buFont typeface="+mj-lt"/>
              <a:buAutoNum type="arabicPeriod"/>
            </a:pPr>
            <a:r>
              <a:rPr lang="en-AU" sz="1900" dirty="0" smtClean="0"/>
              <a:t>with </a:t>
            </a:r>
            <a:r>
              <a:rPr lang="en-AU" sz="1900" b="1" dirty="0" smtClean="0"/>
              <a:t>subprograms</a:t>
            </a:r>
            <a:r>
              <a:rPr lang="en-AU" sz="1900" dirty="0" smtClean="0"/>
              <a:t> continuing the problem solution </a:t>
            </a:r>
            <a:r>
              <a:rPr lang="en-AU" sz="1900" b="1" dirty="0" smtClean="0"/>
              <a:t>on subsequent pages</a:t>
            </a:r>
            <a:r>
              <a:rPr lang="en-AU" sz="1900" dirty="0" smtClean="0"/>
              <a:t>. </a:t>
            </a:r>
          </a:p>
          <a:p>
            <a:r>
              <a:rPr lang="en-AU" sz="1900" i="1" dirty="0" smtClean="0"/>
              <a:t>Regardless of page size</a:t>
            </a:r>
            <a:r>
              <a:rPr lang="en-AU" sz="1900" dirty="0" smtClean="0"/>
              <a:t>, it is also important to start any </a:t>
            </a:r>
            <a:r>
              <a:rPr lang="en-AU" sz="1900" b="1" dirty="0" smtClean="0"/>
              <a:t>complex algorithm </a:t>
            </a:r>
            <a:r>
              <a:rPr lang="en-AU" sz="1900" dirty="0" smtClean="0"/>
              <a:t>with:</a:t>
            </a:r>
          </a:p>
          <a:p>
            <a:pPr marL="800100" lvl="1" indent="-342900">
              <a:buFont typeface="+mj-lt"/>
              <a:buAutoNum type="arabicPeriod"/>
            </a:pPr>
            <a:r>
              <a:rPr lang="en-AU" sz="1900" dirty="0" smtClean="0"/>
              <a:t> a </a:t>
            </a:r>
            <a:r>
              <a:rPr lang="en-AU" sz="1900" b="1" dirty="0" smtClean="0"/>
              <a:t>clear, uncluttered main line. </a:t>
            </a:r>
          </a:p>
          <a:p>
            <a:pPr marL="800100" lvl="1" indent="-342900">
              <a:buFont typeface="+mj-lt"/>
              <a:buAutoNum type="arabicPeriod"/>
            </a:pPr>
            <a:r>
              <a:rPr lang="en-AU" sz="1900" dirty="0" smtClean="0"/>
              <a:t>This should reference the </a:t>
            </a:r>
            <a:r>
              <a:rPr lang="en-AU" sz="1900" b="1" dirty="0" smtClean="0"/>
              <a:t>required subroutines</a:t>
            </a:r>
          </a:p>
          <a:p>
            <a:pPr marL="800100" lvl="1" indent="-342900">
              <a:buFont typeface="+mj-lt"/>
              <a:buAutoNum type="arabicPeriod"/>
            </a:pPr>
            <a:r>
              <a:rPr lang="en-AU" sz="1900" dirty="0" smtClean="0"/>
              <a:t>whose </a:t>
            </a:r>
            <a:r>
              <a:rPr lang="en-AU" sz="1900" b="1" dirty="0" smtClean="0"/>
              <a:t>detail</a:t>
            </a:r>
            <a:r>
              <a:rPr lang="en-AU" sz="1900" dirty="0" smtClean="0"/>
              <a:t> is shown </a:t>
            </a:r>
            <a:r>
              <a:rPr lang="en-AU" sz="1900" b="1" dirty="0" smtClean="0"/>
              <a:t>in separate flowcharts</a:t>
            </a:r>
            <a:r>
              <a:rPr lang="en-AU" sz="1900" dirty="0" smtClean="0"/>
              <a:t>.</a:t>
            </a:r>
            <a:endParaRPr lang="vi-VN" sz="1900" dirty="0"/>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8577D79B-7FBA-47F6-9FFA-F75367D3CFD5}"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91400" cy="914400"/>
          </a:xfrm>
        </p:spPr>
        <p:txBody>
          <a:bodyPr>
            <a:normAutofit/>
          </a:bodyPr>
          <a:lstStyle/>
          <a:p>
            <a:pPr>
              <a:spcBef>
                <a:spcPts val="1200"/>
              </a:spcBef>
            </a:pPr>
            <a:r>
              <a:rPr lang="en-GB" dirty="0" smtClean="0"/>
              <a:t>Algorithmic Problem Solving</a:t>
            </a:r>
            <a:br>
              <a:rPr lang="en-GB" dirty="0" smtClean="0"/>
            </a:br>
            <a:r>
              <a:rPr lang="en-GB" sz="2400" dirty="0" smtClean="0"/>
              <a:t>The Structure Theorem – </a:t>
            </a:r>
            <a:r>
              <a:rPr lang="en-GB" sz="2400" smtClean="0"/>
              <a:t>Overview 3/3</a:t>
            </a:r>
            <a:endParaRPr lang="en-AU" sz="1400" i="1" dirty="0"/>
          </a:p>
        </p:txBody>
      </p:sp>
      <p:sp>
        <p:nvSpPr>
          <p:cNvPr id="5" name="Rectangle 4"/>
          <p:cNvSpPr/>
          <p:nvPr/>
        </p:nvSpPr>
        <p:spPr>
          <a:xfrm>
            <a:off x="152400" y="1219200"/>
            <a:ext cx="8839200" cy="5105400"/>
          </a:xfrm>
          <a:prstGeom prst="rect">
            <a:avLst/>
          </a:prstGeom>
        </p:spPr>
        <p:txBody>
          <a:bodyPr wrap="square">
            <a:noAutofit/>
          </a:bodyPr>
          <a:lstStyle/>
          <a:p>
            <a:pPr marL="285750" indent="-285750" algn="just">
              <a:spcBef>
                <a:spcPts val="1200"/>
              </a:spcBef>
              <a:buFont typeface="Wingdings" panose="05000000000000000000" pitchFamily="2" charset="2"/>
              <a:buChar char="q"/>
            </a:pPr>
            <a:r>
              <a:rPr lang="en-AU" sz="2400" smtClean="0"/>
              <a:t>Each of the five acceptable structures can be built from the basic elements.</a:t>
            </a:r>
          </a:p>
          <a:p>
            <a:pPr marL="285750" indent="-285750" algn="just">
              <a:spcBef>
                <a:spcPts val="1200"/>
              </a:spcBef>
              <a:buFont typeface="Wingdings" panose="05000000000000000000" pitchFamily="2" charset="2"/>
              <a:buChar char="q"/>
            </a:pPr>
            <a:r>
              <a:rPr lang="en-AU" sz="2400" smtClean="0"/>
              <a:t>In all cases note there is:</a:t>
            </a:r>
          </a:p>
          <a:p>
            <a:pPr marL="1257300" lvl="2" indent="-342900">
              <a:spcBef>
                <a:spcPts val="1200"/>
              </a:spcBef>
              <a:buFont typeface="+mj-lt"/>
              <a:buAutoNum type="arabicPeriod"/>
            </a:pPr>
            <a:r>
              <a:rPr lang="en-AU" b="1" smtClean="0">
                <a:solidFill>
                  <a:srgbClr val="0000CC"/>
                </a:solidFill>
              </a:rPr>
              <a:t>only </a:t>
            </a:r>
            <a:r>
              <a:rPr lang="en-AU" b="1" dirty="0" smtClean="0">
                <a:solidFill>
                  <a:srgbClr val="0000CC"/>
                </a:solidFill>
              </a:rPr>
              <a:t>one entry point </a:t>
            </a:r>
            <a:r>
              <a:rPr lang="en-AU" dirty="0" smtClean="0"/>
              <a:t>to the structure </a:t>
            </a:r>
          </a:p>
          <a:p>
            <a:pPr marL="1257300" lvl="2" indent="-342900">
              <a:spcBef>
                <a:spcPts val="1200"/>
              </a:spcBef>
              <a:buFont typeface="+mj-lt"/>
              <a:buAutoNum type="arabicPeriod"/>
            </a:pPr>
            <a:r>
              <a:rPr lang="en-AU" dirty="0" smtClean="0"/>
              <a:t>and </a:t>
            </a:r>
            <a:r>
              <a:rPr lang="en-AU" b="1" dirty="0" smtClean="0">
                <a:solidFill>
                  <a:srgbClr val="0000CC"/>
                </a:solidFill>
              </a:rPr>
              <a:t>one exit point</a:t>
            </a:r>
            <a:r>
              <a:rPr lang="en-AU" dirty="0" smtClean="0">
                <a:solidFill>
                  <a:srgbClr val="0000CC"/>
                </a:solidFill>
              </a:rPr>
              <a:t> </a:t>
            </a:r>
            <a:r>
              <a:rPr lang="en-AU" dirty="0" smtClean="0"/>
              <a:t>as indicated by the dashed boxes.</a:t>
            </a:r>
          </a:p>
          <a:p>
            <a:pPr marL="285750" indent="-285750">
              <a:spcBef>
                <a:spcPts val="1200"/>
              </a:spcBef>
              <a:buFont typeface="Wingdings" panose="05000000000000000000" pitchFamily="2" charset="2"/>
              <a:buChar char="q"/>
            </a:pPr>
            <a:r>
              <a:rPr lang="en-AU" sz="2400" smtClean="0"/>
              <a:t>Since </a:t>
            </a:r>
            <a:r>
              <a:rPr lang="en-AU" sz="2400" dirty="0" smtClean="0"/>
              <a:t>each structure can be thought of as a </a:t>
            </a:r>
            <a:r>
              <a:rPr lang="en-AU" sz="2400" i="1" smtClean="0"/>
              <a:t>process </a:t>
            </a:r>
            <a:endParaRPr lang="en-AU" i="1" dirty="0"/>
          </a:p>
          <a:p>
            <a:pPr marL="285750" indent="-285750">
              <a:spcBef>
                <a:spcPts val="1200"/>
              </a:spcBef>
              <a:buFont typeface="Wingdings" panose="05000000000000000000" pitchFamily="2" charset="2"/>
              <a:buChar char="q"/>
            </a:pPr>
            <a:r>
              <a:rPr lang="en-AU" sz="2400" smtClean="0"/>
              <a:t>More </a:t>
            </a:r>
            <a:r>
              <a:rPr lang="en-AU" sz="2400" dirty="0" smtClean="0">
                <a:solidFill>
                  <a:srgbClr val="0000CC"/>
                </a:solidFill>
              </a:rPr>
              <a:t>complex algorithms </a:t>
            </a:r>
            <a:r>
              <a:rPr lang="en-AU" sz="2400" dirty="0" smtClean="0"/>
              <a:t>can be </a:t>
            </a:r>
            <a:r>
              <a:rPr lang="en-AU" sz="2400" smtClean="0"/>
              <a:t>constructed by: </a:t>
            </a:r>
            <a:r>
              <a:rPr lang="en-AU" sz="2400" b="1" smtClean="0"/>
              <a:t>replacing</a:t>
            </a:r>
            <a:r>
              <a:rPr lang="en-AU" sz="2400" smtClean="0"/>
              <a:t> </a:t>
            </a:r>
            <a:r>
              <a:rPr lang="en-AU" sz="2400" i="1" dirty="0" smtClean="0"/>
              <a:t>any single </a:t>
            </a:r>
            <a:r>
              <a:rPr lang="en-AU" sz="2400" i="1" smtClean="0"/>
              <a:t>process </a:t>
            </a:r>
            <a:r>
              <a:rPr lang="en-AU" sz="2400" b="1" smtClean="0"/>
              <a:t>by</a:t>
            </a:r>
            <a:r>
              <a:rPr lang="en-AU" sz="2400" smtClean="0"/>
              <a:t> </a:t>
            </a:r>
            <a:r>
              <a:rPr lang="en-AU" sz="2400" dirty="0" smtClean="0"/>
              <a:t>one or </a:t>
            </a:r>
            <a:r>
              <a:rPr lang="en-AU" sz="2400" b="1" i="1" dirty="0" smtClean="0"/>
              <a:t>other</a:t>
            </a:r>
            <a:r>
              <a:rPr lang="en-AU" sz="2400" dirty="0" smtClean="0"/>
              <a:t> of the </a:t>
            </a:r>
            <a:r>
              <a:rPr lang="en-AU" sz="2400" b="1" i="1" dirty="0" smtClean="0"/>
              <a:t>structures</a:t>
            </a:r>
            <a:r>
              <a:rPr lang="en-AU" sz="2400" dirty="0" smtClean="0"/>
              <a:t>.</a:t>
            </a:r>
            <a:endParaRPr lang="en-AU"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01000" cy="838200"/>
          </a:xfrm>
        </p:spPr>
        <p:txBody>
          <a:bodyPr>
            <a:normAutofit fontScale="90000"/>
          </a:bodyPr>
          <a:lstStyle/>
          <a:p>
            <a:r>
              <a:rPr lang="en-GB" dirty="0" smtClean="0"/>
              <a:t>Algorithmic Problem Solving</a:t>
            </a:r>
            <a:br>
              <a:rPr lang="en-GB" dirty="0" smtClean="0"/>
            </a:br>
            <a:r>
              <a:rPr lang="en-US" sz="2400" dirty="0" smtClean="0"/>
              <a:t>The Structure Theorem - Sequence</a:t>
            </a:r>
            <a:endParaRPr lang="en-AU" sz="1400" i="1" dirty="0"/>
          </a:p>
        </p:txBody>
      </p:sp>
      <p:sp>
        <p:nvSpPr>
          <p:cNvPr id="8" name="Rectangle 7"/>
          <p:cNvSpPr/>
          <p:nvPr/>
        </p:nvSpPr>
        <p:spPr>
          <a:xfrm>
            <a:off x="199964" y="1143000"/>
            <a:ext cx="8715436" cy="923330"/>
          </a:xfrm>
          <a:prstGeom prst="rect">
            <a:avLst/>
          </a:prstGeom>
        </p:spPr>
        <p:txBody>
          <a:bodyPr wrap="square">
            <a:spAutoFit/>
          </a:bodyPr>
          <a:lstStyle/>
          <a:p>
            <a:pPr marL="342900" indent="-342900" algn="just">
              <a:buFont typeface="Wingdings" panose="05000000000000000000" pitchFamily="2" charset="2"/>
              <a:buChar char="q"/>
            </a:pPr>
            <a:r>
              <a:rPr lang="en-AU" dirty="0" smtClean="0"/>
              <a:t>In a computer program or an algorithm</a:t>
            </a:r>
            <a:r>
              <a:rPr lang="en-AU" smtClean="0"/>
              <a:t>, </a:t>
            </a:r>
            <a:r>
              <a:rPr lang="en-AU" b="1" smtClean="0"/>
              <a:t>sequence </a:t>
            </a:r>
            <a:r>
              <a:rPr lang="en-AU" b="1" dirty="0" smtClean="0"/>
              <a:t>involves simple steps </a:t>
            </a:r>
            <a:r>
              <a:rPr lang="en-AU" dirty="0" smtClean="0"/>
              <a:t>which </a:t>
            </a:r>
            <a:r>
              <a:rPr lang="en-AU" smtClean="0"/>
              <a:t>are to </a:t>
            </a:r>
            <a:r>
              <a:rPr lang="en-AU" dirty="0" smtClean="0"/>
              <a:t>be </a:t>
            </a:r>
            <a:r>
              <a:rPr lang="en-AU" b="1" dirty="0" smtClean="0"/>
              <a:t>executed one after the other</a:t>
            </a:r>
            <a:r>
              <a:rPr lang="en-AU" smtClean="0"/>
              <a:t>. The </a:t>
            </a:r>
            <a:r>
              <a:rPr lang="en-AU" dirty="0" smtClean="0"/>
              <a:t>steps are executed in the same order in which they are written.</a:t>
            </a:r>
          </a:p>
        </p:txBody>
      </p:sp>
      <p:sp>
        <p:nvSpPr>
          <p:cNvPr id="9" name="Rectangle 8"/>
          <p:cNvSpPr/>
          <p:nvPr/>
        </p:nvSpPr>
        <p:spPr>
          <a:xfrm>
            <a:off x="670184" y="2066330"/>
            <a:ext cx="3113459" cy="2205573"/>
          </a:xfrm>
          <a:prstGeom prst="rect">
            <a:avLst/>
          </a:prstGeom>
          <a:solidFill>
            <a:schemeClr val="tx1">
              <a:lumMod val="20000"/>
              <a:lumOff val="80000"/>
            </a:schemeClr>
          </a:solidFill>
        </p:spPr>
        <p:txBody>
          <a:bodyPr wrap="square">
            <a:noAutofit/>
          </a:bodyPr>
          <a:lstStyle/>
          <a:p>
            <a:r>
              <a:rPr lang="en-AU" sz="1600" dirty="0" smtClean="0"/>
              <a:t>In </a:t>
            </a:r>
            <a:r>
              <a:rPr lang="en-AU" sz="1600" b="1" dirty="0" smtClean="0">
                <a:solidFill>
                  <a:srgbClr val="0000CC"/>
                </a:solidFill>
              </a:rPr>
              <a:t>pseudocode</a:t>
            </a:r>
            <a:r>
              <a:rPr lang="en-AU" sz="1600" dirty="0" smtClean="0"/>
              <a:t>, </a:t>
            </a:r>
          </a:p>
          <a:p>
            <a:r>
              <a:rPr lang="en-AU" sz="1600" dirty="0" smtClean="0"/>
              <a:t>sequence is expressed as:</a:t>
            </a:r>
          </a:p>
          <a:p>
            <a:endParaRPr lang="en-AU" sz="1600" dirty="0" smtClean="0"/>
          </a:p>
          <a:p>
            <a:r>
              <a:rPr lang="en-AU" sz="1600" dirty="0" smtClean="0"/>
              <a:t>process 1</a:t>
            </a:r>
          </a:p>
          <a:p>
            <a:r>
              <a:rPr lang="en-AU" sz="1600" dirty="0" smtClean="0"/>
              <a:t>process 2</a:t>
            </a:r>
          </a:p>
          <a:p>
            <a:r>
              <a:rPr lang="en-AU" sz="1600" dirty="0" smtClean="0"/>
              <a:t>…</a:t>
            </a:r>
          </a:p>
          <a:p>
            <a:r>
              <a:rPr lang="en-AU" sz="1600" dirty="0" smtClean="0"/>
              <a:t>…</a:t>
            </a:r>
          </a:p>
          <a:p>
            <a:r>
              <a:rPr lang="en-AU" sz="1600" dirty="0" smtClean="0"/>
              <a:t>process n</a:t>
            </a:r>
            <a:endParaRPr lang="en-AU" sz="1600" dirty="0"/>
          </a:p>
        </p:txBody>
      </p:sp>
      <p:sp>
        <p:nvSpPr>
          <p:cNvPr id="10" name="Rectangle 9"/>
          <p:cNvSpPr/>
          <p:nvPr/>
        </p:nvSpPr>
        <p:spPr>
          <a:xfrm>
            <a:off x="3914740" y="2066330"/>
            <a:ext cx="4572000" cy="4384544"/>
          </a:xfrm>
          <a:prstGeom prst="rect">
            <a:avLst/>
          </a:prstGeom>
          <a:solidFill>
            <a:schemeClr val="accent2">
              <a:lumMod val="20000"/>
              <a:lumOff val="80000"/>
            </a:schemeClr>
          </a:solidFill>
        </p:spPr>
        <p:txBody>
          <a:bodyPr wrap="square">
            <a:noAutofit/>
          </a:bodyPr>
          <a:lstStyle/>
          <a:p>
            <a:r>
              <a:rPr lang="en-AU" sz="1600" dirty="0" smtClean="0"/>
              <a:t>In a </a:t>
            </a:r>
            <a:r>
              <a:rPr lang="en-AU" sz="1600" b="1" dirty="0" smtClean="0">
                <a:solidFill>
                  <a:srgbClr val="0000CC"/>
                </a:solidFill>
              </a:rPr>
              <a:t>flowchart</a:t>
            </a:r>
            <a:r>
              <a:rPr lang="en-AU" sz="1600" dirty="0" smtClean="0"/>
              <a:t>, </a:t>
            </a:r>
          </a:p>
          <a:p>
            <a:r>
              <a:rPr lang="en-AU" sz="1600" dirty="0" smtClean="0"/>
              <a:t>sequence is expressed as:</a:t>
            </a:r>
          </a:p>
          <a:p>
            <a:r>
              <a:rPr lang="en-AU" sz="1200" dirty="0" smtClean="0"/>
              <a:t>(The arrowheads are optional if the flow is top-to-bottom.)</a:t>
            </a:r>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8914" name="Picture 2"/>
          <p:cNvPicPr>
            <a:picLocks noChangeAspect="1" noChangeArrowheads="1"/>
          </p:cNvPicPr>
          <p:nvPr/>
        </p:nvPicPr>
        <p:blipFill>
          <a:blip r:embed="rId2" cstate="print"/>
          <a:srcRect/>
          <a:stretch>
            <a:fillRect/>
          </a:stretch>
        </p:blipFill>
        <p:spPr bwMode="auto">
          <a:xfrm>
            <a:off x="5181600" y="2819400"/>
            <a:ext cx="1676400" cy="36314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86756" cy="9144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Sequence Example</a:t>
            </a:r>
            <a:endParaRPr lang="en-AU" sz="1400" i="1" dirty="0"/>
          </a:p>
        </p:txBody>
      </p:sp>
      <p:sp>
        <p:nvSpPr>
          <p:cNvPr id="8" name="Rectangle 7"/>
          <p:cNvSpPr/>
          <p:nvPr/>
        </p:nvSpPr>
        <p:spPr>
          <a:xfrm>
            <a:off x="152400" y="1101922"/>
            <a:ext cx="8848756" cy="726878"/>
          </a:xfrm>
          <a:prstGeom prst="rect">
            <a:avLst/>
          </a:prstGeom>
        </p:spPr>
        <p:txBody>
          <a:bodyPr wrap="square">
            <a:noAutofit/>
          </a:bodyPr>
          <a:lstStyle/>
          <a:p>
            <a:pPr>
              <a:spcBef>
                <a:spcPts val="600"/>
              </a:spcBef>
            </a:pPr>
            <a:r>
              <a:rPr lang="en-AU" b="1" dirty="0" smtClean="0"/>
              <a:t>An Example Using Sequence</a:t>
            </a:r>
          </a:p>
          <a:p>
            <a:pPr>
              <a:spcBef>
                <a:spcPts val="600"/>
              </a:spcBef>
            </a:pPr>
            <a:r>
              <a:rPr lang="en-AU" b="1" smtClean="0"/>
              <a:t>Problem</a:t>
            </a:r>
            <a:r>
              <a:rPr lang="en-AU" b="1" dirty="0" smtClean="0"/>
              <a:t>: </a:t>
            </a:r>
            <a:r>
              <a:rPr lang="en-AU" dirty="0" smtClean="0"/>
              <a:t>Write a set of instructions that describe how to make a pot of tea.</a:t>
            </a:r>
          </a:p>
        </p:txBody>
      </p:sp>
      <p:sp>
        <p:nvSpPr>
          <p:cNvPr id="9" name="Rectangle 8"/>
          <p:cNvSpPr/>
          <p:nvPr/>
        </p:nvSpPr>
        <p:spPr>
          <a:xfrm>
            <a:off x="642910" y="2075795"/>
            <a:ext cx="3214710" cy="2308324"/>
          </a:xfrm>
          <a:prstGeom prst="rect">
            <a:avLst/>
          </a:prstGeom>
          <a:solidFill>
            <a:schemeClr val="tx1">
              <a:lumMod val="20000"/>
              <a:lumOff val="80000"/>
            </a:schemeClr>
          </a:solidFill>
        </p:spPr>
        <p:txBody>
          <a:bodyPr wrap="square">
            <a:spAutoFit/>
          </a:bodyPr>
          <a:lstStyle/>
          <a:p>
            <a:r>
              <a:rPr lang="en-AU" sz="1600" b="1" dirty="0" smtClean="0">
                <a:solidFill>
                  <a:srgbClr val="0000CC"/>
                </a:solidFill>
              </a:rPr>
              <a:t>Pseudocode</a:t>
            </a:r>
          </a:p>
          <a:p>
            <a:endParaRPr lang="en-AU" sz="1600" dirty="0" smtClean="0"/>
          </a:p>
          <a:p>
            <a:r>
              <a:rPr lang="en-AU" sz="1600" b="1" dirty="0" smtClean="0"/>
              <a:t>BEGIN</a:t>
            </a:r>
          </a:p>
          <a:p>
            <a:pPr lvl="1"/>
            <a:r>
              <a:rPr lang="en-AU" sz="1600" dirty="0" smtClean="0"/>
              <a:t>fill a kettle with water</a:t>
            </a:r>
          </a:p>
          <a:p>
            <a:pPr lvl="1"/>
            <a:r>
              <a:rPr lang="en-AU" sz="1600" dirty="0" smtClean="0"/>
              <a:t>boil the water in the kettle</a:t>
            </a:r>
          </a:p>
          <a:p>
            <a:pPr lvl="1"/>
            <a:r>
              <a:rPr lang="en-AU" sz="1600" dirty="0" smtClean="0"/>
              <a:t>put the tea leaves in the pot</a:t>
            </a:r>
          </a:p>
          <a:p>
            <a:pPr lvl="1"/>
            <a:r>
              <a:rPr lang="en-AU" sz="1600" dirty="0" smtClean="0"/>
              <a:t>pour boiling water in the pot</a:t>
            </a:r>
          </a:p>
          <a:p>
            <a:r>
              <a:rPr lang="en-AU" sz="1600" b="1" dirty="0" smtClean="0"/>
              <a:t>END</a:t>
            </a:r>
          </a:p>
          <a:p>
            <a:endParaRPr lang="en-AU" sz="1600" dirty="0"/>
          </a:p>
        </p:txBody>
      </p:sp>
      <p:sp>
        <p:nvSpPr>
          <p:cNvPr id="10" name="Rectangle 9"/>
          <p:cNvSpPr/>
          <p:nvPr/>
        </p:nvSpPr>
        <p:spPr>
          <a:xfrm>
            <a:off x="4000496" y="2075795"/>
            <a:ext cx="4572000" cy="4401205"/>
          </a:xfrm>
          <a:prstGeom prst="rect">
            <a:avLst/>
          </a:prstGeom>
          <a:solidFill>
            <a:schemeClr val="accent2">
              <a:lumMod val="20000"/>
              <a:lumOff val="80000"/>
            </a:schemeClr>
          </a:solidFill>
        </p:spPr>
        <p:txBody>
          <a:bodyPr wrap="square">
            <a:spAutoFit/>
          </a:bodyPr>
          <a:lstStyle/>
          <a:p>
            <a:r>
              <a:rPr lang="en-AU" sz="1600" b="1" dirty="0" smtClean="0">
                <a:solidFill>
                  <a:srgbClr val="0000CC"/>
                </a:solidFill>
              </a:rPr>
              <a:t>Flowchart</a:t>
            </a:r>
          </a:p>
          <a:p>
            <a:endParaRPr lang="en-AU" sz="1600" b="1" dirty="0" smtClean="0"/>
          </a:p>
          <a:p>
            <a:endParaRPr lang="en-AU" sz="1600" dirty="0" smtClean="0"/>
          </a:p>
          <a:p>
            <a:r>
              <a:rPr lang="en-AU" sz="1600" dirty="0" smtClean="0"/>
              <a:t> </a:t>
            </a:r>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9938" name="Picture 2"/>
          <p:cNvPicPr>
            <a:picLocks noChangeAspect="1" noChangeArrowheads="1"/>
          </p:cNvPicPr>
          <p:nvPr/>
        </p:nvPicPr>
        <p:blipFill>
          <a:blip r:embed="rId2" cstate="print"/>
          <a:srcRect/>
          <a:stretch>
            <a:fillRect/>
          </a:stretch>
        </p:blipFill>
        <p:spPr bwMode="auto">
          <a:xfrm>
            <a:off x="5572131" y="2159191"/>
            <a:ext cx="1589953" cy="428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01000" cy="8382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Binary </a:t>
            </a:r>
            <a:r>
              <a:rPr lang="en-US" sz="2400" smtClean="0"/>
              <a:t>Selection 1/2</a:t>
            </a:r>
            <a:endParaRPr lang="en-AU" sz="1100" i="1" dirty="0"/>
          </a:p>
        </p:txBody>
      </p:sp>
      <p:sp>
        <p:nvSpPr>
          <p:cNvPr id="8" name="Rectangle 7"/>
          <p:cNvSpPr/>
          <p:nvPr/>
        </p:nvSpPr>
        <p:spPr>
          <a:xfrm>
            <a:off x="152400" y="1143000"/>
            <a:ext cx="8848756" cy="584775"/>
          </a:xfrm>
          <a:prstGeom prst="rect">
            <a:avLst/>
          </a:prstGeom>
        </p:spPr>
        <p:txBody>
          <a:bodyPr wrap="square">
            <a:spAutoFit/>
          </a:bodyPr>
          <a:lstStyle/>
          <a:p>
            <a:pPr marL="285750" indent="-285750" algn="just">
              <a:buFont typeface="Arial" panose="020B0604020202020204" pitchFamily="34" charset="0"/>
              <a:buChar char="•"/>
            </a:pPr>
            <a:r>
              <a:rPr lang="en-AU" sz="1600" b="1" smtClean="0"/>
              <a:t>If </a:t>
            </a:r>
            <a:r>
              <a:rPr lang="en-AU" sz="1600" b="1"/>
              <a:t>the condition is met</a:t>
            </a:r>
            <a:r>
              <a:rPr lang="en-AU" sz="1600"/>
              <a:t> then </a:t>
            </a:r>
            <a:r>
              <a:rPr lang="en-AU" sz="1600" i="1">
                <a:solidFill>
                  <a:srgbClr val="0000CC"/>
                </a:solidFill>
              </a:rPr>
              <a:t>one path is taken</a:t>
            </a:r>
            <a:r>
              <a:rPr lang="en-AU" sz="1600"/>
              <a:t>, </a:t>
            </a:r>
            <a:r>
              <a:rPr lang="en-AU" sz="1600" b="1"/>
              <a:t>otherwise</a:t>
            </a:r>
            <a:r>
              <a:rPr lang="en-AU" sz="1600"/>
              <a:t> the </a:t>
            </a:r>
            <a:r>
              <a:rPr lang="en-AU" sz="1600" i="1">
                <a:solidFill>
                  <a:srgbClr val="0000CC"/>
                </a:solidFill>
              </a:rPr>
              <a:t>second possible path is followed</a:t>
            </a:r>
            <a:r>
              <a:rPr lang="en-AU" sz="1600"/>
              <a:t>. </a:t>
            </a:r>
          </a:p>
        </p:txBody>
      </p:sp>
      <p:sp>
        <p:nvSpPr>
          <p:cNvPr id="11" name="Rectangle 10"/>
          <p:cNvSpPr/>
          <p:nvPr/>
        </p:nvSpPr>
        <p:spPr>
          <a:xfrm>
            <a:off x="457200" y="1780393"/>
            <a:ext cx="8458200" cy="1446557"/>
          </a:xfrm>
          <a:prstGeom prst="rect">
            <a:avLst/>
          </a:prstGeom>
          <a:solidFill>
            <a:schemeClr val="accent1">
              <a:lumMod val="20000"/>
              <a:lumOff val="80000"/>
            </a:schemeClr>
          </a:solidFill>
          <a:ln>
            <a:solidFill>
              <a:schemeClr val="tx1">
                <a:lumMod val="20000"/>
                <a:lumOff val="80000"/>
              </a:schemeClr>
            </a:solidFill>
          </a:ln>
        </p:spPr>
        <p:txBody>
          <a:bodyPr wrap="square">
            <a:noAutofit/>
          </a:bodyPr>
          <a:lstStyle/>
          <a:p>
            <a:pPr algn="ctr"/>
            <a:r>
              <a:rPr lang="en-AU" sz="1400" b="1" smtClean="0">
                <a:solidFill>
                  <a:srgbClr val="0000CC"/>
                </a:solidFill>
              </a:rPr>
              <a:t>Pseudocode</a:t>
            </a:r>
          </a:p>
          <a:p>
            <a:pPr algn="ctr"/>
            <a:endParaRPr lang="en-AU" sz="700" dirty="0" smtClean="0">
              <a:solidFill>
                <a:srgbClr val="0000CC"/>
              </a:solidFill>
            </a:endParaRPr>
          </a:p>
          <a:p>
            <a:pPr marL="342900" indent="-342900">
              <a:buFont typeface="+mj-lt"/>
              <a:buAutoNum type="arabicPeriod"/>
            </a:pPr>
            <a:r>
              <a:rPr lang="en-AU" sz="1400" dirty="0" smtClean="0"/>
              <a:t>   </a:t>
            </a:r>
            <a:r>
              <a:rPr lang="en-AU" sz="1400" b="1" dirty="0" smtClean="0"/>
              <a:t>IF</a:t>
            </a:r>
            <a:r>
              <a:rPr lang="en-AU" sz="1400" dirty="0" smtClean="0"/>
              <a:t> condition </a:t>
            </a:r>
            <a:r>
              <a:rPr lang="en-AU" sz="1400" b="1" dirty="0" smtClean="0"/>
              <a:t>THEN</a:t>
            </a:r>
          </a:p>
          <a:p>
            <a:pPr lvl="2"/>
            <a:r>
              <a:rPr lang="en-AU" sz="1400" dirty="0" smtClean="0"/>
              <a:t>process 1</a:t>
            </a:r>
          </a:p>
          <a:p>
            <a:pPr lvl="1"/>
            <a:r>
              <a:rPr lang="en-AU" sz="1400" b="1" smtClean="0"/>
              <a:t>ENDIF</a:t>
            </a:r>
          </a:p>
          <a:p>
            <a:pPr lvl="1"/>
            <a:endParaRPr lang="en-AU" sz="1050" smtClean="0"/>
          </a:p>
        </p:txBody>
      </p:sp>
      <p:grpSp>
        <p:nvGrpSpPr>
          <p:cNvPr id="3" name="Group 2"/>
          <p:cNvGrpSpPr/>
          <p:nvPr/>
        </p:nvGrpSpPr>
        <p:grpSpPr>
          <a:xfrm>
            <a:off x="461930" y="3369201"/>
            <a:ext cx="4110070" cy="3031599"/>
            <a:chOff x="4262470" y="3303889"/>
            <a:chExt cx="4110070" cy="3031599"/>
          </a:xfrm>
        </p:grpSpPr>
        <p:sp>
          <p:nvSpPr>
            <p:cNvPr id="12" name="Rectangle 11"/>
            <p:cNvSpPr/>
            <p:nvPr/>
          </p:nvSpPr>
          <p:spPr>
            <a:xfrm>
              <a:off x="4262470" y="3303889"/>
              <a:ext cx="4110070" cy="3031599"/>
            </a:xfrm>
            <a:prstGeom prst="rect">
              <a:avLst/>
            </a:prstGeom>
            <a:solidFill>
              <a:schemeClr val="accent2">
                <a:lumMod val="20000"/>
                <a:lumOff val="80000"/>
              </a:schemeClr>
            </a:solidFill>
          </p:spPr>
          <p:txBody>
            <a:bodyPr wrap="square">
              <a:noAutofit/>
            </a:bodyPr>
            <a:lstStyle/>
            <a:p>
              <a:pPr algn="ctr"/>
              <a:r>
                <a:rPr lang="en-AU" sz="1400" b="1" smtClean="0"/>
                <a:t>Flowcharts</a:t>
              </a:r>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0962" name="Picture 2"/>
            <p:cNvPicPr>
              <a:picLocks noChangeAspect="1" noChangeArrowheads="1"/>
            </p:cNvPicPr>
            <p:nvPr/>
          </p:nvPicPr>
          <p:blipFill>
            <a:blip r:embed="rId2" cstate="print"/>
            <a:srcRect/>
            <a:stretch>
              <a:fillRect/>
            </a:stretch>
          </p:blipFill>
          <p:spPr bwMode="auto">
            <a:xfrm>
              <a:off x="4515651" y="3677005"/>
              <a:ext cx="3581400" cy="2540209"/>
            </a:xfrm>
            <a:prstGeom prst="rect">
              <a:avLst/>
            </a:prstGeom>
            <a:noFill/>
            <a:ln w="9525">
              <a:noFill/>
              <a:miter lim="800000"/>
              <a:headEnd/>
              <a:tailEnd/>
            </a:ln>
          </p:spPr>
        </p:pic>
      </p:grpSp>
      <p:sp>
        <p:nvSpPr>
          <p:cNvPr id="4" name="TextBox 3"/>
          <p:cNvSpPr txBox="1"/>
          <p:nvPr/>
        </p:nvSpPr>
        <p:spPr>
          <a:xfrm>
            <a:off x="5029200" y="2057400"/>
            <a:ext cx="3124200" cy="1169551"/>
          </a:xfrm>
          <a:prstGeom prst="rect">
            <a:avLst/>
          </a:prstGeom>
          <a:noFill/>
        </p:spPr>
        <p:txBody>
          <a:bodyPr wrap="square" rtlCol="0">
            <a:spAutoFit/>
          </a:bodyPr>
          <a:lstStyle/>
          <a:p>
            <a:pPr marL="342900" indent="-342900">
              <a:buFont typeface="+mj-lt"/>
              <a:buAutoNum type="arabicPeriod" startAt="2"/>
            </a:pPr>
            <a:r>
              <a:rPr lang="en-AU" sz="1400" b="1"/>
              <a:t>IF</a:t>
            </a:r>
            <a:r>
              <a:rPr lang="en-AU" sz="1400"/>
              <a:t> condition </a:t>
            </a:r>
            <a:r>
              <a:rPr lang="en-AU" sz="1400" b="1"/>
              <a:t>THEN</a:t>
            </a:r>
          </a:p>
          <a:p>
            <a:pPr lvl="2"/>
            <a:r>
              <a:rPr lang="en-AU" sz="1400"/>
              <a:t>process 1</a:t>
            </a:r>
          </a:p>
          <a:p>
            <a:pPr lvl="1"/>
            <a:r>
              <a:rPr lang="en-AU" sz="1400" b="1"/>
              <a:t>ELSE</a:t>
            </a:r>
          </a:p>
          <a:p>
            <a:pPr lvl="2"/>
            <a:r>
              <a:rPr lang="en-AU" sz="1400"/>
              <a:t>process 2</a:t>
            </a:r>
          </a:p>
          <a:p>
            <a:pPr lvl="1"/>
            <a:r>
              <a:rPr lang="en-AU" sz="1400" b="1" smtClean="0"/>
              <a:t>ENDIF</a:t>
            </a:r>
            <a:endParaRPr lang="en-AU" sz="1400" b="1"/>
          </a:p>
        </p:txBody>
      </p:sp>
      <p:grpSp>
        <p:nvGrpSpPr>
          <p:cNvPr id="9" name="Group 8"/>
          <p:cNvGrpSpPr/>
          <p:nvPr/>
        </p:nvGrpSpPr>
        <p:grpSpPr>
          <a:xfrm>
            <a:off x="4520381" y="3369201"/>
            <a:ext cx="4480775" cy="3031599"/>
            <a:chOff x="4520381" y="2992096"/>
            <a:chExt cx="4480775" cy="3323987"/>
          </a:xfrm>
        </p:grpSpPr>
        <p:sp>
          <p:nvSpPr>
            <p:cNvPr id="10" name="Rectangle 9"/>
            <p:cNvSpPr/>
            <p:nvPr/>
          </p:nvSpPr>
          <p:spPr>
            <a:xfrm>
              <a:off x="4520381" y="2992096"/>
              <a:ext cx="4480775" cy="3323987"/>
            </a:xfrm>
            <a:prstGeom prst="rect">
              <a:avLst/>
            </a:prstGeom>
            <a:solidFill>
              <a:schemeClr val="accent2">
                <a:lumMod val="20000"/>
                <a:lumOff val="80000"/>
              </a:schemeClr>
            </a:solidFill>
          </p:spPr>
          <p:txBody>
            <a:bodyPr wrap="square">
              <a:spAutoFit/>
            </a:bodyPr>
            <a:lstStyle/>
            <a:p>
              <a:pPr algn="ctr"/>
              <a:r>
                <a:rPr lang="en-AU" sz="1400" b="1" smtClean="0"/>
                <a:t>Flowcharts</a:t>
              </a:r>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13" name="Picture 2"/>
            <p:cNvPicPr>
              <a:picLocks noChangeAspect="1" noChangeArrowheads="1"/>
            </p:cNvPicPr>
            <p:nvPr/>
          </p:nvPicPr>
          <p:blipFill>
            <a:blip r:embed="rId3" cstate="print"/>
            <a:srcRect/>
            <a:stretch>
              <a:fillRect/>
            </a:stretch>
          </p:blipFill>
          <p:spPr bwMode="auto">
            <a:xfrm>
              <a:off x="4917358" y="3401198"/>
              <a:ext cx="3858257" cy="283348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01000" cy="10668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Binary </a:t>
            </a:r>
            <a:r>
              <a:rPr lang="en-US" sz="2400" smtClean="0"/>
              <a:t>Selection 2/2</a:t>
            </a:r>
            <a:endParaRPr lang="en-AU" sz="1100" i="1" dirty="0"/>
          </a:p>
        </p:txBody>
      </p:sp>
      <p:sp>
        <p:nvSpPr>
          <p:cNvPr id="8" name="Rectangle 7"/>
          <p:cNvSpPr/>
          <p:nvPr/>
        </p:nvSpPr>
        <p:spPr>
          <a:xfrm>
            <a:off x="152400" y="1143000"/>
            <a:ext cx="8848756" cy="2057398"/>
          </a:xfrm>
          <a:prstGeom prst="rect">
            <a:avLst/>
          </a:prstGeom>
        </p:spPr>
        <p:txBody>
          <a:bodyPr wrap="square">
            <a:noAutofit/>
          </a:bodyPr>
          <a:lstStyle/>
          <a:p>
            <a:pPr>
              <a:spcBef>
                <a:spcPts val="600"/>
              </a:spcBef>
            </a:pPr>
            <a:r>
              <a:rPr lang="en-AU" sz="1600" b="1" dirty="0" smtClean="0"/>
              <a:t>Note</a:t>
            </a:r>
            <a:r>
              <a:rPr lang="en-AU" sz="1600" b="1" smtClean="0"/>
              <a:t>: </a:t>
            </a:r>
          </a:p>
          <a:p>
            <a:pPr marL="285750" indent="-285750">
              <a:spcBef>
                <a:spcPts val="600"/>
              </a:spcBef>
              <a:buFont typeface="Wingdings" panose="05000000000000000000" pitchFamily="2" charset="2"/>
              <a:buChar char="q"/>
            </a:pPr>
            <a:r>
              <a:rPr lang="en-AU" sz="1600" smtClean="0"/>
              <a:t>In </a:t>
            </a:r>
            <a:r>
              <a:rPr lang="en-AU" sz="1600" dirty="0" smtClean="0"/>
              <a:t>a flowchart it is most important to indicate </a:t>
            </a:r>
          </a:p>
          <a:p>
            <a:pPr marL="800100" lvl="1" indent="-342900">
              <a:spcBef>
                <a:spcPts val="600"/>
              </a:spcBef>
              <a:buFont typeface="+mj-lt"/>
              <a:buAutoNum type="arabicPeriod"/>
            </a:pPr>
            <a:r>
              <a:rPr lang="en-AU" sz="1600" b="1" dirty="0" smtClean="0"/>
              <a:t>which path </a:t>
            </a:r>
            <a:r>
              <a:rPr lang="en-AU" sz="1600" dirty="0" smtClean="0"/>
              <a:t>is to be followed when the </a:t>
            </a:r>
            <a:r>
              <a:rPr lang="en-AU" sz="1600" b="1" dirty="0" smtClean="0"/>
              <a:t>condition is true</a:t>
            </a:r>
            <a:r>
              <a:rPr lang="en-AU" sz="1600" dirty="0" smtClean="0"/>
              <a:t>, and </a:t>
            </a:r>
          </a:p>
          <a:p>
            <a:pPr marL="800100" lvl="1" indent="-342900">
              <a:spcBef>
                <a:spcPts val="600"/>
              </a:spcBef>
              <a:buFont typeface="+mj-lt"/>
              <a:buAutoNum type="arabicPeriod"/>
            </a:pPr>
            <a:r>
              <a:rPr lang="en-AU" sz="1600" b="1" dirty="0" smtClean="0"/>
              <a:t>which path </a:t>
            </a:r>
            <a:r>
              <a:rPr lang="en-AU" sz="1600" dirty="0" smtClean="0"/>
              <a:t>to follow when the </a:t>
            </a:r>
            <a:r>
              <a:rPr lang="en-AU" sz="1600" b="1" dirty="0" smtClean="0"/>
              <a:t>condition is false. </a:t>
            </a:r>
          </a:p>
          <a:p>
            <a:pPr marL="285750" indent="-285750">
              <a:spcBef>
                <a:spcPts val="600"/>
              </a:spcBef>
              <a:buFont typeface="Wingdings" panose="05000000000000000000" pitchFamily="2" charset="2"/>
              <a:buChar char="q"/>
            </a:pPr>
            <a:r>
              <a:rPr lang="en-AU" sz="1600" smtClean="0"/>
              <a:t>There </a:t>
            </a:r>
            <a:r>
              <a:rPr lang="en-AU" sz="1600" dirty="0" smtClean="0"/>
              <a:t>are two acceptable ways to represent a decision in all of the structures.</a:t>
            </a:r>
          </a:p>
          <a:p>
            <a:pPr algn="ctr">
              <a:spcBef>
                <a:spcPts val="600"/>
              </a:spcBef>
            </a:pPr>
            <a:r>
              <a:rPr lang="en-AU" sz="1600" i="1" dirty="0" smtClean="0">
                <a:solidFill>
                  <a:srgbClr val="0000CC"/>
                </a:solidFill>
              </a:rPr>
              <a:t>Either method is acceptable. For consistency, the method 1 is used throughout this document.</a:t>
            </a:r>
          </a:p>
        </p:txBody>
      </p:sp>
      <p:sp>
        <p:nvSpPr>
          <p:cNvPr id="10" name="Rectangle 9"/>
          <p:cNvSpPr/>
          <p:nvPr/>
        </p:nvSpPr>
        <p:spPr>
          <a:xfrm>
            <a:off x="285720" y="3200399"/>
            <a:ext cx="4143436" cy="3313159"/>
          </a:xfrm>
          <a:prstGeom prst="rect">
            <a:avLst/>
          </a:prstGeom>
          <a:solidFill>
            <a:schemeClr val="tx1">
              <a:lumMod val="20000"/>
              <a:lumOff val="80000"/>
            </a:schemeClr>
          </a:solidFill>
        </p:spPr>
        <p:txBody>
          <a:bodyPr wrap="square">
            <a:noAutofit/>
          </a:bodyPr>
          <a:lstStyle/>
          <a:p>
            <a:pPr marL="342900" indent="-342900" algn="just">
              <a:buFont typeface="+mj-lt"/>
              <a:buAutoNum type="arabicPeriod"/>
            </a:pPr>
            <a:r>
              <a:rPr lang="en-AU" sz="1600" dirty="0" smtClean="0"/>
              <a:t>The </a:t>
            </a:r>
            <a:r>
              <a:rPr lang="en-AU" sz="1600" b="1" dirty="0" smtClean="0"/>
              <a:t>condition </a:t>
            </a:r>
            <a:r>
              <a:rPr lang="en-AU" sz="1600" dirty="0" smtClean="0"/>
              <a:t>is expressed as a </a:t>
            </a:r>
            <a:r>
              <a:rPr lang="en-AU" sz="1600" b="1" dirty="0" smtClean="0"/>
              <a:t>statement</a:t>
            </a:r>
            <a:r>
              <a:rPr lang="en-AU" sz="1600" dirty="0" smtClean="0"/>
              <a:t> and the two possible outcomes are indicated by</a:t>
            </a:r>
          </a:p>
          <a:p>
            <a:pPr marL="1714500" lvl="3" indent="-342900">
              <a:buFont typeface="Arial" pitchFamily="34" charset="0"/>
              <a:buChar char="•"/>
            </a:pPr>
            <a:r>
              <a:rPr lang="en-AU" sz="1600" dirty="0" smtClean="0"/>
              <a:t>True</a:t>
            </a:r>
          </a:p>
          <a:p>
            <a:pPr marL="1714500" lvl="3" indent="-342900">
              <a:buFont typeface="Arial" pitchFamily="34" charset="0"/>
              <a:buChar char="•"/>
            </a:pPr>
            <a:r>
              <a:rPr lang="en-AU" sz="1600" dirty="0" smtClean="0"/>
              <a:t>False</a:t>
            </a:r>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342900" indent="-342900">
              <a:buAutoNum type="arabicPeriod"/>
            </a:pPr>
            <a:endParaRPr lang="en-AU" sz="1600" dirty="0" smtClean="0"/>
          </a:p>
          <a:p>
            <a:pPr marL="342900" indent="-342900">
              <a:buAutoNum type="arabicPeriod"/>
            </a:pPr>
            <a:endParaRPr lang="en-AU" sz="1600" dirty="0" smtClean="0"/>
          </a:p>
          <a:p>
            <a:pPr marL="342900" indent="-342900"/>
            <a:endParaRPr lang="en-AU" sz="1600" dirty="0"/>
          </a:p>
        </p:txBody>
      </p:sp>
      <p:pic>
        <p:nvPicPr>
          <p:cNvPr id="43010" name="Picture 2"/>
          <p:cNvPicPr>
            <a:picLocks noChangeAspect="1" noChangeArrowheads="1"/>
          </p:cNvPicPr>
          <p:nvPr/>
        </p:nvPicPr>
        <p:blipFill>
          <a:blip r:embed="rId2" cstate="print"/>
          <a:srcRect/>
          <a:stretch>
            <a:fillRect/>
          </a:stretch>
        </p:blipFill>
        <p:spPr bwMode="auto">
          <a:xfrm>
            <a:off x="500034" y="4495799"/>
            <a:ext cx="3590925" cy="1874001"/>
          </a:xfrm>
          <a:prstGeom prst="rect">
            <a:avLst/>
          </a:prstGeom>
          <a:noFill/>
          <a:ln w="9525">
            <a:noFill/>
            <a:miter lim="800000"/>
            <a:headEnd/>
            <a:tailEnd/>
          </a:ln>
        </p:spPr>
      </p:pic>
      <p:sp>
        <p:nvSpPr>
          <p:cNvPr id="13" name="Rectangle 12"/>
          <p:cNvSpPr/>
          <p:nvPr/>
        </p:nvSpPr>
        <p:spPr>
          <a:xfrm>
            <a:off x="4429156" y="3200399"/>
            <a:ext cx="4572000" cy="3313160"/>
          </a:xfrm>
          <a:prstGeom prst="rect">
            <a:avLst/>
          </a:prstGeom>
          <a:solidFill>
            <a:schemeClr val="accent2">
              <a:lumMod val="20000"/>
              <a:lumOff val="80000"/>
            </a:schemeClr>
          </a:solidFill>
        </p:spPr>
        <p:txBody>
          <a:bodyPr>
            <a:noAutofit/>
          </a:bodyPr>
          <a:lstStyle/>
          <a:p>
            <a:pPr lvl="1" algn="just"/>
            <a:r>
              <a:rPr lang="en-AU" sz="1600" dirty="0" smtClean="0"/>
              <a:t>2.  The </a:t>
            </a:r>
            <a:r>
              <a:rPr lang="en-AU" sz="1600" b="1" dirty="0" smtClean="0"/>
              <a:t>condition </a:t>
            </a:r>
            <a:r>
              <a:rPr lang="en-AU" sz="1600" dirty="0" smtClean="0"/>
              <a:t>is expressed as a </a:t>
            </a:r>
            <a:r>
              <a:rPr lang="en-AU" sz="1600" b="1" dirty="0" smtClean="0"/>
              <a:t>question </a:t>
            </a:r>
            <a:r>
              <a:rPr lang="en-AU" sz="1600" dirty="0" smtClean="0"/>
              <a:t>and the two possible outcomes are indicated by </a:t>
            </a:r>
          </a:p>
          <a:p>
            <a:pPr marL="1714500" lvl="3" indent="-342900">
              <a:buFont typeface="Arial" pitchFamily="34" charset="0"/>
              <a:buChar char="•"/>
            </a:pPr>
            <a:r>
              <a:rPr lang="en-AU" sz="1600" dirty="0" smtClean="0"/>
              <a:t>Yes</a:t>
            </a:r>
          </a:p>
          <a:p>
            <a:pPr marL="1714500" lvl="3" indent="-342900">
              <a:buFont typeface="Arial" pitchFamily="34" charset="0"/>
              <a:buChar char="•"/>
            </a:pPr>
            <a:r>
              <a:rPr lang="en-AU" sz="1600" dirty="0" smtClean="0"/>
              <a:t>No</a:t>
            </a:r>
          </a:p>
          <a:p>
            <a:pPr marL="1257300" lvl="2" indent="-342900">
              <a:buFont typeface="Arial" pitchFamily="34" charset="0"/>
              <a:buChar char="•"/>
            </a:pPr>
            <a:endParaRPr lang="en-AU" sz="1600" dirty="0" smtClean="0"/>
          </a:p>
          <a:p>
            <a:pPr marL="1257300" lvl="2" indent="-342900"/>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p:txBody>
      </p:sp>
      <p:pic>
        <p:nvPicPr>
          <p:cNvPr id="43011" name="Picture 3"/>
          <p:cNvPicPr>
            <a:picLocks noChangeAspect="1" noChangeArrowheads="1"/>
          </p:cNvPicPr>
          <p:nvPr/>
        </p:nvPicPr>
        <p:blipFill>
          <a:blip r:embed="rId3" cstate="print"/>
          <a:srcRect/>
          <a:stretch>
            <a:fillRect/>
          </a:stretch>
        </p:blipFill>
        <p:spPr bwMode="auto">
          <a:xfrm>
            <a:off x="5162581" y="4512467"/>
            <a:ext cx="3105150" cy="1840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001000" cy="914400"/>
          </a:xfrm>
        </p:spPr>
        <p:txBody>
          <a:bodyPr>
            <a:noAutofit/>
          </a:bodyPr>
          <a:lstStyle/>
          <a:p>
            <a:r>
              <a:rPr lang="en-GB" dirty="0" smtClean="0"/>
              <a:t>Algorithmic Problem Solving</a:t>
            </a:r>
            <a:r>
              <a:rPr lang="en-GB" sz="2400" dirty="0" smtClean="0"/>
              <a:t/>
            </a:r>
            <a:br>
              <a:rPr lang="en-GB" sz="2400" dirty="0" smtClean="0"/>
            </a:br>
            <a:r>
              <a:rPr lang="en-US" sz="2000" dirty="0" smtClean="0"/>
              <a:t>The Structure Theorem – Binary </a:t>
            </a:r>
            <a:r>
              <a:rPr lang="en-US" sz="2000" smtClean="0"/>
              <a:t>Selection Examples</a:t>
            </a:r>
            <a:endParaRPr lang="en-AU" sz="1100" i="1" dirty="0"/>
          </a:p>
        </p:txBody>
      </p:sp>
      <p:sp>
        <p:nvSpPr>
          <p:cNvPr id="8" name="Rectangle 7"/>
          <p:cNvSpPr/>
          <p:nvPr/>
        </p:nvSpPr>
        <p:spPr>
          <a:xfrm>
            <a:off x="228600" y="1066800"/>
            <a:ext cx="8772556" cy="1142998"/>
          </a:xfrm>
          <a:prstGeom prst="rect">
            <a:avLst/>
          </a:prstGeom>
        </p:spPr>
        <p:txBody>
          <a:bodyPr wrap="square">
            <a:noAutofit/>
          </a:bodyPr>
          <a:lstStyle/>
          <a:p>
            <a:r>
              <a:rPr lang="en-AU" b="1" smtClean="0"/>
              <a:t>Examples </a:t>
            </a:r>
            <a:r>
              <a:rPr lang="en-AU" b="1" dirty="0" smtClean="0"/>
              <a:t>Using Binary Selection</a:t>
            </a:r>
          </a:p>
          <a:p>
            <a:r>
              <a:rPr lang="en-AU" sz="1600" b="1" dirty="0" smtClean="0"/>
              <a:t>Problem 1: </a:t>
            </a:r>
            <a:r>
              <a:rPr lang="en-AU" sz="1600" dirty="0" smtClean="0"/>
              <a:t>Write a set of instructions to describe when to answer the phone</a:t>
            </a:r>
            <a:r>
              <a:rPr lang="en-AU" sz="1600" smtClean="0"/>
              <a:t>. </a:t>
            </a:r>
          </a:p>
          <a:p>
            <a:r>
              <a:rPr lang="en-AU" sz="1600" b="1"/>
              <a:t>Problem 2: </a:t>
            </a:r>
            <a:r>
              <a:rPr lang="en-AU" sz="1600"/>
              <a:t>Write a set of instructions to follow when approaching a set of traffic control lights</a:t>
            </a:r>
            <a:r>
              <a:rPr lang="en-AU" sz="1600" smtClean="0"/>
              <a:t>.</a:t>
            </a:r>
            <a:endParaRPr lang="en-AU" sz="1600"/>
          </a:p>
        </p:txBody>
      </p:sp>
      <p:sp>
        <p:nvSpPr>
          <p:cNvPr id="11" name="Rectangle 10"/>
          <p:cNvSpPr/>
          <p:nvPr/>
        </p:nvSpPr>
        <p:spPr>
          <a:xfrm>
            <a:off x="357166" y="1981200"/>
            <a:ext cx="4357678" cy="1386587"/>
          </a:xfrm>
          <a:prstGeom prst="rect">
            <a:avLst/>
          </a:prstGeom>
          <a:solidFill>
            <a:schemeClr val="accent1">
              <a:lumMod val="20000"/>
              <a:lumOff val="80000"/>
            </a:schemeClr>
          </a:solidFill>
          <a:ln>
            <a:solidFill>
              <a:schemeClr val="tx1">
                <a:lumMod val="20000"/>
                <a:lumOff val="80000"/>
              </a:schemeClr>
            </a:solidFill>
          </a:ln>
        </p:spPr>
        <p:txBody>
          <a:bodyPr wrap="square">
            <a:noAutofit/>
          </a:bodyPr>
          <a:lstStyle/>
          <a:p>
            <a:pPr algn="ctr"/>
            <a:r>
              <a:rPr lang="en-AU" sz="1400" b="1" smtClean="0">
                <a:solidFill>
                  <a:srgbClr val="0000CC"/>
                </a:solidFill>
              </a:rPr>
              <a:t>Pseudocode</a:t>
            </a:r>
            <a:endParaRPr lang="en-AU" sz="1400" b="1" dirty="0" smtClean="0">
              <a:solidFill>
                <a:srgbClr val="0000CC"/>
              </a:solidFill>
            </a:endParaRPr>
          </a:p>
          <a:p>
            <a:r>
              <a:rPr lang="en-AU" sz="1400" b="1" smtClean="0"/>
              <a:t>IF </a:t>
            </a:r>
            <a:r>
              <a:rPr lang="en-AU" sz="1400" dirty="0" smtClean="0"/>
              <a:t>the telephone is ringing </a:t>
            </a:r>
            <a:r>
              <a:rPr lang="en-AU" sz="1400" b="1" dirty="0" smtClean="0"/>
              <a:t>THEN</a:t>
            </a:r>
          </a:p>
          <a:p>
            <a:pPr lvl="1"/>
            <a:r>
              <a:rPr lang="en-AU" sz="1400" dirty="0" smtClean="0"/>
              <a:t>answer the telephone</a:t>
            </a:r>
          </a:p>
          <a:p>
            <a:r>
              <a:rPr lang="en-AU" sz="1400" b="1" smtClean="0"/>
              <a:t>ENDIF</a:t>
            </a:r>
            <a:endParaRPr lang="en-AU" sz="1400" b="1" dirty="0" smtClean="0"/>
          </a:p>
        </p:txBody>
      </p:sp>
      <p:sp>
        <p:nvSpPr>
          <p:cNvPr id="12" name="Rectangle 11"/>
          <p:cNvSpPr/>
          <p:nvPr/>
        </p:nvSpPr>
        <p:spPr>
          <a:xfrm>
            <a:off x="357166" y="3505200"/>
            <a:ext cx="4357678" cy="3018166"/>
          </a:xfrm>
          <a:prstGeom prst="rect">
            <a:avLst/>
          </a:prstGeom>
          <a:solidFill>
            <a:schemeClr val="accent2">
              <a:lumMod val="20000"/>
              <a:lumOff val="80000"/>
            </a:schemeClr>
          </a:solidFill>
        </p:spPr>
        <p:txBody>
          <a:bodyPr wrap="square">
            <a:noAutofit/>
          </a:bodyPr>
          <a:lstStyle/>
          <a:p>
            <a:r>
              <a:rPr lang="en-AU" sz="1400" b="1" smtClean="0"/>
              <a:t>Flowchart</a:t>
            </a:r>
            <a:endParaRPr lang="en-AU" sz="1400" b="1"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5058" name="Picture 2"/>
          <p:cNvPicPr>
            <a:picLocks noChangeAspect="1" noChangeArrowheads="1"/>
          </p:cNvPicPr>
          <p:nvPr/>
        </p:nvPicPr>
        <p:blipFill>
          <a:blip r:embed="rId2" cstate="print"/>
          <a:srcRect/>
          <a:stretch>
            <a:fillRect/>
          </a:stretch>
        </p:blipFill>
        <p:spPr bwMode="auto">
          <a:xfrm>
            <a:off x="1547213" y="3938880"/>
            <a:ext cx="3048000" cy="2438401"/>
          </a:xfrm>
          <a:prstGeom prst="rect">
            <a:avLst/>
          </a:prstGeom>
          <a:noFill/>
          <a:ln w="9525">
            <a:noFill/>
            <a:miter lim="800000"/>
            <a:headEnd/>
            <a:tailEnd/>
          </a:ln>
        </p:spPr>
      </p:pic>
      <p:sp>
        <p:nvSpPr>
          <p:cNvPr id="7" name="Rectangle 6"/>
          <p:cNvSpPr/>
          <p:nvPr/>
        </p:nvSpPr>
        <p:spPr>
          <a:xfrm>
            <a:off x="4800600" y="1981200"/>
            <a:ext cx="4200556" cy="1386588"/>
          </a:xfrm>
          <a:prstGeom prst="rect">
            <a:avLst/>
          </a:prstGeom>
          <a:solidFill>
            <a:schemeClr val="accent1">
              <a:lumMod val="20000"/>
              <a:lumOff val="80000"/>
            </a:schemeClr>
          </a:solidFill>
          <a:ln>
            <a:solidFill>
              <a:schemeClr val="tx1">
                <a:lumMod val="20000"/>
                <a:lumOff val="80000"/>
              </a:schemeClr>
            </a:solidFill>
          </a:ln>
        </p:spPr>
        <p:txBody>
          <a:bodyPr wrap="square">
            <a:noAutofit/>
          </a:bodyPr>
          <a:lstStyle/>
          <a:p>
            <a:pPr algn="ctr"/>
            <a:r>
              <a:rPr lang="en-AU" sz="1400" b="1" smtClean="0">
                <a:solidFill>
                  <a:srgbClr val="0000CC"/>
                </a:solidFill>
              </a:rPr>
              <a:t>Pseudocode</a:t>
            </a:r>
            <a:endParaRPr lang="en-AU" sz="1400" b="1" dirty="0" smtClean="0">
              <a:solidFill>
                <a:srgbClr val="0000CC"/>
              </a:solidFill>
            </a:endParaRPr>
          </a:p>
          <a:p>
            <a:r>
              <a:rPr lang="en-AU" sz="1400" b="1" smtClean="0"/>
              <a:t>IF</a:t>
            </a:r>
            <a:r>
              <a:rPr lang="en-AU" sz="1400" smtClean="0"/>
              <a:t> </a:t>
            </a:r>
            <a:r>
              <a:rPr lang="en-AU" sz="1400" dirty="0" smtClean="0"/>
              <a:t>the signal is green </a:t>
            </a:r>
            <a:r>
              <a:rPr lang="en-AU" sz="1400" b="1" dirty="0" smtClean="0"/>
              <a:t>THEN</a:t>
            </a:r>
          </a:p>
          <a:p>
            <a:pPr lvl="1"/>
            <a:r>
              <a:rPr lang="en-AU" sz="1400" dirty="0" smtClean="0"/>
              <a:t>proceed through the intersection</a:t>
            </a:r>
          </a:p>
          <a:p>
            <a:r>
              <a:rPr lang="en-AU" sz="1400" b="1" dirty="0" smtClean="0"/>
              <a:t>ELSE</a:t>
            </a:r>
          </a:p>
          <a:p>
            <a:pPr lvl="1"/>
            <a:r>
              <a:rPr lang="en-AU" sz="1400" dirty="0" smtClean="0"/>
              <a:t>stop the vehicle</a:t>
            </a:r>
          </a:p>
          <a:p>
            <a:r>
              <a:rPr lang="en-AU" sz="1400" b="1" dirty="0" smtClean="0"/>
              <a:t>ENDIF</a:t>
            </a:r>
          </a:p>
          <a:p>
            <a:pPr lvl="1"/>
            <a:endParaRPr lang="en-AU" sz="1400" dirty="0"/>
          </a:p>
        </p:txBody>
      </p:sp>
      <p:sp>
        <p:nvSpPr>
          <p:cNvPr id="9" name="Rectangle 8"/>
          <p:cNvSpPr/>
          <p:nvPr/>
        </p:nvSpPr>
        <p:spPr>
          <a:xfrm>
            <a:off x="4800600" y="3505200"/>
            <a:ext cx="4200556" cy="2971800"/>
          </a:xfrm>
          <a:prstGeom prst="rect">
            <a:avLst/>
          </a:prstGeom>
          <a:solidFill>
            <a:schemeClr val="accent2">
              <a:lumMod val="20000"/>
              <a:lumOff val="80000"/>
            </a:schemeClr>
          </a:solidFill>
        </p:spPr>
        <p:txBody>
          <a:bodyPr wrap="square">
            <a:noAutofit/>
          </a:bodyPr>
          <a:lstStyle/>
          <a:p>
            <a:r>
              <a:rPr lang="en-AU" sz="1400" b="1" smtClean="0"/>
              <a:t>Flowchart</a:t>
            </a:r>
            <a:endParaRPr lang="en-AU" sz="1400" b="1"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10" name="Picture 2"/>
          <p:cNvPicPr>
            <a:picLocks noChangeAspect="1" noChangeArrowheads="1"/>
          </p:cNvPicPr>
          <p:nvPr/>
        </p:nvPicPr>
        <p:blipFill>
          <a:blip r:embed="rId3" cstate="print"/>
          <a:srcRect/>
          <a:stretch>
            <a:fillRect/>
          </a:stretch>
        </p:blipFill>
        <p:spPr bwMode="auto">
          <a:xfrm>
            <a:off x="5785260" y="3938880"/>
            <a:ext cx="3125328" cy="23509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dirty="0" smtClean="0"/>
              <a:t>Agenda</a:t>
            </a:r>
            <a:endParaRPr lang="en-US" dirty="0" smtClean="0"/>
          </a:p>
        </p:txBody>
      </p:sp>
      <p:sp>
        <p:nvSpPr>
          <p:cNvPr id="4100" name="Rectangle 3"/>
          <p:cNvSpPr>
            <a:spLocks noGrp="1" noChangeArrowheads="1"/>
          </p:cNvSpPr>
          <p:nvPr>
            <p:ph idx="1"/>
          </p:nvPr>
        </p:nvSpPr>
        <p:spPr>
          <a:xfrm>
            <a:off x="0" y="1143000"/>
            <a:ext cx="9144000" cy="5578475"/>
          </a:xfrm>
        </p:spPr>
        <p:txBody>
          <a:bodyPr>
            <a:normAutofit/>
          </a:bodyPr>
          <a:lstStyle/>
          <a:p>
            <a:pPr eaLnBrk="1" hangingPunct="1">
              <a:lnSpc>
                <a:spcPct val="90000"/>
              </a:lnSpc>
            </a:pPr>
            <a:r>
              <a:rPr lang="en-GB" sz="2800" b="1" dirty="0" smtClean="0"/>
              <a:t>Algorithmic Problem Solving</a:t>
            </a:r>
          </a:p>
          <a:p>
            <a:pPr lvl="1">
              <a:lnSpc>
                <a:spcPct val="90000"/>
              </a:lnSpc>
            </a:pPr>
            <a:r>
              <a:rPr lang="en-US" dirty="0" smtClean="0"/>
              <a:t>What is an Algorithm?</a:t>
            </a:r>
          </a:p>
          <a:p>
            <a:pPr lvl="1">
              <a:lnSpc>
                <a:spcPct val="90000"/>
              </a:lnSpc>
            </a:pPr>
            <a:r>
              <a:rPr lang="en-US" dirty="0" smtClean="0"/>
              <a:t>Pseudo Code</a:t>
            </a:r>
          </a:p>
          <a:p>
            <a:pPr lvl="1">
              <a:lnSpc>
                <a:spcPct val="90000"/>
              </a:lnSpc>
            </a:pPr>
            <a:r>
              <a:rPr lang="en-US" dirty="0" smtClean="0"/>
              <a:t>Flowchart</a:t>
            </a:r>
          </a:p>
          <a:p>
            <a:pPr lvl="1">
              <a:lnSpc>
                <a:spcPct val="90000"/>
              </a:lnSpc>
            </a:pPr>
            <a:r>
              <a:rPr lang="en-US" smtClean="0"/>
              <a:t>The Structure Theorem</a:t>
            </a:r>
            <a:endParaRPr lang="en-GB" smtClean="0"/>
          </a:p>
        </p:txBody>
      </p:sp>
      <p:sp>
        <p:nvSpPr>
          <p:cNvPr id="4098" name="Slide Number Placeholder 5"/>
          <p:cNvSpPr>
            <a:spLocks noGrp="1"/>
          </p:cNvSpPr>
          <p:nvPr>
            <p:ph type="sldNum" sz="quarter" idx="4294967295"/>
          </p:nvPr>
        </p:nvSpPr>
        <p:spPr>
          <a:xfrm>
            <a:off x="7010400" y="6356350"/>
            <a:ext cx="2133600" cy="365125"/>
          </a:xfrm>
          <a:noFill/>
        </p:spPr>
        <p:txBody>
          <a:bodyPr/>
          <a:lstStyle/>
          <a:p>
            <a:fld id="{DE2B8842-7687-4FBF-8329-FC165649E054}"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196" y="0"/>
            <a:ext cx="8001000" cy="9144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Multi-way Selection</a:t>
            </a:r>
            <a:endParaRPr lang="en-AU" sz="1100" i="1" dirty="0"/>
          </a:p>
        </p:txBody>
      </p:sp>
      <p:sp>
        <p:nvSpPr>
          <p:cNvPr id="8" name="Rectangle 7"/>
          <p:cNvSpPr/>
          <p:nvPr/>
        </p:nvSpPr>
        <p:spPr>
          <a:xfrm>
            <a:off x="285720" y="1219200"/>
            <a:ext cx="8715436" cy="1000274"/>
          </a:xfrm>
          <a:prstGeom prst="rect">
            <a:avLst/>
          </a:prstGeom>
        </p:spPr>
        <p:txBody>
          <a:bodyPr wrap="square">
            <a:spAutoFit/>
          </a:bodyPr>
          <a:lstStyle/>
          <a:p>
            <a:pPr marL="285750" indent="-285750" algn="just">
              <a:spcBef>
                <a:spcPts val="600"/>
              </a:spcBef>
              <a:buFont typeface="Wingdings" panose="05000000000000000000" pitchFamily="2" charset="2"/>
              <a:buChar char="q"/>
            </a:pPr>
            <a:r>
              <a:rPr lang="en-AU"/>
              <a:t>Multi-way selection allows for any</a:t>
            </a:r>
            <a:r>
              <a:rPr lang="en-AU" b="1"/>
              <a:t> number of possible choices,</a:t>
            </a:r>
            <a:r>
              <a:rPr lang="en-AU"/>
              <a:t> or cases. </a:t>
            </a:r>
            <a:r>
              <a:rPr lang="en-AU" smtClean="0"/>
              <a:t>The </a:t>
            </a:r>
            <a:r>
              <a:rPr lang="en-AU"/>
              <a:t>path taken is determined by the </a:t>
            </a:r>
            <a:r>
              <a:rPr lang="en-AU" b="1"/>
              <a:t>selection of the choice </a:t>
            </a:r>
            <a:r>
              <a:rPr lang="en-AU"/>
              <a:t>which is true. </a:t>
            </a:r>
            <a:endParaRPr lang="en-AU" smtClean="0"/>
          </a:p>
          <a:p>
            <a:pPr marL="285750" indent="-285750" algn="just">
              <a:spcBef>
                <a:spcPts val="600"/>
              </a:spcBef>
              <a:buFont typeface="Wingdings" panose="05000000000000000000" pitchFamily="2" charset="2"/>
              <a:buChar char="q"/>
            </a:pPr>
            <a:r>
              <a:rPr lang="en-AU" smtClean="0"/>
              <a:t>Multi-way </a:t>
            </a:r>
            <a:r>
              <a:rPr lang="en-AU"/>
              <a:t>selection is often referred to as a </a:t>
            </a:r>
            <a:r>
              <a:rPr lang="en-AU" b="1"/>
              <a:t>case structure</a:t>
            </a:r>
            <a:r>
              <a:rPr lang="en-AU" smtClean="0"/>
              <a:t>.</a:t>
            </a:r>
            <a:endParaRPr lang="en-AU"/>
          </a:p>
        </p:txBody>
      </p:sp>
      <p:sp>
        <p:nvSpPr>
          <p:cNvPr id="11" name="Rectangle 10"/>
          <p:cNvSpPr/>
          <p:nvPr/>
        </p:nvSpPr>
        <p:spPr>
          <a:xfrm>
            <a:off x="363010" y="2357283"/>
            <a:ext cx="4318512" cy="3124200"/>
          </a:xfrm>
          <a:prstGeom prst="rect">
            <a:avLst/>
          </a:prstGeom>
          <a:solidFill>
            <a:schemeClr val="accent1">
              <a:lumMod val="20000"/>
              <a:lumOff val="80000"/>
            </a:schemeClr>
          </a:solidFill>
          <a:ln>
            <a:solidFill>
              <a:schemeClr val="tx1">
                <a:lumMod val="20000"/>
                <a:lumOff val="80000"/>
              </a:schemeClr>
            </a:solidFill>
          </a:ln>
        </p:spPr>
        <p:txBody>
          <a:bodyPr wrap="square">
            <a:noAutofit/>
          </a:bodyPr>
          <a:lstStyle/>
          <a:p>
            <a:pPr algn="ctr"/>
            <a:r>
              <a:rPr lang="en-AU" sz="1400" b="1" smtClean="0">
                <a:solidFill>
                  <a:srgbClr val="0000CC"/>
                </a:solidFill>
              </a:rPr>
              <a:t>Pseudocode</a:t>
            </a:r>
            <a:endParaRPr lang="en-AU" sz="1400" dirty="0" smtClean="0">
              <a:solidFill>
                <a:srgbClr val="0000CC"/>
              </a:solidFill>
            </a:endParaRPr>
          </a:p>
          <a:p>
            <a:endParaRPr lang="en-AU" sz="400" dirty="0" smtClean="0"/>
          </a:p>
          <a:p>
            <a:r>
              <a:rPr lang="en-AU" sz="1400" b="1" dirty="0" smtClean="0"/>
              <a:t>CASEWHERE</a:t>
            </a:r>
            <a:r>
              <a:rPr lang="en-AU" sz="1400" dirty="0" smtClean="0"/>
              <a:t> expression evaluates to</a:t>
            </a:r>
          </a:p>
          <a:p>
            <a:pPr lvl="1"/>
            <a:r>
              <a:rPr lang="en-AU" sz="1400" dirty="0" smtClean="0"/>
              <a:t>choice a      :      process a</a:t>
            </a:r>
          </a:p>
          <a:p>
            <a:pPr lvl="1"/>
            <a:r>
              <a:rPr lang="en-AU" sz="1400" dirty="0" smtClean="0"/>
              <a:t>choice b      :      process b</a:t>
            </a:r>
          </a:p>
          <a:p>
            <a:pPr lvl="1"/>
            <a:r>
              <a:rPr lang="en-AU" sz="1400" dirty="0" smtClean="0"/>
              <a:t>      . 		     .</a:t>
            </a:r>
          </a:p>
          <a:p>
            <a:pPr lvl="1"/>
            <a:r>
              <a:rPr lang="en-AU" sz="1400" dirty="0" smtClean="0"/>
              <a:t>      . 		     .</a:t>
            </a:r>
          </a:p>
          <a:p>
            <a:pPr lvl="1"/>
            <a:r>
              <a:rPr lang="en-AU" sz="1400" dirty="0" smtClean="0"/>
              <a:t>      . 		     .</a:t>
            </a:r>
          </a:p>
          <a:p>
            <a:r>
              <a:rPr lang="en-AU" sz="1400" b="1" smtClean="0"/>
              <a:t>OTHERWISE       </a:t>
            </a:r>
            <a:r>
              <a:rPr lang="en-AU" sz="1400" smtClean="0"/>
              <a:t>:      </a:t>
            </a:r>
            <a:r>
              <a:rPr lang="en-AU" sz="1400" dirty="0" smtClean="0"/>
              <a:t>default process</a:t>
            </a:r>
          </a:p>
          <a:p>
            <a:r>
              <a:rPr lang="en-AU" sz="1400" b="1" dirty="0" smtClean="0"/>
              <a:t>ENDCASE</a:t>
            </a:r>
          </a:p>
          <a:p>
            <a:endParaRPr lang="en-AU" sz="900" dirty="0" smtClean="0"/>
          </a:p>
          <a:p>
            <a:pPr algn="just"/>
            <a:r>
              <a:rPr lang="en-AU" sz="1400" b="1" dirty="0" smtClean="0"/>
              <a:t>Note: </a:t>
            </a:r>
            <a:r>
              <a:rPr lang="en-AU" sz="1400" dirty="0" smtClean="0"/>
              <a:t>As the flowchart version of the multi-way selection indicates, </a:t>
            </a:r>
            <a:r>
              <a:rPr lang="en-AU" sz="1400" b="1" dirty="0" smtClean="0"/>
              <a:t>only one </a:t>
            </a:r>
            <a:r>
              <a:rPr lang="en-AU" sz="1400" dirty="0" smtClean="0"/>
              <a:t>process on each pass is executed as a result of the implementation of the </a:t>
            </a:r>
            <a:br>
              <a:rPr lang="en-AU" sz="1400" dirty="0" smtClean="0"/>
            </a:br>
            <a:r>
              <a:rPr lang="en-AU" sz="1400" dirty="0" smtClean="0"/>
              <a:t>multi-way </a:t>
            </a:r>
            <a:r>
              <a:rPr lang="en-AU" sz="1400" smtClean="0"/>
              <a:t>selection.</a:t>
            </a:r>
            <a:endParaRPr lang="en-AU" sz="1400" dirty="0" smtClean="0"/>
          </a:p>
        </p:txBody>
      </p:sp>
      <p:sp>
        <p:nvSpPr>
          <p:cNvPr id="12" name="Rectangle 11"/>
          <p:cNvSpPr/>
          <p:nvPr/>
        </p:nvSpPr>
        <p:spPr>
          <a:xfrm>
            <a:off x="4724400" y="2362200"/>
            <a:ext cx="4276756" cy="3124200"/>
          </a:xfrm>
          <a:prstGeom prst="rect">
            <a:avLst/>
          </a:prstGeom>
          <a:solidFill>
            <a:schemeClr val="accent2">
              <a:lumMod val="20000"/>
              <a:lumOff val="80000"/>
            </a:schemeClr>
          </a:solidFill>
        </p:spPr>
        <p:txBody>
          <a:bodyPr wrap="square">
            <a:noAutofit/>
          </a:bodyPr>
          <a:lstStyle/>
          <a:p>
            <a:pPr algn="ctr"/>
            <a:r>
              <a:rPr lang="en-AU" sz="1400" b="1" smtClean="0">
                <a:solidFill>
                  <a:srgbClr val="0000CC"/>
                </a:solidFill>
              </a:rPr>
              <a:t>Flowcharts</a:t>
            </a:r>
            <a:endParaRPr lang="en-AU" sz="1400" dirty="0" smtClean="0">
              <a:solidFill>
                <a:srgbClr val="0000CC"/>
              </a:solidFill>
            </a:endParaRP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4034" name="Picture 2"/>
          <p:cNvPicPr>
            <a:picLocks noChangeAspect="1" noChangeArrowheads="1"/>
          </p:cNvPicPr>
          <p:nvPr/>
        </p:nvPicPr>
        <p:blipFill>
          <a:blip r:embed="rId2" cstate="print"/>
          <a:srcRect/>
          <a:stretch>
            <a:fillRect/>
          </a:stretch>
        </p:blipFill>
        <p:spPr bwMode="auto">
          <a:xfrm>
            <a:off x="4977696" y="2863847"/>
            <a:ext cx="3980582" cy="23922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Autofit/>
          </a:bodyPr>
          <a:lstStyle/>
          <a:p>
            <a:r>
              <a:rPr lang="en-GB" dirty="0" smtClean="0"/>
              <a:t>Algorithmic Problem Solving</a:t>
            </a:r>
            <a:r>
              <a:rPr lang="en-GB" sz="2400" dirty="0" smtClean="0"/>
              <a:t/>
            </a:r>
            <a:br>
              <a:rPr lang="en-GB" sz="2400" dirty="0" smtClean="0"/>
            </a:br>
            <a:r>
              <a:rPr lang="en-US" sz="2000" dirty="0" smtClean="0"/>
              <a:t>The Structure Theorem – Multi-way Selection Examples</a:t>
            </a:r>
            <a:endParaRPr lang="en-AU" sz="1100" i="1" dirty="0"/>
          </a:p>
        </p:txBody>
      </p:sp>
      <p:sp>
        <p:nvSpPr>
          <p:cNvPr id="8" name="Rectangle 7"/>
          <p:cNvSpPr/>
          <p:nvPr/>
        </p:nvSpPr>
        <p:spPr>
          <a:xfrm>
            <a:off x="142844" y="1143000"/>
            <a:ext cx="8858312" cy="830997"/>
          </a:xfrm>
          <a:prstGeom prst="rect">
            <a:avLst/>
          </a:prstGeom>
        </p:spPr>
        <p:txBody>
          <a:bodyPr wrap="square">
            <a:spAutoFit/>
          </a:bodyPr>
          <a:lstStyle/>
          <a:p>
            <a:r>
              <a:rPr lang="en-AU" sz="1600" b="1" smtClean="0"/>
              <a:t>Example </a:t>
            </a:r>
            <a:r>
              <a:rPr lang="en-AU" sz="1600" b="1" dirty="0" smtClean="0"/>
              <a:t>Using Multi-way Selection</a:t>
            </a:r>
          </a:p>
          <a:p>
            <a:r>
              <a:rPr lang="en-AU" sz="1600" b="1" dirty="0" smtClean="0"/>
              <a:t>Problem: </a:t>
            </a:r>
            <a:r>
              <a:rPr lang="en-AU" sz="1600" dirty="0" smtClean="0"/>
              <a:t>Write a set of instructions that describes how to:</a:t>
            </a:r>
          </a:p>
          <a:p>
            <a:pPr lvl="2"/>
            <a:r>
              <a:rPr lang="en-AU" sz="1600" dirty="0" smtClean="0"/>
              <a:t>respond to all possible signals at a set of traffic control lights.</a:t>
            </a:r>
          </a:p>
        </p:txBody>
      </p:sp>
      <p:sp>
        <p:nvSpPr>
          <p:cNvPr id="11" name="Rectangle 10"/>
          <p:cNvSpPr/>
          <p:nvPr/>
        </p:nvSpPr>
        <p:spPr>
          <a:xfrm>
            <a:off x="142844" y="2234745"/>
            <a:ext cx="4286280" cy="3539430"/>
          </a:xfrm>
          <a:prstGeom prst="rect">
            <a:avLst/>
          </a:prstGeom>
          <a:solidFill>
            <a:schemeClr val="accent1">
              <a:lumMod val="20000"/>
              <a:lumOff val="80000"/>
            </a:schemeClr>
          </a:solidFill>
          <a:ln>
            <a:solidFill>
              <a:schemeClr val="tx1">
                <a:lumMod val="20000"/>
                <a:lumOff val="80000"/>
              </a:schemeClr>
            </a:solidFill>
          </a:ln>
        </p:spPr>
        <p:txBody>
          <a:bodyPr wrap="square">
            <a:noAutofit/>
          </a:bodyPr>
          <a:lstStyle/>
          <a:p>
            <a:pPr algn="ctr"/>
            <a:r>
              <a:rPr lang="en-AU" sz="1400" b="1" smtClean="0">
                <a:solidFill>
                  <a:srgbClr val="0000CC"/>
                </a:solidFill>
              </a:rPr>
              <a:t>Pseudocode</a:t>
            </a:r>
            <a:endParaRPr lang="en-AU" sz="1400" b="1" dirty="0" smtClean="0">
              <a:solidFill>
                <a:srgbClr val="0000CC"/>
              </a:solidFill>
            </a:endParaRPr>
          </a:p>
          <a:p>
            <a:endParaRPr lang="en-AU" sz="1400" b="1" dirty="0" smtClean="0"/>
          </a:p>
          <a:p>
            <a:r>
              <a:rPr lang="en-AU" sz="1400" b="1" dirty="0" smtClean="0"/>
              <a:t>CASEWHERE</a:t>
            </a:r>
            <a:r>
              <a:rPr lang="en-AU" sz="1400" dirty="0" smtClean="0"/>
              <a:t> signal is</a:t>
            </a:r>
          </a:p>
          <a:p>
            <a:pPr lvl="1"/>
            <a:r>
              <a:rPr lang="en-AU" sz="1400" dirty="0" smtClean="0"/>
              <a:t>red              : stop the vehicle</a:t>
            </a:r>
          </a:p>
          <a:p>
            <a:pPr lvl="1"/>
            <a:r>
              <a:rPr lang="en-AU" sz="1400" dirty="0" smtClean="0"/>
              <a:t>amber         : stop the vehicle</a:t>
            </a:r>
          </a:p>
          <a:p>
            <a:pPr lvl="1"/>
            <a:r>
              <a:rPr lang="en-AU" sz="1400" dirty="0" smtClean="0"/>
              <a:t>green          : proceed through the intersection</a:t>
            </a:r>
          </a:p>
          <a:p>
            <a:r>
              <a:rPr lang="en-AU" sz="1400" b="1" smtClean="0"/>
              <a:t>OTHERWISE</a:t>
            </a:r>
            <a:r>
              <a:rPr lang="en-AU" sz="1400" smtClean="0"/>
              <a:t>  </a:t>
            </a:r>
            <a:r>
              <a:rPr lang="en-AU" sz="1400" dirty="0" smtClean="0"/>
              <a:t>: proceed with caution</a:t>
            </a:r>
          </a:p>
          <a:p>
            <a:r>
              <a:rPr lang="en-AU" sz="1400" b="1" dirty="0" smtClean="0"/>
              <a:t>ENDCASE</a:t>
            </a:r>
            <a:endParaRPr lang="en-AU" sz="1400" b="1" dirty="0"/>
          </a:p>
        </p:txBody>
      </p:sp>
      <p:sp>
        <p:nvSpPr>
          <p:cNvPr id="12" name="Rectangle 11"/>
          <p:cNvSpPr/>
          <p:nvPr/>
        </p:nvSpPr>
        <p:spPr>
          <a:xfrm>
            <a:off x="4438956" y="2234745"/>
            <a:ext cx="4643470" cy="3539430"/>
          </a:xfrm>
          <a:prstGeom prst="rect">
            <a:avLst/>
          </a:prstGeom>
          <a:solidFill>
            <a:schemeClr val="accent2">
              <a:lumMod val="20000"/>
              <a:lumOff val="80000"/>
            </a:schemeClr>
          </a:solidFill>
        </p:spPr>
        <p:txBody>
          <a:bodyPr wrap="square">
            <a:noAutofit/>
          </a:bodyPr>
          <a:lstStyle/>
          <a:p>
            <a:pPr algn="ctr"/>
            <a:r>
              <a:rPr lang="en-AU" sz="1400" b="1" smtClean="0">
                <a:solidFill>
                  <a:srgbClr val="0000CC"/>
                </a:solidFill>
              </a:rPr>
              <a:t>Flowchart</a:t>
            </a:r>
            <a:endParaRPr lang="en-AU" sz="1400" b="1" dirty="0" smtClean="0">
              <a:solidFill>
                <a:srgbClr val="0000CC"/>
              </a:solidFill>
            </a:endParaRP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7106" name="Picture 2"/>
          <p:cNvPicPr>
            <a:picLocks noChangeAspect="1" noChangeArrowheads="1"/>
          </p:cNvPicPr>
          <p:nvPr/>
        </p:nvPicPr>
        <p:blipFill>
          <a:blip r:embed="rId2" cstate="print"/>
          <a:srcRect/>
          <a:stretch>
            <a:fillRect/>
          </a:stretch>
        </p:blipFill>
        <p:spPr bwMode="auto">
          <a:xfrm>
            <a:off x="4510394" y="2703495"/>
            <a:ext cx="4498543"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14400"/>
          </a:xfrm>
        </p:spPr>
        <p:txBody>
          <a:bodyPr>
            <a:normAutofit/>
          </a:bodyPr>
          <a:lstStyle/>
          <a:p>
            <a:r>
              <a:rPr lang="en-GB" dirty="0" smtClean="0"/>
              <a:t>Algorithmic Problem Solving</a:t>
            </a:r>
            <a:r>
              <a:rPr lang="en-GB" sz="2000" dirty="0" smtClean="0"/>
              <a:t/>
            </a:r>
            <a:br>
              <a:rPr lang="en-GB" sz="2000" dirty="0" smtClean="0"/>
            </a:br>
            <a:r>
              <a:rPr lang="en-US" sz="2400" dirty="0" smtClean="0"/>
              <a:t>The Structure Theorem </a:t>
            </a:r>
            <a:r>
              <a:rPr lang="en-US" sz="2400" smtClean="0"/>
              <a:t>– Repetition</a:t>
            </a:r>
            <a:endParaRPr lang="en-AU" sz="1100" i="1" dirty="0"/>
          </a:p>
        </p:txBody>
      </p:sp>
      <p:sp>
        <p:nvSpPr>
          <p:cNvPr id="9" name="Rectangle 8"/>
          <p:cNvSpPr/>
          <p:nvPr/>
        </p:nvSpPr>
        <p:spPr>
          <a:xfrm>
            <a:off x="76200" y="1143000"/>
            <a:ext cx="8924956" cy="1981200"/>
          </a:xfrm>
          <a:prstGeom prst="rect">
            <a:avLst/>
          </a:prstGeom>
        </p:spPr>
        <p:txBody>
          <a:bodyPr wrap="square">
            <a:noAutofit/>
          </a:bodyPr>
          <a:lstStyle/>
          <a:p>
            <a:pPr marL="285750" indent="-285750" algn="just">
              <a:spcBef>
                <a:spcPts val="600"/>
              </a:spcBef>
              <a:buFont typeface="Wingdings" panose="05000000000000000000" pitchFamily="2" charset="2"/>
              <a:buChar char="q"/>
            </a:pPr>
            <a:r>
              <a:rPr lang="en-AU" sz="1600" b="1" smtClean="0"/>
              <a:t>Repetition</a:t>
            </a:r>
            <a:r>
              <a:rPr lang="en-AU" sz="1600" smtClean="0"/>
              <a:t> </a:t>
            </a:r>
            <a:r>
              <a:rPr lang="en-AU" sz="1600" dirty="0" smtClean="0"/>
              <a:t>allows for a </a:t>
            </a:r>
            <a:r>
              <a:rPr lang="en-AU" sz="1600" b="1" dirty="0" smtClean="0"/>
              <a:t>portion of </a:t>
            </a:r>
            <a:r>
              <a:rPr lang="en-AU" sz="1600" dirty="0" smtClean="0"/>
              <a:t>an </a:t>
            </a:r>
            <a:r>
              <a:rPr lang="en-AU" sz="1600" b="1" dirty="0" smtClean="0"/>
              <a:t>algorithm</a:t>
            </a:r>
            <a:r>
              <a:rPr lang="en-AU" sz="1600" dirty="0" smtClean="0"/>
              <a:t> or </a:t>
            </a:r>
            <a:r>
              <a:rPr lang="en-AU" sz="1600" smtClean="0"/>
              <a:t>computer program to </a:t>
            </a:r>
            <a:r>
              <a:rPr lang="en-AU" sz="1600" dirty="0" smtClean="0"/>
              <a:t>be done </a:t>
            </a:r>
            <a:r>
              <a:rPr lang="en-AU" sz="1600" b="1" dirty="0" smtClean="0"/>
              <a:t>any number of </a:t>
            </a:r>
            <a:r>
              <a:rPr lang="en-AU" sz="1600" b="1" smtClean="0"/>
              <a:t>times  </a:t>
            </a:r>
            <a:r>
              <a:rPr lang="en-AU" sz="1600" smtClean="0"/>
              <a:t>dependent </a:t>
            </a:r>
            <a:r>
              <a:rPr lang="en-AU" sz="1600" dirty="0" smtClean="0"/>
              <a:t>on some </a:t>
            </a:r>
            <a:r>
              <a:rPr lang="en-AU" sz="1600" b="1" dirty="0" smtClean="0"/>
              <a:t>condition being met</a:t>
            </a:r>
            <a:r>
              <a:rPr lang="en-AU" sz="1600" smtClean="0"/>
              <a:t>. </a:t>
            </a:r>
          </a:p>
          <a:p>
            <a:pPr marL="285750" indent="-285750" algn="just">
              <a:spcBef>
                <a:spcPts val="600"/>
              </a:spcBef>
              <a:buFont typeface="Wingdings" panose="05000000000000000000" pitchFamily="2" charset="2"/>
              <a:buChar char="q"/>
            </a:pPr>
            <a:r>
              <a:rPr lang="en-AU" sz="1600" smtClean="0"/>
              <a:t>An </a:t>
            </a:r>
            <a:r>
              <a:rPr lang="en-AU" sz="1600" dirty="0" smtClean="0"/>
              <a:t>occurrence of repetition is usually known as </a:t>
            </a:r>
            <a:r>
              <a:rPr lang="en-AU" sz="1600" b="1" dirty="0" smtClean="0"/>
              <a:t>a loop</a:t>
            </a:r>
            <a:r>
              <a:rPr lang="en-AU" sz="1600" dirty="0" smtClean="0"/>
              <a:t>.</a:t>
            </a:r>
          </a:p>
          <a:p>
            <a:pPr>
              <a:spcBef>
                <a:spcPts val="600"/>
              </a:spcBef>
            </a:pPr>
            <a:r>
              <a:rPr lang="en-AU" sz="1600" b="1" smtClean="0"/>
              <a:t>Repetition</a:t>
            </a:r>
            <a:r>
              <a:rPr lang="en-AU" sz="1600" b="1" dirty="0" smtClean="0"/>
              <a:t>: Pre-Test</a:t>
            </a:r>
          </a:p>
          <a:p>
            <a:pPr marL="742950" lvl="1" indent="-285750">
              <a:spcBef>
                <a:spcPts val="600"/>
              </a:spcBef>
              <a:buFont typeface="Wingdings" panose="05000000000000000000" pitchFamily="2" charset="2"/>
              <a:buChar char="ü"/>
            </a:pPr>
            <a:r>
              <a:rPr lang="en-AU" sz="1400" smtClean="0"/>
              <a:t>This </a:t>
            </a:r>
            <a:r>
              <a:rPr lang="en-AU" sz="1400" dirty="0" smtClean="0"/>
              <a:t>construct is often called a </a:t>
            </a:r>
            <a:r>
              <a:rPr lang="en-AU" sz="1400" i="1" dirty="0" smtClean="0"/>
              <a:t>guarded loop. </a:t>
            </a:r>
          </a:p>
          <a:p>
            <a:pPr marL="742950" lvl="1" indent="-285750">
              <a:spcBef>
                <a:spcPts val="600"/>
              </a:spcBef>
              <a:buFont typeface="Wingdings" panose="05000000000000000000" pitchFamily="2" charset="2"/>
              <a:buChar char="ü"/>
            </a:pPr>
            <a:r>
              <a:rPr lang="en-AU" sz="1400" dirty="0" smtClean="0"/>
              <a:t>The</a:t>
            </a:r>
            <a:r>
              <a:rPr lang="en-AU" sz="1400" i="1" dirty="0" smtClean="0"/>
              <a:t> </a:t>
            </a:r>
            <a:r>
              <a:rPr lang="en-AU" sz="1400" dirty="0" smtClean="0"/>
              <a:t>body of the loop is executed repeatedly while the termination condition is true.</a:t>
            </a:r>
            <a:endParaRPr lang="en-AU" sz="1400" dirty="0"/>
          </a:p>
        </p:txBody>
      </p:sp>
      <p:sp>
        <p:nvSpPr>
          <p:cNvPr id="5" name="Rectangle 4"/>
          <p:cNvSpPr/>
          <p:nvPr/>
        </p:nvSpPr>
        <p:spPr>
          <a:xfrm>
            <a:off x="457200" y="3163529"/>
            <a:ext cx="3657600" cy="95410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algn="ctr"/>
            <a:r>
              <a:rPr lang="en-AU" sz="1400" b="1" smtClean="0">
                <a:solidFill>
                  <a:srgbClr val="0000CC"/>
                </a:solidFill>
              </a:rPr>
              <a:t>Pseudocode</a:t>
            </a:r>
            <a:endParaRPr lang="en-AU" sz="1400" dirty="0" smtClean="0">
              <a:solidFill>
                <a:srgbClr val="0000CC"/>
              </a:solidFill>
            </a:endParaRPr>
          </a:p>
          <a:p>
            <a:r>
              <a:rPr lang="en-AU" sz="1400" b="1" dirty="0" smtClean="0"/>
              <a:t>WHILE</a:t>
            </a:r>
            <a:r>
              <a:rPr lang="en-AU" sz="1400" dirty="0" smtClean="0"/>
              <a:t> condition is true</a:t>
            </a:r>
          </a:p>
          <a:p>
            <a:pPr lvl="1"/>
            <a:r>
              <a:rPr lang="en-AU" sz="1400" dirty="0" smtClean="0"/>
              <a:t>process(</a:t>
            </a:r>
            <a:r>
              <a:rPr lang="en-AU" sz="1400" dirty="0" err="1" smtClean="0"/>
              <a:t>es</a:t>
            </a:r>
            <a:r>
              <a:rPr lang="en-AU" sz="1400" dirty="0" smtClean="0"/>
              <a:t>)</a:t>
            </a:r>
          </a:p>
          <a:p>
            <a:r>
              <a:rPr lang="en-AU" sz="1400" b="1" dirty="0" smtClean="0"/>
              <a:t>ENDWHILE</a:t>
            </a:r>
            <a:endParaRPr lang="en-AU" sz="1400" b="1" dirty="0"/>
          </a:p>
        </p:txBody>
      </p:sp>
      <p:sp>
        <p:nvSpPr>
          <p:cNvPr id="7" name="Rectangle 6"/>
          <p:cNvSpPr/>
          <p:nvPr/>
        </p:nvSpPr>
        <p:spPr>
          <a:xfrm>
            <a:off x="4271500" y="3148781"/>
            <a:ext cx="4714908" cy="3023420"/>
          </a:xfrm>
          <a:prstGeom prst="rect">
            <a:avLst/>
          </a:prstGeom>
          <a:solidFill>
            <a:schemeClr val="accent2">
              <a:lumMod val="20000"/>
              <a:lumOff val="80000"/>
            </a:schemeClr>
          </a:solidFill>
        </p:spPr>
        <p:txBody>
          <a:bodyPr wrap="square">
            <a:noAutofit/>
          </a:bodyPr>
          <a:lstStyle/>
          <a:p>
            <a:r>
              <a:rPr lang="en-AU" sz="1400" b="1" smtClean="0"/>
              <a:t>Flowchart</a:t>
            </a:r>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8130" name="Picture 2"/>
          <p:cNvPicPr>
            <a:picLocks noChangeAspect="1" noChangeArrowheads="1"/>
          </p:cNvPicPr>
          <p:nvPr/>
        </p:nvPicPr>
        <p:blipFill>
          <a:blip r:embed="rId2" cstate="print"/>
          <a:srcRect/>
          <a:stretch>
            <a:fillRect/>
          </a:stretch>
        </p:blipFill>
        <p:spPr bwMode="auto">
          <a:xfrm>
            <a:off x="6414640" y="3250158"/>
            <a:ext cx="1500198" cy="270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a:t>
            </a:r>
            <a:r>
              <a:rPr lang="en-US" sz="2400" smtClean="0"/>
              <a:t>Repetition Examples</a:t>
            </a:r>
            <a:endParaRPr lang="en-AU" sz="2400" i="1" dirty="0"/>
          </a:p>
        </p:txBody>
      </p:sp>
      <p:sp>
        <p:nvSpPr>
          <p:cNvPr id="9" name="Rectangle 8"/>
          <p:cNvSpPr/>
          <p:nvPr/>
        </p:nvSpPr>
        <p:spPr>
          <a:xfrm>
            <a:off x="252322" y="1153180"/>
            <a:ext cx="8815478" cy="675620"/>
          </a:xfrm>
          <a:prstGeom prst="rect">
            <a:avLst/>
          </a:prstGeom>
        </p:spPr>
        <p:txBody>
          <a:bodyPr wrap="square">
            <a:noAutofit/>
          </a:bodyPr>
          <a:lstStyle/>
          <a:p>
            <a:pPr>
              <a:spcBef>
                <a:spcPts val="600"/>
              </a:spcBef>
            </a:pPr>
            <a:r>
              <a:rPr lang="en-AU" sz="1600" b="1" smtClean="0"/>
              <a:t>An </a:t>
            </a:r>
            <a:r>
              <a:rPr lang="en-AU" sz="1600" b="1" dirty="0" smtClean="0"/>
              <a:t>Example Using Pre-Test Repetition</a:t>
            </a:r>
          </a:p>
          <a:p>
            <a:pPr>
              <a:spcBef>
                <a:spcPts val="600"/>
              </a:spcBef>
            </a:pPr>
            <a:r>
              <a:rPr lang="en-AU" sz="1600" b="1" dirty="0" smtClean="0"/>
              <a:t>Problem: </a:t>
            </a:r>
            <a:r>
              <a:rPr lang="en-AU" sz="1600" dirty="0" smtClean="0"/>
              <a:t>Determine a safety procedure for travelling in a carriage on a moving train.</a:t>
            </a:r>
            <a:endParaRPr lang="en-AU" sz="1600" dirty="0"/>
          </a:p>
        </p:txBody>
      </p:sp>
      <p:sp>
        <p:nvSpPr>
          <p:cNvPr id="5" name="Rectangle 4"/>
          <p:cNvSpPr/>
          <p:nvPr/>
        </p:nvSpPr>
        <p:spPr>
          <a:xfrm>
            <a:off x="381000" y="2010696"/>
            <a:ext cx="3357586" cy="116955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algn="ctr"/>
            <a:r>
              <a:rPr lang="en-AU" sz="1400" b="1" smtClean="0">
                <a:solidFill>
                  <a:srgbClr val="0000CC"/>
                </a:solidFill>
              </a:rPr>
              <a:t>Pseudocode</a:t>
            </a:r>
            <a:endParaRPr lang="en-AU" sz="1400" dirty="0" smtClean="0">
              <a:solidFill>
                <a:srgbClr val="0000CC"/>
              </a:solidFill>
            </a:endParaRPr>
          </a:p>
          <a:p>
            <a:endParaRPr lang="en-AU" sz="1400" dirty="0" smtClean="0"/>
          </a:p>
          <a:p>
            <a:r>
              <a:rPr lang="en-AU" sz="1400" b="1" dirty="0" smtClean="0"/>
              <a:t>WHILE</a:t>
            </a:r>
            <a:r>
              <a:rPr lang="en-AU" sz="1400" dirty="0" smtClean="0"/>
              <a:t> the train is moving</a:t>
            </a:r>
          </a:p>
          <a:p>
            <a:pPr lvl="1"/>
            <a:r>
              <a:rPr lang="en-AU" sz="1400" dirty="0" smtClean="0"/>
              <a:t>keep wholly within the carriage</a:t>
            </a:r>
          </a:p>
          <a:p>
            <a:r>
              <a:rPr lang="en-AU" sz="1400" b="1" dirty="0" smtClean="0"/>
              <a:t>ENDWHILE</a:t>
            </a:r>
            <a:endParaRPr lang="en-AU" sz="1400" b="1" dirty="0"/>
          </a:p>
        </p:txBody>
      </p:sp>
      <p:sp>
        <p:nvSpPr>
          <p:cNvPr id="7" name="Rectangle 6"/>
          <p:cNvSpPr/>
          <p:nvPr/>
        </p:nvSpPr>
        <p:spPr>
          <a:xfrm>
            <a:off x="4133819" y="2009826"/>
            <a:ext cx="4714908" cy="3857573"/>
          </a:xfrm>
          <a:prstGeom prst="rect">
            <a:avLst/>
          </a:prstGeom>
          <a:solidFill>
            <a:schemeClr val="accent2">
              <a:lumMod val="20000"/>
              <a:lumOff val="80000"/>
            </a:schemeClr>
          </a:solidFill>
        </p:spPr>
        <p:txBody>
          <a:bodyPr wrap="square">
            <a:noAutofit/>
          </a:bodyPr>
          <a:lstStyle/>
          <a:p>
            <a:r>
              <a:rPr lang="en-AU" sz="1400" b="1" smtClean="0"/>
              <a:t>Flowchart</a:t>
            </a:r>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0178" name="Picture 2"/>
          <p:cNvPicPr>
            <a:picLocks noChangeAspect="1" noChangeArrowheads="1"/>
          </p:cNvPicPr>
          <p:nvPr/>
        </p:nvPicPr>
        <p:blipFill>
          <a:blip r:embed="rId2" cstate="print"/>
          <a:srcRect/>
          <a:stretch>
            <a:fillRect/>
          </a:stretch>
        </p:blipFill>
        <p:spPr bwMode="auto">
          <a:xfrm>
            <a:off x="5867400" y="2081265"/>
            <a:ext cx="2124072" cy="35261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a:t>
            </a:r>
            <a:r>
              <a:rPr lang="en-US" sz="2400" smtClean="0"/>
              <a:t>– Repetition</a:t>
            </a:r>
            <a:endParaRPr lang="en-AU" sz="1100" i="1" dirty="0"/>
          </a:p>
        </p:txBody>
      </p:sp>
      <p:sp>
        <p:nvSpPr>
          <p:cNvPr id="9" name="Rectangle 8"/>
          <p:cNvSpPr/>
          <p:nvPr/>
        </p:nvSpPr>
        <p:spPr>
          <a:xfrm>
            <a:off x="228600" y="1066800"/>
            <a:ext cx="8839200" cy="2667000"/>
          </a:xfrm>
          <a:prstGeom prst="rect">
            <a:avLst/>
          </a:prstGeom>
        </p:spPr>
        <p:txBody>
          <a:bodyPr wrap="square">
            <a:noAutofit/>
          </a:bodyPr>
          <a:lstStyle/>
          <a:p>
            <a:pPr algn="just"/>
            <a:r>
              <a:rPr lang="en-AU" sz="1600" b="1" smtClean="0"/>
              <a:t>Repetition</a:t>
            </a:r>
            <a:r>
              <a:rPr lang="en-AU" sz="1600" b="1" dirty="0" smtClean="0"/>
              <a:t>: Post-Test</a:t>
            </a:r>
          </a:p>
          <a:p>
            <a:pPr marL="800100" lvl="1" indent="-342900" algn="just">
              <a:buFont typeface="Wingdings" panose="05000000000000000000" pitchFamily="2" charset="2"/>
              <a:buChar char="ü"/>
            </a:pPr>
            <a:r>
              <a:rPr lang="en-AU" sz="1600" dirty="0" smtClean="0"/>
              <a:t>A post-tested loop </a:t>
            </a:r>
            <a:r>
              <a:rPr lang="en-AU" sz="1600" b="1" dirty="0" smtClean="0"/>
              <a:t>executes the body </a:t>
            </a:r>
            <a:r>
              <a:rPr lang="en-AU" sz="1600" dirty="0" smtClean="0"/>
              <a:t>of the loop </a:t>
            </a:r>
            <a:r>
              <a:rPr lang="en-AU" sz="1600" b="1" dirty="0" smtClean="0"/>
              <a:t>before testing </a:t>
            </a:r>
            <a:r>
              <a:rPr lang="en-AU" sz="1600" dirty="0" smtClean="0"/>
              <a:t>the </a:t>
            </a:r>
            <a:r>
              <a:rPr lang="en-AU" sz="1600" b="1" dirty="0" smtClean="0"/>
              <a:t>termination condition</a:t>
            </a:r>
            <a:r>
              <a:rPr lang="en-AU" sz="1600" dirty="0" smtClean="0"/>
              <a:t>. </a:t>
            </a:r>
          </a:p>
          <a:p>
            <a:pPr marL="800100" lvl="1" indent="-342900" algn="just">
              <a:buFont typeface="Wingdings" panose="05000000000000000000" pitchFamily="2" charset="2"/>
              <a:buChar char="ü"/>
            </a:pPr>
            <a:r>
              <a:rPr lang="en-AU" sz="1600" dirty="0" smtClean="0"/>
              <a:t>This construct is often referred to as an </a:t>
            </a:r>
            <a:r>
              <a:rPr lang="en-AU" sz="1600" i="1" dirty="0" smtClean="0"/>
              <a:t>unguarded loop. </a:t>
            </a:r>
          </a:p>
          <a:p>
            <a:pPr marL="800100" lvl="1" indent="-342900" algn="just">
              <a:buFont typeface="Wingdings" panose="05000000000000000000" pitchFamily="2" charset="2"/>
              <a:buChar char="ü"/>
            </a:pPr>
            <a:r>
              <a:rPr lang="en-AU" sz="1600" dirty="0" smtClean="0"/>
              <a:t>The body of the loop is repeatedly executed until the termination condition is true.</a:t>
            </a:r>
          </a:p>
          <a:p>
            <a:pPr marL="285750" indent="-285750" algn="just">
              <a:buFont typeface="Wingdings" panose="05000000000000000000" pitchFamily="2" charset="2"/>
              <a:buChar char="q"/>
            </a:pPr>
            <a:r>
              <a:rPr lang="en-AU" sz="1600" dirty="0" smtClean="0"/>
              <a:t>An </a:t>
            </a:r>
            <a:r>
              <a:rPr lang="en-AU" sz="1600" b="1" dirty="0" smtClean="0"/>
              <a:t>important difference </a:t>
            </a:r>
            <a:r>
              <a:rPr lang="en-AU" sz="1600" dirty="0" smtClean="0"/>
              <a:t>between a pre-test and post-test loop is that the </a:t>
            </a:r>
            <a:r>
              <a:rPr lang="en-AU" sz="1600" b="1" dirty="0" smtClean="0"/>
              <a:t>statements of a post-test loop </a:t>
            </a:r>
            <a:r>
              <a:rPr lang="en-AU" sz="1600" dirty="0" smtClean="0"/>
              <a:t>are </a:t>
            </a:r>
            <a:r>
              <a:rPr lang="en-AU" sz="1600" b="1" dirty="0" smtClean="0"/>
              <a:t>executed at least once </a:t>
            </a:r>
            <a:r>
              <a:rPr lang="en-AU" sz="1600" dirty="0" smtClean="0"/>
              <a:t>even if the condition is originally true, whereas the </a:t>
            </a:r>
            <a:r>
              <a:rPr lang="en-AU" sz="1600" b="1" dirty="0" smtClean="0"/>
              <a:t>body of the pre-test loop </a:t>
            </a:r>
            <a:r>
              <a:rPr lang="en-AU" sz="1600" i="1" dirty="0" smtClean="0"/>
              <a:t>may never be executed </a:t>
            </a:r>
            <a:r>
              <a:rPr lang="en-AU" sz="1600" dirty="0" smtClean="0"/>
              <a:t>if the </a:t>
            </a:r>
            <a:r>
              <a:rPr lang="en-AU" sz="1600" i="1" dirty="0" smtClean="0"/>
              <a:t>termination condition is originally true</a:t>
            </a:r>
            <a:r>
              <a:rPr lang="en-AU" sz="1600" dirty="0" smtClean="0"/>
              <a:t>. </a:t>
            </a:r>
          </a:p>
          <a:p>
            <a:pPr marL="285750" indent="-285750" algn="just">
              <a:buFont typeface="Wingdings" panose="05000000000000000000" pitchFamily="2" charset="2"/>
              <a:buChar char="q"/>
            </a:pPr>
            <a:r>
              <a:rPr lang="en-AU" sz="1600" dirty="0" smtClean="0"/>
              <a:t>A close look at the representations of the two loop types makes this point apparent.</a:t>
            </a:r>
            <a:endParaRPr lang="en-AU" sz="1600" dirty="0"/>
          </a:p>
        </p:txBody>
      </p:sp>
      <p:sp>
        <p:nvSpPr>
          <p:cNvPr id="5" name="Rectangle 4"/>
          <p:cNvSpPr/>
          <p:nvPr/>
        </p:nvSpPr>
        <p:spPr>
          <a:xfrm>
            <a:off x="559715" y="3733800"/>
            <a:ext cx="3357586" cy="95410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algn="ctr"/>
            <a:r>
              <a:rPr lang="en-AU" sz="1400" b="1" smtClean="0">
                <a:solidFill>
                  <a:srgbClr val="0000CC"/>
                </a:solidFill>
              </a:rPr>
              <a:t>Pseudocode</a:t>
            </a:r>
            <a:endParaRPr lang="en-AU" sz="1400" dirty="0" smtClean="0">
              <a:solidFill>
                <a:srgbClr val="0000CC"/>
              </a:solidFill>
            </a:endParaRPr>
          </a:p>
          <a:p>
            <a:r>
              <a:rPr lang="en-AU" sz="1400" b="1" dirty="0" smtClean="0"/>
              <a:t>REPEAT</a:t>
            </a:r>
          </a:p>
          <a:p>
            <a:pPr lvl="1"/>
            <a:r>
              <a:rPr lang="en-AU" sz="1400" dirty="0" smtClean="0"/>
              <a:t>process</a:t>
            </a:r>
          </a:p>
          <a:p>
            <a:r>
              <a:rPr lang="en-AU" sz="1400" b="1" dirty="0" smtClean="0"/>
              <a:t>UNTIL</a:t>
            </a:r>
            <a:r>
              <a:rPr lang="en-AU" sz="1400" dirty="0" smtClean="0"/>
              <a:t> condition is true</a:t>
            </a:r>
            <a:endParaRPr lang="en-AU" sz="1400" dirty="0"/>
          </a:p>
        </p:txBody>
      </p:sp>
      <p:sp>
        <p:nvSpPr>
          <p:cNvPr id="7" name="Rectangle 6"/>
          <p:cNvSpPr/>
          <p:nvPr/>
        </p:nvSpPr>
        <p:spPr>
          <a:xfrm>
            <a:off x="4618134" y="3696450"/>
            <a:ext cx="4014790" cy="2690826"/>
          </a:xfrm>
          <a:prstGeom prst="rect">
            <a:avLst/>
          </a:prstGeom>
          <a:solidFill>
            <a:schemeClr val="accent2">
              <a:lumMod val="20000"/>
              <a:lumOff val="80000"/>
            </a:schemeClr>
          </a:solidFill>
        </p:spPr>
        <p:txBody>
          <a:bodyPr wrap="square">
            <a:noAutofit/>
          </a:bodyPr>
          <a:lstStyle/>
          <a:p>
            <a:r>
              <a:rPr lang="en-AU" sz="1400" b="1" smtClean="0">
                <a:solidFill>
                  <a:srgbClr val="0000CC"/>
                </a:solidFill>
              </a:rPr>
              <a:t>Flowchart</a:t>
            </a:r>
            <a:endParaRPr lang="en-AU" sz="1400" dirty="0" smtClean="0">
              <a:solidFill>
                <a:srgbClr val="0000CC"/>
              </a:solidFill>
            </a:endParaRP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9154" name="Picture 2"/>
          <p:cNvPicPr>
            <a:picLocks noChangeAspect="1" noChangeArrowheads="1"/>
          </p:cNvPicPr>
          <p:nvPr/>
        </p:nvPicPr>
        <p:blipFill>
          <a:blip r:embed="rId2" cstate="print"/>
          <a:srcRect/>
          <a:stretch>
            <a:fillRect/>
          </a:stretch>
        </p:blipFill>
        <p:spPr bwMode="auto">
          <a:xfrm>
            <a:off x="6019800" y="3733800"/>
            <a:ext cx="1546324" cy="262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0668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a:t>
            </a:r>
            <a:r>
              <a:rPr lang="en-US" sz="2400" smtClean="0"/>
              <a:t>Repetition Examples</a:t>
            </a:r>
            <a:endParaRPr lang="en-AU" sz="1100" i="1" dirty="0"/>
          </a:p>
        </p:txBody>
      </p:sp>
      <p:sp>
        <p:nvSpPr>
          <p:cNvPr id="9" name="Rectangle 8"/>
          <p:cNvSpPr/>
          <p:nvPr/>
        </p:nvSpPr>
        <p:spPr>
          <a:xfrm>
            <a:off x="152400" y="1066800"/>
            <a:ext cx="8777318" cy="661720"/>
          </a:xfrm>
          <a:prstGeom prst="rect">
            <a:avLst/>
          </a:prstGeom>
        </p:spPr>
        <p:txBody>
          <a:bodyPr wrap="square">
            <a:spAutoFit/>
          </a:bodyPr>
          <a:lstStyle/>
          <a:p>
            <a:pPr>
              <a:spcBef>
                <a:spcPts val="600"/>
              </a:spcBef>
            </a:pPr>
            <a:r>
              <a:rPr lang="en-AU" sz="1600" b="1" smtClean="0"/>
              <a:t>An </a:t>
            </a:r>
            <a:r>
              <a:rPr lang="en-AU" sz="1600" b="1" dirty="0" smtClean="0"/>
              <a:t>Example Using Post-Test Repetition</a:t>
            </a:r>
          </a:p>
          <a:p>
            <a:pPr>
              <a:spcBef>
                <a:spcPts val="600"/>
              </a:spcBef>
            </a:pPr>
            <a:r>
              <a:rPr lang="en-AU" sz="1600" b="1" dirty="0" smtClean="0"/>
              <a:t>Problem: </a:t>
            </a:r>
            <a:r>
              <a:rPr lang="en-AU" sz="1600" dirty="0" smtClean="0"/>
              <a:t>Determine a procedure to beat egg whites until fluffy.</a:t>
            </a:r>
            <a:endParaRPr lang="en-AU" sz="1600" dirty="0"/>
          </a:p>
        </p:txBody>
      </p:sp>
      <p:sp>
        <p:nvSpPr>
          <p:cNvPr id="5" name="Rectangle 4"/>
          <p:cNvSpPr/>
          <p:nvPr/>
        </p:nvSpPr>
        <p:spPr>
          <a:xfrm>
            <a:off x="240537" y="2072044"/>
            <a:ext cx="3357586" cy="116955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pPr algn="ctr"/>
            <a:r>
              <a:rPr lang="en-AU" sz="1400" b="1" smtClean="0">
                <a:solidFill>
                  <a:srgbClr val="0000CC"/>
                </a:solidFill>
              </a:rPr>
              <a:t>Pseudocode</a:t>
            </a:r>
            <a:endParaRPr lang="en-AU" sz="1400" dirty="0" smtClean="0">
              <a:solidFill>
                <a:srgbClr val="0000CC"/>
              </a:solidFill>
            </a:endParaRPr>
          </a:p>
          <a:p>
            <a:endParaRPr lang="en-AU" sz="1400" dirty="0" smtClean="0"/>
          </a:p>
          <a:p>
            <a:r>
              <a:rPr lang="en-AU" sz="1400" b="1" dirty="0" smtClean="0"/>
              <a:t>REPEAT</a:t>
            </a:r>
          </a:p>
          <a:p>
            <a:pPr lvl="1"/>
            <a:r>
              <a:rPr lang="en-AU" sz="1400" dirty="0" smtClean="0"/>
              <a:t>beat the egg whites</a:t>
            </a:r>
          </a:p>
          <a:p>
            <a:r>
              <a:rPr lang="en-AU" sz="1400" b="1" dirty="0" smtClean="0"/>
              <a:t>UNTIL</a:t>
            </a:r>
            <a:r>
              <a:rPr lang="en-AU" sz="1400" dirty="0" smtClean="0"/>
              <a:t> fluffy</a:t>
            </a:r>
            <a:endParaRPr lang="en-AU" sz="1400" dirty="0"/>
          </a:p>
        </p:txBody>
      </p:sp>
      <p:sp>
        <p:nvSpPr>
          <p:cNvPr id="7" name="Rectangle 6"/>
          <p:cNvSpPr/>
          <p:nvPr/>
        </p:nvSpPr>
        <p:spPr>
          <a:xfrm>
            <a:off x="4010012" y="2054244"/>
            <a:ext cx="4714908" cy="3813155"/>
          </a:xfrm>
          <a:prstGeom prst="rect">
            <a:avLst/>
          </a:prstGeom>
          <a:solidFill>
            <a:schemeClr val="accent2">
              <a:lumMod val="20000"/>
              <a:lumOff val="80000"/>
            </a:schemeClr>
          </a:solidFill>
        </p:spPr>
        <p:txBody>
          <a:bodyPr wrap="square">
            <a:noAutofit/>
          </a:bodyPr>
          <a:lstStyle/>
          <a:p>
            <a:r>
              <a:rPr lang="en-AU" sz="1400" b="1" smtClean="0">
                <a:solidFill>
                  <a:srgbClr val="0000CC"/>
                </a:solidFill>
              </a:rPr>
              <a:t>Flowchart</a:t>
            </a:r>
            <a:endParaRPr lang="en-AU" sz="1400" b="1" dirty="0" smtClean="0">
              <a:solidFill>
                <a:srgbClr val="0000CC"/>
              </a:solidFill>
            </a:endParaRP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1202" name="Picture 2"/>
          <p:cNvPicPr>
            <a:picLocks noChangeAspect="1" noChangeArrowheads="1"/>
          </p:cNvPicPr>
          <p:nvPr/>
        </p:nvPicPr>
        <p:blipFill>
          <a:blip r:embed="rId2" cstate="print"/>
          <a:srcRect/>
          <a:stretch>
            <a:fillRect/>
          </a:stretch>
        </p:blipFill>
        <p:spPr bwMode="auto">
          <a:xfrm>
            <a:off x="5867400" y="2125683"/>
            <a:ext cx="2238375"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lstStyle/>
          <a:p>
            <a:r>
              <a:rPr lang="en-GB" dirty="0" smtClean="0"/>
              <a:t>Algorithmic Problem Solving</a:t>
            </a:r>
            <a:br>
              <a:rPr lang="en-GB" dirty="0" smtClean="0"/>
            </a:br>
            <a:r>
              <a:rPr lang="en-US" sz="2400" dirty="0" smtClean="0"/>
              <a:t>Pseudo codes - Practice Time…</a:t>
            </a:r>
            <a:endParaRPr lang="vi-VN" sz="2400" dirty="0"/>
          </a:p>
        </p:txBody>
      </p:sp>
      <p:sp>
        <p:nvSpPr>
          <p:cNvPr id="3" name="Content Placeholder 2"/>
          <p:cNvSpPr txBox="1">
            <a:spLocks/>
          </p:cNvSpPr>
          <p:nvPr/>
        </p:nvSpPr>
        <p:spPr>
          <a:xfrm>
            <a:off x="152400" y="1143000"/>
            <a:ext cx="8839200" cy="5257800"/>
          </a:xfrm>
          <a:prstGeom prst="rect">
            <a:avLst/>
          </a:prstGeom>
        </p:spPr>
        <p:txBody>
          <a:bodyPr>
            <a:normAutofit/>
          </a:bodyPr>
          <a:lstStyle/>
          <a:p>
            <a:pPr marL="342900" indent="-342900">
              <a:spcBef>
                <a:spcPct val="20000"/>
              </a:spcBef>
              <a:buClr>
                <a:schemeClr val="tx1"/>
              </a:buClr>
              <a:buSzPct val="62000"/>
              <a:buFont typeface="Monotype Sorts" pitchFamily="2" charset="2"/>
              <a:buChar char="o"/>
            </a:pPr>
            <a:r>
              <a:rPr kumimoji="0" lang="en-US" sz="2400" b="1" i="0" u="none" strike="noStrike" kern="0" cap="none" spc="0" normalizeH="0" baseline="0" noProof="0" dirty="0" smtClean="0">
                <a:ln>
                  <a:noFill/>
                </a:ln>
                <a:effectLst/>
                <a:uLnTx/>
                <a:uFillTx/>
                <a:latin typeface="+mn-lt"/>
                <a:cs typeface="+mn-cs"/>
              </a:rPr>
              <a:t>Practice 3 - </a:t>
            </a:r>
            <a:r>
              <a:rPr lang="en-US" sz="2400" b="1" kern="0" dirty="0" smtClean="0"/>
              <a:t>Write an algorithm with pseudo codes</a:t>
            </a:r>
            <a:endParaRPr kumimoji="0" lang="en-US" sz="2400" b="1" i="0" u="none" strike="noStrike" kern="0" cap="none" spc="0" normalizeH="0" baseline="0" noProof="0" dirty="0" smtClean="0">
              <a:ln>
                <a:noFill/>
              </a:ln>
              <a:effectLst/>
              <a:uLnTx/>
              <a:uFillTx/>
              <a:latin typeface="+mn-lt"/>
              <a:cs typeface="+mn-cs"/>
            </a:endParaRPr>
          </a:p>
          <a:p>
            <a:pPr marL="342900" indent="22225" algn="just">
              <a:spcBef>
                <a:spcPct val="20000"/>
              </a:spcBef>
              <a:buClr>
                <a:schemeClr val="tx1"/>
              </a:buClr>
              <a:buSzPct val="62000"/>
            </a:pPr>
            <a:r>
              <a:rPr lang="en-US" sz="2000" kern="0" dirty="0" smtClean="0">
                <a:latin typeface="+mn-lt"/>
              </a:rPr>
              <a:t>Request the user to input two numbers. If the sum of those numbers are greater than 12, program outputs "Big numbers you gave". Otherwise the program outputs "Small numbers you gave"</a:t>
            </a:r>
          </a:p>
          <a:p>
            <a:pPr marL="342900" indent="-342900">
              <a:spcBef>
                <a:spcPct val="20000"/>
              </a:spcBef>
              <a:buClr>
                <a:schemeClr val="tx1"/>
              </a:buClr>
              <a:buSzPct val="62000"/>
              <a:buFont typeface="Monotype Sorts" pitchFamily="2" charset="2"/>
              <a:buChar char="o"/>
            </a:pPr>
            <a:r>
              <a:rPr lang="en-US" sz="2400" b="1" kern="0" dirty="0" smtClean="0">
                <a:latin typeface="+mn-lt"/>
                <a:cs typeface="+mn-cs"/>
              </a:rPr>
              <a:t>Practice 4 – </a:t>
            </a:r>
            <a:r>
              <a:rPr lang="en-US" sz="2400" b="1" kern="0" dirty="0" smtClean="0"/>
              <a:t>Write an algorithm with pseudo codes</a:t>
            </a:r>
            <a:endParaRPr kumimoji="0" lang="en-US" sz="2400" b="1" i="0" u="none" strike="noStrike" kern="0" cap="none" spc="0" normalizeH="0" noProof="0" dirty="0" smtClean="0">
              <a:ln>
                <a:noFill/>
              </a:ln>
              <a:effectLst/>
              <a:uLnTx/>
              <a:uFillTx/>
              <a:latin typeface="+mn-lt"/>
              <a:cs typeface="+mn-cs"/>
            </a:endParaRPr>
          </a:p>
          <a:p>
            <a:pPr marL="371475" lvl="1" indent="7938">
              <a:spcBef>
                <a:spcPct val="20000"/>
              </a:spcBef>
              <a:buClr>
                <a:schemeClr val="tx1"/>
              </a:buClr>
              <a:buSzPct val="62000"/>
            </a:pPr>
            <a:r>
              <a:rPr lang="en-US" sz="2000" kern="0" dirty="0" smtClean="0">
                <a:latin typeface="+mn-lt"/>
              </a:rPr>
              <a:t>Computing Weekly Wages; </a:t>
            </a:r>
          </a:p>
          <a:p>
            <a:pPr marL="371475" lvl="1" indent="7938" algn="just">
              <a:spcBef>
                <a:spcPct val="20000"/>
              </a:spcBef>
              <a:buClr>
                <a:schemeClr val="tx1"/>
              </a:buClr>
              <a:buSzPct val="62000"/>
            </a:pPr>
            <a:r>
              <a:rPr lang="en-US" sz="2000" kern="0" dirty="0" smtClean="0">
                <a:latin typeface="+mn-lt"/>
              </a:rPr>
              <a:t>Gross pay depends on the pay rate and the number of hours worked per week. However, if you work more than 40 hours, you get paid time-and-a-half for all hours worked over 40. Pseudo-code the task of computing gross pay given pay rate and hours worked.</a:t>
            </a:r>
            <a:endParaRPr kumimoji="0" lang="en-US" sz="2000" i="0" u="none" strike="noStrike" kern="0" cap="none" spc="0" normalizeH="0" baseline="0" noProof="0" dirty="0" smtClean="0">
              <a:ln>
                <a:noFill/>
              </a:ln>
              <a:effectLst/>
              <a:uLnTx/>
              <a:uFillTx/>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914400"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r>
              <a:rPr kumimoji="0" lang="en-GB"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rPr>
              <a:t>Algorithmic Problem Solving</a:t>
            </a:r>
            <a:br>
              <a:rPr kumimoji="0" lang="en-GB"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rPr>
            </a:br>
            <a:r>
              <a:rPr lang="en-US" sz="2400" b="1" kern="0" dirty="0" smtClean="0">
                <a:solidFill>
                  <a:srgbClr val="C00000"/>
                </a:solidFill>
                <a:effectLst>
                  <a:outerShdw blurRad="38100" dist="38100" dir="2700000" algn="tl">
                    <a:srgbClr val="C0C0C0"/>
                  </a:outerShdw>
                </a:effectLst>
                <a:latin typeface="Tahoma"/>
                <a:ea typeface="+mj-ea"/>
                <a:cs typeface="+mj-cs"/>
              </a:rPr>
              <a:t> Pseudo codes - Practice Time…</a:t>
            </a:r>
            <a:endParaRPr kumimoji="0" lang="vi-VN" sz="2400" b="1" i="0" u="none" strike="noStrike" kern="0" cap="none" spc="0" normalizeH="0" baseline="0" noProof="0" dirty="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4" name="Content Placeholder 2"/>
          <p:cNvSpPr txBox="1">
            <a:spLocks/>
          </p:cNvSpPr>
          <p:nvPr/>
        </p:nvSpPr>
        <p:spPr>
          <a:xfrm>
            <a:off x="152400" y="1143000"/>
            <a:ext cx="8839200" cy="5257800"/>
          </a:xfrm>
          <a:prstGeom prst="rect">
            <a:avLst/>
          </a:prstGeom>
        </p:spPr>
        <p:txBody>
          <a:bodyPr>
            <a:normAutofit/>
          </a:bodyPr>
          <a:lstStyle/>
          <a:p>
            <a:pPr marL="342900" indent="-342900">
              <a:spcBef>
                <a:spcPct val="20000"/>
              </a:spcBef>
              <a:buClr>
                <a:schemeClr val="tx1"/>
              </a:buClr>
              <a:buSzPct val="62000"/>
              <a:buFont typeface="Monotype Sorts" pitchFamily="2" charset="2"/>
              <a:buChar char="o"/>
            </a:pPr>
            <a:r>
              <a:rPr kumimoji="0" lang="en-US" sz="2800" b="1" i="0" u="none" strike="noStrike" kern="0" cap="none" spc="0" normalizeH="0" baseline="0" noProof="0" dirty="0" smtClean="0">
                <a:ln>
                  <a:noFill/>
                </a:ln>
                <a:effectLst/>
                <a:uLnTx/>
                <a:uFillTx/>
                <a:latin typeface="+mn-lt"/>
                <a:cs typeface="+mn-cs"/>
              </a:rPr>
              <a:t>Practice 5</a:t>
            </a:r>
          </a:p>
          <a:p>
            <a:pPr marL="800100" lvl="1" indent="-342900" algn="just">
              <a:spcBef>
                <a:spcPct val="20000"/>
              </a:spcBef>
              <a:buClr>
                <a:schemeClr val="tx1"/>
              </a:buClr>
              <a:buSzPct val="62000"/>
              <a:buFont typeface="Wingdings" pitchFamily="2" charset="2"/>
              <a:buChar char="§"/>
            </a:pPr>
            <a:r>
              <a:rPr lang="en-US" sz="2400" kern="0" dirty="0" smtClean="0">
                <a:latin typeface="+mn-lt"/>
              </a:rPr>
              <a:t>Pseudo-code the task of computing the final price of an item after figuring in sales tax. </a:t>
            </a:r>
          </a:p>
          <a:p>
            <a:pPr marL="800100" lvl="1" indent="-342900" algn="just">
              <a:spcBef>
                <a:spcPct val="20000"/>
              </a:spcBef>
              <a:buClr>
                <a:schemeClr val="tx1"/>
              </a:buClr>
              <a:buSzPct val="62000"/>
              <a:buFont typeface="Wingdings" pitchFamily="2" charset="2"/>
              <a:buChar char="§"/>
            </a:pPr>
            <a:r>
              <a:rPr lang="en-US" sz="2400" kern="0" dirty="0" smtClean="0">
                <a:latin typeface="+mn-lt"/>
              </a:rPr>
              <a:t>Note the three types of instructions: input (get), process/calculate (=) and output (display)</a:t>
            </a:r>
          </a:p>
          <a:p>
            <a:pPr marL="800100" lvl="1" indent="-342900" algn="just">
              <a:spcBef>
                <a:spcPct val="20000"/>
              </a:spcBef>
              <a:buClr>
                <a:schemeClr val="tx1"/>
              </a:buClr>
              <a:buSzPct val="62000"/>
              <a:buFont typeface="Wingdings" pitchFamily="2" charset="2"/>
              <a:buChar char="§"/>
            </a:pPr>
            <a:r>
              <a:rPr lang="en-US" sz="2400" kern="0" dirty="0" smtClean="0">
                <a:latin typeface="+mn-lt"/>
              </a:rPr>
              <a:t>Note that the operations are numbered and each operation is unambiguous and effectively computable. We also extract and list all variables used in our pseudo-code. This will be useful when translating pseudo-code into a programming language</a:t>
            </a:r>
          </a:p>
          <a:p>
            <a:pPr marL="800100" lvl="1" indent="-342900">
              <a:spcBef>
                <a:spcPct val="20000"/>
              </a:spcBef>
              <a:buClr>
                <a:schemeClr val="tx1"/>
              </a:buClr>
              <a:buSzPct val="62000"/>
              <a:buFont typeface="Monotype Sorts" pitchFamily="2" charset="2"/>
              <a:buChar char="o"/>
            </a:pPr>
            <a:endParaRPr kumimoji="0" lang="en-US" sz="1200" i="0" u="none" strike="noStrike" kern="0" cap="none" spc="0" normalizeH="0" baseline="0" noProof="0" dirty="0" smtClean="0">
              <a:ln>
                <a:noFill/>
              </a:ln>
              <a:effectLst/>
              <a:uLnTx/>
              <a:uFillTx/>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Autofit/>
          </a:bodyPr>
          <a:lstStyle/>
          <a:p>
            <a:r>
              <a:rPr lang="en-GB" dirty="0" smtClean="0"/>
              <a:t>Algorithmic Problem Solving</a:t>
            </a:r>
            <a:r>
              <a:rPr lang="en-GB" sz="2000" dirty="0" smtClean="0"/>
              <a:t/>
            </a:r>
            <a:br>
              <a:rPr lang="en-GB" sz="2000" dirty="0" smtClean="0"/>
            </a:br>
            <a:r>
              <a:rPr lang="en-GB" sz="2400" dirty="0" smtClean="0"/>
              <a:t> The Structure Theorem – </a:t>
            </a:r>
            <a:r>
              <a:rPr lang="en-AU" sz="2400" dirty="0" smtClean="0"/>
              <a:t>Subprograms 1/3</a:t>
            </a:r>
            <a:endParaRPr lang="en-AU" sz="1100" i="1" dirty="0"/>
          </a:p>
        </p:txBody>
      </p:sp>
      <p:sp>
        <p:nvSpPr>
          <p:cNvPr id="8" name="Rectangle 7"/>
          <p:cNvSpPr/>
          <p:nvPr/>
        </p:nvSpPr>
        <p:spPr>
          <a:xfrm>
            <a:off x="142844" y="1143000"/>
            <a:ext cx="8858312" cy="5410200"/>
          </a:xfrm>
          <a:prstGeom prst="rect">
            <a:avLst/>
          </a:prstGeom>
        </p:spPr>
        <p:txBody>
          <a:bodyPr wrap="square">
            <a:noAutofit/>
          </a:bodyPr>
          <a:lstStyle/>
          <a:p>
            <a:pPr marL="285750" indent="-285750" algn="just">
              <a:spcBef>
                <a:spcPts val="600"/>
              </a:spcBef>
              <a:buFont typeface="Wingdings" panose="05000000000000000000" pitchFamily="2" charset="2"/>
              <a:buChar char="q"/>
            </a:pPr>
            <a:r>
              <a:rPr lang="en-AU" b="1" dirty="0" smtClean="0"/>
              <a:t>Subprograms</a:t>
            </a:r>
            <a:r>
              <a:rPr lang="en-AU" dirty="0" smtClean="0"/>
              <a:t>, as the name implies, are </a:t>
            </a:r>
            <a:r>
              <a:rPr lang="en-AU" b="1" dirty="0" smtClean="0"/>
              <a:t>complete </a:t>
            </a:r>
            <a:r>
              <a:rPr lang="en-AU" b="1" smtClean="0"/>
              <a:t>part-programs </a:t>
            </a:r>
            <a:r>
              <a:rPr lang="en-AU" smtClean="0"/>
              <a:t>that </a:t>
            </a:r>
            <a:r>
              <a:rPr lang="en-AU" dirty="0" smtClean="0"/>
              <a:t>are used from </a:t>
            </a:r>
            <a:r>
              <a:rPr lang="en-AU" b="1" dirty="0" smtClean="0"/>
              <a:t>within the main program </a:t>
            </a:r>
            <a:r>
              <a:rPr lang="en-AU" dirty="0" smtClean="0"/>
              <a:t>section. </a:t>
            </a:r>
          </a:p>
          <a:p>
            <a:pPr marL="285750" indent="-285750">
              <a:spcBef>
                <a:spcPts val="600"/>
              </a:spcBef>
              <a:buFont typeface="Wingdings" panose="05000000000000000000" pitchFamily="2" charset="2"/>
              <a:buChar char="q"/>
            </a:pPr>
            <a:r>
              <a:rPr lang="en-AU" smtClean="0"/>
              <a:t>When </a:t>
            </a:r>
            <a:r>
              <a:rPr lang="en-AU" dirty="0" smtClean="0"/>
              <a:t>using subprograms it is important that </a:t>
            </a:r>
          </a:p>
          <a:p>
            <a:pPr marL="800100" lvl="1" indent="-342900">
              <a:spcBef>
                <a:spcPts val="600"/>
              </a:spcBef>
              <a:buFont typeface="+mj-lt"/>
              <a:buAutoNum type="arabicPeriod"/>
            </a:pPr>
            <a:r>
              <a:rPr lang="en-AU" sz="1600" smtClean="0"/>
              <a:t>The </a:t>
            </a:r>
            <a:r>
              <a:rPr lang="en-AU" sz="1600" dirty="0" smtClean="0"/>
              <a:t>solution expression indicates </a:t>
            </a:r>
            <a:r>
              <a:rPr lang="en-AU" sz="1600" b="1" dirty="0" smtClean="0"/>
              <a:t>where the main program branches to a subprogram</a:t>
            </a:r>
            <a:r>
              <a:rPr lang="en-AU" sz="1600" dirty="0" smtClean="0"/>
              <a:t>. </a:t>
            </a:r>
          </a:p>
          <a:p>
            <a:pPr marL="800100" lvl="1" indent="-342900">
              <a:spcBef>
                <a:spcPts val="600"/>
              </a:spcBef>
              <a:buFont typeface="+mj-lt"/>
              <a:buAutoNum type="arabicPeriod"/>
            </a:pPr>
            <a:r>
              <a:rPr lang="en-AU" sz="1600" dirty="0" smtClean="0"/>
              <a:t>It is equally important to indicate exactly </a:t>
            </a:r>
            <a:r>
              <a:rPr lang="en-AU" sz="1600" b="1" dirty="0" smtClean="0"/>
              <a:t>where the subprogram begins</a:t>
            </a:r>
            <a:r>
              <a:rPr lang="en-AU" sz="1600" smtClean="0"/>
              <a:t>. </a:t>
            </a:r>
            <a:endParaRPr lang="en-AU" sz="1600" dirty="0" smtClean="0"/>
          </a:p>
          <a:p>
            <a:pPr marL="342900" indent="-342900" algn="just">
              <a:spcBef>
                <a:spcPts val="600"/>
              </a:spcBef>
              <a:buFont typeface="Wingdings" panose="05000000000000000000" pitchFamily="2" charset="2"/>
              <a:buChar char="q"/>
            </a:pPr>
            <a:r>
              <a:rPr lang="en-AU" dirty="0" smtClean="0"/>
              <a:t>In </a:t>
            </a:r>
            <a:r>
              <a:rPr lang="en-AU" b="1" dirty="0" smtClean="0"/>
              <a:t>pseudocode</a:t>
            </a:r>
            <a:r>
              <a:rPr lang="en-AU" b="1" smtClean="0"/>
              <a:t>, </a:t>
            </a:r>
            <a:r>
              <a:rPr lang="en-AU" smtClean="0"/>
              <a:t>the </a:t>
            </a:r>
            <a:r>
              <a:rPr lang="en-AU" b="1" dirty="0" smtClean="0"/>
              <a:t>statement in the main program </a:t>
            </a:r>
            <a:r>
              <a:rPr lang="en-AU" dirty="0" smtClean="0"/>
              <a:t>that is expanded in a subprogram is </a:t>
            </a:r>
            <a:r>
              <a:rPr lang="en-AU" b="1" dirty="0" smtClean="0"/>
              <a:t>underlined </a:t>
            </a:r>
            <a:r>
              <a:rPr lang="en-AU" dirty="0" smtClean="0"/>
              <a:t>to indicate that </a:t>
            </a:r>
            <a:r>
              <a:rPr lang="en-AU" i="1" dirty="0" smtClean="0"/>
              <a:t>further explanation follows</a:t>
            </a:r>
            <a:r>
              <a:rPr lang="en-AU" dirty="0" smtClean="0"/>
              <a:t>. </a:t>
            </a:r>
          </a:p>
          <a:p>
            <a:pPr marL="342900" indent="-342900">
              <a:spcBef>
                <a:spcPts val="600"/>
              </a:spcBef>
              <a:buFont typeface="Wingdings" panose="05000000000000000000" pitchFamily="2" charset="2"/>
              <a:buChar char="q"/>
            </a:pPr>
            <a:r>
              <a:rPr lang="en-AU" dirty="0" smtClean="0"/>
              <a:t>The expanded subprogram section should be identified by</a:t>
            </a:r>
          </a:p>
          <a:p>
            <a:pPr marL="800100" lvl="1" indent="-342900">
              <a:spcBef>
                <a:spcPts val="600"/>
              </a:spcBef>
              <a:buFont typeface="+mj-lt"/>
              <a:buAutoNum type="arabicPeriod"/>
            </a:pPr>
            <a:r>
              <a:rPr lang="en-AU" sz="1600" dirty="0" smtClean="0"/>
              <a:t>using the keywords </a:t>
            </a:r>
            <a:r>
              <a:rPr lang="en-AU" sz="1600" b="1" dirty="0" smtClean="0"/>
              <a:t>BEGIN SUBPROGRAM </a:t>
            </a:r>
          </a:p>
          <a:p>
            <a:pPr marL="800100" lvl="1" indent="-342900">
              <a:spcBef>
                <a:spcPts val="600"/>
              </a:spcBef>
              <a:buFont typeface="Arial" pitchFamily="34" charset="0"/>
              <a:buChar char="•"/>
            </a:pPr>
            <a:r>
              <a:rPr lang="en-AU" sz="1600" smtClean="0"/>
              <a:t>followed by the underlined title used in the main program. </a:t>
            </a:r>
          </a:p>
          <a:p>
            <a:pPr marL="800100" lvl="1" indent="-342900">
              <a:spcBef>
                <a:spcPts val="600"/>
              </a:spcBef>
              <a:buFont typeface="+mj-lt"/>
              <a:buAutoNum type="arabicPeriod" startAt="2"/>
            </a:pPr>
            <a:r>
              <a:rPr lang="en-AU" sz="1600" smtClean="0"/>
              <a:t>The </a:t>
            </a:r>
            <a:r>
              <a:rPr lang="en-AU" sz="1600" dirty="0" smtClean="0"/>
              <a:t>end of the subprogram is marked by the keywords </a:t>
            </a:r>
            <a:r>
              <a:rPr lang="en-AU" sz="1600" b="1" dirty="0" smtClean="0"/>
              <a:t>END SUBPROGRAM </a:t>
            </a:r>
          </a:p>
          <a:p>
            <a:pPr marL="800100" lvl="1" indent="-342900">
              <a:spcBef>
                <a:spcPts val="600"/>
              </a:spcBef>
              <a:buFont typeface="Arial" pitchFamily="34" charset="0"/>
              <a:buChar char="•"/>
            </a:pPr>
            <a:r>
              <a:rPr lang="en-AU" sz="1600" dirty="0" smtClean="0"/>
              <a:t>and the underlined title used in the main program. </a:t>
            </a:r>
          </a:p>
          <a:p>
            <a:pPr marL="285750" indent="-285750">
              <a:spcBef>
                <a:spcPts val="600"/>
              </a:spcBef>
              <a:buFont typeface="Wingdings" panose="05000000000000000000" pitchFamily="2" charset="2"/>
              <a:buChar char="q"/>
            </a:pPr>
            <a:r>
              <a:rPr lang="en-AU" smtClean="0"/>
              <a:t>When </a:t>
            </a:r>
            <a:r>
              <a:rPr lang="en-AU" dirty="0" smtClean="0"/>
              <a:t>using </a:t>
            </a:r>
            <a:r>
              <a:rPr lang="en-AU" b="1" dirty="0" smtClean="0"/>
              <a:t>flowcharts</a:t>
            </a:r>
            <a:r>
              <a:rPr lang="en-AU" smtClean="0"/>
              <a:t>, </a:t>
            </a:r>
            <a:r>
              <a:rPr lang="en-AU" sz="1600" smtClean="0"/>
              <a:t>a </a:t>
            </a:r>
            <a:r>
              <a:rPr lang="en-AU" sz="1600" dirty="0" smtClean="0"/>
              <a:t>subprogram is shown by </a:t>
            </a:r>
            <a:r>
              <a:rPr lang="en-AU" sz="1600" b="1" dirty="0" smtClean="0"/>
              <a:t>an additional vertical line </a:t>
            </a:r>
            <a:r>
              <a:rPr lang="en-AU" sz="1600" dirty="0" smtClean="0"/>
              <a:t>on </a:t>
            </a:r>
            <a:r>
              <a:rPr lang="en-AU" sz="1600" b="1" dirty="0" smtClean="0"/>
              <a:t>each side of the process box</a:t>
            </a:r>
            <a:r>
              <a:rPr lang="en-AU" sz="1600" smtClean="0"/>
              <a:t>. </a:t>
            </a:r>
            <a:endParaRPr lang="en-AU" sz="16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848600" cy="914400"/>
          </a:xfrm>
        </p:spPr>
        <p:txBody>
          <a:bodyPr>
            <a:noAutofit/>
          </a:bodyPr>
          <a:lstStyle/>
          <a:p>
            <a:r>
              <a:rPr lang="en-GB" dirty="0" smtClean="0"/>
              <a:t>Algorithmic Problem Solving</a:t>
            </a:r>
            <a:r>
              <a:rPr lang="en-GB" sz="2000" dirty="0" smtClean="0"/>
              <a:t/>
            </a:r>
            <a:br>
              <a:rPr lang="en-GB" sz="2000" dirty="0" smtClean="0"/>
            </a:br>
            <a:r>
              <a:rPr lang="en-GB" sz="2400" dirty="0" smtClean="0"/>
              <a:t> The Structure Theorem – </a:t>
            </a:r>
            <a:r>
              <a:rPr lang="en-AU" sz="2400" dirty="0" smtClean="0"/>
              <a:t>Subprograms 2/3</a:t>
            </a:r>
            <a:endParaRPr lang="en-AU" sz="1600" i="1" dirty="0"/>
          </a:p>
        </p:txBody>
      </p:sp>
      <p:sp>
        <p:nvSpPr>
          <p:cNvPr id="8" name="Rectangle 7"/>
          <p:cNvSpPr/>
          <p:nvPr/>
        </p:nvSpPr>
        <p:spPr>
          <a:xfrm>
            <a:off x="142844" y="1143000"/>
            <a:ext cx="8858312" cy="584775"/>
          </a:xfrm>
          <a:prstGeom prst="rect">
            <a:avLst/>
          </a:prstGeom>
        </p:spPr>
        <p:txBody>
          <a:bodyPr wrap="square">
            <a:spAutoFit/>
          </a:bodyPr>
          <a:lstStyle/>
          <a:p>
            <a:pPr algn="ctr"/>
            <a:r>
              <a:rPr lang="en-AU" sz="1600" b="1" dirty="0" smtClean="0"/>
              <a:t>Subprograms</a:t>
            </a:r>
            <a:r>
              <a:rPr lang="en-AU" sz="1600" dirty="0" smtClean="0"/>
              <a:t>, as the name implies, are </a:t>
            </a:r>
            <a:r>
              <a:rPr lang="en-AU" sz="1600" b="1" dirty="0" smtClean="0"/>
              <a:t>complete part-programs </a:t>
            </a:r>
          </a:p>
          <a:p>
            <a:pPr algn="ctr"/>
            <a:r>
              <a:rPr lang="en-AU" sz="1600" dirty="0" smtClean="0"/>
              <a:t>that are used from </a:t>
            </a:r>
            <a:r>
              <a:rPr lang="en-AU" sz="1600" b="1" dirty="0" smtClean="0"/>
              <a:t>within the main program </a:t>
            </a:r>
            <a:r>
              <a:rPr lang="en-AU" sz="1600" dirty="0" smtClean="0"/>
              <a:t>section. </a:t>
            </a:r>
          </a:p>
        </p:txBody>
      </p:sp>
      <p:sp>
        <p:nvSpPr>
          <p:cNvPr id="5" name="Rectangle 4"/>
          <p:cNvSpPr/>
          <p:nvPr/>
        </p:nvSpPr>
        <p:spPr>
          <a:xfrm>
            <a:off x="500034" y="1904256"/>
            <a:ext cx="3357586" cy="443198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solidFill>
                  <a:srgbClr val="0000CC"/>
                </a:solidFill>
              </a:rPr>
              <a:t>Subprograms</a:t>
            </a:r>
          </a:p>
          <a:p>
            <a:r>
              <a:rPr lang="en-AU" sz="1400" b="1" dirty="0" smtClean="0">
                <a:solidFill>
                  <a:srgbClr val="0000CC"/>
                </a:solidFill>
              </a:rPr>
              <a:t>Pseudocode</a:t>
            </a:r>
            <a:endParaRPr lang="en-AU" sz="1400" dirty="0" smtClean="0">
              <a:solidFill>
                <a:srgbClr val="0000CC"/>
              </a:solidFill>
            </a:endParaRPr>
          </a:p>
          <a:p>
            <a:endParaRPr lang="en-AU" sz="1400" dirty="0" smtClean="0"/>
          </a:p>
          <a:p>
            <a:r>
              <a:rPr lang="en-AU" sz="1400" b="1" dirty="0" smtClean="0"/>
              <a:t>BEGIN MAINPROGRAM</a:t>
            </a:r>
          </a:p>
          <a:p>
            <a:pPr lvl="1"/>
            <a:r>
              <a:rPr lang="en-AU" sz="1400" dirty="0" smtClean="0"/>
              <a:t>process l</a:t>
            </a:r>
          </a:p>
          <a:p>
            <a:pPr lvl="1"/>
            <a:r>
              <a:rPr lang="en-AU" sz="1400" dirty="0" smtClean="0"/>
              <a:t>process 2</a:t>
            </a:r>
          </a:p>
          <a:p>
            <a:pPr lvl="1"/>
            <a:r>
              <a:rPr lang="en-AU" sz="1400" dirty="0" smtClean="0"/>
              <a:t>process 3</a:t>
            </a:r>
          </a:p>
          <a:p>
            <a:pPr lvl="1"/>
            <a:r>
              <a:rPr lang="en-AU" sz="1400" dirty="0" smtClean="0"/>
              <a:t>process 4</a:t>
            </a:r>
          </a:p>
          <a:p>
            <a:r>
              <a:rPr lang="en-AU" sz="1400" b="1" dirty="0" smtClean="0"/>
              <a:t>END MAINPROGRAM</a:t>
            </a:r>
          </a:p>
          <a:p>
            <a:endParaRPr lang="en-AU" sz="1400" dirty="0" smtClean="0"/>
          </a:p>
          <a:p>
            <a:r>
              <a:rPr lang="en-AU" sz="1400" b="1" dirty="0" smtClean="0"/>
              <a:t>BEGIN SUBPROGRAM</a:t>
            </a:r>
            <a:r>
              <a:rPr lang="en-AU" sz="1400" dirty="0" smtClean="0"/>
              <a:t> process 2</a:t>
            </a:r>
          </a:p>
          <a:p>
            <a:pPr lvl="1"/>
            <a:r>
              <a:rPr lang="en-AU" sz="1400" dirty="0" smtClean="0"/>
              <a:t>do this</a:t>
            </a:r>
          </a:p>
          <a:p>
            <a:pPr lvl="1"/>
            <a:r>
              <a:rPr lang="en-AU" sz="1400" dirty="0" smtClean="0"/>
              <a:t>do that</a:t>
            </a:r>
          </a:p>
          <a:p>
            <a:r>
              <a:rPr lang="en-AU" sz="1400" b="1" dirty="0" smtClean="0"/>
              <a:t>END SUBPROGRAM</a:t>
            </a:r>
            <a:r>
              <a:rPr lang="en-AU" sz="1400" dirty="0" smtClean="0"/>
              <a:t> process 2</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sp>
        <p:nvSpPr>
          <p:cNvPr id="7" name="Rectangle 6"/>
          <p:cNvSpPr/>
          <p:nvPr/>
        </p:nvSpPr>
        <p:spPr>
          <a:xfrm>
            <a:off x="4071934" y="1904256"/>
            <a:ext cx="4714908" cy="4401205"/>
          </a:xfrm>
          <a:prstGeom prst="rect">
            <a:avLst/>
          </a:prstGeom>
          <a:solidFill>
            <a:schemeClr val="accent2">
              <a:lumMod val="20000"/>
              <a:lumOff val="80000"/>
            </a:schemeClr>
          </a:solidFill>
        </p:spPr>
        <p:txBody>
          <a:bodyPr wrap="square">
            <a:spAutoFit/>
          </a:bodyPr>
          <a:lstStyle/>
          <a:p>
            <a:r>
              <a:rPr lang="en-AU" sz="1400" b="1" dirty="0" smtClean="0">
                <a:solidFill>
                  <a:srgbClr val="0000CC"/>
                </a:solidFill>
              </a:rPr>
              <a:t>Subprograms</a:t>
            </a:r>
          </a:p>
          <a:p>
            <a:r>
              <a:rPr lang="en-AU" sz="1400" b="1" dirty="0" smtClean="0">
                <a:solidFill>
                  <a:srgbClr val="0000CC"/>
                </a:solidFill>
              </a:rPr>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34818" name="Picture 2"/>
          <p:cNvPicPr>
            <a:picLocks noChangeAspect="1" noChangeArrowheads="1"/>
          </p:cNvPicPr>
          <p:nvPr/>
        </p:nvPicPr>
        <p:blipFill>
          <a:blip r:embed="rId2" cstate="print"/>
          <a:srcRect/>
          <a:stretch>
            <a:fillRect/>
          </a:stretch>
        </p:blipFill>
        <p:spPr bwMode="auto">
          <a:xfrm>
            <a:off x="5715008" y="1975694"/>
            <a:ext cx="1558321" cy="42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0" y="0"/>
            <a:ext cx="8915400" cy="914400"/>
          </a:xfrm>
        </p:spPr>
        <p:txBody>
          <a:bodyPr>
            <a:normAutofit/>
          </a:bodyPr>
          <a:lstStyle/>
          <a:p>
            <a:r>
              <a:rPr lang="en-GB" dirty="0" smtClean="0"/>
              <a:t>Algorithmic Problem Solving</a:t>
            </a:r>
            <a:br>
              <a:rPr lang="en-GB" dirty="0" smtClean="0"/>
            </a:br>
            <a:r>
              <a:rPr lang="en-US" sz="2400" dirty="0" smtClean="0"/>
              <a:t> What is an algorithm?</a:t>
            </a:r>
            <a:endParaRPr lang="en-US" sz="1800" dirty="0" smtClean="0"/>
          </a:p>
        </p:txBody>
      </p:sp>
      <p:sp>
        <p:nvSpPr>
          <p:cNvPr id="21508" name="Rectangle 3"/>
          <p:cNvSpPr>
            <a:spLocks noGrp="1" noChangeArrowheads="1"/>
          </p:cNvSpPr>
          <p:nvPr>
            <p:ph idx="1"/>
          </p:nvPr>
        </p:nvSpPr>
        <p:spPr>
          <a:xfrm>
            <a:off x="228600" y="1066800"/>
            <a:ext cx="8686800" cy="5486400"/>
          </a:xfrm>
        </p:spPr>
        <p:txBody>
          <a:bodyPr>
            <a:normAutofit/>
          </a:bodyPr>
          <a:lstStyle/>
          <a:p>
            <a:pPr algn="just"/>
            <a:r>
              <a:rPr lang="en-US" sz="2800" dirty="0" smtClean="0"/>
              <a:t>Lists the steps involved in accomplishing a task (like a recipe)</a:t>
            </a:r>
          </a:p>
          <a:p>
            <a:pPr algn="just"/>
            <a:r>
              <a:rPr lang="en-US" sz="2800" dirty="0" smtClean="0"/>
              <a:t>Defined in programming terms as ‘a set of detailed and ordered instructions developed to describe the processes necessary to produce the desired output from a given input’</a:t>
            </a:r>
          </a:p>
          <a:p>
            <a:pPr algn="just"/>
            <a:r>
              <a:rPr lang="en-US" sz="2800" dirty="0" smtClean="0"/>
              <a:t>An algorithm must:</a:t>
            </a:r>
          </a:p>
          <a:p>
            <a:pPr lvl="1" algn="just"/>
            <a:r>
              <a:rPr lang="en-US" dirty="0" smtClean="0"/>
              <a:t>Be lucid, precise and unambiguous</a:t>
            </a:r>
          </a:p>
          <a:p>
            <a:pPr lvl="1" algn="just"/>
            <a:r>
              <a:rPr lang="en-US" dirty="0" smtClean="0"/>
              <a:t>Give the correct solution in all cases</a:t>
            </a:r>
          </a:p>
          <a:p>
            <a:pPr lvl="1" algn="just"/>
            <a:r>
              <a:rPr lang="en-US" dirty="0" smtClean="0"/>
              <a:t>Eventually end</a:t>
            </a:r>
          </a:p>
        </p:txBody>
      </p:sp>
      <p:sp>
        <p:nvSpPr>
          <p:cNvPr id="21506" name="Slide Number Placeholder 5"/>
          <p:cNvSpPr>
            <a:spLocks noGrp="1"/>
          </p:cNvSpPr>
          <p:nvPr>
            <p:ph type="sldNum" sz="quarter" idx="4294967295"/>
          </p:nvPr>
        </p:nvSpPr>
        <p:spPr>
          <a:xfrm>
            <a:off x="7010400" y="6356350"/>
            <a:ext cx="2133600" cy="365125"/>
          </a:xfrm>
          <a:noFill/>
        </p:spPr>
        <p:txBody>
          <a:bodyPr/>
          <a:lstStyle/>
          <a:p>
            <a:fld id="{7D13A31F-8DDA-4BD8-AAE8-4341CE3FF8E9}"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924800" cy="914400"/>
          </a:xfrm>
        </p:spPr>
        <p:txBody>
          <a:bodyPr/>
          <a:lstStyle/>
          <a:p>
            <a:r>
              <a:rPr lang="en-GB" sz="3200" dirty="0" smtClean="0"/>
              <a:t>Algorithmic Problem Solving</a:t>
            </a:r>
            <a:r>
              <a:rPr lang="en-GB" sz="2400" dirty="0" smtClean="0"/>
              <a:t/>
            </a:r>
            <a:br>
              <a:rPr lang="en-GB" sz="2400" dirty="0" smtClean="0"/>
            </a:br>
            <a:r>
              <a:rPr lang="en-GB" sz="2400" dirty="0" smtClean="0"/>
              <a:t> The Structure Theorem – </a:t>
            </a:r>
            <a:r>
              <a:rPr lang="en-AU" sz="2400" dirty="0" smtClean="0"/>
              <a:t>Subprograms 3/3</a:t>
            </a:r>
            <a:endParaRPr lang="en-AU" sz="1100" i="1" dirty="0"/>
          </a:p>
        </p:txBody>
      </p:sp>
      <p:sp>
        <p:nvSpPr>
          <p:cNvPr id="8" name="Rectangle 7"/>
          <p:cNvSpPr/>
          <p:nvPr/>
        </p:nvSpPr>
        <p:spPr>
          <a:xfrm>
            <a:off x="142844" y="1066799"/>
            <a:ext cx="8858312" cy="2685633"/>
          </a:xfrm>
          <a:prstGeom prst="rect">
            <a:avLst/>
          </a:prstGeom>
        </p:spPr>
        <p:txBody>
          <a:bodyPr wrap="square">
            <a:noAutofit/>
          </a:bodyPr>
          <a:lstStyle/>
          <a:p>
            <a:pPr marL="285750" indent="-285750">
              <a:spcBef>
                <a:spcPts val="600"/>
              </a:spcBef>
              <a:buFont typeface="Wingdings" panose="05000000000000000000" pitchFamily="2" charset="2"/>
              <a:buChar char="q"/>
            </a:pPr>
            <a:r>
              <a:rPr lang="en-AU" sz="1600" smtClean="0"/>
              <a:t>In </a:t>
            </a:r>
            <a:r>
              <a:rPr lang="en-AU" sz="1600" dirty="0" smtClean="0"/>
              <a:t>many cases a subprogram can be written to </a:t>
            </a:r>
            <a:r>
              <a:rPr lang="en-AU" sz="1600" b="1" dirty="0" smtClean="0"/>
              <a:t>do the same task </a:t>
            </a:r>
            <a:r>
              <a:rPr lang="en-AU" sz="1600" dirty="0" smtClean="0"/>
              <a:t>at two or </a:t>
            </a:r>
            <a:r>
              <a:rPr lang="en-AU" sz="1600" b="1" dirty="0" smtClean="0"/>
              <a:t>more points in an algorithm</a:t>
            </a:r>
            <a:r>
              <a:rPr lang="en-AU" sz="1600" dirty="0" smtClean="0"/>
              <a:t>. </a:t>
            </a:r>
          </a:p>
          <a:p>
            <a:pPr marL="800100" lvl="1" indent="-342900">
              <a:spcBef>
                <a:spcPts val="600"/>
              </a:spcBef>
              <a:buFont typeface="Arial" pitchFamily="34" charset="0"/>
              <a:buChar char="•"/>
            </a:pPr>
            <a:r>
              <a:rPr lang="en-AU" sz="1300" dirty="0" smtClean="0"/>
              <a:t>Each time the subprogram is called, </a:t>
            </a:r>
            <a:r>
              <a:rPr lang="en-AU" sz="1300" i="1" dirty="0" smtClean="0"/>
              <a:t>it may operate on different data</a:t>
            </a:r>
            <a:r>
              <a:rPr lang="en-AU" sz="1300" dirty="0" smtClean="0"/>
              <a:t>. </a:t>
            </a:r>
          </a:p>
          <a:p>
            <a:pPr marL="800100" lvl="1" indent="-342900">
              <a:spcBef>
                <a:spcPts val="600"/>
              </a:spcBef>
              <a:buFont typeface="Arial" pitchFamily="34" charset="0"/>
              <a:buChar char="•"/>
            </a:pPr>
            <a:r>
              <a:rPr lang="en-AU" sz="1300" dirty="0" smtClean="0"/>
              <a:t>To indicate the data to be used one or more </a:t>
            </a:r>
            <a:r>
              <a:rPr lang="en-AU" sz="1300" b="1" dirty="0" smtClean="0"/>
              <a:t>parameters</a:t>
            </a:r>
            <a:r>
              <a:rPr lang="en-AU" sz="1300" dirty="0" smtClean="0"/>
              <a:t> are used.</a:t>
            </a:r>
          </a:p>
          <a:p>
            <a:pPr marL="171450" indent="-171450">
              <a:spcBef>
                <a:spcPts val="600"/>
              </a:spcBef>
              <a:buFont typeface="Wingdings" panose="05000000000000000000" pitchFamily="2" charset="2"/>
              <a:buChar char="q"/>
            </a:pPr>
            <a:r>
              <a:rPr lang="en-AU" sz="1600" smtClean="0"/>
              <a:t> The </a:t>
            </a:r>
            <a:r>
              <a:rPr lang="en-AU" sz="1600" dirty="0" smtClean="0"/>
              <a:t>parameters allow the author to </a:t>
            </a:r>
            <a:r>
              <a:rPr lang="en-AU" sz="1600" b="1" dirty="0" smtClean="0"/>
              <a:t>write a general algorithm </a:t>
            </a:r>
            <a:r>
              <a:rPr lang="en-AU" sz="1600" dirty="0" smtClean="0"/>
              <a:t>using the formal parameters. </a:t>
            </a:r>
          </a:p>
          <a:p>
            <a:pPr marL="742950" lvl="1" indent="-285750">
              <a:spcBef>
                <a:spcPts val="600"/>
              </a:spcBef>
              <a:buFont typeface="Wingdings" panose="05000000000000000000" pitchFamily="2" charset="2"/>
              <a:buChar char="ü"/>
            </a:pPr>
            <a:r>
              <a:rPr lang="en-AU" sz="1300" smtClean="0"/>
              <a:t>When </a:t>
            </a:r>
            <a:r>
              <a:rPr lang="en-AU" sz="1300" dirty="0" smtClean="0"/>
              <a:t>the subprogram is executed, the algorithm carries out its task on the </a:t>
            </a:r>
            <a:r>
              <a:rPr lang="en-AU" sz="1300" b="1" dirty="0" smtClean="0"/>
              <a:t>actual parameters </a:t>
            </a:r>
            <a:r>
              <a:rPr lang="en-AU" sz="1300" dirty="0" smtClean="0"/>
              <a:t>given at </a:t>
            </a:r>
            <a:r>
              <a:rPr lang="en-AU" sz="1300" smtClean="0"/>
              <a:t>the </a:t>
            </a:r>
            <a:r>
              <a:rPr lang="en-AU" sz="1300" smtClean="0"/>
              <a:t>call.</a:t>
            </a:r>
            <a:endParaRPr lang="en-AU" sz="1300" dirty="0"/>
          </a:p>
          <a:p>
            <a:pPr marL="742950" lvl="1" indent="-285750">
              <a:spcBef>
                <a:spcPts val="600"/>
              </a:spcBef>
              <a:buFont typeface="Wingdings" panose="05000000000000000000" pitchFamily="2" charset="2"/>
              <a:buChar char="ü"/>
            </a:pPr>
            <a:r>
              <a:rPr lang="en-AU" sz="1300" smtClean="0"/>
              <a:t>The </a:t>
            </a:r>
            <a:r>
              <a:rPr lang="en-AU" sz="1300" dirty="0" smtClean="0"/>
              <a:t>parameters to be used by a subprogram are provided as a </a:t>
            </a:r>
            <a:r>
              <a:rPr lang="en-AU" sz="1300" b="1" dirty="0" smtClean="0"/>
              <a:t>list in parentheses </a:t>
            </a:r>
            <a:r>
              <a:rPr lang="en-AU" sz="1300" i="1" dirty="0" smtClean="0"/>
              <a:t>after the name of the subprogram.</a:t>
            </a:r>
            <a:r>
              <a:rPr lang="en-AU" sz="1300" dirty="0" smtClean="0"/>
              <a:t> </a:t>
            </a:r>
          </a:p>
          <a:p>
            <a:pPr marL="742950" lvl="1" indent="-285750">
              <a:spcBef>
                <a:spcPts val="600"/>
              </a:spcBef>
              <a:buFont typeface="Wingdings" panose="05000000000000000000" pitchFamily="2" charset="2"/>
              <a:buChar char="ü"/>
            </a:pPr>
            <a:r>
              <a:rPr lang="en-AU" sz="1300" dirty="0" smtClean="0"/>
              <a:t>There is no need to include them at the end of the algorithm.</a:t>
            </a:r>
          </a:p>
        </p:txBody>
      </p:sp>
      <p:sp>
        <p:nvSpPr>
          <p:cNvPr id="5" name="Rectangle 4"/>
          <p:cNvSpPr/>
          <p:nvPr/>
        </p:nvSpPr>
        <p:spPr>
          <a:xfrm>
            <a:off x="546580" y="3733800"/>
            <a:ext cx="4786346" cy="280076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100" b="1" dirty="0" smtClean="0"/>
              <a:t>Example of Using Subprograms with one Parameter in Pseudocode</a:t>
            </a:r>
          </a:p>
          <a:p>
            <a:endParaRPr lang="en-AU" sz="1100" dirty="0" smtClean="0"/>
          </a:p>
          <a:p>
            <a:r>
              <a:rPr lang="en-AU" sz="1100" dirty="0" smtClean="0"/>
              <a:t>BEGIN MAINPROGRAM</a:t>
            </a:r>
          </a:p>
          <a:p>
            <a:pPr lvl="1"/>
            <a:r>
              <a:rPr lang="en-AU" sz="1100" dirty="0" smtClean="0"/>
              <a:t>read (name)</a:t>
            </a:r>
          </a:p>
          <a:p>
            <a:pPr lvl="1"/>
            <a:r>
              <a:rPr lang="en-AU" sz="1100" dirty="0" smtClean="0"/>
              <a:t>read (address)</a:t>
            </a:r>
          </a:p>
          <a:p>
            <a:r>
              <a:rPr lang="en-AU" sz="1100" dirty="0" smtClean="0"/>
              <a:t>END MAINPROGRAM</a:t>
            </a:r>
          </a:p>
          <a:p>
            <a:endParaRPr lang="en-AU" sz="1100" dirty="0" smtClean="0"/>
          </a:p>
          <a:p>
            <a:r>
              <a:rPr lang="en-AU" sz="1100" dirty="0" smtClean="0"/>
              <a:t>BEGIN SUBPROGRAM read (array)</a:t>
            </a:r>
          </a:p>
          <a:p>
            <a:pPr lvl="1"/>
            <a:r>
              <a:rPr lang="en-AU" sz="1100" dirty="0" smtClean="0"/>
              <a:t>Set pointer to first position</a:t>
            </a:r>
          </a:p>
          <a:p>
            <a:pPr lvl="1"/>
            <a:r>
              <a:rPr lang="en-AU" sz="1100" dirty="0" smtClean="0"/>
              <a:t>Get a character</a:t>
            </a:r>
          </a:p>
          <a:p>
            <a:pPr lvl="1"/>
            <a:r>
              <a:rPr lang="en-AU" sz="1100" dirty="0" smtClean="0"/>
              <a:t>WHILE there is still more data AND there is room in the array</a:t>
            </a:r>
          </a:p>
          <a:p>
            <a:pPr lvl="2"/>
            <a:r>
              <a:rPr lang="en-AU" sz="1100" dirty="0" smtClean="0"/>
              <a:t>store data in the array at the position given by the pointer</a:t>
            </a:r>
          </a:p>
          <a:p>
            <a:pPr lvl="2"/>
            <a:r>
              <a:rPr lang="en-AU" sz="1100" dirty="0" smtClean="0"/>
              <a:t>Increment the pointer</a:t>
            </a:r>
          </a:p>
          <a:p>
            <a:pPr lvl="2"/>
            <a:r>
              <a:rPr lang="en-AU" sz="1100" dirty="0" smtClean="0"/>
              <a:t>get data</a:t>
            </a:r>
          </a:p>
          <a:p>
            <a:pPr lvl="1"/>
            <a:r>
              <a:rPr lang="en-AU" sz="1100" dirty="0" smtClean="0"/>
              <a:t>ENDWHILE</a:t>
            </a:r>
          </a:p>
          <a:p>
            <a:r>
              <a:rPr lang="en-AU" sz="1100" dirty="0" smtClean="0"/>
              <a:t>END SUBPROGRAM read (</a:t>
            </a:r>
            <a:r>
              <a:rPr lang="en-AU" sz="1100" smtClean="0"/>
              <a:t>array</a:t>
            </a:r>
            <a:r>
              <a:rPr lang="en-AU" sz="1100" smtClean="0"/>
              <a:t>)</a:t>
            </a:r>
            <a:endParaRPr lang="en-AU" sz="1100" dirty="0" smtClean="0"/>
          </a:p>
        </p:txBody>
      </p:sp>
      <p:sp>
        <p:nvSpPr>
          <p:cNvPr id="9" name="Rectangle 8"/>
          <p:cNvSpPr/>
          <p:nvPr/>
        </p:nvSpPr>
        <p:spPr>
          <a:xfrm>
            <a:off x="2841434" y="4078069"/>
            <a:ext cx="5715040" cy="646331"/>
          </a:xfrm>
          <a:prstGeom prst="rect">
            <a:avLst/>
          </a:prstGeom>
          <a:solidFill>
            <a:schemeClr val="accent2">
              <a:lumMod val="20000"/>
              <a:lumOff val="80000"/>
            </a:schemeClr>
          </a:solidFill>
        </p:spPr>
        <p:txBody>
          <a:bodyPr wrap="square">
            <a:spAutoFit/>
          </a:bodyPr>
          <a:lstStyle/>
          <a:p>
            <a:r>
              <a:rPr lang="en-AU" sz="1200" dirty="0" smtClean="0"/>
              <a:t>The first time that the subprogram </a:t>
            </a:r>
            <a:r>
              <a:rPr lang="en-AU" sz="1200" i="1" dirty="0" smtClean="0"/>
              <a:t>‘read’ </a:t>
            </a:r>
            <a:r>
              <a:rPr lang="en-AU" sz="1200" dirty="0" smtClean="0"/>
              <a:t>is called:</a:t>
            </a:r>
          </a:p>
          <a:p>
            <a:pPr marL="228600" indent="-228600">
              <a:buFont typeface="+mj-lt"/>
              <a:buAutoNum type="arabicPeriod"/>
            </a:pPr>
            <a:r>
              <a:rPr lang="en-AU" sz="1200" dirty="0" smtClean="0"/>
              <a:t>the characters are read into the array called </a:t>
            </a:r>
            <a:r>
              <a:rPr lang="en-AU" sz="1200" i="1" dirty="0" smtClean="0"/>
              <a:t>‘name’</a:t>
            </a:r>
          </a:p>
          <a:p>
            <a:pPr marL="228600" indent="-228600">
              <a:buFont typeface="+mj-lt"/>
              <a:buAutoNum type="arabicPeriod"/>
            </a:pPr>
            <a:r>
              <a:rPr lang="en-AU" sz="1200" dirty="0" smtClean="0"/>
              <a:t>the second time, the data (characters) are read into the array called </a:t>
            </a:r>
            <a:r>
              <a:rPr lang="en-AU" sz="1200" i="1" dirty="0" smtClean="0"/>
              <a:t>‘address’.</a:t>
            </a:r>
            <a:endParaRPr lang="en-AU" sz="1200"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58371"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5400" b="1" smtClean="0"/>
              <a:t>Q &amp; A</a:t>
            </a:r>
            <a:endParaRPr lang="vi-VN" sz="4000" b="1"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0"/>
            <a:ext cx="8991600" cy="914400"/>
          </a:xfrm>
        </p:spPr>
        <p:txBody>
          <a:bodyPr>
            <a:normAutofit fontScale="90000"/>
          </a:bodyPr>
          <a:lstStyle/>
          <a:p>
            <a:r>
              <a:rPr lang="en-GB" dirty="0" smtClean="0"/>
              <a:t>Algorithmic Problem Solving</a:t>
            </a:r>
            <a:br>
              <a:rPr lang="en-GB" dirty="0" smtClean="0"/>
            </a:br>
            <a:r>
              <a:rPr lang="en-GB" sz="2700" dirty="0" smtClean="0"/>
              <a:t>Pseudo Code: </a:t>
            </a:r>
            <a:r>
              <a:rPr lang="en-US" sz="2400" dirty="0" smtClean="0"/>
              <a:t>What is Pseudo Code?</a:t>
            </a:r>
          </a:p>
        </p:txBody>
      </p:sp>
      <p:sp>
        <p:nvSpPr>
          <p:cNvPr id="23556" name="Rectangle 3"/>
          <p:cNvSpPr>
            <a:spLocks noGrp="1" noChangeArrowheads="1"/>
          </p:cNvSpPr>
          <p:nvPr>
            <p:ph idx="1"/>
          </p:nvPr>
        </p:nvSpPr>
        <p:spPr>
          <a:xfrm>
            <a:off x="152400" y="1066800"/>
            <a:ext cx="8839200" cy="5486400"/>
          </a:xfrm>
        </p:spPr>
        <p:txBody>
          <a:bodyPr>
            <a:normAutofit fontScale="92500" lnSpcReduction="10000"/>
          </a:bodyPr>
          <a:lstStyle/>
          <a:p>
            <a:pPr algn="just">
              <a:lnSpc>
                <a:spcPct val="110000"/>
              </a:lnSpc>
              <a:spcBef>
                <a:spcPts val="0"/>
              </a:spcBef>
            </a:pPr>
            <a:r>
              <a:rPr lang="en-US" sz="2600" dirty="0" smtClean="0"/>
              <a:t>Detailed and readable description (in structured English) of what a computer program or algorithm must do  (states </a:t>
            </a:r>
            <a:r>
              <a:rPr lang="en-US" sz="2600" dirty="0"/>
              <a:t>the </a:t>
            </a:r>
            <a:r>
              <a:rPr lang="en-US" sz="2600" b="1" dirty="0"/>
              <a:t>steps</a:t>
            </a:r>
            <a:r>
              <a:rPr lang="en-US" sz="2600" dirty="0"/>
              <a:t> to the </a:t>
            </a:r>
            <a:r>
              <a:rPr lang="en-US" sz="2600" b="1" dirty="0"/>
              <a:t>problem </a:t>
            </a:r>
            <a:r>
              <a:rPr lang="en-US" sz="2600" b="1" dirty="0" smtClean="0"/>
              <a:t>solution</a:t>
            </a:r>
            <a:r>
              <a:rPr lang="en-US" sz="2600" dirty="0" smtClean="0"/>
              <a:t>)</a:t>
            </a:r>
            <a:endParaRPr lang="en-US" sz="2600" dirty="0"/>
          </a:p>
          <a:p>
            <a:pPr marL="969264" lvl="1" indent="-514350" algn="just">
              <a:lnSpc>
                <a:spcPct val="110000"/>
              </a:lnSpc>
              <a:spcBef>
                <a:spcPts val="0"/>
              </a:spcBef>
              <a:defRPr/>
            </a:pPr>
            <a:r>
              <a:rPr lang="en-US" dirty="0"/>
              <a:t>Statements are written in </a:t>
            </a:r>
            <a:r>
              <a:rPr lang="en-US" u="sng" dirty="0"/>
              <a:t>simple English</a:t>
            </a:r>
          </a:p>
          <a:p>
            <a:pPr marL="969264" lvl="1" indent="-514350" algn="just">
              <a:lnSpc>
                <a:spcPct val="110000"/>
              </a:lnSpc>
              <a:spcBef>
                <a:spcPts val="0"/>
              </a:spcBef>
              <a:defRPr/>
            </a:pPr>
            <a:r>
              <a:rPr lang="en-US" dirty="0"/>
              <a:t>Each instruction/step is written on a </a:t>
            </a:r>
            <a:r>
              <a:rPr lang="en-US" u="sng" dirty="0"/>
              <a:t>separate line</a:t>
            </a:r>
          </a:p>
          <a:p>
            <a:pPr marL="969264" lvl="1" indent="-514350" algn="just">
              <a:lnSpc>
                <a:spcPct val="110000"/>
              </a:lnSpc>
              <a:spcBef>
                <a:spcPts val="0"/>
              </a:spcBef>
              <a:defRPr/>
            </a:pPr>
            <a:r>
              <a:rPr lang="en-US" u="sng" dirty="0"/>
              <a:t>Keywords</a:t>
            </a:r>
            <a:r>
              <a:rPr lang="en-US" dirty="0"/>
              <a:t> </a:t>
            </a:r>
            <a:r>
              <a:rPr lang="en-US" dirty="0" smtClean="0"/>
              <a:t>and </a:t>
            </a:r>
            <a:r>
              <a:rPr lang="en-US" u="sng" dirty="0"/>
              <a:t>indentation</a:t>
            </a:r>
            <a:r>
              <a:rPr lang="en-US" dirty="0"/>
              <a:t> are used to signify particular control structures</a:t>
            </a:r>
          </a:p>
          <a:p>
            <a:pPr marL="969264" lvl="1" indent="-514350" algn="just">
              <a:lnSpc>
                <a:spcPct val="110000"/>
              </a:lnSpc>
              <a:spcBef>
                <a:spcPts val="0"/>
              </a:spcBef>
              <a:defRPr/>
            </a:pPr>
            <a:r>
              <a:rPr lang="en-US" dirty="0"/>
              <a:t>Each set of </a:t>
            </a:r>
            <a:r>
              <a:rPr lang="en-US" u="sng" dirty="0"/>
              <a:t>instructions</a:t>
            </a:r>
            <a:r>
              <a:rPr lang="en-US" dirty="0"/>
              <a:t> is written from top to bottom, with only one entry and one exit</a:t>
            </a:r>
          </a:p>
          <a:p>
            <a:pPr algn="just">
              <a:lnSpc>
                <a:spcPct val="110000"/>
              </a:lnSpc>
              <a:spcBef>
                <a:spcPts val="0"/>
              </a:spcBef>
            </a:pPr>
            <a:r>
              <a:rPr lang="en-US" sz="2600" dirty="0" smtClean="0"/>
              <a:t>Used as a </a:t>
            </a:r>
            <a:r>
              <a:rPr lang="en-US" sz="2600" dirty="0" smtClean="0">
                <a:solidFill>
                  <a:srgbClr val="0000CC"/>
                </a:solidFill>
              </a:rPr>
              <a:t>detailed step </a:t>
            </a:r>
            <a:r>
              <a:rPr lang="en-US" sz="2600" dirty="0" smtClean="0"/>
              <a:t>in the process of developing a program</a:t>
            </a:r>
            <a:r>
              <a:rPr lang="en-US" sz="2600" smtClean="0"/>
              <a:t>.  </a:t>
            </a:r>
          </a:p>
          <a:p>
            <a:pPr algn="just">
              <a:lnSpc>
                <a:spcPct val="110000"/>
              </a:lnSpc>
              <a:spcBef>
                <a:spcPts val="0"/>
              </a:spcBef>
            </a:pPr>
            <a:r>
              <a:rPr lang="en-US" sz="2600" smtClean="0"/>
              <a:t>It </a:t>
            </a:r>
            <a:r>
              <a:rPr lang="en-US" sz="2600" dirty="0" smtClean="0"/>
              <a:t>allows designers or lead programmers to express the design in </a:t>
            </a:r>
            <a:r>
              <a:rPr lang="en-US" sz="2600" dirty="0" smtClean="0">
                <a:solidFill>
                  <a:srgbClr val="0000CC"/>
                </a:solidFill>
              </a:rPr>
              <a:t>great detail</a:t>
            </a:r>
            <a:r>
              <a:rPr lang="en-US" sz="2600" dirty="0" smtClean="0"/>
              <a:t> and provides programmers a  </a:t>
            </a:r>
            <a:r>
              <a:rPr lang="en-US" sz="2600" dirty="0" smtClean="0">
                <a:solidFill>
                  <a:srgbClr val="0000CC"/>
                </a:solidFill>
              </a:rPr>
              <a:t>detailed template</a:t>
            </a:r>
            <a:r>
              <a:rPr lang="en-US" sz="2600" dirty="0" smtClean="0"/>
              <a:t> for the </a:t>
            </a:r>
            <a:r>
              <a:rPr lang="en-US" sz="2600" dirty="0" smtClean="0">
                <a:solidFill>
                  <a:srgbClr val="0000CC"/>
                </a:solidFill>
              </a:rPr>
              <a:t>next step </a:t>
            </a:r>
            <a:r>
              <a:rPr lang="en-US" sz="2600" dirty="0" smtClean="0"/>
              <a:t>of </a:t>
            </a:r>
            <a:r>
              <a:rPr lang="en-US" sz="2600" dirty="0" smtClean="0">
                <a:solidFill>
                  <a:srgbClr val="0000CC"/>
                </a:solidFill>
              </a:rPr>
              <a:t>writing code </a:t>
            </a:r>
            <a:r>
              <a:rPr lang="en-US" sz="2600" dirty="0" smtClean="0"/>
              <a:t>in a specific </a:t>
            </a:r>
            <a:r>
              <a:rPr lang="en-US" sz="2600" smtClean="0"/>
              <a:t>programming language</a:t>
            </a:r>
            <a:endParaRPr lang="en-US" sz="2600" dirty="0" smtClean="0"/>
          </a:p>
        </p:txBody>
      </p:sp>
      <p:sp>
        <p:nvSpPr>
          <p:cNvPr id="23554" name="Slide Number Placeholder 5"/>
          <p:cNvSpPr>
            <a:spLocks noGrp="1"/>
          </p:cNvSpPr>
          <p:nvPr>
            <p:ph type="sldNum" sz="quarter" idx="4294967295"/>
          </p:nvPr>
        </p:nvSpPr>
        <p:spPr>
          <a:xfrm>
            <a:off x="7010400" y="6356350"/>
            <a:ext cx="2133600" cy="365125"/>
          </a:xfrm>
          <a:noFill/>
        </p:spPr>
        <p:txBody>
          <a:bodyPr/>
          <a:lstStyle/>
          <a:p>
            <a:fld id="{2C34513D-13B9-494A-A7E4-C3B5137DCD12}"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0"/>
            <a:ext cx="8686800" cy="914400"/>
          </a:xfrm>
        </p:spPr>
        <p:txBody>
          <a:bodyPr>
            <a:normAutofit fontScale="90000"/>
          </a:bodyPr>
          <a:lstStyle/>
          <a:p>
            <a:r>
              <a:rPr lang="en-GB" sz="3100" dirty="0" smtClean="0"/>
              <a:t>Algorithmic Problem Solving</a:t>
            </a:r>
            <a:br>
              <a:rPr lang="en-GB" sz="3100" dirty="0" smtClean="0"/>
            </a:br>
            <a:r>
              <a:rPr lang="en-GB" sz="2700" dirty="0" smtClean="0"/>
              <a:t> Pseudo Code: </a:t>
            </a:r>
            <a:r>
              <a:rPr lang="en-US" sz="2700" dirty="0" smtClean="0"/>
              <a:t>Guidelines 1/3</a:t>
            </a:r>
          </a:p>
        </p:txBody>
      </p:sp>
      <p:sp>
        <p:nvSpPr>
          <p:cNvPr id="24580" name="Rectangle 3"/>
          <p:cNvSpPr>
            <a:spLocks noGrp="1" noChangeArrowheads="1"/>
          </p:cNvSpPr>
          <p:nvPr>
            <p:ph idx="1"/>
          </p:nvPr>
        </p:nvSpPr>
        <p:spPr>
          <a:xfrm>
            <a:off x="228600" y="1066800"/>
            <a:ext cx="8686800" cy="5410200"/>
          </a:xfrm>
        </p:spPr>
        <p:txBody>
          <a:bodyPr>
            <a:normAutofit/>
          </a:bodyPr>
          <a:lstStyle/>
          <a:p>
            <a:pPr marL="533400" indent="-533400" eaLnBrk="1" hangingPunct="1">
              <a:spcBef>
                <a:spcPts val="1200"/>
              </a:spcBef>
              <a:buNone/>
            </a:pPr>
            <a:r>
              <a:rPr lang="en-US" sz="2800" b="1" dirty="0" smtClean="0"/>
              <a:t>There are </a:t>
            </a:r>
            <a:r>
              <a:rPr lang="en-US" sz="2800" b="1" dirty="0" smtClean="0">
                <a:solidFill>
                  <a:srgbClr val="0000CC"/>
                </a:solidFill>
              </a:rPr>
              <a:t>six basic </a:t>
            </a:r>
            <a:r>
              <a:rPr lang="en-US" sz="2800" b="1" dirty="0" smtClean="0"/>
              <a:t>computer operations:</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receive information</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put out information</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perform arithmetic</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assign</a:t>
            </a:r>
            <a:r>
              <a:rPr lang="en-US" dirty="0" smtClean="0"/>
              <a:t> a value to a variable or memory location</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compare</a:t>
            </a:r>
            <a:r>
              <a:rPr lang="en-US" dirty="0" smtClean="0"/>
              <a:t> two variables and select one of two alternate actions</a:t>
            </a:r>
          </a:p>
          <a:p>
            <a:pPr marL="990600" lvl="1" indent="-533400" eaLnBrk="1" hangingPunct="1">
              <a:spcBef>
                <a:spcPts val="1200"/>
              </a:spcBef>
              <a:buFontTx/>
              <a:buAutoNum type="arabicPeriod"/>
            </a:pPr>
            <a:r>
              <a:rPr lang="en-US" dirty="0" smtClean="0"/>
              <a:t>A computer can </a:t>
            </a:r>
            <a:r>
              <a:rPr lang="en-US" dirty="0" smtClean="0">
                <a:solidFill>
                  <a:srgbClr val="0000CC"/>
                </a:solidFill>
              </a:rPr>
              <a:t>repeat</a:t>
            </a:r>
            <a:r>
              <a:rPr lang="en-US" dirty="0" smtClean="0"/>
              <a:t> a group of actions</a:t>
            </a:r>
          </a:p>
        </p:txBody>
      </p:sp>
      <p:sp>
        <p:nvSpPr>
          <p:cNvPr id="24578" name="Slide Number Placeholder 5"/>
          <p:cNvSpPr>
            <a:spLocks noGrp="1"/>
          </p:cNvSpPr>
          <p:nvPr>
            <p:ph type="sldNum" sz="quarter" idx="4294967295"/>
          </p:nvPr>
        </p:nvSpPr>
        <p:spPr>
          <a:xfrm>
            <a:off x="7010400" y="6356350"/>
            <a:ext cx="2133600" cy="365125"/>
          </a:xfrm>
          <a:noFill/>
        </p:spPr>
        <p:txBody>
          <a:bodyPr/>
          <a:lstStyle/>
          <a:p>
            <a:fld id="{1DC4DAC0-FEA5-4ECA-B0E0-7FE0C274682A}" type="slidenum">
              <a:rPr lang="en-US"/>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normAutofit fontScale="90000"/>
          </a:bodyPr>
          <a:lstStyle/>
          <a:p>
            <a:r>
              <a:rPr lang="en-GB" sz="3100" dirty="0" smtClean="0"/>
              <a:t>Algorithmic Problem Solving</a:t>
            </a:r>
            <a:br>
              <a:rPr lang="en-GB" sz="3100" dirty="0" smtClean="0"/>
            </a:br>
            <a:r>
              <a:rPr lang="en-GB" sz="2700" dirty="0" smtClean="0"/>
              <a:t> Pseudo Code: </a:t>
            </a:r>
            <a:r>
              <a:rPr lang="en-US" sz="2700" dirty="0" smtClean="0"/>
              <a:t>Guidelines 2/3</a:t>
            </a:r>
            <a:endParaRPr lang="vi-VN" sz="2000" dirty="0"/>
          </a:p>
        </p:txBody>
      </p:sp>
      <p:sp>
        <p:nvSpPr>
          <p:cNvPr id="3" name="Content Placeholder 2"/>
          <p:cNvSpPr>
            <a:spLocks noGrp="1"/>
          </p:cNvSpPr>
          <p:nvPr>
            <p:ph idx="1"/>
          </p:nvPr>
        </p:nvSpPr>
        <p:spPr>
          <a:xfrm>
            <a:off x="228600" y="1100667"/>
            <a:ext cx="8915400" cy="5452533"/>
          </a:xfrm>
        </p:spPr>
        <p:txBody>
          <a:bodyPr>
            <a:normAutofit fontScale="92500" lnSpcReduction="10000"/>
          </a:bodyPr>
          <a:lstStyle/>
          <a:p>
            <a:pPr>
              <a:lnSpc>
                <a:spcPct val="110000"/>
              </a:lnSpc>
              <a:spcBef>
                <a:spcPts val="0"/>
              </a:spcBef>
              <a:spcAft>
                <a:spcPts val="600"/>
              </a:spcAft>
            </a:pPr>
            <a:r>
              <a:rPr lang="en-AU" sz="2600" b="1" dirty="0" smtClean="0"/>
              <a:t>The </a:t>
            </a:r>
            <a:r>
              <a:rPr lang="en-AU" sz="2600" b="1" dirty="0" smtClean="0">
                <a:solidFill>
                  <a:srgbClr val="0000CC"/>
                </a:solidFill>
              </a:rPr>
              <a:t>keywords</a:t>
            </a:r>
            <a:r>
              <a:rPr lang="en-AU" sz="2600" b="1" dirty="0" smtClean="0"/>
              <a:t> used for </a:t>
            </a:r>
            <a:r>
              <a:rPr lang="en-AU" sz="2600" b="1" dirty="0" err="1" smtClean="0"/>
              <a:t>pseudocode</a:t>
            </a:r>
            <a:r>
              <a:rPr lang="en-AU" sz="2600" b="1" dirty="0" smtClean="0"/>
              <a:t> in this document are:</a:t>
            </a:r>
          </a:p>
          <a:p>
            <a:pPr marL="857250" lvl="1" indent="-342900">
              <a:lnSpc>
                <a:spcPct val="110000"/>
              </a:lnSpc>
              <a:spcBef>
                <a:spcPts val="0"/>
              </a:spcBef>
              <a:spcAft>
                <a:spcPts val="600"/>
              </a:spcAft>
              <a:buFont typeface="+mj-lt"/>
              <a:buAutoNum type="arabicPeriod"/>
            </a:pPr>
            <a:r>
              <a:rPr lang="en-AU" sz="2200" dirty="0" smtClean="0"/>
              <a:t>for start and finish</a:t>
            </a:r>
            <a:br>
              <a:rPr lang="en-AU" sz="2200" dirty="0" smtClean="0"/>
            </a:br>
            <a:r>
              <a:rPr lang="en-AU" sz="2200" b="1" dirty="0" smtClean="0"/>
              <a:t>BEGIN MAINPROGRAM</a:t>
            </a:r>
            <a:r>
              <a:rPr lang="en-AU" sz="2200" dirty="0" smtClean="0"/>
              <a:t>, </a:t>
            </a:r>
            <a:r>
              <a:rPr lang="en-AU" sz="2200" b="1" dirty="0" smtClean="0"/>
              <a:t>END MAINPROGRAM</a:t>
            </a:r>
          </a:p>
          <a:p>
            <a:pPr marL="857250" lvl="1" indent="-342900">
              <a:lnSpc>
                <a:spcPct val="110000"/>
              </a:lnSpc>
              <a:spcBef>
                <a:spcPts val="0"/>
              </a:spcBef>
              <a:spcAft>
                <a:spcPts val="600"/>
              </a:spcAft>
              <a:buFont typeface="+mj-lt"/>
              <a:buAutoNum type="arabicPeriod"/>
            </a:pPr>
            <a:r>
              <a:rPr lang="en-AU" sz="2200" dirty="0" smtClean="0"/>
              <a:t>for initialisation</a:t>
            </a:r>
            <a:br>
              <a:rPr lang="en-AU" sz="2200" dirty="0" smtClean="0"/>
            </a:br>
            <a:r>
              <a:rPr lang="en-AU" sz="2200" b="1" dirty="0" smtClean="0"/>
              <a:t>INITIALISATION</a:t>
            </a:r>
            <a:r>
              <a:rPr lang="en-AU" sz="2200" dirty="0" smtClean="0"/>
              <a:t>, </a:t>
            </a:r>
            <a:r>
              <a:rPr lang="en-AU" sz="2200" b="1" dirty="0" smtClean="0"/>
              <a:t>END INITIALISATION</a:t>
            </a:r>
          </a:p>
          <a:p>
            <a:pPr marL="857250" lvl="1" indent="-342900">
              <a:lnSpc>
                <a:spcPct val="110000"/>
              </a:lnSpc>
              <a:spcBef>
                <a:spcPts val="0"/>
              </a:spcBef>
              <a:spcAft>
                <a:spcPts val="600"/>
              </a:spcAft>
              <a:buFont typeface="+mj-lt"/>
              <a:buAutoNum type="arabicPeriod"/>
            </a:pPr>
            <a:r>
              <a:rPr lang="en-AU" sz="2200" dirty="0" smtClean="0"/>
              <a:t>for subprogram</a:t>
            </a:r>
            <a:br>
              <a:rPr lang="en-AU" sz="2200" dirty="0" smtClean="0"/>
            </a:br>
            <a:r>
              <a:rPr lang="en-AU" sz="2200" b="1" dirty="0" smtClean="0"/>
              <a:t>BEGIN SUBPROGRAM</a:t>
            </a:r>
            <a:r>
              <a:rPr lang="en-AU" sz="2200" dirty="0" smtClean="0"/>
              <a:t>, </a:t>
            </a:r>
            <a:r>
              <a:rPr lang="en-AU" sz="2200" b="1" dirty="0" smtClean="0"/>
              <a:t>END SUBPROGRAM</a:t>
            </a:r>
          </a:p>
          <a:p>
            <a:pPr marL="857250" lvl="1" indent="-342900">
              <a:lnSpc>
                <a:spcPct val="110000"/>
              </a:lnSpc>
              <a:spcBef>
                <a:spcPts val="0"/>
              </a:spcBef>
              <a:spcAft>
                <a:spcPts val="600"/>
              </a:spcAft>
              <a:buFont typeface="+mj-lt"/>
              <a:buAutoNum type="arabicPeriod"/>
            </a:pPr>
            <a:r>
              <a:rPr lang="en-AU" sz="2200" dirty="0" smtClean="0"/>
              <a:t>for selection</a:t>
            </a:r>
            <a:br>
              <a:rPr lang="en-AU" sz="2200" dirty="0" smtClean="0"/>
            </a:br>
            <a:r>
              <a:rPr lang="en-AU" sz="2200" b="1" dirty="0" smtClean="0"/>
              <a:t>IF</a:t>
            </a:r>
            <a:r>
              <a:rPr lang="en-AU" sz="2200" dirty="0" smtClean="0"/>
              <a:t>, </a:t>
            </a:r>
            <a:r>
              <a:rPr lang="en-AU" sz="2200" b="1" dirty="0" smtClean="0"/>
              <a:t>THEN</a:t>
            </a:r>
            <a:r>
              <a:rPr lang="en-AU" sz="2200" dirty="0" smtClean="0"/>
              <a:t>, </a:t>
            </a:r>
            <a:r>
              <a:rPr lang="en-AU" sz="2200" b="1" dirty="0" smtClean="0"/>
              <a:t>ELSE</a:t>
            </a:r>
            <a:r>
              <a:rPr lang="en-AU" sz="2200" dirty="0" smtClean="0"/>
              <a:t>, </a:t>
            </a:r>
            <a:r>
              <a:rPr lang="en-AU" sz="2200" b="1" dirty="0" smtClean="0"/>
              <a:t>ENDIF</a:t>
            </a:r>
          </a:p>
          <a:p>
            <a:pPr marL="857250" lvl="1" indent="-342900">
              <a:lnSpc>
                <a:spcPct val="110000"/>
              </a:lnSpc>
              <a:spcBef>
                <a:spcPts val="0"/>
              </a:spcBef>
              <a:spcAft>
                <a:spcPts val="600"/>
              </a:spcAft>
              <a:buFont typeface="+mj-lt"/>
              <a:buAutoNum type="arabicPeriod"/>
            </a:pPr>
            <a:r>
              <a:rPr lang="en-AU" sz="2200" dirty="0" smtClean="0"/>
              <a:t>for multi-way selection</a:t>
            </a:r>
            <a:br>
              <a:rPr lang="en-AU" sz="2200" dirty="0" smtClean="0"/>
            </a:br>
            <a:r>
              <a:rPr lang="en-AU" sz="2200" b="1" dirty="0" smtClean="0"/>
              <a:t>CASEWHERE</a:t>
            </a:r>
            <a:r>
              <a:rPr lang="en-AU" sz="2200" dirty="0" smtClean="0"/>
              <a:t>, </a:t>
            </a:r>
            <a:r>
              <a:rPr lang="en-AU" sz="2200" b="1" dirty="0" smtClean="0"/>
              <a:t>OTHERWISE</a:t>
            </a:r>
            <a:r>
              <a:rPr lang="en-AU" sz="2200" dirty="0" smtClean="0"/>
              <a:t>, </a:t>
            </a:r>
            <a:r>
              <a:rPr lang="en-AU" sz="2200" b="1" dirty="0" smtClean="0"/>
              <a:t>ENDCASE</a:t>
            </a:r>
          </a:p>
          <a:p>
            <a:pPr marL="857250" lvl="1" indent="-342900">
              <a:lnSpc>
                <a:spcPct val="110000"/>
              </a:lnSpc>
              <a:spcBef>
                <a:spcPts val="0"/>
              </a:spcBef>
              <a:spcAft>
                <a:spcPts val="600"/>
              </a:spcAft>
              <a:buFont typeface="+mj-lt"/>
              <a:buAutoNum type="arabicPeriod"/>
            </a:pPr>
            <a:r>
              <a:rPr lang="en-AU" sz="2200" dirty="0" smtClean="0"/>
              <a:t>for pre-test repetition</a:t>
            </a:r>
            <a:br>
              <a:rPr lang="en-AU" sz="2200" dirty="0" smtClean="0"/>
            </a:br>
            <a:r>
              <a:rPr lang="en-AU" sz="2200" b="1" dirty="0" smtClean="0"/>
              <a:t>WHILE</a:t>
            </a:r>
            <a:r>
              <a:rPr lang="en-AU" sz="2200" dirty="0" smtClean="0"/>
              <a:t>, </a:t>
            </a:r>
            <a:r>
              <a:rPr lang="en-AU" sz="2200" b="1" dirty="0" smtClean="0"/>
              <a:t>ENDWHILE</a:t>
            </a:r>
          </a:p>
          <a:p>
            <a:pPr marL="857250" lvl="1" indent="-342900">
              <a:lnSpc>
                <a:spcPct val="110000"/>
              </a:lnSpc>
              <a:spcBef>
                <a:spcPts val="0"/>
              </a:spcBef>
              <a:spcAft>
                <a:spcPts val="600"/>
              </a:spcAft>
              <a:buFont typeface="+mj-lt"/>
              <a:buAutoNum type="arabicPeriod"/>
            </a:pPr>
            <a:r>
              <a:rPr lang="en-AU" sz="2200" dirty="0" smtClean="0"/>
              <a:t>for post-test repetition</a:t>
            </a:r>
            <a:br>
              <a:rPr lang="en-AU" sz="2200" dirty="0" smtClean="0"/>
            </a:br>
            <a:r>
              <a:rPr lang="en-AU" sz="2200" b="1" dirty="0" smtClean="0"/>
              <a:t>REPEAT</a:t>
            </a:r>
            <a:r>
              <a:rPr lang="en-AU" sz="2200" dirty="0" smtClean="0"/>
              <a:t>, </a:t>
            </a:r>
            <a:r>
              <a:rPr lang="en-AU" sz="2200" b="1" dirty="0" smtClean="0"/>
              <a:t>UNTIL</a:t>
            </a:r>
            <a:endParaRPr lang="vi-VN" b="1" dirty="0"/>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8577D79B-7FBA-47F6-9FFA-F75367D3CFD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38200"/>
          </a:xfrm>
        </p:spPr>
        <p:txBody>
          <a:bodyPr>
            <a:normAutofit fontScale="90000"/>
          </a:bodyPr>
          <a:lstStyle/>
          <a:p>
            <a:r>
              <a:rPr lang="en-GB" sz="3100" dirty="0" smtClean="0"/>
              <a:t>Algorithmic Problem Solving</a:t>
            </a:r>
            <a:br>
              <a:rPr lang="en-GB" sz="3100" dirty="0" smtClean="0"/>
            </a:br>
            <a:r>
              <a:rPr lang="en-GB" sz="2700" dirty="0" smtClean="0"/>
              <a:t> Pseudo Code: </a:t>
            </a:r>
            <a:r>
              <a:rPr lang="en-US" sz="2700" dirty="0" smtClean="0"/>
              <a:t>Guidelines 3/3</a:t>
            </a:r>
            <a:endParaRPr lang="vi-VN" sz="2000" dirty="0"/>
          </a:p>
        </p:txBody>
      </p:sp>
      <p:sp>
        <p:nvSpPr>
          <p:cNvPr id="3" name="Content Placeholder 2"/>
          <p:cNvSpPr>
            <a:spLocks noGrp="1"/>
          </p:cNvSpPr>
          <p:nvPr>
            <p:ph idx="1"/>
          </p:nvPr>
        </p:nvSpPr>
        <p:spPr>
          <a:xfrm>
            <a:off x="152400" y="1143000"/>
            <a:ext cx="8839200" cy="5410200"/>
          </a:xfrm>
        </p:spPr>
        <p:txBody>
          <a:bodyPr>
            <a:normAutofit/>
          </a:bodyPr>
          <a:lstStyle/>
          <a:p>
            <a:pPr>
              <a:lnSpc>
                <a:spcPct val="105000"/>
              </a:lnSpc>
            </a:pPr>
            <a:r>
              <a:rPr lang="en-AU" sz="2600" b="1" dirty="0" smtClean="0">
                <a:solidFill>
                  <a:srgbClr val="0000CC"/>
                </a:solidFill>
              </a:rPr>
              <a:t>Keywords</a:t>
            </a:r>
            <a:r>
              <a:rPr lang="en-AU" sz="2600" dirty="0" smtClean="0">
                <a:solidFill>
                  <a:srgbClr val="0000CC"/>
                </a:solidFill>
              </a:rPr>
              <a:t> </a:t>
            </a:r>
            <a:r>
              <a:rPr lang="en-AU" sz="2600" dirty="0" smtClean="0"/>
              <a:t>are written in </a:t>
            </a:r>
            <a:r>
              <a:rPr lang="en-AU" sz="2600" b="1" dirty="0" smtClean="0">
                <a:solidFill>
                  <a:srgbClr val="0000CC"/>
                </a:solidFill>
              </a:rPr>
              <a:t>CAPITALS</a:t>
            </a:r>
            <a:r>
              <a:rPr lang="en-AU" sz="2600" dirty="0" smtClean="0"/>
              <a:t>.</a:t>
            </a:r>
          </a:p>
          <a:p>
            <a:pPr>
              <a:lnSpc>
                <a:spcPct val="105000"/>
              </a:lnSpc>
            </a:pPr>
            <a:r>
              <a:rPr lang="en-AU" sz="2600" b="1" dirty="0" smtClean="0">
                <a:solidFill>
                  <a:srgbClr val="0000CC"/>
                </a:solidFill>
              </a:rPr>
              <a:t>Structural elements </a:t>
            </a:r>
            <a:r>
              <a:rPr lang="en-AU" sz="2600" dirty="0" smtClean="0"/>
              <a:t>come in </a:t>
            </a:r>
            <a:r>
              <a:rPr lang="en-AU" sz="2600" b="1" dirty="0" smtClean="0">
                <a:solidFill>
                  <a:srgbClr val="0000CC"/>
                </a:solidFill>
              </a:rPr>
              <a:t>pairs</a:t>
            </a:r>
            <a:r>
              <a:rPr lang="en-AU" sz="2600" dirty="0" smtClean="0"/>
              <a:t>, e.g.</a:t>
            </a:r>
          </a:p>
          <a:p>
            <a:pPr lvl="1">
              <a:lnSpc>
                <a:spcPct val="105000"/>
              </a:lnSpc>
            </a:pPr>
            <a:r>
              <a:rPr lang="en-AU" sz="2200" i="1" dirty="0" smtClean="0"/>
              <a:t>for every </a:t>
            </a:r>
            <a:r>
              <a:rPr lang="en-AU" sz="2200" b="1" dirty="0" smtClean="0"/>
              <a:t>BEGIN</a:t>
            </a:r>
            <a:r>
              <a:rPr lang="en-AU" sz="2200" i="1" dirty="0" smtClean="0"/>
              <a:t> there is an </a:t>
            </a:r>
            <a:r>
              <a:rPr lang="en-AU" sz="2200" b="1" dirty="0" smtClean="0"/>
              <a:t>END</a:t>
            </a:r>
          </a:p>
          <a:p>
            <a:pPr lvl="1">
              <a:lnSpc>
                <a:spcPct val="105000"/>
              </a:lnSpc>
            </a:pPr>
            <a:r>
              <a:rPr lang="en-AU" sz="2200" i="1" dirty="0" smtClean="0"/>
              <a:t>for every </a:t>
            </a:r>
            <a:r>
              <a:rPr lang="en-AU" sz="2200" b="1" dirty="0" smtClean="0"/>
              <a:t>IF</a:t>
            </a:r>
            <a:r>
              <a:rPr lang="en-AU" sz="2200" i="1" dirty="0" smtClean="0"/>
              <a:t> there is an </a:t>
            </a:r>
            <a:r>
              <a:rPr lang="en-AU" sz="2200" b="1" dirty="0" smtClean="0"/>
              <a:t>ENDIF</a:t>
            </a:r>
            <a:r>
              <a:rPr lang="en-AU" sz="2200" i="1" dirty="0" smtClean="0"/>
              <a:t>, etc.</a:t>
            </a:r>
          </a:p>
          <a:p>
            <a:pPr>
              <a:lnSpc>
                <a:spcPct val="105000"/>
              </a:lnSpc>
            </a:pPr>
            <a:r>
              <a:rPr lang="en-AU" sz="2600" b="1" dirty="0" smtClean="0">
                <a:solidFill>
                  <a:srgbClr val="0000CC"/>
                </a:solidFill>
              </a:rPr>
              <a:t>Indenting</a:t>
            </a:r>
            <a:r>
              <a:rPr lang="en-AU" sz="2600" dirty="0" smtClean="0">
                <a:solidFill>
                  <a:srgbClr val="0000CC"/>
                </a:solidFill>
              </a:rPr>
              <a:t> </a:t>
            </a:r>
            <a:r>
              <a:rPr lang="en-AU" sz="2600" dirty="0" smtClean="0"/>
              <a:t>is used to </a:t>
            </a:r>
            <a:r>
              <a:rPr lang="en-AU" sz="2600" b="1" dirty="0" smtClean="0">
                <a:solidFill>
                  <a:srgbClr val="0000CC"/>
                </a:solidFill>
              </a:rPr>
              <a:t>show structure </a:t>
            </a:r>
            <a:r>
              <a:rPr lang="en-AU" sz="2600" dirty="0" smtClean="0"/>
              <a:t>in the algorithm.</a:t>
            </a:r>
          </a:p>
          <a:p>
            <a:pPr>
              <a:lnSpc>
                <a:spcPct val="105000"/>
              </a:lnSpc>
            </a:pPr>
            <a:r>
              <a:rPr lang="en-AU" sz="2600" dirty="0" smtClean="0"/>
              <a:t>The names of </a:t>
            </a:r>
            <a:r>
              <a:rPr lang="en-AU" sz="2600" b="1" dirty="0" smtClean="0">
                <a:solidFill>
                  <a:srgbClr val="0000CC"/>
                </a:solidFill>
              </a:rPr>
              <a:t>subprograms</a:t>
            </a:r>
            <a:r>
              <a:rPr lang="en-AU" sz="2600" dirty="0" smtClean="0">
                <a:solidFill>
                  <a:srgbClr val="0000CC"/>
                </a:solidFill>
              </a:rPr>
              <a:t> </a:t>
            </a:r>
            <a:r>
              <a:rPr lang="en-AU" sz="2600" smtClean="0"/>
              <a:t>are </a:t>
            </a:r>
            <a:r>
              <a:rPr lang="en-AU" sz="2600" b="1" smtClean="0">
                <a:solidFill>
                  <a:srgbClr val="0000CC"/>
                </a:solidFill>
              </a:rPr>
              <a:t>underlined</a:t>
            </a:r>
            <a:r>
              <a:rPr lang="en-AU" sz="2600" smtClean="0"/>
              <a:t>.</a:t>
            </a:r>
          </a:p>
          <a:p>
            <a:pPr lvl="1" algn="just">
              <a:lnSpc>
                <a:spcPct val="105000"/>
              </a:lnSpc>
            </a:pPr>
            <a:r>
              <a:rPr lang="en-AU" sz="2200" i="1"/>
              <a:t>This </a:t>
            </a:r>
            <a:r>
              <a:rPr lang="en-AU" sz="2200" i="1" dirty="0"/>
              <a:t>means that when refining the solution to a problem</a:t>
            </a:r>
            <a:r>
              <a:rPr lang="en-AU" sz="2200" i="1"/>
              <a:t>, a </a:t>
            </a:r>
            <a:r>
              <a:rPr lang="en-AU" sz="2200" i="1" dirty="0"/>
              <a:t>word </a:t>
            </a:r>
            <a:r>
              <a:rPr lang="en-AU" sz="2200" i="1"/>
              <a:t>in an algorithm </a:t>
            </a:r>
            <a:r>
              <a:rPr lang="en-AU" sz="2200" i="1" dirty="0"/>
              <a:t>can be underlined and a subprogram developed.</a:t>
            </a:r>
          </a:p>
          <a:p>
            <a:pPr algn="just">
              <a:lnSpc>
                <a:spcPct val="105000"/>
              </a:lnSpc>
            </a:pPr>
            <a:r>
              <a:rPr lang="en-AU" sz="2400" smtClean="0"/>
              <a:t>This </a:t>
            </a:r>
            <a:r>
              <a:rPr lang="en-AU" sz="2400" dirty="0" smtClean="0"/>
              <a:t>feature enables the use of the </a:t>
            </a:r>
            <a:r>
              <a:rPr lang="en-AU" sz="2400" b="1" dirty="0" smtClean="0"/>
              <a:t>‘top-down’ development </a:t>
            </a:r>
            <a:r>
              <a:rPr lang="en-AU" sz="2400" dirty="0" smtClean="0"/>
              <a:t>concept, where details for a particular process need only be considered within the relevant sub-routine.</a:t>
            </a:r>
            <a:endParaRPr lang="vi-VN" sz="2400" dirty="0"/>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8577D79B-7FBA-47F6-9FFA-F75367D3CFD5}"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38200"/>
          </a:xfrm>
        </p:spPr>
        <p:txBody>
          <a:bodyPr>
            <a:normAutofit fontScale="90000"/>
          </a:bodyPr>
          <a:lstStyle/>
          <a:p>
            <a:pPr>
              <a:defRPr/>
            </a:pPr>
            <a:r>
              <a:rPr lang="en-GB" sz="3100" dirty="0"/>
              <a:t>Algorithmic Problem </a:t>
            </a:r>
            <a:r>
              <a:rPr lang="en-GB" sz="3100" dirty="0" smtClean="0"/>
              <a:t>Solving</a:t>
            </a:r>
            <a:br>
              <a:rPr lang="en-GB" sz="3100" dirty="0" smtClean="0"/>
            </a:br>
            <a:r>
              <a:rPr lang="en-GB" sz="2400" dirty="0" smtClean="0"/>
              <a:t>Flowchart - Overview</a:t>
            </a:r>
            <a:endParaRPr lang="en-US" sz="1800" baseline="-25000" dirty="0"/>
          </a:p>
        </p:txBody>
      </p:sp>
      <p:sp>
        <p:nvSpPr>
          <p:cNvPr id="16387" name="Content Placeholder 2"/>
          <p:cNvSpPr>
            <a:spLocks noGrp="1"/>
          </p:cNvSpPr>
          <p:nvPr>
            <p:ph idx="1"/>
          </p:nvPr>
        </p:nvSpPr>
        <p:spPr>
          <a:xfrm>
            <a:off x="152400" y="1066800"/>
            <a:ext cx="8839200" cy="5410200"/>
          </a:xfrm>
        </p:spPr>
        <p:txBody>
          <a:bodyPr>
            <a:normAutofit lnSpcReduction="10000"/>
          </a:bodyPr>
          <a:lstStyle/>
          <a:p>
            <a:pPr algn="just" eaLnBrk="1" hangingPunct="1">
              <a:spcBef>
                <a:spcPts val="1200"/>
              </a:spcBef>
            </a:pPr>
            <a:r>
              <a:rPr lang="en-US" sz="2200" dirty="0" smtClean="0"/>
              <a:t>A diagrammatic representation that illustrates the </a:t>
            </a:r>
            <a:r>
              <a:rPr lang="en-US" sz="2200" dirty="0" smtClean="0">
                <a:solidFill>
                  <a:srgbClr val="0000CC"/>
                </a:solidFill>
              </a:rPr>
              <a:t>sequence of operations</a:t>
            </a:r>
            <a:r>
              <a:rPr lang="en-US" sz="2200" dirty="0" smtClean="0"/>
              <a:t> to be performed to get the solution of a problem. </a:t>
            </a:r>
          </a:p>
          <a:p>
            <a:pPr algn="just" eaLnBrk="1" hangingPunct="1">
              <a:spcBef>
                <a:spcPts val="1200"/>
              </a:spcBef>
            </a:pPr>
            <a:r>
              <a:rPr lang="en-US" sz="2200" dirty="0" smtClean="0"/>
              <a:t>Generally drawn in the </a:t>
            </a:r>
            <a:r>
              <a:rPr lang="en-US" sz="2200" dirty="0" smtClean="0">
                <a:solidFill>
                  <a:srgbClr val="0000CC"/>
                </a:solidFill>
              </a:rPr>
              <a:t>early stages </a:t>
            </a:r>
            <a:r>
              <a:rPr lang="en-US" sz="2200" dirty="0" smtClean="0"/>
              <a:t>of formulating computer solutions. </a:t>
            </a:r>
          </a:p>
          <a:p>
            <a:pPr algn="just" eaLnBrk="1" hangingPunct="1">
              <a:spcBef>
                <a:spcPts val="1200"/>
              </a:spcBef>
            </a:pPr>
            <a:r>
              <a:rPr lang="en-US" sz="2200" dirty="0" smtClean="0"/>
              <a:t>Facilitate </a:t>
            </a:r>
            <a:r>
              <a:rPr lang="en-US" sz="2200" dirty="0" smtClean="0">
                <a:solidFill>
                  <a:srgbClr val="0000CC"/>
                </a:solidFill>
              </a:rPr>
              <a:t>communication</a:t>
            </a:r>
            <a:r>
              <a:rPr lang="en-US" sz="2200" dirty="0" smtClean="0"/>
              <a:t> between programmers and business people. </a:t>
            </a:r>
          </a:p>
          <a:p>
            <a:pPr algn="just" eaLnBrk="1" hangingPunct="1">
              <a:spcBef>
                <a:spcPts val="1200"/>
              </a:spcBef>
            </a:pPr>
            <a:r>
              <a:rPr lang="en-US" sz="2200" dirty="0" smtClean="0"/>
              <a:t>Play a </a:t>
            </a:r>
            <a:r>
              <a:rPr lang="en-US" sz="2200" dirty="0" smtClean="0">
                <a:solidFill>
                  <a:srgbClr val="0000CC"/>
                </a:solidFill>
              </a:rPr>
              <a:t>vital role </a:t>
            </a:r>
            <a:r>
              <a:rPr lang="en-US" sz="2200" dirty="0" smtClean="0"/>
              <a:t>in the programming of a </a:t>
            </a:r>
            <a:r>
              <a:rPr lang="en-US" sz="2200" smtClean="0"/>
              <a:t>problem </a:t>
            </a:r>
          </a:p>
          <a:p>
            <a:pPr algn="just" eaLnBrk="1" hangingPunct="1">
              <a:spcBef>
                <a:spcPts val="1200"/>
              </a:spcBef>
            </a:pPr>
            <a:r>
              <a:rPr lang="en-US" sz="2200" smtClean="0"/>
              <a:t>Are </a:t>
            </a:r>
            <a:r>
              <a:rPr lang="en-US" sz="2200" dirty="0" smtClean="0"/>
              <a:t>quite helpful in understanding the </a:t>
            </a:r>
            <a:r>
              <a:rPr lang="en-US" sz="2200" dirty="0" smtClean="0">
                <a:solidFill>
                  <a:srgbClr val="0000CC"/>
                </a:solidFill>
              </a:rPr>
              <a:t>logic of complicated </a:t>
            </a:r>
            <a:r>
              <a:rPr lang="en-US" sz="2200" dirty="0" smtClean="0"/>
              <a:t>and </a:t>
            </a:r>
            <a:r>
              <a:rPr lang="en-US" sz="2200" dirty="0" smtClean="0">
                <a:solidFill>
                  <a:srgbClr val="0000CC"/>
                </a:solidFill>
              </a:rPr>
              <a:t>lengthy </a:t>
            </a:r>
            <a:r>
              <a:rPr lang="en-US" sz="2200" smtClean="0">
                <a:solidFill>
                  <a:srgbClr val="0000CC"/>
                </a:solidFill>
              </a:rPr>
              <a:t>problems</a:t>
            </a:r>
            <a:r>
              <a:rPr lang="en-US" sz="2200" smtClean="0"/>
              <a:t>.</a:t>
            </a:r>
          </a:p>
          <a:p>
            <a:pPr algn="just" eaLnBrk="1" hangingPunct="1">
              <a:spcBef>
                <a:spcPts val="1200"/>
              </a:spcBef>
            </a:pPr>
            <a:r>
              <a:rPr lang="en-US" sz="2200" smtClean="0"/>
              <a:t>Once </a:t>
            </a:r>
            <a:r>
              <a:rPr lang="en-US" sz="2200" dirty="0" smtClean="0"/>
              <a:t>the flowchart is drawn, it becomes </a:t>
            </a:r>
            <a:r>
              <a:rPr lang="en-US" sz="2200" dirty="0" smtClean="0">
                <a:solidFill>
                  <a:srgbClr val="0000CC"/>
                </a:solidFill>
              </a:rPr>
              <a:t>easy to write the program </a:t>
            </a:r>
            <a:r>
              <a:rPr lang="en-US" sz="2200" dirty="0" smtClean="0"/>
              <a:t>in any high level language</a:t>
            </a:r>
            <a:r>
              <a:rPr lang="en-US" sz="2200" smtClean="0"/>
              <a:t>. </a:t>
            </a:r>
          </a:p>
          <a:p>
            <a:pPr algn="just" eaLnBrk="1" hangingPunct="1">
              <a:spcBef>
                <a:spcPts val="1200"/>
              </a:spcBef>
            </a:pPr>
            <a:r>
              <a:rPr lang="en-US" sz="2200" smtClean="0"/>
              <a:t>Often </a:t>
            </a:r>
            <a:r>
              <a:rPr lang="en-US" sz="2200" dirty="0" smtClean="0"/>
              <a:t>we see how flowcharts are helpful in </a:t>
            </a:r>
            <a:r>
              <a:rPr lang="en-US" sz="2200" dirty="0" smtClean="0">
                <a:solidFill>
                  <a:srgbClr val="0000CC"/>
                </a:solidFill>
              </a:rPr>
              <a:t>explaining</a:t>
            </a:r>
            <a:r>
              <a:rPr lang="en-US" sz="2200" dirty="0" smtClean="0"/>
              <a:t> the program to others. Hence, it is correct to say that a flowchart is a must for the better documentation of a </a:t>
            </a:r>
            <a:r>
              <a:rPr lang="en-US" sz="2200" dirty="0" smtClean="0">
                <a:solidFill>
                  <a:srgbClr val="0000CC"/>
                </a:solidFill>
              </a:rPr>
              <a:t>complex program</a:t>
            </a:r>
            <a:r>
              <a:rPr lang="en-US" sz="22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990600"/>
          </a:xfrm>
        </p:spPr>
        <p:txBody>
          <a:bodyPr>
            <a:normAutofit/>
          </a:bodyPr>
          <a:lstStyle/>
          <a:p>
            <a:pPr>
              <a:defRPr/>
            </a:pPr>
            <a:r>
              <a:rPr lang="en-GB" dirty="0"/>
              <a:t>Algorithmic Problem Solving </a:t>
            </a:r>
            <a:r>
              <a:rPr lang="en-GB" dirty="0" smtClean="0"/>
              <a:t/>
            </a:r>
            <a:br>
              <a:rPr lang="en-GB" dirty="0" smtClean="0"/>
            </a:br>
            <a:r>
              <a:rPr lang="en-GB" sz="2400" dirty="0"/>
              <a:t> Flowchart - </a:t>
            </a:r>
            <a:r>
              <a:rPr lang="en-GB" sz="2400" dirty="0" smtClean="0"/>
              <a:t>B</a:t>
            </a:r>
            <a:r>
              <a:rPr lang="en-US" sz="2400" dirty="0" err="1" smtClean="0"/>
              <a:t>asic</a:t>
            </a:r>
            <a:r>
              <a:rPr lang="en-US" sz="2400" dirty="0" smtClean="0"/>
              <a:t> Flowchart Symbols</a:t>
            </a:r>
            <a:endParaRPr lang="en-US" sz="2400" dirty="0"/>
          </a:p>
        </p:txBody>
      </p:sp>
      <p:pic>
        <p:nvPicPr>
          <p:cNvPr id="17411" name="Picture 2" descr="http://www.hci.com.au/hcisite2/toolkit/images/rndsqua.gif"/>
          <p:cNvPicPr>
            <a:picLocks noChangeAspect="1" noChangeArrowheads="1"/>
          </p:cNvPicPr>
          <p:nvPr/>
        </p:nvPicPr>
        <p:blipFill>
          <a:blip r:embed="rId2" cstate="print"/>
          <a:srcRect/>
          <a:stretch>
            <a:fillRect/>
          </a:stretch>
        </p:blipFill>
        <p:spPr bwMode="auto">
          <a:xfrm>
            <a:off x="457200" y="1344931"/>
            <a:ext cx="609600" cy="560070"/>
          </a:xfrm>
          <a:prstGeom prst="rect">
            <a:avLst/>
          </a:prstGeom>
          <a:noFill/>
          <a:ln w="9525">
            <a:noFill/>
            <a:miter lim="800000"/>
            <a:headEnd/>
            <a:tailEnd/>
          </a:ln>
        </p:spPr>
      </p:pic>
      <p:sp>
        <p:nvSpPr>
          <p:cNvPr id="17412" name="TextBox 4"/>
          <p:cNvSpPr txBox="1">
            <a:spLocks noChangeArrowheads="1"/>
          </p:cNvSpPr>
          <p:nvPr/>
        </p:nvSpPr>
        <p:spPr bwMode="auto">
          <a:xfrm>
            <a:off x="1219200" y="1219200"/>
            <a:ext cx="7696200" cy="923330"/>
          </a:xfrm>
          <a:prstGeom prst="rect">
            <a:avLst/>
          </a:prstGeom>
          <a:noFill/>
          <a:ln w="9525">
            <a:noFill/>
            <a:miter lim="800000"/>
            <a:headEnd/>
            <a:tailEnd/>
          </a:ln>
        </p:spPr>
        <p:txBody>
          <a:bodyPr wrap="square">
            <a:spAutoFit/>
          </a:bodyPr>
          <a:lstStyle/>
          <a:p>
            <a:pPr algn="just"/>
            <a:r>
              <a:rPr lang="en-US" b="1" dirty="0"/>
              <a:t>Rounded box </a:t>
            </a:r>
            <a:r>
              <a:rPr lang="en-US" dirty="0"/>
              <a:t>- use it to represent an event which occurs </a:t>
            </a:r>
            <a:r>
              <a:rPr lang="en-US" dirty="0">
                <a:solidFill>
                  <a:srgbClr val="0000CC"/>
                </a:solidFill>
              </a:rPr>
              <a:t>automatically</a:t>
            </a:r>
            <a:r>
              <a:rPr lang="en-US" dirty="0"/>
              <a:t>. Such an event will trigger a subsequent action, for example `receive telephone call’, or describe a new state of affairs.</a:t>
            </a:r>
          </a:p>
        </p:txBody>
      </p:sp>
      <p:pic>
        <p:nvPicPr>
          <p:cNvPr id="17413" name="Picture 4" descr="http://www.hci.com.au/hcisite2/toolkit/images/square.gif"/>
          <p:cNvPicPr>
            <a:picLocks noChangeAspect="1" noChangeArrowheads="1"/>
          </p:cNvPicPr>
          <p:nvPr/>
        </p:nvPicPr>
        <p:blipFill>
          <a:blip r:embed="rId3" cstate="print"/>
          <a:srcRect/>
          <a:stretch>
            <a:fillRect/>
          </a:stretch>
        </p:blipFill>
        <p:spPr bwMode="auto">
          <a:xfrm>
            <a:off x="457200" y="2760999"/>
            <a:ext cx="609600" cy="560070"/>
          </a:xfrm>
          <a:prstGeom prst="rect">
            <a:avLst/>
          </a:prstGeom>
          <a:noFill/>
          <a:ln w="9525">
            <a:noFill/>
            <a:miter lim="800000"/>
            <a:headEnd/>
            <a:tailEnd/>
          </a:ln>
        </p:spPr>
      </p:pic>
      <p:pic>
        <p:nvPicPr>
          <p:cNvPr id="17414" name="Picture 6" descr="http://www.hci.com.au/hcisite2/toolkit/images/diamnd.gif"/>
          <p:cNvPicPr>
            <a:picLocks noChangeAspect="1" noChangeArrowheads="1"/>
          </p:cNvPicPr>
          <p:nvPr/>
        </p:nvPicPr>
        <p:blipFill>
          <a:blip r:embed="rId4" cstate="print"/>
          <a:srcRect/>
          <a:stretch>
            <a:fillRect/>
          </a:stretch>
        </p:blipFill>
        <p:spPr bwMode="auto">
          <a:xfrm>
            <a:off x="457200" y="4235470"/>
            <a:ext cx="609600" cy="560070"/>
          </a:xfrm>
          <a:prstGeom prst="rect">
            <a:avLst/>
          </a:prstGeom>
          <a:noFill/>
          <a:ln w="9525">
            <a:noFill/>
            <a:miter lim="800000"/>
            <a:headEnd/>
            <a:tailEnd/>
          </a:ln>
        </p:spPr>
      </p:pic>
      <p:pic>
        <p:nvPicPr>
          <p:cNvPr id="17415" name="Picture 8" descr="http://www.hci.com.au/hcisite2/toolkit/images/circle.gif"/>
          <p:cNvPicPr>
            <a:picLocks noChangeAspect="1" noChangeArrowheads="1"/>
          </p:cNvPicPr>
          <p:nvPr/>
        </p:nvPicPr>
        <p:blipFill>
          <a:blip r:embed="rId5" cstate="print"/>
          <a:srcRect/>
          <a:stretch>
            <a:fillRect/>
          </a:stretch>
        </p:blipFill>
        <p:spPr bwMode="auto">
          <a:xfrm>
            <a:off x="533400" y="5562600"/>
            <a:ext cx="457200" cy="548640"/>
          </a:xfrm>
          <a:prstGeom prst="rect">
            <a:avLst/>
          </a:prstGeom>
          <a:noFill/>
          <a:ln w="9525">
            <a:noFill/>
            <a:miter lim="800000"/>
            <a:headEnd/>
            <a:tailEnd/>
          </a:ln>
        </p:spPr>
      </p:pic>
      <p:sp>
        <p:nvSpPr>
          <p:cNvPr id="17416" name="TextBox 8"/>
          <p:cNvSpPr txBox="1">
            <a:spLocks noChangeArrowheads="1"/>
          </p:cNvSpPr>
          <p:nvPr/>
        </p:nvSpPr>
        <p:spPr bwMode="auto">
          <a:xfrm>
            <a:off x="1219200" y="2613661"/>
            <a:ext cx="7696200" cy="923330"/>
          </a:xfrm>
          <a:prstGeom prst="rect">
            <a:avLst/>
          </a:prstGeom>
          <a:noFill/>
          <a:ln w="9525">
            <a:noFill/>
            <a:miter lim="800000"/>
            <a:headEnd/>
            <a:tailEnd/>
          </a:ln>
        </p:spPr>
        <p:txBody>
          <a:bodyPr wrap="square">
            <a:spAutoFit/>
          </a:bodyPr>
          <a:lstStyle/>
          <a:p>
            <a:pPr algn="just"/>
            <a:r>
              <a:rPr lang="en-US" b="1" dirty="0"/>
              <a:t>Rectangle or box </a:t>
            </a:r>
            <a:r>
              <a:rPr lang="en-US" dirty="0"/>
              <a:t>- use it to represent an event which is </a:t>
            </a:r>
            <a:r>
              <a:rPr lang="en-US" dirty="0">
                <a:solidFill>
                  <a:srgbClr val="0000CC"/>
                </a:solidFill>
              </a:rPr>
              <a:t>controlled</a:t>
            </a:r>
            <a:r>
              <a:rPr lang="en-US" dirty="0"/>
              <a:t> within the process. Typically this will be a step or action which is taken. In most flowcharts this will be the most frequently used symbol.</a:t>
            </a:r>
          </a:p>
        </p:txBody>
      </p:sp>
      <p:sp>
        <p:nvSpPr>
          <p:cNvPr id="17417" name="TextBox 9"/>
          <p:cNvSpPr txBox="1">
            <a:spLocks noChangeArrowheads="1"/>
          </p:cNvSpPr>
          <p:nvPr/>
        </p:nvSpPr>
        <p:spPr bwMode="auto">
          <a:xfrm>
            <a:off x="1219200" y="4053840"/>
            <a:ext cx="7696200" cy="923330"/>
          </a:xfrm>
          <a:prstGeom prst="rect">
            <a:avLst/>
          </a:prstGeom>
          <a:noFill/>
          <a:ln w="9525">
            <a:noFill/>
            <a:miter lim="800000"/>
            <a:headEnd/>
            <a:tailEnd/>
          </a:ln>
        </p:spPr>
        <p:txBody>
          <a:bodyPr wrap="square">
            <a:spAutoFit/>
          </a:bodyPr>
          <a:lstStyle/>
          <a:p>
            <a:pPr algn="just"/>
            <a:r>
              <a:rPr lang="en-US" b="1" dirty="0"/>
              <a:t>Diamond</a:t>
            </a:r>
            <a:r>
              <a:rPr lang="en-US" dirty="0"/>
              <a:t> - use it to represent a </a:t>
            </a:r>
            <a:r>
              <a:rPr lang="en-US" dirty="0">
                <a:solidFill>
                  <a:srgbClr val="0000CC"/>
                </a:solidFill>
              </a:rPr>
              <a:t>decision point </a:t>
            </a:r>
            <a:r>
              <a:rPr lang="en-US" dirty="0"/>
              <a:t>in the process. Typically, the statement in the symbol will require a `yes' or `no' response and branch to different parts of the flowchart accordingly.</a:t>
            </a:r>
          </a:p>
        </p:txBody>
      </p:sp>
      <p:sp>
        <p:nvSpPr>
          <p:cNvPr id="17418" name="TextBox 10"/>
          <p:cNvSpPr txBox="1">
            <a:spLocks noChangeArrowheads="1"/>
          </p:cNvSpPr>
          <p:nvPr/>
        </p:nvSpPr>
        <p:spPr bwMode="auto">
          <a:xfrm>
            <a:off x="1219200" y="5448301"/>
            <a:ext cx="7696200" cy="923330"/>
          </a:xfrm>
          <a:prstGeom prst="rect">
            <a:avLst/>
          </a:prstGeom>
          <a:noFill/>
          <a:ln w="9525">
            <a:noFill/>
            <a:miter lim="800000"/>
            <a:headEnd/>
            <a:tailEnd/>
          </a:ln>
        </p:spPr>
        <p:txBody>
          <a:bodyPr wrap="square">
            <a:spAutoFit/>
          </a:bodyPr>
          <a:lstStyle/>
          <a:p>
            <a:pPr algn="just"/>
            <a:r>
              <a:rPr lang="en-US" b="1" dirty="0"/>
              <a:t>Circle</a:t>
            </a:r>
            <a:r>
              <a:rPr lang="en-US" dirty="0"/>
              <a:t> - use it to represent a point at which the flowchart </a:t>
            </a:r>
            <a:r>
              <a:rPr lang="en-US" dirty="0">
                <a:solidFill>
                  <a:srgbClr val="0000CC"/>
                </a:solidFill>
              </a:rPr>
              <a:t>connects</a:t>
            </a:r>
            <a:r>
              <a:rPr lang="en-US" dirty="0"/>
              <a:t> with another process. The name or reference for the other process should appear within the symbol.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oft">
  <a:themeElements>
    <a:clrScheme name="Training Mat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Training Materi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raining Materi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aining Materi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aining Materi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aining Materi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aining Materi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aining Materi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aining Materi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ONUC_3_Design Concepts_Cohesion &amp; Coupling</Template>
  <TotalTime>1140</TotalTime>
  <Words>2382</Words>
  <Application>Microsoft Office PowerPoint</Application>
  <PresentationFormat>On-screen Show (4:3)</PresentationFormat>
  <Paragraphs>560</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Corbel</vt:lpstr>
      <vt:lpstr>Monotype Sorts</vt:lpstr>
      <vt:lpstr>Tahoma</vt:lpstr>
      <vt:lpstr>Wingdings</vt:lpstr>
      <vt:lpstr>Fsoft</vt:lpstr>
      <vt:lpstr>Code Design</vt:lpstr>
      <vt:lpstr>Agenda</vt:lpstr>
      <vt:lpstr>Algorithmic Problem Solving  What is an algorithm?</vt:lpstr>
      <vt:lpstr>Algorithmic Problem Solving Pseudo Code: What is Pseudo Code?</vt:lpstr>
      <vt:lpstr>Algorithmic Problem Solving  Pseudo Code: Guidelines 1/3</vt:lpstr>
      <vt:lpstr>Algorithmic Problem Solving  Pseudo Code: Guidelines 2/3</vt:lpstr>
      <vt:lpstr>Algorithmic Problem Solving  Pseudo Code: Guidelines 3/3</vt:lpstr>
      <vt:lpstr>Algorithmic Problem Solving Flowchart - Overview</vt:lpstr>
      <vt:lpstr>Algorithmic Problem Solving   Flowchart - Basic Flowchart Symbols</vt:lpstr>
      <vt:lpstr>Algorithmic Problem Solving   Flowchart - Sample</vt:lpstr>
      <vt:lpstr>Algorithmic Problem Solving  Flow Chart - Practice Time...</vt:lpstr>
      <vt:lpstr>Algorithmic Problem Solving The Structure Theorem – Overview (1/3)</vt:lpstr>
      <vt:lpstr>Algorithmic Problem Solving The Structure Theorem – Overview 2/3</vt:lpstr>
      <vt:lpstr>Algorithmic Problem Solving The Structure Theorem – Overview 3/3</vt:lpstr>
      <vt:lpstr>Algorithmic Problem Solving The Structure Theorem - Sequence</vt:lpstr>
      <vt:lpstr>Algorithmic Problem Solving The Structure Theorem – Sequence Example</vt:lpstr>
      <vt:lpstr>Algorithmic Problem Solving The Structure Theorem – Binary Selection 1/2</vt:lpstr>
      <vt:lpstr>Algorithmic Problem Solving The Structure Theorem – Binary Selection 2/2</vt:lpstr>
      <vt:lpstr>Algorithmic Problem Solving The Structure Theorem – Binary Selection Examples</vt:lpstr>
      <vt:lpstr>Algorithmic Problem Solving The Structure Theorem – Multi-way Selection</vt:lpstr>
      <vt:lpstr>Algorithmic Problem Solving The Structure Theorem – Multi-way Selection Examples</vt:lpstr>
      <vt:lpstr>Algorithmic Problem Solving The Structure Theorem – Repetition</vt:lpstr>
      <vt:lpstr>Algorithmic Problem Solving The Structure Theorem – Repetition Examples</vt:lpstr>
      <vt:lpstr>Algorithmic Problem Solving The Structure Theorem – Repetition</vt:lpstr>
      <vt:lpstr>Algorithmic Problem Solving The Structure Theorem – Repetition Examples</vt:lpstr>
      <vt:lpstr>Algorithmic Problem Solving Pseudo codes - Practice Time…</vt:lpstr>
      <vt:lpstr>PowerPoint Presentation</vt:lpstr>
      <vt:lpstr>Algorithmic Problem Solving  The Structure Theorem – Subprograms 1/3</vt:lpstr>
      <vt:lpstr>Algorithmic Problem Solving  The Structure Theorem – Subprograms 2/3</vt:lpstr>
      <vt:lpstr>Algorithmic Problem Solving  The Structure Theorem – Subprograms 3/3</vt:lpstr>
      <vt:lpstr>PowerPoint Presentation</vt:lpstr>
    </vt:vector>
  </TitlesOfParts>
  <Company>http://ashesh.ramjeeawon.info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 Programming</dc:title>
  <dc:creator>Ashesh</dc:creator>
  <cp:lastModifiedBy>Nguyen Thi Dieu (FHO.FWA)</cp:lastModifiedBy>
  <cp:revision>341</cp:revision>
  <dcterms:created xsi:type="dcterms:W3CDTF">2008-12-04T16:28:50Z</dcterms:created>
  <dcterms:modified xsi:type="dcterms:W3CDTF">2014-12-24T02:41:10Z</dcterms:modified>
</cp:coreProperties>
</file>