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367" r:id="rId3"/>
    <p:sldId id="273" r:id="rId4"/>
    <p:sldId id="280" r:id="rId5"/>
    <p:sldId id="279" r:id="rId6"/>
    <p:sldId id="329" r:id="rId7"/>
    <p:sldId id="284" r:id="rId8"/>
    <p:sldId id="285" r:id="rId9"/>
    <p:sldId id="286" r:id="rId10"/>
    <p:sldId id="393" r:id="rId11"/>
    <p:sldId id="394" r:id="rId12"/>
    <p:sldId id="396" r:id="rId13"/>
    <p:sldId id="397" r:id="rId14"/>
    <p:sldId id="398" r:id="rId15"/>
    <p:sldId id="426" r:id="rId16"/>
    <p:sldId id="399" r:id="rId17"/>
    <p:sldId id="404" r:id="rId18"/>
    <p:sldId id="405" r:id="rId19"/>
    <p:sldId id="406" r:id="rId20"/>
    <p:sldId id="413" r:id="rId21"/>
    <p:sldId id="414" r:id="rId22"/>
    <p:sldId id="427" r:id="rId23"/>
    <p:sldId id="428" r:id="rId24"/>
    <p:sldId id="264" r:id="rId25"/>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8" autoAdjust="0"/>
    <p:restoredTop sz="78169" autoAdjust="0"/>
  </p:normalViewPr>
  <p:slideViewPr>
    <p:cSldViewPr>
      <p:cViewPr varScale="1">
        <p:scale>
          <a:sx n="54" d="100"/>
          <a:sy n="54" d="100"/>
        </p:scale>
        <p:origin x="1926" y="78"/>
      </p:cViewPr>
      <p:guideLst>
        <p:guide orient="horz" pos="2160"/>
        <p:guide pos="2880"/>
      </p:guideLst>
    </p:cSldViewPr>
  </p:slideViewPr>
  <p:outlineViewPr>
    <p:cViewPr>
      <p:scale>
        <a:sx n="33" d="100"/>
        <a:sy n="33" d="100"/>
      </p:scale>
      <p:origin x="0" y="52152"/>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8E39FE8-0482-4024-9344-82930D6D0F30}" type="datetimeFigureOut">
              <a:rPr lang="vi-VN"/>
              <a:pPr>
                <a:defRPr/>
              </a:pPr>
              <a:t>05/01/2015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FC837A45-4EEC-433F-BD9E-E3F5B9DF099A}" type="slidenum">
              <a:rPr lang="vi-VN"/>
              <a:pPr>
                <a:defRPr/>
              </a:pPr>
              <a:t>‹#›</a:t>
            </a:fld>
            <a:endParaRPr lang="vi-VN"/>
          </a:p>
        </p:txBody>
      </p:sp>
    </p:spTree>
    <p:extLst>
      <p:ext uri="{BB962C8B-B14F-4D97-AF65-F5344CB8AC3E}">
        <p14:creationId xmlns:p14="http://schemas.microsoft.com/office/powerpoint/2010/main" val="24500453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Data_visualiza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en.wikipedia.org/wiki/Data_processing"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tlas.kennesaw.edu/~dbraun/csis4650/A&amp;D/UML_tutorial/interaction.ht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atlas.kennesaw.edu/~dbraun/csis4650/A&amp;D/UML_tutorial/state.htm"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eaLnBrk="1" hangingPunct="1">
              <a:lnSpc>
                <a:spcPct val="90000"/>
              </a:lnSpc>
              <a:buFont typeface="Arial" pitchFamily="34" charset="0"/>
              <a:buNone/>
              <a:defRPr/>
            </a:pPr>
            <a:r>
              <a:rPr lang="en-GB" altLang="ja-JP" dirty="0" smtClean="0">
                <a:solidFill>
                  <a:srgbClr val="FF0000"/>
                </a:solidFill>
              </a:rPr>
              <a:t>A statement of a </a:t>
            </a:r>
            <a:r>
              <a:rPr lang="en-GB" altLang="ja-JP" b="1" u="sng" dirty="0" smtClean="0">
                <a:solidFill>
                  <a:srgbClr val="FF0000"/>
                </a:solidFill>
              </a:rPr>
              <a:t>service</a:t>
            </a:r>
            <a:r>
              <a:rPr lang="en-GB" altLang="ja-JP" dirty="0" smtClean="0">
                <a:solidFill>
                  <a:srgbClr val="FF0000"/>
                </a:solidFill>
              </a:rPr>
              <a:t> the system must do</a:t>
            </a:r>
          </a:p>
          <a:p>
            <a:pPr lvl="1" eaLnBrk="1" hangingPunct="1">
              <a:lnSpc>
                <a:spcPct val="90000"/>
              </a:lnSpc>
              <a:buFont typeface="Arial" pitchFamily="34" charset="0"/>
              <a:buChar char="–"/>
              <a:defRPr/>
            </a:pPr>
            <a:r>
              <a:rPr lang="en-GB" altLang="ja-JP" dirty="0" smtClean="0"/>
              <a:t>Example: t</a:t>
            </a:r>
            <a:r>
              <a:rPr lang="en-GB" dirty="0" smtClean="0"/>
              <a:t>he user </a:t>
            </a:r>
            <a:r>
              <a:rPr lang="en-GB" u="sng" dirty="0" smtClean="0"/>
              <a:t>shall</a:t>
            </a:r>
            <a:r>
              <a:rPr lang="en-GB" b="1" dirty="0" smtClean="0"/>
              <a:t> </a:t>
            </a:r>
            <a:r>
              <a:rPr lang="en-GB" dirty="0" smtClean="0"/>
              <a:t>be able to add a new contact to the address book</a:t>
            </a:r>
            <a:endParaRPr lang="en-GB" altLang="ja-JP" dirty="0" smtClean="0"/>
          </a:p>
          <a:p>
            <a:pPr eaLnBrk="1" hangingPunct="1">
              <a:lnSpc>
                <a:spcPct val="90000"/>
              </a:lnSpc>
              <a:buFont typeface="Arial" pitchFamily="34" charset="0"/>
              <a:buNone/>
              <a:defRPr/>
            </a:pPr>
            <a:r>
              <a:rPr lang="en-GB" altLang="ja-JP" dirty="0" smtClean="0"/>
              <a:t>         	           OR</a:t>
            </a:r>
          </a:p>
          <a:p>
            <a:pPr marL="342900" indent="-342900" eaLnBrk="1" hangingPunct="1">
              <a:lnSpc>
                <a:spcPct val="90000"/>
              </a:lnSpc>
              <a:spcBef>
                <a:spcPct val="20000"/>
              </a:spcBef>
              <a:buFont typeface="Arial" pitchFamily="34" charset="0"/>
              <a:buNone/>
              <a:defRPr/>
            </a:pPr>
            <a:r>
              <a:rPr lang="en-GB" altLang="ja-JP" sz="3200" dirty="0" smtClean="0">
                <a:solidFill>
                  <a:srgbClr val="FF0000"/>
                </a:solidFill>
                <a:cs typeface="Arial" pitchFamily="34" charset="0"/>
              </a:rPr>
              <a:t>A statement of a </a:t>
            </a:r>
            <a:r>
              <a:rPr lang="en-GB" altLang="ja-JP" sz="3200" b="1" u="sng" dirty="0" smtClean="0">
                <a:solidFill>
                  <a:srgbClr val="FF0000"/>
                </a:solidFill>
                <a:cs typeface="Arial" pitchFamily="34" charset="0"/>
              </a:rPr>
              <a:t>constraint</a:t>
            </a:r>
            <a:r>
              <a:rPr lang="en-GB" altLang="ja-JP" sz="3200" dirty="0" smtClean="0">
                <a:solidFill>
                  <a:srgbClr val="FF0000"/>
                </a:solidFill>
                <a:cs typeface="Arial" pitchFamily="34" charset="0"/>
              </a:rPr>
              <a:t> the system must satisfy</a:t>
            </a:r>
          </a:p>
          <a:p>
            <a:pPr marL="742950" lvl="1" indent="-285750" eaLnBrk="1" hangingPunct="1">
              <a:lnSpc>
                <a:spcPct val="90000"/>
              </a:lnSpc>
              <a:spcBef>
                <a:spcPct val="20000"/>
              </a:spcBef>
              <a:buFont typeface="Arial" pitchFamily="34" charset="0"/>
              <a:buChar char="–"/>
              <a:defRPr/>
            </a:pPr>
            <a:r>
              <a:rPr lang="en-GB" altLang="ja-JP" sz="2800" dirty="0" smtClean="0">
                <a:cs typeface="Arial" pitchFamily="34" charset="0"/>
              </a:rPr>
              <a:t>Example: a search on contacts </a:t>
            </a:r>
            <a:r>
              <a:rPr lang="en-GB" altLang="ja-JP" sz="2800" u="sng" dirty="0" smtClean="0">
                <a:cs typeface="Arial" pitchFamily="34" charset="0"/>
              </a:rPr>
              <a:t>shall</a:t>
            </a:r>
            <a:r>
              <a:rPr lang="en-GB" altLang="ja-JP" sz="2800" dirty="0" smtClean="0">
                <a:cs typeface="Arial" pitchFamily="34" charset="0"/>
              </a:rPr>
              <a:t> return a result in no more than 2 seconds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A condition or capability needed by a stakeholder2 to solve a problem or achieve an</a:t>
            </a:r>
          </a:p>
          <a:p>
            <a:r>
              <a:rPr lang="en-US" sz="1200" kern="1200" baseline="0" dirty="0" smtClean="0">
                <a:solidFill>
                  <a:schemeClr val="tx1"/>
                </a:solidFill>
                <a:latin typeface="+mn-lt"/>
                <a:ea typeface="+mn-ea"/>
                <a:cs typeface="+mn-cs"/>
              </a:rPr>
              <a:t>objective.</a:t>
            </a:r>
          </a:p>
          <a:p>
            <a:r>
              <a:rPr lang="en-US" sz="1200" kern="1200" baseline="0" dirty="0" smtClean="0">
                <a:solidFill>
                  <a:schemeClr val="tx1"/>
                </a:solidFill>
                <a:latin typeface="+mn-lt"/>
                <a:ea typeface="+mn-ea"/>
                <a:cs typeface="+mn-cs"/>
              </a:rPr>
              <a:t>(2) A condition or capability that must be met or possessed by a system or system</a:t>
            </a:r>
          </a:p>
          <a:p>
            <a:r>
              <a:rPr lang="en-US" sz="1200" kern="1200" baseline="0" dirty="0" smtClean="0">
                <a:solidFill>
                  <a:schemeClr val="tx1"/>
                </a:solidFill>
                <a:latin typeface="+mn-lt"/>
                <a:ea typeface="+mn-ea"/>
                <a:cs typeface="+mn-cs"/>
              </a:rPr>
              <a:t>component to satisfy a contract, standard, specification, or other formally imposed</a:t>
            </a:r>
          </a:p>
          <a:p>
            <a:r>
              <a:rPr lang="en-US" sz="1200" kern="1200" baseline="0" dirty="0" smtClean="0">
                <a:solidFill>
                  <a:schemeClr val="tx1"/>
                </a:solidFill>
                <a:latin typeface="+mn-lt"/>
                <a:ea typeface="+mn-ea"/>
                <a:cs typeface="+mn-cs"/>
              </a:rPr>
              <a:t>documents.</a:t>
            </a:r>
          </a:p>
          <a:p>
            <a:r>
              <a:rPr lang="en-US" sz="1200" kern="1200" baseline="0" dirty="0" smtClean="0">
                <a:solidFill>
                  <a:schemeClr val="tx1"/>
                </a:solidFill>
                <a:latin typeface="+mn-lt"/>
                <a:ea typeface="+mn-ea"/>
                <a:cs typeface="+mn-cs"/>
              </a:rPr>
              <a:t>(3) A documented representation of a condition or capability as in (1) or (2).</a:t>
            </a: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429E58-3E99-43E9-B05F-5ADBD62F6AA3}" type="slidenum">
              <a:rPr lang="vi-VN" smtClean="0">
                <a:latin typeface="Arial" charset="0"/>
                <a:cs typeface="Arial" charset="0"/>
              </a:rPr>
              <a:pPr/>
              <a:t>3</a:t>
            </a:fld>
            <a:endParaRPr lang="vi-VN" smtClean="0">
              <a:latin typeface="Arial" charset="0"/>
              <a:cs typeface="Arial" charset="0"/>
            </a:endParaRPr>
          </a:p>
        </p:txBody>
      </p:sp>
    </p:spTree>
    <p:extLst>
      <p:ext uri="{BB962C8B-B14F-4D97-AF65-F5344CB8AC3E}">
        <p14:creationId xmlns:p14="http://schemas.microsoft.com/office/powerpoint/2010/main" val="3006414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 use case is a use to which the system will be put as someone or something interacts with it. The description of the use case should describe the series of steps that take place during the interaction and include different ways that this interaction could play out.\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13</a:t>
            </a:fld>
            <a:endParaRPr lang="vi-VN"/>
          </a:p>
        </p:txBody>
      </p:sp>
    </p:spTree>
    <p:extLst>
      <p:ext uri="{BB962C8B-B14F-4D97-AF65-F5344CB8AC3E}">
        <p14:creationId xmlns:p14="http://schemas.microsoft.com/office/powerpoint/2010/main" val="952227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14</a:t>
            </a:fld>
            <a:endParaRPr lang="vi-VN"/>
          </a:p>
        </p:txBody>
      </p:sp>
    </p:spTree>
    <p:extLst>
      <p:ext uri="{BB962C8B-B14F-4D97-AF65-F5344CB8AC3E}">
        <p14:creationId xmlns:p14="http://schemas.microsoft.com/office/powerpoint/2010/main" val="3560476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a:spcBef>
                <a:spcPct val="35000"/>
              </a:spcBef>
              <a:buSzPct val="80000"/>
            </a:pPr>
            <a:r>
              <a:rPr lang="en-US" b="1" dirty="0" smtClean="0"/>
              <a:t>Use case definition</a:t>
            </a:r>
          </a:p>
          <a:p>
            <a:pPr lvl="1">
              <a:spcBef>
                <a:spcPct val="35000"/>
              </a:spcBef>
              <a:buSzPct val="80000"/>
            </a:pPr>
            <a:r>
              <a:rPr lang="en-US" dirty="0" smtClean="0"/>
              <a:t>An abstraction of a set of sequences of actions that yields some functionality</a:t>
            </a:r>
          </a:p>
          <a:p>
            <a:pPr lvl="1">
              <a:spcBef>
                <a:spcPts val="744"/>
              </a:spcBef>
              <a:buSzPct val="80000"/>
            </a:pPr>
            <a:r>
              <a:rPr lang="en-US" dirty="0" smtClean="0"/>
              <a:t>Represents some </a:t>
            </a:r>
            <a:r>
              <a:rPr lang="en-US" u="sng" dirty="0" smtClean="0"/>
              <a:t>user-visible</a:t>
            </a:r>
            <a:r>
              <a:rPr lang="en-US" dirty="0" smtClean="0"/>
              <a:t> function.</a:t>
            </a:r>
          </a:p>
          <a:p>
            <a:pPr lvl="1">
              <a:spcBef>
                <a:spcPts val="744"/>
              </a:spcBef>
              <a:buSzPct val="80000"/>
            </a:pPr>
            <a:r>
              <a:rPr lang="en-US" dirty="0" smtClean="0"/>
              <a:t>Always initiated by an “actor”</a:t>
            </a:r>
          </a:p>
          <a:p>
            <a:pPr lvl="1">
              <a:spcBef>
                <a:spcPts val="744"/>
              </a:spcBef>
              <a:buSzPct val="80000"/>
            </a:pPr>
            <a:r>
              <a:rPr lang="en-US" dirty="0" smtClean="0"/>
              <a:t>Describes the interaction between the actors and the system for a system function</a:t>
            </a:r>
          </a:p>
          <a:p>
            <a:pPr lvl="1">
              <a:spcBef>
                <a:spcPts val="744"/>
              </a:spcBef>
              <a:buSzPct val="80000"/>
            </a:pPr>
            <a:r>
              <a:rPr lang="en-US" dirty="0" smtClean="0"/>
              <a:t>Achieves a discrete goal for the actor</a:t>
            </a:r>
          </a:p>
          <a:p>
            <a:pPr>
              <a:spcBef>
                <a:spcPts val="736"/>
              </a:spcBef>
              <a:buSzPct val="80000"/>
            </a:pPr>
            <a:r>
              <a:rPr lang="en-US" b="1" dirty="0" smtClean="0"/>
              <a:t>Finding use cases</a:t>
            </a:r>
          </a:p>
          <a:p>
            <a:pPr lvl="1">
              <a:spcBef>
                <a:spcPts val="736"/>
              </a:spcBef>
              <a:buSzPct val="80000"/>
            </a:pPr>
            <a:r>
              <a:rPr lang="en-US" dirty="0" smtClean="0"/>
              <a:t>What functions does the system perform?</a:t>
            </a:r>
          </a:p>
          <a:p>
            <a:pPr lvl="1">
              <a:spcBef>
                <a:spcPts val="736"/>
              </a:spcBef>
              <a:buSzPct val="80000"/>
            </a:pPr>
            <a:r>
              <a:rPr lang="en-US" dirty="0" smtClean="0"/>
              <a:t>What functions do the “actors” require?</a:t>
            </a:r>
          </a:p>
          <a:p>
            <a:pPr lvl="1">
              <a:spcBef>
                <a:spcPts val="736"/>
              </a:spcBef>
              <a:buSzPct val="80000"/>
            </a:pPr>
            <a:r>
              <a:rPr lang="en-US" dirty="0" smtClean="0"/>
              <a:t>What input/output does the system need?</a:t>
            </a:r>
          </a:p>
          <a:p>
            <a:pPr lvl="1">
              <a:spcBef>
                <a:spcPts val="736"/>
              </a:spcBef>
              <a:buSzPct val="80000"/>
            </a:pPr>
            <a:r>
              <a:rPr lang="en-US" dirty="0" smtClean="0"/>
              <a:t>What </a:t>
            </a:r>
            <a:r>
              <a:rPr lang="en-US" b="1" u="sng" dirty="0" smtClean="0">
                <a:solidFill>
                  <a:srgbClr val="2276AA"/>
                </a:solidFill>
              </a:rPr>
              <a:t>verbs</a:t>
            </a:r>
            <a:r>
              <a:rPr lang="en-US" dirty="0" smtClean="0"/>
              <a:t> are used to describe the system?</a:t>
            </a:r>
          </a:p>
          <a:p>
            <a:pPr lvl="2">
              <a:spcBef>
                <a:spcPts val="644"/>
              </a:spcBef>
            </a:pPr>
            <a:r>
              <a:rPr lang="en-US" dirty="0" smtClean="0"/>
              <a:t>The Reservation Clerk </a:t>
            </a:r>
            <a:r>
              <a:rPr lang="en-US" u="sng" dirty="0" smtClean="0">
                <a:solidFill>
                  <a:srgbClr val="2276AA"/>
                </a:solidFill>
              </a:rPr>
              <a:t>makes a booking </a:t>
            </a:r>
            <a:r>
              <a:rPr lang="en-US" dirty="0" smtClean="0"/>
              <a:t>using the system, based on the... </a:t>
            </a:r>
          </a:p>
          <a:p>
            <a:pPr lvl="2">
              <a:spcBef>
                <a:spcPts val="644"/>
              </a:spcBef>
            </a:pPr>
            <a:r>
              <a:rPr lang="en-US" dirty="0" smtClean="0"/>
              <a:t>The Airport Manager can </a:t>
            </a:r>
            <a:r>
              <a:rPr lang="en-US" u="sng" dirty="0" smtClean="0">
                <a:solidFill>
                  <a:srgbClr val="2276AA"/>
                </a:solidFill>
              </a:rPr>
              <a:t>make an entry for a new flight</a:t>
            </a:r>
            <a:r>
              <a:rPr lang="en-US" dirty="0" smtClean="0"/>
              <a:t>. He can also </a:t>
            </a:r>
            <a:r>
              <a:rPr lang="en-US" u="sng" dirty="0" smtClean="0">
                <a:solidFill>
                  <a:srgbClr val="2276AA"/>
                </a:solidFill>
              </a:rPr>
              <a:t>modify flight details </a:t>
            </a:r>
            <a:r>
              <a:rPr lang="en-US" dirty="0" smtClean="0"/>
              <a:t>...</a:t>
            </a:r>
          </a:p>
          <a:p>
            <a:r>
              <a:rPr lang="en-US" b="1" dirty="0" smtClean="0"/>
              <a:t>Actor</a:t>
            </a:r>
          </a:p>
          <a:p>
            <a:pPr lvl="1">
              <a:spcBef>
                <a:spcPts val="736"/>
              </a:spcBef>
              <a:buSzPct val="80000"/>
            </a:pPr>
            <a:r>
              <a:rPr lang="en-US" dirty="0" smtClean="0"/>
              <a:t>A role that interacts with the system</a:t>
            </a:r>
          </a:p>
          <a:p>
            <a:pPr lvl="1">
              <a:spcBef>
                <a:spcPts val="736"/>
              </a:spcBef>
              <a:buSzPct val="80000"/>
            </a:pPr>
            <a:r>
              <a:rPr lang="en-US" dirty="0" smtClean="0"/>
              <a:t>Represents a role, </a:t>
            </a:r>
            <a:r>
              <a:rPr lang="en-US" u="sng" dirty="0" smtClean="0"/>
              <a:t>not individuals</a:t>
            </a:r>
          </a:p>
          <a:p>
            <a:pPr lvl="2">
              <a:spcBef>
                <a:spcPts val="736"/>
              </a:spcBef>
              <a:buSzPct val="80000"/>
            </a:pPr>
            <a:r>
              <a:rPr lang="en-US" dirty="0" smtClean="0"/>
              <a:t>can be a person, a device, or another system</a:t>
            </a:r>
          </a:p>
          <a:p>
            <a:pPr lvl="1">
              <a:spcBef>
                <a:spcPts val="736"/>
              </a:spcBef>
              <a:buSzPct val="80000"/>
            </a:pPr>
            <a:r>
              <a:rPr lang="en-US" dirty="0" smtClean="0"/>
              <a:t>Communicate with the system by sending, receiving messages</a:t>
            </a:r>
          </a:p>
          <a:p>
            <a:pPr lvl="1">
              <a:spcBef>
                <a:spcPts val="736"/>
              </a:spcBef>
              <a:buSzPct val="80000"/>
            </a:pPr>
            <a:r>
              <a:rPr lang="en-US" dirty="0" smtClean="0"/>
              <a:t>May participate in many use cases; a use case may have several actors participating in it</a:t>
            </a:r>
          </a:p>
          <a:p>
            <a:r>
              <a:rPr lang="en-US" b="1" dirty="0" smtClean="0"/>
              <a:t>Finding actors</a:t>
            </a:r>
          </a:p>
          <a:p>
            <a:pPr lvl="1">
              <a:spcBef>
                <a:spcPts val="736"/>
              </a:spcBef>
              <a:buSzPct val="80000"/>
            </a:pPr>
            <a:r>
              <a:rPr lang="en-US" dirty="0" smtClean="0"/>
              <a:t>Who uses the main functionality of the system?</a:t>
            </a:r>
          </a:p>
          <a:p>
            <a:pPr lvl="1">
              <a:spcBef>
                <a:spcPts val="736"/>
              </a:spcBef>
              <a:buSzPct val="80000"/>
            </a:pPr>
            <a:r>
              <a:rPr lang="en-US" dirty="0" smtClean="0"/>
              <a:t>Which hardware devices the system needs to handle?</a:t>
            </a:r>
          </a:p>
          <a:p>
            <a:pPr lvl="1">
              <a:spcBef>
                <a:spcPts val="736"/>
              </a:spcBef>
              <a:buSzPct val="80000"/>
            </a:pPr>
            <a:r>
              <a:rPr lang="en-US" dirty="0" smtClean="0"/>
              <a:t>Which other external systems does the system need to interact with?</a:t>
            </a:r>
          </a:p>
          <a:p>
            <a:pPr lvl="1">
              <a:spcBef>
                <a:spcPts val="736"/>
              </a:spcBef>
              <a:buSzPct val="80000"/>
            </a:pPr>
            <a:r>
              <a:rPr lang="en-US" dirty="0" smtClean="0"/>
              <a:t>Identify </a:t>
            </a:r>
            <a:r>
              <a:rPr lang="en-US" b="1" u="sng" dirty="0" smtClean="0">
                <a:solidFill>
                  <a:srgbClr val="2276AA"/>
                </a:solidFill>
              </a:rPr>
              <a:t>nouns</a:t>
            </a:r>
            <a:r>
              <a:rPr lang="en-US" dirty="0" smtClean="0">
                <a:solidFill>
                  <a:srgbClr val="2276AA"/>
                </a:solidFill>
              </a:rPr>
              <a:t>/</a:t>
            </a:r>
            <a:r>
              <a:rPr lang="en-US" b="1" u="sng" dirty="0" smtClean="0">
                <a:solidFill>
                  <a:srgbClr val="2276AA"/>
                </a:solidFill>
              </a:rPr>
              <a:t>subjects</a:t>
            </a:r>
            <a:r>
              <a:rPr lang="en-US" b="1" dirty="0" smtClean="0">
                <a:solidFill>
                  <a:srgbClr val="800000"/>
                </a:solidFill>
              </a:rPr>
              <a:t> </a:t>
            </a:r>
            <a:r>
              <a:rPr lang="en-US" dirty="0" smtClean="0"/>
              <a:t>used to describe the system</a:t>
            </a:r>
          </a:p>
          <a:p>
            <a:pPr lvl="2">
              <a:spcBef>
                <a:spcPts val="644"/>
              </a:spcBef>
            </a:pPr>
            <a:r>
              <a:rPr lang="en-US" dirty="0" smtClean="0"/>
              <a:t>The </a:t>
            </a:r>
            <a:r>
              <a:rPr lang="en-US" u="sng" dirty="0" smtClean="0">
                <a:solidFill>
                  <a:srgbClr val="2276AA"/>
                </a:solidFill>
              </a:rPr>
              <a:t>Reservation Clerk</a:t>
            </a:r>
            <a:r>
              <a:rPr lang="en-US" dirty="0" smtClean="0">
                <a:solidFill>
                  <a:srgbClr val="2276AA"/>
                </a:solidFill>
              </a:rPr>
              <a:t> </a:t>
            </a:r>
            <a:r>
              <a:rPr lang="en-US" dirty="0" smtClean="0"/>
              <a:t>makes a booking using the system, based on the... </a:t>
            </a:r>
          </a:p>
          <a:p>
            <a:pPr lvl="1">
              <a:spcBef>
                <a:spcPts val="644"/>
              </a:spcBef>
            </a:pPr>
            <a:r>
              <a:rPr lang="en-US" dirty="0" smtClean="0"/>
              <a:t>A </a:t>
            </a:r>
            <a:r>
              <a:rPr lang="en-US" u="sng" dirty="0" smtClean="0">
                <a:solidFill>
                  <a:srgbClr val="2276AA"/>
                </a:solidFill>
              </a:rPr>
              <a:t>user</a:t>
            </a:r>
            <a:r>
              <a:rPr lang="en-US" dirty="0" smtClean="0"/>
              <a:t> must login in order to save his itinerary</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15</a:t>
            </a:fld>
            <a:endParaRPr lang="vi-VN"/>
          </a:p>
        </p:txBody>
      </p:sp>
    </p:spTree>
    <p:extLst>
      <p:ext uri="{BB962C8B-B14F-4D97-AF65-F5344CB8AC3E}">
        <p14:creationId xmlns:p14="http://schemas.microsoft.com/office/powerpoint/2010/main" val="652751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a:spcBef>
                <a:spcPct val="35000"/>
              </a:spcBef>
              <a:buSzPct val="80000"/>
            </a:pPr>
            <a:r>
              <a:rPr lang="en-US" b="1" dirty="0" smtClean="0"/>
              <a:t>Use case definition</a:t>
            </a:r>
          </a:p>
          <a:p>
            <a:pPr lvl="1">
              <a:spcBef>
                <a:spcPct val="35000"/>
              </a:spcBef>
              <a:buSzPct val="80000"/>
            </a:pPr>
            <a:r>
              <a:rPr lang="en-US" dirty="0" smtClean="0"/>
              <a:t>An abstraction of a set of sequences of actions that yields some functionality</a:t>
            </a:r>
          </a:p>
          <a:p>
            <a:pPr lvl="1">
              <a:spcBef>
                <a:spcPts val="744"/>
              </a:spcBef>
              <a:buSzPct val="80000"/>
            </a:pPr>
            <a:r>
              <a:rPr lang="en-US" dirty="0" smtClean="0"/>
              <a:t>Represents some </a:t>
            </a:r>
            <a:r>
              <a:rPr lang="en-US" u="sng" dirty="0" smtClean="0"/>
              <a:t>user-visible</a:t>
            </a:r>
            <a:r>
              <a:rPr lang="en-US" dirty="0" smtClean="0"/>
              <a:t> function.</a:t>
            </a:r>
          </a:p>
          <a:p>
            <a:pPr lvl="1">
              <a:spcBef>
                <a:spcPts val="744"/>
              </a:spcBef>
              <a:buSzPct val="80000"/>
            </a:pPr>
            <a:r>
              <a:rPr lang="en-US" dirty="0" smtClean="0"/>
              <a:t>Always initiated by an “actor”</a:t>
            </a:r>
          </a:p>
          <a:p>
            <a:pPr lvl="1">
              <a:spcBef>
                <a:spcPts val="744"/>
              </a:spcBef>
              <a:buSzPct val="80000"/>
            </a:pPr>
            <a:r>
              <a:rPr lang="en-US" dirty="0" smtClean="0"/>
              <a:t>Describes the interaction between the actors and the system for a system function</a:t>
            </a:r>
          </a:p>
          <a:p>
            <a:pPr lvl="1">
              <a:spcBef>
                <a:spcPts val="744"/>
              </a:spcBef>
              <a:buSzPct val="80000"/>
            </a:pPr>
            <a:r>
              <a:rPr lang="en-US" dirty="0" smtClean="0"/>
              <a:t>Achieves a discrete goal for the actor</a:t>
            </a:r>
          </a:p>
          <a:p>
            <a:pPr>
              <a:spcBef>
                <a:spcPts val="736"/>
              </a:spcBef>
              <a:buSzPct val="80000"/>
            </a:pPr>
            <a:r>
              <a:rPr lang="en-US" b="1" dirty="0" smtClean="0"/>
              <a:t>Finding use cases</a:t>
            </a:r>
          </a:p>
          <a:p>
            <a:pPr lvl="1">
              <a:spcBef>
                <a:spcPts val="736"/>
              </a:spcBef>
              <a:buSzPct val="80000"/>
            </a:pPr>
            <a:r>
              <a:rPr lang="en-US" dirty="0" smtClean="0"/>
              <a:t>What functions does the system perform?</a:t>
            </a:r>
          </a:p>
          <a:p>
            <a:pPr lvl="1">
              <a:spcBef>
                <a:spcPts val="736"/>
              </a:spcBef>
              <a:buSzPct val="80000"/>
            </a:pPr>
            <a:r>
              <a:rPr lang="en-US" dirty="0" smtClean="0"/>
              <a:t>What functions do the “actors” require?</a:t>
            </a:r>
          </a:p>
          <a:p>
            <a:pPr lvl="1">
              <a:spcBef>
                <a:spcPts val="736"/>
              </a:spcBef>
              <a:buSzPct val="80000"/>
            </a:pPr>
            <a:r>
              <a:rPr lang="en-US" dirty="0" smtClean="0"/>
              <a:t>What input/output does the system need?</a:t>
            </a:r>
          </a:p>
          <a:p>
            <a:pPr lvl="1">
              <a:spcBef>
                <a:spcPts val="736"/>
              </a:spcBef>
              <a:buSzPct val="80000"/>
            </a:pPr>
            <a:r>
              <a:rPr lang="en-US" dirty="0" smtClean="0"/>
              <a:t>What </a:t>
            </a:r>
            <a:r>
              <a:rPr lang="en-US" b="1" u="sng" dirty="0" smtClean="0">
                <a:solidFill>
                  <a:srgbClr val="2276AA"/>
                </a:solidFill>
              </a:rPr>
              <a:t>verbs</a:t>
            </a:r>
            <a:r>
              <a:rPr lang="en-US" dirty="0" smtClean="0"/>
              <a:t> are used to describe the system?</a:t>
            </a:r>
          </a:p>
          <a:p>
            <a:pPr lvl="2">
              <a:spcBef>
                <a:spcPts val="644"/>
              </a:spcBef>
            </a:pPr>
            <a:r>
              <a:rPr lang="en-US" dirty="0" smtClean="0"/>
              <a:t>The Reservation Clerk </a:t>
            </a:r>
            <a:r>
              <a:rPr lang="en-US" u="sng" dirty="0" smtClean="0">
                <a:solidFill>
                  <a:srgbClr val="2276AA"/>
                </a:solidFill>
              </a:rPr>
              <a:t>makes a booking </a:t>
            </a:r>
            <a:r>
              <a:rPr lang="en-US" dirty="0" smtClean="0"/>
              <a:t>using the system, based on the... </a:t>
            </a:r>
          </a:p>
          <a:p>
            <a:pPr lvl="2">
              <a:spcBef>
                <a:spcPts val="644"/>
              </a:spcBef>
            </a:pPr>
            <a:r>
              <a:rPr lang="en-US" dirty="0" smtClean="0"/>
              <a:t>The Airport Manager can </a:t>
            </a:r>
            <a:r>
              <a:rPr lang="en-US" u="sng" dirty="0" smtClean="0">
                <a:solidFill>
                  <a:srgbClr val="2276AA"/>
                </a:solidFill>
              </a:rPr>
              <a:t>make an entry for a new flight</a:t>
            </a:r>
            <a:r>
              <a:rPr lang="en-US" dirty="0" smtClean="0"/>
              <a:t>. He can also </a:t>
            </a:r>
            <a:r>
              <a:rPr lang="en-US" u="sng" dirty="0" smtClean="0">
                <a:solidFill>
                  <a:srgbClr val="2276AA"/>
                </a:solidFill>
              </a:rPr>
              <a:t>modify flight details </a:t>
            </a:r>
            <a:r>
              <a:rPr lang="en-US" dirty="0" smtClean="0"/>
              <a:t>...</a:t>
            </a:r>
          </a:p>
          <a:p>
            <a:r>
              <a:rPr lang="en-US" b="1" dirty="0" smtClean="0"/>
              <a:t>Actor</a:t>
            </a:r>
          </a:p>
          <a:p>
            <a:pPr lvl="1">
              <a:spcBef>
                <a:spcPts val="736"/>
              </a:spcBef>
              <a:buSzPct val="80000"/>
            </a:pPr>
            <a:r>
              <a:rPr lang="en-US" dirty="0" smtClean="0"/>
              <a:t>A role that interacts with the system</a:t>
            </a:r>
          </a:p>
          <a:p>
            <a:pPr lvl="1">
              <a:spcBef>
                <a:spcPts val="736"/>
              </a:spcBef>
              <a:buSzPct val="80000"/>
            </a:pPr>
            <a:r>
              <a:rPr lang="en-US" dirty="0" smtClean="0"/>
              <a:t>Represents a role, </a:t>
            </a:r>
            <a:r>
              <a:rPr lang="en-US" u="sng" dirty="0" smtClean="0"/>
              <a:t>not individuals</a:t>
            </a:r>
          </a:p>
          <a:p>
            <a:pPr lvl="2">
              <a:spcBef>
                <a:spcPts val="736"/>
              </a:spcBef>
              <a:buSzPct val="80000"/>
            </a:pPr>
            <a:r>
              <a:rPr lang="en-US" dirty="0" smtClean="0"/>
              <a:t>can be a person, a device, or another system</a:t>
            </a:r>
          </a:p>
          <a:p>
            <a:pPr lvl="1">
              <a:spcBef>
                <a:spcPts val="736"/>
              </a:spcBef>
              <a:buSzPct val="80000"/>
            </a:pPr>
            <a:r>
              <a:rPr lang="en-US" dirty="0" smtClean="0"/>
              <a:t>Communicate with the system by sending, receiving messages</a:t>
            </a:r>
          </a:p>
          <a:p>
            <a:pPr lvl="1">
              <a:spcBef>
                <a:spcPts val="736"/>
              </a:spcBef>
              <a:buSzPct val="80000"/>
            </a:pPr>
            <a:r>
              <a:rPr lang="en-US" dirty="0" smtClean="0"/>
              <a:t>May participate in many use cases; a use case may have several actors participating in it</a:t>
            </a:r>
          </a:p>
          <a:p>
            <a:r>
              <a:rPr lang="en-US" b="1" dirty="0" smtClean="0"/>
              <a:t>Finding actors</a:t>
            </a:r>
          </a:p>
          <a:p>
            <a:pPr lvl="1">
              <a:spcBef>
                <a:spcPts val="736"/>
              </a:spcBef>
              <a:buSzPct val="80000"/>
            </a:pPr>
            <a:r>
              <a:rPr lang="en-US" dirty="0" smtClean="0"/>
              <a:t>Who uses the main functionality of the system?</a:t>
            </a:r>
          </a:p>
          <a:p>
            <a:pPr lvl="1">
              <a:spcBef>
                <a:spcPts val="736"/>
              </a:spcBef>
              <a:buSzPct val="80000"/>
            </a:pPr>
            <a:r>
              <a:rPr lang="en-US" dirty="0" smtClean="0"/>
              <a:t>Which hardware devices the system needs to handle?</a:t>
            </a:r>
          </a:p>
          <a:p>
            <a:pPr lvl="1">
              <a:spcBef>
                <a:spcPts val="736"/>
              </a:spcBef>
              <a:buSzPct val="80000"/>
            </a:pPr>
            <a:r>
              <a:rPr lang="en-US" dirty="0" smtClean="0"/>
              <a:t>Which other external systems does the system need to interact with?</a:t>
            </a:r>
          </a:p>
          <a:p>
            <a:pPr lvl="1">
              <a:spcBef>
                <a:spcPts val="736"/>
              </a:spcBef>
              <a:buSzPct val="80000"/>
            </a:pPr>
            <a:r>
              <a:rPr lang="en-US" dirty="0" smtClean="0"/>
              <a:t>Identify </a:t>
            </a:r>
            <a:r>
              <a:rPr lang="en-US" b="1" u="sng" dirty="0" smtClean="0">
                <a:solidFill>
                  <a:srgbClr val="2276AA"/>
                </a:solidFill>
              </a:rPr>
              <a:t>nouns</a:t>
            </a:r>
            <a:r>
              <a:rPr lang="en-US" dirty="0" smtClean="0">
                <a:solidFill>
                  <a:srgbClr val="2276AA"/>
                </a:solidFill>
              </a:rPr>
              <a:t>/</a:t>
            </a:r>
            <a:r>
              <a:rPr lang="en-US" b="1" u="sng" dirty="0" smtClean="0">
                <a:solidFill>
                  <a:srgbClr val="2276AA"/>
                </a:solidFill>
              </a:rPr>
              <a:t>subjects</a:t>
            </a:r>
            <a:r>
              <a:rPr lang="en-US" b="1" dirty="0" smtClean="0">
                <a:solidFill>
                  <a:srgbClr val="800000"/>
                </a:solidFill>
              </a:rPr>
              <a:t> </a:t>
            </a:r>
            <a:r>
              <a:rPr lang="en-US" dirty="0" smtClean="0"/>
              <a:t>used to describe the system</a:t>
            </a:r>
          </a:p>
          <a:p>
            <a:pPr lvl="2">
              <a:spcBef>
                <a:spcPts val="644"/>
              </a:spcBef>
            </a:pPr>
            <a:r>
              <a:rPr lang="en-US" dirty="0" smtClean="0"/>
              <a:t>The </a:t>
            </a:r>
            <a:r>
              <a:rPr lang="en-US" u="sng" dirty="0" smtClean="0">
                <a:solidFill>
                  <a:srgbClr val="2276AA"/>
                </a:solidFill>
              </a:rPr>
              <a:t>Reservation Clerk</a:t>
            </a:r>
            <a:r>
              <a:rPr lang="en-US" dirty="0" smtClean="0">
                <a:solidFill>
                  <a:srgbClr val="2276AA"/>
                </a:solidFill>
              </a:rPr>
              <a:t> </a:t>
            </a:r>
            <a:r>
              <a:rPr lang="en-US" dirty="0" smtClean="0"/>
              <a:t>makes a booking using the system, based on the... </a:t>
            </a:r>
          </a:p>
          <a:p>
            <a:pPr lvl="1">
              <a:spcBef>
                <a:spcPts val="644"/>
              </a:spcBef>
            </a:pPr>
            <a:r>
              <a:rPr lang="en-US" dirty="0" smtClean="0"/>
              <a:t>A </a:t>
            </a:r>
            <a:r>
              <a:rPr lang="en-US" u="sng" dirty="0" smtClean="0">
                <a:solidFill>
                  <a:srgbClr val="2276AA"/>
                </a:solidFill>
              </a:rPr>
              <a:t>user</a:t>
            </a:r>
            <a:r>
              <a:rPr lang="en-US" dirty="0" smtClean="0"/>
              <a:t> must login in order to save his itinerary</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17</a:t>
            </a:fld>
            <a:endParaRPr lang="vi-VN"/>
          </a:p>
        </p:txBody>
      </p:sp>
    </p:spTree>
    <p:extLst>
      <p:ext uri="{BB962C8B-B14F-4D97-AF65-F5344CB8AC3E}">
        <p14:creationId xmlns:p14="http://schemas.microsoft.com/office/powerpoint/2010/main" val="1037979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90000"/>
              </a:lnSpc>
              <a:spcBef>
                <a:spcPct val="0"/>
              </a:spcBef>
            </a:pPr>
            <a:r>
              <a:rPr lang="en-GB" dirty="0" smtClean="0"/>
              <a:t>Data flow diagrams (DFDs) may be used to model the system’s data processing.</a:t>
            </a:r>
          </a:p>
          <a:p>
            <a:pPr>
              <a:lnSpc>
                <a:spcPct val="90000"/>
              </a:lnSpc>
              <a:spcBef>
                <a:spcPct val="0"/>
              </a:spcBef>
            </a:pPr>
            <a:r>
              <a:rPr lang="en-GB" dirty="0" smtClean="0"/>
              <a:t>These show the processing steps as data flows through a system.</a:t>
            </a:r>
          </a:p>
          <a:p>
            <a:pPr>
              <a:lnSpc>
                <a:spcPct val="90000"/>
              </a:lnSpc>
              <a:spcBef>
                <a:spcPct val="0"/>
              </a:spcBef>
            </a:pPr>
            <a:r>
              <a:rPr lang="en-GB" dirty="0" smtClean="0"/>
              <a:t>DFDs are an intrinsic part of many analysis methods.</a:t>
            </a:r>
          </a:p>
          <a:p>
            <a:pPr>
              <a:lnSpc>
                <a:spcPct val="90000"/>
              </a:lnSpc>
              <a:spcBef>
                <a:spcPct val="0"/>
              </a:spcBef>
            </a:pPr>
            <a:r>
              <a:rPr lang="en-GB" dirty="0" smtClean="0"/>
              <a:t>Simple and intuitive notation that customers can understand.</a:t>
            </a:r>
          </a:p>
          <a:p>
            <a:pPr>
              <a:lnSpc>
                <a:spcPct val="90000"/>
              </a:lnSpc>
              <a:spcBef>
                <a:spcPct val="0"/>
              </a:spcBef>
            </a:pPr>
            <a:r>
              <a:rPr lang="en-GB" dirty="0" smtClean="0"/>
              <a:t>Show end-to-end processing of data.</a:t>
            </a:r>
          </a:p>
          <a:p>
            <a:pPr>
              <a:spcBef>
                <a:spcPct val="0"/>
              </a:spcBef>
            </a:pPr>
            <a:endParaRPr lang="en-US" dirty="0" smtClean="0"/>
          </a:p>
          <a:p>
            <a:pPr>
              <a:spcBef>
                <a:spcPct val="0"/>
              </a:spcBef>
            </a:pPr>
            <a:r>
              <a:rPr lang="en-US" dirty="0" smtClean="0"/>
              <a:t>A </a:t>
            </a:r>
            <a:r>
              <a:rPr lang="en-US" b="1" dirty="0" smtClean="0"/>
              <a:t>data flow diagram</a:t>
            </a:r>
            <a:r>
              <a:rPr lang="en-US" dirty="0" smtClean="0"/>
              <a:t> (</a:t>
            </a:r>
            <a:r>
              <a:rPr lang="en-US" b="1" dirty="0" smtClean="0"/>
              <a:t>DFD</a:t>
            </a:r>
            <a:r>
              <a:rPr lang="en-US" dirty="0" smtClean="0"/>
              <a:t>) is a graphical representation of the "flow" of data through a system. DFDs can also be used for the </a:t>
            </a:r>
            <a:r>
              <a:rPr lang="en-US" dirty="0" smtClean="0">
                <a:hlinkClick r:id="rId3" tooltip="Data visualization"/>
              </a:rPr>
              <a:t>visualization</a:t>
            </a:r>
            <a:r>
              <a:rPr lang="en-US" dirty="0" smtClean="0"/>
              <a:t> of </a:t>
            </a:r>
            <a:r>
              <a:rPr lang="en-US" dirty="0" smtClean="0">
                <a:hlinkClick r:id="rId4" tooltip="Data processing"/>
              </a:rPr>
              <a:t>data processing</a:t>
            </a:r>
            <a:r>
              <a:rPr lang="en-US" dirty="0" smtClean="0"/>
              <a:t> (structured design).</a:t>
            </a:r>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47628F0-CB9B-4657-97E2-DF2A75DA91F2}" type="slidenum">
              <a:rPr lang="en-US"/>
              <a:pPr fontAlgn="base">
                <a:spcBef>
                  <a:spcPct val="0"/>
                </a:spcBef>
                <a:spcAft>
                  <a:spcPct val="0"/>
                </a:spcAft>
              </a:pPr>
              <a:t>20</a:t>
            </a:fld>
            <a:endParaRPr lang="en-US"/>
          </a:p>
        </p:txBody>
      </p:sp>
    </p:spTree>
    <p:extLst>
      <p:ext uri="{BB962C8B-B14F-4D97-AF65-F5344CB8AC3E}">
        <p14:creationId xmlns:p14="http://schemas.microsoft.com/office/powerpoint/2010/main" val="1674002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This model shows the steps involved in processing an order for goods (such as computer equipments) in an organization. </a:t>
            </a:r>
          </a:p>
          <a:p>
            <a:pPr>
              <a:spcBef>
                <a:spcPct val="0"/>
              </a:spcBef>
            </a:pPr>
            <a:r>
              <a:rPr lang="en-US" dirty="0" smtClean="0"/>
              <a:t>The model shows how the order for the goods moves from process to process.</a:t>
            </a:r>
          </a:p>
          <a:p>
            <a:pPr>
              <a:spcBef>
                <a:spcPct val="0"/>
              </a:spcBef>
            </a:pPr>
            <a:r>
              <a:rPr lang="en-US" dirty="0" smtClean="0"/>
              <a:t>It also shows the data stores (Orders file and Budget file) that are involved in this process</a:t>
            </a:r>
          </a:p>
          <a:p>
            <a:pPr>
              <a:spcBef>
                <a:spcPct val="0"/>
              </a:spcBef>
            </a:pPr>
            <a:endParaRPr lang="en-US" dirty="0" smtClean="0"/>
          </a:p>
          <a:p>
            <a:pPr>
              <a:spcBef>
                <a:spcPct val="0"/>
              </a:spcBef>
            </a:pPr>
            <a:r>
              <a:rPr lang="en-GB" dirty="0" smtClean="0"/>
              <a:t>DFDs model the system from a functional perspective.</a:t>
            </a:r>
          </a:p>
          <a:p>
            <a:pPr>
              <a:spcBef>
                <a:spcPct val="0"/>
              </a:spcBef>
            </a:pPr>
            <a:r>
              <a:rPr lang="en-GB" dirty="0" smtClean="0"/>
              <a:t>Tracking and documenting how the data associated with a process is helpful to develop an overall understanding of the system.</a:t>
            </a:r>
          </a:p>
          <a:p>
            <a:pPr>
              <a:spcBef>
                <a:spcPct val="0"/>
              </a:spcBef>
            </a:pPr>
            <a:r>
              <a:rPr lang="en-GB" dirty="0" smtClean="0"/>
              <a:t>Data flow diagrams may also be used in showing the data exchange between a system and other systems in its environment.</a:t>
            </a:r>
          </a:p>
          <a:p>
            <a:pPr>
              <a:spcBef>
                <a:spcPct val="0"/>
              </a:spcBef>
            </a:pPr>
            <a:endParaRPr lang="en-US" dirty="0" smtClean="0"/>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CBC3B7-53AD-4001-ABD2-112637E784B7}" type="slidenum">
              <a:rPr lang="en-US"/>
              <a:pPr fontAlgn="base">
                <a:spcBef>
                  <a:spcPct val="0"/>
                </a:spcBef>
                <a:spcAft>
                  <a:spcPct val="0"/>
                </a:spcAft>
              </a:pPr>
              <a:t>21</a:t>
            </a:fld>
            <a:endParaRPr lang="en-US"/>
          </a:p>
        </p:txBody>
      </p:sp>
    </p:spTree>
    <p:extLst>
      <p:ext uri="{BB962C8B-B14F-4D97-AF65-F5344CB8AC3E}">
        <p14:creationId xmlns:p14="http://schemas.microsoft.com/office/powerpoint/2010/main" val="1526205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Activity diagrams describe the workflow behavior of a system.  The diagrams describe the state of activities by showing the sequence of activities performed.  Activity diagrams can show activities that are conditional or parallel.</a:t>
            </a:r>
          </a:p>
          <a:p>
            <a:endParaRPr lang="en-US" dirty="0" smtClean="0"/>
          </a:p>
          <a:p>
            <a:r>
              <a:rPr lang="en-US" dirty="0" smtClean="0"/>
              <a:t>Activity diagrams should be used in conjunction with other modeling techniques such as </a:t>
            </a:r>
            <a:r>
              <a:rPr lang="en-US" dirty="0" smtClean="0">
                <a:hlinkClick r:id="rId3"/>
              </a:rPr>
              <a:t>interaction diagrams</a:t>
            </a:r>
            <a:r>
              <a:rPr lang="en-US" dirty="0" smtClean="0"/>
              <a:t> and </a:t>
            </a:r>
            <a:r>
              <a:rPr lang="en-US" dirty="0" smtClean="0">
                <a:hlinkClick r:id="rId4"/>
              </a:rPr>
              <a:t>state diagrams</a:t>
            </a:r>
            <a:r>
              <a:rPr lang="en-US" dirty="0" smtClean="0"/>
              <a:t>.  The main reason to use activity diagrams is to model the workflow behind the system being designed.  Activity Diagrams are also useful for: analyzing a use case by describing what actions need to take place and when they should occur;  describing a complicated sequential algorithm;  and modeling applications with parallel processes.</a:t>
            </a:r>
          </a:p>
          <a:p>
            <a:endParaRPr lang="en-US" dirty="0" smtClean="0"/>
          </a:p>
          <a:p>
            <a:r>
              <a:rPr lang="en-US" dirty="0" smtClean="0"/>
              <a:t>However, activity diagrams should not take the place of  </a:t>
            </a:r>
            <a:r>
              <a:rPr lang="en-US" dirty="0" smtClean="0">
                <a:hlinkClick r:id="rId3"/>
              </a:rPr>
              <a:t>interaction diagrams</a:t>
            </a:r>
            <a:r>
              <a:rPr lang="en-US" dirty="0" smtClean="0"/>
              <a:t> and </a:t>
            </a:r>
            <a:r>
              <a:rPr lang="en-US" dirty="0" smtClean="0">
                <a:hlinkClick r:id="rId4"/>
              </a:rPr>
              <a:t>state diagrams</a:t>
            </a:r>
            <a:r>
              <a:rPr lang="en-US" dirty="0" smtClean="0"/>
              <a:t>.  Activity diagrams do not give detail about how objects behave or how objects collaborate.</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Initial Node (Start): </a:t>
            </a:r>
            <a:r>
              <a:rPr lang="en-US" dirty="0" smtClean="0"/>
              <a:t>An initial or start node is depicted by a large black spot, as shown below. </a:t>
            </a:r>
          </a:p>
          <a:p>
            <a:endParaRPr lang="en-US" dirty="0" smtClean="0"/>
          </a:p>
          <a:p>
            <a:r>
              <a:rPr lang="en-US" b="1" u="sng" dirty="0" smtClean="0"/>
              <a:t>Action</a:t>
            </a:r>
            <a:r>
              <a:rPr lang="en-US" dirty="0" smtClean="0"/>
              <a:t> represents a single step within an activity. Actions are denoted by round-cornered rectangles.</a:t>
            </a:r>
          </a:p>
          <a:p>
            <a:endParaRPr lang="en-US" dirty="0" smtClean="0"/>
          </a:p>
          <a:p>
            <a:r>
              <a:rPr lang="en-US" b="1" u="sng" dirty="0" smtClean="0"/>
              <a:t>Control Flow (Transition): </a:t>
            </a:r>
            <a:r>
              <a:rPr lang="en-US" dirty="0" smtClean="0"/>
              <a:t>A control flow shows the flow of control from one action to the next. Its notation is a line with an arrowhead</a:t>
            </a:r>
          </a:p>
          <a:p>
            <a:endParaRPr lang="en-US" dirty="0" smtClean="0"/>
          </a:p>
          <a:p>
            <a:r>
              <a:rPr lang="en-US" b="1" u="sng" dirty="0" smtClean="0"/>
              <a:t>Decision (branch) and merge </a:t>
            </a:r>
            <a:r>
              <a:rPr lang="en-US" dirty="0" smtClean="0"/>
              <a:t>nodes have the same notation: a diamond shape. They can both be named. The control flows coming away from a decision node will have guard conditions which will allow control to flow if the guard condition is met. </a:t>
            </a:r>
          </a:p>
          <a:p>
            <a:endParaRPr lang="en-US" dirty="0" smtClean="0"/>
          </a:p>
          <a:p>
            <a:r>
              <a:rPr lang="en-US" b="1" u="sng" dirty="0" smtClean="0"/>
              <a:t>Forks and joins </a:t>
            </a:r>
            <a:r>
              <a:rPr lang="en-US" dirty="0" smtClean="0"/>
              <a:t>have the same notation: either a horizontal or vertical bar (the orientation is dependent on whether the control flow is running left to right or top to bottom). They indicate the start and end of concurrent threads of control. The following diagram shows an example of their use.</a:t>
            </a:r>
          </a:p>
          <a:p>
            <a:endParaRPr lang="en-US" dirty="0" smtClean="0"/>
          </a:p>
          <a:p>
            <a:r>
              <a:rPr lang="en-US" b="1" u="sng" dirty="0" smtClean="0"/>
              <a:t>Forks and joins </a:t>
            </a:r>
            <a:r>
              <a:rPr lang="en-US" dirty="0" smtClean="0"/>
              <a:t>have the same notation: either a horizontal or vertical bar (the orientation is dependent on whether the control flow is running left to right or top to bottom). They indicate the start and end of concurrent threads of control.</a:t>
            </a:r>
          </a:p>
          <a:p>
            <a:endParaRPr lang="en-US" dirty="0" smtClean="0"/>
          </a:p>
          <a:p>
            <a:r>
              <a:rPr lang="en-US" dirty="0" smtClean="0"/>
              <a:t>A </a:t>
            </a:r>
            <a:r>
              <a:rPr lang="en-US" b="1" dirty="0" smtClean="0"/>
              <a:t>join</a:t>
            </a:r>
            <a:r>
              <a:rPr lang="en-US" dirty="0" smtClean="0"/>
              <a:t> is different from a merge in that the join synchronizes two inflows and produces a single outflow. The outflow from a join cannot execute until all inflows have been received. A merge passes any control flows straight through it. If two or more inflows are received by a merge symbol, the action pointed to by its outflow is executed two or more times</a:t>
            </a:r>
          </a:p>
          <a:p>
            <a:endParaRPr lang="en-US" dirty="0" smtClean="0"/>
          </a:p>
          <a:p>
            <a:r>
              <a:rPr lang="en-US" b="1" u="sng" dirty="0" smtClean="0"/>
              <a:t>Final Node (End): </a:t>
            </a:r>
            <a:r>
              <a:rPr lang="en-US" dirty="0" smtClean="0"/>
              <a:t>There are two types of final node: activity and flow final nodes. The activity final node is depicted as a circle with a dot inside (see the slide), The flow final node is depicted as a circle with a cross inside. </a:t>
            </a:r>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22</a:t>
            </a:fld>
            <a:endParaRPr lang="vi-VN"/>
          </a:p>
        </p:txBody>
      </p:sp>
    </p:spTree>
    <p:extLst>
      <p:ext uri="{BB962C8B-B14F-4D97-AF65-F5344CB8AC3E}">
        <p14:creationId xmlns:p14="http://schemas.microsoft.com/office/powerpoint/2010/main" val="2235668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GB" sz="2800" dirty="0" smtClean="0"/>
              <a:t>These model the behaviour of the system in response to external and internal events. </a:t>
            </a:r>
          </a:p>
          <a:p>
            <a:r>
              <a:rPr lang="en-GB" sz="2800" dirty="0" smtClean="0"/>
              <a:t>They show the system’s responses to stimuli so are often used for modelling real-time systems.</a:t>
            </a:r>
          </a:p>
          <a:p>
            <a:pPr lvl="1"/>
            <a:r>
              <a:rPr lang="en-GB" sz="2400" dirty="0" smtClean="0"/>
              <a:t>Show system states as nodes and events as arcs between these nodes. When an event occurs, the system moves from one state to another.</a:t>
            </a:r>
          </a:p>
          <a:p>
            <a:pPr lvl="1"/>
            <a:r>
              <a:rPr lang="en-GB" sz="2400" dirty="0" smtClean="0"/>
              <a:t>A brief description of the actions is included following the ‘do’ in each state.</a:t>
            </a:r>
          </a:p>
          <a:p>
            <a:pPr lvl="1"/>
            <a:r>
              <a:rPr lang="en-GB" sz="2400" dirty="0" smtClean="0"/>
              <a:t>Can be complemented by tables describing the states and the stimuli.</a:t>
            </a:r>
          </a:p>
          <a:p>
            <a:pPr lvl="1"/>
            <a:endParaRPr lang="en-GB" sz="2400" dirty="0" smtClean="0"/>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23</a:t>
            </a:fld>
            <a:endParaRPr lang="vi-VN"/>
          </a:p>
        </p:txBody>
      </p:sp>
    </p:spTree>
    <p:extLst>
      <p:ext uri="{BB962C8B-B14F-4D97-AF65-F5344CB8AC3E}">
        <p14:creationId xmlns:p14="http://schemas.microsoft.com/office/powerpoint/2010/main" val="54699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ja-JP" smtClean="0"/>
              <a:t>Question: when do you need to define requirements?</a:t>
            </a:r>
          </a:p>
          <a:p>
            <a:pPr eaLnBrk="1" hangingPunct="1"/>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DFBC85-9A31-442D-A566-17811E6C6011}" type="slidenum">
              <a:rPr lang="vi-VN" smtClean="0">
                <a:latin typeface="Arial" charset="0"/>
                <a:cs typeface="Arial" charset="0"/>
              </a:rPr>
              <a:pPr/>
              <a:t>4</a:t>
            </a:fld>
            <a:endParaRPr lang="vi-VN" smtClean="0">
              <a:latin typeface="Arial" charset="0"/>
              <a:cs typeface="Arial" charset="0"/>
            </a:endParaRPr>
          </a:p>
        </p:txBody>
      </p:sp>
    </p:spTree>
    <p:extLst>
      <p:ext uri="{BB962C8B-B14F-4D97-AF65-F5344CB8AC3E}">
        <p14:creationId xmlns:p14="http://schemas.microsoft.com/office/powerpoint/2010/main" val="1611648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600" b="1" dirty="0" smtClean="0">
                <a:solidFill>
                  <a:srgbClr val="FF0000"/>
                </a:solidFill>
              </a:rPr>
              <a:t>Business level</a:t>
            </a:r>
          </a:p>
          <a:p>
            <a:pPr lvl="1"/>
            <a:r>
              <a:rPr lang="en-US" dirty="0" smtClean="0"/>
              <a:t> Define business </a:t>
            </a:r>
            <a:r>
              <a:rPr lang="en-US" b="1" u="sng" dirty="0" smtClean="0"/>
              <a:t>problems</a:t>
            </a:r>
            <a:r>
              <a:rPr lang="en-US" dirty="0" smtClean="0"/>
              <a:t> to be solved or business </a:t>
            </a:r>
            <a:r>
              <a:rPr lang="en-US" b="1" u="sng" dirty="0" smtClean="0"/>
              <a:t>opportunities</a:t>
            </a:r>
            <a:r>
              <a:rPr lang="en-US" dirty="0" smtClean="0"/>
              <a:t> to be addressed by the software product</a:t>
            </a:r>
          </a:p>
          <a:p>
            <a:pPr lvl="1"/>
            <a:r>
              <a:rPr lang="en-US" dirty="0" smtClean="0"/>
              <a:t> Define </a:t>
            </a:r>
            <a:r>
              <a:rPr lang="en-US" b="1" u="sng" dirty="0" smtClean="0"/>
              <a:t>why</a:t>
            </a:r>
            <a:r>
              <a:rPr lang="en-US" dirty="0" smtClean="0"/>
              <a:t> the software product is being developed</a:t>
            </a:r>
          </a:p>
          <a:p>
            <a:endParaRPr lang="en-US" dirty="0" smtClean="0"/>
          </a:p>
          <a:p>
            <a:r>
              <a:rPr lang="en-US" dirty="0" err="1" smtClean="0"/>
              <a:t>Eg</a:t>
            </a:r>
            <a:r>
              <a:rPr lang="en-US" dirty="0" smtClean="0"/>
              <a:t>. </a:t>
            </a:r>
            <a:r>
              <a:rPr lang="en-GB" sz="1200" kern="1200" dirty="0" smtClean="0">
                <a:solidFill>
                  <a:schemeClr val="tx1"/>
                </a:solidFill>
                <a:latin typeface="+mn-lt"/>
                <a:ea typeface="+mn-ea"/>
                <a:cs typeface="+mn-cs"/>
              </a:rPr>
              <a:t>HCVS offers customers an element of on-line fleet management, reporting and driver functionality, branded Capital Control. Linked to Capital Control are a number of bespoke customer driver web sites that have general driver information (for example car policy).</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This offering has been developed and live for a number of years and was initially market leading. Over the past few years the competitors have developed better on-line capability that has leapfrogged the HCVS proposition.</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This objective of the project is to provide a web-based </a:t>
            </a:r>
            <a:r>
              <a:rPr lang="en-GB" sz="1200" kern="1200" dirty="0" err="1" smtClean="0">
                <a:solidFill>
                  <a:schemeClr val="tx1"/>
                </a:solidFill>
                <a:latin typeface="+mn-lt"/>
                <a:ea typeface="+mn-ea"/>
                <a:cs typeface="+mn-cs"/>
              </a:rPr>
              <a:t>eCommerce</a:t>
            </a:r>
            <a:r>
              <a:rPr lang="en-GB" sz="1200" kern="1200" dirty="0" smtClean="0">
                <a:solidFill>
                  <a:schemeClr val="tx1"/>
                </a:solidFill>
                <a:latin typeface="+mn-lt"/>
                <a:ea typeface="+mn-ea"/>
                <a:cs typeface="+mn-cs"/>
              </a:rPr>
              <a:t> application and data warehouse to supersede Capital Control and Online Quoting tool and retake the market lead.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To achieve this business objective, the project will focus on the user experience.</a:t>
            </a:r>
          </a:p>
          <a:p>
            <a:endParaRPr lang="en-GB" sz="1200" kern="1200" dirty="0" smtClean="0">
              <a:solidFill>
                <a:schemeClr val="tx1"/>
              </a:solidFill>
              <a:latin typeface="+mn-lt"/>
              <a:ea typeface="+mn-ea"/>
              <a:cs typeface="+mn-cs"/>
            </a:endParaRPr>
          </a:p>
          <a:p>
            <a:r>
              <a:rPr lang="en-US" altLang="ja-JP" sz="1400" b="1" dirty="0" smtClean="0">
                <a:cs typeface="Arial" charset="0"/>
              </a:rPr>
              <a:t>User level (URD - </a:t>
            </a:r>
            <a:r>
              <a:rPr lang="en-US" sz="1400" dirty="0" smtClean="0"/>
              <a:t>c</a:t>
            </a:r>
            <a:r>
              <a:rPr lang="en-GB" sz="1400" dirty="0" err="1" smtClean="0"/>
              <a:t>ould</a:t>
            </a:r>
            <a:r>
              <a:rPr lang="en-GB" sz="1400" dirty="0" smtClean="0"/>
              <a:t> be use as part of a RFP (Request For Proposal) to open for contract bidding</a:t>
            </a:r>
            <a:r>
              <a:rPr lang="en-US" altLang="ja-JP" sz="1400" b="1" dirty="0" smtClean="0">
                <a:cs typeface="Arial" charset="0"/>
              </a:rPr>
              <a:t>)</a:t>
            </a:r>
          </a:p>
          <a:p>
            <a:pPr lvl="1"/>
            <a:r>
              <a:rPr lang="en-GB" b="1" u="sng" dirty="0" smtClean="0"/>
              <a:t>High-level</a:t>
            </a:r>
            <a:r>
              <a:rPr lang="en-GB" dirty="0" smtClean="0"/>
              <a:t> descriptions of the system services and constraints</a:t>
            </a:r>
          </a:p>
          <a:p>
            <a:pPr lvl="2"/>
            <a:r>
              <a:rPr lang="en-US" dirty="0" smtClean="0"/>
              <a:t>Focus on system’s functionality from user’s perspective</a:t>
            </a:r>
          </a:p>
          <a:p>
            <a:pPr lvl="2"/>
            <a:r>
              <a:rPr lang="en-US" dirty="0" smtClean="0"/>
              <a:t>Define </a:t>
            </a:r>
            <a:r>
              <a:rPr lang="en-US" b="1" u="sng" dirty="0" smtClean="0"/>
              <a:t>what</a:t>
            </a:r>
            <a:r>
              <a:rPr lang="en-US" dirty="0" smtClean="0"/>
              <a:t> system shall provide to achieve users’ objectives</a:t>
            </a:r>
          </a:p>
          <a:p>
            <a:pPr lvl="2"/>
            <a:r>
              <a:rPr lang="en-US" dirty="0" smtClean="0"/>
              <a:t>Multiple user requirements to fulfill a single business requirements</a:t>
            </a:r>
          </a:p>
          <a:p>
            <a:pPr lvl="2"/>
            <a:r>
              <a:rPr lang="en-US" dirty="0" smtClean="0"/>
              <a:t>Business rules are specific policies defining how users </a:t>
            </a:r>
            <a:br>
              <a:rPr lang="en-US" dirty="0" smtClean="0"/>
            </a:br>
            <a:r>
              <a:rPr lang="en-US" dirty="0" smtClean="0"/>
              <a:t>do business </a:t>
            </a:r>
          </a:p>
          <a:p>
            <a:pPr lvl="2"/>
            <a:r>
              <a:rPr lang="en-GB" dirty="0" smtClean="0"/>
              <a:t>Primarily for end-users and written in natural language (avoid technical terminologies) plus diagrams</a:t>
            </a:r>
          </a:p>
          <a:p>
            <a:endParaRPr lang="en-US" sz="1200" kern="1200" dirty="0" smtClean="0">
              <a:solidFill>
                <a:schemeClr val="tx1"/>
              </a:solidFill>
              <a:latin typeface="+mn-lt"/>
              <a:ea typeface="+mn-ea"/>
              <a:cs typeface="+mn-cs"/>
            </a:endParaRPr>
          </a:p>
          <a:p>
            <a:r>
              <a:rPr lang="en-US" altLang="ja-JP" b="1" dirty="0" smtClean="0">
                <a:latin typeface="Arial" charset="0"/>
              </a:rPr>
              <a:t>Product level (</a:t>
            </a:r>
            <a:r>
              <a:rPr lang="en-US" altLang="ja-JP" b="1" dirty="0" smtClean="0">
                <a:cs typeface="Arial" charset="0"/>
              </a:rPr>
              <a:t>Software requirement – SRS, </a:t>
            </a:r>
            <a:r>
              <a:rPr lang="en-GB" b="1" dirty="0" err="1" smtClean="0"/>
              <a:t>ould</a:t>
            </a:r>
            <a:r>
              <a:rPr lang="en-GB" b="1" dirty="0" smtClean="0"/>
              <a:t> be use as part of a contract between client and contractor</a:t>
            </a:r>
            <a:r>
              <a:rPr lang="en-US" altLang="ja-JP" b="1" dirty="0" smtClean="0">
                <a:cs typeface="Arial" charset="0"/>
              </a:rPr>
              <a:t>)</a:t>
            </a:r>
          </a:p>
          <a:p>
            <a:pPr lvl="1"/>
            <a:r>
              <a:rPr lang="en-GB" b="1" u="sng" dirty="0" smtClean="0"/>
              <a:t>Detailed</a:t>
            </a:r>
            <a:r>
              <a:rPr lang="en-GB" dirty="0" smtClean="0"/>
              <a:t> descriptions of the system services and constraints</a:t>
            </a:r>
          </a:p>
          <a:p>
            <a:pPr lvl="2"/>
            <a:r>
              <a:rPr lang="en-US" dirty="0" smtClean="0"/>
              <a:t>Specify functionality that must be built into the software to accomplish users’ tasks</a:t>
            </a:r>
          </a:p>
          <a:p>
            <a:pPr lvl="2"/>
            <a:r>
              <a:rPr lang="en-US" dirty="0" smtClean="0"/>
              <a:t>Multiple product-level requirements to fulfill a single user-level requirements</a:t>
            </a:r>
            <a:endParaRPr lang="en-GB" dirty="0" smtClean="0"/>
          </a:p>
          <a:p>
            <a:pPr lvl="2"/>
            <a:r>
              <a:rPr lang="en-GB" dirty="0" smtClean="0"/>
              <a:t>Primarily for engineers to start design</a:t>
            </a:r>
          </a:p>
          <a:p>
            <a:pPr lvl="2"/>
            <a:r>
              <a:rPr lang="en-GB" dirty="0" smtClean="0"/>
              <a:t>Written in structured natural plus diagrams and math notations</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6</a:t>
            </a:fld>
            <a:endParaRPr lang="vi-VN"/>
          </a:p>
        </p:txBody>
      </p:sp>
    </p:spTree>
    <p:extLst>
      <p:ext uri="{BB962C8B-B14F-4D97-AF65-F5344CB8AC3E}">
        <p14:creationId xmlns:p14="http://schemas.microsoft.com/office/powerpoint/2010/main" val="1295991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Non-functional may be</a:t>
            </a:r>
          </a:p>
          <a:p>
            <a:pPr marL="228600" indent="-228600" eaLnBrk="1" hangingPunct="1">
              <a:buFont typeface="+mj-lt"/>
              <a:buAutoNum type="arabicPeriod"/>
            </a:pPr>
            <a:r>
              <a:rPr lang="en-US" dirty="0" smtClean="0"/>
              <a:t>Law (system must</a:t>
            </a:r>
            <a:r>
              <a:rPr lang="en-US" baseline="0" dirty="0" smtClean="0"/>
              <a:t> follow law of labor, regulators, policies)</a:t>
            </a:r>
          </a:p>
          <a:p>
            <a:pPr marL="228600" indent="-228600" eaLnBrk="1" hangingPunct="1">
              <a:buFont typeface="+mj-lt"/>
              <a:buAutoNum type="arabicPeriod"/>
            </a:pPr>
            <a:r>
              <a:rPr lang="en-US" baseline="0" dirty="0" smtClean="0"/>
              <a:t>Industry standard</a:t>
            </a:r>
          </a:p>
          <a:p>
            <a:pPr marL="228600" indent="-228600" eaLnBrk="1" hangingPunct="1">
              <a:buFont typeface="+mj-lt"/>
              <a:buAutoNum type="arabicPeriod"/>
            </a:pPr>
            <a:r>
              <a:rPr lang="en-US" baseline="0" dirty="0" smtClean="0"/>
              <a:t>Security</a:t>
            </a:r>
          </a:p>
          <a:p>
            <a:pPr marL="228600" indent="-228600" eaLnBrk="1" hangingPunct="1">
              <a:buFont typeface="+mj-lt"/>
              <a:buAutoNum type="arabicPeriod"/>
            </a:pPr>
            <a:r>
              <a:rPr lang="en-US" baseline="0" dirty="0" smtClean="0"/>
              <a:t>Safety</a:t>
            </a:r>
          </a:p>
          <a:p>
            <a:pPr marL="228600" indent="-228600" eaLnBrk="1" hangingPunct="1">
              <a:buFont typeface="+mj-lt"/>
              <a:buAutoNum type="arabicPeriod"/>
            </a:pPr>
            <a:r>
              <a:rPr lang="en-US" baseline="0" dirty="0" smtClean="0"/>
              <a:t>Mobility</a:t>
            </a:r>
          </a:p>
          <a:p>
            <a:pPr marL="228600" indent="-228600" eaLnBrk="1" hangingPunct="1">
              <a:buFont typeface="+mj-lt"/>
              <a:buAutoNum type="arabicPeriod"/>
            </a:pPr>
            <a:r>
              <a:rPr lang="en-US" baseline="0" dirty="0" smtClean="0"/>
              <a:t>Maintainability</a:t>
            </a:r>
          </a:p>
          <a:p>
            <a:pPr marL="228600" indent="-228600" eaLnBrk="1" hangingPunct="1">
              <a:buFont typeface="+mj-lt"/>
              <a:buAutoNum type="arabicPeriod"/>
            </a:pPr>
            <a:r>
              <a:rPr lang="en-US" baseline="0" dirty="0" smtClean="0"/>
              <a:t>…</a:t>
            </a:r>
          </a:p>
          <a:p>
            <a:pPr marL="228600" indent="-228600" eaLnBrk="1" hangingPunct="1">
              <a:buAutoNum type="arabicPeriod"/>
            </a:pPr>
            <a:endParaRPr lang="en-US" dirty="0" smtClean="0"/>
          </a:p>
          <a:p>
            <a:pPr marL="228600" indent="-228600" eaLnBrk="1" hangingPunct="1">
              <a:buAutoNum type="arabicPeriod"/>
            </a:pPr>
            <a:endParaRPr lang="en-US" dirty="0" smtClean="0"/>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1F1483-8C08-47F9-B776-C3CEBA08F91C}" type="slidenum">
              <a:rPr lang="vi-VN" smtClean="0">
                <a:latin typeface="Arial" charset="0"/>
                <a:cs typeface="Arial" charset="0"/>
              </a:rPr>
              <a:pPr/>
              <a:t>7</a:t>
            </a:fld>
            <a:endParaRPr lang="vi-VN" smtClean="0">
              <a:latin typeface="Arial" charset="0"/>
              <a:cs typeface="Arial" charset="0"/>
            </a:endParaRPr>
          </a:p>
        </p:txBody>
      </p:sp>
    </p:spTree>
    <p:extLst>
      <p:ext uri="{BB962C8B-B14F-4D97-AF65-F5344CB8AC3E}">
        <p14:creationId xmlns:p14="http://schemas.microsoft.com/office/powerpoint/2010/main" val="2959548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36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8B66679-8A51-4AE2-AA6B-851F7DB875B3}" type="slidenum">
              <a:rPr lang="vi-VN" smtClean="0">
                <a:latin typeface="Arial" charset="0"/>
                <a:cs typeface="Arial" charset="0"/>
              </a:rPr>
              <a:pPr/>
              <a:t>8</a:t>
            </a:fld>
            <a:endParaRPr lang="vi-VN" smtClean="0">
              <a:latin typeface="Arial" charset="0"/>
              <a:cs typeface="Arial" charset="0"/>
            </a:endParaRPr>
          </a:p>
        </p:txBody>
      </p:sp>
    </p:spTree>
    <p:extLst>
      <p:ext uri="{BB962C8B-B14F-4D97-AF65-F5344CB8AC3E}">
        <p14:creationId xmlns:p14="http://schemas.microsoft.com/office/powerpoint/2010/main" val="4028343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74D396-DB4D-4F92-A359-A36C753D88D4}" type="slidenum">
              <a:rPr lang="vi-VN" smtClean="0">
                <a:latin typeface="Arial" charset="0"/>
                <a:cs typeface="Arial" charset="0"/>
              </a:rPr>
              <a:pPr/>
              <a:t>9</a:t>
            </a:fld>
            <a:endParaRPr lang="vi-VN" smtClean="0">
              <a:latin typeface="Arial" charset="0"/>
              <a:cs typeface="Arial" charset="0"/>
            </a:endParaRPr>
          </a:p>
        </p:txBody>
      </p:sp>
    </p:spTree>
    <p:extLst>
      <p:ext uri="{BB962C8B-B14F-4D97-AF65-F5344CB8AC3E}">
        <p14:creationId xmlns:p14="http://schemas.microsoft.com/office/powerpoint/2010/main" val="63749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auto">
              <a:spcBef>
                <a:spcPts val="0"/>
              </a:spcBef>
              <a:spcAft>
                <a:spcPts val="0"/>
              </a:spcAft>
              <a:defRPr/>
            </a:pPr>
            <a:r>
              <a:rPr lang="en-GB" sz="2400" b="1" dirty="0" smtClean="0"/>
              <a:t>Key point</a:t>
            </a:r>
          </a:p>
          <a:p>
            <a:pPr fontAlgn="auto">
              <a:spcBef>
                <a:spcPts val="0"/>
              </a:spcBef>
              <a:spcAft>
                <a:spcPts val="0"/>
              </a:spcAft>
              <a:defRPr/>
            </a:pPr>
            <a:r>
              <a:rPr lang="en-GB" sz="2400" dirty="0" smtClean="0"/>
              <a:t>System modelling helps the analyst to understand the functionality of the system and models are used to communicate with customers.</a:t>
            </a:r>
          </a:p>
          <a:p>
            <a:pPr fontAlgn="auto">
              <a:spcBef>
                <a:spcPts val="0"/>
              </a:spcBef>
              <a:spcAft>
                <a:spcPts val="0"/>
              </a:spcAft>
              <a:defRPr/>
            </a:pPr>
            <a:r>
              <a:rPr lang="en-GB" sz="2400" dirty="0" smtClean="0"/>
              <a:t>Different models present the system from different perspectives</a:t>
            </a:r>
          </a:p>
          <a:p>
            <a:pPr lvl="1" fontAlgn="auto">
              <a:spcBef>
                <a:spcPts val="0"/>
              </a:spcBef>
              <a:spcAft>
                <a:spcPts val="0"/>
              </a:spcAft>
              <a:defRPr/>
            </a:pPr>
            <a:r>
              <a:rPr lang="en-GB" sz="2000" dirty="0" smtClean="0"/>
              <a:t>External perspective showing the system’s context or environment;</a:t>
            </a:r>
          </a:p>
          <a:p>
            <a:pPr lvl="1" fontAlgn="auto">
              <a:spcBef>
                <a:spcPts val="0"/>
              </a:spcBef>
              <a:spcAft>
                <a:spcPts val="0"/>
              </a:spcAft>
              <a:defRPr/>
            </a:pPr>
            <a:r>
              <a:rPr lang="en-GB" sz="2000" dirty="0" smtClean="0"/>
              <a:t>Behavioural perspective showing the behaviour of the system;</a:t>
            </a:r>
          </a:p>
          <a:p>
            <a:pPr lvl="1" fontAlgn="auto">
              <a:spcBef>
                <a:spcPts val="0"/>
              </a:spcBef>
              <a:spcAft>
                <a:spcPts val="0"/>
              </a:spcAft>
              <a:defRPr/>
            </a:pPr>
            <a:r>
              <a:rPr lang="en-GB" sz="2000" dirty="0" smtClean="0"/>
              <a:t>Structural perspective showing the system or data architecture.</a:t>
            </a:r>
          </a:p>
          <a:p>
            <a:pPr fontAlgn="auto">
              <a:spcBef>
                <a:spcPts val="0"/>
              </a:spcBef>
              <a:spcAft>
                <a:spcPts val="0"/>
              </a:spcAf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10</a:t>
            </a:fld>
            <a:endParaRPr lang="vi-VN"/>
          </a:p>
        </p:txBody>
      </p:sp>
    </p:spTree>
    <p:extLst>
      <p:ext uri="{BB962C8B-B14F-4D97-AF65-F5344CB8AC3E}">
        <p14:creationId xmlns:p14="http://schemas.microsoft.com/office/powerpoint/2010/main" val="165056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 is why we</a:t>
            </a:r>
            <a:r>
              <a:rPr lang="en-US" baseline="0" dirty="0" smtClean="0"/>
              <a:t> need common way to model requirement</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11</a:t>
            </a:fld>
            <a:endParaRPr lang="vi-VN"/>
          </a:p>
        </p:txBody>
      </p:sp>
    </p:spTree>
    <p:extLst>
      <p:ext uri="{BB962C8B-B14F-4D97-AF65-F5344CB8AC3E}">
        <p14:creationId xmlns:p14="http://schemas.microsoft.com/office/powerpoint/2010/main" val="340341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the way</a:t>
            </a:r>
            <a:r>
              <a:rPr lang="en-US" baseline="0" dirty="0" smtClean="0"/>
              <a:t> of developing of OOA, we only introduce detail about Use case</a:t>
            </a:r>
          </a:p>
          <a:p>
            <a:r>
              <a:rPr lang="en-US" sz="1200" b="1" kern="1200" baseline="0" dirty="0" smtClean="0">
                <a:solidFill>
                  <a:schemeClr val="tx1"/>
                </a:solidFill>
                <a:latin typeface="+mn-lt"/>
                <a:ea typeface="+mn-ea"/>
                <a:cs typeface="+mn-cs"/>
              </a:rPr>
              <a:t>The Dynamic (Behavioral) Model</a:t>
            </a:r>
          </a:p>
          <a:p>
            <a:r>
              <a:rPr lang="en-US" sz="1200" b="1" kern="1200" baseline="0" dirty="0" smtClean="0">
                <a:solidFill>
                  <a:schemeClr val="tx1"/>
                </a:solidFill>
                <a:latin typeface="+mn-lt"/>
                <a:ea typeface="+mn-ea"/>
                <a:cs typeface="+mn-cs"/>
              </a:rPr>
              <a:t>The Static (Structural) Model</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12</a:t>
            </a:fld>
            <a:endParaRPr lang="vi-VN"/>
          </a:p>
        </p:txBody>
      </p:sp>
    </p:spTree>
    <p:extLst>
      <p:ext uri="{BB962C8B-B14F-4D97-AF65-F5344CB8AC3E}">
        <p14:creationId xmlns:p14="http://schemas.microsoft.com/office/powerpoint/2010/main" val="49530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pPr>
              <a:defRPr/>
            </a:pPr>
            <a:fld id="{B22405AC-E294-4034-815C-2BDCE4790F56}"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8A54AB2-778A-4C81-A5ED-AEF7AE131B4D}" type="datetimeFigureOut">
              <a:rPr lang="vi-VN"/>
              <a:pPr>
                <a:defRPr/>
              </a:pPr>
              <a:t>05/01/2015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D01250EC-7790-4854-B2D4-FFD32BBA4F6B}"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FB431D6-B731-4406-929B-355EE457059F}" type="datetimeFigureOut">
              <a:rPr lang="vi-VN"/>
              <a:pPr>
                <a:defRPr/>
              </a:pPr>
              <a:t>05/01/2015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D33A58E3-46BD-4A3D-8566-5C35138B63FC}"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90283E03-413B-4A1A-9FEC-2960240954FD}"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725CBEE-5442-4846-9C97-A89BAE7A1359}" type="datetimeFigureOut">
              <a:rPr lang="vi-VN"/>
              <a:pPr>
                <a:defRPr/>
              </a:pPr>
              <a:t>05/01/2015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25F17147-F693-4D84-87ED-1D085F90CDB6}"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10E0622-292A-41BF-B77E-D336FEA4D262}" type="datetimeFigureOut">
              <a:rPr lang="vi-VN"/>
              <a:pPr>
                <a:defRPr/>
              </a:pPr>
              <a:t>05/01/2015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2995C4FC-2609-47E9-905A-403C467C1FD0}"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67EF436-6472-4FA8-96A7-CA96A9CFE53C}" type="datetimeFigureOut">
              <a:rPr lang="vi-VN"/>
              <a:pPr>
                <a:defRPr/>
              </a:pPr>
              <a:t>05/01/2015</a:t>
            </a:fld>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9" name="Slide Number Placeholder 8"/>
          <p:cNvSpPr>
            <a:spLocks noGrp="1"/>
          </p:cNvSpPr>
          <p:nvPr>
            <p:ph type="sldNum" sz="quarter" idx="12"/>
          </p:nvPr>
        </p:nvSpPr>
        <p:spPr/>
        <p:txBody>
          <a:bodyPr/>
          <a:lstStyle>
            <a:lvl1pPr>
              <a:defRPr/>
            </a:lvl1pPr>
          </a:lstStyle>
          <a:p>
            <a:pPr>
              <a:defRPr/>
            </a:pPr>
            <a:fld id="{022AB4E3-721F-45BF-ACB5-37E456929177}"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27E74C6-ABAC-402A-BC4E-014CA272BA69}" type="datetimeFigureOut">
              <a:rPr lang="vi-VN"/>
              <a:pPr>
                <a:defRPr/>
              </a:pPr>
              <a:t>05/01/2015</a:t>
            </a:fld>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Slide Number Placeholder 4"/>
          <p:cNvSpPr>
            <a:spLocks noGrp="1"/>
          </p:cNvSpPr>
          <p:nvPr>
            <p:ph type="sldNum" sz="quarter" idx="12"/>
          </p:nvPr>
        </p:nvSpPr>
        <p:spPr/>
        <p:txBody>
          <a:bodyPr/>
          <a:lstStyle>
            <a:lvl1pPr>
              <a:defRPr/>
            </a:lvl1pPr>
          </a:lstStyle>
          <a:p>
            <a:pPr>
              <a:defRPr/>
            </a:pPr>
            <a:fld id="{EE52C997-C747-4DBA-B7AF-0CD7ECDE804C}"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3ACF166-1CC6-481D-BBFE-E0D3A816AAF0}" type="datetimeFigureOut">
              <a:rPr lang="vi-VN"/>
              <a:pPr>
                <a:defRPr/>
              </a:pPr>
              <a:t>05/01/2015</a:t>
            </a:fld>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Slide Number Placeholder 3"/>
          <p:cNvSpPr>
            <a:spLocks noGrp="1"/>
          </p:cNvSpPr>
          <p:nvPr>
            <p:ph type="sldNum" sz="quarter" idx="12"/>
          </p:nvPr>
        </p:nvSpPr>
        <p:spPr/>
        <p:txBody>
          <a:bodyPr/>
          <a:lstStyle>
            <a:lvl1pPr>
              <a:defRPr/>
            </a:lvl1pPr>
          </a:lstStyle>
          <a:p>
            <a:pPr>
              <a:defRPr/>
            </a:pPr>
            <a:fld id="{AA8CD7FA-D770-4477-9F2B-3F71827DE83E}"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E8D72B5-CA57-41CC-81C4-57A367803C8D}" type="datetimeFigureOut">
              <a:rPr lang="vi-VN"/>
              <a:pPr>
                <a:defRPr/>
              </a:pPr>
              <a:t>05/01/2015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1CF3D665-7A2C-4A52-B5B9-6B3193388CEC}"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79739E1-34C1-4DA0-A840-609A902D63FF}" type="datetimeFigureOut">
              <a:rPr lang="vi-VN"/>
              <a:pPr>
                <a:defRPr/>
              </a:pPr>
              <a:t>05/01/2015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88C1B5A5-A67C-4697-9032-156E2C402A06}"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3"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4171B22D-274E-4CB5-98ED-9A9DE9ADFE5A}" type="slidenum">
              <a:rPr lang="vi-VN"/>
              <a:pPr>
                <a:defRPr/>
              </a:pPr>
              <a:t>‹#›</a:t>
            </a:fld>
            <a:endParaRPr lang="vi-VN"/>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0"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200" dirty="0">
                <a:latin typeface="+mn-lt"/>
                <a:cs typeface="+mn-cs"/>
              </a:rPr>
              <a:t>©</a:t>
            </a:r>
            <a:r>
              <a:rPr lang="en-US" sz="1000" dirty="0">
                <a:latin typeface="+mn-lt"/>
                <a:cs typeface="+mn-cs"/>
              </a:rPr>
              <a:t> FPT SOFTWARE – TRAINING MATERIAL</a:t>
            </a:r>
            <a:r>
              <a:rPr lang="en-US" altLang="ja-JP" sz="1000" dirty="0">
                <a:latin typeface="+mn-lt"/>
                <a:cs typeface="+mn-cs"/>
              </a:rPr>
              <a:t> – Int</a:t>
            </a:r>
            <a:r>
              <a:rPr lang="en-US" sz="1000" dirty="0">
                <a:latin typeface="+mn-lt"/>
                <a:cs typeface="+mn-cs"/>
              </a:rPr>
              <a:t>er</a:t>
            </a:r>
            <a:r>
              <a:rPr lang="en-US" altLang="ja-JP" sz="1000" dirty="0">
                <a:latin typeface="+mn-lt"/>
                <a:cs typeface="+mn-cs"/>
              </a:rPr>
              <a:t>nal </a:t>
            </a:r>
            <a:r>
              <a:rPr lang="en-US" sz="1000" dirty="0">
                <a:latin typeface="+mn-lt"/>
                <a:cs typeface="+mn-cs"/>
              </a:rPr>
              <a:t>us</a:t>
            </a:r>
            <a:r>
              <a:rPr lang="en-US" altLang="ja-JP" sz="1000" dirty="0">
                <a:latin typeface="+mn-lt"/>
                <a:cs typeface="+mn-cs"/>
              </a:rPr>
              <a:t>e</a:t>
            </a:r>
            <a:endParaRPr lang="en-US" sz="1000" dirty="0">
              <a:latin typeface="+mn-lt"/>
              <a:cs typeface="+mn-cs"/>
            </a:endParaRPr>
          </a:p>
        </p:txBody>
      </p:sp>
      <p:sp>
        <p:nvSpPr>
          <p:cNvPr id="11" name="Text Box 1059"/>
          <p:cNvSpPr txBox="1">
            <a:spLocks noChangeArrowheads="1"/>
          </p:cNvSpPr>
          <p:nvPr/>
        </p:nvSpPr>
        <p:spPr bwMode="auto">
          <a:xfrm>
            <a:off x="7027863" y="6597650"/>
            <a:ext cx="1957387" cy="244475"/>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000">
                <a:latin typeface="+mn-lt"/>
                <a:cs typeface="+mn-cs"/>
              </a:rPr>
              <a:t>04e-BM/</a:t>
            </a:r>
            <a:r>
              <a:rPr lang="en-US" altLang="ja-JP" sz="1000">
                <a:latin typeface="+mn-lt"/>
                <a:cs typeface="+mn-cs"/>
              </a:rPr>
              <a:t>NS</a:t>
            </a:r>
            <a:r>
              <a:rPr lang="en-US" sz="1000">
                <a:latin typeface="+mn-lt"/>
                <a:cs typeface="+mn-cs"/>
              </a:rPr>
              <a:t>/HDCV/FSOFT v2</a:t>
            </a:r>
            <a:r>
              <a:rPr lang="en-US" altLang="ja-JP" sz="1000">
                <a:latin typeface="+mn-lt"/>
                <a:cs typeface="+mn-cs"/>
              </a:rPr>
              <a:t>/3</a:t>
            </a:r>
            <a:endParaRPr lang="en-US" sz="1000">
              <a:latin typeface="+mn-lt"/>
              <a:cs typeface="+mn-cs"/>
            </a:endParaRPr>
          </a:p>
        </p:txBody>
      </p:sp>
      <p:pic>
        <p:nvPicPr>
          <p:cNvPr id="1033" name="Picture 2"/>
          <p:cNvPicPr>
            <a:picLocks noChangeAspect="1" noChangeArrowheads="1"/>
          </p:cNvPicPr>
          <p:nvPr/>
        </p:nvPicPr>
        <p:blipFill>
          <a:blip r:embed="rId14"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r" rtl="0" eaLnBrk="0" fontAlgn="base" hangingPunct="0">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rgbClr val="C00000"/>
          </a:solidFill>
          <a:latin typeface="Arial" charset="0"/>
          <a:ea typeface="Tahoma" pitchFamily="34" charset="0"/>
          <a:cs typeface="Arial" charset="0"/>
        </a:defRPr>
      </a:lvl2pPr>
      <a:lvl3pPr algn="r" rtl="0" eaLnBrk="0" fontAlgn="base" hangingPunct="0">
        <a:spcBef>
          <a:spcPct val="0"/>
        </a:spcBef>
        <a:spcAft>
          <a:spcPct val="0"/>
        </a:spcAft>
        <a:defRPr sz="3200" b="1">
          <a:solidFill>
            <a:srgbClr val="C00000"/>
          </a:solidFill>
          <a:latin typeface="Arial" charset="0"/>
          <a:ea typeface="Tahoma" pitchFamily="34" charset="0"/>
          <a:cs typeface="Arial" charset="0"/>
        </a:defRPr>
      </a:lvl3pPr>
      <a:lvl4pPr algn="r" rtl="0" eaLnBrk="0" fontAlgn="base" hangingPunct="0">
        <a:spcBef>
          <a:spcPct val="0"/>
        </a:spcBef>
        <a:spcAft>
          <a:spcPct val="0"/>
        </a:spcAft>
        <a:defRPr sz="3200" b="1">
          <a:solidFill>
            <a:srgbClr val="C00000"/>
          </a:solidFill>
          <a:latin typeface="Arial" charset="0"/>
          <a:ea typeface="Tahoma" pitchFamily="34" charset="0"/>
          <a:cs typeface="Arial" charset="0"/>
        </a:defRPr>
      </a:lvl4pPr>
      <a:lvl5pPr algn="r" rtl="0" eaLnBrk="0" fontAlgn="base" hangingPunct="0">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85938" y="4000500"/>
            <a:ext cx="6400800" cy="673100"/>
          </a:xfrm>
        </p:spPr>
        <p:txBody>
          <a:bodyPr/>
          <a:lstStyle/>
          <a:p>
            <a:pPr algn="r" eaLnBrk="1" hangingPunct="1">
              <a:defRPr/>
            </a:pPr>
            <a:r>
              <a:rPr lang="en-US" dirty="0" smtClean="0"/>
              <a:t>Instructor: &lt;Name&gt;</a:t>
            </a:r>
            <a:endParaRPr lang="vi-VN" dirty="0"/>
          </a:p>
        </p:txBody>
      </p:sp>
      <p:sp>
        <p:nvSpPr>
          <p:cNvPr id="4" name="Title 3"/>
          <p:cNvSpPr>
            <a:spLocks noGrp="1"/>
          </p:cNvSpPr>
          <p:nvPr>
            <p:ph type="ctrTitle"/>
          </p:nvPr>
        </p:nvSpPr>
        <p:spPr>
          <a:xfrm>
            <a:off x="251520" y="1484784"/>
            <a:ext cx="8604448" cy="1470025"/>
          </a:xfrm>
        </p:spPr>
        <p:txBody>
          <a:bodyPr>
            <a:normAutofit/>
          </a:bodyPr>
          <a:lstStyle/>
          <a:p>
            <a:r>
              <a:rPr lang="en-US" dirty="0" smtClean="0"/>
              <a:t>Software Requirement Concepts</a:t>
            </a:r>
            <a:endParaRPr lang="vi-V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Modeling</a:t>
            </a:r>
            <a:br>
              <a:rPr lang="en-US" dirty="0" smtClean="0"/>
            </a:br>
            <a:r>
              <a:rPr lang="en-US" sz="2800" dirty="0" smtClean="0"/>
              <a:t>Modeling objectives</a:t>
            </a:r>
            <a:endParaRPr lang="en-US" sz="2800" dirty="0"/>
          </a:p>
        </p:txBody>
      </p:sp>
      <p:sp>
        <p:nvSpPr>
          <p:cNvPr id="3" name="Content Placeholder 2"/>
          <p:cNvSpPr>
            <a:spLocks noGrp="1"/>
          </p:cNvSpPr>
          <p:nvPr>
            <p:ph idx="1"/>
          </p:nvPr>
        </p:nvSpPr>
        <p:spPr/>
        <p:txBody>
          <a:bodyPr/>
          <a:lstStyle/>
          <a:p>
            <a:r>
              <a:rPr lang="en-US" dirty="0" smtClean="0"/>
              <a:t>Why model requirement?</a:t>
            </a:r>
            <a:endParaRPr lang="en-US" dirty="0"/>
          </a:p>
        </p:txBody>
      </p:sp>
      <p:pic>
        <p:nvPicPr>
          <p:cNvPr id="11" name="Picture 7" descr="why-us.jpg"/>
          <p:cNvPicPr>
            <a:picLocks noChangeAspect="1"/>
          </p:cNvPicPr>
          <p:nvPr/>
        </p:nvPicPr>
        <p:blipFill>
          <a:blip r:embed="rId3" cstate="print"/>
          <a:srcRect/>
          <a:stretch>
            <a:fillRect/>
          </a:stretch>
        </p:blipFill>
        <p:spPr bwMode="auto">
          <a:xfrm>
            <a:off x="467544" y="2204864"/>
            <a:ext cx="3203848" cy="1996454"/>
          </a:xfrm>
          <a:prstGeom prst="rect">
            <a:avLst/>
          </a:prstGeom>
          <a:noFill/>
          <a:ln w="9525">
            <a:noFill/>
            <a:miter lim="800000"/>
            <a:headEnd/>
            <a:tailEnd/>
          </a:ln>
        </p:spPr>
      </p:pic>
      <p:sp>
        <p:nvSpPr>
          <p:cNvPr id="12" name="Isosceles Triangle 11"/>
          <p:cNvSpPr/>
          <p:nvPr/>
        </p:nvSpPr>
        <p:spPr>
          <a:xfrm>
            <a:off x="2627784" y="1988840"/>
            <a:ext cx="4104456" cy="4104456"/>
          </a:xfrm>
          <a:prstGeom prst="triangl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4" name="Group 12"/>
          <p:cNvGrpSpPr/>
          <p:nvPr/>
        </p:nvGrpSpPr>
        <p:grpSpPr>
          <a:xfrm>
            <a:off x="4384953" y="1771456"/>
            <a:ext cx="2941875" cy="1608838"/>
            <a:chOff x="3775352" y="453038"/>
            <a:chExt cx="2941875" cy="1608838"/>
          </a:xfrm>
        </p:grpSpPr>
        <p:sp>
          <p:nvSpPr>
            <p:cNvPr id="14" name="Rounded Rectangle 13"/>
            <p:cNvSpPr/>
            <p:nvPr/>
          </p:nvSpPr>
          <p:spPr>
            <a:xfrm>
              <a:off x="3775352" y="453038"/>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Rounded Rectangle 5"/>
            <p:cNvSpPr/>
            <p:nvPr/>
          </p:nvSpPr>
          <p:spPr>
            <a:xfrm>
              <a:off x="3853889" y="531575"/>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To understand clearly the functionalities of system</a:t>
              </a:r>
              <a:endParaRPr lang="en-US" sz="2300" kern="1200" dirty="0"/>
            </a:p>
          </p:txBody>
        </p:sp>
      </p:grpSp>
      <p:grpSp>
        <p:nvGrpSpPr>
          <p:cNvPr id="5" name="Group 15"/>
          <p:cNvGrpSpPr/>
          <p:nvPr/>
        </p:nvGrpSpPr>
        <p:grpSpPr>
          <a:xfrm>
            <a:off x="4384953" y="3581399"/>
            <a:ext cx="2941875" cy="1608838"/>
            <a:chOff x="3775352" y="2262981"/>
            <a:chExt cx="2941875" cy="1608838"/>
          </a:xfrm>
        </p:grpSpPr>
        <p:sp>
          <p:nvSpPr>
            <p:cNvPr id="17" name="Rounded Rectangle 16"/>
            <p:cNvSpPr/>
            <p:nvPr/>
          </p:nvSpPr>
          <p:spPr>
            <a:xfrm>
              <a:off x="3775352" y="2262981"/>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7"/>
            <p:cNvSpPr/>
            <p:nvPr/>
          </p:nvSpPr>
          <p:spPr>
            <a:xfrm>
              <a:off x="3853889" y="2341518"/>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To present the system from different perspectives</a:t>
              </a:r>
              <a:endParaRPr lang="en-US" sz="2300" kern="1200"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Requirement Modeling</a:t>
            </a:r>
            <a:br>
              <a:rPr lang="en-US" dirty="0" smtClean="0"/>
            </a:br>
            <a:r>
              <a:rPr lang="en-US" sz="2800" dirty="0" smtClean="0"/>
              <a:t> Model different perspectives</a:t>
            </a:r>
            <a:endParaRPr lang="vi-VN" dirty="0" smtClean="0">
              <a:latin typeface="Arial" charset="0"/>
              <a:cs typeface="Arial" charset="0"/>
            </a:endParaRPr>
          </a:p>
        </p:txBody>
      </p:sp>
      <p:sp>
        <p:nvSpPr>
          <p:cNvPr id="28675" name="Content Placeholder 2"/>
          <p:cNvSpPr>
            <a:spLocks noGrp="1"/>
          </p:cNvSpPr>
          <p:nvPr>
            <p:ph idx="1"/>
          </p:nvPr>
        </p:nvSpPr>
        <p:spPr/>
        <p:txBody>
          <a:bodyPr/>
          <a:lstStyle/>
          <a:p>
            <a:r>
              <a:rPr lang="en-US" dirty="0" smtClean="0"/>
              <a:t>Model different perspectives</a:t>
            </a:r>
            <a:endParaRPr lang="en-US" dirty="0" smtClean="0">
              <a:latin typeface="Arial" charset="0"/>
            </a:endParaRPr>
          </a:p>
        </p:txBody>
      </p:sp>
      <p:pic>
        <p:nvPicPr>
          <p:cNvPr id="4" name="Picture 3" descr="4493262f1b.gif"/>
          <p:cNvPicPr>
            <a:picLocks noChangeAspect="1"/>
          </p:cNvPicPr>
          <p:nvPr/>
        </p:nvPicPr>
        <p:blipFill>
          <a:blip r:embed="rId3" cstate="print"/>
          <a:stretch>
            <a:fillRect/>
          </a:stretch>
        </p:blipFill>
        <p:spPr>
          <a:xfrm>
            <a:off x="1371600" y="1772816"/>
            <a:ext cx="6858000" cy="4713709"/>
          </a:xfrm>
          <a:prstGeom prst="rect">
            <a:avLst/>
          </a:prstGeom>
        </p:spPr>
      </p:pic>
      <p:sp>
        <p:nvSpPr>
          <p:cNvPr id="5" name="Content Placeholder 2"/>
          <p:cNvSpPr txBox="1">
            <a:spLocks/>
          </p:cNvSpPr>
          <p:nvPr/>
        </p:nvSpPr>
        <p:spPr bwMode="auto">
          <a:xfrm>
            <a:off x="611560" y="4725144"/>
            <a:ext cx="8229600" cy="1143000"/>
          </a:xfrm>
          <a:prstGeom prst="rect">
            <a:avLst/>
          </a:prstGeom>
          <a:solidFill>
            <a:schemeClr val="accent3">
              <a:lumMod val="40000"/>
              <a:lumOff val="60000"/>
              <a:alpha val="69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Pct val="60000"/>
              <a:buFont typeface="Wingdings" pitchFamily="2"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Models help present different aspects of the system, using different abstraction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blinds(horizontal)">
                                      <p:cBhvr>
                                        <p:cTn id="7" dur="500"/>
                                        <p:tgtEl>
                                          <p:spTgt spid="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linds(horizontal)">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Modeling</a:t>
            </a:r>
            <a:br>
              <a:rPr lang="en-US" dirty="0" smtClean="0"/>
            </a:br>
            <a:r>
              <a:rPr lang="en-US" sz="2800" dirty="0" smtClean="0"/>
              <a:t>System Modeling Tools</a:t>
            </a:r>
            <a:endParaRPr lang="en-US" dirty="0"/>
          </a:p>
        </p:txBody>
      </p:sp>
      <p:sp>
        <p:nvSpPr>
          <p:cNvPr id="3" name="Content Placeholder 2"/>
          <p:cNvSpPr>
            <a:spLocks noGrp="1"/>
          </p:cNvSpPr>
          <p:nvPr>
            <p:ph idx="1"/>
          </p:nvPr>
        </p:nvSpPr>
        <p:spPr>
          <a:xfrm>
            <a:off x="457200" y="1142984"/>
            <a:ext cx="8229600" cy="4906963"/>
          </a:xfrm>
        </p:spPr>
        <p:txBody>
          <a:bodyPr/>
          <a:lstStyle/>
          <a:p>
            <a:pPr algn="just">
              <a:lnSpc>
                <a:spcPct val="90000"/>
              </a:lnSpc>
            </a:pPr>
            <a:r>
              <a:rPr lang="en-US" sz="2400" dirty="0" smtClean="0">
                <a:latin typeface="Arial" pitchFamily="34" charset="0"/>
              </a:rPr>
              <a:t>The </a:t>
            </a:r>
            <a:r>
              <a:rPr lang="en-US" sz="2400" dirty="0" smtClean="0">
                <a:solidFill>
                  <a:srgbClr val="FF3300"/>
                </a:solidFill>
                <a:latin typeface="Arial" pitchFamily="34" charset="0"/>
              </a:rPr>
              <a:t>system modeling</a:t>
            </a:r>
            <a:r>
              <a:rPr lang="en-US" sz="2400" dirty="0" smtClean="0">
                <a:latin typeface="Arial" pitchFamily="34" charset="0"/>
              </a:rPr>
              <a:t> presents an abstraction of the system in software aspects, which helps understanding of the functional requirements in block diagram form, and helps to identify all required software elements &amp; tasks.</a:t>
            </a:r>
          </a:p>
          <a:p>
            <a:pPr algn="just">
              <a:lnSpc>
                <a:spcPct val="90000"/>
              </a:lnSpc>
            </a:pPr>
            <a:r>
              <a:rPr lang="en-US" sz="2400" dirty="0" smtClean="0">
                <a:latin typeface="Arial" pitchFamily="34" charset="0"/>
              </a:rPr>
              <a:t>Common modeling tools:</a:t>
            </a:r>
          </a:p>
          <a:p>
            <a:endParaRPr lang="en-US" sz="2000" dirty="0"/>
          </a:p>
        </p:txBody>
      </p:sp>
      <p:grpSp>
        <p:nvGrpSpPr>
          <p:cNvPr id="4" name="Group 23"/>
          <p:cNvGrpSpPr/>
          <p:nvPr/>
        </p:nvGrpSpPr>
        <p:grpSpPr>
          <a:xfrm>
            <a:off x="5005220" y="3235242"/>
            <a:ext cx="2880319" cy="2808312"/>
            <a:chOff x="242023" y="12310"/>
            <a:chExt cx="4501341" cy="4501341"/>
          </a:xfrm>
        </p:grpSpPr>
        <p:sp>
          <p:nvSpPr>
            <p:cNvPr id="25" name="Oval 24"/>
            <p:cNvSpPr/>
            <p:nvPr/>
          </p:nvSpPr>
          <p:spPr>
            <a:xfrm>
              <a:off x="242023" y="12310"/>
              <a:ext cx="4501341" cy="4501341"/>
            </a:xfrm>
            <a:prstGeom prst="ellipse">
              <a:avLst/>
            </a:prstGeom>
            <a:solidFill>
              <a:schemeClr val="accent6">
                <a:lumMod val="75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6" name="Oval 4"/>
            <p:cNvSpPr/>
            <p:nvPr/>
          </p:nvSpPr>
          <p:spPr>
            <a:xfrm>
              <a:off x="870589" y="543114"/>
              <a:ext cx="3229727" cy="3439731"/>
            </a:xfrm>
            <a:prstGeom prst="rect">
              <a:avLst/>
            </a:prstGeom>
            <a:solidFill>
              <a:schemeClr val="accent6">
                <a:lumMod val="75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0" tIns="0" rIns="0" bIns="0" numCol="1" spcCol="1270" anchor="ctr" anchorCtr="0">
              <a:noAutofit/>
            </a:bodyPr>
            <a:lstStyle/>
            <a:p>
              <a:pPr lvl="0" algn="ctr" defTabSz="1377950" rtl="0">
                <a:lnSpc>
                  <a:spcPct val="90000"/>
                </a:lnSpc>
                <a:spcBef>
                  <a:spcPct val="0"/>
                </a:spcBef>
                <a:spcAft>
                  <a:spcPct val="35000"/>
                </a:spcAft>
              </a:pPr>
              <a:r>
                <a:rPr lang="en-GB" sz="2800" kern="1200" dirty="0" smtClean="0"/>
                <a:t>Object model</a:t>
              </a:r>
              <a:endParaRPr lang="en-GB" sz="2800" kern="1200" dirty="0"/>
            </a:p>
          </p:txBody>
        </p:sp>
      </p:grpSp>
      <p:grpSp>
        <p:nvGrpSpPr>
          <p:cNvPr id="5" name="Group 26"/>
          <p:cNvGrpSpPr/>
          <p:nvPr/>
        </p:nvGrpSpPr>
        <p:grpSpPr>
          <a:xfrm>
            <a:off x="691549" y="3307250"/>
            <a:ext cx="2880319" cy="2808312"/>
            <a:chOff x="242023" y="12310"/>
            <a:chExt cx="4501341" cy="4501341"/>
          </a:xfrm>
        </p:grpSpPr>
        <p:sp>
          <p:nvSpPr>
            <p:cNvPr id="28" name="Oval 27"/>
            <p:cNvSpPr/>
            <p:nvPr/>
          </p:nvSpPr>
          <p:spPr>
            <a:xfrm>
              <a:off x="242023" y="12310"/>
              <a:ext cx="4501341" cy="4501341"/>
            </a:xfrm>
            <a:prstGeom prst="ellipse">
              <a:avLst/>
            </a:prstGeom>
            <a:solidFill>
              <a:schemeClr val="accent6">
                <a:lumMod val="75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9" name="Oval 4"/>
            <p:cNvSpPr/>
            <p:nvPr/>
          </p:nvSpPr>
          <p:spPr>
            <a:xfrm>
              <a:off x="870589" y="543114"/>
              <a:ext cx="3229727" cy="3439731"/>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377950" rtl="0">
                <a:lnSpc>
                  <a:spcPct val="90000"/>
                </a:lnSpc>
                <a:spcBef>
                  <a:spcPct val="0"/>
                </a:spcBef>
                <a:spcAft>
                  <a:spcPct val="35000"/>
                </a:spcAft>
              </a:pPr>
              <a:r>
                <a:rPr lang="en-GB" sz="2800" kern="1200" dirty="0" smtClean="0"/>
                <a:t>Behavioural</a:t>
              </a:r>
            </a:p>
            <a:p>
              <a:pPr lvl="0" algn="ctr" defTabSz="1377950" rtl="0">
                <a:lnSpc>
                  <a:spcPct val="90000"/>
                </a:lnSpc>
                <a:spcBef>
                  <a:spcPct val="0"/>
                </a:spcBef>
                <a:spcAft>
                  <a:spcPct val="35000"/>
                </a:spcAft>
              </a:pPr>
              <a:r>
                <a:rPr lang="en-GB" sz="2800" dirty="0" smtClean="0"/>
                <a:t>model</a:t>
              </a:r>
              <a:endParaRPr lang="en-GB" sz="2800" kern="1200" dirty="0"/>
            </a:p>
          </p:txBody>
        </p:sp>
      </p:grpSp>
      <p:grpSp>
        <p:nvGrpSpPr>
          <p:cNvPr id="6" name="Group 29"/>
          <p:cNvGrpSpPr/>
          <p:nvPr/>
        </p:nvGrpSpPr>
        <p:grpSpPr>
          <a:xfrm>
            <a:off x="1142976" y="2967160"/>
            <a:ext cx="2024952" cy="1104782"/>
            <a:chOff x="3775352" y="453038"/>
            <a:chExt cx="2941875" cy="1608838"/>
          </a:xfrm>
        </p:grpSpPr>
        <p:sp>
          <p:nvSpPr>
            <p:cNvPr id="31" name="Rounded Rectangle 30"/>
            <p:cNvSpPr/>
            <p:nvPr/>
          </p:nvSpPr>
          <p:spPr>
            <a:xfrm>
              <a:off x="3775352" y="453038"/>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Rounded Rectangle 5"/>
            <p:cNvSpPr/>
            <p:nvPr/>
          </p:nvSpPr>
          <p:spPr>
            <a:xfrm>
              <a:off x="3853889" y="531575"/>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Data flow diagram</a:t>
              </a:r>
              <a:endParaRPr lang="en-US" sz="2300" kern="1200" dirty="0"/>
            </a:p>
          </p:txBody>
        </p:sp>
      </p:grpSp>
      <p:grpSp>
        <p:nvGrpSpPr>
          <p:cNvPr id="7" name="Group 32"/>
          <p:cNvGrpSpPr/>
          <p:nvPr/>
        </p:nvGrpSpPr>
        <p:grpSpPr>
          <a:xfrm>
            <a:off x="2357422" y="5253176"/>
            <a:ext cx="2088232" cy="1104782"/>
            <a:chOff x="3775352" y="2262981"/>
            <a:chExt cx="2941875" cy="1608838"/>
          </a:xfrm>
        </p:grpSpPr>
        <p:sp>
          <p:nvSpPr>
            <p:cNvPr id="34" name="Rounded Rectangle 33"/>
            <p:cNvSpPr/>
            <p:nvPr/>
          </p:nvSpPr>
          <p:spPr>
            <a:xfrm>
              <a:off x="3775352" y="2262981"/>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Rounded Rectangle 7"/>
            <p:cNvSpPr/>
            <p:nvPr/>
          </p:nvSpPr>
          <p:spPr>
            <a:xfrm>
              <a:off x="3853889" y="2341518"/>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State machine diagram</a:t>
              </a:r>
              <a:endParaRPr lang="en-US" sz="2300" kern="1200" dirty="0"/>
            </a:p>
          </p:txBody>
        </p:sp>
      </p:grpSp>
      <p:grpSp>
        <p:nvGrpSpPr>
          <p:cNvPr id="8" name="Group 35"/>
          <p:cNvGrpSpPr/>
          <p:nvPr/>
        </p:nvGrpSpPr>
        <p:grpSpPr>
          <a:xfrm>
            <a:off x="5365260" y="2751706"/>
            <a:ext cx="1872208" cy="1032774"/>
            <a:chOff x="3775352" y="453038"/>
            <a:chExt cx="2941875" cy="1608838"/>
          </a:xfrm>
        </p:grpSpPr>
        <p:sp>
          <p:nvSpPr>
            <p:cNvPr id="37" name="Rounded Rectangle 36"/>
            <p:cNvSpPr/>
            <p:nvPr/>
          </p:nvSpPr>
          <p:spPr>
            <a:xfrm>
              <a:off x="3775352" y="453038"/>
              <a:ext cx="2941875" cy="1608838"/>
            </a:xfrm>
            <a:prstGeom prst="roundRect">
              <a:avLst/>
            </a:prstGeom>
            <a:gradFill flip="none" rotWithShape="1">
              <a:gsLst>
                <a:gs pos="0">
                  <a:srgbClr val="03D4A8"/>
                </a:gs>
                <a:gs pos="25000">
                  <a:srgbClr val="21D6E0"/>
                </a:gs>
                <a:gs pos="75000">
                  <a:srgbClr val="0087E6"/>
                </a:gs>
                <a:gs pos="100000">
                  <a:srgbClr val="005CBF"/>
                </a:gs>
              </a:gsLst>
              <a:path path="rect">
                <a:fillToRect l="50000" t="50000" r="50000" b="50000"/>
              </a:path>
              <a:tileRect/>
            </a:grad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Rounded Rectangle 5"/>
            <p:cNvSpPr/>
            <p:nvPr/>
          </p:nvSpPr>
          <p:spPr>
            <a:xfrm>
              <a:off x="3853889" y="531575"/>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Use case</a:t>
              </a:r>
              <a:endParaRPr lang="en-US" sz="2300" kern="1200" dirty="0"/>
            </a:p>
          </p:txBody>
        </p:sp>
      </p:grpSp>
      <p:grpSp>
        <p:nvGrpSpPr>
          <p:cNvPr id="9" name="Group 38"/>
          <p:cNvGrpSpPr/>
          <p:nvPr/>
        </p:nvGrpSpPr>
        <p:grpSpPr>
          <a:xfrm>
            <a:off x="3853092" y="4099338"/>
            <a:ext cx="1944216" cy="1104782"/>
            <a:chOff x="3775352" y="453038"/>
            <a:chExt cx="2941875" cy="1608838"/>
          </a:xfrm>
        </p:grpSpPr>
        <p:sp>
          <p:nvSpPr>
            <p:cNvPr id="40" name="Rounded Rectangle 39"/>
            <p:cNvSpPr/>
            <p:nvPr/>
          </p:nvSpPr>
          <p:spPr>
            <a:xfrm>
              <a:off x="3775352" y="453038"/>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Rounded Rectangle 5"/>
            <p:cNvSpPr/>
            <p:nvPr/>
          </p:nvSpPr>
          <p:spPr>
            <a:xfrm>
              <a:off x="3853889" y="531575"/>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dirty="0" smtClean="0"/>
                <a:t>Sequence diagram</a:t>
              </a:r>
              <a:endParaRPr lang="en-US" sz="2300" kern="1200" dirty="0"/>
            </a:p>
          </p:txBody>
        </p:sp>
      </p:grpSp>
      <p:grpSp>
        <p:nvGrpSpPr>
          <p:cNvPr id="10" name="Group 41"/>
          <p:cNvGrpSpPr/>
          <p:nvPr/>
        </p:nvGrpSpPr>
        <p:grpSpPr>
          <a:xfrm>
            <a:off x="5293252" y="5409388"/>
            <a:ext cx="2016224" cy="1104781"/>
            <a:chOff x="3775352" y="453038"/>
            <a:chExt cx="2941875" cy="1608838"/>
          </a:xfrm>
        </p:grpSpPr>
        <p:sp>
          <p:nvSpPr>
            <p:cNvPr id="43" name="Rounded Rectangle 42"/>
            <p:cNvSpPr/>
            <p:nvPr/>
          </p:nvSpPr>
          <p:spPr>
            <a:xfrm>
              <a:off x="3775352" y="453038"/>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4" name="Rounded Rectangle 5"/>
            <p:cNvSpPr/>
            <p:nvPr/>
          </p:nvSpPr>
          <p:spPr>
            <a:xfrm>
              <a:off x="3853890" y="506079"/>
              <a:ext cx="2784801" cy="14517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dirty="0" smtClean="0"/>
                <a:t>Inheritance</a:t>
              </a:r>
              <a:endParaRPr lang="en-US" sz="2300" kern="1200" dirty="0"/>
            </a:p>
          </p:txBody>
        </p:sp>
      </p:grpSp>
      <p:grpSp>
        <p:nvGrpSpPr>
          <p:cNvPr id="11" name="Group 44"/>
          <p:cNvGrpSpPr/>
          <p:nvPr/>
        </p:nvGrpSpPr>
        <p:grpSpPr>
          <a:xfrm>
            <a:off x="7093452" y="4099338"/>
            <a:ext cx="1907704" cy="1104782"/>
            <a:chOff x="3775352" y="453038"/>
            <a:chExt cx="2941875" cy="1608838"/>
          </a:xfrm>
        </p:grpSpPr>
        <p:sp>
          <p:nvSpPr>
            <p:cNvPr id="46" name="Rounded Rectangle 45"/>
            <p:cNvSpPr/>
            <p:nvPr/>
          </p:nvSpPr>
          <p:spPr>
            <a:xfrm>
              <a:off x="3775352" y="453038"/>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7" name="Rounded Rectangle 5"/>
            <p:cNvSpPr/>
            <p:nvPr/>
          </p:nvSpPr>
          <p:spPr>
            <a:xfrm>
              <a:off x="3853889" y="531575"/>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dirty="0" smtClean="0"/>
                <a:t>Aggregation</a:t>
              </a:r>
              <a:endParaRPr lang="en-US" sz="2300" kern="1200" dirty="0"/>
            </a:p>
          </p:txBody>
        </p:sp>
      </p:grpSp>
      <p:grpSp>
        <p:nvGrpSpPr>
          <p:cNvPr id="30" name="Group 32"/>
          <p:cNvGrpSpPr/>
          <p:nvPr/>
        </p:nvGrpSpPr>
        <p:grpSpPr>
          <a:xfrm>
            <a:off x="126314" y="5253176"/>
            <a:ext cx="2088232" cy="1104782"/>
            <a:chOff x="3775352" y="2262981"/>
            <a:chExt cx="2941875" cy="1608838"/>
          </a:xfrm>
        </p:grpSpPr>
        <p:sp>
          <p:nvSpPr>
            <p:cNvPr id="33" name="Rounded Rectangle 32"/>
            <p:cNvSpPr/>
            <p:nvPr/>
          </p:nvSpPr>
          <p:spPr>
            <a:xfrm>
              <a:off x="3775352" y="2262981"/>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6" name="Rounded Rectangle 7"/>
            <p:cNvSpPr/>
            <p:nvPr/>
          </p:nvSpPr>
          <p:spPr>
            <a:xfrm>
              <a:off x="3853889" y="2341518"/>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Activity diagram</a:t>
              </a:r>
              <a:endParaRPr lang="en-US" sz="2300" kern="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 calcmode="lin" valueType="num">
                                      <p:cBhvr>
                                        <p:cTn id="17" dur="500" fill="hold"/>
                                        <p:tgtEl>
                                          <p:spTgt spid="4"/>
                                        </p:tgtEl>
                                        <p:attrNameLst>
                                          <p:attrName>style.rotation</p:attrName>
                                        </p:attrNameLst>
                                      </p:cBhvr>
                                      <p:tavLst>
                                        <p:tav tm="0">
                                          <p:val>
                                            <p:fltVal val="360"/>
                                          </p:val>
                                        </p:tav>
                                        <p:tav tm="100000">
                                          <p:val>
                                            <p:fltVal val="0"/>
                                          </p:val>
                                        </p:tav>
                                      </p:tavLst>
                                    </p:anim>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 calcmode="lin" valueType="num">
                                      <p:cBhvr>
                                        <p:cTn id="25" dur="500" fill="hold"/>
                                        <p:tgtEl>
                                          <p:spTgt spid="7"/>
                                        </p:tgtEl>
                                        <p:attrNameLst>
                                          <p:attrName>style.rotation</p:attrName>
                                        </p:attrNameLst>
                                      </p:cBhvr>
                                      <p:tavLst>
                                        <p:tav tm="0">
                                          <p:val>
                                            <p:fltVal val="360"/>
                                          </p:val>
                                        </p:tav>
                                        <p:tav tm="100000">
                                          <p:val>
                                            <p:fltVal val="0"/>
                                          </p:val>
                                        </p:tav>
                                      </p:tavLst>
                                    </p:anim>
                                    <p:animEffect transition="in" filter="fade">
                                      <p:cBhvr>
                                        <p:cTn id="26" dur="500"/>
                                        <p:tgtEl>
                                          <p:spTgt spid="7"/>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 calcmode="lin" valueType="num">
                                      <p:cBhvr>
                                        <p:cTn id="31" dur="500" fill="hold"/>
                                        <p:tgtEl>
                                          <p:spTgt spid="6"/>
                                        </p:tgtEl>
                                        <p:attrNameLst>
                                          <p:attrName>style.rotation</p:attrName>
                                        </p:attrNameLst>
                                      </p:cBhvr>
                                      <p:tavLst>
                                        <p:tav tm="0">
                                          <p:val>
                                            <p:fltVal val="360"/>
                                          </p:val>
                                        </p:tav>
                                        <p:tav tm="100000">
                                          <p:val>
                                            <p:fltVal val="0"/>
                                          </p:val>
                                        </p:tav>
                                      </p:tavLst>
                                    </p:anim>
                                    <p:animEffect transition="in" filter="fade">
                                      <p:cBhvr>
                                        <p:cTn id="32" dur="500"/>
                                        <p:tgtEl>
                                          <p:spTgt spid="6"/>
                                        </p:tgtEl>
                                      </p:cBhvr>
                                    </p:animEffect>
                                  </p:childTnLst>
                                </p:cTn>
                              </p:par>
                              <p:par>
                                <p:cTn id="33" presetID="49" presetClass="entr" presetSubtype="0" decel="10000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p:cTn id="35" dur="500" fill="hold"/>
                                        <p:tgtEl>
                                          <p:spTgt spid="30"/>
                                        </p:tgtEl>
                                        <p:attrNameLst>
                                          <p:attrName>ppt_w</p:attrName>
                                        </p:attrNameLst>
                                      </p:cBhvr>
                                      <p:tavLst>
                                        <p:tav tm="0">
                                          <p:val>
                                            <p:fltVal val="0"/>
                                          </p:val>
                                        </p:tav>
                                        <p:tav tm="100000">
                                          <p:val>
                                            <p:strVal val="#ppt_w"/>
                                          </p:val>
                                        </p:tav>
                                      </p:tavLst>
                                    </p:anim>
                                    <p:anim calcmode="lin" valueType="num">
                                      <p:cBhvr>
                                        <p:cTn id="36" dur="500" fill="hold"/>
                                        <p:tgtEl>
                                          <p:spTgt spid="30"/>
                                        </p:tgtEl>
                                        <p:attrNameLst>
                                          <p:attrName>ppt_h</p:attrName>
                                        </p:attrNameLst>
                                      </p:cBhvr>
                                      <p:tavLst>
                                        <p:tav tm="0">
                                          <p:val>
                                            <p:fltVal val="0"/>
                                          </p:val>
                                        </p:tav>
                                        <p:tav tm="100000">
                                          <p:val>
                                            <p:strVal val="#ppt_h"/>
                                          </p:val>
                                        </p:tav>
                                      </p:tavLst>
                                    </p:anim>
                                    <p:anim calcmode="lin" valueType="num">
                                      <p:cBhvr>
                                        <p:cTn id="37" dur="500" fill="hold"/>
                                        <p:tgtEl>
                                          <p:spTgt spid="30"/>
                                        </p:tgtEl>
                                        <p:attrNameLst>
                                          <p:attrName>style.rotation</p:attrName>
                                        </p:attrNameLst>
                                      </p:cBhvr>
                                      <p:tavLst>
                                        <p:tav tm="0">
                                          <p:val>
                                            <p:fltVal val="360"/>
                                          </p:val>
                                        </p:tav>
                                        <p:tav tm="100000">
                                          <p:val>
                                            <p:fltVal val="0"/>
                                          </p:val>
                                        </p:tav>
                                      </p:tavLst>
                                    </p:anim>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 calcmode="lin" valueType="num">
                                      <p:cBhvr>
                                        <p:cTn id="45" dur="500" fill="hold"/>
                                        <p:tgtEl>
                                          <p:spTgt spid="8"/>
                                        </p:tgtEl>
                                        <p:attrNameLst>
                                          <p:attrName>style.rotation</p:attrName>
                                        </p:attrNameLst>
                                      </p:cBhvr>
                                      <p:tavLst>
                                        <p:tav tm="0">
                                          <p:val>
                                            <p:fltVal val="360"/>
                                          </p:val>
                                        </p:tav>
                                        <p:tav tm="100000">
                                          <p:val>
                                            <p:fltVal val="0"/>
                                          </p:val>
                                        </p:tav>
                                      </p:tavLst>
                                    </p:anim>
                                    <p:animEffect transition="in" filter="fade">
                                      <p:cBhvr>
                                        <p:cTn id="46" dur="500"/>
                                        <p:tgtEl>
                                          <p:spTgt spid="8"/>
                                        </p:tgtEl>
                                      </p:cBhvr>
                                    </p:animEffect>
                                  </p:childTnLst>
                                </p:cTn>
                              </p:par>
                              <p:par>
                                <p:cTn id="47" presetID="49" presetClass="entr" presetSubtype="0" decel="10000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 calcmode="lin" valueType="num">
                                      <p:cBhvr>
                                        <p:cTn id="51" dur="500" fill="hold"/>
                                        <p:tgtEl>
                                          <p:spTgt spid="9"/>
                                        </p:tgtEl>
                                        <p:attrNameLst>
                                          <p:attrName>style.rotation</p:attrName>
                                        </p:attrNameLst>
                                      </p:cBhvr>
                                      <p:tavLst>
                                        <p:tav tm="0">
                                          <p:val>
                                            <p:fltVal val="360"/>
                                          </p:val>
                                        </p:tav>
                                        <p:tav tm="100000">
                                          <p:val>
                                            <p:fltVal val="0"/>
                                          </p:val>
                                        </p:tav>
                                      </p:tavLst>
                                    </p:anim>
                                    <p:animEffect transition="in" filter="fade">
                                      <p:cBhvr>
                                        <p:cTn id="52" dur="500"/>
                                        <p:tgtEl>
                                          <p:spTgt spid="9"/>
                                        </p:tgtEl>
                                      </p:cBhvr>
                                    </p:animEffect>
                                  </p:childTnLst>
                                </p:cTn>
                              </p:par>
                              <p:par>
                                <p:cTn id="53" presetID="49" presetClass="entr" presetSubtype="0" decel="10000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500" fill="hold"/>
                                        <p:tgtEl>
                                          <p:spTgt spid="11"/>
                                        </p:tgtEl>
                                        <p:attrNameLst>
                                          <p:attrName>ppt_w</p:attrName>
                                        </p:attrNameLst>
                                      </p:cBhvr>
                                      <p:tavLst>
                                        <p:tav tm="0">
                                          <p:val>
                                            <p:fltVal val="0"/>
                                          </p:val>
                                        </p:tav>
                                        <p:tav tm="100000">
                                          <p:val>
                                            <p:strVal val="#ppt_w"/>
                                          </p:val>
                                        </p:tav>
                                      </p:tavLst>
                                    </p:anim>
                                    <p:anim calcmode="lin" valueType="num">
                                      <p:cBhvr>
                                        <p:cTn id="56" dur="500" fill="hold"/>
                                        <p:tgtEl>
                                          <p:spTgt spid="11"/>
                                        </p:tgtEl>
                                        <p:attrNameLst>
                                          <p:attrName>ppt_h</p:attrName>
                                        </p:attrNameLst>
                                      </p:cBhvr>
                                      <p:tavLst>
                                        <p:tav tm="0">
                                          <p:val>
                                            <p:fltVal val="0"/>
                                          </p:val>
                                        </p:tav>
                                        <p:tav tm="100000">
                                          <p:val>
                                            <p:strVal val="#ppt_h"/>
                                          </p:val>
                                        </p:tav>
                                      </p:tavLst>
                                    </p:anim>
                                    <p:anim calcmode="lin" valueType="num">
                                      <p:cBhvr>
                                        <p:cTn id="57" dur="500" fill="hold"/>
                                        <p:tgtEl>
                                          <p:spTgt spid="11"/>
                                        </p:tgtEl>
                                        <p:attrNameLst>
                                          <p:attrName>style.rotation</p:attrName>
                                        </p:attrNameLst>
                                      </p:cBhvr>
                                      <p:tavLst>
                                        <p:tav tm="0">
                                          <p:val>
                                            <p:fltVal val="360"/>
                                          </p:val>
                                        </p:tav>
                                        <p:tav tm="100000">
                                          <p:val>
                                            <p:fltVal val="0"/>
                                          </p:val>
                                        </p:tav>
                                      </p:tavLst>
                                    </p:anim>
                                    <p:animEffect transition="in" filter="fade">
                                      <p:cBhvr>
                                        <p:cTn id="58" dur="500"/>
                                        <p:tgtEl>
                                          <p:spTgt spid="11"/>
                                        </p:tgtEl>
                                      </p:cBhvr>
                                    </p:animEffect>
                                  </p:childTnLst>
                                </p:cTn>
                              </p:par>
                              <p:par>
                                <p:cTn id="59" presetID="49" presetClass="entr" presetSubtype="0" decel="100000"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 calcmode="lin" valueType="num">
                                      <p:cBhvr>
                                        <p:cTn id="63" dur="500" fill="hold"/>
                                        <p:tgtEl>
                                          <p:spTgt spid="10"/>
                                        </p:tgtEl>
                                        <p:attrNameLst>
                                          <p:attrName>style.rotation</p:attrName>
                                        </p:attrNameLst>
                                      </p:cBhvr>
                                      <p:tavLst>
                                        <p:tav tm="0">
                                          <p:val>
                                            <p:fltVal val="360"/>
                                          </p:val>
                                        </p:tav>
                                        <p:tav tm="100000">
                                          <p:val>
                                            <p:fltVal val="0"/>
                                          </p:val>
                                        </p:tav>
                                      </p:tavLst>
                                    </p:anim>
                                    <p:animEffect transition="in" filter="fade">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charset="0"/>
                <a:cs typeface="Arial" charset="0"/>
              </a:rPr>
              <a:t>Modeling Tools - Use Case</a:t>
            </a:r>
            <a:endParaRPr lang="vi-VN" dirty="0" smtClean="0">
              <a:latin typeface="Arial" charset="0"/>
              <a:cs typeface="Arial" charset="0"/>
            </a:endParaRPr>
          </a:p>
        </p:txBody>
      </p:sp>
      <p:sp>
        <p:nvSpPr>
          <p:cNvPr id="28675" name="Content Placeholder 2"/>
          <p:cNvSpPr>
            <a:spLocks noGrp="1"/>
          </p:cNvSpPr>
          <p:nvPr>
            <p:ph idx="1"/>
          </p:nvPr>
        </p:nvSpPr>
        <p:spPr/>
        <p:txBody>
          <a:bodyPr/>
          <a:lstStyle/>
          <a:p>
            <a:r>
              <a:rPr lang="en-US" dirty="0" smtClean="0"/>
              <a:t>Requirements capture</a:t>
            </a:r>
          </a:p>
          <a:p>
            <a:pPr lvl="1">
              <a:spcBef>
                <a:spcPct val="40000"/>
              </a:spcBef>
              <a:buSzPct val="80000"/>
            </a:pPr>
            <a:r>
              <a:rPr lang="en-US" dirty="0" smtClean="0"/>
              <a:t>Requirements are </a:t>
            </a:r>
            <a:r>
              <a:rPr lang="en-US" u="sng" dirty="0" smtClean="0"/>
              <a:t>reason-for-existence</a:t>
            </a:r>
            <a:r>
              <a:rPr lang="en-US" dirty="0" smtClean="0"/>
              <a:t> of any software development project</a:t>
            </a:r>
          </a:p>
          <a:p>
            <a:pPr lvl="1">
              <a:spcBef>
                <a:spcPct val="40000"/>
              </a:spcBef>
              <a:buSzPct val="80000"/>
            </a:pPr>
            <a:r>
              <a:rPr lang="en-US" dirty="0" smtClean="0"/>
              <a:t>Defines and delineates user-requirements</a:t>
            </a:r>
          </a:p>
          <a:p>
            <a:pPr lvl="2">
              <a:spcBef>
                <a:spcPct val="40000"/>
              </a:spcBef>
            </a:pPr>
            <a:r>
              <a:rPr lang="en-US" dirty="0" smtClean="0"/>
              <a:t>Defines the functionality to be provided </a:t>
            </a:r>
          </a:p>
          <a:p>
            <a:pPr lvl="2">
              <a:spcBef>
                <a:spcPct val="40000"/>
              </a:spcBef>
            </a:pPr>
            <a:r>
              <a:rPr lang="en-US" dirty="0" smtClean="0"/>
              <a:t>Identifies the goals to be achieved</a:t>
            </a:r>
          </a:p>
          <a:p>
            <a:pPr lvl="1">
              <a:spcBef>
                <a:spcPct val="40000"/>
              </a:spcBef>
              <a:buSzPct val="80000"/>
            </a:pPr>
            <a:r>
              <a:rPr lang="en-US" dirty="0" smtClean="0"/>
              <a:t>Must be precisely and completely understood</a:t>
            </a:r>
          </a:p>
          <a:p>
            <a:pPr lvl="1">
              <a:spcBef>
                <a:spcPct val="40000"/>
              </a:spcBef>
              <a:buSzPct val="80000"/>
            </a:pPr>
            <a:r>
              <a:rPr lang="en-US" dirty="0" smtClean="0"/>
              <a:t>Requirements often changes, thus must be well-documented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charset="0"/>
                <a:cs typeface="Arial" charset="0"/>
              </a:rPr>
              <a:t>Modeling Tools - Use Case</a:t>
            </a:r>
            <a:endParaRPr lang="vi-VN" dirty="0" smtClean="0">
              <a:latin typeface="Arial" charset="0"/>
              <a:cs typeface="Arial" charset="0"/>
            </a:endParaRPr>
          </a:p>
        </p:txBody>
      </p:sp>
      <p:sp>
        <p:nvSpPr>
          <p:cNvPr id="28675" name="Content Placeholder 2"/>
          <p:cNvSpPr>
            <a:spLocks noGrp="1"/>
          </p:cNvSpPr>
          <p:nvPr>
            <p:ph idx="1"/>
          </p:nvPr>
        </p:nvSpPr>
        <p:spPr/>
        <p:txBody>
          <a:bodyPr/>
          <a:lstStyle/>
          <a:p>
            <a:pPr>
              <a:spcBef>
                <a:spcPct val="40000"/>
              </a:spcBef>
              <a:buSzPct val="80000"/>
            </a:pPr>
            <a:r>
              <a:rPr lang="en-US" dirty="0" smtClean="0"/>
              <a:t>Requirement capture with UML</a:t>
            </a:r>
          </a:p>
          <a:p>
            <a:pPr lvl="1">
              <a:spcBef>
                <a:spcPct val="40000"/>
              </a:spcBef>
              <a:buSzPct val="80000"/>
            </a:pPr>
            <a:r>
              <a:rPr lang="en-US" dirty="0" smtClean="0"/>
              <a:t>Use Case diagram</a:t>
            </a:r>
          </a:p>
          <a:p>
            <a:pPr lvl="2">
              <a:spcBef>
                <a:spcPts val="644"/>
              </a:spcBef>
              <a:buSzPct val="80000"/>
            </a:pPr>
            <a:r>
              <a:rPr lang="en-US" dirty="0" smtClean="0"/>
              <a:t>Shows a set of use cases, actors and their relationships</a:t>
            </a:r>
          </a:p>
          <a:p>
            <a:pPr lvl="1">
              <a:spcBef>
                <a:spcPct val="40000"/>
              </a:spcBef>
              <a:buSzPct val="80000"/>
            </a:pPr>
            <a:r>
              <a:rPr lang="en-US" dirty="0" smtClean="0"/>
              <a:t>Captures problem-domain in terms of:</a:t>
            </a:r>
          </a:p>
          <a:p>
            <a:pPr lvl="2">
              <a:spcBef>
                <a:spcPts val="644"/>
              </a:spcBef>
              <a:buSzPct val="80000"/>
            </a:pPr>
            <a:r>
              <a:rPr lang="en-US" dirty="0" smtClean="0"/>
              <a:t>functionality to be provided (Use Cases)</a:t>
            </a:r>
          </a:p>
          <a:p>
            <a:pPr lvl="2">
              <a:spcBef>
                <a:spcPts val="644"/>
              </a:spcBef>
              <a:buSzPct val="80000"/>
            </a:pPr>
            <a:r>
              <a:rPr lang="en-US" dirty="0" smtClean="0"/>
              <a:t>the “roles” (Actors) for whom these functions are performed</a:t>
            </a:r>
          </a:p>
          <a:p>
            <a:endParaRPr lang="en-US" dirty="0" smtClean="0">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AutoShape 2"/>
          <p:cNvSpPr>
            <a:spLocks noGrp="1" noChangeArrowheads="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t>Use Case Diagram</a:t>
            </a:r>
            <a:endParaRPr lang="en-GB" sz="2800" dirty="0"/>
          </a:p>
        </p:txBody>
      </p:sp>
      <p:pic>
        <p:nvPicPr>
          <p:cNvPr id="109573" name="Picture 5" descr="usecase"/>
          <p:cNvPicPr>
            <a:picLocks noChangeAspect="1" noChangeArrowheads="1"/>
          </p:cNvPicPr>
          <p:nvPr/>
        </p:nvPicPr>
        <p:blipFill>
          <a:blip r:embed="rId3" cstate="print"/>
          <a:srcRect/>
          <a:stretch>
            <a:fillRect/>
          </a:stretch>
        </p:blipFill>
        <p:spPr bwMode="auto">
          <a:xfrm>
            <a:off x="827088" y="1214422"/>
            <a:ext cx="4608512" cy="3744913"/>
          </a:xfrm>
          <a:prstGeom prst="rect">
            <a:avLst/>
          </a:prstGeom>
          <a:noFill/>
        </p:spPr>
      </p:pic>
      <p:sp>
        <p:nvSpPr>
          <p:cNvPr id="109574" name="Text Box 6"/>
          <p:cNvSpPr txBox="1">
            <a:spLocks noChangeArrowheads="1"/>
          </p:cNvSpPr>
          <p:nvPr/>
        </p:nvSpPr>
        <p:spPr bwMode="auto">
          <a:xfrm>
            <a:off x="2787654" y="4776800"/>
            <a:ext cx="2355850" cy="366712"/>
          </a:xfrm>
          <a:prstGeom prst="rect">
            <a:avLst/>
          </a:prstGeom>
          <a:noFill/>
          <a:ln w="9525">
            <a:noFill/>
            <a:miter lim="800000"/>
            <a:headEnd/>
            <a:tailEnd/>
          </a:ln>
          <a:effectLst/>
        </p:spPr>
        <p:txBody>
          <a:bodyPr wrap="none">
            <a:spAutoFit/>
          </a:bodyPr>
          <a:lstStyle/>
          <a:p>
            <a:r>
              <a:rPr lang="en-US" dirty="0"/>
              <a:t>Online C2C shopping</a:t>
            </a:r>
            <a:endParaRPr lang="en-GB" dirty="0"/>
          </a:p>
        </p:txBody>
      </p:sp>
      <p:sp>
        <p:nvSpPr>
          <p:cNvPr id="109575" name="Text Box 7"/>
          <p:cNvSpPr txBox="1">
            <a:spLocks noChangeArrowheads="1"/>
          </p:cNvSpPr>
          <p:nvPr/>
        </p:nvSpPr>
        <p:spPr bwMode="auto">
          <a:xfrm>
            <a:off x="5148263" y="1503347"/>
            <a:ext cx="4176712" cy="915988"/>
          </a:xfrm>
          <a:prstGeom prst="rect">
            <a:avLst/>
          </a:prstGeom>
          <a:noFill/>
          <a:ln w="9525">
            <a:noFill/>
            <a:miter lim="800000"/>
            <a:headEnd/>
            <a:tailEnd/>
          </a:ln>
          <a:effectLst/>
        </p:spPr>
        <p:txBody>
          <a:bodyPr>
            <a:spAutoFit/>
          </a:bodyPr>
          <a:lstStyle/>
          <a:p>
            <a:pPr>
              <a:buFontTx/>
              <a:buChar char="•"/>
            </a:pPr>
            <a:r>
              <a:rPr lang="en-GB"/>
              <a:t> overview the usage requirements</a:t>
            </a:r>
          </a:p>
          <a:p>
            <a:pPr>
              <a:buFontTx/>
              <a:buChar char="•"/>
            </a:pPr>
            <a:r>
              <a:rPr lang="en-GB"/>
              <a:t> presentations project stakeholders</a:t>
            </a:r>
          </a:p>
          <a:p>
            <a:pPr>
              <a:buFontTx/>
              <a:buChar char="•"/>
            </a:pPr>
            <a:r>
              <a:rPr lang="en-GB"/>
              <a:t> "the meat" of the actual requirements </a:t>
            </a:r>
          </a:p>
        </p:txBody>
      </p:sp>
      <p:sp>
        <p:nvSpPr>
          <p:cNvPr id="109580" name="AutoShape 12"/>
          <p:cNvSpPr>
            <a:spLocks noChangeArrowheads="1"/>
          </p:cNvSpPr>
          <p:nvPr/>
        </p:nvSpPr>
        <p:spPr bwMode="auto">
          <a:xfrm>
            <a:off x="323850" y="1503347"/>
            <a:ext cx="914400" cy="393700"/>
          </a:xfrm>
          <a:prstGeom prst="wedgeRoundRectCallout">
            <a:avLst>
              <a:gd name="adj1" fmla="val 113718"/>
              <a:gd name="adj2" fmla="val 172176"/>
              <a:gd name="adj3" fmla="val 16667"/>
            </a:avLst>
          </a:prstGeom>
          <a:solidFill>
            <a:srgbClr val="33CCCC"/>
          </a:solidFill>
          <a:ln w="9525">
            <a:solidFill>
              <a:schemeClr val="tx1"/>
            </a:solidFill>
            <a:miter lim="800000"/>
            <a:headEnd/>
            <a:tailEnd/>
          </a:ln>
          <a:effectLst/>
        </p:spPr>
        <p:txBody>
          <a:bodyPr/>
          <a:lstStyle/>
          <a:p>
            <a:pPr algn="ctr"/>
            <a:r>
              <a:rPr lang="en-US" dirty="0"/>
              <a:t>Actor</a:t>
            </a:r>
            <a:endParaRPr lang="en-GB" dirty="0"/>
          </a:p>
        </p:txBody>
      </p:sp>
      <p:sp>
        <p:nvSpPr>
          <p:cNvPr id="109581" name="Rectangle 13"/>
          <p:cNvSpPr>
            <a:spLocks noChangeArrowheads="1"/>
          </p:cNvSpPr>
          <p:nvPr/>
        </p:nvSpPr>
        <p:spPr bwMode="auto">
          <a:xfrm>
            <a:off x="2916238" y="1358885"/>
            <a:ext cx="2233612" cy="3313112"/>
          </a:xfrm>
          <a:prstGeom prst="rect">
            <a:avLst/>
          </a:prstGeom>
          <a:solidFill>
            <a:schemeClr val="accent1">
              <a:alpha val="6000"/>
            </a:schemeClr>
          </a:solidFill>
          <a:ln w="9525">
            <a:solidFill>
              <a:schemeClr val="tx1"/>
            </a:solidFill>
            <a:miter lim="800000"/>
            <a:headEnd/>
            <a:tailEnd/>
          </a:ln>
          <a:effectLst/>
        </p:spPr>
        <p:txBody>
          <a:bodyPr wrap="none" anchor="ctr"/>
          <a:lstStyle/>
          <a:p>
            <a:endParaRPr lang="en-US"/>
          </a:p>
        </p:txBody>
      </p:sp>
      <p:sp>
        <p:nvSpPr>
          <p:cNvPr id="109582" name="Text Box 14"/>
          <p:cNvSpPr txBox="1">
            <a:spLocks noChangeArrowheads="1"/>
          </p:cNvSpPr>
          <p:nvPr/>
        </p:nvSpPr>
        <p:spPr bwMode="auto">
          <a:xfrm>
            <a:off x="5200650" y="2746360"/>
            <a:ext cx="3943350" cy="1739900"/>
          </a:xfrm>
          <a:prstGeom prst="rect">
            <a:avLst/>
          </a:prstGeom>
          <a:noFill/>
          <a:ln w="9525">
            <a:noFill/>
            <a:miter lim="800000"/>
            <a:headEnd/>
            <a:tailEnd/>
          </a:ln>
          <a:effectLst/>
        </p:spPr>
        <p:txBody>
          <a:bodyPr>
            <a:spAutoFit/>
          </a:bodyPr>
          <a:lstStyle/>
          <a:p>
            <a:r>
              <a:rPr lang="en-US" b="1"/>
              <a:t>Actor:</a:t>
            </a:r>
            <a:r>
              <a:rPr lang="en-US"/>
              <a:t> </a:t>
            </a:r>
          </a:p>
          <a:p>
            <a:endParaRPr lang="en-US"/>
          </a:p>
          <a:p>
            <a:r>
              <a:rPr lang="en-GB"/>
              <a:t>An actor is a person, organization, or external system that plays a role in one or more interactions with your system </a:t>
            </a:r>
          </a:p>
        </p:txBody>
      </p:sp>
      <p:sp>
        <p:nvSpPr>
          <p:cNvPr id="109583" name="AutoShape 15"/>
          <p:cNvSpPr>
            <a:spLocks noChangeArrowheads="1"/>
          </p:cNvSpPr>
          <p:nvPr/>
        </p:nvSpPr>
        <p:spPr bwMode="auto">
          <a:xfrm>
            <a:off x="971550" y="3662347"/>
            <a:ext cx="1368425" cy="360363"/>
          </a:xfrm>
          <a:prstGeom prst="wedgeRoundRectCallout">
            <a:avLst>
              <a:gd name="adj1" fmla="val 139907"/>
              <a:gd name="adj2" fmla="val 133259"/>
              <a:gd name="adj3" fmla="val 16667"/>
            </a:avLst>
          </a:prstGeom>
          <a:solidFill>
            <a:srgbClr val="33CCCC"/>
          </a:solidFill>
          <a:ln w="9525">
            <a:solidFill>
              <a:schemeClr val="tx1"/>
            </a:solidFill>
            <a:miter lim="800000"/>
            <a:headEnd/>
            <a:tailEnd/>
          </a:ln>
          <a:effectLst/>
        </p:spPr>
        <p:txBody>
          <a:bodyPr/>
          <a:lstStyle/>
          <a:p>
            <a:pPr algn="ctr"/>
            <a:r>
              <a:rPr lang="en-US"/>
              <a:t>Use case</a:t>
            </a:r>
            <a:endParaRPr lang="en-GB"/>
          </a:p>
        </p:txBody>
      </p:sp>
      <p:sp>
        <p:nvSpPr>
          <p:cNvPr id="109584" name="Text Box 16"/>
          <p:cNvSpPr txBox="1">
            <a:spLocks noChangeArrowheads="1"/>
          </p:cNvSpPr>
          <p:nvPr/>
        </p:nvSpPr>
        <p:spPr bwMode="auto">
          <a:xfrm>
            <a:off x="5200650" y="2727310"/>
            <a:ext cx="3943350" cy="1739900"/>
          </a:xfrm>
          <a:prstGeom prst="rect">
            <a:avLst/>
          </a:prstGeom>
          <a:noFill/>
          <a:ln w="9525">
            <a:noFill/>
            <a:miter lim="800000"/>
            <a:headEnd/>
            <a:tailEnd/>
          </a:ln>
          <a:effectLst/>
        </p:spPr>
        <p:txBody>
          <a:bodyPr>
            <a:spAutoFit/>
          </a:bodyPr>
          <a:lstStyle/>
          <a:p>
            <a:r>
              <a:rPr lang="en-US" b="1"/>
              <a:t>Use case:</a:t>
            </a:r>
            <a:r>
              <a:rPr lang="en-US"/>
              <a:t> </a:t>
            </a:r>
          </a:p>
          <a:p>
            <a:endParaRPr lang="en-US"/>
          </a:p>
          <a:p>
            <a:r>
              <a:rPr lang="en-GB"/>
              <a:t>A use case describes a sequence of actions that provide something of measurable value to an actor and is drawn as a horizontal ellipse </a:t>
            </a:r>
          </a:p>
        </p:txBody>
      </p:sp>
      <p:sp>
        <p:nvSpPr>
          <p:cNvPr id="109586" name="AutoShape 18"/>
          <p:cNvSpPr>
            <a:spLocks noChangeArrowheads="1"/>
          </p:cNvSpPr>
          <p:nvPr/>
        </p:nvSpPr>
        <p:spPr bwMode="auto">
          <a:xfrm>
            <a:off x="6143636" y="5500702"/>
            <a:ext cx="2571768" cy="576262"/>
          </a:xfrm>
          <a:prstGeom prst="wedgeRoundRectCallout">
            <a:avLst>
              <a:gd name="adj1" fmla="val -104547"/>
              <a:gd name="adj2" fmla="val -194903"/>
              <a:gd name="adj3" fmla="val 16667"/>
            </a:avLst>
          </a:prstGeom>
          <a:solidFill>
            <a:srgbClr val="33CCCC"/>
          </a:solidFill>
          <a:ln w="9525">
            <a:solidFill>
              <a:schemeClr val="tx1"/>
            </a:solidFill>
            <a:miter lim="800000"/>
            <a:headEnd/>
            <a:tailEnd/>
          </a:ln>
          <a:effectLst/>
        </p:spPr>
        <p:txBody>
          <a:bodyPr/>
          <a:lstStyle/>
          <a:p>
            <a:pPr algn="ctr"/>
            <a:r>
              <a:rPr lang="en-GB" b="1" dirty="0"/>
              <a:t>System boundary</a:t>
            </a:r>
            <a:endParaRPr lang="en-GB" dirty="0"/>
          </a:p>
        </p:txBody>
      </p:sp>
      <p:sp>
        <p:nvSpPr>
          <p:cNvPr id="109588" name="Text Box 20"/>
          <p:cNvSpPr txBox="1">
            <a:spLocks noChangeArrowheads="1"/>
          </p:cNvSpPr>
          <p:nvPr/>
        </p:nvSpPr>
        <p:spPr bwMode="auto">
          <a:xfrm>
            <a:off x="5200650" y="2727310"/>
            <a:ext cx="3943350" cy="2014537"/>
          </a:xfrm>
          <a:prstGeom prst="rect">
            <a:avLst/>
          </a:prstGeom>
          <a:noFill/>
          <a:ln w="9525">
            <a:noFill/>
            <a:miter lim="800000"/>
            <a:headEnd/>
            <a:tailEnd/>
          </a:ln>
          <a:effectLst/>
        </p:spPr>
        <p:txBody>
          <a:bodyPr>
            <a:spAutoFit/>
          </a:bodyPr>
          <a:lstStyle/>
          <a:p>
            <a:r>
              <a:rPr lang="en-US" b="1"/>
              <a:t>System boundary:</a:t>
            </a:r>
            <a:r>
              <a:rPr lang="en-US"/>
              <a:t> </a:t>
            </a:r>
          </a:p>
          <a:p>
            <a:endParaRPr lang="en-US"/>
          </a:p>
          <a:p>
            <a:r>
              <a:rPr lang="en-GB"/>
              <a:t>indicates the scope of your system.  Anything within the box represents functionality that is in scope and anything outside the box is not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80"/>
                                        </p:tgtEl>
                                        <p:attrNameLst>
                                          <p:attrName>style.visibility</p:attrName>
                                        </p:attrNameLst>
                                      </p:cBhvr>
                                      <p:to>
                                        <p:strVal val="visible"/>
                                      </p:to>
                                    </p:set>
                                    <p:anim calcmode="lin" valueType="num">
                                      <p:cBhvr additive="base">
                                        <p:cTn id="7" dur="500" fill="hold"/>
                                        <p:tgtEl>
                                          <p:spTgt spid="109580"/>
                                        </p:tgtEl>
                                        <p:attrNameLst>
                                          <p:attrName>ppt_x</p:attrName>
                                        </p:attrNameLst>
                                      </p:cBhvr>
                                      <p:tavLst>
                                        <p:tav tm="0">
                                          <p:val>
                                            <p:strVal val="#ppt_x"/>
                                          </p:val>
                                        </p:tav>
                                        <p:tav tm="100000">
                                          <p:val>
                                            <p:strVal val="#ppt_x"/>
                                          </p:val>
                                        </p:tav>
                                      </p:tavLst>
                                    </p:anim>
                                    <p:anim calcmode="lin" valueType="num">
                                      <p:cBhvr additive="base">
                                        <p:cTn id="8" dur="500" fill="hold"/>
                                        <p:tgtEl>
                                          <p:spTgt spid="10958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9582"/>
                                        </p:tgtEl>
                                        <p:attrNameLst>
                                          <p:attrName>style.visibility</p:attrName>
                                        </p:attrNameLst>
                                      </p:cBhvr>
                                      <p:to>
                                        <p:strVal val="visible"/>
                                      </p:to>
                                    </p:set>
                                    <p:anim calcmode="lin" valueType="num">
                                      <p:cBhvr additive="base">
                                        <p:cTn id="11" dur="500" fill="hold"/>
                                        <p:tgtEl>
                                          <p:spTgt spid="109582"/>
                                        </p:tgtEl>
                                        <p:attrNameLst>
                                          <p:attrName>ppt_x</p:attrName>
                                        </p:attrNameLst>
                                      </p:cBhvr>
                                      <p:tavLst>
                                        <p:tav tm="0">
                                          <p:val>
                                            <p:strVal val="#ppt_x"/>
                                          </p:val>
                                        </p:tav>
                                        <p:tav tm="100000">
                                          <p:val>
                                            <p:strVal val="#ppt_x"/>
                                          </p:val>
                                        </p:tav>
                                      </p:tavLst>
                                    </p:anim>
                                    <p:anim calcmode="lin" valueType="num">
                                      <p:cBhvr additive="base">
                                        <p:cTn id="12" dur="500" fill="hold"/>
                                        <p:tgtEl>
                                          <p:spTgt spid="10958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109580"/>
                                        </p:tgtEl>
                                        <p:attrNameLst>
                                          <p:attrName>ppt_x</p:attrName>
                                        </p:attrNameLst>
                                      </p:cBhvr>
                                      <p:tavLst>
                                        <p:tav tm="0">
                                          <p:val>
                                            <p:strVal val="ppt_x"/>
                                          </p:val>
                                        </p:tav>
                                        <p:tav tm="100000">
                                          <p:val>
                                            <p:strVal val="ppt_x"/>
                                          </p:val>
                                        </p:tav>
                                      </p:tavLst>
                                    </p:anim>
                                    <p:anim calcmode="lin" valueType="num">
                                      <p:cBhvr additive="base">
                                        <p:cTn id="17" dur="500"/>
                                        <p:tgtEl>
                                          <p:spTgt spid="109580"/>
                                        </p:tgtEl>
                                        <p:attrNameLst>
                                          <p:attrName>ppt_y</p:attrName>
                                        </p:attrNameLst>
                                      </p:cBhvr>
                                      <p:tavLst>
                                        <p:tav tm="0">
                                          <p:val>
                                            <p:strVal val="ppt_y"/>
                                          </p:val>
                                        </p:tav>
                                        <p:tav tm="100000">
                                          <p:val>
                                            <p:strVal val="1+ppt_h/2"/>
                                          </p:val>
                                        </p:tav>
                                      </p:tavLst>
                                    </p:anim>
                                    <p:set>
                                      <p:cBhvr>
                                        <p:cTn id="18" dur="1" fill="hold">
                                          <p:stCondLst>
                                            <p:cond delay="499"/>
                                          </p:stCondLst>
                                        </p:cTn>
                                        <p:tgtEl>
                                          <p:spTgt spid="109580"/>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109582"/>
                                        </p:tgtEl>
                                        <p:attrNameLst>
                                          <p:attrName>ppt_x</p:attrName>
                                        </p:attrNameLst>
                                      </p:cBhvr>
                                      <p:tavLst>
                                        <p:tav tm="0">
                                          <p:val>
                                            <p:strVal val="ppt_x"/>
                                          </p:val>
                                        </p:tav>
                                        <p:tav tm="100000">
                                          <p:val>
                                            <p:strVal val="ppt_x"/>
                                          </p:val>
                                        </p:tav>
                                      </p:tavLst>
                                    </p:anim>
                                    <p:anim calcmode="lin" valueType="num">
                                      <p:cBhvr additive="base">
                                        <p:cTn id="21" dur="500"/>
                                        <p:tgtEl>
                                          <p:spTgt spid="109582"/>
                                        </p:tgtEl>
                                        <p:attrNameLst>
                                          <p:attrName>ppt_y</p:attrName>
                                        </p:attrNameLst>
                                      </p:cBhvr>
                                      <p:tavLst>
                                        <p:tav tm="0">
                                          <p:val>
                                            <p:strVal val="ppt_y"/>
                                          </p:val>
                                        </p:tav>
                                        <p:tav tm="100000">
                                          <p:val>
                                            <p:strVal val="1+ppt_h/2"/>
                                          </p:val>
                                        </p:tav>
                                      </p:tavLst>
                                    </p:anim>
                                    <p:set>
                                      <p:cBhvr>
                                        <p:cTn id="22" dur="1" fill="hold">
                                          <p:stCondLst>
                                            <p:cond delay="499"/>
                                          </p:stCondLst>
                                        </p:cTn>
                                        <p:tgtEl>
                                          <p:spTgt spid="10958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9584"/>
                                        </p:tgtEl>
                                        <p:attrNameLst>
                                          <p:attrName>style.visibility</p:attrName>
                                        </p:attrNameLst>
                                      </p:cBhvr>
                                      <p:to>
                                        <p:strVal val="visible"/>
                                      </p:to>
                                    </p:set>
                                    <p:anim calcmode="lin" valueType="num">
                                      <p:cBhvr additive="base">
                                        <p:cTn id="27" dur="500" fill="hold"/>
                                        <p:tgtEl>
                                          <p:spTgt spid="109584"/>
                                        </p:tgtEl>
                                        <p:attrNameLst>
                                          <p:attrName>ppt_x</p:attrName>
                                        </p:attrNameLst>
                                      </p:cBhvr>
                                      <p:tavLst>
                                        <p:tav tm="0">
                                          <p:val>
                                            <p:strVal val="#ppt_x"/>
                                          </p:val>
                                        </p:tav>
                                        <p:tav tm="100000">
                                          <p:val>
                                            <p:strVal val="#ppt_x"/>
                                          </p:val>
                                        </p:tav>
                                      </p:tavLst>
                                    </p:anim>
                                    <p:anim calcmode="lin" valueType="num">
                                      <p:cBhvr additive="base">
                                        <p:cTn id="28" dur="500" fill="hold"/>
                                        <p:tgtEl>
                                          <p:spTgt spid="10958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9583"/>
                                        </p:tgtEl>
                                        <p:attrNameLst>
                                          <p:attrName>style.visibility</p:attrName>
                                        </p:attrNameLst>
                                      </p:cBhvr>
                                      <p:to>
                                        <p:strVal val="visible"/>
                                      </p:to>
                                    </p:set>
                                    <p:anim calcmode="lin" valueType="num">
                                      <p:cBhvr additive="base">
                                        <p:cTn id="31" dur="500" fill="hold"/>
                                        <p:tgtEl>
                                          <p:spTgt spid="109583"/>
                                        </p:tgtEl>
                                        <p:attrNameLst>
                                          <p:attrName>ppt_x</p:attrName>
                                        </p:attrNameLst>
                                      </p:cBhvr>
                                      <p:tavLst>
                                        <p:tav tm="0">
                                          <p:val>
                                            <p:strVal val="#ppt_x"/>
                                          </p:val>
                                        </p:tav>
                                        <p:tav tm="100000">
                                          <p:val>
                                            <p:strVal val="#ppt_x"/>
                                          </p:val>
                                        </p:tav>
                                      </p:tavLst>
                                    </p:anim>
                                    <p:anim calcmode="lin" valueType="num">
                                      <p:cBhvr additive="base">
                                        <p:cTn id="32" dur="500" fill="hold"/>
                                        <p:tgtEl>
                                          <p:spTgt spid="10958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109584"/>
                                        </p:tgtEl>
                                        <p:attrNameLst>
                                          <p:attrName>ppt_x</p:attrName>
                                        </p:attrNameLst>
                                      </p:cBhvr>
                                      <p:tavLst>
                                        <p:tav tm="0">
                                          <p:val>
                                            <p:strVal val="ppt_x"/>
                                          </p:val>
                                        </p:tav>
                                        <p:tav tm="100000">
                                          <p:val>
                                            <p:strVal val="ppt_x"/>
                                          </p:val>
                                        </p:tav>
                                      </p:tavLst>
                                    </p:anim>
                                    <p:anim calcmode="lin" valueType="num">
                                      <p:cBhvr additive="base">
                                        <p:cTn id="37" dur="500"/>
                                        <p:tgtEl>
                                          <p:spTgt spid="109584"/>
                                        </p:tgtEl>
                                        <p:attrNameLst>
                                          <p:attrName>ppt_y</p:attrName>
                                        </p:attrNameLst>
                                      </p:cBhvr>
                                      <p:tavLst>
                                        <p:tav tm="0">
                                          <p:val>
                                            <p:strVal val="ppt_y"/>
                                          </p:val>
                                        </p:tav>
                                        <p:tav tm="100000">
                                          <p:val>
                                            <p:strVal val="1+ppt_h/2"/>
                                          </p:val>
                                        </p:tav>
                                      </p:tavLst>
                                    </p:anim>
                                    <p:set>
                                      <p:cBhvr>
                                        <p:cTn id="38" dur="1" fill="hold">
                                          <p:stCondLst>
                                            <p:cond delay="499"/>
                                          </p:stCondLst>
                                        </p:cTn>
                                        <p:tgtEl>
                                          <p:spTgt spid="109584"/>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500"/>
                                        <p:tgtEl>
                                          <p:spTgt spid="109583"/>
                                        </p:tgtEl>
                                        <p:attrNameLst>
                                          <p:attrName>ppt_x</p:attrName>
                                        </p:attrNameLst>
                                      </p:cBhvr>
                                      <p:tavLst>
                                        <p:tav tm="0">
                                          <p:val>
                                            <p:strVal val="ppt_x"/>
                                          </p:val>
                                        </p:tav>
                                        <p:tav tm="100000">
                                          <p:val>
                                            <p:strVal val="ppt_x"/>
                                          </p:val>
                                        </p:tav>
                                      </p:tavLst>
                                    </p:anim>
                                    <p:anim calcmode="lin" valueType="num">
                                      <p:cBhvr additive="base">
                                        <p:cTn id="41" dur="500"/>
                                        <p:tgtEl>
                                          <p:spTgt spid="109583"/>
                                        </p:tgtEl>
                                        <p:attrNameLst>
                                          <p:attrName>ppt_y</p:attrName>
                                        </p:attrNameLst>
                                      </p:cBhvr>
                                      <p:tavLst>
                                        <p:tav tm="0">
                                          <p:val>
                                            <p:strVal val="ppt_y"/>
                                          </p:val>
                                        </p:tav>
                                        <p:tav tm="100000">
                                          <p:val>
                                            <p:strVal val="1+ppt_h/2"/>
                                          </p:val>
                                        </p:tav>
                                      </p:tavLst>
                                    </p:anim>
                                    <p:set>
                                      <p:cBhvr>
                                        <p:cTn id="42" dur="1" fill="hold">
                                          <p:stCondLst>
                                            <p:cond delay="499"/>
                                          </p:stCondLst>
                                        </p:cTn>
                                        <p:tgtEl>
                                          <p:spTgt spid="10958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9588"/>
                                        </p:tgtEl>
                                        <p:attrNameLst>
                                          <p:attrName>style.visibility</p:attrName>
                                        </p:attrNameLst>
                                      </p:cBhvr>
                                      <p:to>
                                        <p:strVal val="visible"/>
                                      </p:to>
                                    </p:set>
                                    <p:anim calcmode="lin" valueType="num">
                                      <p:cBhvr additive="base">
                                        <p:cTn id="47" dur="500" fill="hold"/>
                                        <p:tgtEl>
                                          <p:spTgt spid="109588"/>
                                        </p:tgtEl>
                                        <p:attrNameLst>
                                          <p:attrName>ppt_x</p:attrName>
                                        </p:attrNameLst>
                                      </p:cBhvr>
                                      <p:tavLst>
                                        <p:tav tm="0">
                                          <p:val>
                                            <p:strVal val="#ppt_x"/>
                                          </p:val>
                                        </p:tav>
                                        <p:tav tm="100000">
                                          <p:val>
                                            <p:strVal val="#ppt_x"/>
                                          </p:val>
                                        </p:tav>
                                      </p:tavLst>
                                    </p:anim>
                                    <p:anim calcmode="lin" valueType="num">
                                      <p:cBhvr additive="base">
                                        <p:cTn id="48" dur="500" fill="hold"/>
                                        <p:tgtEl>
                                          <p:spTgt spid="10958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9586"/>
                                        </p:tgtEl>
                                        <p:attrNameLst>
                                          <p:attrName>style.visibility</p:attrName>
                                        </p:attrNameLst>
                                      </p:cBhvr>
                                      <p:to>
                                        <p:strVal val="visible"/>
                                      </p:to>
                                    </p:set>
                                    <p:anim calcmode="lin" valueType="num">
                                      <p:cBhvr additive="base">
                                        <p:cTn id="51" dur="500" fill="hold"/>
                                        <p:tgtEl>
                                          <p:spTgt spid="109586"/>
                                        </p:tgtEl>
                                        <p:attrNameLst>
                                          <p:attrName>ppt_x</p:attrName>
                                        </p:attrNameLst>
                                      </p:cBhvr>
                                      <p:tavLst>
                                        <p:tav tm="0">
                                          <p:val>
                                            <p:strVal val="#ppt_x"/>
                                          </p:val>
                                        </p:tav>
                                        <p:tav tm="100000">
                                          <p:val>
                                            <p:strVal val="#ppt_x"/>
                                          </p:val>
                                        </p:tav>
                                      </p:tavLst>
                                    </p:anim>
                                    <p:anim calcmode="lin" valueType="num">
                                      <p:cBhvr additive="base">
                                        <p:cTn id="52" dur="500" fill="hold"/>
                                        <p:tgtEl>
                                          <p:spTgt spid="10958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500"/>
                                        <p:tgtEl>
                                          <p:spTgt spid="109588"/>
                                        </p:tgtEl>
                                        <p:attrNameLst>
                                          <p:attrName>ppt_x</p:attrName>
                                        </p:attrNameLst>
                                      </p:cBhvr>
                                      <p:tavLst>
                                        <p:tav tm="0">
                                          <p:val>
                                            <p:strVal val="ppt_x"/>
                                          </p:val>
                                        </p:tav>
                                        <p:tav tm="100000">
                                          <p:val>
                                            <p:strVal val="ppt_x"/>
                                          </p:val>
                                        </p:tav>
                                      </p:tavLst>
                                    </p:anim>
                                    <p:anim calcmode="lin" valueType="num">
                                      <p:cBhvr additive="base">
                                        <p:cTn id="57" dur="500"/>
                                        <p:tgtEl>
                                          <p:spTgt spid="109588"/>
                                        </p:tgtEl>
                                        <p:attrNameLst>
                                          <p:attrName>ppt_y</p:attrName>
                                        </p:attrNameLst>
                                      </p:cBhvr>
                                      <p:tavLst>
                                        <p:tav tm="0">
                                          <p:val>
                                            <p:strVal val="ppt_y"/>
                                          </p:val>
                                        </p:tav>
                                        <p:tav tm="100000">
                                          <p:val>
                                            <p:strVal val="1+ppt_h/2"/>
                                          </p:val>
                                        </p:tav>
                                      </p:tavLst>
                                    </p:anim>
                                    <p:set>
                                      <p:cBhvr>
                                        <p:cTn id="58" dur="1" fill="hold">
                                          <p:stCondLst>
                                            <p:cond delay="499"/>
                                          </p:stCondLst>
                                        </p:cTn>
                                        <p:tgtEl>
                                          <p:spTgt spid="109588"/>
                                        </p:tgtEl>
                                        <p:attrNameLst>
                                          <p:attrName>style.visibility</p:attrName>
                                        </p:attrNameLst>
                                      </p:cBhvr>
                                      <p:to>
                                        <p:strVal val="hidden"/>
                                      </p:to>
                                    </p:set>
                                  </p:childTnLst>
                                </p:cTn>
                              </p:par>
                              <p:par>
                                <p:cTn id="59" presetID="2" presetClass="exit" presetSubtype="4" fill="hold" grpId="1" nodeType="withEffect">
                                  <p:stCondLst>
                                    <p:cond delay="0"/>
                                  </p:stCondLst>
                                  <p:childTnLst>
                                    <p:anim calcmode="lin" valueType="num">
                                      <p:cBhvr additive="base">
                                        <p:cTn id="60" dur="500"/>
                                        <p:tgtEl>
                                          <p:spTgt spid="109586"/>
                                        </p:tgtEl>
                                        <p:attrNameLst>
                                          <p:attrName>ppt_x</p:attrName>
                                        </p:attrNameLst>
                                      </p:cBhvr>
                                      <p:tavLst>
                                        <p:tav tm="0">
                                          <p:val>
                                            <p:strVal val="ppt_x"/>
                                          </p:val>
                                        </p:tav>
                                        <p:tav tm="100000">
                                          <p:val>
                                            <p:strVal val="ppt_x"/>
                                          </p:val>
                                        </p:tav>
                                      </p:tavLst>
                                    </p:anim>
                                    <p:anim calcmode="lin" valueType="num">
                                      <p:cBhvr additive="base">
                                        <p:cTn id="61" dur="500"/>
                                        <p:tgtEl>
                                          <p:spTgt spid="109586"/>
                                        </p:tgtEl>
                                        <p:attrNameLst>
                                          <p:attrName>ppt_y</p:attrName>
                                        </p:attrNameLst>
                                      </p:cBhvr>
                                      <p:tavLst>
                                        <p:tav tm="0">
                                          <p:val>
                                            <p:strVal val="ppt_y"/>
                                          </p:val>
                                        </p:tav>
                                        <p:tav tm="100000">
                                          <p:val>
                                            <p:strVal val="1+ppt_h/2"/>
                                          </p:val>
                                        </p:tav>
                                      </p:tavLst>
                                    </p:anim>
                                    <p:set>
                                      <p:cBhvr>
                                        <p:cTn id="62" dur="1" fill="hold">
                                          <p:stCondLst>
                                            <p:cond delay="499"/>
                                          </p:stCondLst>
                                        </p:cTn>
                                        <p:tgtEl>
                                          <p:spTgt spid="1095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0" grpId="0" animBg="1"/>
      <p:bldP spid="109580" grpId="1" animBg="1"/>
      <p:bldP spid="109582" grpId="0"/>
      <p:bldP spid="109582" grpId="1"/>
      <p:bldP spid="109583" grpId="0" animBg="1"/>
      <p:bldP spid="109583" grpId="1" animBg="1"/>
      <p:bldP spid="109584" grpId="0"/>
      <p:bldP spid="109584" grpId="1"/>
      <p:bldP spid="109586" grpId="0" animBg="1"/>
      <p:bldP spid="109586" grpId="1" animBg="1"/>
      <p:bldP spid="109588" grpId="0"/>
      <p:bldP spid="10958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t>Use Case Diagram - Notations</a:t>
            </a:r>
            <a:endParaRPr lang="vi-VN" dirty="0" smtClean="0">
              <a:latin typeface="Arial" charset="0"/>
              <a:cs typeface="Arial" charset="0"/>
            </a:endParaRPr>
          </a:p>
        </p:txBody>
      </p:sp>
      <p:sp>
        <p:nvSpPr>
          <p:cNvPr id="28675" name="Content Placeholder 2"/>
          <p:cNvSpPr>
            <a:spLocks noGrp="1"/>
          </p:cNvSpPr>
          <p:nvPr>
            <p:ph idx="1"/>
          </p:nvPr>
        </p:nvSpPr>
        <p:spPr/>
        <p:txBody>
          <a:bodyPr/>
          <a:lstStyle/>
          <a:p>
            <a:r>
              <a:rPr lang="en-US" dirty="0" smtClean="0"/>
              <a:t>Use case diagram: Notations</a:t>
            </a:r>
            <a:endParaRPr lang="en-US" dirty="0" smtClean="0">
              <a:latin typeface="Arial" charset="0"/>
            </a:endParaRPr>
          </a:p>
        </p:txBody>
      </p:sp>
      <p:sp>
        <p:nvSpPr>
          <p:cNvPr id="4" name="Text Box 3"/>
          <p:cNvSpPr txBox="1">
            <a:spLocks noChangeArrowheads="1"/>
          </p:cNvSpPr>
          <p:nvPr/>
        </p:nvSpPr>
        <p:spPr bwMode="auto">
          <a:xfrm>
            <a:off x="533400" y="1844824"/>
            <a:ext cx="5262736" cy="1077218"/>
          </a:xfrm>
          <a:prstGeom prst="rect">
            <a:avLst/>
          </a:prstGeom>
          <a:noFill/>
          <a:ln w="12700">
            <a:noFill/>
            <a:miter lim="800000"/>
            <a:headEnd type="none" w="sm" len="sm"/>
            <a:tailEnd type="none" w="sm" len="sm"/>
          </a:ln>
          <a:effectLst/>
        </p:spPr>
        <p:txBody>
          <a:bodyPr wrap="square">
            <a:spAutoFit/>
          </a:bodyPr>
          <a:lstStyle/>
          <a:p>
            <a:pPr eaLnBrk="0" hangingPunct="0"/>
            <a:r>
              <a:rPr lang="en-US" sz="1600" b="1" dirty="0"/>
              <a:t>use case </a:t>
            </a:r>
          </a:p>
          <a:p>
            <a:pPr eaLnBrk="0" hangingPunct="0"/>
            <a:r>
              <a:rPr lang="en-US" sz="1600" dirty="0"/>
              <a:t>A description of a set of sequences of </a:t>
            </a:r>
            <a:r>
              <a:rPr lang="en-US" sz="1600" dirty="0" smtClean="0"/>
              <a:t>actions that </a:t>
            </a:r>
            <a:r>
              <a:rPr lang="en-US" sz="1600" dirty="0"/>
              <a:t>system performs that </a:t>
            </a:r>
            <a:r>
              <a:rPr lang="en-US" sz="1600" dirty="0" smtClean="0"/>
              <a:t>provides an </a:t>
            </a:r>
            <a:r>
              <a:rPr lang="en-US" sz="1600" dirty="0"/>
              <a:t>observable value to an </a:t>
            </a:r>
            <a:r>
              <a:rPr lang="en-US" sz="1600" dirty="0" smtClean="0"/>
              <a:t>actor</a:t>
            </a:r>
            <a:endParaRPr lang="en-US" sz="1600" dirty="0"/>
          </a:p>
        </p:txBody>
      </p:sp>
      <p:sp>
        <p:nvSpPr>
          <p:cNvPr id="5" name="Text Box 4"/>
          <p:cNvSpPr txBox="1">
            <a:spLocks noChangeArrowheads="1"/>
          </p:cNvSpPr>
          <p:nvPr/>
        </p:nvSpPr>
        <p:spPr bwMode="auto">
          <a:xfrm>
            <a:off x="533400" y="2996953"/>
            <a:ext cx="6414864" cy="830997"/>
          </a:xfrm>
          <a:prstGeom prst="rect">
            <a:avLst/>
          </a:prstGeom>
          <a:noFill/>
          <a:ln w="12700">
            <a:noFill/>
            <a:miter lim="800000"/>
            <a:headEnd type="none" w="sm" len="sm"/>
            <a:tailEnd type="none" w="sm" len="sm"/>
          </a:ln>
          <a:effectLst/>
        </p:spPr>
        <p:txBody>
          <a:bodyPr wrap="square">
            <a:spAutoFit/>
          </a:bodyPr>
          <a:lstStyle/>
          <a:p>
            <a:pPr eaLnBrk="0" hangingPunct="0"/>
            <a:r>
              <a:rPr lang="en-US" sz="1600" b="1" dirty="0"/>
              <a:t>actor</a:t>
            </a:r>
          </a:p>
          <a:p>
            <a:pPr eaLnBrk="0" hangingPunct="0"/>
            <a:r>
              <a:rPr lang="en-US" sz="1600" dirty="0"/>
              <a:t>The people or systems that provide or receive information from the system; they are among the stakeholders of a </a:t>
            </a:r>
            <a:r>
              <a:rPr lang="en-US" sz="1600" dirty="0" smtClean="0"/>
              <a:t>system</a:t>
            </a:r>
            <a:endParaRPr lang="en-US" sz="1600" dirty="0"/>
          </a:p>
        </p:txBody>
      </p:sp>
      <p:sp>
        <p:nvSpPr>
          <p:cNvPr id="6" name="Text Box 5"/>
          <p:cNvSpPr txBox="1">
            <a:spLocks noChangeArrowheads="1"/>
          </p:cNvSpPr>
          <p:nvPr/>
        </p:nvSpPr>
        <p:spPr bwMode="auto">
          <a:xfrm>
            <a:off x="539552" y="4293096"/>
            <a:ext cx="6019800" cy="1077218"/>
          </a:xfrm>
          <a:prstGeom prst="rect">
            <a:avLst/>
          </a:prstGeom>
          <a:noFill/>
          <a:ln w="12700">
            <a:noFill/>
            <a:miter lim="800000"/>
            <a:headEnd type="none" w="sm" len="sm"/>
            <a:tailEnd type="none" w="sm" len="sm"/>
          </a:ln>
          <a:effectLst/>
        </p:spPr>
        <p:txBody>
          <a:bodyPr wrap="square">
            <a:spAutoFit/>
          </a:bodyPr>
          <a:lstStyle/>
          <a:p>
            <a:pPr eaLnBrk="0" hangingPunct="0"/>
            <a:r>
              <a:rPr lang="en-US" sz="1600" b="1" dirty="0"/>
              <a:t>include</a:t>
            </a:r>
          </a:p>
          <a:p>
            <a:pPr eaLnBrk="0" hangingPunct="0"/>
            <a:r>
              <a:rPr lang="en-US" sz="1600" dirty="0"/>
              <a:t>Specifies that the source use case explicitly incorporates the </a:t>
            </a:r>
            <a:r>
              <a:rPr lang="en-US" sz="1600" dirty="0" smtClean="0"/>
              <a:t>behavior </a:t>
            </a:r>
            <a:r>
              <a:rPr lang="en-US" sz="1600" dirty="0"/>
              <a:t>of another use case at a location specified by the source</a:t>
            </a:r>
          </a:p>
        </p:txBody>
      </p:sp>
      <p:sp>
        <p:nvSpPr>
          <p:cNvPr id="7" name="Text Box 6"/>
          <p:cNvSpPr txBox="1">
            <a:spLocks noChangeArrowheads="1"/>
          </p:cNvSpPr>
          <p:nvPr/>
        </p:nvSpPr>
        <p:spPr bwMode="auto">
          <a:xfrm>
            <a:off x="611560" y="5517232"/>
            <a:ext cx="6019800" cy="830997"/>
          </a:xfrm>
          <a:prstGeom prst="rect">
            <a:avLst/>
          </a:prstGeom>
          <a:noFill/>
          <a:ln w="12700">
            <a:noFill/>
            <a:miter lim="800000"/>
            <a:headEnd type="none" w="sm" len="sm"/>
            <a:tailEnd type="none" w="sm" len="sm"/>
          </a:ln>
          <a:effectLst/>
        </p:spPr>
        <p:txBody>
          <a:bodyPr wrap="square">
            <a:spAutoFit/>
          </a:bodyPr>
          <a:lstStyle/>
          <a:p>
            <a:pPr eaLnBrk="0" hangingPunct="0"/>
            <a:r>
              <a:rPr lang="en-US" sz="1600" b="1" dirty="0"/>
              <a:t>extend </a:t>
            </a:r>
          </a:p>
          <a:p>
            <a:pPr eaLnBrk="0" hangingPunct="0"/>
            <a:r>
              <a:rPr lang="en-US" sz="1600" dirty="0"/>
              <a:t>Specifies that the target use case extends the </a:t>
            </a:r>
            <a:r>
              <a:rPr lang="en-US" sz="1600" dirty="0" smtClean="0"/>
              <a:t>behavior </a:t>
            </a:r>
            <a:r>
              <a:rPr lang="en-US" sz="1600" dirty="0"/>
              <a:t>of the source.</a:t>
            </a:r>
          </a:p>
        </p:txBody>
      </p:sp>
      <p:sp>
        <p:nvSpPr>
          <p:cNvPr id="8" name="Oval 7"/>
          <p:cNvSpPr>
            <a:spLocks noChangeArrowheads="1"/>
          </p:cNvSpPr>
          <p:nvPr/>
        </p:nvSpPr>
        <p:spPr bwMode="auto">
          <a:xfrm>
            <a:off x="6876256" y="1988840"/>
            <a:ext cx="1512168" cy="648072"/>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a:lstStyle/>
          <a:p>
            <a:pPr algn="ctr" defTabSz="762000" eaLnBrk="0" hangingPunct="0"/>
            <a:r>
              <a:rPr lang="en-US" altLang="en-US" sz="1600" dirty="0" smtClean="0">
                <a:latin typeface="Tahoma" pitchFamily="34" charset="0"/>
              </a:rPr>
              <a:t>Do it</a:t>
            </a:r>
            <a:endParaRPr lang="en-US" altLang="en-US" sz="1600" dirty="0">
              <a:latin typeface="Tahoma" pitchFamily="34" charset="0"/>
            </a:endParaRPr>
          </a:p>
        </p:txBody>
      </p:sp>
      <p:graphicFrame>
        <p:nvGraphicFramePr>
          <p:cNvPr id="9" name="Object 8"/>
          <p:cNvGraphicFramePr>
            <a:graphicFrameLocks noChangeAspect="1"/>
          </p:cNvGraphicFramePr>
          <p:nvPr/>
        </p:nvGraphicFramePr>
        <p:xfrm>
          <a:off x="7236296" y="3068960"/>
          <a:ext cx="1014264" cy="951429"/>
        </p:xfrm>
        <a:graphic>
          <a:graphicData uri="http://schemas.openxmlformats.org/presentationml/2006/ole">
            <mc:AlternateContent xmlns:mc="http://schemas.openxmlformats.org/markup-compatibility/2006">
              <mc:Choice xmlns:v="urn:schemas-microsoft-com:vml" Requires="v">
                <p:oleObj spid="_x0000_s1027" name="VPUML" r:id="rId3" imgW="514417" imgH="790603" progId="">
                  <p:embed/>
                </p:oleObj>
              </mc:Choice>
              <mc:Fallback>
                <p:oleObj name="VPUML" r:id="rId3" imgW="514417" imgH="790603"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3068960"/>
                        <a:ext cx="1014264" cy="95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9"/>
          <p:cNvGrpSpPr/>
          <p:nvPr/>
        </p:nvGrpSpPr>
        <p:grpSpPr>
          <a:xfrm>
            <a:off x="6948264" y="4437112"/>
            <a:ext cx="1504950" cy="423130"/>
            <a:chOff x="7258050" y="3723813"/>
            <a:chExt cx="1504950" cy="1152987"/>
          </a:xfrm>
        </p:grpSpPr>
        <p:sp>
          <p:nvSpPr>
            <p:cNvPr id="11" name="Line 9"/>
            <p:cNvSpPr>
              <a:spLocks noChangeShapeType="1"/>
            </p:cNvSpPr>
            <p:nvPr/>
          </p:nvSpPr>
          <p:spPr bwMode="auto">
            <a:xfrm>
              <a:off x="7340600" y="4876800"/>
              <a:ext cx="1422400" cy="0"/>
            </a:xfrm>
            <a:prstGeom prst="line">
              <a:avLst/>
            </a:prstGeom>
            <a:ln w="38100">
              <a:prstDash val="dash"/>
              <a:headEnd/>
              <a:tailEnd type="arrow" w="med" len="med"/>
            </a:ln>
          </p:spPr>
          <p:style>
            <a:lnRef idx="1">
              <a:schemeClr val="accent2"/>
            </a:lnRef>
            <a:fillRef idx="0">
              <a:schemeClr val="accent2"/>
            </a:fillRef>
            <a:effectRef idx="0">
              <a:schemeClr val="accent2"/>
            </a:effectRef>
            <a:fontRef idx="minor">
              <a:schemeClr val="tx1"/>
            </a:fontRef>
          </p:style>
          <p:txBody>
            <a:bodyPr/>
            <a:lstStyle/>
            <a:p>
              <a:endParaRPr lang="en-US" sz="1600"/>
            </a:p>
          </p:txBody>
        </p:sp>
        <p:sp>
          <p:nvSpPr>
            <p:cNvPr id="12" name="Text Box 10"/>
            <p:cNvSpPr txBox="1">
              <a:spLocks noChangeArrowheads="1"/>
            </p:cNvSpPr>
            <p:nvPr/>
          </p:nvSpPr>
          <p:spPr bwMode="auto">
            <a:xfrm>
              <a:off x="7258050" y="3723813"/>
              <a:ext cx="1441450" cy="922526"/>
            </a:xfrm>
            <a:prstGeom prst="rect">
              <a:avLst/>
            </a:prstGeom>
            <a:noFill/>
            <a:ln w="0">
              <a:noFill/>
              <a:miter lim="800000"/>
              <a:headEnd/>
              <a:tailEnd/>
            </a:ln>
            <a:effectLst/>
          </p:spPr>
          <p:txBody>
            <a:bodyPr wrap="square">
              <a:spAutoFit/>
            </a:bodyPr>
            <a:lstStyle/>
            <a:p>
              <a:pPr algn="ctr" defTabSz="762000"/>
              <a:r>
                <a:rPr lang="en-US" altLang="en-US" sz="1600" i="1" dirty="0">
                  <a:solidFill>
                    <a:srgbClr val="C00000"/>
                  </a:solidFill>
                </a:rPr>
                <a:t>&lt;&lt;include&gt;&gt;</a:t>
              </a:r>
            </a:p>
          </p:txBody>
        </p:sp>
      </p:grpSp>
      <p:grpSp>
        <p:nvGrpSpPr>
          <p:cNvPr id="3" name="Group 12"/>
          <p:cNvGrpSpPr/>
          <p:nvPr/>
        </p:nvGrpSpPr>
        <p:grpSpPr>
          <a:xfrm>
            <a:off x="6948264" y="5733256"/>
            <a:ext cx="1535112" cy="432048"/>
            <a:chOff x="7304088" y="5264721"/>
            <a:chExt cx="1535112" cy="922526"/>
          </a:xfrm>
        </p:grpSpPr>
        <p:sp>
          <p:nvSpPr>
            <p:cNvPr id="14" name="Line 11"/>
            <p:cNvSpPr>
              <a:spLocks noChangeShapeType="1"/>
            </p:cNvSpPr>
            <p:nvPr/>
          </p:nvSpPr>
          <p:spPr bwMode="auto">
            <a:xfrm flipH="1" flipV="1">
              <a:off x="7304088" y="6157913"/>
              <a:ext cx="1535112" cy="0"/>
            </a:xfrm>
            <a:prstGeom prst="line">
              <a:avLst/>
            </a:prstGeom>
            <a:ln w="38100">
              <a:prstDash val="dash"/>
              <a:headEnd type="arrow"/>
              <a:tailEnd type="none" w="med" len="med"/>
            </a:ln>
          </p:spPr>
          <p:style>
            <a:lnRef idx="1">
              <a:schemeClr val="accent2"/>
            </a:lnRef>
            <a:fillRef idx="0">
              <a:schemeClr val="accent2"/>
            </a:fillRef>
            <a:effectRef idx="0">
              <a:schemeClr val="accent2"/>
            </a:effectRef>
            <a:fontRef idx="minor">
              <a:schemeClr val="tx1"/>
            </a:fontRef>
          </p:style>
          <p:txBody>
            <a:bodyPr/>
            <a:lstStyle/>
            <a:p>
              <a:endParaRPr lang="en-US" sz="1600"/>
            </a:p>
          </p:txBody>
        </p:sp>
        <p:sp>
          <p:nvSpPr>
            <p:cNvPr id="15" name="Text Box 12"/>
            <p:cNvSpPr txBox="1">
              <a:spLocks noChangeArrowheads="1"/>
            </p:cNvSpPr>
            <p:nvPr/>
          </p:nvSpPr>
          <p:spPr bwMode="auto">
            <a:xfrm>
              <a:off x="7353300" y="5264721"/>
              <a:ext cx="1403350" cy="922526"/>
            </a:xfrm>
            <a:prstGeom prst="rect">
              <a:avLst/>
            </a:prstGeom>
            <a:noFill/>
            <a:ln w="0">
              <a:noFill/>
              <a:miter lim="800000"/>
              <a:headEnd/>
              <a:tailEnd/>
            </a:ln>
            <a:effectLst/>
          </p:spPr>
          <p:txBody>
            <a:bodyPr wrap="square">
              <a:spAutoFit/>
            </a:bodyPr>
            <a:lstStyle/>
            <a:p>
              <a:pPr algn="ctr" defTabSz="762000"/>
              <a:r>
                <a:rPr lang="en-US" altLang="en-US" sz="1600" i="1" dirty="0">
                  <a:solidFill>
                    <a:srgbClr val="C00000"/>
                  </a:solidFill>
                </a:rPr>
                <a:t>&lt;&lt;extend&gt;&gt;</a:t>
              </a:r>
              <a:endParaRPr lang="en-US" altLang="en-US" sz="1600" dirty="0">
                <a:solidFill>
                  <a:srgbClr val="C00000"/>
                </a:solidFill>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8" presetClass="entr" presetSubtype="12"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Left)">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ppt_x"/>
                                          </p:val>
                                        </p:tav>
                                        <p:tav tm="100000">
                                          <p:val>
                                            <p:strVal val="#ppt_x"/>
                                          </p:val>
                                        </p:tav>
                                      </p:tavLst>
                                    </p:anim>
                                    <p:anim calcmode="lin" valueType="num">
                                      <p:cBhvr additive="base">
                                        <p:cTn id="28" dur="1000" fill="hold"/>
                                        <p:tgtEl>
                                          <p:spTgt spid="6"/>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18" presetClass="entr" presetSubtype="12"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strips(downLeft)">
                                      <p:cBhvr>
                                        <p:cTn id="32" dur="20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18" presetClass="entr" presetSubtype="12"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strips(downLeft)">
                                      <p:cBhvr>
                                        <p:cTn id="4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latin typeface="Arial" charset="0"/>
                <a:cs typeface="Arial" charset="0"/>
              </a:rPr>
              <a:t>Example - Use Case 1/2</a:t>
            </a:r>
            <a:endParaRPr lang="en-US" sz="2800" dirty="0"/>
          </a:p>
        </p:txBody>
      </p:sp>
      <p:sp>
        <p:nvSpPr>
          <p:cNvPr id="3" name="Content Placeholder 2"/>
          <p:cNvSpPr>
            <a:spLocks noGrp="1"/>
          </p:cNvSpPr>
          <p:nvPr>
            <p:ph idx="1"/>
          </p:nvPr>
        </p:nvSpPr>
        <p:spPr/>
        <p:txBody>
          <a:bodyPr/>
          <a:lstStyle/>
          <a:p>
            <a:r>
              <a:rPr lang="en-US" dirty="0" smtClean="0"/>
              <a:t>Use case example</a:t>
            </a:r>
          </a:p>
          <a:p>
            <a:pPr marL="1257300" lvl="3" indent="0">
              <a:spcBef>
                <a:spcPct val="60000"/>
              </a:spcBef>
              <a:buFont typeface="Monotype Sorts" pitchFamily="2" charset="2"/>
              <a:buNone/>
            </a:pPr>
            <a:r>
              <a:rPr lang="en-US" dirty="0" smtClean="0"/>
              <a:t>A company wants to develop a ticketing and reservation system. This must support advance booking of tickets, cancellation of tickets and change of class of a ticket. All these are handled by a Reservation Clerk.</a:t>
            </a:r>
          </a:p>
          <a:p>
            <a:pPr marL="1257300" lvl="3" indent="0">
              <a:spcBef>
                <a:spcPct val="60000"/>
              </a:spcBef>
              <a:buFont typeface="Monotype Sorts" pitchFamily="2" charset="2"/>
              <a:buNone/>
            </a:pPr>
            <a:r>
              <a:rPr lang="en-US" dirty="0" smtClean="0"/>
              <a:t>The system will also have a Web site where users can register themselves and purchase tickets online. They can pay either by using their online banking account or by credit card. Reservations made over the internet can only be cancelled across the counter.</a:t>
            </a:r>
          </a:p>
          <a:p>
            <a:pPr marL="1257300" lvl="3" indent="0">
              <a:spcBef>
                <a:spcPct val="60000"/>
              </a:spcBef>
              <a:buFont typeface="Monotype Sorts" pitchFamily="2" charset="2"/>
              <a:buNone/>
            </a:pPr>
            <a:r>
              <a:rPr lang="en-US" dirty="0" smtClean="0"/>
              <a:t>The system will also have a querying facility that allows users to check train time-tables, fares and availability of tickets.</a:t>
            </a:r>
          </a:p>
        </p:txBody>
      </p:sp>
      <p:sp>
        <p:nvSpPr>
          <p:cNvPr id="4" name="Content Placeholder 2"/>
          <p:cNvSpPr txBox="1">
            <a:spLocks/>
          </p:cNvSpPr>
          <p:nvPr/>
        </p:nvSpPr>
        <p:spPr bwMode="auto">
          <a:xfrm>
            <a:off x="395536" y="1124744"/>
            <a:ext cx="8229600" cy="530465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 company wants to develop a ticketing and reservation system. This must support advance booking of tickets, cancellation of tickets and </a:t>
            </a:r>
            <a:r>
              <a:rPr kumimoji="0" lang="en-US" sz="2600" b="1" i="0" u="sng" strike="noStrike" kern="1200" cap="none" spc="0" normalizeH="0" baseline="0" noProof="0" dirty="0" smtClean="0">
                <a:ln>
                  <a:noFill/>
                </a:ln>
                <a:solidFill>
                  <a:srgbClr val="FF0066"/>
                </a:solidFill>
                <a:effectLst/>
                <a:uLnTx/>
                <a:uFillTx/>
                <a:latin typeface="+mn-lt"/>
                <a:ea typeface="+mn-ea"/>
                <a:cs typeface="+mn-cs"/>
              </a:rPr>
              <a:t>change of class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of a ticket. All these are handled by a Reservation Clerk.</a:t>
            </a:r>
          </a:p>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The system will also have a Web site where users can </a:t>
            </a:r>
            <a:r>
              <a:rPr kumimoji="0" lang="en-US" sz="2600" b="1" i="0" u="sng" strike="noStrike" kern="1200" cap="none" spc="0" normalizeH="0" baseline="0" noProof="0" dirty="0" smtClean="0">
                <a:ln>
                  <a:noFill/>
                </a:ln>
                <a:solidFill>
                  <a:srgbClr val="FF0066"/>
                </a:solidFill>
                <a:effectLst/>
                <a:uLnTx/>
                <a:uFillTx/>
                <a:latin typeface="+mn-lt"/>
                <a:ea typeface="+mn-ea"/>
                <a:cs typeface="+mn-cs"/>
              </a:rPr>
              <a:t>register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themselves and purchase tickets online. They can pay either by using their online banking account or by credit card. </a:t>
            </a:r>
            <a:r>
              <a:rPr kumimoji="0" lang="en-US" sz="2600" b="1" i="0" u="sng" strike="noStrike" kern="1200" cap="none" spc="0" normalizeH="0" baseline="0" noProof="0" dirty="0" smtClean="0">
                <a:ln>
                  <a:noFill/>
                </a:ln>
                <a:solidFill>
                  <a:srgbClr val="FF0066"/>
                </a:solidFill>
                <a:effectLst/>
                <a:uLnTx/>
                <a:uFillTx/>
                <a:latin typeface="+mn-lt"/>
                <a:ea typeface="+mn-ea"/>
                <a:cs typeface="+mn-cs"/>
              </a:rPr>
              <a:t>Reservations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made over the internet can only be </a:t>
            </a:r>
            <a:r>
              <a:rPr kumimoji="0" lang="en-US" sz="2600" b="1" i="0" u="sng" strike="noStrike" kern="1200" cap="none" spc="0" normalizeH="0" baseline="0" noProof="0" dirty="0" smtClean="0">
                <a:ln>
                  <a:noFill/>
                </a:ln>
                <a:solidFill>
                  <a:srgbClr val="FF0066"/>
                </a:solidFill>
                <a:effectLst/>
                <a:uLnTx/>
                <a:uFillTx/>
                <a:latin typeface="+mn-lt"/>
                <a:ea typeface="+mn-ea"/>
                <a:cs typeface="+mn-cs"/>
              </a:rPr>
              <a:t>cancelled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across the counter.</a:t>
            </a:r>
          </a:p>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The system will also have a querying facility that allows users to </a:t>
            </a:r>
            <a:r>
              <a:rPr kumimoji="0" lang="en-US" sz="2600" b="1" i="0" u="sng" strike="noStrike" kern="1200" cap="none" spc="0" normalizeH="0" baseline="0" noProof="0" dirty="0" smtClean="0">
                <a:ln>
                  <a:noFill/>
                </a:ln>
                <a:solidFill>
                  <a:srgbClr val="FF0066"/>
                </a:solidFill>
                <a:effectLst/>
                <a:uLnTx/>
                <a:uFillTx/>
                <a:latin typeface="+mn-lt"/>
                <a:ea typeface="+mn-ea"/>
                <a:cs typeface="+mn-cs"/>
              </a:rPr>
              <a:t>check train time-tables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sng" strike="noStrike" kern="1200" cap="none" spc="0" normalizeH="0" baseline="0" noProof="0" dirty="0" smtClean="0">
                <a:ln>
                  <a:noFill/>
                </a:ln>
                <a:solidFill>
                  <a:srgbClr val="FF0066"/>
                </a:solidFill>
                <a:effectLst/>
                <a:uLnTx/>
                <a:uFillTx/>
                <a:latin typeface="+mn-lt"/>
                <a:ea typeface="+mn-ea"/>
                <a:cs typeface="+mn-cs"/>
              </a:rPr>
              <a:t>fares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1" i="0" u="sng" strike="noStrike" kern="1200" cap="none" spc="0" normalizeH="0" baseline="0" noProof="0" dirty="0" smtClean="0">
                <a:ln>
                  <a:noFill/>
                </a:ln>
                <a:solidFill>
                  <a:srgbClr val="FF0066"/>
                </a:solidFill>
                <a:effectLst/>
                <a:uLnTx/>
                <a:uFillTx/>
                <a:latin typeface="+mn-lt"/>
                <a:ea typeface="+mn-ea"/>
                <a:cs typeface="+mn-cs"/>
              </a:rPr>
              <a:t>availability of tickets</a:t>
            </a:r>
            <a:r>
              <a:rPr kumimoji="0" lang="en-US" sz="2600" b="0" i="0" u="none" strike="noStrike" kern="1200" cap="none" spc="0" normalizeH="0" baseline="0" noProof="0" dirty="0" smtClean="0">
                <a:ln>
                  <a:noFill/>
                </a:ln>
                <a:solidFill>
                  <a:srgbClr val="FF0066"/>
                </a:solidFill>
                <a:effectLst/>
                <a:uLnTx/>
                <a:uFillTx/>
                <a:latin typeface="+mn-lt"/>
                <a:ea typeface="+mn-ea"/>
                <a:cs typeface="+mn-cs"/>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latin typeface="Arial" charset="0"/>
                <a:cs typeface="Arial" charset="0"/>
              </a:rPr>
              <a:t>Example - Use Case 2/2</a:t>
            </a:r>
            <a:endParaRPr lang="en-US" dirty="0"/>
          </a:p>
        </p:txBody>
      </p:sp>
      <p:sp>
        <p:nvSpPr>
          <p:cNvPr id="4" name="Oval 1029"/>
          <p:cNvSpPr>
            <a:spLocks noChangeArrowheads="1"/>
          </p:cNvSpPr>
          <p:nvPr/>
        </p:nvSpPr>
        <p:spPr bwMode="auto">
          <a:xfrm>
            <a:off x="361920" y="1500174"/>
            <a:ext cx="2517775" cy="1096963"/>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2200" dirty="0"/>
              <a:t>Make </a:t>
            </a:r>
            <a:br>
              <a:rPr lang="en-US" sz="2200" dirty="0"/>
            </a:br>
            <a:r>
              <a:rPr lang="en-US" sz="2200" dirty="0"/>
              <a:t>Reservation</a:t>
            </a:r>
          </a:p>
        </p:txBody>
      </p:sp>
      <p:sp>
        <p:nvSpPr>
          <p:cNvPr id="5" name="Oval 1031"/>
          <p:cNvSpPr>
            <a:spLocks noChangeArrowheads="1"/>
          </p:cNvSpPr>
          <p:nvPr/>
        </p:nvSpPr>
        <p:spPr bwMode="auto">
          <a:xfrm>
            <a:off x="3257520" y="1500174"/>
            <a:ext cx="2517775" cy="1096963"/>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2200" dirty="0"/>
              <a:t>Cancel</a:t>
            </a:r>
            <a:br>
              <a:rPr lang="en-US" sz="2200" dirty="0"/>
            </a:br>
            <a:r>
              <a:rPr lang="en-US" sz="2200" dirty="0"/>
              <a:t>Reservation</a:t>
            </a:r>
          </a:p>
        </p:txBody>
      </p:sp>
      <p:sp>
        <p:nvSpPr>
          <p:cNvPr id="6" name="Oval 1033"/>
          <p:cNvSpPr>
            <a:spLocks noChangeArrowheads="1"/>
          </p:cNvSpPr>
          <p:nvPr/>
        </p:nvSpPr>
        <p:spPr bwMode="auto">
          <a:xfrm>
            <a:off x="6153120" y="1500174"/>
            <a:ext cx="2517775" cy="1096963"/>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2200" dirty="0"/>
              <a:t>Modify Class</a:t>
            </a:r>
          </a:p>
        </p:txBody>
      </p:sp>
      <p:sp>
        <p:nvSpPr>
          <p:cNvPr id="7" name="Oval 1035"/>
          <p:cNvSpPr>
            <a:spLocks noChangeArrowheads="1"/>
          </p:cNvSpPr>
          <p:nvPr/>
        </p:nvSpPr>
        <p:spPr bwMode="auto">
          <a:xfrm>
            <a:off x="285720" y="2871775"/>
            <a:ext cx="2517775" cy="1071736"/>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square" anchor="ctr"/>
          <a:lstStyle/>
          <a:p>
            <a:pPr algn="ctr"/>
            <a:r>
              <a:rPr lang="en-US" sz="2200" dirty="0" smtClean="0"/>
              <a:t>Check train time-table</a:t>
            </a:r>
            <a:endParaRPr lang="en-US" sz="2200" dirty="0"/>
          </a:p>
        </p:txBody>
      </p:sp>
      <p:sp>
        <p:nvSpPr>
          <p:cNvPr id="8" name="Oval 1043"/>
          <p:cNvSpPr>
            <a:spLocks noChangeArrowheads="1"/>
          </p:cNvSpPr>
          <p:nvPr/>
        </p:nvSpPr>
        <p:spPr bwMode="auto">
          <a:xfrm>
            <a:off x="3257520" y="2871774"/>
            <a:ext cx="2517775" cy="1096963"/>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2200"/>
              <a:t>Query </a:t>
            </a:r>
            <a:br>
              <a:rPr lang="en-US" sz="2200"/>
            </a:br>
            <a:r>
              <a:rPr lang="en-US" sz="2200"/>
              <a:t>Timetable</a:t>
            </a:r>
          </a:p>
        </p:txBody>
      </p:sp>
      <p:sp>
        <p:nvSpPr>
          <p:cNvPr id="9" name="Oval 1046"/>
          <p:cNvSpPr>
            <a:spLocks noChangeArrowheads="1"/>
          </p:cNvSpPr>
          <p:nvPr/>
        </p:nvSpPr>
        <p:spPr bwMode="auto">
          <a:xfrm>
            <a:off x="6149945" y="2871774"/>
            <a:ext cx="2517775" cy="1096963"/>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2200" dirty="0"/>
              <a:t>Check Fare</a:t>
            </a:r>
          </a:p>
        </p:txBody>
      </p:sp>
      <p:sp>
        <p:nvSpPr>
          <p:cNvPr id="10" name="Oval 1051"/>
          <p:cNvSpPr>
            <a:spLocks noChangeArrowheads="1"/>
          </p:cNvSpPr>
          <p:nvPr/>
        </p:nvSpPr>
        <p:spPr bwMode="auto">
          <a:xfrm>
            <a:off x="3257520" y="4319574"/>
            <a:ext cx="2517775" cy="1096963"/>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2200"/>
              <a:t>Register </a:t>
            </a:r>
            <a:br>
              <a:rPr lang="en-US" sz="2200"/>
            </a:br>
            <a:r>
              <a:rPr lang="en-US" sz="2200"/>
              <a:t>as Member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latin typeface="Arial" charset="0"/>
                <a:cs typeface="Arial" charset="0"/>
              </a:rPr>
              <a:t>Example - Use Case Diagram</a:t>
            </a:r>
            <a:endParaRPr lang="en-US" dirty="0"/>
          </a:p>
        </p:txBody>
      </p:sp>
      <p:sp>
        <p:nvSpPr>
          <p:cNvPr id="3" name="Content Placeholder 2"/>
          <p:cNvSpPr>
            <a:spLocks noGrp="1"/>
          </p:cNvSpPr>
          <p:nvPr>
            <p:ph idx="1"/>
          </p:nvPr>
        </p:nvSpPr>
        <p:spPr/>
        <p:txBody>
          <a:bodyPr/>
          <a:lstStyle/>
          <a:p>
            <a:r>
              <a:rPr lang="en-US" dirty="0" smtClean="0"/>
              <a:t>Use case diagram</a:t>
            </a:r>
            <a:endParaRPr lang="en-US" dirty="0"/>
          </a:p>
        </p:txBody>
      </p:sp>
      <p:grpSp>
        <p:nvGrpSpPr>
          <p:cNvPr id="4" name="Group 83"/>
          <p:cNvGrpSpPr>
            <a:grpSpLocks/>
          </p:cNvGrpSpPr>
          <p:nvPr/>
        </p:nvGrpSpPr>
        <p:grpSpPr bwMode="auto">
          <a:xfrm>
            <a:off x="76200" y="2924944"/>
            <a:ext cx="1543472" cy="1553395"/>
            <a:chOff x="1968" y="2880"/>
            <a:chExt cx="1056" cy="1031"/>
          </a:xfrm>
        </p:grpSpPr>
        <p:grpSp>
          <p:nvGrpSpPr>
            <p:cNvPr id="5" name="Group 84"/>
            <p:cNvGrpSpPr>
              <a:grpSpLocks/>
            </p:cNvGrpSpPr>
            <p:nvPr/>
          </p:nvGrpSpPr>
          <p:grpSpPr bwMode="auto">
            <a:xfrm>
              <a:off x="2353" y="2880"/>
              <a:ext cx="239" cy="625"/>
              <a:chOff x="2641" y="3455"/>
              <a:chExt cx="239" cy="625"/>
            </a:xfrm>
          </p:grpSpPr>
          <p:sp>
            <p:nvSpPr>
              <p:cNvPr id="7" name="Oval 85"/>
              <p:cNvSpPr>
                <a:spLocks noChangeArrowheads="1"/>
              </p:cNvSpPr>
              <p:nvPr/>
            </p:nvSpPr>
            <p:spPr bwMode="auto">
              <a:xfrm>
                <a:off x="2663" y="3455"/>
                <a:ext cx="194" cy="194"/>
              </a:xfrm>
              <a:prstGeom prst="ellipse">
                <a:avLst/>
              </a:prstGeom>
              <a:noFill/>
              <a:ln w="25400">
                <a:solidFill>
                  <a:srgbClr val="000000"/>
                </a:solidFill>
                <a:round/>
                <a:headEnd/>
                <a:tailEnd/>
              </a:ln>
              <a:effectLst/>
            </p:spPr>
            <p:txBody>
              <a:bodyPr wrap="none" anchor="ctr"/>
              <a:lstStyle/>
              <a:p>
                <a:endParaRPr lang="en-US"/>
              </a:p>
            </p:txBody>
          </p:sp>
          <p:sp>
            <p:nvSpPr>
              <p:cNvPr id="8" name="Line 86"/>
              <p:cNvSpPr>
                <a:spLocks noChangeShapeType="1"/>
              </p:cNvSpPr>
              <p:nvPr/>
            </p:nvSpPr>
            <p:spPr bwMode="auto">
              <a:xfrm>
                <a:off x="2760" y="3649"/>
                <a:ext cx="0" cy="335"/>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9" name="Line 87"/>
              <p:cNvSpPr>
                <a:spLocks noChangeShapeType="1"/>
              </p:cNvSpPr>
              <p:nvPr/>
            </p:nvSpPr>
            <p:spPr bwMode="auto">
              <a:xfrm>
                <a:off x="2641" y="3744"/>
                <a:ext cx="239" cy="0"/>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0" name="Line 88"/>
              <p:cNvSpPr>
                <a:spLocks noChangeShapeType="1"/>
              </p:cNvSpPr>
              <p:nvPr/>
            </p:nvSpPr>
            <p:spPr bwMode="auto">
              <a:xfrm flipH="1">
                <a:off x="2650" y="3963"/>
                <a:ext cx="113" cy="113"/>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1" name="Line 89"/>
              <p:cNvSpPr>
                <a:spLocks noChangeShapeType="1"/>
              </p:cNvSpPr>
              <p:nvPr/>
            </p:nvSpPr>
            <p:spPr bwMode="auto">
              <a:xfrm flipH="1" flipV="1">
                <a:off x="2746" y="3967"/>
                <a:ext cx="113" cy="113"/>
              </a:xfrm>
              <a:prstGeom prst="line">
                <a:avLst/>
              </a:prstGeom>
              <a:noFill/>
              <a:ln w="25400">
                <a:solidFill>
                  <a:srgbClr val="000000"/>
                </a:solidFill>
                <a:round/>
                <a:headEnd type="none" w="sm" len="sm"/>
                <a:tailEnd type="none" w="sm" len="sm"/>
              </a:ln>
              <a:effectLst/>
            </p:spPr>
            <p:txBody>
              <a:bodyPr wrap="none" anchor="ctr"/>
              <a:lstStyle/>
              <a:p>
                <a:endParaRPr lang="en-US"/>
              </a:p>
            </p:txBody>
          </p:sp>
        </p:grpSp>
        <p:sp>
          <p:nvSpPr>
            <p:cNvPr id="6" name="Text Box 90"/>
            <p:cNvSpPr txBox="1">
              <a:spLocks noChangeArrowheads="1"/>
            </p:cNvSpPr>
            <p:nvPr/>
          </p:nvSpPr>
          <p:spPr bwMode="auto">
            <a:xfrm>
              <a:off x="1968" y="3504"/>
              <a:ext cx="1056" cy="407"/>
            </a:xfrm>
            <a:prstGeom prst="rect">
              <a:avLst/>
            </a:prstGeom>
            <a:noFill/>
            <a:ln w="25400">
              <a:noFill/>
              <a:miter lim="800000"/>
              <a:headEnd type="none" w="sm" len="sm"/>
              <a:tailEnd type="none" w="sm" len="sm"/>
            </a:ln>
            <a:effectLst/>
          </p:spPr>
          <p:txBody>
            <a:bodyPr>
              <a:spAutoFit/>
            </a:bodyPr>
            <a:lstStyle/>
            <a:p>
              <a:pPr algn="ctr"/>
              <a:r>
                <a:rPr lang="en-US" dirty="0"/>
                <a:t>Reservation Clerk</a:t>
              </a:r>
            </a:p>
          </p:txBody>
        </p:sp>
      </p:grpSp>
      <p:grpSp>
        <p:nvGrpSpPr>
          <p:cNvPr id="12" name="Group 91"/>
          <p:cNvGrpSpPr>
            <a:grpSpLocks/>
          </p:cNvGrpSpPr>
          <p:nvPr/>
        </p:nvGrpSpPr>
        <p:grpSpPr bwMode="auto">
          <a:xfrm>
            <a:off x="7239000" y="2996951"/>
            <a:ext cx="1653480" cy="1243263"/>
            <a:chOff x="3288" y="2880"/>
            <a:chExt cx="1008" cy="857"/>
          </a:xfrm>
        </p:grpSpPr>
        <p:grpSp>
          <p:nvGrpSpPr>
            <p:cNvPr id="13" name="Group 92"/>
            <p:cNvGrpSpPr>
              <a:grpSpLocks/>
            </p:cNvGrpSpPr>
            <p:nvPr/>
          </p:nvGrpSpPr>
          <p:grpSpPr bwMode="auto">
            <a:xfrm>
              <a:off x="3672" y="2880"/>
              <a:ext cx="239" cy="625"/>
              <a:chOff x="2641" y="3455"/>
              <a:chExt cx="239" cy="625"/>
            </a:xfrm>
          </p:grpSpPr>
          <p:sp>
            <p:nvSpPr>
              <p:cNvPr id="15" name="Oval 93"/>
              <p:cNvSpPr>
                <a:spLocks noChangeArrowheads="1"/>
              </p:cNvSpPr>
              <p:nvPr/>
            </p:nvSpPr>
            <p:spPr bwMode="auto">
              <a:xfrm>
                <a:off x="2663" y="3455"/>
                <a:ext cx="194" cy="194"/>
              </a:xfrm>
              <a:prstGeom prst="ellipse">
                <a:avLst/>
              </a:prstGeom>
              <a:noFill/>
              <a:ln w="25400">
                <a:solidFill>
                  <a:srgbClr val="000000"/>
                </a:solidFill>
                <a:round/>
                <a:headEnd/>
                <a:tailEnd/>
              </a:ln>
              <a:effectLst/>
            </p:spPr>
            <p:txBody>
              <a:bodyPr wrap="none" anchor="ctr"/>
              <a:lstStyle/>
              <a:p>
                <a:endParaRPr lang="en-US"/>
              </a:p>
            </p:txBody>
          </p:sp>
          <p:sp>
            <p:nvSpPr>
              <p:cNvPr id="16" name="Line 94"/>
              <p:cNvSpPr>
                <a:spLocks noChangeShapeType="1"/>
              </p:cNvSpPr>
              <p:nvPr/>
            </p:nvSpPr>
            <p:spPr bwMode="auto">
              <a:xfrm>
                <a:off x="2760" y="3649"/>
                <a:ext cx="0" cy="335"/>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7" name="Line 95"/>
              <p:cNvSpPr>
                <a:spLocks noChangeShapeType="1"/>
              </p:cNvSpPr>
              <p:nvPr/>
            </p:nvSpPr>
            <p:spPr bwMode="auto">
              <a:xfrm>
                <a:off x="2641" y="3744"/>
                <a:ext cx="239" cy="0"/>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8" name="Line 96"/>
              <p:cNvSpPr>
                <a:spLocks noChangeShapeType="1"/>
              </p:cNvSpPr>
              <p:nvPr/>
            </p:nvSpPr>
            <p:spPr bwMode="auto">
              <a:xfrm flipH="1">
                <a:off x="2650" y="3963"/>
                <a:ext cx="113" cy="113"/>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9" name="Line 97"/>
              <p:cNvSpPr>
                <a:spLocks noChangeShapeType="1"/>
              </p:cNvSpPr>
              <p:nvPr/>
            </p:nvSpPr>
            <p:spPr bwMode="auto">
              <a:xfrm flipH="1" flipV="1">
                <a:off x="2746" y="3967"/>
                <a:ext cx="113" cy="113"/>
              </a:xfrm>
              <a:prstGeom prst="line">
                <a:avLst/>
              </a:prstGeom>
              <a:noFill/>
              <a:ln w="25400">
                <a:solidFill>
                  <a:srgbClr val="000000"/>
                </a:solidFill>
                <a:round/>
                <a:headEnd type="none" w="sm" len="sm"/>
                <a:tailEnd type="none" w="sm" len="sm"/>
              </a:ln>
              <a:effectLst/>
            </p:spPr>
            <p:txBody>
              <a:bodyPr wrap="none" anchor="ctr"/>
              <a:lstStyle/>
              <a:p>
                <a:endParaRPr lang="en-US"/>
              </a:p>
            </p:txBody>
          </p:sp>
        </p:grpSp>
        <p:sp>
          <p:nvSpPr>
            <p:cNvPr id="14" name="Text Box 98"/>
            <p:cNvSpPr txBox="1">
              <a:spLocks noChangeArrowheads="1"/>
            </p:cNvSpPr>
            <p:nvPr/>
          </p:nvSpPr>
          <p:spPr bwMode="auto">
            <a:xfrm>
              <a:off x="3288" y="3504"/>
              <a:ext cx="1008" cy="233"/>
            </a:xfrm>
            <a:prstGeom prst="rect">
              <a:avLst/>
            </a:prstGeom>
            <a:noFill/>
            <a:ln w="25400">
              <a:noFill/>
              <a:miter lim="800000"/>
              <a:headEnd type="none" w="sm" len="sm"/>
              <a:tailEnd type="none" w="sm" len="sm"/>
            </a:ln>
            <a:effectLst/>
          </p:spPr>
          <p:txBody>
            <a:bodyPr>
              <a:spAutoFit/>
            </a:bodyPr>
            <a:lstStyle/>
            <a:p>
              <a:pPr algn="ctr"/>
              <a:r>
                <a:rPr lang="en-US" dirty="0"/>
                <a:t>Passenger</a:t>
              </a:r>
            </a:p>
          </p:txBody>
        </p:sp>
      </p:grpSp>
      <p:sp>
        <p:nvSpPr>
          <p:cNvPr id="20" name="Oval 99"/>
          <p:cNvSpPr>
            <a:spLocks noChangeArrowheads="1"/>
          </p:cNvSpPr>
          <p:nvPr/>
        </p:nvSpPr>
        <p:spPr bwMode="auto">
          <a:xfrm>
            <a:off x="3352800" y="4653136"/>
            <a:ext cx="2422525" cy="623714"/>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a:t>Make </a:t>
            </a:r>
            <a:br>
              <a:rPr lang="en-US"/>
            </a:br>
            <a:r>
              <a:rPr lang="en-US"/>
              <a:t>Reservation</a:t>
            </a:r>
          </a:p>
        </p:txBody>
      </p:sp>
      <p:sp>
        <p:nvSpPr>
          <p:cNvPr id="21" name="Oval 101"/>
          <p:cNvSpPr>
            <a:spLocks noChangeArrowheads="1"/>
          </p:cNvSpPr>
          <p:nvPr/>
        </p:nvSpPr>
        <p:spPr bwMode="auto">
          <a:xfrm>
            <a:off x="3491880" y="1556792"/>
            <a:ext cx="2422525" cy="648072"/>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dirty="0"/>
              <a:t>Modify Class</a:t>
            </a:r>
          </a:p>
        </p:txBody>
      </p:sp>
      <p:sp>
        <p:nvSpPr>
          <p:cNvPr id="22" name="Oval 102"/>
          <p:cNvSpPr>
            <a:spLocks noChangeArrowheads="1"/>
          </p:cNvSpPr>
          <p:nvPr/>
        </p:nvSpPr>
        <p:spPr bwMode="auto">
          <a:xfrm>
            <a:off x="3352800" y="5589240"/>
            <a:ext cx="2422525" cy="754410"/>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square" anchor="ctr"/>
          <a:lstStyle/>
          <a:p>
            <a:pPr algn="ctr"/>
            <a:r>
              <a:rPr lang="en-US" dirty="0" smtClean="0"/>
              <a:t>Check train time-table</a:t>
            </a:r>
            <a:endParaRPr lang="en-US" dirty="0"/>
          </a:p>
        </p:txBody>
      </p:sp>
      <p:sp>
        <p:nvSpPr>
          <p:cNvPr id="23" name="Oval 103"/>
          <p:cNvSpPr>
            <a:spLocks noChangeArrowheads="1"/>
          </p:cNvSpPr>
          <p:nvPr/>
        </p:nvSpPr>
        <p:spPr bwMode="auto">
          <a:xfrm>
            <a:off x="3347864" y="3501008"/>
            <a:ext cx="2422525" cy="720080"/>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a:t>Query </a:t>
            </a:r>
            <a:br>
              <a:rPr lang="en-US"/>
            </a:br>
            <a:r>
              <a:rPr lang="en-US"/>
              <a:t>Timetable</a:t>
            </a:r>
          </a:p>
        </p:txBody>
      </p:sp>
      <p:sp>
        <p:nvSpPr>
          <p:cNvPr id="24" name="Oval 104"/>
          <p:cNvSpPr>
            <a:spLocks noChangeArrowheads="1"/>
          </p:cNvSpPr>
          <p:nvPr/>
        </p:nvSpPr>
        <p:spPr bwMode="auto">
          <a:xfrm>
            <a:off x="3419872" y="2492896"/>
            <a:ext cx="2422525" cy="720080"/>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a:t>Check Fare</a:t>
            </a:r>
          </a:p>
        </p:txBody>
      </p:sp>
      <p:grpSp>
        <p:nvGrpSpPr>
          <p:cNvPr id="25" name="Group 126"/>
          <p:cNvGrpSpPr>
            <a:grpSpLocks/>
          </p:cNvGrpSpPr>
          <p:nvPr/>
        </p:nvGrpSpPr>
        <p:grpSpPr bwMode="auto">
          <a:xfrm>
            <a:off x="1600200" y="1916113"/>
            <a:ext cx="1892300" cy="4027488"/>
            <a:chOff x="1008" y="1207"/>
            <a:chExt cx="1192" cy="2537"/>
          </a:xfrm>
        </p:grpSpPr>
        <p:sp>
          <p:nvSpPr>
            <p:cNvPr id="26" name="Line 121"/>
            <p:cNvSpPr>
              <a:spLocks noChangeShapeType="1"/>
            </p:cNvSpPr>
            <p:nvPr/>
          </p:nvSpPr>
          <p:spPr bwMode="auto">
            <a:xfrm>
              <a:off x="1056" y="2364"/>
              <a:ext cx="1053" cy="68"/>
            </a:xfrm>
            <a:prstGeom prst="line">
              <a:avLst/>
            </a:prstGeom>
            <a:noFill/>
            <a:ln w="25400">
              <a:solidFill>
                <a:srgbClr val="000000"/>
              </a:solidFill>
              <a:round/>
              <a:headEnd/>
              <a:tailEnd/>
            </a:ln>
            <a:effectLst/>
          </p:spPr>
          <p:txBody>
            <a:bodyPr wrap="none" anchor="ctr"/>
            <a:lstStyle/>
            <a:p>
              <a:endParaRPr lang="en-US"/>
            </a:p>
          </p:txBody>
        </p:sp>
        <p:sp>
          <p:nvSpPr>
            <p:cNvPr id="27" name="Line 122"/>
            <p:cNvSpPr>
              <a:spLocks noChangeShapeType="1"/>
            </p:cNvSpPr>
            <p:nvPr/>
          </p:nvSpPr>
          <p:spPr bwMode="auto">
            <a:xfrm>
              <a:off x="1056" y="2448"/>
              <a:ext cx="1053" cy="710"/>
            </a:xfrm>
            <a:prstGeom prst="line">
              <a:avLst/>
            </a:prstGeom>
            <a:noFill/>
            <a:ln w="25400">
              <a:solidFill>
                <a:srgbClr val="000000"/>
              </a:solidFill>
              <a:round/>
              <a:headEnd/>
              <a:tailEnd/>
            </a:ln>
            <a:effectLst/>
          </p:spPr>
          <p:txBody>
            <a:bodyPr wrap="none" anchor="ctr"/>
            <a:lstStyle/>
            <a:p>
              <a:endParaRPr lang="en-US"/>
            </a:p>
          </p:txBody>
        </p:sp>
        <p:sp>
          <p:nvSpPr>
            <p:cNvPr id="28" name="Line 123"/>
            <p:cNvSpPr>
              <a:spLocks noChangeShapeType="1"/>
            </p:cNvSpPr>
            <p:nvPr/>
          </p:nvSpPr>
          <p:spPr bwMode="auto">
            <a:xfrm flipV="1">
              <a:off x="1056" y="1842"/>
              <a:ext cx="1053" cy="438"/>
            </a:xfrm>
            <a:prstGeom prst="line">
              <a:avLst/>
            </a:prstGeom>
            <a:noFill/>
            <a:ln w="25400">
              <a:solidFill>
                <a:srgbClr val="000000"/>
              </a:solidFill>
              <a:round/>
              <a:headEnd/>
              <a:tailEnd/>
            </a:ln>
            <a:effectLst/>
          </p:spPr>
          <p:txBody>
            <a:bodyPr wrap="none" anchor="ctr"/>
            <a:lstStyle/>
            <a:p>
              <a:endParaRPr lang="en-US"/>
            </a:p>
          </p:txBody>
        </p:sp>
        <p:sp>
          <p:nvSpPr>
            <p:cNvPr id="29" name="Line 124"/>
            <p:cNvSpPr>
              <a:spLocks noChangeShapeType="1"/>
            </p:cNvSpPr>
            <p:nvPr/>
          </p:nvSpPr>
          <p:spPr bwMode="auto">
            <a:xfrm flipV="1">
              <a:off x="1008" y="1207"/>
              <a:ext cx="1192" cy="941"/>
            </a:xfrm>
            <a:prstGeom prst="line">
              <a:avLst/>
            </a:prstGeom>
            <a:noFill/>
            <a:ln w="25400">
              <a:solidFill>
                <a:srgbClr val="000000"/>
              </a:solidFill>
              <a:round/>
              <a:headEnd/>
              <a:tailEnd/>
            </a:ln>
            <a:effectLst/>
          </p:spPr>
          <p:txBody>
            <a:bodyPr wrap="none" anchor="ctr"/>
            <a:lstStyle/>
            <a:p>
              <a:endParaRPr lang="en-US"/>
            </a:p>
          </p:txBody>
        </p:sp>
        <p:sp>
          <p:nvSpPr>
            <p:cNvPr id="30" name="Line 125"/>
            <p:cNvSpPr>
              <a:spLocks noChangeShapeType="1"/>
            </p:cNvSpPr>
            <p:nvPr/>
          </p:nvSpPr>
          <p:spPr bwMode="auto">
            <a:xfrm>
              <a:off x="1020" y="2640"/>
              <a:ext cx="1104" cy="1104"/>
            </a:xfrm>
            <a:prstGeom prst="line">
              <a:avLst/>
            </a:prstGeom>
            <a:noFill/>
            <a:ln w="25400">
              <a:solidFill>
                <a:srgbClr val="000000"/>
              </a:solidFill>
              <a:round/>
              <a:headEnd/>
              <a:tailEnd/>
            </a:ln>
            <a:effectLst/>
          </p:spPr>
          <p:txBody>
            <a:bodyPr wrap="none" anchor="ctr"/>
            <a:lstStyle/>
            <a:p>
              <a:endParaRPr lang="en-US"/>
            </a:p>
          </p:txBody>
        </p:sp>
      </p:grpSp>
      <p:grpSp>
        <p:nvGrpSpPr>
          <p:cNvPr id="31" name="Group 127"/>
          <p:cNvGrpSpPr>
            <a:grpSpLocks/>
          </p:cNvGrpSpPr>
          <p:nvPr/>
        </p:nvGrpSpPr>
        <p:grpSpPr bwMode="auto">
          <a:xfrm flipH="1">
            <a:off x="5753100" y="1989138"/>
            <a:ext cx="1771650" cy="3954463"/>
            <a:chOff x="1008" y="1253"/>
            <a:chExt cx="1116" cy="2491"/>
          </a:xfrm>
        </p:grpSpPr>
        <p:sp>
          <p:nvSpPr>
            <p:cNvPr id="32" name="Line 128"/>
            <p:cNvSpPr>
              <a:spLocks noChangeShapeType="1"/>
            </p:cNvSpPr>
            <p:nvPr/>
          </p:nvSpPr>
          <p:spPr bwMode="auto">
            <a:xfrm>
              <a:off x="1056" y="2364"/>
              <a:ext cx="1041" cy="114"/>
            </a:xfrm>
            <a:prstGeom prst="line">
              <a:avLst/>
            </a:prstGeom>
            <a:noFill/>
            <a:ln w="25400">
              <a:solidFill>
                <a:srgbClr val="000000"/>
              </a:solidFill>
              <a:round/>
              <a:headEnd/>
              <a:tailEnd/>
            </a:ln>
            <a:effectLst/>
          </p:spPr>
          <p:txBody>
            <a:bodyPr wrap="none" anchor="ctr"/>
            <a:lstStyle/>
            <a:p>
              <a:endParaRPr lang="en-US"/>
            </a:p>
          </p:txBody>
        </p:sp>
        <p:sp>
          <p:nvSpPr>
            <p:cNvPr id="33" name="Line 129"/>
            <p:cNvSpPr>
              <a:spLocks noChangeShapeType="1"/>
            </p:cNvSpPr>
            <p:nvPr/>
          </p:nvSpPr>
          <p:spPr bwMode="auto">
            <a:xfrm>
              <a:off x="1056" y="2448"/>
              <a:ext cx="1041" cy="710"/>
            </a:xfrm>
            <a:prstGeom prst="line">
              <a:avLst/>
            </a:prstGeom>
            <a:noFill/>
            <a:ln w="25400">
              <a:solidFill>
                <a:srgbClr val="000000"/>
              </a:solidFill>
              <a:round/>
              <a:headEnd/>
              <a:tailEnd/>
            </a:ln>
            <a:effectLst/>
          </p:spPr>
          <p:txBody>
            <a:bodyPr wrap="none" anchor="ctr"/>
            <a:lstStyle/>
            <a:p>
              <a:endParaRPr lang="en-US"/>
            </a:p>
          </p:txBody>
        </p:sp>
        <p:sp>
          <p:nvSpPr>
            <p:cNvPr id="34" name="Line 130"/>
            <p:cNvSpPr>
              <a:spLocks noChangeShapeType="1"/>
            </p:cNvSpPr>
            <p:nvPr/>
          </p:nvSpPr>
          <p:spPr bwMode="auto">
            <a:xfrm flipV="1">
              <a:off x="1056" y="1842"/>
              <a:ext cx="996" cy="438"/>
            </a:xfrm>
            <a:prstGeom prst="line">
              <a:avLst/>
            </a:prstGeom>
            <a:noFill/>
            <a:ln w="25400">
              <a:solidFill>
                <a:srgbClr val="000000"/>
              </a:solidFill>
              <a:round/>
              <a:headEnd/>
              <a:tailEnd/>
            </a:ln>
            <a:effectLst/>
          </p:spPr>
          <p:txBody>
            <a:bodyPr wrap="none" anchor="ctr"/>
            <a:lstStyle/>
            <a:p>
              <a:endParaRPr lang="en-US"/>
            </a:p>
          </p:txBody>
        </p:sp>
        <p:sp>
          <p:nvSpPr>
            <p:cNvPr id="35" name="Line 131"/>
            <p:cNvSpPr>
              <a:spLocks noChangeShapeType="1"/>
            </p:cNvSpPr>
            <p:nvPr/>
          </p:nvSpPr>
          <p:spPr bwMode="auto">
            <a:xfrm flipV="1">
              <a:off x="1008" y="1253"/>
              <a:ext cx="1044" cy="895"/>
            </a:xfrm>
            <a:prstGeom prst="line">
              <a:avLst/>
            </a:prstGeom>
            <a:noFill/>
            <a:ln w="25400">
              <a:solidFill>
                <a:srgbClr val="000000"/>
              </a:solidFill>
              <a:round/>
              <a:headEnd/>
              <a:tailEnd/>
            </a:ln>
            <a:effectLst/>
          </p:spPr>
          <p:txBody>
            <a:bodyPr wrap="none" anchor="ctr"/>
            <a:lstStyle/>
            <a:p>
              <a:endParaRPr lang="en-US"/>
            </a:p>
          </p:txBody>
        </p:sp>
        <p:sp>
          <p:nvSpPr>
            <p:cNvPr id="36" name="Line 132"/>
            <p:cNvSpPr>
              <a:spLocks noChangeShapeType="1"/>
            </p:cNvSpPr>
            <p:nvPr/>
          </p:nvSpPr>
          <p:spPr bwMode="auto">
            <a:xfrm>
              <a:off x="1020" y="2640"/>
              <a:ext cx="1104" cy="1104"/>
            </a:xfrm>
            <a:prstGeom prst="line">
              <a:avLst/>
            </a:prstGeom>
            <a:noFill/>
            <a:ln w="25400">
              <a:solidFill>
                <a:srgbClr val="000000"/>
              </a:solidFill>
              <a:round/>
              <a:headEnd/>
              <a:tailEnd/>
            </a:ln>
            <a:effectLst/>
          </p:spPr>
          <p:txBody>
            <a:bodyPr wrap="none" anchor="ctr"/>
            <a:lstStyle/>
            <a:p>
              <a:endParaRPr lang="en-US"/>
            </a:p>
          </p:txBody>
        </p:sp>
      </p:grpSp>
      <p:grpSp>
        <p:nvGrpSpPr>
          <p:cNvPr id="37" name="Group 138"/>
          <p:cNvGrpSpPr>
            <a:grpSpLocks/>
          </p:cNvGrpSpPr>
          <p:nvPr/>
        </p:nvGrpSpPr>
        <p:grpSpPr bwMode="auto">
          <a:xfrm>
            <a:off x="473075" y="4495800"/>
            <a:ext cx="2422525" cy="1847850"/>
            <a:chOff x="298" y="2832"/>
            <a:chExt cx="1526" cy="1164"/>
          </a:xfrm>
        </p:grpSpPr>
        <p:sp>
          <p:nvSpPr>
            <p:cNvPr id="38" name="Oval 100"/>
            <p:cNvSpPr>
              <a:spLocks noChangeArrowheads="1"/>
            </p:cNvSpPr>
            <p:nvPr/>
          </p:nvSpPr>
          <p:spPr bwMode="auto">
            <a:xfrm>
              <a:off x="298" y="3420"/>
              <a:ext cx="1526" cy="576"/>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a:t>Cancel</a:t>
              </a:r>
              <a:br>
                <a:rPr lang="en-US"/>
              </a:br>
              <a:r>
                <a:rPr lang="en-US"/>
                <a:t>Reservation</a:t>
              </a:r>
            </a:p>
          </p:txBody>
        </p:sp>
        <p:sp>
          <p:nvSpPr>
            <p:cNvPr id="39" name="Line 133"/>
            <p:cNvSpPr>
              <a:spLocks noChangeShapeType="1"/>
            </p:cNvSpPr>
            <p:nvPr/>
          </p:nvSpPr>
          <p:spPr bwMode="auto">
            <a:xfrm>
              <a:off x="624" y="2832"/>
              <a:ext cx="432" cy="576"/>
            </a:xfrm>
            <a:prstGeom prst="line">
              <a:avLst/>
            </a:prstGeom>
            <a:ln w="38100">
              <a:solidFill>
                <a:schemeClr val="tx1"/>
              </a:solidFill>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endParaRPr lang="en-US"/>
            </a:p>
          </p:txBody>
        </p:sp>
      </p:grpSp>
      <p:grpSp>
        <p:nvGrpSpPr>
          <p:cNvPr id="40" name="Group 137"/>
          <p:cNvGrpSpPr>
            <a:grpSpLocks/>
          </p:cNvGrpSpPr>
          <p:nvPr/>
        </p:nvGrpSpPr>
        <p:grpSpPr bwMode="auto">
          <a:xfrm>
            <a:off x="6188075" y="4495800"/>
            <a:ext cx="2422525" cy="1812925"/>
            <a:chOff x="3898" y="2832"/>
            <a:chExt cx="1526" cy="1142"/>
          </a:xfrm>
        </p:grpSpPr>
        <p:sp>
          <p:nvSpPr>
            <p:cNvPr id="41" name="Oval 105"/>
            <p:cNvSpPr>
              <a:spLocks noChangeArrowheads="1"/>
            </p:cNvSpPr>
            <p:nvPr/>
          </p:nvSpPr>
          <p:spPr bwMode="auto">
            <a:xfrm>
              <a:off x="3898" y="3420"/>
              <a:ext cx="1526" cy="554"/>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a:t>Register </a:t>
              </a:r>
              <a:br>
                <a:rPr lang="en-US"/>
              </a:br>
              <a:r>
                <a:rPr lang="en-US"/>
                <a:t>as Member</a:t>
              </a:r>
            </a:p>
          </p:txBody>
        </p:sp>
        <p:sp>
          <p:nvSpPr>
            <p:cNvPr id="42" name="Line 134"/>
            <p:cNvSpPr>
              <a:spLocks noChangeShapeType="1"/>
            </p:cNvSpPr>
            <p:nvPr/>
          </p:nvSpPr>
          <p:spPr bwMode="auto">
            <a:xfrm flipH="1">
              <a:off x="4668" y="2832"/>
              <a:ext cx="432" cy="576"/>
            </a:xfrm>
            <a:prstGeom prst="line">
              <a:avLst/>
            </a:prstGeom>
            <a:noFill/>
            <a:ln w="38100">
              <a:solidFill>
                <a:srgbClr val="000000"/>
              </a:solidFill>
              <a:round/>
              <a:headEnd/>
              <a:tailEnd/>
            </a:ln>
            <a:effectLst/>
          </p:spPr>
          <p:txBody>
            <a:bodyPr wrap="none"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dissolve">
                                      <p:cBhvr>
                                        <p:cTn id="19" dur="500"/>
                                        <p:tgtEl>
                                          <p:spTgt spid="20"/>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dissolv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right)">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up)">
                                      <p:cBhvr>
                                        <p:cTn id="4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utoUpdateAnimBg="0"/>
      <p:bldP spid="21" grpId="0" animBg="1" autoUpdateAnimBg="0"/>
      <p:bldP spid="22" grpId="0" animBg="1" autoUpdateAnimBg="0"/>
      <p:bldP spid="23" grpId="0" animBg="1" autoUpdateAnimBg="0"/>
      <p:bldP spid="2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vi-VN" dirty="0"/>
          </a:p>
        </p:txBody>
      </p:sp>
      <p:sp>
        <p:nvSpPr>
          <p:cNvPr id="3" name="Content Placeholder 2"/>
          <p:cNvSpPr>
            <a:spLocks noGrp="1"/>
          </p:cNvSpPr>
          <p:nvPr>
            <p:ph idx="1"/>
          </p:nvPr>
        </p:nvSpPr>
        <p:spPr/>
        <p:txBody>
          <a:bodyPr/>
          <a:lstStyle/>
          <a:p>
            <a:r>
              <a:rPr lang="en-US" sz="3600" dirty="0" smtClean="0"/>
              <a:t>Requirement Concepts</a:t>
            </a:r>
          </a:p>
          <a:p>
            <a:r>
              <a:rPr lang="en-US" sz="3600" dirty="0" smtClean="0"/>
              <a:t>Requirement Modeling</a:t>
            </a:r>
          </a:p>
          <a:p>
            <a:r>
              <a:rPr lang="en-US" sz="3600" dirty="0" smtClean="0"/>
              <a:t>Modeling Tools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dirty="0" smtClean="0">
                <a:latin typeface="Arial" charset="0"/>
                <a:cs typeface="Arial" charset="0"/>
              </a:rPr>
              <a:t>Modeling Tools - DFD</a:t>
            </a:r>
            <a:endParaRPr lang="en-US" dirty="0" smtClean="0"/>
          </a:p>
        </p:txBody>
      </p:sp>
      <p:pic>
        <p:nvPicPr>
          <p:cNvPr id="4" name="Content Placeholder 3" descr="data-stream-thumb.JPG"/>
          <p:cNvPicPr>
            <a:picLocks noGrp="1" noChangeAspect="1"/>
          </p:cNvPicPr>
          <p:nvPr>
            <p:ph idx="1"/>
          </p:nvPr>
        </p:nvPicPr>
        <p:blipFill>
          <a:blip r:embed="rId3" cstate="print"/>
          <a:srcRect/>
          <a:stretch>
            <a:fillRect/>
          </a:stretch>
        </p:blipFill>
        <p:spPr>
          <a:xfrm>
            <a:off x="1752600" y="1643050"/>
            <a:ext cx="5334000" cy="4757750"/>
          </a:xfrm>
        </p:spPr>
      </p:pic>
      <p:sp>
        <p:nvSpPr>
          <p:cNvPr id="5" name="12-Point Star 4"/>
          <p:cNvSpPr/>
          <p:nvPr/>
        </p:nvSpPr>
        <p:spPr>
          <a:xfrm>
            <a:off x="0" y="1366846"/>
            <a:ext cx="4953000" cy="3276600"/>
          </a:xfrm>
          <a:prstGeom prst="star12">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000" u="sng" dirty="0">
                <a:solidFill>
                  <a:srgbClr val="FFFF00"/>
                </a:solidFill>
              </a:rPr>
              <a:t>How</a:t>
            </a:r>
            <a:r>
              <a:rPr lang="en-US" sz="4000" dirty="0">
                <a:solidFill>
                  <a:srgbClr val="FFFF00"/>
                </a:solidFill>
              </a:rPr>
              <a:t> data is </a:t>
            </a:r>
            <a:r>
              <a:rPr lang="en-US" sz="4000" u="sng" dirty="0">
                <a:solidFill>
                  <a:srgbClr val="FFFF00"/>
                </a:solidFill>
              </a:rPr>
              <a:t>processed</a:t>
            </a:r>
            <a:r>
              <a:rPr lang="en-US" sz="4000" dirty="0">
                <a:solidFill>
                  <a:srgbClr val="FFFF00"/>
                </a:solidFill>
              </a:rPr>
              <a:t> by system</a:t>
            </a:r>
          </a:p>
        </p:txBody>
      </p:sp>
      <p:sp>
        <p:nvSpPr>
          <p:cNvPr id="6" name="12-Point Star 5"/>
          <p:cNvSpPr/>
          <p:nvPr/>
        </p:nvSpPr>
        <p:spPr>
          <a:xfrm>
            <a:off x="3124200" y="3295672"/>
            <a:ext cx="6019800" cy="3276600"/>
          </a:xfrm>
          <a:prstGeom prst="star12">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000" u="sng" dirty="0">
                <a:solidFill>
                  <a:srgbClr val="FFFF00"/>
                </a:solidFill>
              </a:rPr>
              <a:t>How</a:t>
            </a:r>
            <a:r>
              <a:rPr lang="en-US" sz="4000" dirty="0">
                <a:solidFill>
                  <a:srgbClr val="FFFF00"/>
                </a:solidFill>
              </a:rPr>
              <a:t> data </a:t>
            </a:r>
            <a:r>
              <a:rPr lang="en-US" sz="4000" u="sng" dirty="0">
                <a:solidFill>
                  <a:srgbClr val="FFFF00"/>
                </a:solidFill>
              </a:rPr>
              <a:t>flows</a:t>
            </a:r>
            <a:r>
              <a:rPr lang="en-US" sz="4000" dirty="0">
                <a:solidFill>
                  <a:srgbClr val="FFFF00"/>
                </a:solidFill>
              </a:rPr>
              <a:t> through a sequence of processing steps</a:t>
            </a:r>
          </a:p>
        </p:txBody>
      </p:sp>
      <p:sp>
        <p:nvSpPr>
          <p:cNvPr id="7" name="TextBox 6"/>
          <p:cNvSpPr txBox="1"/>
          <p:nvPr/>
        </p:nvSpPr>
        <p:spPr>
          <a:xfrm>
            <a:off x="642910" y="1071547"/>
            <a:ext cx="4080172" cy="461665"/>
          </a:xfrm>
          <a:prstGeom prst="rect">
            <a:avLst/>
          </a:prstGeom>
          <a:noFill/>
        </p:spPr>
        <p:txBody>
          <a:bodyPr wrap="square" rtlCol="0">
            <a:spAutoFit/>
          </a:bodyPr>
          <a:lstStyle/>
          <a:p>
            <a:r>
              <a:rPr lang="en-US" sz="2400" b="1" dirty="0" smtClean="0"/>
              <a:t>DFD = Data Flow Diagram</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5" presetClass="exit" presetSubtype="10" fill="hold" grpId="1" nodeType="clickEffect">
                                  <p:stCondLst>
                                    <p:cond delay="0"/>
                                  </p:stCondLst>
                                  <p:childTnLst>
                                    <p:animEffect transition="out" filter="checkerboard(across)">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p:stCondLst>
                        <p:cond delay="indefinite"/>
                      </p:stCondLst>
                      <p:childTnLst>
                        <p:par>
                          <p:cTn id="33" fill="hold">
                            <p:stCondLst>
                              <p:cond delay="0"/>
                            </p:stCondLst>
                            <p:childTnLst>
                              <p:par>
                                <p:cTn id="34" presetID="5" presetClass="exit" presetSubtype="10" fill="hold" grpId="1" nodeType="clickEffect">
                                  <p:stCondLst>
                                    <p:cond delay="0"/>
                                  </p:stCondLst>
                                  <p:childTnLst>
                                    <p:animEffect transition="out" filter="checkerboard(across)">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dirty="0" smtClean="0">
                <a:latin typeface="Arial" charset="0"/>
                <a:cs typeface="Arial" charset="0"/>
              </a:rPr>
              <a:t>Modeling Tools – DFD</a:t>
            </a:r>
            <a:br>
              <a:rPr lang="en-US" dirty="0" smtClean="0">
                <a:latin typeface="Arial" charset="0"/>
                <a:cs typeface="Arial" charset="0"/>
              </a:rPr>
            </a:br>
            <a:r>
              <a:rPr lang="en-US" sz="2800" dirty="0" smtClean="0">
                <a:latin typeface="Arial" charset="0"/>
                <a:cs typeface="Arial" charset="0"/>
              </a:rPr>
              <a:t>Sample DFD</a:t>
            </a:r>
            <a:endParaRPr lang="en-US" dirty="0" smtClean="0"/>
          </a:p>
        </p:txBody>
      </p:sp>
      <p:sp>
        <p:nvSpPr>
          <p:cNvPr id="4" name="TextBox 3"/>
          <p:cNvSpPr txBox="1">
            <a:spLocks noChangeArrowheads="1"/>
          </p:cNvSpPr>
          <p:nvPr/>
        </p:nvSpPr>
        <p:spPr bwMode="auto">
          <a:xfrm>
            <a:off x="304800" y="2743200"/>
            <a:ext cx="1066800" cy="738188"/>
          </a:xfrm>
          <a:prstGeom prst="rect">
            <a:avLst/>
          </a:prstGeom>
          <a:noFill/>
          <a:ln w="9525">
            <a:noFill/>
            <a:miter lim="800000"/>
            <a:headEnd/>
            <a:tailEnd/>
          </a:ln>
        </p:spPr>
        <p:txBody>
          <a:bodyPr>
            <a:spAutoFit/>
          </a:bodyPr>
          <a:lstStyle/>
          <a:p>
            <a:r>
              <a:rPr lang="en-US" sz="1400">
                <a:latin typeface="Calibri" pitchFamily="34" charset="0"/>
              </a:rPr>
              <a:t>Order detail + blank order form</a:t>
            </a:r>
          </a:p>
        </p:txBody>
      </p:sp>
      <p:sp>
        <p:nvSpPr>
          <p:cNvPr id="5" name="Rounded Rectangle 4"/>
          <p:cNvSpPr/>
          <p:nvPr/>
        </p:nvSpPr>
        <p:spPr>
          <a:xfrm>
            <a:off x="1604963" y="2835275"/>
            <a:ext cx="1219200"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Complete order form</a:t>
            </a:r>
          </a:p>
        </p:txBody>
      </p:sp>
      <p:cxnSp>
        <p:nvCxnSpPr>
          <p:cNvPr id="7" name="Straight Arrow Connector 6"/>
          <p:cNvCxnSpPr/>
          <p:nvPr/>
        </p:nvCxnSpPr>
        <p:spPr>
          <a:xfrm>
            <a:off x="1223963" y="3124200"/>
            <a:ext cx="381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205163" y="2832100"/>
            <a:ext cx="990600"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Validate order</a:t>
            </a:r>
          </a:p>
        </p:txBody>
      </p:sp>
      <p:cxnSp>
        <p:nvCxnSpPr>
          <p:cNvPr id="9" name="Straight Arrow Connector 8"/>
          <p:cNvCxnSpPr/>
          <p:nvPr/>
        </p:nvCxnSpPr>
        <p:spPr>
          <a:xfrm>
            <a:off x="2824163" y="3119438"/>
            <a:ext cx="381000" cy="158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600575" y="2819400"/>
            <a:ext cx="914400"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Record</a:t>
            </a:r>
          </a:p>
          <a:p>
            <a:pPr algn="ctr" fontAlgn="auto">
              <a:spcBef>
                <a:spcPts val="0"/>
              </a:spcBef>
              <a:spcAft>
                <a:spcPts val="0"/>
              </a:spcAft>
              <a:defRPr/>
            </a:pPr>
            <a:r>
              <a:rPr lang="en-US" sz="1400" dirty="0">
                <a:solidFill>
                  <a:schemeClr val="accent2">
                    <a:lumMod val="50000"/>
                  </a:schemeClr>
                </a:solidFill>
              </a:rPr>
              <a:t>order</a:t>
            </a:r>
          </a:p>
        </p:txBody>
      </p:sp>
      <p:cxnSp>
        <p:nvCxnSpPr>
          <p:cNvPr id="11" name="Straight Arrow Connector 10"/>
          <p:cNvCxnSpPr/>
          <p:nvPr/>
        </p:nvCxnSpPr>
        <p:spPr>
          <a:xfrm>
            <a:off x="4219575" y="3108325"/>
            <a:ext cx="381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6075363" y="2317750"/>
            <a:ext cx="979487"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Send to supplier</a:t>
            </a:r>
          </a:p>
        </p:txBody>
      </p:sp>
      <p:cxnSp>
        <p:nvCxnSpPr>
          <p:cNvPr id="13" name="Straight Arrow Connector 12"/>
          <p:cNvCxnSpPr/>
          <p:nvPr/>
        </p:nvCxnSpPr>
        <p:spPr>
          <a:xfrm flipV="1">
            <a:off x="5530850" y="2743200"/>
            <a:ext cx="569913" cy="3556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107238" y="2627313"/>
            <a:ext cx="381000" cy="158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7396163" y="2109788"/>
            <a:ext cx="1219200" cy="954087"/>
          </a:xfrm>
          <a:prstGeom prst="rect">
            <a:avLst/>
          </a:prstGeom>
          <a:noFill/>
          <a:ln w="9525">
            <a:noFill/>
            <a:miter lim="800000"/>
            <a:headEnd/>
            <a:tailEnd/>
          </a:ln>
        </p:spPr>
        <p:txBody>
          <a:bodyPr>
            <a:spAutoFit/>
          </a:bodyPr>
          <a:lstStyle/>
          <a:p>
            <a:r>
              <a:rPr lang="en-US" sz="1400">
                <a:latin typeface="Calibri" pitchFamily="34" charset="0"/>
              </a:rPr>
              <a:t>Checked and signed order +order notification</a:t>
            </a:r>
          </a:p>
        </p:txBody>
      </p:sp>
      <p:sp>
        <p:nvSpPr>
          <p:cNvPr id="17" name="Rounded Rectangle 16"/>
          <p:cNvSpPr/>
          <p:nvPr/>
        </p:nvSpPr>
        <p:spPr>
          <a:xfrm>
            <a:off x="6088063" y="3429000"/>
            <a:ext cx="1054100"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Adjust available budget</a:t>
            </a:r>
          </a:p>
        </p:txBody>
      </p:sp>
      <p:cxnSp>
        <p:nvCxnSpPr>
          <p:cNvPr id="18" name="Straight Arrow Connector 17"/>
          <p:cNvCxnSpPr/>
          <p:nvPr/>
        </p:nvCxnSpPr>
        <p:spPr>
          <a:xfrm>
            <a:off x="5526088" y="3305175"/>
            <a:ext cx="533400" cy="381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075363" y="5029200"/>
            <a:ext cx="1055687" cy="609600"/>
          </a:xfrm>
          <a:prstGeom prst="roundRect">
            <a:avLst>
              <a:gd name="adj" fmla="val 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Budget </a:t>
            </a:r>
          </a:p>
          <a:p>
            <a:pPr algn="ctr" fontAlgn="auto">
              <a:spcBef>
                <a:spcPts val="0"/>
              </a:spcBef>
              <a:spcAft>
                <a:spcPts val="0"/>
              </a:spcAft>
              <a:defRPr/>
            </a:pPr>
            <a:r>
              <a:rPr lang="en-US" sz="1400" dirty="0">
                <a:solidFill>
                  <a:schemeClr val="accent2">
                    <a:lumMod val="50000"/>
                  </a:schemeClr>
                </a:solidFill>
              </a:rPr>
              <a:t>file</a:t>
            </a:r>
          </a:p>
        </p:txBody>
      </p:sp>
      <p:sp>
        <p:nvSpPr>
          <p:cNvPr id="22" name="TextBox 21"/>
          <p:cNvSpPr txBox="1">
            <a:spLocks noChangeArrowheads="1"/>
          </p:cNvSpPr>
          <p:nvPr/>
        </p:nvSpPr>
        <p:spPr bwMode="auto">
          <a:xfrm>
            <a:off x="6837363" y="4075113"/>
            <a:ext cx="1219200" cy="738187"/>
          </a:xfrm>
          <a:prstGeom prst="rect">
            <a:avLst/>
          </a:prstGeom>
          <a:noFill/>
          <a:ln w="9525">
            <a:noFill/>
            <a:miter lim="800000"/>
            <a:headEnd/>
            <a:tailEnd/>
          </a:ln>
        </p:spPr>
        <p:txBody>
          <a:bodyPr>
            <a:spAutoFit/>
          </a:bodyPr>
          <a:lstStyle/>
          <a:p>
            <a:r>
              <a:rPr lang="en-US" sz="1400">
                <a:latin typeface="Calibri" pitchFamily="34" charset="0"/>
              </a:rPr>
              <a:t>Order amount +account detail</a:t>
            </a:r>
          </a:p>
        </p:txBody>
      </p:sp>
      <p:cxnSp>
        <p:nvCxnSpPr>
          <p:cNvPr id="23" name="Straight Arrow Connector 22"/>
          <p:cNvCxnSpPr>
            <a:endCxn id="21" idx="0"/>
          </p:cNvCxnSpPr>
          <p:nvPr/>
        </p:nvCxnSpPr>
        <p:spPr>
          <a:xfrm rot="5400000">
            <a:off x="6113463" y="4533900"/>
            <a:ext cx="990600"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76763" y="5029200"/>
            <a:ext cx="1054100" cy="609600"/>
          </a:xfrm>
          <a:prstGeom prst="roundRect">
            <a:avLst>
              <a:gd name="adj" fmla="val 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Orders</a:t>
            </a:r>
          </a:p>
          <a:p>
            <a:pPr algn="ctr" fontAlgn="auto">
              <a:spcBef>
                <a:spcPts val="0"/>
              </a:spcBef>
              <a:spcAft>
                <a:spcPts val="0"/>
              </a:spcAft>
              <a:defRPr/>
            </a:pPr>
            <a:r>
              <a:rPr lang="en-US" sz="1400" dirty="0">
                <a:solidFill>
                  <a:schemeClr val="accent2">
                    <a:lumMod val="50000"/>
                  </a:schemeClr>
                </a:solidFill>
              </a:rPr>
              <a:t>file</a:t>
            </a:r>
          </a:p>
        </p:txBody>
      </p:sp>
      <p:cxnSp>
        <p:nvCxnSpPr>
          <p:cNvPr id="26" name="Straight Arrow Connector 25"/>
          <p:cNvCxnSpPr>
            <a:stCxn id="10" idx="2"/>
            <a:endCxn id="25" idx="0"/>
          </p:cNvCxnSpPr>
          <p:nvPr/>
        </p:nvCxnSpPr>
        <p:spPr>
          <a:xfrm rot="16200000" flipH="1">
            <a:off x="4257675" y="4229100"/>
            <a:ext cx="1600200"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2595563" y="2362200"/>
            <a:ext cx="1066800" cy="523875"/>
          </a:xfrm>
          <a:prstGeom prst="rect">
            <a:avLst/>
          </a:prstGeom>
          <a:noFill/>
          <a:ln w="9525">
            <a:noFill/>
            <a:miter lim="800000"/>
            <a:headEnd/>
            <a:tailEnd/>
          </a:ln>
        </p:spPr>
        <p:txBody>
          <a:bodyPr>
            <a:spAutoFit/>
          </a:bodyPr>
          <a:lstStyle/>
          <a:p>
            <a:r>
              <a:rPr lang="en-US" sz="1400">
                <a:latin typeface="Calibri" pitchFamily="34" charset="0"/>
              </a:rPr>
              <a:t>Completed order</a:t>
            </a:r>
          </a:p>
        </p:txBody>
      </p:sp>
      <p:sp>
        <p:nvSpPr>
          <p:cNvPr id="29" name="TextBox 28"/>
          <p:cNvSpPr txBox="1">
            <a:spLocks noChangeArrowheads="1"/>
          </p:cNvSpPr>
          <p:nvPr/>
        </p:nvSpPr>
        <p:spPr bwMode="auto">
          <a:xfrm>
            <a:off x="3830638" y="2371725"/>
            <a:ext cx="1066800" cy="523875"/>
          </a:xfrm>
          <a:prstGeom prst="rect">
            <a:avLst/>
          </a:prstGeom>
          <a:noFill/>
          <a:ln w="9525">
            <a:noFill/>
            <a:miter lim="800000"/>
            <a:headEnd/>
            <a:tailEnd/>
          </a:ln>
        </p:spPr>
        <p:txBody>
          <a:bodyPr>
            <a:spAutoFit/>
          </a:bodyPr>
          <a:lstStyle/>
          <a:p>
            <a:r>
              <a:rPr lang="en-US" sz="1400">
                <a:latin typeface="Calibri" pitchFamily="34" charset="0"/>
              </a:rPr>
              <a:t>Signed order form</a:t>
            </a:r>
          </a:p>
        </p:txBody>
      </p:sp>
      <p:sp>
        <p:nvSpPr>
          <p:cNvPr id="30" name="TextBox 29"/>
          <p:cNvSpPr txBox="1">
            <a:spLocks noChangeArrowheads="1"/>
          </p:cNvSpPr>
          <p:nvPr/>
        </p:nvSpPr>
        <p:spPr bwMode="auto">
          <a:xfrm>
            <a:off x="5110163" y="2286000"/>
            <a:ext cx="1066800" cy="523875"/>
          </a:xfrm>
          <a:prstGeom prst="rect">
            <a:avLst/>
          </a:prstGeom>
          <a:noFill/>
          <a:ln w="9525">
            <a:noFill/>
            <a:miter lim="800000"/>
            <a:headEnd/>
            <a:tailEnd/>
          </a:ln>
        </p:spPr>
        <p:txBody>
          <a:bodyPr>
            <a:spAutoFit/>
          </a:bodyPr>
          <a:lstStyle/>
          <a:p>
            <a:r>
              <a:rPr lang="en-US" sz="1400">
                <a:latin typeface="Calibri" pitchFamily="34" charset="0"/>
              </a:rPr>
              <a:t>Signed order form</a:t>
            </a:r>
          </a:p>
        </p:txBody>
      </p:sp>
      <p:sp>
        <p:nvSpPr>
          <p:cNvPr id="31" name="TextBox 30"/>
          <p:cNvSpPr txBox="1">
            <a:spLocks noChangeArrowheads="1"/>
          </p:cNvSpPr>
          <p:nvPr/>
        </p:nvSpPr>
        <p:spPr bwMode="auto">
          <a:xfrm>
            <a:off x="5181600" y="3444875"/>
            <a:ext cx="1066800" cy="523875"/>
          </a:xfrm>
          <a:prstGeom prst="rect">
            <a:avLst/>
          </a:prstGeom>
          <a:noFill/>
          <a:ln w="9525">
            <a:noFill/>
            <a:miter lim="800000"/>
            <a:headEnd/>
            <a:tailEnd/>
          </a:ln>
        </p:spPr>
        <p:txBody>
          <a:bodyPr>
            <a:spAutoFit/>
          </a:bodyPr>
          <a:lstStyle/>
          <a:p>
            <a:r>
              <a:rPr lang="en-US" sz="1400" dirty="0">
                <a:latin typeface="Calibri" pitchFamily="34" charset="0"/>
              </a:rPr>
              <a:t>Signed order form</a:t>
            </a:r>
          </a:p>
        </p:txBody>
      </p:sp>
      <p:sp>
        <p:nvSpPr>
          <p:cNvPr id="34" name="TextBox 33"/>
          <p:cNvSpPr txBox="1">
            <a:spLocks noChangeArrowheads="1"/>
          </p:cNvSpPr>
          <p:nvPr/>
        </p:nvSpPr>
        <p:spPr bwMode="auto">
          <a:xfrm>
            <a:off x="4424363" y="4114800"/>
            <a:ext cx="685800" cy="523875"/>
          </a:xfrm>
          <a:prstGeom prst="rect">
            <a:avLst/>
          </a:prstGeom>
          <a:noFill/>
          <a:ln w="9525">
            <a:noFill/>
            <a:miter lim="800000"/>
            <a:headEnd/>
            <a:tailEnd/>
          </a:ln>
        </p:spPr>
        <p:txBody>
          <a:bodyPr>
            <a:spAutoFit/>
          </a:bodyPr>
          <a:lstStyle/>
          <a:p>
            <a:r>
              <a:rPr lang="en-US" sz="1400">
                <a:latin typeface="Calibri" pitchFamily="34" charset="0"/>
              </a:rPr>
              <a:t>Order</a:t>
            </a:r>
          </a:p>
          <a:p>
            <a:r>
              <a:rPr lang="en-US" sz="1400">
                <a:latin typeface="Calibri" pitchFamily="34" charset="0"/>
              </a:rPr>
              <a:t>detail</a:t>
            </a:r>
          </a:p>
        </p:txBody>
      </p:sp>
      <p:sp>
        <p:nvSpPr>
          <p:cNvPr id="40" name="Rectangle 39"/>
          <p:cNvSpPr/>
          <p:nvPr/>
        </p:nvSpPr>
        <p:spPr>
          <a:xfrm>
            <a:off x="1752600" y="4114800"/>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FF"/>
                </a:solidFill>
              </a:rPr>
              <a:t>data</a:t>
            </a:r>
          </a:p>
        </p:txBody>
      </p:sp>
      <p:cxnSp>
        <p:nvCxnSpPr>
          <p:cNvPr id="42" name="Straight Connector 41"/>
          <p:cNvCxnSpPr/>
          <p:nvPr/>
        </p:nvCxnSpPr>
        <p:spPr>
          <a:xfrm rot="10800000">
            <a:off x="990600" y="3429000"/>
            <a:ext cx="914400" cy="68580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flipH="1" flipV="1">
            <a:off x="2171700" y="3314700"/>
            <a:ext cx="1219200" cy="38100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267200" y="1371600"/>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rgbClr val="0000FF"/>
                </a:solidFill>
              </a:rPr>
              <a:t>process</a:t>
            </a:r>
            <a:endParaRPr lang="en-US" dirty="0">
              <a:solidFill>
                <a:srgbClr val="0000FF"/>
              </a:solidFill>
            </a:endParaRPr>
          </a:p>
        </p:txBody>
      </p:sp>
      <p:cxnSp>
        <p:nvCxnSpPr>
          <p:cNvPr id="69" name="Straight Connector 68"/>
          <p:cNvCxnSpPr>
            <a:endCxn id="5" idx="0"/>
          </p:cNvCxnSpPr>
          <p:nvPr/>
        </p:nvCxnSpPr>
        <p:spPr>
          <a:xfrm rot="10800000" flipV="1">
            <a:off x="2214563" y="1905000"/>
            <a:ext cx="1976437" cy="93027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416550" y="1981200"/>
            <a:ext cx="1060450" cy="38100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5334000" y="6019800"/>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FF"/>
                </a:solidFill>
              </a:rPr>
              <a:t>Data stores</a:t>
            </a:r>
          </a:p>
        </p:txBody>
      </p:sp>
      <p:cxnSp>
        <p:nvCxnSpPr>
          <p:cNvPr id="81" name="Straight Connector 80"/>
          <p:cNvCxnSpPr>
            <a:stCxn id="25" idx="2"/>
          </p:cNvCxnSpPr>
          <p:nvPr/>
        </p:nvCxnSpPr>
        <p:spPr>
          <a:xfrm rot="16200000" flipH="1">
            <a:off x="5066506" y="5676106"/>
            <a:ext cx="304802" cy="230189"/>
          </a:xfrm>
          <a:prstGeom prst="line">
            <a:avLst/>
          </a:prstGeom>
          <a:ln w="19050">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6362700" y="5753100"/>
            <a:ext cx="228600" cy="1588"/>
          </a:xfrm>
          <a:prstGeom prst="line">
            <a:avLst/>
          </a:prstGeom>
          <a:ln w="19050">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2514600" y="4876800"/>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FF"/>
                </a:solidFill>
              </a:rPr>
              <a:t>flow</a:t>
            </a:r>
          </a:p>
        </p:txBody>
      </p:sp>
      <p:cxnSp>
        <p:nvCxnSpPr>
          <p:cNvPr id="94" name="Straight Connector 93"/>
          <p:cNvCxnSpPr/>
          <p:nvPr/>
        </p:nvCxnSpPr>
        <p:spPr>
          <a:xfrm rot="5400000" flipH="1" flipV="1">
            <a:off x="3086100" y="3619500"/>
            <a:ext cx="1676400" cy="838200"/>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7" name="Footer Placeholder 3"/>
          <p:cNvSpPr>
            <a:spLocks noGrp="1"/>
          </p:cNvSpPr>
          <p:nvPr>
            <p:ph type="ftr" sz="quarter" idx="10"/>
          </p:nvPr>
        </p:nvSpPr>
        <p:spPr>
          <a:xfrm>
            <a:off x="152400" y="6553200"/>
            <a:ext cx="2895600" cy="312738"/>
          </a:xfrm>
        </p:spPr>
        <p:txBody>
          <a:bodyPr/>
          <a:lstStyle/>
          <a:p>
            <a:pPr>
              <a:defRPr/>
            </a:pPr>
            <a:r>
              <a:rPr lang="en-US" dirty="0" smtClean="0"/>
              <a:t>© Copyright 2010 FPT Software JSC</a:t>
            </a:r>
            <a:endParaRPr lang="en-US" dirty="0">
              <a:solidFill>
                <a:srgbClr val="898989"/>
              </a:solidFill>
            </a:endParaRPr>
          </a:p>
        </p:txBody>
      </p:sp>
      <p:sp>
        <p:nvSpPr>
          <p:cNvPr id="38" name="Slide Number Placeholder 4"/>
          <p:cNvSpPr>
            <a:spLocks noGrp="1"/>
          </p:cNvSpPr>
          <p:nvPr>
            <p:ph type="sldNum" sz="quarter" idx="4294967295"/>
          </p:nvPr>
        </p:nvSpPr>
        <p:spPr>
          <a:xfrm>
            <a:off x="8229600" y="6553200"/>
            <a:ext cx="685800" cy="304800"/>
          </a:xfrm>
          <a:prstGeom prst="rect">
            <a:avLst/>
          </a:prstGeom>
        </p:spPr>
        <p:txBody>
          <a:bodyPr/>
          <a:lstStyle/>
          <a:p>
            <a:pPr>
              <a:defRPr/>
            </a:pPr>
            <a:fld id="{BC38BCCB-7623-4B9C-86D8-05ABF9622069}"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downRight)">
                                      <p:cBhvr>
                                        <p:cTn id="11" dur="500"/>
                                        <p:tgtEl>
                                          <p:spTgt spid="7"/>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checkerboard(across)">
                                      <p:cBhvr>
                                        <p:cTn id="20" dur="500"/>
                                        <p:tgtEl>
                                          <p:spTgt spid="28"/>
                                        </p:tgtEl>
                                      </p:cBhvr>
                                    </p:animEffect>
                                  </p:childTnLst>
                                </p:cTn>
                              </p:par>
                            </p:childTnLst>
                          </p:cTn>
                        </p:par>
                        <p:par>
                          <p:cTn id="21" fill="hold">
                            <p:stCondLst>
                              <p:cond delay="500"/>
                            </p:stCondLst>
                            <p:childTnLst>
                              <p:par>
                                <p:cTn id="22" presetID="18" presetClass="entr" presetSubtype="6"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Right)">
                                      <p:cBhvr>
                                        <p:cTn id="24" dur="500"/>
                                        <p:tgtEl>
                                          <p:spTgt spid="9"/>
                                        </p:tgtEl>
                                      </p:cBhvr>
                                    </p:animEffect>
                                  </p:childTnLst>
                                </p:cTn>
                              </p:par>
                            </p:childTnLst>
                          </p:cTn>
                        </p:par>
                        <p:par>
                          <p:cTn id="25" fill="hold">
                            <p:stCondLst>
                              <p:cond delay="1000"/>
                            </p:stCondLst>
                            <p:childTnLst>
                              <p:par>
                                <p:cTn id="26" presetID="5" presetClass="entr" presetSubtype="1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heckerboard(across)">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checkerboard(across)">
                                      <p:cBhvr>
                                        <p:cTn id="33" dur="500"/>
                                        <p:tgtEl>
                                          <p:spTgt spid="29"/>
                                        </p:tgtEl>
                                      </p:cBhvr>
                                    </p:animEffect>
                                  </p:childTnLst>
                                </p:cTn>
                              </p:par>
                            </p:childTnLst>
                          </p:cTn>
                        </p:par>
                        <p:par>
                          <p:cTn id="34" fill="hold">
                            <p:stCondLst>
                              <p:cond delay="500"/>
                            </p:stCondLst>
                            <p:childTnLst>
                              <p:par>
                                <p:cTn id="35" presetID="18" presetClass="entr" presetSubtype="6"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trips(downRight)">
                                      <p:cBhvr>
                                        <p:cTn id="37" dur="500"/>
                                        <p:tgtEl>
                                          <p:spTgt spid="11"/>
                                        </p:tgtEl>
                                      </p:cBhvr>
                                    </p:animEffect>
                                  </p:childTnLst>
                                </p:cTn>
                              </p:par>
                            </p:childTnLst>
                          </p:cTn>
                        </p:par>
                        <p:par>
                          <p:cTn id="38" fill="hold">
                            <p:stCondLst>
                              <p:cond delay="1000"/>
                            </p:stCondLst>
                            <p:childTnLst>
                              <p:par>
                                <p:cTn id="39" presetID="5" presetClass="entr" presetSubtype="1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heckerboard(across)">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strips(downLeft)">
                                      <p:cBhvr>
                                        <p:cTn id="46" dur="500"/>
                                        <p:tgtEl>
                                          <p:spTgt spid="26"/>
                                        </p:tgtEl>
                                      </p:cBhvr>
                                    </p:animEffect>
                                  </p:childTnLst>
                                </p:cTn>
                              </p:par>
                            </p:childTnLst>
                          </p:cTn>
                        </p:par>
                        <p:par>
                          <p:cTn id="47" fill="hold">
                            <p:stCondLst>
                              <p:cond delay="500"/>
                            </p:stCondLst>
                            <p:childTnLst>
                              <p:par>
                                <p:cTn id="48" presetID="5" presetClass="entr" presetSubtype="1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checkerboard(across)">
                                      <p:cBhvr>
                                        <p:cTn id="50" dur="500"/>
                                        <p:tgtEl>
                                          <p:spTgt spid="25"/>
                                        </p:tgtEl>
                                      </p:cBhvr>
                                    </p:animEffect>
                                  </p:childTnLst>
                                </p:cTn>
                              </p:par>
                            </p:childTnLst>
                          </p:cTn>
                        </p:par>
                        <p:par>
                          <p:cTn id="51" fill="hold">
                            <p:stCondLst>
                              <p:cond delay="1000"/>
                            </p:stCondLst>
                            <p:childTnLst>
                              <p:par>
                                <p:cTn id="52" presetID="5" presetClass="entr" presetSubtype="10"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checkerboard(across)">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checkerboard(across)">
                                      <p:cBhvr>
                                        <p:cTn id="59" dur="500"/>
                                        <p:tgtEl>
                                          <p:spTgt spid="30"/>
                                        </p:tgtEl>
                                      </p:cBhvr>
                                    </p:animEffect>
                                  </p:childTnLst>
                                </p:cTn>
                              </p:par>
                            </p:childTnLst>
                          </p:cTn>
                        </p:par>
                        <p:par>
                          <p:cTn id="60" fill="hold">
                            <p:stCondLst>
                              <p:cond delay="500"/>
                            </p:stCondLst>
                            <p:childTnLst>
                              <p:par>
                                <p:cTn id="61" presetID="18" presetClass="entr" presetSubtype="3" fill="hold"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strips(upRight)">
                                      <p:cBhvr>
                                        <p:cTn id="63" dur="500"/>
                                        <p:tgtEl>
                                          <p:spTgt spid="13"/>
                                        </p:tgtEl>
                                      </p:cBhvr>
                                    </p:animEffect>
                                  </p:childTnLst>
                                </p:cTn>
                              </p:par>
                            </p:childTnLst>
                          </p:cTn>
                        </p:par>
                        <p:par>
                          <p:cTn id="64" fill="hold">
                            <p:stCondLst>
                              <p:cond delay="1000"/>
                            </p:stCondLst>
                            <p:childTnLst>
                              <p:par>
                                <p:cTn id="65" presetID="5" presetClass="entr" presetSubtype="1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checkerboard(across)">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checkerboard(across)">
                                      <p:cBhvr>
                                        <p:cTn id="72" dur="500"/>
                                        <p:tgtEl>
                                          <p:spTgt spid="31"/>
                                        </p:tgtEl>
                                      </p:cBhvr>
                                    </p:animEffect>
                                  </p:childTnLst>
                                </p:cTn>
                              </p:par>
                            </p:childTnLst>
                          </p:cTn>
                        </p:par>
                        <p:par>
                          <p:cTn id="73" fill="hold">
                            <p:stCondLst>
                              <p:cond delay="500"/>
                            </p:stCondLst>
                            <p:childTnLst>
                              <p:par>
                                <p:cTn id="74" presetID="18" presetClass="entr" presetSubtype="12" fill="hold" nodeType="after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strips(downLeft)">
                                      <p:cBhvr>
                                        <p:cTn id="76" dur="500"/>
                                        <p:tgtEl>
                                          <p:spTgt spid="18"/>
                                        </p:tgtEl>
                                      </p:cBhvr>
                                    </p:animEffect>
                                  </p:childTnLst>
                                </p:cTn>
                              </p:par>
                            </p:childTnLst>
                          </p:cTn>
                        </p:par>
                        <p:par>
                          <p:cTn id="77" fill="hold">
                            <p:stCondLst>
                              <p:cond delay="1000"/>
                            </p:stCondLst>
                            <p:childTnLst>
                              <p:par>
                                <p:cTn id="78" presetID="5" presetClass="entr" presetSubtype="10" fill="hold" grpId="0" nodeType="after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checkerboard(across)">
                                      <p:cBhvr>
                                        <p:cTn id="80" dur="500"/>
                                        <p:tgtEl>
                                          <p:spTgt spid="17"/>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6"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strips(downRight)">
                                      <p:cBhvr>
                                        <p:cTn id="85" dur="500"/>
                                        <p:tgtEl>
                                          <p:spTgt spid="15"/>
                                        </p:tgtEl>
                                      </p:cBhvr>
                                    </p:animEffect>
                                  </p:childTnLst>
                                </p:cTn>
                              </p:par>
                            </p:childTnLst>
                          </p:cTn>
                        </p:par>
                        <p:par>
                          <p:cTn id="86" fill="hold">
                            <p:stCondLst>
                              <p:cond delay="500"/>
                            </p:stCondLst>
                            <p:childTnLst>
                              <p:par>
                                <p:cTn id="87" presetID="5" presetClass="entr" presetSubtype="10"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checkerboard(across)">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strips(downLeft)">
                                      <p:cBhvr>
                                        <p:cTn id="94" dur="500"/>
                                        <p:tgtEl>
                                          <p:spTgt spid="23"/>
                                        </p:tgtEl>
                                      </p:cBhvr>
                                    </p:animEffect>
                                  </p:childTnLst>
                                </p:cTn>
                              </p:par>
                            </p:childTnLst>
                          </p:cTn>
                        </p:par>
                        <p:par>
                          <p:cTn id="95" fill="hold">
                            <p:stCondLst>
                              <p:cond delay="500"/>
                            </p:stCondLst>
                            <p:childTnLst>
                              <p:par>
                                <p:cTn id="96" presetID="5" presetClass="entr" presetSubtype="10" fill="hold" grpId="0" nodeType="after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checkerboard(across)">
                                      <p:cBhvr>
                                        <p:cTn id="98" dur="500"/>
                                        <p:tgtEl>
                                          <p:spTgt spid="21"/>
                                        </p:tgtEl>
                                      </p:cBhvr>
                                    </p:animEffect>
                                  </p:childTnLst>
                                </p:cTn>
                              </p:par>
                            </p:childTnLst>
                          </p:cTn>
                        </p:par>
                        <p:par>
                          <p:cTn id="99" fill="hold">
                            <p:stCondLst>
                              <p:cond delay="1000"/>
                            </p:stCondLst>
                            <p:childTnLst>
                              <p:par>
                                <p:cTn id="100" presetID="5" presetClass="entr" presetSubtype="10" fill="hold" grpId="0" nodeType="after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checkerboard(across)">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checkerboard(across)">
                                      <p:cBhvr>
                                        <p:cTn id="107" dur="500"/>
                                        <p:tgtEl>
                                          <p:spTgt spid="40"/>
                                        </p:tgtEl>
                                      </p:cBhvr>
                                    </p:animEffect>
                                  </p:childTnLst>
                                </p:cTn>
                              </p:par>
                            </p:childTnLst>
                          </p:cTn>
                        </p:par>
                        <p:par>
                          <p:cTn id="108" fill="hold">
                            <p:stCondLst>
                              <p:cond delay="500"/>
                            </p:stCondLst>
                            <p:childTnLst>
                              <p:par>
                                <p:cTn id="109" presetID="18" presetClass="entr" presetSubtype="12" fill="hold"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strips(downLeft)">
                                      <p:cBhvr>
                                        <p:cTn id="111" dur="500"/>
                                        <p:tgtEl>
                                          <p:spTgt spid="42"/>
                                        </p:tgtEl>
                                      </p:cBhvr>
                                    </p:animEffect>
                                  </p:childTnLst>
                                </p:cTn>
                              </p:par>
                            </p:childTnLst>
                          </p:cTn>
                        </p:par>
                        <p:par>
                          <p:cTn id="112" fill="hold">
                            <p:stCondLst>
                              <p:cond delay="1000"/>
                            </p:stCondLst>
                            <p:childTnLst>
                              <p:par>
                                <p:cTn id="113" presetID="18" presetClass="entr" presetSubtype="3" fill="hold" nodeType="afterEffect">
                                  <p:stCondLst>
                                    <p:cond delay="0"/>
                                  </p:stCondLst>
                                  <p:childTnLst>
                                    <p:set>
                                      <p:cBhvr>
                                        <p:cTn id="114" dur="1" fill="hold">
                                          <p:stCondLst>
                                            <p:cond delay="0"/>
                                          </p:stCondLst>
                                        </p:cTn>
                                        <p:tgtEl>
                                          <p:spTgt spid="45"/>
                                        </p:tgtEl>
                                        <p:attrNameLst>
                                          <p:attrName>style.visibility</p:attrName>
                                        </p:attrNameLst>
                                      </p:cBhvr>
                                      <p:to>
                                        <p:strVal val="visible"/>
                                      </p:to>
                                    </p:set>
                                    <p:animEffect transition="in" filter="strips(upRight)">
                                      <p:cBhvr>
                                        <p:cTn id="115" dur="500"/>
                                        <p:tgtEl>
                                          <p:spTgt spid="45"/>
                                        </p:tgtEl>
                                      </p:cBhvr>
                                    </p:animEffect>
                                  </p:childTnLst>
                                </p:cTn>
                              </p:par>
                            </p:childTnLst>
                          </p:cTn>
                        </p:par>
                      </p:childTnLst>
                    </p:cTn>
                  </p:par>
                  <p:par>
                    <p:cTn id="116" fill="hold">
                      <p:stCondLst>
                        <p:cond delay="indefinite"/>
                      </p:stCondLst>
                      <p:childTnLst>
                        <p:par>
                          <p:cTn id="117" fill="hold">
                            <p:stCondLst>
                              <p:cond delay="0"/>
                            </p:stCondLst>
                            <p:childTnLst>
                              <p:par>
                                <p:cTn id="118" presetID="5" presetClass="exit" presetSubtype="10" fill="hold" grpId="1" nodeType="clickEffect">
                                  <p:stCondLst>
                                    <p:cond delay="0"/>
                                  </p:stCondLst>
                                  <p:childTnLst>
                                    <p:animEffect transition="out" filter="checkerboard(across)">
                                      <p:cBhvr>
                                        <p:cTn id="119" dur="500"/>
                                        <p:tgtEl>
                                          <p:spTgt spid="40"/>
                                        </p:tgtEl>
                                      </p:cBhvr>
                                    </p:animEffect>
                                    <p:set>
                                      <p:cBhvr>
                                        <p:cTn id="120" dur="1" fill="hold">
                                          <p:stCondLst>
                                            <p:cond delay="499"/>
                                          </p:stCondLst>
                                        </p:cTn>
                                        <p:tgtEl>
                                          <p:spTgt spid="40"/>
                                        </p:tgtEl>
                                        <p:attrNameLst>
                                          <p:attrName>style.visibility</p:attrName>
                                        </p:attrNameLst>
                                      </p:cBhvr>
                                      <p:to>
                                        <p:strVal val="hidden"/>
                                      </p:to>
                                    </p:set>
                                  </p:childTnLst>
                                </p:cTn>
                              </p:par>
                              <p:par>
                                <p:cTn id="121" presetID="5" presetClass="exit" presetSubtype="10" fill="hold" nodeType="withEffect">
                                  <p:stCondLst>
                                    <p:cond delay="0"/>
                                  </p:stCondLst>
                                  <p:childTnLst>
                                    <p:animEffect transition="out" filter="checkerboard(across)">
                                      <p:cBhvr>
                                        <p:cTn id="122" dur="500"/>
                                        <p:tgtEl>
                                          <p:spTgt spid="42"/>
                                        </p:tgtEl>
                                      </p:cBhvr>
                                    </p:animEffect>
                                    <p:set>
                                      <p:cBhvr>
                                        <p:cTn id="123" dur="1" fill="hold">
                                          <p:stCondLst>
                                            <p:cond delay="499"/>
                                          </p:stCondLst>
                                        </p:cTn>
                                        <p:tgtEl>
                                          <p:spTgt spid="42"/>
                                        </p:tgtEl>
                                        <p:attrNameLst>
                                          <p:attrName>style.visibility</p:attrName>
                                        </p:attrNameLst>
                                      </p:cBhvr>
                                      <p:to>
                                        <p:strVal val="hidden"/>
                                      </p:to>
                                    </p:set>
                                  </p:childTnLst>
                                </p:cTn>
                              </p:par>
                              <p:par>
                                <p:cTn id="124" presetID="5" presetClass="exit" presetSubtype="10" fill="hold" nodeType="withEffect">
                                  <p:stCondLst>
                                    <p:cond delay="0"/>
                                  </p:stCondLst>
                                  <p:childTnLst>
                                    <p:animEffect transition="out" filter="checkerboard(across)">
                                      <p:cBhvr>
                                        <p:cTn id="125" dur="500"/>
                                        <p:tgtEl>
                                          <p:spTgt spid="45"/>
                                        </p:tgtEl>
                                      </p:cBhvr>
                                    </p:animEffect>
                                    <p:set>
                                      <p:cBhvr>
                                        <p:cTn id="126" dur="1" fill="hold">
                                          <p:stCondLst>
                                            <p:cond delay="499"/>
                                          </p:stCondLst>
                                        </p:cTn>
                                        <p:tgtEl>
                                          <p:spTgt spid="4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5" presetClass="entr" presetSubtype="1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checkerboard(across)">
                                      <p:cBhvr>
                                        <p:cTn id="131" dur="500"/>
                                        <p:tgtEl>
                                          <p:spTgt spid="68"/>
                                        </p:tgtEl>
                                      </p:cBhvr>
                                    </p:animEffect>
                                  </p:childTnLst>
                                </p:cTn>
                              </p:par>
                            </p:childTnLst>
                          </p:cTn>
                        </p:par>
                        <p:par>
                          <p:cTn id="132" fill="hold">
                            <p:stCondLst>
                              <p:cond delay="500"/>
                            </p:stCondLst>
                            <p:childTnLst>
                              <p:par>
                                <p:cTn id="133" presetID="18" presetClass="entr" presetSubtype="12" fill="hold" nodeType="afterEffect">
                                  <p:stCondLst>
                                    <p:cond delay="0"/>
                                  </p:stCondLst>
                                  <p:childTnLst>
                                    <p:set>
                                      <p:cBhvr>
                                        <p:cTn id="134" dur="1" fill="hold">
                                          <p:stCondLst>
                                            <p:cond delay="0"/>
                                          </p:stCondLst>
                                        </p:cTn>
                                        <p:tgtEl>
                                          <p:spTgt spid="69"/>
                                        </p:tgtEl>
                                        <p:attrNameLst>
                                          <p:attrName>style.visibility</p:attrName>
                                        </p:attrNameLst>
                                      </p:cBhvr>
                                      <p:to>
                                        <p:strVal val="visible"/>
                                      </p:to>
                                    </p:set>
                                    <p:animEffect transition="in" filter="strips(downLeft)">
                                      <p:cBhvr>
                                        <p:cTn id="135" dur="500"/>
                                        <p:tgtEl>
                                          <p:spTgt spid="69"/>
                                        </p:tgtEl>
                                      </p:cBhvr>
                                    </p:animEffect>
                                  </p:childTnLst>
                                </p:cTn>
                              </p:par>
                            </p:childTnLst>
                          </p:cTn>
                        </p:par>
                        <p:par>
                          <p:cTn id="136" fill="hold">
                            <p:stCondLst>
                              <p:cond delay="1000"/>
                            </p:stCondLst>
                            <p:childTnLst>
                              <p:par>
                                <p:cTn id="137" presetID="18" presetClass="entr" presetSubtype="12" fill="hold" nodeType="afterEffect">
                                  <p:stCondLst>
                                    <p:cond delay="0"/>
                                  </p:stCondLst>
                                  <p:childTnLst>
                                    <p:set>
                                      <p:cBhvr>
                                        <p:cTn id="138" dur="1" fill="hold">
                                          <p:stCondLst>
                                            <p:cond delay="0"/>
                                          </p:stCondLst>
                                        </p:cTn>
                                        <p:tgtEl>
                                          <p:spTgt spid="76"/>
                                        </p:tgtEl>
                                        <p:attrNameLst>
                                          <p:attrName>style.visibility</p:attrName>
                                        </p:attrNameLst>
                                      </p:cBhvr>
                                      <p:to>
                                        <p:strVal val="visible"/>
                                      </p:to>
                                    </p:set>
                                    <p:animEffect transition="in" filter="strips(downLeft)">
                                      <p:cBhvr>
                                        <p:cTn id="139" dur="500"/>
                                        <p:tgtEl>
                                          <p:spTgt spid="76"/>
                                        </p:tgtEl>
                                      </p:cBhvr>
                                    </p:animEffect>
                                  </p:childTnLst>
                                </p:cTn>
                              </p:par>
                            </p:childTnLst>
                          </p:cTn>
                        </p:par>
                      </p:childTnLst>
                    </p:cTn>
                  </p:par>
                  <p:par>
                    <p:cTn id="140" fill="hold">
                      <p:stCondLst>
                        <p:cond delay="indefinite"/>
                      </p:stCondLst>
                      <p:childTnLst>
                        <p:par>
                          <p:cTn id="141" fill="hold">
                            <p:stCondLst>
                              <p:cond delay="0"/>
                            </p:stCondLst>
                            <p:childTnLst>
                              <p:par>
                                <p:cTn id="142" presetID="5" presetClass="exit" presetSubtype="10" fill="hold" grpId="1" nodeType="clickEffect">
                                  <p:stCondLst>
                                    <p:cond delay="0"/>
                                  </p:stCondLst>
                                  <p:childTnLst>
                                    <p:animEffect transition="out" filter="checkerboard(across)">
                                      <p:cBhvr>
                                        <p:cTn id="143" dur="500"/>
                                        <p:tgtEl>
                                          <p:spTgt spid="68"/>
                                        </p:tgtEl>
                                      </p:cBhvr>
                                    </p:animEffect>
                                    <p:set>
                                      <p:cBhvr>
                                        <p:cTn id="144" dur="1" fill="hold">
                                          <p:stCondLst>
                                            <p:cond delay="499"/>
                                          </p:stCondLst>
                                        </p:cTn>
                                        <p:tgtEl>
                                          <p:spTgt spid="68"/>
                                        </p:tgtEl>
                                        <p:attrNameLst>
                                          <p:attrName>style.visibility</p:attrName>
                                        </p:attrNameLst>
                                      </p:cBhvr>
                                      <p:to>
                                        <p:strVal val="hidden"/>
                                      </p:to>
                                    </p:set>
                                  </p:childTnLst>
                                </p:cTn>
                              </p:par>
                              <p:par>
                                <p:cTn id="145" presetID="5" presetClass="exit" presetSubtype="10" fill="hold" nodeType="withEffect">
                                  <p:stCondLst>
                                    <p:cond delay="0"/>
                                  </p:stCondLst>
                                  <p:childTnLst>
                                    <p:animEffect transition="out" filter="checkerboard(across)">
                                      <p:cBhvr>
                                        <p:cTn id="146" dur="500"/>
                                        <p:tgtEl>
                                          <p:spTgt spid="69"/>
                                        </p:tgtEl>
                                      </p:cBhvr>
                                    </p:animEffect>
                                    <p:set>
                                      <p:cBhvr>
                                        <p:cTn id="147" dur="1" fill="hold">
                                          <p:stCondLst>
                                            <p:cond delay="499"/>
                                          </p:stCondLst>
                                        </p:cTn>
                                        <p:tgtEl>
                                          <p:spTgt spid="69"/>
                                        </p:tgtEl>
                                        <p:attrNameLst>
                                          <p:attrName>style.visibility</p:attrName>
                                        </p:attrNameLst>
                                      </p:cBhvr>
                                      <p:to>
                                        <p:strVal val="hidden"/>
                                      </p:to>
                                    </p:set>
                                  </p:childTnLst>
                                </p:cTn>
                              </p:par>
                              <p:par>
                                <p:cTn id="148" presetID="5" presetClass="exit" presetSubtype="10" fill="hold" nodeType="withEffect">
                                  <p:stCondLst>
                                    <p:cond delay="0"/>
                                  </p:stCondLst>
                                  <p:childTnLst>
                                    <p:animEffect transition="out" filter="checkerboard(across)">
                                      <p:cBhvr>
                                        <p:cTn id="149" dur="500"/>
                                        <p:tgtEl>
                                          <p:spTgt spid="76"/>
                                        </p:tgtEl>
                                      </p:cBhvr>
                                    </p:animEffect>
                                    <p:set>
                                      <p:cBhvr>
                                        <p:cTn id="150" dur="1" fill="hold">
                                          <p:stCondLst>
                                            <p:cond delay="499"/>
                                          </p:stCondLst>
                                        </p:cTn>
                                        <p:tgtEl>
                                          <p:spTgt spid="7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5" presetClass="entr" presetSubtype="10" fill="hold" grpId="0" nodeType="clickEffect">
                                  <p:stCondLst>
                                    <p:cond delay="0"/>
                                  </p:stCondLst>
                                  <p:childTnLst>
                                    <p:set>
                                      <p:cBhvr>
                                        <p:cTn id="154" dur="1" fill="hold">
                                          <p:stCondLst>
                                            <p:cond delay="0"/>
                                          </p:stCondLst>
                                        </p:cTn>
                                        <p:tgtEl>
                                          <p:spTgt spid="80"/>
                                        </p:tgtEl>
                                        <p:attrNameLst>
                                          <p:attrName>style.visibility</p:attrName>
                                        </p:attrNameLst>
                                      </p:cBhvr>
                                      <p:to>
                                        <p:strVal val="visible"/>
                                      </p:to>
                                    </p:set>
                                    <p:animEffect transition="in" filter="checkerboard(across)">
                                      <p:cBhvr>
                                        <p:cTn id="155" dur="500"/>
                                        <p:tgtEl>
                                          <p:spTgt spid="80"/>
                                        </p:tgtEl>
                                      </p:cBhvr>
                                    </p:animEffect>
                                  </p:childTnLst>
                                </p:cTn>
                              </p:par>
                            </p:childTnLst>
                          </p:cTn>
                        </p:par>
                        <p:par>
                          <p:cTn id="156" fill="hold">
                            <p:stCondLst>
                              <p:cond delay="500"/>
                            </p:stCondLst>
                            <p:childTnLst>
                              <p:par>
                                <p:cTn id="157" presetID="18" presetClass="entr" presetSubtype="12" fill="hold" nodeType="afterEffect">
                                  <p:stCondLst>
                                    <p:cond delay="0"/>
                                  </p:stCondLst>
                                  <p:childTnLst>
                                    <p:set>
                                      <p:cBhvr>
                                        <p:cTn id="158" dur="1" fill="hold">
                                          <p:stCondLst>
                                            <p:cond delay="0"/>
                                          </p:stCondLst>
                                        </p:cTn>
                                        <p:tgtEl>
                                          <p:spTgt spid="81"/>
                                        </p:tgtEl>
                                        <p:attrNameLst>
                                          <p:attrName>style.visibility</p:attrName>
                                        </p:attrNameLst>
                                      </p:cBhvr>
                                      <p:to>
                                        <p:strVal val="visible"/>
                                      </p:to>
                                    </p:set>
                                    <p:animEffect transition="in" filter="strips(downLeft)">
                                      <p:cBhvr>
                                        <p:cTn id="159" dur="500"/>
                                        <p:tgtEl>
                                          <p:spTgt spid="81"/>
                                        </p:tgtEl>
                                      </p:cBhvr>
                                    </p:animEffect>
                                  </p:childTnLst>
                                </p:cTn>
                              </p:par>
                            </p:childTnLst>
                          </p:cTn>
                        </p:par>
                        <p:par>
                          <p:cTn id="160" fill="hold">
                            <p:stCondLst>
                              <p:cond delay="1000"/>
                            </p:stCondLst>
                            <p:childTnLst>
                              <p:par>
                                <p:cTn id="161" presetID="18" presetClass="entr" presetSubtype="12" fill="hold" nodeType="after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strips(downLeft)">
                                      <p:cBhvr>
                                        <p:cTn id="163" dur="500"/>
                                        <p:tgtEl>
                                          <p:spTgt spid="83"/>
                                        </p:tgtEl>
                                      </p:cBhvr>
                                    </p:animEffect>
                                  </p:childTnLst>
                                </p:cTn>
                              </p:par>
                            </p:childTnLst>
                          </p:cTn>
                        </p:par>
                      </p:childTnLst>
                    </p:cTn>
                  </p:par>
                  <p:par>
                    <p:cTn id="164" fill="hold">
                      <p:stCondLst>
                        <p:cond delay="indefinite"/>
                      </p:stCondLst>
                      <p:childTnLst>
                        <p:par>
                          <p:cTn id="165" fill="hold">
                            <p:stCondLst>
                              <p:cond delay="0"/>
                            </p:stCondLst>
                            <p:childTnLst>
                              <p:par>
                                <p:cTn id="166" presetID="5" presetClass="exit" presetSubtype="10" fill="hold" grpId="1" nodeType="clickEffect">
                                  <p:stCondLst>
                                    <p:cond delay="0"/>
                                  </p:stCondLst>
                                  <p:childTnLst>
                                    <p:animEffect transition="out" filter="checkerboard(across)">
                                      <p:cBhvr>
                                        <p:cTn id="167" dur="500"/>
                                        <p:tgtEl>
                                          <p:spTgt spid="80"/>
                                        </p:tgtEl>
                                      </p:cBhvr>
                                    </p:animEffect>
                                    <p:set>
                                      <p:cBhvr>
                                        <p:cTn id="168" dur="1" fill="hold">
                                          <p:stCondLst>
                                            <p:cond delay="499"/>
                                          </p:stCondLst>
                                        </p:cTn>
                                        <p:tgtEl>
                                          <p:spTgt spid="80"/>
                                        </p:tgtEl>
                                        <p:attrNameLst>
                                          <p:attrName>style.visibility</p:attrName>
                                        </p:attrNameLst>
                                      </p:cBhvr>
                                      <p:to>
                                        <p:strVal val="hidden"/>
                                      </p:to>
                                    </p:set>
                                  </p:childTnLst>
                                </p:cTn>
                              </p:par>
                              <p:par>
                                <p:cTn id="169" presetID="5" presetClass="exit" presetSubtype="10" fill="hold" nodeType="withEffect">
                                  <p:stCondLst>
                                    <p:cond delay="0"/>
                                  </p:stCondLst>
                                  <p:childTnLst>
                                    <p:animEffect transition="out" filter="checkerboard(across)">
                                      <p:cBhvr>
                                        <p:cTn id="170" dur="500"/>
                                        <p:tgtEl>
                                          <p:spTgt spid="81"/>
                                        </p:tgtEl>
                                      </p:cBhvr>
                                    </p:animEffect>
                                    <p:set>
                                      <p:cBhvr>
                                        <p:cTn id="171" dur="1" fill="hold">
                                          <p:stCondLst>
                                            <p:cond delay="499"/>
                                          </p:stCondLst>
                                        </p:cTn>
                                        <p:tgtEl>
                                          <p:spTgt spid="81"/>
                                        </p:tgtEl>
                                        <p:attrNameLst>
                                          <p:attrName>style.visibility</p:attrName>
                                        </p:attrNameLst>
                                      </p:cBhvr>
                                      <p:to>
                                        <p:strVal val="hidden"/>
                                      </p:to>
                                    </p:set>
                                  </p:childTnLst>
                                </p:cTn>
                              </p:par>
                              <p:par>
                                <p:cTn id="172" presetID="5" presetClass="exit" presetSubtype="10" fill="hold" nodeType="withEffect">
                                  <p:stCondLst>
                                    <p:cond delay="0"/>
                                  </p:stCondLst>
                                  <p:childTnLst>
                                    <p:animEffect transition="out" filter="checkerboard(across)">
                                      <p:cBhvr>
                                        <p:cTn id="173" dur="500"/>
                                        <p:tgtEl>
                                          <p:spTgt spid="83"/>
                                        </p:tgtEl>
                                      </p:cBhvr>
                                    </p:animEffect>
                                    <p:set>
                                      <p:cBhvr>
                                        <p:cTn id="174" dur="1" fill="hold">
                                          <p:stCondLst>
                                            <p:cond delay="499"/>
                                          </p:stCondLst>
                                        </p:cTn>
                                        <p:tgtEl>
                                          <p:spTgt spid="83"/>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5" presetClass="entr" presetSubtype="10" fill="hold" grpId="0" nodeType="clickEffect">
                                  <p:stCondLst>
                                    <p:cond delay="0"/>
                                  </p:stCondLst>
                                  <p:childTnLst>
                                    <p:set>
                                      <p:cBhvr>
                                        <p:cTn id="178" dur="1" fill="hold">
                                          <p:stCondLst>
                                            <p:cond delay="0"/>
                                          </p:stCondLst>
                                        </p:cTn>
                                        <p:tgtEl>
                                          <p:spTgt spid="89"/>
                                        </p:tgtEl>
                                        <p:attrNameLst>
                                          <p:attrName>style.visibility</p:attrName>
                                        </p:attrNameLst>
                                      </p:cBhvr>
                                      <p:to>
                                        <p:strVal val="visible"/>
                                      </p:to>
                                    </p:set>
                                    <p:animEffect transition="in" filter="checkerboard(across)">
                                      <p:cBhvr>
                                        <p:cTn id="179" dur="500"/>
                                        <p:tgtEl>
                                          <p:spTgt spid="89"/>
                                        </p:tgtEl>
                                      </p:cBhvr>
                                    </p:animEffect>
                                  </p:childTnLst>
                                </p:cTn>
                              </p:par>
                            </p:childTnLst>
                          </p:cTn>
                        </p:par>
                        <p:par>
                          <p:cTn id="180" fill="hold">
                            <p:stCondLst>
                              <p:cond delay="500"/>
                            </p:stCondLst>
                            <p:childTnLst>
                              <p:par>
                                <p:cTn id="181" presetID="18" presetClass="entr" presetSubtype="12" fill="hold" nodeType="afterEffect">
                                  <p:stCondLst>
                                    <p:cond delay="0"/>
                                  </p:stCondLst>
                                  <p:childTnLst>
                                    <p:set>
                                      <p:cBhvr>
                                        <p:cTn id="182" dur="1" fill="hold">
                                          <p:stCondLst>
                                            <p:cond delay="0"/>
                                          </p:stCondLst>
                                        </p:cTn>
                                        <p:tgtEl>
                                          <p:spTgt spid="94"/>
                                        </p:tgtEl>
                                        <p:attrNameLst>
                                          <p:attrName>style.visibility</p:attrName>
                                        </p:attrNameLst>
                                      </p:cBhvr>
                                      <p:to>
                                        <p:strVal val="visible"/>
                                      </p:to>
                                    </p:set>
                                    <p:animEffect transition="in" filter="strips(downLeft)">
                                      <p:cBhvr>
                                        <p:cTn id="183"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animBg="1"/>
      <p:bldP spid="10" grpId="0" animBg="1"/>
      <p:bldP spid="12" grpId="0" animBg="1"/>
      <p:bldP spid="16" grpId="0"/>
      <p:bldP spid="17" grpId="0" animBg="1"/>
      <p:bldP spid="21" grpId="0" animBg="1"/>
      <p:bldP spid="22" grpId="0"/>
      <p:bldP spid="25" grpId="0" animBg="1"/>
      <p:bldP spid="28" grpId="0"/>
      <p:bldP spid="29" grpId="0"/>
      <p:bldP spid="30" grpId="0"/>
      <p:bldP spid="31" grpId="0"/>
      <p:bldP spid="34" grpId="0"/>
      <p:bldP spid="40" grpId="0" animBg="1"/>
      <p:bldP spid="40" grpId="1" animBg="1"/>
      <p:bldP spid="68" grpId="0" animBg="1"/>
      <p:bldP spid="68" grpId="1" animBg="1"/>
      <p:bldP spid="80" grpId="0" animBg="1"/>
      <p:bldP spid="80" grpId="1" animBg="1"/>
      <p:bldP spid="8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AutoShape 2"/>
          <p:cNvSpPr>
            <a:spLocks noGrp="1" noChangeArrowheads="1"/>
          </p:cNvSpPr>
          <p:nvPr>
            <p:ph type="title"/>
          </p:nvPr>
        </p:nvSpPr>
        <p:spPr/>
        <p:txBody>
          <a:bodyPr/>
          <a:lstStyle/>
          <a:p>
            <a:r>
              <a:rPr lang="en-US" dirty="0" smtClean="0"/>
              <a:t>Modeling Tools - Activities </a:t>
            </a:r>
            <a:r>
              <a:rPr lang="en-US" dirty="0"/>
              <a:t>Diagram</a:t>
            </a:r>
            <a:endParaRPr lang="en-GB" dirty="0"/>
          </a:p>
        </p:txBody>
      </p:sp>
      <p:pic>
        <p:nvPicPr>
          <p:cNvPr id="114691" name="Picture 3" descr="activity2"/>
          <p:cNvPicPr>
            <a:picLocks noChangeAspect="1" noChangeArrowheads="1"/>
          </p:cNvPicPr>
          <p:nvPr/>
        </p:nvPicPr>
        <p:blipFill>
          <a:blip r:embed="rId3" cstate="print"/>
          <a:srcRect/>
          <a:stretch>
            <a:fillRect/>
          </a:stretch>
        </p:blipFill>
        <p:spPr bwMode="auto">
          <a:xfrm>
            <a:off x="1043019" y="1428736"/>
            <a:ext cx="4371975" cy="4437062"/>
          </a:xfrm>
          <a:prstGeom prst="rect">
            <a:avLst/>
          </a:prstGeom>
          <a:noFill/>
        </p:spPr>
      </p:pic>
      <p:sp>
        <p:nvSpPr>
          <p:cNvPr id="114692" name="Rectangle 4"/>
          <p:cNvSpPr>
            <a:spLocks noChangeArrowheads="1"/>
          </p:cNvSpPr>
          <p:nvPr/>
        </p:nvSpPr>
        <p:spPr bwMode="auto">
          <a:xfrm>
            <a:off x="5003832" y="1220684"/>
            <a:ext cx="4140200" cy="1200329"/>
          </a:xfrm>
          <a:prstGeom prst="rect">
            <a:avLst/>
          </a:prstGeom>
          <a:noFill/>
          <a:ln w="9525">
            <a:noFill/>
            <a:miter lim="800000"/>
            <a:headEnd/>
            <a:tailEnd/>
          </a:ln>
          <a:effectLst/>
        </p:spPr>
        <p:txBody>
          <a:bodyPr anchor="ctr">
            <a:spAutoFit/>
          </a:bodyPr>
          <a:lstStyle/>
          <a:p>
            <a:r>
              <a:rPr lang="en-GB" dirty="0"/>
              <a:t>Activity diagrams describe the workflow behaviour of a system </a:t>
            </a:r>
            <a:r>
              <a:rPr lang="en-US" dirty="0" smtClean="0"/>
              <a:t>including a sequence of activities  performed from start to finish</a:t>
            </a:r>
            <a:endParaRPr lang="en-GB" dirty="0"/>
          </a:p>
        </p:txBody>
      </p:sp>
      <p:sp>
        <p:nvSpPr>
          <p:cNvPr id="114693" name="AutoShape 5"/>
          <p:cNvSpPr>
            <a:spLocks noChangeArrowheads="1"/>
          </p:cNvSpPr>
          <p:nvPr/>
        </p:nvSpPr>
        <p:spPr bwMode="auto">
          <a:xfrm>
            <a:off x="3706844" y="1357298"/>
            <a:ext cx="914400" cy="360363"/>
          </a:xfrm>
          <a:prstGeom prst="wedgeRoundRectCallout">
            <a:avLst>
              <a:gd name="adj1" fmla="val -114583"/>
              <a:gd name="adj2" fmla="val -6829"/>
              <a:gd name="adj3" fmla="val 16667"/>
            </a:avLst>
          </a:prstGeom>
          <a:solidFill>
            <a:srgbClr val="33CCCC"/>
          </a:solidFill>
          <a:ln w="9525">
            <a:solidFill>
              <a:schemeClr val="tx1"/>
            </a:solidFill>
            <a:miter lim="800000"/>
            <a:headEnd/>
            <a:tailEnd/>
          </a:ln>
          <a:effectLst/>
        </p:spPr>
        <p:txBody>
          <a:bodyPr/>
          <a:lstStyle/>
          <a:p>
            <a:pPr algn="ctr"/>
            <a:r>
              <a:rPr lang="en-US"/>
              <a:t>Start</a:t>
            </a:r>
            <a:endParaRPr lang="en-GB"/>
          </a:p>
        </p:txBody>
      </p:sp>
      <p:sp>
        <p:nvSpPr>
          <p:cNvPr id="114694" name="AutoShape 6"/>
          <p:cNvSpPr>
            <a:spLocks noChangeArrowheads="1"/>
          </p:cNvSpPr>
          <p:nvPr/>
        </p:nvSpPr>
        <p:spPr bwMode="auto">
          <a:xfrm>
            <a:off x="1352582" y="1682736"/>
            <a:ext cx="914400" cy="322262"/>
          </a:xfrm>
          <a:prstGeom prst="wedgeRoundRectCallout">
            <a:avLst>
              <a:gd name="adj1" fmla="val 109722"/>
              <a:gd name="adj2" fmla="val 199259"/>
              <a:gd name="adj3" fmla="val 16667"/>
            </a:avLst>
          </a:prstGeom>
          <a:solidFill>
            <a:srgbClr val="33CCCC"/>
          </a:solidFill>
          <a:ln w="9525">
            <a:solidFill>
              <a:schemeClr val="tx1"/>
            </a:solidFill>
            <a:miter lim="800000"/>
            <a:headEnd/>
            <a:tailEnd/>
          </a:ln>
          <a:effectLst/>
        </p:spPr>
        <p:txBody>
          <a:bodyPr/>
          <a:lstStyle/>
          <a:p>
            <a:pPr algn="ctr"/>
            <a:r>
              <a:rPr lang="en-US" dirty="0"/>
              <a:t>Fork</a:t>
            </a:r>
            <a:endParaRPr lang="en-GB" dirty="0"/>
          </a:p>
        </p:txBody>
      </p:sp>
      <p:sp>
        <p:nvSpPr>
          <p:cNvPr id="114695" name="AutoShape 7"/>
          <p:cNvSpPr>
            <a:spLocks noChangeArrowheads="1"/>
          </p:cNvSpPr>
          <p:nvPr/>
        </p:nvSpPr>
        <p:spPr bwMode="auto">
          <a:xfrm>
            <a:off x="2627344" y="2797161"/>
            <a:ext cx="1008063" cy="322262"/>
          </a:xfrm>
          <a:prstGeom prst="wedgeRoundRectCallout">
            <a:avLst>
              <a:gd name="adj1" fmla="val -115986"/>
              <a:gd name="adj2" fmla="val 171181"/>
              <a:gd name="adj3" fmla="val 16667"/>
            </a:avLst>
          </a:prstGeom>
          <a:solidFill>
            <a:srgbClr val="33CCCC"/>
          </a:solidFill>
          <a:ln w="9525">
            <a:solidFill>
              <a:schemeClr val="tx1"/>
            </a:solidFill>
            <a:miter lim="800000"/>
            <a:headEnd/>
            <a:tailEnd/>
          </a:ln>
          <a:effectLst/>
        </p:spPr>
        <p:txBody>
          <a:bodyPr/>
          <a:lstStyle/>
          <a:p>
            <a:pPr algn="ctr"/>
            <a:r>
              <a:rPr lang="en-US"/>
              <a:t>Branch</a:t>
            </a:r>
            <a:endParaRPr lang="en-GB"/>
          </a:p>
        </p:txBody>
      </p:sp>
      <p:sp>
        <p:nvSpPr>
          <p:cNvPr id="114696" name="AutoShape 8"/>
          <p:cNvSpPr>
            <a:spLocks noChangeArrowheads="1"/>
          </p:cNvSpPr>
          <p:nvPr/>
        </p:nvSpPr>
        <p:spPr bwMode="auto">
          <a:xfrm>
            <a:off x="287369" y="4668823"/>
            <a:ext cx="1008063" cy="322263"/>
          </a:xfrm>
          <a:prstGeom prst="wedgeRoundRectCallout">
            <a:avLst>
              <a:gd name="adj1" fmla="val 101810"/>
              <a:gd name="adj2" fmla="val -151972"/>
              <a:gd name="adj3" fmla="val 16667"/>
            </a:avLst>
          </a:prstGeom>
          <a:solidFill>
            <a:srgbClr val="33CCCC"/>
          </a:solidFill>
          <a:ln w="9525">
            <a:solidFill>
              <a:schemeClr val="tx1"/>
            </a:solidFill>
            <a:miter lim="800000"/>
            <a:headEnd/>
            <a:tailEnd/>
          </a:ln>
          <a:effectLst/>
        </p:spPr>
        <p:txBody>
          <a:bodyPr/>
          <a:lstStyle/>
          <a:p>
            <a:pPr algn="ctr"/>
            <a:r>
              <a:rPr lang="en-US"/>
              <a:t>Merge</a:t>
            </a:r>
            <a:endParaRPr lang="en-GB"/>
          </a:p>
        </p:txBody>
      </p:sp>
      <p:sp>
        <p:nvSpPr>
          <p:cNvPr id="114697" name="AutoShape 9"/>
          <p:cNvSpPr>
            <a:spLocks noChangeArrowheads="1"/>
          </p:cNvSpPr>
          <p:nvPr/>
        </p:nvSpPr>
        <p:spPr bwMode="auto">
          <a:xfrm>
            <a:off x="4067207" y="4813286"/>
            <a:ext cx="1081087" cy="322262"/>
          </a:xfrm>
          <a:prstGeom prst="wedgeRoundRectCallout">
            <a:avLst>
              <a:gd name="adj1" fmla="val -126065"/>
              <a:gd name="adj2" fmla="val -62315"/>
              <a:gd name="adj3" fmla="val 16667"/>
            </a:avLst>
          </a:prstGeom>
          <a:solidFill>
            <a:srgbClr val="33CCCC"/>
          </a:solidFill>
          <a:ln w="9525">
            <a:solidFill>
              <a:schemeClr val="tx1"/>
            </a:solidFill>
            <a:miter lim="800000"/>
            <a:headEnd/>
            <a:tailEnd/>
          </a:ln>
          <a:effectLst/>
        </p:spPr>
        <p:txBody>
          <a:bodyPr/>
          <a:lstStyle/>
          <a:p>
            <a:pPr algn="ctr"/>
            <a:r>
              <a:rPr lang="en-US" dirty="0"/>
              <a:t>Joint</a:t>
            </a:r>
            <a:endParaRPr lang="en-GB" dirty="0"/>
          </a:p>
        </p:txBody>
      </p:sp>
      <p:sp>
        <p:nvSpPr>
          <p:cNvPr id="114698" name="AutoShape 10"/>
          <p:cNvSpPr>
            <a:spLocks noChangeArrowheads="1"/>
          </p:cNvSpPr>
          <p:nvPr/>
        </p:nvSpPr>
        <p:spPr bwMode="auto">
          <a:xfrm>
            <a:off x="3922744" y="5532423"/>
            <a:ext cx="914400" cy="360363"/>
          </a:xfrm>
          <a:prstGeom prst="wedgeRoundRectCallout">
            <a:avLst>
              <a:gd name="adj1" fmla="val -114583"/>
              <a:gd name="adj2" fmla="val -6829"/>
              <a:gd name="adj3" fmla="val 16667"/>
            </a:avLst>
          </a:prstGeom>
          <a:solidFill>
            <a:srgbClr val="33CCCC"/>
          </a:solidFill>
          <a:ln w="9525">
            <a:solidFill>
              <a:schemeClr val="tx1"/>
            </a:solidFill>
            <a:miter lim="800000"/>
            <a:headEnd/>
            <a:tailEnd/>
          </a:ln>
          <a:effectLst/>
        </p:spPr>
        <p:txBody>
          <a:bodyPr/>
          <a:lstStyle/>
          <a:p>
            <a:pPr algn="ctr"/>
            <a:r>
              <a:rPr lang="en-US"/>
              <a:t>End</a:t>
            </a:r>
            <a:endParaRPr lang="en-GB"/>
          </a:p>
        </p:txBody>
      </p:sp>
      <p:sp>
        <p:nvSpPr>
          <p:cNvPr id="12" name="Rectangle 11"/>
          <p:cNvSpPr/>
          <p:nvPr/>
        </p:nvSpPr>
        <p:spPr>
          <a:xfrm>
            <a:off x="5286380" y="2643182"/>
            <a:ext cx="3429024" cy="1200329"/>
          </a:xfrm>
          <a:prstGeom prst="rect">
            <a:avLst/>
          </a:prstGeom>
        </p:spPr>
        <p:txBody>
          <a:bodyPr wrap="square">
            <a:spAutoFit/>
          </a:bodyPr>
          <a:lstStyle/>
          <a:p>
            <a:r>
              <a:rPr lang="en-US" dirty="0" smtClean="0"/>
              <a:t>Activities could be performed:</a:t>
            </a:r>
          </a:p>
          <a:p>
            <a:pPr lvl="1"/>
            <a:r>
              <a:rPr lang="en-US" dirty="0" smtClean="0"/>
              <a:t>- sequential order</a:t>
            </a:r>
          </a:p>
          <a:p>
            <a:pPr lvl="1"/>
            <a:r>
              <a:rPr lang="en-US" dirty="0" smtClean="0"/>
              <a:t>- parallel</a:t>
            </a:r>
          </a:p>
          <a:p>
            <a:pPr lvl="1"/>
            <a:r>
              <a:rPr lang="en-US" dirty="0" smtClean="0"/>
              <a:t>- conditional transition</a:t>
            </a:r>
            <a:endParaRPr lang="en-US" dirty="0"/>
          </a:p>
        </p:txBody>
      </p:sp>
      <p:pic>
        <p:nvPicPr>
          <p:cNvPr id="13" name="Picture 12" descr="RhumbaSteps.jpg"/>
          <p:cNvPicPr>
            <a:picLocks noChangeAspect="1"/>
          </p:cNvPicPr>
          <p:nvPr/>
        </p:nvPicPr>
        <p:blipFill>
          <a:blip r:embed="rId4" cstate="print"/>
          <a:stretch>
            <a:fillRect/>
          </a:stretch>
        </p:blipFill>
        <p:spPr>
          <a:xfrm>
            <a:off x="5719370" y="4000504"/>
            <a:ext cx="3043629" cy="24888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blinds(horizontal)">
                                      <p:cBhvr>
                                        <p:cTn id="7" dur="500"/>
                                        <p:tgtEl>
                                          <p:spTgt spid="1146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4"/>
                                        </p:tgtEl>
                                        <p:attrNameLst>
                                          <p:attrName>style.visibility</p:attrName>
                                        </p:attrNameLst>
                                      </p:cBhvr>
                                      <p:to>
                                        <p:strVal val="visible"/>
                                      </p:to>
                                    </p:set>
                                    <p:animEffect transition="in" filter="blinds(horizontal)">
                                      <p:cBhvr>
                                        <p:cTn id="12" dur="500"/>
                                        <p:tgtEl>
                                          <p:spTgt spid="1146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4695"/>
                                        </p:tgtEl>
                                        <p:attrNameLst>
                                          <p:attrName>style.visibility</p:attrName>
                                        </p:attrNameLst>
                                      </p:cBhvr>
                                      <p:to>
                                        <p:strVal val="visible"/>
                                      </p:to>
                                    </p:set>
                                    <p:animEffect transition="in" filter="blinds(horizontal)">
                                      <p:cBhvr>
                                        <p:cTn id="17" dur="500"/>
                                        <p:tgtEl>
                                          <p:spTgt spid="1146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4696"/>
                                        </p:tgtEl>
                                        <p:attrNameLst>
                                          <p:attrName>style.visibility</p:attrName>
                                        </p:attrNameLst>
                                      </p:cBhvr>
                                      <p:to>
                                        <p:strVal val="visible"/>
                                      </p:to>
                                    </p:set>
                                    <p:animEffect transition="in" filter="blinds(horizontal)">
                                      <p:cBhvr>
                                        <p:cTn id="22" dur="500"/>
                                        <p:tgtEl>
                                          <p:spTgt spid="11469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4697"/>
                                        </p:tgtEl>
                                        <p:attrNameLst>
                                          <p:attrName>style.visibility</p:attrName>
                                        </p:attrNameLst>
                                      </p:cBhvr>
                                      <p:to>
                                        <p:strVal val="visible"/>
                                      </p:to>
                                    </p:set>
                                    <p:animEffect transition="in" filter="blinds(horizontal)">
                                      <p:cBhvr>
                                        <p:cTn id="27" dur="500"/>
                                        <p:tgtEl>
                                          <p:spTgt spid="1146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4698"/>
                                        </p:tgtEl>
                                        <p:attrNameLst>
                                          <p:attrName>style.visibility</p:attrName>
                                        </p:attrNameLst>
                                      </p:cBhvr>
                                      <p:to>
                                        <p:strVal val="visible"/>
                                      </p:to>
                                    </p:set>
                                    <p:animEffect transition="in" filter="blinds(horizontal)">
                                      <p:cBhvr>
                                        <p:cTn id="32" dur="500"/>
                                        <p:tgtEl>
                                          <p:spTgt spid="114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nimBg="1"/>
      <p:bldP spid="114694" grpId="0" animBg="1"/>
      <p:bldP spid="114695" grpId="0" animBg="1"/>
      <p:bldP spid="114696" grpId="0" animBg="1"/>
      <p:bldP spid="114697" grpId="0" animBg="1"/>
      <p:bldP spid="11469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84138" y="6242050"/>
            <a:ext cx="587375" cy="488950"/>
          </a:xfrm>
          <a:prstGeom prst="rect">
            <a:avLst/>
          </a:prstGeom>
        </p:spPr>
        <p:txBody>
          <a:bodyPr/>
          <a:lstStyle/>
          <a:p>
            <a:fld id="{0BA2A901-F948-455B-A30D-1CAC8A8441B1}" type="slidenum">
              <a:rPr lang="zh-CN" altLang="en-GB"/>
              <a:pPr/>
              <a:t>23</a:t>
            </a:fld>
            <a:endParaRPr lang="en-GB" altLang="zh-CN"/>
          </a:p>
        </p:txBody>
      </p:sp>
      <p:sp>
        <p:nvSpPr>
          <p:cNvPr id="112642" name="AutoShape 2"/>
          <p:cNvSpPr>
            <a:spLocks noGrp="1" noChangeArrowheads="1"/>
          </p:cNvSpPr>
          <p:nvPr>
            <p:ph type="title"/>
          </p:nvPr>
        </p:nvSpPr>
        <p:spPr/>
        <p:txBody>
          <a:bodyPr/>
          <a:lstStyle/>
          <a:p>
            <a:r>
              <a:rPr lang="en-US" dirty="0" smtClean="0"/>
              <a:t>Modeling Tools - State Machine</a:t>
            </a:r>
            <a:endParaRPr lang="en-GB" dirty="0"/>
          </a:p>
        </p:txBody>
      </p:sp>
      <p:pic>
        <p:nvPicPr>
          <p:cNvPr id="112644" name="Picture 4" descr="state2"/>
          <p:cNvPicPr>
            <a:picLocks noChangeAspect="1" noChangeArrowheads="1"/>
          </p:cNvPicPr>
          <p:nvPr/>
        </p:nvPicPr>
        <p:blipFill>
          <a:blip r:embed="rId3" cstate="print"/>
          <a:srcRect/>
          <a:stretch>
            <a:fillRect/>
          </a:stretch>
        </p:blipFill>
        <p:spPr bwMode="auto">
          <a:xfrm>
            <a:off x="755650" y="1430323"/>
            <a:ext cx="4537075" cy="3455988"/>
          </a:xfrm>
          <a:prstGeom prst="rect">
            <a:avLst/>
          </a:prstGeom>
          <a:noFill/>
        </p:spPr>
      </p:pic>
      <p:sp>
        <p:nvSpPr>
          <p:cNvPr id="112645" name="Rectangle 5"/>
          <p:cNvSpPr>
            <a:spLocks noGrp="1" noChangeArrowheads="1"/>
          </p:cNvSpPr>
          <p:nvPr>
            <p:ph type="body" idx="1"/>
          </p:nvPr>
        </p:nvSpPr>
        <p:spPr>
          <a:xfrm>
            <a:off x="5364163" y="1357298"/>
            <a:ext cx="3455987" cy="1498600"/>
          </a:xfrm>
          <a:noFill/>
          <a:ln/>
        </p:spPr>
        <p:txBody>
          <a:bodyPr/>
          <a:lstStyle/>
          <a:p>
            <a:pPr>
              <a:lnSpc>
                <a:spcPct val="90000"/>
              </a:lnSpc>
              <a:buFont typeface="Wingdings" pitchFamily="2" charset="2"/>
              <a:buNone/>
            </a:pPr>
            <a:r>
              <a:rPr lang="en-GB" altLang="zh-CN" sz="1800" dirty="0">
                <a:ea typeface="宋体" pitchFamily="2" charset="-122"/>
              </a:rPr>
              <a:t>A </a:t>
            </a:r>
            <a:r>
              <a:rPr lang="en-GB" altLang="zh-CN" sz="1800" b="1" dirty="0">
                <a:ea typeface="宋体" pitchFamily="2" charset="-122"/>
              </a:rPr>
              <a:t>State Machine diagram</a:t>
            </a:r>
          </a:p>
          <a:p>
            <a:pPr>
              <a:lnSpc>
                <a:spcPct val="90000"/>
              </a:lnSpc>
              <a:buFont typeface="Wingdings" pitchFamily="2" charset="2"/>
              <a:buNone/>
            </a:pPr>
            <a:r>
              <a:rPr lang="en-GB" altLang="zh-CN" sz="1800" dirty="0">
                <a:ea typeface="宋体" pitchFamily="2" charset="-122"/>
              </a:rPr>
              <a:t>shows the possible states of</a:t>
            </a:r>
          </a:p>
          <a:p>
            <a:pPr>
              <a:lnSpc>
                <a:spcPct val="90000"/>
              </a:lnSpc>
              <a:buFont typeface="Wingdings" pitchFamily="2" charset="2"/>
              <a:buNone/>
            </a:pPr>
            <a:r>
              <a:rPr lang="en-GB" altLang="zh-CN" sz="1800" dirty="0">
                <a:ea typeface="宋体" pitchFamily="2" charset="-122"/>
              </a:rPr>
              <a:t>the object and the transitions</a:t>
            </a:r>
          </a:p>
          <a:p>
            <a:pPr>
              <a:lnSpc>
                <a:spcPct val="90000"/>
              </a:lnSpc>
              <a:buFont typeface="Wingdings" pitchFamily="2" charset="2"/>
              <a:buNone/>
            </a:pPr>
            <a:r>
              <a:rPr lang="en-GB" altLang="zh-CN" sz="1800" dirty="0">
                <a:ea typeface="宋体" pitchFamily="2" charset="-122"/>
              </a:rPr>
              <a:t>that cause a change in state. </a:t>
            </a:r>
            <a:endParaRPr lang="en-US" altLang="zh-CN" sz="1800" dirty="0">
              <a:ea typeface="宋体" pitchFamily="2" charset="-122"/>
            </a:endParaRPr>
          </a:p>
        </p:txBody>
      </p:sp>
      <p:sp>
        <p:nvSpPr>
          <p:cNvPr id="112646" name="AutoShape 6"/>
          <p:cNvSpPr>
            <a:spLocks noChangeArrowheads="1"/>
          </p:cNvSpPr>
          <p:nvPr/>
        </p:nvSpPr>
        <p:spPr bwMode="auto">
          <a:xfrm>
            <a:off x="5508625" y="2941623"/>
            <a:ext cx="914400" cy="914400"/>
          </a:xfrm>
          <a:prstGeom prst="irregularSeal2">
            <a:avLst/>
          </a:prstGeom>
          <a:solidFill>
            <a:srgbClr val="33CCCC"/>
          </a:solidFill>
          <a:ln w="9525">
            <a:solidFill>
              <a:schemeClr val="tx1"/>
            </a:solidFill>
            <a:miter lim="800000"/>
            <a:headEnd/>
            <a:tailEnd/>
          </a:ln>
          <a:effectLst/>
        </p:spPr>
        <p:txBody>
          <a:bodyPr wrap="none" anchor="ctr"/>
          <a:lstStyle/>
          <a:p>
            <a:pPr algn="ctr"/>
            <a:r>
              <a:rPr lang="en-US" dirty="0"/>
              <a:t>?</a:t>
            </a:r>
            <a:endParaRPr lang="en-GB" dirty="0"/>
          </a:p>
        </p:txBody>
      </p:sp>
      <p:sp>
        <p:nvSpPr>
          <p:cNvPr id="112647" name="Text Box 7"/>
          <p:cNvSpPr txBox="1">
            <a:spLocks noChangeArrowheads="1"/>
          </p:cNvSpPr>
          <p:nvPr/>
        </p:nvSpPr>
        <p:spPr bwMode="auto">
          <a:xfrm>
            <a:off x="6640513" y="3105136"/>
            <a:ext cx="2252662" cy="1190625"/>
          </a:xfrm>
          <a:prstGeom prst="rect">
            <a:avLst/>
          </a:prstGeom>
          <a:noFill/>
          <a:ln w="9525">
            <a:noFill/>
            <a:miter lim="800000"/>
            <a:headEnd/>
            <a:tailEnd/>
          </a:ln>
          <a:effectLst/>
        </p:spPr>
        <p:txBody>
          <a:bodyPr>
            <a:spAutoFit/>
          </a:bodyPr>
          <a:lstStyle/>
          <a:p>
            <a:r>
              <a:rPr lang="en-US"/>
              <a:t>What is different between activities and Statemachine diagram</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46"/>
                                        </p:tgtEl>
                                        <p:attrNameLst>
                                          <p:attrName>style.visibility</p:attrName>
                                        </p:attrNameLst>
                                      </p:cBhvr>
                                      <p:to>
                                        <p:strVal val="visible"/>
                                      </p:to>
                                    </p:set>
                                    <p:animEffect transition="in" filter="box(in)">
                                      <p:cBhvr>
                                        <p:cTn id="7" dur="500"/>
                                        <p:tgtEl>
                                          <p:spTgt spid="11264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2647"/>
                                        </p:tgtEl>
                                        <p:attrNameLst>
                                          <p:attrName>style.visibility</p:attrName>
                                        </p:attrNameLst>
                                      </p:cBhvr>
                                      <p:to>
                                        <p:strVal val="visible"/>
                                      </p:to>
                                    </p:set>
                                    <p:animEffect transition="in" filter="box(in)">
                                      <p:cBhvr>
                                        <p:cTn id="10" dur="500"/>
                                        <p:tgtEl>
                                          <p:spTgt spid="112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6" grpId="0" animBg="1"/>
      <p:bldP spid="1126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endParaRPr lang="en-US" smtClean="0">
              <a:latin typeface="Arial" charset="0"/>
              <a:cs typeface="Arial" charset="0"/>
            </a:endParaRPr>
          </a:p>
        </p:txBody>
      </p:sp>
      <p:sp>
        <p:nvSpPr>
          <p:cNvPr id="29699" name="Content Placeholder 2"/>
          <p:cNvSpPr>
            <a:spLocks noGrp="1"/>
          </p:cNvSpPr>
          <p:nvPr>
            <p:ph idx="1"/>
          </p:nvPr>
        </p:nvSpPr>
        <p:spPr/>
        <p:txBody>
          <a:bodyPr/>
          <a:lstStyle/>
          <a:p>
            <a:pPr algn="ctr" eaLnBrk="1" hangingPunct="1">
              <a:buFont typeface="Wingdings" pitchFamily="2" charset="2"/>
              <a:buNone/>
            </a:pPr>
            <a:endParaRPr lang="vi-VN" smtClean="0"/>
          </a:p>
          <a:p>
            <a:pPr algn="ctr" eaLnBrk="1" hangingPunct="1">
              <a:buFont typeface="Wingdings" pitchFamily="2" charset="2"/>
              <a:buNone/>
            </a:pPr>
            <a:r>
              <a:rPr lang="vi-VN" sz="4400" b="1" smtClean="0"/>
              <a:t>Q &amp; A</a:t>
            </a:r>
            <a:endParaRPr lang="vi-VN" b="1"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Requirement Concepts</a:t>
            </a:r>
            <a:br>
              <a:rPr lang="en-US" dirty="0" smtClean="0">
                <a:latin typeface="Arial" charset="0"/>
                <a:cs typeface="Arial" charset="0"/>
              </a:rPr>
            </a:br>
            <a:r>
              <a:rPr lang="en-US" sz="2800" dirty="0" smtClean="0">
                <a:latin typeface="Arial" charset="0"/>
                <a:cs typeface="Arial" charset="0"/>
              </a:rPr>
              <a:t>Requirement Definition</a:t>
            </a:r>
            <a:endParaRPr lang="vi-VN" dirty="0" smtClean="0">
              <a:latin typeface="Arial" charset="0"/>
              <a:cs typeface="Arial" charset="0"/>
            </a:endParaRPr>
          </a:p>
        </p:txBody>
      </p:sp>
      <p:sp>
        <p:nvSpPr>
          <p:cNvPr id="15363" name="Content Placeholder 2"/>
          <p:cNvSpPr>
            <a:spLocks noGrp="1"/>
          </p:cNvSpPr>
          <p:nvPr>
            <p:ph idx="1"/>
          </p:nvPr>
        </p:nvSpPr>
        <p:spPr/>
        <p:txBody>
          <a:bodyPr/>
          <a:lstStyle/>
          <a:p>
            <a:r>
              <a:rPr lang="en-US" dirty="0" smtClean="0">
                <a:latin typeface="Arial" charset="0"/>
              </a:rPr>
              <a:t>What is requirement?</a:t>
            </a:r>
          </a:p>
        </p:txBody>
      </p:sp>
      <p:pic>
        <p:nvPicPr>
          <p:cNvPr id="15364" name="Content Placeholder 3" descr="Requirements Def Toolbox website.jpg"/>
          <p:cNvPicPr>
            <a:picLocks noChangeAspect="1"/>
          </p:cNvPicPr>
          <p:nvPr/>
        </p:nvPicPr>
        <p:blipFill>
          <a:blip r:embed="rId3" cstate="print"/>
          <a:srcRect/>
          <a:stretch>
            <a:fillRect/>
          </a:stretch>
        </p:blipFill>
        <p:spPr bwMode="auto">
          <a:xfrm>
            <a:off x="3419475" y="1916113"/>
            <a:ext cx="5159375" cy="4525962"/>
          </a:xfrm>
          <a:prstGeom prst="rect">
            <a:avLst/>
          </a:prstGeom>
          <a:noFill/>
          <a:ln w="9525">
            <a:noFill/>
            <a:miter lim="800000"/>
            <a:headEnd/>
            <a:tailEnd/>
          </a:ln>
        </p:spPr>
      </p:pic>
      <p:sp>
        <p:nvSpPr>
          <p:cNvPr id="5" name="TextBox 4"/>
          <p:cNvSpPr txBox="1"/>
          <p:nvPr/>
        </p:nvSpPr>
        <p:spPr>
          <a:xfrm>
            <a:off x="539552" y="2276872"/>
            <a:ext cx="7920880" cy="2160240"/>
          </a:xfrm>
          <a:prstGeom prst="rect">
            <a:avLst/>
          </a:prstGeom>
          <a:solidFill>
            <a:schemeClr val="bg1"/>
          </a:solidFill>
        </p:spPr>
        <p:txBody>
          <a:bodyPr wrap="square" rtlCol="0">
            <a:noAutofit/>
          </a:bodyPr>
          <a:lstStyle/>
          <a:p>
            <a:pPr marL="514350" indent="-514350" eaLnBrk="1" hangingPunct="1">
              <a:lnSpc>
                <a:spcPct val="90000"/>
              </a:lnSpc>
              <a:buFont typeface="Arial" pitchFamily="34" charset="0"/>
              <a:buChar char="•"/>
              <a:defRPr/>
            </a:pPr>
            <a:r>
              <a:rPr lang="en-GB" altLang="ja-JP" sz="3200" dirty="0" smtClean="0">
                <a:cs typeface="Arial" pitchFamily="34" charset="0"/>
              </a:rPr>
              <a:t>A statement of a </a:t>
            </a:r>
            <a:r>
              <a:rPr lang="en-GB" altLang="ja-JP" sz="3200" b="1" u="sng" dirty="0" smtClean="0">
                <a:cs typeface="Arial" pitchFamily="34" charset="0"/>
              </a:rPr>
              <a:t>service</a:t>
            </a:r>
            <a:r>
              <a:rPr lang="en-GB" altLang="ja-JP" sz="3200" dirty="0" smtClean="0">
                <a:cs typeface="Arial" pitchFamily="34" charset="0"/>
              </a:rPr>
              <a:t> the system must do OR</a:t>
            </a:r>
          </a:p>
          <a:p>
            <a:pPr marL="514350" indent="-514350" eaLnBrk="1" hangingPunct="1">
              <a:lnSpc>
                <a:spcPct val="90000"/>
              </a:lnSpc>
              <a:spcBef>
                <a:spcPct val="20000"/>
              </a:spcBef>
              <a:buFont typeface="Arial" pitchFamily="34" charset="0"/>
              <a:buChar char="•"/>
              <a:defRPr/>
            </a:pPr>
            <a:r>
              <a:rPr lang="en-GB" altLang="ja-JP" sz="3200" dirty="0" smtClean="0">
                <a:cs typeface="Arial" pitchFamily="34" charset="0"/>
              </a:rPr>
              <a:t>A statement of a </a:t>
            </a:r>
            <a:r>
              <a:rPr lang="en-GB" altLang="ja-JP" sz="3200" b="1" u="sng" dirty="0" smtClean="0">
                <a:cs typeface="Arial" pitchFamily="34" charset="0"/>
              </a:rPr>
              <a:t>constraint</a:t>
            </a:r>
            <a:r>
              <a:rPr lang="en-GB" altLang="ja-JP" sz="3200" dirty="0" smtClean="0">
                <a:cs typeface="Arial" pitchFamily="34" charset="0"/>
              </a:rPr>
              <a:t> the system must satisfy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2000"/>
                                        <p:tgtEl>
                                          <p:spTgt spid="15364"/>
                                        </p:tgtEl>
                                      </p:cBhvr>
                                    </p:animEffect>
                                    <p:anim calcmode="lin" valueType="num">
                                      <p:cBhvr>
                                        <p:cTn id="8" dur="2000" fill="hold"/>
                                        <p:tgtEl>
                                          <p:spTgt spid="15364"/>
                                        </p:tgtEl>
                                        <p:attrNameLst>
                                          <p:attrName>style.rotation</p:attrName>
                                        </p:attrNameLst>
                                      </p:cBhvr>
                                      <p:tavLst>
                                        <p:tav tm="0">
                                          <p:val>
                                            <p:fltVal val="720"/>
                                          </p:val>
                                        </p:tav>
                                        <p:tav tm="100000">
                                          <p:val>
                                            <p:fltVal val="0"/>
                                          </p:val>
                                        </p:tav>
                                      </p:tavLst>
                                    </p:anim>
                                    <p:anim calcmode="lin" valueType="num">
                                      <p:cBhvr>
                                        <p:cTn id="9" dur="2000" fill="hold"/>
                                        <p:tgtEl>
                                          <p:spTgt spid="15364"/>
                                        </p:tgtEl>
                                        <p:attrNameLst>
                                          <p:attrName>ppt_h</p:attrName>
                                        </p:attrNameLst>
                                      </p:cBhvr>
                                      <p:tavLst>
                                        <p:tav tm="0">
                                          <p:val>
                                            <p:fltVal val="0"/>
                                          </p:val>
                                        </p:tav>
                                        <p:tav tm="100000">
                                          <p:val>
                                            <p:strVal val="#ppt_h"/>
                                          </p:val>
                                        </p:tav>
                                      </p:tavLst>
                                    </p:anim>
                                    <p:anim calcmode="lin" valueType="num">
                                      <p:cBhvr>
                                        <p:cTn id="10" dur="2000" fill="hold"/>
                                        <p:tgtEl>
                                          <p:spTgt spid="15364"/>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15364"/>
                                        </p:tgtEl>
                                        <p:attrNameLst>
                                          <p:attrName>ppt_x</p:attrName>
                                        </p:attrNameLst>
                                      </p:cBhvr>
                                      <p:tavLst>
                                        <p:tav tm="0">
                                          <p:val>
                                            <p:strVal val="ppt_x"/>
                                          </p:val>
                                        </p:tav>
                                        <p:tav tm="100000">
                                          <p:val>
                                            <p:strVal val="ppt_x"/>
                                          </p:val>
                                        </p:tav>
                                      </p:tavLst>
                                    </p:anim>
                                    <p:anim calcmode="lin" valueType="num">
                                      <p:cBhvr additive="base">
                                        <p:cTn id="15" dur="500"/>
                                        <p:tgtEl>
                                          <p:spTgt spid="15364"/>
                                        </p:tgtEl>
                                        <p:attrNameLst>
                                          <p:attrName>ppt_y</p:attrName>
                                        </p:attrNameLst>
                                      </p:cBhvr>
                                      <p:tavLst>
                                        <p:tav tm="0">
                                          <p:val>
                                            <p:strVal val="ppt_y"/>
                                          </p:val>
                                        </p:tav>
                                        <p:tav tm="100000">
                                          <p:val>
                                            <p:strVal val="1+ppt_h/2"/>
                                          </p:val>
                                        </p:tav>
                                      </p:tavLst>
                                    </p:anim>
                                    <p:set>
                                      <p:cBhvr>
                                        <p:cTn id="16" dur="1" fill="hold">
                                          <p:stCondLst>
                                            <p:cond delay="499"/>
                                          </p:stCondLst>
                                        </p:cTn>
                                        <p:tgtEl>
                                          <p:spTgt spid="1536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amond(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charset="0"/>
                <a:cs typeface="Arial" charset="0"/>
              </a:rPr>
              <a:t>Requirement Concepts</a:t>
            </a:r>
            <a:br>
              <a:rPr lang="en-US" dirty="0" smtClean="0">
                <a:latin typeface="Arial" charset="0"/>
                <a:cs typeface="Arial" charset="0"/>
              </a:rPr>
            </a:br>
            <a:r>
              <a:rPr lang="en-US" sz="2800" dirty="0" smtClean="0">
                <a:latin typeface="Arial" charset="0"/>
                <a:cs typeface="Arial" charset="0"/>
              </a:rPr>
              <a:t>Requirement Definition</a:t>
            </a:r>
            <a:endParaRPr lang="en-US" dirty="0" smtClean="0">
              <a:latin typeface="Arial" charset="0"/>
              <a:cs typeface="Arial" charset="0"/>
            </a:endParaRPr>
          </a:p>
        </p:txBody>
      </p:sp>
      <p:sp>
        <p:nvSpPr>
          <p:cNvPr id="16387" name="Content Placeholder 2"/>
          <p:cNvSpPr>
            <a:spLocks noGrp="1"/>
          </p:cNvSpPr>
          <p:nvPr>
            <p:ph idx="1"/>
          </p:nvPr>
        </p:nvSpPr>
        <p:spPr/>
        <p:txBody>
          <a:bodyPr/>
          <a:lstStyle/>
          <a:p>
            <a:r>
              <a:rPr lang="en-US" smtClean="0">
                <a:latin typeface="Arial" charset="0"/>
              </a:rPr>
              <a:t>Why do we need requirements?</a:t>
            </a:r>
          </a:p>
        </p:txBody>
      </p:sp>
      <p:pic>
        <p:nvPicPr>
          <p:cNvPr id="16388" name="Content Placeholder 7"/>
          <p:cNvPicPr>
            <a:picLocks noChangeAspect="1" noChangeArrowheads="1"/>
          </p:cNvPicPr>
          <p:nvPr/>
        </p:nvPicPr>
        <p:blipFill>
          <a:blip r:embed="rId3" cstate="print"/>
          <a:srcRect/>
          <a:stretch>
            <a:fillRect/>
          </a:stretch>
        </p:blipFill>
        <p:spPr bwMode="auto">
          <a:xfrm>
            <a:off x="1187450" y="1773238"/>
            <a:ext cx="6913563" cy="469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latin typeface="Arial" charset="0"/>
                <a:cs typeface="Arial" charset="0"/>
              </a:rPr>
              <a:t>Requirement Concepts</a:t>
            </a:r>
            <a:br>
              <a:rPr lang="en-US" dirty="0" smtClean="0">
                <a:latin typeface="Arial" charset="0"/>
                <a:cs typeface="Arial" charset="0"/>
              </a:rPr>
            </a:br>
            <a:r>
              <a:rPr lang="en-US" sz="2800" dirty="0" smtClean="0">
                <a:latin typeface="Arial" charset="0"/>
                <a:cs typeface="Arial" charset="0"/>
              </a:rPr>
              <a:t>Requirement Definition</a:t>
            </a:r>
            <a:endParaRPr lang="en-US" dirty="0" smtClean="0">
              <a:latin typeface="Arial" charset="0"/>
              <a:cs typeface="Arial" charset="0"/>
            </a:endParaRPr>
          </a:p>
        </p:txBody>
      </p:sp>
      <p:sp>
        <p:nvSpPr>
          <p:cNvPr id="17411" name="Content Placeholder 2"/>
          <p:cNvSpPr>
            <a:spLocks noGrp="1"/>
          </p:cNvSpPr>
          <p:nvPr>
            <p:ph idx="1"/>
          </p:nvPr>
        </p:nvSpPr>
        <p:spPr/>
        <p:txBody>
          <a:bodyPr/>
          <a:lstStyle/>
          <a:p>
            <a:r>
              <a:rPr lang="en-US" sz="2800" dirty="0" smtClean="0"/>
              <a:t>Purpose of requirement:</a:t>
            </a:r>
          </a:p>
          <a:p>
            <a:pPr lvl="1"/>
            <a:r>
              <a:rPr lang="en-GB" altLang="ja-JP" dirty="0" smtClean="0"/>
              <a:t>Requirements often serve as: </a:t>
            </a:r>
          </a:p>
          <a:p>
            <a:pPr lvl="2"/>
            <a:r>
              <a:rPr lang="en-GB" altLang="ja-JP" dirty="0" smtClean="0"/>
              <a:t>The basis for a bid for a contract - therefore must be </a:t>
            </a:r>
            <a:r>
              <a:rPr lang="en-GB" altLang="ja-JP" b="1" u="sng" dirty="0" smtClean="0"/>
              <a:t>high-level</a:t>
            </a:r>
            <a:r>
              <a:rPr lang="en-GB" altLang="ja-JP" dirty="0" smtClean="0"/>
              <a:t> to open for interpretation</a:t>
            </a:r>
          </a:p>
          <a:p>
            <a:pPr lvl="2"/>
            <a:r>
              <a:rPr lang="en-GB" altLang="ja-JP" dirty="0" smtClean="0"/>
              <a:t>The basis for the contract itself - therefore must be </a:t>
            </a:r>
            <a:r>
              <a:rPr lang="en-GB" altLang="ja-JP" b="1" u="sng" dirty="0" smtClean="0"/>
              <a:t>detailed</a:t>
            </a:r>
          </a:p>
          <a:p>
            <a:pPr lvl="1"/>
            <a:r>
              <a:rPr lang="en-GB" altLang="ja-JP" dirty="0" smtClean="0"/>
              <a:t>Thus, requirements can be </a:t>
            </a:r>
            <a:r>
              <a:rPr lang="en-GB" altLang="ja-JP" b="1" u="sng" dirty="0" smtClean="0"/>
              <a:t>high-level</a:t>
            </a:r>
            <a:r>
              <a:rPr lang="en-GB" altLang="ja-JP" dirty="0" smtClean="0"/>
              <a:t> or </a:t>
            </a:r>
            <a:r>
              <a:rPr lang="en-GB" altLang="ja-JP" b="1" u="sng" dirty="0" smtClean="0"/>
              <a:t>detailed</a:t>
            </a:r>
          </a:p>
          <a:p>
            <a:r>
              <a:rPr lang="en-US" sz="2800" dirty="0" smtClean="0"/>
              <a:t>What are not Requirements</a:t>
            </a:r>
          </a:p>
          <a:p>
            <a:pPr lvl="1"/>
            <a:r>
              <a:rPr lang="en-US" sz="2400" dirty="0" smtClean="0"/>
              <a:t>Design or implementation details (other than known constraints)</a:t>
            </a:r>
          </a:p>
          <a:p>
            <a:pPr lvl="1"/>
            <a:r>
              <a:rPr lang="en-US" sz="2400" dirty="0" smtClean="0"/>
              <a:t>Project planning information</a:t>
            </a:r>
          </a:p>
          <a:p>
            <a:pPr lvl="1"/>
            <a:r>
              <a:rPr lang="en-US" sz="2400" dirty="0" smtClean="0"/>
              <a:t>Testing information</a:t>
            </a:r>
          </a:p>
          <a:p>
            <a:endParaRPr lang="en-GB" altLang="ja-JP" sz="2800" u="sng" dirty="0" smtClean="0"/>
          </a:p>
          <a:p>
            <a:endParaRPr lang="en-US" sz="2800" dirty="0" smtClean="0"/>
          </a:p>
          <a:p>
            <a:pPr lvl="1"/>
            <a:endParaRPr lang="en-US" sz="2400" dirty="0" smtClean="0"/>
          </a:p>
          <a:p>
            <a:pPr lvl="1"/>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Requirement Concepts</a:t>
            </a:r>
            <a:br>
              <a:rPr lang="en-US" dirty="0" smtClean="0">
                <a:latin typeface="Arial" charset="0"/>
                <a:cs typeface="Arial" charset="0"/>
              </a:rPr>
            </a:br>
            <a:r>
              <a:rPr lang="en-US" sz="2800" dirty="0" smtClean="0"/>
              <a:t>Requirements Classification 1/4</a:t>
            </a:r>
            <a:endParaRPr lang="en-US" sz="2800"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cstate="print"/>
          <a:srcRect l="27500" t="22000" r="12500" b="15000"/>
          <a:stretch>
            <a:fillRect/>
          </a:stretch>
        </p:blipFill>
        <p:spPr bwMode="auto">
          <a:xfrm>
            <a:off x="685800" y="1295400"/>
            <a:ext cx="7924800" cy="5200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68313" y="0"/>
            <a:ext cx="8229600" cy="914400"/>
          </a:xfrm>
        </p:spPr>
        <p:txBody>
          <a:bodyPr/>
          <a:lstStyle/>
          <a:p>
            <a:r>
              <a:rPr lang="en-US" dirty="0" smtClean="0">
                <a:latin typeface="Arial" charset="0"/>
                <a:cs typeface="Arial" charset="0"/>
              </a:rPr>
              <a:t>Requirement Concepts</a:t>
            </a:r>
            <a:br>
              <a:rPr lang="en-US" dirty="0" smtClean="0">
                <a:latin typeface="Arial" charset="0"/>
                <a:cs typeface="Arial" charset="0"/>
              </a:rPr>
            </a:br>
            <a:r>
              <a:rPr lang="en-US" sz="2800" dirty="0" smtClean="0"/>
              <a:t> Requirements Classification 2/4</a:t>
            </a:r>
            <a:endParaRPr lang="vi-VN" sz="2800" dirty="0" smtClean="0">
              <a:latin typeface="Arial" charset="0"/>
              <a:cs typeface="Arial" charset="0"/>
            </a:endParaRPr>
          </a:p>
        </p:txBody>
      </p:sp>
      <p:sp>
        <p:nvSpPr>
          <p:cNvPr id="21507" name="Content Placeholder 2"/>
          <p:cNvSpPr>
            <a:spLocks noGrp="1"/>
          </p:cNvSpPr>
          <p:nvPr>
            <p:ph idx="1"/>
          </p:nvPr>
        </p:nvSpPr>
        <p:spPr/>
        <p:txBody>
          <a:bodyPr/>
          <a:lstStyle/>
          <a:p>
            <a:r>
              <a:rPr lang="en-US" dirty="0" smtClean="0">
                <a:latin typeface="Arial" charset="0"/>
              </a:rPr>
              <a:t>Requirement may be classified as</a:t>
            </a:r>
          </a:p>
          <a:p>
            <a:pPr lvl="1"/>
            <a:r>
              <a:rPr lang="en-US" altLang="ja-JP" dirty="0" smtClean="0">
                <a:cs typeface="Arial" charset="0"/>
              </a:rPr>
              <a:t>Functional</a:t>
            </a:r>
          </a:p>
          <a:p>
            <a:pPr lvl="2"/>
            <a:r>
              <a:rPr kumimoji="1" lang="en-US" altLang="ja-JP" dirty="0" smtClean="0"/>
              <a:t>A </a:t>
            </a:r>
            <a:r>
              <a:rPr kumimoji="1" lang="en-US" altLang="ja-JP" b="1" u="sng" dirty="0" smtClean="0"/>
              <a:t>service</a:t>
            </a:r>
            <a:r>
              <a:rPr kumimoji="1" lang="en-US" altLang="ja-JP" dirty="0" smtClean="0"/>
              <a:t> the system has to perform</a:t>
            </a:r>
          </a:p>
          <a:p>
            <a:pPr lvl="2"/>
            <a:r>
              <a:rPr kumimoji="1" lang="en-US" altLang="ja-JP" dirty="0" smtClean="0"/>
              <a:t>May include information the system must contain</a:t>
            </a:r>
            <a:endParaRPr lang="en-US" altLang="ja-JP" dirty="0" smtClean="0"/>
          </a:p>
          <a:p>
            <a:pPr lvl="1"/>
            <a:r>
              <a:rPr lang="en-US" altLang="ja-JP" dirty="0" smtClean="0"/>
              <a:t>Non-functional</a:t>
            </a:r>
          </a:p>
          <a:p>
            <a:pPr lvl="2"/>
            <a:r>
              <a:rPr kumimoji="1" lang="en-US" altLang="ja-JP" dirty="0" smtClean="0"/>
              <a:t>A </a:t>
            </a:r>
            <a:r>
              <a:rPr kumimoji="1" lang="en-US" altLang="ja-JP" b="1" u="sng" dirty="0" smtClean="0"/>
              <a:t>constraints</a:t>
            </a:r>
            <a:r>
              <a:rPr kumimoji="1" lang="en-US" altLang="ja-JP" dirty="0" smtClean="0"/>
              <a:t> the system must satisfy</a:t>
            </a:r>
            <a:endParaRPr lang="en-US" altLang="ja-JP" dirty="0" smtClean="0"/>
          </a:p>
          <a:p>
            <a:endParaRPr lang="en-US" dirty="0" smtClean="0">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68313" y="0"/>
            <a:ext cx="8229600" cy="914400"/>
          </a:xfrm>
        </p:spPr>
        <p:txBody>
          <a:bodyPr/>
          <a:lstStyle/>
          <a:p>
            <a:r>
              <a:rPr lang="en-US" dirty="0" smtClean="0">
                <a:latin typeface="Arial" charset="0"/>
                <a:cs typeface="Arial" charset="0"/>
              </a:rPr>
              <a:t>Requirement Concepts</a:t>
            </a:r>
            <a:br>
              <a:rPr lang="en-US" dirty="0" smtClean="0">
                <a:latin typeface="Arial" charset="0"/>
                <a:cs typeface="Arial" charset="0"/>
              </a:rPr>
            </a:br>
            <a:r>
              <a:rPr lang="en-US" sz="2800" dirty="0" smtClean="0"/>
              <a:t> Requirements Classification 3/4</a:t>
            </a:r>
            <a:endParaRPr lang="vi-VN" sz="2800" dirty="0" smtClean="0">
              <a:latin typeface="Arial" charset="0"/>
              <a:cs typeface="Arial" charset="0"/>
            </a:endParaRPr>
          </a:p>
        </p:txBody>
      </p:sp>
      <p:sp>
        <p:nvSpPr>
          <p:cNvPr id="22531" name="Content Placeholder 2"/>
          <p:cNvSpPr>
            <a:spLocks noGrp="1"/>
          </p:cNvSpPr>
          <p:nvPr>
            <p:ph idx="1"/>
          </p:nvPr>
        </p:nvSpPr>
        <p:spPr/>
        <p:txBody>
          <a:bodyPr/>
          <a:lstStyle/>
          <a:p>
            <a:r>
              <a:rPr lang="en-US" dirty="0" smtClean="0">
                <a:latin typeface="Arial" charset="0"/>
              </a:rPr>
              <a:t>Sample of functional requirement</a:t>
            </a:r>
          </a:p>
          <a:p>
            <a:pPr>
              <a:buNone/>
            </a:pPr>
            <a:r>
              <a:rPr lang="en-US" dirty="0" smtClean="0"/>
              <a:t>	</a:t>
            </a:r>
            <a:r>
              <a:rPr lang="en-US" sz="2800" dirty="0" smtClean="0"/>
              <a:t>The “Data Entry Module” should provide 	the following functionality:</a:t>
            </a:r>
          </a:p>
          <a:p>
            <a:pPr lvl="1"/>
            <a:r>
              <a:rPr lang="en-US" b="1" dirty="0" smtClean="0"/>
              <a:t>Data Entry for HR</a:t>
            </a:r>
            <a:r>
              <a:rPr lang="en-US" dirty="0" smtClean="0"/>
              <a:t>: allows HR staff to enter payroll data and the like, either via web-based forms or by importing data from Excel files</a:t>
            </a:r>
          </a:p>
          <a:p>
            <a:pPr lvl="1"/>
            <a:r>
              <a:rPr lang="en-US" b="1" dirty="0" smtClean="0"/>
              <a:t>Data Entry for Regional offices</a:t>
            </a:r>
            <a:r>
              <a:rPr lang="en-US" dirty="0" smtClean="0"/>
              <a:t>:  allows the PGB’s regional offices to enter billing data, either via web-based forms or by importing data from Excel files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68313" y="0"/>
            <a:ext cx="8229600" cy="914400"/>
          </a:xfrm>
        </p:spPr>
        <p:txBody>
          <a:bodyPr/>
          <a:lstStyle/>
          <a:p>
            <a:r>
              <a:rPr lang="en-US" dirty="0" smtClean="0">
                <a:latin typeface="Arial" charset="0"/>
                <a:cs typeface="Arial" charset="0"/>
              </a:rPr>
              <a:t>Requirement Concepts</a:t>
            </a:r>
            <a:br>
              <a:rPr lang="en-US" dirty="0" smtClean="0">
                <a:latin typeface="Arial" charset="0"/>
                <a:cs typeface="Arial" charset="0"/>
              </a:rPr>
            </a:br>
            <a:r>
              <a:rPr lang="en-US" sz="2800" dirty="0" smtClean="0"/>
              <a:t> Requirements Classification 4/4</a:t>
            </a:r>
            <a:endParaRPr lang="vi-VN" sz="2800" dirty="0" smtClean="0">
              <a:latin typeface="Arial" charset="0"/>
              <a:cs typeface="Arial" charset="0"/>
            </a:endParaRPr>
          </a:p>
        </p:txBody>
      </p:sp>
      <p:sp>
        <p:nvSpPr>
          <p:cNvPr id="23555" name="Content Placeholder 2"/>
          <p:cNvSpPr>
            <a:spLocks noGrp="1"/>
          </p:cNvSpPr>
          <p:nvPr>
            <p:ph idx="1"/>
          </p:nvPr>
        </p:nvSpPr>
        <p:spPr>
          <a:xfrm>
            <a:off x="457200" y="981075"/>
            <a:ext cx="8229600" cy="5543550"/>
          </a:xfrm>
        </p:spPr>
        <p:txBody>
          <a:bodyPr/>
          <a:lstStyle/>
          <a:p>
            <a:r>
              <a:rPr lang="en-US" dirty="0" smtClean="0">
                <a:latin typeface="Arial" charset="0"/>
              </a:rPr>
              <a:t>Sample of non-functional requirement</a:t>
            </a:r>
          </a:p>
          <a:p>
            <a:pPr lvl="2"/>
            <a:r>
              <a:rPr lang="en-GB" altLang="ja-JP" dirty="0" smtClean="0">
                <a:latin typeface="Arial" charset="0"/>
              </a:rPr>
              <a:t>Product requirements</a:t>
            </a:r>
          </a:p>
          <a:p>
            <a:pPr lvl="3"/>
            <a:r>
              <a:rPr lang="en-GB" altLang="ja-JP" dirty="0" smtClean="0"/>
              <a:t>Requirements which specify that the delivered product must behave in a particular way </a:t>
            </a:r>
          </a:p>
          <a:p>
            <a:pPr lvl="3"/>
            <a:r>
              <a:rPr lang="en-GB" altLang="ja-JP" dirty="0" smtClean="0"/>
              <a:t>Categories: performance, reliability, usability, </a:t>
            </a:r>
            <a:r>
              <a:rPr lang="en-US" altLang="ja-JP" dirty="0" smtClean="0"/>
              <a:t>security, cultural, etc.</a:t>
            </a:r>
            <a:endParaRPr lang="en-GB" altLang="ja-JP" dirty="0" smtClean="0"/>
          </a:p>
          <a:p>
            <a:pPr lvl="2"/>
            <a:r>
              <a:rPr lang="en-GB" altLang="ja-JP" dirty="0" smtClean="0">
                <a:latin typeface="Arial" charset="0"/>
              </a:rPr>
              <a:t>Organisational requirements</a:t>
            </a:r>
          </a:p>
          <a:p>
            <a:pPr lvl="3"/>
            <a:r>
              <a:rPr lang="en-GB" altLang="ja-JP" dirty="0" smtClean="0"/>
              <a:t>Requirements which are a consequence of organisational policies and procedures</a:t>
            </a:r>
          </a:p>
          <a:p>
            <a:pPr lvl="3"/>
            <a:r>
              <a:rPr lang="en-GB" altLang="ja-JP" dirty="0" smtClean="0"/>
              <a:t>Categories : technology, process , operation, time, budget, etc.</a:t>
            </a:r>
          </a:p>
          <a:p>
            <a:pPr lvl="2"/>
            <a:r>
              <a:rPr lang="en-GB" altLang="ja-JP" dirty="0" smtClean="0">
                <a:latin typeface="Arial" charset="0"/>
              </a:rPr>
              <a:t>External requirements</a:t>
            </a:r>
          </a:p>
          <a:p>
            <a:pPr lvl="3"/>
            <a:r>
              <a:rPr lang="en-GB" altLang="ja-JP" dirty="0" smtClean="0"/>
              <a:t>Requirements which arise from factors which are external to the system and its development process </a:t>
            </a:r>
          </a:p>
          <a:p>
            <a:pPr lvl="3"/>
            <a:r>
              <a:rPr lang="en-GB" altLang="ja-JP" dirty="0" smtClean="0"/>
              <a:t>Categories : interoperability requirements, legislative requirements, etc.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Template_Training Slide</Template>
  <TotalTime>10392</TotalTime>
  <Words>2101</Words>
  <Application>Microsoft Office PowerPoint</Application>
  <PresentationFormat>On-screen Show (4:3)</PresentationFormat>
  <Paragraphs>359</Paragraphs>
  <Slides>24</Slides>
  <Notes>17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4" baseType="lpstr">
      <vt:lpstr>MS PGothic</vt:lpstr>
      <vt:lpstr>SimSun</vt:lpstr>
      <vt:lpstr>Arial</vt:lpstr>
      <vt:lpstr>Calibri</vt:lpstr>
      <vt:lpstr>Monotype Sorts</vt:lpstr>
      <vt:lpstr>Tahoma</vt:lpstr>
      <vt:lpstr>Times New Roman</vt:lpstr>
      <vt:lpstr>Wingdings</vt:lpstr>
      <vt:lpstr>Template_Training Slide</vt:lpstr>
      <vt:lpstr>VPUML</vt:lpstr>
      <vt:lpstr>Software Requirement Concepts</vt:lpstr>
      <vt:lpstr>Agenda</vt:lpstr>
      <vt:lpstr>Requirement Concepts Requirement Definition</vt:lpstr>
      <vt:lpstr>Requirement Concepts Requirement Definition</vt:lpstr>
      <vt:lpstr>Requirement Concepts Requirement Definition</vt:lpstr>
      <vt:lpstr>Requirement Concepts Requirements Classification 1/4</vt:lpstr>
      <vt:lpstr>Requirement Concepts  Requirements Classification 2/4</vt:lpstr>
      <vt:lpstr>Requirement Concepts  Requirements Classification 3/4</vt:lpstr>
      <vt:lpstr>Requirement Concepts  Requirements Classification 4/4</vt:lpstr>
      <vt:lpstr>Requirement Modeling Modeling objectives</vt:lpstr>
      <vt:lpstr>Requirement Modeling  Model different perspectives</vt:lpstr>
      <vt:lpstr>Requirement Modeling System Modeling Tools</vt:lpstr>
      <vt:lpstr>Modeling Tools - Use Case</vt:lpstr>
      <vt:lpstr>Modeling Tools - Use Case</vt:lpstr>
      <vt:lpstr>Modeling Tools - Use Case Use Case Diagram</vt:lpstr>
      <vt:lpstr>Modeling Tools - Use Case Use Case Diagram - Notations</vt:lpstr>
      <vt:lpstr>Modeling Tools - Use Case Example - Use Case 1/2</vt:lpstr>
      <vt:lpstr>Modeling Tools - Use Case Example - Use Case 2/2</vt:lpstr>
      <vt:lpstr>Modeling Tools - Use Case Example - Use Case Diagram</vt:lpstr>
      <vt:lpstr>Modeling Tools - DFD</vt:lpstr>
      <vt:lpstr>Modeling Tools – DFD Sample DFD</vt:lpstr>
      <vt:lpstr>Modeling Tools - Activities Diagram</vt:lpstr>
      <vt:lpstr>Modeling Tools - State Machine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Kien Nguyen</dc:creator>
  <cp:lastModifiedBy>Nguyen Thi Dieu (FHO.FWA)</cp:lastModifiedBy>
  <cp:revision>762</cp:revision>
  <dcterms:created xsi:type="dcterms:W3CDTF">2010-10-18T05:40:05Z</dcterms:created>
  <dcterms:modified xsi:type="dcterms:W3CDTF">2015-01-05T08:48:26Z</dcterms:modified>
</cp:coreProperties>
</file>