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304" r:id="rId3"/>
    <p:sldId id="257" r:id="rId4"/>
    <p:sldId id="314" r:id="rId5"/>
    <p:sldId id="316" r:id="rId6"/>
    <p:sldId id="260" r:id="rId7"/>
    <p:sldId id="267" r:id="rId8"/>
    <p:sldId id="274" r:id="rId9"/>
    <p:sldId id="317" r:id="rId10"/>
    <p:sldId id="318" r:id="rId11"/>
    <p:sldId id="319" r:id="rId12"/>
    <p:sldId id="320" r:id="rId13"/>
    <p:sldId id="321" r:id="rId14"/>
    <p:sldId id="322" r:id="rId15"/>
    <p:sldId id="269" r:id="rId16"/>
    <p:sldId id="273" r:id="rId17"/>
    <p:sldId id="270" r:id="rId18"/>
    <p:sldId id="271" r:id="rId19"/>
    <p:sldId id="272" r:id="rId20"/>
    <p:sldId id="275" r:id="rId21"/>
    <p:sldId id="276" r:id="rId22"/>
    <p:sldId id="328" r:id="rId23"/>
    <p:sldId id="323" r:id="rId24"/>
    <p:sldId id="324" r:id="rId25"/>
    <p:sldId id="325" r:id="rId26"/>
    <p:sldId id="326" r:id="rId27"/>
    <p:sldId id="327" r:id="rId28"/>
    <p:sldId id="329" r:id="rId29"/>
    <p:sldId id="330" r:id="rId30"/>
    <p:sldId id="331" r:id="rId31"/>
    <p:sldId id="332" r:id="rId32"/>
    <p:sldId id="333" r:id="rId33"/>
    <p:sldId id="334" r:id="rId34"/>
    <p:sldId id="335" r:id="rId35"/>
    <p:sldId id="278" r:id="rId36"/>
    <p:sldId id="279" r:id="rId37"/>
    <p:sldId id="297" r:id="rId38"/>
    <p:sldId id="264" r:id="rId39"/>
    <p:sldId id="280" r:id="rId40"/>
    <p:sldId id="281" r:id="rId41"/>
    <p:sldId id="283" r:id="rId42"/>
    <p:sldId id="285" r:id="rId43"/>
    <p:sldId id="291" r:id="rId44"/>
    <p:sldId id="292" r:id="rId45"/>
    <p:sldId id="287" r:id="rId46"/>
    <p:sldId id="310" r:id="rId47"/>
    <p:sldId id="308" r:id="rId48"/>
    <p:sldId id="303" r:id="rId49"/>
    <p:sldId id="311"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36" autoAdjust="0"/>
    <p:restoredTop sz="86341" autoAdjust="0"/>
  </p:normalViewPr>
  <p:slideViewPr>
    <p:cSldViewPr>
      <p:cViewPr varScale="1">
        <p:scale>
          <a:sx n="61" d="100"/>
          <a:sy n="61" d="100"/>
        </p:scale>
        <p:origin x="1386" y="48"/>
      </p:cViewPr>
      <p:guideLst>
        <p:guide orient="horz" pos="2160"/>
        <p:guide pos="2880"/>
      </p:guideLst>
    </p:cSldViewPr>
  </p:slideViewPr>
  <p:outlineViewPr>
    <p:cViewPr>
      <p:scale>
        <a:sx n="33" d="100"/>
        <a:sy n="33" d="100"/>
      </p:scale>
      <p:origin x="0" y="222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F0E87F-22FD-4C05-8B3E-91F0C56D4D8E}" type="datetimeFigureOut">
              <a:rPr lang="en-US" smtClean="0"/>
              <a:pPr/>
              <a:t>2015/01/05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D01E78-5BD9-4527-A1DA-CABE7ED6FCE4}" type="slidenum">
              <a:rPr lang="en-US" smtClean="0"/>
              <a:pPr/>
              <a:t>‹#›</a:t>
            </a:fld>
            <a:endParaRPr lang="en-US"/>
          </a:p>
        </p:txBody>
      </p:sp>
    </p:spTree>
    <p:extLst>
      <p:ext uri="{BB962C8B-B14F-4D97-AF65-F5344CB8AC3E}">
        <p14:creationId xmlns:p14="http://schemas.microsoft.com/office/powerpoint/2010/main" val="710227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mk:@MSITStore:C:\!!!Phuong\Requirement\Requirements\Apress.Fast.Track.UML.2.0.eBook-LiB.chm::/8891final/LiB0026.html"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mk:@MSITStore:C:\!!!Phuong\Requirement\Requirements\Apress.Fast.Track.UML.2.0.eBook-LiB.chm::/8891final/LiB0020.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550E508B-E712-43ED-822F-63BC477AE9DD}" type="slidenum">
              <a:rPr lang="en-US"/>
              <a:pPr/>
              <a:t>2</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2390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smtClean="0"/>
              <a:t>Qualities of a Good Use Case</a:t>
            </a:r>
          </a:p>
          <a:p>
            <a:r>
              <a:rPr lang="en-US" dirty="0" smtClean="0"/>
              <a:t>The following guidelines have proven useful in producing tight, easy-to-understand use cases in a variety of contexts:</a:t>
            </a:r>
          </a:p>
          <a:p>
            <a:r>
              <a:rPr lang="en-US" b="1" dirty="0" smtClean="0"/>
              <a:t>Use active voice, and speak from the actor's perspective.</a:t>
            </a:r>
            <a:r>
              <a:rPr lang="en-US" dirty="0" smtClean="0"/>
              <a:t> For some reason, engineers and other technically inclined people tend to rely heavily on passive voice: "The connection is made," "The item is selected by the customer," and so forth. You should always express use cases in active voice. After all, you wouldn't expect to see a user manual written in passive voice, and there's a direct correlation between use cases and user manual text. (The most significant difference is that the latter is written in what's called the second-person imperative, with an unspoken "you," whereas use case text is written in the third person, in terms of specific actors and the system.)</a:t>
            </a:r>
          </a:p>
          <a:p>
            <a:r>
              <a:rPr lang="en-US" b="1" dirty="0" smtClean="0"/>
              <a:t>Use present tense.</a:t>
            </a:r>
            <a:r>
              <a:rPr lang="en-US" dirty="0" smtClean="0"/>
              <a:t> Requirements are usually written in the future tense: "The system shall do this and that," "The throughput of the system shall meet the following parameters." Each sentence of a use case should appear in the present tense: "The Customer selects the item," "The system makes the connection." This includes the text for alternate courses. (For example, "If the Customer selects a different item, the system comes to a grinding halt.") Keeping all the text in a consistent form makes it easier for its readers to trace the different paths through the basic course and alternate courses.</a:t>
            </a:r>
          </a:p>
          <a:p>
            <a:r>
              <a:rPr lang="en-US" b="1" dirty="0" smtClean="0"/>
              <a:t>Express your text in the form of "call and response.</a:t>
            </a:r>
            <a:r>
              <a:rPr lang="en-US" dirty="0" smtClean="0"/>
              <a:t>" The basic form of your use case text should be "The [actor] does this" and "The system does that." The actor may do more than one thing consecutively, and the same holds true for the system, but the text should reflect the fact that the actor performs some action and the system responds accordingly. There shouldn't be any extraneous text.</a:t>
            </a:r>
          </a:p>
          <a:p>
            <a:r>
              <a:rPr lang="en-US" b="1" dirty="0" smtClean="0"/>
              <a:t>Write your text in no more than three paragraphs.</a:t>
            </a:r>
            <a:r>
              <a:rPr lang="en-US" dirty="0" smtClean="0"/>
              <a:t> One of the guiding principles of object-oriented design is that a class should do a small number of things well, and nothing else. Why not adhere to this principle with use cases as well? A use case should address one functional requirement, or perhaps a very small set of requirements, and do it in a way that's obvious to anyone who reads it. Anything more than a few paragraphs, and you probably have a candidate for another use case. (See the section "</a:t>
            </a:r>
            <a:r>
              <a:rPr lang="en-US" dirty="0" smtClean="0">
                <a:hlinkClick r:id="rId3" action="ppaction://hlinkfile"/>
              </a:rPr>
              <a:t>Organizing Use Cases</a:t>
            </a:r>
            <a:r>
              <a:rPr lang="en-US" dirty="0" smtClean="0"/>
              <a:t>," later in the chapter, for a discussion of how to break up and organize use cases.) A sentence or two, however, is a signal that you don't have enough substance in your use case. Each use case should be a small, mobile unit that lends itself to possible reuse in other contexts.</a:t>
            </a:r>
          </a:p>
          <a:p>
            <a:r>
              <a:rPr lang="en-US" b="1" dirty="0" smtClean="0"/>
              <a:t>Name your classes.</a:t>
            </a:r>
            <a:r>
              <a:rPr lang="en-US" dirty="0" smtClean="0"/>
              <a:t> There are two basic kinds of classes that lend themselves to inclusion in use case text: (a) those in the domain model (see the section "</a:t>
            </a:r>
            <a:r>
              <a:rPr lang="en-US" dirty="0" smtClean="0">
                <a:hlinkClick r:id="rId4" action="ppaction://hlinkfile"/>
              </a:rPr>
              <a:t>Domain-Level Class Diagrams</a:t>
            </a:r>
            <a:r>
              <a:rPr lang="en-US" dirty="0" smtClean="0"/>
              <a:t>" in </a:t>
            </a:r>
            <a:r>
              <a:rPr lang="en-US" dirty="0" smtClean="0">
                <a:hlinkClick r:id="rId4" action="ppaction://hlinkfile"/>
              </a:rPr>
              <a:t>Chapter 3</a:t>
            </a:r>
            <a:r>
              <a:rPr lang="en-US" dirty="0" smtClean="0"/>
              <a:t>) and (b) "boundary" classes, which include those windows, HTML pages, and so on that the actors use in interacting with the system. Down the line, it's going to be easier to design against text such as "The Customer changes one or more quantities on the Edit Contents of Shopping Cart page" and "The system creates an Account for the Customer" than against less-specific text (for example, "The Customer enters some values on an HTML page"). Be careful, though, to avoid including design details. You wouldn't talk about, say, the appearance of that HTML page or exactly what happens when the system creates an Account. The idea is to provide just enough detail for the designers to understand what's needed to address the basic requirements spelled out by the use cases.</a:t>
            </a:r>
          </a:p>
          <a:p>
            <a:r>
              <a:rPr lang="en-US" b="1" dirty="0" smtClean="0"/>
              <a:t>Establish the initial context.</a:t>
            </a:r>
            <a:r>
              <a:rPr lang="en-US" dirty="0" smtClean="0"/>
              <a:t> You have to specify where the actor is, and what he or she is looking at, at the beginning of the use case. There are two ways to do this. The first way involves specifying the context as part of the first sentence: "The Accountant enters his or her user ID and password on the System Login window," for example. The second way involves defining a precondition: "The Accountant has brought up the System Login window." Doing this also makes it easier for someone to piece together the larger picture across a set of use cases.</a:t>
            </a:r>
          </a:p>
          <a:p>
            <a:r>
              <a:rPr lang="en-US" b="1" dirty="0" smtClean="0"/>
              <a:t>Make sure that each use case produces at least one result of value to one or more actors, even if that result is negative.</a:t>
            </a:r>
            <a:r>
              <a:rPr lang="en-US" dirty="0" smtClean="0"/>
              <a:t> It's important to remember that a use case can't just end floating in space—something measurable has to happen. Of course, this is generally some positive result: "The actor is logged in to the system," "The system completes the actor's task by updating the database," "The system generates a report." A use case can end on an alternate course of action, though, so "The system locks the user out of the system and sends an email to the system administrator" is also a viable result, even though it's hardly a desirable one.</a:t>
            </a:r>
          </a:p>
          <a:p>
            <a:r>
              <a:rPr lang="en-US" b="1" dirty="0" smtClean="0"/>
              <a:t>Be exhaustive in finding alternate courses of action.</a:t>
            </a:r>
            <a:r>
              <a:rPr lang="en-US" dirty="0" smtClean="0"/>
              <a:t> A lot of the interesting behavior associated with a system can be nicely captured within alternate courses—and it's a well-established principle that it's a lot cheaper to address this kind of behavior early in a project rather than later. A highly effective, if sometimes exhausting, way to root out alternate courses is to "challenge" every sentence of the basic course. In other words, ask repeatedly, "What can the actor do differently—or wrong—at this point?" or "What can go wrong internally at this point?" Remember two things while you're doing this. First, you don't need to account for generic failure conditions—network down, database inaccessible—within each use case; focus on those things that might happen in the specific context of the use case. Second, remember to take into account not only the novice/unsophisticated user but also the malicious user, the person who tries things he or she shouldn't just to see what might happen.</a:t>
            </a:r>
          </a:p>
          <a:p>
            <a:r>
              <a:rPr lang="en-US" dirty="0" smtClean="0"/>
              <a:t>There are a couple of good methods for pointing to alternate courses from within the basic course. One surefire way to signal the presence of an alternate course involves using words such as </a:t>
            </a:r>
            <a:r>
              <a:rPr lang="en-US" i="1" dirty="0" smtClean="0"/>
              <a:t>validates</a:t>
            </a:r>
            <a:r>
              <a:rPr lang="en-US" dirty="0" smtClean="0"/>
              <a:t>, </a:t>
            </a:r>
            <a:r>
              <a:rPr lang="en-US" i="1" dirty="0" smtClean="0"/>
              <a:t>verifies</a:t>
            </a:r>
            <a:r>
              <a:rPr lang="en-US" dirty="0" smtClean="0"/>
              <a:t>, and </a:t>
            </a:r>
            <a:r>
              <a:rPr lang="en-US" i="1" dirty="0" smtClean="0"/>
              <a:t>ensures</a:t>
            </a:r>
            <a:r>
              <a:rPr lang="en-US" dirty="0" smtClean="0"/>
              <a:t> within the basic course. Each time one of these words appears, there's at least one associated alternate course, by definition, to account for the system's inability to validate, verify, or ensure the specified condition. For example, the basic course might say, "The system verifies that the credit card number that the Customer entered matches one of the numbers it has recorded for that Customer," while the corresponding alternate course might read, "If the system cannot match the entered credit card number to any of its stored values, it displays an error message and prompts the Customer to enter a different number." Another way to indicate the presence of an alternate course involves using labels for the alternate courses and then embedding those labels in the basic course. For example, an alternate course might have a label A1, and that label would appear in parentheses after the relevant statement(s) in the basic course.</a:t>
            </a:r>
          </a:p>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14</a:t>
            </a:fld>
            <a:endParaRPr lang="vi-VN"/>
          </a:p>
        </p:txBody>
      </p:sp>
    </p:spTree>
    <p:extLst>
      <p:ext uri="{BB962C8B-B14F-4D97-AF65-F5344CB8AC3E}">
        <p14:creationId xmlns:p14="http://schemas.microsoft.com/office/powerpoint/2010/main" val="1941482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charset="0"/>
              </a:rPr>
              <a:t>Actor relationship: generalization: </a:t>
            </a:r>
            <a:r>
              <a:rPr lang="en-US" dirty="0" err="1" smtClean="0">
                <a:latin typeface="Arial" charset="0"/>
              </a:rPr>
              <a:t>tức</a:t>
            </a:r>
            <a:r>
              <a:rPr lang="en-US" dirty="0" smtClean="0">
                <a:latin typeface="Arial" charset="0"/>
              </a:rPr>
              <a:t> </a:t>
            </a:r>
            <a:r>
              <a:rPr lang="en-US" dirty="0" err="1" smtClean="0">
                <a:latin typeface="Arial" charset="0"/>
              </a:rPr>
              <a:t>là</a:t>
            </a:r>
            <a:r>
              <a:rPr lang="en-US" dirty="0" smtClean="0">
                <a:latin typeface="Arial" charset="0"/>
              </a:rPr>
              <a:t> </a:t>
            </a:r>
            <a:r>
              <a:rPr lang="en-US" dirty="0" err="1" smtClean="0">
                <a:latin typeface="Arial" charset="0"/>
              </a:rPr>
              <a:t>tổng</a:t>
            </a:r>
            <a:r>
              <a:rPr lang="en-US" dirty="0" smtClean="0">
                <a:latin typeface="Arial" charset="0"/>
              </a:rPr>
              <a:t> </a:t>
            </a:r>
            <a:r>
              <a:rPr lang="en-US" dirty="0" err="1" smtClean="0">
                <a:latin typeface="Arial" charset="0"/>
              </a:rPr>
              <a:t>quát</a:t>
            </a:r>
            <a:r>
              <a:rPr lang="en-US" dirty="0" smtClean="0">
                <a:latin typeface="Arial" charset="0"/>
              </a:rPr>
              <a:t> </a:t>
            </a:r>
            <a:r>
              <a:rPr lang="en-US" dirty="0" err="1" smtClean="0">
                <a:latin typeface="Arial" charset="0"/>
              </a:rPr>
              <a:t>hoá</a:t>
            </a:r>
            <a:r>
              <a:rPr lang="en-US" dirty="0" smtClean="0">
                <a:latin typeface="Arial" charset="0"/>
              </a:rPr>
              <a:t>: </a:t>
            </a:r>
            <a:r>
              <a:rPr lang="en-US" dirty="0" err="1" smtClean="0">
                <a:latin typeface="Arial" charset="0"/>
              </a:rPr>
              <a:t>nh</a:t>
            </a:r>
            <a:r>
              <a:rPr lang="vi-VN" dirty="0" smtClean="0">
                <a:latin typeface="Arial" charset="0"/>
              </a:rPr>
              <a:t>ư</a:t>
            </a:r>
            <a:r>
              <a:rPr lang="en-US" dirty="0" smtClean="0">
                <a:latin typeface="Arial" charset="0"/>
              </a:rPr>
              <a:t> </a:t>
            </a:r>
            <a:r>
              <a:rPr lang="en-US" dirty="0" err="1" smtClean="0">
                <a:latin typeface="Arial" charset="0"/>
              </a:rPr>
              <a:t>hình</a:t>
            </a:r>
            <a:r>
              <a:rPr lang="en-US" dirty="0" smtClean="0">
                <a:latin typeface="Arial" charset="0"/>
              </a:rPr>
              <a:t> </a:t>
            </a:r>
            <a:r>
              <a:rPr lang="en-US" dirty="0" err="1" smtClean="0">
                <a:latin typeface="Arial" charset="0"/>
              </a:rPr>
              <a:t>bên</a:t>
            </a:r>
            <a:r>
              <a:rPr lang="en-US" dirty="0" smtClean="0">
                <a:latin typeface="Arial" charset="0"/>
              </a:rPr>
              <a:t>: </a:t>
            </a:r>
            <a:r>
              <a:rPr lang="en-US" dirty="0" err="1" smtClean="0">
                <a:latin typeface="Arial" charset="0"/>
              </a:rPr>
              <a:t>khách</a:t>
            </a:r>
            <a:r>
              <a:rPr lang="en-US" dirty="0" smtClean="0">
                <a:latin typeface="Arial" charset="0"/>
              </a:rPr>
              <a:t> </a:t>
            </a:r>
            <a:r>
              <a:rPr lang="en-US" dirty="0" err="1" smtClean="0">
                <a:latin typeface="Arial" charset="0"/>
              </a:rPr>
              <a:t>hàng</a:t>
            </a:r>
            <a:r>
              <a:rPr lang="en-US" dirty="0" smtClean="0">
                <a:latin typeface="Arial" charset="0"/>
              </a:rPr>
              <a:t> </a:t>
            </a:r>
            <a:r>
              <a:rPr lang="en-US" dirty="0" err="1" smtClean="0">
                <a:latin typeface="Arial" charset="0"/>
              </a:rPr>
              <a:t>và</a:t>
            </a:r>
            <a:r>
              <a:rPr lang="en-US" dirty="0" smtClean="0">
                <a:latin typeface="Arial" charset="0"/>
              </a:rPr>
              <a:t> </a:t>
            </a:r>
            <a:r>
              <a:rPr lang="en-US" dirty="0" err="1" smtClean="0">
                <a:latin typeface="Arial" charset="0"/>
              </a:rPr>
              <a:t>ng</a:t>
            </a:r>
            <a:r>
              <a:rPr lang="vi-VN" dirty="0" smtClean="0">
                <a:latin typeface="Arial" charset="0"/>
              </a:rPr>
              <a:t>ười</a:t>
            </a:r>
            <a:r>
              <a:rPr lang="en-US" dirty="0" smtClean="0">
                <a:latin typeface="Arial" charset="0"/>
              </a:rPr>
              <a:t> </a:t>
            </a:r>
            <a:r>
              <a:rPr lang="en-US" dirty="0" err="1" smtClean="0">
                <a:latin typeface="Arial" charset="0"/>
              </a:rPr>
              <a:t>quản</a:t>
            </a:r>
            <a:r>
              <a:rPr lang="en-US" dirty="0" smtClean="0">
                <a:latin typeface="Arial" charset="0"/>
              </a:rPr>
              <a:t> </a:t>
            </a:r>
            <a:r>
              <a:rPr lang="en-US" dirty="0" err="1" smtClean="0">
                <a:latin typeface="Arial" charset="0"/>
              </a:rPr>
              <a:t>trị</a:t>
            </a:r>
            <a:r>
              <a:rPr lang="en-US" dirty="0" smtClean="0">
                <a:latin typeface="Arial" charset="0"/>
              </a:rPr>
              <a:t> </a:t>
            </a:r>
            <a:r>
              <a:rPr lang="en-US" dirty="0" err="1" smtClean="0">
                <a:latin typeface="Arial" charset="0"/>
              </a:rPr>
              <a:t>hê</a:t>
            </a:r>
            <a:r>
              <a:rPr lang="en-US" dirty="0" smtClean="0">
                <a:latin typeface="Arial" charset="0"/>
              </a:rPr>
              <a:t> </a:t>
            </a:r>
            <a:r>
              <a:rPr lang="en-US" dirty="0" err="1" smtClean="0">
                <a:latin typeface="Arial" charset="0"/>
              </a:rPr>
              <a:t>thống</a:t>
            </a:r>
            <a:r>
              <a:rPr lang="en-US" dirty="0" smtClean="0">
                <a:latin typeface="Arial" charset="0"/>
              </a:rPr>
              <a:t> </a:t>
            </a:r>
            <a:r>
              <a:rPr lang="en-US" dirty="0" err="1" smtClean="0">
                <a:latin typeface="Arial" charset="0"/>
              </a:rPr>
              <a:t>sẽ</a:t>
            </a:r>
            <a:r>
              <a:rPr lang="en-US" dirty="0" smtClean="0">
                <a:latin typeface="Arial" charset="0"/>
              </a:rPr>
              <a:t> </a:t>
            </a:r>
            <a:r>
              <a:rPr lang="vi-VN" dirty="0" smtClean="0">
                <a:latin typeface="Arial" charset="0"/>
              </a:rPr>
              <a:t>được</a:t>
            </a:r>
            <a:r>
              <a:rPr lang="en-US" dirty="0" smtClean="0">
                <a:latin typeface="Arial" charset="0"/>
              </a:rPr>
              <a:t> </a:t>
            </a:r>
            <a:r>
              <a:rPr lang="en-US" dirty="0" err="1" smtClean="0">
                <a:latin typeface="Arial" charset="0"/>
              </a:rPr>
              <a:t>tổng</a:t>
            </a:r>
            <a:r>
              <a:rPr lang="en-US" dirty="0" smtClean="0">
                <a:latin typeface="Arial" charset="0"/>
              </a:rPr>
              <a:t> </a:t>
            </a:r>
            <a:r>
              <a:rPr lang="en-US" dirty="0" err="1" smtClean="0">
                <a:latin typeface="Arial" charset="0"/>
              </a:rPr>
              <a:t>quát</a:t>
            </a:r>
            <a:r>
              <a:rPr lang="en-US" dirty="0" smtClean="0">
                <a:latin typeface="Arial" charset="0"/>
              </a:rPr>
              <a:t> </a:t>
            </a:r>
            <a:r>
              <a:rPr lang="en-US" dirty="0" err="1" smtClean="0">
                <a:latin typeface="Arial" charset="0"/>
              </a:rPr>
              <a:t>hoá</a:t>
            </a:r>
            <a:r>
              <a:rPr lang="en-US" dirty="0" smtClean="0">
                <a:latin typeface="Arial" charset="0"/>
              </a:rPr>
              <a:t> = 1 actor </a:t>
            </a:r>
            <a:r>
              <a:rPr lang="en-US" dirty="0" err="1" smtClean="0">
                <a:latin typeface="Arial" charset="0"/>
              </a:rPr>
              <a:t>là</a:t>
            </a:r>
            <a:r>
              <a:rPr lang="en-US" dirty="0" smtClean="0">
                <a:latin typeface="Arial" charset="0"/>
              </a:rPr>
              <a:t> </a:t>
            </a:r>
            <a:r>
              <a:rPr lang="en-US" dirty="0" err="1" smtClean="0">
                <a:latin typeface="Arial" charset="0"/>
              </a:rPr>
              <a:t>ng</a:t>
            </a:r>
            <a:r>
              <a:rPr lang="vi-VN" dirty="0" smtClean="0">
                <a:latin typeface="Arial" charset="0"/>
              </a:rPr>
              <a:t>ười</a:t>
            </a:r>
            <a:r>
              <a:rPr lang="en-US" dirty="0" smtClean="0">
                <a:latin typeface="Arial" charset="0"/>
              </a:rPr>
              <a:t> </a:t>
            </a:r>
            <a:r>
              <a:rPr lang="en-US" dirty="0" err="1" smtClean="0">
                <a:latin typeface="Arial" charset="0"/>
              </a:rPr>
              <a:t>sử</a:t>
            </a:r>
            <a:r>
              <a:rPr lang="en-US" dirty="0" smtClean="0">
                <a:latin typeface="Arial" charset="0"/>
              </a:rPr>
              <a:t> </a:t>
            </a:r>
            <a:r>
              <a:rPr lang="en-US" dirty="0" err="1" smtClean="0">
                <a:latin typeface="Arial" charset="0"/>
              </a:rPr>
              <a:t>dụng</a:t>
            </a:r>
            <a:r>
              <a:rPr lang="en-US" dirty="0" smtClean="0">
                <a:latin typeface="Arial" charset="0"/>
              </a:rPr>
              <a:t>. </a:t>
            </a:r>
            <a:r>
              <a:rPr lang="en-US" dirty="0" err="1" smtClean="0">
                <a:latin typeface="Arial" charset="0"/>
              </a:rPr>
              <a:t>Việc</a:t>
            </a:r>
            <a:r>
              <a:rPr lang="en-US" dirty="0" smtClean="0">
                <a:latin typeface="Arial" charset="0"/>
              </a:rPr>
              <a:t> </a:t>
            </a:r>
            <a:r>
              <a:rPr lang="en-US" dirty="0" err="1" smtClean="0">
                <a:latin typeface="Arial" charset="0"/>
              </a:rPr>
              <a:t>sử</a:t>
            </a:r>
            <a:r>
              <a:rPr lang="en-US" dirty="0" smtClean="0">
                <a:latin typeface="Arial" charset="0"/>
              </a:rPr>
              <a:t> </a:t>
            </a:r>
            <a:r>
              <a:rPr lang="en-US" dirty="0" err="1" smtClean="0">
                <a:latin typeface="Arial" charset="0"/>
              </a:rPr>
              <a:t>dụng</a:t>
            </a:r>
            <a:r>
              <a:rPr lang="en-US" dirty="0" smtClean="0">
                <a:latin typeface="Arial" charset="0"/>
              </a:rPr>
              <a:t> relationship </a:t>
            </a:r>
            <a:r>
              <a:rPr lang="en-US" dirty="0" err="1" smtClean="0">
                <a:latin typeface="Arial" charset="0"/>
              </a:rPr>
              <a:t>này</a:t>
            </a:r>
            <a:r>
              <a:rPr lang="en-US" dirty="0" smtClean="0">
                <a:latin typeface="Arial" charset="0"/>
              </a:rPr>
              <a:t> </a:t>
            </a:r>
            <a:r>
              <a:rPr lang="en-US" dirty="0" err="1" smtClean="0">
                <a:latin typeface="Arial" charset="0"/>
              </a:rPr>
              <a:t>rất</a:t>
            </a:r>
            <a:r>
              <a:rPr lang="en-US" dirty="0" smtClean="0">
                <a:latin typeface="Arial" charset="0"/>
              </a:rPr>
              <a:t> </a:t>
            </a:r>
            <a:r>
              <a:rPr lang="en-US" dirty="0" err="1" smtClean="0">
                <a:latin typeface="Arial" charset="0"/>
              </a:rPr>
              <a:t>hữu</a:t>
            </a:r>
            <a:r>
              <a:rPr lang="en-US" dirty="0" smtClean="0">
                <a:latin typeface="Arial" charset="0"/>
              </a:rPr>
              <a:t> </a:t>
            </a:r>
            <a:r>
              <a:rPr lang="en-US" dirty="0" err="1" smtClean="0">
                <a:latin typeface="Arial" charset="0"/>
              </a:rPr>
              <a:t>dụng</a:t>
            </a:r>
            <a:r>
              <a:rPr lang="en-US" dirty="0" smtClean="0">
                <a:latin typeface="Arial" charset="0"/>
              </a:rPr>
              <a:t> </a:t>
            </a:r>
            <a:r>
              <a:rPr lang="en-US" dirty="0" err="1" smtClean="0">
                <a:latin typeface="Arial" charset="0"/>
              </a:rPr>
              <a:t>khi</a:t>
            </a:r>
            <a:r>
              <a:rPr lang="en-US" dirty="0" smtClean="0">
                <a:latin typeface="Arial" charset="0"/>
              </a:rPr>
              <a:t> </a:t>
            </a:r>
            <a:r>
              <a:rPr lang="en-US" dirty="0" err="1" smtClean="0">
                <a:latin typeface="Arial" charset="0"/>
              </a:rPr>
              <a:t>bạn</a:t>
            </a:r>
            <a:r>
              <a:rPr lang="en-US" dirty="0" smtClean="0">
                <a:latin typeface="Arial" charset="0"/>
              </a:rPr>
              <a:t> </a:t>
            </a:r>
            <a:r>
              <a:rPr lang="en-US" dirty="0" err="1" smtClean="0">
                <a:latin typeface="Arial" charset="0"/>
              </a:rPr>
              <a:t>muốn</a:t>
            </a:r>
            <a:r>
              <a:rPr lang="en-US" dirty="0" smtClean="0">
                <a:latin typeface="Arial" charset="0"/>
              </a:rPr>
              <a:t> </a:t>
            </a:r>
            <a:r>
              <a:rPr lang="vi-VN" dirty="0" smtClean="0">
                <a:latin typeface="Arial" charset="0"/>
              </a:rPr>
              <a:t>định</a:t>
            </a:r>
            <a:r>
              <a:rPr lang="en-US" dirty="0" smtClean="0">
                <a:latin typeface="Arial" charset="0"/>
              </a:rPr>
              <a:t> </a:t>
            </a:r>
            <a:r>
              <a:rPr lang="en-US" dirty="0" err="1" smtClean="0">
                <a:latin typeface="Arial" charset="0"/>
              </a:rPr>
              <a:t>nghĩa</a:t>
            </a:r>
            <a:r>
              <a:rPr lang="en-US" dirty="0" smtClean="0">
                <a:latin typeface="Arial" charset="0"/>
              </a:rPr>
              <a:t> </a:t>
            </a:r>
            <a:r>
              <a:rPr lang="en-US" dirty="0" err="1" smtClean="0">
                <a:latin typeface="Arial" charset="0"/>
              </a:rPr>
              <a:t>những</a:t>
            </a:r>
            <a:r>
              <a:rPr lang="en-US" dirty="0" smtClean="0">
                <a:latin typeface="Arial" charset="0"/>
              </a:rPr>
              <a:t> </a:t>
            </a:r>
            <a:r>
              <a:rPr lang="en-US" dirty="0" err="1" smtClean="0">
                <a:latin typeface="Arial" charset="0"/>
              </a:rPr>
              <a:t>chức</a:t>
            </a:r>
            <a:r>
              <a:rPr lang="en-US" dirty="0" smtClean="0">
                <a:latin typeface="Arial" charset="0"/>
              </a:rPr>
              <a:t> n</a:t>
            </a:r>
            <a:r>
              <a:rPr lang="vi-VN" dirty="0" smtClean="0">
                <a:latin typeface="Arial" charset="0"/>
              </a:rPr>
              <a:t>ă</a:t>
            </a:r>
            <a:r>
              <a:rPr lang="en-US" dirty="0" err="1" smtClean="0">
                <a:latin typeface="Arial" charset="0"/>
              </a:rPr>
              <a:t>ng</a:t>
            </a:r>
            <a:r>
              <a:rPr lang="en-US" dirty="0" smtClean="0">
                <a:latin typeface="Arial" charset="0"/>
              </a:rPr>
              <a:t> </a:t>
            </a:r>
            <a:r>
              <a:rPr lang="en-US" dirty="0" err="1" smtClean="0">
                <a:latin typeface="Arial" charset="0"/>
              </a:rPr>
              <a:t>trùng</a:t>
            </a:r>
            <a:r>
              <a:rPr lang="en-US" dirty="0" smtClean="0">
                <a:latin typeface="Arial" charset="0"/>
              </a:rPr>
              <a:t> </a:t>
            </a:r>
            <a:r>
              <a:rPr lang="en-US" dirty="0" err="1" smtClean="0">
                <a:latin typeface="Arial" charset="0"/>
              </a:rPr>
              <a:t>nhau</a:t>
            </a:r>
            <a:r>
              <a:rPr lang="en-US" dirty="0" smtClean="0">
                <a:latin typeface="Arial" charset="0"/>
              </a:rPr>
              <a:t> </a:t>
            </a:r>
            <a:r>
              <a:rPr lang="en-US" dirty="0" err="1" smtClean="0">
                <a:latin typeface="Arial" charset="0"/>
              </a:rPr>
              <a:t>của</a:t>
            </a:r>
            <a:r>
              <a:rPr lang="en-US" dirty="0" smtClean="0">
                <a:latin typeface="Arial" charset="0"/>
              </a:rPr>
              <a:t> actor, </a:t>
            </a:r>
            <a:r>
              <a:rPr lang="en-US" dirty="0" err="1" smtClean="0">
                <a:latin typeface="Arial" charset="0"/>
              </a:rPr>
              <a:t>ví</a:t>
            </a:r>
            <a:r>
              <a:rPr lang="en-US" dirty="0" smtClean="0">
                <a:latin typeface="Arial" charset="0"/>
              </a:rPr>
              <a:t> </a:t>
            </a:r>
            <a:r>
              <a:rPr lang="en-US" dirty="0" err="1" smtClean="0">
                <a:latin typeface="Arial" charset="0"/>
              </a:rPr>
              <a:t>dụ</a:t>
            </a:r>
            <a:r>
              <a:rPr lang="en-US" dirty="0" smtClean="0">
                <a:latin typeface="Arial" charset="0"/>
              </a:rPr>
              <a:t>: </a:t>
            </a:r>
            <a:r>
              <a:rPr lang="en-US" dirty="0" err="1" smtClean="0">
                <a:latin typeface="Arial" charset="0"/>
              </a:rPr>
              <a:t>cả</a:t>
            </a:r>
            <a:r>
              <a:rPr lang="en-US" dirty="0" smtClean="0">
                <a:latin typeface="Arial" charset="0"/>
              </a:rPr>
              <a:t> </a:t>
            </a:r>
            <a:r>
              <a:rPr lang="en-US" dirty="0" err="1" smtClean="0">
                <a:latin typeface="Arial" charset="0"/>
              </a:rPr>
              <a:t>khách</a:t>
            </a:r>
            <a:r>
              <a:rPr lang="en-US" dirty="0" smtClean="0">
                <a:latin typeface="Arial" charset="0"/>
              </a:rPr>
              <a:t> </a:t>
            </a:r>
            <a:r>
              <a:rPr lang="en-US" dirty="0" err="1" smtClean="0">
                <a:latin typeface="Arial" charset="0"/>
              </a:rPr>
              <a:t>hàng</a:t>
            </a:r>
            <a:r>
              <a:rPr lang="en-US" dirty="0" smtClean="0">
                <a:latin typeface="Arial" charset="0"/>
              </a:rPr>
              <a:t> </a:t>
            </a:r>
            <a:r>
              <a:rPr lang="en-US" dirty="0" err="1" smtClean="0">
                <a:latin typeface="Arial" charset="0"/>
              </a:rPr>
              <a:t>và</a:t>
            </a:r>
            <a:r>
              <a:rPr lang="en-US" dirty="0" smtClean="0">
                <a:latin typeface="Arial" charset="0"/>
              </a:rPr>
              <a:t> </a:t>
            </a:r>
            <a:r>
              <a:rPr lang="en-US" dirty="0" err="1" smtClean="0">
                <a:latin typeface="Arial" charset="0"/>
              </a:rPr>
              <a:t>ng</a:t>
            </a:r>
            <a:r>
              <a:rPr lang="vi-VN" dirty="0" smtClean="0">
                <a:latin typeface="Arial" charset="0"/>
              </a:rPr>
              <a:t>ười</a:t>
            </a:r>
            <a:r>
              <a:rPr lang="en-US" dirty="0" smtClean="0">
                <a:latin typeface="Arial" charset="0"/>
              </a:rPr>
              <a:t> </a:t>
            </a:r>
            <a:r>
              <a:rPr lang="en-US" dirty="0" err="1" smtClean="0">
                <a:latin typeface="Arial" charset="0"/>
              </a:rPr>
              <a:t>quản</a:t>
            </a:r>
            <a:r>
              <a:rPr lang="en-US" dirty="0" smtClean="0">
                <a:latin typeface="Arial" charset="0"/>
              </a:rPr>
              <a:t> </a:t>
            </a:r>
            <a:r>
              <a:rPr lang="en-US" dirty="0" err="1" smtClean="0">
                <a:latin typeface="Arial" charset="0"/>
              </a:rPr>
              <a:t>trị</a:t>
            </a:r>
            <a:r>
              <a:rPr lang="en-US" dirty="0" smtClean="0">
                <a:latin typeface="Arial" charset="0"/>
              </a:rPr>
              <a:t> </a:t>
            </a:r>
            <a:r>
              <a:rPr lang="en-US" dirty="0" err="1" smtClean="0">
                <a:latin typeface="Arial" charset="0"/>
              </a:rPr>
              <a:t>hê</a:t>
            </a:r>
            <a:r>
              <a:rPr lang="en-US" dirty="0" smtClean="0">
                <a:latin typeface="Arial" charset="0"/>
              </a:rPr>
              <a:t> </a:t>
            </a:r>
            <a:r>
              <a:rPr lang="en-US" dirty="0" err="1" smtClean="0">
                <a:latin typeface="Arial" charset="0"/>
              </a:rPr>
              <a:t>thống</a:t>
            </a:r>
            <a:r>
              <a:rPr lang="en-US" dirty="0" smtClean="0">
                <a:latin typeface="Arial" charset="0"/>
              </a:rPr>
              <a:t> </a:t>
            </a:r>
            <a:r>
              <a:rPr lang="vi-VN" dirty="0" smtClean="0">
                <a:latin typeface="Arial" charset="0"/>
              </a:rPr>
              <a:t>đều</a:t>
            </a:r>
            <a:r>
              <a:rPr lang="en-US" dirty="0" smtClean="0">
                <a:latin typeface="Arial" charset="0"/>
              </a:rPr>
              <a:t> </a:t>
            </a:r>
            <a:r>
              <a:rPr lang="en-US" dirty="0" err="1" smtClean="0">
                <a:latin typeface="Arial" charset="0"/>
              </a:rPr>
              <a:t>phải</a:t>
            </a:r>
            <a:r>
              <a:rPr lang="en-US" dirty="0" smtClean="0">
                <a:latin typeface="Arial" charset="0"/>
              </a:rPr>
              <a:t> login </a:t>
            </a:r>
            <a:r>
              <a:rPr lang="en-US" dirty="0" err="1" smtClean="0">
                <a:latin typeface="Arial" charset="0"/>
              </a:rPr>
              <a:t>và</a:t>
            </a:r>
            <a:r>
              <a:rPr lang="en-US" dirty="0" smtClean="0">
                <a:latin typeface="Arial" charset="0"/>
              </a:rPr>
              <a:t> </a:t>
            </a:r>
            <a:r>
              <a:rPr lang="en-US" dirty="0" err="1" smtClean="0">
                <a:latin typeface="Arial" charset="0"/>
              </a:rPr>
              <a:t>có</a:t>
            </a:r>
            <a:r>
              <a:rPr lang="en-US" dirty="0" smtClean="0">
                <a:latin typeface="Arial" charset="0"/>
              </a:rPr>
              <a:t> account/password</a:t>
            </a:r>
          </a:p>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15</a:t>
            </a:fld>
            <a:endParaRPr lang="en-US"/>
          </a:p>
        </p:txBody>
      </p:sp>
    </p:spTree>
    <p:extLst>
      <p:ext uri="{BB962C8B-B14F-4D97-AF65-F5344CB8AC3E}">
        <p14:creationId xmlns:p14="http://schemas.microsoft.com/office/powerpoint/2010/main" val="1617563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16</a:t>
            </a:fld>
            <a:endParaRPr lang="en-US"/>
          </a:p>
        </p:txBody>
      </p:sp>
    </p:spTree>
    <p:extLst>
      <p:ext uri="{BB962C8B-B14F-4D97-AF65-F5344CB8AC3E}">
        <p14:creationId xmlns:p14="http://schemas.microsoft.com/office/powerpoint/2010/main" val="2885990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Arial" charset="0"/>
              </a:rPr>
              <a:t>Use case relationship: include: use case </a:t>
            </a:r>
            <a:r>
              <a:rPr lang="vi-VN" dirty="0" smtClean="0">
                <a:latin typeface="Arial" charset="0"/>
              </a:rPr>
              <a:t>đầu</a:t>
            </a:r>
            <a:r>
              <a:rPr lang="en-US" dirty="0" smtClean="0">
                <a:latin typeface="Arial" charset="0"/>
              </a:rPr>
              <a:t> </a:t>
            </a:r>
            <a:r>
              <a:rPr lang="en-US" dirty="0" err="1" smtClean="0">
                <a:latin typeface="Arial" charset="0"/>
              </a:rPr>
              <a:t>tiên</a:t>
            </a:r>
            <a:r>
              <a:rPr lang="en-US" dirty="0" smtClean="0">
                <a:latin typeface="Arial" charset="0"/>
              </a:rPr>
              <a:t> </a:t>
            </a:r>
            <a:r>
              <a:rPr lang="en-US" dirty="0" err="1" smtClean="0">
                <a:latin typeface="Arial" charset="0"/>
              </a:rPr>
              <a:t>sử</a:t>
            </a:r>
            <a:r>
              <a:rPr lang="en-US" dirty="0" smtClean="0">
                <a:latin typeface="Arial" charset="0"/>
              </a:rPr>
              <a:t> </a:t>
            </a:r>
            <a:r>
              <a:rPr lang="en-US" dirty="0" err="1" smtClean="0">
                <a:latin typeface="Arial" charset="0"/>
              </a:rPr>
              <a:t>dụng</a:t>
            </a:r>
            <a:r>
              <a:rPr lang="en-US" dirty="0" smtClean="0">
                <a:latin typeface="Arial" charset="0"/>
              </a:rPr>
              <a:t>/ </a:t>
            </a:r>
            <a:r>
              <a:rPr lang="en-US" dirty="0" err="1" smtClean="0">
                <a:latin typeface="Arial" charset="0"/>
              </a:rPr>
              <a:t>phụ</a:t>
            </a:r>
            <a:r>
              <a:rPr lang="en-US" dirty="0" smtClean="0">
                <a:latin typeface="Arial" charset="0"/>
              </a:rPr>
              <a:t> </a:t>
            </a:r>
            <a:r>
              <a:rPr lang="en-US" dirty="0" err="1" smtClean="0">
                <a:latin typeface="Arial" charset="0"/>
              </a:rPr>
              <a:t>thuộc</a:t>
            </a:r>
            <a:r>
              <a:rPr lang="en-US" dirty="0" smtClean="0">
                <a:latin typeface="Arial" charset="0"/>
              </a:rPr>
              <a:t> </a:t>
            </a:r>
            <a:r>
              <a:rPr lang="en-US" dirty="0" err="1" smtClean="0">
                <a:latin typeface="Arial" charset="0"/>
              </a:rPr>
              <a:t>vào</a:t>
            </a:r>
            <a:r>
              <a:rPr lang="en-US" dirty="0" smtClean="0">
                <a:latin typeface="Arial" charset="0"/>
              </a:rPr>
              <a:t> </a:t>
            </a:r>
            <a:r>
              <a:rPr lang="en-US" dirty="0" err="1" smtClean="0">
                <a:latin typeface="Arial" charset="0"/>
              </a:rPr>
              <a:t>kết</a:t>
            </a:r>
            <a:r>
              <a:rPr lang="en-US" dirty="0" smtClean="0">
                <a:latin typeface="Arial" charset="0"/>
              </a:rPr>
              <a:t> </a:t>
            </a:r>
            <a:r>
              <a:rPr lang="en-US" dirty="0" err="1" smtClean="0">
                <a:latin typeface="Arial" charset="0"/>
              </a:rPr>
              <a:t>quả</a:t>
            </a:r>
            <a:r>
              <a:rPr lang="en-US" dirty="0" smtClean="0">
                <a:latin typeface="Arial" charset="0"/>
              </a:rPr>
              <a:t> </a:t>
            </a:r>
            <a:r>
              <a:rPr lang="en-US" dirty="0" err="1" smtClean="0">
                <a:latin typeface="Arial" charset="0"/>
              </a:rPr>
              <a:t>của</a:t>
            </a:r>
            <a:r>
              <a:rPr lang="en-US" dirty="0" smtClean="0">
                <a:latin typeface="Arial" charset="0"/>
              </a:rPr>
              <a:t> use case </a:t>
            </a:r>
            <a:r>
              <a:rPr lang="vi-VN" dirty="0" smtClean="0">
                <a:latin typeface="Arial" charset="0"/>
              </a:rPr>
              <a:t>được</a:t>
            </a:r>
            <a:r>
              <a:rPr lang="en-US" dirty="0" smtClean="0">
                <a:latin typeface="Arial" charset="0"/>
              </a:rPr>
              <a:t> </a:t>
            </a:r>
            <a:r>
              <a:rPr lang="en-US" dirty="0" err="1" smtClean="0">
                <a:latin typeface="Arial" charset="0"/>
              </a:rPr>
              <a:t>bao</a:t>
            </a:r>
            <a:r>
              <a:rPr lang="en-US" dirty="0" smtClean="0">
                <a:latin typeface="Arial" charset="0"/>
              </a:rPr>
              <a:t> </a:t>
            </a:r>
            <a:r>
              <a:rPr lang="en-US" dirty="0" err="1" smtClean="0">
                <a:latin typeface="Arial" charset="0"/>
              </a:rPr>
              <a:t>gồm</a:t>
            </a:r>
            <a:r>
              <a:rPr lang="en-US" dirty="0" smtClean="0">
                <a:latin typeface="Arial" charset="0"/>
              </a:rPr>
              <a:t>, </a:t>
            </a:r>
            <a:r>
              <a:rPr lang="en-US" dirty="0" err="1" smtClean="0">
                <a:latin typeface="Arial" charset="0"/>
              </a:rPr>
              <a:t>ví</a:t>
            </a:r>
            <a:r>
              <a:rPr lang="en-US" dirty="0" smtClean="0">
                <a:latin typeface="Arial" charset="0"/>
              </a:rPr>
              <a:t> </a:t>
            </a:r>
            <a:r>
              <a:rPr lang="en-US" dirty="0" err="1" smtClean="0">
                <a:latin typeface="Arial" charset="0"/>
              </a:rPr>
              <a:t>dụ</a:t>
            </a:r>
            <a:r>
              <a:rPr lang="en-US" dirty="0" smtClean="0">
                <a:latin typeface="Arial" charset="0"/>
              </a:rPr>
              <a:t>: </a:t>
            </a:r>
            <a:r>
              <a:rPr lang="en-US" dirty="0" err="1" smtClean="0">
                <a:latin typeface="Arial" charset="0"/>
              </a:rPr>
              <a:t>việc</a:t>
            </a:r>
            <a:r>
              <a:rPr lang="en-US" dirty="0" smtClean="0">
                <a:latin typeface="Arial" charset="0"/>
              </a:rPr>
              <a:t> </a:t>
            </a:r>
            <a:r>
              <a:rPr lang="en-US" dirty="0" err="1" smtClean="0">
                <a:latin typeface="Arial" charset="0"/>
              </a:rPr>
              <a:t>thực</a:t>
            </a:r>
            <a:r>
              <a:rPr lang="en-US" dirty="0" smtClean="0">
                <a:latin typeface="Arial" charset="0"/>
              </a:rPr>
              <a:t> </a:t>
            </a:r>
            <a:r>
              <a:rPr lang="en-US" dirty="0" err="1" smtClean="0">
                <a:latin typeface="Arial" charset="0"/>
              </a:rPr>
              <a:t>hiện</a:t>
            </a:r>
            <a:r>
              <a:rPr lang="en-US" dirty="0" smtClean="0">
                <a:latin typeface="Arial" charset="0"/>
              </a:rPr>
              <a:t> </a:t>
            </a:r>
            <a:r>
              <a:rPr lang="en-US" dirty="0" err="1" smtClean="0">
                <a:latin typeface="Arial" charset="0"/>
              </a:rPr>
              <a:t>giao</a:t>
            </a:r>
            <a:r>
              <a:rPr lang="en-US" dirty="0" smtClean="0">
                <a:latin typeface="Arial" charset="0"/>
              </a:rPr>
              <a:t> </a:t>
            </a:r>
            <a:r>
              <a:rPr lang="en-US" dirty="0" err="1" smtClean="0">
                <a:latin typeface="Arial" charset="0"/>
              </a:rPr>
              <a:t>dịch</a:t>
            </a:r>
            <a:r>
              <a:rPr lang="en-US" dirty="0" smtClean="0">
                <a:latin typeface="Arial" charset="0"/>
              </a:rPr>
              <a:t> (Process Transaction) </a:t>
            </a:r>
            <a:r>
              <a:rPr lang="en-US" dirty="0" err="1" smtClean="0">
                <a:latin typeface="Arial" charset="0"/>
              </a:rPr>
              <a:t>tuỳ</a:t>
            </a:r>
            <a:r>
              <a:rPr lang="en-US" dirty="0" smtClean="0">
                <a:latin typeface="Arial" charset="0"/>
              </a:rPr>
              <a:t> </a:t>
            </a:r>
            <a:r>
              <a:rPr lang="en-US" dirty="0" err="1" smtClean="0">
                <a:latin typeface="Arial" charset="0"/>
              </a:rPr>
              <a:t>thuộc</a:t>
            </a:r>
            <a:r>
              <a:rPr lang="en-US" dirty="0" smtClean="0">
                <a:latin typeface="Arial" charset="0"/>
              </a:rPr>
              <a:t> </a:t>
            </a:r>
            <a:r>
              <a:rPr lang="en-US" dirty="0" err="1" smtClean="0">
                <a:latin typeface="Arial" charset="0"/>
              </a:rPr>
              <a:t>vào</a:t>
            </a:r>
            <a:r>
              <a:rPr lang="en-US" dirty="0" smtClean="0">
                <a:latin typeface="Arial" charset="0"/>
              </a:rPr>
              <a:t> </a:t>
            </a:r>
            <a:r>
              <a:rPr lang="en-US" dirty="0" err="1" smtClean="0">
                <a:latin typeface="Arial" charset="0"/>
              </a:rPr>
              <a:t>kết</a:t>
            </a:r>
            <a:r>
              <a:rPr lang="en-US" dirty="0" smtClean="0">
                <a:latin typeface="Arial" charset="0"/>
              </a:rPr>
              <a:t> </a:t>
            </a:r>
            <a:r>
              <a:rPr lang="en-US" dirty="0" err="1" smtClean="0">
                <a:latin typeface="Arial" charset="0"/>
              </a:rPr>
              <a:t>quả</a:t>
            </a:r>
            <a:r>
              <a:rPr lang="en-US" dirty="0" smtClean="0">
                <a:latin typeface="Arial" charset="0"/>
              </a:rPr>
              <a:t> </a:t>
            </a:r>
            <a:r>
              <a:rPr lang="en-US" dirty="0" err="1" smtClean="0">
                <a:latin typeface="Arial" charset="0"/>
              </a:rPr>
              <a:t>của</a:t>
            </a:r>
            <a:r>
              <a:rPr lang="en-US" dirty="0" smtClean="0">
                <a:latin typeface="Arial" charset="0"/>
              </a:rPr>
              <a:t> </a:t>
            </a:r>
            <a:r>
              <a:rPr lang="en-US" dirty="0" err="1" smtClean="0">
                <a:latin typeface="Arial" charset="0"/>
              </a:rPr>
              <a:t>việc</a:t>
            </a:r>
            <a:r>
              <a:rPr lang="en-US" dirty="0" smtClean="0">
                <a:latin typeface="Arial" charset="0"/>
              </a:rPr>
              <a:t> </a:t>
            </a:r>
            <a:r>
              <a:rPr lang="en-US" dirty="0" err="1" smtClean="0">
                <a:latin typeface="Arial" charset="0"/>
              </a:rPr>
              <a:t>kiểm</a:t>
            </a:r>
            <a:r>
              <a:rPr lang="en-US" dirty="0" smtClean="0">
                <a:latin typeface="Arial" charset="0"/>
              </a:rPr>
              <a:t> </a:t>
            </a:r>
            <a:r>
              <a:rPr lang="vi-VN" dirty="0" smtClean="0">
                <a:latin typeface="Arial" charset="0"/>
              </a:rPr>
              <a:t>định</a:t>
            </a:r>
            <a:r>
              <a:rPr lang="en-US" dirty="0" smtClean="0">
                <a:latin typeface="Arial" charset="0"/>
              </a:rPr>
              <a:t> </a:t>
            </a:r>
            <a:r>
              <a:rPr lang="en-US" dirty="0" err="1" smtClean="0">
                <a:latin typeface="Arial" charset="0"/>
              </a:rPr>
              <a:t>ng</a:t>
            </a:r>
            <a:r>
              <a:rPr lang="vi-VN" dirty="0" smtClean="0">
                <a:latin typeface="Arial" charset="0"/>
              </a:rPr>
              <a:t>ười</a:t>
            </a:r>
            <a:r>
              <a:rPr lang="en-US" dirty="0" smtClean="0">
                <a:latin typeface="Arial" charset="0"/>
              </a:rPr>
              <a:t> </a:t>
            </a:r>
            <a:r>
              <a:rPr lang="en-US" dirty="0" err="1" smtClean="0">
                <a:latin typeface="Arial" charset="0"/>
              </a:rPr>
              <a:t>sử</a:t>
            </a:r>
            <a:r>
              <a:rPr lang="en-US" dirty="0" smtClean="0">
                <a:latin typeface="Arial" charset="0"/>
              </a:rPr>
              <a:t> </a:t>
            </a:r>
            <a:r>
              <a:rPr lang="en-US" dirty="0" err="1" smtClean="0">
                <a:latin typeface="Arial" charset="0"/>
              </a:rPr>
              <a:t>dụng</a:t>
            </a:r>
            <a:endParaRPr lang="en-US" dirty="0" smtClean="0">
              <a:latin typeface="Arial" charset="0"/>
            </a:endParaRPr>
          </a:p>
          <a:p>
            <a:r>
              <a:rPr lang="en-US" dirty="0" smtClean="0">
                <a:latin typeface="Arial" charset="0"/>
              </a:rPr>
              <a:t>(benefit: use-case </a:t>
            </a:r>
            <a:r>
              <a:rPr lang="en-US" dirty="0" err="1" smtClean="0">
                <a:latin typeface="Arial" charset="0"/>
              </a:rPr>
              <a:t>duoc</a:t>
            </a:r>
            <a:r>
              <a:rPr lang="en-US" dirty="0" smtClean="0">
                <a:latin typeface="Arial" charset="0"/>
              </a:rPr>
              <a:t> included </a:t>
            </a:r>
            <a:r>
              <a:rPr lang="en-US" dirty="0" err="1" smtClean="0">
                <a:latin typeface="Arial" charset="0"/>
              </a:rPr>
              <a:t>thuong</a:t>
            </a:r>
            <a:r>
              <a:rPr lang="en-US" dirty="0" smtClean="0">
                <a:latin typeface="Arial" charset="0"/>
              </a:rPr>
              <a:t> </a:t>
            </a:r>
            <a:r>
              <a:rPr lang="en-US" dirty="0" err="1" smtClean="0">
                <a:latin typeface="Arial" charset="0"/>
              </a:rPr>
              <a:t>duoc</a:t>
            </a:r>
            <a:r>
              <a:rPr lang="en-US" dirty="0" smtClean="0">
                <a:latin typeface="Arial" charset="0"/>
              </a:rPr>
              <a:t> dung </a:t>
            </a:r>
            <a:r>
              <a:rPr lang="en-US" dirty="0" err="1" smtClean="0">
                <a:latin typeface="Arial" charset="0"/>
              </a:rPr>
              <a:t>chung</a:t>
            </a:r>
            <a:r>
              <a:rPr lang="en-US" dirty="0" smtClean="0">
                <a:latin typeface="Arial" charset="0"/>
              </a:rPr>
              <a:t> </a:t>
            </a:r>
            <a:r>
              <a:rPr lang="en-US" dirty="0" err="1" smtClean="0">
                <a:latin typeface="Arial" charset="0"/>
              </a:rPr>
              <a:t>cho</a:t>
            </a:r>
            <a:r>
              <a:rPr lang="en-US" dirty="0" smtClean="0">
                <a:latin typeface="Arial" charset="0"/>
              </a:rPr>
              <a:t> </a:t>
            </a:r>
            <a:r>
              <a:rPr lang="en-US" dirty="0" err="1" smtClean="0">
                <a:latin typeface="Arial" charset="0"/>
              </a:rPr>
              <a:t>nhieu</a:t>
            </a:r>
            <a:r>
              <a:rPr lang="en-US" dirty="0" smtClean="0">
                <a:latin typeface="Arial" charset="0"/>
              </a:rPr>
              <a:t> use-case </a:t>
            </a:r>
            <a:r>
              <a:rPr lang="en-US" dirty="0" err="1" smtClean="0">
                <a:latin typeface="Arial" charset="0"/>
              </a:rPr>
              <a:t>khac</a:t>
            </a:r>
            <a:r>
              <a:rPr lang="en-US" dirty="0" smtClean="0">
                <a:latin typeface="Arial" charset="0"/>
              </a:rPr>
              <a:t>)</a:t>
            </a:r>
          </a:p>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17</a:t>
            </a:fld>
            <a:endParaRPr lang="en-US"/>
          </a:p>
        </p:txBody>
      </p:sp>
    </p:spTree>
    <p:extLst>
      <p:ext uri="{BB962C8B-B14F-4D97-AF65-F5344CB8AC3E}">
        <p14:creationId xmlns:p14="http://schemas.microsoft.com/office/powerpoint/2010/main" val="304737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charset="0"/>
              </a:rPr>
              <a:t>Use case relationship: extend: </a:t>
            </a:r>
            <a:r>
              <a:rPr lang="en-US" dirty="0" err="1" smtClean="0">
                <a:latin typeface="Arial" charset="0"/>
              </a:rPr>
              <a:t>cho</a:t>
            </a:r>
            <a:r>
              <a:rPr lang="en-US" dirty="0" smtClean="0">
                <a:latin typeface="Arial" charset="0"/>
              </a:rPr>
              <a:t> </a:t>
            </a:r>
            <a:r>
              <a:rPr lang="en-US" dirty="0" err="1" smtClean="0">
                <a:latin typeface="Arial" charset="0"/>
              </a:rPr>
              <a:t>biết</a:t>
            </a:r>
            <a:r>
              <a:rPr lang="en-US" dirty="0" smtClean="0">
                <a:latin typeface="Arial" charset="0"/>
              </a:rPr>
              <a:t> </a:t>
            </a:r>
            <a:r>
              <a:rPr lang="en-US" dirty="0" err="1" smtClean="0">
                <a:latin typeface="Arial" charset="0"/>
              </a:rPr>
              <a:t>hành</a:t>
            </a:r>
            <a:r>
              <a:rPr lang="en-US" dirty="0" smtClean="0">
                <a:latin typeface="Arial" charset="0"/>
              </a:rPr>
              <a:t> vi </a:t>
            </a:r>
            <a:r>
              <a:rPr lang="en-US" dirty="0" err="1" smtClean="0">
                <a:latin typeface="Arial" charset="0"/>
              </a:rPr>
              <a:t>của</a:t>
            </a:r>
            <a:r>
              <a:rPr lang="en-US" dirty="0" smtClean="0">
                <a:latin typeface="Arial" charset="0"/>
              </a:rPr>
              <a:t> </a:t>
            </a:r>
            <a:r>
              <a:rPr lang="en-US" dirty="0" err="1" smtClean="0">
                <a:latin typeface="Arial" charset="0"/>
              </a:rPr>
              <a:t>một</a:t>
            </a:r>
            <a:r>
              <a:rPr lang="en-US" dirty="0" smtClean="0">
                <a:latin typeface="Arial" charset="0"/>
              </a:rPr>
              <a:t> use case </a:t>
            </a:r>
            <a:r>
              <a:rPr lang="vi-VN" dirty="0" smtClean="0">
                <a:latin typeface="Arial" charset="0"/>
              </a:rPr>
              <a:t>được</a:t>
            </a:r>
            <a:r>
              <a:rPr lang="en-US" dirty="0" smtClean="0">
                <a:latin typeface="Arial" charset="0"/>
              </a:rPr>
              <a:t> extend (</a:t>
            </a:r>
            <a:r>
              <a:rPr lang="en-US" dirty="0" err="1" smtClean="0">
                <a:latin typeface="Arial" charset="0"/>
              </a:rPr>
              <a:t>mở</a:t>
            </a:r>
            <a:r>
              <a:rPr lang="en-US" dirty="0" smtClean="0">
                <a:latin typeface="Arial" charset="0"/>
              </a:rPr>
              <a:t> </a:t>
            </a:r>
            <a:r>
              <a:rPr lang="en-US" dirty="0" err="1" smtClean="0">
                <a:latin typeface="Arial" charset="0"/>
              </a:rPr>
              <a:t>rộng</a:t>
            </a:r>
            <a:r>
              <a:rPr lang="en-US" dirty="0" smtClean="0">
                <a:latin typeface="Arial" charset="0"/>
              </a:rPr>
              <a:t>) </a:t>
            </a:r>
            <a:r>
              <a:rPr lang="en-US" dirty="0" err="1" smtClean="0">
                <a:latin typeface="Arial" charset="0"/>
              </a:rPr>
              <a:t>theo</a:t>
            </a:r>
            <a:r>
              <a:rPr lang="en-US" dirty="0" smtClean="0">
                <a:latin typeface="Arial" charset="0"/>
              </a:rPr>
              <a:t> </a:t>
            </a:r>
            <a:r>
              <a:rPr lang="en-US" dirty="0" err="1" smtClean="0">
                <a:latin typeface="Arial" charset="0"/>
              </a:rPr>
              <a:t>một</a:t>
            </a:r>
            <a:r>
              <a:rPr lang="en-US" dirty="0" smtClean="0">
                <a:latin typeface="Arial" charset="0"/>
              </a:rPr>
              <a:t> use case </a:t>
            </a:r>
            <a:r>
              <a:rPr lang="en-US" dirty="0" err="1" smtClean="0">
                <a:latin typeface="Arial" charset="0"/>
              </a:rPr>
              <a:t>khác</a:t>
            </a:r>
            <a:r>
              <a:rPr lang="en-US" dirty="0" smtClean="0">
                <a:latin typeface="Arial" charset="0"/>
              </a:rPr>
              <a:t> </a:t>
            </a:r>
            <a:r>
              <a:rPr lang="en-US" dirty="0" err="1" smtClean="0">
                <a:latin typeface="Arial" charset="0"/>
              </a:rPr>
              <a:t>theo</a:t>
            </a:r>
            <a:r>
              <a:rPr lang="en-US" dirty="0" smtClean="0">
                <a:latin typeface="Arial" charset="0"/>
              </a:rPr>
              <a:t> </a:t>
            </a:r>
            <a:r>
              <a:rPr lang="en-US" dirty="0" err="1" smtClean="0">
                <a:latin typeface="Arial" charset="0"/>
              </a:rPr>
              <a:t>một</a:t>
            </a:r>
            <a:r>
              <a:rPr lang="en-US" dirty="0" smtClean="0">
                <a:latin typeface="Arial" charset="0"/>
              </a:rPr>
              <a:t> </a:t>
            </a:r>
            <a:r>
              <a:rPr lang="vi-VN" dirty="0" smtClean="0">
                <a:latin typeface="Arial" charset="0"/>
              </a:rPr>
              <a:t>đ</a:t>
            </a:r>
            <a:r>
              <a:rPr lang="en-US" dirty="0" err="1" smtClean="0">
                <a:latin typeface="Arial" charset="0"/>
              </a:rPr>
              <a:t>iều</a:t>
            </a:r>
            <a:r>
              <a:rPr lang="en-US" dirty="0" smtClean="0">
                <a:latin typeface="Arial" charset="0"/>
              </a:rPr>
              <a:t> </a:t>
            </a:r>
            <a:r>
              <a:rPr lang="en-US" dirty="0" err="1" smtClean="0">
                <a:latin typeface="Arial" charset="0"/>
              </a:rPr>
              <a:t>kiện</a:t>
            </a:r>
            <a:r>
              <a:rPr lang="en-US" dirty="0" smtClean="0">
                <a:latin typeface="Arial" charset="0"/>
              </a:rPr>
              <a:t> </a:t>
            </a:r>
            <a:r>
              <a:rPr lang="en-US" dirty="0" err="1" smtClean="0">
                <a:latin typeface="Arial" charset="0"/>
              </a:rPr>
              <a:t>nào</a:t>
            </a:r>
            <a:r>
              <a:rPr lang="en-US" dirty="0" smtClean="0">
                <a:latin typeface="Arial" charset="0"/>
              </a:rPr>
              <a:t> </a:t>
            </a:r>
            <a:r>
              <a:rPr lang="vi-VN" dirty="0" smtClean="0">
                <a:latin typeface="Arial" charset="0"/>
              </a:rPr>
              <a:t>đó</a:t>
            </a:r>
            <a:r>
              <a:rPr lang="en-US" dirty="0" smtClean="0">
                <a:latin typeface="Arial" charset="0"/>
              </a:rPr>
              <a:t>, </a:t>
            </a:r>
            <a:r>
              <a:rPr lang="en-US" dirty="0" err="1" smtClean="0">
                <a:latin typeface="Arial" charset="0"/>
              </a:rPr>
              <a:t>ví</a:t>
            </a:r>
            <a:r>
              <a:rPr lang="en-US" dirty="0" smtClean="0">
                <a:latin typeface="Arial" charset="0"/>
              </a:rPr>
              <a:t> </a:t>
            </a:r>
            <a:r>
              <a:rPr lang="en-US" dirty="0" err="1" smtClean="0">
                <a:latin typeface="Arial" charset="0"/>
              </a:rPr>
              <a:t>dụ</a:t>
            </a:r>
            <a:r>
              <a:rPr lang="en-US" dirty="0" smtClean="0">
                <a:latin typeface="Arial" charset="0"/>
              </a:rPr>
              <a:t>: </a:t>
            </a:r>
            <a:r>
              <a:rPr lang="en-US" dirty="0" err="1" smtClean="0">
                <a:latin typeface="Arial" charset="0"/>
              </a:rPr>
              <a:t>việc</a:t>
            </a:r>
            <a:r>
              <a:rPr lang="en-US" dirty="0" smtClean="0">
                <a:latin typeface="Arial" charset="0"/>
              </a:rPr>
              <a:t> </a:t>
            </a:r>
            <a:r>
              <a:rPr lang="en-US" dirty="0" err="1" smtClean="0">
                <a:latin typeface="Arial" charset="0"/>
              </a:rPr>
              <a:t>kiểm</a:t>
            </a:r>
            <a:r>
              <a:rPr lang="en-US" dirty="0" smtClean="0">
                <a:latin typeface="Arial" charset="0"/>
              </a:rPr>
              <a:t> </a:t>
            </a:r>
            <a:r>
              <a:rPr lang="vi-VN" dirty="0" smtClean="0">
                <a:latin typeface="Arial" charset="0"/>
              </a:rPr>
              <a:t>định</a:t>
            </a:r>
            <a:r>
              <a:rPr lang="en-US" dirty="0" smtClean="0">
                <a:latin typeface="Arial" charset="0"/>
              </a:rPr>
              <a:t> </a:t>
            </a:r>
            <a:r>
              <a:rPr lang="en-US" dirty="0" err="1" smtClean="0">
                <a:latin typeface="Arial" charset="0"/>
              </a:rPr>
              <a:t>ng</a:t>
            </a:r>
            <a:r>
              <a:rPr lang="vi-VN" dirty="0" smtClean="0">
                <a:latin typeface="Arial" charset="0"/>
              </a:rPr>
              <a:t>ười</a:t>
            </a:r>
            <a:r>
              <a:rPr lang="en-US" dirty="0" smtClean="0">
                <a:latin typeface="Arial" charset="0"/>
              </a:rPr>
              <a:t> </a:t>
            </a:r>
            <a:r>
              <a:rPr lang="en-US" dirty="0" err="1" smtClean="0">
                <a:latin typeface="Arial" charset="0"/>
              </a:rPr>
              <a:t>sử</a:t>
            </a:r>
            <a:r>
              <a:rPr lang="en-US" dirty="0" smtClean="0">
                <a:latin typeface="Arial" charset="0"/>
              </a:rPr>
              <a:t> </a:t>
            </a:r>
            <a:r>
              <a:rPr lang="en-US" dirty="0" err="1" smtClean="0">
                <a:latin typeface="Arial" charset="0"/>
              </a:rPr>
              <a:t>dụng</a:t>
            </a:r>
            <a:r>
              <a:rPr lang="en-US" dirty="0" smtClean="0">
                <a:latin typeface="Arial" charset="0"/>
              </a:rPr>
              <a:t> </a:t>
            </a:r>
            <a:r>
              <a:rPr lang="en-US" dirty="0" err="1" smtClean="0">
                <a:latin typeface="Arial" charset="0"/>
              </a:rPr>
              <a:t>có</a:t>
            </a:r>
            <a:r>
              <a:rPr lang="en-US" dirty="0" smtClean="0">
                <a:latin typeface="Arial" charset="0"/>
              </a:rPr>
              <a:t> </a:t>
            </a:r>
            <a:r>
              <a:rPr lang="en-US" dirty="0" err="1" smtClean="0">
                <a:latin typeface="Arial" charset="0"/>
              </a:rPr>
              <a:t>thể</a:t>
            </a:r>
            <a:r>
              <a:rPr lang="en-US" dirty="0" smtClean="0">
                <a:latin typeface="Arial" charset="0"/>
              </a:rPr>
              <a:t> </a:t>
            </a:r>
            <a:r>
              <a:rPr lang="vi-VN" dirty="0" smtClean="0">
                <a:latin typeface="Arial" charset="0"/>
              </a:rPr>
              <a:t>được</a:t>
            </a:r>
            <a:r>
              <a:rPr lang="en-US" dirty="0" smtClean="0">
                <a:latin typeface="Arial" charset="0"/>
              </a:rPr>
              <a:t> </a:t>
            </a:r>
            <a:r>
              <a:rPr lang="en-US" dirty="0" err="1" smtClean="0">
                <a:latin typeface="Arial" charset="0"/>
              </a:rPr>
              <a:t>mở</a:t>
            </a:r>
            <a:r>
              <a:rPr lang="en-US" dirty="0" smtClean="0">
                <a:latin typeface="Arial" charset="0"/>
              </a:rPr>
              <a:t> </a:t>
            </a:r>
            <a:r>
              <a:rPr lang="en-US" dirty="0" err="1" smtClean="0">
                <a:latin typeface="Arial" charset="0"/>
              </a:rPr>
              <a:t>rộng</a:t>
            </a:r>
            <a:r>
              <a:rPr lang="en-US" dirty="0" smtClean="0">
                <a:latin typeface="Arial" charset="0"/>
              </a:rPr>
              <a:t> </a:t>
            </a:r>
            <a:r>
              <a:rPr lang="en-US" dirty="0" err="1" smtClean="0">
                <a:latin typeface="Arial" charset="0"/>
              </a:rPr>
              <a:t>ra</a:t>
            </a:r>
            <a:r>
              <a:rPr lang="en-US" dirty="0" smtClean="0">
                <a:latin typeface="Arial" charset="0"/>
              </a:rPr>
              <a:t> </a:t>
            </a:r>
            <a:r>
              <a:rPr lang="en-US" dirty="0" err="1" smtClean="0">
                <a:latin typeface="Arial" charset="0"/>
              </a:rPr>
              <a:t>một</a:t>
            </a:r>
            <a:r>
              <a:rPr lang="en-US" dirty="0" smtClean="0">
                <a:latin typeface="Arial" charset="0"/>
              </a:rPr>
              <a:t> use case Log error (</a:t>
            </a:r>
            <a:r>
              <a:rPr lang="en-US" dirty="0" err="1" smtClean="0">
                <a:latin typeface="Arial" charset="0"/>
              </a:rPr>
              <a:t>ghi</a:t>
            </a:r>
            <a:r>
              <a:rPr lang="en-US" dirty="0" smtClean="0">
                <a:latin typeface="Arial" charset="0"/>
              </a:rPr>
              <a:t> </a:t>
            </a:r>
            <a:r>
              <a:rPr lang="en-US" dirty="0" err="1" smtClean="0">
                <a:latin typeface="Arial" charset="0"/>
              </a:rPr>
              <a:t>lỗi</a:t>
            </a:r>
            <a:r>
              <a:rPr lang="en-US" dirty="0" smtClean="0">
                <a:latin typeface="Arial" charset="0"/>
              </a:rPr>
              <a:t>) </a:t>
            </a:r>
            <a:r>
              <a:rPr lang="en-US" dirty="0" err="1" smtClean="0">
                <a:latin typeface="Arial" charset="0"/>
              </a:rPr>
              <a:t>nếu</a:t>
            </a:r>
            <a:r>
              <a:rPr lang="en-US" dirty="0" smtClean="0">
                <a:latin typeface="Arial" charset="0"/>
              </a:rPr>
              <a:t> account/password </a:t>
            </a:r>
            <a:r>
              <a:rPr lang="en-US" dirty="0" err="1" smtClean="0">
                <a:latin typeface="Arial" charset="0"/>
              </a:rPr>
              <a:t>không</a:t>
            </a:r>
            <a:r>
              <a:rPr lang="en-US" dirty="0" smtClean="0">
                <a:latin typeface="Arial" charset="0"/>
              </a:rPr>
              <a:t> </a:t>
            </a:r>
            <a:r>
              <a:rPr lang="vi-VN" dirty="0" smtClean="0">
                <a:latin typeface="Arial" charset="0"/>
              </a:rPr>
              <a:t>đúng</a:t>
            </a:r>
            <a:endParaRPr lang="en-US" dirty="0" smtClean="0">
              <a:latin typeface="Arial" charset="0"/>
            </a:endParaRPr>
          </a:p>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18</a:t>
            </a:fld>
            <a:endParaRPr lang="en-US"/>
          </a:p>
        </p:txBody>
      </p:sp>
    </p:spTree>
    <p:extLst>
      <p:ext uri="{BB962C8B-B14F-4D97-AF65-F5344CB8AC3E}">
        <p14:creationId xmlns:p14="http://schemas.microsoft.com/office/powerpoint/2010/main" val="3172873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charset="0"/>
              </a:rPr>
              <a:t>Use case relationship: generalization/specialization: </a:t>
            </a:r>
            <a:r>
              <a:rPr lang="en-US" dirty="0" err="1" smtClean="0">
                <a:latin typeface="Arial" charset="0"/>
              </a:rPr>
              <a:t>cho</a:t>
            </a:r>
            <a:r>
              <a:rPr lang="en-US" dirty="0" smtClean="0">
                <a:latin typeface="Arial" charset="0"/>
              </a:rPr>
              <a:t> </a:t>
            </a:r>
            <a:r>
              <a:rPr lang="en-US" dirty="0" err="1" smtClean="0">
                <a:latin typeface="Arial" charset="0"/>
              </a:rPr>
              <a:t>biết</a:t>
            </a:r>
            <a:r>
              <a:rPr lang="en-US" dirty="0" smtClean="0">
                <a:latin typeface="Arial" charset="0"/>
              </a:rPr>
              <a:t> </a:t>
            </a:r>
            <a:r>
              <a:rPr lang="en-US" dirty="0" err="1" smtClean="0">
                <a:latin typeface="Arial" charset="0"/>
              </a:rPr>
              <a:t>sẽ</a:t>
            </a:r>
            <a:r>
              <a:rPr lang="en-US" dirty="0" smtClean="0">
                <a:latin typeface="Arial" charset="0"/>
              </a:rPr>
              <a:t> </a:t>
            </a:r>
            <a:r>
              <a:rPr lang="en-US" dirty="0" err="1" smtClean="0">
                <a:latin typeface="Arial" charset="0"/>
              </a:rPr>
              <a:t>có</a:t>
            </a:r>
            <a:r>
              <a:rPr lang="en-US" dirty="0" smtClean="0">
                <a:latin typeface="Arial" charset="0"/>
              </a:rPr>
              <a:t> </a:t>
            </a:r>
            <a:r>
              <a:rPr lang="en-US" dirty="0" err="1" smtClean="0">
                <a:latin typeface="Arial" charset="0"/>
              </a:rPr>
              <a:t>một</a:t>
            </a:r>
            <a:r>
              <a:rPr lang="en-US" dirty="0" smtClean="0">
                <a:latin typeface="Arial" charset="0"/>
              </a:rPr>
              <a:t> </a:t>
            </a:r>
            <a:r>
              <a:rPr lang="en-US" dirty="0" err="1" smtClean="0">
                <a:latin typeface="Arial" charset="0"/>
              </a:rPr>
              <a:t>số</a:t>
            </a:r>
            <a:r>
              <a:rPr lang="en-US" dirty="0" smtClean="0">
                <a:latin typeface="Arial" charset="0"/>
              </a:rPr>
              <a:t> use case </a:t>
            </a:r>
            <a:r>
              <a:rPr lang="en-US" dirty="0" err="1" smtClean="0">
                <a:latin typeface="Arial" charset="0"/>
              </a:rPr>
              <a:t>cụ</a:t>
            </a:r>
            <a:r>
              <a:rPr lang="en-US" dirty="0" smtClean="0">
                <a:latin typeface="Arial" charset="0"/>
              </a:rPr>
              <a:t> </a:t>
            </a:r>
            <a:r>
              <a:rPr lang="en-US" dirty="0" err="1" smtClean="0">
                <a:latin typeface="Arial" charset="0"/>
              </a:rPr>
              <a:t>thể</a:t>
            </a:r>
            <a:r>
              <a:rPr lang="en-US" dirty="0" smtClean="0">
                <a:latin typeface="Arial" charset="0"/>
              </a:rPr>
              <a:t> h</a:t>
            </a:r>
            <a:r>
              <a:rPr lang="vi-VN" dirty="0" smtClean="0">
                <a:latin typeface="Arial" charset="0"/>
              </a:rPr>
              <a:t>ơ</a:t>
            </a:r>
            <a:r>
              <a:rPr lang="en-US" dirty="0" smtClean="0">
                <a:latin typeface="Arial" charset="0"/>
              </a:rPr>
              <a:t>n </a:t>
            </a:r>
            <a:r>
              <a:rPr lang="en-US" dirty="0" err="1" smtClean="0">
                <a:latin typeface="Arial" charset="0"/>
              </a:rPr>
              <a:t>sẽ</a:t>
            </a:r>
            <a:r>
              <a:rPr lang="en-US" dirty="0" smtClean="0">
                <a:latin typeface="Arial" charset="0"/>
              </a:rPr>
              <a:t> </a:t>
            </a:r>
            <a:r>
              <a:rPr lang="en-US" dirty="0" err="1" smtClean="0">
                <a:latin typeface="Arial" charset="0"/>
              </a:rPr>
              <a:t>kế</a:t>
            </a:r>
            <a:r>
              <a:rPr lang="en-US" dirty="0" smtClean="0">
                <a:latin typeface="Arial" charset="0"/>
              </a:rPr>
              <a:t> </a:t>
            </a:r>
            <a:r>
              <a:rPr lang="en-US" dirty="0" err="1" smtClean="0">
                <a:latin typeface="Arial" charset="0"/>
              </a:rPr>
              <a:t>thừa</a:t>
            </a:r>
            <a:r>
              <a:rPr lang="en-US" dirty="0" smtClean="0">
                <a:latin typeface="Arial" charset="0"/>
              </a:rPr>
              <a:t> </a:t>
            </a:r>
            <a:r>
              <a:rPr lang="en-US" dirty="0" err="1" smtClean="0">
                <a:latin typeface="Arial" charset="0"/>
              </a:rPr>
              <a:t>hoặc</a:t>
            </a:r>
            <a:r>
              <a:rPr lang="en-US" dirty="0" smtClean="0">
                <a:latin typeface="Arial" charset="0"/>
              </a:rPr>
              <a:t> </a:t>
            </a:r>
            <a:r>
              <a:rPr lang="en-US" dirty="0" err="1" smtClean="0">
                <a:latin typeface="Arial" charset="0"/>
              </a:rPr>
              <a:t>thêm</a:t>
            </a:r>
            <a:r>
              <a:rPr lang="en-US" dirty="0" smtClean="0">
                <a:latin typeface="Arial" charset="0"/>
              </a:rPr>
              <a:t> </a:t>
            </a:r>
            <a:r>
              <a:rPr lang="en-US" dirty="0" err="1" smtClean="0">
                <a:latin typeface="Arial" charset="0"/>
              </a:rPr>
              <a:t>vào</a:t>
            </a:r>
            <a:r>
              <a:rPr lang="en-US" dirty="0" smtClean="0">
                <a:latin typeface="Arial" charset="0"/>
              </a:rPr>
              <a:t> use case </a:t>
            </a:r>
            <a:r>
              <a:rPr lang="vi-VN" dirty="0" smtClean="0">
                <a:latin typeface="Arial" charset="0"/>
              </a:rPr>
              <a:t>đầu</a:t>
            </a:r>
            <a:r>
              <a:rPr lang="en-US" dirty="0" smtClean="0">
                <a:latin typeface="Arial" charset="0"/>
              </a:rPr>
              <a:t> </a:t>
            </a:r>
            <a:r>
              <a:rPr lang="en-US" dirty="0" err="1" smtClean="0">
                <a:latin typeface="Arial" charset="0"/>
              </a:rPr>
              <a:t>tiên</a:t>
            </a:r>
            <a:r>
              <a:rPr lang="en-US" dirty="0" smtClean="0">
                <a:latin typeface="Arial" charset="0"/>
              </a:rPr>
              <a:t>, </a:t>
            </a:r>
            <a:r>
              <a:rPr lang="en-US" dirty="0" err="1" smtClean="0">
                <a:latin typeface="Arial" charset="0"/>
              </a:rPr>
              <a:t>ví</a:t>
            </a:r>
            <a:r>
              <a:rPr lang="en-US" dirty="0" smtClean="0">
                <a:latin typeface="Arial" charset="0"/>
              </a:rPr>
              <a:t> </a:t>
            </a:r>
            <a:r>
              <a:rPr lang="en-US" dirty="0" err="1" smtClean="0">
                <a:latin typeface="Arial" charset="0"/>
              </a:rPr>
              <a:t>dụ</a:t>
            </a:r>
            <a:r>
              <a:rPr lang="en-US" dirty="0" smtClean="0">
                <a:latin typeface="Arial" charset="0"/>
              </a:rPr>
              <a:t>: Make </a:t>
            </a:r>
            <a:r>
              <a:rPr lang="en-US" dirty="0" err="1" smtClean="0">
                <a:latin typeface="Arial" charset="0"/>
              </a:rPr>
              <a:t>withdrawl</a:t>
            </a:r>
            <a:r>
              <a:rPr lang="en-US" dirty="0" smtClean="0">
                <a:latin typeface="Arial" charset="0"/>
              </a:rPr>
              <a:t> </a:t>
            </a:r>
            <a:r>
              <a:rPr lang="en-US" dirty="0" err="1" smtClean="0">
                <a:latin typeface="Arial" charset="0"/>
              </a:rPr>
              <a:t>và</a:t>
            </a:r>
            <a:r>
              <a:rPr lang="en-US" dirty="0" smtClean="0">
                <a:latin typeface="Arial" charset="0"/>
              </a:rPr>
              <a:t> Make Deposit </a:t>
            </a:r>
            <a:r>
              <a:rPr lang="en-US" dirty="0" err="1" smtClean="0">
                <a:latin typeface="Arial" charset="0"/>
              </a:rPr>
              <a:t>là</a:t>
            </a:r>
            <a:r>
              <a:rPr lang="en-US" dirty="0" smtClean="0">
                <a:latin typeface="Arial" charset="0"/>
              </a:rPr>
              <a:t> </a:t>
            </a:r>
            <a:r>
              <a:rPr lang="en-US" dirty="0" err="1" smtClean="0">
                <a:latin typeface="Arial" charset="0"/>
              </a:rPr>
              <a:t>hai</a:t>
            </a:r>
            <a:r>
              <a:rPr lang="en-US" dirty="0" smtClean="0">
                <a:latin typeface="Arial" charset="0"/>
              </a:rPr>
              <a:t> use case </a:t>
            </a:r>
            <a:r>
              <a:rPr lang="en-US" dirty="0" err="1" smtClean="0">
                <a:latin typeface="Arial" charset="0"/>
              </a:rPr>
              <a:t>cụ</a:t>
            </a:r>
            <a:r>
              <a:rPr lang="en-US" dirty="0" smtClean="0">
                <a:latin typeface="Arial" charset="0"/>
              </a:rPr>
              <a:t> </a:t>
            </a:r>
            <a:r>
              <a:rPr lang="en-US" dirty="0" err="1" smtClean="0">
                <a:latin typeface="Arial" charset="0"/>
              </a:rPr>
              <a:t>thể</a:t>
            </a:r>
            <a:r>
              <a:rPr lang="en-US" dirty="0" smtClean="0">
                <a:latin typeface="Arial" charset="0"/>
              </a:rPr>
              <a:t> h</a:t>
            </a:r>
            <a:r>
              <a:rPr lang="vi-VN" dirty="0" smtClean="0">
                <a:latin typeface="Arial" charset="0"/>
              </a:rPr>
              <a:t>ơ</a:t>
            </a:r>
            <a:r>
              <a:rPr lang="en-US" dirty="0" smtClean="0">
                <a:latin typeface="Arial" charset="0"/>
              </a:rPr>
              <a:t>n </a:t>
            </a:r>
            <a:r>
              <a:rPr lang="en-US" dirty="0" err="1" smtClean="0">
                <a:latin typeface="Arial" charset="0"/>
              </a:rPr>
              <a:t>của</a:t>
            </a:r>
            <a:r>
              <a:rPr lang="en-US" dirty="0" smtClean="0">
                <a:latin typeface="Arial" charset="0"/>
              </a:rPr>
              <a:t> use case </a:t>
            </a:r>
            <a:r>
              <a:rPr lang="en-US" dirty="0" err="1" smtClean="0">
                <a:latin typeface="Arial" charset="0"/>
              </a:rPr>
              <a:t>thực</a:t>
            </a:r>
            <a:r>
              <a:rPr lang="en-US" dirty="0" smtClean="0">
                <a:latin typeface="Arial" charset="0"/>
              </a:rPr>
              <a:t> </a:t>
            </a:r>
            <a:r>
              <a:rPr lang="en-US" dirty="0" err="1" smtClean="0">
                <a:latin typeface="Arial" charset="0"/>
              </a:rPr>
              <a:t>hiện</a:t>
            </a:r>
            <a:r>
              <a:rPr lang="en-US" dirty="0" smtClean="0">
                <a:latin typeface="Arial" charset="0"/>
              </a:rPr>
              <a:t> </a:t>
            </a:r>
            <a:r>
              <a:rPr lang="en-US" dirty="0" err="1" smtClean="0">
                <a:latin typeface="Arial" charset="0"/>
              </a:rPr>
              <a:t>giao</a:t>
            </a:r>
            <a:r>
              <a:rPr lang="en-US" dirty="0" smtClean="0">
                <a:latin typeface="Arial" charset="0"/>
              </a:rPr>
              <a:t> </a:t>
            </a:r>
            <a:r>
              <a:rPr lang="en-US" dirty="0" err="1" smtClean="0">
                <a:latin typeface="Arial" charset="0"/>
              </a:rPr>
              <a:t>dịch</a:t>
            </a:r>
            <a:r>
              <a:rPr lang="en-US" dirty="0" smtClean="0">
                <a:latin typeface="Arial" charset="0"/>
              </a:rPr>
              <a:t> (Process Transaction)</a:t>
            </a:r>
          </a:p>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19</a:t>
            </a:fld>
            <a:endParaRPr lang="en-US"/>
          </a:p>
        </p:txBody>
      </p:sp>
    </p:spTree>
    <p:extLst>
      <p:ext uri="{BB962C8B-B14F-4D97-AF65-F5344CB8AC3E}">
        <p14:creationId xmlns:p14="http://schemas.microsoft.com/office/powerpoint/2010/main" val="1031454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20</a:t>
            </a:fld>
            <a:endParaRPr lang="en-US"/>
          </a:p>
        </p:txBody>
      </p:sp>
    </p:spTree>
    <p:extLst>
      <p:ext uri="{BB962C8B-B14F-4D97-AF65-F5344CB8AC3E}">
        <p14:creationId xmlns:p14="http://schemas.microsoft.com/office/powerpoint/2010/main" val="4245297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21</a:t>
            </a:fld>
            <a:endParaRPr lang="en-US"/>
          </a:p>
        </p:txBody>
      </p:sp>
    </p:spTree>
    <p:extLst>
      <p:ext uri="{BB962C8B-B14F-4D97-AF65-F5344CB8AC3E}">
        <p14:creationId xmlns:p14="http://schemas.microsoft.com/office/powerpoint/2010/main" val="1274163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smtClean="0">
                <a:latin typeface="Times" panose="02020603050405020304" pitchFamily="18" charset="0"/>
              </a:rPr>
              <a:t>Trong class hierachy, Shape is Root class, Square is Leaf class</a:t>
            </a:r>
          </a:p>
          <a:p>
            <a:endParaRPr lang="en-US" altLang="ja-JP" smtClean="0">
              <a:latin typeface="Times" panose="02020603050405020304" pitchFamily="18" charset="0"/>
            </a:endParaRPr>
          </a:p>
          <a:p>
            <a:r>
              <a:rPr lang="en-US" altLang="ja-JP" smtClean="0">
                <a:latin typeface="Times" panose="02020603050405020304" pitchFamily="18" charset="0"/>
              </a:rPr>
              <a:t>Class hierachy has 4 levels</a:t>
            </a:r>
          </a:p>
          <a:p>
            <a:r>
              <a:rPr lang="en-US" altLang="ja-JP" smtClean="0">
                <a:latin typeface="Times" panose="02020603050405020304" pitchFamily="18" charset="0"/>
              </a:rPr>
              <a:t>	</a:t>
            </a:r>
          </a:p>
        </p:txBody>
      </p:sp>
      <p:sp>
        <p:nvSpPr>
          <p:cNvPr id="70660"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48D4291B-2AF4-43C5-989F-08ECDE0E768A}" type="slidenum">
              <a:rPr lang="en-US" altLang="ja-JP"/>
              <a:pPr/>
              <a:t>25</a:t>
            </a:fld>
            <a:endParaRPr lang="en-US" altLang="ja-JP"/>
          </a:p>
        </p:txBody>
      </p:sp>
    </p:spTree>
    <p:extLst>
      <p:ext uri="{BB962C8B-B14F-4D97-AF65-F5344CB8AC3E}">
        <p14:creationId xmlns:p14="http://schemas.microsoft.com/office/powerpoint/2010/main" val="4284291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smtClean="0">
                <a:latin typeface="Times" panose="02020603050405020304" pitchFamily="18" charset="0"/>
              </a:rPr>
              <a:t>All benefit apply to design, development and maintenance</a:t>
            </a:r>
          </a:p>
        </p:txBody>
      </p:sp>
      <p:sp>
        <p:nvSpPr>
          <p:cNvPr id="71684"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3B6E5C28-7BB8-4B04-A03E-931362089D0F}" type="slidenum">
              <a:rPr lang="en-US" altLang="ja-JP"/>
              <a:pPr/>
              <a:t>26</a:t>
            </a:fld>
            <a:endParaRPr lang="en-US" altLang="ja-JP"/>
          </a:p>
        </p:txBody>
      </p:sp>
    </p:spTree>
    <p:extLst>
      <p:ext uri="{BB962C8B-B14F-4D97-AF65-F5344CB8AC3E}">
        <p14:creationId xmlns:p14="http://schemas.microsoft.com/office/powerpoint/2010/main" val="899949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4</a:t>
            </a:fld>
            <a:endParaRPr lang="en-US"/>
          </a:p>
        </p:txBody>
      </p:sp>
    </p:spTree>
    <p:extLst>
      <p:ext uri="{BB962C8B-B14F-4D97-AF65-F5344CB8AC3E}">
        <p14:creationId xmlns:p14="http://schemas.microsoft.com/office/powerpoint/2010/main" val="793751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smtClean="0">
                <a:latin typeface="Times" panose="02020603050405020304" pitchFamily="18" charset="0"/>
              </a:rPr>
              <a:t>Abstract class : class do not represent anything concrete (cụ thể).</a:t>
            </a:r>
          </a:p>
          <a:p>
            <a:r>
              <a:rPr lang="en-US" altLang="ja-JP" smtClean="0">
                <a:latin typeface="Times" panose="02020603050405020304" pitchFamily="18" charset="0"/>
              </a:rPr>
              <a:t>Class as “holder” for the shared/inherited attributes and behavior for derived classes.</a:t>
            </a:r>
          </a:p>
          <a:p>
            <a:endParaRPr lang="en-US" altLang="ja-JP" smtClean="0">
              <a:latin typeface="Times" panose="02020603050405020304" pitchFamily="18" charset="0"/>
            </a:endParaRPr>
          </a:p>
        </p:txBody>
      </p:sp>
      <p:sp>
        <p:nvSpPr>
          <p:cNvPr id="72708"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938F72A8-F150-4842-A68B-E1AD9A232EDB}" type="slidenum">
              <a:rPr lang="en-US" altLang="ja-JP"/>
              <a:pPr/>
              <a:t>28</a:t>
            </a:fld>
            <a:endParaRPr lang="en-US" altLang="ja-JP"/>
          </a:p>
        </p:txBody>
      </p:sp>
    </p:spTree>
    <p:extLst>
      <p:ext uri="{BB962C8B-B14F-4D97-AF65-F5344CB8AC3E}">
        <p14:creationId xmlns:p14="http://schemas.microsoft.com/office/powerpoint/2010/main" val="1510034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smtClean="0">
                <a:latin typeface="Times" panose="02020603050405020304" pitchFamily="18" charset="0"/>
              </a:rPr>
              <a:t>Can kiem tra lai cach declare abstract class, abstract method trong C++</a:t>
            </a:r>
          </a:p>
        </p:txBody>
      </p:sp>
      <p:sp>
        <p:nvSpPr>
          <p:cNvPr id="73732"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2FDDB631-7436-4010-B023-7F3F66DAFA72}" type="slidenum">
              <a:rPr lang="en-US" altLang="ja-JP"/>
              <a:pPr/>
              <a:t>29</a:t>
            </a:fld>
            <a:endParaRPr lang="en-US" altLang="ja-JP"/>
          </a:p>
        </p:txBody>
      </p:sp>
    </p:spTree>
    <p:extLst>
      <p:ext uri="{BB962C8B-B14F-4D97-AF65-F5344CB8AC3E}">
        <p14:creationId xmlns:p14="http://schemas.microsoft.com/office/powerpoint/2010/main" val="310895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smtClean="0">
                <a:latin typeface="Times" panose="02020603050405020304" pitchFamily="18" charset="0"/>
              </a:rPr>
              <a:t>Bổ xung hình vẽ</a:t>
            </a:r>
          </a:p>
        </p:txBody>
      </p:sp>
      <p:sp>
        <p:nvSpPr>
          <p:cNvPr id="74756"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CE1CE1A0-58A9-4EFE-BBAE-AB853C33CAC6}" type="slidenum">
              <a:rPr lang="en-US" altLang="ja-JP"/>
              <a:pPr/>
              <a:t>30</a:t>
            </a:fld>
            <a:endParaRPr lang="en-US" altLang="ja-JP"/>
          </a:p>
        </p:txBody>
      </p:sp>
    </p:spTree>
    <p:extLst>
      <p:ext uri="{BB962C8B-B14F-4D97-AF65-F5344CB8AC3E}">
        <p14:creationId xmlns:p14="http://schemas.microsoft.com/office/powerpoint/2010/main" val="17088125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ja-JP" smtClean="0">
              <a:latin typeface="Times" panose="02020603050405020304" pitchFamily="18" charset="0"/>
            </a:endParaRPr>
          </a:p>
        </p:txBody>
      </p:sp>
      <p:sp>
        <p:nvSpPr>
          <p:cNvPr id="75780"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7C379A1C-BB8B-4755-948B-021D8EDF7C8F}" type="slidenum">
              <a:rPr lang="en-US" altLang="ja-JP"/>
              <a:pPr/>
              <a:t>33</a:t>
            </a:fld>
            <a:endParaRPr lang="en-US" altLang="ja-JP"/>
          </a:p>
        </p:txBody>
      </p:sp>
    </p:spTree>
    <p:extLst>
      <p:ext uri="{BB962C8B-B14F-4D97-AF65-F5344CB8AC3E}">
        <p14:creationId xmlns:p14="http://schemas.microsoft.com/office/powerpoint/2010/main" val="41784664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Arial" charset="0"/>
              </a:rPr>
              <a:t>Car “has a” carburetor: composition: </a:t>
            </a:r>
            <a:r>
              <a:rPr lang="en-US" sz="2000" dirty="0" err="1" smtClean="0">
                <a:latin typeface="Arial" charset="0"/>
              </a:rPr>
              <a:t>một</a:t>
            </a:r>
            <a:r>
              <a:rPr lang="en-US" sz="2000" dirty="0" smtClean="0">
                <a:latin typeface="Arial" charset="0"/>
              </a:rPr>
              <a:t> </a:t>
            </a:r>
            <a:r>
              <a:rPr lang="vi-VN" sz="2000" dirty="0" smtClean="0">
                <a:latin typeface="Arial" charset="0"/>
              </a:rPr>
              <a:t>động</a:t>
            </a:r>
            <a:r>
              <a:rPr lang="en-US" sz="2000" dirty="0" smtClean="0">
                <a:latin typeface="Arial" charset="0"/>
              </a:rPr>
              <a:t> c</a:t>
            </a:r>
            <a:r>
              <a:rPr lang="vi-VN" sz="2000" dirty="0" smtClean="0">
                <a:latin typeface="Arial" charset="0"/>
              </a:rPr>
              <a:t>ơ</a:t>
            </a:r>
            <a:r>
              <a:rPr lang="en-US" sz="2000" dirty="0" smtClean="0">
                <a:latin typeface="Arial" charset="0"/>
              </a:rPr>
              <a:t> </a:t>
            </a:r>
            <a:r>
              <a:rPr lang="en-US" sz="2000" dirty="0" err="1" smtClean="0">
                <a:latin typeface="Arial" charset="0"/>
              </a:rPr>
              <a:t>có</a:t>
            </a:r>
            <a:r>
              <a:rPr lang="en-US" sz="2000" dirty="0" smtClean="0">
                <a:latin typeface="Arial" charset="0"/>
              </a:rPr>
              <a:t> </a:t>
            </a:r>
            <a:r>
              <a:rPr lang="en-US" sz="2000" dirty="0" err="1" smtClean="0">
                <a:latin typeface="Arial" charset="0"/>
              </a:rPr>
              <a:t>một</a:t>
            </a:r>
            <a:r>
              <a:rPr lang="en-US" sz="2000" dirty="0" smtClean="0">
                <a:latin typeface="Arial" charset="0"/>
              </a:rPr>
              <a:t> </a:t>
            </a:r>
            <a:r>
              <a:rPr lang="en-US" sz="2000" dirty="0" err="1" smtClean="0">
                <a:latin typeface="Arial" charset="0"/>
              </a:rPr>
              <a:t>bộ</a:t>
            </a:r>
            <a:r>
              <a:rPr lang="en-US" sz="2000" dirty="0" smtClean="0">
                <a:latin typeface="Arial" charset="0"/>
              </a:rPr>
              <a:t> </a:t>
            </a:r>
            <a:r>
              <a:rPr lang="en-US" sz="2000" dirty="0" err="1" smtClean="0">
                <a:latin typeface="Arial" charset="0"/>
              </a:rPr>
              <a:t>chế</a:t>
            </a:r>
            <a:r>
              <a:rPr lang="en-US" sz="2000" dirty="0" smtClean="0">
                <a:latin typeface="Arial" charset="0"/>
              </a:rPr>
              <a:t> </a:t>
            </a:r>
            <a:r>
              <a:rPr lang="en-US" sz="2000" dirty="0" err="1" smtClean="0">
                <a:latin typeface="Arial" charset="0"/>
              </a:rPr>
              <a:t>hoà</a:t>
            </a:r>
            <a:r>
              <a:rPr lang="en-US" sz="2000" dirty="0" smtClean="0">
                <a:latin typeface="Arial" charset="0"/>
              </a:rPr>
              <a:t> </a:t>
            </a:r>
            <a:r>
              <a:rPr lang="en-US" sz="2000" dirty="0" err="1" smtClean="0">
                <a:latin typeface="Arial" charset="0"/>
              </a:rPr>
              <a:t>khí</a:t>
            </a:r>
            <a:r>
              <a:rPr lang="en-US" sz="2000" dirty="0" smtClean="0">
                <a:latin typeface="Arial" charset="0"/>
              </a:rPr>
              <a:t>. </a:t>
            </a:r>
            <a:r>
              <a:rPr lang="en-US" sz="2000" dirty="0" err="1" smtClean="0">
                <a:latin typeface="Arial" charset="0"/>
              </a:rPr>
              <a:t>Xe</a:t>
            </a:r>
            <a:r>
              <a:rPr lang="en-US" sz="2000" dirty="0" smtClean="0">
                <a:latin typeface="Arial" charset="0"/>
              </a:rPr>
              <a:t> </a:t>
            </a:r>
            <a:r>
              <a:rPr lang="en-US" sz="2000" dirty="0" err="1" smtClean="0">
                <a:latin typeface="Arial" charset="0"/>
              </a:rPr>
              <a:t>mà</a:t>
            </a:r>
            <a:r>
              <a:rPr lang="en-US" sz="2000" dirty="0" smtClean="0">
                <a:latin typeface="Arial" charset="0"/>
              </a:rPr>
              <a:t> </a:t>
            </a:r>
            <a:r>
              <a:rPr lang="en-US" sz="2000" dirty="0" err="1" smtClean="0">
                <a:latin typeface="Arial" charset="0"/>
              </a:rPr>
              <a:t>lao</a:t>
            </a:r>
            <a:r>
              <a:rPr lang="en-US" sz="2000" dirty="0" smtClean="0">
                <a:latin typeface="Arial" charset="0"/>
              </a:rPr>
              <a:t> </a:t>
            </a:r>
            <a:r>
              <a:rPr lang="en-US" sz="2000" dirty="0" err="1" smtClean="0">
                <a:latin typeface="Arial" charset="0"/>
              </a:rPr>
              <a:t>xuống</a:t>
            </a:r>
            <a:r>
              <a:rPr lang="en-US" sz="2000" dirty="0" smtClean="0">
                <a:latin typeface="Arial" charset="0"/>
              </a:rPr>
              <a:t> </a:t>
            </a:r>
            <a:r>
              <a:rPr lang="en-US" sz="2000" dirty="0" err="1" smtClean="0">
                <a:latin typeface="Arial" charset="0"/>
              </a:rPr>
              <a:t>sông</a:t>
            </a:r>
            <a:r>
              <a:rPr lang="en-US" sz="2000" dirty="0" smtClean="0">
                <a:latin typeface="Arial" charset="0"/>
              </a:rPr>
              <a:t> </a:t>
            </a:r>
            <a:r>
              <a:rPr lang="en-US" sz="2000" dirty="0" err="1" smtClean="0">
                <a:latin typeface="Arial" charset="0"/>
              </a:rPr>
              <a:t>thì</a:t>
            </a:r>
            <a:r>
              <a:rPr lang="en-US" sz="2000" dirty="0" smtClean="0">
                <a:latin typeface="Arial" charset="0"/>
              </a:rPr>
              <a:t> </a:t>
            </a:r>
            <a:r>
              <a:rPr lang="en-US" sz="2000" dirty="0" err="1" smtClean="0">
                <a:latin typeface="Arial" charset="0"/>
              </a:rPr>
              <a:t>bộ</a:t>
            </a:r>
            <a:r>
              <a:rPr lang="en-US" sz="2000" dirty="0" smtClean="0">
                <a:latin typeface="Arial" charset="0"/>
              </a:rPr>
              <a:t> </a:t>
            </a:r>
            <a:r>
              <a:rPr lang="en-US" sz="2000" dirty="0" err="1" smtClean="0">
                <a:latin typeface="Arial" charset="0"/>
              </a:rPr>
              <a:t>chế</a:t>
            </a:r>
            <a:r>
              <a:rPr lang="en-US" sz="2000" dirty="0" smtClean="0">
                <a:latin typeface="Arial" charset="0"/>
              </a:rPr>
              <a:t> </a:t>
            </a:r>
            <a:r>
              <a:rPr lang="en-US" sz="2000" dirty="0" err="1" smtClean="0">
                <a:latin typeface="Arial" charset="0"/>
              </a:rPr>
              <a:t>hoà</a:t>
            </a:r>
            <a:r>
              <a:rPr lang="en-US" sz="2000" dirty="0" smtClean="0">
                <a:latin typeface="Arial" charset="0"/>
              </a:rPr>
              <a:t> </a:t>
            </a:r>
            <a:r>
              <a:rPr lang="en-US" sz="2000" dirty="0" err="1" smtClean="0">
                <a:latin typeface="Arial" charset="0"/>
              </a:rPr>
              <a:t>khí</a:t>
            </a:r>
            <a:r>
              <a:rPr lang="en-US" sz="2000" dirty="0" smtClean="0">
                <a:latin typeface="Arial" charset="0"/>
              </a:rPr>
              <a:t> </a:t>
            </a:r>
            <a:r>
              <a:rPr lang="en-US" sz="2000" dirty="0" err="1" smtClean="0">
                <a:latin typeface="Arial" charset="0"/>
              </a:rPr>
              <a:t>cũng</a:t>
            </a:r>
            <a:r>
              <a:rPr lang="en-US" sz="2000" dirty="0" smtClean="0">
                <a:latin typeface="Arial" charset="0"/>
              </a:rPr>
              <a:t> </a:t>
            </a:r>
            <a:r>
              <a:rPr lang="en-US" sz="2000" dirty="0" err="1" smtClean="0">
                <a:latin typeface="Arial" charset="0"/>
              </a:rPr>
              <a:t>tiêu</a:t>
            </a:r>
            <a:r>
              <a:rPr lang="en-US" sz="2000" dirty="0" smtClean="0">
                <a:latin typeface="Arial" charset="0"/>
              </a:rPr>
              <a:t> </a:t>
            </a:r>
            <a:r>
              <a:rPr lang="en-US" sz="2000" dirty="0" err="1" smtClean="0">
                <a:latin typeface="Arial" charset="0"/>
              </a:rPr>
              <a:t>luôn</a:t>
            </a:r>
            <a:r>
              <a:rPr lang="en-US" sz="2000" dirty="0" smtClean="0">
                <a:latin typeface="Arial" charset="0"/>
              </a:rPr>
              <a:t>.</a:t>
            </a:r>
          </a:p>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39</a:t>
            </a:fld>
            <a:endParaRPr lang="en-US"/>
          </a:p>
        </p:txBody>
      </p:sp>
    </p:spTree>
    <p:extLst>
      <p:ext uri="{BB962C8B-B14F-4D97-AF65-F5344CB8AC3E}">
        <p14:creationId xmlns:p14="http://schemas.microsoft.com/office/powerpoint/2010/main" val="17572942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46</a:t>
            </a:fld>
            <a:endParaRPr lang="en-US"/>
          </a:p>
        </p:txBody>
      </p:sp>
    </p:spTree>
    <p:extLst>
      <p:ext uri="{BB962C8B-B14F-4D97-AF65-F5344CB8AC3E}">
        <p14:creationId xmlns:p14="http://schemas.microsoft.com/office/powerpoint/2010/main" val="38415396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p>
        </p:txBody>
      </p:sp>
      <p:sp>
        <p:nvSpPr>
          <p:cNvPr id="54276" name="Slide Number Placeholder 3"/>
          <p:cNvSpPr>
            <a:spLocks noGrp="1"/>
          </p:cNvSpPr>
          <p:nvPr>
            <p:ph type="sldNum" sz="quarter" idx="5"/>
          </p:nvPr>
        </p:nvSpPr>
        <p:spPr>
          <a:noFill/>
        </p:spPr>
        <p:txBody>
          <a:bodyPr/>
          <a:lstStyle/>
          <a:p>
            <a:fld id="{9DF93472-3133-457B-8635-BF16177E355A}" type="slidenum">
              <a:rPr lang="en-US"/>
              <a:pPr/>
              <a:t>48</a:t>
            </a:fld>
            <a:endParaRPr lang="en-US"/>
          </a:p>
        </p:txBody>
      </p:sp>
    </p:spTree>
    <p:extLst>
      <p:ext uri="{BB962C8B-B14F-4D97-AF65-F5344CB8AC3E}">
        <p14:creationId xmlns:p14="http://schemas.microsoft.com/office/powerpoint/2010/main" val="3012261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5</a:t>
            </a:fld>
            <a:endParaRPr lang="en-US"/>
          </a:p>
        </p:txBody>
      </p:sp>
    </p:spTree>
    <p:extLst>
      <p:ext uri="{BB962C8B-B14F-4D97-AF65-F5344CB8AC3E}">
        <p14:creationId xmlns:p14="http://schemas.microsoft.com/office/powerpoint/2010/main" val="3749649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Structural things allow the user to describe relationships.</a:t>
            </a:r>
          </a:p>
          <a:p>
            <a:pPr>
              <a:buFontTx/>
              <a:buChar char="•"/>
            </a:pPr>
            <a:r>
              <a:rPr lang="en-US" dirty="0" smtClean="0"/>
              <a:t>Behavioral describe how things work</a:t>
            </a:r>
          </a:p>
          <a:p>
            <a:pPr>
              <a:buFontTx/>
              <a:buChar char="•"/>
            </a:pPr>
            <a:r>
              <a:rPr lang="en-US" dirty="0" smtClean="0"/>
              <a:t>Group things are used to define boundaries.</a:t>
            </a:r>
          </a:p>
          <a:p>
            <a:pPr>
              <a:buFontTx/>
              <a:buChar char="•"/>
            </a:pPr>
            <a:r>
              <a:rPr lang="en-US" dirty="0" err="1" smtClean="0"/>
              <a:t>Annotational</a:t>
            </a:r>
            <a:r>
              <a:rPr lang="en-US" dirty="0" smtClean="0"/>
              <a:t> things are used to add notes to the diagrams</a:t>
            </a:r>
          </a:p>
          <a:p>
            <a:endParaRPr lang="en-US" dirty="0" smtClean="0"/>
          </a:p>
          <a:p>
            <a:r>
              <a:rPr lang="en-US" dirty="0" smtClean="0"/>
              <a:t>Structural relationships are used to tie the things together in the structural diagrams</a:t>
            </a:r>
          </a:p>
          <a:p>
            <a:r>
              <a:rPr lang="en-US" dirty="0" smtClean="0"/>
              <a:t>Behavioral relationships are used in the behavioral diagram</a:t>
            </a:r>
          </a:p>
          <a:p>
            <a:endParaRPr lang="en-US" dirty="0" smtClean="0"/>
          </a:p>
          <a:p>
            <a:r>
              <a:rPr lang="en-US" dirty="0" smtClean="0"/>
              <a:t>For example, structural diagram used to describe the relationships between classes.</a:t>
            </a:r>
          </a:p>
          <a:p>
            <a:r>
              <a:rPr lang="en-US" dirty="0" smtClean="0"/>
              <a:t>Behavioral diagrams can be used to describe the interaction between people (called actors in UML) and the things we refer as a use case, or how the actors use the system.</a:t>
            </a:r>
          </a:p>
          <a:p>
            <a:r>
              <a:rPr lang="en-US" dirty="0" smtClean="0"/>
              <a:t>Bold ones are the most commonly used UML diagrams.</a:t>
            </a:r>
          </a:p>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6</a:t>
            </a:fld>
            <a:endParaRPr lang="en-US"/>
          </a:p>
        </p:txBody>
      </p:sp>
    </p:spTree>
    <p:extLst>
      <p:ext uri="{BB962C8B-B14F-4D97-AF65-F5344CB8AC3E}">
        <p14:creationId xmlns:p14="http://schemas.microsoft.com/office/powerpoint/2010/main" val="2606545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case </a:t>
            </a:r>
            <a:r>
              <a:rPr lang="en-US" dirty="0" err="1" smtClean="0"/>
              <a:t>digaram</a:t>
            </a:r>
            <a:r>
              <a:rPr lang="en-US" dirty="0" smtClean="0"/>
              <a:t> </a:t>
            </a:r>
            <a:r>
              <a:rPr lang="en-US" dirty="0" err="1" smtClean="0"/>
              <a:t>là</a:t>
            </a:r>
            <a:r>
              <a:rPr lang="en-US" dirty="0" smtClean="0"/>
              <a:t> </a:t>
            </a:r>
            <a:r>
              <a:rPr lang="vi-VN" dirty="0" smtClean="0"/>
              <a:t>để</a:t>
            </a:r>
            <a:r>
              <a:rPr lang="en-US" dirty="0" smtClean="0"/>
              <a:t> </a:t>
            </a:r>
            <a:r>
              <a:rPr lang="en-US" dirty="0" err="1" smtClean="0"/>
              <a:t>mô</a:t>
            </a:r>
            <a:r>
              <a:rPr lang="en-US" dirty="0" smtClean="0"/>
              <a:t> </a:t>
            </a:r>
            <a:r>
              <a:rPr lang="en-US" dirty="0" err="1" smtClean="0"/>
              <a:t>tả</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tổng</a:t>
            </a:r>
            <a:r>
              <a:rPr lang="en-US" dirty="0" smtClean="0"/>
              <a:t> </a:t>
            </a:r>
            <a:r>
              <a:rPr lang="en-US" dirty="0" err="1" smtClean="0"/>
              <a:t>quát</a:t>
            </a:r>
            <a:r>
              <a:rPr lang="en-US" dirty="0" smtClean="0"/>
              <a:t> </a:t>
            </a:r>
            <a:r>
              <a:rPr lang="en-US" dirty="0" err="1" smtClean="0"/>
              <a:t>chức</a:t>
            </a:r>
            <a:r>
              <a:rPr lang="en-US" dirty="0" smtClean="0"/>
              <a:t> n</a:t>
            </a:r>
            <a:r>
              <a:rPr lang="vi-VN" dirty="0" smtClean="0"/>
              <a:t>ă</a:t>
            </a:r>
            <a:r>
              <a:rPr lang="en-US" dirty="0" err="1" smtClean="0"/>
              <a:t>ng</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theo</a:t>
            </a:r>
            <a:r>
              <a:rPr lang="en-US" dirty="0" smtClean="0"/>
              <a:t> actor (</a:t>
            </a:r>
            <a:r>
              <a:rPr lang="en-US" dirty="0" err="1" smtClean="0"/>
              <a:t>một</a:t>
            </a:r>
            <a:r>
              <a:rPr lang="en-US" dirty="0" smtClean="0"/>
              <a:t> </a:t>
            </a:r>
            <a:r>
              <a:rPr lang="en-US" dirty="0" err="1" smtClean="0"/>
              <a:t>ng</a:t>
            </a:r>
            <a:r>
              <a:rPr lang="vi-VN" dirty="0" smtClean="0"/>
              <a:t>ười</a:t>
            </a:r>
            <a:r>
              <a:rPr lang="en-US" dirty="0" smtClean="0"/>
              <a:t> </a:t>
            </a:r>
            <a:r>
              <a:rPr lang="en-US" dirty="0" err="1" smtClean="0"/>
              <a:t>hoặc</a:t>
            </a:r>
            <a:r>
              <a:rPr lang="en-US" dirty="0" smtClean="0"/>
              <a:t> </a:t>
            </a:r>
            <a:r>
              <a:rPr lang="en-US" dirty="0" err="1" smtClean="0"/>
              <a:t>một</a:t>
            </a:r>
            <a:r>
              <a:rPr lang="en-US" dirty="0" smtClean="0"/>
              <a:t> </a:t>
            </a:r>
            <a:r>
              <a:rPr lang="vi-VN" dirty="0" smtClean="0"/>
              <a:t>đối</a:t>
            </a:r>
            <a:r>
              <a:rPr lang="en-US" dirty="0" smtClean="0"/>
              <a:t> t</a:t>
            </a:r>
            <a:r>
              <a:rPr lang="vi-VN" dirty="0" smtClean="0"/>
              <a:t>ượng</a:t>
            </a:r>
            <a:r>
              <a:rPr lang="en-US" dirty="0" smtClean="0"/>
              <a:t> </a:t>
            </a:r>
            <a:r>
              <a:rPr lang="en-US" dirty="0" err="1" smtClean="0"/>
              <a:t>nào</a:t>
            </a:r>
            <a:r>
              <a:rPr lang="en-US" dirty="0" smtClean="0"/>
              <a:t> </a:t>
            </a:r>
            <a:r>
              <a:rPr lang="en-US" dirty="0" err="1" smtClean="0"/>
              <a:t>mà</a:t>
            </a:r>
            <a:r>
              <a:rPr lang="en-US" dirty="0" smtClean="0"/>
              <a:t> </a:t>
            </a:r>
            <a:r>
              <a:rPr lang="en-US" dirty="0" err="1" smtClean="0"/>
              <a:t>có</a:t>
            </a:r>
            <a:r>
              <a:rPr lang="en-US" dirty="0" smtClean="0"/>
              <a:t> t</a:t>
            </a:r>
            <a:r>
              <a:rPr lang="vi-VN" dirty="0" smtClean="0"/>
              <a:t>ươ</a:t>
            </a:r>
            <a:r>
              <a:rPr lang="en-US" dirty="0" err="1" smtClean="0"/>
              <a:t>ng</a:t>
            </a:r>
            <a:r>
              <a:rPr lang="en-US" dirty="0" smtClean="0"/>
              <a:t> </a:t>
            </a:r>
            <a:r>
              <a:rPr lang="en-US" dirty="0" err="1" smtClean="0"/>
              <a:t>tác</a:t>
            </a:r>
            <a:r>
              <a:rPr lang="en-US" dirty="0" smtClean="0"/>
              <a:t> </a:t>
            </a:r>
            <a:r>
              <a:rPr lang="en-US" dirty="0" err="1" smtClean="0"/>
              <a:t>với</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và</a:t>
            </a:r>
            <a:r>
              <a:rPr lang="en-US" dirty="0" smtClean="0"/>
              <a:t> </a:t>
            </a:r>
            <a:r>
              <a:rPr lang="en-US" dirty="0" err="1" smtClean="0"/>
              <a:t>theo</a:t>
            </a:r>
            <a:r>
              <a:rPr lang="en-US" dirty="0" smtClean="0"/>
              <a:t> </a:t>
            </a:r>
            <a:r>
              <a:rPr lang="en-US" dirty="0" err="1" smtClean="0"/>
              <a:t>những</a:t>
            </a:r>
            <a:r>
              <a:rPr lang="en-US" dirty="0" smtClean="0"/>
              <a:t> </a:t>
            </a:r>
            <a:r>
              <a:rPr lang="en-US" dirty="0" err="1" smtClean="0"/>
              <a:t>gì</a:t>
            </a:r>
            <a:r>
              <a:rPr lang="en-US" dirty="0" smtClean="0"/>
              <a:t> </a:t>
            </a:r>
            <a:r>
              <a:rPr lang="en-US" dirty="0" err="1" smtClean="0"/>
              <a:t>mà</a:t>
            </a:r>
            <a:r>
              <a:rPr lang="en-US" dirty="0" smtClean="0"/>
              <a:t> actor </a:t>
            </a:r>
            <a:r>
              <a:rPr lang="vi-VN" dirty="0" smtClean="0"/>
              <a:t>đó</a:t>
            </a:r>
            <a:r>
              <a:rPr lang="en-US" dirty="0" smtClean="0"/>
              <a:t> </a:t>
            </a:r>
            <a:r>
              <a:rPr lang="en-US" dirty="0" err="1" smtClean="0"/>
              <a:t>muốn</a:t>
            </a:r>
            <a:r>
              <a:rPr lang="en-US" dirty="0" smtClean="0"/>
              <a:t>. Hay </a:t>
            </a:r>
            <a:r>
              <a:rPr lang="en-US" dirty="0" err="1" smtClean="0"/>
              <a:t>nói</a:t>
            </a:r>
            <a:r>
              <a:rPr lang="en-US" dirty="0" smtClean="0"/>
              <a:t> </a:t>
            </a:r>
            <a:r>
              <a:rPr lang="en-US" dirty="0" err="1" smtClean="0"/>
              <a:t>một</a:t>
            </a:r>
            <a:r>
              <a:rPr lang="en-US" dirty="0" smtClean="0"/>
              <a:t> </a:t>
            </a:r>
            <a:r>
              <a:rPr lang="en-US" dirty="0" err="1" smtClean="0"/>
              <a:t>cách</a:t>
            </a:r>
            <a:r>
              <a:rPr lang="en-US" dirty="0" smtClean="0"/>
              <a:t> </a:t>
            </a:r>
            <a:r>
              <a:rPr lang="vi-VN" dirty="0" smtClean="0"/>
              <a:t>đơ</a:t>
            </a:r>
            <a:r>
              <a:rPr lang="en-US" dirty="0" smtClean="0"/>
              <a:t>n </a:t>
            </a:r>
            <a:r>
              <a:rPr lang="en-US" dirty="0" err="1" smtClean="0"/>
              <a:t>giản</a:t>
            </a:r>
            <a:r>
              <a:rPr lang="en-US" dirty="0" smtClean="0"/>
              <a:t> </a:t>
            </a:r>
            <a:r>
              <a:rPr lang="en-US" dirty="0" err="1" smtClean="0"/>
              <a:t>là</a:t>
            </a:r>
            <a:r>
              <a:rPr lang="en-US" dirty="0" smtClean="0"/>
              <a:t> use case diagram </a:t>
            </a:r>
            <a:r>
              <a:rPr lang="en-US" dirty="0" err="1" smtClean="0"/>
              <a:t>cho</a:t>
            </a:r>
            <a:r>
              <a:rPr lang="en-US" dirty="0" smtClean="0"/>
              <a:t> </a:t>
            </a:r>
            <a:r>
              <a:rPr lang="en-US" dirty="0" err="1" smtClean="0"/>
              <a:t>biết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có</a:t>
            </a:r>
            <a:r>
              <a:rPr lang="en-US" dirty="0" smtClean="0"/>
              <a:t> </a:t>
            </a:r>
            <a:r>
              <a:rPr lang="en-US" dirty="0" err="1" smtClean="0"/>
              <a:t>những</a:t>
            </a:r>
            <a:r>
              <a:rPr lang="en-US" dirty="0" smtClean="0"/>
              <a:t> </a:t>
            </a:r>
            <a:r>
              <a:rPr lang="en-US" dirty="0" err="1" smtClean="0"/>
              <a:t>chức</a:t>
            </a:r>
            <a:r>
              <a:rPr lang="en-US" dirty="0" smtClean="0"/>
              <a:t> n</a:t>
            </a:r>
            <a:r>
              <a:rPr lang="vi-VN" dirty="0" smtClean="0"/>
              <a:t>ă</a:t>
            </a:r>
            <a:r>
              <a:rPr lang="en-US" dirty="0" err="1" smtClean="0"/>
              <a:t>ng</a:t>
            </a:r>
            <a:r>
              <a:rPr lang="en-US" dirty="0" smtClean="0"/>
              <a:t>, actor </a:t>
            </a:r>
            <a:r>
              <a:rPr lang="en-US" dirty="0" err="1" smtClean="0"/>
              <a:t>nào</a:t>
            </a:r>
            <a:r>
              <a:rPr lang="en-US" dirty="0" smtClean="0"/>
              <a:t> </a:t>
            </a:r>
            <a:r>
              <a:rPr lang="en-US" dirty="0" err="1" smtClean="0"/>
              <a:t>và</a:t>
            </a:r>
            <a:r>
              <a:rPr lang="en-US" dirty="0" smtClean="0"/>
              <a:t> </a:t>
            </a:r>
            <a:r>
              <a:rPr lang="en-US" dirty="0" err="1" smtClean="0"/>
              <a:t>chúng</a:t>
            </a:r>
            <a:r>
              <a:rPr lang="en-US" dirty="0" smtClean="0"/>
              <a:t> </a:t>
            </a:r>
            <a:r>
              <a:rPr lang="en-US" dirty="0" err="1" smtClean="0"/>
              <a:t>liên</a:t>
            </a:r>
            <a:r>
              <a:rPr lang="en-US" dirty="0" smtClean="0"/>
              <a:t> </a:t>
            </a:r>
            <a:r>
              <a:rPr lang="en-US" dirty="0" err="1" smtClean="0"/>
              <a:t>quan</a:t>
            </a:r>
            <a:r>
              <a:rPr lang="en-US" dirty="0" smtClean="0"/>
              <a:t> </a:t>
            </a:r>
            <a:r>
              <a:rPr lang="vi-VN" dirty="0" smtClean="0"/>
              <a:t>đến</a:t>
            </a:r>
            <a:r>
              <a:rPr lang="en-US" dirty="0" smtClean="0"/>
              <a:t> </a:t>
            </a:r>
            <a:r>
              <a:rPr lang="en-US" dirty="0" err="1" smtClean="0"/>
              <a:t>nhau</a:t>
            </a:r>
            <a:r>
              <a:rPr lang="en-US" dirty="0" smtClean="0"/>
              <a:t> </a:t>
            </a:r>
            <a:r>
              <a:rPr lang="en-US" dirty="0" err="1" smtClean="0"/>
              <a:t>nh</a:t>
            </a:r>
            <a:r>
              <a:rPr lang="vi-VN" dirty="0" smtClean="0"/>
              <a:t>ư</a:t>
            </a:r>
            <a:r>
              <a:rPr lang="en-US" dirty="0" smtClean="0"/>
              <a:t> </a:t>
            </a:r>
            <a:r>
              <a:rPr lang="en-US" dirty="0" err="1" smtClean="0"/>
              <a:t>thế</a:t>
            </a:r>
            <a:r>
              <a:rPr lang="en-US" dirty="0" smtClean="0"/>
              <a:t> </a:t>
            </a:r>
            <a:r>
              <a:rPr lang="en-US" dirty="0" err="1" smtClean="0"/>
              <a:t>nào</a:t>
            </a:r>
            <a:endParaRPr lang="en-US" dirty="0" smtClean="0"/>
          </a:p>
          <a:p>
            <a:endParaRPr lang="en-US" dirty="0" smtClean="0"/>
          </a:p>
          <a:p>
            <a:r>
              <a:rPr lang="en-US" dirty="0" smtClean="0"/>
              <a:t>A use case diagram, describing how the system is used.</a:t>
            </a:r>
          </a:p>
          <a:p>
            <a:r>
              <a:rPr lang="en-US" dirty="0" smtClean="0"/>
              <a:t>A use case scenario (although technically it is not a diagram) is a verbal articulation of exception to the main behavior described by the primary use case.</a:t>
            </a:r>
          </a:p>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7</a:t>
            </a:fld>
            <a:endParaRPr lang="en-US"/>
          </a:p>
        </p:txBody>
      </p:sp>
    </p:spTree>
    <p:extLst>
      <p:ext uri="{BB962C8B-B14F-4D97-AF65-F5344CB8AC3E}">
        <p14:creationId xmlns:p14="http://schemas.microsoft.com/office/powerpoint/2010/main" val="1884010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use case is described by a text description. It concentrates on the external behavior of the system and ignores how things are done inside the system. The text should be clear and consistent so that a customer can understand and validate it. </a:t>
            </a:r>
          </a:p>
          <a:p>
            <a:r>
              <a:rPr lang="en-US" dirty="0" smtClean="0"/>
              <a:t>A use case describes the functionality as a whole, including possible alternatives, errors, and exceptions that can occur during the execution of the use case.</a:t>
            </a:r>
          </a:p>
          <a:p>
            <a:r>
              <a:rPr lang="en-US" dirty="0" smtClean="0"/>
              <a:t>A high-level use case describes a process very briefly. High level use cases are      defined during initial requirements definition and project scoping.</a:t>
            </a:r>
          </a:p>
          <a:p>
            <a:r>
              <a:rPr lang="en-US" dirty="0" smtClean="0"/>
              <a:t>An expanded use case describes a process in more detail than a high-level one. It describes the step-by-step events. </a:t>
            </a:r>
          </a:p>
          <a:p>
            <a:r>
              <a:rPr lang="en-US" dirty="0" smtClean="0"/>
              <a:t>During the requirements phase, important use cases can be written in expanded format, and detailed description of less important ones can be deferred to the development cycle in which they will be tackled.</a:t>
            </a:r>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9</a:t>
            </a:fld>
            <a:endParaRPr lang="vi-VN"/>
          </a:p>
        </p:txBody>
      </p:sp>
    </p:spTree>
    <p:extLst>
      <p:ext uri="{BB962C8B-B14F-4D97-AF65-F5344CB8AC3E}">
        <p14:creationId xmlns:p14="http://schemas.microsoft.com/office/powerpoint/2010/main" val="2617349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20000"/>
              </a:spcBef>
            </a:pPr>
            <a:r>
              <a:rPr lang="en-US" dirty="0" smtClean="0"/>
              <a:t>Use case description serves as a </a:t>
            </a:r>
            <a:r>
              <a:rPr lang="en-US" u="sng" dirty="0" smtClean="0"/>
              <a:t>‘bridge’</a:t>
            </a:r>
            <a:r>
              <a:rPr lang="en-US" dirty="0" smtClean="0"/>
              <a:t> between stakeholders of a system and the development team.</a:t>
            </a:r>
          </a:p>
          <a:p>
            <a:pPr>
              <a:spcBef>
                <a:spcPct val="20000"/>
              </a:spcBef>
            </a:pPr>
            <a:endParaRPr lang="en-US" dirty="0" smtClean="0"/>
          </a:p>
          <a:p>
            <a:r>
              <a:rPr lang="en-US" dirty="0" smtClean="0"/>
              <a:t>An instantiation of a use case is called a scenario, and it represents the actual usage of the system (a specific execution path through the system).</a:t>
            </a:r>
          </a:p>
          <a:p>
            <a:r>
              <a:rPr lang="en-US" dirty="0" smtClean="0"/>
              <a:t>A use case can also be described through an activity diagram.</a:t>
            </a:r>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10</a:t>
            </a:fld>
            <a:endParaRPr lang="vi-VN"/>
          </a:p>
        </p:txBody>
      </p:sp>
    </p:spTree>
    <p:extLst>
      <p:ext uri="{BB962C8B-B14F-4D97-AF65-F5344CB8AC3E}">
        <p14:creationId xmlns:p14="http://schemas.microsoft.com/office/powerpoint/2010/main" val="1156136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spcBef>
                <a:spcPct val="20000"/>
              </a:spcBef>
            </a:pPr>
            <a:r>
              <a:rPr lang="en-US" dirty="0" smtClean="0"/>
              <a:t>A flow of events or pathway is a </a:t>
            </a:r>
            <a:r>
              <a:rPr lang="en-US" u="sng" dirty="0" smtClean="0"/>
              <a:t>textual description</a:t>
            </a:r>
            <a:r>
              <a:rPr lang="en-US" dirty="0" smtClean="0"/>
              <a:t> embodying  sequence of events with regards to the use case and is part of the use case specification.</a:t>
            </a:r>
          </a:p>
          <a:p>
            <a:pPr marL="609600" indent="-609600">
              <a:spcBef>
                <a:spcPct val="20000"/>
              </a:spcBef>
            </a:pPr>
            <a:endParaRPr lang="en-US" dirty="0" smtClean="0"/>
          </a:p>
          <a:p>
            <a:pPr>
              <a:spcBef>
                <a:spcPct val="20000"/>
              </a:spcBef>
            </a:pPr>
            <a:r>
              <a:rPr lang="en-US" dirty="0" smtClean="0"/>
              <a:t>Flow of events is understood by the customer. A detailed  description is necessary so that one can better understand the complexity that might be involved in </a:t>
            </a:r>
            <a:r>
              <a:rPr lang="en-US" dirty="0" err="1" smtClean="0"/>
              <a:t>realising</a:t>
            </a:r>
            <a:r>
              <a:rPr lang="en-US" dirty="0" smtClean="0"/>
              <a:t> the use cases.</a:t>
            </a:r>
          </a:p>
          <a:p>
            <a:endParaRPr lang="en-US" dirty="0" smtClean="0"/>
          </a:p>
          <a:p>
            <a:pPr>
              <a:spcBef>
                <a:spcPct val="20000"/>
              </a:spcBef>
            </a:pPr>
            <a:r>
              <a:rPr lang="en-US" dirty="0" smtClean="0"/>
              <a:t>Flow of events describes how and when the use case starts and ends, when the use case interacts with the actors, and the information exchanged between an actor and the use case.</a:t>
            </a:r>
          </a:p>
          <a:p>
            <a:pPr marL="609600" indent="-609600">
              <a:spcBef>
                <a:spcPct val="20000"/>
              </a:spcBef>
            </a:pPr>
            <a:endParaRPr lang="en-US" dirty="0" smtClean="0"/>
          </a:p>
          <a:p>
            <a:pPr>
              <a:spcBef>
                <a:spcPct val="20000"/>
              </a:spcBef>
            </a:pPr>
            <a:r>
              <a:rPr lang="en-US" dirty="0" smtClean="0"/>
              <a:t>Flow of events is derived from a what perspective, NOT how perspective. Hence, specific information like: interface details and technical specifications should NOT be included in a use case description. </a:t>
            </a:r>
          </a:p>
          <a:p>
            <a:pPr>
              <a:spcBef>
                <a:spcPct val="20000"/>
              </a:spcBef>
            </a:pPr>
            <a:endParaRPr lang="en-US" dirty="0" smtClean="0"/>
          </a:p>
          <a:p>
            <a:pPr marR="0" algn="l" defTabSz="914400" rtl="0" eaLnBrk="0" fontAlgn="base" latinLnBrk="0" hangingPunct="0">
              <a:lnSpc>
                <a:spcPct val="100000"/>
              </a:lnSpc>
              <a:spcBef>
                <a:spcPct val="20000"/>
              </a:spcBef>
              <a:spcAft>
                <a:spcPct val="0"/>
              </a:spcAft>
              <a:buClrTx/>
              <a:buSzTx/>
              <a:buFontTx/>
              <a:buNone/>
              <a:tabLst/>
              <a:defRPr/>
            </a:pPr>
            <a:r>
              <a:rPr lang="en-US" b="1" u="sng" dirty="0" smtClean="0"/>
              <a:t>Basic Flow of Events </a:t>
            </a:r>
            <a:r>
              <a:rPr lang="en-US" dirty="0" smtClean="0"/>
              <a:t>(Happy Path): is the most common pathway. It usually depicts a perfect situation, in which nothing goes wrong. – You get to the ATM and successfully withdraw money </a:t>
            </a:r>
          </a:p>
          <a:p>
            <a:pPr marR="0" algn="l" defTabSz="914400" rtl="0" eaLnBrk="0" fontAlgn="base" latinLnBrk="0" hangingPunct="0">
              <a:lnSpc>
                <a:spcPct val="100000"/>
              </a:lnSpc>
              <a:spcBef>
                <a:spcPct val="20000"/>
              </a:spcBef>
              <a:spcAft>
                <a:spcPct val="0"/>
              </a:spcAft>
              <a:buClrTx/>
              <a:buSzTx/>
              <a:buFontTx/>
              <a:buNone/>
              <a:tabLst/>
              <a:defRPr/>
            </a:pPr>
            <a:endParaRPr lang="en-US" dirty="0" smtClean="0"/>
          </a:p>
          <a:p>
            <a:pPr marR="0" algn="l" defTabSz="914400" rtl="0" eaLnBrk="0" fontAlgn="base" latinLnBrk="0" hangingPunct="0">
              <a:lnSpc>
                <a:spcPct val="100000"/>
              </a:lnSpc>
              <a:spcBef>
                <a:spcPct val="20000"/>
              </a:spcBef>
              <a:spcAft>
                <a:spcPct val="0"/>
              </a:spcAft>
              <a:buClrTx/>
              <a:buSzTx/>
              <a:buFontTx/>
              <a:buNone/>
              <a:tabLst/>
              <a:defRPr/>
            </a:pPr>
            <a:r>
              <a:rPr lang="en-US" b="1" u="sng" dirty="0" smtClean="0"/>
              <a:t>Alternate Flow of Events </a:t>
            </a:r>
            <a:r>
              <a:rPr lang="en-US" dirty="0" smtClean="0"/>
              <a:t>- is a pathway that is still considered a good pathway; it’s just not the most heavily travelled one (You get to the ATM but could not withdraw money due to insufficient funds in your account.)</a:t>
            </a:r>
          </a:p>
          <a:p>
            <a:pPr marL="609600" indent="-609600">
              <a:spcBef>
                <a:spcPct val="20000"/>
              </a:spcBef>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Exception Flow of Events  </a:t>
            </a:r>
            <a:r>
              <a:rPr lang="en-US" dirty="0" smtClean="0"/>
              <a:t>(Unhappy Pathway) – You get to the ATM machine but your valid pin number is not accepted. </a:t>
            </a:r>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11</a:t>
            </a:fld>
            <a:endParaRPr lang="vi-VN"/>
          </a:p>
        </p:txBody>
      </p:sp>
    </p:spTree>
    <p:extLst>
      <p:ext uri="{BB962C8B-B14F-4D97-AF65-F5344CB8AC3E}">
        <p14:creationId xmlns:p14="http://schemas.microsoft.com/office/powerpoint/2010/main" val="2101231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12</a:t>
            </a:fld>
            <a:endParaRPr lang="vi-VN"/>
          </a:p>
        </p:txBody>
      </p:sp>
    </p:spTree>
    <p:extLst>
      <p:ext uri="{BB962C8B-B14F-4D97-AF65-F5344CB8AC3E}">
        <p14:creationId xmlns:p14="http://schemas.microsoft.com/office/powerpoint/2010/main" val="2281667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itle 1"/>
          <p:cNvSpPr>
            <a:spLocks noGrp="1"/>
          </p:cNvSpPr>
          <p:nvPr>
            <p:ph type="ctrTitle"/>
          </p:nvPr>
        </p:nvSpPr>
        <p:spPr>
          <a:xfrm>
            <a:off x="685800" y="2130425"/>
            <a:ext cx="7772400" cy="1470025"/>
          </a:xfrm>
        </p:spPr>
        <p:txBody>
          <a:bodyPr>
            <a:normAutofit/>
          </a:bodyPr>
          <a:lstStyle>
            <a:lvl1pPr>
              <a:defRPr sz="4000" b="1" baseline="0">
                <a:solidFill>
                  <a:srgbClr val="DC0081"/>
                </a:solidFill>
                <a:latin typeface="Tahoma" pitchFamily="34" charset="0"/>
                <a:ea typeface="Tahoma" pitchFamily="34" charset="0"/>
                <a:cs typeface="Tahoma" pitchFamily="34" charset="0"/>
              </a:defRPr>
            </a:lvl1pPr>
          </a:lstStyle>
          <a:p>
            <a:r>
              <a:rPr lang="en-US" smtClean="0"/>
              <a:t>Click to edit Master title style</a:t>
            </a:r>
            <a:endParaRPr lang="vi-VN" dirty="0"/>
          </a:p>
        </p:txBody>
      </p:sp>
      <p:sp>
        <p:nvSpPr>
          <p:cNvPr id="6"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dirty="0"/>
          </a:p>
        </p:txBody>
      </p:sp>
      <p:sp>
        <p:nvSpPr>
          <p:cNvPr id="7" name="Slide Number Placeholder 5"/>
          <p:cNvSpPr>
            <a:spLocks noGrp="1"/>
          </p:cNvSpPr>
          <p:nvPr>
            <p:ph type="sldNum" sz="quarter" idx="10"/>
          </p:nvPr>
        </p:nvSpPr>
        <p:spPr>
          <a:xfrm>
            <a:off x="3810000" y="6553200"/>
            <a:ext cx="2133600" cy="304800"/>
          </a:xfrm>
        </p:spPr>
        <p:txBody>
          <a:bodyPr/>
          <a:lstStyle>
            <a:lvl1pPr>
              <a:defRPr/>
            </a:lvl1pPr>
          </a:lstStyle>
          <a:p>
            <a:fld id="{72410680-2CB7-4690-AAA3-B22D342E2D1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274638"/>
            <a:ext cx="2114550" cy="498316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74638"/>
            <a:ext cx="6191250" cy="498316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51"/>
          <p:cNvSpPr>
            <a:spLocks noGrp="1" noChangeArrowheads="1"/>
          </p:cNvSpPr>
          <p:nvPr>
            <p:ph type="dt" sz="half" idx="10"/>
          </p:nvPr>
        </p:nvSpPr>
        <p:spPr>
          <a:xfrm>
            <a:off x="5029200" y="6477000"/>
            <a:ext cx="1905000" cy="228600"/>
          </a:xfrm>
          <a:prstGeom prst="rect">
            <a:avLst/>
          </a:prstGeom>
          <a:ln/>
        </p:spPr>
        <p:txBody>
          <a:bodyPr/>
          <a:lstStyle>
            <a:lvl1pPr>
              <a:defRPr/>
            </a:lvl1pPr>
          </a:lstStyle>
          <a:p>
            <a:fld id="{C55D4113-8B8B-4A85-AC99-69A95B247AEC}" type="datetimeFigureOut">
              <a:rPr lang="en-US" smtClean="0"/>
              <a:pPr/>
              <a:t>2015/01/05</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223838" y="152400"/>
            <a:ext cx="8763000" cy="10668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223838" y="1295400"/>
            <a:ext cx="8763000" cy="4953000"/>
          </a:xfrm>
        </p:spPr>
        <p:txBody>
          <a:bodyPr/>
          <a:lstStyle/>
          <a:p>
            <a:pPr lvl="0"/>
            <a:endParaRPr lang="en-US" noProof="0"/>
          </a:p>
        </p:txBody>
      </p:sp>
    </p:spTree>
    <p:extLst>
      <p:ext uri="{BB962C8B-B14F-4D97-AF65-F5344CB8AC3E}">
        <p14:creationId xmlns:p14="http://schemas.microsoft.com/office/powerpoint/2010/main" val="1054952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a:prstGeom prst="rect">
            <a:avLst/>
          </a:prstGeom>
        </p:spPr>
        <p:txBody>
          <a:bodyPr anchor="ctr"/>
          <a:lstStyle>
            <a:lvl1pPr>
              <a:defRPr baseline="0">
                <a:solidFill>
                  <a:srgbClr val="C00000"/>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143000"/>
            <a:ext cx="8458200" cy="5257800"/>
          </a:xfrm>
          <a:prstGeom prst="rect">
            <a:avLst/>
          </a:prstGeom>
        </p:spPr>
        <p:txBody>
          <a:bodyPr/>
          <a:lstStyle>
            <a:lvl2pPr>
              <a:defRPr sz="2400"/>
            </a:lvl2pPr>
            <a:lvl3pPr>
              <a:defRPr sz="200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1051"/>
          <p:cNvSpPr>
            <a:spLocks noGrp="1" noChangeArrowheads="1"/>
          </p:cNvSpPr>
          <p:nvPr>
            <p:ph type="dt" sz="half" idx="10"/>
          </p:nvPr>
        </p:nvSpPr>
        <p:spPr>
          <a:xfrm>
            <a:off x="5029200" y="6477000"/>
            <a:ext cx="1905000" cy="228600"/>
          </a:xfrm>
          <a:prstGeom prst="rect">
            <a:avLst/>
          </a:prstGeom>
          <a:ln/>
        </p:spPr>
        <p:txBody>
          <a:bodyPr/>
          <a:lstStyle>
            <a:lvl1pPr>
              <a:defRPr/>
            </a:lvl1pPr>
          </a:lstStyle>
          <a:p>
            <a:fld id="{C55D4113-8B8B-4A85-AC99-69A95B247AEC}" type="datetimeFigureOut">
              <a:rPr lang="en-US" smtClean="0"/>
              <a:pPr/>
              <a:t>2015/01/05</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51"/>
          <p:cNvSpPr>
            <a:spLocks noGrp="1" noChangeArrowheads="1"/>
          </p:cNvSpPr>
          <p:nvPr>
            <p:ph type="dt" sz="half" idx="10"/>
          </p:nvPr>
        </p:nvSpPr>
        <p:spPr>
          <a:xfrm>
            <a:off x="5029200" y="6477000"/>
            <a:ext cx="1905000" cy="228600"/>
          </a:xfrm>
          <a:prstGeom prst="rect">
            <a:avLst/>
          </a:prstGeom>
          <a:ln/>
        </p:spPr>
        <p:txBody>
          <a:bodyPr/>
          <a:lstStyle>
            <a:lvl1pPr>
              <a:defRPr/>
            </a:lvl1pPr>
          </a:lstStyle>
          <a:p>
            <a:fld id="{C55D4113-8B8B-4A85-AC99-69A95B247AEC}" type="datetimeFigureOut">
              <a:rPr lang="en-US" smtClean="0"/>
              <a:pPr/>
              <a:t>2015/01/05</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a:prstGeom prst="rect">
            <a:avLst/>
          </a:prstGeom>
        </p:spPr>
        <p:txBody>
          <a:bodyPr anchor="ctr"/>
          <a:lstStyle>
            <a:lvl1pPr>
              <a:defRPr>
                <a:solidFill>
                  <a:srgbClr val="C0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04800" y="1143000"/>
            <a:ext cx="41529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51"/>
          <p:cNvSpPr>
            <a:spLocks noGrp="1" noChangeArrowheads="1"/>
          </p:cNvSpPr>
          <p:nvPr>
            <p:ph type="dt" sz="half" idx="10"/>
          </p:nvPr>
        </p:nvSpPr>
        <p:spPr>
          <a:xfrm>
            <a:off x="5029200" y="6477000"/>
            <a:ext cx="1905000" cy="228600"/>
          </a:xfrm>
          <a:prstGeom prst="rect">
            <a:avLst/>
          </a:prstGeom>
          <a:ln/>
        </p:spPr>
        <p:txBody>
          <a:bodyPr/>
          <a:lstStyle>
            <a:lvl1pPr>
              <a:defRPr/>
            </a:lvl1pPr>
          </a:lstStyle>
          <a:p>
            <a:fld id="{C55D4113-8B8B-4A85-AC99-69A95B247AEC}" type="datetimeFigureOut">
              <a:rPr lang="en-US" smtClean="0"/>
              <a:pPr/>
              <a:t>2015/01/05</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a:prstGeom prst="rect">
            <a:avLst/>
          </a:prstGeom>
        </p:spPr>
        <p:txBody>
          <a:bodyPr anchor="ctr"/>
          <a:lstStyle>
            <a:lvl1pPr>
              <a:defRPr>
                <a:solidFill>
                  <a:srgbClr val="C00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51"/>
          <p:cNvSpPr>
            <a:spLocks noGrp="1" noChangeArrowheads="1"/>
          </p:cNvSpPr>
          <p:nvPr>
            <p:ph type="dt" sz="half" idx="10"/>
          </p:nvPr>
        </p:nvSpPr>
        <p:spPr>
          <a:xfrm>
            <a:off x="5029200" y="6477000"/>
            <a:ext cx="1905000" cy="228600"/>
          </a:xfrm>
          <a:prstGeom prst="rect">
            <a:avLst/>
          </a:prstGeom>
          <a:ln/>
        </p:spPr>
        <p:txBody>
          <a:bodyPr/>
          <a:lstStyle>
            <a:lvl1pPr>
              <a:defRPr/>
            </a:lvl1pPr>
          </a:lstStyle>
          <a:p>
            <a:fld id="{C55D4113-8B8B-4A85-AC99-69A95B247AEC}" type="datetimeFigureOut">
              <a:rPr lang="en-US" smtClean="0"/>
              <a:pPr/>
              <a:t>2015/01/05</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a:prstGeom prst="rect">
            <a:avLst/>
          </a:prstGeom>
        </p:spPr>
        <p:txBody>
          <a:bodyPr anchor="ctr"/>
          <a:lstStyle>
            <a:lvl1pPr>
              <a:defRPr>
                <a:solidFill>
                  <a:srgbClr val="C00000"/>
                </a:solidFill>
              </a:defRPr>
            </a:lvl1pPr>
          </a:lstStyle>
          <a:p>
            <a:r>
              <a:rPr lang="en-US" smtClean="0"/>
              <a:t>Click to edit Master title style</a:t>
            </a:r>
            <a:endParaRPr lang="en-US"/>
          </a:p>
        </p:txBody>
      </p:sp>
      <p:sp>
        <p:nvSpPr>
          <p:cNvPr id="3" name="Rectangle 1051"/>
          <p:cNvSpPr>
            <a:spLocks noGrp="1" noChangeArrowheads="1"/>
          </p:cNvSpPr>
          <p:nvPr>
            <p:ph type="dt" sz="half" idx="10"/>
          </p:nvPr>
        </p:nvSpPr>
        <p:spPr>
          <a:xfrm>
            <a:off x="5029200" y="6477000"/>
            <a:ext cx="1905000" cy="228600"/>
          </a:xfrm>
          <a:prstGeom prst="rect">
            <a:avLst/>
          </a:prstGeom>
          <a:ln/>
        </p:spPr>
        <p:txBody>
          <a:bodyPr/>
          <a:lstStyle>
            <a:lvl1pPr>
              <a:defRPr/>
            </a:lvl1pPr>
          </a:lstStyle>
          <a:p>
            <a:fld id="{C55D4113-8B8B-4A85-AC99-69A95B247AEC}" type="datetimeFigureOut">
              <a:rPr lang="en-US" smtClean="0"/>
              <a:pPr/>
              <a:t>2015/01/05</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51"/>
          <p:cNvSpPr>
            <a:spLocks noGrp="1" noChangeArrowheads="1"/>
          </p:cNvSpPr>
          <p:nvPr>
            <p:ph type="dt" sz="half" idx="10"/>
          </p:nvPr>
        </p:nvSpPr>
        <p:spPr>
          <a:xfrm>
            <a:off x="5029200" y="6477000"/>
            <a:ext cx="1905000" cy="228600"/>
          </a:xfrm>
          <a:prstGeom prst="rect">
            <a:avLst/>
          </a:prstGeom>
          <a:ln/>
        </p:spPr>
        <p:txBody>
          <a:bodyPr/>
          <a:lstStyle>
            <a:lvl1pPr>
              <a:defRPr/>
            </a:lvl1pPr>
          </a:lstStyle>
          <a:p>
            <a:fld id="{C55D4113-8B8B-4A85-AC99-69A95B247AEC}" type="datetimeFigureOut">
              <a:rPr lang="en-US" smtClean="0"/>
              <a:pPr/>
              <a:t>2015/01/05</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51"/>
          <p:cNvSpPr>
            <a:spLocks noGrp="1" noChangeArrowheads="1"/>
          </p:cNvSpPr>
          <p:nvPr>
            <p:ph type="dt" sz="half" idx="10"/>
          </p:nvPr>
        </p:nvSpPr>
        <p:spPr>
          <a:xfrm>
            <a:off x="5029200" y="6477000"/>
            <a:ext cx="1905000" cy="228600"/>
          </a:xfrm>
          <a:prstGeom prst="rect">
            <a:avLst/>
          </a:prstGeom>
          <a:ln/>
        </p:spPr>
        <p:txBody>
          <a:bodyPr/>
          <a:lstStyle>
            <a:lvl1pPr>
              <a:defRPr/>
            </a:lvl1pPr>
          </a:lstStyle>
          <a:p>
            <a:fld id="{C55D4113-8B8B-4A85-AC99-69A95B247AEC}" type="datetimeFigureOut">
              <a:rPr lang="en-US" smtClean="0"/>
              <a:pPr/>
              <a:t>2015/01/05</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a:prstGeom prst="rect">
            <a:avLst/>
          </a:prstGeom>
        </p:spPr>
        <p:txBody>
          <a:bodyPr anchor="ctr"/>
          <a:lstStyle>
            <a:lvl1pPr>
              <a:defRPr>
                <a:solidFill>
                  <a:srgbClr val="C00000"/>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4800" y="1143000"/>
            <a:ext cx="8458200" cy="41148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51"/>
          <p:cNvSpPr>
            <a:spLocks noGrp="1" noChangeArrowheads="1"/>
          </p:cNvSpPr>
          <p:nvPr>
            <p:ph type="dt" sz="half" idx="10"/>
          </p:nvPr>
        </p:nvSpPr>
        <p:spPr>
          <a:xfrm>
            <a:off x="5029200" y="6477000"/>
            <a:ext cx="1905000" cy="228600"/>
          </a:xfrm>
          <a:prstGeom prst="rect">
            <a:avLst/>
          </a:prstGeom>
          <a:ln/>
        </p:spPr>
        <p:txBody>
          <a:bodyPr/>
          <a:lstStyle>
            <a:lvl1pPr>
              <a:defRPr/>
            </a:lvl1pPr>
          </a:lstStyle>
          <a:p>
            <a:fld id="{C55D4113-8B8B-4A85-AC99-69A95B247AEC}" type="datetimeFigureOut">
              <a:rPr lang="en-US" smtClean="0"/>
              <a:pPr/>
              <a:t>2015/01/05</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1060" descr="BackGround"/>
          <p:cNvPicPr>
            <a:picLocks noChangeAspect="1" noChangeArrowheads="1"/>
          </p:cNvPicPr>
          <p:nvPr/>
        </p:nvPicPr>
        <p:blipFill>
          <a:blip r:embed="rId13" cstate="print"/>
          <a:srcRect/>
          <a:stretch>
            <a:fillRect/>
          </a:stretch>
        </p:blipFill>
        <p:spPr bwMode="auto">
          <a:xfrm>
            <a:off x="0" y="914400"/>
            <a:ext cx="9144000" cy="914400"/>
          </a:xfrm>
          <a:prstGeom prst="rect">
            <a:avLst/>
          </a:prstGeom>
          <a:noFill/>
          <a:ln w="9525">
            <a:noFill/>
            <a:miter lim="800000"/>
            <a:headEnd/>
            <a:tailEnd/>
          </a:ln>
        </p:spPr>
      </p:pic>
      <p:sp>
        <p:nvSpPr>
          <p:cNvPr id="23" name="Title Placeholder 1"/>
          <p:cNvSpPr>
            <a:spLocks noGrp="1"/>
          </p:cNvSpPr>
          <p:nvPr>
            <p:ph type="title"/>
          </p:nvPr>
        </p:nvSpPr>
        <p:spPr bwMode="auto">
          <a:xfrm>
            <a:off x="457200" y="0"/>
            <a:ext cx="82296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vi-VN" dirty="0" smtClean="0"/>
          </a:p>
        </p:txBody>
      </p:sp>
      <p:sp>
        <p:nvSpPr>
          <p:cNvPr id="24"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dirty="0" smtClean="0"/>
          </a:p>
        </p:txBody>
      </p:sp>
      <p:sp>
        <p:nvSpPr>
          <p:cNvPr id="25" name="Slide Number Placeholder 5"/>
          <p:cNvSpPr>
            <a:spLocks noGrp="1"/>
          </p:cNvSpPr>
          <p:nvPr>
            <p:ph type="sldNum" sz="quarter" idx="4"/>
          </p:nvPr>
        </p:nvSpPr>
        <p:spPr>
          <a:xfrm>
            <a:off x="3810000" y="6553200"/>
            <a:ext cx="2133600" cy="30480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fld id="{72410680-2CB7-4690-AAA3-B22D342E2D10}" type="slidenum">
              <a:rPr lang="en-US" smtClean="0"/>
              <a:pPr/>
              <a:t>‹#›</a:t>
            </a:fld>
            <a:endParaRPr lang="en-US"/>
          </a:p>
        </p:txBody>
      </p:sp>
      <p:sp>
        <p:nvSpPr>
          <p:cNvPr id="26" name="Line 1057"/>
          <p:cNvSpPr>
            <a:spLocks noChangeShapeType="1"/>
          </p:cNvSpPr>
          <p:nvPr/>
        </p:nvSpPr>
        <p:spPr bwMode="auto">
          <a:xfrm>
            <a:off x="0" y="6553200"/>
            <a:ext cx="9144000" cy="0"/>
          </a:xfrm>
          <a:prstGeom prst="line">
            <a:avLst/>
          </a:prstGeom>
          <a:noFill/>
          <a:ln w="9525">
            <a:solidFill>
              <a:srgbClr val="FC0128"/>
            </a:solidFill>
            <a:round/>
            <a:headEnd/>
            <a:tailEnd/>
          </a:ln>
        </p:spPr>
        <p:txBody>
          <a:bodyPr wrap="none" anchor="ctr"/>
          <a:lstStyle/>
          <a:p>
            <a:endParaRPr lang="en-US"/>
          </a:p>
        </p:txBody>
      </p:sp>
      <p:sp>
        <p:nvSpPr>
          <p:cNvPr id="27"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200" smtClean="0">
                <a:latin typeface="Calibri" pitchFamily="34" charset="0"/>
              </a:rPr>
              <a:t>©</a:t>
            </a:r>
            <a:r>
              <a:rPr lang="en-US" sz="1000" smtClean="0">
                <a:latin typeface="Calibri" pitchFamily="34" charset="0"/>
              </a:rPr>
              <a:t> FPT SOFTWARE – TRAINING MATERIAL</a:t>
            </a:r>
            <a:r>
              <a:rPr lang="en-US" altLang="ja-JP" sz="1000" smtClean="0">
                <a:latin typeface="Calibri" pitchFamily="34" charset="0"/>
              </a:rPr>
              <a:t> – Int</a:t>
            </a:r>
            <a:r>
              <a:rPr lang="en-US" sz="1000" smtClean="0">
                <a:latin typeface="Calibri" pitchFamily="34" charset="0"/>
              </a:rPr>
              <a:t>er</a:t>
            </a:r>
            <a:r>
              <a:rPr lang="en-US" altLang="ja-JP" sz="1000" smtClean="0">
                <a:latin typeface="Calibri" pitchFamily="34" charset="0"/>
              </a:rPr>
              <a:t>nal </a:t>
            </a:r>
            <a:r>
              <a:rPr lang="en-US" sz="1000" smtClean="0">
                <a:latin typeface="Calibri" pitchFamily="34" charset="0"/>
              </a:rPr>
              <a:t>us</a:t>
            </a:r>
            <a:r>
              <a:rPr lang="en-US" altLang="ja-JP" sz="1000" smtClean="0">
                <a:latin typeface="Calibri" pitchFamily="34" charset="0"/>
              </a:rPr>
              <a:t>e</a:t>
            </a:r>
            <a:endParaRPr lang="en-US" sz="1000" smtClean="0">
              <a:latin typeface="Calibri" pitchFamily="34" charset="0"/>
            </a:endParaRPr>
          </a:p>
        </p:txBody>
      </p:sp>
      <p:sp>
        <p:nvSpPr>
          <p:cNvPr id="28"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000" smtClean="0">
                <a:latin typeface="Calibri" pitchFamily="34" charset="0"/>
              </a:rPr>
              <a:t>04e-BM/</a:t>
            </a:r>
            <a:r>
              <a:rPr lang="en-US" altLang="ja-JP" sz="1000" smtClean="0">
                <a:latin typeface="Calibri" pitchFamily="34" charset="0"/>
              </a:rPr>
              <a:t>NS</a:t>
            </a:r>
            <a:r>
              <a:rPr lang="en-US" sz="1000" smtClean="0">
                <a:latin typeface="Calibri" pitchFamily="34" charset="0"/>
              </a:rPr>
              <a:t>/HDCV/FSOFT v2</a:t>
            </a:r>
            <a:r>
              <a:rPr lang="en-US" altLang="ja-JP" sz="1000" smtClean="0">
                <a:latin typeface="Calibri" pitchFamily="34" charset="0"/>
              </a:rPr>
              <a:t>/3</a:t>
            </a:r>
            <a:endParaRPr lang="en-US" sz="1000" smtClean="0">
              <a:latin typeface="Calibri" pitchFamily="34" charset="0"/>
            </a:endParaRPr>
          </a:p>
        </p:txBody>
      </p:sp>
      <p:pic>
        <p:nvPicPr>
          <p:cNvPr id="29" name="Picture 2"/>
          <p:cNvPicPr>
            <a:picLocks noChangeAspect="1" noChangeArrowheads="1"/>
          </p:cNvPicPr>
          <p:nvPr/>
        </p:nvPicPr>
        <p:blipFill>
          <a:blip r:embed="rId14" cstate="print"/>
          <a:srcRect/>
          <a:stretch>
            <a:fillRect/>
          </a:stretch>
        </p:blipFill>
        <p:spPr bwMode="auto">
          <a:xfrm>
            <a:off x="285750" y="49213"/>
            <a:ext cx="1543050" cy="995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rtl="0" eaLnBrk="1" fontAlgn="base" hangingPunct="1">
        <a:spcBef>
          <a:spcPct val="0"/>
        </a:spcBef>
        <a:spcAft>
          <a:spcPct val="0"/>
        </a:spcAft>
        <a:defRPr sz="2800" b="1">
          <a:solidFill>
            <a:srgbClr val="C00000"/>
          </a:solidFill>
          <a:effectLst>
            <a:outerShdw blurRad="38100" dist="38100" dir="2700000" algn="tl">
              <a:srgbClr val="C0C0C0"/>
            </a:outerShdw>
          </a:effectLst>
          <a:latin typeface="+mj-lt"/>
          <a:ea typeface="+mj-ea"/>
          <a:cs typeface="+mj-cs"/>
        </a:defRPr>
      </a:lvl1pPr>
      <a:lvl2pPr algn="r" rtl="0" eaLnBrk="1" fontAlgn="base" hangingPunct="1">
        <a:spcBef>
          <a:spcPct val="0"/>
        </a:spcBef>
        <a:spcAft>
          <a:spcPct val="0"/>
        </a:spcAft>
        <a:defRPr sz="2800" b="1">
          <a:solidFill>
            <a:srgbClr val="DC0081"/>
          </a:solidFill>
          <a:effectLst>
            <a:outerShdw blurRad="38100" dist="38100" dir="2700000" algn="tl">
              <a:srgbClr val="C0C0C0"/>
            </a:outerShdw>
          </a:effectLst>
          <a:latin typeface="Tahoma" pitchFamily="34" charset="0"/>
        </a:defRPr>
      </a:lvl2pPr>
      <a:lvl3pPr algn="r" rtl="0" eaLnBrk="1" fontAlgn="base" hangingPunct="1">
        <a:spcBef>
          <a:spcPct val="0"/>
        </a:spcBef>
        <a:spcAft>
          <a:spcPct val="0"/>
        </a:spcAft>
        <a:defRPr sz="2800" b="1">
          <a:solidFill>
            <a:srgbClr val="DC0081"/>
          </a:solidFill>
          <a:effectLst>
            <a:outerShdw blurRad="38100" dist="38100" dir="2700000" algn="tl">
              <a:srgbClr val="C0C0C0"/>
            </a:outerShdw>
          </a:effectLst>
          <a:latin typeface="Tahoma" pitchFamily="34" charset="0"/>
        </a:defRPr>
      </a:lvl3pPr>
      <a:lvl4pPr algn="r" rtl="0" eaLnBrk="1" fontAlgn="base" hangingPunct="1">
        <a:spcBef>
          <a:spcPct val="0"/>
        </a:spcBef>
        <a:spcAft>
          <a:spcPct val="0"/>
        </a:spcAft>
        <a:defRPr sz="2800" b="1">
          <a:solidFill>
            <a:srgbClr val="DC0081"/>
          </a:solidFill>
          <a:effectLst>
            <a:outerShdw blurRad="38100" dist="38100" dir="2700000" algn="tl">
              <a:srgbClr val="C0C0C0"/>
            </a:outerShdw>
          </a:effectLst>
          <a:latin typeface="Tahoma" pitchFamily="34" charset="0"/>
        </a:defRPr>
      </a:lvl4pPr>
      <a:lvl5pPr algn="r" rtl="0" eaLnBrk="1" fontAlgn="base" hangingPunct="1">
        <a:spcBef>
          <a:spcPct val="0"/>
        </a:spcBef>
        <a:spcAft>
          <a:spcPct val="0"/>
        </a:spcAft>
        <a:defRPr sz="2800" b="1">
          <a:solidFill>
            <a:srgbClr val="DC0081"/>
          </a:solidFill>
          <a:effectLst>
            <a:outerShdw blurRad="38100" dist="38100" dir="2700000" algn="tl">
              <a:srgbClr val="C0C0C0"/>
            </a:outerShdw>
          </a:effectLst>
          <a:latin typeface="Tahoma" pitchFamily="34" charset="0"/>
        </a:defRPr>
      </a:lvl5pPr>
      <a:lvl6pPr marL="457200" algn="r" rtl="0" eaLnBrk="1" fontAlgn="base" hangingPunct="1">
        <a:spcBef>
          <a:spcPct val="0"/>
        </a:spcBef>
        <a:spcAft>
          <a:spcPct val="0"/>
        </a:spcAft>
        <a:defRPr sz="2800" b="1">
          <a:solidFill>
            <a:srgbClr val="DC0081"/>
          </a:solidFill>
          <a:effectLst>
            <a:outerShdw blurRad="38100" dist="38100" dir="2700000" algn="tl">
              <a:srgbClr val="C0C0C0"/>
            </a:outerShdw>
          </a:effectLst>
          <a:latin typeface="Tahoma" pitchFamily="34" charset="0"/>
        </a:defRPr>
      </a:lvl6pPr>
      <a:lvl7pPr marL="914400" algn="r" rtl="0" eaLnBrk="1" fontAlgn="base" hangingPunct="1">
        <a:spcBef>
          <a:spcPct val="0"/>
        </a:spcBef>
        <a:spcAft>
          <a:spcPct val="0"/>
        </a:spcAft>
        <a:defRPr sz="2800" b="1">
          <a:solidFill>
            <a:srgbClr val="DC0081"/>
          </a:solidFill>
          <a:effectLst>
            <a:outerShdw blurRad="38100" dist="38100" dir="2700000" algn="tl">
              <a:srgbClr val="C0C0C0"/>
            </a:outerShdw>
          </a:effectLst>
          <a:latin typeface="Tahoma" pitchFamily="34" charset="0"/>
        </a:defRPr>
      </a:lvl7pPr>
      <a:lvl8pPr marL="1371600" algn="r" rtl="0" eaLnBrk="1" fontAlgn="base" hangingPunct="1">
        <a:spcBef>
          <a:spcPct val="0"/>
        </a:spcBef>
        <a:spcAft>
          <a:spcPct val="0"/>
        </a:spcAft>
        <a:defRPr sz="2800" b="1">
          <a:solidFill>
            <a:srgbClr val="DC0081"/>
          </a:solidFill>
          <a:effectLst>
            <a:outerShdw blurRad="38100" dist="38100" dir="2700000" algn="tl">
              <a:srgbClr val="C0C0C0"/>
            </a:outerShdw>
          </a:effectLst>
          <a:latin typeface="Tahoma" pitchFamily="34" charset="0"/>
        </a:defRPr>
      </a:lvl8pPr>
      <a:lvl9pPr marL="1828800" algn="r" rtl="0" eaLnBrk="1" fontAlgn="base" hangingPunct="1">
        <a:spcBef>
          <a:spcPct val="0"/>
        </a:spcBef>
        <a:spcAft>
          <a:spcPct val="0"/>
        </a:spcAft>
        <a:defRPr sz="2800" b="1">
          <a:solidFill>
            <a:srgbClr val="DC0081"/>
          </a:solidFill>
          <a:effectLst>
            <a:outerShdw blurRad="38100" dist="38100" dir="2700000" algn="tl">
              <a:srgbClr val="C0C0C0"/>
            </a:outerShdw>
          </a:effectLst>
          <a:latin typeface="Tahoma" pitchFamily="34" charset="0"/>
        </a:defRPr>
      </a:lvl9pPr>
    </p:titleStyle>
    <p:bodyStyle>
      <a:lvl1pPr marL="342900" indent="-342900" algn="l" rtl="0" eaLnBrk="1" fontAlgn="base" hangingPunct="1">
        <a:spcBef>
          <a:spcPct val="20000"/>
        </a:spcBef>
        <a:spcAft>
          <a:spcPct val="0"/>
        </a:spcAft>
        <a:buClr>
          <a:schemeClr val="tx1"/>
        </a:buClr>
        <a:buSzPct val="62000"/>
        <a:buFont typeface="Monotype Sorts" pitchFamily="2" charset="2"/>
        <a:buChar char="o"/>
        <a:defRPr sz="3200">
          <a:solidFill>
            <a:srgbClr val="000080"/>
          </a:solidFill>
          <a:latin typeface="+mn-lt"/>
          <a:ea typeface="+mn-ea"/>
          <a:cs typeface="+mn-cs"/>
        </a:defRPr>
      </a:lvl1pPr>
      <a:lvl2pPr marL="742950" indent="-285750" algn="l" rtl="0" eaLnBrk="1" fontAlgn="base" hangingPunct="1">
        <a:spcBef>
          <a:spcPct val="20000"/>
        </a:spcBef>
        <a:spcAft>
          <a:spcPct val="0"/>
        </a:spcAft>
        <a:buClr>
          <a:srgbClr val="6338AD"/>
        </a:buClr>
        <a:buSzPct val="75000"/>
        <a:buFont typeface="Wingdings" pitchFamily="2" charset="2"/>
        <a:buChar char="«"/>
        <a:defRPr sz="1600">
          <a:solidFill>
            <a:srgbClr val="000080"/>
          </a:solidFill>
          <a:latin typeface="+mn-lt"/>
        </a:defRPr>
      </a:lvl2pPr>
      <a:lvl3pPr marL="1143000" indent="-228600" algn="l" rtl="0" eaLnBrk="1" fontAlgn="base" hangingPunct="1">
        <a:spcBef>
          <a:spcPct val="20000"/>
        </a:spcBef>
        <a:spcAft>
          <a:spcPct val="0"/>
        </a:spcAft>
        <a:buChar char="•"/>
        <a:defRPr sz="1400">
          <a:solidFill>
            <a:srgbClr val="000080"/>
          </a:solidFill>
          <a:latin typeface="+mn-lt"/>
        </a:defRPr>
      </a:lvl3pPr>
      <a:lvl4pPr marL="1600200" indent="-228600" algn="l" rtl="0" eaLnBrk="1" fontAlgn="base" hangingPunct="1">
        <a:spcBef>
          <a:spcPct val="20000"/>
        </a:spcBef>
        <a:spcAft>
          <a:spcPct val="0"/>
        </a:spcAft>
        <a:buChar char="–"/>
        <a:defRPr sz="1200">
          <a:solidFill>
            <a:srgbClr val="000080"/>
          </a:solidFill>
          <a:latin typeface="+mn-lt"/>
        </a:defRPr>
      </a:lvl4pPr>
      <a:lvl5pPr marL="2057400" indent="-228600" algn="l" rtl="0" eaLnBrk="1" fontAlgn="base" hangingPunct="1">
        <a:spcBef>
          <a:spcPct val="20000"/>
        </a:spcBef>
        <a:spcAft>
          <a:spcPct val="0"/>
        </a:spcAft>
        <a:buChar char="»"/>
        <a:defRPr sz="1000">
          <a:solidFill>
            <a:srgbClr val="000080"/>
          </a:solidFill>
          <a:latin typeface="+mn-lt"/>
        </a:defRPr>
      </a:lvl5pPr>
      <a:lvl6pPr marL="2514600" indent="-228600" algn="l" rtl="0" eaLnBrk="1" fontAlgn="base" hangingPunct="1">
        <a:spcBef>
          <a:spcPct val="20000"/>
        </a:spcBef>
        <a:spcAft>
          <a:spcPct val="0"/>
        </a:spcAft>
        <a:buChar char="»"/>
        <a:defRPr sz="1000">
          <a:solidFill>
            <a:srgbClr val="000080"/>
          </a:solidFill>
          <a:latin typeface="+mn-lt"/>
        </a:defRPr>
      </a:lvl6pPr>
      <a:lvl7pPr marL="2971800" indent="-228600" algn="l" rtl="0" eaLnBrk="1" fontAlgn="base" hangingPunct="1">
        <a:spcBef>
          <a:spcPct val="20000"/>
        </a:spcBef>
        <a:spcAft>
          <a:spcPct val="0"/>
        </a:spcAft>
        <a:buChar char="»"/>
        <a:defRPr sz="1000">
          <a:solidFill>
            <a:srgbClr val="000080"/>
          </a:solidFill>
          <a:latin typeface="+mn-lt"/>
        </a:defRPr>
      </a:lvl7pPr>
      <a:lvl8pPr marL="3429000" indent="-228600" algn="l" rtl="0" eaLnBrk="1" fontAlgn="base" hangingPunct="1">
        <a:spcBef>
          <a:spcPct val="20000"/>
        </a:spcBef>
        <a:spcAft>
          <a:spcPct val="0"/>
        </a:spcAft>
        <a:buChar char="»"/>
        <a:defRPr sz="1000">
          <a:solidFill>
            <a:srgbClr val="000080"/>
          </a:solidFill>
          <a:latin typeface="+mn-lt"/>
        </a:defRPr>
      </a:lvl8pPr>
      <a:lvl9pPr marL="3886200" indent="-228600" algn="l" rtl="0" eaLnBrk="1" fontAlgn="base" hangingPunct="1">
        <a:spcBef>
          <a:spcPct val="20000"/>
        </a:spcBef>
        <a:spcAft>
          <a:spcPct val="0"/>
        </a:spcAft>
        <a:buChar char="»"/>
        <a:defRPr sz="1000">
          <a:solidFill>
            <a:srgbClr val="00008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upload.wikimedia.org/wikipedia/commons/b/b3/UML-usecase-usecaserelationships.p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upload.wikimedia.org/wikipedia/commons/5/59/UML-usecase-actorInheritance.png" TargetMode="Externa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upload.wikimedia.org/wikipedia/commons/b/b3/UML-usecase-usecaserelationships.p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hyperlink" Target="http://upload.wikimedia.org/wikipedia/commons/b/b3/UML-usecase-usecaserelationships.pn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en.wikipedia.org/wiki/Object_(computer_science)"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en.wikipedia.org/wiki/Unified_Modeling_Language"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1"/>
            <a:ext cx="7772400" cy="1295400"/>
          </a:xfrm>
        </p:spPr>
        <p:txBody>
          <a:bodyPr>
            <a:normAutofit/>
          </a:bodyPr>
          <a:lstStyle/>
          <a:p>
            <a:pPr algn="ctr"/>
            <a:r>
              <a:rPr lang="en-US" sz="3200" dirty="0" smtClean="0"/>
              <a:t>Unified Modeling Language (UML)</a:t>
            </a:r>
            <a:endParaRPr lang="en-US" sz="3200" dirty="0"/>
          </a:p>
        </p:txBody>
      </p:sp>
      <p:sp>
        <p:nvSpPr>
          <p:cNvPr id="3" name="Subtitle 2"/>
          <p:cNvSpPr>
            <a:spLocks noGrp="1"/>
          </p:cNvSpPr>
          <p:nvPr>
            <p:ph type="subTitle" idx="1"/>
          </p:nvPr>
        </p:nvSpPr>
        <p:spPr/>
        <p:txBody>
          <a:bodyPr/>
          <a:lstStyle/>
          <a:p>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mtClean="0"/>
              <a:t>Use </a:t>
            </a:r>
            <a:r>
              <a:rPr lang="en-US" sz="2800" dirty="0" smtClean="0"/>
              <a:t>Case Specification 2/6</a:t>
            </a:r>
            <a:endParaRPr lang="en-US" sz="2800" dirty="0"/>
          </a:p>
        </p:txBody>
      </p:sp>
      <p:sp>
        <p:nvSpPr>
          <p:cNvPr id="3" name="Content Placeholder 2"/>
          <p:cNvSpPr>
            <a:spLocks noGrp="1"/>
          </p:cNvSpPr>
          <p:nvPr>
            <p:ph idx="1"/>
          </p:nvPr>
        </p:nvSpPr>
        <p:spPr/>
        <p:txBody>
          <a:bodyPr/>
          <a:lstStyle/>
          <a:p>
            <a:pPr marL="609600" indent="-609600"/>
            <a:r>
              <a:rPr lang="en-US" dirty="0" smtClean="0"/>
              <a:t>Use case description serves as a </a:t>
            </a:r>
            <a:r>
              <a:rPr lang="en-US" u="sng" dirty="0" smtClean="0"/>
              <a:t>‘bridge’</a:t>
            </a:r>
            <a:r>
              <a:rPr lang="en-US" dirty="0" smtClean="0"/>
              <a:t> between stakeholders of a system and the development team.</a:t>
            </a:r>
          </a:p>
        </p:txBody>
      </p:sp>
      <p:sp>
        <p:nvSpPr>
          <p:cNvPr id="4" name="Rectangle 4"/>
          <p:cNvSpPr>
            <a:spLocks noChangeArrowheads="1"/>
          </p:cNvSpPr>
          <p:nvPr/>
        </p:nvSpPr>
        <p:spPr bwMode="auto">
          <a:xfrm>
            <a:off x="861120" y="4224536"/>
            <a:ext cx="1676400" cy="108267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b="1">
                <a:solidFill>
                  <a:schemeClr val="bg1"/>
                </a:solidFill>
              </a:rPr>
              <a:t>Use Case </a:t>
            </a:r>
          </a:p>
          <a:p>
            <a:pPr algn="ctr"/>
            <a:r>
              <a:rPr lang="en-US" b="1">
                <a:solidFill>
                  <a:schemeClr val="bg1"/>
                </a:solidFill>
              </a:rPr>
              <a:t>Diagram</a:t>
            </a:r>
          </a:p>
        </p:txBody>
      </p:sp>
      <p:sp>
        <p:nvSpPr>
          <p:cNvPr id="5" name="Rectangle 5"/>
          <p:cNvSpPr>
            <a:spLocks noChangeArrowheads="1"/>
          </p:cNvSpPr>
          <p:nvPr/>
        </p:nvSpPr>
        <p:spPr bwMode="auto">
          <a:xfrm>
            <a:off x="6880920" y="4164211"/>
            <a:ext cx="1981200" cy="990600"/>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b="1">
                <a:solidFill>
                  <a:schemeClr val="bg1"/>
                </a:solidFill>
              </a:rPr>
              <a:t>Use Case</a:t>
            </a:r>
          </a:p>
          <a:p>
            <a:pPr algn="ctr"/>
            <a:r>
              <a:rPr lang="en-US" b="1">
                <a:solidFill>
                  <a:schemeClr val="bg1"/>
                </a:solidFill>
              </a:rPr>
              <a:t>Specification</a:t>
            </a:r>
          </a:p>
        </p:txBody>
      </p:sp>
      <p:pic>
        <p:nvPicPr>
          <p:cNvPr id="6" name="Picture 6" descr="MCPE02665_0000[1]"/>
          <p:cNvPicPr>
            <a:picLocks noChangeAspect="1" noChangeArrowheads="1"/>
          </p:cNvPicPr>
          <p:nvPr/>
        </p:nvPicPr>
        <p:blipFill>
          <a:blip r:embed="rId3" cstate="print"/>
          <a:srcRect/>
          <a:stretch>
            <a:fillRect/>
          </a:stretch>
        </p:blipFill>
        <p:spPr bwMode="auto">
          <a:xfrm>
            <a:off x="3680520" y="3189486"/>
            <a:ext cx="1946275" cy="1136826"/>
          </a:xfrm>
          <a:prstGeom prst="rect">
            <a:avLst/>
          </a:prstGeom>
          <a:noFill/>
        </p:spPr>
      </p:pic>
      <p:sp>
        <p:nvSpPr>
          <p:cNvPr id="7" name="AutoShape 8"/>
          <p:cNvSpPr>
            <a:spLocks noChangeArrowheads="1"/>
          </p:cNvSpPr>
          <p:nvPr/>
        </p:nvSpPr>
        <p:spPr bwMode="auto">
          <a:xfrm>
            <a:off x="2689920" y="4316611"/>
            <a:ext cx="4038600" cy="685800"/>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en-US"/>
          </a:p>
        </p:txBody>
      </p:sp>
      <p:sp>
        <p:nvSpPr>
          <p:cNvPr id="8" name="Text Box 10"/>
          <p:cNvSpPr txBox="1">
            <a:spLocks noChangeArrowheads="1"/>
          </p:cNvSpPr>
          <p:nvPr/>
        </p:nvSpPr>
        <p:spPr bwMode="auto">
          <a:xfrm>
            <a:off x="251520" y="2852936"/>
            <a:ext cx="3230693" cy="1323439"/>
          </a:xfrm>
          <a:prstGeom prst="rect">
            <a:avLst/>
          </a:prstGeom>
          <a:noFill/>
          <a:ln w="9525">
            <a:noFill/>
            <a:miter lim="800000"/>
            <a:headEnd/>
            <a:tailEnd/>
          </a:ln>
          <a:effectLst/>
        </p:spPr>
        <p:txBody>
          <a:bodyPr wrap="none">
            <a:spAutoFit/>
          </a:bodyPr>
          <a:lstStyle/>
          <a:p>
            <a:r>
              <a:rPr lang="en-US" sz="2000" b="1" dirty="0">
                <a:latin typeface="+mn-lt"/>
              </a:rPr>
              <a:t>Systems analyst produce use</a:t>
            </a:r>
          </a:p>
          <a:p>
            <a:r>
              <a:rPr lang="en-US" sz="2000" b="1" dirty="0">
                <a:latin typeface="+mn-lt"/>
              </a:rPr>
              <a:t>case diagram &amp; use case </a:t>
            </a:r>
          </a:p>
          <a:p>
            <a:r>
              <a:rPr lang="en-US" sz="2000" b="1" dirty="0">
                <a:latin typeface="+mn-lt"/>
              </a:rPr>
              <a:t>specification in consultation </a:t>
            </a:r>
          </a:p>
          <a:p>
            <a:r>
              <a:rPr lang="en-US" sz="2000" b="1" dirty="0">
                <a:latin typeface="+mn-lt"/>
              </a:rPr>
              <a:t>with end users</a:t>
            </a:r>
          </a:p>
        </p:txBody>
      </p:sp>
      <p:sp>
        <p:nvSpPr>
          <p:cNvPr id="9" name="AutoShape 12"/>
          <p:cNvSpPr>
            <a:spLocks noChangeArrowheads="1"/>
          </p:cNvSpPr>
          <p:nvPr/>
        </p:nvSpPr>
        <p:spPr bwMode="auto">
          <a:xfrm rot="5400000">
            <a:off x="7566719" y="5231010"/>
            <a:ext cx="533402" cy="5334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84501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mtClean="0"/>
              <a:t>Use </a:t>
            </a:r>
            <a:r>
              <a:rPr lang="en-US" sz="2800" dirty="0" smtClean="0"/>
              <a:t>Case Specification 3/6</a:t>
            </a:r>
            <a:endParaRPr lang="en-US" sz="2800" dirty="0"/>
          </a:p>
        </p:txBody>
      </p:sp>
      <p:sp>
        <p:nvSpPr>
          <p:cNvPr id="3" name="Content Placeholder 2"/>
          <p:cNvSpPr>
            <a:spLocks noGrp="1"/>
          </p:cNvSpPr>
          <p:nvPr>
            <p:ph idx="1"/>
          </p:nvPr>
        </p:nvSpPr>
        <p:spPr/>
        <p:txBody>
          <a:bodyPr/>
          <a:lstStyle/>
          <a:p>
            <a:pPr>
              <a:spcBef>
                <a:spcPts val="752"/>
              </a:spcBef>
              <a:buSzPct val="80000"/>
            </a:pPr>
            <a:r>
              <a:rPr lang="en-US" dirty="0" smtClean="0"/>
              <a:t>Flow of events</a:t>
            </a:r>
          </a:p>
          <a:p>
            <a:pPr lvl="1">
              <a:spcBef>
                <a:spcPts val="752"/>
              </a:spcBef>
              <a:buSzPct val="80000"/>
            </a:pPr>
            <a:r>
              <a:rPr lang="en-US" dirty="0" smtClean="0"/>
              <a:t>Use Case is an abstraction of behavior (set of sequences)</a:t>
            </a:r>
          </a:p>
          <a:p>
            <a:pPr lvl="1">
              <a:spcBef>
                <a:spcPts val="752"/>
              </a:spcBef>
              <a:buSzPct val="80000"/>
            </a:pPr>
            <a:r>
              <a:rPr lang="en-US" dirty="0" smtClean="0"/>
              <a:t>The behavior of the Use Case can be described by a “flow of events” - which spells out in detail what exactly the Use Case does</a:t>
            </a:r>
          </a:p>
          <a:p>
            <a:pPr marL="1316038" lvl="2" indent="-396875">
              <a:spcBef>
                <a:spcPct val="30000"/>
              </a:spcBef>
            </a:pPr>
            <a:r>
              <a:rPr lang="en-US" sz="2000" dirty="0" smtClean="0"/>
              <a:t>main flow: what happens and in what order when all is well</a:t>
            </a:r>
          </a:p>
          <a:p>
            <a:pPr marL="1316038" lvl="2" indent="-396875">
              <a:spcBef>
                <a:spcPct val="30000"/>
              </a:spcBef>
            </a:pPr>
            <a:r>
              <a:rPr lang="en-US" sz="2000" dirty="0" smtClean="0"/>
              <a:t>alternate flow(s): what happens and in what order when something goes wrong</a:t>
            </a:r>
          </a:p>
          <a:p>
            <a:pPr marL="1316038" lvl="2" indent="-396875">
              <a:spcBef>
                <a:spcPct val="30000"/>
              </a:spcBef>
            </a:pPr>
            <a:r>
              <a:rPr lang="en-US" sz="2000" dirty="0" smtClean="0"/>
              <a:t>exception flow: things don’t always go as planned. An exception is an error condition that is important enough to the application to capture</a:t>
            </a:r>
          </a:p>
          <a:p>
            <a:endParaRPr lang="en-US" dirty="0"/>
          </a:p>
        </p:txBody>
      </p:sp>
    </p:spTree>
    <p:extLst>
      <p:ext uri="{BB962C8B-B14F-4D97-AF65-F5344CB8AC3E}">
        <p14:creationId xmlns:p14="http://schemas.microsoft.com/office/powerpoint/2010/main" val="7035738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mtClean="0"/>
              <a:t>Use </a:t>
            </a:r>
            <a:r>
              <a:rPr lang="en-US" sz="2800" dirty="0" smtClean="0"/>
              <a:t>Case Specification 4/6</a:t>
            </a:r>
            <a:endParaRPr lang="en-US" sz="2800" dirty="0"/>
          </a:p>
        </p:txBody>
      </p:sp>
      <p:sp>
        <p:nvSpPr>
          <p:cNvPr id="3" name="Content Placeholder 2"/>
          <p:cNvSpPr>
            <a:spLocks noGrp="1"/>
          </p:cNvSpPr>
          <p:nvPr>
            <p:ph idx="1"/>
          </p:nvPr>
        </p:nvSpPr>
        <p:spPr/>
        <p:txBody>
          <a:bodyPr/>
          <a:lstStyle/>
          <a:p>
            <a:endParaRPr lang="en-US"/>
          </a:p>
        </p:txBody>
      </p:sp>
      <p:graphicFrame>
        <p:nvGraphicFramePr>
          <p:cNvPr id="4" name="Content Placeholder 5"/>
          <p:cNvGraphicFramePr>
            <a:graphicFrameLocks/>
          </p:cNvGraphicFramePr>
          <p:nvPr/>
        </p:nvGraphicFramePr>
        <p:xfrm>
          <a:off x="457200" y="1295400"/>
          <a:ext cx="8458200" cy="6720840"/>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2133600"/>
                <a:gridCol w="6324600"/>
              </a:tblGrid>
              <a:tr h="419100">
                <a:tc>
                  <a:txBody>
                    <a:bodyPr/>
                    <a:lstStyle/>
                    <a:p>
                      <a:pPr algn="r"/>
                      <a:r>
                        <a:rPr lang="en-US" sz="2000" b="1" dirty="0" smtClean="0"/>
                        <a:t>Key components</a:t>
                      </a:r>
                      <a:endParaRPr lang="en-US" sz="2000" b="1" dirty="0"/>
                    </a:p>
                  </a:txBody>
                  <a:tcPr/>
                </a:tc>
                <a:tc>
                  <a:txBody>
                    <a:bodyPr/>
                    <a:lstStyle/>
                    <a:p>
                      <a:r>
                        <a:rPr lang="en-US" sz="2000" b="1" dirty="0" smtClean="0"/>
                        <a:t>Explanation</a:t>
                      </a:r>
                      <a:endParaRPr lang="en-US" sz="2000" b="1" dirty="0"/>
                    </a:p>
                  </a:txBody>
                  <a:tcPr/>
                </a:tc>
              </a:tr>
              <a:tr h="419100">
                <a:tc>
                  <a:txBody>
                    <a:bodyPr/>
                    <a:lstStyle/>
                    <a:p>
                      <a:pPr algn="r"/>
                      <a:r>
                        <a:rPr lang="en-US" sz="2000" b="1" dirty="0" smtClean="0"/>
                        <a:t>Name</a:t>
                      </a:r>
                      <a:endParaRPr lang="en-US" sz="2000" b="1" dirty="0"/>
                    </a:p>
                  </a:txBody>
                  <a:tcPr/>
                </a:tc>
                <a:tc>
                  <a:txBody>
                    <a:bodyPr/>
                    <a:lstStyle/>
                    <a:p>
                      <a:r>
                        <a:rPr lang="en-US" sz="2000" i="1" dirty="0" smtClean="0"/>
                        <a:t>Clear, unique name of the use case (verb,</a:t>
                      </a:r>
                      <a:r>
                        <a:rPr lang="en-US" sz="2000" i="1" baseline="0" dirty="0" smtClean="0"/>
                        <a:t> goal-driven)</a:t>
                      </a:r>
                      <a:endParaRPr lang="en-US" sz="2000" i="1" dirty="0"/>
                    </a:p>
                  </a:txBody>
                  <a:tcPr/>
                </a:tc>
              </a:tr>
              <a:tr h="419100">
                <a:tc>
                  <a:txBody>
                    <a:bodyPr/>
                    <a:lstStyle/>
                    <a:p>
                      <a:pPr algn="r"/>
                      <a:r>
                        <a:rPr lang="en-US" sz="2000" b="1" dirty="0" smtClean="0"/>
                        <a:t>Actors</a:t>
                      </a:r>
                      <a:endParaRPr lang="en-US" sz="2000" b="1" dirty="0"/>
                    </a:p>
                  </a:txBody>
                  <a:tcPr/>
                </a:tc>
                <a:tc>
                  <a:txBody>
                    <a:bodyPr/>
                    <a:lstStyle/>
                    <a:p>
                      <a:r>
                        <a:rPr lang="en-US" sz="2000" i="1" dirty="0" smtClean="0"/>
                        <a:t>Someone or something that </a:t>
                      </a:r>
                      <a:r>
                        <a:rPr lang="en-US" sz="2000" i="1" u="sng" dirty="0" smtClean="0"/>
                        <a:t>interacts</a:t>
                      </a:r>
                      <a:r>
                        <a:rPr lang="en-US" sz="2000" i="1" baseline="0" dirty="0" smtClean="0"/>
                        <a:t> with the use case</a:t>
                      </a:r>
                      <a:endParaRPr lang="en-US" sz="2000" i="1" dirty="0"/>
                    </a:p>
                  </a:txBody>
                  <a:tcPr/>
                </a:tc>
              </a:tr>
              <a:tr h="419100">
                <a:tc>
                  <a:txBody>
                    <a:bodyPr/>
                    <a:lstStyle/>
                    <a:p>
                      <a:pPr algn="r"/>
                      <a:r>
                        <a:rPr lang="en-US" sz="2000" b="1" dirty="0" smtClean="0"/>
                        <a:t>Description</a:t>
                      </a:r>
                      <a:endParaRPr lang="en-US" sz="2000" b="1" dirty="0"/>
                    </a:p>
                  </a:txBody>
                  <a:tcPr/>
                </a:tc>
                <a:tc>
                  <a:txBody>
                    <a:bodyPr/>
                    <a:lstStyle/>
                    <a:p>
                      <a:r>
                        <a:rPr lang="en-US" sz="2000" i="1" dirty="0" smtClean="0"/>
                        <a:t>Brief</a:t>
                      </a:r>
                      <a:r>
                        <a:rPr lang="en-US" sz="2000" i="1" baseline="0" dirty="0" smtClean="0"/>
                        <a:t> </a:t>
                      </a:r>
                      <a:r>
                        <a:rPr lang="en-US" sz="2000" i="1" u="sng" baseline="0" dirty="0" smtClean="0"/>
                        <a:t>overview</a:t>
                      </a:r>
                      <a:r>
                        <a:rPr lang="en-US" sz="2000" i="1" baseline="0" dirty="0" smtClean="0"/>
                        <a:t> of the use case, describing the main idea</a:t>
                      </a:r>
                      <a:endParaRPr lang="en-US" sz="2000" i="1" dirty="0"/>
                    </a:p>
                  </a:txBody>
                  <a:tcPr/>
                </a:tc>
              </a:tr>
              <a:tr h="419100">
                <a:tc>
                  <a:txBody>
                    <a:bodyPr/>
                    <a:lstStyle/>
                    <a:p>
                      <a:pPr algn="r"/>
                      <a:r>
                        <a:rPr lang="en-US" sz="2000" b="1" dirty="0" smtClean="0"/>
                        <a:t>Goal</a:t>
                      </a:r>
                      <a:endParaRPr lang="en-US" sz="2000" b="1" dirty="0"/>
                    </a:p>
                  </a:txBody>
                  <a:tcPr/>
                </a:tc>
                <a:tc>
                  <a:txBody>
                    <a:bodyPr/>
                    <a:lstStyle/>
                    <a:p>
                      <a:r>
                        <a:rPr lang="en-US" sz="2000" i="1" dirty="0" smtClean="0"/>
                        <a:t>What the</a:t>
                      </a:r>
                      <a:r>
                        <a:rPr lang="en-US" sz="2000" i="1" baseline="0" dirty="0" smtClean="0"/>
                        <a:t> actors </a:t>
                      </a:r>
                      <a:r>
                        <a:rPr lang="en-US" sz="2000" i="1" u="sng" baseline="0" dirty="0" smtClean="0"/>
                        <a:t>achieve</a:t>
                      </a:r>
                      <a:r>
                        <a:rPr lang="en-US" sz="2000" i="1" baseline="0" dirty="0" smtClean="0"/>
                        <a:t> with this use case</a:t>
                      </a:r>
                      <a:endParaRPr lang="en-US" sz="2000" i="1" dirty="0"/>
                    </a:p>
                  </a:txBody>
                  <a:tcPr/>
                </a:tc>
              </a:tr>
              <a:tr h="419100">
                <a:tc>
                  <a:txBody>
                    <a:bodyPr/>
                    <a:lstStyle/>
                    <a:p>
                      <a:pPr algn="r"/>
                      <a:r>
                        <a:rPr lang="en-US" sz="2000" b="1" dirty="0" smtClean="0"/>
                        <a:t>Pre-condition</a:t>
                      </a:r>
                      <a:endParaRPr lang="en-US" sz="2000" b="1" dirty="0"/>
                    </a:p>
                  </a:txBody>
                  <a:tcPr/>
                </a:tc>
                <a:tc>
                  <a:txBody>
                    <a:bodyPr/>
                    <a:lstStyle/>
                    <a:p>
                      <a:r>
                        <a:rPr lang="en-US" sz="2000" i="1" kern="1200" dirty="0" smtClean="0">
                          <a:solidFill>
                            <a:schemeClr val="dk1"/>
                          </a:solidFill>
                          <a:latin typeface="+mn-lt"/>
                          <a:ea typeface="+mn-ea"/>
                          <a:cs typeface="+mn-cs"/>
                        </a:rPr>
                        <a:t>State(s) the system can be in </a:t>
                      </a:r>
                      <a:r>
                        <a:rPr lang="en-US" sz="2000" i="1" u="sng" kern="1200" dirty="0" smtClean="0">
                          <a:solidFill>
                            <a:schemeClr val="dk1"/>
                          </a:solidFill>
                          <a:latin typeface="+mn-lt"/>
                          <a:ea typeface="+mn-ea"/>
                          <a:cs typeface="+mn-cs"/>
                        </a:rPr>
                        <a:t>before</a:t>
                      </a:r>
                      <a:r>
                        <a:rPr lang="en-US" sz="2000" i="1" kern="1200" dirty="0" smtClean="0">
                          <a:solidFill>
                            <a:schemeClr val="dk1"/>
                          </a:solidFill>
                          <a:latin typeface="+mn-lt"/>
                          <a:ea typeface="+mn-ea"/>
                          <a:cs typeface="+mn-cs"/>
                        </a:rPr>
                        <a:t> the use case starts</a:t>
                      </a:r>
                      <a:endParaRPr lang="en-US" sz="2000" dirty="0"/>
                    </a:p>
                  </a:txBody>
                  <a:tcPr/>
                </a:tc>
              </a:tr>
              <a:tr h="419100">
                <a:tc>
                  <a:txBody>
                    <a:bodyPr/>
                    <a:lstStyle/>
                    <a:p>
                      <a:pPr algn="r"/>
                      <a:r>
                        <a:rPr lang="en-US" sz="2000" b="1" dirty="0" smtClean="0"/>
                        <a:t>Trigger</a:t>
                      </a:r>
                      <a:endParaRPr lang="en-US" sz="2000" b="1" dirty="0"/>
                    </a:p>
                  </a:txBody>
                  <a:tcPr/>
                </a:tc>
                <a:tc>
                  <a:txBody>
                    <a:bodyPr/>
                    <a:lstStyle/>
                    <a:p>
                      <a:r>
                        <a:rPr lang="en-US" sz="2000" i="1" dirty="0" smtClean="0"/>
                        <a:t>Event that causes the use case to be </a:t>
                      </a:r>
                      <a:r>
                        <a:rPr lang="en-US" sz="2000" i="1" u="sng" dirty="0" smtClean="0"/>
                        <a:t>initiated</a:t>
                      </a:r>
                      <a:endParaRPr lang="en-US" sz="2000" i="1" u="sng" dirty="0"/>
                    </a:p>
                  </a:txBody>
                  <a:tcPr/>
                </a:tc>
              </a:tr>
              <a:tr h="419100">
                <a:tc>
                  <a:txBody>
                    <a:bodyPr/>
                    <a:lstStyle/>
                    <a:p>
                      <a:pPr algn="r"/>
                      <a:r>
                        <a:rPr lang="en-US" sz="2000" b="1" dirty="0" smtClean="0"/>
                        <a:t>Post-condition</a:t>
                      </a:r>
                      <a:endParaRPr lang="en-US" sz="2000" b="1" dirty="0"/>
                    </a:p>
                  </a:txBody>
                  <a:tcPr/>
                </a:tc>
                <a:tc>
                  <a:txBody>
                    <a:bodyPr/>
                    <a:lstStyle/>
                    <a:p>
                      <a:r>
                        <a:rPr lang="en-US" sz="2000" i="1" kern="1200" dirty="0" smtClean="0">
                          <a:solidFill>
                            <a:schemeClr val="dk1"/>
                          </a:solidFill>
                          <a:latin typeface="+mn-lt"/>
                          <a:ea typeface="+mn-ea"/>
                          <a:cs typeface="+mn-cs"/>
                        </a:rPr>
                        <a:t>State(s) the system can be in </a:t>
                      </a:r>
                      <a:r>
                        <a:rPr lang="en-US" sz="2000" i="1" u="sng" kern="1200" dirty="0" smtClean="0">
                          <a:solidFill>
                            <a:schemeClr val="dk1"/>
                          </a:solidFill>
                          <a:latin typeface="+mn-lt"/>
                          <a:ea typeface="+mn-ea"/>
                          <a:cs typeface="+mn-cs"/>
                        </a:rPr>
                        <a:t>after </a:t>
                      </a:r>
                      <a:r>
                        <a:rPr lang="en-US" sz="2000" i="1" kern="1200" dirty="0" smtClean="0">
                          <a:solidFill>
                            <a:schemeClr val="dk1"/>
                          </a:solidFill>
                          <a:latin typeface="+mn-lt"/>
                          <a:ea typeface="+mn-ea"/>
                          <a:cs typeface="+mn-cs"/>
                        </a:rPr>
                        <a:t>the use case finishes</a:t>
                      </a:r>
                      <a:endParaRPr lang="en-US" sz="2000" dirty="0"/>
                    </a:p>
                  </a:txBody>
                  <a:tcPr/>
                </a:tc>
              </a:tr>
              <a:tr h="419100">
                <a:tc>
                  <a:txBody>
                    <a:bodyPr/>
                    <a:lstStyle/>
                    <a:p>
                      <a:pPr algn="r"/>
                      <a:r>
                        <a:rPr lang="en-US" sz="2000" b="1" dirty="0" smtClean="0"/>
                        <a:t>Normal</a:t>
                      </a:r>
                      <a:r>
                        <a:rPr lang="en-US" sz="2000" b="1" baseline="0" dirty="0" smtClean="0"/>
                        <a:t> flow</a:t>
                      </a:r>
                      <a:endParaRPr lang="en-US" sz="20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i="1" dirty="0" smtClean="0"/>
                        <a:t>Typical</a:t>
                      </a:r>
                      <a:r>
                        <a:rPr lang="en-US" sz="2000" i="1" baseline="0" dirty="0" smtClean="0"/>
                        <a:t>  (</a:t>
                      </a:r>
                      <a:r>
                        <a:rPr lang="en-US" sz="2000" i="1" u="sng" baseline="0" dirty="0" smtClean="0"/>
                        <a:t>primary</a:t>
                      </a:r>
                      <a:r>
                        <a:rPr lang="en-US" sz="2000" i="1" baseline="0" dirty="0" smtClean="0"/>
                        <a:t>) p</a:t>
                      </a:r>
                      <a:r>
                        <a:rPr lang="en-US" sz="2000" i="1" dirty="0" smtClean="0"/>
                        <a:t>rocessing path</a:t>
                      </a:r>
                      <a:endParaRPr lang="en-US" sz="2000" i="1" dirty="0"/>
                    </a:p>
                  </a:txBody>
                  <a:tcPr/>
                </a:tc>
              </a:tr>
              <a:tr h="419100">
                <a:tc>
                  <a:txBody>
                    <a:bodyPr/>
                    <a:lstStyle/>
                    <a:p>
                      <a:pPr algn="r"/>
                      <a:r>
                        <a:rPr lang="en-US" sz="2000" b="1" dirty="0" smtClean="0"/>
                        <a:t>Alternative flow</a:t>
                      </a:r>
                      <a:endParaRPr lang="en-US" sz="2000" b="1" dirty="0"/>
                    </a:p>
                  </a:txBody>
                  <a:tcPr/>
                </a:tc>
                <a:tc>
                  <a:txBody>
                    <a:bodyPr/>
                    <a:lstStyle/>
                    <a:p>
                      <a:r>
                        <a:rPr lang="en-US" sz="2000" i="1" dirty="0" smtClean="0"/>
                        <a:t>Alternative </a:t>
                      </a:r>
                      <a:r>
                        <a:rPr lang="en-US" sz="2000" i="1" baseline="0" dirty="0" smtClean="0"/>
                        <a:t> (</a:t>
                      </a:r>
                      <a:r>
                        <a:rPr lang="en-US" sz="2000" i="1" u="sng" baseline="0" dirty="0" smtClean="0"/>
                        <a:t>secondary</a:t>
                      </a:r>
                      <a:r>
                        <a:rPr lang="en-US" sz="2000" i="1" baseline="0" dirty="0" smtClean="0"/>
                        <a:t>) </a:t>
                      </a:r>
                      <a:r>
                        <a:rPr lang="en-US" sz="2000" i="1" dirty="0" smtClean="0"/>
                        <a:t>processing path</a:t>
                      </a:r>
                      <a:endParaRPr lang="en-US" sz="2000" i="1" dirty="0"/>
                    </a:p>
                  </a:txBody>
                  <a:tcPr/>
                </a:tc>
              </a:tr>
              <a:tr h="419100">
                <a:tc>
                  <a:txBody>
                    <a:bodyPr/>
                    <a:lstStyle/>
                    <a:p>
                      <a:pPr algn="r"/>
                      <a:r>
                        <a:rPr lang="en-US" sz="2000" b="1" dirty="0" smtClean="0"/>
                        <a:t>Exception flow</a:t>
                      </a:r>
                      <a:endParaRPr lang="en-US" sz="2000" b="1" dirty="0"/>
                    </a:p>
                  </a:txBody>
                  <a:tcPr/>
                </a:tc>
                <a:tc>
                  <a:txBody>
                    <a:bodyPr/>
                    <a:lstStyle/>
                    <a:p>
                      <a:r>
                        <a:rPr lang="en-US" sz="2000" i="1" dirty="0" smtClean="0"/>
                        <a:t>When things go </a:t>
                      </a:r>
                      <a:r>
                        <a:rPr lang="en-US" sz="2000" i="1" u="sng" dirty="0" smtClean="0"/>
                        <a:t>wrong</a:t>
                      </a:r>
                      <a:r>
                        <a:rPr lang="en-US" sz="2000" i="1" dirty="0" smtClean="0"/>
                        <a:t> at the system level</a:t>
                      </a:r>
                      <a:endParaRPr lang="en-US" sz="2000" i="1" dirty="0"/>
                    </a:p>
                  </a:txBody>
                  <a:tcPr/>
                </a:tc>
              </a:tr>
              <a:tr h="419100">
                <a:tc>
                  <a:txBody>
                    <a:bodyPr/>
                    <a:lstStyle/>
                    <a:p>
                      <a:pPr algn="r"/>
                      <a:r>
                        <a:rPr lang="en-US" sz="2000" b="1" dirty="0" smtClean="0"/>
                        <a:t>Others</a:t>
                      </a:r>
                      <a:endParaRPr lang="en-US" sz="2000" b="1" dirty="0"/>
                    </a:p>
                  </a:txBody>
                  <a:tcPr/>
                </a:tc>
                <a:tc>
                  <a:txBody>
                    <a:bodyPr/>
                    <a:lstStyle/>
                    <a:p>
                      <a:r>
                        <a:rPr lang="en-US" sz="2000" dirty="0" smtClean="0"/>
                        <a:t>Business rules, Assumption, Notes, etc.</a:t>
                      </a:r>
                      <a:endParaRPr lang="en-US" sz="2000" dirty="0"/>
                    </a:p>
                  </a:txBody>
                  <a:tcPr/>
                </a:tc>
              </a:tr>
            </a:tbl>
          </a:graphicData>
        </a:graphic>
      </p:graphicFrame>
      <p:sp>
        <p:nvSpPr>
          <p:cNvPr id="5" name="Rectangle 4"/>
          <p:cNvSpPr/>
          <p:nvPr/>
        </p:nvSpPr>
        <p:spPr>
          <a:xfrm>
            <a:off x="533400" y="1752600"/>
            <a:ext cx="8321040" cy="375745"/>
          </a:xfrm>
          <a:prstGeom prst="rect">
            <a:avLst/>
          </a:prstGeom>
          <a:noFill/>
          <a:ln w="4445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7547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1.94444E-6 -3.7037E-7 L 1.94444E-6 0.05787 " pathEditMode="relative" rAng="0" ptsTypes="AA">
                                      <p:cBhvr>
                                        <p:cTn id="11" dur="1000" fill="hold"/>
                                        <p:tgtEl>
                                          <p:spTgt spid="5"/>
                                        </p:tgtEl>
                                        <p:attrNameLst>
                                          <p:attrName>ppt_x</p:attrName>
                                          <p:attrName>ppt_y</p:attrName>
                                        </p:attrNameLst>
                                      </p:cBhvr>
                                      <p:rCtr x="0" y="29"/>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2" nodeType="clickEffect">
                                  <p:stCondLst>
                                    <p:cond delay="0"/>
                                  </p:stCondLst>
                                  <p:childTnLst>
                                    <p:animMotion origin="layout" path="M 1.94444E-6 0.05787 L 1.94444E-6 0.12361 " pathEditMode="relative" rAng="0" ptsTypes="AA">
                                      <p:cBhvr>
                                        <p:cTn id="15" dur="1000" fill="hold"/>
                                        <p:tgtEl>
                                          <p:spTgt spid="5"/>
                                        </p:tgtEl>
                                        <p:attrNameLst>
                                          <p:attrName>ppt_x</p:attrName>
                                          <p:attrName>ppt_y</p:attrName>
                                        </p:attrNameLst>
                                      </p:cBhvr>
                                      <p:rCtr x="0" y="33"/>
                                    </p:animMotion>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3" nodeType="clickEffect">
                                  <p:stCondLst>
                                    <p:cond delay="0"/>
                                  </p:stCondLst>
                                  <p:childTnLst>
                                    <p:animMotion origin="layout" path="M 1.94444E-6 0.12361 L 1.94444E-6 0.18542 " pathEditMode="relative" rAng="0" ptsTypes="AA">
                                      <p:cBhvr>
                                        <p:cTn id="19" dur="1000" fill="hold"/>
                                        <p:tgtEl>
                                          <p:spTgt spid="5"/>
                                        </p:tgtEl>
                                        <p:attrNameLst>
                                          <p:attrName>ppt_x</p:attrName>
                                          <p:attrName>ppt_y</p:attrName>
                                        </p:attrNameLst>
                                      </p:cBhvr>
                                      <p:rCtr x="0" y="31"/>
                                    </p:animMotion>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4" nodeType="clickEffect">
                                  <p:stCondLst>
                                    <p:cond delay="0"/>
                                  </p:stCondLst>
                                  <p:childTnLst>
                                    <p:animMotion origin="layout" path="M 3.33333E-6 0.18542 L 3.33333E-6 0.24745 " pathEditMode="relative" rAng="0" ptsTypes="AA">
                                      <p:cBhvr>
                                        <p:cTn id="23" dur="1000" fill="hold"/>
                                        <p:tgtEl>
                                          <p:spTgt spid="5"/>
                                        </p:tgtEl>
                                        <p:attrNameLst>
                                          <p:attrName>ppt_x</p:attrName>
                                          <p:attrName>ppt_y</p:attrName>
                                        </p:attrNameLst>
                                      </p:cBhvr>
                                      <p:rCtr x="0" y="31"/>
                                    </p:animMotion>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5" nodeType="clickEffect">
                                  <p:stCondLst>
                                    <p:cond delay="0"/>
                                  </p:stCondLst>
                                  <p:childTnLst>
                                    <p:animMotion origin="layout" path="M 1.94444E-6 0.24746 L 1.94444E-6 0.31111 " pathEditMode="relative" rAng="0" ptsTypes="AA">
                                      <p:cBhvr>
                                        <p:cTn id="27" dur="1000" fill="hold"/>
                                        <p:tgtEl>
                                          <p:spTgt spid="5"/>
                                        </p:tgtEl>
                                        <p:attrNameLst>
                                          <p:attrName>ppt_x</p:attrName>
                                          <p:attrName>ppt_y</p:attrName>
                                        </p:attrNameLst>
                                      </p:cBhvr>
                                      <p:rCtr x="0" y="32"/>
                                    </p:animMotion>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grpId="6" nodeType="clickEffect">
                                  <p:stCondLst>
                                    <p:cond delay="0"/>
                                  </p:stCondLst>
                                  <p:childTnLst>
                                    <p:animMotion origin="layout" path="M 1.94444E-6 0.31111 L 1.94444E-6 0.36667 " pathEditMode="relative" rAng="0" ptsTypes="AA">
                                      <p:cBhvr>
                                        <p:cTn id="31" dur="1000" fill="hold"/>
                                        <p:tgtEl>
                                          <p:spTgt spid="5"/>
                                        </p:tgtEl>
                                        <p:attrNameLst>
                                          <p:attrName>ppt_x</p:attrName>
                                          <p:attrName>ppt_y</p:attrName>
                                        </p:attrNameLst>
                                      </p:cBhvr>
                                      <p:rCtr x="0" y="28"/>
                                    </p:animMotion>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7" nodeType="clickEffect">
                                  <p:stCondLst>
                                    <p:cond delay="0"/>
                                  </p:stCondLst>
                                  <p:childTnLst>
                                    <p:animMotion origin="layout" path="M 1.94444E-6 0.36666 L 1.94444E-6 0.42546 " pathEditMode="relative" rAng="0" ptsTypes="AA">
                                      <p:cBhvr>
                                        <p:cTn id="35" dur="1000" fill="hold"/>
                                        <p:tgtEl>
                                          <p:spTgt spid="5"/>
                                        </p:tgtEl>
                                        <p:attrNameLst>
                                          <p:attrName>ppt_x</p:attrName>
                                          <p:attrName>ppt_y</p:attrName>
                                        </p:attrNameLst>
                                      </p:cBhvr>
                                      <p:rCtr x="0" y="29"/>
                                    </p:animMotion>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8" nodeType="clickEffect">
                                  <p:stCondLst>
                                    <p:cond delay="0"/>
                                  </p:stCondLst>
                                  <p:childTnLst>
                                    <p:animMotion origin="layout" path="M 1.94444E-6 0.42547 L 1.94444E-6 0.48311 " pathEditMode="relative" rAng="0" ptsTypes="AA">
                                      <p:cBhvr>
                                        <p:cTn id="39" dur="1000" fill="hold"/>
                                        <p:tgtEl>
                                          <p:spTgt spid="5"/>
                                        </p:tgtEl>
                                        <p:attrNameLst>
                                          <p:attrName>ppt_x</p:attrName>
                                          <p:attrName>ppt_y</p:attrName>
                                        </p:attrNameLst>
                                      </p:cBhvr>
                                      <p:rCtr x="0" y="29"/>
                                    </p:animMotion>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grpId="9" nodeType="clickEffect">
                                  <p:stCondLst>
                                    <p:cond delay="0"/>
                                  </p:stCondLst>
                                  <p:childTnLst>
                                    <p:animMotion origin="layout" path="M 1.94444E-6 0.48311 L 1.94444E-6 0.54514 " pathEditMode="relative" rAng="0" ptsTypes="AA">
                                      <p:cBhvr>
                                        <p:cTn id="43" dur="1000" fill="hold"/>
                                        <p:tgtEl>
                                          <p:spTgt spid="5"/>
                                        </p:tgtEl>
                                        <p:attrNameLst>
                                          <p:attrName>ppt_x</p:attrName>
                                          <p:attrName>ppt_y</p:attrName>
                                        </p:attrNameLst>
                                      </p:cBhvr>
                                      <p:rCtr x="0" y="31"/>
                                    </p:animMotion>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10" nodeType="clickEffect">
                                  <p:stCondLst>
                                    <p:cond delay="0"/>
                                  </p:stCondLst>
                                  <p:childTnLst>
                                    <p:animMotion origin="layout" path="M 1.94444E-6 0.54463 L 0.00087 0.61216 " pathEditMode="relative" rAng="0" ptsTypes="AA">
                                      <p:cBhvr>
                                        <p:cTn id="47" dur="1000" fill="hold"/>
                                        <p:tgtEl>
                                          <p:spTgt spid="5"/>
                                        </p:tgtEl>
                                        <p:attrNameLst>
                                          <p:attrName>ppt_x</p:attrName>
                                          <p:attrName>ppt_y</p:attrName>
                                        </p:attrNameLst>
                                      </p:cBhvr>
                                      <p:rCtr x="0" y="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3" animBg="1"/>
      <p:bldP spid="5" grpId="4" animBg="1"/>
      <p:bldP spid="5" grpId="5" animBg="1"/>
      <p:bldP spid="5" grpId="6" animBg="1"/>
      <p:bldP spid="5" grpId="7" animBg="1"/>
      <p:bldP spid="5" grpId="8" animBg="1"/>
      <p:bldP spid="5" grpId="9" animBg="1"/>
      <p:bldP spid="5" grpId="1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mtClean="0"/>
              <a:t>Use </a:t>
            </a:r>
            <a:r>
              <a:rPr lang="en-US" sz="2800" dirty="0" smtClean="0"/>
              <a:t>Case Specification 5/6</a:t>
            </a:r>
            <a:endParaRPr lang="en-US" sz="2800" dirty="0"/>
          </a:p>
        </p:txBody>
      </p:sp>
      <p:sp>
        <p:nvSpPr>
          <p:cNvPr id="3" name="Content Placeholder 2"/>
          <p:cNvSpPr>
            <a:spLocks noGrp="1"/>
          </p:cNvSpPr>
          <p:nvPr>
            <p:ph idx="1"/>
          </p:nvPr>
        </p:nvSpPr>
        <p:spPr/>
        <p:txBody>
          <a:bodyPr/>
          <a:lstStyle/>
          <a:p>
            <a:r>
              <a:rPr lang="en-US" dirty="0" smtClean="0"/>
              <a:t>Example</a:t>
            </a:r>
            <a:endParaRPr lang="en-US" dirty="0"/>
          </a:p>
        </p:txBody>
      </p:sp>
      <p:graphicFrame>
        <p:nvGraphicFramePr>
          <p:cNvPr id="6" name="Content Placeholder 5"/>
          <p:cNvGraphicFramePr>
            <a:graphicFrameLocks/>
          </p:cNvGraphicFramePr>
          <p:nvPr/>
        </p:nvGraphicFramePr>
        <p:xfrm>
          <a:off x="611560" y="1916832"/>
          <a:ext cx="8208912" cy="4464494"/>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2070717"/>
                <a:gridCol w="6138195"/>
              </a:tblGrid>
              <a:tr h="445639">
                <a:tc gridSpan="2">
                  <a:txBody>
                    <a:bodyPr/>
                    <a:lstStyle/>
                    <a:p>
                      <a:pPr algn="l"/>
                      <a:r>
                        <a:rPr lang="en-US" sz="2000" b="1" dirty="0" smtClean="0"/>
                        <a:t>Make a seat</a:t>
                      </a:r>
                      <a:r>
                        <a:rPr lang="en-US" sz="2000" b="1" baseline="0" dirty="0" smtClean="0"/>
                        <a:t> </a:t>
                      </a:r>
                      <a:r>
                        <a:rPr lang="en-US" sz="2000" b="1" dirty="0" smtClean="0"/>
                        <a:t>reservation</a:t>
                      </a:r>
                      <a:r>
                        <a:rPr lang="en-US" sz="2000" b="1" baseline="0" dirty="0" smtClean="0"/>
                        <a:t> use case</a:t>
                      </a:r>
                      <a:endParaRPr lang="en-US" sz="2000" b="1" dirty="0"/>
                    </a:p>
                  </a:txBody>
                  <a:tcPr/>
                </a:tc>
                <a:tc hMerge="1">
                  <a:txBody>
                    <a:bodyPr/>
                    <a:lstStyle/>
                    <a:p>
                      <a:endParaRPr lang="en-US" sz="2000" b="1" dirty="0"/>
                    </a:p>
                  </a:txBody>
                  <a:tcPr/>
                </a:tc>
              </a:tr>
              <a:tr h="445639">
                <a:tc>
                  <a:txBody>
                    <a:bodyPr/>
                    <a:lstStyle/>
                    <a:p>
                      <a:pPr algn="r"/>
                      <a:r>
                        <a:rPr lang="en-US" sz="2000" b="1" dirty="0" smtClean="0"/>
                        <a:t>Name</a:t>
                      </a:r>
                      <a:endParaRPr lang="en-US" sz="2000" b="1" dirty="0"/>
                    </a:p>
                  </a:txBody>
                  <a:tcPr/>
                </a:tc>
                <a:tc>
                  <a:txBody>
                    <a:bodyPr/>
                    <a:lstStyle/>
                    <a:p>
                      <a:r>
                        <a:rPr lang="en-US" sz="2000" i="1" dirty="0" smtClean="0"/>
                        <a:t>Make</a:t>
                      </a:r>
                      <a:r>
                        <a:rPr lang="en-US" sz="2000" i="1" baseline="0" dirty="0" smtClean="0"/>
                        <a:t> reservation</a:t>
                      </a:r>
                      <a:endParaRPr lang="en-US" sz="2000" i="1" dirty="0"/>
                    </a:p>
                  </a:txBody>
                  <a:tcPr/>
                </a:tc>
              </a:tr>
              <a:tr h="445639">
                <a:tc>
                  <a:txBody>
                    <a:bodyPr/>
                    <a:lstStyle/>
                    <a:p>
                      <a:pPr algn="r"/>
                      <a:r>
                        <a:rPr lang="en-US" sz="2000" b="1" dirty="0" smtClean="0"/>
                        <a:t>Actors</a:t>
                      </a:r>
                      <a:endParaRPr lang="en-US" sz="2000" b="1" dirty="0"/>
                    </a:p>
                  </a:txBody>
                  <a:tcPr/>
                </a:tc>
                <a:tc>
                  <a:txBody>
                    <a:bodyPr/>
                    <a:lstStyle/>
                    <a:p>
                      <a:r>
                        <a:rPr lang="en-US" sz="2000" i="1" dirty="0" smtClean="0"/>
                        <a:t>Passenger</a:t>
                      </a:r>
                      <a:endParaRPr lang="en-US" sz="2000" i="1" dirty="0"/>
                    </a:p>
                  </a:txBody>
                  <a:tcPr/>
                </a:tc>
              </a:tr>
              <a:tr h="745433">
                <a:tc>
                  <a:txBody>
                    <a:bodyPr/>
                    <a:lstStyle/>
                    <a:p>
                      <a:pPr algn="r"/>
                      <a:r>
                        <a:rPr lang="en-US" sz="2000" b="1" dirty="0" smtClean="0"/>
                        <a:t>Description</a:t>
                      </a:r>
                      <a:endParaRPr lang="en-US" sz="2000" b="1" dirty="0"/>
                    </a:p>
                  </a:txBody>
                  <a:tcPr/>
                </a:tc>
                <a:tc>
                  <a:txBody>
                    <a:bodyPr/>
                    <a:lstStyle/>
                    <a:p>
                      <a:r>
                        <a:rPr lang="en-US" sz="2000" i="1" dirty="0" smtClean="0"/>
                        <a:t>Allows a passenger to book</a:t>
                      </a:r>
                      <a:r>
                        <a:rPr lang="en-US" sz="2000" i="1" baseline="0" dirty="0" smtClean="0"/>
                        <a:t> a plane seat for a journey from the Website</a:t>
                      </a:r>
                      <a:endParaRPr lang="en-US" sz="2000" i="1" dirty="0"/>
                    </a:p>
                  </a:txBody>
                  <a:tcPr/>
                </a:tc>
              </a:tr>
              <a:tr h="445639">
                <a:tc>
                  <a:txBody>
                    <a:bodyPr/>
                    <a:lstStyle/>
                    <a:p>
                      <a:pPr algn="r"/>
                      <a:r>
                        <a:rPr lang="en-US" sz="2000" b="1" dirty="0" smtClean="0"/>
                        <a:t>Goal</a:t>
                      </a:r>
                      <a:endParaRPr lang="en-US" sz="2000" b="1" dirty="0"/>
                    </a:p>
                  </a:txBody>
                  <a:tcPr/>
                </a:tc>
                <a:tc>
                  <a:txBody>
                    <a:bodyPr/>
                    <a:lstStyle/>
                    <a:p>
                      <a:r>
                        <a:rPr lang="en-US" sz="2000" i="1" dirty="0" smtClean="0"/>
                        <a:t>Reserve a seat</a:t>
                      </a:r>
                      <a:endParaRPr lang="en-US" sz="2000" i="1" dirty="0"/>
                    </a:p>
                  </a:txBody>
                  <a:tcPr/>
                </a:tc>
              </a:tr>
              <a:tr h="445639">
                <a:tc>
                  <a:txBody>
                    <a:bodyPr/>
                    <a:lstStyle/>
                    <a:p>
                      <a:pPr algn="r"/>
                      <a:r>
                        <a:rPr lang="en-US" sz="2000" b="1" dirty="0" smtClean="0"/>
                        <a:t>Pre-condition</a:t>
                      </a:r>
                      <a:endParaRPr lang="en-US" sz="2000" b="1" dirty="0"/>
                    </a:p>
                  </a:txBody>
                  <a:tcPr/>
                </a:tc>
                <a:tc>
                  <a:txBody>
                    <a:bodyPr/>
                    <a:lstStyle/>
                    <a:p>
                      <a:r>
                        <a:rPr lang="en-US" sz="2000" i="1" dirty="0" smtClean="0"/>
                        <a:t>Main</a:t>
                      </a:r>
                      <a:r>
                        <a:rPr lang="en-US" sz="2000" i="1" baseline="0" dirty="0" smtClean="0"/>
                        <a:t> Webpage is displayed successfully</a:t>
                      </a:r>
                      <a:endParaRPr lang="en-US" sz="2000" i="1" dirty="0"/>
                    </a:p>
                  </a:txBody>
                  <a:tcPr/>
                </a:tc>
              </a:tr>
              <a:tr h="745433">
                <a:tc>
                  <a:txBody>
                    <a:bodyPr/>
                    <a:lstStyle/>
                    <a:p>
                      <a:pPr algn="r"/>
                      <a:r>
                        <a:rPr lang="en-US" sz="2000" b="1" dirty="0" smtClean="0"/>
                        <a:t>Trigger</a:t>
                      </a:r>
                      <a:endParaRPr lang="en-US" sz="2000" b="1" dirty="0"/>
                    </a:p>
                  </a:txBody>
                  <a:tcPr/>
                </a:tc>
                <a:tc>
                  <a:txBody>
                    <a:bodyPr/>
                    <a:lstStyle/>
                    <a:p>
                      <a:r>
                        <a:rPr lang="en-US" sz="2000" i="1" dirty="0" smtClean="0"/>
                        <a:t>User clicks on “Reserve</a:t>
                      </a:r>
                      <a:r>
                        <a:rPr lang="en-US" sz="2000" i="1" baseline="0" dirty="0" smtClean="0"/>
                        <a:t> seat” button on the main Webpage</a:t>
                      </a:r>
                      <a:endParaRPr lang="en-US" sz="2000" i="1" u="sng" dirty="0"/>
                    </a:p>
                  </a:txBody>
                  <a:tcPr/>
                </a:tc>
              </a:tr>
              <a:tr h="745433">
                <a:tc>
                  <a:txBody>
                    <a:bodyPr/>
                    <a:lstStyle/>
                    <a:p>
                      <a:pPr algn="r"/>
                      <a:r>
                        <a:rPr lang="en-US" sz="2000" b="1" dirty="0" smtClean="0"/>
                        <a:t>Post-condition</a:t>
                      </a:r>
                      <a:endParaRPr lang="en-US" sz="2000" b="1" dirty="0"/>
                    </a:p>
                  </a:txBody>
                  <a:tcPr/>
                </a:tc>
                <a:tc>
                  <a:txBody>
                    <a:bodyPr/>
                    <a:lstStyle/>
                    <a:p>
                      <a:pPr>
                        <a:buFont typeface="Arial" pitchFamily="34" charset="0"/>
                        <a:buChar char="•"/>
                      </a:pPr>
                      <a:r>
                        <a:rPr lang="en-US" sz="2000" i="1" kern="1200" dirty="0" smtClean="0">
                          <a:solidFill>
                            <a:schemeClr val="dk1"/>
                          </a:solidFill>
                          <a:latin typeface="+mn-lt"/>
                          <a:ea typeface="+mn-ea"/>
                          <a:cs typeface="+mn-cs"/>
                        </a:rPr>
                        <a:t> A seat</a:t>
                      </a:r>
                      <a:r>
                        <a:rPr lang="en-US" sz="2000" i="1" kern="1200" baseline="0" dirty="0" smtClean="0">
                          <a:solidFill>
                            <a:schemeClr val="dk1"/>
                          </a:solidFill>
                          <a:latin typeface="+mn-lt"/>
                          <a:ea typeface="+mn-ea"/>
                          <a:cs typeface="+mn-cs"/>
                        </a:rPr>
                        <a:t> is booked</a:t>
                      </a:r>
                    </a:p>
                    <a:p>
                      <a:pPr>
                        <a:buFont typeface="Arial" pitchFamily="34" charset="0"/>
                        <a:buChar char="•"/>
                      </a:pPr>
                      <a:r>
                        <a:rPr lang="en-US" sz="2000" i="1" kern="1200" baseline="0" dirty="0" smtClean="0">
                          <a:solidFill>
                            <a:schemeClr val="dk1"/>
                          </a:solidFill>
                          <a:latin typeface="+mn-lt"/>
                          <a:ea typeface="+mn-ea"/>
                          <a:cs typeface="+mn-cs"/>
                        </a:rPr>
                        <a:t> Number of available seats is reduced</a:t>
                      </a:r>
                      <a:endParaRPr lang="en-US" sz="2000" dirty="0"/>
                    </a:p>
                  </a:txBody>
                  <a:tcPr/>
                </a:tc>
              </a:tr>
            </a:tbl>
          </a:graphicData>
        </a:graphic>
      </p:graphicFrame>
    </p:spTree>
    <p:extLst>
      <p:ext uri="{BB962C8B-B14F-4D97-AF65-F5344CB8AC3E}">
        <p14:creationId xmlns:p14="http://schemas.microsoft.com/office/powerpoint/2010/main" val="5323184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mtClean="0"/>
              <a:t>Use </a:t>
            </a:r>
            <a:r>
              <a:rPr lang="en-US" sz="2800" dirty="0" smtClean="0"/>
              <a:t>Case Specification 6/6</a:t>
            </a:r>
            <a:endParaRPr lang="en-US" sz="2800" dirty="0"/>
          </a:p>
        </p:txBody>
      </p:sp>
      <p:sp>
        <p:nvSpPr>
          <p:cNvPr id="3" name="Content Placeholder 2"/>
          <p:cNvSpPr>
            <a:spLocks noGrp="1"/>
          </p:cNvSpPr>
          <p:nvPr>
            <p:ph idx="1"/>
          </p:nvPr>
        </p:nvSpPr>
        <p:spPr>
          <a:xfrm>
            <a:off x="457200" y="1142984"/>
            <a:ext cx="8229600" cy="4906963"/>
          </a:xfrm>
        </p:spPr>
        <p:txBody>
          <a:bodyPr/>
          <a:lstStyle/>
          <a:p>
            <a:r>
              <a:rPr lang="en-US" dirty="0" smtClean="0"/>
              <a:t>Example</a:t>
            </a:r>
            <a:endParaRPr lang="en-US" dirty="0"/>
          </a:p>
        </p:txBody>
      </p:sp>
      <p:graphicFrame>
        <p:nvGraphicFramePr>
          <p:cNvPr id="4" name="Content Placeholder 5"/>
          <p:cNvGraphicFramePr>
            <a:graphicFrameLocks/>
          </p:cNvGraphicFramePr>
          <p:nvPr/>
        </p:nvGraphicFramePr>
        <p:xfrm>
          <a:off x="467544" y="1768608"/>
          <a:ext cx="8147248" cy="4704968"/>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2018833"/>
                <a:gridCol w="6128415"/>
              </a:tblGrid>
              <a:tr h="468248">
                <a:tc gridSpan="2">
                  <a:txBody>
                    <a:bodyPr/>
                    <a:lstStyle/>
                    <a:p>
                      <a:pPr algn="l"/>
                      <a:r>
                        <a:rPr lang="en-US" sz="2000" b="1" dirty="0" smtClean="0"/>
                        <a:t>Make a seat</a:t>
                      </a:r>
                      <a:r>
                        <a:rPr lang="en-US" sz="2000" b="1" baseline="0" dirty="0" smtClean="0"/>
                        <a:t> </a:t>
                      </a:r>
                      <a:r>
                        <a:rPr lang="en-US" sz="2000" b="1" dirty="0" smtClean="0"/>
                        <a:t>reservation</a:t>
                      </a:r>
                      <a:r>
                        <a:rPr lang="en-US" sz="2000" b="1" baseline="0" dirty="0" smtClean="0"/>
                        <a:t> use case</a:t>
                      </a:r>
                      <a:endParaRPr lang="en-US" sz="2000" b="1" dirty="0"/>
                    </a:p>
                  </a:txBody>
                  <a:tcPr/>
                </a:tc>
                <a:tc hMerge="1">
                  <a:txBody>
                    <a:bodyPr/>
                    <a:lstStyle/>
                    <a:p>
                      <a:endParaRPr lang="en-US" sz="2000" b="1" dirty="0"/>
                    </a:p>
                  </a:txBody>
                  <a:tcPr/>
                </a:tc>
              </a:tr>
              <a:tr h="1841583">
                <a:tc>
                  <a:txBody>
                    <a:bodyPr/>
                    <a:lstStyle/>
                    <a:p>
                      <a:pPr algn="r"/>
                      <a:r>
                        <a:rPr lang="en-US" sz="2000" b="1" dirty="0" smtClean="0"/>
                        <a:t>Normal</a:t>
                      </a:r>
                      <a:r>
                        <a:rPr lang="en-US" sz="2000" b="1" baseline="0" dirty="0" smtClean="0"/>
                        <a:t> flow</a:t>
                      </a:r>
                      <a:endParaRPr lang="en-US" sz="2000" b="1" dirty="0"/>
                    </a:p>
                  </a:txBody>
                  <a:tcPr/>
                </a:tc>
                <a:tc>
                  <a:txBody>
                    <a:bodyPr/>
                    <a:lstStyle/>
                    <a:p>
                      <a:pPr marL="1830388" indent="-1830388">
                        <a:buFont typeface="Monotype Sorts" pitchFamily="2" charset="2"/>
                        <a:buNone/>
                        <a:tabLst>
                          <a:tab pos="2457450" algn="l"/>
                        </a:tabLst>
                      </a:pPr>
                      <a:r>
                        <a:rPr lang="en-US" sz="2000" i="1" dirty="0" smtClean="0"/>
                        <a:t>[Use</a:t>
                      </a:r>
                      <a:r>
                        <a:rPr lang="en-US" sz="2000" i="1" baseline="0" dirty="0" smtClean="0"/>
                        <a:t>r log in and reserve a seat successfully]</a:t>
                      </a:r>
                      <a:endParaRPr lang="en-US" sz="2000" i="1" dirty="0" smtClean="0"/>
                    </a:p>
                    <a:p>
                      <a:pPr marL="1830388" indent="-1830388">
                        <a:buFont typeface="Monotype Sorts" pitchFamily="2" charset="2"/>
                        <a:buNone/>
                        <a:tabLst>
                          <a:tab pos="2457450" algn="l"/>
                        </a:tabLst>
                      </a:pPr>
                      <a:r>
                        <a:rPr lang="en-US" sz="2000" dirty="0" smtClean="0"/>
                        <a:t>1. User logs in</a:t>
                      </a:r>
                    </a:p>
                    <a:p>
                      <a:pPr marL="1830388" indent="-1830388">
                        <a:buFont typeface="Monotype Sorts" pitchFamily="2" charset="2"/>
                        <a:buNone/>
                        <a:tabLst>
                          <a:tab pos="2457450" algn="l"/>
                        </a:tabLst>
                      </a:pPr>
                      <a:r>
                        <a:rPr lang="en-US" sz="2000" dirty="0" smtClean="0"/>
                        <a:t>2. User specifies a flight and travel</a:t>
                      </a:r>
                      <a:r>
                        <a:rPr lang="en-US" sz="2000" baseline="0" dirty="0" smtClean="0"/>
                        <a:t> </a:t>
                      </a:r>
                      <a:r>
                        <a:rPr lang="en-US" sz="2000" dirty="0" smtClean="0"/>
                        <a:t>details</a:t>
                      </a:r>
                    </a:p>
                    <a:p>
                      <a:pPr marL="1830388" indent="-1830388">
                        <a:buFont typeface="Monotype Sorts" pitchFamily="2" charset="2"/>
                        <a:buNone/>
                        <a:tabLst>
                          <a:tab pos="2457450" algn="l"/>
                        </a:tabLst>
                      </a:pPr>
                      <a:r>
                        <a:rPr lang="en-US" sz="2000" dirty="0" smtClean="0"/>
                        <a:t>3. User specifies passenger details</a:t>
                      </a:r>
                    </a:p>
                    <a:p>
                      <a:pPr marL="1830388" indent="-1830388">
                        <a:buFont typeface="Monotype Sorts" pitchFamily="2" charset="2"/>
                        <a:buNone/>
                        <a:tabLst>
                          <a:tab pos="2457450" algn="l"/>
                        </a:tabLst>
                      </a:pPr>
                      <a:r>
                        <a:rPr lang="en-US" sz="2000" dirty="0" smtClean="0"/>
                        <a:t>4. User specifies payment details</a:t>
                      </a:r>
                    </a:p>
                    <a:p>
                      <a:pPr marL="1830388" indent="-1830388">
                        <a:buFont typeface="Monotype Sorts" pitchFamily="2" charset="2"/>
                        <a:buNone/>
                        <a:tabLst>
                          <a:tab pos="2457450" algn="l"/>
                        </a:tabLst>
                      </a:pPr>
                      <a:r>
                        <a:rPr lang="en-US" sz="2000" dirty="0" smtClean="0"/>
                        <a:t>5. User confirms transaction</a:t>
                      </a:r>
                      <a:endParaRPr lang="en-US" sz="2000" dirty="0"/>
                    </a:p>
                  </a:txBody>
                  <a:tcPr/>
                </a:tc>
              </a:tr>
              <a:tr h="964639">
                <a:tc>
                  <a:txBody>
                    <a:bodyPr/>
                    <a:lstStyle/>
                    <a:p>
                      <a:pPr algn="r"/>
                      <a:r>
                        <a:rPr lang="en-US" sz="2000" b="1" dirty="0" smtClean="0"/>
                        <a:t>Alternative flow</a:t>
                      </a:r>
                      <a:endParaRPr lang="en-US" sz="2000" b="1" dirty="0"/>
                    </a:p>
                  </a:txBody>
                  <a:tcPr/>
                </a:tc>
                <a:tc>
                  <a:txBody>
                    <a:bodyPr/>
                    <a:lstStyle/>
                    <a:p>
                      <a:r>
                        <a:rPr lang="en-US" sz="2000" i="1" dirty="0" smtClean="0"/>
                        <a:t>[When no</a:t>
                      </a:r>
                      <a:r>
                        <a:rPr lang="en-US" sz="2000" i="1" baseline="0" dirty="0" smtClean="0"/>
                        <a:t> seat is available on the selected date]</a:t>
                      </a:r>
                    </a:p>
                    <a:p>
                      <a:pPr>
                        <a:buFont typeface="Arial" pitchFamily="34" charset="0"/>
                        <a:buChar char="•"/>
                      </a:pPr>
                      <a:r>
                        <a:rPr lang="en-US" sz="2000" i="1" baseline="0" dirty="0" smtClean="0"/>
                        <a:t> </a:t>
                      </a:r>
                      <a:r>
                        <a:rPr lang="en-US" sz="2000" i="0" baseline="0" dirty="0" smtClean="0"/>
                        <a:t>Show option to select another day</a:t>
                      </a:r>
                    </a:p>
                    <a:p>
                      <a:pPr>
                        <a:buFont typeface="Arial" pitchFamily="34" charset="0"/>
                        <a:buChar char="•"/>
                      </a:pPr>
                      <a:r>
                        <a:rPr lang="en-US" sz="2000" i="0" baseline="0" dirty="0" smtClean="0"/>
                        <a:t> Repeat steps in normal flow</a:t>
                      </a:r>
                      <a:endParaRPr lang="en-US" sz="2000" i="1" dirty="0"/>
                    </a:p>
                  </a:txBody>
                  <a:tcPr/>
                </a:tc>
              </a:tr>
              <a:tr h="1256953">
                <a:tc>
                  <a:txBody>
                    <a:bodyPr/>
                    <a:lstStyle/>
                    <a:p>
                      <a:pPr algn="r"/>
                      <a:r>
                        <a:rPr lang="en-US" sz="2000" b="1" dirty="0" smtClean="0"/>
                        <a:t>Exception flow</a:t>
                      </a:r>
                      <a:endParaRPr lang="en-US" sz="2000" b="1" dirty="0"/>
                    </a:p>
                  </a:txBody>
                  <a:tcPr/>
                </a:tc>
                <a:tc>
                  <a:txBody>
                    <a:bodyPr/>
                    <a:lstStyle/>
                    <a:p>
                      <a:r>
                        <a:rPr lang="en-US" sz="2000" i="1" dirty="0" smtClean="0"/>
                        <a:t>[When a payment is failed]</a:t>
                      </a:r>
                    </a:p>
                    <a:p>
                      <a:pPr>
                        <a:buFont typeface="Arial" pitchFamily="34" charset="0"/>
                        <a:buChar char="•"/>
                      </a:pPr>
                      <a:r>
                        <a:rPr lang="en-US" sz="2000" i="1" dirty="0" smtClean="0"/>
                        <a:t> </a:t>
                      </a:r>
                      <a:r>
                        <a:rPr lang="en-US" sz="2000" i="0" dirty="0" smtClean="0"/>
                        <a:t>Notify</a:t>
                      </a:r>
                      <a:r>
                        <a:rPr lang="en-US" sz="2000" i="0" baseline="0" dirty="0" smtClean="0"/>
                        <a:t> error with the payment</a:t>
                      </a:r>
                    </a:p>
                    <a:p>
                      <a:pPr>
                        <a:buFont typeface="Arial" pitchFamily="34" charset="0"/>
                        <a:buChar char="•"/>
                      </a:pPr>
                      <a:r>
                        <a:rPr lang="en-US" sz="2000" i="0" baseline="0" dirty="0" smtClean="0"/>
                        <a:t> Give an option to re-enter payment details or other payment method</a:t>
                      </a:r>
                      <a:endParaRPr lang="en-US" sz="2000" i="1" dirty="0"/>
                    </a:p>
                  </a:txBody>
                  <a:tcPr/>
                </a:tc>
              </a:tr>
            </a:tbl>
          </a:graphicData>
        </a:graphic>
      </p:graphicFrame>
    </p:spTree>
    <p:extLst>
      <p:ext uri="{BB962C8B-B14F-4D97-AF65-F5344CB8AC3E}">
        <p14:creationId xmlns:p14="http://schemas.microsoft.com/office/powerpoint/2010/main" val="3136799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e:UML-usecase-usecaserelationships.png">
            <a:hlinkClick r:id="rId3"/>
          </p:cNvPr>
          <p:cNvPicPr>
            <a:picLocks noChangeAspect="1" noChangeArrowheads="1"/>
          </p:cNvPicPr>
          <p:nvPr/>
        </p:nvPicPr>
        <p:blipFill>
          <a:blip r:embed="rId4" cstate="print"/>
          <a:srcRect/>
          <a:stretch>
            <a:fillRect/>
          </a:stretch>
        </p:blipFill>
        <p:spPr bwMode="auto">
          <a:xfrm>
            <a:off x="4024312" y="3429000"/>
            <a:ext cx="4891088" cy="23622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Use case diagram – Relationship</a:t>
            </a:r>
            <a:endParaRPr lang="en-US" dirty="0"/>
          </a:p>
        </p:txBody>
      </p:sp>
      <p:sp>
        <p:nvSpPr>
          <p:cNvPr id="3" name="Content Placeholder 2"/>
          <p:cNvSpPr>
            <a:spLocks noGrp="1"/>
          </p:cNvSpPr>
          <p:nvPr>
            <p:ph idx="1"/>
          </p:nvPr>
        </p:nvSpPr>
        <p:spPr/>
        <p:txBody>
          <a:bodyPr/>
          <a:lstStyle/>
          <a:p>
            <a:r>
              <a:rPr lang="en-US" sz="2800" dirty="0" smtClean="0"/>
              <a:t>Actor Relationship:  Generalization</a:t>
            </a:r>
          </a:p>
          <a:p>
            <a:pPr lvl="1"/>
            <a:r>
              <a:rPr lang="en-US" sz="2000" dirty="0" smtClean="0"/>
              <a:t>Used to define overlapping roles between actors</a:t>
            </a:r>
          </a:p>
          <a:p>
            <a:r>
              <a:rPr lang="en-US" sz="2800" dirty="0" smtClean="0"/>
              <a:t>Actor – Use case relationship</a:t>
            </a:r>
          </a:p>
          <a:p>
            <a:pPr lvl="1"/>
            <a:r>
              <a:rPr lang="en-US" sz="2000" dirty="0" smtClean="0"/>
              <a:t>Association</a:t>
            </a:r>
          </a:p>
          <a:p>
            <a:r>
              <a:rPr lang="en-US" sz="2800" dirty="0" smtClean="0"/>
              <a:t>Use case Relationship</a:t>
            </a:r>
          </a:p>
          <a:p>
            <a:pPr lvl="1"/>
            <a:r>
              <a:rPr lang="en-US" sz="2000" dirty="0" smtClean="0"/>
              <a:t>Include </a:t>
            </a:r>
          </a:p>
          <a:p>
            <a:pPr lvl="1"/>
            <a:r>
              <a:rPr lang="en-US" sz="2000" dirty="0" smtClean="0"/>
              <a:t>Extend</a:t>
            </a:r>
          </a:p>
          <a:p>
            <a:pPr lvl="1"/>
            <a:r>
              <a:rPr lang="en-US" sz="2000" dirty="0" smtClean="0"/>
              <a:t>Generalization/Specification</a:t>
            </a:r>
          </a:p>
        </p:txBody>
      </p:sp>
      <p:pic>
        <p:nvPicPr>
          <p:cNvPr id="4" name="Picture 2" descr="Image:UML-usecase-actorInheritance.png">
            <a:hlinkClick r:id="rId5"/>
          </p:cNvPr>
          <p:cNvPicPr>
            <a:picLocks noChangeAspect="1" noChangeArrowheads="1"/>
          </p:cNvPicPr>
          <p:nvPr/>
        </p:nvPicPr>
        <p:blipFill>
          <a:blip r:embed="rId6" cstate="print"/>
          <a:srcRect/>
          <a:stretch>
            <a:fillRect/>
          </a:stretch>
        </p:blipFill>
        <p:spPr bwMode="auto">
          <a:xfrm>
            <a:off x="6878522" y="1066800"/>
            <a:ext cx="1960678"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 – Association Relationship</a:t>
            </a:r>
            <a:endParaRPr lang="en-US" dirty="0"/>
          </a:p>
        </p:txBody>
      </p:sp>
      <p:sp>
        <p:nvSpPr>
          <p:cNvPr id="3" name="Content Placeholder 2"/>
          <p:cNvSpPr>
            <a:spLocks noGrp="1"/>
          </p:cNvSpPr>
          <p:nvPr>
            <p:ph idx="1"/>
          </p:nvPr>
        </p:nvSpPr>
        <p:spPr>
          <a:xfrm>
            <a:off x="304800" y="1143000"/>
            <a:ext cx="5715000" cy="5257800"/>
          </a:xfrm>
        </p:spPr>
        <p:txBody>
          <a:bodyPr/>
          <a:lstStyle/>
          <a:p>
            <a:r>
              <a:rPr lang="en-US" dirty="0" smtClean="0"/>
              <a:t>Association</a:t>
            </a:r>
          </a:p>
          <a:p>
            <a:pPr lvl="1"/>
            <a:r>
              <a:rPr lang="en-US" dirty="0" smtClean="0"/>
              <a:t>Relationship between Actors &amp; use cases</a:t>
            </a:r>
          </a:p>
          <a:p>
            <a:pPr lvl="1"/>
            <a:r>
              <a:rPr lang="en-US" dirty="0" smtClean="0"/>
              <a:t>Actor is involved in interaction described by use case</a:t>
            </a:r>
          </a:p>
          <a:p>
            <a:pPr lvl="1"/>
            <a:r>
              <a:rPr lang="en-US" dirty="0" smtClean="0"/>
              <a:t>If association line has Arrow head: </a:t>
            </a:r>
          </a:p>
          <a:p>
            <a:pPr lvl="2"/>
            <a:r>
              <a:rPr lang="en-US" dirty="0" smtClean="0"/>
              <a:t>Indicate direction of invocation, primary actor</a:t>
            </a:r>
          </a:p>
          <a:p>
            <a:pPr lvl="2"/>
            <a:r>
              <a:rPr lang="en-US" dirty="0" smtClean="0"/>
              <a:t>Indicate control flow (</a:t>
            </a:r>
            <a:r>
              <a:rPr lang="en-US" smtClean="0"/>
              <a:t>not data </a:t>
            </a:r>
            <a:r>
              <a:rPr lang="en-US" dirty="0" smtClean="0"/>
              <a:t>flow)</a:t>
            </a:r>
          </a:p>
          <a:p>
            <a:pPr lvl="2"/>
            <a:endParaRPr lang="en-US" dirty="0"/>
          </a:p>
        </p:txBody>
      </p:sp>
      <p:pic>
        <p:nvPicPr>
          <p:cNvPr id="8196" name="Picture 4"/>
          <p:cNvPicPr>
            <a:picLocks noChangeAspect="1" noChangeArrowheads="1"/>
          </p:cNvPicPr>
          <p:nvPr/>
        </p:nvPicPr>
        <p:blipFill>
          <a:blip r:embed="rId3" cstate="print"/>
          <a:srcRect/>
          <a:stretch>
            <a:fillRect/>
          </a:stretch>
        </p:blipFill>
        <p:spPr bwMode="auto">
          <a:xfrm>
            <a:off x="6096000" y="1295400"/>
            <a:ext cx="2590800" cy="50654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 – Include Relationship</a:t>
            </a:r>
            <a:endParaRPr lang="en-US" dirty="0"/>
          </a:p>
        </p:txBody>
      </p:sp>
      <p:sp>
        <p:nvSpPr>
          <p:cNvPr id="3" name="Content Placeholder 2"/>
          <p:cNvSpPr>
            <a:spLocks noGrp="1"/>
          </p:cNvSpPr>
          <p:nvPr>
            <p:ph idx="1"/>
          </p:nvPr>
        </p:nvSpPr>
        <p:spPr/>
        <p:txBody>
          <a:bodyPr/>
          <a:lstStyle/>
          <a:p>
            <a:r>
              <a:rPr lang="en-US" dirty="0" smtClean="0"/>
              <a:t>Include:</a:t>
            </a:r>
          </a:p>
          <a:p>
            <a:pPr lvl="1"/>
            <a:r>
              <a:rPr lang="en-US" dirty="0" smtClean="0"/>
              <a:t>Directed Relationship between 2 use cases</a:t>
            </a:r>
          </a:p>
          <a:p>
            <a:pPr lvl="1"/>
            <a:r>
              <a:rPr lang="en-US" dirty="0" smtClean="0"/>
              <a:t>Behavior of the included use case is inserted into the behavior of the including use case</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2286000" y="3200400"/>
            <a:ext cx="4724400" cy="2599184"/>
          </a:xfrm>
          <a:prstGeom prst="rect">
            <a:avLst/>
          </a:prstGeom>
          <a:noFill/>
          <a:ln w="9525">
            <a:noFill/>
            <a:miter lim="800000"/>
            <a:headEnd/>
            <a:tailEnd/>
          </a:ln>
          <a:effectLst/>
        </p:spPr>
      </p:pic>
      <p:sp>
        <p:nvSpPr>
          <p:cNvPr id="6" name="Line Callout 1 5"/>
          <p:cNvSpPr/>
          <p:nvPr/>
        </p:nvSpPr>
        <p:spPr bwMode="auto">
          <a:xfrm>
            <a:off x="7162800" y="3352800"/>
            <a:ext cx="1676400" cy="612648"/>
          </a:xfrm>
          <a:prstGeom prst="borderCallout1">
            <a:avLst>
              <a:gd name="adj1" fmla="val 50283"/>
              <a:gd name="adj2" fmla="val -1419"/>
              <a:gd name="adj3" fmla="val 171361"/>
              <a:gd name="adj4" fmla="val -48449"/>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dirty="0" smtClean="0">
                <a:latin typeface="Times New Roman" pitchFamily="18" charset="0"/>
              </a:rPr>
              <a:t>Included use case</a:t>
            </a:r>
            <a:endParaRPr kumimoji="1" lang="en-US" sz="1500" b="0" i="0" u="none" strike="noStrike" cap="none" normalizeH="0" baseline="0" dirty="0" smtClean="0">
              <a:ln>
                <a:noFill/>
              </a:ln>
              <a:solidFill>
                <a:schemeClr val="tx1"/>
              </a:solidFill>
              <a:effectLst/>
              <a:latin typeface="Times New Roman" pitchFamily="18" charset="0"/>
            </a:endParaRPr>
          </a:p>
        </p:txBody>
      </p:sp>
      <p:sp>
        <p:nvSpPr>
          <p:cNvPr id="7" name="Line Callout 1 6"/>
          <p:cNvSpPr/>
          <p:nvPr/>
        </p:nvSpPr>
        <p:spPr bwMode="auto">
          <a:xfrm>
            <a:off x="1600200" y="5181600"/>
            <a:ext cx="1676400" cy="612648"/>
          </a:xfrm>
          <a:prstGeom prst="borderCallout1">
            <a:avLst>
              <a:gd name="adj1" fmla="val -4374"/>
              <a:gd name="adj2" fmla="val 46981"/>
              <a:gd name="adj3" fmla="val -167088"/>
              <a:gd name="adj4" fmla="val 105200"/>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dirty="0" smtClean="0">
                <a:latin typeface="Times New Roman" pitchFamily="18" charset="0"/>
              </a:rPr>
              <a:t>Including use case</a:t>
            </a:r>
            <a:endParaRPr kumimoji="1" lang="en-US" sz="15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 – Extend Relationship</a:t>
            </a:r>
            <a:endParaRPr lang="en-US" dirty="0"/>
          </a:p>
        </p:txBody>
      </p:sp>
      <p:sp>
        <p:nvSpPr>
          <p:cNvPr id="3" name="Content Placeholder 2"/>
          <p:cNvSpPr>
            <a:spLocks noGrp="1"/>
          </p:cNvSpPr>
          <p:nvPr>
            <p:ph idx="1"/>
          </p:nvPr>
        </p:nvSpPr>
        <p:spPr/>
        <p:txBody>
          <a:bodyPr/>
          <a:lstStyle/>
          <a:p>
            <a:r>
              <a:rPr lang="en-US" dirty="0" smtClean="0"/>
              <a:t>Extends</a:t>
            </a:r>
          </a:p>
          <a:p>
            <a:endParaRPr lang="en-US" dirty="0" smtClean="0"/>
          </a:p>
          <a:p>
            <a:endParaRPr lang="en-US" dirty="0" smtClean="0"/>
          </a:p>
          <a:p>
            <a:endParaRPr lang="en-US" dirty="0" smtClean="0"/>
          </a:p>
          <a:p>
            <a:endParaRPr lang="en-US" dirty="0" smtClean="0"/>
          </a:p>
          <a:p>
            <a:pPr lvl="1"/>
            <a:r>
              <a:rPr lang="en-US" dirty="0" smtClean="0"/>
              <a:t>Behavior of extension use case may be inserted in extended use case </a:t>
            </a:r>
            <a:r>
              <a:rPr lang="en-US" b="1" i="1" dirty="0" smtClean="0"/>
              <a:t>under some conditions</a:t>
            </a:r>
          </a:p>
          <a:p>
            <a:pPr lvl="1"/>
            <a:r>
              <a:rPr lang="en-US" dirty="0" smtClean="0"/>
              <a:t>Extension use case : </a:t>
            </a:r>
          </a:p>
          <a:p>
            <a:pPr lvl="2"/>
            <a:r>
              <a:rPr lang="en-US" i="1" dirty="0" smtClean="0"/>
              <a:t>Optional , </a:t>
            </a:r>
          </a:p>
          <a:p>
            <a:pPr lvl="2"/>
            <a:r>
              <a:rPr lang="en-US" i="1" dirty="0" smtClean="0"/>
              <a:t>Potentially not executed with the base use case, </a:t>
            </a:r>
          </a:p>
          <a:p>
            <a:pPr lvl="2"/>
            <a:r>
              <a:rPr lang="en-US" i="1" dirty="0" smtClean="0"/>
              <a:t>Not required to achieve the base use case goal.</a:t>
            </a:r>
            <a:endParaRPr lang="en-US" i="1" dirty="0"/>
          </a:p>
        </p:txBody>
      </p:sp>
      <p:pic>
        <p:nvPicPr>
          <p:cNvPr id="4" name="Picture 3" descr="Image:UML-usecase-usecaserelationships.png">
            <a:hlinkClick r:id="rId3"/>
          </p:cNvPr>
          <p:cNvPicPr>
            <a:picLocks noChangeAspect="1" noChangeArrowheads="1"/>
          </p:cNvPicPr>
          <p:nvPr/>
        </p:nvPicPr>
        <p:blipFill>
          <a:blip r:embed="rId4" cstate="print"/>
          <a:srcRect/>
          <a:stretch>
            <a:fillRect/>
          </a:stretch>
        </p:blipFill>
        <p:spPr bwMode="auto">
          <a:xfrm>
            <a:off x="1143000" y="1752600"/>
            <a:ext cx="4891088" cy="2362200"/>
          </a:xfrm>
          <a:prstGeom prst="rect">
            <a:avLst/>
          </a:prstGeom>
          <a:noFill/>
          <a:ln w="9525">
            <a:noFill/>
            <a:miter lim="800000"/>
            <a:headEnd/>
            <a:tailEnd/>
          </a:ln>
        </p:spPr>
      </p:pic>
      <p:sp>
        <p:nvSpPr>
          <p:cNvPr id="5" name="TextBox 4"/>
          <p:cNvSpPr txBox="1"/>
          <p:nvPr/>
        </p:nvSpPr>
        <p:spPr>
          <a:xfrm>
            <a:off x="6553200" y="1792069"/>
            <a:ext cx="2286000" cy="646331"/>
          </a:xfrm>
          <a:prstGeom prst="rect">
            <a:avLst/>
          </a:prstGeom>
          <a:noFill/>
        </p:spPr>
        <p:txBody>
          <a:bodyPr wrap="square" rtlCol="0">
            <a:spAutoFit/>
          </a:bodyPr>
          <a:lstStyle/>
          <a:p>
            <a:r>
              <a:rPr lang="en-US" dirty="0" smtClean="0"/>
              <a:t>Extension use case/</a:t>
            </a:r>
          </a:p>
          <a:p>
            <a:r>
              <a:rPr lang="en-US" dirty="0" smtClean="0"/>
              <a:t>Optional</a:t>
            </a:r>
          </a:p>
        </p:txBody>
      </p:sp>
      <p:sp>
        <p:nvSpPr>
          <p:cNvPr id="6" name="TextBox 5"/>
          <p:cNvSpPr txBox="1"/>
          <p:nvPr/>
        </p:nvSpPr>
        <p:spPr>
          <a:xfrm>
            <a:off x="6096000" y="3048000"/>
            <a:ext cx="2209800" cy="646331"/>
          </a:xfrm>
          <a:prstGeom prst="rect">
            <a:avLst/>
          </a:prstGeom>
          <a:noFill/>
        </p:spPr>
        <p:txBody>
          <a:bodyPr wrap="square" rtlCol="0">
            <a:spAutoFit/>
          </a:bodyPr>
          <a:lstStyle/>
          <a:p>
            <a:r>
              <a:rPr lang="en-US" dirty="0" smtClean="0"/>
              <a:t>Extended use case/Base use case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 – Generalization Relationship</a:t>
            </a:r>
            <a:endParaRPr lang="en-US" dirty="0"/>
          </a:p>
        </p:txBody>
      </p:sp>
      <p:sp>
        <p:nvSpPr>
          <p:cNvPr id="3" name="Content Placeholder 2"/>
          <p:cNvSpPr>
            <a:spLocks noGrp="1"/>
          </p:cNvSpPr>
          <p:nvPr>
            <p:ph idx="1"/>
          </p:nvPr>
        </p:nvSpPr>
        <p:spPr/>
        <p:txBody>
          <a:bodyPr/>
          <a:lstStyle/>
          <a:p>
            <a:r>
              <a:rPr lang="en-US" dirty="0" smtClean="0"/>
              <a:t>Generalization/Specialization</a:t>
            </a:r>
          </a:p>
          <a:p>
            <a:endParaRPr lang="en-US" dirty="0" smtClean="0"/>
          </a:p>
          <a:p>
            <a:endParaRPr lang="en-US" dirty="0" smtClean="0"/>
          </a:p>
          <a:p>
            <a:endParaRPr lang="en-US" dirty="0" smtClean="0"/>
          </a:p>
          <a:p>
            <a:endParaRPr lang="en-US" dirty="0" smtClean="0"/>
          </a:p>
          <a:p>
            <a:pPr lvl="1"/>
            <a:endParaRPr lang="en-US" dirty="0" smtClean="0"/>
          </a:p>
          <a:p>
            <a:pPr lvl="1"/>
            <a:r>
              <a:rPr lang="en-US" dirty="0" smtClean="0"/>
              <a:t>Specialized use cases have common behaviors, requirements, constraints, assumptions</a:t>
            </a:r>
          </a:p>
          <a:p>
            <a:pPr lvl="1"/>
            <a:r>
              <a:rPr lang="en-US" dirty="0" smtClean="0"/>
              <a:t>Commons are described once in general use case</a:t>
            </a:r>
          </a:p>
          <a:p>
            <a:pPr lvl="1"/>
            <a:r>
              <a:rPr lang="en-US" dirty="0" smtClean="0"/>
              <a:t>Differences are described in specialized use case</a:t>
            </a:r>
            <a:endParaRPr lang="en-US" dirty="0"/>
          </a:p>
        </p:txBody>
      </p:sp>
      <p:pic>
        <p:nvPicPr>
          <p:cNvPr id="4" name="Picture 3" descr="Image:UML-usecase-usecaserelationships.png">
            <a:hlinkClick r:id="rId3"/>
          </p:cNvPr>
          <p:cNvPicPr>
            <a:picLocks noChangeAspect="1" noChangeArrowheads="1"/>
          </p:cNvPicPr>
          <p:nvPr/>
        </p:nvPicPr>
        <p:blipFill>
          <a:blip r:embed="rId4" cstate="print"/>
          <a:srcRect/>
          <a:stretch>
            <a:fillRect/>
          </a:stretch>
        </p:blipFill>
        <p:spPr bwMode="auto">
          <a:xfrm>
            <a:off x="3948112" y="1828800"/>
            <a:ext cx="4891088" cy="2362200"/>
          </a:xfrm>
          <a:prstGeom prst="rect">
            <a:avLst/>
          </a:prstGeom>
          <a:noFill/>
          <a:ln w="9525">
            <a:noFill/>
            <a:miter lim="800000"/>
            <a:headEnd/>
            <a:tailEnd/>
          </a:ln>
        </p:spPr>
      </p:pic>
      <p:sp>
        <p:nvSpPr>
          <p:cNvPr id="6" name="TextBox 5"/>
          <p:cNvSpPr txBox="1"/>
          <p:nvPr/>
        </p:nvSpPr>
        <p:spPr>
          <a:xfrm>
            <a:off x="1981200" y="2343835"/>
            <a:ext cx="2209800" cy="323165"/>
          </a:xfrm>
          <a:prstGeom prst="rect">
            <a:avLst/>
          </a:prstGeom>
          <a:noFill/>
        </p:spPr>
        <p:txBody>
          <a:bodyPr wrap="square" rtlCol="0">
            <a:spAutoFit/>
          </a:bodyPr>
          <a:lstStyle/>
          <a:p>
            <a:r>
              <a:rPr lang="en-US" sz="1500" dirty="0" smtClean="0"/>
              <a:t>Specialized use case</a:t>
            </a:r>
            <a:endParaRPr lang="en-US" sz="1500" dirty="0"/>
          </a:p>
        </p:txBody>
      </p:sp>
      <p:sp>
        <p:nvSpPr>
          <p:cNvPr id="7" name="TextBox 6"/>
          <p:cNvSpPr txBox="1"/>
          <p:nvPr/>
        </p:nvSpPr>
        <p:spPr>
          <a:xfrm>
            <a:off x="4724400" y="4038600"/>
            <a:ext cx="1625701" cy="323165"/>
          </a:xfrm>
          <a:prstGeom prst="rect">
            <a:avLst/>
          </a:prstGeom>
          <a:noFill/>
        </p:spPr>
        <p:txBody>
          <a:bodyPr wrap="none" rtlCol="0">
            <a:spAutoFit/>
          </a:bodyPr>
          <a:lstStyle/>
          <a:p>
            <a:r>
              <a:rPr lang="en-US" sz="1500" dirty="0" smtClean="0"/>
              <a:t>General use case</a:t>
            </a:r>
            <a:endParaRPr lang="en-US" sz="1500" dirty="0"/>
          </a:p>
        </p:txBody>
      </p:sp>
      <p:cxnSp>
        <p:nvCxnSpPr>
          <p:cNvPr id="15" name="Curved Connector 14"/>
          <p:cNvCxnSpPr/>
          <p:nvPr/>
        </p:nvCxnSpPr>
        <p:spPr bwMode="auto">
          <a:xfrm flipV="1">
            <a:off x="3581400" y="2209800"/>
            <a:ext cx="609600" cy="22860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17" name="Curved Connector 16"/>
          <p:cNvCxnSpPr>
            <a:stCxn id="7" idx="0"/>
          </p:cNvCxnSpPr>
          <p:nvPr/>
        </p:nvCxnSpPr>
        <p:spPr bwMode="auto">
          <a:xfrm rot="5400000" flipH="1" flipV="1">
            <a:off x="5359425" y="3378226"/>
            <a:ext cx="838200" cy="482549"/>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10" name="Curved Connector 9"/>
          <p:cNvCxnSpPr/>
          <p:nvPr/>
        </p:nvCxnSpPr>
        <p:spPr bwMode="auto">
          <a:xfrm>
            <a:off x="3429000" y="2667000"/>
            <a:ext cx="609600" cy="53340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7"/>
          <p:cNvSpPr>
            <a:spLocks noGrp="1" noChangeArrowheads="1"/>
          </p:cNvSpPr>
          <p:nvPr>
            <p:ph type="body" sz="half" idx="1"/>
          </p:nvPr>
        </p:nvSpPr>
        <p:spPr>
          <a:xfrm>
            <a:off x="304800" y="1524000"/>
            <a:ext cx="6858000" cy="4800600"/>
          </a:xfrm>
          <a:noFill/>
        </p:spPr>
        <p:txBody>
          <a:bodyPr lIns="92075" tIns="46038" rIns="92075" bIns="46038"/>
          <a:lstStyle/>
          <a:p>
            <a:pPr>
              <a:buFont typeface="Monotype Sorts" pitchFamily="2" charset="2"/>
              <a:buNone/>
            </a:pPr>
            <a:r>
              <a:rPr lang="en-US" b="1" dirty="0" smtClean="0">
                <a:solidFill>
                  <a:schemeClr val="tx1"/>
                </a:solidFill>
                <a:latin typeface="Arial" charset="0"/>
              </a:rPr>
              <a:t>After the course, student will:</a:t>
            </a:r>
          </a:p>
          <a:p>
            <a:pPr>
              <a:buClr>
                <a:schemeClr val="accent2"/>
              </a:buClr>
              <a:buFont typeface="Monotype Sorts" pitchFamily="2" charset="2"/>
              <a:buChar char="Ä"/>
            </a:pPr>
            <a:r>
              <a:rPr lang="en-US" sz="2400" b="1" dirty="0" smtClean="0">
                <a:solidFill>
                  <a:schemeClr val="tx1"/>
                </a:solidFill>
                <a:latin typeface="Arial" charset="0"/>
              </a:rPr>
              <a:t>Understand about UML concepts</a:t>
            </a:r>
          </a:p>
          <a:p>
            <a:pPr>
              <a:buClr>
                <a:schemeClr val="accent2"/>
              </a:buClr>
              <a:buFont typeface="Monotype Sorts" pitchFamily="2" charset="2"/>
              <a:buChar char="Ä"/>
            </a:pPr>
            <a:r>
              <a:rPr lang="en-US" sz="2400" b="1" dirty="0" smtClean="0">
                <a:solidFill>
                  <a:schemeClr val="tx1"/>
                </a:solidFill>
                <a:latin typeface="Arial" charset="0"/>
              </a:rPr>
              <a:t>Be able to read simple analysis/design UML diagrams</a:t>
            </a:r>
          </a:p>
          <a:p>
            <a:pPr lvl="1">
              <a:buClr>
                <a:schemeClr val="accent2"/>
              </a:buClr>
              <a:buFont typeface="Monotype Sorts" pitchFamily="2" charset="2"/>
              <a:buChar char="Ä"/>
            </a:pPr>
            <a:r>
              <a:rPr lang="en-US" sz="1800" dirty="0">
                <a:solidFill>
                  <a:schemeClr val="tx1"/>
                </a:solidFill>
                <a:latin typeface="Arial" charset="0"/>
              </a:rPr>
              <a:t>Can analysis overview of the system through symbols of UML such as: actor, events, use case </a:t>
            </a:r>
            <a:r>
              <a:rPr lang="en-US" sz="1800" dirty="0" smtClean="0">
                <a:solidFill>
                  <a:schemeClr val="tx1"/>
                </a:solidFill>
                <a:latin typeface="Arial" charset="0"/>
              </a:rPr>
              <a:t>scenario</a:t>
            </a:r>
          </a:p>
          <a:p>
            <a:pPr lvl="1">
              <a:buClr>
                <a:schemeClr val="accent2"/>
              </a:buClr>
              <a:buFont typeface="Monotype Sorts" pitchFamily="2" charset="2"/>
              <a:buChar char="Ä"/>
            </a:pPr>
            <a:r>
              <a:rPr lang="en-US" sz="1800" dirty="0">
                <a:solidFill>
                  <a:schemeClr val="tx1"/>
                </a:solidFill>
                <a:latin typeface="Arial" charset="0"/>
              </a:rPr>
              <a:t>Can analysis the activities/processing/ relationship of object in system through symbols</a:t>
            </a:r>
            <a:endParaRPr lang="en-US" sz="1800" dirty="0" smtClean="0">
              <a:solidFill>
                <a:schemeClr val="tx1"/>
              </a:solidFill>
              <a:latin typeface="Arial" charset="0"/>
            </a:endParaRPr>
          </a:p>
          <a:p>
            <a:pPr>
              <a:buClr>
                <a:schemeClr val="accent2"/>
              </a:buClr>
              <a:buFont typeface="Monotype Sorts" pitchFamily="2" charset="2"/>
              <a:buNone/>
            </a:pPr>
            <a:endParaRPr lang="en-US" sz="2400" b="1" dirty="0" smtClean="0">
              <a:solidFill>
                <a:schemeClr val="tx1"/>
              </a:solidFill>
              <a:latin typeface="Arial" charset="0"/>
            </a:endParaRPr>
          </a:p>
          <a:p>
            <a:pPr>
              <a:buClr>
                <a:schemeClr val="accent2"/>
              </a:buClr>
              <a:buFont typeface="Monotype Sorts" pitchFamily="2" charset="2"/>
              <a:buChar char="Ä"/>
            </a:pPr>
            <a:endParaRPr lang="en-US" sz="2400" b="1" dirty="0" smtClean="0">
              <a:solidFill>
                <a:schemeClr val="tx1"/>
              </a:solidFill>
              <a:latin typeface="Arial" charset="0"/>
            </a:endParaRPr>
          </a:p>
        </p:txBody>
      </p:sp>
      <p:sp>
        <p:nvSpPr>
          <p:cNvPr id="2" name="Title 1"/>
          <p:cNvSpPr>
            <a:spLocks noGrp="1"/>
          </p:cNvSpPr>
          <p:nvPr>
            <p:ph type="title"/>
          </p:nvPr>
        </p:nvSpPr>
        <p:spPr/>
        <p:txBody>
          <a:bodyPr/>
          <a:lstStyle/>
          <a:p>
            <a:r>
              <a:rPr lang="vi-VN" dirty="0">
                <a:latin typeface="Arial" charset="0"/>
                <a:cs typeface="Arial" charset="0"/>
              </a:rPr>
              <a:t>Course objectives</a:t>
            </a:r>
            <a:endParaRPr lang="en-US" dirty="0"/>
          </a:p>
        </p:txBody>
      </p:sp>
      <p:pic>
        <p:nvPicPr>
          <p:cNvPr id="5" name="Picture 15" descr="MCj0335660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0759" y="1219200"/>
            <a:ext cx="2397041" cy="1219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hecke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 </a:t>
            </a:r>
            <a:endParaRPr lang="en-US" dirty="0"/>
          </a:p>
        </p:txBody>
      </p:sp>
      <p:sp>
        <p:nvSpPr>
          <p:cNvPr id="3" name="Content Placeholder 2"/>
          <p:cNvSpPr>
            <a:spLocks noGrp="1"/>
          </p:cNvSpPr>
          <p:nvPr>
            <p:ph idx="1"/>
          </p:nvPr>
        </p:nvSpPr>
        <p:spPr/>
        <p:txBody>
          <a:bodyPr/>
          <a:lstStyle/>
          <a:p>
            <a:r>
              <a:rPr lang="en-US" sz="2800" dirty="0" smtClean="0"/>
              <a:t>To draw use case diagram, identify</a:t>
            </a:r>
          </a:p>
          <a:p>
            <a:pPr lvl="1"/>
            <a:r>
              <a:rPr lang="en-US" sz="2000" dirty="0" smtClean="0"/>
              <a:t>Functionalities to be presented as use case</a:t>
            </a:r>
          </a:p>
          <a:p>
            <a:pPr lvl="1"/>
            <a:r>
              <a:rPr lang="en-US" sz="2000" dirty="0" smtClean="0"/>
              <a:t>Actors</a:t>
            </a:r>
          </a:p>
          <a:p>
            <a:pPr lvl="1"/>
            <a:r>
              <a:rPr lang="en-US" sz="2000" dirty="0" smtClean="0"/>
              <a:t>Relationship among the use cases and actors</a:t>
            </a:r>
          </a:p>
          <a:p>
            <a:r>
              <a:rPr lang="en-US" sz="2800" dirty="0" smtClean="0"/>
              <a:t>Good use case diagram</a:t>
            </a:r>
          </a:p>
          <a:p>
            <a:pPr lvl="1"/>
            <a:r>
              <a:rPr lang="en-US" sz="2000" b="1" dirty="0" smtClean="0"/>
              <a:t>Name of use case </a:t>
            </a:r>
            <a:r>
              <a:rPr lang="en-US" sz="2000" dirty="0" smtClean="0"/>
              <a:t>is very important. </a:t>
            </a:r>
          </a:p>
          <a:p>
            <a:pPr lvl="2"/>
            <a:r>
              <a:rPr lang="en-US" sz="1800" dirty="0" smtClean="0"/>
              <a:t>Give a name that can identify the functionality to be performed</a:t>
            </a:r>
          </a:p>
          <a:p>
            <a:pPr lvl="1"/>
            <a:r>
              <a:rPr lang="en-US" sz="2000" dirty="0" smtClean="0"/>
              <a:t>Give suitable </a:t>
            </a:r>
            <a:r>
              <a:rPr lang="en-US" sz="2000" b="1" dirty="0" smtClean="0"/>
              <a:t>name for actor</a:t>
            </a:r>
          </a:p>
          <a:p>
            <a:pPr lvl="1"/>
            <a:r>
              <a:rPr lang="en-US" sz="2000" dirty="0" smtClean="0"/>
              <a:t>Show relationships and dependencies clearly in diagram</a:t>
            </a:r>
          </a:p>
          <a:p>
            <a:pPr lvl="1"/>
            <a:r>
              <a:rPr lang="en-US" sz="2000" dirty="0" smtClean="0"/>
              <a:t>Do not include all types of relationship. </a:t>
            </a:r>
          </a:p>
          <a:p>
            <a:pPr lvl="2"/>
            <a:r>
              <a:rPr lang="en-US" sz="1800" dirty="0" smtClean="0"/>
              <a:t>Main purpose of use case diagram is to capture requirement</a:t>
            </a:r>
          </a:p>
          <a:p>
            <a:pPr lvl="1"/>
            <a:r>
              <a:rPr lang="en-US" sz="2000" dirty="0" smtClean="0"/>
              <a:t>Use note when ever required to clarify some important points</a:t>
            </a:r>
          </a:p>
          <a:p>
            <a:pPr lvl="1"/>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idx="1"/>
          </p:nvPr>
        </p:nvSpPr>
        <p:spPr>
          <a:xfrm>
            <a:off x="304800" y="1143000"/>
            <a:ext cx="4495800" cy="5257800"/>
          </a:xfrm>
        </p:spPr>
        <p:txBody>
          <a:bodyPr/>
          <a:lstStyle/>
          <a:p>
            <a:r>
              <a:rPr lang="en-US" sz="2400" dirty="0" smtClean="0">
                <a:latin typeface="Arial" charset="0"/>
              </a:rPr>
              <a:t>Describe the structure of a system </a:t>
            </a:r>
          </a:p>
          <a:p>
            <a:pPr lvl="1"/>
            <a:r>
              <a:rPr lang="en-US" sz="1500" dirty="0" smtClean="0">
                <a:latin typeface="Arial" charset="0"/>
              </a:rPr>
              <a:t>Show the system's classes, their attributes, and the relationships between the classes.</a:t>
            </a:r>
          </a:p>
          <a:p>
            <a:r>
              <a:rPr lang="en-US" sz="2400" dirty="0" smtClean="0">
                <a:latin typeface="Arial" charset="0"/>
              </a:rPr>
              <a:t>Purpose:</a:t>
            </a:r>
          </a:p>
          <a:p>
            <a:pPr lvl="1"/>
            <a:r>
              <a:rPr lang="en-US" sz="1500" dirty="0" smtClean="0"/>
              <a:t>Analysis and design of the static view of an application</a:t>
            </a:r>
          </a:p>
          <a:p>
            <a:pPr lvl="1"/>
            <a:r>
              <a:rPr lang="en-US" sz="1500" dirty="0" smtClean="0"/>
              <a:t>Show the collaboration among the element of a static view</a:t>
            </a:r>
          </a:p>
          <a:p>
            <a:pPr lvl="1"/>
            <a:r>
              <a:rPr lang="en-US" sz="1500" dirty="0" smtClean="0"/>
              <a:t>Describe responsibilities of a system</a:t>
            </a:r>
          </a:p>
          <a:p>
            <a:pPr lvl="1"/>
            <a:r>
              <a:rPr lang="en-US" sz="1500" dirty="0" smtClean="0"/>
              <a:t>Base for component and deployment diagrams</a:t>
            </a:r>
          </a:p>
          <a:p>
            <a:endParaRPr lang="en-US" dirty="0" smtClean="0">
              <a:latin typeface="Arial" charset="0"/>
            </a:endParaRPr>
          </a:p>
          <a:p>
            <a:endParaRPr lang="en-US" dirty="0"/>
          </a:p>
        </p:txBody>
      </p:sp>
      <p:pic>
        <p:nvPicPr>
          <p:cNvPr id="4" name="Picture 6"/>
          <p:cNvPicPr>
            <a:picLocks noChangeAspect="1" noChangeArrowheads="1"/>
          </p:cNvPicPr>
          <p:nvPr/>
        </p:nvPicPr>
        <p:blipFill>
          <a:blip r:embed="rId3" cstate="print"/>
          <a:srcRect/>
          <a:stretch>
            <a:fillRect/>
          </a:stretch>
        </p:blipFill>
        <p:spPr bwMode="auto">
          <a:xfrm>
            <a:off x="4800600" y="1295400"/>
            <a:ext cx="403860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 – Structural Things</a:t>
            </a:r>
            <a:endParaRPr lang="en-US" dirty="0"/>
          </a:p>
        </p:txBody>
      </p:sp>
      <p:sp>
        <p:nvSpPr>
          <p:cNvPr id="3" name="Content Placeholder 2"/>
          <p:cNvSpPr>
            <a:spLocks noGrp="1"/>
          </p:cNvSpPr>
          <p:nvPr>
            <p:ph idx="1"/>
          </p:nvPr>
        </p:nvSpPr>
        <p:spPr>
          <a:xfrm>
            <a:off x="304800" y="1143000"/>
            <a:ext cx="5181600" cy="5257800"/>
          </a:xfrm>
        </p:spPr>
        <p:txBody>
          <a:bodyPr/>
          <a:lstStyle/>
          <a:p>
            <a:r>
              <a:rPr lang="en-US" dirty="0" smtClean="0"/>
              <a:t>Class</a:t>
            </a:r>
          </a:p>
          <a:p>
            <a:pPr lvl="1"/>
            <a:r>
              <a:rPr lang="en-US" sz="2000" dirty="0" smtClean="0"/>
              <a:t>Represent object, having properties and responsibilities</a:t>
            </a:r>
          </a:p>
          <a:p>
            <a:r>
              <a:rPr lang="en-US" dirty="0" smtClean="0"/>
              <a:t>Interface</a:t>
            </a:r>
          </a:p>
          <a:p>
            <a:pPr lvl="1"/>
            <a:r>
              <a:rPr lang="en-US" sz="2000" dirty="0" smtClean="0"/>
              <a:t>Used to describe functionalities without implementation</a:t>
            </a:r>
          </a:p>
          <a:p>
            <a:pPr lvl="1"/>
            <a:r>
              <a:rPr lang="en-US" sz="2000" dirty="0" smtClean="0"/>
              <a:t>Just like a template</a:t>
            </a:r>
          </a:p>
          <a:p>
            <a:pPr lvl="1"/>
            <a:r>
              <a:rPr lang="en-US" sz="2000" dirty="0" smtClean="0"/>
              <a:t>Class implement a template </a:t>
            </a:r>
            <a:r>
              <a:rPr lang="en-US" sz="2000" dirty="0" smtClean="0">
                <a:sym typeface="Wingdings" pitchFamily="2" charset="2"/>
              </a:rPr>
              <a:t> Implement the functionalities</a:t>
            </a:r>
            <a:endParaRPr lang="en-US" sz="2000" dirty="0" smtClean="0"/>
          </a:p>
        </p:txBody>
      </p:sp>
      <p:pic>
        <p:nvPicPr>
          <p:cNvPr id="4" name="Picture 6"/>
          <p:cNvPicPr>
            <a:picLocks noChangeAspect="1" noChangeArrowheads="1"/>
          </p:cNvPicPr>
          <p:nvPr/>
        </p:nvPicPr>
        <p:blipFill>
          <a:blip r:embed="rId2" cstate="print"/>
          <a:srcRect/>
          <a:stretch>
            <a:fillRect/>
          </a:stretch>
        </p:blipFill>
        <p:spPr bwMode="auto">
          <a:xfrm>
            <a:off x="5257800" y="1752600"/>
            <a:ext cx="3775166" cy="2590800"/>
          </a:xfrm>
          <a:prstGeom prst="rect">
            <a:avLst/>
          </a:prstGeom>
          <a:noFill/>
          <a:ln w="9525">
            <a:noFill/>
            <a:miter lim="800000"/>
            <a:headEnd/>
            <a:tailEnd/>
          </a:ln>
          <a:effectLst/>
        </p:spPr>
      </p:pic>
      <p:pic>
        <p:nvPicPr>
          <p:cNvPr id="5" name="Picture 7"/>
          <p:cNvPicPr>
            <a:picLocks noChangeAspect="1" noChangeArrowheads="1"/>
          </p:cNvPicPr>
          <p:nvPr/>
        </p:nvPicPr>
        <p:blipFill>
          <a:blip r:embed="rId3" cstate="print"/>
          <a:srcRect/>
          <a:stretch>
            <a:fillRect/>
          </a:stretch>
        </p:blipFill>
        <p:spPr bwMode="auto">
          <a:xfrm>
            <a:off x="5791200" y="4648200"/>
            <a:ext cx="3057525" cy="1666875"/>
          </a:xfrm>
          <a:prstGeom prst="rect">
            <a:avLst/>
          </a:prstGeom>
          <a:noFill/>
          <a:ln w="9525">
            <a:noFill/>
            <a:miter lim="800000"/>
            <a:headEnd/>
            <a:tailEnd/>
          </a:ln>
          <a:effectLst/>
        </p:spPr>
      </p:pic>
      <p:sp>
        <p:nvSpPr>
          <p:cNvPr id="6" name="TextBox 5"/>
          <p:cNvSpPr txBox="1"/>
          <p:nvPr/>
        </p:nvSpPr>
        <p:spPr>
          <a:xfrm>
            <a:off x="6553200" y="1219200"/>
            <a:ext cx="762000" cy="369332"/>
          </a:xfrm>
          <a:prstGeom prst="rect">
            <a:avLst/>
          </a:prstGeom>
          <a:noFill/>
        </p:spPr>
        <p:txBody>
          <a:bodyPr wrap="square" rtlCol="0">
            <a:spAutoFit/>
          </a:bodyPr>
          <a:lstStyle/>
          <a:p>
            <a:r>
              <a:rPr lang="en-US" dirty="0" smtClean="0"/>
              <a:t>Class</a:t>
            </a:r>
            <a:endParaRPr lang="en-US" dirty="0"/>
          </a:p>
        </p:txBody>
      </p:sp>
    </p:spTree>
    <p:extLst>
      <p:ext uri="{BB962C8B-B14F-4D97-AF65-F5344CB8AC3E}">
        <p14:creationId xmlns:p14="http://schemas.microsoft.com/office/powerpoint/2010/main" val="28583224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28600" y="0"/>
            <a:ext cx="8763000" cy="919163"/>
          </a:xfrm>
          <a:noFill/>
        </p:spPr>
        <p:txBody>
          <a:bodyPr/>
          <a:lstStyle/>
          <a:p>
            <a:r>
              <a:rPr lang="en-US"/>
              <a:t>Class </a:t>
            </a:r>
            <a:r>
              <a:rPr lang="en-US" smtClean="0"/>
              <a:t>diagram</a:t>
            </a:r>
            <a:br>
              <a:rPr lang="en-US" smtClean="0"/>
            </a:br>
            <a:r>
              <a:rPr lang="en-US" altLang="ja-JP" sz="2800" smtClean="0"/>
              <a:t>Inheritance</a:t>
            </a:r>
            <a:endParaRPr lang="en-US" altLang="ja-JP" sz="2800" smtClean="0"/>
          </a:p>
        </p:txBody>
      </p:sp>
      <p:sp>
        <p:nvSpPr>
          <p:cNvPr id="33795" name="Rectangle 3"/>
          <p:cNvSpPr>
            <a:spLocks noGrp="1" noChangeArrowheads="1"/>
          </p:cNvSpPr>
          <p:nvPr>
            <p:ph idx="1"/>
          </p:nvPr>
        </p:nvSpPr>
        <p:spPr>
          <a:xfrm>
            <a:off x="228600" y="1214438"/>
            <a:ext cx="8763000" cy="5033962"/>
          </a:xfrm>
        </p:spPr>
        <p:txBody>
          <a:bodyPr/>
          <a:lstStyle/>
          <a:p>
            <a:pPr eaLnBrk="1" hangingPunct="1"/>
            <a:r>
              <a:rPr lang="en-US" altLang="ja-JP" sz="2800" smtClean="0"/>
              <a:t>Classes with a set of similar attributes and operations may be organized into a hierarchical relationship</a:t>
            </a:r>
          </a:p>
          <a:p>
            <a:pPr eaLnBrk="1" hangingPunct="1"/>
            <a:r>
              <a:rPr lang="en-US" altLang="ja-JP" sz="2800" smtClean="0"/>
              <a:t>Common attributes and operations are factored out and assigned to a broad superclass  (</a:t>
            </a:r>
            <a:r>
              <a:rPr lang="en-US" altLang="ja-JP" sz="2800" i="1" smtClean="0"/>
              <a:t>generalization</a:t>
            </a:r>
            <a:r>
              <a:rPr lang="en-US" altLang="ja-JP" sz="2800" smtClean="0"/>
              <a:t>)</a:t>
            </a:r>
            <a:endParaRPr lang="en-US" altLang="ja-JP" sz="2800" i="1" smtClean="0"/>
          </a:p>
          <a:p>
            <a:pPr lvl="1" eaLnBrk="1" hangingPunct="1"/>
            <a:r>
              <a:rPr lang="en-US" altLang="ja-JP" sz="2400" smtClean="0"/>
              <a:t>generalization is the “is-a” relationship</a:t>
            </a:r>
          </a:p>
          <a:p>
            <a:pPr lvl="1" eaLnBrk="1" hangingPunct="1"/>
            <a:r>
              <a:rPr lang="en-US" altLang="ja-JP" sz="2400" smtClean="0"/>
              <a:t>superclasses are ancestors, subclasses are descendants</a:t>
            </a:r>
          </a:p>
          <a:p>
            <a:pPr eaLnBrk="1" hangingPunct="1"/>
            <a:r>
              <a:rPr lang="en-US" altLang="ja-JP" sz="2800" smtClean="0"/>
              <a:t>A class can be iteratively refined into subclasses that </a:t>
            </a:r>
            <a:r>
              <a:rPr lang="en-US" altLang="ja-JP" sz="2800" i="1" smtClean="0"/>
              <a:t>inherit</a:t>
            </a:r>
            <a:r>
              <a:rPr lang="en-US" altLang="ja-JP" sz="2800" smtClean="0"/>
              <a:t> the attributes and operations of the superclass  (</a:t>
            </a:r>
            <a:r>
              <a:rPr lang="en-US" altLang="ja-JP" sz="2800" i="1" smtClean="0"/>
              <a:t>specialization</a:t>
            </a:r>
            <a:r>
              <a:rPr lang="en-US" altLang="ja-JP" sz="2800" smtClean="0"/>
              <a:t>)</a:t>
            </a:r>
          </a:p>
        </p:txBody>
      </p:sp>
    </p:spTree>
    <p:extLst>
      <p:ext uri="{BB962C8B-B14F-4D97-AF65-F5344CB8AC3E}">
        <p14:creationId xmlns:p14="http://schemas.microsoft.com/office/powerpoint/2010/main" val="15076473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87363" y="357188"/>
            <a:ext cx="8370887" cy="531812"/>
          </a:xfrm>
          <a:noFill/>
        </p:spPr>
        <p:txBody>
          <a:bodyPr/>
          <a:lstStyle/>
          <a:p>
            <a:r>
              <a:rPr lang="en-US" altLang="ja-JP" smtClean="0"/>
              <a:t>Class </a:t>
            </a:r>
            <a:r>
              <a:rPr lang="en-US"/>
              <a:t>diagram</a:t>
            </a:r>
            <a:r>
              <a:rPr lang="en-US" altLang="ja-JP" smtClean="0"/>
              <a:t/>
            </a:r>
            <a:br>
              <a:rPr lang="en-US" altLang="ja-JP" smtClean="0"/>
            </a:br>
            <a:r>
              <a:rPr lang="en-US" altLang="ja-JP" sz="2800" smtClean="0"/>
              <a:t>OMT Inheritance Notation</a:t>
            </a:r>
          </a:p>
        </p:txBody>
      </p:sp>
      <p:sp>
        <p:nvSpPr>
          <p:cNvPr id="34819" name="Rectangle 3"/>
          <p:cNvSpPr>
            <a:spLocks noChangeArrowheads="1"/>
          </p:cNvSpPr>
          <p:nvPr/>
        </p:nvSpPr>
        <p:spPr bwMode="auto">
          <a:xfrm>
            <a:off x="415925" y="1404938"/>
            <a:ext cx="14827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r>
              <a:rPr lang="en-US" altLang="ja-JP" sz="1600">
                <a:latin typeface="Arial" panose="020B0604020202020204" pitchFamily="34" charset="0"/>
              </a:rPr>
              <a:t>Generalization</a:t>
            </a:r>
          </a:p>
        </p:txBody>
      </p:sp>
      <p:sp>
        <p:nvSpPr>
          <p:cNvPr id="34820" name="Rectangle 4"/>
          <p:cNvSpPr>
            <a:spLocks noChangeArrowheads="1"/>
          </p:cNvSpPr>
          <p:nvPr/>
        </p:nvSpPr>
        <p:spPr bwMode="auto">
          <a:xfrm>
            <a:off x="415925" y="5449888"/>
            <a:ext cx="14239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r>
              <a:rPr lang="en-US" altLang="ja-JP" sz="1600">
                <a:latin typeface="Arial" panose="020B0604020202020204" pitchFamily="34" charset="0"/>
              </a:rPr>
              <a:t>Specialization</a:t>
            </a:r>
          </a:p>
        </p:txBody>
      </p:sp>
      <p:sp>
        <p:nvSpPr>
          <p:cNvPr id="34821" name="Line 5"/>
          <p:cNvSpPr>
            <a:spLocks noChangeShapeType="1"/>
          </p:cNvSpPr>
          <p:nvPr/>
        </p:nvSpPr>
        <p:spPr bwMode="auto">
          <a:xfrm>
            <a:off x="357188" y="1136650"/>
            <a:ext cx="1587" cy="4649788"/>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22" name="Line 6"/>
          <p:cNvSpPr>
            <a:spLocks noChangeShapeType="1"/>
          </p:cNvSpPr>
          <p:nvPr/>
        </p:nvSpPr>
        <p:spPr bwMode="auto">
          <a:xfrm>
            <a:off x="3343275" y="2397125"/>
            <a:ext cx="25304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3" name="Line 7"/>
          <p:cNvSpPr>
            <a:spLocks noChangeShapeType="1"/>
          </p:cNvSpPr>
          <p:nvPr/>
        </p:nvSpPr>
        <p:spPr bwMode="auto">
          <a:xfrm>
            <a:off x="3343275" y="2703513"/>
            <a:ext cx="25304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4" name="Rectangle 8"/>
          <p:cNvSpPr>
            <a:spLocks noChangeArrowheads="1"/>
          </p:cNvSpPr>
          <p:nvPr/>
        </p:nvSpPr>
        <p:spPr bwMode="auto">
          <a:xfrm>
            <a:off x="4848225" y="1611313"/>
            <a:ext cx="11779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r>
              <a:rPr lang="en-US" altLang="ja-JP" sz="1600">
                <a:latin typeface="Arial" panose="020B0604020202020204" pitchFamily="34" charset="0"/>
              </a:rPr>
              <a:t>Superclass</a:t>
            </a:r>
          </a:p>
        </p:txBody>
      </p:sp>
      <p:sp>
        <p:nvSpPr>
          <p:cNvPr id="34825" name="Rectangle 9"/>
          <p:cNvSpPr>
            <a:spLocks noChangeArrowheads="1"/>
          </p:cNvSpPr>
          <p:nvPr/>
        </p:nvSpPr>
        <p:spPr bwMode="auto">
          <a:xfrm>
            <a:off x="7532688" y="3648075"/>
            <a:ext cx="121126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r>
              <a:rPr lang="en-US" altLang="ja-JP" sz="1600">
                <a:latin typeface="Arial" panose="020B0604020202020204" pitchFamily="34" charset="0"/>
              </a:rPr>
              <a:t>Subclasses</a:t>
            </a:r>
          </a:p>
        </p:txBody>
      </p:sp>
      <p:sp>
        <p:nvSpPr>
          <p:cNvPr id="34826" name="Rectangle 10"/>
          <p:cNvSpPr>
            <a:spLocks noChangeArrowheads="1"/>
          </p:cNvSpPr>
          <p:nvPr/>
        </p:nvSpPr>
        <p:spPr bwMode="auto">
          <a:xfrm>
            <a:off x="2122488" y="2182813"/>
            <a:ext cx="116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r"/>
            <a:r>
              <a:rPr lang="en-US" altLang="ja-JP" sz="1600">
                <a:latin typeface="Arial" panose="020B0604020202020204" pitchFamily="34" charset="0"/>
              </a:rPr>
              <a:t>Class</a:t>
            </a:r>
          </a:p>
          <a:p>
            <a:pPr algn="r"/>
            <a:r>
              <a:rPr lang="en-US" altLang="ja-JP" sz="1600">
                <a:latin typeface="Arial" panose="020B0604020202020204" pitchFamily="34" charset="0"/>
              </a:rPr>
              <a:t>Attributes</a:t>
            </a:r>
          </a:p>
          <a:p>
            <a:pPr algn="r"/>
            <a:r>
              <a:rPr lang="en-US" altLang="ja-JP" sz="1600">
                <a:latin typeface="Arial" panose="020B0604020202020204" pitchFamily="34" charset="0"/>
              </a:rPr>
              <a:t>Operations</a:t>
            </a:r>
          </a:p>
        </p:txBody>
      </p:sp>
      <p:sp>
        <p:nvSpPr>
          <p:cNvPr id="34827" name="Line 11"/>
          <p:cNvSpPr>
            <a:spLocks noChangeShapeType="1"/>
          </p:cNvSpPr>
          <p:nvPr/>
        </p:nvSpPr>
        <p:spPr bwMode="auto">
          <a:xfrm>
            <a:off x="581025" y="4375150"/>
            <a:ext cx="25320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8" name="Line 12"/>
          <p:cNvSpPr>
            <a:spLocks noChangeShapeType="1"/>
          </p:cNvSpPr>
          <p:nvPr/>
        </p:nvSpPr>
        <p:spPr bwMode="auto">
          <a:xfrm>
            <a:off x="581025" y="4668838"/>
            <a:ext cx="25320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9" name="Line 13"/>
          <p:cNvSpPr>
            <a:spLocks noChangeShapeType="1"/>
          </p:cNvSpPr>
          <p:nvPr/>
        </p:nvSpPr>
        <p:spPr bwMode="auto">
          <a:xfrm>
            <a:off x="3343275" y="4391025"/>
            <a:ext cx="25304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0" name="Line 14"/>
          <p:cNvSpPr>
            <a:spLocks noChangeShapeType="1"/>
          </p:cNvSpPr>
          <p:nvPr/>
        </p:nvSpPr>
        <p:spPr bwMode="auto">
          <a:xfrm>
            <a:off x="3343275" y="4665663"/>
            <a:ext cx="25304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1" name="Line 15"/>
          <p:cNvSpPr>
            <a:spLocks noChangeShapeType="1"/>
          </p:cNvSpPr>
          <p:nvPr/>
        </p:nvSpPr>
        <p:spPr bwMode="auto">
          <a:xfrm>
            <a:off x="6103938" y="4391025"/>
            <a:ext cx="25304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2" name="Line 16"/>
          <p:cNvSpPr>
            <a:spLocks noChangeShapeType="1"/>
          </p:cNvSpPr>
          <p:nvPr/>
        </p:nvSpPr>
        <p:spPr bwMode="auto">
          <a:xfrm>
            <a:off x="6103938" y="4681538"/>
            <a:ext cx="25304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3" name="Rectangle 17"/>
          <p:cNvSpPr>
            <a:spLocks noChangeArrowheads="1"/>
          </p:cNvSpPr>
          <p:nvPr/>
        </p:nvSpPr>
        <p:spPr bwMode="auto">
          <a:xfrm>
            <a:off x="3343275" y="2144713"/>
            <a:ext cx="2530475" cy="8588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ja-JP" altLang="ja-JP"/>
          </a:p>
        </p:txBody>
      </p:sp>
      <p:sp>
        <p:nvSpPr>
          <p:cNvPr id="34834" name="Rectangle 18"/>
          <p:cNvSpPr>
            <a:spLocks noChangeArrowheads="1"/>
          </p:cNvSpPr>
          <p:nvPr/>
        </p:nvSpPr>
        <p:spPr bwMode="auto">
          <a:xfrm>
            <a:off x="6103938" y="4106863"/>
            <a:ext cx="2530475" cy="8921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ja-JP" altLang="ja-JP"/>
          </a:p>
        </p:txBody>
      </p:sp>
      <p:sp>
        <p:nvSpPr>
          <p:cNvPr id="34835" name="Rectangle 19"/>
          <p:cNvSpPr>
            <a:spLocks noChangeArrowheads="1"/>
          </p:cNvSpPr>
          <p:nvPr/>
        </p:nvSpPr>
        <p:spPr bwMode="auto">
          <a:xfrm>
            <a:off x="3343275" y="4106863"/>
            <a:ext cx="2530475" cy="8604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ja-JP" altLang="ja-JP"/>
          </a:p>
        </p:txBody>
      </p:sp>
      <p:sp>
        <p:nvSpPr>
          <p:cNvPr id="34836" name="Rectangle 20"/>
          <p:cNvSpPr>
            <a:spLocks noChangeArrowheads="1"/>
          </p:cNvSpPr>
          <p:nvPr/>
        </p:nvSpPr>
        <p:spPr bwMode="auto">
          <a:xfrm>
            <a:off x="581025" y="4090988"/>
            <a:ext cx="2532063" cy="9366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ja-JP" altLang="ja-JP"/>
          </a:p>
        </p:txBody>
      </p:sp>
      <p:sp>
        <p:nvSpPr>
          <p:cNvPr id="34837" name="Rectangle 21"/>
          <p:cNvSpPr>
            <a:spLocks noChangeArrowheads="1"/>
          </p:cNvSpPr>
          <p:nvPr/>
        </p:nvSpPr>
        <p:spPr bwMode="auto">
          <a:xfrm>
            <a:off x="3336925" y="2143125"/>
            <a:ext cx="25431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ja-JP" sz="1600">
                <a:latin typeface="Arial" panose="020B0604020202020204" pitchFamily="34" charset="0"/>
              </a:rPr>
              <a:t>Ball</a:t>
            </a:r>
          </a:p>
          <a:p>
            <a:pPr algn="ctr"/>
            <a:r>
              <a:rPr lang="en-US" altLang="ja-JP" sz="1600">
                <a:latin typeface="Arial" panose="020B0604020202020204" pitchFamily="34" charset="0"/>
              </a:rPr>
              <a:t>Radius, Weight</a:t>
            </a:r>
          </a:p>
          <a:p>
            <a:pPr algn="ctr"/>
            <a:r>
              <a:rPr lang="en-US" altLang="ja-JP" sz="1600">
                <a:latin typeface="Arial" panose="020B0604020202020204" pitchFamily="34" charset="0"/>
              </a:rPr>
              <a:t>Throw, Catch</a:t>
            </a:r>
          </a:p>
        </p:txBody>
      </p:sp>
      <p:sp>
        <p:nvSpPr>
          <p:cNvPr id="34838" name="Rectangle 22"/>
          <p:cNvSpPr>
            <a:spLocks noChangeArrowheads="1"/>
          </p:cNvSpPr>
          <p:nvPr/>
        </p:nvSpPr>
        <p:spPr bwMode="auto">
          <a:xfrm>
            <a:off x="576263" y="4103688"/>
            <a:ext cx="25415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ja-JP" sz="1600">
                <a:latin typeface="Arial" panose="020B0604020202020204" pitchFamily="34" charset="0"/>
              </a:rPr>
              <a:t>Football</a:t>
            </a:r>
          </a:p>
          <a:p>
            <a:pPr algn="ctr"/>
            <a:r>
              <a:rPr lang="en-US" altLang="ja-JP" sz="1600">
                <a:latin typeface="Arial" panose="020B0604020202020204" pitchFamily="34" charset="0"/>
              </a:rPr>
              <a:t>air pressure</a:t>
            </a:r>
          </a:p>
          <a:p>
            <a:pPr algn="ctr"/>
            <a:r>
              <a:rPr lang="en-US" altLang="ja-JP" sz="1600">
                <a:latin typeface="Arial" panose="020B0604020202020204" pitchFamily="34" charset="0"/>
              </a:rPr>
              <a:t>pass, kick, hand-off</a:t>
            </a:r>
          </a:p>
        </p:txBody>
      </p:sp>
      <p:sp>
        <p:nvSpPr>
          <p:cNvPr id="34839" name="Rectangle 23"/>
          <p:cNvSpPr>
            <a:spLocks noChangeArrowheads="1"/>
          </p:cNvSpPr>
          <p:nvPr/>
        </p:nvSpPr>
        <p:spPr bwMode="auto">
          <a:xfrm>
            <a:off x="3336925" y="4103688"/>
            <a:ext cx="25431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ja-JP" sz="1600">
                <a:latin typeface="Arial" panose="020B0604020202020204" pitchFamily="34" charset="0"/>
              </a:rPr>
              <a:t>Baseball</a:t>
            </a:r>
          </a:p>
          <a:p>
            <a:pPr algn="ctr"/>
            <a:r>
              <a:rPr lang="en-US" altLang="ja-JP" sz="1600">
                <a:latin typeface="Arial" panose="020B0604020202020204" pitchFamily="34" charset="0"/>
              </a:rPr>
              <a:t>liveness</a:t>
            </a:r>
          </a:p>
          <a:p>
            <a:pPr algn="ctr"/>
            <a:r>
              <a:rPr lang="en-US" altLang="ja-JP" sz="1600">
                <a:latin typeface="Arial" panose="020B0604020202020204" pitchFamily="34" charset="0"/>
              </a:rPr>
              <a:t>hit, pitch, tag</a:t>
            </a:r>
          </a:p>
        </p:txBody>
      </p:sp>
      <p:sp>
        <p:nvSpPr>
          <p:cNvPr id="34840" name="Rectangle 24"/>
          <p:cNvSpPr>
            <a:spLocks noChangeArrowheads="1"/>
          </p:cNvSpPr>
          <p:nvPr/>
        </p:nvSpPr>
        <p:spPr bwMode="auto">
          <a:xfrm>
            <a:off x="6096000" y="4103688"/>
            <a:ext cx="26876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ja-JP" sz="1600">
                <a:latin typeface="Arial" panose="020B0604020202020204" pitchFamily="34" charset="0"/>
              </a:rPr>
              <a:t>Basketball</a:t>
            </a:r>
          </a:p>
          <a:p>
            <a:pPr algn="ctr"/>
            <a:r>
              <a:rPr lang="en-US" altLang="ja-JP" sz="1600">
                <a:latin typeface="Arial" panose="020B0604020202020204" pitchFamily="34" charset="0"/>
              </a:rPr>
              <a:t>air pressure , dimples</a:t>
            </a:r>
          </a:p>
          <a:p>
            <a:pPr algn="ctr"/>
            <a:r>
              <a:rPr lang="en-US" altLang="ja-JP" sz="1600">
                <a:latin typeface="Arial" panose="020B0604020202020204" pitchFamily="34" charset="0"/>
              </a:rPr>
              <a:t>shoot, dribble, pass</a:t>
            </a:r>
          </a:p>
        </p:txBody>
      </p:sp>
      <p:sp>
        <p:nvSpPr>
          <p:cNvPr id="34841" name="Line 25"/>
          <p:cNvSpPr>
            <a:spLocks noChangeShapeType="1"/>
          </p:cNvSpPr>
          <p:nvPr/>
        </p:nvSpPr>
        <p:spPr bwMode="auto">
          <a:xfrm flipV="1">
            <a:off x="4572000" y="3663950"/>
            <a:ext cx="0" cy="4365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42" name="Line 26"/>
          <p:cNvSpPr>
            <a:spLocks noChangeShapeType="1"/>
          </p:cNvSpPr>
          <p:nvPr/>
        </p:nvSpPr>
        <p:spPr bwMode="auto">
          <a:xfrm flipV="1">
            <a:off x="7405688" y="3736975"/>
            <a:ext cx="0" cy="3635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43" name="Line 27"/>
          <p:cNvSpPr>
            <a:spLocks noChangeShapeType="1"/>
          </p:cNvSpPr>
          <p:nvPr/>
        </p:nvSpPr>
        <p:spPr bwMode="auto">
          <a:xfrm flipV="1">
            <a:off x="1720850" y="3736975"/>
            <a:ext cx="567848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44" name="Line 28"/>
          <p:cNvSpPr>
            <a:spLocks noChangeShapeType="1"/>
          </p:cNvSpPr>
          <p:nvPr/>
        </p:nvSpPr>
        <p:spPr bwMode="auto">
          <a:xfrm flipV="1">
            <a:off x="4572000" y="3009900"/>
            <a:ext cx="0" cy="3635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45" name="AutoShape 29"/>
          <p:cNvSpPr>
            <a:spLocks noChangeArrowheads="1"/>
          </p:cNvSpPr>
          <p:nvPr/>
        </p:nvSpPr>
        <p:spPr bwMode="auto">
          <a:xfrm>
            <a:off x="4443413" y="3352800"/>
            <a:ext cx="279400" cy="277813"/>
          </a:xfrm>
          <a:prstGeom prst="triangle">
            <a:avLst>
              <a:gd name="adj" fmla="val 4999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ja-JP" altLang="ja-JP"/>
          </a:p>
        </p:txBody>
      </p:sp>
      <p:sp>
        <p:nvSpPr>
          <p:cNvPr id="34846" name="Line 30"/>
          <p:cNvSpPr>
            <a:spLocks noChangeShapeType="1"/>
          </p:cNvSpPr>
          <p:nvPr/>
        </p:nvSpPr>
        <p:spPr bwMode="auto">
          <a:xfrm>
            <a:off x="1717675" y="3746500"/>
            <a:ext cx="0" cy="3397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60407030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smtClean="0"/>
              <a:t>Class </a:t>
            </a:r>
            <a:r>
              <a:rPr lang="en-US" sz="3600"/>
              <a:t>diagram</a:t>
            </a:r>
            <a:r>
              <a:rPr lang="en-US" sz="3600" dirty="0" smtClean="0"/>
              <a:t/>
            </a:r>
            <a:br>
              <a:rPr lang="en-US" sz="3600" dirty="0" smtClean="0"/>
            </a:br>
            <a:r>
              <a:rPr lang="en-US" sz="3100" dirty="0" smtClean="0"/>
              <a:t>Multiple &amp; Multilevel Inheritance</a:t>
            </a:r>
            <a:endParaRPr lang="en-US" sz="3100" dirty="0"/>
          </a:p>
        </p:txBody>
      </p:sp>
      <p:sp>
        <p:nvSpPr>
          <p:cNvPr id="3" name="Content Placeholder 2"/>
          <p:cNvSpPr>
            <a:spLocks noGrp="1"/>
          </p:cNvSpPr>
          <p:nvPr>
            <p:ph idx="1"/>
          </p:nvPr>
        </p:nvSpPr>
        <p:spPr>
          <a:xfrm>
            <a:off x="457200" y="1143000"/>
            <a:ext cx="8458200" cy="1066800"/>
          </a:xfrm>
        </p:spPr>
        <p:txBody>
          <a:bodyPr/>
          <a:lstStyle/>
          <a:p>
            <a:pPr eaLnBrk="1" hangingPunct="1"/>
            <a:r>
              <a:rPr lang="en-US" altLang="ja-JP" sz="3000" b="1" smtClean="0"/>
              <a:t>Single inheritance</a:t>
            </a:r>
            <a:r>
              <a:rPr lang="en-US" altLang="ja-JP" sz="3000" smtClean="0"/>
              <a:t>: Inherit from only one super class</a:t>
            </a:r>
          </a:p>
          <a:p>
            <a:pPr eaLnBrk="1" hangingPunct="1"/>
            <a:endParaRPr lang="en-US" altLang="ja-JP" sz="3000" smtClean="0"/>
          </a:p>
          <a:p>
            <a:pPr eaLnBrk="1" hangingPunct="1">
              <a:buFont typeface="Wingdings" panose="05000000000000000000" pitchFamily="2" charset="2"/>
              <a:buNone/>
            </a:pPr>
            <a:endParaRPr lang="en-US" altLang="ja-JP" sz="3000" smtClean="0"/>
          </a:p>
          <a:p>
            <a:pPr eaLnBrk="1" hangingPunct="1"/>
            <a:endParaRPr lang="en-US" altLang="ja-JP" sz="3000" smtClean="0"/>
          </a:p>
          <a:p>
            <a:pPr eaLnBrk="1" hangingPunct="1"/>
            <a:endParaRPr lang="en-US" altLang="ja-JP" sz="3000" smtClean="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352800"/>
            <a:ext cx="3124200"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457200" y="2209800"/>
            <a:ext cx="8458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spcBef>
                <a:spcPct val="20000"/>
              </a:spcBef>
              <a:buClr>
                <a:schemeClr val="tx1"/>
              </a:buClr>
              <a:buSzPct val="62000"/>
              <a:buFont typeface="Monotype Sorts"/>
              <a:buChar char="o"/>
            </a:pPr>
            <a:r>
              <a:rPr lang="en-US" altLang="ja-JP" sz="3000" b="1">
                <a:latin typeface="Calibri" panose="020F0502020204030204" pitchFamily="34" charset="0"/>
              </a:rPr>
              <a:t>Multiple inheritance</a:t>
            </a:r>
            <a:r>
              <a:rPr lang="en-US" altLang="ja-JP" sz="3000">
                <a:latin typeface="Calibri" panose="020F0502020204030204" pitchFamily="34" charset="0"/>
              </a:rPr>
              <a:t>:  a class have common characteristics with more than one super class</a:t>
            </a:r>
          </a:p>
          <a:p>
            <a:pPr eaLnBrk="1" hangingPunct="1">
              <a:spcBef>
                <a:spcPct val="20000"/>
              </a:spcBef>
              <a:buClr>
                <a:schemeClr val="tx1"/>
              </a:buClr>
              <a:buSzPct val="62000"/>
              <a:buFont typeface="Monotype Sorts"/>
              <a:buChar char="o"/>
            </a:pPr>
            <a:endParaRPr lang="en-US" altLang="ja-JP" sz="3000">
              <a:latin typeface="Calibri" panose="020F0502020204030204" pitchFamily="34" charset="0"/>
            </a:endParaRPr>
          </a:p>
          <a:p>
            <a:pPr eaLnBrk="1" hangingPunct="1">
              <a:spcBef>
                <a:spcPct val="20000"/>
              </a:spcBef>
              <a:buClr>
                <a:schemeClr val="tx1"/>
              </a:buClr>
              <a:buSzPct val="62000"/>
              <a:buFont typeface="Monotype Sorts"/>
              <a:buNone/>
            </a:pPr>
            <a:endParaRPr lang="en-US" altLang="ja-JP" sz="3000">
              <a:latin typeface="Calibri" panose="020F0502020204030204" pitchFamily="34" charset="0"/>
            </a:endParaRPr>
          </a:p>
          <a:p>
            <a:pPr eaLnBrk="1" hangingPunct="1">
              <a:spcBef>
                <a:spcPct val="20000"/>
              </a:spcBef>
              <a:buClr>
                <a:schemeClr val="tx1"/>
              </a:buClr>
              <a:buSzPct val="62000"/>
              <a:buFont typeface="Monotype Sorts"/>
              <a:buChar char="o"/>
            </a:pPr>
            <a:endParaRPr lang="en-US" altLang="ja-JP" sz="3000">
              <a:latin typeface="Calibri" panose="020F0502020204030204" pitchFamily="34" charset="0"/>
            </a:endParaRPr>
          </a:p>
          <a:p>
            <a:pPr eaLnBrk="1" hangingPunct="1">
              <a:spcBef>
                <a:spcPct val="20000"/>
              </a:spcBef>
              <a:buClr>
                <a:schemeClr val="tx1"/>
              </a:buClr>
              <a:buSzPct val="62000"/>
              <a:buFont typeface="Monotype Sorts"/>
              <a:buChar char="o"/>
            </a:pPr>
            <a:endParaRPr lang="en-US" altLang="ja-JP" sz="3000">
              <a:latin typeface="Calibri" panose="020F0502020204030204" pitchFamily="34" charset="0"/>
            </a:endParaRPr>
          </a:p>
        </p:txBody>
      </p:sp>
      <p:sp>
        <p:nvSpPr>
          <p:cNvPr id="6" name="Content Placeholder 2"/>
          <p:cNvSpPr txBox="1">
            <a:spLocks/>
          </p:cNvSpPr>
          <p:nvPr/>
        </p:nvSpPr>
        <p:spPr bwMode="auto">
          <a:xfrm>
            <a:off x="457200" y="3352800"/>
            <a:ext cx="8458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spcBef>
                <a:spcPct val="20000"/>
              </a:spcBef>
              <a:buClr>
                <a:schemeClr val="tx1"/>
              </a:buClr>
              <a:buSzPct val="62000"/>
              <a:buFont typeface="Monotype Sorts"/>
              <a:buChar char="o"/>
            </a:pPr>
            <a:r>
              <a:rPr lang="en-US" altLang="ja-JP" sz="3000" b="1">
                <a:latin typeface="Calibri" panose="020F0502020204030204" pitchFamily="34" charset="0"/>
              </a:rPr>
              <a:t>Multilevel inheritance</a:t>
            </a:r>
            <a:r>
              <a:rPr lang="en-US" altLang="ja-JP" sz="3000">
                <a:latin typeface="Calibri" panose="020F0502020204030204" pitchFamily="34" charset="0"/>
              </a:rPr>
              <a:t> : </a:t>
            </a:r>
          </a:p>
          <a:p>
            <a:pPr eaLnBrk="1" hangingPunct="1">
              <a:spcBef>
                <a:spcPct val="20000"/>
              </a:spcBef>
              <a:buClr>
                <a:schemeClr val="tx1"/>
              </a:buClr>
              <a:buSzPct val="62000"/>
              <a:buFont typeface="Monotype Sorts"/>
              <a:buNone/>
            </a:pPr>
            <a:r>
              <a:rPr lang="en-US" altLang="ja-JP" sz="3000">
                <a:latin typeface="Calibri" panose="020F0502020204030204" pitchFamily="34" charset="0"/>
              </a:rPr>
              <a:t>   Level of inheritance </a:t>
            </a:r>
          </a:p>
          <a:p>
            <a:pPr eaLnBrk="1" hangingPunct="1">
              <a:spcBef>
                <a:spcPct val="20000"/>
              </a:spcBef>
              <a:buClr>
                <a:schemeClr val="tx1"/>
              </a:buClr>
              <a:buSzPct val="62000"/>
              <a:buFont typeface="Monotype Sorts"/>
              <a:buNone/>
            </a:pPr>
            <a:r>
              <a:rPr lang="en-US" altLang="ja-JP" sz="3000">
                <a:latin typeface="Calibri" panose="020F0502020204030204" pitchFamily="34" charset="0"/>
              </a:rPr>
              <a:t>   hierarchy.</a:t>
            </a:r>
          </a:p>
          <a:p>
            <a:pPr eaLnBrk="1" hangingPunct="1">
              <a:spcBef>
                <a:spcPct val="20000"/>
              </a:spcBef>
              <a:buClr>
                <a:schemeClr val="tx1"/>
              </a:buClr>
              <a:buSzPct val="62000"/>
              <a:buFont typeface="Monotype Sorts"/>
              <a:buChar char="o"/>
            </a:pPr>
            <a:endParaRPr lang="en-US" altLang="ja-JP" sz="3000">
              <a:latin typeface="Calibri" panose="020F0502020204030204" pitchFamily="34" charset="0"/>
            </a:endParaRPr>
          </a:p>
        </p:txBody>
      </p:sp>
    </p:spTree>
    <p:extLst>
      <p:ext uri="{BB962C8B-B14F-4D97-AF65-F5344CB8AC3E}">
        <p14:creationId xmlns:p14="http://schemas.microsoft.com/office/powerpoint/2010/main" val="33762736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2000"/>
                                        <p:tgtEl>
                                          <p:spTgt spid="6">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2000"/>
                                        <p:tgtEl>
                                          <p:spTgt spid="6">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4100"/>
                                        </p:tgtEl>
                                        <p:attrNameLst>
                                          <p:attrName>style.visibility</p:attrName>
                                        </p:attrNameLst>
                                      </p:cBhvr>
                                      <p:to>
                                        <p:strVal val="visible"/>
                                      </p:to>
                                    </p:set>
                                    <p:animEffect transition="in" filter="fade">
                                      <p:cBhvr>
                                        <p:cTn id="28" dur="20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build="allAtOnce"/>
      <p:bldP spid="6"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ja-JP" smtClean="0"/>
              <a:t>Class </a:t>
            </a:r>
            <a:r>
              <a:rPr lang="en-US"/>
              <a:t>diagram</a:t>
            </a:r>
            <a:r>
              <a:rPr lang="en-US" altLang="ja-JP" smtClean="0"/>
              <a:t/>
            </a:r>
            <a:br>
              <a:rPr lang="en-US" altLang="ja-JP" smtClean="0"/>
            </a:br>
            <a:r>
              <a:rPr lang="en-US" altLang="ja-JP" sz="2800" smtClean="0"/>
              <a:t>Advantages of Inheritance</a:t>
            </a:r>
          </a:p>
        </p:txBody>
      </p:sp>
      <p:sp>
        <p:nvSpPr>
          <p:cNvPr id="3" name="Content Placeholder 2"/>
          <p:cNvSpPr>
            <a:spLocks noGrp="1"/>
          </p:cNvSpPr>
          <p:nvPr>
            <p:ph idx="1"/>
          </p:nvPr>
        </p:nvSpPr>
        <p:spPr>
          <a:xfrm>
            <a:off x="381000" y="1219200"/>
            <a:ext cx="8553450" cy="1143000"/>
          </a:xfrm>
        </p:spPr>
        <p:txBody>
          <a:bodyPr/>
          <a:lstStyle/>
          <a:p>
            <a:pPr eaLnBrk="1" hangingPunct="1"/>
            <a:r>
              <a:rPr lang="en-US" altLang="ja-JP" sz="2800" smtClean="0"/>
              <a:t>Development model </a:t>
            </a:r>
            <a:r>
              <a:rPr lang="en-US" altLang="ja-JP" sz="2800" b="1" smtClean="0"/>
              <a:t>closer to real life </a:t>
            </a:r>
            <a:r>
              <a:rPr lang="en-US" altLang="ja-JP" sz="2800" smtClean="0"/>
              <a:t>object model with hierarchical relationships</a:t>
            </a:r>
          </a:p>
        </p:txBody>
      </p:sp>
      <p:sp>
        <p:nvSpPr>
          <p:cNvPr id="5" name="Content Placeholder 2"/>
          <p:cNvSpPr txBox="1">
            <a:spLocks/>
          </p:cNvSpPr>
          <p:nvPr/>
        </p:nvSpPr>
        <p:spPr bwMode="auto">
          <a:xfrm>
            <a:off x="361950" y="2133600"/>
            <a:ext cx="8553450" cy="609600"/>
          </a:xfrm>
          <a:prstGeom prst="rect">
            <a:avLst/>
          </a:prstGeom>
          <a:noFill/>
          <a:ln w="9525">
            <a:noFill/>
            <a:miter lim="800000"/>
            <a:headEnd/>
            <a:tailEnd/>
          </a:ln>
        </p:spPr>
        <p:txBody>
          <a:bodyPr>
            <a:normAutofit/>
          </a:bodyPr>
          <a:lstStyle/>
          <a:p>
            <a:pPr marL="342900" indent="-342900" eaLnBrk="1" hangingPunct="1">
              <a:spcBef>
                <a:spcPct val="20000"/>
              </a:spcBef>
              <a:buClr>
                <a:schemeClr val="tx1"/>
              </a:buClr>
              <a:buSzPct val="62000"/>
              <a:buFont typeface="Monotype Sorts" pitchFamily="2" charset="2"/>
              <a:buChar char="o"/>
              <a:defRPr/>
            </a:pPr>
            <a:r>
              <a:rPr lang="en-US" sz="2800" b="1" kern="0" dirty="0">
                <a:latin typeface="+mn-lt"/>
              </a:rPr>
              <a:t>Reusability</a:t>
            </a:r>
            <a:r>
              <a:rPr lang="en-US" sz="2800" kern="0" dirty="0">
                <a:latin typeface="+mn-lt"/>
              </a:rPr>
              <a:t> – reuse public methods of base class</a:t>
            </a:r>
          </a:p>
        </p:txBody>
      </p:sp>
      <p:sp>
        <p:nvSpPr>
          <p:cNvPr id="6" name="Content Placeholder 2"/>
          <p:cNvSpPr txBox="1">
            <a:spLocks/>
          </p:cNvSpPr>
          <p:nvPr/>
        </p:nvSpPr>
        <p:spPr bwMode="auto">
          <a:xfrm>
            <a:off x="361950" y="2667000"/>
            <a:ext cx="8553450" cy="609600"/>
          </a:xfrm>
          <a:prstGeom prst="rect">
            <a:avLst/>
          </a:prstGeom>
          <a:noFill/>
          <a:ln w="9525">
            <a:noFill/>
            <a:miter lim="800000"/>
            <a:headEnd/>
            <a:tailEnd/>
          </a:ln>
        </p:spPr>
        <p:txBody>
          <a:bodyPr>
            <a:normAutofit/>
          </a:bodyPr>
          <a:lstStyle/>
          <a:p>
            <a:pPr marL="342900" indent="-342900" eaLnBrk="1" hangingPunct="1">
              <a:spcBef>
                <a:spcPct val="20000"/>
              </a:spcBef>
              <a:buClr>
                <a:schemeClr val="tx1"/>
              </a:buClr>
              <a:buSzPct val="62000"/>
              <a:buFont typeface="Monotype Sorts" pitchFamily="2" charset="2"/>
              <a:buChar char="o"/>
              <a:defRPr/>
            </a:pPr>
            <a:r>
              <a:rPr lang="en-US" sz="2800" b="1" kern="0" dirty="0">
                <a:latin typeface="+mn-lt"/>
              </a:rPr>
              <a:t>Extensibility</a:t>
            </a:r>
            <a:r>
              <a:rPr lang="en-US" sz="2800" kern="0" dirty="0">
                <a:latin typeface="+mn-lt"/>
              </a:rPr>
              <a:t> – Extend the base class</a:t>
            </a:r>
          </a:p>
        </p:txBody>
      </p:sp>
      <p:sp>
        <p:nvSpPr>
          <p:cNvPr id="7" name="Content Placeholder 2"/>
          <p:cNvSpPr txBox="1">
            <a:spLocks/>
          </p:cNvSpPr>
          <p:nvPr/>
        </p:nvSpPr>
        <p:spPr bwMode="auto">
          <a:xfrm>
            <a:off x="381000" y="3200400"/>
            <a:ext cx="85534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spcBef>
                <a:spcPct val="20000"/>
              </a:spcBef>
              <a:buClr>
                <a:schemeClr val="tx1"/>
              </a:buClr>
              <a:buSzPct val="62000"/>
              <a:buFont typeface="Monotype Sorts"/>
              <a:buChar char="o"/>
            </a:pPr>
            <a:r>
              <a:rPr lang="en-US" altLang="ja-JP" sz="2800" b="1">
                <a:latin typeface="Calibri" panose="020F0502020204030204" pitchFamily="34" charset="0"/>
              </a:rPr>
              <a:t>Data hiding </a:t>
            </a:r>
            <a:r>
              <a:rPr lang="en-US" altLang="ja-JP" sz="2800">
                <a:latin typeface="Calibri" panose="020F0502020204030204" pitchFamily="34" charset="0"/>
              </a:rPr>
              <a:t>– base class keeps some data private </a:t>
            </a:r>
            <a:r>
              <a:rPr lang="en-US" altLang="ja-JP" sz="2800">
                <a:latin typeface="Calibri" panose="020F0502020204030204" pitchFamily="34" charset="0"/>
                <a:sym typeface="Wingdings" panose="05000000000000000000" pitchFamily="2" charset="2"/>
              </a:rPr>
              <a:t> derive class cannot change it</a:t>
            </a:r>
            <a:endParaRPr lang="en-US" altLang="ja-JP" sz="2800">
              <a:latin typeface="Calibri" panose="020F0502020204030204" pitchFamily="34" charset="0"/>
            </a:endParaRPr>
          </a:p>
        </p:txBody>
      </p:sp>
      <p:sp>
        <p:nvSpPr>
          <p:cNvPr id="8" name="Content Placeholder 2"/>
          <p:cNvSpPr txBox="1">
            <a:spLocks/>
          </p:cNvSpPr>
          <p:nvPr/>
        </p:nvSpPr>
        <p:spPr bwMode="auto">
          <a:xfrm>
            <a:off x="381000" y="4114800"/>
            <a:ext cx="8553450" cy="609600"/>
          </a:xfrm>
          <a:prstGeom prst="rect">
            <a:avLst/>
          </a:prstGeom>
          <a:noFill/>
          <a:ln w="9525">
            <a:noFill/>
            <a:miter lim="800000"/>
            <a:headEnd/>
            <a:tailEnd/>
          </a:ln>
        </p:spPr>
        <p:txBody>
          <a:bodyPr>
            <a:normAutofit/>
          </a:bodyPr>
          <a:lstStyle/>
          <a:p>
            <a:pPr marL="342900" indent="-342900" eaLnBrk="1" hangingPunct="1">
              <a:spcBef>
                <a:spcPct val="20000"/>
              </a:spcBef>
              <a:buClr>
                <a:schemeClr val="tx1"/>
              </a:buClr>
              <a:buSzPct val="62000"/>
              <a:buFont typeface="Monotype Sorts" pitchFamily="2" charset="2"/>
              <a:buChar char="o"/>
              <a:defRPr/>
            </a:pPr>
            <a:r>
              <a:rPr lang="en-US" sz="2800" b="1" kern="0" dirty="0">
                <a:latin typeface="+mn-lt"/>
              </a:rPr>
              <a:t>Rapid prototyping</a:t>
            </a:r>
          </a:p>
        </p:txBody>
      </p:sp>
    </p:spTree>
    <p:extLst>
      <p:ext uri="{BB962C8B-B14F-4D97-AF65-F5344CB8AC3E}">
        <p14:creationId xmlns:p14="http://schemas.microsoft.com/office/powerpoint/2010/main" val="3584782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2000"/>
                                        <p:tgtEl>
                                          <p:spTgt spid="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build="allAtOnce"/>
      <p:bldP spid="6" grpId="0" build="allAtOnce"/>
      <p:bldP spid="7" grpId="0" build="allAtOnce"/>
      <p:bldP spid="8"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3FFBED4C-FEB5-40E9-BA22-E6ABFCBC0CF9}" type="slidenum">
              <a:rPr lang="en-US" altLang="ja-JP" sz="1200">
                <a:solidFill>
                  <a:srgbClr val="898989"/>
                </a:solidFill>
                <a:latin typeface="Calibri" panose="020F0502020204030204" pitchFamily="34" charset="0"/>
              </a:rPr>
              <a:pPr/>
              <a:t>27</a:t>
            </a:fld>
            <a:endParaRPr lang="en-US" altLang="ja-JP" sz="1200">
              <a:solidFill>
                <a:srgbClr val="898989"/>
              </a:solidFill>
              <a:latin typeface="Calibri" panose="020F0502020204030204" pitchFamily="34" charset="0"/>
            </a:endParaRPr>
          </a:p>
        </p:txBody>
      </p:sp>
      <p:sp>
        <p:nvSpPr>
          <p:cNvPr id="37891" name="Rectangle 2"/>
          <p:cNvSpPr>
            <a:spLocks noGrp="1" noChangeArrowheads="1"/>
          </p:cNvSpPr>
          <p:nvPr>
            <p:ph type="title"/>
          </p:nvPr>
        </p:nvSpPr>
        <p:spPr/>
        <p:txBody>
          <a:bodyPr/>
          <a:lstStyle/>
          <a:p>
            <a:r>
              <a:rPr lang="en-GB" altLang="ja-JP" smtClean="0"/>
              <a:t>Class </a:t>
            </a:r>
            <a:r>
              <a:rPr lang="en-US"/>
              <a:t>diagram</a:t>
            </a:r>
            <a:r>
              <a:rPr lang="en-GB" altLang="ja-JP" smtClean="0"/>
              <a:t/>
            </a:r>
            <a:br>
              <a:rPr lang="en-GB" altLang="ja-JP" smtClean="0"/>
            </a:br>
            <a:r>
              <a:rPr lang="en-GB" altLang="ja-JP" sz="2800" smtClean="0"/>
              <a:t>Associations</a:t>
            </a:r>
          </a:p>
        </p:txBody>
      </p:sp>
      <p:sp>
        <p:nvSpPr>
          <p:cNvPr id="37892" name="Rectangle 3"/>
          <p:cNvSpPr>
            <a:spLocks noGrp="1" noChangeArrowheads="1"/>
          </p:cNvSpPr>
          <p:nvPr>
            <p:ph type="body" idx="1"/>
          </p:nvPr>
        </p:nvSpPr>
        <p:spPr/>
        <p:txBody>
          <a:bodyPr/>
          <a:lstStyle/>
          <a:p>
            <a:pPr eaLnBrk="1" hangingPunct="1"/>
            <a:r>
              <a:rPr lang="en-GB" altLang="ja-JP" smtClean="0"/>
              <a:t>Associations model Class relationships.</a:t>
            </a:r>
          </a:p>
          <a:p>
            <a:pPr eaLnBrk="1" hangingPunct="1"/>
            <a:r>
              <a:rPr lang="en-GB" altLang="ja-JP" smtClean="0"/>
              <a:t>Associations should be named where appropriate. Usual to use verbs from the problem domain.</a:t>
            </a:r>
          </a:p>
          <a:p>
            <a:pPr eaLnBrk="1" hangingPunct="1"/>
            <a:r>
              <a:rPr lang="en-GB" altLang="ja-JP" smtClean="0"/>
              <a:t>Roles played by classes may also be named.</a:t>
            </a:r>
          </a:p>
          <a:p>
            <a:pPr eaLnBrk="1" hangingPunct="1"/>
            <a:r>
              <a:rPr lang="en-GB" altLang="ja-JP" smtClean="0"/>
              <a:t>Associations have a cardinality.</a:t>
            </a:r>
          </a:p>
          <a:p>
            <a:pPr eaLnBrk="1" hangingPunct="1"/>
            <a:r>
              <a:rPr lang="en-GB" altLang="ja-JP" smtClean="0"/>
              <a:t>Rules from programming about sensible names apply.</a:t>
            </a:r>
            <a:endParaRPr lang="en-GB" altLang="ja-JP" sz="3600" smtClean="0"/>
          </a:p>
        </p:txBody>
      </p:sp>
    </p:spTree>
    <p:extLst>
      <p:ext uri="{BB962C8B-B14F-4D97-AF65-F5344CB8AC3E}">
        <p14:creationId xmlns:p14="http://schemas.microsoft.com/office/powerpoint/2010/main" val="2611818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ja-JP" smtClean="0"/>
              <a:t>Class </a:t>
            </a:r>
            <a:r>
              <a:rPr lang="en-US"/>
              <a:t>diagram</a:t>
            </a:r>
            <a:r>
              <a:rPr lang="en-US" altLang="ja-JP" smtClean="0"/>
              <a:t/>
            </a:r>
            <a:br>
              <a:rPr lang="en-US" altLang="ja-JP" smtClean="0"/>
            </a:br>
            <a:r>
              <a:rPr lang="en-US" altLang="ja-JP" sz="2800" smtClean="0"/>
              <a:t>Abstract class 1/2</a:t>
            </a:r>
          </a:p>
        </p:txBody>
      </p:sp>
      <p:sp>
        <p:nvSpPr>
          <p:cNvPr id="3" name="Content Placeholder 2"/>
          <p:cNvSpPr>
            <a:spLocks noGrp="1"/>
          </p:cNvSpPr>
          <p:nvPr>
            <p:ph idx="1"/>
          </p:nvPr>
        </p:nvSpPr>
        <p:spPr>
          <a:xfrm>
            <a:off x="304800" y="1143000"/>
            <a:ext cx="8458200" cy="1066800"/>
          </a:xfrm>
        </p:spPr>
        <p:txBody>
          <a:bodyPr/>
          <a:lstStyle/>
          <a:p>
            <a:pPr eaLnBrk="1" hangingPunct="1"/>
            <a:r>
              <a:rPr lang="en-US" altLang="ja-JP" smtClean="0"/>
              <a:t>Class that contains one or more abstract methods</a:t>
            </a:r>
          </a:p>
        </p:txBody>
      </p:sp>
      <p:sp>
        <p:nvSpPr>
          <p:cNvPr id="4" name="Content Placeholder 2"/>
          <p:cNvSpPr txBox="1">
            <a:spLocks/>
          </p:cNvSpPr>
          <p:nvPr/>
        </p:nvSpPr>
        <p:spPr bwMode="auto">
          <a:xfrm>
            <a:off x="304800" y="2209800"/>
            <a:ext cx="8458200" cy="1066800"/>
          </a:xfrm>
          <a:prstGeom prst="rect">
            <a:avLst/>
          </a:prstGeom>
          <a:noFill/>
          <a:ln w="9525">
            <a:noFill/>
            <a:miter lim="800000"/>
            <a:headEnd/>
            <a:tailEnd/>
          </a:ln>
        </p:spPr>
        <p:txBody>
          <a:bodyPr/>
          <a:lstStyle/>
          <a:p>
            <a:pPr marL="342900" indent="-342900" eaLnBrk="1" hangingPunct="1">
              <a:spcBef>
                <a:spcPct val="20000"/>
              </a:spcBef>
              <a:buClr>
                <a:schemeClr val="tx1"/>
              </a:buClr>
              <a:buSzPct val="62000"/>
              <a:buFont typeface="Monotype Sorts" pitchFamily="2" charset="2"/>
              <a:buChar char="o"/>
              <a:defRPr/>
            </a:pPr>
            <a:r>
              <a:rPr lang="en-US" sz="3200" kern="0" dirty="0">
                <a:latin typeface="+mn-lt"/>
              </a:rPr>
              <a:t>Abstract method:  Method that has only declaration but </a:t>
            </a:r>
            <a:r>
              <a:rPr lang="en-US" sz="3200" b="1" kern="0" dirty="0">
                <a:latin typeface="+mn-lt"/>
              </a:rPr>
              <a:t>no implementation</a:t>
            </a:r>
            <a:r>
              <a:rPr lang="en-US" sz="3200" kern="0" dirty="0">
                <a:latin typeface="+mn-lt"/>
              </a:rPr>
              <a:t>. </a:t>
            </a:r>
          </a:p>
        </p:txBody>
      </p:sp>
      <p:sp>
        <p:nvSpPr>
          <p:cNvPr id="5" name="Content Placeholder 2"/>
          <p:cNvSpPr txBox="1">
            <a:spLocks/>
          </p:cNvSpPr>
          <p:nvPr/>
        </p:nvSpPr>
        <p:spPr bwMode="auto">
          <a:xfrm>
            <a:off x="304800" y="3352800"/>
            <a:ext cx="8458200" cy="1600200"/>
          </a:xfrm>
          <a:prstGeom prst="rect">
            <a:avLst/>
          </a:prstGeom>
          <a:noFill/>
          <a:ln w="9525">
            <a:noFill/>
            <a:miter lim="800000"/>
            <a:headEnd/>
            <a:tailEnd/>
          </a:ln>
        </p:spPr>
        <p:txBody>
          <a:bodyPr/>
          <a:lstStyle/>
          <a:p>
            <a:pPr marL="342900" indent="-342900" eaLnBrk="1" hangingPunct="1">
              <a:spcBef>
                <a:spcPct val="20000"/>
              </a:spcBef>
              <a:buClr>
                <a:schemeClr val="tx1"/>
              </a:buClr>
              <a:buSzPct val="62000"/>
              <a:buFont typeface="Monotype Sorts" pitchFamily="2" charset="2"/>
              <a:buChar char="o"/>
              <a:defRPr/>
            </a:pPr>
            <a:r>
              <a:rPr lang="en-US" sz="3200" kern="0" dirty="0">
                <a:latin typeface="+mn-lt"/>
              </a:rPr>
              <a:t>Classes that extend abstract class make them concrete by implementing those abstract methods</a:t>
            </a:r>
          </a:p>
        </p:txBody>
      </p:sp>
    </p:spTree>
    <p:extLst>
      <p:ext uri="{BB962C8B-B14F-4D97-AF65-F5344CB8AC3E}">
        <p14:creationId xmlns:p14="http://schemas.microsoft.com/office/powerpoint/2010/main" val="2207042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2000"/>
                                        <p:tgtEl>
                                          <p:spTgt spid="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P spid="5" grpId="0"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ja-JP" smtClean="0"/>
              <a:t>Class </a:t>
            </a:r>
            <a:r>
              <a:rPr lang="en-US"/>
              <a:t>diagram</a:t>
            </a:r>
            <a:r>
              <a:rPr lang="en-US" altLang="ja-JP" smtClean="0"/>
              <a:t/>
            </a:r>
            <a:br>
              <a:rPr lang="en-US" altLang="ja-JP" smtClean="0"/>
            </a:br>
            <a:r>
              <a:rPr lang="en-US" altLang="ja-JP" sz="2800" smtClean="0"/>
              <a:t>Abstract class 2/2</a:t>
            </a:r>
          </a:p>
        </p:txBody>
      </p:sp>
      <p:sp>
        <p:nvSpPr>
          <p:cNvPr id="3" name="Content Placeholder 2"/>
          <p:cNvSpPr>
            <a:spLocks noGrp="1"/>
          </p:cNvSpPr>
          <p:nvPr>
            <p:ph idx="1"/>
          </p:nvPr>
        </p:nvSpPr>
        <p:spPr>
          <a:xfrm>
            <a:off x="4495800" y="3733800"/>
            <a:ext cx="4267200" cy="685800"/>
          </a:xfrm>
        </p:spPr>
        <p:txBody>
          <a:bodyPr>
            <a:normAutofit fontScale="70000" lnSpcReduction="20000"/>
          </a:bodyPr>
          <a:lstStyle/>
          <a:p>
            <a:pPr eaLnBrk="1" hangingPunct="1">
              <a:defRPr/>
            </a:pPr>
            <a:r>
              <a:rPr lang="en-US" dirty="0" smtClean="0"/>
              <a:t>It is possible to create a pointer to abstract class</a:t>
            </a:r>
            <a:endParaRPr lang="en-US" dirty="0"/>
          </a:p>
        </p:txBody>
      </p:sp>
      <p:sp>
        <p:nvSpPr>
          <p:cNvPr id="40964" name="Content Placeholder 2"/>
          <p:cNvSpPr txBox="1">
            <a:spLocks/>
          </p:cNvSpPr>
          <p:nvPr/>
        </p:nvSpPr>
        <p:spPr bwMode="auto">
          <a:xfrm>
            <a:off x="381000" y="1357313"/>
            <a:ext cx="3810000" cy="397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82575">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spcBef>
                <a:spcPts val="600"/>
              </a:spcBef>
              <a:buClr>
                <a:schemeClr val="accent1"/>
              </a:buClr>
              <a:buSzPct val="80000"/>
              <a:buFont typeface="Wingdings 2" panose="05020102010507070707" pitchFamily="18" charset="2"/>
              <a:buNone/>
            </a:pPr>
            <a:r>
              <a:rPr lang="en-US" altLang="ja-JP" sz="1800">
                <a:latin typeface="Calibri" panose="020F0502020204030204" pitchFamily="34" charset="0"/>
              </a:rPr>
              <a:t>class animal</a:t>
            </a:r>
          </a:p>
          <a:p>
            <a:pPr eaLnBrk="1" hangingPunct="1">
              <a:spcBef>
                <a:spcPts val="600"/>
              </a:spcBef>
              <a:buClr>
                <a:schemeClr val="accent1"/>
              </a:buClr>
              <a:buSzPct val="80000"/>
              <a:buFont typeface="Wingdings 2" panose="05020102010507070707" pitchFamily="18" charset="2"/>
              <a:buNone/>
            </a:pPr>
            <a:r>
              <a:rPr lang="en-US" altLang="ja-JP" sz="1800">
                <a:latin typeface="Calibri" panose="020F0502020204030204" pitchFamily="34" charset="0"/>
              </a:rPr>
              <a:t>{    protected: int speed;</a:t>
            </a:r>
          </a:p>
          <a:p>
            <a:pPr eaLnBrk="1" hangingPunct="1">
              <a:spcBef>
                <a:spcPts val="600"/>
              </a:spcBef>
              <a:buClr>
                <a:schemeClr val="accent1"/>
              </a:buClr>
              <a:buSzPct val="80000"/>
              <a:buFont typeface="Wingdings 2" panose="05020102010507070707" pitchFamily="18" charset="2"/>
              <a:buNone/>
            </a:pPr>
            <a:r>
              <a:rPr lang="en-US" altLang="ja-JP" sz="1800">
                <a:latin typeface="Calibri" panose="020F0502020204030204" pitchFamily="34" charset="0"/>
              </a:rPr>
              <a:t>     char color[20];</a:t>
            </a:r>
          </a:p>
          <a:p>
            <a:pPr eaLnBrk="1" hangingPunct="1">
              <a:spcBef>
                <a:spcPts val="600"/>
              </a:spcBef>
              <a:buClr>
                <a:schemeClr val="accent1"/>
              </a:buClr>
              <a:buSzPct val="80000"/>
              <a:buFont typeface="Wingdings 2" panose="05020102010507070707" pitchFamily="18" charset="2"/>
              <a:buNone/>
            </a:pPr>
            <a:r>
              <a:rPr lang="en-US" altLang="ja-JP" sz="1800"/>
              <a:t>     public:</a:t>
            </a:r>
          </a:p>
          <a:p>
            <a:pPr eaLnBrk="1" hangingPunct="1">
              <a:spcBef>
                <a:spcPts val="600"/>
              </a:spcBef>
              <a:buClr>
                <a:schemeClr val="accent1"/>
              </a:buClr>
              <a:buSzPct val="80000"/>
              <a:buFont typeface="Wingdings 2" panose="05020102010507070707" pitchFamily="18" charset="2"/>
              <a:buNone/>
            </a:pPr>
            <a:r>
              <a:rPr lang="en-US" altLang="ja-JP" sz="1800" i="1"/>
              <a:t>     pure virtual void init();</a:t>
            </a:r>
            <a:endParaRPr lang="en-US" altLang="ja-JP" sz="1800" i="1">
              <a:latin typeface="Calibri" panose="020F0502020204030204" pitchFamily="34" charset="0"/>
            </a:endParaRPr>
          </a:p>
          <a:p>
            <a:pPr eaLnBrk="1" hangingPunct="1">
              <a:spcBef>
                <a:spcPts val="600"/>
              </a:spcBef>
              <a:buClr>
                <a:schemeClr val="accent1"/>
              </a:buClr>
              <a:buSzPct val="80000"/>
              <a:buFont typeface="Wingdings 2" panose="05020102010507070707" pitchFamily="18" charset="2"/>
              <a:buNone/>
            </a:pPr>
            <a:r>
              <a:rPr lang="en-US" altLang="ja-JP" sz="1800">
                <a:latin typeface="Calibri" panose="020F0502020204030204" pitchFamily="34" charset="0"/>
              </a:rPr>
              <a:t>     float</a:t>
            </a:r>
            <a:r>
              <a:rPr lang="en-US" altLang="ja-JP" sz="1800"/>
              <a:t> </a:t>
            </a:r>
            <a:r>
              <a:rPr lang="en-US" altLang="ja-JP" sz="1800">
                <a:latin typeface="Calibri" panose="020F0502020204030204" pitchFamily="34" charset="0"/>
              </a:rPr>
              <a:t>run(int distance){</a:t>
            </a:r>
          </a:p>
          <a:p>
            <a:pPr>
              <a:spcBef>
                <a:spcPts val="600"/>
              </a:spcBef>
              <a:buClr>
                <a:schemeClr val="accent1"/>
              </a:buClr>
              <a:buSzPct val="80000"/>
            </a:pPr>
            <a:r>
              <a:rPr lang="en-US" altLang="ja-JP" sz="1800"/>
              <a:t>          float time = round(((float) distance)/speed,2);</a:t>
            </a:r>
          </a:p>
          <a:p>
            <a:pPr>
              <a:spcBef>
                <a:spcPts val="600"/>
              </a:spcBef>
              <a:buClr>
                <a:schemeClr val="accent1"/>
              </a:buClr>
              <a:buSzPct val="80000"/>
            </a:pPr>
            <a:r>
              <a:rPr lang="en-US" altLang="ja-JP" sz="1800">
                <a:latin typeface="Calibri" panose="020F0502020204030204" pitchFamily="34" charset="0"/>
              </a:rPr>
              <a:t>          </a:t>
            </a:r>
            <a:r>
              <a:rPr lang="en-US" altLang="ja-JP" sz="1800"/>
              <a:t>cout&lt;&lt;“It runs "&lt;&lt;distance&lt;&lt;“miles in “&lt;&lt;time&lt;&lt;“hour.” &lt;&lt;endl;</a:t>
            </a:r>
          </a:p>
          <a:p>
            <a:pPr>
              <a:spcBef>
                <a:spcPts val="600"/>
              </a:spcBef>
              <a:buClr>
                <a:schemeClr val="accent1"/>
              </a:buClr>
              <a:buSzPct val="80000"/>
            </a:pPr>
            <a:r>
              <a:rPr lang="en-US" altLang="ja-JP" sz="1800"/>
              <a:t>          return time;</a:t>
            </a:r>
            <a:r>
              <a:rPr lang="en-US" altLang="ja-JP" sz="1800">
                <a:latin typeface="Calibri" panose="020F0502020204030204" pitchFamily="34" charset="0"/>
              </a:rPr>
              <a:t> }</a:t>
            </a:r>
          </a:p>
          <a:p>
            <a:pPr eaLnBrk="1" hangingPunct="1">
              <a:spcBef>
                <a:spcPts val="600"/>
              </a:spcBef>
              <a:buClr>
                <a:schemeClr val="accent1"/>
              </a:buClr>
              <a:buSzPct val="80000"/>
              <a:buFont typeface="Wingdings 2" panose="05020102010507070707" pitchFamily="18" charset="2"/>
              <a:buNone/>
            </a:pPr>
            <a:r>
              <a:rPr lang="en-US" altLang="ja-JP" sz="1800"/>
              <a:t>      </a:t>
            </a:r>
            <a:r>
              <a:rPr lang="en-US" altLang="ja-JP" sz="1800" i="1"/>
              <a:t>pure virtual void show() ;</a:t>
            </a:r>
            <a:endParaRPr lang="en-US" altLang="ja-JP" sz="1800" i="1">
              <a:latin typeface="Calibri" panose="020F0502020204030204" pitchFamily="34" charset="0"/>
            </a:endParaRPr>
          </a:p>
          <a:p>
            <a:pPr eaLnBrk="1" hangingPunct="1">
              <a:spcBef>
                <a:spcPts val="600"/>
              </a:spcBef>
              <a:buClr>
                <a:schemeClr val="accent1"/>
              </a:buClr>
              <a:buSzPct val="80000"/>
              <a:buFont typeface="Wingdings 2" panose="05020102010507070707" pitchFamily="18" charset="2"/>
              <a:buNone/>
            </a:pPr>
            <a:r>
              <a:rPr lang="en-US" altLang="ja-JP" sz="1800">
                <a:latin typeface="Calibri" panose="020F0502020204030204" pitchFamily="34" charset="0"/>
              </a:rPr>
              <a:t>};</a:t>
            </a:r>
          </a:p>
        </p:txBody>
      </p:sp>
      <p:sp>
        <p:nvSpPr>
          <p:cNvPr id="5" name="Content Placeholder 2"/>
          <p:cNvSpPr txBox="1">
            <a:spLocks/>
          </p:cNvSpPr>
          <p:nvPr/>
        </p:nvSpPr>
        <p:spPr bwMode="auto">
          <a:xfrm>
            <a:off x="4953000" y="2057400"/>
            <a:ext cx="419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82575">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spcBef>
                <a:spcPts val="600"/>
              </a:spcBef>
              <a:buClr>
                <a:schemeClr val="accent1"/>
              </a:buClr>
              <a:buSzPct val="80000"/>
              <a:buFont typeface="Wingdings 2" panose="05020102010507070707" pitchFamily="18" charset="2"/>
              <a:buNone/>
            </a:pPr>
            <a:r>
              <a:rPr lang="en-US" altLang="ja-JP" sz="2200"/>
              <a:t>animal *p = new animal();</a:t>
            </a:r>
            <a:endParaRPr lang="en-US" altLang="ja-JP" sz="2200">
              <a:latin typeface="Calibri" panose="020F0502020204030204" pitchFamily="34" charset="0"/>
            </a:endParaRPr>
          </a:p>
        </p:txBody>
      </p:sp>
      <p:sp>
        <p:nvSpPr>
          <p:cNvPr id="6" name="Content Placeholder 2"/>
          <p:cNvSpPr txBox="1">
            <a:spLocks/>
          </p:cNvSpPr>
          <p:nvPr/>
        </p:nvSpPr>
        <p:spPr>
          <a:xfrm>
            <a:off x="4953000" y="4495800"/>
            <a:ext cx="2133600" cy="457200"/>
          </a:xfrm>
          <a:prstGeom prst="rect">
            <a:avLst/>
          </a:prstGeom>
        </p:spPr>
        <p:txBody>
          <a:bodyPr>
            <a:normAutofit/>
          </a:bodyPr>
          <a:lstStyle/>
          <a:p>
            <a:pPr marL="365760" indent="-283464" eaLnBrk="1" fontAlgn="auto" hangingPunct="1">
              <a:spcBef>
                <a:spcPts val="600"/>
              </a:spcBef>
              <a:spcAft>
                <a:spcPts val="0"/>
              </a:spcAft>
              <a:buClr>
                <a:schemeClr val="accent1"/>
              </a:buClr>
              <a:buSzPct val="80000"/>
              <a:buFont typeface="Wingdings 2"/>
              <a:buNone/>
              <a:defRPr/>
            </a:pPr>
            <a:r>
              <a:rPr lang="en-US" sz="2200" dirty="0">
                <a:latin typeface="+mn-lt"/>
              </a:rPr>
              <a:t>animal *p;</a:t>
            </a:r>
          </a:p>
        </p:txBody>
      </p:sp>
      <p:sp>
        <p:nvSpPr>
          <p:cNvPr id="7" name="Content Placeholder 2"/>
          <p:cNvSpPr txBox="1">
            <a:spLocks/>
          </p:cNvSpPr>
          <p:nvPr/>
        </p:nvSpPr>
        <p:spPr bwMode="auto">
          <a:xfrm>
            <a:off x="4953000" y="2819400"/>
            <a:ext cx="3505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82575">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spcBef>
                <a:spcPts val="600"/>
              </a:spcBef>
              <a:buClr>
                <a:schemeClr val="accent1"/>
              </a:buClr>
              <a:buSzPct val="80000"/>
              <a:buFont typeface="Wingdings 2" panose="05020102010507070707" pitchFamily="18" charset="2"/>
              <a:buNone/>
            </a:pPr>
            <a:r>
              <a:rPr lang="en-US" altLang="ja-JP" sz="2200"/>
              <a:t>animal p;</a:t>
            </a:r>
            <a:endParaRPr lang="en-US" altLang="ja-JP" sz="2200">
              <a:latin typeface="Calibri" panose="020F0502020204030204" pitchFamily="34" charset="0"/>
            </a:endParaRPr>
          </a:p>
        </p:txBody>
      </p:sp>
      <p:cxnSp>
        <p:nvCxnSpPr>
          <p:cNvPr id="11" name="Straight Connector 10"/>
          <p:cNvCxnSpPr/>
          <p:nvPr/>
        </p:nvCxnSpPr>
        <p:spPr>
          <a:xfrm rot="16200000" flipH="1">
            <a:off x="6172200" y="1981200"/>
            <a:ext cx="533400" cy="53340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a:stCxn id="14" idx="2"/>
          </p:cNvCxnSpPr>
          <p:nvPr/>
        </p:nvCxnSpPr>
        <p:spPr>
          <a:xfrm rot="5400000">
            <a:off x="6153150" y="2000250"/>
            <a:ext cx="533400" cy="49530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rot="16200000" flipH="1">
            <a:off x="5295900" y="2781300"/>
            <a:ext cx="609600" cy="53340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rot="5400000">
            <a:off x="5219700" y="2781300"/>
            <a:ext cx="685800" cy="457200"/>
          </a:xfrm>
          <a:prstGeom prst="line">
            <a:avLst/>
          </a:prstGeom>
        </p:spPr>
        <p:style>
          <a:lnRef idx="3">
            <a:schemeClr val="dk1"/>
          </a:lnRef>
          <a:fillRef idx="0">
            <a:schemeClr val="dk1"/>
          </a:fillRef>
          <a:effectRef idx="2">
            <a:schemeClr val="dk1"/>
          </a:effectRef>
          <a:fontRef idx="minor">
            <a:schemeClr val="tx1"/>
          </a:fontRef>
        </p:style>
      </p:cxnSp>
      <p:sp>
        <p:nvSpPr>
          <p:cNvPr id="14" name="Content Placeholder 2"/>
          <p:cNvSpPr txBox="1">
            <a:spLocks/>
          </p:cNvSpPr>
          <p:nvPr/>
        </p:nvSpPr>
        <p:spPr bwMode="auto">
          <a:xfrm>
            <a:off x="4495800" y="1219200"/>
            <a:ext cx="4343400" cy="762000"/>
          </a:xfrm>
          <a:prstGeom prst="rect">
            <a:avLst/>
          </a:prstGeom>
          <a:noFill/>
          <a:ln w="9525">
            <a:noFill/>
            <a:miter lim="800000"/>
            <a:headEnd/>
            <a:tailEnd/>
          </a:ln>
        </p:spPr>
        <p:txBody>
          <a:bodyPr>
            <a:normAutofit fontScale="70000" lnSpcReduction="20000"/>
          </a:bodyPr>
          <a:lstStyle/>
          <a:p>
            <a:pPr marL="342900" indent="-342900" eaLnBrk="1" hangingPunct="1">
              <a:spcBef>
                <a:spcPct val="20000"/>
              </a:spcBef>
              <a:buClr>
                <a:schemeClr val="tx1"/>
              </a:buClr>
              <a:buSzPct val="62000"/>
              <a:buFont typeface="Monotype Sorts" pitchFamily="2" charset="2"/>
              <a:buChar char="o"/>
              <a:defRPr/>
            </a:pPr>
            <a:r>
              <a:rPr lang="en-US" sz="3200" kern="0" dirty="0">
                <a:latin typeface="+mn-lt"/>
              </a:rPr>
              <a:t>It is impossible to instantiate an object from abstract class</a:t>
            </a:r>
          </a:p>
        </p:txBody>
      </p:sp>
    </p:spTree>
    <p:extLst>
      <p:ext uri="{BB962C8B-B14F-4D97-AF65-F5344CB8AC3E}">
        <p14:creationId xmlns:p14="http://schemas.microsoft.com/office/powerpoint/2010/main" val="6612535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2000"/>
                                        <p:tgtEl>
                                          <p:spTgt spid="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ppt_x"/>
                                          </p:val>
                                        </p:tav>
                                        <p:tav tm="100000">
                                          <p:val>
                                            <p:strVal val="#ppt_x"/>
                                          </p:val>
                                        </p:tav>
                                      </p:tavLst>
                                    </p:anim>
                                    <p:anim calcmode="lin" valueType="num">
                                      <p:cBhvr additive="base">
                                        <p:cTn id="3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0" end="0"/>
                                            </p:txEl>
                                          </p:spTgt>
                                        </p:tgtEl>
                                        <p:attrNameLst>
                                          <p:attrName>style.visibility</p:attrName>
                                        </p:attrNameLst>
                                      </p:cBhvr>
                                      <p:to>
                                        <p:strVal val="visible"/>
                                      </p:to>
                                    </p:set>
                                    <p:animEffect transition="in" filter="fade">
                                      <p:cBhvr>
                                        <p:cTn id="38" dur="2000"/>
                                        <p:tgtEl>
                                          <p:spTgt spid="3">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 calcmode="lin" valueType="num">
                                      <p:cBhvr additive="base">
                                        <p:cTn id="4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p:bldP spid="6" grpId="0" build="allAtOnce"/>
      <p:bldP spid="7" grpId="0"/>
      <p:bldP spid="14"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UML ?</a:t>
            </a:r>
            <a:endParaRPr lang="en-US" dirty="0"/>
          </a:p>
        </p:txBody>
      </p:sp>
      <p:sp>
        <p:nvSpPr>
          <p:cNvPr id="3" name="Content Placeholder 2"/>
          <p:cNvSpPr>
            <a:spLocks noGrp="1"/>
          </p:cNvSpPr>
          <p:nvPr>
            <p:ph idx="1"/>
          </p:nvPr>
        </p:nvSpPr>
        <p:spPr/>
        <p:txBody>
          <a:bodyPr/>
          <a:lstStyle/>
          <a:p>
            <a:r>
              <a:rPr lang="en-US" dirty="0" smtClean="0"/>
              <a:t>UML - </a:t>
            </a:r>
            <a:r>
              <a:rPr lang="en-US" b="1" u="sng" dirty="0" smtClean="0"/>
              <a:t>U</a:t>
            </a:r>
            <a:r>
              <a:rPr lang="en-US" dirty="0" smtClean="0"/>
              <a:t>nified </a:t>
            </a:r>
            <a:r>
              <a:rPr lang="en-US" b="1" u="sng" dirty="0" smtClean="0"/>
              <a:t>M</a:t>
            </a:r>
            <a:r>
              <a:rPr lang="en-US" dirty="0" smtClean="0"/>
              <a:t>odeling </a:t>
            </a:r>
            <a:r>
              <a:rPr lang="en-US" b="1" u="sng" dirty="0" smtClean="0">
                <a:solidFill>
                  <a:srgbClr val="FF0000"/>
                </a:solidFill>
              </a:rPr>
              <a:t>L</a:t>
            </a:r>
            <a:r>
              <a:rPr lang="en-US" dirty="0" smtClean="0">
                <a:solidFill>
                  <a:srgbClr val="FF0000"/>
                </a:solidFill>
              </a:rPr>
              <a:t>anguage</a:t>
            </a:r>
          </a:p>
          <a:p>
            <a:r>
              <a:rPr lang="en-US" dirty="0" smtClean="0"/>
              <a:t>Standard &amp; graphical language</a:t>
            </a:r>
          </a:p>
          <a:p>
            <a:pPr marL="342900" lvl="1" indent="-342900">
              <a:buClr>
                <a:schemeClr val="tx1"/>
              </a:buClr>
              <a:buSzPct val="62000"/>
              <a:buFont typeface="Monotype Sorts" pitchFamily="2" charset="2"/>
              <a:buChar char="o"/>
            </a:pPr>
            <a:r>
              <a:rPr lang="en-US" sz="3200" dirty="0" smtClean="0">
                <a:ea typeface="+mn-ea"/>
                <a:cs typeface="+mn-cs"/>
              </a:rPr>
              <a:t>Used for software as well as non software</a:t>
            </a:r>
          </a:p>
          <a:p>
            <a:pPr lvl="1"/>
            <a:r>
              <a:rPr lang="en-US" dirty="0" smtClean="0"/>
              <a:t>UML is a language (</a:t>
            </a:r>
            <a:r>
              <a:rPr lang="en-US" b="1" i="1" dirty="0" smtClean="0"/>
              <a:t>notation</a:t>
            </a:r>
            <a:r>
              <a:rPr lang="en-US" dirty="0" smtClean="0"/>
              <a:t>) for modeling Object Oriented system</a:t>
            </a:r>
          </a:p>
          <a:p>
            <a:r>
              <a:rPr lang="en-US" dirty="0" smtClean="0"/>
              <a:t>Used for making software blue print </a:t>
            </a:r>
          </a:p>
          <a:p>
            <a:pPr lvl="1"/>
            <a:r>
              <a:rPr lang="en-US" b="1" i="1" dirty="0" smtClean="0"/>
              <a:t>specifying, visualizing, constructing, documenting</a:t>
            </a:r>
            <a:r>
              <a:rPr lang="en-US" dirty="0" smtClean="0"/>
              <a:t> the artifacts of software system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ja-JP" smtClean="0"/>
              <a:t>Class </a:t>
            </a:r>
            <a:r>
              <a:rPr lang="en-US"/>
              <a:t>diagram</a:t>
            </a:r>
            <a:r>
              <a:rPr lang="en-US" altLang="ja-JP" smtClean="0"/>
              <a:t/>
            </a:r>
            <a:br>
              <a:rPr lang="en-US" altLang="ja-JP" smtClean="0"/>
            </a:br>
            <a:r>
              <a:rPr lang="en-US" altLang="ja-JP" sz="2800" smtClean="0"/>
              <a:t>Polymorphism</a:t>
            </a:r>
          </a:p>
        </p:txBody>
      </p:sp>
      <p:sp>
        <p:nvSpPr>
          <p:cNvPr id="3" name="Content Placeholder 2"/>
          <p:cNvSpPr>
            <a:spLocks noGrp="1"/>
          </p:cNvSpPr>
          <p:nvPr>
            <p:ph idx="1"/>
          </p:nvPr>
        </p:nvSpPr>
        <p:spPr>
          <a:xfrm>
            <a:off x="304800" y="1143000"/>
            <a:ext cx="8458200" cy="533400"/>
          </a:xfrm>
        </p:spPr>
        <p:txBody>
          <a:bodyPr/>
          <a:lstStyle/>
          <a:p>
            <a:pPr eaLnBrk="1" hangingPunct="1"/>
            <a:r>
              <a:rPr lang="en-US" altLang="ja-JP" sz="2800" smtClean="0"/>
              <a:t>Polymorphism = multiple forms/many shape</a:t>
            </a:r>
          </a:p>
        </p:txBody>
      </p:sp>
      <p:sp>
        <p:nvSpPr>
          <p:cNvPr id="4" name="Content Placeholder 2"/>
          <p:cNvSpPr txBox="1">
            <a:spLocks/>
          </p:cNvSpPr>
          <p:nvPr/>
        </p:nvSpPr>
        <p:spPr bwMode="auto">
          <a:xfrm>
            <a:off x="304800" y="1752600"/>
            <a:ext cx="8458200" cy="533400"/>
          </a:xfrm>
          <a:prstGeom prst="rect">
            <a:avLst/>
          </a:prstGeom>
          <a:noFill/>
          <a:ln w="9525">
            <a:noFill/>
            <a:miter lim="800000"/>
            <a:headEnd/>
            <a:tailEnd/>
          </a:ln>
        </p:spPr>
        <p:txBody>
          <a:bodyPr>
            <a:normAutofit/>
          </a:bodyPr>
          <a:lstStyle/>
          <a:p>
            <a:pPr marL="342900" indent="-342900" eaLnBrk="1" hangingPunct="1">
              <a:spcBef>
                <a:spcPct val="20000"/>
              </a:spcBef>
              <a:buClr>
                <a:schemeClr val="tx1"/>
              </a:buClr>
              <a:buSzPct val="62000"/>
              <a:buFont typeface="Monotype Sorts" pitchFamily="2" charset="2"/>
              <a:buChar char="o"/>
              <a:defRPr/>
            </a:pPr>
            <a:r>
              <a:rPr lang="en-US" sz="2800" kern="0" dirty="0">
                <a:latin typeface="+mn-lt"/>
              </a:rPr>
              <a:t>By Definition:</a:t>
            </a:r>
          </a:p>
        </p:txBody>
      </p:sp>
      <p:sp>
        <p:nvSpPr>
          <p:cNvPr id="5" name="Content Placeholder 2"/>
          <p:cNvSpPr txBox="1">
            <a:spLocks/>
          </p:cNvSpPr>
          <p:nvPr/>
        </p:nvSpPr>
        <p:spPr bwMode="auto">
          <a:xfrm>
            <a:off x="304800" y="4038600"/>
            <a:ext cx="8458200" cy="533400"/>
          </a:xfrm>
          <a:prstGeom prst="rect">
            <a:avLst/>
          </a:prstGeom>
          <a:noFill/>
          <a:ln w="9525">
            <a:noFill/>
            <a:miter lim="800000"/>
            <a:headEnd/>
            <a:tailEnd/>
          </a:ln>
        </p:spPr>
        <p:txBody>
          <a:bodyPr>
            <a:normAutofit/>
          </a:bodyPr>
          <a:lstStyle/>
          <a:p>
            <a:pPr marL="342900" indent="-342900" eaLnBrk="1" hangingPunct="1">
              <a:spcBef>
                <a:spcPct val="20000"/>
              </a:spcBef>
              <a:buClr>
                <a:schemeClr val="tx1"/>
              </a:buClr>
              <a:buSzPct val="62000"/>
              <a:buFont typeface="Monotype Sorts" pitchFamily="2" charset="2"/>
              <a:buChar char="o"/>
              <a:defRPr/>
            </a:pPr>
            <a:r>
              <a:rPr lang="en-US" sz="2800" kern="0" dirty="0">
                <a:latin typeface="+mn-lt"/>
              </a:rPr>
              <a:t>Implemented by:</a:t>
            </a:r>
          </a:p>
        </p:txBody>
      </p:sp>
      <p:sp>
        <p:nvSpPr>
          <p:cNvPr id="6" name="Content Placeholder 2"/>
          <p:cNvSpPr txBox="1">
            <a:spLocks/>
          </p:cNvSpPr>
          <p:nvPr/>
        </p:nvSpPr>
        <p:spPr bwMode="auto">
          <a:xfrm>
            <a:off x="685800" y="2286000"/>
            <a:ext cx="8458200" cy="838200"/>
          </a:xfrm>
          <a:prstGeom prst="rect">
            <a:avLst/>
          </a:prstGeom>
          <a:noFill/>
          <a:ln w="9525">
            <a:noFill/>
            <a:miter lim="800000"/>
            <a:headEnd/>
            <a:tailEnd/>
          </a:ln>
        </p:spPr>
        <p:txBody>
          <a:bodyPr>
            <a:normAutofit/>
          </a:bodyPr>
          <a:lstStyle/>
          <a:p>
            <a:pPr marL="742950" lvl="1" indent="-285750" eaLnBrk="1" hangingPunct="1">
              <a:spcBef>
                <a:spcPct val="20000"/>
              </a:spcBef>
              <a:buClr>
                <a:srgbClr val="6338AD"/>
              </a:buClr>
              <a:buSzPct val="75000"/>
              <a:buFont typeface="Wingdings" pitchFamily="2" charset="2"/>
              <a:buNone/>
              <a:defRPr/>
            </a:pPr>
            <a:r>
              <a:rPr lang="en-US" kern="0" dirty="0">
                <a:latin typeface="+mn-lt"/>
              </a:rPr>
              <a:t>1. The ability of </a:t>
            </a:r>
            <a:r>
              <a:rPr lang="en-US" kern="0" dirty="0">
                <a:latin typeface="+mn-lt"/>
                <a:hlinkClick r:id="rId3" tooltip="Object (computer science)"/>
              </a:rPr>
              <a:t>objects</a:t>
            </a:r>
            <a:r>
              <a:rPr lang="en-US" kern="0" dirty="0">
                <a:latin typeface="+mn-lt"/>
              </a:rPr>
              <a:t> to have different operations from the </a:t>
            </a:r>
            <a:r>
              <a:rPr lang="en-US" b="1" kern="0" dirty="0">
                <a:latin typeface="+mn-lt"/>
              </a:rPr>
              <a:t>same interface</a:t>
            </a:r>
            <a:r>
              <a:rPr lang="en-US" kern="0" dirty="0">
                <a:latin typeface="+mn-lt"/>
              </a:rPr>
              <a:t>.</a:t>
            </a:r>
          </a:p>
        </p:txBody>
      </p:sp>
      <p:sp>
        <p:nvSpPr>
          <p:cNvPr id="7" name="Content Placeholder 2"/>
          <p:cNvSpPr txBox="1">
            <a:spLocks/>
          </p:cNvSpPr>
          <p:nvPr/>
        </p:nvSpPr>
        <p:spPr bwMode="auto">
          <a:xfrm>
            <a:off x="685800" y="3124200"/>
            <a:ext cx="8458200" cy="914400"/>
          </a:xfrm>
          <a:prstGeom prst="rect">
            <a:avLst/>
          </a:prstGeom>
          <a:noFill/>
          <a:ln w="9525">
            <a:noFill/>
            <a:miter lim="800000"/>
            <a:headEnd/>
            <a:tailEnd/>
          </a:ln>
        </p:spPr>
        <p:txBody>
          <a:bodyPr>
            <a:normAutofit/>
          </a:bodyPr>
          <a:lstStyle/>
          <a:p>
            <a:pPr marL="742950" lvl="1" indent="-285750" eaLnBrk="1" hangingPunct="1">
              <a:spcBef>
                <a:spcPct val="20000"/>
              </a:spcBef>
              <a:buClr>
                <a:srgbClr val="6338AD"/>
              </a:buClr>
              <a:buSzPct val="75000"/>
              <a:buFont typeface="Wingdings" pitchFamily="2" charset="2"/>
              <a:buNone/>
              <a:defRPr/>
            </a:pPr>
            <a:r>
              <a:rPr lang="en-US" kern="0" dirty="0">
                <a:latin typeface="+mn-lt"/>
              </a:rPr>
              <a:t>2. The ability of different objects to respond in their own unique way to the same message</a:t>
            </a:r>
          </a:p>
        </p:txBody>
      </p:sp>
      <p:sp>
        <p:nvSpPr>
          <p:cNvPr id="8" name="Content Placeholder 2"/>
          <p:cNvSpPr txBox="1">
            <a:spLocks/>
          </p:cNvSpPr>
          <p:nvPr/>
        </p:nvSpPr>
        <p:spPr bwMode="auto">
          <a:xfrm>
            <a:off x="609600" y="4572000"/>
            <a:ext cx="8458200" cy="1219200"/>
          </a:xfrm>
          <a:prstGeom prst="rect">
            <a:avLst/>
          </a:prstGeom>
          <a:noFill/>
          <a:ln w="9525">
            <a:noFill/>
            <a:miter lim="800000"/>
            <a:headEnd/>
            <a:tailEnd/>
          </a:ln>
        </p:spPr>
        <p:txBody>
          <a:bodyPr>
            <a:normAutofit/>
          </a:bodyPr>
          <a:lstStyle/>
          <a:p>
            <a:pPr marL="742950" lvl="1" indent="-285750" eaLnBrk="1" hangingPunct="1">
              <a:spcBef>
                <a:spcPct val="20000"/>
              </a:spcBef>
              <a:buClr>
                <a:srgbClr val="6338AD"/>
              </a:buClr>
              <a:buSzPct val="75000"/>
              <a:buFont typeface="Wingdings" pitchFamily="2" charset="2"/>
              <a:buChar char="«"/>
              <a:defRPr/>
            </a:pPr>
            <a:r>
              <a:rPr lang="en-US" kern="0" dirty="0">
                <a:latin typeface="+mn-lt"/>
              </a:rPr>
              <a:t>Overloading </a:t>
            </a:r>
          </a:p>
          <a:p>
            <a:pPr marL="1143000" lvl="2" indent="-228600" eaLnBrk="1" hangingPunct="1">
              <a:spcBef>
                <a:spcPct val="20000"/>
              </a:spcBef>
              <a:buFontTx/>
              <a:buChar char="•"/>
              <a:defRPr/>
            </a:pPr>
            <a:r>
              <a:rPr lang="en-US" sz="2000" kern="0" dirty="0">
                <a:latin typeface="+mn-lt"/>
              </a:rPr>
              <a:t>function overloading</a:t>
            </a:r>
          </a:p>
          <a:p>
            <a:pPr marL="1143000" lvl="2" indent="-228600" eaLnBrk="1" hangingPunct="1">
              <a:spcBef>
                <a:spcPct val="20000"/>
              </a:spcBef>
              <a:buFontTx/>
              <a:buChar char="•"/>
              <a:defRPr/>
            </a:pPr>
            <a:r>
              <a:rPr lang="en-US" sz="2000" kern="0" dirty="0">
                <a:latin typeface="+mn-lt"/>
              </a:rPr>
              <a:t>operator overloading</a:t>
            </a:r>
          </a:p>
        </p:txBody>
      </p:sp>
      <p:sp>
        <p:nvSpPr>
          <p:cNvPr id="9" name="Content Placeholder 2"/>
          <p:cNvSpPr txBox="1">
            <a:spLocks/>
          </p:cNvSpPr>
          <p:nvPr/>
        </p:nvSpPr>
        <p:spPr bwMode="auto">
          <a:xfrm>
            <a:off x="609600" y="5715000"/>
            <a:ext cx="8458200" cy="533400"/>
          </a:xfrm>
          <a:prstGeom prst="rect">
            <a:avLst/>
          </a:prstGeom>
          <a:noFill/>
          <a:ln w="9525">
            <a:noFill/>
            <a:miter lim="800000"/>
            <a:headEnd/>
            <a:tailEnd/>
          </a:ln>
        </p:spPr>
        <p:txBody>
          <a:bodyPr>
            <a:normAutofit/>
          </a:bodyPr>
          <a:lstStyle/>
          <a:p>
            <a:pPr marL="742950" lvl="1" indent="-285750" eaLnBrk="1" hangingPunct="1">
              <a:spcBef>
                <a:spcPct val="20000"/>
              </a:spcBef>
              <a:buClr>
                <a:srgbClr val="6338AD"/>
              </a:buClr>
              <a:buSzPct val="75000"/>
              <a:buFont typeface="Wingdings" pitchFamily="2" charset="2"/>
              <a:buChar char="«"/>
              <a:defRPr/>
            </a:pPr>
            <a:r>
              <a:rPr lang="en-US" kern="0" dirty="0">
                <a:latin typeface="+mn-lt"/>
              </a:rPr>
              <a:t>Override</a:t>
            </a:r>
          </a:p>
        </p:txBody>
      </p:sp>
    </p:spTree>
    <p:extLst>
      <p:ext uri="{BB962C8B-B14F-4D97-AF65-F5344CB8AC3E}">
        <p14:creationId xmlns:p14="http://schemas.microsoft.com/office/powerpoint/2010/main" val="1267909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2000"/>
                                        <p:tgtEl>
                                          <p:spTgt spid="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2000"/>
                                        <p:tgtEl>
                                          <p:spTgt spid="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2000"/>
                                        <p:tgtEl>
                                          <p:spTgt spid="5">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fade">
                                      <p:cBhvr>
                                        <p:cTn id="32" dur="2000"/>
                                        <p:tgtEl>
                                          <p:spTgt spid="8">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Effect transition="in" filter="fade">
                                      <p:cBhvr>
                                        <p:cTn id="35" dur="2000"/>
                                        <p:tgtEl>
                                          <p:spTgt spid="8">
                                            <p:txEl>
                                              <p:pRg st="1" end="1"/>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xEl>
                                              <p:pRg st="2" end="2"/>
                                            </p:txEl>
                                          </p:spTgt>
                                        </p:tgtEl>
                                        <p:attrNameLst>
                                          <p:attrName>style.visibility</p:attrName>
                                        </p:attrNameLst>
                                      </p:cBhvr>
                                      <p:to>
                                        <p:strVal val="visible"/>
                                      </p:to>
                                    </p:set>
                                    <p:animEffect transition="in" filter="fade">
                                      <p:cBhvr>
                                        <p:cTn id="38" dur="2000"/>
                                        <p:tgtEl>
                                          <p:spTgt spid="8">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animEffect transition="in" filter="fade">
                                      <p:cBhvr>
                                        <p:cTn id="43"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P spid="5" grpId="0" build="allAtOnce"/>
      <p:bldP spid="6" grpId="0" build="allAtOnce"/>
      <p:bldP spid="7" grpId="0" build="allAtOnce"/>
      <p:bldP spid="8" grpId="0" build="allAtOnce"/>
      <p:bldP spid="9" grpId="0"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ja-JP" smtClean="0"/>
              <a:t>Class </a:t>
            </a:r>
            <a:r>
              <a:rPr lang="en-US"/>
              <a:t>diagram</a:t>
            </a:r>
            <a:r>
              <a:rPr lang="en-US" altLang="ja-JP" smtClean="0"/>
              <a:t/>
            </a:r>
            <a:br>
              <a:rPr lang="en-US" altLang="ja-JP" smtClean="0"/>
            </a:br>
            <a:r>
              <a:rPr lang="en-US" altLang="ja-JP" sz="2800" smtClean="0"/>
              <a:t>Polymorphism - Overloading</a:t>
            </a:r>
          </a:p>
        </p:txBody>
      </p:sp>
      <p:sp>
        <p:nvSpPr>
          <p:cNvPr id="3" name="Content Placeholder 2"/>
          <p:cNvSpPr>
            <a:spLocks noGrp="1"/>
          </p:cNvSpPr>
          <p:nvPr>
            <p:ph idx="1"/>
          </p:nvPr>
        </p:nvSpPr>
        <p:spPr>
          <a:xfrm>
            <a:off x="304800" y="1143000"/>
            <a:ext cx="8458200" cy="1905000"/>
          </a:xfrm>
        </p:spPr>
        <p:txBody>
          <a:bodyPr>
            <a:normAutofit lnSpcReduction="10000"/>
          </a:bodyPr>
          <a:lstStyle/>
          <a:p>
            <a:pPr eaLnBrk="1" hangingPunct="1">
              <a:defRPr/>
            </a:pPr>
            <a:r>
              <a:rPr lang="en-US" sz="3000" i="1" dirty="0" smtClean="0"/>
              <a:t>To assign an </a:t>
            </a:r>
            <a:r>
              <a:rPr lang="en-US" sz="3000" b="1" i="1" dirty="0" smtClean="0"/>
              <a:t>operator, identifier</a:t>
            </a:r>
            <a:r>
              <a:rPr lang="en-US" sz="3000" i="1" dirty="0" smtClean="0"/>
              <a:t> or </a:t>
            </a:r>
            <a:r>
              <a:rPr lang="en-US" sz="3000" b="1" i="1" dirty="0" smtClean="0"/>
              <a:t>literal</a:t>
            </a:r>
            <a:r>
              <a:rPr lang="en-US" sz="3000" i="1" dirty="0" smtClean="0"/>
              <a:t> </a:t>
            </a:r>
            <a:r>
              <a:rPr lang="en-US" sz="3000" b="1" i="1" dirty="0" smtClean="0"/>
              <a:t>more than one meaning</a:t>
            </a:r>
            <a:r>
              <a:rPr lang="en-US" sz="3000" i="1" dirty="0" smtClean="0"/>
              <a:t>, depending upon the </a:t>
            </a:r>
            <a:r>
              <a:rPr lang="en-US" sz="3000" b="1" i="1" dirty="0" smtClean="0"/>
              <a:t>data types associated</a:t>
            </a:r>
            <a:r>
              <a:rPr lang="en-US" sz="3000" i="1" dirty="0" smtClean="0"/>
              <a:t> with it at any given time during program execution.</a:t>
            </a:r>
          </a:p>
        </p:txBody>
      </p:sp>
      <p:sp>
        <p:nvSpPr>
          <p:cNvPr id="4" name="Content Placeholder 2"/>
          <p:cNvSpPr txBox="1">
            <a:spLocks/>
          </p:cNvSpPr>
          <p:nvPr/>
        </p:nvSpPr>
        <p:spPr bwMode="auto">
          <a:xfrm>
            <a:off x="304800" y="2895600"/>
            <a:ext cx="8458200" cy="990600"/>
          </a:xfrm>
          <a:prstGeom prst="rect">
            <a:avLst/>
          </a:prstGeom>
          <a:noFill/>
          <a:ln w="9525">
            <a:noFill/>
            <a:miter lim="800000"/>
            <a:headEnd/>
            <a:tailEnd/>
          </a:ln>
        </p:spPr>
        <p:txBody>
          <a:bodyPr>
            <a:normAutofit lnSpcReduction="10000"/>
          </a:bodyPr>
          <a:lstStyle/>
          <a:p>
            <a:pPr marL="342900" indent="-342900" eaLnBrk="1" hangingPunct="1">
              <a:spcBef>
                <a:spcPct val="20000"/>
              </a:spcBef>
              <a:buClr>
                <a:schemeClr val="tx1"/>
              </a:buClr>
              <a:buSzPct val="62000"/>
              <a:buFont typeface="Monotype Sorts" pitchFamily="2" charset="2"/>
              <a:buChar char="o"/>
              <a:defRPr/>
            </a:pPr>
            <a:r>
              <a:rPr lang="en-US" sz="3200" kern="0" dirty="0">
                <a:latin typeface="+mn-lt"/>
              </a:rPr>
              <a:t>Two or more method with the </a:t>
            </a:r>
            <a:r>
              <a:rPr lang="en-US" sz="3200" b="1" kern="0" dirty="0">
                <a:latin typeface="+mn-lt"/>
              </a:rPr>
              <a:t>same name,  different signature</a:t>
            </a:r>
          </a:p>
        </p:txBody>
      </p:sp>
      <p:sp>
        <p:nvSpPr>
          <p:cNvPr id="5" name="Content Placeholder 2"/>
          <p:cNvSpPr txBox="1">
            <a:spLocks/>
          </p:cNvSpPr>
          <p:nvPr/>
        </p:nvSpPr>
        <p:spPr bwMode="auto">
          <a:xfrm>
            <a:off x="304800" y="3962400"/>
            <a:ext cx="8458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spcBef>
                <a:spcPct val="20000"/>
              </a:spcBef>
              <a:buClr>
                <a:schemeClr val="tx1"/>
              </a:buClr>
              <a:buSzPct val="62000"/>
              <a:buFont typeface="Monotype Sorts"/>
              <a:buChar char="o"/>
            </a:pPr>
            <a:r>
              <a:rPr lang="en-US" altLang="ja-JP" sz="3200">
                <a:latin typeface="Calibri" panose="020F0502020204030204" pitchFamily="34" charset="0"/>
              </a:rPr>
              <a:t>Example:</a:t>
            </a:r>
          </a:p>
          <a:p>
            <a:pPr lvl="1" eaLnBrk="1" hangingPunct="1">
              <a:spcBef>
                <a:spcPct val="20000"/>
              </a:spcBef>
              <a:buClr>
                <a:srgbClr val="6338AD"/>
              </a:buClr>
              <a:buSzPct val="75000"/>
              <a:buFont typeface="Wingdings" panose="05000000000000000000" pitchFamily="2" charset="2"/>
              <a:buChar char="«"/>
            </a:pPr>
            <a:r>
              <a:rPr lang="en-US" altLang="ja-JP">
                <a:latin typeface="Calibri" panose="020F0502020204030204" pitchFamily="34" charset="0"/>
              </a:rPr>
              <a:t>void display (int  iX)</a:t>
            </a:r>
          </a:p>
          <a:p>
            <a:pPr lvl="1" eaLnBrk="1" hangingPunct="1">
              <a:spcBef>
                <a:spcPct val="20000"/>
              </a:spcBef>
              <a:buClr>
                <a:srgbClr val="6338AD"/>
              </a:buClr>
              <a:buSzPct val="75000"/>
              <a:buFont typeface="Wingdings" panose="05000000000000000000" pitchFamily="2" charset="2"/>
              <a:buChar char="«"/>
            </a:pPr>
            <a:r>
              <a:rPr lang="en-US" altLang="ja-JP">
                <a:latin typeface="Calibri" panose="020F0502020204030204" pitchFamily="34" charset="0"/>
              </a:rPr>
              <a:t>void display (float  fY)</a:t>
            </a:r>
          </a:p>
          <a:p>
            <a:pPr lvl="1" eaLnBrk="1" hangingPunct="1">
              <a:spcBef>
                <a:spcPct val="20000"/>
              </a:spcBef>
              <a:buClr>
                <a:srgbClr val="6338AD"/>
              </a:buClr>
              <a:buSzPct val="75000"/>
              <a:buFont typeface="Wingdings" panose="05000000000000000000" pitchFamily="2" charset="2"/>
              <a:buChar char="«"/>
            </a:pPr>
            <a:r>
              <a:rPr lang="en-US" altLang="ja-JP">
                <a:latin typeface="Calibri" panose="020F0502020204030204" pitchFamily="34" charset="0"/>
              </a:rPr>
              <a:t>void display (char[]  chC)</a:t>
            </a:r>
          </a:p>
          <a:p>
            <a:pPr lvl="1" eaLnBrk="1" hangingPunct="1">
              <a:spcBef>
                <a:spcPct val="20000"/>
              </a:spcBef>
              <a:buClr>
                <a:srgbClr val="6338AD"/>
              </a:buClr>
              <a:buSzPct val="75000"/>
              <a:buFont typeface="Wingdings" panose="05000000000000000000" pitchFamily="2" charset="2"/>
              <a:buChar char="«"/>
            </a:pPr>
            <a:r>
              <a:rPr lang="en-US" altLang="ja-JP">
                <a:latin typeface="Calibri" panose="020F0502020204030204" pitchFamily="34" charset="0"/>
              </a:rPr>
              <a:t>void display (char[] chC,  int offset, int numchar)</a:t>
            </a:r>
          </a:p>
          <a:p>
            <a:pPr lvl="1" eaLnBrk="1" hangingPunct="1">
              <a:spcBef>
                <a:spcPct val="20000"/>
              </a:spcBef>
              <a:buClr>
                <a:srgbClr val="6338AD"/>
              </a:buClr>
              <a:buSzPct val="75000"/>
              <a:buFont typeface="Wingdings" panose="05000000000000000000" pitchFamily="2" charset="2"/>
              <a:buChar char="«"/>
            </a:pPr>
            <a:endParaRPr lang="en-US" altLang="ja-JP" b="1">
              <a:latin typeface="Calibri" panose="020F0502020204030204" pitchFamily="34" charset="0"/>
            </a:endParaRPr>
          </a:p>
        </p:txBody>
      </p:sp>
    </p:spTree>
    <p:extLst>
      <p:ext uri="{BB962C8B-B14F-4D97-AF65-F5344CB8AC3E}">
        <p14:creationId xmlns:p14="http://schemas.microsoft.com/office/powerpoint/2010/main" val="33927347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wipe(down)">
                                      <p:cBhvr>
                                        <p:cTn id="20" dur="500"/>
                                        <p:tgtEl>
                                          <p:spTgt spid="5">
                                            <p:txEl>
                                              <p:pRg st="1" end="1"/>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wipe(down)">
                                      <p:cBhvr>
                                        <p:cTn id="23" dur="500"/>
                                        <p:tgtEl>
                                          <p:spTgt spid="5">
                                            <p:txEl>
                                              <p:pRg st="2" end="2"/>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wipe(down)">
                                      <p:cBhvr>
                                        <p:cTn id="26" dur="500"/>
                                        <p:tgtEl>
                                          <p:spTgt spid="5">
                                            <p:txEl>
                                              <p:pRg st="3" end="3"/>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wipe(down)">
                                      <p:cBhvr>
                                        <p:cTn id="2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P spid="5"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ja-JP" smtClean="0"/>
              <a:t>Class </a:t>
            </a:r>
            <a:r>
              <a:rPr lang="en-US"/>
              <a:t>diagram</a:t>
            </a:r>
            <a:r>
              <a:rPr lang="en-US" altLang="ja-JP" smtClean="0"/>
              <a:t/>
            </a:r>
            <a:br>
              <a:rPr lang="en-US" altLang="ja-JP" smtClean="0"/>
            </a:br>
            <a:r>
              <a:rPr lang="en-US" altLang="ja-JP" sz="2800" smtClean="0"/>
              <a:t>Polymorphism - Overriding</a:t>
            </a:r>
          </a:p>
        </p:txBody>
      </p:sp>
      <p:sp>
        <p:nvSpPr>
          <p:cNvPr id="3" name="Content Placeholder 2"/>
          <p:cNvSpPr>
            <a:spLocks noGrp="1"/>
          </p:cNvSpPr>
          <p:nvPr>
            <p:ph idx="1"/>
          </p:nvPr>
        </p:nvSpPr>
        <p:spPr>
          <a:xfrm>
            <a:off x="304800" y="1143000"/>
            <a:ext cx="8458200" cy="1066800"/>
          </a:xfrm>
        </p:spPr>
        <p:txBody>
          <a:bodyPr/>
          <a:lstStyle/>
          <a:p>
            <a:pPr eaLnBrk="1" hangingPunct="1"/>
            <a:r>
              <a:rPr lang="en-US" altLang="ja-JP" smtClean="0"/>
              <a:t>Process of defining/re-defining the methods in the derived class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895600"/>
            <a:ext cx="6019800" cy="305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304800" y="22098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spcBef>
                <a:spcPct val="20000"/>
              </a:spcBef>
              <a:buClr>
                <a:schemeClr val="tx1"/>
              </a:buClr>
              <a:buSzPct val="62000"/>
              <a:buFont typeface="Monotype Sorts"/>
              <a:buChar char="o"/>
            </a:pPr>
            <a:r>
              <a:rPr lang="en-US" altLang="ja-JP" sz="3200">
                <a:latin typeface="Calibri" panose="020F0502020204030204" pitchFamily="34" charset="0"/>
              </a:rPr>
              <a:t>Methods have same name/same signature</a:t>
            </a:r>
          </a:p>
          <a:p>
            <a:pPr eaLnBrk="1" hangingPunct="1">
              <a:spcBef>
                <a:spcPct val="20000"/>
              </a:spcBef>
              <a:buClr>
                <a:schemeClr val="tx1"/>
              </a:buClr>
              <a:buSzPct val="62000"/>
              <a:buFont typeface="Monotype Sorts"/>
              <a:buChar char="o"/>
            </a:pPr>
            <a:endParaRPr lang="en-US" altLang="ja-JP" sz="3200">
              <a:latin typeface="Calibri" panose="020F0502020204030204" pitchFamily="34" charset="0"/>
            </a:endParaRPr>
          </a:p>
        </p:txBody>
      </p:sp>
    </p:spTree>
    <p:extLst>
      <p:ext uri="{BB962C8B-B14F-4D97-AF65-F5344CB8AC3E}">
        <p14:creationId xmlns:p14="http://schemas.microsoft.com/office/powerpoint/2010/main" val="1774084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wipe(down)">
                                      <p:cBhvr>
                                        <p:cTn id="1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smtClean="0"/>
              <a:t>Class </a:t>
            </a:r>
            <a:r>
              <a:rPr lang="en-US" sz="3600"/>
              <a:t>diagram</a:t>
            </a:r>
            <a:r>
              <a:rPr lang="en-US" sz="3600" dirty="0" smtClean="0"/>
              <a:t/>
            </a:r>
            <a:br>
              <a:rPr lang="en-US" sz="3600" dirty="0" smtClean="0"/>
            </a:br>
            <a:r>
              <a:rPr lang="en-US" sz="3100" dirty="0" smtClean="0"/>
              <a:t>Polymorphism Example 1/2</a:t>
            </a:r>
            <a:endParaRPr lang="en-US" sz="3100" dirty="0"/>
          </a:p>
        </p:txBody>
      </p:sp>
      <p:sp>
        <p:nvSpPr>
          <p:cNvPr id="45059" name="Content Placeholder 2"/>
          <p:cNvSpPr txBox="1">
            <a:spLocks/>
          </p:cNvSpPr>
          <p:nvPr/>
        </p:nvSpPr>
        <p:spPr bwMode="auto">
          <a:xfrm>
            <a:off x="1066800" y="1143000"/>
            <a:ext cx="6705600"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82575">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spcBef>
                <a:spcPts val="300"/>
              </a:spcBef>
              <a:buClr>
                <a:schemeClr val="accent1"/>
              </a:buClr>
              <a:buSzPct val="80000"/>
              <a:buFont typeface="Wingdings 2" panose="05020102010507070707" pitchFamily="18" charset="2"/>
              <a:buNone/>
            </a:pPr>
            <a:r>
              <a:rPr lang="en-US" altLang="ja-JP" sz="2000">
                <a:latin typeface="Calibri" panose="020F0502020204030204" pitchFamily="34" charset="0"/>
              </a:rPr>
              <a:t>class animal</a:t>
            </a:r>
          </a:p>
          <a:p>
            <a:pPr eaLnBrk="1" hangingPunct="1">
              <a:spcBef>
                <a:spcPts val="300"/>
              </a:spcBef>
              <a:buClr>
                <a:schemeClr val="accent1"/>
              </a:buClr>
              <a:buSzPct val="80000"/>
              <a:buFont typeface="Wingdings 2" panose="05020102010507070707" pitchFamily="18" charset="2"/>
              <a:buNone/>
            </a:pPr>
            <a:r>
              <a:rPr lang="en-US" altLang="ja-JP" sz="2000">
                <a:latin typeface="Calibri" panose="020F0502020204030204" pitchFamily="34" charset="0"/>
              </a:rPr>
              <a:t>{</a:t>
            </a:r>
          </a:p>
          <a:p>
            <a:pPr eaLnBrk="1" hangingPunct="1">
              <a:spcBef>
                <a:spcPts val="300"/>
              </a:spcBef>
              <a:buClr>
                <a:schemeClr val="accent1"/>
              </a:buClr>
              <a:buSzPct val="80000"/>
              <a:buFont typeface="Wingdings 2" panose="05020102010507070707" pitchFamily="18" charset="2"/>
              <a:buNone/>
            </a:pPr>
            <a:r>
              <a:rPr lang="en-US" altLang="ja-JP" sz="2000">
                <a:latin typeface="Calibri" panose="020F0502020204030204" pitchFamily="34" charset="0"/>
              </a:rPr>
              <a:t>     protected: int speed;</a:t>
            </a:r>
          </a:p>
          <a:p>
            <a:pPr eaLnBrk="1" hangingPunct="1">
              <a:spcBef>
                <a:spcPts val="300"/>
              </a:spcBef>
              <a:buClr>
                <a:schemeClr val="accent1"/>
              </a:buClr>
              <a:buSzPct val="80000"/>
              <a:buFont typeface="Wingdings 2" panose="05020102010507070707" pitchFamily="18" charset="2"/>
              <a:buNone/>
            </a:pPr>
            <a:r>
              <a:rPr lang="en-US" altLang="ja-JP" sz="2000">
                <a:latin typeface="Calibri" panose="020F0502020204030204" pitchFamily="34" charset="0"/>
              </a:rPr>
              <a:t>     char color[20];</a:t>
            </a:r>
          </a:p>
          <a:p>
            <a:pPr eaLnBrk="1" hangingPunct="1">
              <a:spcBef>
                <a:spcPts val="300"/>
              </a:spcBef>
              <a:buClr>
                <a:schemeClr val="accent1"/>
              </a:buClr>
              <a:buSzPct val="80000"/>
              <a:buFont typeface="Wingdings 2" panose="05020102010507070707" pitchFamily="18" charset="2"/>
              <a:buNone/>
            </a:pPr>
            <a:r>
              <a:rPr lang="en-US" altLang="ja-JP" sz="2000"/>
              <a:t>     public:</a:t>
            </a:r>
          </a:p>
          <a:p>
            <a:pPr eaLnBrk="1" hangingPunct="1">
              <a:spcBef>
                <a:spcPts val="300"/>
              </a:spcBef>
              <a:buClr>
                <a:schemeClr val="accent1"/>
              </a:buClr>
              <a:buSzPct val="80000"/>
              <a:buFont typeface="Wingdings 2" panose="05020102010507070707" pitchFamily="18" charset="2"/>
              <a:buNone/>
            </a:pPr>
            <a:r>
              <a:rPr lang="en-US" altLang="ja-JP" sz="2000"/>
              <a:t>     </a:t>
            </a:r>
            <a:r>
              <a:rPr lang="en-US" altLang="ja-JP" sz="2000" b="1"/>
              <a:t>virtual void init()</a:t>
            </a:r>
            <a:r>
              <a:rPr lang="en-US" altLang="ja-JP" sz="2000" b="1">
                <a:latin typeface="Calibri" panose="020F0502020204030204" pitchFamily="34" charset="0"/>
              </a:rPr>
              <a:t>{</a:t>
            </a:r>
            <a:r>
              <a:rPr lang="en-US" altLang="ja-JP" sz="2000" b="1"/>
              <a:t>}</a:t>
            </a:r>
            <a:endParaRPr lang="en-US" altLang="ja-JP" sz="2000" b="1">
              <a:latin typeface="Calibri" panose="020F0502020204030204" pitchFamily="34" charset="0"/>
            </a:endParaRPr>
          </a:p>
          <a:p>
            <a:pPr eaLnBrk="1" hangingPunct="1">
              <a:spcBef>
                <a:spcPts val="300"/>
              </a:spcBef>
              <a:buClr>
                <a:schemeClr val="accent1"/>
              </a:buClr>
              <a:buSzPct val="80000"/>
              <a:buFont typeface="Wingdings 2" panose="05020102010507070707" pitchFamily="18" charset="2"/>
              <a:buNone/>
            </a:pPr>
            <a:r>
              <a:rPr lang="en-US" altLang="ja-JP" sz="2000">
                <a:latin typeface="Calibri" panose="020F0502020204030204" pitchFamily="34" charset="0"/>
              </a:rPr>
              <a:t>     float</a:t>
            </a:r>
            <a:r>
              <a:rPr lang="en-US" altLang="ja-JP" sz="2000"/>
              <a:t> </a:t>
            </a:r>
            <a:r>
              <a:rPr lang="en-US" altLang="ja-JP" sz="2000">
                <a:latin typeface="Calibri" panose="020F0502020204030204" pitchFamily="34" charset="0"/>
              </a:rPr>
              <a:t>run(int distance)</a:t>
            </a:r>
          </a:p>
          <a:p>
            <a:pPr eaLnBrk="1" hangingPunct="1">
              <a:spcBef>
                <a:spcPts val="300"/>
              </a:spcBef>
              <a:buClr>
                <a:schemeClr val="accent1"/>
              </a:buClr>
              <a:buSzPct val="80000"/>
              <a:buFont typeface="Wingdings 2" panose="05020102010507070707" pitchFamily="18" charset="2"/>
              <a:buNone/>
            </a:pPr>
            <a:r>
              <a:rPr lang="en-US" altLang="ja-JP" sz="2000">
                <a:latin typeface="Calibri" panose="020F0502020204030204" pitchFamily="34" charset="0"/>
              </a:rPr>
              <a:t>     {</a:t>
            </a:r>
          </a:p>
          <a:p>
            <a:pPr>
              <a:spcBef>
                <a:spcPts val="300"/>
              </a:spcBef>
              <a:buClr>
                <a:schemeClr val="accent1"/>
              </a:buClr>
              <a:buSzPct val="80000"/>
            </a:pPr>
            <a:r>
              <a:rPr lang="en-US" altLang="ja-JP" sz="2000"/>
              <a:t>          float time = round(((float) distance)/speed,2);</a:t>
            </a:r>
          </a:p>
          <a:p>
            <a:pPr>
              <a:spcBef>
                <a:spcPts val="300"/>
              </a:spcBef>
              <a:buClr>
                <a:schemeClr val="accent1"/>
              </a:buClr>
              <a:buSzPct val="80000"/>
            </a:pPr>
            <a:r>
              <a:rPr lang="en-US" altLang="ja-JP" sz="2000">
                <a:latin typeface="Calibri" panose="020F0502020204030204" pitchFamily="34" charset="0"/>
              </a:rPr>
              <a:t>          </a:t>
            </a:r>
            <a:r>
              <a:rPr lang="en-US" altLang="ja-JP" sz="2000"/>
              <a:t>cout&lt;&lt;“It runs "&lt;&lt;distance&lt;&lt;“miles in “&lt;&lt;time&lt;&lt;“hour.” &lt;&lt;endl;</a:t>
            </a:r>
          </a:p>
          <a:p>
            <a:pPr>
              <a:spcBef>
                <a:spcPts val="300"/>
              </a:spcBef>
              <a:buClr>
                <a:schemeClr val="accent1"/>
              </a:buClr>
              <a:buSzPct val="80000"/>
            </a:pPr>
            <a:r>
              <a:rPr lang="en-US" altLang="ja-JP" sz="2000"/>
              <a:t>          return time;</a:t>
            </a:r>
            <a:endParaRPr lang="en-US" altLang="ja-JP" sz="2000">
              <a:latin typeface="Calibri" panose="020F0502020204030204" pitchFamily="34" charset="0"/>
            </a:endParaRPr>
          </a:p>
          <a:p>
            <a:pPr eaLnBrk="1" hangingPunct="1">
              <a:spcBef>
                <a:spcPts val="300"/>
              </a:spcBef>
              <a:buClr>
                <a:schemeClr val="accent1"/>
              </a:buClr>
              <a:buSzPct val="80000"/>
              <a:buFont typeface="Wingdings 2" panose="05020102010507070707" pitchFamily="18" charset="2"/>
              <a:buNone/>
            </a:pPr>
            <a:r>
              <a:rPr lang="en-US" altLang="ja-JP" sz="2000">
                <a:latin typeface="Calibri" panose="020F0502020204030204" pitchFamily="34" charset="0"/>
              </a:rPr>
              <a:t>      }</a:t>
            </a:r>
          </a:p>
          <a:p>
            <a:pPr eaLnBrk="1" hangingPunct="1">
              <a:spcBef>
                <a:spcPts val="300"/>
              </a:spcBef>
              <a:buClr>
                <a:schemeClr val="accent1"/>
              </a:buClr>
              <a:buSzPct val="80000"/>
              <a:buFont typeface="Wingdings 2" panose="05020102010507070707" pitchFamily="18" charset="2"/>
              <a:buNone/>
            </a:pPr>
            <a:r>
              <a:rPr lang="en-US" altLang="ja-JP" sz="2000"/>
              <a:t>	  </a:t>
            </a:r>
            <a:r>
              <a:rPr lang="en-US" altLang="ja-JP" sz="2000" b="1"/>
              <a:t>virtual void show() {}</a:t>
            </a:r>
            <a:endParaRPr lang="en-US" altLang="ja-JP" sz="2000" b="1">
              <a:latin typeface="Calibri" panose="020F0502020204030204" pitchFamily="34" charset="0"/>
            </a:endParaRPr>
          </a:p>
          <a:p>
            <a:pPr eaLnBrk="1" hangingPunct="1">
              <a:spcBef>
                <a:spcPts val="300"/>
              </a:spcBef>
              <a:buClr>
                <a:schemeClr val="accent1"/>
              </a:buClr>
              <a:buSzPct val="80000"/>
              <a:buFont typeface="Wingdings 2" panose="05020102010507070707" pitchFamily="18" charset="2"/>
              <a:buNone/>
            </a:pPr>
            <a:r>
              <a:rPr lang="en-US" altLang="ja-JP" sz="2000">
                <a:latin typeface="Calibri" panose="020F0502020204030204" pitchFamily="34" charset="0"/>
              </a:rPr>
              <a:t>};</a:t>
            </a:r>
          </a:p>
        </p:txBody>
      </p:sp>
    </p:spTree>
    <p:extLst>
      <p:ext uri="{BB962C8B-B14F-4D97-AF65-F5344CB8AC3E}">
        <p14:creationId xmlns:p14="http://schemas.microsoft.com/office/powerpoint/2010/main" val="41347159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ja-JP" smtClean="0"/>
              <a:t>Class </a:t>
            </a:r>
            <a:r>
              <a:rPr lang="en-US"/>
              <a:t>diagram</a:t>
            </a:r>
            <a:r>
              <a:rPr lang="en-US" altLang="ja-JP" smtClean="0"/>
              <a:t/>
            </a:r>
            <a:br>
              <a:rPr lang="en-US" altLang="ja-JP" smtClean="0"/>
            </a:br>
            <a:r>
              <a:rPr lang="en-US" altLang="ja-JP" sz="2800" smtClean="0"/>
              <a:t> Polymorphism Example 2/2</a:t>
            </a:r>
          </a:p>
        </p:txBody>
      </p:sp>
      <p:sp>
        <p:nvSpPr>
          <p:cNvPr id="4" name="Content Placeholder 2"/>
          <p:cNvSpPr>
            <a:spLocks noGrp="1"/>
          </p:cNvSpPr>
          <p:nvPr>
            <p:ph idx="1"/>
          </p:nvPr>
        </p:nvSpPr>
        <p:spPr>
          <a:xfrm>
            <a:off x="381000" y="1447800"/>
            <a:ext cx="4343400" cy="5181600"/>
          </a:xfrm>
        </p:spPr>
        <p:txBody>
          <a:bodyPr>
            <a:normAutofit fontScale="92500" lnSpcReduction="10000"/>
          </a:bodyPr>
          <a:lstStyle/>
          <a:p>
            <a:pPr eaLnBrk="1" hangingPunct="1">
              <a:buFont typeface="Wingdings" panose="05000000000000000000" pitchFamily="2" charset="2"/>
              <a:buNone/>
              <a:defRPr/>
            </a:pPr>
            <a:r>
              <a:rPr lang="en-US" sz="2000" dirty="0" smtClean="0"/>
              <a:t>class dog: public animal</a:t>
            </a:r>
          </a:p>
          <a:p>
            <a:pPr eaLnBrk="1" hangingPunct="1">
              <a:buFont typeface="Wingdings" panose="05000000000000000000" pitchFamily="2" charset="2"/>
              <a:buNone/>
              <a:defRPr/>
            </a:pPr>
            <a:r>
              <a:rPr lang="en-US" sz="2000" dirty="0" smtClean="0"/>
              <a:t>{</a:t>
            </a:r>
          </a:p>
          <a:p>
            <a:pPr eaLnBrk="1" hangingPunct="1">
              <a:buFont typeface="Wingdings" panose="05000000000000000000" pitchFamily="2" charset="2"/>
              <a:buNone/>
              <a:defRPr/>
            </a:pPr>
            <a:r>
              <a:rPr lang="en-US" sz="2000" dirty="0" smtClean="0"/>
              <a:t>     public:</a:t>
            </a:r>
          </a:p>
          <a:p>
            <a:pPr eaLnBrk="1" hangingPunct="1">
              <a:buFont typeface="Wingdings" panose="05000000000000000000" pitchFamily="2" charset="2"/>
              <a:buNone/>
              <a:defRPr/>
            </a:pPr>
            <a:r>
              <a:rPr lang="en-US" sz="2000" dirty="0" smtClean="0"/>
              <a:t>     </a:t>
            </a:r>
            <a:r>
              <a:rPr lang="en-US" sz="2000" b="1" dirty="0" smtClean="0"/>
              <a:t>void init()</a:t>
            </a:r>
          </a:p>
          <a:p>
            <a:pPr eaLnBrk="1" hangingPunct="1">
              <a:buFont typeface="Wingdings" panose="05000000000000000000" pitchFamily="2" charset="2"/>
              <a:buNone/>
              <a:defRPr/>
            </a:pPr>
            <a:r>
              <a:rPr lang="en-US" sz="2000" dirty="0" smtClean="0"/>
              <a:t>     {</a:t>
            </a:r>
          </a:p>
          <a:p>
            <a:pPr eaLnBrk="1" hangingPunct="1">
              <a:buFont typeface="Wingdings" panose="05000000000000000000" pitchFamily="2" charset="2"/>
              <a:buNone/>
              <a:defRPr/>
            </a:pPr>
            <a:r>
              <a:rPr lang="en-US" sz="2000" dirty="0" smtClean="0"/>
              <a:t>         speed = 40;</a:t>
            </a:r>
          </a:p>
          <a:p>
            <a:pPr eaLnBrk="1" hangingPunct="1">
              <a:buFont typeface="Wingdings" panose="05000000000000000000" pitchFamily="2" charset="2"/>
              <a:buNone/>
              <a:defRPr/>
            </a:pPr>
            <a:r>
              <a:rPr lang="en-US" sz="2000" dirty="0" smtClean="0"/>
              <a:t>         </a:t>
            </a:r>
            <a:r>
              <a:rPr lang="en-US" sz="2000" dirty="0" err="1" smtClean="0"/>
              <a:t>strcpy</a:t>
            </a:r>
            <a:r>
              <a:rPr lang="en-US" sz="2000" dirty="0" smtClean="0"/>
              <a:t>(color, “Black”);</a:t>
            </a:r>
          </a:p>
          <a:p>
            <a:pPr eaLnBrk="1" hangingPunct="1">
              <a:buFont typeface="Wingdings" panose="05000000000000000000" pitchFamily="2" charset="2"/>
              <a:buNone/>
              <a:defRPr/>
            </a:pPr>
            <a:r>
              <a:rPr lang="en-US" sz="2000" dirty="0" smtClean="0"/>
              <a:t>     }</a:t>
            </a:r>
          </a:p>
          <a:p>
            <a:pPr eaLnBrk="1" hangingPunct="1">
              <a:buFont typeface="Wingdings" panose="05000000000000000000" pitchFamily="2" charset="2"/>
              <a:buNone/>
              <a:defRPr/>
            </a:pPr>
            <a:r>
              <a:rPr lang="en-US" sz="2000" dirty="0" smtClean="0"/>
              <a:t>     </a:t>
            </a:r>
            <a:r>
              <a:rPr lang="en-US" sz="2000" b="1" dirty="0" smtClean="0"/>
              <a:t>void show()</a:t>
            </a:r>
          </a:p>
          <a:p>
            <a:pPr eaLnBrk="1" hangingPunct="1">
              <a:buFont typeface="Wingdings" panose="05000000000000000000" pitchFamily="2" charset="2"/>
              <a:buNone/>
              <a:defRPr/>
            </a:pPr>
            <a:r>
              <a:rPr lang="en-US" sz="2000" dirty="0" smtClean="0"/>
              <a:t>     {</a:t>
            </a:r>
          </a:p>
          <a:p>
            <a:pPr eaLnBrk="1" hangingPunct="1">
              <a:buFont typeface="Wingdings" panose="05000000000000000000" pitchFamily="2" charset="2"/>
              <a:buNone/>
              <a:defRPr/>
            </a:pPr>
            <a:r>
              <a:rPr lang="en-US" sz="2000" dirty="0" smtClean="0"/>
              <a:t>         </a:t>
            </a:r>
            <a:r>
              <a:rPr lang="en-US" sz="2000" dirty="0" err="1" smtClean="0"/>
              <a:t>cout</a:t>
            </a:r>
            <a:r>
              <a:rPr lang="en-US" sz="2000" dirty="0" smtClean="0"/>
              <a:t>&lt;&lt;"</a:t>
            </a:r>
            <a:r>
              <a:rPr lang="en-US" sz="2000" dirty="0" smtClean="0">
                <a:solidFill>
                  <a:srgbClr val="FF0000"/>
                </a:solidFill>
              </a:rPr>
              <a:t>Speed of a dog is</a:t>
            </a:r>
            <a:r>
              <a:rPr lang="en-US" sz="2000" dirty="0" smtClean="0"/>
              <a:t> "&lt;&lt;speed&lt;&lt; “miles/hour”&lt;&lt;</a:t>
            </a:r>
            <a:r>
              <a:rPr lang="en-US" sz="2000" dirty="0" err="1" smtClean="0"/>
              <a:t>endl</a:t>
            </a:r>
            <a:r>
              <a:rPr lang="en-US" sz="2000" dirty="0" smtClean="0"/>
              <a:t>;</a:t>
            </a:r>
          </a:p>
          <a:p>
            <a:pPr eaLnBrk="1" hangingPunct="1">
              <a:buFont typeface="Wingdings" panose="05000000000000000000" pitchFamily="2" charset="2"/>
              <a:buNone/>
              <a:defRPr/>
            </a:pPr>
            <a:r>
              <a:rPr lang="en-US" sz="2000" dirty="0" smtClean="0"/>
              <a:t>         </a:t>
            </a:r>
            <a:r>
              <a:rPr lang="en-US" sz="2000" dirty="0" err="1" smtClean="0"/>
              <a:t>cout</a:t>
            </a:r>
            <a:r>
              <a:rPr lang="en-US" sz="2000" dirty="0" smtClean="0"/>
              <a:t>&lt;&lt;"</a:t>
            </a:r>
            <a:r>
              <a:rPr lang="en-US" sz="2000" dirty="0" smtClean="0">
                <a:solidFill>
                  <a:srgbClr val="FF0000"/>
                </a:solidFill>
              </a:rPr>
              <a:t>Color of a dog is </a:t>
            </a:r>
            <a:r>
              <a:rPr lang="en-US" sz="2000" dirty="0" smtClean="0"/>
              <a:t>"&lt;&lt;color&lt;&lt;</a:t>
            </a:r>
            <a:r>
              <a:rPr lang="en-US" sz="2000" dirty="0" err="1" smtClean="0"/>
              <a:t>endl</a:t>
            </a:r>
            <a:r>
              <a:rPr lang="en-US" sz="2000" dirty="0" smtClean="0"/>
              <a:t>;</a:t>
            </a:r>
          </a:p>
          <a:p>
            <a:pPr eaLnBrk="1" hangingPunct="1">
              <a:buFont typeface="Wingdings" panose="05000000000000000000" pitchFamily="2" charset="2"/>
              <a:buNone/>
              <a:defRPr/>
            </a:pPr>
            <a:r>
              <a:rPr lang="en-US" sz="2000" dirty="0" smtClean="0"/>
              <a:t>      }</a:t>
            </a:r>
          </a:p>
          <a:p>
            <a:pPr eaLnBrk="1" hangingPunct="1">
              <a:buFont typeface="Wingdings" panose="05000000000000000000" pitchFamily="2" charset="2"/>
              <a:buNone/>
              <a:defRPr/>
            </a:pPr>
            <a:r>
              <a:rPr lang="en-US" sz="2200" dirty="0" smtClean="0"/>
              <a:t>};</a:t>
            </a:r>
            <a:endParaRPr lang="en-US" sz="2200" dirty="0"/>
          </a:p>
        </p:txBody>
      </p:sp>
      <p:sp>
        <p:nvSpPr>
          <p:cNvPr id="46084" name="Content Placeholder 2"/>
          <p:cNvSpPr txBox="1">
            <a:spLocks/>
          </p:cNvSpPr>
          <p:nvPr/>
        </p:nvSpPr>
        <p:spPr bwMode="auto">
          <a:xfrm>
            <a:off x="4800600" y="1447800"/>
            <a:ext cx="42672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82575">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lnSpc>
                <a:spcPct val="80000"/>
              </a:lnSpc>
              <a:spcBef>
                <a:spcPts val="600"/>
              </a:spcBef>
              <a:buClr>
                <a:schemeClr val="accent1"/>
              </a:buClr>
              <a:buSzPct val="80000"/>
              <a:buFont typeface="Wingdings 2" panose="05020102010507070707" pitchFamily="18" charset="2"/>
              <a:buNone/>
            </a:pPr>
            <a:r>
              <a:rPr lang="en-US" altLang="ja-JP" sz="1900">
                <a:latin typeface="Calibri" panose="020F0502020204030204" pitchFamily="34" charset="0"/>
              </a:rPr>
              <a:t>class tiger: public animal</a:t>
            </a:r>
          </a:p>
          <a:p>
            <a:pPr eaLnBrk="1" hangingPunct="1">
              <a:lnSpc>
                <a:spcPct val="80000"/>
              </a:lnSpc>
              <a:spcBef>
                <a:spcPts val="600"/>
              </a:spcBef>
              <a:buClr>
                <a:schemeClr val="accent1"/>
              </a:buClr>
              <a:buSzPct val="80000"/>
              <a:buFont typeface="Wingdings 2" panose="05020102010507070707" pitchFamily="18" charset="2"/>
              <a:buNone/>
            </a:pPr>
            <a:r>
              <a:rPr lang="en-US" altLang="ja-JP" sz="1900">
                <a:latin typeface="Calibri" panose="020F0502020204030204" pitchFamily="34" charset="0"/>
              </a:rPr>
              <a:t>{</a:t>
            </a:r>
          </a:p>
          <a:p>
            <a:pPr eaLnBrk="1" hangingPunct="1">
              <a:lnSpc>
                <a:spcPct val="80000"/>
              </a:lnSpc>
              <a:spcBef>
                <a:spcPts val="600"/>
              </a:spcBef>
              <a:buClr>
                <a:schemeClr val="accent1"/>
              </a:buClr>
              <a:buSzPct val="80000"/>
              <a:buFont typeface="Wingdings 2" panose="05020102010507070707" pitchFamily="18" charset="2"/>
              <a:buNone/>
            </a:pPr>
            <a:r>
              <a:rPr lang="en-US" altLang="ja-JP" sz="1900">
                <a:latin typeface="Calibri" panose="020F0502020204030204" pitchFamily="34" charset="0"/>
              </a:rPr>
              <a:t>     public:</a:t>
            </a:r>
          </a:p>
          <a:p>
            <a:pPr eaLnBrk="1" hangingPunct="1">
              <a:lnSpc>
                <a:spcPct val="80000"/>
              </a:lnSpc>
              <a:spcBef>
                <a:spcPts val="600"/>
              </a:spcBef>
              <a:buClr>
                <a:schemeClr val="accent1"/>
              </a:buClr>
              <a:buSzPct val="80000"/>
              <a:buFont typeface="Wingdings 2" panose="05020102010507070707" pitchFamily="18" charset="2"/>
              <a:buNone/>
            </a:pPr>
            <a:r>
              <a:rPr lang="en-US" altLang="ja-JP" sz="1900">
                <a:latin typeface="Calibri" panose="020F0502020204030204" pitchFamily="34" charset="0"/>
              </a:rPr>
              <a:t>     </a:t>
            </a:r>
            <a:r>
              <a:rPr lang="en-US" altLang="ja-JP" sz="1900" b="1">
                <a:latin typeface="Calibri" panose="020F0502020204030204" pitchFamily="34" charset="0"/>
              </a:rPr>
              <a:t>void init()</a:t>
            </a:r>
          </a:p>
          <a:p>
            <a:pPr eaLnBrk="1" hangingPunct="1">
              <a:lnSpc>
                <a:spcPct val="80000"/>
              </a:lnSpc>
              <a:spcBef>
                <a:spcPts val="600"/>
              </a:spcBef>
              <a:buClr>
                <a:schemeClr val="accent1"/>
              </a:buClr>
              <a:buSzPct val="80000"/>
              <a:buFont typeface="Wingdings 2" panose="05020102010507070707" pitchFamily="18" charset="2"/>
              <a:buNone/>
            </a:pPr>
            <a:r>
              <a:rPr lang="en-US" altLang="ja-JP" sz="1900">
                <a:latin typeface="Calibri" panose="020F0502020204030204" pitchFamily="34" charset="0"/>
              </a:rPr>
              <a:t>     {</a:t>
            </a:r>
          </a:p>
          <a:p>
            <a:pPr eaLnBrk="1" hangingPunct="1">
              <a:lnSpc>
                <a:spcPct val="80000"/>
              </a:lnSpc>
              <a:spcBef>
                <a:spcPts val="600"/>
              </a:spcBef>
              <a:buClr>
                <a:schemeClr val="accent1"/>
              </a:buClr>
              <a:buSzPct val="80000"/>
              <a:buFont typeface="Wingdings 2" panose="05020102010507070707" pitchFamily="18" charset="2"/>
              <a:buNone/>
            </a:pPr>
            <a:r>
              <a:rPr lang="en-US" altLang="ja-JP" sz="1900">
                <a:latin typeface="Calibri" panose="020F0502020204030204" pitchFamily="34" charset="0"/>
              </a:rPr>
              <a:t>         speed = 90;</a:t>
            </a:r>
          </a:p>
          <a:p>
            <a:pPr eaLnBrk="1" hangingPunct="1">
              <a:lnSpc>
                <a:spcPct val="80000"/>
              </a:lnSpc>
              <a:spcBef>
                <a:spcPts val="600"/>
              </a:spcBef>
              <a:buClr>
                <a:schemeClr val="accent1"/>
              </a:buClr>
              <a:buSzPct val="80000"/>
              <a:buFont typeface="Wingdings 2" panose="05020102010507070707" pitchFamily="18" charset="2"/>
              <a:buNone/>
            </a:pPr>
            <a:r>
              <a:rPr lang="en-US" altLang="ja-JP" sz="1900">
                <a:latin typeface="Calibri" panose="020F0502020204030204" pitchFamily="34" charset="0"/>
              </a:rPr>
              <a:t>         strcpy(color, “Red”);</a:t>
            </a:r>
          </a:p>
          <a:p>
            <a:pPr eaLnBrk="1" hangingPunct="1">
              <a:lnSpc>
                <a:spcPct val="80000"/>
              </a:lnSpc>
              <a:spcBef>
                <a:spcPts val="600"/>
              </a:spcBef>
              <a:buClr>
                <a:schemeClr val="accent1"/>
              </a:buClr>
              <a:buSzPct val="80000"/>
              <a:buFont typeface="Wingdings 2" panose="05020102010507070707" pitchFamily="18" charset="2"/>
              <a:buNone/>
            </a:pPr>
            <a:r>
              <a:rPr lang="en-US" altLang="ja-JP" sz="1900"/>
              <a:t>      }</a:t>
            </a:r>
          </a:p>
          <a:p>
            <a:pPr eaLnBrk="1" hangingPunct="1">
              <a:lnSpc>
                <a:spcPct val="80000"/>
              </a:lnSpc>
              <a:spcBef>
                <a:spcPts val="600"/>
              </a:spcBef>
              <a:buClr>
                <a:schemeClr val="accent1"/>
              </a:buClr>
              <a:buSzPct val="80000"/>
              <a:buFont typeface="Wingdings 2" panose="05020102010507070707" pitchFamily="18" charset="2"/>
              <a:buNone/>
            </a:pPr>
            <a:r>
              <a:rPr lang="en-US" altLang="ja-JP" sz="1900">
                <a:latin typeface="Calibri" panose="020F0502020204030204" pitchFamily="34" charset="0"/>
              </a:rPr>
              <a:t>      </a:t>
            </a:r>
            <a:r>
              <a:rPr lang="en-US" altLang="ja-JP" sz="1900" b="1">
                <a:latin typeface="Calibri" panose="020F0502020204030204" pitchFamily="34" charset="0"/>
              </a:rPr>
              <a:t>void show()</a:t>
            </a:r>
          </a:p>
          <a:p>
            <a:pPr eaLnBrk="1" hangingPunct="1">
              <a:lnSpc>
                <a:spcPct val="80000"/>
              </a:lnSpc>
              <a:spcBef>
                <a:spcPts val="600"/>
              </a:spcBef>
              <a:buClr>
                <a:schemeClr val="accent1"/>
              </a:buClr>
              <a:buSzPct val="80000"/>
              <a:buFont typeface="Wingdings 2" panose="05020102010507070707" pitchFamily="18" charset="2"/>
              <a:buNone/>
            </a:pPr>
            <a:r>
              <a:rPr lang="en-US" altLang="ja-JP" sz="1900"/>
              <a:t>      {</a:t>
            </a:r>
            <a:endParaRPr lang="en-US" altLang="ja-JP" sz="1900">
              <a:latin typeface="Calibri" panose="020F0502020204030204" pitchFamily="34" charset="0"/>
            </a:endParaRPr>
          </a:p>
          <a:p>
            <a:pPr eaLnBrk="1" hangingPunct="1">
              <a:lnSpc>
                <a:spcPct val="80000"/>
              </a:lnSpc>
              <a:spcBef>
                <a:spcPts val="600"/>
              </a:spcBef>
              <a:buClr>
                <a:schemeClr val="accent1"/>
              </a:buClr>
              <a:buSzPct val="80000"/>
              <a:buFont typeface="Wingdings 2" panose="05020102010507070707" pitchFamily="18" charset="2"/>
              <a:buNone/>
            </a:pPr>
            <a:r>
              <a:rPr lang="en-US" altLang="ja-JP" sz="1900">
                <a:latin typeface="Calibri" panose="020F0502020204030204" pitchFamily="34" charset="0"/>
              </a:rPr>
              <a:t>         cout&lt;&lt;"</a:t>
            </a:r>
            <a:r>
              <a:rPr lang="en-US" altLang="ja-JP" sz="1900">
                <a:solidFill>
                  <a:srgbClr val="FF0000"/>
                </a:solidFill>
                <a:latin typeface="Calibri" panose="020F0502020204030204" pitchFamily="34" charset="0"/>
              </a:rPr>
              <a:t>Speed of a tiger is </a:t>
            </a:r>
            <a:r>
              <a:rPr lang="en-US" altLang="ja-JP" sz="1900">
                <a:latin typeface="Calibri" panose="020F0502020204030204" pitchFamily="34" charset="0"/>
              </a:rPr>
              <a:t>"&lt;&lt;speed&lt;&lt;“miles/hour”&lt;&lt;endl;</a:t>
            </a:r>
          </a:p>
          <a:p>
            <a:pPr eaLnBrk="1" hangingPunct="1">
              <a:lnSpc>
                <a:spcPct val="80000"/>
              </a:lnSpc>
              <a:spcBef>
                <a:spcPts val="600"/>
              </a:spcBef>
              <a:buClr>
                <a:schemeClr val="accent1"/>
              </a:buClr>
              <a:buSzPct val="80000"/>
              <a:buFont typeface="Wingdings 2" panose="05020102010507070707" pitchFamily="18" charset="2"/>
              <a:buNone/>
            </a:pPr>
            <a:r>
              <a:rPr lang="en-US" altLang="ja-JP" sz="1900">
                <a:latin typeface="Calibri" panose="020F0502020204030204" pitchFamily="34" charset="0"/>
              </a:rPr>
              <a:t>         cout&lt;&lt;"</a:t>
            </a:r>
            <a:r>
              <a:rPr lang="en-US" altLang="ja-JP" sz="1900">
                <a:solidFill>
                  <a:srgbClr val="FF0000"/>
                </a:solidFill>
                <a:latin typeface="Calibri" panose="020F0502020204030204" pitchFamily="34" charset="0"/>
              </a:rPr>
              <a:t>Color of a tiger is </a:t>
            </a:r>
            <a:r>
              <a:rPr lang="en-US" altLang="ja-JP" sz="1900">
                <a:latin typeface="Calibri" panose="020F0502020204030204" pitchFamily="34" charset="0"/>
              </a:rPr>
              <a:t>"&lt;&lt;color&lt;&lt;endl;</a:t>
            </a:r>
          </a:p>
          <a:p>
            <a:pPr eaLnBrk="1" hangingPunct="1">
              <a:lnSpc>
                <a:spcPct val="80000"/>
              </a:lnSpc>
              <a:spcBef>
                <a:spcPts val="600"/>
              </a:spcBef>
              <a:buClr>
                <a:schemeClr val="accent1"/>
              </a:buClr>
              <a:buSzPct val="80000"/>
              <a:buFont typeface="Wingdings 2" panose="05020102010507070707" pitchFamily="18" charset="2"/>
              <a:buNone/>
            </a:pPr>
            <a:r>
              <a:rPr lang="en-US" altLang="ja-JP" sz="1900">
                <a:latin typeface="Calibri" panose="020F0502020204030204" pitchFamily="34" charset="0"/>
              </a:rPr>
              <a:t>      }</a:t>
            </a:r>
          </a:p>
          <a:p>
            <a:pPr eaLnBrk="1" hangingPunct="1">
              <a:lnSpc>
                <a:spcPct val="80000"/>
              </a:lnSpc>
              <a:spcBef>
                <a:spcPts val="600"/>
              </a:spcBef>
              <a:buClr>
                <a:schemeClr val="accent1"/>
              </a:buClr>
              <a:buSzPct val="80000"/>
              <a:buFont typeface="Wingdings 2" panose="05020102010507070707" pitchFamily="18" charset="2"/>
              <a:buNone/>
            </a:pPr>
            <a:r>
              <a:rPr lang="en-US" altLang="ja-JP" sz="1900">
                <a:latin typeface="Calibri" panose="020F0502020204030204" pitchFamily="34" charset="0"/>
              </a:rPr>
              <a:t>};</a:t>
            </a:r>
          </a:p>
        </p:txBody>
      </p:sp>
      <p:cxnSp>
        <p:nvCxnSpPr>
          <p:cNvPr id="7" name="Straight Connector 6"/>
          <p:cNvCxnSpPr/>
          <p:nvPr/>
        </p:nvCxnSpPr>
        <p:spPr>
          <a:xfrm rot="5400000">
            <a:off x="2210594" y="3810794"/>
            <a:ext cx="4724400"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6986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 - Relationship</a:t>
            </a:r>
            <a:endParaRPr lang="en-US" dirty="0"/>
          </a:p>
        </p:txBody>
      </p:sp>
      <p:sp>
        <p:nvSpPr>
          <p:cNvPr id="3" name="Content Placeholder 2"/>
          <p:cNvSpPr>
            <a:spLocks noGrp="1"/>
          </p:cNvSpPr>
          <p:nvPr>
            <p:ph idx="1"/>
          </p:nvPr>
        </p:nvSpPr>
        <p:spPr/>
        <p:txBody>
          <a:bodyPr/>
          <a:lstStyle/>
          <a:p>
            <a:r>
              <a:rPr lang="en-US" dirty="0" smtClean="0"/>
              <a:t>Instance level relationship</a:t>
            </a:r>
          </a:p>
          <a:p>
            <a:pPr lvl="1"/>
            <a:r>
              <a:rPr lang="en-US" dirty="0" smtClean="0"/>
              <a:t>Association</a:t>
            </a:r>
          </a:p>
          <a:p>
            <a:pPr lvl="1"/>
            <a:r>
              <a:rPr lang="en-US" dirty="0" smtClean="0"/>
              <a:t>Aggregation</a:t>
            </a:r>
          </a:p>
          <a:p>
            <a:pPr lvl="1"/>
            <a:r>
              <a:rPr lang="en-US" dirty="0" smtClean="0"/>
              <a:t>Composition</a:t>
            </a:r>
          </a:p>
          <a:p>
            <a:r>
              <a:rPr lang="en-US" dirty="0" smtClean="0"/>
              <a:t>Class level relationship</a:t>
            </a:r>
          </a:p>
          <a:p>
            <a:pPr lvl="1"/>
            <a:r>
              <a:rPr lang="en-US" dirty="0" smtClean="0"/>
              <a:t>Generalization</a:t>
            </a:r>
          </a:p>
          <a:p>
            <a:pPr lvl="1"/>
            <a:r>
              <a:rPr lang="en-US" dirty="0" smtClean="0"/>
              <a:t>Realization</a:t>
            </a:r>
          </a:p>
          <a:p>
            <a:r>
              <a:rPr lang="en-US" dirty="0" smtClean="0"/>
              <a:t>General relationship</a:t>
            </a:r>
          </a:p>
          <a:p>
            <a:pPr lvl="1"/>
            <a:r>
              <a:rPr lang="en-US" dirty="0" smtClean="0"/>
              <a:t>Dependency</a:t>
            </a:r>
          </a:p>
          <a:p>
            <a:pPr lvl="1">
              <a:buNone/>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 – Association Relationship</a:t>
            </a:r>
            <a:endParaRPr lang="en-US" dirty="0"/>
          </a:p>
        </p:txBody>
      </p:sp>
      <p:sp>
        <p:nvSpPr>
          <p:cNvPr id="3" name="Content Placeholder 2"/>
          <p:cNvSpPr>
            <a:spLocks noGrp="1"/>
          </p:cNvSpPr>
          <p:nvPr>
            <p:ph idx="1"/>
          </p:nvPr>
        </p:nvSpPr>
        <p:spPr>
          <a:xfrm>
            <a:off x="304800" y="2514600"/>
            <a:ext cx="8458200" cy="2667000"/>
          </a:xfrm>
        </p:spPr>
        <p:txBody>
          <a:bodyPr/>
          <a:lstStyle/>
          <a:p>
            <a:r>
              <a:rPr lang="en-US" sz="2400" dirty="0" smtClean="0"/>
              <a:t>Represents the static relationship shared among the objects of two classes</a:t>
            </a:r>
          </a:p>
          <a:p>
            <a:r>
              <a:rPr lang="en-US" sz="2400" dirty="0" smtClean="0"/>
              <a:t>Bi-directional:</a:t>
            </a:r>
          </a:p>
          <a:p>
            <a:pPr lvl="1"/>
            <a:r>
              <a:rPr lang="en-US" sz="2000" dirty="0" smtClean="0"/>
              <a:t>both classes are aware of each other and their relationship</a:t>
            </a:r>
          </a:p>
          <a:p>
            <a:r>
              <a:rPr lang="en-US" sz="2400" dirty="0" err="1" smtClean="0"/>
              <a:t>Uni</a:t>
            </a:r>
            <a:r>
              <a:rPr lang="en-US" sz="2400" dirty="0" smtClean="0"/>
              <a:t>-directional:</a:t>
            </a:r>
          </a:p>
          <a:p>
            <a:pPr lvl="1"/>
            <a:r>
              <a:rPr lang="en-US" sz="2000" dirty="0" smtClean="0"/>
              <a:t>two classes are related, but only one class knows that the relationship exists</a:t>
            </a:r>
          </a:p>
        </p:txBody>
      </p:sp>
      <p:pic>
        <p:nvPicPr>
          <p:cNvPr id="9218" name="Picture 2"/>
          <p:cNvPicPr>
            <a:picLocks noChangeAspect="1" noChangeArrowheads="1"/>
          </p:cNvPicPr>
          <p:nvPr/>
        </p:nvPicPr>
        <p:blipFill>
          <a:blip r:embed="rId2" cstate="print"/>
          <a:srcRect/>
          <a:stretch>
            <a:fillRect/>
          </a:stretch>
        </p:blipFill>
        <p:spPr bwMode="auto">
          <a:xfrm>
            <a:off x="2468880" y="1600200"/>
            <a:ext cx="6065520" cy="685800"/>
          </a:xfrm>
          <a:prstGeom prst="rect">
            <a:avLst/>
          </a:prstGeom>
          <a:noFill/>
          <a:ln w="9525">
            <a:noFill/>
            <a:miter lim="800000"/>
            <a:headEnd/>
            <a:tailEnd/>
          </a:ln>
          <a:effectLst/>
        </p:spPr>
      </p:pic>
      <p:sp>
        <p:nvSpPr>
          <p:cNvPr id="5" name="TextBox 4"/>
          <p:cNvSpPr txBox="1"/>
          <p:nvPr/>
        </p:nvSpPr>
        <p:spPr>
          <a:xfrm>
            <a:off x="4191000" y="1066800"/>
            <a:ext cx="1661032" cy="323165"/>
          </a:xfrm>
          <a:prstGeom prst="rect">
            <a:avLst/>
          </a:prstGeom>
          <a:noFill/>
        </p:spPr>
        <p:txBody>
          <a:bodyPr wrap="none" rtlCol="0">
            <a:spAutoFit/>
          </a:bodyPr>
          <a:lstStyle/>
          <a:p>
            <a:r>
              <a:rPr lang="en-US" sz="1500" dirty="0" smtClean="0"/>
              <a:t>Association name</a:t>
            </a:r>
            <a:endParaRPr lang="en-US" sz="1500" dirty="0"/>
          </a:p>
        </p:txBody>
      </p:sp>
      <p:sp>
        <p:nvSpPr>
          <p:cNvPr id="6" name="TextBox 5"/>
          <p:cNvSpPr txBox="1"/>
          <p:nvPr/>
        </p:nvSpPr>
        <p:spPr>
          <a:xfrm>
            <a:off x="5867400" y="2362200"/>
            <a:ext cx="1080489" cy="323165"/>
          </a:xfrm>
          <a:prstGeom prst="rect">
            <a:avLst/>
          </a:prstGeom>
          <a:noFill/>
        </p:spPr>
        <p:txBody>
          <a:bodyPr wrap="none" rtlCol="0">
            <a:spAutoFit/>
          </a:bodyPr>
          <a:lstStyle/>
          <a:p>
            <a:r>
              <a:rPr lang="en-US" sz="1500" dirty="0" smtClean="0"/>
              <a:t>Role name</a:t>
            </a:r>
            <a:endParaRPr lang="en-US" sz="1500" dirty="0"/>
          </a:p>
        </p:txBody>
      </p:sp>
      <p:sp>
        <p:nvSpPr>
          <p:cNvPr id="7" name="TextBox 6"/>
          <p:cNvSpPr txBox="1"/>
          <p:nvPr/>
        </p:nvSpPr>
        <p:spPr>
          <a:xfrm>
            <a:off x="6934200" y="1219200"/>
            <a:ext cx="1073435" cy="323165"/>
          </a:xfrm>
          <a:prstGeom prst="rect">
            <a:avLst/>
          </a:prstGeom>
          <a:noFill/>
        </p:spPr>
        <p:txBody>
          <a:bodyPr wrap="none" rtlCol="0">
            <a:spAutoFit/>
          </a:bodyPr>
          <a:lstStyle/>
          <a:p>
            <a:r>
              <a:rPr lang="en-US" sz="1500" dirty="0" smtClean="0"/>
              <a:t>Multiplicity</a:t>
            </a:r>
            <a:endParaRPr lang="en-US" sz="1500" dirty="0"/>
          </a:p>
        </p:txBody>
      </p:sp>
      <p:sp>
        <p:nvSpPr>
          <p:cNvPr id="8" name="TextBox 7"/>
          <p:cNvSpPr txBox="1"/>
          <p:nvPr/>
        </p:nvSpPr>
        <p:spPr>
          <a:xfrm>
            <a:off x="3048000" y="2362200"/>
            <a:ext cx="868058" cy="323165"/>
          </a:xfrm>
          <a:prstGeom prst="rect">
            <a:avLst/>
          </a:prstGeom>
          <a:noFill/>
        </p:spPr>
        <p:txBody>
          <a:bodyPr wrap="none" rtlCol="0">
            <a:spAutoFit/>
          </a:bodyPr>
          <a:lstStyle/>
          <a:p>
            <a:r>
              <a:rPr lang="en-US" sz="1500" dirty="0" smtClean="0"/>
              <a:t>Visibility</a:t>
            </a:r>
            <a:endParaRPr lang="en-US" sz="1500" dirty="0"/>
          </a:p>
        </p:txBody>
      </p:sp>
      <p:cxnSp>
        <p:nvCxnSpPr>
          <p:cNvPr id="10" name="Straight Connector 9"/>
          <p:cNvCxnSpPr>
            <a:endCxn id="8" idx="0"/>
          </p:cNvCxnSpPr>
          <p:nvPr/>
        </p:nvCxnSpPr>
        <p:spPr bwMode="auto">
          <a:xfrm rot="5400000">
            <a:off x="3417415" y="2274414"/>
            <a:ext cx="152400" cy="2317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rot="5400000">
            <a:off x="6133306" y="2247900"/>
            <a:ext cx="229394" cy="1531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rot="5400000" flipH="1" flipV="1">
            <a:off x="7048500" y="1638300"/>
            <a:ext cx="2286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a:endCxn id="5" idx="2"/>
          </p:cNvCxnSpPr>
          <p:nvPr/>
        </p:nvCxnSpPr>
        <p:spPr bwMode="auto">
          <a:xfrm rot="16200000" flipV="1">
            <a:off x="4920241" y="1491241"/>
            <a:ext cx="210235" cy="7684"/>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9219" name="Picture 3"/>
          <p:cNvPicPr>
            <a:picLocks noChangeAspect="1" noChangeArrowheads="1"/>
          </p:cNvPicPr>
          <p:nvPr/>
        </p:nvPicPr>
        <p:blipFill>
          <a:blip r:embed="rId3" cstate="print"/>
          <a:srcRect/>
          <a:stretch>
            <a:fillRect/>
          </a:stretch>
        </p:blipFill>
        <p:spPr bwMode="auto">
          <a:xfrm>
            <a:off x="2743200" y="5257800"/>
            <a:ext cx="5791200" cy="106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 – Association Relationship</a:t>
            </a:r>
            <a:endParaRPr lang="en-US" dirty="0"/>
          </a:p>
        </p:txBody>
      </p:sp>
      <p:pic>
        <p:nvPicPr>
          <p:cNvPr id="5124" name="Picture 4"/>
          <p:cNvPicPr>
            <a:picLocks noChangeAspect="1" noChangeArrowheads="1"/>
          </p:cNvPicPr>
          <p:nvPr/>
        </p:nvPicPr>
        <p:blipFill>
          <a:blip r:embed="rId2" cstate="print"/>
          <a:srcRect/>
          <a:stretch>
            <a:fillRect/>
          </a:stretch>
        </p:blipFill>
        <p:spPr bwMode="auto">
          <a:xfrm>
            <a:off x="301831" y="1066800"/>
            <a:ext cx="5032169" cy="833282"/>
          </a:xfrm>
          <a:prstGeom prst="rect">
            <a:avLst/>
          </a:prstGeom>
          <a:noFill/>
        </p:spPr>
      </p:pic>
      <p:pic>
        <p:nvPicPr>
          <p:cNvPr id="5125" name="Picture 5"/>
          <p:cNvPicPr>
            <a:picLocks noChangeAspect="1" noChangeArrowheads="1"/>
          </p:cNvPicPr>
          <p:nvPr/>
        </p:nvPicPr>
        <p:blipFill>
          <a:blip r:embed="rId3" cstate="print"/>
          <a:srcRect/>
          <a:stretch>
            <a:fillRect/>
          </a:stretch>
        </p:blipFill>
        <p:spPr bwMode="auto">
          <a:xfrm>
            <a:off x="304799" y="1905000"/>
            <a:ext cx="5013433" cy="1600200"/>
          </a:xfrm>
          <a:prstGeom prst="rect">
            <a:avLst/>
          </a:prstGeom>
          <a:noFill/>
        </p:spPr>
      </p:pic>
      <p:pic>
        <p:nvPicPr>
          <p:cNvPr id="6" name="Picture 6"/>
          <p:cNvPicPr>
            <a:picLocks noGrp="1" noChangeAspect="1" noChangeArrowheads="1"/>
          </p:cNvPicPr>
          <p:nvPr>
            <p:ph sz="half" idx="4294967295"/>
          </p:nvPr>
        </p:nvPicPr>
        <p:blipFill>
          <a:blip r:embed="rId4" cstate="print"/>
          <a:srcRect/>
          <a:stretch>
            <a:fillRect/>
          </a:stretch>
        </p:blipFill>
        <p:spPr>
          <a:xfrm>
            <a:off x="3124200" y="3733800"/>
            <a:ext cx="5473700" cy="2321091"/>
          </a:xfrm>
          <a:prstGeom prst="rect">
            <a:avLst/>
          </a:prstGeom>
          <a:noFill/>
          <a:ln/>
        </p:spPr>
      </p:pic>
      <p:sp>
        <p:nvSpPr>
          <p:cNvPr id="7" name="TextBox 6"/>
          <p:cNvSpPr txBox="1"/>
          <p:nvPr/>
        </p:nvSpPr>
        <p:spPr>
          <a:xfrm>
            <a:off x="5181600" y="2209800"/>
            <a:ext cx="2362200" cy="369332"/>
          </a:xfrm>
          <a:prstGeom prst="rect">
            <a:avLst/>
          </a:prstGeom>
          <a:noFill/>
        </p:spPr>
        <p:txBody>
          <a:bodyPr wrap="square" rtlCol="0">
            <a:spAutoFit/>
          </a:bodyPr>
          <a:lstStyle/>
          <a:p>
            <a:r>
              <a:rPr lang="en-US" dirty="0" smtClean="0"/>
              <a:t>Association class</a:t>
            </a:r>
            <a:endParaRPr lang="en-US" dirty="0"/>
          </a:p>
        </p:txBody>
      </p:sp>
      <p:cxnSp>
        <p:nvCxnSpPr>
          <p:cNvPr id="11" name="Straight Arrow Connector 10"/>
          <p:cNvCxnSpPr>
            <a:stCxn id="7" idx="1"/>
          </p:cNvCxnSpPr>
          <p:nvPr/>
        </p:nvCxnSpPr>
        <p:spPr bwMode="auto">
          <a:xfrm rot="10800000">
            <a:off x="3657600" y="2286000"/>
            <a:ext cx="1524000" cy="1084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TextBox 14"/>
          <p:cNvSpPr txBox="1"/>
          <p:nvPr/>
        </p:nvSpPr>
        <p:spPr>
          <a:xfrm>
            <a:off x="7620000" y="4572000"/>
            <a:ext cx="1447800" cy="646331"/>
          </a:xfrm>
          <a:prstGeom prst="rect">
            <a:avLst/>
          </a:prstGeom>
          <a:noFill/>
        </p:spPr>
        <p:txBody>
          <a:bodyPr wrap="square" rtlCol="0">
            <a:spAutoFit/>
          </a:bodyPr>
          <a:lstStyle/>
          <a:p>
            <a:r>
              <a:rPr lang="en-US" dirty="0" smtClean="0"/>
              <a:t>Reflexive association</a:t>
            </a:r>
            <a:endParaRPr lang="en-US" dirty="0"/>
          </a:p>
        </p:txBody>
      </p:sp>
      <p:cxnSp>
        <p:nvCxnSpPr>
          <p:cNvPr id="17" name="Straight Arrow Connector 16"/>
          <p:cNvCxnSpPr>
            <a:stCxn id="15" idx="1"/>
          </p:cNvCxnSpPr>
          <p:nvPr/>
        </p:nvCxnSpPr>
        <p:spPr bwMode="auto">
          <a:xfrm rot="10800000">
            <a:off x="7239000" y="4800600"/>
            <a:ext cx="381000" cy="945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 – Aggregation Relationship</a:t>
            </a:r>
            <a:endParaRPr lang="en-US" dirty="0"/>
          </a:p>
        </p:txBody>
      </p:sp>
      <p:sp>
        <p:nvSpPr>
          <p:cNvPr id="3" name="Content Placeholder 2"/>
          <p:cNvSpPr>
            <a:spLocks noGrp="1"/>
          </p:cNvSpPr>
          <p:nvPr>
            <p:ph idx="1"/>
          </p:nvPr>
        </p:nvSpPr>
        <p:spPr>
          <a:xfrm>
            <a:off x="304800" y="2438400"/>
            <a:ext cx="8610600" cy="3657600"/>
          </a:xfrm>
        </p:spPr>
        <p:txBody>
          <a:bodyPr/>
          <a:lstStyle/>
          <a:p>
            <a:r>
              <a:rPr lang="en-US" sz="2800" dirty="0" smtClean="0"/>
              <a:t>A type of association</a:t>
            </a:r>
          </a:p>
          <a:p>
            <a:r>
              <a:rPr lang="en-US" sz="2800" dirty="0" smtClean="0"/>
              <a:t>Aggregation – “Has a” relationship</a:t>
            </a:r>
          </a:p>
          <a:p>
            <a:r>
              <a:rPr lang="en-US" sz="2800" dirty="0" smtClean="0"/>
              <a:t>One class is collection or container of another classes</a:t>
            </a:r>
          </a:p>
          <a:p>
            <a:r>
              <a:rPr lang="en-US" sz="2800" dirty="0" smtClean="0"/>
              <a:t>Contained classes do not have strong life cycle dependency on the container</a:t>
            </a:r>
          </a:p>
          <a:p>
            <a:pPr lvl="1"/>
            <a:r>
              <a:rPr lang="en-US" sz="2000" dirty="0" smtClean="0"/>
              <a:t>If container is destroyed, contents are not.</a:t>
            </a:r>
          </a:p>
          <a:p>
            <a:pPr lvl="1"/>
            <a:endParaRPr lang="en-US" sz="2800" dirty="0"/>
          </a:p>
        </p:txBody>
      </p:sp>
      <p:pic>
        <p:nvPicPr>
          <p:cNvPr id="4099" name="Picture 3"/>
          <p:cNvPicPr>
            <a:picLocks noChangeAspect="1" noChangeArrowheads="1"/>
          </p:cNvPicPr>
          <p:nvPr/>
        </p:nvPicPr>
        <p:blipFill>
          <a:blip r:embed="rId2" cstate="print"/>
          <a:srcRect/>
          <a:stretch>
            <a:fillRect/>
          </a:stretch>
        </p:blipFill>
        <p:spPr bwMode="auto">
          <a:xfrm>
            <a:off x="2743200" y="1143000"/>
            <a:ext cx="6214946" cy="838200"/>
          </a:xfrm>
          <a:prstGeom prst="rect">
            <a:avLst/>
          </a:prstGeom>
          <a:noFill/>
          <a:ln w="9525">
            <a:noFill/>
            <a:miter lim="800000"/>
            <a:headEnd/>
            <a:tailEnd/>
          </a:ln>
          <a:effectLst/>
        </p:spPr>
      </p:pic>
      <p:sp>
        <p:nvSpPr>
          <p:cNvPr id="6" name="TextBox 5"/>
          <p:cNvSpPr txBox="1"/>
          <p:nvPr/>
        </p:nvSpPr>
        <p:spPr>
          <a:xfrm>
            <a:off x="2895600" y="2057400"/>
            <a:ext cx="2057400" cy="381000"/>
          </a:xfrm>
          <a:prstGeom prst="rect">
            <a:avLst/>
          </a:prstGeom>
          <a:noFill/>
        </p:spPr>
        <p:txBody>
          <a:bodyPr wrap="square" rtlCol="0">
            <a:spAutoFit/>
          </a:bodyPr>
          <a:lstStyle/>
          <a:p>
            <a:r>
              <a:rPr lang="en-US" dirty="0" smtClean="0"/>
              <a:t>Container class</a:t>
            </a:r>
            <a:endParaRPr lang="en-US" dirty="0"/>
          </a:p>
        </p:txBody>
      </p:sp>
      <p:sp>
        <p:nvSpPr>
          <p:cNvPr id="7" name="TextBox 6"/>
          <p:cNvSpPr txBox="1"/>
          <p:nvPr/>
        </p:nvSpPr>
        <p:spPr>
          <a:xfrm>
            <a:off x="6858000" y="2057400"/>
            <a:ext cx="2057400" cy="381000"/>
          </a:xfrm>
          <a:prstGeom prst="rect">
            <a:avLst/>
          </a:prstGeom>
          <a:noFill/>
        </p:spPr>
        <p:txBody>
          <a:bodyPr wrap="square" rtlCol="0">
            <a:spAutoFit/>
          </a:bodyPr>
          <a:lstStyle/>
          <a:p>
            <a:r>
              <a:rPr lang="en-US" dirty="0" smtClean="0"/>
              <a:t>Contained class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 – Composition Relationship</a:t>
            </a:r>
            <a:endParaRPr lang="en-US" dirty="0"/>
          </a:p>
        </p:txBody>
      </p:sp>
      <p:sp>
        <p:nvSpPr>
          <p:cNvPr id="3" name="Content Placeholder 2"/>
          <p:cNvSpPr>
            <a:spLocks noGrp="1"/>
          </p:cNvSpPr>
          <p:nvPr>
            <p:ph idx="1"/>
          </p:nvPr>
        </p:nvSpPr>
        <p:spPr>
          <a:xfrm>
            <a:off x="304800" y="2362200"/>
            <a:ext cx="8458200" cy="4038600"/>
          </a:xfrm>
        </p:spPr>
        <p:txBody>
          <a:bodyPr/>
          <a:lstStyle/>
          <a:p>
            <a:r>
              <a:rPr lang="en-US" sz="2800" dirty="0" smtClean="0"/>
              <a:t>Strong type of association</a:t>
            </a:r>
          </a:p>
          <a:p>
            <a:r>
              <a:rPr lang="en-US" sz="2800" dirty="0" smtClean="0"/>
              <a:t>Composition - “owns a” relationship</a:t>
            </a:r>
          </a:p>
          <a:p>
            <a:r>
              <a:rPr lang="en-US" sz="2800" dirty="0" smtClean="0"/>
              <a:t>One class is the collection of another class</a:t>
            </a:r>
          </a:p>
          <a:p>
            <a:r>
              <a:rPr lang="en-US" sz="2800" b="1" dirty="0" smtClean="0"/>
              <a:t>Strong</a:t>
            </a:r>
            <a:r>
              <a:rPr lang="en-US" sz="2800" dirty="0" smtClean="0"/>
              <a:t> </a:t>
            </a:r>
            <a:r>
              <a:rPr lang="en-US" sz="2800" b="1" i="1" dirty="0" smtClean="0"/>
              <a:t>life cycle dependency  </a:t>
            </a:r>
            <a:r>
              <a:rPr lang="en-US" sz="2800" dirty="0" smtClean="0"/>
              <a:t>between container objects and contained objects</a:t>
            </a:r>
          </a:p>
          <a:p>
            <a:pPr lvl="1"/>
            <a:r>
              <a:rPr lang="en-US" sz="2000" dirty="0" smtClean="0"/>
              <a:t>If container is destroyed, normally every instance that it contains is also destroyed</a:t>
            </a:r>
            <a:endParaRPr lang="en-US" sz="2000" dirty="0"/>
          </a:p>
        </p:txBody>
      </p:sp>
      <p:pic>
        <p:nvPicPr>
          <p:cNvPr id="10242" name="Picture 2"/>
          <p:cNvPicPr>
            <a:picLocks noChangeAspect="1" noChangeArrowheads="1"/>
          </p:cNvPicPr>
          <p:nvPr/>
        </p:nvPicPr>
        <p:blipFill>
          <a:blip r:embed="rId3" cstate="print"/>
          <a:srcRect/>
          <a:stretch>
            <a:fillRect/>
          </a:stretch>
        </p:blipFill>
        <p:spPr bwMode="auto">
          <a:xfrm>
            <a:off x="4572000" y="1295400"/>
            <a:ext cx="4349931" cy="685800"/>
          </a:xfrm>
          <a:prstGeom prst="rect">
            <a:avLst/>
          </a:prstGeom>
          <a:noFill/>
          <a:ln w="9525">
            <a:noFill/>
            <a:miter lim="800000"/>
            <a:headEnd/>
            <a:tailEnd/>
          </a:ln>
          <a:effectLst/>
        </p:spPr>
      </p:pic>
      <p:sp>
        <p:nvSpPr>
          <p:cNvPr id="5" name="TextBox 4"/>
          <p:cNvSpPr txBox="1"/>
          <p:nvPr/>
        </p:nvSpPr>
        <p:spPr>
          <a:xfrm>
            <a:off x="4114800" y="2057400"/>
            <a:ext cx="1752600" cy="381000"/>
          </a:xfrm>
          <a:prstGeom prst="rect">
            <a:avLst/>
          </a:prstGeom>
          <a:noFill/>
        </p:spPr>
        <p:txBody>
          <a:bodyPr wrap="square" rtlCol="0">
            <a:spAutoFit/>
          </a:bodyPr>
          <a:lstStyle/>
          <a:p>
            <a:r>
              <a:rPr lang="en-US" dirty="0" smtClean="0"/>
              <a:t>Container class</a:t>
            </a:r>
            <a:endParaRPr lang="en-US" dirty="0"/>
          </a:p>
        </p:txBody>
      </p:sp>
      <p:sp>
        <p:nvSpPr>
          <p:cNvPr id="6" name="TextBox 5"/>
          <p:cNvSpPr txBox="1"/>
          <p:nvPr/>
        </p:nvSpPr>
        <p:spPr>
          <a:xfrm>
            <a:off x="7162800" y="2057400"/>
            <a:ext cx="1752600" cy="381000"/>
          </a:xfrm>
          <a:prstGeom prst="rect">
            <a:avLst/>
          </a:prstGeom>
          <a:noFill/>
        </p:spPr>
        <p:txBody>
          <a:bodyPr wrap="square" rtlCol="0">
            <a:spAutoFit/>
          </a:bodyPr>
          <a:lstStyle/>
          <a:p>
            <a:r>
              <a:rPr lang="en-US" dirty="0" smtClean="0"/>
              <a:t>Contained class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smtClean="0"/>
              <a:t>UML</a:t>
            </a:r>
            <a:r>
              <a:rPr lang="en-US" dirty="0"/>
              <a:t>?</a:t>
            </a:r>
          </a:p>
        </p:txBody>
      </p:sp>
      <p:sp>
        <p:nvSpPr>
          <p:cNvPr id="3" name="Content Placeholder 2"/>
          <p:cNvSpPr>
            <a:spLocks noGrp="1"/>
          </p:cNvSpPr>
          <p:nvPr>
            <p:ph idx="1"/>
          </p:nvPr>
        </p:nvSpPr>
        <p:spPr/>
        <p:txBody>
          <a:bodyPr/>
          <a:lstStyle/>
          <a:p>
            <a:r>
              <a:rPr lang="en-US" dirty="0"/>
              <a:t>Graphical </a:t>
            </a:r>
            <a:r>
              <a:rPr lang="en-US" dirty="0" smtClean="0"/>
              <a:t>notation</a:t>
            </a:r>
          </a:p>
          <a:p>
            <a:pPr lvl="1"/>
            <a:r>
              <a:rPr lang="en-US" dirty="0"/>
              <a:t>A picture is worth a thousand </a:t>
            </a:r>
            <a:r>
              <a:rPr lang="en-US" dirty="0" smtClean="0"/>
              <a:t>words</a:t>
            </a:r>
          </a:p>
          <a:p>
            <a:r>
              <a:rPr lang="en-US" b="1" i="1" dirty="0">
                <a:solidFill>
                  <a:srgbClr val="FF0000"/>
                </a:solidFill>
              </a:rPr>
              <a:t>Standard </a:t>
            </a:r>
            <a:r>
              <a:rPr lang="en-US" b="1" i="1" dirty="0" smtClean="0">
                <a:solidFill>
                  <a:srgbClr val="FF0000"/>
                </a:solidFill>
              </a:rPr>
              <a:t>communication</a:t>
            </a:r>
            <a:r>
              <a:rPr lang="en-US" dirty="0" smtClean="0"/>
              <a:t> language</a:t>
            </a:r>
          </a:p>
          <a:p>
            <a:r>
              <a:rPr lang="en-US" dirty="0"/>
              <a:t>Provides multiple diagrams for capturing different </a:t>
            </a:r>
            <a:r>
              <a:rPr lang="en-US" b="1" i="1" dirty="0" smtClean="0">
                <a:solidFill>
                  <a:srgbClr val="FF0000"/>
                </a:solidFill>
              </a:rPr>
              <a:t>Architectural Views</a:t>
            </a:r>
          </a:p>
          <a:p>
            <a:r>
              <a:rPr lang="en-US" dirty="0"/>
              <a:t>Promotes component </a:t>
            </a:r>
            <a:r>
              <a:rPr lang="en-US" dirty="0" smtClean="0"/>
              <a:t>reusability</a:t>
            </a:r>
          </a:p>
          <a:p>
            <a:endParaRPr lang="en-US" dirty="0"/>
          </a:p>
          <a:p>
            <a:pPr marL="0" indent="0">
              <a:buNone/>
            </a:pPr>
            <a:r>
              <a:rPr lang="en-US" dirty="0"/>
              <a:t>UML is a standard language for </a:t>
            </a:r>
            <a:r>
              <a:rPr lang="en-US" b="1" i="1" dirty="0">
                <a:solidFill>
                  <a:srgbClr val="FF0000"/>
                </a:solidFill>
              </a:rPr>
              <a:t>visualizing, specifying, constructing, and documenting </a:t>
            </a:r>
            <a:r>
              <a:rPr lang="en-US" dirty="0"/>
              <a:t>software systems</a:t>
            </a:r>
          </a:p>
        </p:txBody>
      </p:sp>
    </p:spTree>
    <p:extLst>
      <p:ext uri="{BB962C8B-B14F-4D97-AF65-F5344CB8AC3E}">
        <p14:creationId xmlns:p14="http://schemas.microsoft.com/office/powerpoint/2010/main" val="3481279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 – Generalization Relationship</a:t>
            </a:r>
            <a:endParaRPr lang="en-US" dirty="0"/>
          </a:p>
        </p:txBody>
      </p:sp>
      <p:sp>
        <p:nvSpPr>
          <p:cNvPr id="3" name="Content Placeholder 2"/>
          <p:cNvSpPr>
            <a:spLocks noGrp="1"/>
          </p:cNvSpPr>
          <p:nvPr>
            <p:ph idx="1"/>
          </p:nvPr>
        </p:nvSpPr>
        <p:spPr>
          <a:xfrm>
            <a:off x="304800" y="1143000"/>
            <a:ext cx="5410200" cy="5257800"/>
          </a:xfrm>
        </p:spPr>
        <p:txBody>
          <a:bodyPr/>
          <a:lstStyle/>
          <a:p>
            <a:r>
              <a:rPr lang="en-US" sz="2800" dirty="0" smtClean="0"/>
              <a:t>Generalization – Inheritance or  “Is a” relationship -</a:t>
            </a:r>
          </a:p>
          <a:p>
            <a:pPr lvl="1"/>
            <a:r>
              <a:rPr lang="en-US" dirty="0" smtClean="0"/>
              <a:t>“Professor” </a:t>
            </a:r>
            <a:r>
              <a:rPr lang="en-US" b="1" dirty="0" smtClean="0"/>
              <a:t>is a</a:t>
            </a:r>
            <a:r>
              <a:rPr lang="en-US" dirty="0" smtClean="0"/>
              <a:t> subtype of Person</a:t>
            </a:r>
          </a:p>
          <a:p>
            <a:pPr lvl="1"/>
            <a:r>
              <a:rPr lang="en-US" dirty="0" smtClean="0"/>
              <a:t>“Person” is a generalization of “Student” and “Professor”</a:t>
            </a:r>
          </a:p>
          <a:p>
            <a:pPr>
              <a:buNone/>
            </a:pPr>
            <a:r>
              <a:rPr lang="en-US" dirty="0" smtClean="0"/>
              <a:t>	</a:t>
            </a:r>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5791200" y="1905000"/>
            <a:ext cx="3105150" cy="1752600"/>
          </a:xfrm>
          <a:prstGeom prst="rect">
            <a:avLst/>
          </a:prstGeom>
          <a:noFill/>
          <a:ln w="9525">
            <a:noFill/>
            <a:miter lim="800000"/>
            <a:headEnd/>
            <a:tailEnd/>
          </a:ln>
          <a:effectLst/>
        </p:spPr>
      </p:pic>
      <p:sp>
        <p:nvSpPr>
          <p:cNvPr id="5" name="TextBox 4"/>
          <p:cNvSpPr txBox="1"/>
          <p:nvPr/>
        </p:nvSpPr>
        <p:spPr>
          <a:xfrm>
            <a:off x="6019800" y="1371600"/>
            <a:ext cx="2743200" cy="369332"/>
          </a:xfrm>
          <a:prstGeom prst="rect">
            <a:avLst/>
          </a:prstGeom>
          <a:noFill/>
        </p:spPr>
        <p:txBody>
          <a:bodyPr wrap="square" rtlCol="0">
            <a:spAutoFit/>
          </a:bodyPr>
          <a:lstStyle/>
          <a:p>
            <a:r>
              <a:rPr lang="en-US" dirty="0" err="1" smtClean="0"/>
              <a:t>Supertype</a:t>
            </a:r>
            <a:r>
              <a:rPr lang="en-US" dirty="0" smtClean="0"/>
              <a:t> – Super class</a:t>
            </a:r>
            <a:endParaRPr lang="en-US" dirty="0"/>
          </a:p>
        </p:txBody>
      </p:sp>
      <p:sp>
        <p:nvSpPr>
          <p:cNvPr id="6" name="TextBox 5"/>
          <p:cNvSpPr txBox="1"/>
          <p:nvPr/>
        </p:nvSpPr>
        <p:spPr>
          <a:xfrm>
            <a:off x="6019800" y="3810000"/>
            <a:ext cx="2743200" cy="369332"/>
          </a:xfrm>
          <a:prstGeom prst="rect">
            <a:avLst/>
          </a:prstGeom>
          <a:noFill/>
        </p:spPr>
        <p:txBody>
          <a:bodyPr wrap="square" rtlCol="0">
            <a:spAutoFit/>
          </a:bodyPr>
          <a:lstStyle/>
          <a:p>
            <a:r>
              <a:rPr lang="en-US" dirty="0" smtClean="0"/>
              <a:t>Subtype – Sub class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 – Other Relationship</a:t>
            </a:r>
            <a:endParaRPr lang="en-US" dirty="0"/>
          </a:p>
        </p:txBody>
      </p:sp>
      <p:sp>
        <p:nvSpPr>
          <p:cNvPr id="3" name="Content Placeholder 2"/>
          <p:cNvSpPr>
            <a:spLocks noGrp="1"/>
          </p:cNvSpPr>
          <p:nvPr>
            <p:ph idx="1"/>
          </p:nvPr>
        </p:nvSpPr>
        <p:spPr>
          <a:xfrm>
            <a:off x="304800" y="2895600"/>
            <a:ext cx="8458200" cy="1905000"/>
          </a:xfrm>
        </p:spPr>
        <p:txBody>
          <a:bodyPr/>
          <a:lstStyle/>
          <a:p>
            <a:r>
              <a:rPr lang="en-US" sz="2500" dirty="0" smtClean="0"/>
              <a:t>Dependency Relationship</a:t>
            </a:r>
          </a:p>
          <a:p>
            <a:pPr lvl="1"/>
            <a:r>
              <a:rPr lang="en-US" sz="2000" dirty="0" smtClean="0"/>
              <a:t>Weak relationship</a:t>
            </a:r>
          </a:p>
          <a:p>
            <a:pPr lvl="1"/>
            <a:r>
              <a:rPr lang="en-US" sz="2000" dirty="0" smtClean="0"/>
              <a:t>One class depend on the other because it use the other</a:t>
            </a:r>
          </a:p>
          <a:p>
            <a:pPr lvl="1"/>
            <a:r>
              <a:rPr lang="en-US" sz="2000" dirty="0" smtClean="0"/>
              <a:t>Dependency exists if a class is a parameter variable of a method of another class</a:t>
            </a:r>
            <a:endParaRPr lang="en-US" sz="2000" dirty="0"/>
          </a:p>
        </p:txBody>
      </p:sp>
      <p:pic>
        <p:nvPicPr>
          <p:cNvPr id="13314" name="Picture 2"/>
          <p:cNvPicPr>
            <a:picLocks noChangeAspect="1" noChangeArrowheads="1"/>
          </p:cNvPicPr>
          <p:nvPr/>
        </p:nvPicPr>
        <p:blipFill>
          <a:blip r:embed="rId2" cstate="print"/>
          <a:srcRect/>
          <a:stretch>
            <a:fillRect/>
          </a:stretch>
        </p:blipFill>
        <p:spPr bwMode="auto">
          <a:xfrm>
            <a:off x="304800" y="1143000"/>
            <a:ext cx="5543549" cy="1828800"/>
          </a:xfrm>
          <a:prstGeom prst="rect">
            <a:avLst/>
          </a:prstGeom>
          <a:noFill/>
          <a:ln w="9525">
            <a:noFill/>
            <a:miter lim="800000"/>
            <a:headEnd/>
            <a:tailEnd/>
          </a:ln>
          <a:effectLst/>
        </p:spPr>
      </p:pic>
      <p:sp>
        <p:nvSpPr>
          <p:cNvPr id="5" name="Content Placeholder 2"/>
          <p:cNvSpPr txBox="1">
            <a:spLocks/>
          </p:cNvSpPr>
          <p:nvPr/>
        </p:nvSpPr>
        <p:spPr bwMode="auto">
          <a:xfrm>
            <a:off x="304800" y="5257800"/>
            <a:ext cx="8534400" cy="129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lang="en-US" sz="2800" kern="0" dirty="0" smtClean="0">
                <a:solidFill>
                  <a:srgbClr val="000080"/>
                </a:solidFill>
              </a:rPr>
              <a:t>Realization Relationship</a:t>
            </a:r>
          </a:p>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lang="en-US" sz="2000" dirty="0" smtClean="0">
                <a:solidFill>
                  <a:srgbClr val="000080"/>
                </a:solidFill>
              </a:rPr>
              <a:t>One model implement/realize the other model</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000" b="0" i="0" u="none" strike="noStrike" kern="0" cap="none" spc="0" normalizeH="0" baseline="0" noProof="0" dirty="0" smtClean="0">
                <a:ln>
                  <a:noFill/>
                </a:ln>
                <a:solidFill>
                  <a:srgbClr val="000080"/>
                </a:solidFill>
                <a:effectLst/>
                <a:uLnTx/>
                <a:uFillTx/>
                <a:latin typeface="+mn-lt"/>
              </a:rPr>
              <a:t>Ex: One class implement the interface defined by other class</a:t>
            </a:r>
          </a:p>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endParaRPr kumimoji="0" lang="en-US" sz="3200" b="0" i="0" u="none" strike="noStrike" kern="0" cap="none" spc="0" normalizeH="0" baseline="0" noProof="0" dirty="0">
              <a:ln>
                <a:noFill/>
              </a:ln>
              <a:solidFill>
                <a:srgbClr val="000080"/>
              </a:solidFill>
              <a:effectLst/>
              <a:uLnTx/>
              <a:uFillTx/>
              <a:latin typeface="+mn-lt"/>
              <a:ea typeface="+mn-ea"/>
              <a:cs typeface="+mn-cs"/>
            </a:endParaRPr>
          </a:p>
        </p:txBody>
      </p:sp>
      <p:pic>
        <p:nvPicPr>
          <p:cNvPr id="6" name="Picture 2"/>
          <p:cNvPicPr>
            <a:picLocks noChangeAspect="1" noChangeArrowheads="1"/>
          </p:cNvPicPr>
          <p:nvPr/>
        </p:nvPicPr>
        <p:blipFill>
          <a:blip r:embed="rId3" cstate="print"/>
          <a:srcRect/>
          <a:stretch>
            <a:fillRect/>
          </a:stretch>
        </p:blipFill>
        <p:spPr bwMode="auto">
          <a:xfrm>
            <a:off x="5105400" y="4419600"/>
            <a:ext cx="3429000" cy="12601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Good Class Diagram</a:t>
            </a:r>
            <a:endParaRPr lang="en-US" dirty="0"/>
          </a:p>
        </p:txBody>
      </p:sp>
      <p:sp>
        <p:nvSpPr>
          <p:cNvPr id="3" name="Content Placeholder 2"/>
          <p:cNvSpPr>
            <a:spLocks noGrp="1"/>
          </p:cNvSpPr>
          <p:nvPr>
            <p:ph idx="1"/>
          </p:nvPr>
        </p:nvSpPr>
        <p:spPr/>
        <p:txBody>
          <a:bodyPr/>
          <a:lstStyle/>
          <a:p>
            <a:r>
              <a:rPr lang="en-US" sz="2400" b="1" dirty="0" smtClean="0"/>
              <a:t>Name</a:t>
            </a:r>
            <a:r>
              <a:rPr lang="en-US" sz="2400" dirty="0" smtClean="0"/>
              <a:t> of class, name of diagram should be </a:t>
            </a:r>
            <a:r>
              <a:rPr lang="en-US" sz="2400" b="1" dirty="0" smtClean="0"/>
              <a:t>meaningful</a:t>
            </a:r>
            <a:r>
              <a:rPr lang="en-US" sz="2400" dirty="0" smtClean="0"/>
              <a:t> to describe the aspect of the system</a:t>
            </a:r>
          </a:p>
          <a:p>
            <a:r>
              <a:rPr lang="en-US" sz="2400" dirty="0" smtClean="0"/>
              <a:t>Element and relationship should be identified in advance</a:t>
            </a:r>
          </a:p>
          <a:p>
            <a:r>
              <a:rPr lang="en-US" sz="2400" dirty="0" smtClean="0"/>
              <a:t>Responsibility (attributes and methods) should be identified in advance</a:t>
            </a:r>
          </a:p>
          <a:p>
            <a:r>
              <a:rPr lang="en-US" sz="2400" dirty="0" smtClean="0"/>
              <a:t>For a class: </a:t>
            </a:r>
            <a:r>
              <a:rPr lang="en-US" sz="2400" b="1" dirty="0" smtClean="0"/>
              <a:t>Minimum of properties </a:t>
            </a:r>
            <a:r>
              <a:rPr lang="en-US" sz="2400" dirty="0" smtClean="0"/>
              <a:t>should be specified.</a:t>
            </a:r>
          </a:p>
          <a:p>
            <a:pPr lvl="1"/>
            <a:r>
              <a:rPr lang="en-US" sz="2000" dirty="0" smtClean="0"/>
              <a:t>Unnecessary properties make class diagram look complicated</a:t>
            </a:r>
          </a:p>
          <a:p>
            <a:r>
              <a:rPr lang="en-US" sz="2400" dirty="0" smtClean="0"/>
              <a:t>Use note when ever required</a:t>
            </a:r>
          </a:p>
          <a:p>
            <a:r>
              <a:rPr lang="en-US" sz="2400" dirty="0" smtClean="0"/>
              <a:t>Diagram may be drawn on plain paper and rework many times to make it correct</a:t>
            </a:r>
          </a:p>
          <a:p>
            <a:pPr lvl="1"/>
            <a:endParaRPr lang="en-US" dirty="0" smtClean="0"/>
          </a:p>
          <a:p>
            <a:endParaRPr lang="en-US" sz="2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 (1)</a:t>
            </a:r>
            <a:endParaRPr lang="en-US" dirty="0"/>
          </a:p>
        </p:txBody>
      </p:sp>
      <p:sp>
        <p:nvSpPr>
          <p:cNvPr id="3" name="Content Placeholder 2"/>
          <p:cNvSpPr>
            <a:spLocks noGrp="1"/>
          </p:cNvSpPr>
          <p:nvPr>
            <p:ph idx="1"/>
          </p:nvPr>
        </p:nvSpPr>
        <p:spPr>
          <a:xfrm>
            <a:off x="304800" y="1066800"/>
            <a:ext cx="8458200" cy="5257800"/>
          </a:xfrm>
        </p:spPr>
        <p:txBody>
          <a:bodyPr/>
          <a:lstStyle/>
          <a:p>
            <a:r>
              <a:rPr lang="en-US" sz="2000" dirty="0" smtClean="0"/>
              <a:t>Flow chart to represent the flow from one activity to another activity</a:t>
            </a:r>
          </a:p>
          <a:p>
            <a:r>
              <a:rPr lang="en-US" sz="2000" dirty="0" smtClean="0"/>
              <a:t>Purpose</a:t>
            </a:r>
          </a:p>
          <a:p>
            <a:pPr lvl="1"/>
            <a:r>
              <a:rPr lang="en-US" sz="1600" dirty="0" smtClean="0"/>
              <a:t>Draw the activity flow of a system.</a:t>
            </a:r>
          </a:p>
          <a:p>
            <a:pPr lvl="1"/>
            <a:r>
              <a:rPr lang="en-US" sz="1600" dirty="0" smtClean="0"/>
              <a:t>Describe the sequence from one activity to another.</a:t>
            </a:r>
          </a:p>
          <a:p>
            <a:pPr lvl="1"/>
            <a:r>
              <a:rPr lang="en-US" sz="1600" dirty="0" smtClean="0"/>
              <a:t>Describe the parallel, branched and concurrent flow of the system.</a:t>
            </a:r>
          </a:p>
          <a:p>
            <a:endParaRPr lang="en-US" sz="2400" dirty="0"/>
          </a:p>
        </p:txBody>
      </p:sp>
      <p:pic>
        <p:nvPicPr>
          <p:cNvPr id="2050" name="Picture 2"/>
          <p:cNvPicPr>
            <a:picLocks noChangeAspect="1" noChangeArrowheads="1"/>
          </p:cNvPicPr>
          <p:nvPr/>
        </p:nvPicPr>
        <p:blipFill>
          <a:blip r:embed="rId2" cstate="print"/>
          <a:srcRect/>
          <a:stretch>
            <a:fillRect/>
          </a:stretch>
        </p:blipFill>
        <p:spPr bwMode="auto">
          <a:xfrm>
            <a:off x="1828799" y="2743200"/>
            <a:ext cx="5756275"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 (2)</a:t>
            </a:r>
            <a:endParaRPr lang="en-US" dirty="0"/>
          </a:p>
        </p:txBody>
      </p:sp>
      <p:sp>
        <p:nvSpPr>
          <p:cNvPr id="3" name="Content Placeholder 2"/>
          <p:cNvSpPr>
            <a:spLocks noGrp="1"/>
          </p:cNvSpPr>
          <p:nvPr>
            <p:ph idx="1"/>
          </p:nvPr>
        </p:nvSpPr>
        <p:spPr/>
        <p:txBody>
          <a:bodyPr/>
          <a:lstStyle/>
          <a:p>
            <a:endParaRPr lang="en-US" dirty="0"/>
          </a:p>
        </p:txBody>
      </p:sp>
      <p:pic>
        <p:nvPicPr>
          <p:cNvPr id="4" name="Picture 2" descr="http://www.agilemodeling.com/images/style/activityDiagramEnrollment.gif"/>
          <p:cNvPicPr>
            <a:picLocks noChangeAspect="1" noChangeArrowheads="1"/>
          </p:cNvPicPr>
          <p:nvPr/>
        </p:nvPicPr>
        <p:blipFill>
          <a:blip r:embed="rId2" cstate="print"/>
          <a:srcRect/>
          <a:stretch>
            <a:fillRect/>
          </a:stretch>
        </p:blipFill>
        <p:spPr bwMode="auto">
          <a:xfrm>
            <a:off x="304800" y="1143000"/>
            <a:ext cx="8470232" cy="3352800"/>
          </a:xfrm>
          <a:prstGeom prst="rect">
            <a:avLst/>
          </a:prstGeom>
          <a:noFill/>
          <a:ln w="9525">
            <a:noFill/>
            <a:miter lim="800000"/>
            <a:headEnd/>
            <a:tailEnd/>
          </a:ln>
        </p:spPr>
      </p:pic>
      <p:sp>
        <p:nvSpPr>
          <p:cNvPr id="5" name="TextBox 4"/>
          <p:cNvSpPr txBox="1"/>
          <p:nvPr/>
        </p:nvSpPr>
        <p:spPr>
          <a:xfrm>
            <a:off x="5181600" y="5029200"/>
            <a:ext cx="1600200" cy="369332"/>
          </a:xfrm>
          <a:prstGeom prst="rect">
            <a:avLst/>
          </a:prstGeom>
          <a:noFill/>
        </p:spPr>
        <p:txBody>
          <a:bodyPr wrap="square" rtlCol="0">
            <a:spAutoFit/>
          </a:bodyPr>
          <a:lstStyle/>
          <a:p>
            <a:r>
              <a:rPr lang="en-US" dirty="0" smtClean="0"/>
              <a:t>Fork</a:t>
            </a:r>
            <a:endParaRPr lang="en-US" dirty="0"/>
          </a:p>
        </p:txBody>
      </p:sp>
      <p:cxnSp>
        <p:nvCxnSpPr>
          <p:cNvPr id="11" name="Straight Arrow Connector 10"/>
          <p:cNvCxnSpPr/>
          <p:nvPr/>
        </p:nvCxnSpPr>
        <p:spPr bwMode="auto">
          <a:xfrm rot="10800000">
            <a:off x="3733800" y="4419600"/>
            <a:ext cx="1219200" cy="609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a:stCxn id="5" idx="0"/>
          </p:cNvCxnSpPr>
          <p:nvPr/>
        </p:nvCxnSpPr>
        <p:spPr bwMode="auto">
          <a:xfrm rot="5400000" flipH="1" flipV="1">
            <a:off x="6610350" y="3867150"/>
            <a:ext cx="533400" cy="17907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1143000" y="1752600"/>
            <a:ext cx="6393727" cy="44958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Interaction Diagram - Sequence diagram</a:t>
            </a:r>
            <a:endParaRPr lang="en-US" dirty="0"/>
          </a:p>
        </p:txBody>
      </p:sp>
      <p:sp>
        <p:nvSpPr>
          <p:cNvPr id="3" name="Content Placeholder 2"/>
          <p:cNvSpPr>
            <a:spLocks noGrp="1"/>
          </p:cNvSpPr>
          <p:nvPr>
            <p:ph idx="1"/>
          </p:nvPr>
        </p:nvSpPr>
        <p:spPr/>
        <p:txBody>
          <a:bodyPr/>
          <a:lstStyle/>
          <a:p>
            <a:r>
              <a:rPr lang="en-US" dirty="0" smtClean="0">
                <a:latin typeface="Arial" charset="0"/>
              </a:rPr>
              <a:t>Emphasis on time sequence of messages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realization</a:t>
            </a:r>
            <a:endParaRPr lang="en-US" dirty="0"/>
          </a:p>
        </p:txBody>
      </p:sp>
      <p:sp>
        <p:nvSpPr>
          <p:cNvPr id="3" name="Content Placeholder 2"/>
          <p:cNvSpPr>
            <a:spLocks noGrp="1"/>
          </p:cNvSpPr>
          <p:nvPr>
            <p:ph idx="1"/>
          </p:nvPr>
        </p:nvSpPr>
        <p:spPr/>
        <p:txBody>
          <a:bodyPr/>
          <a:lstStyle/>
          <a:p>
            <a:r>
              <a:rPr lang="en-US" sz="2000" dirty="0" smtClean="0"/>
              <a:t>Use-case realization represents how a use case will be implemented in terms of collaborating objects</a:t>
            </a:r>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For each use case in the use-case model, there can be a use-case realization in the analysis/design model with a realization relationship to the use case</a:t>
            </a:r>
          </a:p>
          <a:p>
            <a:r>
              <a:rPr lang="en-US" sz="2000" dirty="0" smtClean="0"/>
              <a:t>It may include:</a:t>
            </a:r>
          </a:p>
          <a:p>
            <a:pPr lvl="1"/>
            <a:r>
              <a:rPr lang="en-US" sz="1600" dirty="0" smtClean="0"/>
              <a:t>A textual description (a document), </a:t>
            </a:r>
          </a:p>
          <a:p>
            <a:pPr lvl="1"/>
            <a:r>
              <a:rPr lang="en-US" sz="1600" dirty="0" smtClean="0"/>
              <a:t>One or more class diagrams of participating classes and subsystems.</a:t>
            </a:r>
          </a:p>
          <a:p>
            <a:pPr lvl="1"/>
            <a:r>
              <a:rPr lang="en-US" sz="1600" dirty="0" smtClean="0"/>
              <a:t>One or more Interaction diagrams (communication and sequence diagrams)</a:t>
            </a:r>
            <a:endParaRPr lang="en-US" sz="1600" dirty="0"/>
          </a:p>
        </p:txBody>
      </p:sp>
      <p:pic>
        <p:nvPicPr>
          <p:cNvPr id="4" name="Picture 4" descr="C:\BOOKS\UML\process\modguide\images\ucrea1.gif"/>
          <p:cNvPicPr>
            <a:picLocks noChangeAspect="1" noChangeArrowheads="1"/>
          </p:cNvPicPr>
          <p:nvPr/>
        </p:nvPicPr>
        <p:blipFill>
          <a:blip r:embed="rId3" cstate="print"/>
          <a:srcRect/>
          <a:stretch>
            <a:fillRect/>
          </a:stretch>
        </p:blipFill>
        <p:spPr bwMode="auto">
          <a:xfrm>
            <a:off x="2057400" y="1981200"/>
            <a:ext cx="3886200" cy="1529227"/>
          </a:xfrm>
          <a:prstGeom prst="rect">
            <a:avLst/>
          </a:prstGeom>
          <a:noFill/>
          <a:ln w="9525">
            <a:noFill/>
            <a:miter lim="800000"/>
            <a:headEnd/>
            <a:tailEnd/>
          </a:ln>
        </p:spPr>
      </p:pic>
      <p:pic>
        <p:nvPicPr>
          <p:cNvPr id="5" name="Picture 2" descr="a collaboration diagram depicting a use-case realization"/>
          <p:cNvPicPr>
            <a:picLocks noChangeAspect="1" noChangeArrowheads="1"/>
          </p:cNvPicPr>
          <p:nvPr/>
        </p:nvPicPr>
        <p:blipFill>
          <a:blip r:embed="rId4" cstate="print"/>
          <a:srcRect/>
          <a:stretch>
            <a:fillRect/>
          </a:stretch>
        </p:blipFill>
        <p:spPr bwMode="auto">
          <a:xfrm>
            <a:off x="6781800" y="1600200"/>
            <a:ext cx="1056068" cy="685800"/>
          </a:xfrm>
          <a:prstGeom prst="rect">
            <a:avLst/>
          </a:prstGeom>
          <a:noFill/>
          <a:ln w="9525">
            <a:noFill/>
            <a:miter lim="800000"/>
            <a:headEnd/>
            <a:tailEnd/>
          </a:ln>
        </p:spPr>
      </p:pic>
      <p:pic>
        <p:nvPicPr>
          <p:cNvPr id="6" name="Picture 6" descr="C:\BOOKS\UML\process\modguide\images\md_seqd3.gif"/>
          <p:cNvPicPr>
            <a:picLocks noChangeAspect="1" noChangeArrowheads="1"/>
          </p:cNvPicPr>
          <p:nvPr/>
        </p:nvPicPr>
        <p:blipFill>
          <a:blip r:embed="rId5" cstate="print"/>
          <a:srcRect/>
          <a:stretch>
            <a:fillRect/>
          </a:stretch>
        </p:blipFill>
        <p:spPr bwMode="auto">
          <a:xfrm>
            <a:off x="6858000" y="2590800"/>
            <a:ext cx="966189" cy="83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realization Example</a:t>
            </a:r>
            <a:endParaRPr lang="en-US" dirty="0"/>
          </a:p>
        </p:txBody>
      </p:sp>
      <p:sp>
        <p:nvSpPr>
          <p:cNvPr id="3" name="Content Placeholder 2"/>
          <p:cNvSpPr>
            <a:spLocks noGrp="1"/>
          </p:cNvSpPr>
          <p:nvPr>
            <p:ph idx="1"/>
          </p:nvPr>
        </p:nvSpPr>
        <p:spPr>
          <a:xfrm>
            <a:off x="228600" y="3200400"/>
            <a:ext cx="5029200" cy="3276600"/>
          </a:xfrm>
        </p:spPr>
        <p:txBody>
          <a:bodyPr/>
          <a:lstStyle/>
          <a:p>
            <a:r>
              <a:rPr lang="en-US" sz="2000" dirty="0" smtClean="0"/>
              <a:t>Class diagram – Analysis stereotype</a:t>
            </a:r>
          </a:p>
          <a:p>
            <a:r>
              <a:rPr lang="en-US" sz="2000" dirty="0" smtClean="0"/>
              <a:t>At analysis stage</a:t>
            </a:r>
          </a:p>
          <a:p>
            <a:r>
              <a:rPr lang="en-US" sz="2000" dirty="0" smtClean="0"/>
              <a:t>Boundary class- </a:t>
            </a:r>
          </a:p>
          <a:p>
            <a:pPr lvl="1"/>
            <a:r>
              <a:rPr lang="en-US" sz="1700" dirty="0" smtClean="0"/>
              <a:t>Handle the communication between actors and system internal components</a:t>
            </a:r>
          </a:p>
          <a:p>
            <a:r>
              <a:rPr lang="en-US" sz="2000" dirty="0" smtClean="0"/>
              <a:t>Entity class</a:t>
            </a:r>
          </a:p>
          <a:p>
            <a:pPr lvl="1"/>
            <a:r>
              <a:rPr lang="en-US" sz="1700" dirty="0" smtClean="0"/>
              <a:t>Model for information handled by system and behavior associated with information</a:t>
            </a:r>
          </a:p>
          <a:p>
            <a:r>
              <a:rPr lang="en-US" sz="2000" dirty="0" smtClean="0"/>
              <a:t>Control class</a:t>
            </a:r>
          </a:p>
          <a:p>
            <a:pPr lvl="1"/>
            <a:r>
              <a:rPr lang="en-US" sz="1700" dirty="0" smtClean="0"/>
              <a:t>Handle the flow of control for a use case </a:t>
            </a:r>
          </a:p>
          <a:p>
            <a:pPr lvl="1"/>
            <a:endParaRPr lang="en-US" sz="1700" dirty="0" smtClean="0"/>
          </a:p>
        </p:txBody>
      </p:sp>
      <p:pic>
        <p:nvPicPr>
          <p:cNvPr id="5" name="Picture 2" descr="a collaboration diagram depicting a use-case realization"/>
          <p:cNvPicPr>
            <a:picLocks noChangeAspect="1" noChangeArrowheads="1"/>
          </p:cNvPicPr>
          <p:nvPr/>
        </p:nvPicPr>
        <p:blipFill>
          <a:blip r:embed="rId2" cstate="print"/>
          <a:srcRect/>
          <a:stretch>
            <a:fillRect/>
          </a:stretch>
        </p:blipFill>
        <p:spPr bwMode="auto">
          <a:xfrm>
            <a:off x="457200" y="1143000"/>
            <a:ext cx="3124200" cy="2028825"/>
          </a:xfrm>
          <a:prstGeom prst="rect">
            <a:avLst/>
          </a:prstGeom>
          <a:noFill/>
          <a:ln w="9525">
            <a:noFill/>
            <a:miter lim="800000"/>
            <a:headEnd/>
            <a:tailEnd/>
          </a:ln>
        </p:spPr>
      </p:pic>
      <p:pic>
        <p:nvPicPr>
          <p:cNvPr id="6" name="Picture 6" descr="C:\BOOKS\UML\process\modguide\images\md_seqd3.gif"/>
          <p:cNvPicPr>
            <a:picLocks noChangeAspect="1" noChangeArrowheads="1"/>
          </p:cNvPicPr>
          <p:nvPr/>
        </p:nvPicPr>
        <p:blipFill>
          <a:blip r:embed="rId3" cstate="print"/>
          <a:srcRect/>
          <a:stretch>
            <a:fillRect/>
          </a:stretch>
        </p:blipFill>
        <p:spPr bwMode="auto">
          <a:xfrm>
            <a:off x="5257800" y="1162050"/>
            <a:ext cx="3667125" cy="3181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304800" y="1295400"/>
            <a:ext cx="8458200" cy="5181600"/>
          </a:xfrm>
        </p:spPr>
        <p:txBody>
          <a:bodyPr/>
          <a:lstStyle/>
          <a:p>
            <a:r>
              <a:rPr lang="en-US" dirty="0"/>
              <a:t>Resources</a:t>
            </a:r>
          </a:p>
          <a:p>
            <a:pPr lvl="1"/>
            <a:r>
              <a:rPr lang="en-US" sz="2200" dirty="0" smtClean="0">
                <a:hlinkClick r:id="rId3"/>
              </a:rPr>
              <a:t>http://en.wikipedia.org/wiki/Unified_Modeling_Language</a:t>
            </a:r>
            <a:r>
              <a:rPr lang="en-US" sz="2200" dirty="0" smtClean="0"/>
              <a:t> </a:t>
            </a:r>
          </a:p>
          <a:p>
            <a:pPr lvl="1"/>
            <a:r>
              <a:rPr lang="en-US" dirty="0" smtClean="0"/>
              <a:t>Technical CD in Rational Rose software</a:t>
            </a:r>
          </a:p>
          <a:p>
            <a:pPr lvl="1"/>
            <a:r>
              <a:rPr lang="en-US" dirty="0" err="1" smtClean="0"/>
              <a:t>EAExample.eap</a:t>
            </a:r>
            <a:r>
              <a:rPr lang="en-US" dirty="0" smtClean="0"/>
              <a:t> (EA 8.0)</a:t>
            </a:r>
          </a:p>
          <a:p>
            <a:r>
              <a:rPr lang="en-US" dirty="0"/>
              <a:t>Recommended readings</a:t>
            </a:r>
          </a:p>
          <a:p>
            <a:pPr lvl="1"/>
            <a:r>
              <a:rPr lang="en-US" dirty="0" smtClean="0"/>
              <a:t>The unified modeling language reference manual</a:t>
            </a:r>
          </a:p>
          <a:p>
            <a:r>
              <a:rPr lang="en-US" dirty="0" smtClean="0"/>
              <a:t>UML Tools:</a:t>
            </a:r>
          </a:p>
          <a:p>
            <a:pPr lvl="1"/>
            <a:r>
              <a:rPr lang="en-US" dirty="0" smtClean="0"/>
              <a:t>Enterprise Architect (EA </a:t>
            </a:r>
            <a:r>
              <a:rPr lang="en-US" dirty="0"/>
              <a:t>- </a:t>
            </a:r>
            <a:r>
              <a:rPr lang="en-US" sz="1800" dirty="0"/>
              <a:t>http://www.sparxsystems.com.au</a:t>
            </a:r>
            <a:r>
              <a:rPr lang="en-US" sz="1800" dirty="0" smtClean="0"/>
              <a:t>/</a:t>
            </a:r>
            <a:r>
              <a:rPr lang="en-US" dirty="0" smtClean="0"/>
              <a:t>)</a:t>
            </a:r>
          </a:p>
          <a:p>
            <a:pPr lvl="1"/>
            <a:r>
              <a:rPr lang="en-US" dirty="0" smtClean="0"/>
              <a:t>Visio</a:t>
            </a:r>
          </a:p>
          <a:p>
            <a:pPr lvl="1"/>
            <a:r>
              <a:rPr lang="en-US" dirty="0" smtClean="0"/>
              <a:t>Rational Rose</a:t>
            </a:r>
          </a:p>
          <a:p>
            <a:endParaRPr lang="en-US" sz="1800" dirty="0" smtClean="0"/>
          </a:p>
        </p:txBody>
      </p:sp>
      <p:sp>
        <p:nvSpPr>
          <p:cNvPr id="3" name="Title 2"/>
          <p:cNvSpPr>
            <a:spLocks noGrp="1"/>
          </p:cNvSpPr>
          <p:nvPr>
            <p:ph type="title"/>
          </p:nvPr>
        </p:nvSpPr>
        <p:spPr/>
        <p:txBody>
          <a:bodyPr/>
          <a:lstStyle/>
          <a:p>
            <a:r>
              <a:rPr lang="en-US" dirty="0" smtClean="0"/>
              <a:t>Resources </a:t>
            </a:r>
            <a:r>
              <a:rPr lang="en-US" dirty="0"/>
              <a:t>&amp; references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smtClean="0"/>
              <a:t>Thank you</a:t>
            </a:r>
            <a:endParaRPr lang="en-US" dirty="0"/>
          </a:p>
        </p:txBody>
      </p:sp>
      <p:sp>
        <p:nvSpPr>
          <p:cNvPr id="9" name="Subtitle 8"/>
          <p:cNvSpPr>
            <a:spLocks noGrp="1"/>
          </p:cNvSpPr>
          <p:nvPr>
            <p:ph type="subTitle" idx="1"/>
          </p:nvPr>
        </p:nvSpPr>
        <p:spPr/>
        <p:txBody>
          <a:bodyPr/>
          <a:lstStyle/>
          <a:p>
            <a:r>
              <a:rPr lang="en-US" dirty="0" smtClean="0"/>
              <a:t>Question &amp; Answer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Architectural Views and Diagrams</a:t>
            </a:r>
          </a:p>
        </p:txBody>
      </p:sp>
      <p:sp>
        <p:nvSpPr>
          <p:cNvPr id="3" name="Content Placeholder 2"/>
          <p:cNvSpPr>
            <a:spLocks noGrp="1"/>
          </p:cNvSpPr>
          <p:nvPr>
            <p:ph idx="1"/>
          </p:nvPr>
        </p:nvSpPr>
        <p:spPr>
          <a:xfrm>
            <a:off x="304800" y="1143000"/>
            <a:ext cx="8458200" cy="762000"/>
          </a:xfrm>
        </p:spPr>
        <p:txBody>
          <a:bodyPr/>
          <a:lstStyle/>
          <a:p>
            <a:r>
              <a:rPr lang="en-US" sz="2000" dirty="0"/>
              <a:t>UML defines 13 diagrams that describe 4+1 architectural </a:t>
            </a:r>
            <a:r>
              <a:rPr lang="en-US" sz="2000" dirty="0" smtClean="0"/>
              <a:t>views</a:t>
            </a:r>
          </a:p>
          <a:p>
            <a:pPr marL="0" indent="0">
              <a:buNone/>
            </a:pPr>
            <a:r>
              <a:rPr lang="en-US" sz="1600" dirty="0" smtClean="0"/>
              <a:t>       4+1 architectural views model was proposed by Philippe </a:t>
            </a:r>
            <a:r>
              <a:rPr lang="en-US" sz="1600" dirty="0" err="1" smtClean="0"/>
              <a:t>Kruchten</a:t>
            </a:r>
            <a:r>
              <a:rPr lang="en-US" sz="1600" dirty="0" smtClean="0"/>
              <a:t>, IBM</a:t>
            </a:r>
            <a:endParaRPr lang="en-US" sz="1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1981200"/>
            <a:ext cx="7315200" cy="4255248"/>
          </a:xfrm>
          <a:prstGeom prst="rect">
            <a:avLst/>
          </a:prstGeom>
        </p:spPr>
      </p:pic>
    </p:spTree>
    <p:extLst>
      <p:ext uri="{BB962C8B-B14F-4D97-AF65-F5344CB8AC3E}">
        <p14:creationId xmlns:p14="http://schemas.microsoft.com/office/powerpoint/2010/main" val="1961899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Overview </a:t>
            </a:r>
            <a:endParaRPr lang="en-US" dirty="0"/>
          </a:p>
        </p:txBody>
      </p:sp>
      <p:sp>
        <p:nvSpPr>
          <p:cNvPr id="4" name="Rounded Rectangle 3"/>
          <p:cNvSpPr/>
          <p:nvPr/>
        </p:nvSpPr>
        <p:spPr bwMode="auto">
          <a:xfrm>
            <a:off x="1524000" y="3124200"/>
            <a:ext cx="2133600" cy="6858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dirty="0" smtClean="0">
                <a:ln>
                  <a:noFill/>
                </a:ln>
                <a:solidFill>
                  <a:schemeClr val="bg1"/>
                </a:solidFill>
                <a:effectLst/>
                <a:latin typeface="Times New Roman" pitchFamily="18" charset="0"/>
              </a:rPr>
              <a:t>Things</a:t>
            </a:r>
          </a:p>
        </p:txBody>
      </p:sp>
      <p:sp>
        <p:nvSpPr>
          <p:cNvPr id="5" name="Rounded Rectangle 4"/>
          <p:cNvSpPr/>
          <p:nvPr/>
        </p:nvSpPr>
        <p:spPr bwMode="auto">
          <a:xfrm>
            <a:off x="1524000" y="4343400"/>
            <a:ext cx="2133600" cy="6096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en-US" sz="2400" dirty="0" smtClean="0">
                <a:solidFill>
                  <a:schemeClr val="bg1"/>
                </a:solidFill>
                <a:latin typeface="Times New Roman" pitchFamily="18" charset="0"/>
              </a:rPr>
              <a:t>Relationship </a:t>
            </a:r>
            <a:endParaRPr kumimoji="1" lang="en-US" sz="2400" b="0" i="0" u="none" strike="noStrike" cap="none" normalizeH="0" baseline="0" dirty="0" smtClean="0">
              <a:ln>
                <a:noFill/>
              </a:ln>
              <a:solidFill>
                <a:schemeClr val="bg1"/>
              </a:solidFill>
              <a:effectLst/>
              <a:latin typeface="Times New Roman" pitchFamily="18" charset="0"/>
            </a:endParaRPr>
          </a:p>
        </p:txBody>
      </p:sp>
      <p:sp>
        <p:nvSpPr>
          <p:cNvPr id="6" name="Rounded Rectangle 5"/>
          <p:cNvSpPr/>
          <p:nvPr/>
        </p:nvSpPr>
        <p:spPr bwMode="auto">
          <a:xfrm>
            <a:off x="5105400" y="3124200"/>
            <a:ext cx="2133600" cy="1752600"/>
          </a:xfrm>
          <a:prstGeom prst="roundRect">
            <a:avLst/>
          </a:prstGeom>
          <a:solidFill>
            <a:srgbClr val="FFC000"/>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en-US" sz="2400" dirty="0" smtClean="0">
                <a:latin typeface="Times New Roman" pitchFamily="18" charset="0"/>
              </a:rPr>
              <a:t>Diagram </a:t>
            </a:r>
            <a:endParaRPr kumimoji="1" lang="en-US" sz="2400" b="0" i="0" u="none" strike="noStrike" cap="none" normalizeH="0" baseline="0" dirty="0" smtClean="0">
              <a:ln>
                <a:noFill/>
              </a:ln>
              <a:solidFill>
                <a:schemeClr val="tx1"/>
              </a:solidFill>
              <a:effectLst/>
              <a:latin typeface="Times New Roman" pitchFamily="18" charset="0"/>
            </a:endParaRPr>
          </a:p>
        </p:txBody>
      </p:sp>
      <p:sp>
        <p:nvSpPr>
          <p:cNvPr id="7" name="Right Brace 6"/>
          <p:cNvSpPr/>
          <p:nvPr/>
        </p:nvSpPr>
        <p:spPr bwMode="auto">
          <a:xfrm>
            <a:off x="3886200" y="2971800"/>
            <a:ext cx="457200" cy="2133600"/>
          </a:xfrm>
          <a:prstGeom prst="rightBrac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8" name="Plus 7"/>
          <p:cNvSpPr/>
          <p:nvPr/>
        </p:nvSpPr>
        <p:spPr bwMode="auto">
          <a:xfrm>
            <a:off x="2438400" y="3886200"/>
            <a:ext cx="381000" cy="381000"/>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9" name="Equal 8"/>
          <p:cNvSpPr/>
          <p:nvPr/>
        </p:nvSpPr>
        <p:spPr bwMode="auto">
          <a:xfrm>
            <a:off x="4495800" y="3962400"/>
            <a:ext cx="457200" cy="228600"/>
          </a:xfrm>
          <a:prstGeom prst="mathEqual">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10" name="Rounded Rectangle 9"/>
          <p:cNvSpPr/>
          <p:nvPr/>
        </p:nvSpPr>
        <p:spPr bwMode="auto">
          <a:xfrm>
            <a:off x="228600" y="1447800"/>
            <a:ext cx="1600200" cy="304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dirty="0" smtClean="0">
                <a:latin typeface="Times New Roman" pitchFamily="18" charset="0"/>
              </a:rPr>
              <a:t>Structural Things</a:t>
            </a:r>
            <a:endParaRPr kumimoji="1" lang="en-US" sz="1500" b="0" i="0" u="none" strike="noStrike" cap="none" normalizeH="0" baseline="0" dirty="0" smtClean="0">
              <a:ln>
                <a:noFill/>
              </a:ln>
              <a:solidFill>
                <a:schemeClr val="tx1"/>
              </a:solidFill>
              <a:effectLst/>
              <a:latin typeface="Times New Roman" pitchFamily="18" charset="0"/>
            </a:endParaRPr>
          </a:p>
        </p:txBody>
      </p:sp>
      <p:sp>
        <p:nvSpPr>
          <p:cNvPr id="11" name="Rounded Rectangle 10"/>
          <p:cNvSpPr/>
          <p:nvPr/>
        </p:nvSpPr>
        <p:spPr bwMode="auto">
          <a:xfrm>
            <a:off x="228600" y="1828800"/>
            <a:ext cx="1600200" cy="304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b="0" i="0" u="none" strike="noStrike" cap="none" normalizeH="0" baseline="0" dirty="0" smtClean="0">
                <a:ln>
                  <a:noFill/>
                </a:ln>
                <a:solidFill>
                  <a:schemeClr val="tx1"/>
                </a:solidFill>
                <a:effectLst/>
                <a:latin typeface="Times New Roman" pitchFamily="18" charset="0"/>
              </a:rPr>
              <a:t>Behavior</a:t>
            </a:r>
            <a:r>
              <a:rPr kumimoji="1" lang="en-US" sz="1500" b="0" i="0" u="none" strike="noStrike" cap="none" normalizeH="0" dirty="0" smtClean="0">
                <a:ln>
                  <a:noFill/>
                </a:ln>
                <a:solidFill>
                  <a:schemeClr val="tx1"/>
                </a:solidFill>
                <a:effectLst/>
                <a:latin typeface="Times New Roman" pitchFamily="18" charset="0"/>
              </a:rPr>
              <a:t> things</a:t>
            </a:r>
            <a:endParaRPr kumimoji="1" lang="en-US" sz="1500" b="0" i="0" u="none" strike="noStrike" cap="none" normalizeH="0" baseline="0" dirty="0" smtClean="0">
              <a:ln>
                <a:noFill/>
              </a:ln>
              <a:solidFill>
                <a:schemeClr val="tx1"/>
              </a:solidFill>
              <a:effectLst/>
              <a:latin typeface="Times New Roman" pitchFamily="18" charset="0"/>
            </a:endParaRPr>
          </a:p>
        </p:txBody>
      </p:sp>
      <p:sp>
        <p:nvSpPr>
          <p:cNvPr id="12" name="Rounded Rectangle 11"/>
          <p:cNvSpPr/>
          <p:nvPr/>
        </p:nvSpPr>
        <p:spPr bwMode="auto">
          <a:xfrm>
            <a:off x="228600" y="2209800"/>
            <a:ext cx="1600200" cy="304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b="0" i="0" u="none" strike="noStrike" cap="none" normalizeH="0" baseline="0" dirty="0" smtClean="0">
                <a:ln>
                  <a:noFill/>
                </a:ln>
                <a:solidFill>
                  <a:schemeClr val="tx1"/>
                </a:solidFill>
                <a:effectLst/>
                <a:latin typeface="Times New Roman" pitchFamily="18" charset="0"/>
              </a:rPr>
              <a:t>Group things</a:t>
            </a:r>
          </a:p>
        </p:txBody>
      </p:sp>
      <p:sp>
        <p:nvSpPr>
          <p:cNvPr id="13" name="Rounded Rectangle 12"/>
          <p:cNvSpPr/>
          <p:nvPr/>
        </p:nvSpPr>
        <p:spPr bwMode="auto">
          <a:xfrm>
            <a:off x="228600" y="2590800"/>
            <a:ext cx="1600200" cy="304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dirty="0" smtClean="0">
                <a:latin typeface="Times New Roman" pitchFamily="18" charset="0"/>
              </a:rPr>
              <a:t>Annotation things</a:t>
            </a:r>
            <a:endParaRPr kumimoji="1" lang="en-US" sz="1500" b="0" i="0" u="none" strike="noStrike" cap="none" normalizeH="0" baseline="0" dirty="0" smtClean="0">
              <a:ln>
                <a:noFill/>
              </a:ln>
              <a:solidFill>
                <a:schemeClr val="tx1"/>
              </a:solidFill>
              <a:effectLst/>
              <a:latin typeface="Times New Roman" pitchFamily="18" charset="0"/>
            </a:endParaRPr>
          </a:p>
        </p:txBody>
      </p:sp>
      <p:sp>
        <p:nvSpPr>
          <p:cNvPr id="14" name="Right Arrow 13"/>
          <p:cNvSpPr/>
          <p:nvPr/>
        </p:nvSpPr>
        <p:spPr bwMode="auto">
          <a:xfrm>
            <a:off x="1981200" y="1524000"/>
            <a:ext cx="304800" cy="1524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15" name="Right Arrow 14"/>
          <p:cNvSpPr/>
          <p:nvPr/>
        </p:nvSpPr>
        <p:spPr bwMode="auto">
          <a:xfrm>
            <a:off x="1981200" y="1905000"/>
            <a:ext cx="304800" cy="1524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16" name="Right Arrow 15"/>
          <p:cNvSpPr/>
          <p:nvPr/>
        </p:nvSpPr>
        <p:spPr bwMode="auto">
          <a:xfrm>
            <a:off x="1981200" y="2286000"/>
            <a:ext cx="304800" cy="1524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17" name="Right Arrow 16"/>
          <p:cNvSpPr/>
          <p:nvPr/>
        </p:nvSpPr>
        <p:spPr bwMode="auto">
          <a:xfrm>
            <a:off x="1981200" y="2667000"/>
            <a:ext cx="304800" cy="1524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18" name="Rectangle 17"/>
          <p:cNvSpPr/>
          <p:nvPr/>
        </p:nvSpPr>
        <p:spPr bwMode="auto">
          <a:xfrm>
            <a:off x="2362200" y="1371600"/>
            <a:ext cx="1981200" cy="4572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200" dirty="0" smtClean="0">
                <a:latin typeface="Times New Roman" pitchFamily="18" charset="0"/>
              </a:rPr>
              <a:t>Class, interface, collaboration, </a:t>
            </a:r>
          </a:p>
          <a:p>
            <a:pPr marL="0" marR="0" indent="0" algn="l" defTabSz="914400" rtl="0" eaLnBrk="0" fontAlgn="base" latinLnBrk="0" hangingPunct="0">
              <a:lnSpc>
                <a:spcPct val="100000"/>
              </a:lnSpc>
              <a:spcBef>
                <a:spcPct val="0"/>
              </a:spcBef>
              <a:spcAft>
                <a:spcPct val="0"/>
              </a:spcAft>
              <a:buClrTx/>
              <a:buSzTx/>
              <a:buFontTx/>
              <a:buNone/>
              <a:tabLst/>
            </a:pPr>
            <a:r>
              <a:rPr kumimoji="1" lang="en-US" sz="1200" dirty="0" smtClean="0">
                <a:latin typeface="Times New Roman" pitchFamily="18" charset="0"/>
              </a:rPr>
              <a:t>use case, components, nodes</a:t>
            </a:r>
            <a:endParaRPr kumimoji="1" lang="en-US" sz="1200" b="0" i="0" u="none" strike="noStrike" cap="none" normalizeH="0" baseline="0" dirty="0" smtClean="0">
              <a:ln>
                <a:noFill/>
              </a:ln>
              <a:solidFill>
                <a:schemeClr val="tx1"/>
              </a:solidFill>
              <a:effectLst/>
              <a:latin typeface="Times New Roman" pitchFamily="18" charset="0"/>
            </a:endParaRPr>
          </a:p>
        </p:txBody>
      </p:sp>
      <p:sp>
        <p:nvSpPr>
          <p:cNvPr id="19" name="Rectangle 18"/>
          <p:cNvSpPr/>
          <p:nvPr/>
        </p:nvSpPr>
        <p:spPr bwMode="auto">
          <a:xfrm>
            <a:off x="2362200" y="1828800"/>
            <a:ext cx="3810000" cy="3048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200" b="0" i="0" u="none" strike="noStrike" cap="none" normalizeH="0" baseline="0" dirty="0" smtClean="0">
                <a:ln>
                  <a:noFill/>
                </a:ln>
                <a:solidFill>
                  <a:schemeClr val="tx1"/>
                </a:solidFill>
                <a:effectLst/>
                <a:latin typeface="Times New Roman" pitchFamily="18" charset="0"/>
              </a:rPr>
              <a:t>Interaction,</a:t>
            </a:r>
            <a:r>
              <a:rPr kumimoji="1" lang="en-US" sz="1200" b="0" i="0" u="none" strike="noStrike" cap="none" normalizeH="0" dirty="0" smtClean="0">
                <a:ln>
                  <a:noFill/>
                </a:ln>
                <a:solidFill>
                  <a:schemeClr val="tx1"/>
                </a:solidFill>
                <a:effectLst/>
                <a:latin typeface="Times New Roman" pitchFamily="18" charset="0"/>
              </a:rPr>
              <a:t> State machine </a:t>
            </a:r>
            <a:endParaRPr kumimoji="1" lang="en-US" sz="1200" b="0" i="0" u="none" strike="noStrike" cap="none" normalizeH="0" baseline="0" dirty="0" smtClean="0">
              <a:ln>
                <a:noFill/>
              </a:ln>
              <a:solidFill>
                <a:schemeClr val="tx1"/>
              </a:solidFill>
              <a:effectLst/>
              <a:latin typeface="Times New Roman" pitchFamily="18" charset="0"/>
            </a:endParaRPr>
          </a:p>
        </p:txBody>
      </p:sp>
      <p:sp>
        <p:nvSpPr>
          <p:cNvPr id="20" name="Rectangle 19"/>
          <p:cNvSpPr/>
          <p:nvPr/>
        </p:nvSpPr>
        <p:spPr bwMode="auto">
          <a:xfrm>
            <a:off x="2362200" y="2209800"/>
            <a:ext cx="3810000" cy="3048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200" b="0" i="0" u="none" strike="noStrike" cap="none" normalizeH="0" baseline="0" dirty="0" smtClean="0">
                <a:ln>
                  <a:noFill/>
                </a:ln>
                <a:solidFill>
                  <a:schemeClr val="tx1"/>
                </a:solidFill>
                <a:effectLst/>
                <a:latin typeface="Times New Roman" pitchFamily="18" charset="0"/>
              </a:rPr>
              <a:t>Package</a:t>
            </a:r>
            <a:r>
              <a:rPr kumimoji="1" lang="en-US" sz="1200" b="0" i="0" u="none" strike="noStrike" cap="none" normalizeH="0" dirty="0" smtClean="0">
                <a:ln>
                  <a:noFill/>
                </a:ln>
                <a:solidFill>
                  <a:schemeClr val="tx1"/>
                </a:solidFill>
                <a:effectLst/>
                <a:latin typeface="Times New Roman" pitchFamily="18" charset="0"/>
              </a:rPr>
              <a:t> </a:t>
            </a:r>
            <a:endParaRPr kumimoji="1" lang="en-US" sz="1200" b="0" i="0" u="none" strike="noStrike" cap="none" normalizeH="0" baseline="0" dirty="0" smtClean="0">
              <a:ln>
                <a:noFill/>
              </a:ln>
              <a:solidFill>
                <a:schemeClr val="tx1"/>
              </a:solidFill>
              <a:effectLst/>
              <a:latin typeface="Times New Roman" pitchFamily="18" charset="0"/>
            </a:endParaRPr>
          </a:p>
        </p:txBody>
      </p:sp>
      <p:sp>
        <p:nvSpPr>
          <p:cNvPr id="21" name="Rectangle 20"/>
          <p:cNvSpPr/>
          <p:nvPr/>
        </p:nvSpPr>
        <p:spPr bwMode="auto">
          <a:xfrm>
            <a:off x="2362200" y="2590800"/>
            <a:ext cx="685800" cy="3048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200" dirty="0" smtClean="0">
                <a:latin typeface="Times New Roman" pitchFamily="18" charset="0"/>
              </a:rPr>
              <a:t>Note</a:t>
            </a:r>
            <a:endParaRPr kumimoji="1" lang="en-US" sz="1200" b="0" i="0" u="none" strike="noStrike" cap="none" normalizeH="0" baseline="0" dirty="0" smtClean="0">
              <a:ln>
                <a:noFill/>
              </a:ln>
              <a:solidFill>
                <a:schemeClr val="tx1"/>
              </a:solidFill>
              <a:effectLst/>
              <a:latin typeface="Times New Roman" pitchFamily="18" charset="0"/>
            </a:endParaRPr>
          </a:p>
        </p:txBody>
      </p:sp>
      <p:sp>
        <p:nvSpPr>
          <p:cNvPr id="22" name="Rounded Rectangle 21"/>
          <p:cNvSpPr/>
          <p:nvPr/>
        </p:nvSpPr>
        <p:spPr bwMode="auto">
          <a:xfrm>
            <a:off x="228600" y="5334000"/>
            <a:ext cx="1981200" cy="304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dirty="0" smtClean="0">
                <a:latin typeface="Times New Roman" pitchFamily="18" charset="0"/>
              </a:rPr>
              <a:t>Structural Relationship</a:t>
            </a:r>
            <a:endParaRPr kumimoji="1" lang="en-US" sz="1500" b="0" i="0" u="none" strike="noStrike" cap="none" normalizeH="0" baseline="0" dirty="0" smtClean="0">
              <a:ln>
                <a:noFill/>
              </a:ln>
              <a:solidFill>
                <a:schemeClr val="tx1"/>
              </a:solidFill>
              <a:effectLst/>
              <a:latin typeface="Times New Roman" pitchFamily="18" charset="0"/>
            </a:endParaRPr>
          </a:p>
        </p:txBody>
      </p:sp>
      <p:sp>
        <p:nvSpPr>
          <p:cNvPr id="23" name="Right Arrow 22"/>
          <p:cNvSpPr/>
          <p:nvPr/>
        </p:nvSpPr>
        <p:spPr bwMode="auto">
          <a:xfrm>
            <a:off x="2438400" y="5410200"/>
            <a:ext cx="304800" cy="1524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24" name="Rectangle 23"/>
          <p:cNvSpPr/>
          <p:nvPr/>
        </p:nvSpPr>
        <p:spPr bwMode="auto">
          <a:xfrm>
            <a:off x="2819400" y="5334000"/>
            <a:ext cx="1905000" cy="3810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200" dirty="0" smtClean="0">
                <a:latin typeface="Times New Roman" pitchFamily="18" charset="0"/>
              </a:rPr>
              <a:t>Dependency, Aggregation, </a:t>
            </a:r>
          </a:p>
          <a:p>
            <a:pPr marL="0" marR="0" indent="0" algn="l" defTabSz="914400" rtl="0" eaLnBrk="0" fontAlgn="base" latinLnBrk="0" hangingPunct="0">
              <a:lnSpc>
                <a:spcPct val="100000"/>
              </a:lnSpc>
              <a:spcBef>
                <a:spcPct val="0"/>
              </a:spcBef>
              <a:spcAft>
                <a:spcPct val="0"/>
              </a:spcAft>
              <a:buClrTx/>
              <a:buSzTx/>
              <a:buFontTx/>
              <a:buNone/>
              <a:tabLst/>
            </a:pPr>
            <a:r>
              <a:rPr kumimoji="1" lang="en-US" sz="1200" dirty="0" smtClean="0">
                <a:latin typeface="Times New Roman" pitchFamily="18" charset="0"/>
              </a:rPr>
              <a:t>Association, Generalization</a:t>
            </a:r>
            <a:endParaRPr kumimoji="1" lang="en-US" sz="1200" b="0" i="0" u="none" strike="noStrike" cap="none" normalizeH="0" baseline="0" dirty="0" smtClean="0">
              <a:ln>
                <a:noFill/>
              </a:ln>
              <a:solidFill>
                <a:schemeClr val="tx1"/>
              </a:solidFill>
              <a:effectLst/>
              <a:latin typeface="Times New Roman" pitchFamily="18" charset="0"/>
            </a:endParaRPr>
          </a:p>
        </p:txBody>
      </p:sp>
      <p:sp>
        <p:nvSpPr>
          <p:cNvPr id="28" name="Rounded Rectangle 27"/>
          <p:cNvSpPr/>
          <p:nvPr/>
        </p:nvSpPr>
        <p:spPr bwMode="auto">
          <a:xfrm>
            <a:off x="228600" y="5867400"/>
            <a:ext cx="1981200" cy="304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dirty="0" smtClean="0">
                <a:latin typeface="Times New Roman" pitchFamily="18" charset="0"/>
              </a:rPr>
              <a:t>Behavior Relationship</a:t>
            </a:r>
            <a:endParaRPr kumimoji="1" lang="en-US" sz="1500" b="0" i="0" u="none" strike="noStrike" cap="none" normalizeH="0" baseline="0" dirty="0" smtClean="0">
              <a:ln>
                <a:noFill/>
              </a:ln>
              <a:solidFill>
                <a:schemeClr val="tx1"/>
              </a:solidFill>
              <a:effectLst/>
              <a:latin typeface="Times New Roman" pitchFamily="18" charset="0"/>
            </a:endParaRPr>
          </a:p>
        </p:txBody>
      </p:sp>
      <p:sp>
        <p:nvSpPr>
          <p:cNvPr id="29" name="Right Arrow 28"/>
          <p:cNvSpPr/>
          <p:nvPr/>
        </p:nvSpPr>
        <p:spPr bwMode="auto">
          <a:xfrm>
            <a:off x="2438400" y="5943600"/>
            <a:ext cx="304800" cy="1524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30" name="Rectangle 29"/>
          <p:cNvSpPr/>
          <p:nvPr/>
        </p:nvSpPr>
        <p:spPr bwMode="auto">
          <a:xfrm>
            <a:off x="2819400" y="5867400"/>
            <a:ext cx="3505200" cy="3048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200" dirty="0" smtClean="0">
                <a:latin typeface="Times New Roman" pitchFamily="18" charset="0"/>
              </a:rPr>
              <a:t>Communication, Includes, </a:t>
            </a:r>
          </a:p>
          <a:p>
            <a:pPr marL="0" marR="0" indent="0" algn="l" defTabSz="914400" rtl="0" eaLnBrk="0" fontAlgn="base" latinLnBrk="0" hangingPunct="0">
              <a:lnSpc>
                <a:spcPct val="100000"/>
              </a:lnSpc>
              <a:spcBef>
                <a:spcPct val="0"/>
              </a:spcBef>
              <a:spcAft>
                <a:spcPct val="0"/>
              </a:spcAft>
              <a:buClrTx/>
              <a:buSzTx/>
              <a:buFontTx/>
              <a:buNone/>
              <a:tabLst/>
            </a:pPr>
            <a:r>
              <a:rPr kumimoji="1" lang="en-US" sz="1200" dirty="0" smtClean="0">
                <a:latin typeface="Times New Roman" pitchFamily="18" charset="0"/>
              </a:rPr>
              <a:t>Extends, Generalizes</a:t>
            </a:r>
            <a:endParaRPr kumimoji="1" lang="en-US" sz="1200" b="0" i="0" u="none" strike="noStrike" cap="none" normalizeH="0" baseline="0" dirty="0" smtClean="0">
              <a:ln>
                <a:noFill/>
              </a:ln>
              <a:solidFill>
                <a:schemeClr val="tx1"/>
              </a:solidFill>
              <a:effectLst/>
              <a:latin typeface="Times New Roman" pitchFamily="18" charset="0"/>
            </a:endParaRPr>
          </a:p>
        </p:txBody>
      </p:sp>
      <p:sp>
        <p:nvSpPr>
          <p:cNvPr id="31" name="Rounded Rectangle 30"/>
          <p:cNvSpPr/>
          <p:nvPr/>
        </p:nvSpPr>
        <p:spPr bwMode="auto">
          <a:xfrm>
            <a:off x="5334000" y="2209800"/>
            <a:ext cx="1676400" cy="304800"/>
          </a:xfrm>
          <a:prstGeom prst="roundRect">
            <a:avLst/>
          </a:prstGeom>
          <a:solidFill>
            <a:srgbClr val="FFCC66"/>
          </a:solidFill>
          <a:ln w="9525" cap="flat" cmpd="sng" algn="ctr">
            <a:solidFill>
              <a:srgbClr val="FFCC66"/>
            </a:solidFill>
            <a:prstDash val="solid"/>
            <a:round/>
            <a:headEnd type="none" w="med" len="med"/>
            <a:tailEnd type="none" w="med" len="med"/>
          </a:ln>
          <a:effectLst>
            <a:innerShdw blurRad="63500" dist="50800" dir="18900000">
              <a:prstClr val="black">
                <a:alpha val="50000"/>
              </a:prstClr>
            </a:innerShdw>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dirty="0" smtClean="0">
                <a:latin typeface="Times New Roman" pitchFamily="18" charset="0"/>
              </a:rPr>
              <a:t>Structural Diagram</a:t>
            </a:r>
            <a:endParaRPr kumimoji="1" lang="en-US" sz="1500" b="0" i="0" u="none" strike="noStrike" cap="none" normalizeH="0" baseline="0" dirty="0" smtClean="0">
              <a:ln>
                <a:noFill/>
              </a:ln>
              <a:solidFill>
                <a:schemeClr val="tx1"/>
              </a:solidFill>
              <a:effectLst/>
              <a:latin typeface="Times New Roman" pitchFamily="18" charset="0"/>
            </a:endParaRPr>
          </a:p>
        </p:txBody>
      </p:sp>
      <p:sp>
        <p:nvSpPr>
          <p:cNvPr id="32" name="Rounded Rectangle 31"/>
          <p:cNvSpPr/>
          <p:nvPr/>
        </p:nvSpPr>
        <p:spPr bwMode="auto">
          <a:xfrm>
            <a:off x="5334000" y="5410200"/>
            <a:ext cx="1752600" cy="304800"/>
          </a:xfrm>
          <a:prstGeom prst="roundRect">
            <a:avLst/>
          </a:prstGeom>
          <a:solidFill>
            <a:srgbClr val="FFCC66"/>
          </a:solidFill>
          <a:ln w="9525" cap="flat" cmpd="sng" algn="ctr">
            <a:solidFill>
              <a:srgbClr val="FFCC66"/>
            </a:solidFill>
            <a:prstDash val="solid"/>
            <a:round/>
            <a:headEnd type="none" w="med" len="med"/>
            <a:tailEnd type="none" w="med" len="med"/>
          </a:ln>
          <a:effectLst>
            <a:innerShdw blurRad="63500" dist="50800" dir="18900000">
              <a:prstClr val="black">
                <a:alpha val="50000"/>
              </a:prstClr>
            </a:innerShdw>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dirty="0" smtClean="0">
                <a:latin typeface="Times New Roman" pitchFamily="18" charset="0"/>
              </a:rPr>
              <a:t>Behavioral Diagram</a:t>
            </a:r>
            <a:endParaRPr kumimoji="1" lang="en-US" sz="1500" b="0" i="0" u="none" strike="noStrike" cap="none" normalizeH="0" baseline="0" dirty="0" smtClean="0">
              <a:ln>
                <a:noFill/>
              </a:ln>
              <a:solidFill>
                <a:schemeClr val="tx1"/>
              </a:solidFill>
              <a:effectLst/>
              <a:latin typeface="Times New Roman" pitchFamily="18" charset="0"/>
            </a:endParaRPr>
          </a:p>
        </p:txBody>
      </p:sp>
      <p:sp>
        <p:nvSpPr>
          <p:cNvPr id="33" name="Rectangle 32"/>
          <p:cNvSpPr/>
          <p:nvPr/>
        </p:nvSpPr>
        <p:spPr bwMode="auto">
          <a:xfrm>
            <a:off x="7315200" y="1676400"/>
            <a:ext cx="1676400" cy="10668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Char char="-"/>
              <a:tabLst/>
            </a:pPr>
            <a:r>
              <a:rPr kumimoji="1" lang="en-US" sz="1300" b="1" i="0" u="none" strike="noStrike" cap="none" normalizeH="0" baseline="0" dirty="0" smtClean="0">
                <a:ln>
                  <a:noFill/>
                </a:ln>
                <a:solidFill>
                  <a:schemeClr val="tx1"/>
                </a:solidFill>
                <a:effectLst/>
                <a:latin typeface="Times New Roman" pitchFamily="18" charset="0"/>
              </a:rPr>
              <a:t>Class diagram</a:t>
            </a:r>
          </a:p>
          <a:p>
            <a:pPr marL="0" marR="0" indent="0" algn="l" defTabSz="914400" rtl="0" eaLnBrk="0" fontAlgn="base" latinLnBrk="0" hangingPunct="0">
              <a:lnSpc>
                <a:spcPct val="100000"/>
              </a:lnSpc>
              <a:spcBef>
                <a:spcPct val="0"/>
              </a:spcBef>
              <a:spcAft>
                <a:spcPct val="0"/>
              </a:spcAft>
              <a:buClrTx/>
              <a:buSzTx/>
              <a:buFontTx/>
              <a:buChar char="-"/>
              <a:tabLst/>
            </a:pPr>
            <a:r>
              <a:rPr kumimoji="1" lang="en-US" sz="1300" dirty="0" smtClean="0">
                <a:latin typeface="Times New Roman" pitchFamily="18" charset="0"/>
              </a:rPr>
              <a:t>Object diagram</a:t>
            </a:r>
          </a:p>
          <a:p>
            <a:pPr marL="0" marR="0" indent="0" algn="l" defTabSz="914400" rtl="0" eaLnBrk="0" fontAlgn="base" latinLnBrk="0" hangingPunct="0">
              <a:lnSpc>
                <a:spcPct val="100000"/>
              </a:lnSpc>
              <a:spcBef>
                <a:spcPct val="0"/>
              </a:spcBef>
              <a:spcAft>
                <a:spcPct val="0"/>
              </a:spcAft>
              <a:buClrTx/>
              <a:buSzTx/>
              <a:buFontTx/>
              <a:buChar char="-"/>
              <a:tabLst/>
            </a:pPr>
            <a:r>
              <a:rPr kumimoji="1" lang="en-US" sz="1300" b="0" i="0" u="none" strike="noStrike" cap="none" normalizeH="0" baseline="0" dirty="0" smtClean="0">
                <a:ln>
                  <a:noFill/>
                </a:ln>
                <a:solidFill>
                  <a:schemeClr val="tx1"/>
                </a:solidFill>
                <a:effectLst/>
                <a:latin typeface="Times New Roman" pitchFamily="18" charset="0"/>
              </a:rPr>
              <a:t>Component</a:t>
            </a:r>
            <a:r>
              <a:rPr kumimoji="1" lang="en-US" sz="1300" b="0" i="0" u="none" strike="noStrike" cap="none" normalizeH="0" dirty="0" smtClean="0">
                <a:ln>
                  <a:noFill/>
                </a:ln>
                <a:solidFill>
                  <a:schemeClr val="tx1"/>
                </a:solidFill>
                <a:effectLst/>
                <a:latin typeface="Times New Roman" pitchFamily="18" charset="0"/>
              </a:rPr>
              <a:t> diagram</a:t>
            </a:r>
          </a:p>
          <a:p>
            <a:pPr marL="0" marR="0" indent="0" algn="l" defTabSz="914400" rtl="0" eaLnBrk="0" fontAlgn="base" latinLnBrk="0" hangingPunct="0">
              <a:lnSpc>
                <a:spcPct val="100000"/>
              </a:lnSpc>
              <a:spcBef>
                <a:spcPct val="0"/>
              </a:spcBef>
              <a:spcAft>
                <a:spcPct val="0"/>
              </a:spcAft>
              <a:buClrTx/>
              <a:buSzTx/>
              <a:buFontTx/>
              <a:buChar char="-"/>
              <a:tabLst/>
            </a:pPr>
            <a:r>
              <a:rPr kumimoji="1" lang="en-US" sz="1300" baseline="0" dirty="0" smtClean="0">
                <a:latin typeface="Times New Roman" pitchFamily="18" charset="0"/>
              </a:rPr>
              <a:t>Deployment</a:t>
            </a:r>
            <a:r>
              <a:rPr kumimoji="1" lang="en-US" sz="1300" dirty="0" smtClean="0">
                <a:latin typeface="Times New Roman" pitchFamily="18" charset="0"/>
              </a:rPr>
              <a:t> diagram</a:t>
            </a:r>
            <a:endParaRPr kumimoji="1" lang="en-US" sz="1300" b="0" i="0" u="none" strike="noStrike" cap="none" normalizeH="0" baseline="0" dirty="0" smtClean="0">
              <a:ln>
                <a:noFill/>
              </a:ln>
              <a:solidFill>
                <a:schemeClr val="tx1"/>
              </a:solidFill>
              <a:effectLst/>
              <a:latin typeface="Times New Roman" pitchFamily="18" charset="0"/>
            </a:endParaRPr>
          </a:p>
        </p:txBody>
      </p:sp>
      <p:sp>
        <p:nvSpPr>
          <p:cNvPr id="34" name="Rectangle 33"/>
          <p:cNvSpPr/>
          <p:nvPr/>
        </p:nvSpPr>
        <p:spPr bwMode="auto">
          <a:xfrm>
            <a:off x="7315200" y="5029200"/>
            <a:ext cx="1676400" cy="10668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Char char="-"/>
              <a:tabLst/>
            </a:pPr>
            <a:endParaRPr kumimoji="1" lang="en-US" sz="1300" b="0" i="0" u="none" strike="noStrike" cap="none" normalizeH="0" baseline="0" dirty="0" smtClean="0">
              <a:ln>
                <a:noFill/>
              </a:ln>
              <a:solidFill>
                <a:schemeClr val="tx1"/>
              </a:solidFill>
              <a:effectLst/>
              <a:latin typeface="Times New Roman" pitchFamily="18" charset="0"/>
            </a:endParaRPr>
          </a:p>
        </p:txBody>
      </p:sp>
      <p:sp>
        <p:nvSpPr>
          <p:cNvPr id="36" name="Rectangle 35"/>
          <p:cNvSpPr/>
          <p:nvPr/>
        </p:nvSpPr>
        <p:spPr bwMode="auto">
          <a:xfrm>
            <a:off x="7315200" y="5029200"/>
            <a:ext cx="1676400" cy="10668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Char char="-"/>
              <a:tabLst/>
            </a:pPr>
            <a:r>
              <a:rPr kumimoji="1" lang="en-US" sz="1300" b="0" i="0" u="none" strike="noStrike" cap="none" normalizeH="0" baseline="0" dirty="0" smtClean="0">
                <a:ln>
                  <a:noFill/>
                </a:ln>
                <a:solidFill>
                  <a:schemeClr val="tx1"/>
                </a:solidFill>
                <a:effectLst/>
                <a:latin typeface="Times New Roman" pitchFamily="18" charset="0"/>
              </a:rPr>
              <a:t> </a:t>
            </a:r>
            <a:r>
              <a:rPr kumimoji="1" lang="en-US" sz="1300" b="1" i="0" u="none" strike="noStrike" cap="none" normalizeH="0" baseline="0" dirty="0" smtClean="0">
                <a:ln>
                  <a:noFill/>
                </a:ln>
                <a:solidFill>
                  <a:schemeClr val="tx1"/>
                </a:solidFill>
                <a:effectLst/>
                <a:latin typeface="Times New Roman" pitchFamily="18" charset="0"/>
              </a:rPr>
              <a:t>Use</a:t>
            </a:r>
            <a:r>
              <a:rPr kumimoji="1" lang="en-US" sz="1300" b="1" i="0" u="none" strike="noStrike" cap="none" normalizeH="0" dirty="0" smtClean="0">
                <a:ln>
                  <a:noFill/>
                </a:ln>
                <a:solidFill>
                  <a:schemeClr val="tx1"/>
                </a:solidFill>
                <a:effectLst/>
                <a:latin typeface="Times New Roman" pitchFamily="18" charset="0"/>
              </a:rPr>
              <a:t> case diagram</a:t>
            </a:r>
            <a:endParaRPr kumimoji="1" lang="en-US" sz="1300" b="1" i="0" u="none" strike="noStrike" cap="none" normalizeH="0" baseline="0" dirty="0" smtClean="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Char char="-"/>
              <a:tabLst/>
            </a:pPr>
            <a:r>
              <a:rPr kumimoji="1" lang="en-US" sz="1300" dirty="0" smtClean="0">
                <a:latin typeface="Times New Roman" pitchFamily="18" charset="0"/>
              </a:rPr>
              <a:t> </a:t>
            </a:r>
            <a:r>
              <a:rPr kumimoji="1" lang="en-US" sz="1300" b="1" dirty="0" smtClean="0">
                <a:latin typeface="Times New Roman" pitchFamily="18" charset="0"/>
              </a:rPr>
              <a:t>Activity diagram</a:t>
            </a:r>
          </a:p>
          <a:p>
            <a:pPr marL="0" marR="0" indent="0" algn="l" defTabSz="914400" rtl="0" eaLnBrk="0" fontAlgn="base" latinLnBrk="0" hangingPunct="0">
              <a:lnSpc>
                <a:spcPct val="100000"/>
              </a:lnSpc>
              <a:spcBef>
                <a:spcPct val="0"/>
              </a:spcBef>
              <a:spcAft>
                <a:spcPct val="0"/>
              </a:spcAft>
              <a:buClrTx/>
              <a:buSzTx/>
              <a:buFontTx/>
              <a:buChar char="-"/>
              <a:tabLst/>
            </a:pPr>
            <a:r>
              <a:rPr kumimoji="1" lang="en-US" sz="1300" b="0" i="0" u="none" strike="noStrike" cap="none" normalizeH="0" baseline="0" dirty="0" smtClean="0">
                <a:ln>
                  <a:noFill/>
                </a:ln>
                <a:solidFill>
                  <a:schemeClr val="tx1"/>
                </a:solidFill>
                <a:effectLst/>
                <a:latin typeface="Times New Roman" pitchFamily="18" charset="0"/>
              </a:rPr>
              <a:t> </a:t>
            </a:r>
            <a:r>
              <a:rPr kumimoji="1" lang="en-US" sz="1300" b="1" i="0" u="none" strike="noStrike" cap="none" normalizeH="0" baseline="0" dirty="0" smtClean="0">
                <a:ln>
                  <a:noFill/>
                </a:ln>
                <a:solidFill>
                  <a:schemeClr val="tx1"/>
                </a:solidFill>
                <a:effectLst/>
                <a:latin typeface="Times New Roman" pitchFamily="18" charset="0"/>
              </a:rPr>
              <a:t>Interaction diagram</a:t>
            </a:r>
            <a:endParaRPr kumimoji="1" lang="en-US" sz="1300" b="1" i="0" u="none" strike="noStrike" cap="none" normalizeH="0" dirty="0" smtClean="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Char char="-"/>
              <a:tabLst/>
            </a:pPr>
            <a:r>
              <a:rPr kumimoji="1" lang="en-US" sz="1300" baseline="0" dirty="0" smtClean="0">
                <a:latin typeface="Times New Roman" pitchFamily="18" charset="0"/>
              </a:rPr>
              <a:t> State machine</a:t>
            </a:r>
            <a:r>
              <a:rPr kumimoji="1" lang="en-US" sz="1300" dirty="0" smtClean="0">
                <a:latin typeface="Times New Roman" pitchFamily="18" charset="0"/>
              </a:rPr>
              <a:t> diagram</a:t>
            </a:r>
            <a:endParaRPr kumimoji="1" lang="en-US" sz="13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 Use case diagram</a:t>
            </a:r>
            <a:endParaRPr lang="en-US" dirty="0"/>
          </a:p>
        </p:txBody>
      </p:sp>
      <p:sp>
        <p:nvSpPr>
          <p:cNvPr id="3" name="Content Placeholder 2"/>
          <p:cNvSpPr>
            <a:spLocks noGrp="1"/>
          </p:cNvSpPr>
          <p:nvPr>
            <p:ph idx="1"/>
          </p:nvPr>
        </p:nvSpPr>
        <p:spPr>
          <a:xfrm>
            <a:off x="304800" y="1143000"/>
            <a:ext cx="5410200" cy="2514600"/>
          </a:xfrm>
        </p:spPr>
        <p:txBody>
          <a:bodyPr/>
          <a:lstStyle/>
          <a:p>
            <a:r>
              <a:rPr lang="en-US" sz="2000" dirty="0"/>
              <a:t>Describes the functionality provided by </a:t>
            </a:r>
            <a:r>
              <a:rPr lang="en-US" sz="2000" dirty="0" smtClean="0"/>
              <a:t>system</a:t>
            </a:r>
          </a:p>
          <a:p>
            <a:r>
              <a:rPr lang="en-US" sz="2000" dirty="0"/>
              <a:t>A Use Case represents a discrete unit of interaction between a user (human or machine) and the system.</a:t>
            </a:r>
            <a:endParaRPr lang="en-US" sz="2000" dirty="0" smtClean="0"/>
          </a:p>
          <a:p>
            <a:r>
              <a:rPr lang="en-US" sz="2000" dirty="0"/>
              <a:t>Contains </a:t>
            </a:r>
            <a:r>
              <a:rPr lang="en-US" sz="2000" b="1" i="1" dirty="0">
                <a:solidFill>
                  <a:srgbClr val="FF0000"/>
                </a:solidFill>
              </a:rPr>
              <a:t>actors, use cases</a:t>
            </a:r>
            <a:r>
              <a:rPr lang="en-US" sz="2000" dirty="0"/>
              <a:t>, and </a:t>
            </a:r>
            <a:r>
              <a:rPr lang="en-US" sz="2000" b="1" i="1" dirty="0" smtClean="0">
                <a:solidFill>
                  <a:srgbClr val="FF0000"/>
                </a:solidFill>
              </a:rPr>
              <a:t>relationships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1200" y="1104900"/>
            <a:ext cx="3305175" cy="54483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0" y="3505200"/>
            <a:ext cx="3937636" cy="2653016"/>
          </a:xfrm>
          <a:prstGeom prst="rect">
            <a:avLst/>
          </a:prstGeom>
        </p:spPr>
      </p:pic>
      <p:sp>
        <p:nvSpPr>
          <p:cNvPr id="8" name="TextBox 7"/>
          <p:cNvSpPr txBox="1"/>
          <p:nvPr/>
        </p:nvSpPr>
        <p:spPr>
          <a:xfrm>
            <a:off x="685800" y="6172200"/>
            <a:ext cx="5486400" cy="369332"/>
          </a:xfrm>
          <a:prstGeom prst="rect">
            <a:avLst/>
          </a:prstGeom>
          <a:noFill/>
        </p:spPr>
        <p:txBody>
          <a:bodyPr wrap="square" rtlCol="0">
            <a:spAutoFit/>
          </a:bodyPr>
          <a:lstStyle/>
          <a:p>
            <a:r>
              <a:rPr lang="en-US" dirty="0" err="1">
                <a:solidFill>
                  <a:srgbClr val="000080"/>
                </a:solidFill>
              </a:rPr>
              <a:t>BookShop</a:t>
            </a:r>
            <a:r>
              <a:rPr lang="en-US" dirty="0">
                <a:solidFill>
                  <a:srgbClr val="000080"/>
                </a:solidFill>
              </a:rPr>
              <a:t> Sample: Actors + Sell Book Use Cases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 – Structural things</a:t>
            </a:r>
            <a:endParaRPr lang="en-US" dirty="0"/>
          </a:p>
        </p:txBody>
      </p:sp>
      <p:sp>
        <p:nvSpPr>
          <p:cNvPr id="3" name="Content Placeholder 2"/>
          <p:cNvSpPr>
            <a:spLocks noGrp="1"/>
          </p:cNvSpPr>
          <p:nvPr>
            <p:ph idx="1"/>
          </p:nvPr>
        </p:nvSpPr>
        <p:spPr>
          <a:xfrm>
            <a:off x="304800" y="1143000"/>
            <a:ext cx="7620000" cy="5257800"/>
          </a:xfrm>
        </p:spPr>
        <p:txBody>
          <a:bodyPr/>
          <a:lstStyle/>
          <a:p>
            <a:r>
              <a:rPr lang="en-US" dirty="0" smtClean="0"/>
              <a:t>Actor:</a:t>
            </a:r>
          </a:p>
          <a:p>
            <a:pPr lvl="1"/>
            <a:r>
              <a:rPr lang="en-US" dirty="0" smtClean="0"/>
              <a:t>Can be human user, internal applications, external application</a:t>
            </a:r>
          </a:p>
          <a:p>
            <a:r>
              <a:rPr lang="en-US" dirty="0" smtClean="0"/>
              <a:t>Use case</a:t>
            </a:r>
          </a:p>
          <a:p>
            <a:pPr lvl="1"/>
            <a:r>
              <a:rPr lang="en-US" dirty="0" smtClean="0"/>
              <a:t>High level functionalities of a system</a:t>
            </a:r>
          </a:p>
        </p:txBody>
      </p:sp>
      <p:pic>
        <p:nvPicPr>
          <p:cNvPr id="4" name="Picture 3"/>
          <p:cNvPicPr>
            <a:picLocks noChangeAspect="1" noChangeArrowheads="1"/>
          </p:cNvPicPr>
          <p:nvPr/>
        </p:nvPicPr>
        <p:blipFill>
          <a:blip r:embed="rId2" cstate="print"/>
          <a:srcRect/>
          <a:stretch>
            <a:fillRect/>
          </a:stretch>
        </p:blipFill>
        <p:spPr bwMode="auto">
          <a:xfrm>
            <a:off x="7391400" y="1214120"/>
            <a:ext cx="1066800" cy="2062480"/>
          </a:xfrm>
          <a:prstGeom prst="rect">
            <a:avLst/>
          </a:prstGeom>
          <a:noFill/>
          <a:ln w="9525">
            <a:noFill/>
            <a:miter lim="800000"/>
            <a:headEnd/>
            <a:tailEnd/>
          </a:ln>
          <a:effectLst/>
        </p:spPr>
      </p:pic>
      <p:pic>
        <p:nvPicPr>
          <p:cNvPr id="5" name="Picture 4"/>
          <p:cNvPicPr>
            <a:picLocks noChangeAspect="1" noChangeArrowheads="1"/>
          </p:cNvPicPr>
          <p:nvPr/>
        </p:nvPicPr>
        <p:blipFill>
          <a:blip r:embed="rId3" cstate="print"/>
          <a:srcRect/>
          <a:stretch>
            <a:fillRect/>
          </a:stretch>
        </p:blipFill>
        <p:spPr bwMode="auto">
          <a:xfrm>
            <a:off x="2286000" y="3810000"/>
            <a:ext cx="4191000" cy="21524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mtClean="0"/>
              <a:t>Use </a:t>
            </a:r>
            <a:r>
              <a:rPr lang="en-US" sz="2800" dirty="0" smtClean="0"/>
              <a:t>Case Specification 1/6</a:t>
            </a:r>
            <a:endParaRPr lang="en-US" sz="2800" dirty="0"/>
          </a:p>
        </p:txBody>
      </p:sp>
      <p:sp>
        <p:nvSpPr>
          <p:cNvPr id="3" name="Content Placeholder 2"/>
          <p:cNvSpPr>
            <a:spLocks noGrp="1"/>
          </p:cNvSpPr>
          <p:nvPr>
            <p:ph idx="1"/>
          </p:nvPr>
        </p:nvSpPr>
        <p:spPr/>
        <p:txBody>
          <a:bodyPr/>
          <a:lstStyle/>
          <a:p>
            <a:pPr>
              <a:spcBef>
                <a:spcPts val="752"/>
              </a:spcBef>
              <a:buSzPct val="80000"/>
            </a:pPr>
            <a:r>
              <a:rPr lang="en-US" dirty="0" smtClean="0"/>
              <a:t>Text description of use case functionality in the user language and terminology</a:t>
            </a:r>
          </a:p>
          <a:p>
            <a:pPr>
              <a:spcBef>
                <a:spcPts val="752"/>
              </a:spcBef>
              <a:buSzPct val="80000"/>
            </a:pPr>
            <a:r>
              <a:rPr lang="en-US" dirty="0" smtClean="0"/>
              <a:t>No specific UML format</a:t>
            </a:r>
          </a:p>
          <a:p>
            <a:pPr>
              <a:spcBef>
                <a:spcPts val="752"/>
              </a:spcBef>
              <a:buSzPct val="80000"/>
            </a:pPr>
            <a:r>
              <a:rPr lang="en-US" dirty="0" smtClean="0"/>
              <a:t>Describes </a:t>
            </a:r>
            <a:r>
              <a:rPr lang="en-US" u="sng" dirty="0" smtClean="0"/>
              <a:t>WHAT</a:t>
            </a:r>
            <a:r>
              <a:rPr lang="en-US" dirty="0" smtClean="0"/>
              <a:t> and not HOW</a:t>
            </a:r>
          </a:p>
          <a:p>
            <a:pPr>
              <a:spcBef>
                <a:spcPts val="752"/>
              </a:spcBef>
              <a:buSzPct val="80000"/>
            </a:pPr>
            <a:r>
              <a:rPr lang="en-US" dirty="0" smtClean="0"/>
              <a:t>Typically includes:</a:t>
            </a:r>
          </a:p>
          <a:p>
            <a:pPr marL="915988" lvl="1" indent="-396875"/>
            <a:r>
              <a:rPr lang="en-US" sz="2400" dirty="0" smtClean="0"/>
              <a:t>Objectives of the use case</a:t>
            </a:r>
          </a:p>
          <a:p>
            <a:pPr marL="915988" lvl="1" indent="-396875"/>
            <a:r>
              <a:rPr lang="en-US" sz="2400" dirty="0" smtClean="0"/>
              <a:t>How the use case is initiated</a:t>
            </a:r>
          </a:p>
          <a:p>
            <a:pPr marL="915988" lvl="1" indent="-396875"/>
            <a:r>
              <a:rPr lang="en-US" sz="2400" dirty="0" smtClean="0"/>
              <a:t>The flow of events (main flow, alternative flow)</a:t>
            </a:r>
          </a:p>
          <a:p>
            <a:pPr marL="915988" lvl="1" indent="-396875"/>
            <a:r>
              <a:rPr lang="en-US" sz="2400" dirty="0" smtClean="0"/>
              <a:t>How the use case finishes with a value to the actor</a:t>
            </a:r>
          </a:p>
          <a:p>
            <a:pPr marL="915988" lvl="1" indent="-396875">
              <a:buFont typeface="Monotype Sorts" pitchFamily="2" charset="2"/>
              <a:buNone/>
            </a:pPr>
            <a:r>
              <a:rPr lang="en-US" sz="2000" i="1" dirty="0" smtClean="0"/>
              <a:t>	and more...</a:t>
            </a:r>
          </a:p>
          <a:p>
            <a:endParaRPr lang="en-US" dirty="0"/>
          </a:p>
        </p:txBody>
      </p:sp>
    </p:spTree>
    <p:extLst>
      <p:ext uri="{BB962C8B-B14F-4D97-AF65-F5344CB8AC3E}">
        <p14:creationId xmlns:p14="http://schemas.microsoft.com/office/powerpoint/2010/main" val="3093156128"/>
      </p:ext>
    </p:extLst>
  </p:cSld>
  <p:clrMapOvr>
    <a:masterClrMapping/>
  </p:clrMapOvr>
  <p:timing>
    <p:tnLst>
      <p:par>
        <p:cTn id="1" dur="indefinite" restart="never" nodeType="tmRoot"/>
      </p:par>
    </p:tnLst>
  </p:timing>
</p:sld>
</file>

<file path=ppt/theme/theme1.xml><?xml version="1.0" encoding="utf-8"?>
<a:theme xmlns:a="http://schemas.openxmlformats.org/drawingml/2006/main" name="Fsoft">
  <a:themeElements>
    <a:clrScheme name="Training Materi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Training Material">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raining Materi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raining Materi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raining Materia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raining Materia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raining Materi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raining Materi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raining Materi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Fsoft</Template>
  <TotalTime>3486</TotalTime>
  <Words>4909</Words>
  <Application>Microsoft Office PowerPoint</Application>
  <PresentationFormat>On-screen Show (4:3)</PresentationFormat>
  <Paragraphs>559</Paragraphs>
  <Slides>49</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ＭＳ Ｐゴシック</vt:lpstr>
      <vt:lpstr>Arial</vt:lpstr>
      <vt:lpstr>Calibri</vt:lpstr>
      <vt:lpstr>Monotype Sorts</vt:lpstr>
      <vt:lpstr>Tahoma</vt:lpstr>
      <vt:lpstr>Times</vt:lpstr>
      <vt:lpstr>Times New Roman</vt:lpstr>
      <vt:lpstr>Wingdings</vt:lpstr>
      <vt:lpstr>Wingdings 2</vt:lpstr>
      <vt:lpstr>Fsoft</vt:lpstr>
      <vt:lpstr>Unified Modeling Language (UML)</vt:lpstr>
      <vt:lpstr>Course objectives</vt:lpstr>
      <vt:lpstr>What is UML ?</vt:lpstr>
      <vt:lpstr>Why UML?</vt:lpstr>
      <vt:lpstr>UML Architectural Views and Diagrams</vt:lpstr>
      <vt:lpstr>UML Overview </vt:lpstr>
      <vt:lpstr>UML – Use case diagram</vt:lpstr>
      <vt:lpstr>Use case diagram – Structural things</vt:lpstr>
      <vt:lpstr>Use Case Specification 1/6</vt:lpstr>
      <vt:lpstr>Use Case Specification 2/6</vt:lpstr>
      <vt:lpstr>Use Case Specification 3/6</vt:lpstr>
      <vt:lpstr>Use Case Specification 4/6</vt:lpstr>
      <vt:lpstr>Use Case Specification 5/6</vt:lpstr>
      <vt:lpstr>Use Case Specification 6/6</vt:lpstr>
      <vt:lpstr>Use case diagram – Relationship</vt:lpstr>
      <vt:lpstr>Use case diagram – Association Relationship</vt:lpstr>
      <vt:lpstr>Use case diagram – Include Relationship</vt:lpstr>
      <vt:lpstr>Use case diagram – Extend Relationship</vt:lpstr>
      <vt:lpstr>Use case diagram – Generalization Relationship</vt:lpstr>
      <vt:lpstr>Use case diagram </vt:lpstr>
      <vt:lpstr>Class diagram</vt:lpstr>
      <vt:lpstr>Class diagram – Structural Things</vt:lpstr>
      <vt:lpstr>Class diagram Inheritance</vt:lpstr>
      <vt:lpstr>Class diagram OMT Inheritance Notation</vt:lpstr>
      <vt:lpstr>Class diagram Multiple &amp; Multilevel Inheritance</vt:lpstr>
      <vt:lpstr>Class diagram Advantages of Inheritance</vt:lpstr>
      <vt:lpstr>Class diagram Associations</vt:lpstr>
      <vt:lpstr>Class diagram Abstract class 1/2</vt:lpstr>
      <vt:lpstr>Class diagram Abstract class 2/2</vt:lpstr>
      <vt:lpstr>Class diagram Polymorphism</vt:lpstr>
      <vt:lpstr>Class diagram Polymorphism - Overloading</vt:lpstr>
      <vt:lpstr>Class diagram Polymorphism - Overriding</vt:lpstr>
      <vt:lpstr>Class diagram Polymorphism Example 1/2</vt:lpstr>
      <vt:lpstr>Class diagram  Polymorphism Example 2/2</vt:lpstr>
      <vt:lpstr>Class diagram - Relationship</vt:lpstr>
      <vt:lpstr>Class diagram – Association Relationship</vt:lpstr>
      <vt:lpstr>Class diagram – Association Relationship</vt:lpstr>
      <vt:lpstr>Class diagram – Aggregation Relationship</vt:lpstr>
      <vt:lpstr>Class diagram – Composition Relationship</vt:lpstr>
      <vt:lpstr>Class diagram – Generalization Relationship</vt:lpstr>
      <vt:lpstr>Class diagram – Other Relationship</vt:lpstr>
      <vt:lpstr>Create Good Class Diagram</vt:lpstr>
      <vt:lpstr>Activity diagram (1)</vt:lpstr>
      <vt:lpstr>Activity diagram (2)</vt:lpstr>
      <vt:lpstr>Interaction Diagram - Sequence diagram</vt:lpstr>
      <vt:lpstr>Use case realization</vt:lpstr>
      <vt:lpstr>Use case realization Example</vt:lpstr>
      <vt:lpstr>Resources &amp; 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 Unified Modeling Language</dc:title>
  <dc:creator>ThuHuong</dc:creator>
  <cp:lastModifiedBy>Nguyen Thi Dieu (FHO.FWA)</cp:lastModifiedBy>
  <cp:revision>423</cp:revision>
  <dcterms:created xsi:type="dcterms:W3CDTF">2011-01-13T03:27:17Z</dcterms:created>
  <dcterms:modified xsi:type="dcterms:W3CDTF">2015-01-05T09:12:03Z</dcterms:modified>
</cp:coreProperties>
</file>