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7"/>
  </p:notesMasterIdLst>
  <p:handoutMasterIdLst>
    <p:handoutMasterId r:id="rId28"/>
  </p:handoutMasterIdLst>
  <p:sldIdLst>
    <p:sldId id="361" r:id="rId2"/>
    <p:sldId id="321" r:id="rId3"/>
    <p:sldId id="322" r:id="rId4"/>
    <p:sldId id="332" r:id="rId5"/>
    <p:sldId id="333" r:id="rId6"/>
    <p:sldId id="334" r:id="rId7"/>
    <p:sldId id="335" r:id="rId8"/>
    <p:sldId id="337" r:id="rId9"/>
    <p:sldId id="351" r:id="rId10"/>
    <p:sldId id="352" r:id="rId11"/>
    <p:sldId id="338" r:id="rId12"/>
    <p:sldId id="339" r:id="rId13"/>
    <p:sldId id="353" r:id="rId14"/>
    <p:sldId id="354" r:id="rId15"/>
    <p:sldId id="355" r:id="rId16"/>
    <p:sldId id="340" r:id="rId17"/>
    <p:sldId id="357" r:id="rId18"/>
    <p:sldId id="341" r:id="rId19"/>
    <p:sldId id="362" r:id="rId20"/>
    <p:sldId id="364" r:id="rId21"/>
    <p:sldId id="363" r:id="rId22"/>
    <p:sldId id="365" r:id="rId23"/>
    <p:sldId id="358" r:id="rId24"/>
    <p:sldId id="359" r:id="rId25"/>
    <p:sldId id="360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FF"/>
    <a:srgbClr val="E8FFC8"/>
    <a:srgbClr val="FAF7C8"/>
    <a:srgbClr val="FAF8C8"/>
    <a:srgbClr val="F5FFC2"/>
    <a:srgbClr val="EBFFD2"/>
    <a:srgbClr val="EBFFDC"/>
    <a:srgbClr val="FAF8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A670BB3C-F39D-4655-95FE-4CFA79528CCF}" type="datetimeFigureOut">
              <a:rPr lang="en-US"/>
              <a:pPr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F697B8D-6355-4438-B36F-926245E130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A878FA54-81DC-4CB8-8DBD-8FD1C9B9F3CC}" type="datetimeFigureOut">
              <a:rPr lang="en-US"/>
              <a:pPr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DFE7464-DC84-4E16-BC22-A575059129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D8859-1553-4179-918F-C3B0AEF0330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5443F3-20A9-4F71-BA86-8072E0A8B08A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20F66C-E0BE-4BC7-A56D-F0B992EA498F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8" y="152400"/>
            <a:ext cx="8763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23838" y="1295400"/>
            <a:ext cx="8763000" cy="4953000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76B67-EFF4-4CF4-B87B-0DEC9FF5C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295400" y="2438400"/>
            <a:ext cx="6400800" cy="2097088"/>
          </a:xfrm>
          <a:prstGeom prst="rect">
            <a:avLst/>
          </a:prstGeom>
        </p:spPr>
        <p:txBody>
          <a:bodyPr anchor="ctr"/>
          <a:lstStyle/>
          <a:p>
            <a:pPr marL="319088" indent="-319088" algn="ctr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EFA6D-4A4B-4825-867F-0FF2F1EFFA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46FAEF-33DD-4F58-AF0B-147E9C7A58BF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0B41B8-F9D3-4AC3-B0D5-C667987CC9C2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5B2A76-391C-4CE7-A606-53E6A2AEDD0D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D38B86-5560-4E8A-B7D9-CCE9E3157756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DE65C4-7084-4DCA-A0A2-F8819AE3FF71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E4042-9867-49B2-9704-11F1E98D469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7D992BB-EE78-4572-8A8D-98A96C83D799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BF705-CABE-44EA-AD6F-CBC429677FAC}" type="datetimeFigureOut">
              <a:rPr lang="vi-VN"/>
              <a:pPr>
                <a:defRPr/>
              </a:pPr>
              <a:t>20/11/2013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0" descr="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vi-VN" dirty="0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50112EF6-01E0-4A5E-82E4-9170DFF9CE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</a:rPr>
              <a:t>©</a:t>
            </a:r>
            <a:r>
              <a:rPr lang="en-US" sz="1000" dirty="0">
                <a:latin typeface="+mn-lt"/>
              </a:rPr>
              <a:t> FPT SOFTWARE – TRAINING MATERIAL</a:t>
            </a:r>
            <a:r>
              <a:rPr lang="en-US" altLang="ja-JP" sz="1000" dirty="0">
                <a:latin typeface="+mn-lt"/>
              </a:rPr>
              <a:t> – Int</a:t>
            </a:r>
            <a:r>
              <a:rPr lang="en-US" sz="1000" dirty="0">
                <a:latin typeface="+mn-lt"/>
              </a:rPr>
              <a:t>er</a:t>
            </a:r>
            <a:r>
              <a:rPr lang="en-US" altLang="ja-JP" sz="1000" dirty="0">
                <a:latin typeface="+mn-lt"/>
              </a:rPr>
              <a:t>nal </a:t>
            </a:r>
            <a:r>
              <a:rPr lang="en-US" sz="1000" dirty="0">
                <a:latin typeface="+mn-lt"/>
              </a:rPr>
              <a:t>us</a:t>
            </a:r>
            <a:r>
              <a:rPr lang="en-US" altLang="ja-JP" sz="1000" dirty="0">
                <a:latin typeface="+mn-lt"/>
              </a:rPr>
              <a:t>e</a:t>
            </a:r>
            <a:endParaRPr lang="en-US" sz="1000" dirty="0">
              <a:latin typeface="+mn-lt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</a:rPr>
              <a:t>04e-BM/</a:t>
            </a:r>
            <a:r>
              <a:rPr lang="en-US" altLang="ja-JP" sz="1000">
                <a:latin typeface="+mn-lt"/>
              </a:rPr>
              <a:t>NS</a:t>
            </a:r>
            <a:r>
              <a:rPr lang="en-US" sz="1000">
                <a:latin typeface="+mn-lt"/>
              </a:rPr>
              <a:t>/HDCV/FSOFT v2</a:t>
            </a:r>
            <a:r>
              <a:rPr lang="en-US" altLang="ja-JP" sz="1000">
                <a:latin typeface="+mn-lt"/>
              </a:rPr>
              <a:t>/3</a:t>
            </a:r>
            <a:endParaRPr lang="en-US" sz="1000">
              <a:latin typeface="+mn-lt"/>
            </a:endParaRPr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19" r:id="rId14"/>
    <p:sldLayoutId id="2147483722" r:id="rId15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Instructor: &lt;Name&gt;</a:t>
            </a:r>
            <a:endParaRPr lang="vi-VN" dirty="0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45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Common Architectures</a:t>
            </a:r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Client-Server </a:t>
            </a:r>
            <a:r>
              <a:rPr dirty="0" smtClean="0"/>
              <a:t>Model – Examples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Web server (IIS) – Web browser (Firefox)</a:t>
            </a:r>
          </a:p>
          <a:p>
            <a:pPr>
              <a:defRPr/>
            </a:pPr>
            <a:r>
              <a:rPr lang="en-US" dirty="0" smtClean="0"/>
              <a:t>FTP server (ftpd) – FTP client (FileZilla)</a:t>
            </a:r>
          </a:p>
          <a:p>
            <a:pPr>
              <a:defRPr/>
            </a:pPr>
            <a:r>
              <a:rPr lang="en-US" dirty="0" err="1" smtClean="0"/>
              <a:t>EMail</a:t>
            </a:r>
            <a:r>
              <a:rPr lang="en-US" dirty="0" smtClean="0"/>
              <a:t> server (qmail) – email client (Outlook)</a:t>
            </a:r>
          </a:p>
          <a:p>
            <a:pPr>
              <a:defRPr/>
            </a:pPr>
            <a:r>
              <a:rPr lang="en-US" dirty="0"/>
              <a:t>SQL Server – SQL Server Management Studio</a:t>
            </a:r>
          </a:p>
          <a:p>
            <a:pPr>
              <a:defRPr/>
            </a:pPr>
            <a:r>
              <a:rPr lang="en-US" dirty="0" err="1" smtClean="0"/>
              <a:t>BitTorrent</a:t>
            </a:r>
            <a:r>
              <a:rPr lang="en-US" dirty="0" smtClean="0"/>
              <a:t> Tracker – Torrent client (</a:t>
            </a:r>
            <a:r>
              <a:rPr lang="el-GR" dirty="0" smtClean="0"/>
              <a:t>μ</a:t>
            </a:r>
            <a:r>
              <a:rPr lang="en-US" dirty="0" smtClean="0"/>
              <a:t>Torrent)</a:t>
            </a:r>
          </a:p>
          <a:p>
            <a:pPr>
              <a:defRPr/>
            </a:pPr>
            <a:r>
              <a:rPr lang="en-US" dirty="0" smtClean="0"/>
              <a:t>DNS server (bind) – DNS client (resolver)</a:t>
            </a:r>
          </a:p>
          <a:p>
            <a:pPr>
              <a:defRPr/>
            </a:pPr>
            <a:r>
              <a:rPr lang="en-US" dirty="0" smtClean="0"/>
              <a:t>DHCP server (wireless router firmware) – DHCP client (mobile phone /Android DHCP client/)</a:t>
            </a:r>
          </a:p>
          <a:p>
            <a:pPr>
              <a:defRPr/>
            </a:pPr>
            <a:r>
              <a:rPr lang="en-US" dirty="0" smtClean="0"/>
              <a:t>SMB server (Windows) – SMB client (Windows)</a:t>
            </a: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040B775-508C-40DB-A877-5D1702CB080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3-Tier / Multi-Tier Architectures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66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>
                <a:solidFill>
                  <a:schemeClr val="tx1"/>
                </a:solidFill>
              </a:rPr>
              <a:t>Classical Layered Structure of Software Systems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714500" y="371856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 smtClean="0"/>
              <a:t>3-tier architecture consists of the following tiers (layers):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Front-end (client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Middle tier (business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Back-end (data layer)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AB28A98-5C16-4944-86BB-623E180596F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5175" y="1130300"/>
            <a:ext cx="292735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1143000"/>
            <a:ext cx="213360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600" y="1130300"/>
            <a:ext cx="1828800" cy="53467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388" y="3581400"/>
            <a:ext cx="1471612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The 3-Tier Architecture Model</a:t>
            </a:r>
            <a:endParaRPr/>
          </a:p>
        </p:txBody>
      </p:sp>
      <p:sp>
        <p:nvSpPr>
          <p:cNvPr id="18439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59A5B20-CA7C-4B37-941F-993EB8231D1B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38481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5687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209800"/>
            <a:ext cx="2767013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651375"/>
            <a:ext cx="1392238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Logic</a:t>
            </a:r>
          </a:p>
        </p:txBody>
      </p:sp>
      <p:pic>
        <p:nvPicPr>
          <p:cNvPr id="18444" name="Picture 3" descr="C:\Users\nakov\Downloads\hp_mobil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25" y="32766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7" descr="laptop,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25" y="1676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1" descr="computer,monitor,screen,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6625" y="4724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413625" y="5181600"/>
            <a:ext cx="129857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Desktop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Client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2688" y="3505200"/>
            <a:ext cx="109220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Mobile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8225" y="1836738"/>
            <a:ext cx="131127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Client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Machine</a:t>
            </a:r>
          </a:p>
        </p:txBody>
      </p:sp>
      <p:pic>
        <p:nvPicPr>
          <p:cNvPr id="18450" name="Picture 13" descr="off,server,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667000"/>
            <a:ext cx="18907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 rot="20309905">
            <a:off x="4654550" y="2389188"/>
            <a:ext cx="1114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 rot="249247">
            <a:off x="4673600" y="3316288"/>
            <a:ext cx="1114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network</a:t>
            </a:r>
          </a:p>
        </p:txBody>
      </p:sp>
      <p:sp>
        <p:nvSpPr>
          <p:cNvPr id="34" name="TextBox 33"/>
          <p:cNvSpPr txBox="1"/>
          <p:nvPr/>
        </p:nvSpPr>
        <p:spPr>
          <a:xfrm rot="1808832">
            <a:off x="4660900" y="4194175"/>
            <a:ext cx="1114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network</a:t>
            </a:r>
          </a:p>
        </p:txBody>
      </p:sp>
      <p:pic>
        <p:nvPicPr>
          <p:cNvPr id="18454" name="Picture 2" descr="database,d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250" y="2667000"/>
            <a:ext cx="183515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20700" y="4495800"/>
            <a:ext cx="1501775" cy="477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Database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50" y="1143000"/>
            <a:ext cx="1519238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 Tier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(Back-End)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7450" y="1155700"/>
            <a:ext cx="19335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Middle Tier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(Business Tier)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1213" y="1155700"/>
            <a:ext cx="2879725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Client Tier (Front-End)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Typical Layers of the Middle Tier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middle tier usually has parts related to the front-end, business logic and back-end:</a:t>
            </a:r>
            <a:endParaRPr lang="en-US" sz="300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B51DF90-DDCC-434A-AC32-682761406778}" type="slidenum">
              <a:rPr lang="en-US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09800"/>
            <a:ext cx="8382000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150" y="2281238"/>
            <a:ext cx="268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Presentation Logic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93988"/>
            <a:ext cx="8205788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Implements the UI of the application (HTML5, Silverlight, WPF, …)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3505200"/>
            <a:ext cx="8382000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313" y="3576638"/>
            <a:ext cx="21224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Business Logic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989388"/>
            <a:ext cx="7285038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Implements the core processes / services of 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the application</a:t>
            </a:r>
            <a:endParaRPr lang="en-US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8382000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2475" y="4872038"/>
            <a:ext cx="25495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 Access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284788"/>
            <a:ext cx="8320088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Implements the data access functionality (usually ORM framework)</a:t>
            </a:r>
          </a:p>
        </p:txBody>
      </p:sp>
      <p:pic>
        <p:nvPicPr>
          <p:cNvPr id="19470" name="Picture 2" descr="database,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021388"/>
            <a:ext cx="1219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4572000" y="3124200"/>
            <a:ext cx="0" cy="452438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424363"/>
            <a:ext cx="0" cy="45243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719763"/>
            <a:ext cx="0" cy="45243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Multi-Tier Architecture</a:t>
            </a:r>
            <a:endParaRPr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2552639-D695-4C8E-A645-D98FFF027256}" type="slidenum">
              <a:rPr lang="en-US"/>
              <a:pPr/>
              <a:t>15</a:t>
            </a:fld>
            <a:endParaRPr lang="en-US"/>
          </a:p>
        </p:txBody>
      </p:sp>
      <p:pic>
        <p:nvPicPr>
          <p:cNvPr id="20484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69500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425" cy="477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7413" cy="477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48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WCF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2509838"/>
            <a:ext cx="849313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ASP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438" y="1138238"/>
            <a:ext cx="9953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676400"/>
          </a:xfrm>
        </p:spPr>
        <p:txBody>
          <a:bodyPr/>
          <a:lstStyle/>
          <a:p>
            <a:pPr>
              <a:defRPr/>
            </a:pPr>
            <a:r>
              <a:rPr lang="en-US" dirty="0"/>
              <a:t>MVC (</a:t>
            </a:r>
            <a:r>
              <a:rPr lang="en-US" dirty="0" smtClean="0"/>
              <a:t>Model-</a:t>
            </a:r>
            <a:br>
              <a:rPr lang="en-US" dirty="0" smtClean="0"/>
            </a:br>
            <a:r>
              <a:rPr lang="en-US" dirty="0" smtClean="0"/>
              <a:t>View-Controller)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42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What is MVC and How It Works?</a:t>
            </a:r>
            <a:endParaRPr/>
          </a:p>
        </p:txBody>
      </p:sp>
      <p:pic>
        <p:nvPicPr>
          <p:cNvPr id="21508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388" y="3505200"/>
            <a:ext cx="3198812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http://www.shopno-dinga.com/dustbin/mv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73037" y="3505200"/>
            <a:ext cx="3394163" cy="2715330"/>
          </a:xfrm>
          <a:prstGeom prst="roundRect">
            <a:avLst>
              <a:gd name="adj" fmla="val 5442"/>
            </a:avLst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MVC Architecture Blueprint</a:t>
            </a:r>
            <a:endParaRPr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C80CD42-F6C4-404E-88E3-A4CAAFB44BE6}" type="slidenum">
              <a:rPr lang="en-US"/>
              <a:pPr/>
              <a:t>17</a:t>
            </a:fld>
            <a:endParaRPr lang="en-US"/>
          </a:p>
        </p:txBody>
      </p:sp>
      <p:pic>
        <p:nvPicPr>
          <p:cNvPr id="7170" name="Picture 2" descr="http://java.sun.com/blueprints/patterns/images/mvc-structure-generic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15896" cy="5191128"/>
          </a:xfrm>
          <a:prstGeom prst="roundRect">
            <a:avLst>
              <a:gd name="adj" fmla="val 2477"/>
            </a:avLst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Model-View-Controller (MVC)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Model-View-Controller (MVC</a:t>
            </a:r>
            <a:r>
              <a:rPr lang="en-US" dirty="0" smtClean="0"/>
              <a:t>) architecture </a:t>
            </a:r>
          </a:p>
          <a:p>
            <a:pPr lvl="1">
              <a:defRPr/>
            </a:pPr>
            <a:r>
              <a:rPr lang="en-US" dirty="0" smtClean="0"/>
              <a:t>Separates the business logic from application data and presentation</a:t>
            </a:r>
          </a:p>
          <a:p>
            <a:pPr>
              <a:defRPr/>
            </a:pPr>
            <a:r>
              <a:rPr lang="en-US" dirty="0" smtClean="0"/>
              <a:t>Model</a:t>
            </a:r>
          </a:p>
          <a:p>
            <a:pPr lvl="1">
              <a:defRPr/>
            </a:pPr>
            <a:r>
              <a:rPr lang="en-US" dirty="0" smtClean="0"/>
              <a:t>Keeps the application state (data)</a:t>
            </a:r>
          </a:p>
          <a:p>
            <a:pPr>
              <a:defRPr/>
            </a:pPr>
            <a:r>
              <a:rPr lang="en-US" dirty="0" smtClean="0"/>
              <a:t>View</a:t>
            </a:r>
          </a:p>
          <a:p>
            <a:pPr lvl="1">
              <a:defRPr/>
            </a:pPr>
            <a:r>
              <a:rPr lang="en-US" dirty="0" smtClean="0"/>
              <a:t>Displays the data to the user (shows UI)</a:t>
            </a:r>
          </a:p>
          <a:p>
            <a:pPr>
              <a:defRPr/>
            </a:pPr>
            <a:r>
              <a:rPr lang="en-US" dirty="0" smtClean="0"/>
              <a:t>Controller</a:t>
            </a:r>
          </a:p>
          <a:p>
            <a:pPr lvl="1">
              <a:defRPr/>
            </a:pPr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7146E31-BCC0-4CF2-B408-53D589B4581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92D050"/>
                </a:solidFill>
                <a:ea typeface="Segoe"/>
                <a:cs typeface="Segoe"/>
              </a:rPr>
              <a:t>M</a:t>
            </a:r>
            <a:r>
              <a:rPr lang="es-ES" dirty="0" smtClean="0">
                <a:ea typeface="Segoe"/>
                <a:cs typeface="Segoe"/>
              </a:rPr>
              <a:t>VC - </a:t>
            </a:r>
            <a:r>
              <a:rPr lang="es-ES" dirty="0" err="1" smtClean="0">
                <a:ea typeface="Segoe"/>
                <a:cs typeface="Segoe"/>
              </a:rPr>
              <a:t>Model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Models data and behavior behind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Manages Information - If Changes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Contains data and Related Functionality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Real-World Entities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Performing DB Queries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Calculating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Encapsulates Domain Logic which are independent of Presentation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3B218FF-8AA5-422A-BBF1-C68C3EB6E77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What is Software Architecture?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Client-Server Architecture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3-Tier / Multi-Tier Architectures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MVC (Model-View-Controller)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3653EF7-3ED5-4E0E-AEBC-588BCEEDFEC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ea typeface="Segoe"/>
                <a:cs typeface="Segoe"/>
              </a:rPr>
              <a:t>M</a:t>
            </a:r>
            <a:r>
              <a:rPr lang="es-ES" smtClean="0">
                <a:solidFill>
                  <a:srgbClr val="FF0000"/>
                </a:solidFill>
                <a:ea typeface="Segoe"/>
                <a:cs typeface="Segoe"/>
              </a:rPr>
              <a:t>V</a:t>
            </a:r>
            <a:r>
              <a:rPr lang="es-ES" smtClean="0">
                <a:ea typeface="Segoe"/>
                <a:cs typeface="Segoe"/>
              </a:rPr>
              <a:t>C - View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Obtains data from model &amp; presents to the user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Represents Output/Input of the application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Display results of Business Logic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Free Access to Model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Reads Data from Model – Using Query Methods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EB04A733-1CBF-4F6C-8AC5-F01FAC042C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Segoe"/>
                <a:cs typeface="Segoe"/>
              </a:rPr>
              <a:t>MV</a:t>
            </a:r>
            <a:r>
              <a:rPr lang="en-US" smtClean="0">
                <a:solidFill>
                  <a:srgbClr val="00B0F0"/>
                </a:solidFill>
                <a:ea typeface="Segoe"/>
                <a:cs typeface="Segoe"/>
              </a:rPr>
              <a:t>C</a:t>
            </a:r>
            <a:r>
              <a:rPr lang="en-US" smtClean="0">
                <a:ea typeface="Segoe"/>
                <a:cs typeface="Segoe"/>
              </a:rPr>
              <a:t> - Controller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Serves logical connection between user’s interaction and the business process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It receives and Translates input to request on model or view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 from user and instructs the model and view to perform action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Responsible for making decision among multiple presentation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Maps the end-user action to the application response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58C28977-5C67-47A4-9D99-7093F5C2521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between Components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View and Controller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 is responsible for creating or selecting view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Model and Controller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Controller depends on model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Controller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Model and View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View depends on Model</a:t>
            </a:r>
          </a:p>
          <a:p>
            <a:pPr lvl="1"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a change is made to the model then there might be required to make parallel changes in the view</a:t>
            </a:r>
          </a:p>
          <a:p>
            <a:pPr eaLnBrk="1" hangingPunct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356350"/>
            <a:ext cx="685800" cy="501650"/>
          </a:xfrm>
        </p:spPr>
        <p:txBody>
          <a:bodyPr/>
          <a:lstStyle/>
          <a:p>
            <a:pPr>
              <a:defRPr/>
            </a:pPr>
            <a:fld id="{626A1DAF-882A-4226-95C9-65675F5627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MVC-Based Frameworks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.NET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ASP.NET MVC, MonoRail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JavaServer Faces (JSF), Struts</a:t>
            </a:r>
            <a:r>
              <a:rPr lang="en-US" sz="2800" dirty="0"/>
              <a:t>, Spring Web </a:t>
            </a:r>
            <a:r>
              <a:rPr lang="en-US" sz="2800" dirty="0" smtClean="0"/>
              <a:t>MVC, Tapestry, JBoss Seam, Swing</a:t>
            </a: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PHP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CakePHP, Symfony, Zend</a:t>
            </a:r>
            <a:r>
              <a:rPr lang="bg-BG" sz="2800" dirty="0" smtClean="0"/>
              <a:t>, </a:t>
            </a:r>
            <a:r>
              <a:rPr lang="en-US" sz="2800" dirty="0" smtClean="0"/>
              <a:t>Joomla</a:t>
            </a:r>
            <a:r>
              <a:rPr lang="bg-BG" sz="2800" dirty="0" smtClean="0"/>
              <a:t>, </a:t>
            </a:r>
            <a:r>
              <a:rPr lang="en-US" sz="2800" dirty="0" err="1" smtClean="0"/>
              <a:t>Yii</a:t>
            </a:r>
            <a:r>
              <a:rPr lang="en-US" sz="2800" dirty="0" smtClean="0"/>
              <a:t>, </a:t>
            </a:r>
            <a:r>
              <a:rPr lang="en-US" sz="2800" dirty="0" err="1" smtClean="0"/>
              <a:t>Mojavi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Python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Django, </a:t>
            </a:r>
            <a:r>
              <a:rPr lang="en-US" sz="2800" dirty="0" err="1" smtClean="0"/>
              <a:t>Zope</a:t>
            </a:r>
            <a:r>
              <a:rPr lang="en-US" sz="2800" dirty="0" smtClean="0"/>
              <a:t> Application Server, </a:t>
            </a:r>
            <a:r>
              <a:rPr lang="en-US" sz="2800" dirty="0" err="1" smtClean="0"/>
              <a:t>TurboGears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Ruby on Rails</a:t>
            </a: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0D03AF5-9571-460A-9DF2-E2509B4E212F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dirty="0" smtClean="0"/>
              <a:t>MVC </a:t>
            </a:r>
            <a:r>
              <a:rPr lang="en-US" sz="3600" dirty="0" smtClean="0"/>
              <a:t>&amp;</a:t>
            </a:r>
            <a:r>
              <a:rPr sz="3600" dirty="0" smtClean="0"/>
              <a:t> Multi-Tier Architecture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895E2E7-C7A6-42E4-A502-3A2A3FC1B05C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6800" y="3048000"/>
            <a:ext cx="2743200" cy="12954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Modeling, </a:t>
            </a:r>
            <a:r>
              <a:rPr lang="en-US" altLang="ja-JP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Business </a:t>
            </a:r>
            <a:r>
              <a:rPr lang="en-US" altLang="ja-JP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Logic, </a:t>
            </a:r>
            <a:r>
              <a:rPr lang="en-US" altLang="ja-JP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Access </a:t>
            </a:r>
            <a:r>
              <a:rPr lang="en-US" altLang="ja-JP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Logic)</a:t>
            </a:r>
            <a:endParaRPr lang="en-US" altLang="ja-JP" sz="20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altLang="ja-JP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altLang="ja-JP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25606" name="Picture 2" descr="database,d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5535613"/>
            <a:ext cx="12192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6705600" y="1295400"/>
            <a:ext cx="1828800" cy="10668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1295400"/>
            <a:ext cx="1981200" cy="10668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(Input / Output Control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Logic)</a:t>
            </a:r>
          </a:p>
        </p:txBody>
      </p:sp>
      <p:cxnSp>
        <p:nvCxnSpPr>
          <p:cNvPr id="12" name="Straight Connector 11"/>
          <p:cNvCxnSpPr>
            <a:stCxn id="5" idx="2"/>
            <a:endCxn id="25606" idx="0"/>
          </p:cNvCxnSpPr>
          <p:nvPr/>
        </p:nvCxnSpPr>
        <p:spPr>
          <a:xfrm>
            <a:off x="6248400" y="4343400"/>
            <a:ext cx="0" cy="1192213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2362200"/>
            <a:ext cx="0" cy="6858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400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6858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400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91400" y="22860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54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5400" b="1" smtClean="0"/>
              <a:t>Q &amp; A</a:t>
            </a:r>
            <a:endParaRPr lang="vi-VN" sz="5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14478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/>
              <a:t>What is Software Architecture?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/>
              <a:t>Software </a:t>
            </a:r>
            <a:r>
              <a:rPr smtClean="0"/>
              <a:t>Architecture</a:t>
            </a:r>
            <a:endParaRPr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Clr>
                <a:srgbClr val="B5DBE5"/>
              </a:buClr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Software architecture is a technical blueprint explaining how the system will be structured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B5DBE5"/>
              </a:buClr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system architecture</a:t>
            </a:r>
            <a:r>
              <a:rPr lang="bg-B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describes</a:t>
            </a:r>
            <a:r>
              <a:rPr lang="bg-B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How the system will be decomposed into subsystems (modules)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Responsibilities of each module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Interaction between the modules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Platforms and technologies</a:t>
            </a: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B5DBE5"/>
              </a:buClr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Each module could also implement a certain architectural model / pattern</a:t>
            </a:r>
            <a:endParaRPr lang="bg-BG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0178" name="Picture 2" descr="http://digac.com/images/design-1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934200" y="3124200"/>
            <a:ext cx="1609725" cy="1960915"/>
          </a:xfrm>
          <a:prstGeom prst="roundRect">
            <a:avLst>
              <a:gd name="adj" fmla="val 917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685800"/>
          </a:xfrm>
        </p:spPr>
        <p:txBody>
          <a:bodyPr/>
          <a:lstStyle/>
          <a:p>
            <a:pPr>
              <a:defRPr/>
            </a:pPr>
            <a:r>
              <a:rPr sz="2800" dirty="0"/>
              <a:t>System Architecture </a:t>
            </a:r>
            <a:r>
              <a:rPr sz="2800" dirty="0" smtClean="0"/>
              <a:t>Diagram – </a:t>
            </a:r>
            <a:r>
              <a:rPr sz="2800" dirty="0"/>
              <a:t>Example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442513" y="1295400"/>
            <a:ext cx="6011962" cy="5128608"/>
          </a:xfrm>
          <a:prstGeom prst="roundRect">
            <a:avLst>
              <a:gd name="adj" fmla="val 2513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391400" cy="762000"/>
          </a:xfrm>
        </p:spPr>
        <p:txBody>
          <a:bodyPr/>
          <a:lstStyle/>
          <a:p>
            <a:pPr>
              <a:defRPr/>
            </a:pPr>
            <a:r>
              <a:rPr sz="2600" dirty="0" smtClean="0"/>
              <a:t>Example of Multi-Tier Software Architecture</a:t>
            </a:r>
            <a:endParaRPr sz="2600" dirty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5AD3846-9376-4C47-9A3C-284A13011769}" type="slidenum">
              <a:rPr lang="en-US"/>
              <a:pPr/>
              <a:t>6</a:t>
            </a:fld>
            <a:endParaRPr lang="en-US"/>
          </a:p>
        </p:txBody>
      </p:sp>
      <p:pic>
        <p:nvPicPr>
          <p:cNvPr id="76802" name="Picture 2" descr="C:\Trash\Docs\Architecture\Business-Client-Web-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 l="-1178" t="-1497" r="-1178" b="-1497"/>
          <a:stretch>
            <a:fillRect/>
          </a:stretch>
        </p:blipFill>
        <p:spPr bwMode="auto">
          <a:xfrm>
            <a:off x="1199302" y="1219200"/>
            <a:ext cx="6660502" cy="5177030"/>
          </a:xfrm>
          <a:prstGeom prst="roundRect">
            <a:avLst>
              <a:gd name="adj" fmla="val 4046"/>
            </a:avLst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49888"/>
            <a:ext cx="7924800" cy="569912"/>
          </a:xfrm>
        </p:spPr>
        <p:txBody>
          <a:bodyPr/>
          <a:lstStyle/>
          <a:p>
            <a:pPr>
              <a:defRPr/>
            </a:pPr>
            <a:r>
              <a:rPr smtClean="0"/>
              <a:t>The Classical Client-Server Model</a:t>
            </a:r>
            <a:endParaRPr/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Client-Server Architecture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B5DBE5"/>
              </a:buClr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client-server model consists of:</a:t>
            </a:r>
          </a:p>
          <a:p>
            <a:pPr lvl="1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Server – a single machine / application that provides services to multiple clients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IIS based Web server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WCF based service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a services in the cloud</a:t>
            </a:r>
          </a:p>
          <a:p>
            <a:pPr lvl="1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Clients –software applications that provide UI (front-end) to access the services at the server</a:t>
            </a:r>
          </a:p>
          <a:p>
            <a:pPr lvl="2">
              <a:tabLst>
                <a:tab pos="282575" algn="l"/>
              </a:tabLst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Could be WPF, HTML5,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Silverlight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, ASP.NET,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74F2D32-50F5-4E8C-B7B3-390EF86BD35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The Client-Server Model</a:t>
            </a:r>
            <a:endParaRPr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23B8A1E-1648-4E4D-A317-475E8381FD60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14340" name="Group 23"/>
          <p:cNvGrpSpPr>
            <a:grpSpLocks/>
          </p:cNvGrpSpPr>
          <p:nvPr/>
        </p:nvGrpSpPr>
        <p:grpSpPr bwMode="auto">
          <a:xfrm>
            <a:off x="838200" y="1371600"/>
            <a:ext cx="7367588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2829" y="3768725"/>
              <a:ext cx="4000537" cy="1527175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668" y="3352800"/>
              <a:ext cx="3776698" cy="263525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2829" y="1905000"/>
              <a:ext cx="4000537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571" y="4551363"/>
              <a:ext cx="1081097" cy="4778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Server</a:t>
              </a:r>
            </a:p>
          </p:txBody>
        </p:sp>
        <p:pic>
          <p:nvPicPr>
            <p:cNvPr id="14345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7" descr="laptop,comp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7272" y="5029200"/>
              <a:ext cx="1300174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Desktop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7123" y="3200400"/>
              <a:ext cx="1092210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Mobile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7123" y="1524000"/>
              <a:ext cx="1311287" cy="830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Client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Machine</a:t>
              </a:r>
            </a:p>
          </p:txBody>
        </p:sp>
        <p:pic>
          <p:nvPicPr>
            <p:cNvPr id="14351" name="Picture 13" descr="off,server,compu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98" y="2087563"/>
              <a:ext cx="240191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612" y="3094038"/>
              <a:ext cx="2401909" cy="401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73" y="4133850"/>
              <a:ext cx="240191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network connection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Day1_OOAD &amp; UML</Template>
  <TotalTime>5605</TotalTime>
  <Words>813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Template_Training Slide</vt:lpstr>
      <vt:lpstr>Common Architectures</vt:lpstr>
      <vt:lpstr>Table of Contents</vt:lpstr>
      <vt:lpstr>What is Software Architecture?</vt:lpstr>
      <vt:lpstr>Software Architecture</vt:lpstr>
      <vt:lpstr>System Architecture Diagram – Example</vt:lpstr>
      <vt:lpstr>Example of Multi-Tier Software Architecture</vt:lpstr>
      <vt:lpstr>Client-Server Architecture</vt:lpstr>
      <vt:lpstr>Client-Server Architecture</vt:lpstr>
      <vt:lpstr>The Client-Server Model</vt:lpstr>
      <vt:lpstr>Client-Server Model – Examples</vt:lpstr>
      <vt:lpstr>3-Tier / Multi-Tier Architectures</vt:lpstr>
      <vt:lpstr>The 3-Tier Architecture</vt:lpstr>
      <vt:lpstr>The 3-Tier Architecture Model</vt:lpstr>
      <vt:lpstr>Typical Layers of the Middle Tier</vt:lpstr>
      <vt:lpstr>Multi-Tier Architecture</vt:lpstr>
      <vt:lpstr>MVC (Model- View-Controller)</vt:lpstr>
      <vt:lpstr>MVC Architecture Blueprint</vt:lpstr>
      <vt:lpstr>Model-View-Controller (MVC)</vt:lpstr>
      <vt:lpstr>MVC - Model</vt:lpstr>
      <vt:lpstr>MVC - View</vt:lpstr>
      <vt:lpstr>MVC - Controller</vt:lpstr>
      <vt:lpstr>Relationship between Components</vt:lpstr>
      <vt:lpstr>MVC-Based Frameworks</vt:lpstr>
      <vt:lpstr>MVC &amp; Multi-Tier Architecture</vt:lpstr>
      <vt:lpstr>Slide 25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User</cp:lastModifiedBy>
  <cp:revision>441</cp:revision>
  <dcterms:created xsi:type="dcterms:W3CDTF">2007-12-08T16:03:35Z</dcterms:created>
  <dcterms:modified xsi:type="dcterms:W3CDTF">2013-11-20T03:18:44Z</dcterms:modified>
</cp:coreProperties>
</file>