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93" r:id="rId2"/>
    <p:sldId id="378" r:id="rId3"/>
    <p:sldId id="363" r:id="rId4"/>
    <p:sldId id="368" r:id="rId5"/>
    <p:sldId id="369" r:id="rId6"/>
    <p:sldId id="319" r:id="rId7"/>
    <p:sldId id="372" r:id="rId8"/>
    <p:sldId id="373" r:id="rId9"/>
    <p:sldId id="374" r:id="rId10"/>
    <p:sldId id="375" r:id="rId11"/>
    <p:sldId id="376" r:id="rId12"/>
    <p:sldId id="377" r:id="rId13"/>
    <p:sldId id="294" r:id="rId14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2370" autoAdjust="0"/>
  </p:normalViewPr>
  <p:slideViewPr>
    <p:cSldViewPr>
      <p:cViewPr>
        <p:scale>
          <a:sx n="66" d="100"/>
          <a:sy n="66" d="100"/>
        </p:scale>
        <p:origin x="-55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55D802-510E-4B14-8A65-B039FE4DDC2A}" type="datetimeFigureOut">
              <a:rPr lang="ja-JP" altLang="en-US"/>
              <a:pPr>
                <a:defRPr/>
              </a:pPr>
              <a:t>2013/11/20</a:t>
            </a:fld>
            <a:endParaRPr lang="vi-VN" alt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vi-VN" altLang="ja-JP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C3D2E0A-30E3-4794-9337-97F82C492E2B}" type="slidenum">
              <a:rPr lang="ja-JP" altLang="vi-VN"/>
              <a:pPr>
                <a:defRPr/>
              </a:pPr>
              <a:t>‹#›</a:t>
            </a:fld>
            <a:endParaRPr lang="vi-VN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96F6864-78F3-469A-AC8C-FC827CDE745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7" name="Rectangle 11"/>
          <p:cNvSpPr txBox="1">
            <a:spLocks noGrp="1" noChangeArrowheads="1"/>
          </p:cNvSpPr>
          <p:nvPr/>
        </p:nvSpPr>
        <p:spPr bwMode="auto">
          <a:xfrm>
            <a:off x="3887788" y="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730" tIns="44865" rIns="89730" bIns="44865"/>
          <a:lstStyle/>
          <a:p>
            <a:pPr algn="r"/>
            <a:fld id="{240E1037-7828-45C7-B4AC-D47561B56FAB}" type="datetime1">
              <a:rPr lang="en-US" sz="1200"/>
              <a:pPr algn="r"/>
              <a:t>11/20/2013</a:t>
            </a:fld>
            <a:endParaRPr lang="en-US" sz="1200"/>
          </a:p>
        </p:txBody>
      </p:sp>
      <p:sp>
        <p:nvSpPr>
          <p:cNvPr id="36868" name="Rectangle 13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730" tIns="44865" rIns="89730" bIns="44865" anchor="b"/>
          <a:lstStyle/>
          <a:p>
            <a:pPr algn="r"/>
            <a:fld id="{5F8273E9-DDCC-4DDD-BF19-EAE52AADC1E9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89730" tIns="44865" rIns="89730" bIns="44865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B492F0-F2B0-42FA-B07B-07AA91E6A35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1987" name="Rectangle 11"/>
          <p:cNvSpPr txBox="1">
            <a:spLocks noGrp="1" noChangeArrowheads="1"/>
          </p:cNvSpPr>
          <p:nvPr/>
        </p:nvSpPr>
        <p:spPr bwMode="auto">
          <a:xfrm>
            <a:off x="3887788" y="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730" tIns="44865" rIns="89730" bIns="44865"/>
          <a:lstStyle/>
          <a:p>
            <a:pPr algn="r"/>
            <a:fld id="{8A099E79-7921-49FF-A437-744225F52F8D}" type="datetime1">
              <a:rPr lang="en-US" sz="1200"/>
              <a:pPr algn="r"/>
              <a:t>11/20/2013</a:t>
            </a:fld>
            <a:endParaRPr lang="en-US" sz="1200"/>
          </a:p>
        </p:txBody>
      </p:sp>
      <p:sp>
        <p:nvSpPr>
          <p:cNvPr id="41988" name="Rectangle 13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730" tIns="44865" rIns="89730" bIns="44865" anchor="b"/>
          <a:lstStyle/>
          <a:p>
            <a:pPr algn="r"/>
            <a:fld id="{3FB7E374-34EC-4561-918D-9CE022904D18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89730" tIns="44865" rIns="89730" bIns="44865"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A83AE4-87BB-40E5-84D8-98889D87093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3011" name="Rectangle 11"/>
          <p:cNvSpPr txBox="1">
            <a:spLocks noGrp="1" noChangeArrowheads="1"/>
          </p:cNvSpPr>
          <p:nvPr/>
        </p:nvSpPr>
        <p:spPr bwMode="auto">
          <a:xfrm>
            <a:off x="3887788" y="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730" tIns="44865" rIns="89730" bIns="44865"/>
          <a:lstStyle/>
          <a:p>
            <a:pPr algn="r"/>
            <a:fld id="{06E30E32-61D9-427C-BA20-8F18D26DA6C7}" type="datetime1">
              <a:rPr lang="en-US" sz="1200"/>
              <a:pPr algn="r"/>
              <a:t>11/20/2013</a:t>
            </a:fld>
            <a:endParaRPr lang="en-US" sz="1200"/>
          </a:p>
        </p:txBody>
      </p:sp>
      <p:sp>
        <p:nvSpPr>
          <p:cNvPr id="43012" name="Rectangle 13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730" tIns="44865" rIns="89730" bIns="44865" anchor="b"/>
          <a:lstStyle/>
          <a:p>
            <a:pPr algn="r"/>
            <a:fld id="{9EEAE45E-F525-4B94-B294-9AAD9D003314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89730" tIns="44865" rIns="89730" bIns="44865"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41482-FB06-4BFB-BE12-57039C74F731}" type="slidenum">
              <a:rPr lang="ja-JP" altLang="vi-VN"/>
              <a:pPr>
                <a:defRPr/>
              </a:pPr>
              <a:t>‹#›</a:t>
            </a:fld>
            <a:endParaRPr lang="vi-VN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4FBD338-3C4F-42B5-A30D-27CA8B88F4CA}" type="datetimeFigureOut">
              <a:rPr lang="ja-JP" altLang="en-US"/>
              <a:pPr>
                <a:defRPr/>
              </a:pPr>
              <a:t>2013/11/20</a:t>
            </a:fld>
            <a:endParaRPr lang="vi-VN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09304-EDD7-45AB-A8B3-F6EDB6583A21}" type="slidenum">
              <a:rPr lang="ja-JP" altLang="vi-VN"/>
              <a:pPr>
                <a:defRPr/>
              </a:pPr>
              <a:t>‹#›</a:t>
            </a:fld>
            <a:endParaRPr lang="vi-VN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EDA3379-C829-456A-8EBE-36CF7BB0CEB3}" type="datetimeFigureOut">
              <a:rPr lang="ja-JP" altLang="en-US"/>
              <a:pPr>
                <a:defRPr/>
              </a:pPr>
              <a:t>2013/11/20</a:t>
            </a:fld>
            <a:endParaRPr lang="vi-VN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1590A-AD1A-42BC-9CFC-73B6CA6D5FF4}" type="slidenum">
              <a:rPr lang="ja-JP" altLang="vi-VN"/>
              <a:pPr>
                <a:defRPr/>
              </a:pPr>
              <a:t>‹#›</a:t>
            </a:fld>
            <a:endParaRPr lang="vi-VN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0B9A-E539-4C2D-A33A-8089E6A74F56}" type="slidenum">
              <a:rPr lang="ja-JP" altLang="vi-VN"/>
              <a:pPr>
                <a:defRPr/>
              </a:pPr>
              <a:t>‹#›</a:t>
            </a:fld>
            <a:endParaRPr lang="vi-VN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78DCB-B74B-4AF0-92E4-5E8716AE5348}" type="slidenum">
              <a:rPr lang="ja-JP" altLang="vi-VN"/>
              <a:pPr>
                <a:defRPr/>
              </a:pPr>
              <a:t>‹#›</a:t>
            </a:fld>
            <a:endParaRPr lang="vi-VN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D160D1A8-591A-4192-AAB9-7A4192CA6A71}" type="datetimeFigureOut">
              <a:rPr lang="ja-JP" altLang="en-US"/>
              <a:pPr>
                <a:defRPr/>
              </a:pPr>
              <a:t>2013/11/20</a:t>
            </a:fld>
            <a:endParaRPr lang="vi-VN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9BFC8-7637-4E1B-9692-75F6353D4D76}" type="slidenum">
              <a:rPr lang="ja-JP" altLang="vi-VN"/>
              <a:pPr>
                <a:defRPr/>
              </a:pPr>
              <a:t>‹#›</a:t>
            </a:fld>
            <a:endParaRPr lang="vi-VN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417CD07-2DF2-40E9-A605-FF68849C6EC6}" type="datetimeFigureOut">
              <a:rPr lang="ja-JP" altLang="en-US"/>
              <a:pPr>
                <a:defRPr/>
              </a:pPr>
              <a:t>2013/11/20</a:t>
            </a:fld>
            <a:endParaRPr lang="vi-VN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5333B-8DC8-4D3C-9429-8B3463A23018}" type="slidenum">
              <a:rPr lang="ja-JP" altLang="vi-VN"/>
              <a:pPr>
                <a:defRPr/>
              </a:pPr>
              <a:t>‹#›</a:t>
            </a:fld>
            <a:endParaRPr lang="vi-VN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6277E53-27ED-46CE-9C6C-E3615FF454FB}" type="datetimeFigureOut">
              <a:rPr lang="ja-JP" altLang="en-US"/>
              <a:pPr>
                <a:defRPr/>
              </a:pPr>
              <a:t>2013/11/20</a:t>
            </a:fld>
            <a:endParaRPr lang="vi-VN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BAC96-379A-422B-B48D-9D62769016EB}" type="slidenum">
              <a:rPr lang="ja-JP" altLang="vi-VN"/>
              <a:pPr>
                <a:defRPr/>
              </a:pPr>
              <a:t>‹#›</a:t>
            </a:fld>
            <a:endParaRPr lang="vi-VN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94EB9D3-971C-4FC9-8405-65686554D7BE}" type="datetimeFigureOut">
              <a:rPr lang="ja-JP" altLang="en-US"/>
              <a:pPr>
                <a:defRPr/>
              </a:pPr>
              <a:t>2013/11/20</a:t>
            </a:fld>
            <a:endParaRPr lang="vi-VN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3675C-6FDC-4F0A-88D8-E06B7967413E}" type="slidenum">
              <a:rPr lang="ja-JP" altLang="vi-VN"/>
              <a:pPr>
                <a:defRPr/>
              </a:pPr>
              <a:t>‹#›</a:t>
            </a:fld>
            <a:endParaRPr lang="vi-VN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D2081F0-C6AF-4A39-9617-33D9E667C696}" type="datetimeFigureOut">
              <a:rPr lang="ja-JP" altLang="en-US"/>
              <a:pPr>
                <a:defRPr/>
              </a:pPr>
              <a:t>2013/11/20</a:t>
            </a:fld>
            <a:endParaRPr lang="vi-VN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8C980-4DCE-48CB-9B53-80CC93A413C0}" type="slidenum">
              <a:rPr lang="ja-JP" altLang="vi-VN"/>
              <a:pPr>
                <a:defRPr/>
              </a:pPr>
              <a:t>‹#›</a:t>
            </a:fld>
            <a:endParaRPr lang="vi-VN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2098BB6-498A-46E3-92A1-D07C5AE991C6}" type="datetimeFigureOut">
              <a:rPr lang="ja-JP" altLang="en-US"/>
              <a:pPr>
                <a:defRPr/>
              </a:pPr>
              <a:t>2013/11/20</a:t>
            </a:fld>
            <a:endParaRPr lang="vi-VN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EB7D0-BF14-4EFF-A0B3-1C690525690E}" type="slidenum">
              <a:rPr lang="ja-JP" altLang="vi-VN"/>
              <a:pPr>
                <a:defRPr/>
              </a:pPr>
              <a:t>‹#›</a:t>
            </a:fld>
            <a:endParaRPr lang="vi-VN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8DC41AA-5F77-4130-8465-EE74F8A6F33C}" type="datetimeFigureOut">
              <a:rPr lang="ja-JP" altLang="en-US"/>
              <a:pPr>
                <a:defRPr/>
              </a:pPr>
              <a:t>2013/11/20</a:t>
            </a:fld>
            <a:endParaRPr lang="vi-VN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1CF5A-33FC-4A88-8311-3CA058690177}" type="slidenum">
              <a:rPr lang="ja-JP" altLang="vi-VN"/>
              <a:pPr>
                <a:defRPr/>
              </a:pPr>
              <a:t>‹#›</a:t>
            </a:fld>
            <a:endParaRPr lang="vi-VN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vi-VN" altLang="ja-JP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 altLang="ja-JP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1D13F58-2C63-4A0A-8AE5-5282E02997A7}" type="slidenum">
              <a:rPr lang="ja-JP" altLang="vi-VN"/>
              <a:pPr>
                <a:defRPr/>
              </a:pPr>
              <a:t>‹#›</a:t>
            </a:fld>
            <a:endParaRPr lang="vi-VN" altLang="ja-JP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ja-JP" sz="1200">
                <a:latin typeface="Calibri" pitchFamily="34" charset="0"/>
              </a:rPr>
              <a:t>©</a:t>
            </a:r>
            <a:r>
              <a:rPr lang="en-US" altLang="ja-JP" sz="1000">
                <a:latin typeface="Calibri" pitchFamily="34" charset="0"/>
              </a:rPr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ja-JP" sz="1000">
                <a:latin typeface="Calibri" pitchFamily="34" charset="0"/>
              </a:rPr>
              <a:t>04e-BM/NS/HDCV/FSOFT v2/3</a:t>
            </a:r>
          </a:p>
        </p:txBody>
      </p:sp>
      <p:pic>
        <p:nvPicPr>
          <p:cNvPr id="1033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890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/>
          </p:cNvSpPr>
          <p:nvPr/>
        </p:nvSpPr>
        <p:spPr bwMode="auto">
          <a:xfrm>
            <a:off x="683568" y="2420888"/>
            <a:ext cx="795813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ja-JP" sz="3600" b="1" dirty="0" smtClean="0">
                <a:solidFill>
                  <a:srgbClr val="DC008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Design </a:t>
            </a:r>
            <a:r>
              <a:rPr lang="en-US" altLang="ja-JP" sz="3600" b="1" dirty="0">
                <a:solidFill>
                  <a:srgbClr val="DC008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Process</a:t>
            </a:r>
            <a:endParaRPr lang="vi-VN" altLang="ja-JP" sz="3600" b="1" dirty="0">
              <a:solidFill>
                <a:srgbClr val="DC008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dirty="0" smtClean="0">
                <a:latin typeface="Arial" charset="0"/>
                <a:cs typeface="Arial" charset="0"/>
              </a:rPr>
              <a:t>Design Documents</a:t>
            </a:r>
            <a:br>
              <a:rPr lang="en-US" altLang="ja-JP" dirty="0" smtClean="0">
                <a:latin typeface="Arial" charset="0"/>
                <a:cs typeface="Arial" charset="0"/>
              </a:rPr>
            </a:br>
            <a:r>
              <a:rPr lang="en-US" altLang="ja-JP" sz="2800" dirty="0" smtClean="0">
                <a:latin typeface="Arial" charset="0"/>
                <a:cs typeface="Arial" charset="0"/>
              </a:rPr>
              <a:t>Detailed Design – Screen Design</a:t>
            </a:r>
            <a:endParaRPr lang="vi-VN" altLang="ja-JP" dirty="0" smtClean="0">
              <a:latin typeface="Arial" charset="0"/>
              <a:cs typeface="Arial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39552" y="1430614"/>
            <a:ext cx="813772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ja-JP" dirty="0"/>
              <a:t>We have to define the following items in Screen Design document:</a:t>
            </a:r>
          </a:p>
          <a:p>
            <a:endParaRPr lang="en-US" altLang="ja-JP" dirty="0"/>
          </a:p>
          <a:p>
            <a:pPr>
              <a:buFontTx/>
              <a:buAutoNum type="arabicPeriod"/>
            </a:pPr>
            <a:r>
              <a:rPr lang="en-US" altLang="ja-JP" dirty="0"/>
              <a:t> Screen follow</a:t>
            </a:r>
          </a:p>
          <a:p>
            <a:pPr marL="800100" lvl="1" indent="-342900"/>
            <a:r>
              <a:rPr lang="en-US" altLang="ja-JP" dirty="0"/>
              <a:t>Screen structure or transition between screens. It should be in diagram</a:t>
            </a:r>
          </a:p>
          <a:p>
            <a:pPr marL="800100" lvl="1" indent="-342900"/>
            <a:endParaRPr lang="en-US" altLang="ja-JP" dirty="0"/>
          </a:p>
          <a:p>
            <a:pPr>
              <a:buFontTx/>
              <a:buAutoNum type="arabicPeriod"/>
            </a:pPr>
            <a:r>
              <a:rPr lang="en-US" altLang="ja-JP" dirty="0"/>
              <a:t> Screen’s component list</a:t>
            </a:r>
          </a:p>
          <a:p>
            <a:pPr>
              <a:buFontTx/>
              <a:buAutoNum type="arabicPeriod"/>
            </a:pPr>
            <a:endParaRPr lang="en-US" altLang="ja-JP" dirty="0"/>
          </a:p>
          <a:p>
            <a:pPr>
              <a:buFontTx/>
              <a:buAutoNum type="arabicPeriod"/>
            </a:pPr>
            <a:r>
              <a:rPr lang="en-US" altLang="ja-JP" dirty="0"/>
              <a:t> Screen picture</a:t>
            </a:r>
          </a:p>
          <a:p>
            <a:pPr>
              <a:buFontTx/>
              <a:buAutoNum type="arabicPeriod"/>
            </a:pPr>
            <a:endParaRPr lang="en-US" altLang="ja-JP" dirty="0"/>
          </a:p>
          <a:p>
            <a:pPr marL="342900" indent="-342900" algn="ctr"/>
            <a:r>
              <a:rPr lang="en-US" altLang="ja-JP" i="1" dirty="0" smtClean="0"/>
              <a:t>Refer </a:t>
            </a:r>
            <a:r>
              <a:rPr lang="en-US" altLang="ja-JP" i="1" dirty="0" smtClean="0"/>
              <a:t>to [Software Detailed Design </a:t>
            </a:r>
            <a:r>
              <a:rPr lang="en-US" altLang="ja-JP" i="1" dirty="0" smtClean="0"/>
              <a:t>Document_Sample01.docx] file</a:t>
            </a:r>
            <a:endParaRPr lang="en-US" altLang="ja-JP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z="2800" dirty="0" smtClean="0">
                <a:latin typeface="Arial" charset="0"/>
                <a:cs typeface="Arial" charset="0"/>
              </a:rPr>
              <a:t>Design Documents</a:t>
            </a:r>
            <a:br>
              <a:rPr lang="en-US" altLang="ja-JP" sz="2800" dirty="0" smtClean="0">
                <a:latin typeface="Arial" charset="0"/>
                <a:cs typeface="Arial" charset="0"/>
              </a:rPr>
            </a:br>
            <a:r>
              <a:rPr lang="en-US" altLang="ja-JP" sz="2400" dirty="0" smtClean="0">
                <a:latin typeface="Arial" charset="0"/>
                <a:cs typeface="Arial" charset="0"/>
              </a:rPr>
              <a:t>Detailed Design – Data Design</a:t>
            </a:r>
            <a:endParaRPr lang="vi-VN" altLang="ja-JP" dirty="0" smtClean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3850" y="1700213"/>
            <a:ext cx="8353425" cy="36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ja-JP" dirty="0"/>
              <a:t>We have to define the following items in Screen Design document:</a:t>
            </a:r>
          </a:p>
          <a:p>
            <a:endParaRPr lang="en-US" altLang="ja-JP" dirty="0"/>
          </a:p>
          <a:p>
            <a:pPr>
              <a:buFontTx/>
              <a:buAutoNum type="arabicPeriod"/>
            </a:pPr>
            <a:r>
              <a:rPr lang="en-US" altLang="ja-JP" dirty="0"/>
              <a:t> Entity relationship diagrams</a:t>
            </a:r>
          </a:p>
          <a:p>
            <a:pPr marL="800100" lvl="1" indent="-342900"/>
            <a:endParaRPr lang="en-US" altLang="ja-JP" dirty="0"/>
          </a:p>
          <a:p>
            <a:pPr>
              <a:buFontTx/>
              <a:buAutoNum type="arabicPeriod"/>
            </a:pPr>
            <a:r>
              <a:rPr lang="en-US" altLang="ja-JP" dirty="0"/>
              <a:t> Tables structure</a:t>
            </a:r>
          </a:p>
          <a:p>
            <a:pPr>
              <a:buFontTx/>
              <a:buAutoNum type="arabicPeriod"/>
            </a:pPr>
            <a:endParaRPr lang="en-US" altLang="ja-JP" dirty="0"/>
          </a:p>
          <a:p>
            <a:pPr>
              <a:buFontTx/>
              <a:buAutoNum type="arabicPeriod"/>
            </a:pPr>
            <a:r>
              <a:rPr lang="en-US" altLang="ja-JP" dirty="0"/>
              <a:t> Fields structure</a:t>
            </a:r>
          </a:p>
          <a:p>
            <a:pPr>
              <a:buFontTx/>
              <a:buAutoNum type="arabicPeriod"/>
            </a:pPr>
            <a:endParaRPr lang="en-US" altLang="ja-JP" dirty="0"/>
          </a:p>
          <a:p>
            <a:pPr>
              <a:buFontTx/>
              <a:buAutoNum type="arabicPeriod"/>
            </a:pPr>
            <a:r>
              <a:rPr lang="en-US" altLang="ja-JP" dirty="0"/>
              <a:t> Files structure</a:t>
            </a:r>
          </a:p>
          <a:p>
            <a:pPr>
              <a:buFontTx/>
              <a:buAutoNum type="arabicPeriod"/>
            </a:pPr>
            <a:endParaRPr lang="en-US" altLang="ja-JP" dirty="0"/>
          </a:p>
          <a:p>
            <a:pPr>
              <a:buFontTx/>
              <a:buAutoNum type="arabicPeriod"/>
            </a:pPr>
            <a:r>
              <a:rPr lang="en-US" altLang="ja-JP" dirty="0"/>
              <a:t> Design the format of codes (ex. Customer codes, product codes )</a:t>
            </a:r>
          </a:p>
          <a:p>
            <a:pPr>
              <a:buFontTx/>
              <a:buAutoNum type="arabicPeriod"/>
            </a:pPr>
            <a:endParaRPr lang="en-US" altLang="ja-JP" dirty="0"/>
          </a:p>
          <a:p>
            <a:pPr marL="342900" indent="-342900" algn="ctr"/>
            <a:r>
              <a:rPr lang="en-US" altLang="ja-JP" i="1" dirty="0" smtClean="0"/>
              <a:t>Refer to [Software Detailed Design Document_Sample01.docx] file</a:t>
            </a:r>
            <a:endParaRPr lang="en-US" altLang="ja-JP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z="2800" dirty="0" smtClean="0">
                <a:latin typeface="Arial" charset="0"/>
                <a:cs typeface="Arial" charset="0"/>
              </a:rPr>
              <a:t>Design Documents</a:t>
            </a:r>
            <a:br>
              <a:rPr lang="en-US" altLang="ja-JP" sz="2800" dirty="0" smtClean="0">
                <a:latin typeface="Arial" charset="0"/>
                <a:cs typeface="Arial" charset="0"/>
              </a:rPr>
            </a:br>
            <a:r>
              <a:rPr lang="en-US" altLang="ja-JP" sz="2400" dirty="0" smtClean="0">
                <a:latin typeface="Arial" charset="0"/>
                <a:cs typeface="Arial" charset="0"/>
              </a:rPr>
              <a:t>Detailed Design – Class Design</a:t>
            </a:r>
            <a:endParaRPr lang="vi-VN" altLang="ja-JP" sz="2800" dirty="0" smtClean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11560" y="1312394"/>
            <a:ext cx="8065715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ja-JP" dirty="0"/>
              <a:t>We have to define the following items in Class Design document:</a:t>
            </a:r>
          </a:p>
          <a:p>
            <a:endParaRPr lang="en-US" altLang="ja-JP" dirty="0"/>
          </a:p>
          <a:p>
            <a:pPr>
              <a:buFontTx/>
              <a:buAutoNum type="arabicPeriod"/>
            </a:pPr>
            <a:r>
              <a:rPr lang="en-US" altLang="ja-JP" dirty="0"/>
              <a:t> COMMON package declaration</a:t>
            </a:r>
          </a:p>
          <a:p>
            <a:pPr>
              <a:buFontTx/>
              <a:buAutoNum type="arabicPeriod"/>
            </a:pPr>
            <a:endParaRPr lang="en-US" altLang="ja-JP" dirty="0"/>
          </a:p>
          <a:p>
            <a:pPr>
              <a:buFontTx/>
              <a:buAutoNum type="arabicPeriod"/>
            </a:pPr>
            <a:r>
              <a:rPr lang="en-US" altLang="ja-JP" dirty="0"/>
              <a:t> Error, exception handling</a:t>
            </a:r>
          </a:p>
          <a:p>
            <a:pPr>
              <a:buFontTx/>
              <a:buAutoNum type="arabicPeriod"/>
            </a:pPr>
            <a:endParaRPr lang="en-US" altLang="ja-JP" dirty="0"/>
          </a:p>
          <a:p>
            <a:pPr>
              <a:buFontTx/>
              <a:buAutoNum type="arabicPeriod"/>
            </a:pPr>
            <a:r>
              <a:rPr lang="en-US" altLang="ja-JP" dirty="0"/>
              <a:t> Log, trace and debug</a:t>
            </a:r>
          </a:p>
          <a:p>
            <a:pPr>
              <a:buFontTx/>
              <a:buAutoNum type="arabicPeriod"/>
            </a:pPr>
            <a:endParaRPr lang="en-US" altLang="ja-JP" dirty="0"/>
          </a:p>
          <a:p>
            <a:pPr>
              <a:buFontTx/>
              <a:buAutoNum type="arabicPeriod"/>
            </a:pPr>
            <a:r>
              <a:rPr lang="en-US" altLang="ja-JP" dirty="0"/>
              <a:t> Performance optimizing mechanism</a:t>
            </a:r>
          </a:p>
          <a:p>
            <a:pPr>
              <a:buFontTx/>
              <a:buAutoNum type="arabicPeriod"/>
            </a:pPr>
            <a:endParaRPr lang="en-US" altLang="ja-JP" dirty="0"/>
          </a:p>
          <a:p>
            <a:pPr>
              <a:buFontTx/>
              <a:buAutoNum type="arabicPeriod"/>
            </a:pPr>
            <a:r>
              <a:rPr lang="en-US" altLang="ja-JP" dirty="0"/>
              <a:t> Class diagram &amp; Sequence diagram</a:t>
            </a:r>
          </a:p>
          <a:p>
            <a:pPr>
              <a:buFontTx/>
              <a:buAutoNum type="arabicPeriod"/>
            </a:pPr>
            <a:endParaRPr lang="en-US" altLang="ja-JP" dirty="0"/>
          </a:p>
          <a:p>
            <a:pPr>
              <a:buFontTx/>
              <a:buAutoNum type="arabicPeriod"/>
            </a:pPr>
            <a:r>
              <a:rPr lang="en-US" altLang="ja-JP" dirty="0"/>
              <a:t> External interface</a:t>
            </a:r>
          </a:p>
          <a:p>
            <a:pPr>
              <a:buFontTx/>
              <a:buAutoNum type="arabicPeriod"/>
            </a:pPr>
            <a:endParaRPr lang="en-US" altLang="ja-JP" dirty="0"/>
          </a:p>
          <a:p>
            <a:pPr>
              <a:buFontTx/>
              <a:buAutoNum type="arabicPeriod"/>
            </a:pPr>
            <a:r>
              <a:rPr lang="en-US" altLang="ja-JP" dirty="0"/>
              <a:t> Method declaration</a:t>
            </a:r>
          </a:p>
          <a:p>
            <a:pPr>
              <a:buFontTx/>
              <a:buAutoNum type="arabicPeriod"/>
            </a:pPr>
            <a:endParaRPr lang="en-US" altLang="ja-JP" dirty="0"/>
          </a:p>
          <a:p>
            <a:pPr algn="ctr"/>
            <a:r>
              <a:rPr lang="en-US" altLang="ja-JP" i="1" dirty="0"/>
              <a:t>Refer to </a:t>
            </a:r>
            <a:r>
              <a:rPr lang="en-US" altLang="ja-JP" i="1" dirty="0" smtClean="0"/>
              <a:t>[Software Detailed Design Document_Sample02.docx</a:t>
            </a:r>
            <a:r>
              <a:rPr lang="en-US" altLang="ja-JP" i="1" dirty="0" smtClean="0"/>
              <a:t>] file</a:t>
            </a:r>
            <a:endParaRPr lang="en-US" altLang="ja-JP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/>
          </p:cNvSpPr>
          <p:nvPr/>
        </p:nvSpPr>
        <p:spPr bwMode="auto">
          <a:xfrm>
            <a:off x="611560" y="2492896"/>
            <a:ext cx="795813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4000" b="1" dirty="0" smtClean="0">
                <a:latin typeface="Tahoma" pitchFamily="34" charset="0"/>
                <a:cs typeface="Tahoma" pitchFamily="34" charset="0"/>
              </a:rPr>
              <a:t>Q&amp;A</a:t>
            </a:r>
            <a:endParaRPr lang="vi-VN" altLang="ja-JP" sz="4000" b="1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</a:p>
          <a:p>
            <a:r>
              <a:rPr lang="en-US" dirty="0" smtClean="0"/>
              <a:t>Design workflow</a:t>
            </a:r>
          </a:p>
          <a:p>
            <a:r>
              <a:rPr lang="en-US" dirty="0" smtClean="0"/>
              <a:t>Design documents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403350" y="228600"/>
            <a:ext cx="7359650" cy="7620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Design Processes</a:t>
            </a:r>
          </a:p>
        </p:txBody>
      </p:sp>
      <p:sp>
        <p:nvSpPr>
          <p:cNvPr id="12291" name="Rectangle 14"/>
          <p:cNvSpPr>
            <a:spLocks noChangeArrowheads="1"/>
          </p:cNvSpPr>
          <p:nvPr/>
        </p:nvSpPr>
        <p:spPr bwMode="auto">
          <a:xfrm>
            <a:off x="2343150" y="1762125"/>
            <a:ext cx="9144000" cy="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GB" sz="1400" b="1">
              <a:solidFill>
                <a:srgbClr val="CC6600"/>
              </a:solidFill>
              <a:latin typeface="Verdana" pitchFamily="34" charset="0"/>
            </a:endParaRPr>
          </a:p>
        </p:txBody>
      </p:sp>
      <p:sp>
        <p:nvSpPr>
          <p:cNvPr id="12292" name="Rectangle 16"/>
          <p:cNvSpPr>
            <a:spLocks noChangeArrowheads="1"/>
          </p:cNvSpPr>
          <p:nvPr/>
        </p:nvSpPr>
        <p:spPr bwMode="auto">
          <a:xfrm>
            <a:off x="1824038" y="2214563"/>
            <a:ext cx="9144000" cy="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GB" sz="1400" b="1">
              <a:solidFill>
                <a:srgbClr val="CC6600"/>
              </a:solidFill>
              <a:latin typeface="Verdana" pitchFamily="34" charset="0"/>
            </a:endParaRPr>
          </a:p>
        </p:txBody>
      </p:sp>
      <p:pic>
        <p:nvPicPr>
          <p:cNvPr id="12293" name="Picture 15" descr="Fsoftsdlc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8458200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27584" y="2708920"/>
            <a:ext cx="72008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350" y="228600"/>
            <a:ext cx="7359650" cy="7620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Design process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sz="2400" dirty="0" smtClean="0">
                <a:latin typeface="Arial" charset="0"/>
                <a:cs typeface="Arial" charset="0"/>
              </a:rPr>
              <a:t>Overview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381000" y="1615529"/>
            <a:ext cx="2032000" cy="75565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CC6600"/>
                </a:solidFill>
                <a:latin typeface="Verdana" pitchFamily="34" charset="0"/>
              </a:rPr>
              <a:t>Software Requirement Specification</a:t>
            </a:r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1295400" y="5196929"/>
            <a:ext cx="2286000" cy="968375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CC6600"/>
                </a:solidFill>
                <a:latin typeface="Verdana" pitchFamily="34" charset="0"/>
              </a:rPr>
              <a:t>Alternative Design solutions </a:t>
            </a:r>
          </a:p>
          <a:p>
            <a:pPr algn="ctr"/>
            <a:r>
              <a:rPr lang="en-US" sz="1400" b="1">
                <a:solidFill>
                  <a:srgbClr val="CC6600"/>
                </a:solidFill>
                <a:latin typeface="Verdana" pitchFamily="34" charset="0"/>
              </a:rPr>
              <a:t>Evaluation Criteria DAR report</a:t>
            </a:r>
          </a:p>
        </p:txBody>
      </p:sp>
      <p:sp>
        <p:nvSpPr>
          <p:cNvPr id="91152" name="Rectangle 16"/>
          <p:cNvSpPr>
            <a:spLocks noChangeArrowheads="1"/>
          </p:cNvSpPr>
          <p:nvPr/>
        </p:nvSpPr>
        <p:spPr bwMode="auto">
          <a:xfrm>
            <a:off x="4191000" y="5196929"/>
            <a:ext cx="1511300" cy="542925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CC6600"/>
                </a:solidFill>
                <a:latin typeface="Verdana" pitchFamily="34" charset="0"/>
              </a:rPr>
              <a:t>ADD, HLD, DDD</a:t>
            </a:r>
          </a:p>
        </p:txBody>
      </p:sp>
      <p:sp>
        <p:nvSpPr>
          <p:cNvPr id="91179" name="Rectangle 43"/>
          <p:cNvSpPr>
            <a:spLocks noChangeArrowheads="1"/>
          </p:cNvSpPr>
          <p:nvPr/>
        </p:nvSpPr>
        <p:spPr bwMode="auto">
          <a:xfrm>
            <a:off x="6858000" y="4587329"/>
            <a:ext cx="1566863" cy="75565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CC6600"/>
                </a:solidFill>
                <a:latin typeface="Verdana" pitchFamily="34" charset="0"/>
              </a:rPr>
              <a:t>Approved Design</a:t>
            </a:r>
          </a:p>
          <a:p>
            <a:pPr algn="ctr"/>
            <a:r>
              <a:rPr lang="en-US" sz="1400" b="1">
                <a:solidFill>
                  <a:srgbClr val="CC6600"/>
                </a:solidFill>
                <a:latin typeface="Verdana" pitchFamily="34" charset="0"/>
              </a:rPr>
              <a:t>Documents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85800" y="3063329"/>
            <a:ext cx="1447800" cy="1295400"/>
            <a:chOff x="3696" y="1392"/>
            <a:chExt cx="912" cy="816"/>
          </a:xfrm>
        </p:grpSpPr>
        <p:sp>
          <p:nvSpPr>
            <p:cNvPr id="17431" name="Oval 47"/>
            <p:cNvSpPr>
              <a:spLocks noChangeArrowheads="1"/>
            </p:cNvSpPr>
            <p:nvPr/>
          </p:nvSpPr>
          <p:spPr bwMode="auto">
            <a:xfrm>
              <a:off x="3696" y="1392"/>
              <a:ext cx="912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GB" sz="1400" b="1">
                <a:solidFill>
                  <a:srgbClr val="CC6600"/>
                </a:solidFill>
                <a:latin typeface="Verdana" pitchFamily="34" charset="0"/>
              </a:endParaRPr>
            </a:p>
          </p:txBody>
        </p:sp>
        <p:sp>
          <p:nvSpPr>
            <p:cNvPr id="17432" name="Text Box 48"/>
            <p:cNvSpPr txBox="1">
              <a:spLocks noChangeArrowheads="1"/>
            </p:cNvSpPr>
            <p:nvPr/>
          </p:nvSpPr>
          <p:spPr bwMode="auto">
            <a:xfrm>
              <a:off x="3744" y="1584"/>
              <a:ext cx="864" cy="40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Verdana" pitchFamily="34" charset="0"/>
                </a:rPr>
                <a:t>Select from alternative solutions</a:t>
              </a:r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895600" y="2987129"/>
            <a:ext cx="1447800" cy="1371600"/>
            <a:chOff x="3696" y="1392"/>
            <a:chExt cx="912" cy="816"/>
          </a:xfrm>
        </p:grpSpPr>
        <p:sp>
          <p:nvSpPr>
            <p:cNvPr id="17429" name="Oval 50"/>
            <p:cNvSpPr>
              <a:spLocks noChangeArrowheads="1"/>
            </p:cNvSpPr>
            <p:nvPr/>
          </p:nvSpPr>
          <p:spPr bwMode="auto">
            <a:xfrm>
              <a:off x="3696" y="1392"/>
              <a:ext cx="912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GB" sz="1400" b="1">
                <a:solidFill>
                  <a:srgbClr val="CC6600"/>
                </a:solidFill>
                <a:latin typeface="Verdana" pitchFamily="34" charset="0"/>
              </a:endParaRPr>
            </a:p>
          </p:txBody>
        </p:sp>
        <p:sp>
          <p:nvSpPr>
            <p:cNvPr id="17430" name="Text Box 51"/>
            <p:cNvSpPr txBox="1">
              <a:spLocks noChangeArrowheads="1"/>
            </p:cNvSpPr>
            <p:nvPr/>
          </p:nvSpPr>
          <p:spPr bwMode="auto">
            <a:xfrm>
              <a:off x="3744" y="1584"/>
              <a:ext cx="864" cy="3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Verdana" pitchFamily="34" charset="0"/>
                </a:rPr>
                <a:t>Develop design documents</a:t>
              </a: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5105400" y="2987129"/>
            <a:ext cx="1447800" cy="1295400"/>
            <a:chOff x="3696" y="1392"/>
            <a:chExt cx="912" cy="816"/>
          </a:xfrm>
        </p:grpSpPr>
        <p:sp>
          <p:nvSpPr>
            <p:cNvPr id="17427" name="Oval 53"/>
            <p:cNvSpPr>
              <a:spLocks noChangeArrowheads="1"/>
            </p:cNvSpPr>
            <p:nvPr/>
          </p:nvSpPr>
          <p:spPr bwMode="auto">
            <a:xfrm>
              <a:off x="3696" y="1392"/>
              <a:ext cx="912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GB" sz="1400" b="1">
                <a:solidFill>
                  <a:srgbClr val="CC6600"/>
                </a:solidFill>
                <a:latin typeface="Verdana" pitchFamily="34" charset="0"/>
              </a:endParaRPr>
            </a:p>
          </p:txBody>
        </p:sp>
        <p:sp>
          <p:nvSpPr>
            <p:cNvPr id="17428" name="Text Box 54"/>
            <p:cNvSpPr txBox="1">
              <a:spLocks noChangeArrowheads="1"/>
            </p:cNvSpPr>
            <p:nvPr/>
          </p:nvSpPr>
          <p:spPr bwMode="auto">
            <a:xfrm>
              <a:off x="3744" y="1584"/>
              <a:ext cx="864" cy="40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Verdana" pitchFamily="34" charset="0"/>
                </a:rPr>
                <a:t>Review design documents</a:t>
              </a:r>
            </a:p>
          </p:txBody>
        </p:sp>
      </p:grpSp>
      <p:cxnSp>
        <p:nvCxnSpPr>
          <p:cNvPr id="91192" name="AutoShape 56"/>
          <p:cNvCxnSpPr>
            <a:cxnSpLocks noChangeShapeType="1"/>
            <a:stCxn id="91142" idx="2"/>
          </p:cNvCxnSpPr>
          <p:nvPr/>
        </p:nvCxnSpPr>
        <p:spPr bwMode="auto">
          <a:xfrm>
            <a:off x="1397000" y="2383879"/>
            <a:ext cx="12700" cy="666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1193" name="AutoShape 57"/>
          <p:cNvCxnSpPr>
            <a:cxnSpLocks noChangeShapeType="1"/>
            <a:endCxn id="91149" idx="0"/>
          </p:cNvCxnSpPr>
          <p:nvPr/>
        </p:nvCxnSpPr>
        <p:spPr bwMode="auto">
          <a:xfrm>
            <a:off x="1409700" y="4371429"/>
            <a:ext cx="1028700" cy="812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1194" name="AutoShape 58"/>
          <p:cNvCxnSpPr>
            <a:cxnSpLocks noChangeShapeType="1"/>
            <a:stCxn id="91149" idx="0"/>
          </p:cNvCxnSpPr>
          <p:nvPr/>
        </p:nvCxnSpPr>
        <p:spPr bwMode="auto">
          <a:xfrm flipV="1">
            <a:off x="2438400" y="4371429"/>
            <a:ext cx="1181100" cy="812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1195" name="AutoShape 59"/>
          <p:cNvCxnSpPr>
            <a:cxnSpLocks noChangeShapeType="1"/>
          </p:cNvCxnSpPr>
          <p:nvPr/>
        </p:nvCxnSpPr>
        <p:spPr bwMode="auto">
          <a:xfrm flipV="1">
            <a:off x="2133600" y="3672929"/>
            <a:ext cx="749300" cy="15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1196" name="AutoShape 60"/>
          <p:cNvCxnSpPr>
            <a:cxnSpLocks noChangeShapeType="1"/>
            <a:endCxn id="91152" idx="0"/>
          </p:cNvCxnSpPr>
          <p:nvPr/>
        </p:nvCxnSpPr>
        <p:spPr bwMode="auto">
          <a:xfrm>
            <a:off x="3619500" y="4371429"/>
            <a:ext cx="1327150" cy="812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1197" name="AutoShape 61"/>
          <p:cNvCxnSpPr>
            <a:cxnSpLocks noChangeShapeType="1"/>
          </p:cNvCxnSpPr>
          <p:nvPr/>
        </p:nvCxnSpPr>
        <p:spPr bwMode="auto">
          <a:xfrm>
            <a:off x="4343400" y="3630067"/>
            <a:ext cx="749300" cy="4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1198" name="AutoShape 62"/>
          <p:cNvCxnSpPr>
            <a:cxnSpLocks noChangeShapeType="1"/>
          </p:cNvCxnSpPr>
          <p:nvPr/>
        </p:nvCxnSpPr>
        <p:spPr bwMode="auto">
          <a:xfrm rot="16200000" flipH="1" flipV="1">
            <a:off x="3742531" y="1152773"/>
            <a:ext cx="265113" cy="3908425"/>
          </a:xfrm>
          <a:prstGeom prst="bentConnector3">
            <a:avLst>
              <a:gd name="adj1" fmla="val -81435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91200" name="AutoShape 64"/>
          <p:cNvCxnSpPr>
            <a:cxnSpLocks noChangeShapeType="1"/>
            <a:endCxn id="91179" idx="0"/>
          </p:cNvCxnSpPr>
          <p:nvPr/>
        </p:nvCxnSpPr>
        <p:spPr bwMode="auto">
          <a:xfrm>
            <a:off x="6553200" y="3612604"/>
            <a:ext cx="1089025" cy="962025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91201" name="AutoShape 65"/>
          <p:cNvCxnSpPr>
            <a:cxnSpLocks noChangeShapeType="1"/>
            <a:stCxn id="91152" idx="0"/>
          </p:cNvCxnSpPr>
          <p:nvPr/>
        </p:nvCxnSpPr>
        <p:spPr bwMode="auto">
          <a:xfrm flipV="1">
            <a:off x="4946650" y="4295229"/>
            <a:ext cx="882650" cy="889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" name="Rectangle 15"/>
          <p:cNvSpPr txBox="1">
            <a:spLocks noChangeArrowheads="1"/>
          </p:cNvSpPr>
          <p:nvPr/>
        </p:nvSpPr>
        <p:spPr bwMode="auto">
          <a:xfrm>
            <a:off x="2483768" y="1052736"/>
            <a:ext cx="6427440" cy="144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Purpose: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 solutions to requirements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Architecture design, high level and detail design documents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Monotype Sort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Monotype Sort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1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1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1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1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1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1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1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1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1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1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 animBg="1" autoUpdateAnimBg="0"/>
      <p:bldP spid="91149" grpId="0" animBg="1" autoUpdateAnimBg="0"/>
      <p:bldP spid="91152" grpId="0" animBg="1" autoUpdateAnimBg="0"/>
      <p:bldP spid="9117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28600"/>
            <a:ext cx="7696200" cy="7620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Design process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sz="2400" dirty="0" smtClean="0">
                <a:latin typeface="Arial" charset="0"/>
                <a:cs typeface="Arial" charset="0"/>
              </a:rPr>
              <a:t>Develop the design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66800"/>
            <a:ext cx="8458200" cy="4932363"/>
          </a:xfrm>
        </p:spPr>
        <p:txBody>
          <a:bodyPr/>
          <a:lstStyle/>
          <a:p>
            <a:r>
              <a:rPr lang="en-US" smtClean="0"/>
              <a:t>AD/HLD, DD: Step and Activities</a:t>
            </a:r>
          </a:p>
          <a:p>
            <a:pPr lvl="1"/>
            <a:r>
              <a:rPr lang="en-US" smtClean="0">
                <a:solidFill>
                  <a:srgbClr val="CC6600"/>
                </a:solidFill>
              </a:rPr>
              <a:t>Review and approve high level design</a:t>
            </a:r>
            <a:r>
              <a:rPr lang="en-US" smtClean="0"/>
              <a:t>:</a:t>
            </a:r>
          </a:p>
          <a:p>
            <a:pPr lvl="1">
              <a:buFontTx/>
              <a:buChar char="-"/>
            </a:pPr>
            <a:r>
              <a:rPr lang="en-US" smtClean="0"/>
              <a:t>Prepare for high level design review, inform and send documents, records to the reviewers</a:t>
            </a:r>
          </a:p>
          <a:p>
            <a:pPr lvl="1">
              <a:buFontTx/>
              <a:buChar char="-"/>
            </a:pPr>
            <a:r>
              <a:rPr lang="en-US" smtClean="0"/>
              <a:t>Review: Design methodology, system architecture, feasibility of detail design process and coding</a:t>
            </a:r>
          </a:p>
          <a:p>
            <a:pPr lvl="1">
              <a:buFontTx/>
              <a:buChar char="-"/>
            </a:pPr>
            <a:r>
              <a:rPr lang="en-US" smtClean="0"/>
              <a:t>Approve high level design</a:t>
            </a:r>
          </a:p>
          <a:p>
            <a:pPr lvl="1"/>
            <a:r>
              <a:rPr lang="en-US" smtClean="0">
                <a:solidFill>
                  <a:srgbClr val="CC6600"/>
                </a:solidFill>
              </a:rPr>
              <a:t>Detail design</a:t>
            </a:r>
            <a:r>
              <a:rPr lang="en-US" smtClean="0"/>
              <a:t>:</a:t>
            </a:r>
          </a:p>
          <a:p>
            <a:pPr lvl="1">
              <a:buFontTx/>
              <a:buChar char="-"/>
            </a:pPr>
            <a:r>
              <a:rPr lang="en-US" smtClean="0"/>
              <a:t>Design Screen, Report, Algorithms and other modules</a:t>
            </a:r>
          </a:p>
          <a:p>
            <a:pPr lvl="1">
              <a:buFontTx/>
              <a:buChar char="-"/>
            </a:pPr>
            <a:r>
              <a:rPr lang="en-US" smtClean="0"/>
              <a:t>Create detail design document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z="2800" dirty="0" smtClean="0">
                <a:latin typeface="Arial" charset="0"/>
                <a:cs typeface="Arial" charset="0"/>
              </a:rPr>
              <a:t>Design Work Flow</a:t>
            </a:r>
            <a:br>
              <a:rPr lang="en-US" altLang="ja-JP" sz="2800" dirty="0" smtClean="0">
                <a:latin typeface="Arial" charset="0"/>
                <a:cs typeface="Arial" charset="0"/>
              </a:rPr>
            </a:br>
            <a:r>
              <a:rPr lang="en-US" altLang="ja-JP" sz="2400" dirty="0" smtClean="0">
                <a:latin typeface="Arial" charset="0"/>
                <a:cs typeface="Arial" charset="0"/>
              </a:rPr>
              <a:t>Overview</a:t>
            </a:r>
            <a:endParaRPr lang="vi-VN" altLang="ja-JP" sz="2800" dirty="0" smtClean="0">
              <a:latin typeface="Arial" charset="0"/>
              <a:cs typeface="Arial" charset="0"/>
            </a:endParaRP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2276475"/>
            <a:ext cx="24003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557338"/>
            <a:ext cx="23241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AutoShape 8"/>
          <p:cNvSpPr>
            <a:spLocks noChangeArrowheads="1"/>
          </p:cNvSpPr>
          <p:nvPr/>
        </p:nvSpPr>
        <p:spPr bwMode="auto">
          <a:xfrm>
            <a:off x="1462088" y="4972050"/>
            <a:ext cx="490537" cy="401638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A</a:t>
            </a:r>
          </a:p>
        </p:txBody>
      </p:sp>
      <p:sp>
        <p:nvSpPr>
          <p:cNvPr id="19462" name="AutoShape 10"/>
          <p:cNvSpPr>
            <a:spLocks noChangeArrowheads="1"/>
          </p:cNvSpPr>
          <p:nvPr/>
        </p:nvSpPr>
        <p:spPr bwMode="auto">
          <a:xfrm>
            <a:off x="2627313" y="4970463"/>
            <a:ext cx="431800" cy="403225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B</a:t>
            </a:r>
          </a:p>
        </p:txBody>
      </p:sp>
      <p:sp>
        <p:nvSpPr>
          <p:cNvPr id="19463" name="AutoShape 12"/>
          <p:cNvSpPr>
            <a:spLocks noChangeArrowheads="1"/>
          </p:cNvSpPr>
          <p:nvPr/>
        </p:nvSpPr>
        <p:spPr bwMode="auto">
          <a:xfrm>
            <a:off x="4427538" y="1196975"/>
            <a:ext cx="490537" cy="401638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A</a:t>
            </a:r>
          </a:p>
        </p:txBody>
      </p:sp>
      <p:sp>
        <p:nvSpPr>
          <p:cNvPr id="19464" name="AutoShape 13"/>
          <p:cNvSpPr>
            <a:spLocks noChangeArrowheads="1"/>
          </p:cNvSpPr>
          <p:nvPr/>
        </p:nvSpPr>
        <p:spPr bwMode="auto">
          <a:xfrm>
            <a:off x="5624513" y="1182688"/>
            <a:ext cx="431800" cy="403225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ja-JP" sz="2800" dirty="0" smtClean="0">
                <a:latin typeface="Arial" charset="0"/>
                <a:cs typeface="Arial" charset="0"/>
              </a:rPr>
              <a:t>Design Documents</a:t>
            </a:r>
            <a:br>
              <a:rPr lang="en-US" altLang="ja-JP" sz="2800" dirty="0" smtClean="0">
                <a:latin typeface="Arial" charset="0"/>
                <a:cs typeface="Arial" charset="0"/>
              </a:rPr>
            </a:br>
            <a:r>
              <a:rPr lang="en-US" altLang="ja-JP" sz="2400" dirty="0" smtClean="0">
                <a:latin typeface="Arial" charset="0"/>
                <a:cs typeface="Arial" charset="0"/>
              </a:rPr>
              <a:t>High-Level Design</a:t>
            </a:r>
            <a:endParaRPr lang="vi-VN" altLang="ja-JP" sz="2800" dirty="0" smtClean="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95288" y="1396390"/>
            <a:ext cx="8351837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2550" indent="20638"/>
            <a:r>
              <a:rPr lang="en-US" altLang="ja-JP" dirty="0"/>
              <a:t>A </a:t>
            </a:r>
            <a:r>
              <a:rPr lang="en-US" altLang="ja-JP" b="1" dirty="0"/>
              <a:t>High-Level Design</a:t>
            </a:r>
            <a:r>
              <a:rPr lang="en-US" altLang="ja-JP" dirty="0"/>
              <a:t> provides an overview of a solution, platform, system, product, service, or process.</a:t>
            </a:r>
          </a:p>
          <a:p>
            <a:pPr marL="82550" indent="20638"/>
            <a:endParaRPr lang="en-US" altLang="ja-JP" dirty="0"/>
          </a:p>
          <a:p>
            <a:pPr marL="82550" indent="20638"/>
            <a:r>
              <a:rPr lang="en-US" altLang="ja-JP" dirty="0"/>
              <a:t>Such an overview is important in a multi-project development to make sure that each supporting component design will be compatible with its neighboring designs and with the big picture.</a:t>
            </a:r>
          </a:p>
          <a:p>
            <a:pPr marL="82550" indent="20638"/>
            <a:endParaRPr lang="en-US" altLang="ja-JP" dirty="0"/>
          </a:p>
          <a:p>
            <a:pPr marL="82550" indent="20638"/>
            <a:r>
              <a:rPr lang="en-US" altLang="ja-JP" dirty="0"/>
              <a:t>The </a:t>
            </a:r>
            <a:r>
              <a:rPr lang="en-US" altLang="ja-JP" b="1" dirty="0"/>
              <a:t>highest level solution design</a:t>
            </a:r>
            <a:r>
              <a:rPr lang="en-US" altLang="ja-JP" dirty="0"/>
              <a:t> should briefly describe all platforms, systems, products, services and processes that it depends upon and include any important changes that need to be made to them.</a:t>
            </a:r>
          </a:p>
          <a:p>
            <a:pPr marL="82550" indent="20638"/>
            <a:endParaRPr lang="en-US" altLang="ja-JP" dirty="0"/>
          </a:p>
          <a:p>
            <a:pPr marL="82550" indent="20638"/>
            <a:r>
              <a:rPr lang="en-US" altLang="ja-JP" dirty="0"/>
              <a:t>A </a:t>
            </a:r>
            <a:r>
              <a:rPr lang="en-US" altLang="ja-JP" b="1" dirty="0"/>
              <a:t>high-level design document</a:t>
            </a:r>
            <a:r>
              <a:rPr lang="en-US" altLang="ja-JP" dirty="0"/>
              <a:t> will usually include a high-level architecture diagram depicting the components, interfaces and networks that need to be further specified or developed.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762056" cy="914400"/>
          </a:xfrm>
        </p:spPr>
        <p:txBody>
          <a:bodyPr/>
          <a:lstStyle/>
          <a:p>
            <a:r>
              <a:rPr lang="en-US" altLang="ja-JP" sz="2800" dirty="0" smtClean="0">
                <a:latin typeface="Arial" charset="0"/>
                <a:cs typeface="Arial" charset="0"/>
              </a:rPr>
              <a:t>Design Documents</a:t>
            </a:r>
            <a:br>
              <a:rPr lang="en-US" altLang="ja-JP" sz="2800" dirty="0" smtClean="0">
                <a:latin typeface="Arial" charset="0"/>
                <a:cs typeface="Arial" charset="0"/>
              </a:rPr>
            </a:br>
            <a:r>
              <a:rPr lang="en-US" altLang="ja-JP" sz="2400" dirty="0" smtClean="0">
                <a:latin typeface="Arial" charset="0"/>
                <a:cs typeface="Arial" charset="0"/>
              </a:rPr>
              <a:t>High-Level Design Document Sample</a:t>
            </a:r>
            <a:endParaRPr lang="vi-VN" altLang="ja-JP" sz="2400" dirty="0" smtClean="0">
              <a:latin typeface="Arial" charset="0"/>
              <a:cs typeface="Arial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11560" y="1699498"/>
            <a:ext cx="77768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ja-JP" i="1" dirty="0" smtClean="0"/>
              <a:t>Refer to [Software High Level Design Document_Sample.doc] </a:t>
            </a:r>
            <a:r>
              <a:rPr lang="en-US" altLang="ja-JP" i="1" dirty="0" smtClean="0"/>
              <a:t>file</a:t>
            </a:r>
            <a:endParaRPr lang="en-US" altLang="ja-JP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z="2800" dirty="0" smtClean="0">
                <a:latin typeface="Arial" charset="0"/>
                <a:cs typeface="Arial" charset="0"/>
              </a:rPr>
              <a:t>Design Documents</a:t>
            </a:r>
            <a:br>
              <a:rPr lang="en-US" altLang="ja-JP" sz="2800" dirty="0" smtClean="0">
                <a:latin typeface="Arial" charset="0"/>
                <a:cs typeface="Arial" charset="0"/>
              </a:rPr>
            </a:br>
            <a:r>
              <a:rPr lang="en-US" altLang="ja-JP" sz="2400" dirty="0" smtClean="0">
                <a:latin typeface="Arial" charset="0"/>
                <a:cs typeface="Arial" charset="0"/>
              </a:rPr>
              <a:t>Detailed Designs</a:t>
            </a:r>
            <a:endParaRPr lang="vi-VN" altLang="ja-JP" sz="2400" dirty="0" smtClean="0">
              <a:latin typeface="Arial" charset="0"/>
              <a:cs typeface="Arial" charset="0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611560" y="1520828"/>
            <a:ext cx="806571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ja-JP" dirty="0"/>
              <a:t>Detailed design documents includes the following documents:</a:t>
            </a:r>
          </a:p>
          <a:p>
            <a:pPr lvl="1"/>
            <a:endParaRPr lang="en-US" altLang="ja-JP" dirty="0"/>
          </a:p>
          <a:p>
            <a:pPr lvl="1">
              <a:buFontTx/>
              <a:buAutoNum type="arabicPeriod"/>
            </a:pPr>
            <a:r>
              <a:rPr lang="en-US" altLang="ja-JP" dirty="0"/>
              <a:t>Screen Design Document</a:t>
            </a:r>
          </a:p>
          <a:p>
            <a:pPr lvl="1">
              <a:buFontTx/>
              <a:buAutoNum type="arabicPeriod"/>
            </a:pPr>
            <a:endParaRPr lang="en-US" altLang="ja-JP" dirty="0"/>
          </a:p>
          <a:p>
            <a:pPr lvl="1">
              <a:buFontTx/>
              <a:buAutoNum type="arabicPeriod"/>
            </a:pPr>
            <a:r>
              <a:rPr lang="en-US" altLang="ja-JP" dirty="0"/>
              <a:t>Data Design Document</a:t>
            </a:r>
          </a:p>
          <a:p>
            <a:pPr lvl="1">
              <a:buFontTx/>
              <a:buAutoNum type="arabicPeriod"/>
            </a:pPr>
            <a:endParaRPr lang="en-US" altLang="ja-JP" dirty="0"/>
          </a:p>
          <a:p>
            <a:pPr lvl="1">
              <a:buFontTx/>
              <a:buAutoNum type="arabicPeriod"/>
            </a:pPr>
            <a:r>
              <a:rPr lang="en-US" altLang="ja-JP" dirty="0"/>
              <a:t>Class Design Document</a:t>
            </a:r>
            <a:endParaRPr lang="vi-VN" altLang="ja-JP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Slide</Template>
  <TotalTime>3761</TotalTime>
  <Words>437</Words>
  <Application>Microsoft Office PowerPoint</Application>
  <PresentationFormat>On-screen Show (4:3)</PresentationFormat>
  <Paragraphs>104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Template_Training Slide</vt:lpstr>
      <vt:lpstr>Slide 1</vt:lpstr>
      <vt:lpstr>Agenda</vt:lpstr>
      <vt:lpstr>Design Processes</vt:lpstr>
      <vt:lpstr>Design process Overview</vt:lpstr>
      <vt:lpstr>Design process Develop the design</vt:lpstr>
      <vt:lpstr>Design Work Flow Overview</vt:lpstr>
      <vt:lpstr>Design Documents High-Level Design</vt:lpstr>
      <vt:lpstr>Design Documents High-Level Design Document Sample</vt:lpstr>
      <vt:lpstr>Design Documents Detailed Designs</vt:lpstr>
      <vt:lpstr>Design Documents Detailed Design – Screen Design</vt:lpstr>
      <vt:lpstr>Design Documents Detailed Design – Data Design</vt:lpstr>
      <vt:lpstr>Design Documents Detailed Design – Class Design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Kien Nguyen</dc:creator>
  <cp:lastModifiedBy>User</cp:lastModifiedBy>
  <cp:revision>591</cp:revision>
  <dcterms:created xsi:type="dcterms:W3CDTF">2010-10-18T05:40:05Z</dcterms:created>
  <dcterms:modified xsi:type="dcterms:W3CDTF">2013-11-20T04:00:27Z</dcterms:modified>
</cp:coreProperties>
</file>