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50" r:id="rId2"/>
    <p:sldId id="307" r:id="rId3"/>
    <p:sldId id="310" r:id="rId4"/>
    <p:sldId id="313" r:id="rId5"/>
    <p:sldId id="351" r:id="rId6"/>
    <p:sldId id="352" r:id="rId7"/>
    <p:sldId id="353" r:id="rId8"/>
    <p:sldId id="321" r:id="rId9"/>
    <p:sldId id="322" r:id="rId10"/>
    <p:sldId id="323" r:id="rId11"/>
    <p:sldId id="324" r:id="rId12"/>
    <p:sldId id="325" r:id="rId13"/>
    <p:sldId id="326" r:id="rId14"/>
    <p:sldId id="327" r:id="rId15"/>
    <p:sldId id="355" r:id="rId16"/>
    <p:sldId id="354" r:id="rId17"/>
    <p:sldId id="367" r:id="rId18"/>
    <p:sldId id="368" r:id="rId19"/>
    <p:sldId id="366" r:id="rId20"/>
    <p:sldId id="364" r:id="rId21"/>
    <p:sldId id="339" r:id="rId22"/>
    <p:sldId id="340" r:id="rId23"/>
    <p:sldId id="341" r:id="rId24"/>
    <p:sldId id="342" r:id="rId25"/>
    <p:sldId id="343" r:id="rId26"/>
    <p:sldId id="345" r:id="rId27"/>
    <p:sldId id="346" r:id="rId28"/>
    <p:sldId id="347" r:id="rId29"/>
    <p:sldId id="348" r:id="rId30"/>
    <p:sldId id="349" r:id="rId31"/>
    <p:sldId id="365" r:id="rId32"/>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2" autoAdjust="0"/>
    <p:restoredTop sz="81933" autoAdjust="0"/>
  </p:normalViewPr>
  <p:slideViewPr>
    <p:cSldViewPr>
      <p:cViewPr varScale="1">
        <p:scale>
          <a:sx n="59" d="100"/>
          <a:sy n="59" d="100"/>
        </p:scale>
        <p:origin x="1548" y="72"/>
      </p:cViewPr>
      <p:guideLst>
        <p:guide orient="horz" pos="2160"/>
        <p:guide pos="2880"/>
      </p:guideLst>
    </p:cSldViewPr>
  </p:slideViewPr>
  <p:outlineViewPr>
    <p:cViewPr>
      <p:scale>
        <a:sx n="33" d="100"/>
        <a:sy n="33" d="100"/>
      </p:scale>
      <p:origin x="48" y="26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9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4878224A-9A08-4530-8FDF-4E8E22AC6E17}" type="datetimeFigureOut">
              <a:rPr lang="vi-VN"/>
              <a:pPr>
                <a:defRPr/>
              </a:pPr>
              <a:t>19/07/2017</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AE3DA7C2-BF9D-4939-8D0D-5BBBDE4586BC}" type="slidenum">
              <a:rPr lang="vi-VN"/>
              <a:pPr>
                <a:defRPr/>
              </a:pPr>
              <a:t>‹#›</a:t>
            </a:fld>
            <a:endParaRPr lang="vi-VN"/>
          </a:p>
        </p:txBody>
      </p:sp>
    </p:spTree>
    <p:extLst>
      <p:ext uri="{BB962C8B-B14F-4D97-AF65-F5344CB8AC3E}">
        <p14:creationId xmlns:p14="http://schemas.microsoft.com/office/powerpoint/2010/main" val="42775861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system.collections.ienumerable.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msdn.microsoft.com/en-us/library/9eekhta0.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2</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03092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Notice that </a:t>
            </a:r>
            <a:r>
              <a:rPr lang="en-US" b="1" dirty="0"/>
              <a:t>Close</a:t>
            </a:r>
            <a:r>
              <a:rPr lang="en-US" dirty="0"/>
              <a:t> is called inside the </a:t>
            </a:r>
            <a:r>
              <a:rPr lang="en-US" b="1" dirty="0"/>
              <a:t>try</a:t>
            </a:r>
            <a:r>
              <a:rPr lang="en-US" dirty="0"/>
              <a:t> block and in the </a:t>
            </a:r>
            <a:r>
              <a:rPr lang="en-US" b="1" dirty="0"/>
              <a:t>finally</a:t>
            </a:r>
            <a:r>
              <a:rPr lang="en-US" dirty="0"/>
              <a:t> block. Calling </a:t>
            </a:r>
            <a:r>
              <a:rPr lang="en-US" b="1" dirty="0"/>
              <a:t>Close</a:t>
            </a:r>
            <a:r>
              <a:rPr lang="en-US" dirty="0"/>
              <a:t> twice does not cause an exception. Calling </a:t>
            </a:r>
            <a:r>
              <a:rPr lang="en-US" b="1" dirty="0"/>
              <a:t>Close</a:t>
            </a:r>
            <a:r>
              <a:rPr lang="en-US" dirty="0"/>
              <a:t> inside the </a:t>
            </a:r>
            <a:r>
              <a:rPr lang="en-US" b="1" dirty="0"/>
              <a:t>try</a:t>
            </a:r>
            <a:r>
              <a:rPr lang="en-US" dirty="0"/>
              <a:t> block allows the connection to be released quickly so that the underlying resources can be reused. The </a:t>
            </a:r>
            <a:r>
              <a:rPr lang="en-US" b="1" dirty="0"/>
              <a:t>finally</a:t>
            </a:r>
            <a:r>
              <a:rPr lang="en-US" dirty="0"/>
              <a:t> block ensures that the connection closes if an exception is thrown and the </a:t>
            </a:r>
            <a:r>
              <a:rPr lang="en-US" b="1" dirty="0"/>
              <a:t>try</a:t>
            </a:r>
            <a:r>
              <a:rPr lang="en-US" dirty="0"/>
              <a:t> block fails to complete. The duplicated call to </a:t>
            </a:r>
            <a:r>
              <a:rPr lang="en-US" b="1" dirty="0"/>
              <a:t>Close</a:t>
            </a:r>
            <a:r>
              <a:rPr lang="en-US" dirty="0"/>
              <a:t> is a good idea if there is other significant work in the </a:t>
            </a:r>
            <a:r>
              <a:rPr lang="en-US" b="1" dirty="0"/>
              <a:t>try</a:t>
            </a:r>
            <a:r>
              <a:rPr lang="en-US" dirty="0"/>
              <a:t> block, as in this example.</a:t>
            </a:r>
            <a:endParaRPr lang="en-US"/>
          </a:p>
          <a:p>
            <a:endParaRPr lang="en-US"/>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14</a:t>
            </a:fld>
            <a:endParaRPr lang="vi-VN"/>
          </a:p>
        </p:txBody>
      </p:sp>
    </p:spTree>
    <p:extLst>
      <p:ext uri="{BB962C8B-B14F-4D97-AF65-F5344CB8AC3E}">
        <p14:creationId xmlns:p14="http://schemas.microsoft.com/office/powerpoint/2010/main" val="280845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LINQ A query is executed in a foreach statement, and foreach requires </a:t>
            </a:r>
            <a:r>
              <a:rPr lang="en-US">
                <a:hlinkClick r:id="rId3"/>
              </a:rPr>
              <a:t>IEnumerable</a:t>
            </a:r>
            <a:r>
              <a:rPr lang="en-US"/>
              <a:t> or </a:t>
            </a:r>
            <a:r>
              <a:rPr lang="en-US">
                <a:hlinkClick r:id="rId4"/>
              </a:rPr>
              <a:t>IEnumerable&lt;T&gt;</a:t>
            </a:r>
            <a:r>
              <a:rPr lang="en-US"/>
              <a:t>.</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FB20A25-D47F-43A6-83A1-F36389101632}" type="slidenum">
              <a:rPr lang="vi-VN" smtClean="0"/>
              <a:pPr eaLnBrk="1" hangingPunct="1"/>
              <a:t>20</a:t>
            </a:fld>
            <a:endParaRPr lang="vi-VN"/>
          </a:p>
        </p:txBody>
      </p:sp>
    </p:spTree>
    <p:extLst>
      <p:ext uri="{BB962C8B-B14F-4D97-AF65-F5344CB8AC3E}">
        <p14:creationId xmlns:p14="http://schemas.microsoft.com/office/powerpoint/2010/main" val="1038388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349309-B3A7-481C-8EF1-73BD74A634D4}" type="slidenum">
              <a:rPr lang="en-US" smtClean="0">
                <a:latin typeface="Arial" charset="0"/>
                <a:cs typeface="Arial" charset="0"/>
              </a:rPr>
              <a:pPr/>
              <a:t>31</a:t>
            </a:fld>
            <a:endParaRPr lang="en-US">
              <a:latin typeface="Arial" charset="0"/>
              <a:cs typeface="Arial" charset="0"/>
            </a:endParaRPr>
          </a:p>
        </p:txBody>
      </p:sp>
    </p:spTree>
    <p:extLst>
      <p:ext uri="{BB962C8B-B14F-4D97-AF65-F5344CB8AC3E}">
        <p14:creationId xmlns:p14="http://schemas.microsoft.com/office/powerpoint/2010/main" val="215185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a:lstStyle/>
          <a:p>
            <a:fld id="{1E9321B5-849A-41EE-8654-1ECA137762B9}" type="slidenum">
              <a:rPr lang="en-US" smtClean="0"/>
              <a:pPr/>
              <a:t>3</a:t>
            </a:fld>
            <a:endParaRPr 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xfrm>
            <a:off x="687388" y="4343400"/>
            <a:ext cx="5483225" cy="4114800"/>
          </a:xfrm>
          <a:noFill/>
        </p:spPr>
        <p:txBody>
          <a:bodyPr>
            <a:normAutofit lnSpcReduction="10000"/>
          </a:bodyPr>
          <a:lstStyle/>
          <a:p>
            <a:pPr fontAlgn="auto">
              <a:spcAft>
                <a:spcPts val="0"/>
              </a:spcAft>
              <a:buFont typeface="Arial" pitchFamily="34" charset="0"/>
              <a:buChar char="•"/>
              <a:defRPr/>
            </a:pPr>
            <a:r>
              <a:rPr lang="en-US" dirty="0"/>
              <a:t>Exception handling is an in built mechanism in .NET framework to detect and handle run time errors. </a:t>
            </a:r>
          </a:p>
          <a:p>
            <a:pPr fontAlgn="auto">
              <a:spcAft>
                <a:spcPts val="0"/>
              </a:spcAft>
              <a:buFont typeface="Arial" pitchFamily="34" charset="0"/>
              <a:buChar char="•"/>
              <a:defRPr/>
            </a:pPr>
            <a:r>
              <a:rPr lang="en-US" dirty="0"/>
              <a:t>The .NET framework contains lots of standard exceptions. </a:t>
            </a:r>
          </a:p>
          <a:p>
            <a:pPr fontAlgn="auto">
              <a:spcAft>
                <a:spcPts val="0"/>
              </a:spcAft>
              <a:buFont typeface="Arial" pitchFamily="34" charset="0"/>
              <a:buChar char="•"/>
              <a:defRPr/>
            </a:pPr>
            <a:r>
              <a:rPr lang="en-US" dirty="0"/>
              <a:t>The exceptions are anomalies that occur during the execution of a program. </a:t>
            </a:r>
          </a:p>
          <a:p>
            <a:pPr fontAlgn="auto">
              <a:spcAft>
                <a:spcPts val="0"/>
              </a:spcAft>
              <a:buFont typeface="Arial" pitchFamily="34" charset="0"/>
              <a:buChar char="•"/>
              <a:defRPr/>
            </a:pPr>
            <a:r>
              <a:rPr lang="en-US" dirty="0"/>
              <a:t>They can be because of user, logic or system errors. </a:t>
            </a:r>
          </a:p>
          <a:p>
            <a:pPr fontAlgn="auto">
              <a:spcAft>
                <a:spcPts val="0"/>
              </a:spcAft>
              <a:buFont typeface="Arial" pitchFamily="34" charset="0"/>
              <a:buChar char="•"/>
              <a:defRPr/>
            </a:pPr>
            <a:r>
              <a:rPr lang="en-US" dirty="0"/>
              <a:t>If a user (programmer) do not provide a mechanism to handle these anomalies, the .NET run time environment provide a default mechanism, which terminates the program execution.  </a:t>
            </a:r>
            <a:endParaRPr lang="en-CA" dirty="0"/>
          </a:p>
          <a:p>
            <a:endParaRPr lang="en-US" dirty="0"/>
          </a:p>
          <a:p>
            <a:r>
              <a:rPr lang="en-US" dirty="0"/>
              <a:t>C# provides three keywords try, catch and finally to do exception handling. </a:t>
            </a:r>
          </a:p>
          <a:p>
            <a:r>
              <a:rPr lang="en-US" dirty="0"/>
              <a:t>The try encloses the statements that might throw an exception whereas catch handles an exception if one exists. </a:t>
            </a:r>
          </a:p>
          <a:p>
            <a:r>
              <a:rPr lang="en-US" dirty="0"/>
              <a:t>The finally can be used for doing any clean up process.</a:t>
            </a:r>
          </a:p>
          <a:p>
            <a:endParaRPr lang="en-US" dirty="0"/>
          </a:p>
          <a:p>
            <a:pPr fontAlgn="auto">
              <a:spcAft>
                <a:spcPts val="0"/>
              </a:spcAft>
              <a:buFont typeface="Arial" pitchFamily="34" charset="0"/>
              <a:buChar char="•"/>
              <a:defRPr/>
            </a:pPr>
            <a:r>
              <a:rPr lang="en-US" sz="1200" dirty="0"/>
              <a:t>If any exception occurs inside the try block, the control transfers to the appropriate catch block and later to the finally block. </a:t>
            </a:r>
          </a:p>
          <a:p>
            <a:pPr fontAlgn="auto">
              <a:spcAft>
                <a:spcPts val="0"/>
              </a:spcAft>
              <a:buFont typeface="Arial" pitchFamily="34" charset="0"/>
              <a:buChar char="•"/>
              <a:defRPr/>
            </a:pPr>
            <a:r>
              <a:rPr lang="en-US" sz="1200" dirty="0"/>
              <a:t>But in C#, both catch and finally blocks are optional. </a:t>
            </a:r>
          </a:p>
          <a:p>
            <a:pPr fontAlgn="auto">
              <a:spcAft>
                <a:spcPts val="0"/>
              </a:spcAft>
              <a:buFont typeface="Arial" pitchFamily="34" charset="0"/>
              <a:buChar char="•"/>
              <a:defRPr/>
            </a:pPr>
            <a:r>
              <a:rPr lang="en-US" sz="1200" dirty="0"/>
              <a:t>The try block can exist either with one or more catch blocks or a finally block or with both catch and finally blocks. </a:t>
            </a:r>
          </a:p>
          <a:p>
            <a:endParaRPr lang="en-US" dirty="0"/>
          </a:p>
        </p:txBody>
      </p:sp>
    </p:spTree>
    <p:extLst>
      <p:ext uri="{BB962C8B-B14F-4D97-AF65-F5344CB8AC3E}">
        <p14:creationId xmlns:p14="http://schemas.microsoft.com/office/powerpoint/2010/main" val="1641142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3DA7C2-BF9D-4939-8D0D-5BBBDE4586BC}" type="slidenum">
              <a:rPr lang="vi-VN" smtClean="0"/>
              <a:pPr>
                <a:defRPr/>
              </a:pPr>
              <a:t>4</a:t>
            </a:fld>
            <a:endParaRPr lang="vi-VN"/>
          </a:p>
        </p:txBody>
      </p:sp>
    </p:spTree>
    <p:extLst>
      <p:ext uri="{BB962C8B-B14F-4D97-AF65-F5344CB8AC3E}">
        <p14:creationId xmlns:p14="http://schemas.microsoft.com/office/powerpoint/2010/main" val="403973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r>
              <a:rPr lang="en-US" dirty="0"/>
              <a:t>Program will compile but will show an error during execution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using System;</a:t>
            </a:r>
            <a:br>
              <a:rPr lang="en-US" sz="1200" dirty="0"/>
            </a:br>
            <a:r>
              <a:rPr lang="en-US" sz="1200" dirty="0"/>
              <a:t>class </a:t>
            </a:r>
            <a:r>
              <a:rPr lang="en-US" sz="1200" dirty="0" err="1"/>
              <a:t>MyClient</a:t>
            </a:r>
            <a:br>
              <a:rPr lang="en-US" sz="1200" dirty="0"/>
            </a:br>
            <a:r>
              <a:rPr lang="en-US" sz="1200" dirty="0"/>
              <a:t>{</a:t>
            </a:r>
            <a:br>
              <a:rPr lang="en-US" sz="1200" dirty="0"/>
            </a:br>
            <a:r>
              <a:rPr lang="en-US" sz="1200" dirty="0"/>
              <a:t>public static void Main()</a:t>
            </a:r>
            <a:br>
              <a:rPr lang="en-US" sz="1200" dirty="0"/>
            </a:br>
            <a:r>
              <a:rPr lang="en-US" sz="1200" dirty="0"/>
              <a:t>{</a:t>
            </a:r>
            <a:br>
              <a:rPr lang="en-US" sz="1200" dirty="0"/>
            </a:br>
            <a:r>
              <a:rPr lang="en-US" sz="1200" dirty="0" err="1"/>
              <a:t>int</a:t>
            </a:r>
            <a:r>
              <a:rPr lang="en-US" sz="1200" dirty="0"/>
              <a:t> x = 0;</a:t>
            </a:r>
            <a:br>
              <a:rPr lang="en-US" sz="1200" dirty="0"/>
            </a:br>
            <a:r>
              <a:rPr lang="en-US" sz="1200" dirty="0" err="1"/>
              <a:t>int</a:t>
            </a:r>
            <a:r>
              <a:rPr lang="en-US" sz="1200" dirty="0"/>
              <a:t> div = 100/x;</a:t>
            </a:r>
            <a:br>
              <a:rPr lang="en-US" sz="1200" dirty="0"/>
            </a:br>
            <a:r>
              <a:rPr lang="en-US" sz="1200" dirty="0" err="1"/>
              <a:t>Console.WriteLine</a:t>
            </a:r>
            <a:r>
              <a:rPr lang="en-US" sz="1200" dirty="0"/>
              <a:t>(div);</a:t>
            </a:r>
            <a:br>
              <a:rPr lang="en-US" sz="1200" dirty="0"/>
            </a:br>
            <a:r>
              <a:rPr lang="en-US" sz="1200" dirty="0"/>
              <a:t>}</a:t>
            </a:r>
            <a:br>
              <a:rPr lang="en-US" sz="1200" dirty="0"/>
            </a:br>
            <a:r>
              <a:rPr lang="en-US" sz="1200" dirty="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r>
              <a:rPr lang="en-US" sz="1200" dirty="0"/>
              <a:t>The same program with exception handling</a:t>
            </a:r>
          </a:p>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r>
              <a:rPr lang="en-US" dirty="0">
                <a:latin typeface="+mn-lt"/>
              </a:rPr>
              <a:t>Finally block is present: the code inside the finally block will get also be executed.   </a:t>
            </a:r>
            <a:endParaRPr lang="en-CA" dirty="0">
              <a:latin typeface="+mn-lt"/>
            </a:endParaRPr>
          </a:p>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endParaRPr lang="en-US" dirty="0"/>
          </a:p>
          <a:p>
            <a:endParaRPr lang="en-GB" dirty="0"/>
          </a:p>
        </p:txBody>
      </p:sp>
      <p:sp>
        <p:nvSpPr>
          <p:cNvPr id="4" name="Slide Number Placeholder 3"/>
          <p:cNvSpPr>
            <a:spLocks noGrp="1"/>
          </p:cNvSpPr>
          <p:nvPr>
            <p:ph type="sldNum" sz="quarter" idx="10"/>
          </p:nvPr>
        </p:nvSpPr>
        <p:spPr/>
        <p:txBody>
          <a:bodyPr/>
          <a:lstStyle/>
          <a:p>
            <a:pPr>
              <a:defRPr/>
            </a:pPr>
            <a:fld id="{AE3DA7C2-BF9D-4939-8D0D-5BBBDE4586BC}" type="slidenum">
              <a:rPr lang="vi-VN" smtClean="0"/>
              <a:pPr>
                <a:defRPr/>
              </a:pPr>
              <a:t>5</a:t>
            </a:fld>
            <a:endParaRPr lang="vi-VN"/>
          </a:p>
        </p:txBody>
      </p:sp>
    </p:spTree>
    <p:extLst>
      <p:ext uri="{BB962C8B-B14F-4D97-AF65-F5344CB8AC3E}">
        <p14:creationId xmlns:p14="http://schemas.microsoft.com/office/powerpoint/2010/main" val="3868245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auto" latinLnBrk="0" hangingPunct="0">
              <a:lnSpc>
                <a:spcPct val="100000"/>
              </a:lnSpc>
              <a:spcBef>
                <a:spcPts val="0"/>
              </a:spcBef>
              <a:spcAft>
                <a:spcPts val="0"/>
              </a:spcAft>
              <a:buClrTx/>
              <a:buSzTx/>
              <a:buFontTx/>
              <a:buNone/>
              <a:tabLst/>
              <a:defRPr/>
            </a:pPr>
            <a:r>
              <a:rPr lang="en-US" dirty="0"/>
              <a:t>Catch block can be optional:</a:t>
            </a:r>
            <a:r>
              <a:rPr lang="en-US" baseline="0" dirty="0"/>
              <a:t> </a:t>
            </a:r>
            <a:r>
              <a:rPr lang="en-US" dirty="0">
                <a:latin typeface="+mn-lt"/>
              </a:rPr>
              <a:t>In this case, since there is no exception handling catch block, the execution will get terminated. But before the termination of the program statements inside the finally block will get executed. In C#, a try block must be followed by either a catch or finally block. </a:t>
            </a:r>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a:p>
          <a:p>
            <a:pPr fontAlgn="auto">
              <a:spcBef>
                <a:spcPts val="0"/>
              </a:spcBef>
              <a:spcAft>
                <a:spcPts val="0"/>
              </a:spcAft>
              <a:defRPr/>
            </a:pPr>
            <a:r>
              <a:rPr lang="en-US" dirty="0"/>
              <a:t>There can be multiple catch blocks: </a:t>
            </a:r>
            <a:r>
              <a:rPr lang="en-US" dirty="0">
                <a:latin typeface="+mn-lt"/>
              </a:rPr>
              <a:t>A try block can throw multiple exceptions, which can handle by using multiple catch blocks. Remember that more specialized catch block should come before a generalized one. Otherwise the compiler will show a compilation error.  </a:t>
            </a:r>
            <a:endParaRPr lang="en-CA" dirty="0">
              <a:latin typeface="+mn-lt"/>
            </a:endParaRPr>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a:p>
          <a:p>
            <a:pPr marL="0" marR="0" indent="0" algn="l" defTabSz="914400" rtl="0" eaLnBrk="0" fontAlgn="auto" latinLnBrk="0" hangingPunct="0">
              <a:lnSpc>
                <a:spcPct val="100000"/>
              </a:lnSpc>
              <a:spcBef>
                <a:spcPts val="0"/>
              </a:spcBef>
              <a:spcAft>
                <a:spcPts val="0"/>
              </a:spcAft>
              <a:buClrTx/>
              <a:buSzTx/>
              <a:buFontTx/>
              <a:buNone/>
              <a:tabLst/>
              <a:defRPr/>
            </a:pPr>
            <a:r>
              <a:rPr lang="en-US" dirty="0"/>
              <a:t>Handling all exceptions with the Exception object:</a:t>
            </a:r>
          </a:p>
          <a:p>
            <a:pPr fontAlgn="auto">
              <a:spcAft>
                <a:spcPts val="0"/>
              </a:spcAft>
              <a:buNone/>
              <a:defRPr/>
            </a:pPr>
            <a:r>
              <a:rPr lang="en-CA" sz="1200" dirty="0"/>
              <a:t>using System;</a:t>
            </a:r>
          </a:p>
          <a:p>
            <a:pPr fontAlgn="auto">
              <a:spcAft>
                <a:spcPts val="0"/>
              </a:spcAft>
              <a:buNone/>
              <a:defRPr/>
            </a:pPr>
            <a:r>
              <a:rPr lang="en-CA" sz="1200" dirty="0"/>
              <a:t>class </a:t>
            </a:r>
            <a:r>
              <a:rPr lang="en-CA" sz="1200" dirty="0" err="1"/>
              <a:t>MyClient</a:t>
            </a:r>
            <a:endParaRPr lang="en-CA" sz="1200" dirty="0"/>
          </a:p>
          <a:p>
            <a:pPr fontAlgn="auto">
              <a:spcAft>
                <a:spcPts val="0"/>
              </a:spcAft>
              <a:buNone/>
              <a:defRPr/>
            </a:pPr>
            <a:r>
              <a:rPr lang="en-CA" sz="1200" dirty="0"/>
              <a:t>{</a:t>
            </a:r>
          </a:p>
          <a:p>
            <a:pPr fontAlgn="auto">
              <a:spcAft>
                <a:spcPts val="0"/>
              </a:spcAft>
              <a:buNone/>
              <a:defRPr/>
            </a:pPr>
            <a:r>
              <a:rPr lang="en-CA" sz="1200" dirty="0"/>
              <a:t>    public static void Main()</a:t>
            </a:r>
          </a:p>
          <a:p>
            <a:pPr fontAlgn="auto">
              <a:spcAft>
                <a:spcPts val="0"/>
              </a:spcAft>
              <a:buNone/>
              <a:defRPr/>
            </a:pPr>
            <a:r>
              <a:rPr lang="en-CA" sz="1200" dirty="0"/>
              <a:t>    {</a:t>
            </a:r>
          </a:p>
          <a:p>
            <a:pPr fontAlgn="auto">
              <a:spcAft>
                <a:spcPts val="0"/>
              </a:spcAft>
              <a:buNone/>
              <a:defRPr/>
            </a:pPr>
            <a:r>
              <a:rPr lang="en-CA" sz="1200" dirty="0"/>
              <a:t>        </a:t>
            </a:r>
            <a:r>
              <a:rPr lang="en-CA" sz="1200" dirty="0" err="1"/>
              <a:t>int</a:t>
            </a:r>
            <a:r>
              <a:rPr lang="en-CA" sz="1200" dirty="0"/>
              <a:t> x = 0;</a:t>
            </a:r>
          </a:p>
          <a:p>
            <a:pPr fontAlgn="auto">
              <a:spcAft>
                <a:spcPts val="0"/>
              </a:spcAft>
              <a:buNone/>
              <a:defRPr/>
            </a:pPr>
            <a:r>
              <a:rPr lang="en-CA" sz="1200" dirty="0"/>
              <a:t>        </a:t>
            </a:r>
            <a:r>
              <a:rPr lang="en-CA" sz="1200" dirty="0" err="1"/>
              <a:t>int</a:t>
            </a:r>
            <a:r>
              <a:rPr lang="en-CA" sz="1200" dirty="0"/>
              <a:t> div = 0;</a:t>
            </a:r>
          </a:p>
          <a:p>
            <a:pPr fontAlgn="auto">
              <a:spcAft>
                <a:spcPts val="0"/>
              </a:spcAft>
              <a:buNone/>
              <a:defRPr/>
            </a:pPr>
            <a:r>
              <a:rPr lang="en-CA" sz="1200" dirty="0"/>
              <a:t>        try</a:t>
            </a:r>
          </a:p>
          <a:p>
            <a:pPr fontAlgn="auto">
              <a:spcAft>
                <a:spcPts val="0"/>
              </a:spcAft>
              <a:buNone/>
              <a:defRPr/>
            </a:pPr>
            <a:r>
              <a:rPr lang="en-CA" sz="1200" dirty="0"/>
              <a:t>        {</a:t>
            </a:r>
          </a:p>
          <a:p>
            <a:pPr fontAlgn="auto">
              <a:spcAft>
                <a:spcPts val="0"/>
              </a:spcAft>
              <a:buNone/>
              <a:defRPr/>
            </a:pPr>
            <a:r>
              <a:rPr lang="en-CA" sz="1200" dirty="0"/>
              <a:t>            div = 100 / x;</a:t>
            </a:r>
          </a:p>
          <a:p>
            <a:pPr fontAlgn="auto">
              <a:spcAft>
                <a:spcPts val="0"/>
              </a:spcAft>
              <a:buNone/>
              <a:defRPr/>
            </a:pPr>
            <a:r>
              <a:rPr lang="en-CA" sz="1200" dirty="0"/>
              <a:t>            </a:t>
            </a:r>
            <a:r>
              <a:rPr lang="en-CA" sz="1200" dirty="0" err="1"/>
              <a:t>Console.WriteLine</a:t>
            </a:r>
            <a:r>
              <a:rPr lang="en-CA" sz="1200" dirty="0"/>
              <a:t>("Not executed line");</a:t>
            </a:r>
          </a:p>
          <a:p>
            <a:pPr fontAlgn="auto">
              <a:spcAft>
                <a:spcPts val="0"/>
              </a:spcAft>
              <a:buNone/>
              <a:defRPr/>
            </a:pPr>
            <a:r>
              <a:rPr lang="en-CA" sz="1200" dirty="0"/>
              <a:t>        }</a:t>
            </a:r>
          </a:p>
          <a:p>
            <a:pPr fontAlgn="auto">
              <a:spcAft>
                <a:spcPts val="0"/>
              </a:spcAft>
              <a:buNone/>
              <a:defRPr/>
            </a:pPr>
            <a:r>
              <a:rPr lang="en-CA" sz="1200" dirty="0"/>
              <a:t>        catch (Exception e)</a:t>
            </a:r>
          </a:p>
          <a:p>
            <a:pPr fontAlgn="auto">
              <a:spcAft>
                <a:spcPts val="0"/>
              </a:spcAft>
              <a:buNone/>
              <a:defRPr/>
            </a:pPr>
            <a:r>
              <a:rPr lang="en-CA" sz="1200" dirty="0"/>
              <a:t>        {</a:t>
            </a:r>
          </a:p>
          <a:p>
            <a:pPr fontAlgn="auto">
              <a:spcAft>
                <a:spcPts val="0"/>
              </a:spcAft>
              <a:buNone/>
              <a:defRPr/>
            </a:pPr>
            <a:r>
              <a:rPr lang="en-CA" sz="1200" dirty="0"/>
              <a:t>            </a:t>
            </a:r>
            <a:r>
              <a:rPr lang="en-CA" sz="1200" dirty="0" err="1"/>
              <a:t>Console.WriteLine</a:t>
            </a:r>
            <a:r>
              <a:rPr lang="en-CA" sz="1200" dirty="0"/>
              <a:t>(e);</a:t>
            </a:r>
          </a:p>
          <a:p>
            <a:pPr fontAlgn="auto">
              <a:spcAft>
                <a:spcPts val="0"/>
              </a:spcAft>
              <a:buNone/>
              <a:defRPr/>
            </a:pPr>
            <a:r>
              <a:rPr lang="en-CA" sz="1200" dirty="0"/>
              <a:t>        }</a:t>
            </a:r>
          </a:p>
          <a:p>
            <a:pPr fontAlgn="auto">
              <a:spcAft>
                <a:spcPts val="0"/>
              </a:spcAft>
              <a:buNone/>
              <a:defRPr/>
            </a:pPr>
            <a:r>
              <a:rPr lang="en-US" sz="1200" dirty="0"/>
              <a:t>        </a:t>
            </a:r>
            <a:r>
              <a:rPr lang="en-US" sz="1200" dirty="0" err="1"/>
              <a:t>Console.WriteLine</a:t>
            </a:r>
            <a:r>
              <a:rPr lang="en-US" sz="1200" dirty="0"/>
              <a:t>("Result is {0}", div);</a:t>
            </a:r>
            <a:br>
              <a:rPr lang="en-CA" sz="1200" dirty="0"/>
            </a:br>
            <a:endParaRPr lang="en-CA" sz="1200" dirty="0"/>
          </a:p>
          <a:p>
            <a:pPr fontAlgn="auto">
              <a:spcAft>
                <a:spcPts val="0"/>
              </a:spcAft>
              <a:buNone/>
              <a:defRPr/>
            </a:pPr>
            <a:endParaRPr lang="en-CA" sz="1200" dirty="0"/>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a:p>
          <a:p>
            <a:pPr marL="0" marR="0" indent="0" algn="l" defTabSz="914400" rtl="0" eaLnBrk="0" fontAlgn="auto" latinLnBrk="0" hangingPunct="0">
              <a:lnSpc>
                <a:spcPct val="100000"/>
              </a:lnSpc>
              <a:spcBef>
                <a:spcPts val="0"/>
              </a:spcBef>
              <a:spcAft>
                <a:spcPts val="0"/>
              </a:spcAft>
              <a:buClrTx/>
              <a:buSzTx/>
              <a:buFontTx/>
              <a:buNone/>
              <a:tabLst/>
              <a:defRPr/>
            </a:pPr>
            <a:endParaRPr lang="en-CA" dirty="0">
              <a:latin typeface="+mn-lt"/>
            </a:endParaRPr>
          </a:p>
          <a:p>
            <a:endParaRPr lang="en-GB" dirty="0"/>
          </a:p>
        </p:txBody>
      </p:sp>
      <p:sp>
        <p:nvSpPr>
          <p:cNvPr id="4" name="Slide Number Placeholder 3"/>
          <p:cNvSpPr>
            <a:spLocks noGrp="1"/>
          </p:cNvSpPr>
          <p:nvPr>
            <p:ph type="sldNum" sz="quarter" idx="10"/>
          </p:nvPr>
        </p:nvSpPr>
        <p:spPr/>
        <p:txBody>
          <a:bodyPr/>
          <a:lstStyle/>
          <a:p>
            <a:pPr>
              <a:defRPr/>
            </a:pPr>
            <a:fld id="{AE3DA7C2-BF9D-4939-8D0D-5BBBDE4586BC}" type="slidenum">
              <a:rPr lang="vi-VN" smtClean="0"/>
              <a:pPr>
                <a:defRPr/>
              </a:pPr>
              <a:t>7</a:t>
            </a:fld>
            <a:endParaRPr lang="vi-VN"/>
          </a:p>
        </p:txBody>
      </p:sp>
    </p:spTree>
    <p:extLst>
      <p:ext uri="{BB962C8B-B14F-4D97-AF65-F5344CB8AC3E}">
        <p14:creationId xmlns:p14="http://schemas.microsoft.com/office/powerpoint/2010/main" val="1972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10</a:t>
            </a:fld>
            <a:endParaRPr lang="vi-VN"/>
          </a:p>
        </p:txBody>
      </p:sp>
    </p:spTree>
    <p:extLst>
      <p:ext uri="{BB962C8B-B14F-4D97-AF65-F5344CB8AC3E}">
        <p14:creationId xmlns:p14="http://schemas.microsoft.com/office/powerpoint/2010/main" val="3685301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11</a:t>
            </a:fld>
            <a:endParaRPr lang="vi-VN"/>
          </a:p>
        </p:txBody>
      </p:sp>
    </p:spTree>
    <p:extLst>
      <p:ext uri="{BB962C8B-B14F-4D97-AF65-F5344CB8AC3E}">
        <p14:creationId xmlns:p14="http://schemas.microsoft.com/office/powerpoint/2010/main" val="349385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Throwing exceptions is expensive. Do not use exceptions to control application flow. If you can reasonably expect a sequence of events to happen in the normal course of running code, you probably should not throw any exceptions in that scenario.</a:t>
            </a:r>
          </a:p>
          <a:p>
            <a:r>
              <a:rPr lang="en-US" dirty="0"/>
              <a:t>The following code throws an exception inappropriately, when a supplied product is not found.</a:t>
            </a:r>
          </a:p>
          <a:p>
            <a:r>
              <a:rPr lang="en-US" dirty="0"/>
              <a:t>static void </a:t>
            </a:r>
            <a:r>
              <a:rPr lang="en-US" dirty="0" err="1"/>
              <a:t>ProductExists</a:t>
            </a:r>
            <a:r>
              <a:rPr lang="en-US" dirty="0"/>
              <a:t>( string </a:t>
            </a:r>
            <a:r>
              <a:rPr lang="en-US" dirty="0" err="1"/>
              <a:t>ProductId</a:t>
            </a:r>
            <a:r>
              <a:rPr lang="en-US" dirty="0"/>
              <a:t>) { //... search for Product if ( </a:t>
            </a:r>
            <a:r>
              <a:rPr lang="en-US" dirty="0" err="1"/>
              <a:t>dr.Read</a:t>
            </a:r>
            <a:r>
              <a:rPr lang="en-US" dirty="0"/>
              <a:t>(</a:t>
            </a:r>
            <a:r>
              <a:rPr lang="en-US" dirty="0" err="1"/>
              <a:t>ProductId</a:t>
            </a:r>
            <a:r>
              <a:rPr lang="en-US" dirty="0"/>
              <a:t>) ==0 ) // no record found, ask to create { throw( new Exception("Product Not found")); } } Because not finding a product is an expected condition, </a:t>
            </a:r>
            <a:r>
              <a:rPr lang="en-US" dirty="0" err="1"/>
              <a:t>refactor</a:t>
            </a:r>
            <a:r>
              <a:rPr lang="en-US" dirty="0"/>
              <a:t> the code to return a value that indicates the result of the method's execution. The following code uses a return value to indicate whether the customer account was found.</a:t>
            </a:r>
          </a:p>
          <a:p>
            <a:r>
              <a:rPr lang="en-US" dirty="0"/>
              <a:t>static </a:t>
            </a:r>
            <a:r>
              <a:rPr lang="en-US" dirty="0" err="1"/>
              <a:t>bool</a:t>
            </a:r>
            <a:r>
              <a:rPr lang="en-US" dirty="0"/>
              <a:t> </a:t>
            </a:r>
            <a:r>
              <a:rPr lang="en-US" dirty="0" err="1"/>
              <a:t>ProductExists</a:t>
            </a:r>
            <a:r>
              <a:rPr lang="en-US" dirty="0"/>
              <a:t>( string </a:t>
            </a:r>
            <a:r>
              <a:rPr lang="en-US" dirty="0" err="1"/>
              <a:t>ProductId</a:t>
            </a:r>
            <a:r>
              <a:rPr lang="en-US" dirty="0"/>
              <a:t>) { //... search for Product if ( </a:t>
            </a:r>
            <a:r>
              <a:rPr lang="en-US" dirty="0" err="1"/>
              <a:t>dr.Read</a:t>
            </a:r>
            <a:r>
              <a:rPr lang="en-US" dirty="0"/>
              <a:t>(</a:t>
            </a:r>
            <a:r>
              <a:rPr lang="en-US" dirty="0" err="1"/>
              <a:t>ProductId</a:t>
            </a:r>
            <a:r>
              <a:rPr lang="en-US" dirty="0"/>
              <a:t>) ==0 ) // no record found, ask to create { return false; } . . . } Returning error information using an enumerated type instead of throwing an exception is another commonly used programming technique in performance-critical code paths and methods.</a:t>
            </a:r>
          </a:p>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12</a:t>
            </a:fld>
            <a:endParaRPr lang="vi-VN"/>
          </a:p>
        </p:txBody>
      </p:sp>
    </p:spTree>
    <p:extLst>
      <p:ext uri="{BB962C8B-B14F-4D97-AF65-F5344CB8AC3E}">
        <p14:creationId xmlns:p14="http://schemas.microsoft.com/office/powerpoint/2010/main" val="66037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Notice that </a:t>
            </a:r>
            <a:r>
              <a:rPr lang="en-US" b="1" dirty="0"/>
              <a:t>Close</a:t>
            </a:r>
            <a:r>
              <a:rPr lang="en-US" dirty="0"/>
              <a:t> is called inside the </a:t>
            </a:r>
            <a:r>
              <a:rPr lang="en-US" b="1" dirty="0"/>
              <a:t>try</a:t>
            </a:r>
            <a:r>
              <a:rPr lang="en-US" dirty="0"/>
              <a:t> block and in the </a:t>
            </a:r>
            <a:r>
              <a:rPr lang="en-US" b="1" dirty="0"/>
              <a:t>finally</a:t>
            </a:r>
            <a:r>
              <a:rPr lang="en-US" dirty="0"/>
              <a:t> block. Calling </a:t>
            </a:r>
            <a:r>
              <a:rPr lang="en-US" b="1" dirty="0"/>
              <a:t>Close</a:t>
            </a:r>
            <a:r>
              <a:rPr lang="en-US" dirty="0"/>
              <a:t> twice does not cause an exception. Calling </a:t>
            </a:r>
            <a:r>
              <a:rPr lang="en-US" b="1" dirty="0"/>
              <a:t>Close</a:t>
            </a:r>
            <a:r>
              <a:rPr lang="en-US" dirty="0"/>
              <a:t> inside the </a:t>
            </a:r>
            <a:r>
              <a:rPr lang="en-US" b="1" dirty="0"/>
              <a:t>try</a:t>
            </a:r>
            <a:r>
              <a:rPr lang="en-US" dirty="0"/>
              <a:t> block allows the connection to be released quickly so that the underlying resources can be reused. The </a:t>
            </a:r>
            <a:r>
              <a:rPr lang="en-US" b="1" dirty="0"/>
              <a:t>finally</a:t>
            </a:r>
            <a:r>
              <a:rPr lang="en-US" dirty="0"/>
              <a:t> block ensures that the connection closes if an exception is thrown and the </a:t>
            </a:r>
            <a:r>
              <a:rPr lang="en-US" b="1" dirty="0"/>
              <a:t>try</a:t>
            </a:r>
            <a:r>
              <a:rPr lang="en-US" dirty="0"/>
              <a:t> block fails to complete. The duplicated call to </a:t>
            </a:r>
            <a:r>
              <a:rPr lang="en-US" b="1" dirty="0"/>
              <a:t>Close</a:t>
            </a:r>
            <a:r>
              <a:rPr lang="en-US" dirty="0"/>
              <a:t> is a good idea if there is other significant work in the </a:t>
            </a:r>
            <a:r>
              <a:rPr lang="en-US" b="1" dirty="0"/>
              <a:t>try</a:t>
            </a:r>
            <a:r>
              <a:rPr lang="en-US" dirty="0"/>
              <a:t> block, as in this example.</a:t>
            </a:r>
          </a:p>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13</a:t>
            </a:fld>
            <a:endParaRPr lang="vi-VN"/>
          </a:p>
        </p:txBody>
      </p:sp>
    </p:spTree>
    <p:extLst>
      <p:ext uri="{BB962C8B-B14F-4D97-AF65-F5344CB8AC3E}">
        <p14:creationId xmlns:p14="http://schemas.microsoft.com/office/powerpoint/2010/main" val="4261902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34CB5585-627E-490F-820B-83763DA2B2F8}"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53FA794-1DDF-4FAF-99CC-286C8CA58D4C}" type="datetimeFigureOut">
              <a:rPr lang="vi-VN"/>
              <a:pPr>
                <a:defRPr/>
              </a:pPr>
              <a:t>19/07/2017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7ECFF898-67E3-4D16-9C7E-99874A073A6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9523A9C-233F-49DC-971E-865E1FEEECB0}" type="datetimeFigureOut">
              <a:rPr lang="vi-VN"/>
              <a:pPr>
                <a:defRPr/>
              </a:pPr>
              <a:t>19/07/2017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70A2B436-6EF6-4F24-B3CE-07AF7D27F97C}"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BE398D15-508C-4092-B8D8-02FD34CB09FC}"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A292461-5B19-4F22-BA72-56724970F11F}" type="datetimeFigureOut">
              <a:rPr lang="vi-VN"/>
              <a:pPr>
                <a:defRPr/>
              </a:pPr>
              <a:t>19/07/2017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A5AEC68B-9946-433C-90E3-36D8C6D1768D}"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72FF719-0824-4B58-82A0-7AC2429927CD}" type="datetimeFigureOut">
              <a:rPr lang="vi-VN"/>
              <a:pPr>
                <a:defRPr/>
              </a:pPr>
              <a:t>19/07/2017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E7120534-732C-4B73-97B0-9388E77F902E}"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36B7851-6F2F-49B6-86CE-25A584AA8EF6}" type="datetimeFigureOut">
              <a:rPr lang="vi-VN"/>
              <a:pPr>
                <a:defRPr/>
              </a:pPr>
              <a:t>19/07/2017</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006D053E-FDD9-4493-8F2C-B380C9706F2A}"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4F90C54-066D-4C37-BB53-7CBF00FEFCA8}" type="datetimeFigureOut">
              <a:rPr lang="vi-VN"/>
              <a:pPr>
                <a:defRPr/>
              </a:pPr>
              <a:t>19/07/2017</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86590297-81DA-43F2-8CAD-31CC49F36B88}"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689481C-C4FA-4A13-B6BD-0C166C2DC37B}" type="datetimeFigureOut">
              <a:rPr lang="vi-VN"/>
              <a:pPr>
                <a:defRPr/>
              </a:pPr>
              <a:t>19/07/2017</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0337A439-CFFA-42B7-98CC-898F306EFA1B}"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905C9F1-D23E-4832-93B7-7BE0E3257F4D}" type="datetimeFigureOut">
              <a:rPr lang="vi-VN"/>
              <a:pPr>
                <a:defRPr/>
              </a:pPr>
              <a:t>19/07/2017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202BF36A-5DDA-46A1-8F12-88D15C806D18}"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CB06FBD-41E9-491E-98D5-40B05BB789ED}" type="datetimeFigureOut">
              <a:rPr lang="vi-VN"/>
              <a:pPr>
                <a:defRPr/>
              </a:pPr>
              <a:t>19/07/2017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984EE3D6-0D50-43C5-BA15-48C59A2D8B48}"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vi-VN"/>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A03EC593-2DC3-4E14-96F5-0D878630D0EA}"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027863" y="6597650"/>
            <a:ext cx="1957387" cy="244475"/>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a:latin typeface="+mn-lt"/>
                <a:cs typeface="+mn-cs"/>
              </a:rPr>
              <a:t>04e-BM/</a:t>
            </a:r>
            <a:r>
              <a:rPr lang="en-US" altLang="ja-JP" sz="1000">
                <a:latin typeface="+mn-lt"/>
                <a:cs typeface="+mn-cs"/>
              </a:rPr>
              <a:t>NS</a:t>
            </a:r>
            <a:r>
              <a:rPr lang="en-US" sz="1000">
                <a:latin typeface="+mn-lt"/>
                <a:cs typeface="+mn-cs"/>
              </a:rPr>
              <a:t>/HDCV/FSOFT v2</a:t>
            </a:r>
            <a:r>
              <a:rPr lang="en-US" altLang="ja-JP" sz="1000">
                <a:latin typeface="+mn-lt"/>
                <a:cs typeface="+mn-cs"/>
              </a:rPr>
              <a:t>/3</a:t>
            </a:r>
            <a:endParaRPr lang="en-US" sz="1000">
              <a:latin typeface="+mn-lt"/>
              <a:cs typeface="+mn-cs"/>
            </a:endParaRPr>
          </a:p>
        </p:txBody>
      </p:sp>
      <p:pic>
        <p:nvPicPr>
          <p:cNvPr id="1033" name="Picture 2"/>
          <p:cNvPicPr>
            <a:picLocks noChangeAspect="1" noChangeArrowheads="1"/>
          </p:cNvPicPr>
          <p:nvPr/>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590800"/>
            <a:ext cx="7772400" cy="792163"/>
          </a:xfrm>
        </p:spPr>
        <p:txBody>
          <a:bodyPr/>
          <a:lstStyle/>
          <a:p>
            <a:pPr algn="ctr">
              <a:defRPr/>
            </a:pPr>
            <a:r>
              <a:rPr lang="en-US" cap="none" dirty="0">
                <a:solidFill>
                  <a:srgbClr val="DC0081"/>
                </a:solidFill>
                <a:latin typeface="Arial" charset="0"/>
                <a:cs typeface="Arial" charset="0"/>
              </a:rPr>
              <a:t>Exception &amp; Utility Classes</a:t>
            </a:r>
            <a:endParaRPr lang="vi-VN" cap="none" dirty="0">
              <a:solidFill>
                <a:srgbClr val="DC008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18AA4A7D-47A3-4725-8750-A58E336CD908}" type="slidenum">
              <a:rPr lang="vi-VN" smtClean="0"/>
              <a:pPr>
                <a:defRPr/>
              </a:pPr>
              <a:t>1</a:t>
            </a:fld>
            <a:endParaRPr lang="vi-VN"/>
          </a:p>
        </p:txBody>
      </p:sp>
    </p:spTree>
    <p:extLst>
      <p:ext uri="{BB962C8B-B14F-4D97-AF65-F5344CB8AC3E}">
        <p14:creationId xmlns:p14="http://schemas.microsoft.com/office/powerpoint/2010/main" val="146074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CA" sz="2800" dirty="0"/>
              <a:t>Exception Handling Guidelines 2/6</a:t>
            </a:r>
          </a:p>
        </p:txBody>
      </p:sp>
      <p:sp>
        <p:nvSpPr>
          <p:cNvPr id="3" name="Content Placeholder 2"/>
          <p:cNvSpPr>
            <a:spLocks noGrp="1"/>
          </p:cNvSpPr>
          <p:nvPr>
            <p:ph idx="1"/>
          </p:nvPr>
        </p:nvSpPr>
        <p:spPr>
          <a:xfrm>
            <a:off x="457200" y="1219201"/>
            <a:ext cx="7924800" cy="1371600"/>
          </a:xfrm>
        </p:spPr>
        <p:txBody>
          <a:bodyPr rtlCol="0">
            <a:normAutofit/>
          </a:bodyPr>
          <a:lstStyle/>
          <a:p>
            <a:pPr marL="0" indent="0">
              <a:buNone/>
            </a:pPr>
            <a:r>
              <a:rPr lang="en-US" sz="2800" i="1" dirty="0"/>
              <a:t>Do Not Catch Exceptions That You Cannot Handle</a:t>
            </a:r>
            <a:r>
              <a:rPr lang="en-US" sz="2800" dirty="0"/>
              <a:t>.</a:t>
            </a:r>
          </a:p>
        </p:txBody>
      </p:sp>
      <p:sp>
        <p:nvSpPr>
          <p:cNvPr id="4" name="TextBox 3"/>
          <p:cNvSpPr txBox="1"/>
          <p:nvPr/>
        </p:nvSpPr>
        <p:spPr>
          <a:xfrm>
            <a:off x="533400" y="1676400"/>
            <a:ext cx="8610600"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a:t>try { </a:t>
            </a:r>
            <a:r>
              <a:rPr lang="en-US" dirty="0" err="1"/>
              <a:t>intNumber</a:t>
            </a:r>
            <a:r>
              <a:rPr lang="en-US" dirty="0"/>
              <a:t> = </a:t>
            </a:r>
            <a:r>
              <a:rPr lang="en-US" dirty="0" err="1"/>
              <a:t>int.Parse</a:t>
            </a:r>
            <a:r>
              <a:rPr lang="en-US" dirty="0"/>
              <a:t>(</a:t>
            </a:r>
            <a:r>
              <a:rPr lang="en-US" dirty="0" err="1"/>
              <a:t>strNumber</a:t>
            </a:r>
            <a:r>
              <a:rPr lang="en-US" dirty="0"/>
              <a:t>);</a:t>
            </a:r>
          </a:p>
          <a:p>
            <a:r>
              <a:rPr lang="en-US" dirty="0"/>
              <a:t>       } </a:t>
            </a:r>
          </a:p>
          <a:p>
            <a:r>
              <a:rPr lang="en-US" dirty="0"/>
              <a:t>   catch (Exception ex) </a:t>
            </a:r>
          </a:p>
          <a:p>
            <a:r>
              <a:rPr lang="en-US" dirty="0"/>
              <a:t> {    </a:t>
            </a:r>
            <a:r>
              <a:rPr lang="en-US" dirty="0" err="1"/>
              <a:t>Console.WriteLine</a:t>
            </a:r>
            <a:r>
              <a:rPr lang="en-US" dirty="0"/>
              <a:t>("Can't convert the string to " + "a number: " + </a:t>
            </a:r>
            <a:r>
              <a:rPr lang="en-US" dirty="0" err="1"/>
              <a:t>ex.Message</a:t>
            </a:r>
            <a:r>
              <a:rPr lang="en-US" dirty="0"/>
              <a:t>);}   </a:t>
            </a:r>
          </a:p>
        </p:txBody>
      </p:sp>
      <p:sp>
        <p:nvSpPr>
          <p:cNvPr id="7" name="Rectangle 6"/>
          <p:cNvSpPr/>
          <p:nvPr/>
        </p:nvSpPr>
        <p:spPr>
          <a:xfrm>
            <a:off x="533400" y="5486400"/>
            <a:ext cx="7848600" cy="923330"/>
          </a:xfrm>
          <a:prstGeom prst="rect">
            <a:avLst/>
          </a:prstGeom>
        </p:spPr>
        <p:txBody>
          <a:bodyPr wrap="square">
            <a:spAutoFit/>
          </a:bodyPr>
          <a:lstStyle/>
          <a:p>
            <a:pPr>
              <a:buFont typeface="Wingdings" pitchFamily="2" charset="2"/>
              <a:buChar char="ü"/>
            </a:pPr>
            <a:r>
              <a:rPr lang="en-US" dirty="0"/>
              <a:t>You should never catch </a:t>
            </a:r>
            <a:r>
              <a:rPr lang="en-US" dirty="0" err="1"/>
              <a:t>System.Exception</a:t>
            </a:r>
            <a:r>
              <a:rPr lang="en-US" dirty="0"/>
              <a:t> or </a:t>
            </a:r>
            <a:r>
              <a:rPr lang="en-US" dirty="0" err="1"/>
              <a:t>System.SystemException</a:t>
            </a:r>
            <a:r>
              <a:rPr lang="en-US" dirty="0"/>
              <a:t> in a catch block because you could inadvertently hide run-time problems like Out Of Memory.</a:t>
            </a:r>
          </a:p>
        </p:txBody>
      </p:sp>
      <p:sp>
        <p:nvSpPr>
          <p:cNvPr id="8" name="Down Arrow 7"/>
          <p:cNvSpPr/>
          <p:nvPr/>
        </p:nvSpPr>
        <p:spPr>
          <a:xfrm>
            <a:off x="3810000" y="2895600"/>
            <a:ext cx="762000" cy="3048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TextBox 8"/>
          <p:cNvSpPr txBox="1"/>
          <p:nvPr/>
        </p:nvSpPr>
        <p:spPr>
          <a:xfrm>
            <a:off x="533400" y="3200400"/>
            <a:ext cx="8229600" cy="203132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a:t>try { </a:t>
            </a:r>
            <a:r>
              <a:rPr lang="en-US" dirty="0" err="1"/>
              <a:t>intNumber</a:t>
            </a:r>
            <a:r>
              <a:rPr lang="en-US" dirty="0"/>
              <a:t> = </a:t>
            </a:r>
            <a:r>
              <a:rPr lang="en-US" dirty="0" err="1"/>
              <a:t>int.Parse</a:t>
            </a:r>
            <a:r>
              <a:rPr lang="en-US" dirty="0"/>
              <a:t>(</a:t>
            </a:r>
            <a:r>
              <a:rPr lang="en-US" dirty="0" err="1"/>
              <a:t>strNumber</a:t>
            </a:r>
            <a:r>
              <a:rPr lang="en-US" dirty="0"/>
              <a:t>);</a:t>
            </a:r>
          </a:p>
          <a:p>
            <a:r>
              <a:rPr lang="en-US" dirty="0"/>
              <a:t>       } </a:t>
            </a:r>
          </a:p>
          <a:p>
            <a:r>
              <a:rPr lang="en-US" dirty="0"/>
              <a:t> catch (</a:t>
            </a:r>
            <a:r>
              <a:rPr lang="en-US" dirty="0" err="1"/>
              <a:t>ArgumentNullException</a:t>
            </a:r>
            <a:r>
              <a:rPr lang="en-US" dirty="0"/>
              <a:t> ex)</a:t>
            </a:r>
          </a:p>
          <a:p>
            <a:r>
              <a:rPr lang="en-US" dirty="0"/>
              <a:t>      { </a:t>
            </a:r>
            <a:r>
              <a:rPr lang="en-US" dirty="0" err="1"/>
              <a:t>Console.WriteLine</a:t>
            </a:r>
            <a:r>
              <a:rPr lang="en-US" dirty="0"/>
              <a:t>(@"input is null"); }  </a:t>
            </a:r>
          </a:p>
          <a:p>
            <a:r>
              <a:rPr lang="en-US" dirty="0"/>
              <a:t>  catch( </a:t>
            </a:r>
            <a:r>
              <a:rPr lang="en-US" dirty="0" err="1"/>
              <a:t>FormatException</a:t>
            </a:r>
            <a:r>
              <a:rPr lang="en-US" dirty="0"/>
              <a:t>   ex)</a:t>
            </a:r>
          </a:p>
          <a:p>
            <a:r>
              <a:rPr lang="en-US" dirty="0"/>
              <a:t>     { </a:t>
            </a:r>
            <a:r>
              <a:rPr lang="en-US" dirty="0" err="1"/>
              <a:t>Console.WriteLine</a:t>
            </a:r>
            <a:r>
              <a:rPr lang="en-US" dirty="0"/>
              <a:t>(@"Incorrect format"); }  </a:t>
            </a:r>
          </a:p>
          <a:p>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CA" sz="2800" dirty="0"/>
              <a:t>Exception Handling Guidelines 3/6</a:t>
            </a:r>
          </a:p>
        </p:txBody>
      </p:sp>
      <p:sp>
        <p:nvSpPr>
          <p:cNvPr id="3" name="Content Placeholder 2"/>
          <p:cNvSpPr>
            <a:spLocks noGrp="1"/>
          </p:cNvSpPr>
          <p:nvPr>
            <p:ph idx="1"/>
          </p:nvPr>
        </p:nvSpPr>
        <p:spPr>
          <a:xfrm>
            <a:off x="457200" y="1219200"/>
            <a:ext cx="8686800" cy="1600199"/>
          </a:xfrm>
        </p:spPr>
        <p:txBody>
          <a:bodyPr rtlCol="0">
            <a:normAutofit/>
          </a:bodyPr>
          <a:lstStyle/>
          <a:p>
            <a:pPr marL="0" indent="0">
              <a:buNone/>
            </a:pPr>
            <a:r>
              <a:rPr lang="en-US" sz="2800" dirty="0"/>
              <a:t>Use validation code to avoid unnecessary exceptions.</a:t>
            </a:r>
          </a:p>
        </p:txBody>
      </p:sp>
      <p:sp>
        <p:nvSpPr>
          <p:cNvPr id="28674" name="Rectangle 2"/>
          <p:cNvSpPr>
            <a:spLocks noChangeArrowheads="1"/>
          </p:cNvSpPr>
          <p:nvPr/>
        </p:nvSpPr>
        <p:spPr bwMode="auto">
          <a:xfrm>
            <a:off x="533400" y="1754088"/>
            <a:ext cx="7848600" cy="1846659"/>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a:ln>
                  <a:noFill/>
                </a:ln>
                <a:solidFill>
                  <a:schemeClr val="bg1"/>
                </a:solidFill>
                <a:effectLst/>
                <a:latin typeface="Consolas" pitchFamily="49" charset="0"/>
                <a:cs typeface="Arial" pitchFamily="34" charset="0"/>
              </a:rPr>
              <a:t>double result = 0;</a:t>
            </a:r>
            <a:endParaRPr kumimoji="0" lang="en-US" sz="2400" b="0" i="0" u="none" strike="noStrike" cap="none" normalizeH="0" baseline="0" dirty="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a:ln>
                  <a:noFill/>
                </a:ln>
                <a:solidFill>
                  <a:schemeClr val="bg1"/>
                </a:solidFill>
                <a:effectLst/>
                <a:latin typeface="Consolas" pitchFamily="49" charset="0"/>
                <a:cs typeface="Arial" pitchFamily="34" charset="0"/>
              </a:rPr>
              <a:t> try{</a:t>
            </a:r>
            <a:endParaRPr kumimoji="0" lang="en-US" sz="2400" b="0" i="0" u="none" strike="noStrike" cap="none" normalizeH="0" baseline="0" dirty="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a:ln>
                  <a:noFill/>
                </a:ln>
                <a:solidFill>
                  <a:schemeClr val="bg1"/>
                </a:solidFill>
                <a:effectLst/>
                <a:latin typeface="Consolas" pitchFamily="49" charset="0"/>
                <a:cs typeface="Arial" pitchFamily="34" charset="0"/>
              </a:rPr>
              <a:t> result = numerator/divisor; }</a:t>
            </a:r>
            <a:endParaRPr kumimoji="0" lang="en-US" sz="2400" b="0" i="0" u="none" strike="noStrike" cap="none" normalizeH="0" baseline="0" dirty="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Consolas" pitchFamily="49" charset="0"/>
                <a:cs typeface="Arial" pitchFamily="34" charset="0"/>
              </a:rPr>
              <a:t> </a:t>
            </a:r>
            <a:r>
              <a:rPr kumimoji="0" lang="vi-VN" sz="2400" b="0" i="0" u="none" strike="noStrike" cap="none" normalizeH="0" baseline="0" dirty="0">
                <a:ln>
                  <a:noFill/>
                </a:ln>
                <a:solidFill>
                  <a:schemeClr val="bg1"/>
                </a:solidFill>
                <a:effectLst/>
                <a:latin typeface="Consolas" pitchFamily="49" charset="0"/>
                <a:cs typeface="Arial" pitchFamily="34" charset="0"/>
              </a:rPr>
              <a:t>catch( System.Exception e)</a:t>
            </a:r>
            <a:endParaRPr kumimoji="0" lang="en-US" sz="2400" b="0" i="0" u="none" strike="noStrike" cap="none" normalizeH="0" baseline="0" dirty="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a:ln>
                  <a:noFill/>
                </a:ln>
                <a:solidFill>
                  <a:schemeClr val="bg1"/>
                </a:solidFill>
                <a:effectLst/>
                <a:latin typeface="Consolas" pitchFamily="49" charset="0"/>
                <a:cs typeface="Arial" pitchFamily="34" charset="0"/>
              </a:rPr>
              <a:t>{ result = System.Double.NaN; } </a:t>
            </a:r>
            <a:endParaRPr kumimoji="0" lang="vi-VN" sz="4800" b="0" i="0" u="none" strike="noStrike" cap="none" normalizeH="0" baseline="0" dirty="0">
              <a:ln>
                <a:noFill/>
              </a:ln>
              <a:solidFill>
                <a:schemeClr val="bg1"/>
              </a:solidFill>
              <a:effectLst/>
              <a:latin typeface="Arial" pitchFamily="34" charset="0"/>
              <a:cs typeface="Arial" pitchFamily="34" charset="0"/>
            </a:endParaRPr>
          </a:p>
        </p:txBody>
      </p:sp>
      <p:sp>
        <p:nvSpPr>
          <p:cNvPr id="28676" name="Rectangle 4"/>
          <p:cNvSpPr>
            <a:spLocks noChangeArrowheads="1"/>
          </p:cNvSpPr>
          <p:nvPr/>
        </p:nvSpPr>
        <p:spPr bwMode="auto">
          <a:xfrm>
            <a:off x="381000" y="4876800"/>
            <a:ext cx="8229600" cy="110799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a:ln>
                  <a:noFill/>
                </a:ln>
                <a:solidFill>
                  <a:schemeClr val="bg1"/>
                </a:solidFill>
                <a:effectLst/>
                <a:latin typeface="Consolas" pitchFamily="49" charset="0"/>
                <a:cs typeface="Arial" pitchFamily="34" charset="0"/>
              </a:rPr>
              <a:t>double result = 0; </a:t>
            </a:r>
            <a:endParaRPr kumimoji="0" lang="en-US" sz="2400" b="0" i="0" u="none" strike="noStrike" cap="none" normalizeH="0" baseline="0" dirty="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a:ln>
                  <a:noFill/>
                </a:ln>
                <a:solidFill>
                  <a:schemeClr val="bg1"/>
                </a:solidFill>
                <a:effectLst/>
                <a:latin typeface="Consolas" pitchFamily="49" charset="0"/>
                <a:cs typeface="Arial" pitchFamily="34" charset="0"/>
              </a:rPr>
              <a:t>if ( divisor != 0 ) result = numerator/divisor;</a:t>
            </a:r>
            <a:endParaRPr kumimoji="0" lang="en-US" sz="2400" b="0" i="0" u="none" strike="noStrike" cap="none" normalizeH="0" baseline="0" dirty="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a:ln>
                  <a:noFill/>
                </a:ln>
                <a:solidFill>
                  <a:schemeClr val="bg1"/>
                </a:solidFill>
                <a:effectLst/>
                <a:latin typeface="Consolas" pitchFamily="49" charset="0"/>
                <a:cs typeface="Arial" pitchFamily="34" charset="0"/>
              </a:rPr>
              <a:t> else result = System.Double.NaN; </a:t>
            </a:r>
            <a:endParaRPr kumimoji="0" lang="vi-VN" sz="4800" b="0" i="0" u="none" strike="noStrike" cap="none" normalizeH="0" baseline="0" dirty="0">
              <a:ln>
                <a:noFill/>
              </a:ln>
              <a:solidFill>
                <a:schemeClr val="bg1"/>
              </a:solidFill>
              <a:effectLst/>
              <a:latin typeface="Arial" pitchFamily="34" charset="0"/>
              <a:cs typeface="Arial" pitchFamily="34" charset="0"/>
            </a:endParaRPr>
          </a:p>
        </p:txBody>
      </p:sp>
      <p:sp>
        <p:nvSpPr>
          <p:cNvPr id="12" name="Down Arrow 11"/>
          <p:cNvSpPr/>
          <p:nvPr/>
        </p:nvSpPr>
        <p:spPr>
          <a:xfrm>
            <a:off x="3505200" y="43434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p:nvSpPr>
        <p:spPr>
          <a:xfrm>
            <a:off x="2133600" y="3733800"/>
            <a:ext cx="3693640" cy="707886"/>
          </a:xfrm>
          <a:prstGeom prst="rect">
            <a:avLst/>
          </a:prstGeom>
          <a:noFill/>
        </p:spPr>
        <p:txBody>
          <a:bodyPr wrap="none" lIns="91440" tIns="45720" rIns="91440" bIns="45720">
            <a:spAutoFit/>
          </a:bodyPr>
          <a:lstStyle/>
          <a:p>
            <a:r>
              <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more efficient.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CA" sz="2800" dirty="0"/>
              <a:t>Exception Handling Guidelines 4/6</a:t>
            </a:r>
          </a:p>
        </p:txBody>
      </p:sp>
      <p:sp>
        <p:nvSpPr>
          <p:cNvPr id="3" name="Content Placeholder 2"/>
          <p:cNvSpPr>
            <a:spLocks noGrp="1"/>
          </p:cNvSpPr>
          <p:nvPr>
            <p:ph idx="1"/>
          </p:nvPr>
        </p:nvSpPr>
        <p:spPr>
          <a:xfrm>
            <a:off x="457200" y="1066800"/>
            <a:ext cx="8686800" cy="1600199"/>
          </a:xfrm>
        </p:spPr>
        <p:txBody>
          <a:bodyPr rtlCol="0">
            <a:normAutofit/>
          </a:bodyPr>
          <a:lstStyle/>
          <a:p>
            <a:pPr marL="0" indent="0">
              <a:buNone/>
            </a:pPr>
            <a:r>
              <a:rPr lang="en-US" sz="2800" dirty="0"/>
              <a:t>Do Not Use Exceptions to Control Application Flow</a:t>
            </a:r>
          </a:p>
        </p:txBody>
      </p:sp>
      <p:sp>
        <p:nvSpPr>
          <p:cNvPr id="28674" name="Rectangle 2"/>
          <p:cNvSpPr>
            <a:spLocks noChangeArrowheads="1"/>
          </p:cNvSpPr>
          <p:nvPr/>
        </p:nvSpPr>
        <p:spPr bwMode="auto">
          <a:xfrm>
            <a:off x="457200" y="1567934"/>
            <a:ext cx="7848600" cy="147732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lvl="0" eaLnBrk="0" hangingPunct="0"/>
            <a:r>
              <a:rPr lang="en-US" sz="2400" dirty="0"/>
              <a:t>static void </a:t>
            </a:r>
            <a:r>
              <a:rPr lang="en-US" sz="2400" dirty="0" err="1"/>
              <a:t>ProductExists</a:t>
            </a:r>
            <a:r>
              <a:rPr lang="en-US" sz="2400" dirty="0"/>
              <a:t>( string </a:t>
            </a:r>
            <a:r>
              <a:rPr lang="en-US" sz="2400" dirty="0" err="1"/>
              <a:t>ProductId</a:t>
            </a:r>
            <a:r>
              <a:rPr lang="en-US" sz="2400" dirty="0"/>
              <a:t>) </a:t>
            </a:r>
          </a:p>
          <a:p>
            <a:pPr lvl="0" eaLnBrk="0" hangingPunct="0"/>
            <a:r>
              <a:rPr lang="en-US" sz="2400" dirty="0"/>
              <a:t>{ //... search for Product </a:t>
            </a:r>
          </a:p>
          <a:p>
            <a:pPr lvl="0" eaLnBrk="0" hangingPunct="0"/>
            <a:r>
              <a:rPr lang="en-US" sz="2400" dirty="0"/>
              <a:t>if ( </a:t>
            </a:r>
            <a:r>
              <a:rPr lang="en-US" sz="2400" dirty="0" err="1"/>
              <a:t>dr.Read</a:t>
            </a:r>
            <a:r>
              <a:rPr lang="en-US" sz="2400" dirty="0"/>
              <a:t>(</a:t>
            </a:r>
            <a:r>
              <a:rPr lang="en-US" sz="2400" dirty="0" err="1"/>
              <a:t>ProductId</a:t>
            </a:r>
            <a:r>
              <a:rPr lang="en-US" sz="2400" dirty="0"/>
              <a:t>) ==0 )  // no record found, ask to create { throw( new Exception("Product Not found")); } } </a:t>
            </a:r>
            <a:endParaRPr kumimoji="0" lang="vi-VN" sz="4800" b="0" i="0" u="none" strike="noStrike" cap="none" normalizeH="0" baseline="0" dirty="0">
              <a:ln>
                <a:noFill/>
              </a:ln>
              <a:solidFill>
                <a:schemeClr val="bg1"/>
              </a:solidFill>
              <a:effectLst/>
              <a:latin typeface="Arial" pitchFamily="34" charset="0"/>
              <a:cs typeface="Arial" pitchFamily="34" charset="0"/>
            </a:endParaRPr>
          </a:p>
        </p:txBody>
      </p:sp>
      <p:sp>
        <p:nvSpPr>
          <p:cNvPr id="28676" name="Rectangle 4"/>
          <p:cNvSpPr>
            <a:spLocks noChangeArrowheads="1"/>
          </p:cNvSpPr>
          <p:nvPr/>
        </p:nvSpPr>
        <p:spPr bwMode="auto">
          <a:xfrm>
            <a:off x="381000" y="3903703"/>
            <a:ext cx="8229600" cy="221599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lvl="0" eaLnBrk="0" hangingPunct="0"/>
            <a:r>
              <a:rPr lang="en-US" sz="2400" dirty="0"/>
              <a:t>static </a:t>
            </a:r>
            <a:r>
              <a:rPr lang="en-US" sz="2400" dirty="0" err="1"/>
              <a:t>bool</a:t>
            </a:r>
            <a:r>
              <a:rPr lang="en-US" sz="2400" dirty="0"/>
              <a:t> </a:t>
            </a:r>
            <a:r>
              <a:rPr lang="en-US" sz="2400" dirty="0" err="1"/>
              <a:t>ProductExists</a:t>
            </a:r>
            <a:r>
              <a:rPr lang="en-US" sz="2400" dirty="0"/>
              <a:t>( string </a:t>
            </a:r>
            <a:r>
              <a:rPr lang="en-US" sz="2400" dirty="0" err="1"/>
              <a:t>ProductId</a:t>
            </a:r>
            <a:r>
              <a:rPr lang="en-US" sz="2400" dirty="0"/>
              <a:t>)</a:t>
            </a:r>
          </a:p>
          <a:p>
            <a:pPr lvl="0" eaLnBrk="0" hangingPunct="0"/>
            <a:r>
              <a:rPr lang="en-US" sz="2400" dirty="0"/>
              <a:t> { //... search for Product</a:t>
            </a:r>
          </a:p>
          <a:p>
            <a:pPr lvl="0" eaLnBrk="0" hangingPunct="0"/>
            <a:r>
              <a:rPr lang="en-US" sz="2400" dirty="0"/>
              <a:t> if ( </a:t>
            </a:r>
            <a:r>
              <a:rPr lang="en-US" sz="2400" dirty="0" err="1"/>
              <a:t>dr.Read</a:t>
            </a:r>
            <a:r>
              <a:rPr lang="en-US" sz="2400" dirty="0"/>
              <a:t>(</a:t>
            </a:r>
            <a:r>
              <a:rPr lang="en-US" sz="2400" dirty="0" err="1"/>
              <a:t>ProductId</a:t>
            </a:r>
            <a:r>
              <a:rPr lang="en-US" sz="2400" dirty="0"/>
              <a:t>) ==0 ) // no record found, ask to create { return false; } . . . </a:t>
            </a:r>
          </a:p>
          <a:p>
            <a:pPr lvl="0" eaLnBrk="0" hangingPunct="0"/>
            <a:r>
              <a:rPr lang="en-US" sz="2400" dirty="0"/>
              <a:t>}</a:t>
            </a:r>
          </a:p>
          <a:p>
            <a:pPr lvl="0" eaLnBrk="0" hangingPunct="0"/>
            <a:r>
              <a:rPr lang="en-US" sz="2400" dirty="0"/>
              <a:t> </a:t>
            </a:r>
            <a:endParaRPr kumimoji="0" lang="vi-VN" sz="4800" b="0" i="0" u="none" strike="noStrike" cap="none" normalizeH="0" baseline="0" dirty="0">
              <a:ln>
                <a:noFill/>
              </a:ln>
              <a:solidFill>
                <a:schemeClr val="bg1"/>
              </a:solidFill>
              <a:effectLst/>
              <a:latin typeface="Arial" pitchFamily="34" charset="0"/>
              <a:cs typeface="Arial" pitchFamily="34" charset="0"/>
            </a:endParaRPr>
          </a:p>
        </p:txBody>
      </p:sp>
      <p:sp>
        <p:nvSpPr>
          <p:cNvPr id="12" name="Down Arrow 11"/>
          <p:cNvSpPr/>
          <p:nvPr/>
        </p:nvSpPr>
        <p:spPr>
          <a:xfrm>
            <a:off x="3886200" y="32004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14400"/>
          </a:xfrm>
        </p:spPr>
        <p:txBody>
          <a:bodyPr/>
          <a:lstStyle/>
          <a:p>
            <a:r>
              <a:rPr lang="en-US" sz="2800" dirty="0">
                <a:latin typeface="Arial" charset="0"/>
                <a:cs typeface="Arial" charset="0"/>
              </a:rPr>
              <a:t>Exception Handling</a:t>
            </a:r>
            <a:br>
              <a:rPr lang="en-US" sz="2800" dirty="0">
                <a:latin typeface="Arial" charset="0"/>
                <a:cs typeface="Arial" charset="0"/>
              </a:rPr>
            </a:br>
            <a:r>
              <a:rPr lang="en-CA" sz="2400" dirty="0"/>
              <a:t>Exception Handling Guidelines 5/6</a:t>
            </a:r>
            <a:endParaRPr lang="en-US" sz="2400" dirty="0"/>
          </a:p>
        </p:txBody>
      </p:sp>
      <p:sp>
        <p:nvSpPr>
          <p:cNvPr id="3" name="Content Placeholder 2"/>
          <p:cNvSpPr>
            <a:spLocks noGrp="1"/>
          </p:cNvSpPr>
          <p:nvPr>
            <p:ph idx="1"/>
          </p:nvPr>
        </p:nvSpPr>
        <p:spPr>
          <a:xfrm>
            <a:off x="457200" y="1981200"/>
            <a:ext cx="8229600" cy="4114800"/>
          </a:xfrm>
        </p:spPr>
        <p:style>
          <a:lnRef idx="0">
            <a:schemeClr val="accent1"/>
          </a:lnRef>
          <a:fillRef idx="3">
            <a:schemeClr val="accent1"/>
          </a:fillRef>
          <a:effectRef idx="3">
            <a:schemeClr val="accent1"/>
          </a:effectRef>
          <a:fontRef idx="minor">
            <a:schemeClr val="lt1"/>
          </a:fontRef>
        </p:style>
        <p:txBody>
          <a:bodyPr/>
          <a:lstStyle/>
          <a:p>
            <a:pPr>
              <a:buNone/>
            </a:pPr>
            <a:r>
              <a:rPr lang="en-US" sz="2800" dirty="0" err="1"/>
              <a:t>SqlConnection</a:t>
            </a:r>
            <a:r>
              <a:rPr lang="en-US" sz="2800" dirty="0"/>
              <a:t> </a:t>
            </a:r>
            <a:r>
              <a:rPr lang="en-US" sz="2800" dirty="0" err="1"/>
              <a:t>conn</a:t>
            </a:r>
            <a:r>
              <a:rPr lang="en-US" sz="2800" dirty="0"/>
              <a:t> = new </a:t>
            </a:r>
            <a:r>
              <a:rPr lang="en-US" sz="2800" dirty="0" err="1"/>
              <a:t>SqlConnection</a:t>
            </a:r>
            <a:r>
              <a:rPr lang="en-US" sz="2800" dirty="0"/>
              <a:t>("..."); </a:t>
            </a:r>
          </a:p>
          <a:p>
            <a:pPr>
              <a:buNone/>
            </a:pPr>
            <a:r>
              <a:rPr lang="en-US" sz="2800" dirty="0"/>
              <a:t>try { </a:t>
            </a:r>
            <a:r>
              <a:rPr lang="en-US" sz="2800" dirty="0" err="1"/>
              <a:t>conn.Open</a:t>
            </a:r>
            <a:r>
              <a:rPr lang="en-US" sz="2800" dirty="0"/>
              <a:t>(); </a:t>
            </a:r>
          </a:p>
          <a:p>
            <a:pPr>
              <a:buNone/>
            </a:pPr>
            <a:r>
              <a:rPr lang="en-US" sz="2800" dirty="0"/>
              <a:t>//.Do some operation that might cause an exception </a:t>
            </a:r>
          </a:p>
          <a:p>
            <a:pPr>
              <a:buNone/>
            </a:pPr>
            <a:r>
              <a:rPr lang="en-US" sz="2800" dirty="0"/>
              <a:t>// Calling Close as early as possible </a:t>
            </a:r>
            <a:r>
              <a:rPr lang="en-US" sz="2800" dirty="0" err="1"/>
              <a:t>conn.Close</a:t>
            </a:r>
            <a:r>
              <a:rPr lang="en-US" sz="2800" dirty="0"/>
              <a:t>();</a:t>
            </a:r>
          </a:p>
          <a:p>
            <a:pPr>
              <a:buNone/>
            </a:pPr>
            <a:r>
              <a:rPr lang="en-US" sz="2800" dirty="0"/>
              <a:t> // ... other potentially long operations</a:t>
            </a:r>
          </a:p>
          <a:p>
            <a:pPr>
              <a:buNone/>
            </a:pPr>
            <a:r>
              <a:rPr lang="en-US" sz="2800" dirty="0"/>
              <a:t> } Finally</a:t>
            </a:r>
          </a:p>
          <a:p>
            <a:pPr>
              <a:buNone/>
            </a:pPr>
            <a:r>
              <a:rPr lang="en-US" sz="2800" dirty="0"/>
              <a:t> { if (</a:t>
            </a:r>
            <a:r>
              <a:rPr lang="en-US" sz="2800" dirty="0" err="1"/>
              <a:t>conn.State</a:t>
            </a:r>
            <a:r>
              <a:rPr lang="en-US" sz="2800" dirty="0"/>
              <a:t>==</a:t>
            </a:r>
            <a:r>
              <a:rPr lang="en-US" sz="2800" dirty="0" err="1"/>
              <a:t>ConnectionState.Open</a:t>
            </a:r>
            <a:r>
              <a:rPr lang="en-US" sz="2800" dirty="0"/>
              <a:t>) </a:t>
            </a:r>
            <a:r>
              <a:rPr lang="en-US" sz="2800" dirty="0" err="1"/>
              <a:t>conn.Close</a:t>
            </a:r>
            <a:r>
              <a:rPr lang="en-US" sz="2800" dirty="0"/>
              <a:t>(); // ensure that the connection is closed } </a:t>
            </a:r>
          </a:p>
        </p:txBody>
      </p:sp>
      <p:sp>
        <p:nvSpPr>
          <p:cNvPr id="4" name="Rectangle 3"/>
          <p:cNvSpPr/>
          <p:nvPr/>
        </p:nvSpPr>
        <p:spPr>
          <a:xfrm>
            <a:off x="381000" y="1219200"/>
            <a:ext cx="8229600" cy="830997"/>
          </a:xfrm>
          <a:prstGeom prst="rect">
            <a:avLst/>
          </a:prstGeom>
        </p:spPr>
        <p:txBody>
          <a:bodyPr wrap="square">
            <a:spAutoFit/>
          </a:bodyPr>
          <a:lstStyle/>
          <a:p>
            <a:r>
              <a:rPr lang="en-US" sz="2400" dirty="0"/>
              <a:t>The following code ensures that the connection is always closed.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14400"/>
          </a:xfrm>
        </p:spPr>
        <p:txBody>
          <a:bodyPr/>
          <a:lstStyle/>
          <a:p>
            <a:r>
              <a:rPr lang="en-US" sz="2800" dirty="0">
                <a:latin typeface="Arial" charset="0"/>
                <a:cs typeface="Arial" charset="0"/>
              </a:rPr>
              <a:t>Exception Handling</a:t>
            </a:r>
            <a:br>
              <a:rPr lang="en-US" sz="2800" dirty="0">
                <a:latin typeface="Arial" charset="0"/>
                <a:cs typeface="Arial" charset="0"/>
              </a:rPr>
            </a:br>
            <a:r>
              <a:rPr lang="en-CA" sz="2400" dirty="0"/>
              <a:t>Exception Handling Guidelines 6/6</a:t>
            </a:r>
            <a:endParaRPr lang="en-US" sz="2400" dirty="0"/>
          </a:p>
        </p:txBody>
      </p:sp>
      <p:sp>
        <p:nvSpPr>
          <p:cNvPr id="3" name="Content Placeholder 2"/>
          <p:cNvSpPr>
            <a:spLocks noGrp="1"/>
          </p:cNvSpPr>
          <p:nvPr>
            <p:ph idx="1"/>
          </p:nvPr>
        </p:nvSpPr>
        <p:spPr>
          <a:xfrm>
            <a:off x="363415" y="2252448"/>
            <a:ext cx="8229600" cy="795552"/>
          </a:xfrm>
        </p:spPr>
        <p:style>
          <a:lnRef idx="0">
            <a:schemeClr val="accent1"/>
          </a:lnRef>
          <a:fillRef idx="3">
            <a:schemeClr val="accent1"/>
          </a:fillRef>
          <a:effectRef idx="3">
            <a:schemeClr val="accent1"/>
          </a:effectRef>
          <a:fontRef idx="minor">
            <a:schemeClr val="lt1"/>
          </a:fontRef>
        </p:style>
        <p:txBody>
          <a:bodyPr/>
          <a:lstStyle/>
          <a:p>
            <a:pPr>
              <a:buNone/>
            </a:pPr>
            <a:r>
              <a:rPr lang="en-US" sz="2400" dirty="0"/>
              <a:t>try { // do something that may throw an exception} catch (Exception e) { // do something with e throw; }</a:t>
            </a:r>
          </a:p>
        </p:txBody>
      </p:sp>
      <p:sp>
        <p:nvSpPr>
          <p:cNvPr id="4" name="Rectangle 3"/>
          <p:cNvSpPr/>
          <p:nvPr/>
        </p:nvSpPr>
        <p:spPr>
          <a:xfrm>
            <a:off x="381000" y="1219200"/>
            <a:ext cx="8229600" cy="1015663"/>
          </a:xfrm>
          <a:prstGeom prst="rect">
            <a:avLst/>
          </a:prstGeom>
        </p:spPr>
        <p:txBody>
          <a:bodyPr wrap="square">
            <a:spAutoFit/>
          </a:bodyPr>
          <a:lstStyle/>
          <a:p>
            <a:r>
              <a:rPr lang="en-US" sz="2000" dirty="0"/>
              <a:t>The cost of using throw to </a:t>
            </a:r>
            <a:r>
              <a:rPr lang="en-US" sz="2000" dirty="0" err="1"/>
              <a:t>rethrow</a:t>
            </a:r>
            <a:r>
              <a:rPr lang="en-US" sz="2000" dirty="0"/>
              <a:t> an existing exception is approximately the same as throwing a new exception. In the following code, there is no savings from </a:t>
            </a:r>
            <a:r>
              <a:rPr lang="en-US" sz="2000" dirty="0" err="1"/>
              <a:t>rethrowing</a:t>
            </a:r>
            <a:r>
              <a:rPr lang="en-US" sz="2000" dirty="0"/>
              <a:t> the existing exception.</a:t>
            </a:r>
          </a:p>
        </p:txBody>
      </p:sp>
      <p:sp>
        <p:nvSpPr>
          <p:cNvPr id="5" name="Content Placeholder 2"/>
          <p:cNvSpPr txBox="1">
            <a:spLocks/>
          </p:cNvSpPr>
          <p:nvPr/>
        </p:nvSpPr>
        <p:spPr bwMode="auto">
          <a:xfrm>
            <a:off x="381000" y="4267200"/>
            <a:ext cx="8229600" cy="2209800"/>
          </a:xfrm>
          <a:prstGeom prst="rect">
            <a:avLst/>
          </a:prstGeom>
          <a:ln w="9525">
            <a:noFill/>
            <a:miter lim="800000"/>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lt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lt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lt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lt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a:buFont typeface="Wingdings" pitchFamily="2" charset="2"/>
              <a:buNone/>
            </a:pPr>
            <a:r>
              <a:rPr lang="en-US" sz="2400" dirty="0"/>
              <a:t>try {</a:t>
            </a:r>
          </a:p>
          <a:p>
            <a:pPr>
              <a:buFont typeface="Wingdings" pitchFamily="2" charset="2"/>
              <a:buNone/>
            </a:pPr>
            <a:r>
              <a:rPr lang="en-US" sz="2400" dirty="0"/>
              <a:t> // exception generating code </a:t>
            </a:r>
          </a:p>
          <a:p>
            <a:pPr>
              <a:buFont typeface="Wingdings" pitchFamily="2" charset="2"/>
              <a:buNone/>
            </a:pPr>
            <a:r>
              <a:rPr lang="en-US" sz="2400" dirty="0"/>
              <a:t>} catch(Exception e)  {</a:t>
            </a:r>
          </a:p>
          <a:p>
            <a:pPr>
              <a:buFont typeface="Wingdings" pitchFamily="2" charset="2"/>
              <a:buNone/>
            </a:pPr>
            <a:r>
              <a:rPr lang="en-US" sz="2400" dirty="0"/>
              <a:t> // Do nothing</a:t>
            </a:r>
          </a:p>
          <a:p>
            <a:pPr>
              <a:buFont typeface="Wingdings" pitchFamily="2" charset="2"/>
              <a:buNone/>
            </a:pPr>
            <a:r>
              <a:rPr lang="en-US" sz="2400" dirty="0"/>
              <a:t> }</a:t>
            </a:r>
          </a:p>
        </p:txBody>
      </p:sp>
      <p:sp>
        <p:nvSpPr>
          <p:cNvPr id="6" name="Rectangle 5"/>
          <p:cNvSpPr/>
          <p:nvPr/>
        </p:nvSpPr>
        <p:spPr>
          <a:xfrm>
            <a:off x="381000" y="3483114"/>
            <a:ext cx="8229600" cy="707886"/>
          </a:xfrm>
          <a:prstGeom prst="rect">
            <a:avLst/>
          </a:prstGeom>
        </p:spPr>
        <p:txBody>
          <a:bodyPr wrap="square">
            <a:spAutoFit/>
          </a:bodyPr>
          <a:lstStyle/>
          <a:p>
            <a:r>
              <a:rPr lang="en-US" sz="2000" dirty="0"/>
              <a:t>Do not catch exceptions that you do not know how to handle and then fail to propagate the exception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763713" y="0"/>
            <a:ext cx="6923087" cy="914400"/>
          </a:xfrm>
        </p:spPr>
        <p:txBody>
          <a:bodyPr/>
          <a:lstStyle/>
          <a:p>
            <a:pPr eaLnBrk="1" hangingPunct="1"/>
            <a:r>
              <a:rPr lang="en-US" dirty="0">
                <a:solidFill>
                  <a:srgbClr val="C00000"/>
                </a:solidFill>
                <a:latin typeface="Arial" charset="0"/>
                <a:cs typeface="Arial" charset="0"/>
              </a:rPr>
              <a:t>Random Number</a:t>
            </a:r>
            <a:endParaRPr lang="en-US" dirty="0">
              <a:latin typeface="Arial" charset="0"/>
              <a:cs typeface="Arial" charset="0"/>
            </a:endParaRPr>
          </a:p>
        </p:txBody>
      </p:sp>
      <p:sp>
        <p:nvSpPr>
          <p:cNvPr id="28675" name="Content Placeholder 2"/>
          <p:cNvSpPr>
            <a:spLocks noGrp="1"/>
          </p:cNvSpPr>
          <p:nvPr>
            <p:ph idx="1"/>
          </p:nvPr>
        </p:nvSpPr>
        <p:spPr/>
        <p:txBody>
          <a:bodyPr/>
          <a:lstStyle/>
          <a:p>
            <a:pPr eaLnBrk="1" hangingPunct="1">
              <a:buFont typeface="Wingdings" pitchFamily="2" charset="2"/>
              <a:buNone/>
              <a:defRPr/>
            </a:pPr>
            <a:r>
              <a:rPr lang="en-US" sz="1600" dirty="0">
                <a:solidFill>
                  <a:srgbClr val="0000FF"/>
                </a:solidFill>
                <a:latin typeface="Courier New" pitchFamily="49" charset="0"/>
                <a:cs typeface="Courier New" pitchFamily="49" charset="0"/>
              </a:rPr>
              <a:t>using </a:t>
            </a:r>
            <a:r>
              <a:rPr lang="en-US" sz="1600" dirty="0" err="1">
                <a:latin typeface="Courier New" pitchFamily="49" charset="0"/>
                <a:cs typeface="Courier New" pitchFamily="49" charset="0"/>
              </a:rPr>
              <a:t>System.</a:t>
            </a:r>
            <a:r>
              <a:rPr lang="en-US" sz="1600" dirty="0" err="1">
                <a:solidFill>
                  <a:schemeClr val="accent5">
                    <a:lumMod val="75000"/>
                  </a:schemeClr>
                </a:solidFill>
                <a:latin typeface="Courier New" pitchFamily="49" charset="0"/>
                <a:cs typeface="Courier New" pitchFamily="49" charset="0"/>
              </a:rPr>
              <a:t>Random</a:t>
            </a:r>
            <a:r>
              <a:rPr lang="en-US" sz="1600" dirty="0">
                <a:latin typeface="Courier New" pitchFamily="49" charset="0"/>
                <a:cs typeface="Courier New" pitchFamily="49" charset="0"/>
              </a:rPr>
              <a:t>;</a:t>
            </a:r>
          </a:p>
          <a:p>
            <a:pPr eaLnBrk="1" hangingPunct="1">
              <a:buFont typeface="Wingdings" pitchFamily="2" charset="2"/>
              <a:buNone/>
              <a:defRPr/>
            </a:pPr>
            <a:endParaRPr lang="en-US" sz="1600" dirty="0">
              <a:latin typeface="Courier New" pitchFamily="49" charset="0"/>
              <a:cs typeface="Courier New" pitchFamily="49" charset="0"/>
            </a:endParaRPr>
          </a:p>
          <a:p>
            <a:pPr eaLnBrk="1" hangingPunct="1">
              <a:buFont typeface="Wingdings" pitchFamily="2" charset="2"/>
              <a:buNone/>
              <a:defRPr/>
            </a:pPr>
            <a:r>
              <a:rPr lang="en-US" sz="1600" dirty="0">
                <a:solidFill>
                  <a:schemeClr val="accent5">
                    <a:lumMod val="75000"/>
                  </a:schemeClr>
                </a:solidFill>
                <a:latin typeface="Courier New" pitchFamily="49" charset="0"/>
                <a:cs typeface="Courier New" pitchFamily="49" charset="0"/>
              </a:rPr>
              <a:t>Random</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rdm</a:t>
            </a:r>
            <a:r>
              <a:rPr lang="en-US" sz="1600" dirty="0">
                <a:latin typeface="Courier New" pitchFamily="49" charset="0"/>
                <a:cs typeface="Courier New" pitchFamily="49" charset="0"/>
              </a:rPr>
              <a:t> = </a:t>
            </a:r>
            <a:r>
              <a:rPr lang="en-US" sz="1600" dirty="0">
                <a:solidFill>
                  <a:srgbClr val="0000FF"/>
                </a:solidFill>
                <a:latin typeface="Courier New" pitchFamily="49" charset="0"/>
                <a:cs typeface="Courier New" pitchFamily="49" charset="0"/>
              </a:rPr>
              <a:t>new</a:t>
            </a:r>
            <a:r>
              <a:rPr lang="en-US" sz="1600" dirty="0">
                <a:latin typeface="Courier New" pitchFamily="49" charset="0"/>
                <a:cs typeface="Courier New" pitchFamily="49" charset="0"/>
              </a:rPr>
              <a:t> </a:t>
            </a:r>
            <a:r>
              <a:rPr lang="en-US" sz="1600" dirty="0">
                <a:solidFill>
                  <a:schemeClr val="accent5">
                    <a:lumMod val="75000"/>
                  </a:schemeClr>
                </a:solidFill>
                <a:latin typeface="Courier New" pitchFamily="49" charset="0"/>
                <a:cs typeface="Courier New" pitchFamily="49" charset="0"/>
              </a:rPr>
              <a:t>Random</a:t>
            </a:r>
            <a:r>
              <a:rPr lang="en-US" sz="1600" dirty="0">
                <a:latin typeface="Courier New" pitchFamily="49" charset="0"/>
                <a:cs typeface="Courier New" pitchFamily="49" charset="0"/>
              </a:rPr>
              <a:t>();</a:t>
            </a:r>
          </a:p>
          <a:p>
            <a:pPr eaLnBrk="1" hangingPunct="1">
              <a:buFont typeface="Wingdings" pitchFamily="2" charset="2"/>
              <a:buNone/>
              <a:defRPr/>
            </a:pPr>
            <a:r>
              <a:rPr lang="en-US" sz="1600" dirty="0" err="1">
                <a:solidFill>
                  <a:srgbClr val="0000FF"/>
                </a:solidFill>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rdm.Next</a:t>
            </a:r>
            <a:r>
              <a:rPr lang="en-US" sz="1600" dirty="0">
                <a:latin typeface="Courier New" pitchFamily="49" charset="0"/>
                <a:cs typeface="Courier New" pitchFamily="49" charset="0"/>
              </a:rPr>
              <a:t>(10, 100); </a:t>
            </a:r>
            <a:r>
              <a:rPr lang="en-US" sz="1600" dirty="0">
                <a:solidFill>
                  <a:srgbClr val="008000"/>
                </a:solidFill>
                <a:latin typeface="Courier New" pitchFamily="49" charset="0"/>
                <a:cs typeface="Courier New" pitchFamily="49" charset="0"/>
              </a:rPr>
              <a:t>// A random integer between 10 and 99</a:t>
            </a:r>
          </a:p>
          <a:p>
            <a:pPr eaLnBrk="1" hangingPunct="1">
              <a:buFont typeface="Wingdings" pitchFamily="2" charset="2"/>
              <a:buNone/>
              <a:defRPr/>
            </a:pP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rdm.Next</a:t>
            </a:r>
            <a:r>
              <a:rPr lang="en-US" sz="1600" dirty="0">
                <a:latin typeface="Courier New" pitchFamily="49" charset="0"/>
                <a:cs typeface="Courier New" pitchFamily="49" charset="0"/>
              </a:rPr>
              <a:t>(100);         </a:t>
            </a:r>
            <a:r>
              <a:rPr lang="en-US" sz="1600" dirty="0">
                <a:solidFill>
                  <a:srgbClr val="008000"/>
                </a:solidFill>
                <a:latin typeface="Courier New" pitchFamily="49" charset="0"/>
                <a:cs typeface="Courier New" pitchFamily="49" charset="0"/>
              </a:rPr>
              <a:t>// Equivalent Next(0, 100)</a:t>
            </a:r>
          </a:p>
          <a:p>
            <a:pPr eaLnBrk="1" hangingPunct="1">
              <a:buFont typeface="Wingdings" pitchFamily="2" charset="2"/>
              <a:buNone/>
              <a:defRPr/>
            </a:pP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rdm.Next</a:t>
            </a:r>
            <a:r>
              <a:rPr lang="en-US" sz="1600" dirty="0">
                <a:latin typeface="Courier New" pitchFamily="49" charset="0"/>
                <a:cs typeface="Courier New" pitchFamily="49" charset="0"/>
              </a:rPr>
              <a:t>();            </a:t>
            </a:r>
            <a:r>
              <a:rPr lang="en-US" sz="1600" dirty="0">
                <a:solidFill>
                  <a:srgbClr val="008000"/>
                </a:solidFill>
                <a:latin typeface="Courier New" pitchFamily="49" charset="0"/>
                <a:cs typeface="Courier New" pitchFamily="49" charset="0"/>
              </a:rPr>
              <a:t>// Equivalent Next(0, Int32.MaxValue)</a:t>
            </a:r>
          </a:p>
          <a:p>
            <a:pPr eaLnBrk="1" hangingPunct="1">
              <a:buFont typeface="Wingdings" pitchFamily="2" charset="2"/>
              <a:buNone/>
              <a:defRPr/>
            </a:pPr>
            <a:r>
              <a:rPr lang="en-US" sz="1600" dirty="0">
                <a:solidFill>
                  <a:srgbClr val="0000FF"/>
                </a:solidFill>
                <a:latin typeface="Courier New" pitchFamily="49" charset="0"/>
                <a:cs typeface="Courier New" pitchFamily="49" charset="0"/>
              </a:rPr>
              <a:t>double</a:t>
            </a:r>
            <a:r>
              <a:rPr lang="en-US" sz="1600" dirty="0">
                <a:latin typeface="Courier New" pitchFamily="49" charset="0"/>
                <a:cs typeface="Courier New" pitchFamily="49" charset="0"/>
              </a:rPr>
              <a:t> d = </a:t>
            </a:r>
            <a:r>
              <a:rPr lang="en-US" sz="1600" dirty="0" err="1">
                <a:latin typeface="Courier New" pitchFamily="49" charset="0"/>
                <a:cs typeface="Courier New" pitchFamily="49" charset="0"/>
              </a:rPr>
              <a:t>rdm.NextDouble</a:t>
            </a:r>
            <a:r>
              <a:rPr lang="en-US" sz="1600" dirty="0">
                <a:latin typeface="Courier New" pitchFamily="49" charset="0"/>
                <a:cs typeface="Courier New" pitchFamily="49" charset="0"/>
              </a:rPr>
              <a:t>(); </a:t>
            </a:r>
            <a:r>
              <a:rPr lang="en-US" sz="1600" dirty="0">
                <a:solidFill>
                  <a:srgbClr val="008000"/>
                </a:solidFill>
                <a:latin typeface="Courier New" pitchFamily="49" charset="0"/>
                <a:cs typeface="Courier New" pitchFamily="49" charset="0"/>
              </a:rPr>
              <a:t>// A random double greater or equal</a:t>
            </a:r>
            <a:r>
              <a:rPr lang="en-US" sz="1600" dirty="0">
                <a:latin typeface="Courier New" pitchFamily="49" charset="0"/>
                <a:cs typeface="Courier New" pitchFamily="49" charset="0"/>
              </a:rPr>
              <a:t> </a:t>
            </a:r>
          </a:p>
          <a:p>
            <a:pPr eaLnBrk="1" hangingPunct="1">
              <a:buFont typeface="Wingdings" pitchFamily="2" charset="2"/>
              <a:buNone/>
              <a:defRPr/>
            </a:pPr>
            <a:r>
              <a:rPr lang="en-US" sz="1600" dirty="0">
                <a:latin typeface="Courier New" pitchFamily="49" charset="0"/>
                <a:cs typeface="Courier New" pitchFamily="49" charset="0"/>
              </a:rPr>
              <a:t>                           </a:t>
            </a:r>
            <a:r>
              <a:rPr lang="en-US" sz="1600" dirty="0">
                <a:solidFill>
                  <a:srgbClr val="008000"/>
                </a:solidFill>
                <a:latin typeface="Courier New" pitchFamily="49" charset="0"/>
                <a:cs typeface="Courier New" pitchFamily="49" charset="0"/>
              </a:rPr>
              <a:t>// zero and less than 1.0</a:t>
            </a:r>
          </a:p>
          <a:p>
            <a:pPr eaLnBrk="1" hangingPunct="1">
              <a:buFont typeface="Wingdings" pitchFamily="2" charset="2"/>
              <a:buNone/>
              <a:defRPr/>
            </a:pPr>
            <a:r>
              <a:rPr lang="en-US" sz="1600" dirty="0">
                <a:solidFill>
                  <a:srgbClr val="0000FF"/>
                </a:solidFill>
                <a:latin typeface="Courier New" pitchFamily="49" charset="0"/>
                <a:cs typeface="Courier New" pitchFamily="49" charset="0"/>
              </a:rPr>
              <a:t>byte</a:t>
            </a:r>
            <a:r>
              <a:rPr lang="en-US" sz="1600" dirty="0">
                <a:latin typeface="Courier New" pitchFamily="49" charset="0"/>
                <a:cs typeface="Courier New" pitchFamily="49" charset="0"/>
              </a:rPr>
              <a:t>[] bar = </a:t>
            </a:r>
            <a:r>
              <a:rPr lang="en-US" sz="1600" dirty="0">
                <a:solidFill>
                  <a:srgbClr val="0000FF"/>
                </a:solidFill>
                <a:latin typeface="Courier New" pitchFamily="49" charset="0"/>
                <a:cs typeface="Courier New" pitchFamily="49" charset="0"/>
              </a:rPr>
              <a:t>new byte</a:t>
            </a:r>
            <a:r>
              <a:rPr lang="en-US" sz="1600" dirty="0">
                <a:latin typeface="Courier New" pitchFamily="49" charset="0"/>
                <a:cs typeface="Courier New" pitchFamily="49" charset="0"/>
              </a:rPr>
              <a:t>[10];</a:t>
            </a:r>
          </a:p>
          <a:p>
            <a:pPr eaLnBrk="1" hangingPunct="1">
              <a:buFont typeface="Wingdings" pitchFamily="2" charset="2"/>
              <a:buNone/>
              <a:defRPr/>
            </a:pPr>
            <a:r>
              <a:rPr lang="en-US" sz="1600" dirty="0" err="1">
                <a:latin typeface="Courier New" pitchFamily="49" charset="0"/>
                <a:cs typeface="Courier New" pitchFamily="49" charset="0"/>
              </a:rPr>
              <a:t>rdm.NextBytes</a:t>
            </a:r>
            <a:r>
              <a:rPr lang="en-US" sz="1600" dirty="0">
                <a:latin typeface="Courier New" pitchFamily="49" charset="0"/>
                <a:cs typeface="Courier New" pitchFamily="49" charset="0"/>
              </a:rPr>
              <a:t>(bar);        </a:t>
            </a:r>
            <a:r>
              <a:rPr lang="en-US" sz="1600" dirty="0">
                <a:solidFill>
                  <a:srgbClr val="008000"/>
                </a:solidFill>
                <a:latin typeface="Courier New" pitchFamily="49" charset="0"/>
                <a:cs typeface="Courier New" pitchFamily="49" charset="0"/>
              </a:rPr>
              <a:t>// an array of byte numbers</a:t>
            </a:r>
          </a:p>
          <a:p>
            <a:pPr eaLnBrk="1" hangingPunct="1">
              <a:buFont typeface="Wingdings" pitchFamily="2" charset="2"/>
              <a:buNone/>
              <a:defRPr/>
            </a:pP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389320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Enumerate</a:t>
            </a:r>
          </a:p>
        </p:txBody>
      </p:sp>
      <p:sp>
        <p:nvSpPr>
          <p:cNvPr id="3" name="Content Placeholder 2"/>
          <p:cNvSpPr>
            <a:spLocks noGrp="1"/>
          </p:cNvSpPr>
          <p:nvPr>
            <p:ph idx="1"/>
          </p:nvPr>
        </p:nvSpPr>
        <p:spPr/>
        <p:txBody>
          <a:bodyPr/>
          <a:lstStyle/>
          <a:p>
            <a:pPr>
              <a:buFont typeface="Wingdings" pitchFamily="2" charset="2"/>
              <a:buNone/>
              <a:defRPr/>
            </a:pPr>
            <a:r>
              <a:rPr lang="en-US" sz="2000" dirty="0">
                <a:solidFill>
                  <a:srgbClr val="008000"/>
                </a:solidFill>
                <a:latin typeface="Courier New" pitchFamily="49" charset="0"/>
                <a:cs typeface="Courier New" pitchFamily="49" charset="0"/>
              </a:rPr>
              <a:t>// Default starts from Zero</a:t>
            </a:r>
          </a:p>
          <a:p>
            <a:pPr marL="0" indent="0">
              <a:buFont typeface="Wingdings" pitchFamily="2" charset="2"/>
              <a:buNone/>
              <a:defRPr/>
            </a:pPr>
            <a:r>
              <a:rPr lang="en-US" sz="2000" dirty="0" err="1">
                <a:solidFill>
                  <a:srgbClr val="0000FF"/>
                </a:solidFill>
                <a:latin typeface="Courier New" pitchFamily="49" charset="0"/>
                <a:cs typeface="Courier New" pitchFamily="49" charset="0"/>
              </a:rPr>
              <a:t>enum</a:t>
            </a:r>
            <a:r>
              <a:rPr lang="en-US" sz="2000" dirty="0">
                <a:latin typeface="Courier New" pitchFamily="49" charset="0"/>
                <a:cs typeface="Courier New" pitchFamily="49" charset="0"/>
              </a:rPr>
              <a:t> </a:t>
            </a:r>
            <a:r>
              <a:rPr lang="en-US" sz="2000" dirty="0" err="1">
                <a:solidFill>
                  <a:schemeClr val="accent5">
                    <a:lumMod val="75000"/>
                  </a:schemeClr>
                </a:solidFill>
                <a:latin typeface="Courier New" pitchFamily="49" charset="0"/>
                <a:cs typeface="Courier New" pitchFamily="49" charset="0"/>
              </a:rPr>
              <a:t>WorkingDays</a:t>
            </a:r>
            <a:r>
              <a:rPr lang="en-US" sz="2000" dirty="0">
                <a:latin typeface="Courier New" pitchFamily="49" charset="0"/>
                <a:cs typeface="Courier New" pitchFamily="49" charset="0"/>
              </a:rPr>
              <a:t> {Monday, Tuesday, Wednesday, Thursday, Friday};</a:t>
            </a:r>
          </a:p>
          <a:p>
            <a:pPr marL="0" indent="0">
              <a:buFont typeface="Wingdings" pitchFamily="2" charset="2"/>
              <a:buNone/>
              <a:defRPr/>
            </a:pPr>
            <a:r>
              <a:rPr lang="en-US" sz="2000" dirty="0" err="1">
                <a:solidFill>
                  <a:srgbClr val="0000FF"/>
                </a:solidFill>
                <a:latin typeface="Courier New" pitchFamily="49" charset="0"/>
                <a:cs typeface="Courier New" pitchFamily="49" charset="0"/>
              </a:rPr>
              <a:t>int</a:t>
            </a:r>
            <a:r>
              <a:rPr lang="en-US" sz="2000" dirty="0">
                <a:latin typeface="Courier New" pitchFamily="49" charset="0"/>
                <a:cs typeface="Courier New" pitchFamily="49" charset="0"/>
              </a:rPr>
              <a:t> i = (</a:t>
            </a:r>
            <a:r>
              <a:rPr lang="en-US" sz="2000" dirty="0" err="1">
                <a:solidFill>
                  <a:srgbClr val="0000FF"/>
                </a:solidFill>
                <a:latin typeface="Courier New" pitchFamily="49" charset="0"/>
                <a:cs typeface="Courier New" pitchFamily="49" charset="0"/>
              </a:rPr>
              <a:t>int</a:t>
            </a:r>
            <a:r>
              <a:rPr lang="en-US" sz="2000" dirty="0">
                <a:latin typeface="Courier New" pitchFamily="49" charset="0"/>
                <a:cs typeface="Courier New" pitchFamily="49" charset="0"/>
              </a:rPr>
              <a:t>)</a:t>
            </a:r>
            <a:r>
              <a:rPr lang="en-US" sz="2000" dirty="0" err="1">
                <a:solidFill>
                  <a:schemeClr val="accent5">
                    <a:lumMod val="75000"/>
                  </a:schemeClr>
                </a:solidFill>
                <a:latin typeface="Courier New" pitchFamily="49" charset="0"/>
                <a:cs typeface="Courier New" pitchFamily="49" charset="0"/>
              </a:rPr>
              <a:t>WorkingDays</a:t>
            </a:r>
            <a:r>
              <a:rPr lang="en-US" sz="2000" dirty="0" err="1">
                <a:latin typeface="Courier New" pitchFamily="49" charset="0"/>
                <a:cs typeface="Courier New" pitchFamily="49" charset="0"/>
              </a:rPr>
              <a:t>.Monday</a:t>
            </a:r>
            <a:r>
              <a:rPr lang="en-US" sz="2000" dirty="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a:t>
            </a:r>
            <a:r>
              <a:rPr lang="en-US" sz="2000" dirty="0" err="1">
                <a:solidFill>
                  <a:srgbClr val="008000"/>
                </a:solidFill>
                <a:latin typeface="Courier New" pitchFamily="49" charset="0"/>
                <a:cs typeface="Courier New" pitchFamily="49" charset="0"/>
              </a:rPr>
              <a:t>i</a:t>
            </a:r>
            <a:r>
              <a:rPr lang="en-US" sz="2000" dirty="0">
                <a:solidFill>
                  <a:srgbClr val="008000"/>
                </a:solidFill>
                <a:latin typeface="Courier New" pitchFamily="49" charset="0"/>
                <a:cs typeface="Courier New" pitchFamily="49" charset="0"/>
              </a:rPr>
              <a:t> = 0</a:t>
            </a:r>
          </a:p>
          <a:p>
            <a:pPr>
              <a:buFont typeface="Wingdings" pitchFamily="2" charset="2"/>
              <a:buNone/>
              <a:defRPr/>
            </a:pPr>
            <a:r>
              <a:rPr lang="en-US" sz="2000" dirty="0">
                <a:solidFill>
                  <a:srgbClr val="008000"/>
                </a:solidFill>
                <a:latin typeface="Courier New" pitchFamily="49" charset="0"/>
                <a:cs typeface="Courier New" pitchFamily="49" charset="0"/>
              </a:rPr>
              <a:t>// Assigned value</a:t>
            </a:r>
          </a:p>
          <a:p>
            <a:pPr marL="0" indent="0">
              <a:buFont typeface="Wingdings" pitchFamily="2" charset="2"/>
              <a:buNone/>
              <a:defRPr/>
            </a:pPr>
            <a:r>
              <a:rPr lang="en-US" sz="2000" dirty="0" err="1">
                <a:solidFill>
                  <a:srgbClr val="0000FF"/>
                </a:solidFill>
                <a:latin typeface="Courier New" pitchFamily="49" charset="0"/>
                <a:cs typeface="Courier New" pitchFamily="49" charset="0"/>
              </a:rPr>
              <a:t>enum</a:t>
            </a:r>
            <a:r>
              <a:rPr lang="en-US" sz="2000" dirty="0">
                <a:latin typeface="Courier New" pitchFamily="49" charset="0"/>
                <a:cs typeface="Courier New" pitchFamily="49" charset="0"/>
              </a:rPr>
              <a:t> </a:t>
            </a:r>
            <a:r>
              <a:rPr lang="en-US" sz="2000" dirty="0" err="1">
                <a:solidFill>
                  <a:schemeClr val="accent5">
                    <a:lumMod val="75000"/>
                  </a:schemeClr>
                </a:solidFill>
                <a:latin typeface="Courier New" pitchFamily="49" charset="0"/>
                <a:cs typeface="Courier New" pitchFamily="49" charset="0"/>
              </a:rPr>
              <a:t>WorkingDays</a:t>
            </a:r>
            <a:r>
              <a:rPr lang="en-US" sz="2000" dirty="0">
                <a:latin typeface="Courier New" pitchFamily="49" charset="0"/>
                <a:cs typeface="Courier New" pitchFamily="49" charset="0"/>
              </a:rPr>
              <a:t> {…, Wednesday = 5, …};</a:t>
            </a:r>
          </a:p>
          <a:p>
            <a:pPr marL="0" indent="0">
              <a:buFont typeface="Wingdings" pitchFamily="2" charset="2"/>
              <a:buNone/>
              <a:defRPr/>
            </a:pPr>
            <a:r>
              <a:rPr lang="en-US" sz="2000" dirty="0" err="1">
                <a:solidFill>
                  <a:srgbClr val="0000FF"/>
                </a:solidFill>
                <a:latin typeface="Courier New" pitchFamily="49" charset="0"/>
                <a:cs typeface="Courier New" pitchFamily="49" charset="0"/>
              </a:rPr>
              <a:t>int</a:t>
            </a:r>
            <a:r>
              <a:rPr lang="en-US" sz="2000" dirty="0">
                <a:latin typeface="Courier New" pitchFamily="49" charset="0"/>
                <a:cs typeface="Courier New" pitchFamily="49" charset="0"/>
              </a:rPr>
              <a:t> i = (</a:t>
            </a:r>
            <a:r>
              <a:rPr lang="en-US" sz="2000" dirty="0" err="1">
                <a:solidFill>
                  <a:srgbClr val="0000FF"/>
                </a:solidFill>
                <a:latin typeface="Courier New" pitchFamily="49" charset="0"/>
                <a:cs typeface="Courier New" pitchFamily="49" charset="0"/>
              </a:rPr>
              <a:t>int</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WorkingDays.Friday</a:t>
            </a:r>
            <a:r>
              <a:rPr lang="en-US" sz="2000" dirty="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a:t>
            </a:r>
            <a:r>
              <a:rPr lang="en-US" sz="2000" dirty="0" err="1">
                <a:solidFill>
                  <a:srgbClr val="008000"/>
                </a:solidFill>
                <a:latin typeface="Courier New" pitchFamily="49" charset="0"/>
                <a:cs typeface="Courier New" pitchFamily="49" charset="0"/>
              </a:rPr>
              <a:t>i</a:t>
            </a:r>
            <a:r>
              <a:rPr lang="en-US" sz="2000" dirty="0">
                <a:solidFill>
                  <a:srgbClr val="008000"/>
                </a:solidFill>
                <a:latin typeface="Courier New" pitchFamily="49" charset="0"/>
                <a:cs typeface="Courier New" pitchFamily="49" charset="0"/>
              </a:rPr>
              <a:t> = 7</a:t>
            </a:r>
          </a:p>
          <a:p>
            <a:pPr>
              <a:buFont typeface="Wingdings" pitchFamily="2" charset="2"/>
              <a:buNone/>
              <a:defRPr/>
            </a:pPr>
            <a:r>
              <a:rPr lang="en-US" sz="2000" dirty="0">
                <a:solidFill>
                  <a:srgbClr val="008000"/>
                </a:solidFill>
                <a:latin typeface="Courier New" pitchFamily="49" charset="0"/>
                <a:cs typeface="Courier New" pitchFamily="49" charset="0"/>
              </a:rPr>
              <a:t>// Using</a:t>
            </a:r>
          </a:p>
          <a:p>
            <a:pPr marL="0" indent="0">
              <a:buFont typeface="Wingdings" pitchFamily="2" charset="2"/>
              <a:buNone/>
              <a:defRPr/>
            </a:pPr>
            <a:r>
              <a:rPr lang="en-US" sz="2000" dirty="0" err="1">
                <a:solidFill>
                  <a:schemeClr val="accent5">
                    <a:lumMod val="75000"/>
                  </a:schemeClr>
                </a:solidFill>
                <a:latin typeface="Courier New" pitchFamily="49" charset="0"/>
                <a:cs typeface="Courier New" pitchFamily="49" charset="0"/>
              </a:rPr>
              <a:t>WorkingDays</a:t>
            </a:r>
            <a:r>
              <a:rPr lang="en-US" sz="2000" dirty="0">
                <a:latin typeface="Courier New" pitchFamily="49" charset="0"/>
                <a:cs typeface="Courier New" pitchFamily="49" charset="0"/>
              </a:rPr>
              <a:t> wd = </a:t>
            </a:r>
            <a:r>
              <a:rPr lang="en-US" sz="2000" dirty="0" err="1">
                <a:solidFill>
                  <a:schemeClr val="accent5">
                    <a:lumMod val="75000"/>
                  </a:schemeClr>
                </a:solidFill>
                <a:latin typeface="Courier New" pitchFamily="49" charset="0"/>
                <a:cs typeface="Courier New" pitchFamily="49" charset="0"/>
              </a:rPr>
              <a:t>WorkingDays</a:t>
            </a:r>
            <a:r>
              <a:rPr lang="en-US" sz="2000" dirty="0" err="1">
                <a:latin typeface="Courier New" pitchFamily="49" charset="0"/>
                <a:cs typeface="Courier New" pitchFamily="49" charset="0"/>
              </a:rPr>
              <a:t>.Tuesday</a:t>
            </a:r>
            <a:r>
              <a:rPr lang="en-US" sz="2000" dirty="0">
                <a:latin typeface="Courier New" pitchFamily="49" charset="0"/>
                <a:cs typeface="Courier New" pitchFamily="49" charset="0"/>
              </a:rPr>
              <a:t>;</a:t>
            </a:r>
          </a:p>
          <a:p>
            <a:pPr marL="0" indent="0">
              <a:buFont typeface="Wingdings" pitchFamily="2" charset="2"/>
              <a:buNone/>
              <a:defRPr/>
            </a:pPr>
            <a:r>
              <a:rPr lang="en-US" sz="2000" dirty="0">
                <a:solidFill>
                  <a:srgbClr val="0000FF"/>
                </a:solidFill>
                <a:latin typeface="Courier New" pitchFamily="49" charset="0"/>
                <a:cs typeface="Courier New" pitchFamily="49" charset="0"/>
              </a:rPr>
              <a:t>switch</a:t>
            </a:r>
            <a:r>
              <a:rPr lang="en-US" sz="2000" dirty="0">
                <a:latin typeface="Courier New" pitchFamily="49" charset="0"/>
                <a:cs typeface="Courier New" pitchFamily="49" charset="0"/>
              </a:rPr>
              <a:t> (wd){…}</a:t>
            </a:r>
          </a:p>
          <a:p>
            <a:pPr marL="0" indent="0">
              <a:buFont typeface="Wingdings" pitchFamily="2" charset="2"/>
              <a:buNone/>
              <a:defRPr/>
            </a:pPr>
            <a:r>
              <a:rPr lang="en-US" sz="2000" dirty="0">
                <a:solidFill>
                  <a:srgbClr val="0000FF"/>
                </a:solidFill>
                <a:latin typeface="Courier New" pitchFamily="49" charset="0"/>
                <a:cs typeface="Courier New" pitchFamily="49" charset="0"/>
              </a:rPr>
              <a:t>string</a:t>
            </a:r>
            <a:r>
              <a:rPr lang="en-US" sz="2000" dirty="0">
                <a:latin typeface="Courier New" pitchFamily="49" charset="0"/>
                <a:cs typeface="Courier New" pitchFamily="49" charset="0"/>
              </a:rPr>
              <a:t> n = </a:t>
            </a:r>
            <a:r>
              <a:rPr lang="en-US" sz="2000" dirty="0" err="1">
                <a:solidFill>
                  <a:schemeClr val="accent5">
                    <a:lumMod val="75000"/>
                  </a:schemeClr>
                </a:solidFill>
                <a:latin typeface="Courier New" pitchFamily="49" charset="0"/>
                <a:cs typeface="Courier New" pitchFamily="49" charset="0"/>
              </a:rPr>
              <a:t>Enum</a:t>
            </a:r>
            <a:r>
              <a:rPr lang="en-US" sz="2000" dirty="0" err="1">
                <a:latin typeface="Courier New" pitchFamily="49" charset="0"/>
                <a:cs typeface="Courier New" pitchFamily="49" charset="0"/>
              </a:rPr>
              <a:t>.GetName</a:t>
            </a:r>
            <a:r>
              <a:rPr lang="en-US" sz="2000" dirty="0">
                <a:latin typeface="Courier New" pitchFamily="49" charset="0"/>
                <a:cs typeface="Courier New" pitchFamily="49" charset="0"/>
              </a:rPr>
              <a:t>(</a:t>
            </a:r>
            <a:r>
              <a:rPr lang="en-US" sz="2000" dirty="0" err="1">
                <a:solidFill>
                  <a:srgbClr val="0000FF"/>
                </a:solidFill>
                <a:latin typeface="Courier New" pitchFamily="49" charset="0"/>
                <a:cs typeface="Courier New" pitchFamily="49" charset="0"/>
              </a:rPr>
              <a:t>typeof</a:t>
            </a:r>
            <a:r>
              <a:rPr lang="en-US" sz="2000" dirty="0">
                <a:latin typeface="Courier New" pitchFamily="49" charset="0"/>
                <a:cs typeface="Courier New" pitchFamily="49" charset="0"/>
              </a:rPr>
              <a:t>(</a:t>
            </a:r>
            <a:r>
              <a:rPr lang="en-US" sz="2000" dirty="0" err="1">
                <a:solidFill>
                  <a:schemeClr val="accent5">
                    <a:lumMod val="75000"/>
                  </a:schemeClr>
                </a:solidFill>
                <a:latin typeface="Courier New" pitchFamily="49" charset="0"/>
                <a:cs typeface="Courier New" pitchFamily="49" charset="0"/>
              </a:rPr>
              <a:t>WorkingDays</a:t>
            </a:r>
            <a:r>
              <a:rPr lang="en-US" sz="2000" dirty="0">
                <a:latin typeface="Courier New" pitchFamily="49" charset="0"/>
                <a:cs typeface="Courier New" pitchFamily="49" charset="0"/>
              </a:rPr>
              <a:t>), 6);</a:t>
            </a:r>
          </a:p>
          <a:p>
            <a:pPr marL="0" indent="0">
              <a:buFont typeface="Wingdings" pitchFamily="2" charset="2"/>
              <a:buNone/>
              <a:defRPr/>
            </a:pPr>
            <a:r>
              <a:rPr lang="en-US" sz="2000" dirty="0">
                <a:latin typeface="Courier New" pitchFamily="49" charset="0"/>
                <a:cs typeface="Courier New" pitchFamily="49" charset="0"/>
              </a:rPr>
              <a:t>       n = </a:t>
            </a:r>
            <a:r>
              <a:rPr lang="en-US" sz="2000" dirty="0" err="1">
                <a:latin typeface="Courier New" pitchFamily="49" charset="0"/>
                <a:cs typeface="Courier New" pitchFamily="49" charset="0"/>
              </a:rPr>
              <a:t>wd.ToString</a:t>
            </a:r>
            <a:r>
              <a:rPr lang="en-US" sz="2000" dirty="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 n = "Tuesday"</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20444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2057400" y="152400"/>
            <a:ext cx="6923088" cy="660400"/>
          </a:xfrm>
        </p:spPr>
        <p:txBody>
          <a:bodyPr>
            <a:normAutofit/>
          </a:bodyPr>
          <a:lstStyle/>
          <a:p>
            <a:pPr eaLnBrk="1" hangingPunct="1"/>
            <a:r>
              <a:rPr lang="en-US" sz="3000" b="1" i="1" dirty="0">
                <a:latin typeface="Arial" charset="0"/>
                <a:cs typeface="Arial" charset="0"/>
              </a:rPr>
              <a:t>Using Regular Expression</a:t>
            </a:r>
          </a:p>
        </p:txBody>
      </p:sp>
      <p:sp>
        <p:nvSpPr>
          <p:cNvPr id="5" name="Rectangle 4"/>
          <p:cNvSpPr/>
          <p:nvPr/>
        </p:nvSpPr>
        <p:spPr>
          <a:xfrm>
            <a:off x="263769" y="990600"/>
            <a:ext cx="8651631" cy="5652253"/>
          </a:xfrm>
          <a:prstGeom prst="rect">
            <a:avLst/>
          </a:prstGeom>
        </p:spPr>
        <p:txBody>
          <a:bodyPr wrap="square">
            <a:spAutoFit/>
          </a:bodyPr>
          <a:lstStyle/>
          <a:p>
            <a:pPr algn="just">
              <a:lnSpc>
                <a:spcPct val="130000"/>
              </a:lnSpc>
            </a:pPr>
            <a:r>
              <a:rPr lang="en-US" sz="2000" dirty="0">
                <a:solidFill>
                  <a:srgbClr val="000000"/>
                </a:solidFill>
                <a:latin typeface="Helvetica" panose="020B0604020202020204" pitchFamily="34" charset="0"/>
              </a:rPr>
              <a:t>A </a:t>
            </a:r>
            <a:r>
              <a:rPr lang="en-US" sz="2000" b="1" dirty="0">
                <a:solidFill>
                  <a:srgbClr val="000000"/>
                </a:solidFill>
                <a:latin typeface="Helvetica" panose="020B0604020202020204" pitchFamily="34" charset="0"/>
              </a:rPr>
              <a:t>regular expression</a:t>
            </a:r>
            <a:r>
              <a:rPr lang="en-US" sz="2000" dirty="0">
                <a:solidFill>
                  <a:srgbClr val="000000"/>
                </a:solidFill>
                <a:latin typeface="Helvetica" panose="020B0604020202020204" pitchFamily="34" charset="0"/>
              </a:rPr>
              <a:t> is a pattern that could be matched against an input text. The </a:t>
            </a:r>
            <a:r>
              <a:rPr lang="en-US" sz="2000" dirty="0" err="1">
                <a:solidFill>
                  <a:srgbClr val="000000"/>
                </a:solidFill>
                <a:latin typeface="Helvetica" panose="020B0604020202020204" pitchFamily="34" charset="0"/>
              </a:rPr>
              <a:t>.Net</a:t>
            </a:r>
            <a:r>
              <a:rPr lang="en-US" sz="2000" dirty="0">
                <a:solidFill>
                  <a:srgbClr val="000000"/>
                </a:solidFill>
                <a:latin typeface="Helvetica" panose="020B0604020202020204" pitchFamily="34" charset="0"/>
              </a:rPr>
              <a:t> framework provides a regular expression engine that allows such matching. A pattern consists of one or more character literals, operators, or constructs.</a:t>
            </a:r>
          </a:p>
          <a:p>
            <a:pPr marL="342900" indent="-342900">
              <a:lnSpc>
                <a:spcPct val="130000"/>
              </a:lnSpc>
              <a:buFont typeface="Wingdings" panose="05000000000000000000" pitchFamily="2" charset="2"/>
              <a:buChar char="§"/>
            </a:pPr>
            <a:r>
              <a:rPr lang="en-US" sz="2000" dirty="0">
                <a:solidFill>
                  <a:srgbClr val="000000"/>
                </a:solidFill>
                <a:latin typeface="Helvetica" panose="020B0604020202020204" pitchFamily="34" charset="0"/>
              </a:rPr>
              <a:t>Constructs for Defining Regular Expressions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Character escapes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Character classes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Anchors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Grouping constructs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Quantifiers</a:t>
            </a:r>
          </a:p>
          <a:p>
            <a:pPr marL="342900" indent="-342900" algn="just">
              <a:lnSpc>
                <a:spcPct val="130000"/>
              </a:lnSpc>
              <a:buFont typeface="Wingdings" panose="05000000000000000000" pitchFamily="2" charset="2"/>
              <a:buChar char="Ø"/>
            </a:pPr>
            <a:r>
              <a:rPr lang="en-US" sz="2000" dirty="0" err="1">
                <a:latin typeface="Helvetica" panose="020B0604020202020204" pitchFamily="34" charset="0"/>
              </a:rPr>
              <a:t>Backreference</a:t>
            </a:r>
            <a:r>
              <a:rPr lang="en-US" sz="2000" dirty="0">
                <a:latin typeface="Helvetica" panose="020B0604020202020204" pitchFamily="34" charset="0"/>
              </a:rPr>
              <a:t> constructs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Alternation constructs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Substitutions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Miscellaneous constructs</a:t>
            </a:r>
            <a:endParaRPr lang="en-US" sz="2000" i="0" dirty="0">
              <a:effectLst/>
              <a:latin typeface="Helvetica" panose="020B0604020202020204" pitchFamily="34" charset="0"/>
            </a:endParaRPr>
          </a:p>
        </p:txBody>
      </p:sp>
    </p:spTree>
    <p:extLst>
      <p:ext uri="{BB962C8B-B14F-4D97-AF65-F5344CB8AC3E}">
        <p14:creationId xmlns:p14="http://schemas.microsoft.com/office/powerpoint/2010/main" val="180060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763713" y="0"/>
            <a:ext cx="6923087" cy="914400"/>
          </a:xfrm>
        </p:spPr>
        <p:txBody>
          <a:bodyPr/>
          <a:lstStyle/>
          <a:p>
            <a:pPr eaLnBrk="1" hangingPunct="1"/>
            <a:r>
              <a:rPr lang="en-US" dirty="0">
                <a:solidFill>
                  <a:srgbClr val="C00000"/>
                </a:solidFill>
                <a:latin typeface="Arial" charset="0"/>
                <a:cs typeface="Arial" charset="0"/>
              </a:rPr>
              <a:t>Using Regular Expression</a:t>
            </a:r>
            <a:endParaRPr lang="en-US" dirty="0">
              <a:latin typeface="Arial" charset="0"/>
              <a:cs typeface="Arial" charset="0"/>
            </a:endParaRPr>
          </a:p>
        </p:txBody>
      </p:sp>
      <p:sp>
        <p:nvSpPr>
          <p:cNvPr id="28675" name="Content Placeholder 2"/>
          <p:cNvSpPr>
            <a:spLocks noGrp="1"/>
          </p:cNvSpPr>
          <p:nvPr>
            <p:ph idx="1"/>
          </p:nvPr>
        </p:nvSpPr>
        <p:spPr>
          <a:xfrm>
            <a:off x="457200" y="1066800"/>
            <a:ext cx="8229600" cy="4906963"/>
          </a:xfrm>
        </p:spPr>
        <p:txBody>
          <a:bodyPr/>
          <a:lstStyle/>
          <a:p>
            <a:pPr eaLnBrk="1" hangingPunct="1">
              <a:buFont typeface="Wingdings" pitchFamily="2" charset="2"/>
              <a:buNone/>
              <a:defRPr/>
            </a:pPr>
            <a:r>
              <a:rPr lang="en-US" sz="1300" dirty="0">
                <a:solidFill>
                  <a:srgbClr val="0000FF"/>
                </a:solidFill>
                <a:latin typeface="Courier New" pitchFamily="49" charset="0"/>
                <a:cs typeface="Courier New" pitchFamily="49" charset="0"/>
              </a:rPr>
              <a:t>using </a:t>
            </a:r>
            <a:r>
              <a:rPr lang="en-US" sz="1300" dirty="0" err="1">
                <a:latin typeface="Courier New" pitchFamily="49" charset="0"/>
                <a:cs typeface="Courier New" pitchFamily="49" charset="0"/>
              </a:rPr>
              <a:t>System.Text.RegularExpressions</a:t>
            </a:r>
            <a:r>
              <a:rPr lang="en-US" sz="1300" dirty="0">
                <a:latin typeface="Courier New" pitchFamily="49" charset="0"/>
                <a:cs typeface="Courier New" pitchFamily="49" charset="0"/>
              </a:rPr>
              <a:t>;</a:t>
            </a:r>
          </a:p>
          <a:p>
            <a:pPr eaLnBrk="1" hangingPunct="1">
              <a:buFont typeface="Wingdings" pitchFamily="2" charset="2"/>
              <a:buNone/>
              <a:defRPr/>
            </a:pPr>
            <a:endParaRPr lang="en-US" sz="1300" dirty="0">
              <a:latin typeface="Courier New" pitchFamily="49" charset="0"/>
              <a:cs typeface="Courier New" pitchFamily="49" charset="0"/>
            </a:endParaRPr>
          </a:p>
          <a:p>
            <a:pPr eaLnBrk="1" hangingPunct="1">
              <a:buFont typeface="Wingdings" pitchFamily="2" charset="2"/>
              <a:buNone/>
              <a:defRPr/>
            </a:pPr>
            <a:r>
              <a:rPr lang="en-US" sz="1300" dirty="0">
                <a:solidFill>
                  <a:srgbClr val="0000FF"/>
                </a:solidFill>
                <a:latin typeface="Courier New" pitchFamily="49" charset="0"/>
                <a:cs typeface="Courier New" pitchFamily="49" charset="0"/>
              </a:rPr>
              <a:t>string</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emailpattern</a:t>
            </a:r>
            <a:r>
              <a:rPr lang="en-US" sz="1300" dirty="0">
                <a:latin typeface="Courier New" pitchFamily="49" charset="0"/>
                <a:cs typeface="Courier New" pitchFamily="49" charset="0"/>
              </a:rPr>
              <a:t> = </a:t>
            </a:r>
            <a:r>
              <a:rPr lang="en-US" sz="1300" dirty="0">
                <a:solidFill>
                  <a:srgbClr val="C00000"/>
                </a:solidFill>
                <a:latin typeface="Courier New" pitchFamily="49" charset="0"/>
                <a:cs typeface="Courier New" pitchFamily="49" charset="0"/>
              </a:rPr>
              <a:t>@"\w+(.\w+)*@\w+.(\w{2,})(.\w{2,})*"</a:t>
            </a:r>
            <a:r>
              <a:rPr lang="en-US" sz="1300" dirty="0">
                <a:latin typeface="Courier New" pitchFamily="49" charset="0"/>
                <a:cs typeface="Courier New" pitchFamily="49" charset="0"/>
              </a:rPr>
              <a:t>;</a:t>
            </a:r>
            <a:endParaRPr lang="en-US" sz="1300" dirty="0">
              <a:solidFill>
                <a:srgbClr val="C00000"/>
              </a:solidFill>
              <a:latin typeface="Courier New" pitchFamily="49" charset="0"/>
              <a:cs typeface="Courier New" pitchFamily="49" charset="0"/>
            </a:endParaRPr>
          </a:p>
          <a:p>
            <a:pPr eaLnBrk="1" hangingPunct="1">
              <a:buFont typeface="Wingdings" pitchFamily="2" charset="2"/>
              <a:buNone/>
              <a:defRPr/>
            </a:pPr>
            <a:r>
              <a:rPr lang="en-US" sz="1300" dirty="0" err="1">
                <a:solidFill>
                  <a:schemeClr val="accent5">
                    <a:lumMod val="75000"/>
                  </a:schemeClr>
                </a:solidFill>
                <a:latin typeface="Courier New" pitchFamily="49" charset="0"/>
                <a:cs typeface="Courier New" pitchFamily="49" charset="0"/>
              </a:rPr>
              <a:t>Regex</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regx</a:t>
            </a:r>
            <a:r>
              <a:rPr lang="en-US" sz="1300" dirty="0">
                <a:latin typeface="Courier New" pitchFamily="49" charset="0"/>
                <a:cs typeface="Courier New" pitchFamily="49" charset="0"/>
              </a:rPr>
              <a:t> = </a:t>
            </a:r>
            <a:r>
              <a:rPr lang="en-US" sz="1300" dirty="0">
                <a:solidFill>
                  <a:srgbClr val="0000FF"/>
                </a:solidFill>
                <a:latin typeface="Courier New" pitchFamily="49" charset="0"/>
                <a:cs typeface="Courier New" pitchFamily="49" charset="0"/>
              </a:rPr>
              <a:t>new</a:t>
            </a:r>
            <a:r>
              <a:rPr lang="en-US" sz="1300" dirty="0">
                <a:latin typeface="Courier New" pitchFamily="49" charset="0"/>
                <a:cs typeface="Courier New" pitchFamily="49" charset="0"/>
              </a:rPr>
              <a:t> </a:t>
            </a:r>
            <a:r>
              <a:rPr lang="en-US" sz="1300" dirty="0" err="1">
                <a:solidFill>
                  <a:schemeClr val="accent5">
                    <a:lumMod val="75000"/>
                  </a:schemeClr>
                </a:solidFill>
                <a:latin typeface="Courier New" pitchFamily="49" charset="0"/>
                <a:cs typeface="Courier New" pitchFamily="49" charset="0"/>
              </a:rPr>
              <a:t>Regex</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emailpattern</a:t>
            </a:r>
            <a:r>
              <a:rPr lang="en-US" sz="1300" dirty="0">
                <a:latin typeface="Courier New" pitchFamily="49" charset="0"/>
                <a:cs typeface="Courier New" pitchFamily="49" charset="0"/>
              </a:rPr>
              <a:t>);</a:t>
            </a:r>
          </a:p>
          <a:p>
            <a:pPr eaLnBrk="1" hangingPunct="1">
              <a:buFont typeface="Wingdings" pitchFamily="2" charset="2"/>
              <a:buNone/>
              <a:defRPr/>
            </a:pPr>
            <a:endParaRPr lang="en-US" sz="1300" dirty="0">
              <a:solidFill>
                <a:srgbClr val="0000FF"/>
              </a:solidFill>
              <a:latin typeface="Courier New" pitchFamily="49" charset="0"/>
              <a:cs typeface="Courier New" pitchFamily="49" charset="0"/>
            </a:endParaRPr>
          </a:p>
          <a:p>
            <a:pPr eaLnBrk="1" hangingPunct="1">
              <a:buFont typeface="Wingdings" pitchFamily="2" charset="2"/>
              <a:buNone/>
              <a:defRPr/>
            </a:pPr>
            <a:r>
              <a:rPr lang="en-US" sz="1300" dirty="0">
                <a:solidFill>
                  <a:srgbClr val="0000FF"/>
                </a:solidFill>
                <a:latin typeface="Courier New" pitchFamily="49" charset="0"/>
                <a:cs typeface="Courier New" pitchFamily="49" charset="0"/>
              </a:rPr>
              <a:t>string</a:t>
            </a:r>
            <a:r>
              <a:rPr lang="en-US" sz="1300" dirty="0">
                <a:latin typeface="Courier New" pitchFamily="49" charset="0"/>
                <a:cs typeface="Courier New" pitchFamily="49" charset="0"/>
              </a:rPr>
              <a:t> email = </a:t>
            </a:r>
            <a:r>
              <a:rPr lang="en-US" sz="1300" dirty="0">
                <a:solidFill>
                  <a:srgbClr val="C00000"/>
                </a:solidFill>
                <a:latin typeface="Courier New" pitchFamily="49" charset="0"/>
                <a:cs typeface="Courier New" pitchFamily="49" charset="0"/>
              </a:rPr>
              <a:t>"fwa.ctc@fsoft.com.vn"</a:t>
            </a:r>
            <a:r>
              <a:rPr lang="en-US" sz="1300" dirty="0">
                <a:latin typeface="Courier New" pitchFamily="49" charset="0"/>
                <a:cs typeface="Courier New" pitchFamily="49" charset="0"/>
              </a:rPr>
              <a:t>;</a:t>
            </a:r>
          </a:p>
          <a:p>
            <a:pPr eaLnBrk="1" hangingPunct="1">
              <a:buFont typeface="Wingdings" pitchFamily="2" charset="2"/>
              <a:buNone/>
              <a:defRPr/>
            </a:pPr>
            <a:r>
              <a:rPr lang="en-US" sz="1300" dirty="0" err="1">
                <a:solidFill>
                  <a:srgbClr val="0000FF"/>
                </a:solidFill>
                <a:latin typeface="Courier New" pitchFamily="49" charset="0"/>
                <a:cs typeface="Courier New" pitchFamily="49" charset="0"/>
              </a:rPr>
              <a:t>bool</a:t>
            </a:r>
            <a:r>
              <a:rPr lang="en-US" sz="1300" dirty="0">
                <a:latin typeface="Courier New" pitchFamily="49" charset="0"/>
                <a:cs typeface="Courier New" pitchFamily="49" charset="0"/>
              </a:rPr>
              <a:t> b = </a:t>
            </a:r>
            <a:r>
              <a:rPr lang="en-US" sz="1300" dirty="0" err="1">
                <a:latin typeface="Courier New" pitchFamily="49" charset="0"/>
                <a:cs typeface="Courier New" pitchFamily="49" charset="0"/>
              </a:rPr>
              <a:t>regx.IsMatch</a:t>
            </a:r>
            <a:r>
              <a:rPr lang="en-US" sz="1300" dirty="0">
                <a:latin typeface="Courier New" pitchFamily="49" charset="0"/>
                <a:cs typeface="Courier New" pitchFamily="49" charset="0"/>
              </a:rPr>
              <a:t>(email);   </a:t>
            </a:r>
            <a:r>
              <a:rPr lang="en-US" sz="1300" dirty="0">
                <a:solidFill>
                  <a:srgbClr val="008000"/>
                </a:solidFill>
                <a:latin typeface="Courier New" pitchFamily="49" charset="0"/>
                <a:cs typeface="Courier New" pitchFamily="49" charset="0"/>
              </a:rPr>
              <a:t>// Ignore the position</a:t>
            </a:r>
          </a:p>
          <a:p>
            <a:pPr eaLnBrk="1" hangingPunct="1">
              <a:buFont typeface="Wingdings" pitchFamily="2" charset="2"/>
              <a:buNone/>
              <a:defRPr/>
            </a:pPr>
            <a:r>
              <a:rPr lang="en-US" sz="1300" dirty="0">
                <a:solidFill>
                  <a:schemeClr val="accent5">
                    <a:lumMod val="75000"/>
                  </a:schemeClr>
                </a:solidFill>
                <a:latin typeface="Courier New" pitchFamily="49" charset="0"/>
                <a:cs typeface="Courier New" pitchFamily="49" charset="0"/>
              </a:rPr>
              <a:t>Match</a:t>
            </a:r>
            <a:r>
              <a:rPr lang="en-US" sz="1300" dirty="0">
                <a:latin typeface="Courier New" pitchFamily="49" charset="0"/>
                <a:cs typeface="Courier New" pitchFamily="49" charset="0"/>
              </a:rPr>
              <a:t> m = </a:t>
            </a:r>
            <a:r>
              <a:rPr lang="en-US" sz="1300" dirty="0" err="1">
                <a:latin typeface="Courier New" pitchFamily="49" charset="0"/>
                <a:cs typeface="Courier New" pitchFamily="49" charset="0"/>
              </a:rPr>
              <a:t>regx.Match</a:t>
            </a:r>
            <a:r>
              <a:rPr lang="en-US" sz="1300" dirty="0">
                <a:latin typeface="Courier New" pitchFamily="49" charset="0"/>
                <a:cs typeface="Courier New" pitchFamily="49" charset="0"/>
              </a:rPr>
              <a:t>(email);    </a:t>
            </a:r>
            <a:r>
              <a:rPr lang="en-US" sz="1300" dirty="0">
                <a:solidFill>
                  <a:srgbClr val="008000"/>
                </a:solidFill>
                <a:latin typeface="Courier New" pitchFamily="49" charset="0"/>
                <a:cs typeface="Courier New" pitchFamily="49" charset="0"/>
              </a:rPr>
              <a:t>// get more information</a:t>
            </a:r>
          </a:p>
          <a:p>
            <a:pPr eaLnBrk="1" hangingPunct="1">
              <a:buFont typeface="Wingdings" pitchFamily="2" charset="2"/>
              <a:buNone/>
              <a:defRPr/>
            </a:pPr>
            <a:r>
              <a:rPr lang="en-US" sz="1300" dirty="0">
                <a:latin typeface="Courier New" pitchFamily="49" charset="0"/>
                <a:cs typeface="Courier New" pitchFamily="49" charset="0"/>
              </a:rPr>
              <a:t>b = </a:t>
            </a:r>
            <a:r>
              <a:rPr lang="en-US" sz="1300" dirty="0" err="1">
                <a:latin typeface="Courier New" pitchFamily="49" charset="0"/>
                <a:cs typeface="Courier New" pitchFamily="49" charset="0"/>
              </a:rPr>
              <a:t>m.Success</a:t>
            </a:r>
            <a:r>
              <a:rPr lang="en-US" sz="1300" dirty="0">
                <a:latin typeface="Courier New" pitchFamily="49" charset="0"/>
                <a:cs typeface="Courier New" pitchFamily="49" charset="0"/>
              </a:rPr>
              <a:t>;                  </a:t>
            </a:r>
            <a:r>
              <a:rPr lang="en-US" sz="1300" dirty="0">
                <a:solidFill>
                  <a:srgbClr val="008000"/>
                </a:solidFill>
                <a:latin typeface="Courier New" pitchFamily="49" charset="0"/>
                <a:cs typeface="Courier New" pitchFamily="49" charset="0"/>
              </a:rPr>
              <a:t>// true</a:t>
            </a:r>
          </a:p>
          <a:p>
            <a:pPr eaLnBrk="1" hangingPunct="1">
              <a:buFont typeface="Wingdings" pitchFamily="2" charset="2"/>
              <a:buNone/>
              <a:defRPr/>
            </a:pPr>
            <a:r>
              <a:rPr lang="en-US" sz="1300" dirty="0" err="1">
                <a:solidFill>
                  <a:srgbClr val="0000FF"/>
                </a:solidFill>
                <a:latin typeface="Courier New" pitchFamily="49" charset="0"/>
                <a:cs typeface="Courier New" pitchFamily="49" charset="0"/>
              </a:rPr>
              <a:t>int</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i</a:t>
            </a:r>
            <a:r>
              <a:rPr lang="en-US" sz="1300" dirty="0">
                <a:latin typeface="Courier New" pitchFamily="49" charset="0"/>
                <a:cs typeface="Courier New" pitchFamily="49" charset="0"/>
              </a:rPr>
              <a:t> = </a:t>
            </a:r>
            <a:r>
              <a:rPr lang="en-US" sz="1300" dirty="0" err="1">
                <a:latin typeface="Courier New" pitchFamily="49" charset="0"/>
                <a:cs typeface="Courier New" pitchFamily="49" charset="0"/>
              </a:rPr>
              <a:t>m.Index</a:t>
            </a:r>
            <a:r>
              <a:rPr lang="en-US" sz="1300" dirty="0">
                <a:latin typeface="Courier New" pitchFamily="49" charset="0"/>
                <a:cs typeface="Courier New" pitchFamily="49" charset="0"/>
              </a:rPr>
              <a:t>;              </a:t>
            </a:r>
            <a:r>
              <a:rPr lang="en-US" sz="1300" dirty="0">
                <a:solidFill>
                  <a:srgbClr val="008000"/>
                </a:solidFill>
                <a:latin typeface="Courier New" pitchFamily="49" charset="0"/>
                <a:cs typeface="Courier New" pitchFamily="49" charset="0"/>
              </a:rPr>
              <a:t>// the position of the 1</a:t>
            </a:r>
            <a:r>
              <a:rPr lang="en-US" sz="1300" baseline="30000" dirty="0">
                <a:solidFill>
                  <a:srgbClr val="008000"/>
                </a:solidFill>
                <a:latin typeface="Courier New" pitchFamily="49" charset="0"/>
                <a:cs typeface="Courier New" pitchFamily="49" charset="0"/>
              </a:rPr>
              <a:t>st</a:t>
            </a:r>
            <a:r>
              <a:rPr lang="en-US" sz="1300" dirty="0">
                <a:solidFill>
                  <a:srgbClr val="008000"/>
                </a:solidFill>
                <a:latin typeface="Courier New" pitchFamily="49" charset="0"/>
                <a:cs typeface="Courier New" pitchFamily="49" charset="0"/>
              </a:rPr>
              <a:t> matched character</a:t>
            </a:r>
          </a:p>
          <a:p>
            <a:pPr eaLnBrk="1" hangingPunct="1">
              <a:buFont typeface="Wingdings" pitchFamily="2" charset="2"/>
              <a:buNone/>
              <a:defRPr/>
            </a:pPr>
            <a:r>
              <a:rPr lang="en-US" sz="1300" dirty="0">
                <a:solidFill>
                  <a:srgbClr val="0000FF"/>
                </a:solidFill>
                <a:latin typeface="Courier New" pitchFamily="49" charset="0"/>
                <a:cs typeface="Courier New" pitchFamily="49" charset="0"/>
              </a:rPr>
              <a:t>string</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textfound</a:t>
            </a:r>
            <a:r>
              <a:rPr lang="en-US" sz="1300" dirty="0">
                <a:latin typeface="Courier New" pitchFamily="49" charset="0"/>
                <a:cs typeface="Courier New" pitchFamily="49" charset="0"/>
              </a:rPr>
              <a:t> = </a:t>
            </a:r>
            <a:r>
              <a:rPr lang="en-US" sz="1300" dirty="0" err="1">
                <a:latin typeface="Courier New" pitchFamily="49" charset="0"/>
                <a:cs typeface="Courier New" pitchFamily="49" charset="0"/>
              </a:rPr>
              <a:t>m.Value</a:t>
            </a:r>
            <a:r>
              <a:rPr lang="en-US" sz="1300" dirty="0">
                <a:latin typeface="Courier New" pitchFamily="49" charset="0"/>
                <a:cs typeface="Courier New" pitchFamily="49" charset="0"/>
              </a:rPr>
              <a:t>;     </a:t>
            </a:r>
            <a:r>
              <a:rPr lang="en-US" sz="1300" dirty="0">
                <a:solidFill>
                  <a:srgbClr val="008000"/>
                </a:solidFill>
                <a:latin typeface="Courier New" pitchFamily="49" charset="0"/>
                <a:cs typeface="Courier New" pitchFamily="49" charset="0"/>
              </a:rPr>
              <a:t>// "fwa.ctc@fsoft.com.vn" in this case</a:t>
            </a:r>
          </a:p>
          <a:p>
            <a:pPr eaLnBrk="1" hangingPunct="1">
              <a:buFont typeface="Wingdings" pitchFamily="2" charset="2"/>
              <a:buNone/>
              <a:defRPr/>
            </a:pPr>
            <a:endParaRPr lang="en-US" sz="1300" dirty="0">
              <a:latin typeface="Courier New" pitchFamily="49" charset="0"/>
              <a:cs typeface="Courier New" pitchFamily="49" charset="0"/>
            </a:endParaRPr>
          </a:p>
          <a:p>
            <a:pPr eaLnBrk="1" hangingPunct="1">
              <a:buFont typeface="Wingdings" pitchFamily="2" charset="2"/>
              <a:buNone/>
              <a:defRPr/>
            </a:pPr>
            <a:r>
              <a:rPr lang="en-US" sz="1300" dirty="0">
                <a:latin typeface="Courier New" pitchFamily="49" charset="0"/>
                <a:cs typeface="Courier New" pitchFamily="49" charset="0"/>
              </a:rPr>
              <a:t>email = </a:t>
            </a:r>
            <a:r>
              <a:rPr lang="en-US" sz="1300" dirty="0">
                <a:solidFill>
                  <a:srgbClr val="C00000"/>
                </a:solidFill>
                <a:latin typeface="Courier New" pitchFamily="49" charset="0"/>
                <a:cs typeface="Courier New" pitchFamily="49" charset="0"/>
              </a:rPr>
              <a:t>"fwa@fsoft.com.vn, fpt@fsoft.com.vn"</a:t>
            </a:r>
            <a:r>
              <a:rPr lang="en-US" sz="1300" dirty="0">
                <a:latin typeface="Courier New" pitchFamily="49" charset="0"/>
                <a:cs typeface="Courier New" pitchFamily="49" charset="0"/>
              </a:rPr>
              <a:t>;</a:t>
            </a:r>
          </a:p>
          <a:p>
            <a:pPr eaLnBrk="1" hangingPunct="1">
              <a:buFont typeface="Wingdings" pitchFamily="2" charset="2"/>
              <a:buNone/>
              <a:defRPr/>
            </a:pPr>
            <a:r>
              <a:rPr lang="en-US" sz="1300" dirty="0" err="1">
                <a:solidFill>
                  <a:schemeClr val="accent5">
                    <a:lumMod val="75000"/>
                  </a:schemeClr>
                </a:solidFill>
                <a:latin typeface="Courier New" pitchFamily="49" charset="0"/>
                <a:cs typeface="Courier New" pitchFamily="49" charset="0"/>
              </a:rPr>
              <a:t>MatchCollection</a:t>
            </a:r>
            <a:r>
              <a:rPr lang="en-US" sz="1300" dirty="0">
                <a:latin typeface="Courier New" pitchFamily="49" charset="0"/>
                <a:cs typeface="Courier New" pitchFamily="49" charset="0"/>
              </a:rPr>
              <a:t> ms = </a:t>
            </a:r>
            <a:r>
              <a:rPr lang="en-US" sz="1300" dirty="0" err="1">
                <a:latin typeface="Courier New" pitchFamily="49" charset="0"/>
                <a:cs typeface="Courier New" pitchFamily="49" charset="0"/>
              </a:rPr>
              <a:t>regx.Matches</a:t>
            </a:r>
            <a:r>
              <a:rPr lang="en-US" sz="1300" dirty="0">
                <a:latin typeface="Courier New" pitchFamily="49" charset="0"/>
                <a:cs typeface="Courier New" pitchFamily="49" charset="0"/>
              </a:rPr>
              <a:t>(email); </a:t>
            </a:r>
            <a:r>
              <a:rPr lang="en-US" sz="1300" dirty="0">
                <a:solidFill>
                  <a:srgbClr val="008000"/>
                </a:solidFill>
                <a:latin typeface="Courier New" pitchFamily="49" charset="0"/>
                <a:cs typeface="Courier New" pitchFamily="49" charset="0"/>
              </a:rPr>
              <a:t>// multiple results</a:t>
            </a:r>
          </a:p>
          <a:p>
            <a:pPr eaLnBrk="1" hangingPunct="1">
              <a:buFont typeface="Wingdings" pitchFamily="2" charset="2"/>
              <a:buNone/>
              <a:defRPr/>
            </a:pPr>
            <a:r>
              <a:rPr lang="en-US" sz="1300" dirty="0" err="1">
                <a:solidFill>
                  <a:srgbClr val="0000FF"/>
                </a:solidFill>
                <a:latin typeface="Courier New" pitchFamily="49" charset="0"/>
                <a:cs typeface="Courier New" pitchFamily="49" charset="0"/>
              </a:rPr>
              <a:t>foreach</a:t>
            </a:r>
            <a:r>
              <a:rPr lang="en-US" sz="1300" dirty="0">
                <a:latin typeface="Courier New" pitchFamily="49" charset="0"/>
                <a:cs typeface="Courier New" pitchFamily="49" charset="0"/>
              </a:rPr>
              <a:t> (</a:t>
            </a:r>
            <a:r>
              <a:rPr lang="en-US" sz="1300" dirty="0">
                <a:solidFill>
                  <a:schemeClr val="accent5">
                    <a:lumMod val="75000"/>
                  </a:schemeClr>
                </a:solidFill>
                <a:latin typeface="Courier New" pitchFamily="49" charset="0"/>
                <a:cs typeface="Courier New" pitchFamily="49" charset="0"/>
              </a:rPr>
              <a:t>Match</a:t>
            </a:r>
            <a:r>
              <a:rPr lang="en-US" sz="1300" dirty="0">
                <a:latin typeface="Courier New" pitchFamily="49" charset="0"/>
                <a:cs typeface="Courier New" pitchFamily="49" charset="0"/>
              </a:rPr>
              <a:t> m1 </a:t>
            </a:r>
            <a:r>
              <a:rPr lang="en-US" sz="1300" dirty="0">
                <a:solidFill>
                  <a:srgbClr val="0000FF"/>
                </a:solidFill>
                <a:latin typeface="Courier New" pitchFamily="49" charset="0"/>
                <a:cs typeface="Courier New" pitchFamily="49" charset="0"/>
              </a:rPr>
              <a:t>in</a:t>
            </a:r>
            <a:r>
              <a:rPr lang="en-US" sz="1300" dirty="0">
                <a:latin typeface="Courier New" pitchFamily="49" charset="0"/>
                <a:cs typeface="Courier New" pitchFamily="49" charset="0"/>
              </a:rPr>
              <a:t> ms){</a:t>
            </a:r>
          </a:p>
          <a:p>
            <a:pPr eaLnBrk="1" hangingPunct="1">
              <a:buFont typeface="Wingdings" pitchFamily="2" charset="2"/>
              <a:buNone/>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i</a:t>
            </a:r>
            <a:r>
              <a:rPr lang="en-US" sz="1300" dirty="0">
                <a:latin typeface="Courier New" pitchFamily="49" charset="0"/>
                <a:cs typeface="Courier New" pitchFamily="49" charset="0"/>
              </a:rPr>
              <a:t>         = m1.Index;        </a:t>
            </a:r>
            <a:r>
              <a:rPr lang="en-US" sz="1300" dirty="0">
                <a:solidFill>
                  <a:srgbClr val="008000"/>
                </a:solidFill>
                <a:latin typeface="Courier New" pitchFamily="49" charset="0"/>
                <a:cs typeface="Courier New" pitchFamily="49" charset="0"/>
              </a:rPr>
              <a:t>// 0 then 18</a:t>
            </a:r>
          </a:p>
          <a:p>
            <a:pPr eaLnBrk="1" hangingPunct="1">
              <a:buFont typeface="Wingdings" pitchFamily="2" charset="2"/>
              <a:buNone/>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textfound</a:t>
            </a:r>
            <a:r>
              <a:rPr lang="en-US" sz="1300" dirty="0">
                <a:latin typeface="Courier New" pitchFamily="49" charset="0"/>
                <a:cs typeface="Courier New" pitchFamily="49" charset="0"/>
              </a:rPr>
              <a:t> = m1.Value;        </a:t>
            </a:r>
            <a:r>
              <a:rPr lang="en-US" sz="1300" dirty="0">
                <a:solidFill>
                  <a:srgbClr val="008000"/>
                </a:solidFill>
                <a:latin typeface="Courier New" pitchFamily="49" charset="0"/>
                <a:cs typeface="Courier New" pitchFamily="49" charset="0"/>
              </a:rPr>
              <a:t>// fwa@fsoft.com.vn then fpt@fsoft.com.vn</a:t>
            </a:r>
          </a:p>
          <a:p>
            <a:pPr eaLnBrk="1" hangingPunct="1">
              <a:buFont typeface="Wingdings" pitchFamily="2" charset="2"/>
              <a:buNone/>
              <a:defRPr/>
            </a:pPr>
            <a:r>
              <a:rPr lang="en-US" sz="1300" dirty="0">
                <a:solidFill>
                  <a:srgbClr val="008000"/>
                </a:solidFill>
                <a:latin typeface="Courier New" pitchFamily="49" charset="0"/>
                <a:cs typeface="Courier New" pitchFamily="49" charset="0"/>
              </a:rPr>
              <a:t>                                // m1.Success is always true in collection</a:t>
            </a:r>
          </a:p>
          <a:p>
            <a:pPr eaLnBrk="1" hangingPunct="1">
              <a:buFont typeface="Wingdings" pitchFamily="2" charset="2"/>
              <a:buNone/>
              <a:defRPr/>
            </a:pPr>
            <a:r>
              <a:rPr lang="en-US" sz="1300" dirty="0">
                <a:latin typeface="Courier New" pitchFamily="49" charset="0"/>
                <a:cs typeface="Courier New" pitchFamily="49" charset="0"/>
              </a:rPr>
              <a:t>}</a:t>
            </a:r>
          </a:p>
          <a:p>
            <a:pPr>
              <a:buNone/>
              <a:defRPr/>
            </a:pPr>
            <a:r>
              <a:rPr lang="en-US" sz="1300" dirty="0">
                <a:solidFill>
                  <a:srgbClr val="008000"/>
                </a:solidFill>
                <a:latin typeface="Courier New" pitchFamily="49" charset="0"/>
                <a:cs typeface="Courier New" pitchFamily="49" charset="0"/>
              </a:rPr>
              <a:t>// Removes whitespace between a word character and . or ,</a:t>
            </a:r>
          </a:p>
          <a:p>
            <a:pPr>
              <a:buNone/>
              <a:defRPr/>
            </a:pPr>
            <a:r>
              <a:rPr lang="nn-NO" sz="1300" dirty="0">
                <a:solidFill>
                  <a:schemeClr val="accent5">
                    <a:lumMod val="75000"/>
                  </a:schemeClr>
                </a:solidFill>
                <a:latin typeface="Courier New" pitchFamily="49" charset="0"/>
                <a:cs typeface="Courier New" pitchFamily="49" charset="0"/>
              </a:rPr>
              <a:t>Regex</a:t>
            </a:r>
            <a:r>
              <a:rPr lang="nn-NO" sz="1300" dirty="0">
                <a:latin typeface="Courier New" pitchFamily="49" charset="0"/>
                <a:cs typeface="Courier New" pitchFamily="49" charset="0"/>
              </a:rPr>
              <a:t> rgx = </a:t>
            </a:r>
            <a:r>
              <a:rPr lang="nn-NO" sz="1300" dirty="0">
                <a:solidFill>
                  <a:srgbClr val="0000FF"/>
                </a:solidFill>
                <a:latin typeface="Courier New" pitchFamily="49" charset="0"/>
                <a:cs typeface="Courier New" pitchFamily="49" charset="0"/>
              </a:rPr>
              <a:t>new</a:t>
            </a:r>
            <a:r>
              <a:rPr lang="nn-NO" sz="1300" dirty="0">
                <a:latin typeface="Courier New" pitchFamily="49" charset="0"/>
                <a:cs typeface="Courier New" pitchFamily="49" charset="0"/>
              </a:rPr>
              <a:t> </a:t>
            </a:r>
            <a:r>
              <a:rPr lang="nn-NO" sz="1300" dirty="0">
                <a:solidFill>
                  <a:schemeClr val="accent5">
                    <a:lumMod val="75000"/>
                  </a:schemeClr>
                </a:solidFill>
                <a:latin typeface="Courier New" pitchFamily="49" charset="0"/>
                <a:cs typeface="Courier New" pitchFamily="49" charset="0"/>
              </a:rPr>
              <a:t>Regex</a:t>
            </a:r>
            <a:r>
              <a:rPr lang="nn-NO" sz="1300" dirty="0">
                <a:latin typeface="Courier New" pitchFamily="49" charset="0"/>
                <a:cs typeface="Courier New" pitchFamily="49" charset="0"/>
              </a:rPr>
              <a:t>(</a:t>
            </a:r>
            <a:r>
              <a:rPr lang="nn-NO" sz="1300" dirty="0">
                <a:solidFill>
                  <a:srgbClr val="C00000"/>
                </a:solidFill>
                <a:latin typeface="Courier New" pitchFamily="49" charset="0"/>
                <a:cs typeface="Courier New" pitchFamily="49" charset="0"/>
              </a:rPr>
              <a:t>@"(\w)(\s+)([.,])"</a:t>
            </a:r>
            <a:r>
              <a:rPr lang="nn-NO" sz="1300" dirty="0">
                <a:latin typeface="Courier New" pitchFamily="49" charset="0"/>
                <a:cs typeface="Courier New" pitchFamily="49" charset="0"/>
              </a:rPr>
              <a:t>);</a:t>
            </a:r>
          </a:p>
          <a:p>
            <a:pPr>
              <a:buNone/>
              <a:defRPr/>
            </a:pPr>
            <a:r>
              <a:rPr lang="en-US" sz="1300" dirty="0">
                <a:solidFill>
                  <a:srgbClr val="0000FF"/>
                </a:solidFill>
                <a:latin typeface="Courier New" pitchFamily="49" charset="0"/>
                <a:cs typeface="Courier New" pitchFamily="49" charset="0"/>
              </a:rPr>
              <a:t>string</a:t>
            </a:r>
            <a:r>
              <a:rPr lang="en-US" sz="1300" dirty="0">
                <a:latin typeface="Courier New" pitchFamily="49" charset="0"/>
                <a:cs typeface="Courier New" pitchFamily="49" charset="0"/>
              </a:rPr>
              <a:t> s = </a:t>
            </a:r>
            <a:r>
              <a:rPr lang="en-US" sz="1300" dirty="0" err="1">
                <a:latin typeface="Courier New" pitchFamily="49" charset="0"/>
                <a:cs typeface="Courier New" pitchFamily="49" charset="0"/>
              </a:rPr>
              <a:t>rgx.Replace</a:t>
            </a:r>
            <a:r>
              <a:rPr lang="en-US" sz="1300" dirty="0">
                <a:latin typeface="Courier New" pitchFamily="49" charset="0"/>
                <a:cs typeface="Courier New" pitchFamily="49" charset="0"/>
              </a:rPr>
              <a:t>(</a:t>
            </a:r>
            <a:r>
              <a:rPr lang="en-US" sz="1300" dirty="0">
                <a:solidFill>
                  <a:srgbClr val="C00000"/>
                </a:solidFill>
                <a:latin typeface="Courier New" pitchFamily="49" charset="0"/>
                <a:cs typeface="Courier New" pitchFamily="49" charset="0"/>
              </a:rPr>
              <a:t>"</a:t>
            </a:r>
            <a:r>
              <a:rPr lang="en-US" sz="1300" dirty="0" err="1">
                <a:solidFill>
                  <a:srgbClr val="C00000"/>
                </a:solidFill>
                <a:latin typeface="Courier New" pitchFamily="49" charset="0"/>
                <a:cs typeface="Courier New" pitchFamily="49" charset="0"/>
              </a:rPr>
              <a:t>sdfd</a:t>
            </a:r>
            <a:r>
              <a:rPr lang="en-US" sz="1300" dirty="0">
                <a:solidFill>
                  <a:srgbClr val="C00000"/>
                </a:solidFill>
                <a:latin typeface="Courier New" pitchFamily="49" charset="0"/>
                <a:cs typeface="Courier New" pitchFamily="49" charset="0"/>
              </a:rPr>
              <a:t> . </a:t>
            </a:r>
            <a:r>
              <a:rPr lang="en-US" sz="1300" dirty="0" err="1">
                <a:solidFill>
                  <a:srgbClr val="C00000"/>
                </a:solidFill>
                <a:latin typeface="Courier New" pitchFamily="49" charset="0"/>
                <a:cs typeface="Courier New" pitchFamily="49" charset="0"/>
              </a:rPr>
              <a:t>sdfgdg</a:t>
            </a:r>
            <a:r>
              <a:rPr lang="en-US" sz="1300" dirty="0">
                <a:solidFill>
                  <a:srgbClr val="C00000"/>
                </a:solidFill>
                <a:latin typeface="Courier New" pitchFamily="49" charset="0"/>
                <a:cs typeface="Courier New" pitchFamily="49" charset="0"/>
              </a:rPr>
              <a:t> ,"</a:t>
            </a:r>
            <a:r>
              <a:rPr lang="en-US" sz="1300" dirty="0">
                <a:latin typeface="Courier New" pitchFamily="49" charset="0"/>
                <a:cs typeface="Courier New" pitchFamily="49" charset="0"/>
              </a:rPr>
              <a:t>, </a:t>
            </a:r>
            <a:r>
              <a:rPr lang="en-US" sz="1300" dirty="0">
                <a:solidFill>
                  <a:srgbClr val="C00000"/>
                </a:solidFill>
                <a:latin typeface="Courier New" pitchFamily="49" charset="0"/>
                <a:cs typeface="Courier New" pitchFamily="49" charset="0"/>
              </a:rPr>
              <a:t>@"$1$3"</a:t>
            </a:r>
            <a:r>
              <a:rPr lang="en-US" sz="1300" dirty="0">
                <a:latin typeface="Courier New" pitchFamily="49" charset="0"/>
                <a:cs typeface="Courier New" pitchFamily="49" charset="0"/>
              </a:rPr>
              <a:t>);</a:t>
            </a:r>
          </a:p>
          <a:p>
            <a:pPr eaLnBrk="1" hangingPunct="1">
              <a:buFont typeface="Wingdings" pitchFamily="2" charset="2"/>
              <a:buNone/>
              <a:defRPr/>
            </a:pPr>
            <a:endParaRPr lang="en-US" sz="1300" dirty="0">
              <a:latin typeface="Courier New" pitchFamily="49" charset="0"/>
              <a:cs typeface="Courier New" pitchFamily="49" charset="0"/>
            </a:endParaRPr>
          </a:p>
          <a:p>
            <a:pPr eaLnBrk="1" hangingPunct="1">
              <a:buFont typeface="Wingdings" pitchFamily="2" charset="2"/>
              <a:buNone/>
              <a:defRPr/>
            </a:pPr>
            <a:endParaRPr lang="en-US" sz="1300" dirty="0">
              <a:latin typeface="Courier New" pitchFamily="49" charset="0"/>
              <a:cs typeface="Courier New" pitchFamily="49" charset="0"/>
            </a:endParaRPr>
          </a:p>
        </p:txBody>
      </p:sp>
    </p:spTree>
    <p:extLst>
      <p:ext uri="{BB962C8B-B14F-4D97-AF65-F5344CB8AC3E}">
        <p14:creationId xmlns:p14="http://schemas.microsoft.com/office/powerpoint/2010/main" val="156325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2057400" y="228600"/>
            <a:ext cx="6923088" cy="579437"/>
          </a:xfrm>
        </p:spPr>
        <p:txBody>
          <a:bodyPr>
            <a:normAutofit/>
          </a:bodyPr>
          <a:lstStyle/>
          <a:p>
            <a:r>
              <a:rPr lang="en-US" sz="3000" b="1" i="1" dirty="0">
                <a:latin typeface="Arial" charset="0"/>
                <a:cs typeface="Arial" charset="0"/>
              </a:rPr>
              <a:t>LINQ for Object</a:t>
            </a:r>
          </a:p>
        </p:txBody>
      </p:sp>
      <p:sp>
        <p:nvSpPr>
          <p:cNvPr id="7" name="Content Placeholder 1"/>
          <p:cNvSpPr>
            <a:spLocks noGrp="1"/>
          </p:cNvSpPr>
          <p:nvPr>
            <p:ph idx="4294967295"/>
          </p:nvPr>
        </p:nvSpPr>
        <p:spPr>
          <a:xfrm>
            <a:off x="295835" y="1546411"/>
            <a:ext cx="8848165" cy="4808351"/>
          </a:xfrm>
        </p:spPr>
        <p:txBody>
          <a:bodyPr>
            <a:normAutofit/>
          </a:bodyPr>
          <a:lstStyle/>
          <a:p>
            <a:r>
              <a:rPr lang="en-US" sz="2800" dirty="0"/>
              <a:t> LINQ is a methodology that simplifies and unifies the implementation of any kind of data access. LINQ does not force you to use a specific architecture</a:t>
            </a:r>
          </a:p>
          <a:p>
            <a:r>
              <a:rPr lang="en-US" sz="2800" dirty="0"/>
              <a:t>Type of </a:t>
            </a:r>
            <a:r>
              <a:rPr lang="en-US" sz="2800" dirty="0" err="1"/>
              <a:t>Linq</a:t>
            </a:r>
            <a:r>
              <a:rPr lang="en-US" sz="2800" dirty="0"/>
              <a:t>: </a:t>
            </a:r>
            <a:r>
              <a:rPr lang="en-US" sz="2800" dirty="0" err="1"/>
              <a:t>Linq</a:t>
            </a:r>
            <a:r>
              <a:rPr lang="en-US" sz="2800" dirty="0"/>
              <a:t> to object, </a:t>
            </a:r>
            <a:r>
              <a:rPr lang="en-US" sz="2800" dirty="0" err="1"/>
              <a:t>linq</a:t>
            </a:r>
            <a:r>
              <a:rPr lang="en-US" sz="2800" dirty="0"/>
              <a:t> to SQL, </a:t>
            </a:r>
            <a:r>
              <a:rPr lang="en-US" sz="2800" dirty="0" err="1"/>
              <a:t>linq</a:t>
            </a:r>
            <a:r>
              <a:rPr lang="en-US" sz="2800" dirty="0"/>
              <a:t> to Entity, </a:t>
            </a:r>
            <a:r>
              <a:rPr lang="en-US" sz="2800" dirty="0" err="1"/>
              <a:t>Linq</a:t>
            </a:r>
            <a:r>
              <a:rPr lang="en-US" sz="2800" dirty="0"/>
              <a:t> to ADO.NET,...</a:t>
            </a:r>
          </a:p>
          <a:p>
            <a:r>
              <a:rPr lang="en-US" sz="2800" dirty="0"/>
              <a:t>LINQ to Objects has the goal of manipulating collections of objects</a:t>
            </a:r>
          </a:p>
        </p:txBody>
      </p:sp>
    </p:spTree>
    <p:extLst>
      <p:ext uri="{BB962C8B-B14F-4D97-AF65-F5344CB8AC3E}">
        <p14:creationId xmlns:p14="http://schemas.microsoft.com/office/powerpoint/2010/main" val="72931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pPr eaLnBrk="1" hangingPunct="1">
              <a:defRPr/>
            </a:pPr>
            <a:r>
              <a:rPr lang="en-US" dirty="0"/>
              <a:t>Agenda</a:t>
            </a:r>
          </a:p>
        </p:txBody>
      </p:sp>
      <p:sp>
        <p:nvSpPr>
          <p:cNvPr id="6147" name="Rectangle 10"/>
          <p:cNvSpPr>
            <a:spLocks noGrp="1" noChangeArrowheads="1"/>
          </p:cNvSpPr>
          <p:nvPr>
            <p:ph type="body" idx="1"/>
          </p:nvPr>
        </p:nvSpPr>
        <p:spPr/>
        <p:txBody>
          <a:bodyPr/>
          <a:lstStyle/>
          <a:p>
            <a:pPr eaLnBrk="1" hangingPunct="1">
              <a:lnSpc>
                <a:spcPct val="90000"/>
              </a:lnSpc>
            </a:pPr>
            <a:r>
              <a:rPr lang="en-US" sz="2800" dirty="0">
                <a:latin typeface="Tahoma" pitchFamily="34" charset="0"/>
                <a:cs typeface="Tahoma" pitchFamily="34" charset="0"/>
              </a:rPr>
              <a:t>Exception Handling</a:t>
            </a:r>
          </a:p>
          <a:p>
            <a:pPr>
              <a:lnSpc>
                <a:spcPct val="90000"/>
              </a:lnSpc>
            </a:pPr>
            <a:r>
              <a:rPr lang="en-US" sz="2800" dirty="0">
                <a:latin typeface="Tahoma" pitchFamily="34" charset="0"/>
                <a:cs typeface="Tahoma" pitchFamily="34" charset="0"/>
              </a:rPr>
              <a:t>Random Number</a:t>
            </a:r>
          </a:p>
          <a:p>
            <a:pPr>
              <a:lnSpc>
                <a:spcPct val="90000"/>
              </a:lnSpc>
            </a:pPr>
            <a:r>
              <a:rPr lang="en-US" sz="2800" dirty="0">
                <a:latin typeface="Tahoma" pitchFamily="34" charset="0"/>
                <a:cs typeface="Tahoma" pitchFamily="34" charset="0"/>
              </a:rPr>
              <a:t>Enumerate</a:t>
            </a:r>
          </a:p>
          <a:p>
            <a:pPr>
              <a:lnSpc>
                <a:spcPct val="90000"/>
              </a:lnSpc>
            </a:pPr>
            <a:r>
              <a:rPr lang="en-US" sz="2800" dirty="0">
                <a:latin typeface="Tahoma" pitchFamily="34" charset="0"/>
                <a:cs typeface="Tahoma" pitchFamily="34" charset="0"/>
              </a:rPr>
              <a:t>Using Regular Expression</a:t>
            </a:r>
          </a:p>
          <a:p>
            <a:pPr>
              <a:lnSpc>
                <a:spcPct val="90000"/>
              </a:lnSpc>
            </a:pPr>
            <a:r>
              <a:rPr lang="en-US" sz="2800" dirty="0">
                <a:latin typeface="Tahoma" pitchFamily="34" charset="0"/>
                <a:cs typeface="Tahoma" pitchFamily="34" charset="0"/>
              </a:rPr>
              <a:t>File I/O</a:t>
            </a:r>
          </a:p>
          <a:p>
            <a:pPr>
              <a:lnSpc>
                <a:spcPct val="90000"/>
              </a:lnSpc>
            </a:pPr>
            <a:r>
              <a:rPr lang="en-US" sz="2800" dirty="0">
                <a:latin typeface="Tahoma" pitchFamily="34" charset="0"/>
                <a:cs typeface="Tahoma" pitchFamily="34" charset="0"/>
              </a:rPr>
              <a:t>Encryption Functions</a:t>
            </a:r>
          </a:p>
          <a:p>
            <a:pPr eaLnBrk="1" hangingPunct="1">
              <a:lnSpc>
                <a:spcPct val="90000"/>
              </a:lnSpc>
            </a:pPr>
            <a:endParaRPr lang="en-US" sz="2800" dirty="0">
              <a:latin typeface="Tahoma" pitchFamily="34" charset="0"/>
              <a:cs typeface="Tahoma"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LINQ for Object</a:t>
            </a:r>
          </a:p>
        </p:txBody>
      </p:sp>
      <p:sp>
        <p:nvSpPr>
          <p:cNvPr id="46083" name="Content Placeholder 2"/>
          <p:cNvSpPr>
            <a:spLocks noGrp="1"/>
          </p:cNvSpPr>
          <p:nvPr>
            <p:ph idx="1"/>
          </p:nvPr>
        </p:nvSpPr>
        <p:spPr>
          <a:xfrm>
            <a:off x="373063" y="1219200"/>
            <a:ext cx="8302625" cy="4906963"/>
          </a:xfrm>
        </p:spPr>
        <p:txBody>
          <a:bodyPr/>
          <a:lstStyle/>
          <a:p>
            <a:pPr>
              <a:buFont typeface="Wingdings" pitchFamily="2" charset="2"/>
              <a:buNone/>
            </a:pPr>
            <a:r>
              <a:rPr lang="en-US" sz="1800">
                <a:solidFill>
                  <a:srgbClr val="00B050"/>
                </a:solidFill>
                <a:latin typeface="Courier New" pitchFamily="49" charset="0"/>
                <a:cs typeface="Courier New" pitchFamily="49" charset="0"/>
              </a:rPr>
              <a:t>// Specify the data source. </a:t>
            </a:r>
          </a:p>
          <a:p>
            <a:pPr>
              <a:buFont typeface="Wingdings" pitchFamily="2" charset="2"/>
              <a:buNone/>
            </a:pPr>
            <a:r>
              <a:rPr lang="en-US" sz="1800">
                <a:solidFill>
                  <a:srgbClr val="0000FF"/>
                </a:solidFill>
                <a:latin typeface="Courier New" pitchFamily="49" charset="0"/>
                <a:cs typeface="Courier New" pitchFamily="49" charset="0"/>
              </a:rPr>
              <a:t>int</a:t>
            </a:r>
            <a:r>
              <a:rPr lang="en-US" sz="1800">
                <a:latin typeface="Courier New" pitchFamily="49" charset="0"/>
                <a:cs typeface="Courier New" pitchFamily="49" charset="0"/>
              </a:rPr>
              <a:t>[] scores = {97, 92, 81, 60};</a:t>
            </a:r>
          </a:p>
          <a:p>
            <a:pPr>
              <a:buFont typeface="Wingdings" pitchFamily="2" charset="2"/>
              <a:buNone/>
            </a:pPr>
            <a:r>
              <a:rPr lang="en-US" sz="1800">
                <a:latin typeface="Courier New" pitchFamily="49" charset="0"/>
                <a:cs typeface="Courier New" pitchFamily="49" charset="0"/>
              </a:rPr>
              <a:t> </a:t>
            </a:r>
          </a:p>
          <a:p>
            <a:pPr>
              <a:buFont typeface="Wingdings" pitchFamily="2" charset="2"/>
              <a:buNone/>
            </a:pPr>
            <a:r>
              <a:rPr lang="en-US" sz="1800">
                <a:solidFill>
                  <a:srgbClr val="00B050"/>
                </a:solidFill>
                <a:latin typeface="Courier New" pitchFamily="49" charset="0"/>
                <a:cs typeface="Courier New" pitchFamily="49" charset="0"/>
              </a:rPr>
              <a:t>// Define the query expression.</a:t>
            </a:r>
          </a:p>
          <a:p>
            <a:pPr>
              <a:buFont typeface="Wingdings" pitchFamily="2" charset="2"/>
              <a:buNone/>
            </a:pPr>
            <a:r>
              <a:rPr lang="en-US" sz="1800">
                <a:latin typeface="Courier New" pitchFamily="49" charset="0"/>
                <a:cs typeface="Courier New" pitchFamily="49" charset="0"/>
              </a:rPr>
              <a:t>IEnumerable&lt;</a:t>
            </a:r>
            <a:r>
              <a:rPr lang="en-US" sz="1800">
                <a:solidFill>
                  <a:srgbClr val="0000FF"/>
                </a:solidFill>
                <a:latin typeface="Courier New" pitchFamily="49" charset="0"/>
                <a:cs typeface="Courier New" pitchFamily="49" charset="0"/>
              </a:rPr>
              <a:t>int</a:t>
            </a:r>
            <a:r>
              <a:rPr lang="en-US" sz="1800">
                <a:latin typeface="Courier New" pitchFamily="49" charset="0"/>
                <a:cs typeface="Courier New" pitchFamily="49" charset="0"/>
              </a:rPr>
              <a:t>&gt; scoreQuery =</a:t>
            </a:r>
          </a:p>
          <a:p>
            <a:pPr>
              <a:buFont typeface="Wingdings" pitchFamily="2" charset="2"/>
              <a:buNone/>
            </a:pPr>
            <a:r>
              <a:rPr lang="en-US" sz="1800">
                <a:latin typeface="Courier New" pitchFamily="49" charset="0"/>
                <a:cs typeface="Courier New" pitchFamily="49" charset="0"/>
              </a:rPr>
              <a:t>    </a:t>
            </a:r>
            <a:r>
              <a:rPr lang="en-US" sz="1800">
                <a:solidFill>
                  <a:srgbClr val="0000FF"/>
                </a:solidFill>
                <a:latin typeface="Courier New" pitchFamily="49" charset="0"/>
                <a:cs typeface="Courier New" pitchFamily="49" charset="0"/>
              </a:rPr>
              <a:t>from</a:t>
            </a:r>
            <a:r>
              <a:rPr lang="en-US" sz="1800">
                <a:latin typeface="Courier New" pitchFamily="49" charset="0"/>
                <a:cs typeface="Courier New" pitchFamily="49" charset="0"/>
              </a:rPr>
              <a:t> score </a:t>
            </a:r>
            <a:r>
              <a:rPr lang="en-US" sz="1800">
                <a:solidFill>
                  <a:srgbClr val="0000FF"/>
                </a:solidFill>
                <a:latin typeface="Courier New" pitchFamily="49" charset="0"/>
                <a:cs typeface="Courier New" pitchFamily="49" charset="0"/>
              </a:rPr>
              <a:t>in</a:t>
            </a:r>
            <a:r>
              <a:rPr lang="en-US" sz="1800">
                <a:latin typeface="Courier New" pitchFamily="49" charset="0"/>
                <a:cs typeface="Courier New" pitchFamily="49" charset="0"/>
              </a:rPr>
              <a:t> scores</a:t>
            </a:r>
          </a:p>
          <a:p>
            <a:pPr>
              <a:buFont typeface="Wingdings" pitchFamily="2" charset="2"/>
              <a:buNone/>
            </a:pPr>
            <a:r>
              <a:rPr lang="en-US" sz="1800">
                <a:latin typeface="Courier New" pitchFamily="49" charset="0"/>
                <a:cs typeface="Courier New" pitchFamily="49" charset="0"/>
              </a:rPr>
              <a:t>    </a:t>
            </a:r>
            <a:r>
              <a:rPr lang="en-US" sz="1800">
                <a:solidFill>
                  <a:srgbClr val="0000FF"/>
                </a:solidFill>
                <a:latin typeface="Courier New" pitchFamily="49" charset="0"/>
                <a:cs typeface="Courier New" pitchFamily="49" charset="0"/>
              </a:rPr>
              <a:t>where</a:t>
            </a:r>
            <a:r>
              <a:rPr lang="en-US" sz="1800">
                <a:latin typeface="Courier New" pitchFamily="49" charset="0"/>
                <a:cs typeface="Courier New" pitchFamily="49" charset="0"/>
              </a:rPr>
              <a:t> score &gt; 80</a:t>
            </a:r>
          </a:p>
          <a:p>
            <a:pPr>
              <a:buFont typeface="Wingdings" pitchFamily="2" charset="2"/>
              <a:buNone/>
            </a:pPr>
            <a:r>
              <a:rPr lang="en-US" sz="1800">
                <a:latin typeface="Courier New" pitchFamily="49" charset="0"/>
                <a:cs typeface="Courier New" pitchFamily="49" charset="0"/>
              </a:rPr>
              <a:t>    </a:t>
            </a:r>
            <a:r>
              <a:rPr lang="en-US" sz="1800">
                <a:solidFill>
                  <a:srgbClr val="0000FF"/>
                </a:solidFill>
                <a:latin typeface="Courier New" pitchFamily="49" charset="0"/>
                <a:cs typeface="Courier New" pitchFamily="49" charset="0"/>
              </a:rPr>
              <a:t>select</a:t>
            </a:r>
            <a:r>
              <a:rPr lang="en-US" sz="1800">
                <a:latin typeface="Courier New" pitchFamily="49" charset="0"/>
                <a:cs typeface="Courier New" pitchFamily="49" charset="0"/>
              </a:rPr>
              <a:t> score;</a:t>
            </a:r>
          </a:p>
          <a:p>
            <a:pPr>
              <a:buFont typeface="Wingdings" pitchFamily="2" charset="2"/>
              <a:buNone/>
            </a:pPr>
            <a:r>
              <a:rPr lang="en-US" sz="1800">
                <a:latin typeface="Courier New" pitchFamily="49" charset="0"/>
                <a:cs typeface="Courier New" pitchFamily="49" charset="0"/>
              </a:rPr>
              <a:t> </a:t>
            </a:r>
          </a:p>
          <a:p>
            <a:pPr>
              <a:buFont typeface="Wingdings" pitchFamily="2" charset="2"/>
              <a:buNone/>
            </a:pPr>
            <a:r>
              <a:rPr lang="en-US" sz="1800">
                <a:solidFill>
                  <a:srgbClr val="00B050"/>
                </a:solidFill>
                <a:latin typeface="Courier New" pitchFamily="49" charset="0"/>
                <a:cs typeface="Courier New" pitchFamily="49" charset="0"/>
              </a:rPr>
              <a:t>// Execute the query. </a:t>
            </a:r>
          </a:p>
          <a:p>
            <a:pPr>
              <a:buFont typeface="Wingdings" pitchFamily="2" charset="2"/>
              <a:buNone/>
            </a:pPr>
            <a:r>
              <a:rPr lang="en-US" sz="1800">
                <a:solidFill>
                  <a:srgbClr val="0000FF"/>
                </a:solidFill>
                <a:latin typeface="Courier New" pitchFamily="49" charset="0"/>
                <a:cs typeface="Courier New" pitchFamily="49" charset="0"/>
              </a:rPr>
              <a:t>foreach </a:t>
            </a:r>
            <a:r>
              <a:rPr lang="en-US" sz="1800">
                <a:latin typeface="Courier New" pitchFamily="49" charset="0"/>
                <a:cs typeface="Courier New" pitchFamily="49" charset="0"/>
              </a:rPr>
              <a:t>(</a:t>
            </a:r>
            <a:r>
              <a:rPr lang="en-US" sz="1800">
                <a:solidFill>
                  <a:srgbClr val="0000FF"/>
                </a:solidFill>
                <a:latin typeface="Courier New" pitchFamily="49" charset="0"/>
                <a:cs typeface="Courier New" pitchFamily="49" charset="0"/>
              </a:rPr>
              <a:t>int</a:t>
            </a:r>
            <a:r>
              <a:rPr lang="en-US" sz="1800">
                <a:latin typeface="Courier New" pitchFamily="49" charset="0"/>
                <a:cs typeface="Courier New" pitchFamily="49" charset="0"/>
              </a:rPr>
              <a:t> i </a:t>
            </a:r>
            <a:r>
              <a:rPr lang="en-US" sz="1800">
                <a:solidFill>
                  <a:srgbClr val="0000FF"/>
                </a:solidFill>
                <a:latin typeface="Courier New" pitchFamily="49" charset="0"/>
                <a:cs typeface="Courier New" pitchFamily="49" charset="0"/>
              </a:rPr>
              <a:t>in</a:t>
            </a:r>
            <a:r>
              <a:rPr lang="en-US" sz="1800">
                <a:latin typeface="Courier New" pitchFamily="49" charset="0"/>
                <a:cs typeface="Courier New" pitchFamily="49" charset="0"/>
              </a:rPr>
              <a:t> scoreQuery){ </a:t>
            </a:r>
          </a:p>
          <a:p>
            <a:pPr>
              <a:buFont typeface="Wingdings" pitchFamily="2" charset="2"/>
              <a:buNone/>
            </a:pPr>
            <a:r>
              <a:rPr lang="en-US" sz="1800">
                <a:latin typeface="Courier New" pitchFamily="49" charset="0"/>
                <a:cs typeface="Courier New" pitchFamily="49" charset="0"/>
              </a:rPr>
              <a:t>    Console.Write(i + " ");</a:t>
            </a:r>
          </a:p>
          <a:p>
            <a:pPr>
              <a:buFont typeface="Wingdings" pitchFamily="2" charset="2"/>
              <a:buNone/>
            </a:pPr>
            <a:r>
              <a:rPr lang="en-US" sz="1800">
                <a:latin typeface="Courier New" pitchFamily="49" charset="0"/>
                <a:cs typeface="Courier New" pitchFamily="49" charset="0"/>
              </a:rPr>
              <a:t>}            </a:t>
            </a:r>
          </a:p>
          <a:p>
            <a:pPr>
              <a:buFont typeface="Wingdings" pitchFamily="2" charset="2"/>
              <a:buNone/>
            </a:pPr>
            <a:r>
              <a:rPr lang="en-US" sz="1800">
                <a:solidFill>
                  <a:srgbClr val="00B050"/>
                </a:solidFill>
                <a:latin typeface="Courier New" pitchFamily="49" charset="0"/>
                <a:cs typeface="Courier New" pitchFamily="49" charset="0"/>
              </a:rPr>
              <a:t>// Output: 97 92 81 </a:t>
            </a:r>
          </a:p>
          <a:p>
            <a:pPr>
              <a:buFont typeface="Wingdings" pitchFamily="2" charset="2"/>
              <a:buNone/>
            </a:pPr>
            <a:endParaRPr lang="en-US" sz="1800">
              <a:latin typeface="Courier New" pitchFamily="49" charset="0"/>
              <a:cs typeface="Courier New" pitchFamily="49" charset="0"/>
            </a:endParaRPr>
          </a:p>
        </p:txBody>
      </p:sp>
    </p:spTree>
    <p:extLst>
      <p:ext uri="{BB962C8B-B14F-4D97-AF65-F5344CB8AC3E}">
        <p14:creationId xmlns:p14="http://schemas.microsoft.com/office/powerpoint/2010/main" val="93334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295400"/>
            <a:ext cx="7696200" cy="5186676"/>
          </a:xfrm>
          <a:prstGeom prst="rect">
            <a:avLst/>
          </a:prstGeom>
        </p:spPr>
        <p:txBody>
          <a:bodyPr wrap="square">
            <a:spAutoFit/>
          </a:bodyPr>
          <a:lstStyle/>
          <a:p>
            <a:pPr>
              <a:lnSpc>
                <a:spcPct val="150000"/>
              </a:lnSpc>
            </a:pPr>
            <a:r>
              <a:rPr lang="en-US" sz="3200" dirty="0">
                <a:latin typeface="+mn-lt"/>
                <a:cs typeface="+mn-cs"/>
              </a:rPr>
              <a:t>• Show existing data to user </a:t>
            </a:r>
            <a:br>
              <a:rPr lang="en-US" sz="3200" dirty="0">
                <a:latin typeface="+mn-lt"/>
                <a:cs typeface="+mn-cs"/>
              </a:rPr>
            </a:br>
            <a:r>
              <a:rPr lang="en-US" sz="3200" dirty="0">
                <a:latin typeface="+mn-lt"/>
                <a:cs typeface="+mn-cs"/>
              </a:rPr>
              <a:t>• Integrate user-provided data </a:t>
            </a:r>
            <a:br>
              <a:rPr lang="en-US" sz="3200" dirty="0">
                <a:latin typeface="+mn-lt"/>
                <a:cs typeface="+mn-cs"/>
              </a:rPr>
            </a:br>
            <a:r>
              <a:rPr lang="en-US" sz="3200" dirty="0">
                <a:latin typeface="+mn-lt"/>
                <a:cs typeface="+mn-cs"/>
              </a:rPr>
              <a:t>• Serialize objects out of memory </a:t>
            </a:r>
            <a:br>
              <a:rPr lang="en-US" sz="3200" dirty="0">
                <a:latin typeface="+mn-lt"/>
                <a:cs typeface="+mn-cs"/>
              </a:rPr>
            </a:br>
            <a:r>
              <a:rPr lang="en-US" sz="3200" dirty="0">
                <a:latin typeface="+mn-lt"/>
                <a:cs typeface="+mn-cs"/>
              </a:rPr>
              <a:t>• Persist data across sessions </a:t>
            </a:r>
            <a:br>
              <a:rPr lang="en-US" sz="3200" dirty="0">
                <a:latin typeface="+mn-lt"/>
                <a:cs typeface="+mn-cs"/>
              </a:rPr>
            </a:br>
            <a:r>
              <a:rPr lang="en-US" sz="3200" dirty="0">
                <a:latin typeface="+mn-lt"/>
                <a:cs typeface="+mn-cs"/>
              </a:rPr>
              <a:t>• Determine environment configuration </a:t>
            </a:r>
            <a:br>
              <a:rPr lang="en-US" sz="3200" dirty="0">
                <a:latin typeface="+mn-lt"/>
                <a:cs typeface="+mn-cs"/>
              </a:rPr>
            </a:br>
            <a:br>
              <a:rPr lang="en-US" sz="3200" dirty="0">
                <a:latin typeface="+mn-lt"/>
                <a:cs typeface="+mn-cs"/>
              </a:rPr>
            </a:br>
            <a:endParaRPr lang="en-US" sz="3200" dirty="0">
              <a:latin typeface="+mn-lt"/>
              <a:cs typeface="+mn-cs"/>
            </a:endParaRPr>
          </a:p>
        </p:txBody>
      </p:sp>
      <p:sp>
        <p:nvSpPr>
          <p:cNvPr id="4" name="Title 1"/>
          <p:cNvSpPr txBox="1">
            <a:spLocks/>
          </p:cNvSpPr>
          <p:nvPr/>
        </p:nvSpPr>
        <p:spPr>
          <a:xfrm>
            <a:off x="1763713" y="0"/>
            <a:ext cx="6923087" cy="914400"/>
          </a:xfrm>
          <a:prstGeom prst="rect">
            <a:avLst/>
          </a:prstGeom>
        </p:spPr>
        <p:txBody>
          <a:bodyPr/>
          <a:lstStyle/>
          <a:p>
            <a:pPr lvl="0" algn="r"/>
            <a:r>
              <a:rPr lang="en-US" sz="3200" b="1" dirty="0">
                <a:solidFill>
                  <a:srgbClr val="C00000"/>
                </a:solidFill>
                <a:ea typeface="Tahoma" pitchFamily="34" charset="0"/>
              </a:rPr>
              <a:t>File I/O</a:t>
            </a:r>
            <a:endParaRPr lang="en-US" sz="3200" dirty="0"/>
          </a:p>
          <a:p>
            <a:pPr lvl="0" algn="r"/>
            <a:r>
              <a:rPr lang="en-US" sz="2800" b="1" dirty="0">
                <a:solidFill>
                  <a:srgbClr val="C00000"/>
                </a:solidFill>
                <a:ea typeface="Tahoma" pitchFamily="34" charset="0"/>
              </a:rPr>
              <a:t>Why read or write to the file system? </a:t>
            </a:r>
            <a:br>
              <a:rPr lang="en-US" sz="2800" b="1" dirty="0">
                <a:solidFill>
                  <a:srgbClr val="C00000"/>
                </a:solidFill>
                <a:ea typeface="Tahoma" pitchFamily="34" charset="0"/>
              </a:rPr>
            </a:br>
            <a:endParaRPr lang="en-US" sz="2800" b="1" dirty="0">
              <a:solidFill>
                <a:srgbClr val="C00000"/>
              </a:solidFill>
              <a:ea typeface="Tahoma" pitchFamily="34" charset="0"/>
            </a:endParaRPr>
          </a:p>
        </p:txBody>
      </p:sp>
    </p:spTree>
    <p:extLst>
      <p:ext uri="{BB962C8B-B14F-4D97-AF65-F5344CB8AC3E}">
        <p14:creationId xmlns:p14="http://schemas.microsoft.com/office/powerpoint/2010/main" val="30814347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19200"/>
            <a:ext cx="8229600" cy="5262979"/>
          </a:xfrm>
          <a:prstGeom prst="rect">
            <a:avLst/>
          </a:prstGeom>
        </p:spPr>
        <p:txBody>
          <a:bodyPr wrap="square">
            <a:spAutoFit/>
          </a:bodyPr>
          <a:lstStyle/>
          <a:p>
            <a:pPr>
              <a:lnSpc>
                <a:spcPct val="150000"/>
              </a:lnSpc>
            </a:pPr>
            <a:r>
              <a:rPr lang="en-US" sz="2800">
                <a:latin typeface="+mn-lt"/>
                <a:cs typeface="+mn-cs"/>
              </a:rPr>
              <a:t>• </a:t>
            </a:r>
            <a:r>
              <a:rPr lang="en-US" sz="2800" dirty="0">
                <a:latin typeface="+mn-lt"/>
                <a:cs typeface="+mn-cs"/>
              </a:rPr>
              <a:t>This is simplified with Framework methods; open / shut </a:t>
            </a:r>
            <a:br>
              <a:rPr lang="en-US" sz="2800" dirty="0">
                <a:latin typeface="+mn-lt"/>
                <a:cs typeface="+mn-cs"/>
              </a:rPr>
            </a:br>
            <a:r>
              <a:rPr lang="en-US" sz="2800" dirty="0">
                <a:latin typeface="+mn-lt"/>
                <a:cs typeface="+mn-cs"/>
              </a:rPr>
              <a:t>— </a:t>
            </a:r>
            <a:r>
              <a:rPr lang="en-US" sz="2800" dirty="0" err="1">
                <a:latin typeface="+mn-lt"/>
                <a:cs typeface="+mn-cs"/>
              </a:rPr>
              <a:t>FiIe.WriteAllText</a:t>
            </a:r>
            <a:r>
              <a:rPr lang="en-US" sz="2800" dirty="0">
                <a:latin typeface="+mn-lt"/>
                <a:cs typeface="+mn-cs"/>
              </a:rPr>
              <a:t> / </a:t>
            </a:r>
            <a:r>
              <a:rPr lang="en-US" sz="2800" dirty="0" err="1">
                <a:latin typeface="+mn-lt"/>
                <a:cs typeface="+mn-cs"/>
              </a:rPr>
              <a:t>ReadAllText</a:t>
            </a:r>
            <a:r>
              <a:rPr lang="en-US" sz="2800" dirty="0">
                <a:latin typeface="+mn-lt"/>
                <a:cs typeface="+mn-cs"/>
              </a:rPr>
              <a:t> </a:t>
            </a:r>
            <a:br>
              <a:rPr lang="en-US" sz="2800" dirty="0">
                <a:latin typeface="+mn-lt"/>
                <a:cs typeface="+mn-cs"/>
              </a:rPr>
            </a:br>
            <a:r>
              <a:rPr lang="en-US" sz="2800" dirty="0">
                <a:latin typeface="+mn-lt"/>
                <a:cs typeface="+mn-cs"/>
              </a:rPr>
              <a:t>• Open for reading to keep open and keep writing </a:t>
            </a:r>
            <a:br>
              <a:rPr lang="en-US" sz="2800" dirty="0">
                <a:latin typeface="+mn-lt"/>
                <a:cs typeface="+mn-cs"/>
              </a:rPr>
            </a:br>
            <a:r>
              <a:rPr lang="en-US" sz="2800" dirty="0">
                <a:latin typeface="+mn-lt"/>
                <a:cs typeface="+mn-cs"/>
              </a:rPr>
              <a:t>• Open as stream for large payloads and </a:t>
            </a:r>
            <a:r>
              <a:rPr lang="en-US" sz="2800" dirty="0" err="1">
                <a:latin typeface="+mn-lt"/>
                <a:cs typeface="+mn-cs"/>
              </a:rPr>
              <a:t>realtime</a:t>
            </a:r>
            <a:r>
              <a:rPr lang="en-US" sz="2800" dirty="0">
                <a:latin typeface="+mn-lt"/>
                <a:cs typeface="+mn-cs"/>
              </a:rPr>
              <a:t> processing </a:t>
            </a:r>
            <a:br>
              <a:rPr lang="en-US" sz="2800" dirty="0">
                <a:latin typeface="+mn-lt"/>
                <a:cs typeface="+mn-cs"/>
              </a:rPr>
            </a:br>
            <a:br>
              <a:rPr lang="en-US" sz="2800" dirty="0">
                <a:latin typeface="+mn-lt"/>
                <a:cs typeface="+mn-cs"/>
              </a:rPr>
            </a:br>
            <a:endParaRPr lang="en-US" sz="2800" dirty="0">
              <a:latin typeface="+mn-lt"/>
              <a:cs typeface="+mn-cs"/>
            </a:endParaRPr>
          </a:p>
        </p:txBody>
      </p:sp>
      <p:sp>
        <p:nvSpPr>
          <p:cNvPr id="4" name="Title 1"/>
          <p:cNvSpPr txBox="1">
            <a:spLocks/>
          </p:cNvSpPr>
          <p:nvPr/>
        </p:nvSpPr>
        <p:spPr>
          <a:xfrm>
            <a:off x="1763713" y="0"/>
            <a:ext cx="6923087" cy="914400"/>
          </a:xfrm>
          <a:prstGeom prst="rect">
            <a:avLst/>
          </a:prstGeom>
        </p:spPr>
        <p:txBody>
          <a:bodyPr/>
          <a:lstStyle/>
          <a:p>
            <a:pPr lvl="0" algn="r"/>
            <a:r>
              <a:rPr lang="en-US" sz="3200" b="1" dirty="0">
                <a:solidFill>
                  <a:srgbClr val="C00000"/>
                </a:solidFill>
                <a:ea typeface="Tahoma" pitchFamily="34" charset="0"/>
              </a:rPr>
              <a:t>File IO</a:t>
            </a:r>
            <a:endParaRPr lang="en-US" sz="3200" dirty="0"/>
          </a:p>
          <a:p>
            <a:pPr lvl="0" algn="r"/>
            <a:r>
              <a:rPr lang="en-US" sz="2800" b="1" dirty="0">
                <a:solidFill>
                  <a:srgbClr val="C00000"/>
                </a:solidFill>
                <a:ea typeface="Tahoma" pitchFamily="34" charset="0"/>
              </a:rPr>
              <a:t>How do we write to files? </a:t>
            </a:r>
          </a:p>
        </p:txBody>
      </p:sp>
    </p:spTree>
    <p:extLst>
      <p:ext uri="{BB962C8B-B14F-4D97-AF65-F5344CB8AC3E}">
        <p14:creationId xmlns:p14="http://schemas.microsoft.com/office/powerpoint/2010/main" val="351600436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763713" y="76200"/>
            <a:ext cx="6923087" cy="914400"/>
          </a:xfrm>
        </p:spPr>
        <p:txBody>
          <a:bodyPr/>
          <a:lstStyle/>
          <a:p>
            <a:r>
              <a:rPr lang="en-US" dirty="0">
                <a:solidFill>
                  <a:srgbClr val="C00000"/>
                </a:solidFill>
                <a:latin typeface="Arial" charset="0"/>
                <a:cs typeface="Arial" charset="0"/>
              </a:rPr>
              <a:t>File IO </a:t>
            </a:r>
            <a:br>
              <a:rPr lang="en-US" dirty="0">
                <a:solidFill>
                  <a:srgbClr val="C00000"/>
                </a:solidFill>
                <a:latin typeface="Arial" charset="0"/>
                <a:cs typeface="Arial" charset="0"/>
              </a:rPr>
            </a:br>
            <a:r>
              <a:rPr lang="en-US" sz="2800" dirty="0">
                <a:solidFill>
                  <a:srgbClr val="C00000"/>
                </a:solidFill>
                <a:latin typeface="Arial" charset="0"/>
                <a:cs typeface="Arial" charset="0"/>
              </a:rPr>
              <a:t>Plan text file I/O</a:t>
            </a:r>
          </a:p>
        </p:txBody>
      </p:sp>
      <p:sp>
        <p:nvSpPr>
          <p:cNvPr id="3" name="Content Placeholder 2"/>
          <p:cNvSpPr>
            <a:spLocks noGrp="1"/>
          </p:cNvSpPr>
          <p:nvPr>
            <p:ph idx="1"/>
          </p:nvPr>
        </p:nvSpPr>
        <p:spPr/>
        <p:txBody>
          <a:bodyPr/>
          <a:lstStyle/>
          <a:p>
            <a:pPr>
              <a:buFont typeface="Wingdings" pitchFamily="2" charset="2"/>
              <a:buNone/>
              <a:defRPr/>
            </a:pPr>
            <a:r>
              <a:rPr lang="en-US" sz="1400" dirty="0">
                <a:solidFill>
                  <a:srgbClr val="008000"/>
                </a:solidFill>
                <a:latin typeface="Courier New" pitchFamily="49" charset="0"/>
                <a:cs typeface="Courier New" pitchFamily="49" charset="0"/>
              </a:rPr>
              <a:t>// Type</a:t>
            </a:r>
          </a:p>
          <a:p>
            <a:pPr>
              <a:buFont typeface="Wingdings" pitchFamily="2" charset="2"/>
              <a:buNone/>
              <a:defRPr/>
            </a:pPr>
            <a:r>
              <a:rPr lang="en-US" sz="1400" dirty="0">
                <a:solidFill>
                  <a:srgbClr val="0000FF"/>
                </a:solidFill>
                <a:latin typeface="Courier New" pitchFamily="49" charset="0"/>
                <a:cs typeface="Courier New" pitchFamily="49" charset="0"/>
              </a:rPr>
              <a:t>using</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System.IO.</a:t>
            </a:r>
            <a:r>
              <a:rPr lang="en-US" sz="1400" dirty="0" err="1">
                <a:solidFill>
                  <a:schemeClr val="accent5">
                    <a:lumMod val="75000"/>
                  </a:schemeClr>
                </a:solidFill>
                <a:latin typeface="Courier New" pitchFamily="49" charset="0"/>
                <a:cs typeface="Courier New" pitchFamily="49" charset="0"/>
              </a:rPr>
              <a:t>StreamReader</a:t>
            </a:r>
            <a:r>
              <a:rPr lang="en-US" sz="1400" dirty="0">
                <a:latin typeface="Courier New" pitchFamily="49" charset="0"/>
                <a:cs typeface="Courier New" pitchFamily="49" charset="0"/>
              </a:rPr>
              <a:t>;</a:t>
            </a:r>
          </a:p>
          <a:p>
            <a:pPr>
              <a:buFont typeface="Wingdings" pitchFamily="2" charset="2"/>
              <a:buNone/>
              <a:defRPr/>
            </a:pPr>
            <a:r>
              <a:rPr lang="en-US" sz="1400" dirty="0">
                <a:solidFill>
                  <a:srgbClr val="0000FF"/>
                </a:solidFill>
                <a:latin typeface="Courier New" pitchFamily="49" charset="0"/>
                <a:cs typeface="Courier New" pitchFamily="49" charset="0"/>
              </a:rPr>
              <a:t>using</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System.IO.</a:t>
            </a:r>
            <a:r>
              <a:rPr lang="en-US" sz="1400" dirty="0" err="1">
                <a:solidFill>
                  <a:schemeClr val="accent5">
                    <a:lumMod val="75000"/>
                  </a:schemeClr>
                </a:solidFill>
                <a:latin typeface="Courier New" pitchFamily="49" charset="0"/>
                <a:cs typeface="Courier New" pitchFamily="49" charset="0"/>
              </a:rPr>
              <a:t>StreamWriter</a:t>
            </a:r>
            <a:r>
              <a:rPr lang="en-US" sz="1400" dirty="0">
                <a:latin typeface="Courier New" pitchFamily="49" charset="0"/>
                <a:cs typeface="Courier New" pitchFamily="49" charset="0"/>
              </a:rPr>
              <a:t>;</a:t>
            </a:r>
          </a:p>
          <a:p>
            <a:pPr>
              <a:buFont typeface="Wingdings" pitchFamily="2" charset="2"/>
              <a:buNone/>
              <a:defRPr/>
            </a:pPr>
            <a:r>
              <a:rPr lang="en-US" sz="1400" dirty="0">
                <a:solidFill>
                  <a:srgbClr val="0000FF"/>
                </a:solidFill>
                <a:latin typeface="Courier New" pitchFamily="49" charset="0"/>
                <a:cs typeface="Courier New" pitchFamily="49" charset="0"/>
              </a:rPr>
              <a:t>try</a:t>
            </a:r>
            <a:r>
              <a:rPr lang="en-US" sz="1400" dirty="0">
                <a:latin typeface="Courier New" pitchFamily="49" charset="0"/>
                <a:cs typeface="Courier New" pitchFamily="49" charset="0"/>
              </a:rPr>
              <a:t>{</a:t>
            </a:r>
          </a:p>
          <a:p>
            <a:pPr>
              <a:buFont typeface="Wingdings" pitchFamily="2" charset="2"/>
              <a:buNone/>
              <a:defRPr/>
            </a:pP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File exist:</a:t>
            </a:r>
          </a:p>
          <a:p>
            <a:pPr>
              <a:buFont typeface="Wingdings" pitchFamily="2" charset="2"/>
              <a:buNone/>
              <a:defRPr/>
            </a:pPr>
            <a:r>
              <a:rPr lang="en-US" sz="1400" dirty="0">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latin typeface="Courier New" pitchFamily="49" charset="0"/>
                <a:cs typeface="Courier New" pitchFamily="49" charset="0"/>
              </a:rPr>
              <a:t> (</a:t>
            </a:r>
            <a:r>
              <a:rPr lang="en-US" sz="1400" dirty="0" err="1">
                <a:solidFill>
                  <a:schemeClr val="accent5">
                    <a:lumMod val="75000"/>
                  </a:schemeClr>
                </a:solidFill>
                <a:latin typeface="Courier New" pitchFamily="49" charset="0"/>
                <a:cs typeface="Courier New" pitchFamily="49" charset="0"/>
              </a:rPr>
              <a:t>File</a:t>
            </a:r>
            <a:r>
              <a:rPr lang="en-US" sz="1400" dirty="0" err="1">
                <a:latin typeface="Courier New" pitchFamily="49" charset="0"/>
                <a:cs typeface="Courier New" pitchFamily="49" charset="0"/>
              </a:rPr>
              <a:t>.Exists</a:t>
            </a:r>
            <a:r>
              <a:rPr lang="en-US" sz="1400" dirty="0">
                <a:latin typeface="Courier New" pitchFamily="49" charset="0"/>
                <a:cs typeface="Courier New" pitchFamily="49" charset="0"/>
              </a:rPr>
              <a:t>(</a:t>
            </a:r>
            <a:r>
              <a:rPr lang="en-US" sz="1400" dirty="0">
                <a:solidFill>
                  <a:srgbClr val="C00000"/>
                </a:solidFill>
                <a:latin typeface="Courier New" pitchFamily="49" charset="0"/>
                <a:cs typeface="Courier New" pitchFamily="49" charset="0"/>
              </a:rPr>
              <a:t>"a.txt"</a:t>
            </a:r>
            <a:r>
              <a:rPr lang="en-US" sz="1400" dirty="0">
                <a:latin typeface="Courier New" pitchFamily="49" charset="0"/>
                <a:cs typeface="Courier New" pitchFamily="49" charset="0"/>
              </a:rPr>
              <a:t>)){</a:t>
            </a:r>
          </a:p>
          <a:p>
            <a:pPr>
              <a:buFont typeface="Wingdings" pitchFamily="2" charset="2"/>
              <a:buNone/>
              <a:defRPr/>
            </a:pP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Open</a:t>
            </a:r>
          </a:p>
          <a:p>
            <a:pPr>
              <a:buFont typeface="Wingdings" pitchFamily="2" charset="2"/>
              <a:buNone/>
              <a:defRPr/>
            </a:pPr>
            <a:r>
              <a:rPr lang="en-US" sz="1400" dirty="0">
                <a:latin typeface="Courier New" pitchFamily="49" charset="0"/>
                <a:cs typeface="Courier New" pitchFamily="49" charset="0"/>
              </a:rPr>
              <a:t>      </a:t>
            </a:r>
            <a:r>
              <a:rPr lang="en-US" sz="1400" dirty="0" err="1">
                <a:solidFill>
                  <a:schemeClr val="accent5">
                    <a:lumMod val="75000"/>
                  </a:schemeClr>
                </a:solidFill>
                <a:latin typeface="Courier New" pitchFamily="49" charset="0"/>
                <a:cs typeface="Courier New" pitchFamily="49" charset="0"/>
              </a:rPr>
              <a:t>StreamReader</a:t>
            </a:r>
            <a:r>
              <a:rPr lang="en-US" sz="1400" dirty="0">
                <a:latin typeface="Courier New" pitchFamily="49" charset="0"/>
                <a:cs typeface="Courier New" pitchFamily="49" charset="0"/>
              </a:rPr>
              <a:t> input = </a:t>
            </a:r>
            <a:r>
              <a:rPr lang="en-US" sz="1400" dirty="0">
                <a:solidFill>
                  <a:srgbClr val="0000FF"/>
                </a:solidFill>
                <a:latin typeface="Courier New" pitchFamily="49" charset="0"/>
                <a:cs typeface="Courier New" pitchFamily="49" charset="0"/>
              </a:rPr>
              <a:t>new</a:t>
            </a:r>
            <a:r>
              <a:rPr lang="en-US" sz="1400" dirty="0">
                <a:latin typeface="Courier New" pitchFamily="49" charset="0"/>
                <a:cs typeface="Courier New" pitchFamily="49" charset="0"/>
              </a:rPr>
              <a:t> </a:t>
            </a:r>
            <a:r>
              <a:rPr lang="en-US" sz="1400" dirty="0" err="1">
                <a:solidFill>
                  <a:schemeClr val="accent5">
                    <a:lumMod val="75000"/>
                  </a:schemeClr>
                </a:solidFill>
                <a:latin typeface="Courier New" pitchFamily="49" charset="0"/>
                <a:cs typeface="Courier New" pitchFamily="49" charset="0"/>
              </a:rPr>
              <a:t>StreamReader</a:t>
            </a:r>
            <a:r>
              <a:rPr lang="en-US" sz="1400" dirty="0">
                <a:latin typeface="Courier New" pitchFamily="49" charset="0"/>
                <a:cs typeface="Courier New" pitchFamily="49" charset="0"/>
              </a:rPr>
              <a:t>(</a:t>
            </a:r>
            <a:r>
              <a:rPr lang="en-US" sz="1400" dirty="0">
                <a:solidFill>
                  <a:srgbClr val="C00000"/>
                </a:solidFill>
                <a:latin typeface="Courier New" pitchFamily="49" charset="0"/>
                <a:cs typeface="Courier New" pitchFamily="49" charset="0"/>
              </a:rPr>
              <a:t>"a.txt"</a:t>
            </a:r>
            <a:r>
              <a:rPr lang="en-US" sz="1400" dirty="0">
                <a:latin typeface="Courier New" pitchFamily="49" charset="0"/>
                <a:cs typeface="Courier New" pitchFamily="49" charset="0"/>
              </a:rPr>
              <a:t>);</a:t>
            </a:r>
          </a:p>
          <a:p>
            <a:pPr>
              <a:buFont typeface="Wingdings" pitchFamily="2" charset="2"/>
              <a:buNone/>
              <a:defRPr/>
            </a:pPr>
            <a:r>
              <a:rPr lang="en-US" sz="1400" dirty="0">
                <a:latin typeface="Courier New" pitchFamily="49" charset="0"/>
                <a:cs typeface="Courier New" pitchFamily="49" charset="0"/>
              </a:rPr>
              <a:t>      </a:t>
            </a:r>
            <a:r>
              <a:rPr lang="en-US" sz="1400" dirty="0" err="1">
                <a:solidFill>
                  <a:schemeClr val="accent5">
                    <a:lumMod val="75000"/>
                  </a:schemeClr>
                </a:solidFill>
                <a:latin typeface="Courier New" pitchFamily="49" charset="0"/>
                <a:cs typeface="Courier New" pitchFamily="49" charset="0"/>
              </a:rPr>
              <a:t>StreamWriter</a:t>
            </a:r>
            <a:r>
              <a:rPr lang="en-US" sz="1400" dirty="0">
                <a:latin typeface="Courier New" pitchFamily="49" charset="0"/>
                <a:cs typeface="Courier New" pitchFamily="49" charset="0"/>
              </a:rPr>
              <a:t> output = </a:t>
            </a:r>
            <a:r>
              <a:rPr lang="en-US" sz="1400" dirty="0">
                <a:solidFill>
                  <a:srgbClr val="0000FF"/>
                </a:solidFill>
                <a:latin typeface="Courier New" pitchFamily="49" charset="0"/>
                <a:cs typeface="Courier New" pitchFamily="49" charset="0"/>
              </a:rPr>
              <a:t>new</a:t>
            </a:r>
            <a:r>
              <a:rPr lang="en-US" sz="1400" dirty="0">
                <a:latin typeface="Courier New" pitchFamily="49" charset="0"/>
                <a:cs typeface="Courier New" pitchFamily="49" charset="0"/>
              </a:rPr>
              <a:t> </a:t>
            </a:r>
            <a:r>
              <a:rPr lang="en-US" sz="1400" dirty="0" err="1">
                <a:solidFill>
                  <a:schemeClr val="accent5">
                    <a:lumMod val="75000"/>
                  </a:schemeClr>
                </a:solidFill>
                <a:latin typeface="Courier New" pitchFamily="49" charset="0"/>
                <a:cs typeface="Courier New" pitchFamily="49" charset="0"/>
              </a:rPr>
              <a:t>StreamWriter</a:t>
            </a:r>
            <a:r>
              <a:rPr lang="en-US" sz="1400" dirty="0">
                <a:latin typeface="Courier New" pitchFamily="49" charset="0"/>
                <a:cs typeface="Courier New" pitchFamily="49" charset="0"/>
              </a:rPr>
              <a:t> (</a:t>
            </a:r>
            <a:r>
              <a:rPr lang="en-US" sz="1400" dirty="0">
                <a:solidFill>
                  <a:srgbClr val="C00000"/>
                </a:solidFill>
                <a:latin typeface="Courier New" pitchFamily="49" charset="0"/>
                <a:cs typeface="Courier New" pitchFamily="49" charset="0"/>
              </a:rPr>
              <a:t>"b.txt"</a:t>
            </a:r>
            <a:r>
              <a:rPr lang="en-US" sz="1400" dirty="0">
                <a:latin typeface="Courier New" pitchFamily="49" charset="0"/>
                <a:cs typeface="Courier New" pitchFamily="49" charset="0"/>
              </a:rPr>
              <a:t>);</a:t>
            </a:r>
          </a:p>
          <a:p>
            <a:pPr>
              <a:buFont typeface="Wingdings" pitchFamily="2" charset="2"/>
              <a:buNone/>
              <a:defRPr/>
            </a:pP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Repeat access until end of input</a:t>
            </a:r>
          </a:p>
          <a:p>
            <a:pPr>
              <a:buFont typeface="Wingdings" pitchFamily="2" charset="2"/>
              <a:buNone/>
              <a:defRPr/>
            </a:pPr>
            <a:r>
              <a:rPr lang="en-US" sz="1400" dirty="0">
                <a:solidFill>
                  <a:srgbClr val="00B050"/>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string</a:t>
            </a:r>
            <a:r>
              <a:rPr lang="en-US" sz="1400" dirty="0">
                <a:latin typeface="Courier New" pitchFamily="49" charset="0"/>
                <a:cs typeface="Courier New" pitchFamily="49" charset="0"/>
              </a:rPr>
              <a:t> line;</a:t>
            </a:r>
            <a:endParaRPr lang="en-US" sz="1400" dirty="0">
              <a:solidFill>
                <a:srgbClr val="00B050"/>
              </a:solidFill>
              <a:latin typeface="Courier New" pitchFamily="49" charset="0"/>
              <a:cs typeface="Courier New" pitchFamily="49" charset="0"/>
            </a:endParaRPr>
          </a:p>
          <a:p>
            <a:pPr>
              <a:buFont typeface="Wingdings" pitchFamily="2" charset="2"/>
              <a:buNone/>
              <a:defRPr/>
            </a:pPr>
            <a:r>
              <a:rPr lang="en-US" sz="1400" dirty="0">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while </a:t>
            </a:r>
            <a:r>
              <a:rPr lang="en-US" sz="1400" dirty="0">
                <a:latin typeface="Courier New" pitchFamily="49" charset="0"/>
                <a:cs typeface="Courier New" pitchFamily="49" charset="0"/>
              </a:rPr>
              <a:t>((line = </a:t>
            </a:r>
            <a:r>
              <a:rPr lang="en-US" sz="1400" dirty="0" err="1">
                <a:latin typeface="Courier New" pitchFamily="49" charset="0"/>
                <a:cs typeface="Courier New" pitchFamily="49" charset="0"/>
              </a:rPr>
              <a:t>input.ReadLine</a:t>
            </a:r>
            <a:r>
              <a:rPr lang="en-US" sz="1400" dirty="0">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null</a:t>
            </a:r>
            <a:r>
              <a:rPr lang="en-US" sz="1400" dirty="0">
                <a:latin typeface="Courier New" pitchFamily="49" charset="0"/>
                <a:cs typeface="Courier New" pitchFamily="49" charset="0"/>
              </a:rPr>
              <a:t>){</a:t>
            </a:r>
          </a:p>
          <a:p>
            <a:pPr>
              <a:buFont typeface="Wingdings" pitchFamily="2" charset="2"/>
              <a:buNone/>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output.WriteLine</a:t>
            </a:r>
            <a:r>
              <a:rPr lang="en-US" sz="1400" dirty="0">
                <a:latin typeface="Courier New" pitchFamily="49" charset="0"/>
                <a:cs typeface="Courier New" pitchFamily="49" charset="0"/>
              </a:rPr>
              <a:t>(line);</a:t>
            </a:r>
          </a:p>
          <a:p>
            <a:pPr>
              <a:buFont typeface="Wingdings" pitchFamily="2" charset="2"/>
              <a:buNone/>
              <a:defRPr/>
            </a:pPr>
            <a:r>
              <a:rPr lang="en-US" sz="1400" dirty="0">
                <a:latin typeface="Courier New" pitchFamily="49" charset="0"/>
                <a:cs typeface="Courier New" pitchFamily="49" charset="0"/>
              </a:rPr>
              <a:t>      }</a:t>
            </a:r>
          </a:p>
          <a:p>
            <a:pPr>
              <a:buFont typeface="Wingdings" pitchFamily="2" charset="2"/>
              <a:buNone/>
              <a:defRPr/>
            </a:pPr>
            <a:r>
              <a:rPr lang="en-US" sz="1400" dirty="0">
                <a:solidFill>
                  <a:srgbClr val="008000"/>
                </a:solidFill>
                <a:latin typeface="Courier New" pitchFamily="49" charset="0"/>
                <a:cs typeface="Courier New" pitchFamily="49" charset="0"/>
              </a:rPr>
              <a:t>      //Close</a:t>
            </a:r>
          </a:p>
          <a:p>
            <a:pPr>
              <a:buFont typeface="Wingdings" pitchFamily="2" charset="2"/>
              <a:buNone/>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input.Close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output.Close</a:t>
            </a:r>
            <a:r>
              <a:rPr lang="en-US" sz="1400" dirty="0">
                <a:latin typeface="Courier New" pitchFamily="49" charset="0"/>
                <a:cs typeface="Courier New" pitchFamily="49" charset="0"/>
              </a:rPr>
              <a:t>();</a:t>
            </a:r>
          </a:p>
          <a:p>
            <a:pPr>
              <a:buFont typeface="Wingdings" pitchFamily="2" charset="2"/>
              <a:buNone/>
              <a:defRPr/>
            </a:pPr>
            <a:r>
              <a:rPr lang="en-US" sz="1400" dirty="0">
                <a:latin typeface="Courier New" pitchFamily="49" charset="0"/>
                <a:cs typeface="Courier New" pitchFamily="49" charset="0"/>
              </a:rPr>
              <a:t>   }</a:t>
            </a:r>
          </a:p>
          <a:p>
            <a:pPr>
              <a:buFont typeface="Wingdings" pitchFamily="2" charset="2"/>
              <a:buNone/>
              <a:defRPr/>
            </a:pPr>
            <a:r>
              <a:rPr lang="en-US" sz="1400" dirty="0">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catch</a:t>
            </a:r>
            <a:r>
              <a:rPr lang="en-US" sz="1400" dirty="0">
                <a:latin typeface="Courier New" pitchFamily="49" charset="0"/>
                <a:cs typeface="Courier New" pitchFamily="49" charset="0"/>
              </a:rPr>
              <a:t> (</a:t>
            </a:r>
            <a:r>
              <a:rPr lang="en-US" sz="1400" dirty="0" err="1">
                <a:solidFill>
                  <a:schemeClr val="accent5">
                    <a:lumMod val="75000"/>
                  </a:schemeClr>
                </a:solidFill>
                <a:latin typeface="Courier New" pitchFamily="49" charset="0"/>
                <a:cs typeface="Courier New" pitchFamily="49" charset="0"/>
              </a:rPr>
              <a:t>IOException</a:t>
            </a:r>
            <a:r>
              <a:rPr lang="en-US" sz="1400" dirty="0">
                <a:latin typeface="Courier New" pitchFamily="49" charset="0"/>
                <a:cs typeface="Courier New" pitchFamily="49" charset="0"/>
              </a:rPr>
              <a:t> e){</a:t>
            </a:r>
          </a:p>
          <a:p>
            <a:pPr>
              <a:buFont typeface="Wingdings" pitchFamily="2" charset="2"/>
              <a:buNone/>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a:t>
            </a:r>
            <a:r>
              <a:rPr lang="en-US" sz="1400" dirty="0" err="1">
                <a:solidFill>
                  <a:schemeClr val="accent5">
                    <a:lumMod val="75000"/>
                  </a:schemeClr>
                </a:solidFill>
                <a:latin typeface="Courier New" pitchFamily="49" charset="0"/>
                <a:cs typeface="Courier New" pitchFamily="49" charset="0"/>
              </a:rPr>
              <a:t>Console</a:t>
            </a:r>
            <a:r>
              <a:rPr lang="en-US" sz="1400" dirty="0" err="1">
                <a:latin typeface="Courier New" pitchFamily="49" charset="0"/>
                <a:cs typeface="Courier New" pitchFamily="49" charset="0"/>
              </a:rPr>
              <a:t>.WriteLine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e.Message</a:t>
            </a:r>
            <a:r>
              <a:rPr lang="en-US" sz="1400" dirty="0">
                <a:latin typeface="Courier New" pitchFamily="49" charset="0"/>
                <a:cs typeface="Courier New" pitchFamily="49" charset="0"/>
              </a:rPr>
              <a:t>);</a:t>
            </a:r>
          </a:p>
          <a:p>
            <a:pPr>
              <a:buFont typeface="Wingdings" pitchFamily="2" charset="2"/>
              <a:buNone/>
              <a:defRPr/>
            </a:pPr>
            <a:r>
              <a:rPr lang="en-US" sz="1400" dirty="0">
                <a:latin typeface="Courier New" pitchFamily="49" charset="0"/>
                <a:cs typeface="Courier New" pitchFamily="49" charset="0"/>
              </a:rPr>
              <a:t>}</a:t>
            </a:r>
          </a:p>
          <a:p>
            <a:pPr>
              <a:buFont typeface="Wingdings" pitchFamily="2" charset="2"/>
              <a:buNone/>
              <a:defRPr/>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3497366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descr="Cover"/>
          <p:cNvPicPr>
            <a:picLocks noChangeAspect="1" noChangeArrowheads="1"/>
          </p:cNvPicPr>
          <p:nvPr/>
        </p:nvPicPr>
        <p:blipFill>
          <a:blip r:embed="rId2"/>
          <a:srcRect/>
          <a:stretch>
            <a:fillRect/>
          </a:stretch>
        </p:blipFill>
        <p:spPr bwMode="auto">
          <a:xfrm>
            <a:off x="0" y="990600"/>
            <a:ext cx="9144000" cy="5181600"/>
          </a:xfrm>
          <a:prstGeom prst="rect">
            <a:avLst/>
          </a:prstGeom>
          <a:noFill/>
        </p:spPr>
      </p:pic>
      <p:sp>
        <p:nvSpPr>
          <p:cNvPr id="3" name="Title 1"/>
          <p:cNvSpPr txBox="1">
            <a:spLocks/>
          </p:cNvSpPr>
          <p:nvPr/>
        </p:nvSpPr>
        <p:spPr>
          <a:xfrm>
            <a:off x="1763713" y="-110836"/>
            <a:ext cx="6923087" cy="831273"/>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C00000"/>
                </a:solidFill>
                <a:effectLst/>
                <a:uLnTx/>
                <a:uFillTx/>
                <a:latin typeface="Arial" charset="0"/>
                <a:ea typeface="Tahoma" pitchFamily="34" charset="0"/>
                <a:cs typeface="Arial" charset="0"/>
              </a:rPr>
              <a:t>File IO</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Arial" charset="0"/>
                <a:ea typeface="Tahoma" pitchFamily="34" charset="0"/>
                <a:cs typeface="Arial" charset="0"/>
              </a:rPr>
              <a:t>Special folder</a:t>
            </a:r>
          </a:p>
        </p:txBody>
      </p:sp>
    </p:spTree>
    <p:extLst>
      <p:ext uri="{BB962C8B-B14F-4D97-AF65-F5344CB8AC3E}">
        <p14:creationId xmlns:p14="http://schemas.microsoft.com/office/powerpoint/2010/main" val="2631507013"/>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Cover"/>
          <p:cNvPicPr>
            <a:picLocks noChangeAspect="1" noChangeArrowheads="1"/>
          </p:cNvPicPr>
          <p:nvPr/>
        </p:nvPicPr>
        <p:blipFill>
          <a:blip r:embed="rId2"/>
          <a:srcRect/>
          <a:stretch>
            <a:fillRect/>
          </a:stretch>
        </p:blipFill>
        <p:spPr bwMode="auto">
          <a:xfrm>
            <a:off x="0" y="1143000"/>
            <a:ext cx="9144000" cy="5257800"/>
          </a:xfrm>
          <a:prstGeom prst="rect">
            <a:avLst/>
          </a:prstGeom>
          <a:noFill/>
        </p:spPr>
      </p:pic>
      <p:sp>
        <p:nvSpPr>
          <p:cNvPr id="3" name="Title 1"/>
          <p:cNvSpPr txBox="1">
            <a:spLocks/>
          </p:cNvSpPr>
          <p:nvPr/>
        </p:nvSpPr>
        <p:spPr>
          <a:xfrm>
            <a:off x="1763713" y="-110836"/>
            <a:ext cx="6923087" cy="831273"/>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C00000"/>
                </a:solidFill>
                <a:effectLst/>
                <a:uLnTx/>
                <a:uFillTx/>
                <a:latin typeface="Arial" charset="0"/>
                <a:ea typeface="Tahoma" pitchFamily="34" charset="0"/>
                <a:cs typeface="Arial" charset="0"/>
              </a:rPr>
              <a:t>File IO</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Arial" charset="0"/>
                <a:ea typeface="Tahoma" pitchFamily="34" charset="0"/>
                <a:cs typeface="Arial" charset="0"/>
              </a:rPr>
              <a:t>Files</a:t>
            </a:r>
            <a:r>
              <a:rPr kumimoji="0" lang="en-US" sz="2800" b="1" i="0" u="none" strike="noStrike" kern="1200" cap="none" spc="0" normalizeH="0" noProof="0" dirty="0">
                <a:ln>
                  <a:noFill/>
                </a:ln>
                <a:solidFill>
                  <a:srgbClr val="C00000"/>
                </a:solidFill>
                <a:effectLst/>
                <a:uLnTx/>
                <a:uFillTx/>
                <a:latin typeface="Arial" charset="0"/>
                <a:ea typeface="Tahoma" pitchFamily="34" charset="0"/>
                <a:cs typeface="Arial" charset="0"/>
              </a:rPr>
              <a:t> system accessing</a:t>
            </a:r>
            <a:endParaRPr kumimoji="0" lang="en-US" sz="2800" b="1" i="0" u="none" strike="noStrike" kern="1200" cap="none" spc="0" normalizeH="0" baseline="0" noProof="0" dirty="0">
              <a:ln>
                <a:noFill/>
              </a:ln>
              <a:solidFill>
                <a:srgbClr val="C00000"/>
              </a:solidFill>
              <a:effectLst/>
              <a:uLnTx/>
              <a:uFillTx/>
              <a:latin typeface="Arial" charset="0"/>
              <a:ea typeface="Tahoma" pitchFamily="34" charset="0"/>
              <a:cs typeface="Arial" charset="0"/>
            </a:endParaRPr>
          </a:p>
        </p:txBody>
      </p:sp>
    </p:spTree>
    <p:extLst>
      <p:ext uri="{BB962C8B-B14F-4D97-AF65-F5344CB8AC3E}">
        <p14:creationId xmlns:p14="http://schemas.microsoft.com/office/powerpoint/2010/main" val="2655323796"/>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43000"/>
            <a:ext cx="7086600" cy="5509200"/>
          </a:xfrm>
          <a:prstGeom prst="rect">
            <a:avLst/>
          </a:prstGeom>
        </p:spPr>
        <p:txBody>
          <a:bodyPr wrap="square">
            <a:spAutoFit/>
          </a:bodyPr>
          <a:lstStyle/>
          <a:p>
            <a:br>
              <a:rPr lang="en-US" sz="1600" dirty="0"/>
            </a:br>
            <a:r>
              <a:rPr lang="en-US" sz="2400" dirty="0">
                <a:latin typeface="+mn-lt"/>
                <a:cs typeface="+mn-cs"/>
              </a:rPr>
              <a:t>• An encryption algorithm makes data unreadable to any person </a:t>
            </a:r>
            <a:br>
              <a:rPr lang="en-US" sz="2400" dirty="0">
                <a:latin typeface="+mn-lt"/>
                <a:cs typeface="+mn-cs"/>
              </a:rPr>
            </a:br>
            <a:r>
              <a:rPr lang="en-US" sz="2400" dirty="0">
                <a:latin typeface="+mn-lt"/>
                <a:cs typeface="+mn-cs"/>
              </a:rPr>
              <a:t>or system until the associated decryption algorithm is applied. </a:t>
            </a:r>
            <a:br>
              <a:rPr lang="en-US" sz="2400" dirty="0">
                <a:latin typeface="+mn-lt"/>
                <a:cs typeface="+mn-cs"/>
              </a:rPr>
            </a:br>
            <a:r>
              <a:rPr lang="en-US" sz="2400" dirty="0">
                <a:latin typeface="+mn-lt"/>
                <a:cs typeface="+mn-cs"/>
              </a:rPr>
              <a:t>— Encryption does not hide data; it makes it unreadable </a:t>
            </a:r>
            <a:br>
              <a:rPr lang="en-US" sz="2400" dirty="0">
                <a:latin typeface="+mn-lt"/>
                <a:cs typeface="+mn-cs"/>
              </a:rPr>
            </a:br>
            <a:r>
              <a:rPr lang="en-US" sz="2400" dirty="0">
                <a:latin typeface="+mn-lt"/>
                <a:cs typeface="+mn-cs"/>
              </a:rPr>
              <a:t>— Encryption is not the same as compression </a:t>
            </a:r>
            <a:br>
              <a:rPr lang="en-US" sz="2400" dirty="0">
                <a:latin typeface="+mn-lt"/>
                <a:cs typeface="+mn-cs"/>
              </a:rPr>
            </a:br>
            <a:r>
              <a:rPr lang="en-US" sz="2400" dirty="0">
                <a:latin typeface="+mn-lt"/>
                <a:cs typeface="+mn-cs"/>
              </a:rPr>
              <a:t>• Types of encryption </a:t>
            </a:r>
            <a:br>
              <a:rPr lang="en-US" sz="2400" dirty="0">
                <a:latin typeface="+mn-lt"/>
                <a:cs typeface="+mn-cs"/>
              </a:rPr>
            </a:br>
            <a:r>
              <a:rPr lang="en-US" sz="2400" dirty="0">
                <a:latin typeface="+mn-lt"/>
                <a:cs typeface="+mn-cs"/>
              </a:rPr>
              <a:t>— File Encryption </a:t>
            </a:r>
            <a:br>
              <a:rPr lang="en-US" sz="2400" dirty="0">
                <a:latin typeface="+mn-lt"/>
                <a:cs typeface="+mn-cs"/>
              </a:rPr>
            </a:br>
            <a:r>
              <a:rPr lang="en-US" sz="2400" dirty="0">
                <a:latin typeface="+mn-lt"/>
                <a:cs typeface="+mn-cs"/>
              </a:rPr>
              <a:t>— Windows Data Protection </a:t>
            </a:r>
            <a:br>
              <a:rPr lang="en-US" sz="2400" dirty="0">
                <a:latin typeface="+mn-lt"/>
                <a:cs typeface="+mn-cs"/>
              </a:rPr>
            </a:br>
            <a:r>
              <a:rPr lang="en-US" sz="2400" dirty="0">
                <a:latin typeface="+mn-lt"/>
                <a:cs typeface="+mn-cs"/>
              </a:rPr>
              <a:t>— Hashing, used for signing and validating </a:t>
            </a:r>
            <a:br>
              <a:rPr lang="en-US" sz="2400" dirty="0">
                <a:latin typeface="+mn-lt"/>
                <a:cs typeface="+mn-cs"/>
              </a:rPr>
            </a:br>
            <a:r>
              <a:rPr lang="en-US" sz="2400" dirty="0">
                <a:latin typeface="+mn-lt"/>
                <a:cs typeface="+mn-cs"/>
              </a:rPr>
              <a:t>— Symmetric and Asymmetric </a:t>
            </a:r>
            <a:br>
              <a:rPr lang="en-US" sz="2400" dirty="0">
                <a:latin typeface="+mn-lt"/>
                <a:cs typeface="+mn-cs"/>
              </a:rPr>
            </a:br>
            <a:br>
              <a:rPr lang="en-US" sz="2400" dirty="0">
                <a:latin typeface="+mn-lt"/>
                <a:cs typeface="+mn-cs"/>
              </a:rPr>
            </a:br>
            <a:endParaRPr lang="en-US" sz="2400" dirty="0">
              <a:latin typeface="+mn-lt"/>
              <a:cs typeface="+mn-cs"/>
            </a:endParaRPr>
          </a:p>
        </p:txBody>
      </p:sp>
      <p:sp>
        <p:nvSpPr>
          <p:cNvPr id="5" name="Title 1"/>
          <p:cNvSpPr txBox="1">
            <a:spLocks/>
          </p:cNvSpPr>
          <p:nvPr/>
        </p:nvSpPr>
        <p:spPr>
          <a:xfrm>
            <a:off x="1763713" y="0"/>
            <a:ext cx="6923087" cy="914400"/>
          </a:xfrm>
          <a:prstGeom prst="rect">
            <a:avLst/>
          </a:prstGeom>
        </p:spPr>
        <p:txBody>
          <a:bodyPr/>
          <a:lstStyle/>
          <a:p>
            <a:pPr lvl="0" algn="r"/>
            <a:r>
              <a:rPr lang="en-US" sz="3200" b="1" dirty="0">
                <a:solidFill>
                  <a:srgbClr val="C00000"/>
                </a:solidFill>
                <a:ea typeface="Tahoma" pitchFamily="34" charset="0"/>
              </a:rPr>
              <a:t>Encryption Functions</a:t>
            </a:r>
            <a:endParaRPr lang="en-US" sz="3200" dirty="0"/>
          </a:p>
          <a:p>
            <a:pPr lvl="0" algn="r"/>
            <a:r>
              <a:rPr lang="en-US" sz="2800" b="1" dirty="0">
                <a:solidFill>
                  <a:srgbClr val="C00000"/>
                </a:solidFill>
                <a:ea typeface="Tahoma" pitchFamily="34" charset="0"/>
              </a:rPr>
              <a:t>What is encryption</a:t>
            </a:r>
          </a:p>
        </p:txBody>
      </p:sp>
    </p:spTree>
    <p:extLst>
      <p:ext uri="{BB962C8B-B14F-4D97-AF65-F5344CB8AC3E}">
        <p14:creationId xmlns:p14="http://schemas.microsoft.com/office/powerpoint/2010/main" val="3461485537"/>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382000" cy="4062651"/>
          </a:xfrm>
          <a:prstGeom prst="rect">
            <a:avLst/>
          </a:prstGeom>
        </p:spPr>
        <p:txBody>
          <a:bodyPr wrap="square">
            <a:spAutoFit/>
          </a:bodyPr>
          <a:lstStyle/>
          <a:p>
            <a:br>
              <a:rPr lang="en-US" dirty="0"/>
            </a:br>
            <a:r>
              <a:rPr lang="en-US" dirty="0"/>
              <a:t>• </a:t>
            </a:r>
            <a:r>
              <a:rPr lang="en-US" sz="2400" dirty="0">
                <a:latin typeface="+mn-lt"/>
                <a:cs typeface="+mn-cs"/>
              </a:rPr>
              <a:t>File Encryption </a:t>
            </a:r>
            <a:br>
              <a:rPr lang="en-US" sz="2400" dirty="0">
                <a:latin typeface="+mn-lt"/>
                <a:cs typeface="+mn-cs"/>
              </a:rPr>
            </a:br>
            <a:r>
              <a:rPr lang="en-US" sz="2400" dirty="0">
                <a:latin typeface="+mn-lt"/>
                <a:cs typeface="+mn-cs"/>
              </a:rPr>
              <a:t>— Encrypts and decrypts files </a:t>
            </a:r>
            <a:br>
              <a:rPr lang="en-US" sz="2400" dirty="0">
                <a:latin typeface="+mn-lt"/>
                <a:cs typeface="+mn-cs"/>
              </a:rPr>
            </a:br>
            <a:r>
              <a:rPr lang="en-US" sz="2400" dirty="0">
                <a:latin typeface="+mn-lt"/>
                <a:cs typeface="+mn-cs"/>
              </a:rPr>
              <a:t>— Fast to encrypt/decrypt </a:t>
            </a:r>
            <a:br>
              <a:rPr lang="en-US" sz="2400" dirty="0">
                <a:latin typeface="+mn-lt"/>
                <a:cs typeface="+mn-cs"/>
              </a:rPr>
            </a:br>
            <a:r>
              <a:rPr lang="en-US" sz="2400" dirty="0">
                <a:latin typeface="+mn-lt"/>
                <a:cs typeface="+mn-cs"/>
              </a:rPr>
              <a:t>— Based on user credentials </a:t>
            </a:r>
            <a:br>
              <a:rPr lang="en-US" sz="2400" dirty="0">
                <a:latin typeface="+mn-lt"/>
                <a:cs typeface="+mn-cs"/>
              </a:rPr>
            </a:br>
            <a:r>
              <a:rPr lang="en-US" sz="2400" dirty="0">
                <a:latin typeface="+mn-lt"/>
                <a:cs typeface="+mn-cs"/>
              </a:rPr>
              <a:t>• Windows Data Protection </a:t>
            </a:r>
            <a:br>
              <a:rPr lang="en-US" sz="2400" dirty="0">
                <a:latin typeface="+mn-lt"/>
                <a:cs typeface="+mn-cs"/>
              </a:rPr>
            </a:br>
            <a:r>
              <a:rPr lang="en-US" sz="2400" dirty="0">
                <a:latin typeface="+mn-lt"/>
                <a:cs typeface="+mn-cs"/>
              </a:rPr>
              <a:t>— Encrypts and decrypts byte[] </a:t>
            </a:r>
            <a:br>
              <a:rPr lang="en-US" sz="2400" dirty="0">
                <a:latin typeface="+mn-lt"/>
                <a:cs typeface="+mn-cs"/>
              </a:rPr>
            </a:br>
            <a:r>
              <a:rPr lang="en-US" sz="2400" dirty="0">
                <a:latin typeface="+mn-lt"/>
                <a:cs typeface="+mn-cs"/>
              </a:rPr>
              <a:t>— Fast to encrypt/decrypt </a:t>
            </a:r>
            <a:br>
              <a:rPr lang="en-US" sz="2400" dirty="0">
                <a:latin typeface="+mn-lt"/>
                <a:cs typeface="+mn-cs"/>
              </a:rPr>
            </a:br>
            <a:r>
              <a:rPr lang="en-US" sz="2400" dirty="0">
                <a:latin typeface="+mn-lt"/>
                <a:cs typeface="+mn-cs"/>
              </a:rPr>
              <a:t>— Based on user credentials </a:t>
            </a:r>
            <a:br>
              <a:rPr lang="en-US" sz="2400" dirty="0">
                <a:latin typeface="+mn-lt"/>
                <a:cs typeface="+mn-cs"/>
              </a:rPr>
            </a:br>
            <a:br>
              <a:rPr lang="en-US" sz="2400" dirty="0">
                <a:latin typeface="+mn-lt"/>
                <a:cs typeface="+mn-cs"/>
              </a:rPr>
            </a:br>
            <a:endParaRPr lang="en-US" sz="2400" dirty="0">
              <a:latin typeface="+mn-lt"/>
              <a:cs typeface="+mn-cs"/>
            </a:endParaRPr>
          </a:p>
        </p:txBody>
      </p:sp>
      <p:sp>
        <p:nvSpPr>
          <p:cNvPr id="4" name="Title 1"/>
          <p:cNvSpPr txBox="1">
            <a:spLocks/>
          </p:cNvSpPr>
          <p:nvPr/>
        </p:nvSpPr>
        <p:spPr>
          <a:xfrm>
            <a:off x="1763713" y="-76200"/>
            <a:ext cx="6923087" cy="914400"/>
          </a:xfrm>
          <a:prstGeom prst="rect">
            <a:avLst/>
          </a:prstGeom>
        </p:spPr>
        <p:txBody>
          <a:bodyPr/>
          <a:lstStyle/>
          <a:p>
            <a:pPr lvl="0" algn="r"/>
            <a:r>
              <a:rPr lang="en-US" sz="3200" b="1" dirty="0">
                <a:solidFill>
                  <a:srgbClr val="C00000"/>
                </a:solidFill>
                <a:ea typeface="Tahoma" pitchFamily="34" charset="0"/>
              </a:rPr>
              <a:t>Encryption Functions</a:t>
            </a:r>
            <a:endParaRPr lang="en-US" sz="3200" dirty="0"/>
          </a:p>
          <a:p>
            <a:pPr lvl="0" algn="r"/>
            <a:r>
              <a:rPr lang="en-US" sz="2800" b="1" dirty="0">
                <a:solidFill>
                  <a:srgbClr val="C00000"/>
                </a:solidFill>
                <a:ea typeface="Tahoma" pitchFamily="34" charset="0"/>
              </a:rPr>
              <a:t>Encryption Methods </a:t>
            </a:r>
          </a:p>
        </p:txBody>
      </p:sp>
    </p:spTree>
    <p:extLst>
      <p:ext uri="{BB962C8B-B14F-4D97-AF65-F5344CB8AC3E}">
        <p14:creationId xmlns:p14="http://schemas.microsoft.com/office/powerpoint/2010/main" val="3986515649"/>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63713" y="0"/>
            <a:ext cx="6923087" cy="914400"/>
          </a:xfrm>
          <a:prstGeom prst="rect">
            <a:avLst/>
          </a:prstGeom>
        </p:spPr>
        <p:txBody>
          <a:bodyPr/>
          <a:lstStyle/>
          <a:p>
            <a:pPr lvl="0" algn="r"/>
            <a:r>
              <a:rPr lang="en-US" sz="3200" b="1" dirty="0">
                <a:solidFill>
                  <a:srgbClr val="C00000"/>
                </a:solidFill>
                <a:ea typeface="Tahoma" pitchFamily="34" charset="0"/>
              </a:rPr>
              <a:t>Encryption Functions</a:t>
            </a:r>
            <a:endParaRPr lang="en-US" sz="3200" dirty="0"/>
          </a:p>
          <a:p>
            <a:pPr lvl="0" algn="r"/>
            <a:r>
              <a:rPr lang="en-US" sz="2800" b="1" dirty="0">
                <a:solidFill>
                  <a:srgbClr val="C00000"/>
                </a:solidFill>
                <a:ea typeface="Tahoma" pitchFamily="34" charset="0"/>
              </a:rPr>
              <a:t>Hashing DEMO </a:t>
            </a:r>
          </a:p>
        </p:txBody>
      </p:sp>
      <p:sp>
        <p:nvSpPr>
          <p:cNvPr id="4" name="Rectangle 3"/>
          <p:cNvSpPr/>
          <p:nvPr/>
        </p:nvSpPr>
        <p:spPr>
          <a:xfrm>
            <a:off x="228600" y="1219200"/>
            <a:ext cx="8686800" cy="4062651"/>
          </a:xfrm>
          <a:prstGeom prst="rect">
            <a:avLst/>
          </a:prstGeom>
        </p:spPr>
        <p:txBody>
          <a:bodyPr wrap="square">
            <a:spAutoFit/>
          </a:bodyPr>
          <a:lstStyle/>
          <a:p>
            <a:br>
              <a:rPr lang="en-US" dirty="0"/>
            </a:br>
            <a:r>
              <a:rPr lang="en-US" sz="2400" dirty="0">
                <a:latin typeface="+mn-lt"/>
                <a:cs typeface="+mn-cs"/>
              </a:rPr>
              <a:t>• One-way encryption </a:t>
            </a:r>
            <a:br>
              <a:rPr lang="en-US" sz="2400" dirty="0">
                <a:latin typeface="+mn-lt"/>
                <a:cs typeface="+mn-cs"/>
              </a:rPr>
            </a:br>
            <a:r>
              <a:rPr lang="en-US" sz="2400" dirty="0">
                <a:latin typeface="+mn-lt"/>
                <a:cs typeface="+mn-cs"/>
              </a:rPr>
              <a:t>• Common algorithms: </a:t>
            </a:r>
            <a:br>
              <a:rPr lang="en-US" sz="2400" dirty="0">
                <a:latin typeface="+mn-lt"/>
                <a:cs typeface="+mn-cs"/>
              </a:rPr>
            </a:br>
            <a:r>
              <a:rPr lang="en-US" sz="2400" dirty="0">
                <a:latin typeface="+mn-lt"/>
                <a:cs typeface="+mn-cs"/>
              </a:rPr>
              <a:t>— MD5 (generates a 16 character hash than can be stored in a </a:t>
            </a:r>
            <a:r>
              <a:rPr lang="en-US" sz="2400" dirty="0" err="1">
                <a:latin typeface="+mn-lt"/>
                <a:cs typeface="+mn-cs"/>
              </a:rPr>
              <a:t>Guid</a:t>
            </a:r>
            <a:r>
              <a:rPr lang="en-US" sz="2400" dirty="0">
                <a:latin typeface="+mn-lt"/>
                <a:cs typeface="+mn-cs"/>
              </a:rPr>
              <a:t>) </a:t>
            </a:r>
            <a:br>
              <a:rPr lang="en-US" sz="2400" dirty="0">
                <a:latin typeface="+mn-lt"/>
                <a:cs typeface="+mn-cs"/>
              </a:rPr>
            </a:br>
            <a:r>
              <a:rPr lang="en-US" sz="2400" dirty="0">
                <a:latin typeface="+mn-lt"/>
                <a:cs typeface="+mn-cs"/>
              </a:rPr>
              <a:t>— SHA (SHA1, SHA256, SHA384, SHA512) </a:t>
            </a:r>
            <a:br>
              <a:rPr lang="en-US" sz="2400" dirty="0">
                <a:latin typeface="+mn-lt"/>
                <a:cs typeface="+mn-cs"/>
              </a:rPr>
            </a:br>
            <a:r>
              <a:rPr lang="en-US" sz="2400" dirty="0">
                <a:latin typeface="+mn-lt"/>
                <a:cs typeface="+mn-cs"/>
              </a:rPr>
              <a:t>• Fast (depending on chosen algorithm) </a:t>
            </a:r>
            <a:br>
              <a:rPr lang="en-US" sz="2400" dirty="0">
                <a:latin typeface="+mn-lt"/>
                <a:cs typeface="+mn-cs"/>
              </a:rPr>
            </a:br>
            <a:r>
              <a:rPr lang="en-US" sz="2400" dirty="0">
                <a:latin typeface="+mn-lt"/>
                <a:cs typeface="+mn-cs"/>
              </a:rPr>
              <a:t>• Used for storing passwords, comparing files, data </a:t>
            </a:r>
            <a:br>
              <a:rPr lang="en-US" sz="2400" dirty="0">
                <a:latin typeface="+mn-lt"/>
                <a:cs typeface="+mn-cs"/>
              </a:rPr>
            </a:br>
            <a:r>
              <a:rPr lang="en-US" sz="2400" dirty="0">
                <a:latin typeface="+mn-lt"/>
                <a:cs typeface="+mn-cs"/>
              </a:rPr>
              <a:t>corruption/tamper checking </a:t>
            </a:r>
            <a:br>
              <a:rPr lang="en-US" sz="2400" dirty="0">
                <a:latin typeface="+mn-lt"/>
                <a:cs typeface="+mn-cs"/>
              </a:rPr>
            </a:br>
            <a:r>
              <a:rPr lang="en-US" sz="2400" dirty="0">
                <a:latin typeface="+mn-lt"/>
                <a:cs typeface="+mn-cs"/>
              </a:rPr>
              <a:t>— Use SHA256 or greater for passwords or other sensitive data </a:t>
            </a:r>
            <a:br>
              <a:rPr lang="en-US" sz="2400" dirty="0">
                <a:latin typeface="+mn-lt"/>
                <a:cs typeface="+mn-cs"/>
              </a:rPr>
            </a:br>
            <a:br>
              <a:rPr lang="en-US" sz="2400" dirty="0">
                <a:latin typeface="+mn-lt"/>
                <a:cs typeface="+mn-cs"/>
              </a:rPr>
            </a:br>
            <a:endParaRPr lang="en-US" sz="2400" dirty="0">
              <a:latin typeface="+mn-lt"/>
              <a:cs typeface="+mn-cs"/>
            </a:endParaRPr>
          </a:p>
        </p:txBody>
      </p:sp>
    </p:spTree>
    <p:extLst>
      <p:ext uri="{BB962C8B-B14F-4D97-AF65-F5344CB8AC3E}">
        <p14:creationId xmlns:p14="http://schemas.microsoft.com/office/powerpoint/2010/main" val="52453119"/>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43001"/>
            <a:ext cx="8382000" cy="3970318"/>
          </a:xfrm>
          <a:prstGeom prst="rect">
            <a:avLst/>
          </a:prstGeom>
        </p:spPr>
        <p:txBody>
          <a:bodyPr wrap="square">
            <a:spAutoFit/>
          </a:bodyPr>
          <a:lstStyle/>
          <a:p>
            <a:br>
              <a:rPr lang="en-US" sz="2400" dirty="0">
                <a:latin typeface="+mn-lt"/>
                <a:cs typeface="+mn-cs"/>
              </a:rPr>
            </a:br>
            <a:r>
              <a:rPr lang="en-US" sz="2400" dirty="0">
                <a:latin typeface="+mn-lt"/>
                <a:cs typeface="+mn-cs"/>
              </a:rPr>
              <a:t>• One key is used for both encryption and decryption </a:t>
            </a:r>
            <a:br>
              <a:rPr lang="en-US" sz="2400" dirty="0">
                <a:latin typeface="+mn-lt"/>
                <a:cs typeface="+mn-cs"/>
              </a:rPr>
            </a:br>
            <a:r>
              <a:rPr lang="en-US" sz="2400" dirty="0">
                <a:latin typeface="+mn-lt"/>
                <a:cs typeface="+mn-cs"/>
              </a:rPr>
              <a:t>• Faster than asymmetric encryption </a:t>
            </a:r>
            <a:br>
              <a:rPr lang="en-US" sz="2400" dirty="0">
                <a:latin typeface="+mn-lt"/>
                <a:cs typeface="+mn-cs"/>
              </a:rPr>
            </a:br>
            <a:r>
              <a:rPr lang="en-US" sz="2400" dirty="0">
                <a:latin typeface="+mn-lt"/>
                <a:cs typeface="+mn-cs"/>
              </a:rPr>
              <a:t>• Cryptography namespace includes five symmetric algorithms: </a:t>
            </a:r>
            <a:br>
              <a:rPr lang="en-US" sz="2400" dirty="0">
                <a:latin typeface="+mn-lt"/>
                <a:cs typeface="+mn-cs"/>
              </a:rPr>
            </a:br>
            <a:r>
              <a:rPr lang="en-US" sz="2400" dirty="0">
                <a:latin typeface="+mn-lt"/>
                <a:cs typeface="+mn-cs"/>
              </a:rPr>
              <a:t>— </a:t>
            </a:r>
            <a:r>
              <a:rPr lang="en-US" sz="2400" dirty="0" err="1">
                <a:latin typeface="+mn-lt"/>
                <a:cs typeface="+mn-cs"/>
              </a:rPr>
              <a:t>Aes</a:t>
            </a:r>
            <a:r>
              <a:rPr lang="en-US" sz="2400" dirty="0">
                <a:latin typeface="+mn-lt"/>
                <a:cs typeface="+mn-cs"/>
              </a:rPr>
              <a:t> (recommended) </a:t>
            </a:r>
            <a:br>
              <a:rPr lang="en-US" sz="2400" dirty="0">
                <a:latin typeface="+mn-lt"/>
                <a:cs typeface="+mn-cs"/>
              </a:rPr>
            </a:br>
            <a:r>
              <a:rPr lang="en-US" sz="2400" dirty="0">
                <a:latin typeface="+mn-lt"/>
                <a:cs typeface="+mn-cs"/>
              </a:rPr>
              <a:t>—DES </a:t>
            </a:r>
            <a:br>
              <a:rPr lang="en-US" sz="2400" dirty="0">
                <a:latin typeface="+mn-lt"/>
                <a:cs typeface="+mn-cs"/>
              </a:rPr>
            </a:br>
            <a:r>
              <a:rPr lang="en-US" sz="2400" dirty="0">
                <a:latin typeface="+mn-lt"/>
                <a:cs typeface="+mn-cs"/>
              </a:rPr>
              <a:t>—RC2 </a:t>
            </a:r>
            <a:br>
              <a:rPr lang="en-US" sz="2400" dirty="0">
                <a:latin typeface="+mn-lt"/>
                <a:cs typeface="+mn-cs"/>
              </a:rPr>
            </a:br>
            <a:r>
              <a:rPr lang="en-US" sz="2400" dirty="0">
                <a:latin typeface="+mn-lt"/>
                <a:cs typeface="+mn-cs"/>
              </a:rPr>
              <a:t>—</a:t>
            </a:r>
            <a:r>
              <a:rPr lang="en-US" sz="2400" dirty="0" err="1">
                <a:latin typeface="+mn-lt"/>
                <a:cs typeface="+mn-cs"/>
              </a:rPr>
              <a:t>RndaeI</a:t>
            </a:r>
            <a:r>
              <a:rPr lang="en-US" sz="2400" dirty="0">
                <a:latin typeface="+mn-lt"/>
                <a:cs typeface="+mn-cs"/>
              </a:rPr>
              <a:t> </a:t>
            </a:r>
            <a:br>
              <a:rPr lang="en-US" sz="2400" dirty="0">
                <a:latin typeface="+mn-lt"/>
                <a:cs typeface="+mn-cs"/>
              </a:rPr>
            </a:br>
            <a:r>
              <a:rPr lang="en-US" sz="2400" dirty="0">
                <a:latin typeface="+mn-lt"/>
                <a:cs typeface="+mn-cs"/>
              </a:rPr>
              <a:t>— </a:t>
            </a:r>
            <a:r>
              <a:rPr lang="en-US" sz="2400" dirty="0" err="1">
                <a:latin typeface="+mn-lt"/>
                <a:cs typeface="+mn-cs"/>
              </a:rPr>
              <a:t>TripeDES</a:t>
            </a:r>
            <a:r>
              <a:rPr lang="en-US" sz="2400" dirty="0">
                <a:latin typeface="+mn-lt"/>
                <a:cs typeface="+mn-cs"/>
              </a:rPr>
              <a:t> </a:t>
            </a:r>
            <a:br>
              <a:rPr lang="en-US" sz="2400" dirty="0">
                <a:latin typeface="+mn-lt"/>
                <a:cs typeface="+mn-cs"/>
              </a:rPr>
            </a:br>
            <a:br>
              <a:rPr lang="en-US" dirty="0"/>
            </a:br>
            <a:endParaRPr lang="en-US" dirty="0"/>
          </a:p>
        </p:txBody>
      </p:sp>
      <p:sp>
        <p:nvSpPr>
          <p:cNvPr id="4" name="Title 1"/>
          <p:cNvSpPr txBox="1">
            <a:spLocks/>
          </p:cNvSpPr>
          <p:nvPr/>
        </p:nvSpPr>
        <p:spPr>
          <a:xfrm>
            <a:off x="1763713" y="-76200"/>
            <a:ext cx="6923087" cy="914400"/>
          </a:xfrm>
          <a:prstGeom prst="rect">
            <a:avLst/>
          </a:prstGeom>
        </p:spPr>
        <p:txBody>
          <a:bodyPr/>
          <a:lstStyle/>
          <a:p>
            <a:pPr lvl="0" algn="r"/>
            <a:r>
              <a:rPr lang="en-US" sz="3200" b="1" dirty="0">
                <a:solidFill>
                  <a:srgbClr val="C00000"/>
                </a:solidFill>
                <a:ea typeface="Tahoma" pitchFamily="34" charset="0"/>
              </a:rPr>
              <a:t>Encryption Functions</a:t>
            </a:r>
            <a:endParaRPr lang="en-US" sz="3200" dirty="0"/>
          </a:p>
          <a:p>
            <a:pPr lvl="0" algn="r"/>
            <a:r>
              <a:rPr lang="en-US" sz="2800" b="1" dirty="0">
                <a:solidFill>
                  <a:srgbClr val="C00000"/>
                </a:solidFill>
                <a:ea typeface="Tahoma" pitchFamily="34" charset="0"/>
              </a:rPr>
              <a:t>Symmetric Encryption DEMO </a:t>
            </a:r>
          </a:p>
        </p:txBody>
      </p:sp>
    </p:spTree>
    <p:extLst>
      <p:ext uri="{BB962C8B-B14F-4D97-AF65-F5344CB8AC3E}">
        <p14:creationId xmlns:p14="http://schemas.microsoft.com/office/powerpoint/2010/main" val="276461540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4294967295"/>
          </p:nvPr>
        </p:nvSpPr>
        <p:spPr bwMode="auto">
          <a:xfrm>
            <a:off x="3810000" y="6553200"/>
            <a:ext cx="2133600" cy="304800"/>
          </a:xfrm>
          <a:prstGeom prst="rect">
            <a:avLst/>
          </a:prstGeom>
          <a:noFill/>
          <a:ln>
            <a:miter lim="800000"/>
            <a:headEnd/>
            <a:tailEnd/>
          </a:ln>
        </p:spPr>
        <p:txBody>
          <a:bodyPr anchor="ctr"/>
          <a:lstStyle/>
          <a:p>
            <a:pPr algn="ctr"/>
            <a:r>
              <a:rPr lang="en-US" sz="1200">
                <a:solidFill>
                  <a:srgbClr val="898989"/>
                </a:solidFill>
              </a:rPr>
              <a:t>Exception Handling in C++</a:t>
            </a:r>
          </a:p>
        </p:txBody>
      </p:sp>
      <p:sp>
        <p:nvSpPr>
          <p:cNvPr id="16387" name="Slide Number Placeholder 5"/>
          <p:cNvSpPr>
            <a:spLocks noGrp="1"/>
          </p:cNvSpPr>
          <p:nvPr>
            <p:ph type="sldNum" sz="quarter" idx="10"/>
          </p:nvPr>
        </p:nvSpPr>
        <p:spPr bwMode="auto">
          <a:xfrm>
            <a:off x="6096000" y="6172200"/>
            <a:ext cx="762000" cy="384175"/>
          </a:xfrm>
          <a:noFill/>
          <a:ln>
            <a:miter lim="800000"/>
            <a:headEnd/>
            <a:tailEnd/>
          </a:ln>
        </p:spPr>
        <p:txBody>
          <a:bodyPr/>
          <a:lstStyle/>
          <a:p>
            <a:fld id="{40D71AFF-47E1-4C00-A4C2-76B3C0052C92}" type="slidenum">
              <a:rPr lang="en-US" smtClean="0"/>
              <a:pPr/>
              <a:t>3</a:t>
            </a:fld>
            <a:endParaRPr lang="en-US"/>
          </a:p>
        </p:txBody>
      </p:sp>
      <p:sp>
        <p:nvSpPr>
          <p:cNvPr id="16388" name="Rectangle 6"/>
          <p:cNvSpPr>
            <a:spLocks noGrp="1" noChangeArrowheads="1"/>
          </p:cNvSpPr>
          <p:nvPr>
            <p:ph type="title"/>
          </p:nvPr>
        </p:nvSpPr>
        <p:spPr/>
        <p:txBody>
          <a:bodyPr/>
          <a:lstStyle/>
          <a:p>
            <a:pPr eaLnBrk="1" hangingPunct="1"/>
            <a:r>
              <a:rPr lang="en-US" dirty="0">
                <a:latin typeface="Arial" charset="0"/>
                <a:cs typeface="Arial" charset="0"/>
              </a:rPr>
              <a:t>Exception Handling</a:t>
            </a:r>
            <a:br>
              <a:rPr lang="en-US" dirty="0">
                <a:latin typeface="Arial" charset="0"/>
                <a:cs typeface="Arial" charset="0"/>
              </a:rPr>
            </a:br>
            <a:r>
              <a:rPr lang="en-US" sz="2800" dirty="0">
                <a:latin typeface="Arial" charset="0"/>
                <a:cs typeface="Arial" charset="0"/>
              </a:rPr>
              <a:t>Introduction</a:t>
            </a:r>
          </a:p>
        </p:txBody>
      </p:sp>
      <p:sp>
        <p:nvSpPr>
          <p:cNvPr id="16389" name="Rectangle 7"/>
          <p:cNvSpPr>
            <a:spLocks noGrp="1" noChangeArrowheads="1"/>
          </p:cNvSpPr>
          <p:nvPr>
            <p:ph type="body" idx="1"/>
          </p:nvPr>
        </p:nvSpPr>
        <p:spPr/>
        <p:txBody>
          <a:bodyPr/>
          <a:lstStyle/>
          <a:p>
            <a:pPr eaLnBrk="1" hangingPunct="1">
              <a:lnSpc>
                <a:spcPct val="90000"/>
              </a:lnSpc>
            </a:pPr>
            <a:r>
              <a:rPr lang="en-US" dirty="0"/>
              <a:t>Exceptions</a:t>
            </a:r>
          </a:p>
          <a:p>
            <a:pPr lvl="1" eaLnBrk="1" hangingPunct="1">
              <a:lnSpc>
                <a:spcPct val="90000"/>
              </a:lnSpc>
            </a:pPr>
            <a:r>
              <a:rPr lang="en-US" dirty="0"/>
              <a:t>Indicate problems that occur during a program’s execution</a:t>
            </a:r>
          </a:p>
          <a:p>
            <a:pPr lvl="1" eaLnBrk="1" hangingPunct="1">
              <a:lnSpc>
                <a:spcPct val="90000"/>
              </a:lnSpc>
            </a:pPr>
            <a:r>
              <a:rPr lang="en-US" dirty="0"/>
              <a:t>Occur infrequently</a:t>
            </a:r>
          </a:p>
          <a:p>
            <a:pPr eaLnBrk="1" hangingPunct="1">
              <a:lnSpc>
                <a:spcPct val="90000"/>
              </a:lnSpc>
            </a:pPr>
            <a:r>
              <a:rPr lang="en-US" dirty="0"/>
              <a:t>Exception handling</a:t>
            </a:r>
          </a:p>
          <a:p>
            <a:pPr lvl="1" eaLnBrk="1" hangingPunct="1">
              <a:lnSpc>
                <a:spcPct val="90000"/>
              </a:lnSpc>
            </a:pPr>
            <a:r>
              <a:rPr lang="en-US" dirty="0"/>
              <a:t>Can resolve exceptions</a:t>
            </a:r>
          </a:p>
          <a:p>
            <a:pPr lvl="2" eaLnBrk="1" hangingPunct="1">
              <a:lnSpc>
                <a:spcPct val="90000"/>
              </a:lnSpc>
            </a:pPr>
            <a:r>
              <a:rPr lang="en-US" dirty="0"/>
              <a:t>Allow a program to continue executing or</a:t>
            </a:r>
          </a:p>
          <a:p>
            <a:pPr lvl="2" eaLnBrk="1" hangingPunct="1">
              <a:lnSpc>
                <a:spcPct val="90000"/>
              </a:lnSpc>
            </a:pPr>
            <a:r>
              <a:rPr lang="en-US" dirty="0"/>
              <a:t>Notify the user of the problem and</a:t>
            </a:r>
          </a:p>
          <a:p>
            <a:pPr lvl="2" eaLnBrk="1" hangingPunct="1">
              <a:lnSpc>
                <a:spcPct val="90000"/>
              </a:lnSpc>
            </a:pPr>
            <a:r>
              <a:rPr lang="en-US" dirty="0"/>
              <a:t>Terminate the program in a controlled manner</a:t>
            </a:r>
          </a:p>
          <a:p>
            <a:pPr lvl="1" eaLnBrk="1" hangingPunct="1">
              <a:lnSpc>
                <a:spcPct val="90000"/>
              </a:lnSpc>
            </a:pPr>
            <a:r>
              <a:rPr lang="en-US" dirty="0"/>
              <a:t>Makes programs robust and fault-tolerant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534400" cy="3693319"/>
          </a:xfrm>
          <a:prstGeom prst="rect">
            <a:avLst/>
          </a:prstGeom>
        </p:spPr>
        <p:txBody>
          <a:bodyPr wrap="square">
            <a:spAutoFit/>
          </a:bodyPr>
          <a:lstStyle/>
          <a:p>
            <a:br>
              <a:rPr lang="en-US" dirty="0"/>
            </a:br>
            <a:r>
              <a:rPr lang="en-US" sz="2400" dirty="0">
                <a:latin typeface="+mn-lt"/>
                <a:cs typeface="+mn-cs"/>
              </a:rPr>
              <a:t>• One key is used for encryption and another key for decryption </a:t>
            </a:r>
            <a:br>
              <a:rPr lang="en-US" sz="2400" dirty="0">
                <a:latin typeface="+mn-lt"/>
                <a:cs typeface="+mn-cs"/>
              </a:rPr>
            </a:br>
            <a:r>
              <a:rPr lang="en-US" sz="2400" dirty="0">
                <a:latin typeface="+mn-lt"/>
                <a:cs typeface="+mn-cs"/>
              </a:rPr>
              <a:t>• Commonly used for digital signatures </a:t>
            </a:r>
            <a:br>
              <a:rPr lang="en-US" sz="2400" dirty="0">
                <a:latin typeface="+mn-lt"/>
                <a:cs typeface="+mn-cs"/>
              </a:rPr>
            </a:br>
            <a:r>
              <a:rPr lang="en-US" sz="2400" dirty="0">
                <a:latin typeface="+mn-lt"/>
                <a:cs typeface="+mn-cs"/>
              </a:rPr>
              <a:t>• Cryptography namespace includes four asymmetric algorithms: </a:t>
            </a:r>
            <a:br>
              <a:rPr lang="en-US" sz="2400" dirty="0">
                <a:latin typeface="+mn-lt"/>
                <a:cs typeface="+mn-cs"/>
              </a:rPr>
            </a:br>
            <a:r>
              <a:rPr lang="en-US" sz="2400" dirty="0">
                <a:latin typeface="+mn-lt"/>
                <a:cs typeface="+mn-cs"/>
              </a:rPr>
              <a:t>-DSA </a:t>
            </a:r>
            <a:br>
              <a:rPr lang="en-US" sz="2400" dirty="0">
                <a:latin typeface="+mn-lt"/>
                <a:cs typeface="+mn-cs"/>
              </a:rPr>
            </a:br>
            <a:r>
              <a:rPr lang="en-US" sz="2400" dirty="0">
                <a:latin typeface="+mn-lt"/>
                <a:cs typeface="+mn-cs"/>
              </a:rPr>
              <a:t>— </a:t>
            </a:r>
            <a:r>
              <a:rPr lang="en-US" sz="2400" dirty="0" err="1">
                <a:latin typeface="+mn-lt"/>
                <a:cs typeface="+mn-cs"/>
              </a:rPr>
              <a:t>ECDiffieHellman</a:t>
            </a:r>
            <a:r>
              <a:rPr lang="en-US" sz="2400" dirty="0">
                <a:latin typeface="+mn-lt"/>
                <a:cs typeface="+mn-cs"/>
              </a:rPr>
              <a:t> </a:t>
            </a:r>
            <a:br>
              <a:rPr lang="en-US" sz="2400" dirty="0">
                <a:latin typeface="+mn-lt"/>
                <a:cs typeface="+mn-cs"/>
              </a:rPr>
            </a:br>
            <a:r>
              <a:rPr lang="en-US" sz="2400" dirty="0">
                <a:latin typeface="+mn-lt"/>
                <a:cs typeface="+mn-cs"/>
              </a:rPr>
              <a:t>—</a:t>
            </a:r>
            <a:r>
              <a:rPr lang="en-US" sz="2400" dirty="0" err="1">
                <a:latin typeface="+mn-lt"/>
                <a:cs typeface="+mn-cs"/>
              </a:rPr>
              <a:t>ECDsa</a:t>
            </a:r>
            <a:r>
              <a:rPr lang="en-US" sz="2400" dirty="0">
                <a:latin typeface="+mn-lt"/>
                <a:cs typeface="+mn-cs"/>
              </a:rPr>
              <a:t> </a:t>
            </a:r>
            <a:br>
              <a:rPr lang="en-US" sz="2400" dirty="0">
                <a:latin typeface="+mn-lt"/>
                <a:cs typeface="+mn-cs"/>
              </a:rPr>
            </a:br>
            <a:r>
              <a:rPr lang="en-US" sz="2400" dirty="0">
                <a:latin typeface="+mn-lt"/>
                <a:cs typeface="+mn-cs"/>
              </a:rPr>
              <a:t>— RSA (most popular) </a:t>
            </a:r>
            <a:br>
              <a:rPr lang="en-US" sz="2400" dirty="0">
                <a:latin typeface="+mn-lt"/>
                <a:cs typeface="+mn-cs"/>
              </a:rPr>
            </a:br>
            <a:br>
              <a:rPr lang="en-US" sz="2400" dirty="0">
                <a:latin typeface="+mn-lt"/>
                <a:cs typeface="+mn-cs"/>
              </a:rPr>
            </a:br>
            <a:endParaRPr lang="en-US" sz="2400" dirty="0">
              <a:latin typeface="+mn-lt"/>
              <a:cs typeface="+mn-cs"/>
            </a:endParaRPr>
          </a:p>
        </p:txBody>
      </p:sp>
      <p:sp>
        <p:nvSpPr>
          <p:cNvPr id="4" name="Title 1"/>
          <p:cNvSpPr txBox="1">
            <a:spLocks/>
          </p:cNvSpPr>
          <p:nvPr/>
        </p:nvSpPr>
        <p:spPr>
          <a:xfrm>
            <a:off x="1763713" y="0"/>
            <a:ext cx="6923087" cy="914400"/>
          </a:xfrm>
          <a:prstGeom prst="rect">
            <a:avLst/>
          </a:prstGeom>
        </p:spPr>
        <p:txBody>
          <a:bodyPr/>
          <a:lstStyle/>
          <a:p>
            <a:pPr lvl="0" algn="r"/>
            <a:r>
              <a:rPr lang="en-US" sz="3200" b="1" dirty="0">
                <a:solidFill>
                  <a:srgbClr val="C00000"/>
                </a:solidFill>
                <a:ea typeface="Tahoma" pitchFamily="34" charset="0"/>
              </a:rPr>
              <a:t>Encryption Functions</a:t>
            </a:r>
            <a:endParaRPr lang="en-US" sz="3200" dirty="0"/>
          </a:p>
          <a:p>
            <a:pPr lvl="0" algn="r"/>
            <a:r>
              <a:rPr lang="en-US" sz="2600" b="1" dirty="0">
                <a:solidFill>
                  <a:srgbClr val="C00000"/>
                </a:solidFill>
                <a:ea typeface="Tahoma" pitchFamily="34" charset="0"/>
              </a:rPr>
              <a:t>Asymmetric/Public Key Encryption DEMO </a:t>
            </a:r>
          </a:p>
        </p:txBody>
      </p:sp>
    </p:spTree>
    <p:extLst>
      <p:ext uri="{BB962C8B-B14F-4D97-AF65-F5344CB8AC3E}">
        <p14:creationId xmlns:p14="http://schemas.microsoft.com/office/powerpoint/2010/main" val="2254433722"/>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ncrypted-tbn3.gstatic.com/images?q=tbn:ANd9GcSMjRd2K5uJ6whNf349YHYX3MMOR5cgpA91-z3CLGYfjMQYG73L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336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31128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162800" cy="609600"/>
          </a:xfrm>
        </p:spPr>
        <p:txBody>
          <a:bodyPr rtlCol="0">
            <a:normAutofit fontScale="90000"/>
          </a:bodyPr>
          <a:lstStyle/>
          <a:p>
            <a:pPr fontAlgn="auto">
              <a:spcAft>
                <a:spcPts val="0"/>
              </a:spcAft>
              <a:defRPr/>
            </a:pPr>
            <a:r>
              <a:rPr lang="en-US" dirty="0">
                <a:latin typeface="Arial" charset="0"/>
                <a:cs typeface="Arial" charset="0"/>
              </a:rPr>
              <a:t>Exception Handling</a:t>
            </a:r>
            <a:br>
              <a:rPr lang="en-US" dirty="0">
                <a:latin typeface="Arial" charset="0"/>
                <a:cs typeface="Arial" charset="0"/>
              </a:rPr>
            </a:br>
            <a:r>
              <a:rPr lang="en-US" sz="3100" dirty="0"/>
              <a:t>General form of try-catch-finally</a:t>
            </a:r>
            <a:endParaRPr lang="en-CA" sz="3100" dirty="0"/>
          </a:p>
        </p:txBody>
      </p:sp>
      <p:sp>
        <p:nvSpPr>
          <p:cNvPr id="3" name="Content Placeholder 2"/>
          <p:cNvSpPr>
            <a:spLocks noGrp="1"/>
          </p:cNvSpPr>
          <p:nvPr>
            <p:ph idx="1"/>
          </p:nvPr>
        </p:nvSpPr>
        <p:spPr/>
        <p:txBody>
          <a:bodyPr rtlCol="0">
            <a:normAutofit fontScale="55000" lnSpcReduction="20000"/>
          </a:bodyPr>
          <a:lstStyle/>
          <a:p>
            <a:pPr fontAlgn="auto">
              <a:spcAft>
                <a:spcPts val="0"/>
              </a:spcAft>
              <a:buFont typeface="Arial" pitchFamily="34" charset="0"/>
              <a:buChar char="•"/>
              <a:defRPr/>
            </a:pPr>
            <a:r>
              <a:rPr lang="en-US" sz="4500" dirty="0"/>
              <a:t>If any exception occurs inside the try block, the control transfers to the appropriate catch block and later to the finally block. </a:t>
            </a:r>
          </a:p>
          <a:p>
            <a:pPr fontAlgn="auto">
              <a:spcAft>
                <a:spcPts val="0"/>
              </a:spcAft>
              <a:buFont typeface="Arial" pitchFamily="34" charset="0"/>
              <a:buChar char="•"/>
              <a:defRPr/>
            </a:pPr>
            <a:r>
              <a:rPr lang="en-US" sz="4500" dirty="0"/>
              <a:t>But in C#, both catch and finally blocks are optional. </a:t>
            </a:r>
          </a:p>
          <a:p>
            <a:pPr fontAlgn="auto">
              <a:spcAft>
                <a:spcPts val="0"/>
              </a:spcAft>
              <a:buFont typeface="Arial" pitchFamily="34" charset="0"/>
              <a:buChar char="•"/>
              <a:defRPr/>
            </a:pPr>
            <a:r>
              <a:rPr lang="en-US" sz="4500" dirty="0"/>
              <a:t>The try block can exist either with one or more catch blocks or a finally block or with both catch and finally blocks. </a:t>
            </a:r>
          </a:p>
          <a:p>
            <a:pPr lvl="1" fontAlgn="auto">
              <a:spcAft>
                <a:spcPts val="0"/>
              </a:spcAft>
              <a:buFont typeface="Arial" pitchFamily="34" charset="0"/>
              <a:buNone/>
              <a:defRPr/>
            </a:pPr>
            <a:r>
              <a:rPr lang="en-US" sz="2900" dirty="0"/>
              <a:t>	try</a:t>
            </a:r>
            <a:br>
              <a:rPr lang="en-US" sz="2900" dirty="0"/>
            </a:br>
            <a:r>
              <a:rPr lang="en-US" sz="2900" dirty="0"/>
              <a:t>{</a:t>
            </a:r>
            <a:br>
              <a:rPr lang="en-US" sz="2900" dirty="0"/>
            </a:br>
            <a:r>
              <a:rPr lang="en-US" sz="2900" dirty="0"/>
              <a:t>// Statement which can cause an exception.</a:t>
            </a:r>
            <a:br>
              <a:rPr lang="en-US" sz="2900" dirty="0"/>
            </a:br>
            <a:r>
              <a:rPr lang="en-US" sz="2900" dirty="0"/>
              <a:t>}</a:t>
            </a:r>
            <a:br>
              <a:rPr lang="en-US" sz="2900" dirty="0"/>
            </a:br>
            <a:r>
              <a:rPr lang="en-US" sz="2900" dirty="0"/>
              <a:t>catch(Type x)</a:t>
            </a:r>
            <a:br>
              <a:rPr lang="en-US" sz="2900" dirty="0"/>
            </a:br>
            <a:r>
              <a:rPr lang="en-US" sz="2900" dirty="0"/>
              <a:t>{</a:t>
            </a:r>
            <a:br>
              <a:rPr lang="en-US" sz="2900" dirty="0"/>
            </a:br>
            <a:r>
              <a:rPr lang="en-US" sz="2900" dirty="0"/>
              <a:t>// Statements for handling the exception</a:t>
            </a:r>
            <a:br>
              <a:rPr lang="en-US" sz="2900" dirty="0"/>
            </a:br>
            <a:r>
              <a:rPr lang="en-US" sz="2900" dirty="0"/>
              <a:t>}</a:t>
            </a:r>
            <a:br>
              <a:rPr lang="en-US" sz="2900" dirty="0"/>
            </a:br>
            <a:r>
              <a:rPr lang="en-US" sz="2900" dirty="0"/>
              <a:t>finally</a:t>
            </a:r>
            <a:br>
              <a:rPr lang="en-US" sz="2900" dirty="0"/>
            </a:br>
            <a:r>
              <a:rPr lang="en-US" sz="2900" dirty="0"/>
              <a:t>{</a:t>
            </a:r>
            <a:br>
              <a:rPr lang="en-US" sz="2900" dirty="0"/>
            </a:br>
            <a:r>
              <a:rPr lang="en-US" sz="2900" dirty="0"/>
              <a:t>//Any cleanup code</a:t>
            </a:r>
            <a:br>
              <a:rPr lang="en-US" sz="2900" dirty="0"/>
            </a:br>
            <a:r>
              <a:rPr lang="en-US" sz="2900" dirty="0"/>
              <a:t>} </a:t>
            </a:r>
            <a:endParaRPr lang="en-CA" sz="2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295400"/>
            <a:ext cx="8458200" cy="3896451"/>
          </a:xfrm>
          <a:prstGeom prst="rect">
            <a:avLst/>
          </a:prstGeom>
          <a:noFill/>
        </p:spPr>
        <p:txBody>
          <a:bodyPr wrap="square" rtlCol="0">
            <a:spAutoFit/>
          </a:bodyPr>
          <a:lstStyle/>
          <a:p>
            <a:pPr eaLnBrk="0" hangingPunct="0">
              <a:spcBef>
                <a:spcPct val="30000"/>
              </a:spcBef>
              <a:defRPr/>
            </a:pPr>
            <a:r>
              <a:rPr lang="en-US" sz="2400" dirty="0"/>
              <a:t>Program will compile but will show an error during execution</a:t>
            </a:r>
          </a:p>
          <a:p>
            <a:pPr eaLnBrk="0" hangingPunct="0">
              <a:spcBef>
                <a:spcPct val="30000"/>
              </a:spcBef>
              <a:defRPr/>
            </a:pPr>
            <a:r>
              <a:rPr lang="en-US" sz="2400" dirty="0"/>
              <a:t>using System;</a:t>
            </a:r>
            <a:br>
              <a:rPr lang="en-US" sz="2400" dirty="0"/>
            </a:br>
            <a:r>
              <a:rPr lang="en-US" sz="2400" dirty="0"/>
              <a:t>class </a:t>
            </a:r>
            <a:r>
              <a:rPr lang="en-US" sz="2400" dirty="0" err="1"/>
              <a:t>MyClient</a:t>
            </a:r>
            <a:r>
              <a:rPr lang="en-US" sz="2400" dirty="0"/>
              <a:t> {</a:t>
            </a:r>
            <a:br>
              <a:rPr lang="en-US" sz="2400" dirty="0"/>
            </a:br>
            <a:r>
              <a:rPr lang="en-US" sz="2400" dirty="0"/>
              <a:t>  public static void Main() {</a:t>
            </a:r>
            <a:br>
              <a:rPr lang="en-US" sz="2400" dirty="0"/>
            </a:br>
            <a:r>
              <a:rPr lang="en-US" sz="2400" dirty="0"/>
              <a:t>    </a:t>
            </a:r>
            <a:r>
              <a:rPr lang="en-US" sz="2400" dirty="0" err="1"/>
              <a:t>int</a:t>
            </a:r>
            <a:r>
              <a:rPr lang="en-US" sz="2400" dirty="0"/>
              <a:t> x = 0;</a:t>
            </a:r>
            <a:br>
              <a:rPr lang="en-US" sz="2400" dirty="0"/>
            </a:br>
            <a:r>
              <a:rPr lang="en-US" sz="2400" dirty="0"/>
              <a:t>    </a:t>
            </a:r>
            <a:r>
              <a:rPr lang="en-US" sz="2400" dirty="0" err="1"/>
              <a:t>int</a:t>
            </a:r>
            <a:r>
              <a:rPr lang="en-US" sz="2400" dirty="0"/>
              <a:t> div = 100/x;</a:t>
            </a:r>
            <a:br>
              <a:rPr lang="en-US" sz="2400" dirty="0"/>
            </a:br>
            <a:r>
              <a:rPr lang="en-US" sz="2400" dirty="0"/>
              <a:t>    </a:t>
            </a:r>
            <a:r>
              <a:rPr lang="en-US" sz="2400" dirty="0" err="1"/>
              <a:t>Console.WriteLine</a:t>
            </a:r>
            <a:r>
              <a:rPr lang="en-US" sz="2400" dirty="0"/>
              <a:t>(div);</a:t>
            </a:r>
            <a:br>
              <a:rPr lang="en-US" sz="2400" dirty="0"/>
            </a:br>
            <a:r>
              <a:rPr lang="en-US" sz="2400" dirty="0"/>
              <a:t>  }</a:t>
            </a:r>
            <a:br>
              <a:rPr lang="en-US" sz="2400" dirty="0"/>
            </a:br>
            <a:r>
              <a:rPr lang="en-US" sz="2400" dirty="0"/>
              <a:t>} </a:t>
            </a:r>
          </a:p>
          <a:p>
            <a:endParaRPr lang="en-GB" sz="2400" dirty="0"/>
          </a:p>
        </p:txBody>
      </p:sp>
      <p:sp>
        <p:nvSpPr>
          <p:cNvPr id="2"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US" sz="2800" dirty="0"/>
              <a:t>Samples 1/2</a:t>
            </a:r>
            <a:endParaRPr lang="en-GB" sz="2800" dirty="0"/>
          </a:p>
        </p:txBody>
      </p:sp>
    </p:spTree>
    <p:extLst>
      <p:ext uri="{BB962C8B-B14F-4D97-AF65-F5344CB8AC3E}">
        <p14:creationId xmlns:p14="http://schemas.microsoft.com/office/powerpoint/2010/main" val="414688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US" sz="2800" dirty="0"/>
              <a:t>Samples 2/2</a:t>
            </a:r>
            <a:endParaRPr lang="en-GB" sz="2800" dirty="0"/>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4113952360"/>
              </p:ext>
            </p:extLst>
          </p:nvPr>
        </p:nvGraphicFramePr>
        <p:xfrm>
          <a:off x="457200" y="1295400"/>
          <a:ext cx="8305800" cy="5125720"/>
        </p:xfrm>
        <a:graphic>
          <a:graphicData uri="http://schemas.openxmlformats.org/drawingml/2006/table">
            <a:tbl>
              <a:tblPr firstRow="1" bandRow="1">
                <a:tableStyleId>{5C22544A-7EE6-4342-B048-85BDC9FD1C3A}</a:tableStyleId>
              </a:tblPr>
              <a:tblGrid>
                <a:gridCol w="4371474">
                  <a:extLst>
                    <a:ext uri="{9D8B030D-6E8A-4147-A177-3AD203B41FA5}">
                      <a16:colId xmlns:a16="http://schemas.microsoft.com/office/drawing/2014/main" val="20000"/>
                    </a:ext>
                  </a:extLst>
                </a:gridCol>
                <a:gridCol w="3934326">
                  <a:extLst>
                    <a:ext uri="{9D8B030D-6E8A-4147-A177-3AD203B41FA5}">
                      <a16:colId xmlns:a16="http://schemas.microsoft.com/office/drawing/2014/main" val="20001"/>
                    </a:ext>
                  </a:extLst>
                </a:gridCol>
              </a:tblGrid>
              <a:tr h="370840">
                <a:tc>
                  <a:txBody>
                    <a:bodyPr/>
                    <a:lstStyle/>
                    <a:p>
                      <a:r>
                        <a:rPr lang="en-US" sz="1800" dirty="0"/>
                        <a:t>With Exception Handling</a:t>
                      </a:r>
                      <a:endParaRPr lang="en-GB" sz="1800" dirty="0"/>
                    </a:p>
                  </a:txBody>
                  <a:tcPr/>
                </a:tc>
                <a:tc>
                  <a:txBody>
                    <a:bodyPr/>
                    <a:lstStyle/>
                    <a:p>
                      <a:r>
                        <a:rPr lang="en-US" sz="1800" dirty="0"/>
                        <a:t>Finally Block</a:t>
                      </a:r>
                      <a:endParaRPr lang="en-GB" sz="1800" dirty="0"/>
                    </a:p>
                  </a:txBody>
                  <a:tcPr/>
                </a:tc>
                <a:extLst>
                  <a:ext uri="{0D108BD9-81ED-4DB2-BD59-A6C34878D82A}">
                    <a16:rowId xmlns:a16="http://schemas.microsoft.com/office/drawing/2014/main" val="10000"/>
                  </a:ext>
                </a:extLst>
              </a:tr>
              <a:tr h="370840">
                <a:tc>
                  <a:txBody>
                    <a:bodyPr/>
                    <a:lstStyle/>
                    <a:p>
                      <a:r>
                        <a:rPr lang="en-GB" sz="1800" dirty="0"/>
                        <a:t>using System;</a:t>
                      </a:r>
                      <a:br>
                        <a:rPr lang="en-GB" sz="1800" dirty="0"/>
                      </a:br>
                      <a:r>
                        <a:rPr lang="en-GB" sz="1800" dirty="0"/>
                        <a:t>class </a:t>
                      </a:r>
                      <a:r>
                        <a:rPr lang="en-GB" sz="1800" dirty="0" err="1"/>
                        <a:t>MyClient</a:t>
                      </a:r>
                      <a:r>
                        <a:rPr lang="en-GB" sz="1800" dirty="0"/>
                        <a:t> {</a:t>
                      </a:r>
                      <a:br>
                        <a:rPr lang="en-GB" sz="1800" dirty="0"/>
                      </a:br>
                      <a:r>
                        <a:rPr lang="en-GB" sz="1800" dirty="0"/>
                        <a:t>public static void Main() {</a:t>
                      </a:r>
                      <a:br>
                        <a:rPr lang="en-GB" sz="1800" dirty="0"/>
                      </a:br>
                      <a:r>
                        <a:rPr lang="en-GB" sz="1800" dirty="0"/>
                        <a:t>  </a:t>
                      </a:r>
                      <a:r>
                        <a:rPr lang="en-GB" sz="1800" dirty="0" err="1"/>
                        <a:t>int</a:t>
                      </a:r>
                      <a:r>
                        <a:rPr lang="en-GB" sz="1800" dirty="0"/>
                        <a:t> x = 0;</a:t>
                      </a:r>
                      <a:br>
                        <a:rPr lang="en-GB" sz="1800" dirty="0"/>
                      </a:br>
                      <a:r>
                        <a:rPr lang="en-GB" sz="1800" dirty="0"/>
                        <a:t>  </a:t>
                      </a:r>
                      <a:r>
                        <a:rPr lang="en-GB" sz="1800" dirty="0" err="1"/>
                        <a:t>int</a:t>
                      </a:r>
                      <a:r>
                        <a:rPr lang="en-GB" sz="1800" dirty="0"/>
                        <a:t> div = 0;</a:t>
                      </a:r>
                      <a:br>
                        <a:rPr lang="en-GB" sz="1800" dirty="0"/>
                      </a:br>
                      <a:r>
                        <a:rPr lang="en-GB" sz="1800" dirty="0"/>
                        <a:t>  try {</a:t>
                      </a:r>
                      <a:br>
                        <a:rPr lang="en-GB" sz="1800" dirty="0"/>
                      </a:br>
                      <a:r>
                        <a:rPr lang="en-GB" sz="1800" dirty="0"/>
                        <a:t>    div = 100/x;</a:t>
                      </a:r>
                      <a:br>
                        <a:rPr lang="en-GB" sz="1800" dirty="0"/>
                      </a:br>
                      <a:r>
                        <a:rPr lang="en-GB" sz="1800" dirty="0"/>
                        <a:t>    </a:t>
                      </a:r>
                      <a:r>
                        <a:rPr lang="en-GB" sz="1800" dirty="0" err="1"/>
                        <a:t>Console.WriteLine</a:t>
                      </a:r>
                      <a:r>
                        <a:rPr lang="en-GB" sz="1800" dirty="0"/>
                        <a:t>(</a:t>
                      </a:r>
                    </a:p>
                    <a:p>
                      <a:r>
                        <a:rPr lang="en-GB" sz="1800" dirty="0"/>
                        <a:t>                 "This line in not executed");</a:t>
                      </a:r>
                      <a:br>
                        <a:rPr lang="en-GB" sz="1800" dirty="0"/>
                      </a:br>
                      <a:r>
                        <a:rPr lang="en-GB" sz="1800" dirty="0"/>
                        <a:t>  }</a:t>
                      </a:r>
                      <a:br>
                        <a:rPr lang="en-GB" sz="1800" dirty="0"/>
                      </a:br>
                      <a:r>
                        <a:rPr lang="en-GB" sz="1800" dirty="0"/>
                        <a:t>  catch(</a:t>
                      </a:r>
                      <a:r>
                        <a:rPr lang="en-GB" sz="1800" dirty="0" err="1"/>
                        <a:t>DivideByZeroException</a:t>
                      </a:r>
                      <a:r>
                        <a:rPr lang="en-GB" sz="1800" dirty="0"/>
                        <a:t> de) {</a:t>
                      </a:r>
                      <a:br>
                        <a:rPr lang="en-GB" sz="1800" dirty="0"/>
                      </a:br>
                      <a:r>
                        <a:rPr lang="en-GB" sz="1800" dirty="0"/>
                        <a:t>    </a:t>
                      </a:r>
                      <a:r>
                        <a:rPr lang="en-GB" sz="1800" dirty="0" err="1"/>
                        <a:t>Console.WriteLine</a:t>
                      </a:r>
                      <a:r>
                        <a:rPr lang="en-GB" sz="1800" dirty="0"/>
                        <a:t>("Exception </a:t>
                      </a:r>
                      <a:r>
                        <a:rPr lang="en-GB" sz="1800" dirty="0" err="1"/>
                        <a:t>occured</a:t>
                      </a:r>
                      <a:r>
                        <a:rPr lang="en-GB" sz="1800" dirty="0"/>
                        <a:t>");</a:t>
                      </a:r>
                      <a:br>
                        <a:rPr lang="en-GB" sz="1800" dirty="0"/>
                      </a:br>
                      <a:r>
                        <a:rPr lang="en-GB" sz="1800" dirty="0"/>
                        <a:t>  }</a:t>
                      </a:r>
                      <a:br>
                        <a:rPr lang="en-GB" sz="1800" dirty="0"/>
                      </a:br>
                      <a:r>
                        <a:rPr lang="en-GB" sz="1800" dirty="0"/>
                        <a:t>  </a:t>
                      </a:r>
                      <a:r>
                        <a:rPr lang="en-GB" sz="1800" dirty="0" err="1"/>
                        <a:t>Console.WriteLine</a:t>
                      </a:r>
                      <a:r>
                        <a:rPr lang="en-GB" sz="1800" dirty="0"/>
                        <a:t>("Result is {0}",div);</a:t>
                      </a:r>
                      <a:br>
                        <a:rPr lang="en-GB" sz="1800" dirty="0"/>
                      </a:br>
                      <a:r>
                        <a:rPr lang="en-GB" sz="1800" dirty="0"/>
                        <a:t>  }</a:t>
                      </a:r>
                      <a:br>
                        <a:rPr lang="en-GB" sz="1800" dirty="0"/>
                      </a:br>
                      <a:r>
                        <a:rPr lang="en-GB" sz="1800" dirty="0"/>
                        <a:t>} </a:t>
                      </a:r>
                    </a:p>
                    <a:p>
                      <a:endParaRPr lang="en-GB" sz="1800" dirty="0"/>
                    </a:p>
                  </a:txBody>
                  <a:tcPr/>
                </a:tc>
                <a:tc>
                  <a:txBody>
                    <a:bodyPr/>
                    <a:lstStyle/>
                    <a:p>
                      <a:r>
                        <a:rPr lang="en-GB" sz="1700" dirty="0"/>
                        <a:t>using System;</a:t>
                      </a:r>
                      <a:br>
                        <a:rPr lang="en-GB" sz="1700" dirty="0"/>
                      </a:br>
                      <a:r>
                        <a:rPr lang="en-GB" sz="1700" dirty="0"/>
                        <a:t>class </a:t>
                      </a:r>
                      <a:r>
                        <a:rPr lang="en-GB" sz="1700" dirty="0" err="1"/>
                        <a:t>MyClient</a:t>
                      </a:r>
                      <a:r>
                        <a:rPr lang="en-GB" sz="1700" dirty="0"/>
                        <a:t> {</a:t>
                      </a:r>
                      <a:br>
                        <a:rPr lang="en-GB" sz="1700" dirty="0"/>
                      </a:br>
                      <a:r>
                        <a:rPr lang="en-GB" sz="1700" dirty="0"/>
                        <a:t>public static void Main() {</a:t>
                      </a:r>
                      <a:br>
                        <a:rPr lang="en-GB" sz="1700" dirty="0"/>
                      </a:br>
                      <a:r>
                        <a:rPr lang="en-GB" sz="1700" dirty="0"/>
                        <a:t>  </a:t>
                      </a:r>
                      <a:r>
                        <a:rPr lang="en-GB" sz="1700" dirty="0" err="1"/>
                        <a:t>int</a:t>
                      </a:r>
                      <a:r>
                        <a:rPr lang="en-GB" sz="1700" dirty="0"/>
                        <a:t> x = 0;</a:t>
                      </a:r>
                      <a:br>
                        <a:rPr lang="en-GB" sz="1700" dirty="0"/>
                      </a:br>
                      <a:r>
                        <a:rPr lang="en-GB" sz="1700" dirty="0"/>
                        <a:t>  </a:t>
                      </a:r>
                      <a:r>
                        <a:rPr lang="en-GB" sz="1700" dirty="0" err="1"/>
                        <a:t>int</a:t>
                      </a:r>
                      <a:r>
                        <a:rPr lang="en-GB" sz="1700" dirty="0"/>
                        <a:t> div = 0;</a:t>
                      </a:r>
                      <a:br>
                        <a:rPr lang="en-GB" sz="1700" dirty="0"/>
                      </a:br>
                      <a:r>
                        <a:rPr lang="en-GB" sz="1700" dirty="0"/>
                        <a:t>  try {</a:t>
                      </a:r>
                      <a:br>
                        <a:rPr lang="en-GB" sz="1700" dirty="0"/>
                      </a:br>
                      <a:r>
                        <a:rPr lang="en-GB" sz="1700" dirty="0"/>
                        <a:t>    div = 100/x;</a:t>
                      </a:r>
                      <a:br>
                        <a:rPr lang="en-GB" sz="1700" dirty="0"/>
                      </a:br>
                      <a:r>
                        <a:rPr lang="en-GB" sz="1700" dirty="0"/>
                        <a:t>    </a:t>
                      </a:r>
                      <a:r>
                        <a:rPr lang="en-GB" sz="1700" dirty="0" err="1"/>
                        <a:t>Console.WriteLine</a:t>
                      </a:r>
                      <a:r>
                        <a:rPr lang="en-GB" sz="1700" dirty="0"/>
                        <a:t>("Not executed line");</a:t>
                      </a:r>
                      <a:br>
                        <a:rPr lang="en-GB" sz="1700" dirty="0"/>
                      </a:br>
                      <a:r>
                        <a:rPr lang="en-GB" sz="1700" dirty="0"/>
                        <a:t>  }</a:t>
                      </a:r>
                      <a:br>
                        <a:rPr lang="en-GB" sz="1700" dirty="0"/>
                      </a:br>
                      <a:r>
                        <a:rPr lang="en-GB" sz="1700" dirty="0"/>
                        <a:t>  catch(</a:t>
                      </a:r>
                      <a:r>
                        <a:rPr lang="en-GB" sz="1700" dirty="0" err="1"/>
                        <a:t>DivideByZeroException</a:t>
                      </a:r>
                      <a:r>
                        <a:rPr lang="en-GB" sz="1700" dirty="0"/>
                        <a:t> de) {</a:t>
                      </a:r>
                      <a:br>
                        <a:rPr lang="en-GB" sz="1700" dirty="0"/>
                      </a:br>
                      <a:r>
                        <a:rPr lang="en-GB" sz="1700" dirty="0"/>
                        <a:t>   </a:t>
                      </a:r>
                      <a:r>
                        <a:rPr lang="en-GB" sz="1700" dirty="0" err="1"/>
                        <a:t>Console.WriteLine</a:t>
                      </a:r>
                      <a:r>
                        <a:rPr lang="en-GB" sz="1700" dirty="0"/>
                        <a:t>("Exception </a:t>
                      </a:r>
                      <a:r>
                        <a:rPr lang="en-GB" sz="1700" dirty="0" err="1"/>
                        <a:t>occured</a:t>
                      </a:r>
                      <a:r>
                        <a:rPr lang="en-GB" sz="1700" dirty="0"/>
                        <a:t>");</a:t>
                      </a:r>
                      <a:br>
                        <a:rPr lang="en-GB" sz="1700" dirty="0"/>
                      </a:br>
                      <a:r>
                        <a:rPr lang="en-GB" sz="1700" dirty="0"/>
                        <a:t>  }</a:t>
                      </a:r>
                      <a:br>
                        <a:rPr lang="en-GB" sz="1700" dirty="0"/>
                      </a:br>
                      <a:r>
                        <a:rPr lang="en-GB" sz="1700" dirty="0"/>
                        <a:t>  finally {</a:t>
                      </a:r>
                      <a:br>
                        <a:rPr lang="en-GB" sz="1700" dirty="0"/>
                      </a:br>
                      <a:r>
                        <a:rPr lang="en-GB" sz="1700" dirty="0"/>
                        <a:t>    </a:t>
                      </a:r>
                      <a:r>
                        <a:rPr lang="en-GB" sz="1700" dirty="0" err="1"/>
                        <a:t>Console.WriteLine</a:t>
                      </a:r>
                      <a:r>
                        <a:rPr lang="en-GB" sz="1700" dirty="0"/>
                        <a:t>("Finally Block");</a:t>
                      </a:r>
                      <a:br>
                        <a:rPr lang="en-GB" sz="1700" dirty="0"/>
                      </a:br>
                      <a:r>
                        <a:rPr lang="en-GB" sz="1700" dirty="0"/>
                        <a:t>  }</a:t>
                      </a:r>
                      <a:br>
                        <a:rPr lang="en-GB" sz="1700" dirty="0"/>
                      </a:br>
                      <a:r>
                        <a:rPr lang="en-GB" sz="1700" dirty="0"/>
                        <a:t>  </a:t>
                      </a:r>
                      <a:r>
                        <a:rPr lang="en-GB" sz="1700" dirty="0" err="1"/>
                        <a:t>Console.WriteLine</a:t>
                      </a:r>
                      <a:r>
                        <a:rPr lang="en-GB" sz="1700" dirty="0"/>
                        <a:t>("Result is {0}",div);</a:t>
                      </a:r>
                      <a:br>
                        <a:rPr lang="en-GB" sz="1700" dirty="0"/>
                      </a:br>
                      <a:r>
                        <a:rPr lang="en-GB" sz="1700" dirty="0"/>
                        <a:t>}</a:t>
                      </a:r>
                      <a:br>
                        <a:rPr lang="en-GB" sz="1700" dirty="0"/>
                      </a:br>
                      <a:r>
                        <a:rPr lang="en-GB" sz="1700" dirty="0"/>
                        <a: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2614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US" sz="2800" dirty="0"/>
              <a:t>Exception Handling Notes</a:t>
            </a:r>
            <a:endParaRPr lang="en-GB" sz="2800" dirty="0"/>
          </a:p>
        </p:txBody>
      </p:sp>
      <p:sp>
        <p:nvSpPr>
          <p:cNvPr id="3" name="Content Placeholder 2"/>
          <p:cNvSpPr>
            <a:spLocks noGrp="1"/>
          </p:cNvSpPr>
          <p:nvPr>
            <p:ph idx="1"/>
          </p:nvPr>
        </p:nvSpPr>
        <p:spPr>
          <a:xfrm>
            <a:off x="457200" y="1219200"/>
            <a:ext cx="4038600" cy="5029200"/>
          </a:xfrm>
        </p:spPr>
        <p:txBody>
          <a:bodyPr/>
          <a:lstStyle/>
          <a:p>
            <a:r>
              <a:rPr lang="en-US" sz="2800" dirty="0"/>
              <a:t>Catch block can be optional</a:t>
            </a:r>
          </a:p>
          <a:p>
            <a:r>
              <a:rPr lang="en-US" sz="2800" dirty="0"/>
              <a:t>There can be multiple catch blocks</a:t>
            </a:r>
          </a:p>
          <a:p>
            <a:r>
              <a:rPr lang="en-US" sz="2800" dirty="0"/>
              <a:t>We can handle all exceptions with the Exception object</a:t>
            </a:r>
          </a:p>
          <a:p>
            <a:pPr fontAlgn="auto">
              <a:spcBef>
                <a:spcPts val="0"/>
              </a:spcBef>
              <a:spcAft>
                <a:spcPts val="0"/>
              </a:spcAft>
              <a:defRPr/>
            </a:pPr>
            <a:r>
              <a:rPr lang="en-US" sz="2800" dirty="0"/>
              <a:t>In C#, it is possible to throw an exception programmatically. </a:t>
            </a:r>
          </a:p>
          <a:p>
            <a:endParaRPr lang="en-GB" sz="2800" dirty="0"/>
          </a:p>
        </p:txBody>
      </p:sp>
      <p:sp>
        <p:nvSpPr>
          <p:cNvPr id="4" name="Content Placeholder 2"/>
          <p:cNvSpPr txBox="1">
            <a:spLocks/>
          </p:cNvSpPr>
          <p:nvPr/>
        </p:nvSpPr>
        <p:spPr bwMode="auto">
          <a:xfrm>
            <a:off x="4495800" y="1066800"/>
            <a:ext cx="4419600" cy="49069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Font typeface="Arial" pitchFamily="34" charset="0"/>
              <a:buNone/>
              <a:defRPr/>
            </a:pPr>
            <a:r>
              <a:rPr lang="en-CA" sz="1800" dirty="0"/>
              <a:t>using System;</a:t>
            </a:r>
          </a:p>
          <a:p>
            <a:pPr fontAlgn="auto">
              <a:spcAft>
                <a:spcPts val="0"/>
              </a:spcAft>
              <a:buFont typeface="Arial" pitchFamily="34" charset="0"/>
              <a:buNone/>
              <a:defRPr/>
            </a:pPr>
            <a:r>
              <a:rPr lang="en-CA" sz="1800" dirty="0"/>
              <a:t>class </a:t>
            </a:r>
            <a:r>
              <a:rPr lang="en-CA" sz="1800" dirty="0" err="1"/>
              <a:t>MyClient</a:t>
            </a:r>
            <a:r>
              <a:rPr lang="en-CA" sz="1800" dirty="0"/>
              <a:t> {</a:t>
            </a:r>
          </a:p>
          <a:p>
            <a:pPr fontAlgn="auto">
              <a:spcAft>
                <a:spcPts val="0"/>
              </a:spcAft>
              <a:buFont typeface="Arial" pitchFamily="34" charset="0"/>
              <a:buNone/>
              <a:defRPr/>
            </a:pPr>
            <a:r>
              <a:rPr lang="en-CA" sz="1800" dirty="0"/>
              <a:t>public static void Main() {</a:t>
            </a:r>
          </a:p>
          <a:p>
            <a:pPr fontAlgn="auto">
              <a:spcAft>
                <a:spcPts val="0"/>
              </a:spcAft>
              <a:buFont typeface="Arial" pitchFamily="34" charset="0"/>
              <a:buNone/>
              <a:defRPr/>
            </a:pPr>
            <a:r>
              <a:rPr lang="en-CA" sz="1800" dirty="0"/>
              <a:t>    </a:t>
            </a:r>
            <a:r>
              <a:rPr lang="en-CA" sz="1800" dirty="0" err="1"/>
              <a:t>int</a:t>
            </a:r>
            <a:r>
              <a:rPr lang="en-CA" sz="1800" dirty="0"/>
              <a:t> x = 0;</a:t>
            </a:r>
          </a:p>
          <a:p>
            <a:pPr fontAlgn="auto">
              <a:spcAft>
                <a:spcPts val="0"/>
              </a:spcAft>
              <a:buFont typeface="Arial" pitchFamily="34" charset="0"/>
              <a:buNone/>
              <a:defRPr/>
            </a:pPr>
            <a:r>
              <a:rPr lang="en-CA" sz="1800" dirty="0"/>
              <a:t>    </a:t>
            </a:r>
            <a:r>
              <a:rPr lang="en-CA" sz="1800" dirty="0" err="1"/>
              <a:t>int</a:t>
            </a:r>
            <a:r>
              <a:rPr lang="en-CA" sz="1800" dirty="0"/>
              <a:t> div = 0;</a:t>
            </a:r>
          </a:p>
          <a:p>
            <a:pPr fontAlgn="auto">
              <a:spcAft>
                <a:spcPts val="0"/>
              </a:spcAft>
              <a:buFont typeface="Arial" pitchFamily="34" charset="0"/>
              <a:buNone/>
              <a:defRPr/>
            </a:pPr>
            <a:endParaRPr lang="en-CA" sz="1800" dirty="0"/>
          </a:p>
          <a:p>
            <a:pPr fontAlgn="auto">
              <a:spcAft>
                <a:spcPts val="0"/>
              </a:spcAft>
              <a:buFont typeface="Arial" pitchFamily="34" charset="0"/>
              <a:buNone/>
              <a:defRPr/>
            </a:pPr>
            <a:r>
              <a:rPr lang="en-CA" sz="1800" dirty="0"/>
              <a:t>try {</a:t>
            </a:r>
          </a:p>
          <a:p>
            <a:pPr fontAlgn="auto">
              <a:spcAft>
                <a:spcPts val="0"/>
              </a:spcAft>
              <a:buFont typeface="Arial" pitchFamily="34" charset="0"/>
              <a:buNone/>
              <a:defRPr/>
            </a:pPr>
            <a:r>
              <a:rPr lang="en-CA" sz="1800" dirty="0"/>
              <a:t>    div = 100 / x;</a:t>
            </a:r>
          </a:p>
          <a:p>
            <a:pPr fontAlgn="auto">
              <a:spcAft>
                <a:spcPts val="0"/>
              </a:spcAft>
              <a:buFont typeface="Arial" pitchFamily="34" charset="0"/>
              <a:buNone/>
              <a:defRPr/>
            </a:pPr>
            <a:r>
              <a:rPr lang="en-US" sz="1800" dirty="0"/>
              <a:t>    throw new </a:t>
            </a:r>
            <a:r>
              <a:rPr lang="en-US" sz="1800" dirty="0" err="1"/>
              <a:t>DivideByZeroException</a:t>
            </a:r>
            <a:r>
              <a:rPr lang="en-US" sz="1800" dirty="0"/>
              <a:t>(</a:t>
            </a:r>
          </a:p>
          <a:p>
            <a:pPr fontAlgn="auto">
              <a:spcAft>
                <a:spcPts val="0"/>
              </a:spcAft>
              <a:buFont typeface="Arial" pitchFamily="34" charset="0"/>
              <a:buNone/>
              <a:defRPr/>
            </a:pPr>
            <a:r>
              <a:rPr lang="en-US" sz="1800" dirty="0"/>
              <a:t>                                         "Invalid Division");</a:t>
            </a:r>
          </a:p>
          <a:p>
            <a:pPr fontAlgn="auto">
              <a:spcAft>
                <a:spcPts val="0"/>
              </a:spcAft>
              <a:buFont typeface="Arial" pitchFamily="34" charset="0"/>
              <a:buNone/>
              <a:defRPr/>
            </a:pPr>
            <a:r>
              <a:rPr lang="en-CA" sz="1800" dirty="0"/>
              <a:t>}</a:t>
            </a:r>
          </a:p>
          <a:p>
            <a:pPr fontAlgn="auto">
              <a:spcAft>
                <a:spcPts val="0"/>
              </a:spcAft>
              <a:buFont typeface="Arial" pitchFamily="34" charset="0"/>
              <a:buNone/>
              <a:defRPr/>
            </a:pPr>
            <a:r>
              <a:rPr lang="en-CA" sz="1800" dirty="0"/>
              <a:t>catch(</a:t>
            </a:r>
            <a:r>
              <a:rPr lang="en-CA" sz="1800" dirty="0" err="1"/>
              <a:t>DivideByZeroException</a:t>
            </a:r>
            <a:r>
              <a:rPr lang="en-CA" sz="1800" dirty="0"/>
              <a:t> e) {</a:t>
            </a:r>
          </a:p>
          <a:p>
            <a:pPr fontAlgn="auto">
              <a:spcAft>
                <a:spcPts val="0"/>
              </a:spcAft>
              <a:buFont typeface="Arial" pitchFamily="34" charset="0"/>
              <a:buNone/>
              <a:defRPr/>
            </a:pPr>
            <a:r>
              <a:rPr lang="en-CA" sz="1800" dirty="0"/>
              <a:t>   </a:t>
            </a:r>
            <a:r>
              <a:rPr lang="en-CA" sz="1800" dirty="0" err="1"/>
              <a:t>Console.WriteLine</a:t>
            </a:r>
            <a:r>
              <a:rPr lang="en-CA" sz="1800" dirty="0"/>
              <a:t>(e);</a:t>
            </a:r>
          </a:p>
          <a:p>
            <a:pPr fontAlgn="auto">
              <a:spcAft>
                <a:spcPts val="0"/>
              </a:spcAft>
              <a:buFont typeface="Arial" pitchFamily="34" charset="0"/>
              <a:buNone/>
              <a:defRPr/>
            </a:pPr>
            <a:r>
              <a:rPr lang="en-CA" sz="1800" dirty="0"/>
              <a:t>}</a:t>
            </a:r>
          </a:p>
          <a:p>
            <a:pPr fontAlgn="auto">
              <a:spcAft>
                <a:spcPts val="0"/>
              </a:spcAft>
              <a:buFont typeface="Arial" pitchFamily="34" charset="0"/>
              <a:buNone/>
              <a:defRPr/>
            </a:pPr>
            <a:r>
              <a:rPr lang="en-CA" sz="1800" dirty="0" err="1"/>
              <a:t>Console.WriteLine</a:t>
            </a:r>
            <a:r>
              <a:rPr lang="en-CA" sz="1800" dirty="0"/>
              <a:t>("LAST STATEMENT");</a:t>
            </a:r>
          </a:p>
          <a:p>
            <a:pPr fontAlgn="auto">
              <a:spcAft>
                <a:spcPts val="0"/>
              </a:spcAft>
              <a:buFont typeface="Arial" pitchFamily="34" charset="0"/>
              <a:buNone/>
              <a:defRPr/>
            </a:pPr>
            <a:r>
              <a:rPr lang="en-CA" sz="1800" dirty="0"/>
              <a:t>}</a:t>
            </a:r>
          </a:p>
          <a:p>
            <a:pPr fontAlgn="auto">
              <a:spcAft>
                <a:spcPts val="0"/>
              </a:spcAft>
              <a:buFont typeface="Arial" pitchFamily="34" charset="0"/>
              <a:buNone/>
              <a:defRPr/>
            </a:pPr>
            <a:r>
              <a:rPr lang="en-CA" sz="1800" dirty="0"/>
              <a:t>} </a:t>
            </a:r>
          </a:p>
        </p:txBody>
      </p:sp>
    </p:spTree>
    <p:extLst>
      <p:ext uri="{BB962C8B-B14F-4D97-AF65-F5344CB8AC3E}">
        <p14:creationId xmlns:p14="http://schemas.microsoft.com/office/powerpoint/2010/main" val="195004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CA" sz="2800" dirty="0"/>
              <a:t>User-defined Exceptions</a:t>
            </a:r>
          </a:p>
        </p:txBody>
      </p:sp>
      <p:sp>
        <p:nvSpPr>
          <p:cNvPr id="3" name="Content Placeholder 2"/>
          <p:cNvSpPr>
            <a:spLocks noGrp="1"/>
          </p:cNvSpPr>
          <p:nvPr>
            <p:ph idx="1"/>
          </p:nvPr>
        </p:nvSpPr>
        <p:spPr/>
        <p:txBody>
          <a:bodyPr rtlCol="0">
            <a:noAutofit/>
          </a:bodyPr>
          <a:lstStyle/>
          <a:p>
            <a:pPr fontAlgn="auto">
              <a:spcAft>
                <a:spcPts val="0"/>
              </a:spcAft>
              <a:buNone/>
              <a:defRPr/>
            </a:pPr>
            <a:r>
              <a:rPr lang="en-CA" sz="1100" dirty="0"/>
              <a:t>using System;</a:t>
            </a:r>
          </a:p>
          <a:p>
            <a:pPr fontAlgn="auto">
              <a:spcAft>
                <a:spcPts val="0"/>
              </a:spcAft>
              <a:buNone/>
              <a:defRPr/>
            </a:pPr>
            <a:r>
              <a:rPr lang="en-CA" sz="1100" dirty="0"/>
              <a:t>class </a:t>
            </a:r>
            <a:r>
              <a:rPr lang="en-CA" sz="1100" dirty="0" err="1"/>
              <a:t>MyException</a:t>
            </a:r>
            <a:r>
              <a:rPr lang="en-CA" sz="1100" dirty="0"/>
              <a:t> : Exception</a:t>
            </a:r>
          </a:p>
          <a:p>
            <a:pPr fontAlgn="auto">
              <a:spcAft>
                <a:spcPts val="0"/>
              </a:spcAft>
              <a:buNone/>
              <a:defRPr/>
            </a:pPr>
            <a:r>
              <a:rPr lang="en-CA" sz="1100" dirty="0"/>
              <a:t>{</a:t>
            </a:r>
          </a:p>
          <a:p>
            <a:pPr fontAlgn="auto">
              <a:spcAft>
                <a:spcPts val="0"/>
              </a:spcAft>
              <a:buNone/>
              <a:defRPr/>
            </a:pPr>
            <a:r>
              <a:rPr lang="en-CA" sz="1100" dirty="0"/>
              <a:t>    public </a:t>
            </a:r>
            <a:r>
              <a:rPr lang="en-CA" sz="1100" dirty="0" err="1"/>
              <a:t>MyException</a:t>
            </a:r>
            <a:r>
              <a:rPr lang="en-CA" sz="1100" dirty="0"/>
              <a:t>(string </a:t>
            </a:r>
            <a:r>
              <a:rPr lang="en-CA" sz="1100" dirty="0" err="1"/>
              <a:t>str</a:t>
            </a:r>
            <a:r>
              <a:rPr lang="en-CA" sz="1100" dirty="0"/>
              <a:t>)</a:t>
            </a:r>
          </a:p>
          <a:p>
            <a:pPr fontAlgn="auto">
              <a:spcAft>
                <a:spcPts val="0"/>
              </a:spcAft>
              <a:buNone/>
              <a:defRPr/>
            </a:pPr>
            <a:r>
              <a:rPr lang="en-CA" sz="1100" dirty="0"/>
              <a:t>    {</a:t>
            </a:r>
          </a:p>
          <a:p>
            <a:pPr fontAlgn="auto">
              <a:spcAft>
                <a:spcPts val="0"/>
              </a:spcAft>
              <a:buNone/>
              <a:defRPr/>
            </a:pPr>
            <a:r>
              <a:rPr lang="en-CA" sz="1100" dirty="0"/>
              <a:t>        </a:t>
            </a:r>
            <a:r>
              <a:rPr lang="en-CA" sz="1100" dirty="0" err="1"/>
              <a:t>Console.WriteLine</a:t>
            </a:r>
            <a:r>
              <a:rPr lang="en-CA" sz="1100" dirty="0"/>
              <a:t>("User defined exception");</a:t>
            </a:r>
          </a:p>
          <a:p>
            <a:pPr fontAlgn="auto">
              <a:spcAft>
                <a:spcPts val="0"/>
              </a:spcAft>
              <a:buNone/>
              <a:defRPr/>
            </a:pPr>
            <a:r>
              <a:rPr lang="en-CA" sz="1100" dirty="0"/>
              <a:t>    }</a:t>
            </a:r>
          </a:p>
          <a:p>
            <a:pPr fontAlgn="auto">
              <a:spcAft>
                <a:spcPts val="0"/>
              </a:spcAft>
              <a:buNone/>
              <a:defRPr/>
            </a:pPr>
            <a:r>
              <a:rPr lang="en-CA" sz="1100" dirty="0"/>
              <a:t>}</a:t>
            </a:r>
          </a:p>
          <a:p>
            <a:pPr fontAlgn="auto">
              <a:spcAft>
                <a:spcPts val="0"/>
              </a:spcAft>
              <a:buNone/>
              <a:defRPr/>
            </a:pPr>
            <a:r>
              <a:rPr lang="en-CA" sz="1100" dirty="0"/>
              <a:t>class </a:t>
            </a:r>
            <a:r>
              <a:rPr lang="en-CA" sz="1100" dirty="0" err="1"/>
              <a:t>MyClient</a:t>
            </a:r>
            <a:endParaRPr lang="en-CA" sz="1100" dirty="0"/>
          </a:p>
          <a:p>
            <a:pPr fontAlgn="auto">
              <a:spcAft>
                <a:spcPts val="0"/>
              </a:spcAft>
              <a:buNone/>
              <a:defRPr/>
            </a:pPr>
            <a:r>
              <a:rPr lang="en-CA" sz="1100" dirty="0"/>
              <a:t>{</a:t>
            </a:r>
          </a:p>
          <a:p>
            <a:pPr fontAlgn="auto">
              <a:spcAft>
                <a:spcPts val="0"/>
              </a:spcAft>
              <a:buNone/>
              <a:defRPr/>
            </a:pPr>
            <a:r>
              <a:rPr lang="en-CA" sz="1100" dirty="0"/>
              <a:t>    public static void Main()</a:t>
            </a:r>
          </a:p>
          <a:p>
            <a:pPr fontAlgn="auto">
              <a:spcAft>
                <a:spcPts val="0"/>
              </a:spcAft>
              <a:buNone/>
              <a:defRPr/>
            </a:pPr>
            <a:r>
              <a:rPr lang="en-CA" sz="1100" dirty="0"/>
              <a:t>    {</a:t>
            </a:r>
          </a:p>
          <a:p>
            <a:pPr fontAlgn="auto">
              <a:spcAft>
                <a:spcPts val="0"/>
              </a:spcAft>
              <a:buNone/>
              <a:defRPr/>
            </a:pPr>
            <a:r>
              <a:rPr lang="en-CA" sz="1100" dirty="0"/>
              <a:t>        </a:t>
            </a:r>
            <a:r>
              <a:rPr lang="en-CA" sz="1100" dirty="0" err="1"/>
              <a:t>int</a:t>
            </a:r>
            <a:r>
              <a:rPr lang="en-CA" sz="1100" dirty="0"/>
              <a:t> x = 0;</a:t>
            </a:r>
          </a:p>
          <a:p>
            <a:pPr fontAlgn="auto">
              <a:spcAft>
                <a:spcPts val="0"/>
              </a:spcAft>
              <a:buNone/>
              <a:defRPr/>
            </a:pPr>
            <a:r>
              <a:rPr lang="en-CA" sz="1100" dirty="0"/>
              <a:t>        </a:t>
            </a:r>
            <a:r>
              <a:rPr lang="en-CA" sz="1100" dirty="0" err="1"/>
              <a:t>int</a:t>
            </a:r>
            <a:r>
              <a:rPr lang="en-CA" sz="1100" dirty="0"/>
              <a:t> div = 0;</a:t>
            </a:r>
          </a:p>
          <a:p>
            <a:pPr fontAlgn="auto">
              <a:spcAft>
                <a:spcPts val="0"/>
              </a:spcAft>
              <a:buNone/>
              <a:defRPr/>
            </a:pPr>
            <a:endParaRPr lang="en-CA" sz="1100" dirty="0"/>
          </a:p>
          <a:p>
            <a:pPr fontAlgn="auto">
              <a:spcAft>
                <a:spcPts val="0"/>
              </a:spcAft>
              <a:buNone/>
              <a:defRPr/>
            </a:pPr>
            <a:r>
              <a:rPr lang="en-CA" sz="1100" dirty="0"/>
              <a:t>        try</a:t>
            </a:r>
          </a:p>
          <a:p>
            <a:pPr fontAlgn="auto">
              <a:spcAft>
                <a:spcPts val="0"/>
              </a:spcAft>
              <a:buNone/>
              <a:defRPr/>
            </a:pPr>
            <a:r>
              <a:rPr lang="en-CA" sz="1100" dirty="0"/>
              <a:t>        {</a:t>
            </a:r>
          </a:p>
          <a:p>
            <a:pPr fontAlgn="auto">
              <a:spcAft>
                <a:spcPts val="0"/>
              </a:spcAft>
              <a:buNone/>
              <a:defRPr/>
            </a:pPr>
            <a:r>
              <a:rPr lang="en-CA" sz="1100" dirty="0"/>
              <a:t>            div = 100 / x;</a:t>
            </a:r>
          </a:p>
          <a:p>
            <a:pPr fontAlgn="auto">
              <a:spcAft>
                <a:spcPts val="0"/>
              </a:spcAft>
              <a:buNone/>
              <a:defRPr/>
            </a:pPr>
            <a:r>
              <a:rPr lang="en-CA" sz="1100" dirty="0"/>
              <a:t>            throw new </a:t>
            </a:r>
            <a:r>
              <a:rPr lang="en-CA" sz="1100" dirty="0" err="1"/>
              <a:t>MyException</a:t>
            </a:r>
            <a:r>
              <a:rPr lang="en-CA" sz="1100" dirty="0"/>
              <a:t>("</a:t>
            </a:r>
            <a:r>
              <a:rPr lang="en-CA" sz="1100" dirty="0" err="1"/>
              <a:t>rajesh</a:t>
            </a:r>
            <a:r>
              <a:rPr lang="en-CA" sz="1100" dirty="0"/>
              <a:t>");</a:t>
            </a:r>
          </a:p>
          <a:p>
            <a:pPr fontAlgn="auto">
              <a:spcAft>
                <a:spcPts val="0"/>
              </a:spcAft>
              <a:buNone/>
              <a:defRPr/>
            </a:pPr>
            <a:r>
              <a:rPr lang="en-CA" sz="1100" dirty="0"/>
              <a:t>        }</a:t>
            </a:r>
          </a:p>
          <a:p>
            <a:pPr fontAlgn="auto">
              <a:spcAft>
                <a:spcPts val="0"/>
              </a:spcAft>
              <a:buNone/>
              <a:defRPr/>
            </a:pPr>
            <a:r>
              <a:rPr lang="en-CA" sz="1100" dirty="0"/>
              <a:t>        catch (Exception e)</a:t>
            </a:r>
          </a:p>
          <a:p>
            <a:pPr fontAlgn="auto">
              <a:spcAft>
                <a:spcPts val="0"/>
              </a:spcAft>
              <a:buNone/>
              <a:defRPr/>
            </a:pPr>
            <a:r>
              <a:rPr lang="en-CA" sz="1100" dirty="0"/>
              <a:t>        {</a:t>
            </a:r>
          </a:p>
          <a:p>
            <a:pPr fontAlgn="auto">
              <a:spcAft>
                <a:spcPts val="0"/>
              </a:spcAft>
              <a:buNone/>
              <a:defRPr/>
            </a:pPr>
            <a:r>
              <a:rPr lang="en-US" sz="1100" dirty="0"/>
              <a:t>          </a:t>
            </a:r>
            <a:r>
              <a:rPr lang="en-US" sz="1100" dirty="0" err="1"/>
              <a:t>Console.WriteLine</a:t>
            </a:r>
            <a:r>
              <a:rPr lang="en-US" sz="1100" dirty="0"/>
              <a:t>("Exception caught here" + </a:t>
            </a:r>
            <a:r>
              <a:rPr lang="en-US" sz="1100" dirty="0" err="1"/>
              <a:t>e.ToString</a:t>
            </a:r>
            <a:r>
              <a:rPr lang="en-US" sz="1100" dirty="0"/>
              <a:t>());</a:t>
            </a:r>
          </a:p>
          <a:p>
            <a:pPr fontAlgn="auto">
              <a:spcAft>
                <a:spcPts val="0"/>
              </a:spcAft>
              <a:buNone/>
              <a:defRPr/>
            </a:pPr>
            <a:r>
              <a:rPr lang="en-CA" sz="1100" dirty="0"/>
              <a:t>        }</a:t>
            </a:r>
          </a:p>
          <a:p>
            <a:pPr fontAlgn="auto">
              <a:spcAft>
                <a:spcPts val="0"/>
              </a:spcAft>
              <a:buNone/>
              <a:defRPr/>
            </a:pPr>
            <a:r>
              <a:rPr lang="en-CA" sz="1100" dirty="0"/>
              <a:t>        </a:t>
            </a:r>
            <a:r>
              <a:rPr lang="en-CA" sz="1100" dirty="0" err="1"/>
              <a:t>Console.WriteLine</a:t>
            </a:r>
            <a:r>
              <a:rPr lang="en-CA" sz="1100" dirty="0"/>
              <a:t>("LAST STATEMENT");</a:t>
            </a:r>
          </a:p>
          <a:p>
            <a:pPr fontAlgn="auto">
              <a:spcAft>
                <a:spcPts val="0"/>
              </a:spcAft>
              <a:buNone/>
              <a:defRPr/>
            </a:pPr>
            <a:r>
              <a:rPr lang="en-CA" sz="1100" dirty="0"/>
              <a:t>    }</a:t>
            </a:r>
          </a:p>
          <a:p>
            <a:pPr fontAlgn="auto">
              <a:spcAft>
                <a:spcPts val="0"/>
              </a:spcAft>
              <a:buNone/>
              <a:defRPr/>
            </a:pPr>
            <a:r>
              <a:rPr lang="en-CA" sz="1100" dirty="0"/>
              <a:t>}</a:t>
            </a:r>
          </a:p>
        </p:txBody>
      </p:sp>
      <p:sp>
        <p:nvSpPr>
          <p:cNvPr id="4" name="TextBox 3"/>
          <p:cNvSpPr txBox="1"/>
          <p:nvPr/>
        </p:nvSpPr>
        <p:spPr>
          <a:xfrm>
            <a:off x="4267200" y="2514600"/>
            <a:ext cx="3983038" cy="2032000"/>
          </a:xfrm>
          <a:prstGeom prst="rect">
            <a:avLst/>
          </a:prstGeom>
          <a:solidFill>
            <a:schemeClr val="tx2">
              <a:lumMod val="20000"/>
              <a:lumOff val="80000"/>
            </a:schemeClr>
          </a:solidFill>
        </p:spPr>
        <p:txBody>
          <a:bodyPr wrap="none">
            <a:spAutoFit/>
          </a:bodyPr>
          <a:lstStyle/>
          <a:p>
            <a:pPr fontAlgn="auto">
              <a:spcBef>
                <a:spcPts val="0"/>
              </a:spcBef>
              <a:spcAft>
                <a:spcPts val="0"/>
              </a:spcAft>
              <a:defRPr/>
            </a:pPr>
            <a:r>
              <a:rPr lang="en-US" dirty="0">
                <a:latin typeface="+mn-lt"/>
              </a:rPr>
              <a:t>In C#, it is possible to create our </a:t>
            </a:r>
          </a:p>
          <a:p>
            <a:pPr fontAlgn="auto">
              <a:spcBef>
                <a:spcPts val="0"/>
              </a:spcBef>
              <a:spcAft>
                <a:spcPts val="0"/>
              </a:spcAft>
              <a:defRPr/>
            </a:pPr>
            <a:r>
              <a:rPr lang="en-US" dirty="0">
                <a:latin typeface="+mn-lt"/>
              </a:rPr>
              <a:t>own exception class. But Exception </a:t>
            </a:r>
          </a:p>
          <a:p>
            <a:pPr fontAlgn="auto">
              <a:spcBef>
                <a:spcPts val="0"/>
              </a:spcBef>
              <a:spcAft>
                <a:spcPts val="0"/>
              </a:spcAft>
              <a:defRPr/>
            </a:pPr>
            <a:r>
              <a:rPr lang="en-US" dirty="0">
                <a:latin typeface="+mn-lt"/>
              </a:rPr>
              <a:t>must be the ultimate base class for </a:t>
            </a:r>
          </a:p>
          <a:p>
            <a:pPr fontAlgn="auto">
              <a:spcBef>
                <a:spcPts val="0"/>
              </a:spcBef>
              <a:spcAft>
                <a:spcPts val="0"/>
              </a:spcAft>
              <a:defRPr/>
            </a:pPr>
            <a:r>
              <a:rPr lang="en-US" dirty="0">
                <a:latin typeface="+mn-lt"/>
              </a:rPr>
              <a:t>all exceptions in C#. So the user-defined </a:t>
            </a:r>
          </a:p>
          <a:p>
            <a:pPr fontAlgn="auto">
              <a:spcBef>
                <a:spcPts val="0"/>
              </a:spcBef>
              <a:spcAft>
                <a:spcPts val="0"/>
              </a:spcAft>
              <a:defRPr/>
            </a:pPr>
            <a:r>
              <a:rPr lang="en-US" dirty="0">
                <a:latin typeface="+mn-lt"/>
              </a:rPr>
              <a:t>exception classes must inherit from </a:t>
            </a:r>
          </a:p>
          <a:p>
            <a:pPr fontAlgn="auto">
              <a:spcBef>
                <a:spcPts val="0"/>
              </a:spcBef>
              <a:spcAft>
                <a:spcPts val="0"/>
              </a:spcAft>
              <a:defRPr/>
            </a:pPr>
            <a:r>
              <a:rPr lang="en-US" dirty="0">
                <a:latin typeface="+mn-lt"/>
              </a:rPr>
              <a:t>either Exception class or one of its </a:t>
            </a:r>
          </a:p>
          <a:p>
            <a:pPr fontAlgn="auto">
              <a:spcBef>
                <a:spcPts val="0"/>
              </a:spcBef>
              <a:spcAft>
                <a:spcPts val="0"/>
              </a:spcAft>
              <a:defRPr/>
            </a:pPr>
            <a:r>
              <a:rPr lang="en-US" dirty="0">
                <a:latin typeface="+mn-lt"/>
              </a:rPr>
              <a:t>standard derived classes. </a:t>
            </a:r>
            <a:endParaRPr lang="en-CA"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CA" sz="2800" dirty="0"/>
              <a:t>Exception Handling Guidelines 1/6</a:t>
            </a:r>
          </a:p>
        </p:txBody>
      </p:sp>
      <p:sp>
        <p:nvSpPr>
          <p:cNvPr id="3" name="Content Placeholder 2"/>
          <p:cNvSpPr>
            <a:spLocks noGrp="1"/>
          </p:cNvSpPr>
          <p:nvPr>
            <p:ph idx="1"/>
          </p:nvPr>
        </p:nvSpPr>
        <p:spPr/>
        <p:txBody>
          <a:bodyPr rtlCol="0">
            <a:normAutofit fontScale="92500"/>
          </a:bodyPr>
          <a:lstStyle/>
          <a:p>
            <a:pPr fontAlgn="auto">
              <a:spcAft>
                <a:spcPts val="0"/>
              </a:spcAft>
              <a:buFont typeface="Arial" pitchFamily="34" charset="0"/>
              <a:buChar char="•"/>
              <a:defRPr/>
            </a:pPr>
            <a:r>
              <a:rPr lang="en-US" dirty="0"/>
              <a:t>Exceptions should be used to communicate exceptional conditions. </a:t>
            </a:r>
          </a:p>
          <a:p>
            <a:pPr fontAlgn="auto">
              <a:spcAft>
                <a:spcPts val="0"/>
              </a:spcAft>
              <a:buFont typeface="Arial" pitchFamily="34" charset="0"/>
              <a:buChar char="•"/>
              <a:defRPr/>
            </a:pPr>
            <a:r>
              <a:rPr lang="en-US" dirty="0"/>
              <a:t>Don't use them to communicate events that are expected, such as reaching the end of a file. </a:t>
            </a:r>
          </a:p>
          <a:p>
            <a:pPr fontAlgn="auto">
              <a:spcAft>
                <a:spcPts val="0"/>
              </a:spcAft>
              <a:buFont typeface="Arial" pitchFamily="34" charset="0"/>
              <a:buChar char="•"/>
              <a:defRPr/>
            </a:pPr>
            <a:r>
              <a:rPr lang="en-US" dirty="0"/>
              <a:t>If there's a good predefined exception in the System namespace that describes the exception condition (one that will make sense to the users of the class) use that one rather than defining a new exception class, and put specific information in the message. </a:t>
            </a:r>
          </a:p>
        </p:txBody>
      </p:sp>
    </p:spTree>
  </p:cSld>
  <p:clrMapOvr>
    <a:masterClrMapping/>
  </p:clrMapOvr>
</p:sld>
</file>

<file path=ppt/theme/theme1.xml><?xml version="1.0" encoding="utf-8"?>
<a:theme xmlns:a="http://schemas.openxmlformats.org/drawingml/2006/main" name="FSOF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FSOFTTemplate-</Template>
  <TotalTime>609</TotalTime>
  <Words>2278</Words>
  <Application>Microsoft Office PowerPoint</Application>
  <PresentationFormat>Trình chiếu Trên màn hình (4:3)</PresentationFormat>
  <Paragraphs>335</Paragraphs>
  <Slides>31</Slides>
  <Notes>12</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31</vt:i4>
      </vt:variant>
    </vt:vector>
  </HeadingPairs>
  <TitlesOfParts>
    <vt:vector size="41" baseType="lpstr">
      <vt:lpstr>ＭＳ Ｐゴシック</vt:lpstr>
      <vt:lpstr>Arial</vt:lpstr>
      <vt:lpstr>Calibri</vt:lpstr>
      <vt:lpstr>Consolas</vt:lpstr>
      <vt:lpstr>Courier New</vt:lpstr>
      <vt:lpstr>Helvetica</vt:lpstr>
      <vt:lpstr>Tahoma</vt:lpstr>
      <vt:lpstr>Times New Roman</vt:lpstr>
      <vt:lpstr>Wingdings</vt:lpstr>
      <vt:lpstr>FSOFTTemplate-</vt:lpstr>
      <vt:lpstr>Exception &amp; Utility Classes</vt:lpstr>
      <vt:lpstr>Agenda</vt:lpstr>
      <vt:lpstr>Exception Handling Introduction</vt:lpstr>
      <vt:lpstr>Exception Handling General form of try-catch-finally</vt:lpstr>
      <vt:lpstr>Exception Handling Samples 1/2</vt:lpstr>
      <vt:lpstr>Exception Handling Samples 2/2</vt:lpstr>
      <vt:lpstr>Exception Handling Exception Handling Notes</vt:lpstr>
      <vt:lpstr>Exception Handling User-defined Exceptions</vt:lpstr>
      <vt:lpstr>Exception Handling Exception Handling Guidelines 1/6</vt:lpstr>
      <vt:lpstr>Exception Handling Exception Handling Guidelines 2/6</vt:lpstr>
      <vt:lpstr>Exception Handling Exception Handling Guidelines 3/6</vt:lpstr>
      <vt:lpstr>Exception Handling Exception Handling Guidelines 4/6</vt:lpstr>
      <vt:lpstr>Exception Handling Exception Handling Guidelines 5/6</vt:lpstr>
      <vt:lpstr>Exception Handling Exception Handling Guidelines 6/6</vt:lpstr>
      <vt:lpstr>Random Number</vt:lpstr>
      <vt:lpstr>Enumerate</vt:lpstr>
      <vt:lpstr>Using Regular Expression</vt:lpstr>
      <vt:lpstr>Using Regular Expression</vt:lpstr>
      <vt:lpstr>LINQ for Object</vt:lpstr>
      <vt:lpstr>LINQ for Object</vt:lpstr>
      <vt:lpstr>Bản trình bày PowerPoint</vt:lpstr>
      <vt:lpstr>Bản trình bày PowerPoint</vt:lpstr>
      <vt:lpstr>File IO  Plan text file I/O</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haipt</dc:creator>
  <cp:lastModifiedBy>Hoang Liem</cp:lastModifiedBy>
  <cp:revision>49</cp:revision>
  <dcterms:created xsi:type="dcterms:W3CDTF">2011-05-03T16:22:18Z</dcterms:created>
  <dcterms:modified xsi:type="dcterms:W3CDTF">2017-07-19T16:58:19Z</dcterms:modified>
</cp:coreProperties>
</file>