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74" r:id="rId3"/>
    <p:sldId id="275" r:id="rId4"/>
    <p:sldId id="293" r:id="rId5"/>
    <p:sldId id="294" r:id="rId6"/>
    <p:sldId id="295" r:id="rId7"/>
    <p:sldId id="29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4B89F-507D-0000-842C-40591BF81D24}" v="1035" dt="2021-03-27T02:13:14.821"/>
    <p1510:client id="{701AB89F-80FF-0000-84AF-1249E1BA1E2A}" v="213" dt="2021-03-26T17:12:10.409"/>
    <p1510:client id="{8017B89F-70B4-0000-842C-40C0EDC679EE}" v="551" dt="2021-03-26T16:47:58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45" autoAdjust="0"/>
  </p:normalViewPr>
  <p:slideViewPr>
    <p:cSldViewPr>
      <p:cViewPr varScale="1">
        <p:scale>
          <a:sx n="66" d="100"/>
          <a:sy n="66" d="100"/>
        </p:scale>
        <p:origin x="32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963ED-0911-46A5-AF1E-C2F1A344560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6B801-8BCA-4770-94E5-9A69F295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1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6B801-8BCA-4770-94E5-9A69F295C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0974" y="1268760"/>
            <a:ext cx="797582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21318" y="1844824"/>
            <a:ext cx="7975826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bookmark50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#_bookmark1"/><Relationship Id="rId5" Type="http://schemas.openxmlformats.org/officeDocument/2006/relationships/hyperlink" Target="#_bookmark2"/><Relationship Id="rId4" Type="http://schemas.openxmlformats.org/officeDocument/2006/relationships/hyperlink" Target="#_bookmark4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#_bookmark44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altLang="ko-KR" dirty="0">
                <a:latin typeface="Calibri" panose="020F0502020204030204" pitchFamily="34" charset="0"/>
                <a:ea typeface="맑은 고딕"/>
                <a:cs typeface="Calibri" panose="020F0502020204030204" pitchFamily="34" charset="0"/>
              </a:rPr>
              <a:t>1. </a:t>
            </a:r>
            <a:r>
              <a:rPr lang="en-US" altLang="ko-KR" dirty="0" err="1">
                <a:latin typeface="Calibri" panose="020F0502020204030204" pitchFamily="34" charset="0"/>
                <a:ea typeface="맑은 고딕"/>
                <a:cs typeface="Calibri" panose="020F0502020204030204" pitchFamily="34" charset="0"/>
              </a:rPr>
              <a:t>Bài</a:t>
            </a:r>
            <a:r>
              <a:rPr lang="en-US" altLang="ko-KR" dirty="0">
                <a:latin typeface="Calibri" panose="020F0502020204030204" pitchFamily="34" charset="0"/>
                <a:ea typeface="맑은 고딕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맑은 고딕"/>
                <a:cs typeface="Calibri" panose="020F0502020204030204" pitchFamily="34" charset="0"/>
              </a:rPr>
              <a:t>báo</a:t>
            </a:r>
            <a:r>
              <a:rPr lang="en-US" altLang="ko-KR" dirty="0">
                <a:latin typeface="Calibri" panose="020F0502020204030204" pitchFamily="34" charset="0"/>
                <a:ea typeface="맑은 고딕"/>
                <a:cs typeface="Calibri" panose="020F0502020204030204" pitchFamily="34" charset="0"/>
              </a:rPr>
              <a:t> NCKH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859" y="1575254"/>
            <a:ext cx="7861549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RMPE: Regional Multi-Person Pose Estimation</a:t>
            </a:r>
          </a:p>
          <a:p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   (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Nhận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dạng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tư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thế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của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nhiều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người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theo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vùng</a:t>
            </a: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)</a:t>
            </a:r>
          </a:p>
          <a:p>
            <a:endParaRPr lang="en-US" altLang="ko-KR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Published in: 2017 IEEE International Conference on Computer Vision (ICCV)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of Conference: 22-29 Oct. 2017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Location: Venice, Italy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Citation: 636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https://openaccess.thecvf.com/content_ICCV_2017/papers/Fang_RMPE_Regional_Multi-Person_ICCV_2017_paper.pdf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endParaRPr lang="vi-VN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8409A-A5F3-40B4-B169-F173EC631B70}"/>
              </a:ext>
            </a:extLst>
          </p:cNvPr>
          <p:cNvSpPr/>
          <p:nvPr/>
        </p:nvSpPr>
        <p:spPr>
          <a:xfrm>
            <a:off x="899592" y="1433216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Multi-person pose estimation in the wild is challenging.</a:t>
            </a:r>
            <a:r>
              <a:rPr lang="en-US" sz="2000" i="1" spc="-2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Although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state-of-the-art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human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detectors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have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demon-</a:t>
            </a:r>
            <a:r>
              <a:rPr lang="en-US" sz="2000" i="1" spc="-2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strated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good performance, </a:t>
            </a:r>
            <a:r>
              <a:rPr lang="en-US" sz="20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small errors in localization and</a:t>
            </a:r>
            <a:r>
              <a:rPr lang="en-US" sz="2000" i="1" spc="-23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recognition are inevitable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These errors can cause failures</a:t>
            </a:r>
            <a:r>
              <a:rPr lang="en-US" sz="2000" i="1" spc="-2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 single-person pose estimator (SPPE), especially for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methods that solely depend on human detection results. In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paper, we propose a novel regional multi-person pose</a:t>
            </a:r>
            <a:r>
              <a:rPr lang="en-US" sz="2000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estimation</a:t>
            </a:r>
            <a:r>
              <a:rPr lang="en-US" sz="2000" i="1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(RMPE)</a:t>
            </a:r>
            <a:r>
              <a:rPr lang="en-US" sz="2000" i="1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framework</a:t>
            </a:r>
            <a:r>
              <a:rPr lang="en-US" sz="2000" i="1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US" sz="2000" i="1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facilitate</a:t>
            </a:r>
            <a:r>
              <a:rPr lang="en-US" sz="2000" i="1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pose</a:t>
            </a:r>
            <a:r>
              <a:rPr lang="en-US" sz="2000" i="1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estimation</a:t>
            </a:r>
            <a:r>
              <a:rPr lang="en-US" sz="2000" i="1" spc="-2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the presence of inaccurate human bounding boxes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16C52-7F79-4A51-AAFA-E97F1D48AB6A}"/>
              </a:ext>
            </a:extLst>
          </p:cNvPr>
          <p:cNvSpPr/>
          <p:nvPr/>
        </p:nvSpPr>
        <p:spPr>
          <a:xfrm>
            <a:off x="899592" y="4653136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US" i="1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illustrate</a:t>
            </a:r>
            <a:r>
              <a:rPr lang="en-US" i="1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i="1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problems</a:t>
            </a:r>
            <a:r>
              <a:rPr lang="en-US" i="1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i="1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previous</a:t>
            </a:r>
            <a:r>
              <a:rPr lang="en-US" i="1" spc="-2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approaches, we applied the state-of-the-art object detector</a:t>
            </a:r>
            <a:r>
              <a:rPr lang="en-US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Faster-RCNN [</a:t>
            </a:r>
            <a:r>
              <a:rPr lang="en-US" i="1" dirty="0">
                <a:solidFill>
                  <a:srgbClr val="00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 action="ppaction://hlinkfile"/>
              </a:rPr>
              <a:t>29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 and the SPPE Stacked Hourglass mod-</a:t>
            </a:r>
            <a:r>
              <a:rPr lang="en-US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[</a:t>
            </a:r>
            <a:r>
              <a:rPr lang="en-US" i="1" dirty="0">
                <a:solidFill>
                  <a:srgbClr val="00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 action="ppaction://hlinkfile"/>
              </a:rPr>
              <a:t>23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].</a:t>
            </a:r>
            <a:r>
              <a:rPr lang="en-US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 action="ppaction://hlinkfile"/>
              </a:rPr>
              <a:t>1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Figure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 action="ppaction://hlinkfile"/>
              </a:rPr>
              <a:t>2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show two major problems:</a:t>
            </a:r>
            <a:r>
              <a:rPr lang="en-US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localization error problem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redundant detection</a:t>
            </a:r>
            <a:r>
              <a:rPr lang="en-US" i="1" spc="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vi-VN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37E029B7-7461-4671-8144-BE8F6A5DBC58}"/>
              </a:ext>
            </a:extLst>
          </p:cNvPr>
          <p:cNvGrpSpPr>
            <a:grpSpLocks/>
          </p:cNvGrpSpPr>
          <p:nvPr/>
        </p:nvGrpSpPr>
        <p:grpSpPr bwMode="auto">
          <a:xfrm>
            <a:off x="125760" y="1411990"/>
            <a:ext cx="8892480" cy="2592288"/>
            <a:chOff x="0" y="0"/>
            <a:chExt cx="9363" cy="2638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23D0B633-20A2-47FC-937C-037FC4521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54" cy="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03E970B-E6BF-4309-B43E-6715A7328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" y="0"/>
              <a:ext cx="4654" cy="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8EEDCBD-1C27-4807-9842-FB6DF070BA48}"/>
              </a:ext>
            </a:extLst>
          </p:cNvPr>
          <p:cNvSpPr/>
          <p:nvPr/>
        </p:nvSpPr>
        <p:spPr>
          <a:xfrm>
            <a:off x="125760" y="4329976"/>
            <a:ext cx="8892480" cy="1755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73025" algn="just">
              <a:lnSpc>
                <a:spcPct val="101000"/>
              </a:lnSpc>
              <a:spcBef>
                <a:spcPts val="175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1.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of bounding box localization errors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red boxes are the ground truth bounding boxes, and the yellow boxes are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detected bounding boxes with </a:t>
            </a:r>
            <a:r>
              <a:rPr lang="en-US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IoU</a:t>
            </a:r>
            <a:r>
              <a:rPr lang="en-US" i="1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heatmaps are the outputs of SPPE [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 action="ppaction://hlinkfile"/>
              </a:rPr>
              <a:t>23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 corresponding to the two types of boxes.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corresponding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body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parts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detected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heatmaps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yellow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boxes.</a:t>
            </a:r>
            <a:r>
              <a:rPr lang="en-US" spc="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Note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IoU</a:t>
            </a:r>
            <a:r>
              <a:rPr lang="en-US" i="1" spc="12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r>
              <a:rPr lang="en-US" i="1" spc="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5,</a:t>
            </a:r>
            <a:r>
              <a:rPr lang="en-US" spc="-2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yellow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boxes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</a:t>
            </a:r>
            <a:r>
              <a:rPr lang="en-US" spc="-3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considered</a:t>
            </a:r>
            <a:r>
              <a:rPr lang="en-US" spc="-2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“correct”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detections.</a:t>
            </a:r>
            <a:r>
              <a:rPr lang="en-US" spc="4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However,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human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poses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</a:t>
            </a:r>
            <a:r>
              <a:rPr lang="en-US" spc="-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detected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“correct”</a:t>
            </a:r>
            <a:r>
              <a:rPr lang="en-US" spc="-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bounding</a:t>
            </a:r>
            <a:r>
              <a:rPr lang="en-US" spc="-1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boxes.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2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vi-VN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3.jpeg">
            <a:extLst>
              <a:ext uri="{FF2B5EF4-FFF2-40B4-BE49-F238E27FC236}">
                <a16:creationId xmlns:a16="http://schemas.microsoft.com/office/drawing/2014/main" id="{23E27AC0-19A9-4F5A-B97B-9606797948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640961"/>
            <a:ext cx="8064896" cy="3124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6E3C86-FE88-4126-8D6D-C479DE1F5E37}"/>
              </a:ext>
            </a:extLst>
          </p:cNvPr>
          <p:cNvSpPr/>
          <p:nvPr/>
        </p:nvSpPr>
        <p:spPr>
          <a:xfrm>
            <a:off x="382846" y="4869161"/>
            <a:ext cx="8509634" cy="94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73025" algn="just">
              <a:lnSpc>
                <a:spcPct val="105000"/>
              </a:lnSpc>
              <a:spcBef>
                <a:spcPts val="535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Figure 2.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of redundant human detections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The left image</a:t>
            </a:r>
            <a:r>
              <a:rPr lang="en-US" spc="-2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shows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detected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bounding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boxes;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right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shows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es-</a:t>
            </a:r>
            <a:r>
              <a:rPr lang="en-US" spc="-2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timated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human poses.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Because each bounding box is operated on</a:t>
            </a:r>
            <a:r>
              <a:rPr lang="en-US" spc="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independently,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multiple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poses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are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detected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single</a:t>
            </a:r>
            <a:r>
              <a:rPr lang="en-US" spc="-1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person.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3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Ý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endParaRPr lang="vi-VN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6.jpeg">
            <a:extLst>
              <a:ext uri="{FF2B5EF4-FFF2-40B4-BE49-F238E27FC236}">
                <a16:creationId xmlns:a16="http://schemas.microsoft.com/office/drawing/2014/main" id="{2D7D5389-8AF7-4369-8F68-E03FB8D6D9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411304"/>
            <a:ext cx="8064896" cy="2017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4452A6-12B3-4F4B-85DA-0AA9BD1F98EB}"/>
              </a:ext>
            </a:extLst>
          </p:cNvPr>
          <p:cNvSpPr/>
          <p:nvPr/>
        </p:nvSpPr>
        <p:spPr>
          <a:xfrm>
            <a:off x="467544" y="3456599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address the problem of bounding box localization error, We have designed a new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symmetric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spatial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transformer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network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SSTN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</a:t>
            </a:r>
            <a:r>
              <a:rPr lang="en-US" spc="-2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tached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the SPPE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extract a high-quality single person</a:t>
            </a:r>
            <a:r>
              <a:rPr lang="en-US" spc="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region from an inaccurate bounding box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 (Figure 1)</a:t>
            </a:r>
          </a:p>
          <a:p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US" spc="-2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address</a:t>
            </a:r>
            <a:r>
              <a:rPr lang="en-US" spc="1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pc="1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</a:t>
            </a:r>
            <a:r>
              <a:rPr lang="en-US" spc="1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pc="1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redundant</a:t>
            </a:r>
            <a:r>
              <a:rPr lang="en-US" spc="1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detection,</a:t>
            </a:r>
            <a:r>
              <a:rPr lang="en-US" spc="1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1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parametric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NMS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introduced. Our parametric pose NMS eliminates redundant poses by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 novel pose distance metric to compare pose similarity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A data-driven approach is applied to optimize the pose distance parameters.</a:t>
            </a:r>
          </a:p>
        </p:txBody>
      </p:sp>
    </p:spTree>
    <p:extLst>
      <p:ext uri="{BB962C8B-B14F-4D97-AF65-F5344CB8AC3E}">
        <p14:creationId xmlns:p14="http://schemas.microsoft.com/office/powerpoint/2010/main" val="12837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CF06-78F7-44E9-9451-E736FCFF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87" y="3198676"/>
            <a:ext cx="7975826" cy="460648"/>
          </a:xfrm>
        </p:spPr>
        <p:txBody>
          <a:bodyPr/>
          <a:lstStyle/>
          <a:p>
            <a:pPr algn="ctr"/>
            <a:r>
              <a:rPr lang="en-US" sz="6600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80136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479</Words>
  <Application>Microsoft Office PowerPoint</Application>
  <PresentationFormat>On-screen Show (4:3)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Wingdings</vt:lpstr>
      <vt:lpstr>Office Theme</vt:lpstr>
      <vt:lpstr>Custom Design</vt:lpstr>
      <vt:lpstr>1. Bài báo NCKH</vt:lpstr>
      <vt:lpstr>2. Bài toán là gì</vt:lpstr>
      <vt:lpstr>3. Vấn đề 1</vt:lpstr>
      <vt:lpstr>3. Vấn đề 2</vt:lpstr>
      <vt:lpstr>4. Ý tưởng giải quyết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 Sonic</cp:lastModifiedBy>
  <cp:revision>408</cp:revision>
  <dcterms:created xsi:type="dcterms:W3CDTF">2014-04-01T16:35:38Z</dcterms:created>
  <dcterms:modified xsi:type="dcterms:W3CDTF">2021-05-24T10:48:26Z</dcterms:modified>
</cp:coreProperties>
</file>