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embeddedFontLst>
    <p:embeddedFont>
      <p:font typeface="Proxima Nov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ProximaNova-bold.fntdata"/><Relationship Id="rId25" Type="http://schemas.openxmlformats.org/officeDocument/2006/relationships/font" Target="fonts/ProximaNova-regular.fntdata"/><Relationship Id="rId28" Type="http://schemas.openxmlformats.org/officeDocument/2006/relationships/font" Target="fonts/ProximaNova-boldItalic.fntdata"/><Relationship Id="rId27" Type="http://schemas.openxmlformats.org/officeDocument/2006/relationships/font" Target="fonts/ProximaNov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f0902aff38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f0902aff38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f0a9b6420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f0a9b6420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f0a9b6420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f0a9b6420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f0a9b6420b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f0a9b6420b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2f0a9b6420b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2f0a9b6420b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f0a9b6420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f0a9b6420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f0a9b6420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f0a9b6420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f0a9b6420b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f0a9b6420b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f087688848_0_1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f087688848_0_1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0902aff3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0902aff3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2f087688848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2f087688848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f0902aff3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f0902aff3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f0a9b6420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f0a9b6420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f0902aff3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f0902aff3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f0902aff3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f0902aff3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f0902aff38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f0902aff38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f0902aff38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f0902aff38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f0902aff38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f0902aff38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clevai.edu.vn/hieu-con-yeu/tu-duy-bien-chung-la-gi/#4-phuong-phap-tu-duy-bien-chung-la-gi"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vjol.info.vn/index.php/dhhp/article/download/44404/35821/&amp;ved=2ahUKEwjc3ZmWrN6HAxVPk1YBHUn0HvIQFnoECCMQAQ&amp;usg=AOvVaw1F-q53YhuYnUztzYNyZZpB" TargetMode="External"/><Relationship Id="rId4" Type="http://schemas.openxmlformats.org/officeDocument/2006/relationships/hyperlink" Target="https://vjol.info.vn/index.php/dhhp/article/download/44404/35821/&amp;ved=2ahUKEwjc3ZmWrN6HAxVPk1YBHUn0HvIQFnoECCMQAQ&amp;usg=AOvVaw1F-q53YhuYnUztzYNyZZpB"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hcmussh.edu.vn/news/item/5275" TargetMode="External"/><Relationship Id="rId4" Type="http://schemas.openxmlformats.org/officeDocument/2006/relationships/image" Target="../media/image1.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nsti.vista.gov.vn/publication/download/hE/hEqFsUebGnsX.html" TargetMode="External"/><Relationship Id="rId4" Type="http://schemas.openxmlformats.org/officeDocument/2006/relationships/hyperlink" Target="https://dangcongsan.vn/noi-hay-dung/sinh-vien-gioi-dang-o-dau-651527.html"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dangcongsan.vn/noi-hay-dung/sinh-vien-gioi-dang-o-dau-651527.html" TargetMode="External"/><Relationship Id="rId4" Type="http://schemas.openxmlformats.org/officeDocument/2006/relationships/hyperlink" Target="https://quochoi.vn/pages/tim-kiem.aspx?ItemID=44445" TargetMode="External"/><Relationship Id="rId11" Type="http://schemas.openxmlformats.org/officeDocument/2006/relationships/hyperlink" Target="https://tapchicongthuong.vn/thuc-trang-va-mot-so-giai-phap-viec-lam-cho-sinh-vien-truong-dai-hoc-cong-doan-sau-khi-tot-nghiep-81852.htm" TargetMode="External"/><Relationship Id="rId10" Type="http://schemas.openxmlformats.org/officeDocument/2006/relationships/hyperlink" Target="https://nhandan.vn/ban-khoan-thong-ke-viec-lam-sinh-vien-post750346.html" TargetMode="External"/><Relationship Id="rId9" Type="http://schemas.openxmlformats.org/officeDocument/2006/relationships/hyperlink" Target="https://nhandan.vn/9-thang-nam-2023-ty-le-that-nghiep-trong-do-tuoi-lao-dong-la-228-post775104.html" TargetMode="External"/><Relationship Id="rId5" Type="http://schemas.openxmlformats.org/officeDocument/2006/relationships/hyperlink" Target="https://dangcongsan.vn/thoi-su/sinh-vien-ra-truong-that-nghiep-ngay-cang-nhieu-vi-sao-300613.html" TargetMode="External"/><Relationship Id="rId6" Type="http://schemas.openxmlformats.org/officeDocument/2006/relationships/hyperlink" Target="https://moet.gov.vn/giaoducquocdan/giao-duc-dai-hoc/Pages/default.aspx?ItemID=4786" TargetMode="External"/><Relationship Id="rId7" Type="http://schemas.openxmlformats.org/officeDocument/2006/relationships/hyperlink" Target="https://laodong.vn/tuyen-sinh/nguyen-nhan-khien-nhieu-sinh-vien-ra-truong-that-nghiep-1176177.ldo" TargetMode="External"/><Relationship Id="rId8" Type="http://schemas.openxmlformats.org/officeDocument/2006/relationships/hyperlink" Target="https://tapchicongthuong.vn/sinh-vien-that-nghiep-sau-khi-ra-truong-nguyen-nhan-va-cach-khac-phuc-48972.htm"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truongchinhtri.edu.vn/home/thong-tin-nghien-cuu-trao-doi/nang-cao-nang-luc-tu-duy-bien-chung-cho-hoc-vien-truong-chinh-tri-tinh-binh-phuoc-1535.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tapchicongsan.org.vn" TargetMode="External"/><Relationship Id="rId4" Type="http://schemas.openxmlformats.org/officeDocument/2006/relationships/hyperlink" Target="https://tulieuvankien.dangcongsan.vn/" TargetMode="External"/><Relationship Id="rId9" Type="http://schemas.openxmlformats.org/officeDocument/2006/relationships/hyperlink" Target="https://vjol.info.vn/" TargetMode="External"/><Relationship Id="rId5" Type="http://schemas.openxmlformats.org/officeDocument/2006/relationships/hyperlink" Target="https://philosophy.vass.gov.vn/tap-chi/" TargetMode="External"/><Relationship Id="rId6" Type="http://schemas.openxmlformats.org/officeDocument/2006/relationships/hyperlink" Target="https://tcnn.vn" TargetMode="External"/><Relationship Id="rId7" Type="http://schemas.openxmlformats.org/officeDocument/2006/relationships/hyperlink" Target="https://www.quanlynhanuoc.vn" TargetMode="External"/><Relationship Id="rId8" Type="http://schemas.openxmlformats.org/officeDocument/2006/relationships/hyperlink" Target="https://ubkttw.vn"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tcnn.vn/news/detail/42577/Van-dung-phep-bien-chung-duy-vattrong-qua-trinhxay-dung-va-thuc-hien-duong-loi-doi-moi-cua-Dang-Cong-sanViet-Nam.html"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tulieuvankien.dangcongsan.vn/c-mac-angghen-lenin-ho-chi-minh/c-mac/nghien-cuu-hoc-tap-tu-tuong/tu-duy-bien-chung-cua-ph-angghen-ve-con-duong-di-len-cnxh-va-su-van-dung-cua-dang-cong-san-viet-nam-thoi-ky-doi-3762"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Triết học</a:t>
            </a:r>
            <a:endParaRPr/>
          </a:p>
          <a:p>
            <a:pPr indent="0" lvl="0" marL="0" rtl="0" algn="l">
              <a:spcBef>
                <a:spcPts val="0"/>
              </a:spcBef>
              <a:spcAft>
                <a:spcPts val="0"/>
              </a:spcAft>
              <a:buNone/>
            </a:pPr>
            <a:r>
              <a:rPr lang="en" sz="2111"/>
              <a:t>Vận dụng phương pháp tư duy biện chứng để tìm hiểu vấn đề thất nghiệp của sinh viên sau khi tốt nghiệp</a:t>
            </a:r>
            <a:endParaRPr sz="2111"/>
          </a:p>
        </p:txBody>
      </p:sp>
      <p:sp>
        <p:nvSpPr>
          <p:cNvPr id="60" name="Google Shape;60;p13"/>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114" name="Google Shape;114;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Chúng tôi có tìm được định nghĩa của cụm từ “Phương pháp tư duy biện chứng” tại trang web </a:t>
            </a:r>
            <a:r>
              <a:rPr lang="en" u="sng">
                <a:solidFill>
                  <a:schemeClr val="hlink"/>
                </a:solidFill>
                <a:hlinkClick r:id="rId3"/>
              </a:rPr>
              <a:t>https://clevai.edu.vn/hieu-con-yeu/tu-duy-bien-chung-la-gi/#4-phuong-phap-tu-duy-bien-chung-la-gi</a:t>
            </a:r>
            <a:endParaRPr/>
          </a:p>
          <a:p>
            <a:pPr indent="-342900" lvl="0" marL="457200" rtl="0" algn="l">
              <a:spcBef>
                <a:spcPts val="0"/>
              </a:spcBef>
              <a:spcAft>
                <a:spcPts val="0"/>
              </a:spcAft>
              <a:buSzPts val="1800"/>
              <a:buChar char="●"/>
            </a:pPr>
            <a:r>
              <a:rPr lang="en"/>
              <a:t>Tuy nhiên, đây chưa phải là nguồn thông tin đã được chứng thực, duyệt, đánh giá và có độ tin cậy cao cho nên chúng tôi không sử dụng định nghĩa được đưa ra tại trang web nêu trên</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120" name="Google Shape;120;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Trích nội dung bài viết: “VAI TRÒ CỦA TƯ DUY BIỆN CHỨNG VỚI HOẠT ĐỘNG LÃNH ĐẠO CỦA CÁN BỘ CHỦ CHỐT CẤP HUYỆN” của ban tuyên giáo huyện ủy Châu Thành, Tỉnh Bến Tre đăng trên tạp chí Khoa học Việt Nam trực tuyến,  Số 35, tháng 07 năm 2019, </a:t>
            </a:r>
            <a:endParaRPr/>
          </a:p>
          <a:p>
            <a:pPr indent="-317500" lvl="1" marL="914400" rtl="0" algn="l">
              <a:spcBef>
                <a:spcPts val="0"/>
              </a:spcBef>
              <a:spcAft>
                <a:spcPts val="0"/>
              </a:spcAft>
              <a:buSzPts val="1400"/>
              <a:buChar char="○"/>
            </a:pPr>
            <a:r>
              <a:rPr lang="en" u="sng">
                <a:solidFill>
                  <a:schemeClr val="hlink"/>
                </a:solidFill>
                <a:hlinkClick r:id="rId3"/>
              </a:rPr>
              <a:t>h</a:t>
            </a:r>
            <a:r>
              <a:rPr lang="en" u="sng">
                <a:solidFill>
                  <a:schemeClr val="hlink"/>
                </a:solidFill>
                <a:hlinkClick r:id="rId4"/>
              </a:rPr>
              <a:t>ttps://vjol.info.vn/index.php/dhhp/article/download/44404/35821/&amp;ved=2ahUKEwjc3ZmWrN6HAxVPk1YBHUn0HvIQFnoECCMQAQ&amp;usg=AOvVaw1F-q53YhuYnUztzYNyZZpB</a:t>
            </a:r>
            <a:endParaRPr/>
          </a:p>
          <a:p>
            <a:pPr indent="-317500" lvl="1" marL="914400" rtl="0" algn="l">
              <a:spcBef>
                <a:spcPts val="0"/>
              </a:spcBef>
              <a:spcAft>
                <a:spcPts val="0"/>
              </a:spcAft>
              <a:buSzPts val="1400"/>
              <a:buChar char="○"/>
            </a:pPr>
            <a:r>
              <a:rPr lang="en"/>
              <a:t>T</a:t>
            </a:r>
            <a:r>
              <a:rPr lang="en"/>
              <a:t>ư duy biện chứng duy vật là loại hình tư duy không chỉ phản ánh đúng mối liên hệ, sự vận động, phát triển của sự vật, hiện tượng trong thế giới khách quan, mà còn đòi hỏi chủ thể phải nắm vững, vận dụng linh hoạt những nguyên lý, quy luật, phạm trù và phương pháp luận của phép biện chứng duy vật, đồng thời tuân thủ các nguyên tắc cơ bản của logic biện chứng trong tư duy để giải quyết hiệu quả các vấn đề nhận thức và thực tiễn đặt ra.</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126" name="Google Shape;12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Từ những trích dẫn ở trên, theo chúng tôi, </a:t>
            </a:r>
            <a:endParaRPr/>
          </a:p>
          <a:p>
            <a:pPr indent="-334327" lvl="0" marL="457200" rtl="0" algn="l">
              <a:spcBef>
                <a:spcPts val="1200"/>
              </a:spcBef>
              <a:spcAft>
                <a:spcPts val="0"/>
              </a:spcAft>
              <a:buSzPct val="100000"/>
              <a:buChar char="●"/>
            </a:pPr>
            <a:r>
              <a:rPr lang="en"/>
              <a:t>Phương pháp tư duy biện chứng là phương pháp tư duy mà trong đó chúng ta cần </a:t>
            </a:r>
            <a:endParaRPr/>
          </a:p>
          <a:p>
            <a:pPr indent="-310832" lvl="1" marL="914400" rtl="0" algn="l">
              <a:spcBef>
                <a:spcPts val="0"/>
              </a:spcBef>
              <a:spcAft>
                <a:spcPts val="0"/>
              </a:spcAft>
              <a:buSzPct val="100000"/>
              <a:buChar char="○"/>
            </a:pPr>
            <a:r>
              <a:rPr lang="en"/>
              <a:t>phản ánh đúng mối liên hệ, sự vận động, phát triển của sự vật, hiện tượng trong thế giới khách quan, </a:t>
            </a:r>
            <a:endParaRPr/>
          </a:p>
          <a:p>
            <a:pPr indent="-310832" lvl="1" marL="914400" rtl="0" algn="l">
              <a:spcBef>
                <a:spcPts val="0"/>
              </a:spcBef>
              <a:spcAft>
                <a:spcPts val="0"/>
              </a:spcAft>
              <a:buSzPct val="100000"/>
              <a:buChar char="○"/>
            </a:pPr>
            <a:r>
              <a:rPr lang="en"/>
              <a:t>nắm vững, vận dụng linh hoạt những nguyên lý, quy luật, phạm trù và phương pháp luận của phép biện chứng duy vật, đồng thời tuân thủ các nguyên tắc cơ bản của logic biện chứng trong tư duy để giải quyết hiệu quả các vấn đề nhận thức và thực tiễn đặt ra.</a:t>
            </a:r>
            <a:endParaRPr/>
          </a:p>
          <a:p>
            <a:pPr indent="-334327" lvl="0" marL="457200" rtl="0" algn="l">
              <a:spcBef>
                <a:spcPts val="0"/>
              </a:spcBef>
              <a:spcAft>
                <a:spcPts val="0"/>
              </a:spcAft>
              <a:buSzPct val="100000"/>
              <a:buChar char="●"/>
            </a:pPr>
            <a:r>
              <a:rPr lang="en"/>
              <a:t>Phép biện chứng duy vật của chủ nghĩa Mác - Lênin khẳng định rằng, thế giới vật chất tồn tại khách quan, các sự vật và hiện tượng luôn luôn vận động và biến đổi, chuyển hóa lẫn nhau, cái cũ mất đi, cái mới ra đời. Do các sự vật và hiện tượng trong thế giới luôn có sự vận động, biến đổi thường xuyên, nên tư duy con người cũng phải luôn luôn đổi mới để theo kịp sự vận động, biến đổi đó.</a:t>
            </a:r>
            <a:endParaRPr/>
          </a:p>
          <a:p>
            <a:pPr indent="-334327" lvl="0" marL="457200" rtl="0" algn="l">
              <a:spcBef>
                <a:spcPts val="0"/>
              </a:spcBef>
              <a:spcAft>
                <a:spcPts val="0"/>
              </a:spcAft>
              <a:buSzPct val="100000"/>
              <a:buChar char="●"/>
            </a:pPr>
            <a:r>
              <a:rPr lang="en"/>
              <a:t>Theo nghĩa đen, phép biện chứng là sự nghiên cứu mâu thuẫn trong ngay bản chất các đối tượng.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a:t>
            </a:r>
            <a:r>
              <a:rPr lang="en"/>
              <a:t>ấn đề thất nghiệp của sinh viên sau khi tốt nghiệp</a:t>
            </a:r>
            <a:endParaRPr/>
          </a:p>
        </p:txBody>
      </p:sp>
      <p:sp>
        <p:nvSpPr>
          <p:cNvPr id="132" name="Google Shape;13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Chúng tôi đã tham khảo từ những nguồn thông tin đáng tin cậy sau</a:t>
            </a:r>
            <a:endParaRPr/>
          </a:p>
          <a:p>
            <a:pPr indent="-342900" lvl="0" marL="457200" rtl="0" algn="l">
              <a:spcBef>
                <a:spcPts val="1200"/>
              </a:spcBef>
              <a:spcAft>
                <a:spcPts val="0"/>
              </a:spcAft>
              <a:buSzPts val="1800"/>
              <a:buChar char="●"/>
            </a:pPr>
            <a:r>
              <a:rPr lang="en"/>
              <a:t>ĐHQG TP HCM - Trường ĐH KHXH và NV - khoa triết học, </a:t>
            </a:r>
            <a:r>
              <a:rPr lang="en" u="sng">
                <a:solidFill>
                  <a:schemeClr val="hlink"/>
                </a:solidFill>
                <a:hlinkClick r:id="rId3"/>
              </a:rPr>
              <a:t>https://hcmussh.edu.vn/news/item/5275</a:t>
            </a:r>
            <a:r>
              <a:rPr lang="en"/>
              <a:t> , 5 lý do phổ biến khiến sinh viên ra trường thất nghiệp</a:t>
            </a:r>
            <a:endParaRPr/>
          </a:p>
          <a:p>
            <a:pPr indent="-342900" lvl="0" marL="914400" rtl="0" algn="l">
              <a:spcBef>
                <a:spcPts val="0"/>
              </a:spcBef>
              <a:spcAft>
                <a:spcPts val="0"/>
              </a:spcAft>
              <a:buSzPts val="1800"/>
              <a:buChar char="●"/>
            </a:pPr>
            <a:r>
              <a:rPr lang="en"/>
              <a:t>Thiếu định hướng nghề nghiệp trước khi đăng ký ngành học</a:t>
            </a:r>
            <a:endParaRPr/>
          </a:p>
          <a:p>
            <a:pPr indent="-342900" lvl="0" marL="914400" rtl="0" algn="l">
              <a:spcBef>
                <a:spcPts val="0"/>
              </a:spcBef>
              <a:spcAft>
                <a:spcPts val="0"/>
              </a:spcAft>
              <a:buSzPts val="1800"/>
              <a:buChar char="●"/>
            </a:pPr>
            <a:r>
              <a:rPr lang="en"/>
              <a:t>Học tập một cách thụ động</a:t>
            </a:r>
            <a:endParaRPr/>
          </a:p>
          <a:p>
            <a:pPr indent="-342900" lvl="0" marL="914400" rtl="0" algn="l">
              <a:spcBef>
                <a:spcPts val="0"/>
              </a:spcBef>
              <a:spcAft>
                <a:spcPts val="0"/>
              </a:spcAft>
              <a:buSzPts val="1800"/>
              <a:buChar char="●"/>
            </a:pPr>
            <a:r>
              <a:rPr lang="en"/>
              <a:t>Không trang bị kỹ năng mềm</a:t>
            </a:r>
            <a:endParaRPr/>
          </a:p>
          <a:p>
            <a:pPr indent="-342900" lvl="0" marL="914400" rtl="0" algn="l">
              <a:spcBef>
                <a:spcPts val="0"/>
              </a:spcBef>
              <a:spcAft>
                <a:spcPts val="0"/>
              </a:spcAft>
              <a:buSzPts val="1800"/>
              <a:buChar char="●"/>
            </a:pPr>
            <a:r>
              <a:rPr lang="en"/>
              <a:t>Tình trạng “thừa thầy thiếu thợ” </a:t>
            </a:r>
            <a:endParaRPr/>
          </a:p>
          <a:p>
            <a:pPr indent="-342900" lvl="0" marL="914400" rtl="0" algn="l">
              <a:spcBef>
                <a:spcPts val="0"/>
              </a:spcBef>
              <a:spcAft>
                <a:spcPts val="0"/>
              </a:spcAft>
              <a:buSzPts val="1800"/>
              <a:buChar char="●"/>
            </a:pPr>
            <a:r>
              <a:rPr lang="en"/>
              <a:t>Trình độ tiếng Anh hạn chế</a:t>
            </a:r>
            <a:endParaRPr/>
          </a:p>
          <a:p>
            <a:pPr indent="0" lvl="0" marL="914400" rtl="0" algn="l">
              <a:spcBef>
                <a:spcPts val="1200"/>
              </a:spcBef>
              <a:spcAft>
                <a:spcPts val="1200"/>
              </a:spcAft>
              <a:buNone/>
            </a:pPr>
            <a:r>
              <a:t/>
            </a:r>
            <a:endParaRPr/>
          </a:p>
        </p:txBody>
      </p:sp>
      <p:pic>
        <p:nvPicPr>
          <p:cNvPr id="133" name="Google Shape;133;p25"/>
          <p:cNvPicPr preferRelativeResize="0"/>
          <p:nvPr/>
        </p:nvPicPr>
        <p:blipFill>
          <a:blip r:embed="rId4">
            <a:alphaModFix/>
          </a:blip>
          <a:stretch>
            <a:fillRect/>
          </a:stretch>
        </p:blipFill>
        <p:spPr>
          <a:xfrm>
            <a:off x="5005900" y="2817675"/>
            <a:ext cx="3369724" cy="20892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Vấn đề thất nghiệp của sinh viên sau khi tốt nghiệp</a:t>
            </a:r>
            <a:endParaRPr/>
          </a:p>
        </p:txBody>
      </p:sp>
      <p:sp>
        <p:nvSpPr>
          <p:cNvPr id="139" name="Google Shape;139;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en"/>
              <a:t>Tạp chí Công Thương số 8 - tháng 7/2017: Sinh viên thất nghiệp sau khi ra trường - Nguyên nhân và cách khắc phục, </a:t>
            </a:r>
            <a:r>
              <a:rPr lang="en" u="sng">
                <a:solidFill>
                  <a:schemeClr val="hlink"/>
                </a:solidFill>
                <a:hlinkClick r:id="rId3"/>
              </a:rPr>
              <a:t>https://nsti.vista.gov.vn/publication/download/hE/hEqFsUebGnsX.html</a:t>
            </a:r>
            <a:endParaRPr/>
          </a:p>
          <a:p>
            <a:pPr indent="-304165" lvl="1" marL="914400" rtl="0" algn="l">
              <a:spcBef>
                <a:spcPts val="0"/>
              </a:spcBef>
              <a:spcAft>
                <a:spcPts val="0"/>
              </a:spcAft>
              <a:buSzPct val="100000"/>
              <a:buChar char="○"/>
            </a:pPr>
            <a:r>
              <a:rPr lang="en"/>
              <a:t>Ở Việt Nam, thất nghiệp là vấn đề mới nảy sinh trong thời kỳ chuyển đổi nền kinh tế cơ chế kế hoạch hóa tập trung sang cơ chế thị trường. </a:t>
            </a:r>
            <a:endParaRPr/>
          </a:p>
          <a:p>
            <a:pPr indent="-304165" lvl="1" marL="914400" rtl="0" algn="l">
              <a:spcBef>
                <a:spcPts val="0"/>
              </a:spcBef>
              <a:spcAft>
                <a:spcPts val="0"/>
              </a:spcAft>
              <a:buSzPct val="100000"/>
              <a:buChar char="○"/>
            </a:pPr>
            <a:r>
              <a:rPr lang="en"/>
              <a:t>Những nghiên cứu ban đầu khẳng định thất nghiệp là những người không có việc làm, đang đi tìm việc và sẵn sàng làm việc</a:t>
            </a:r>
            <a:endParaRPr/>
          </a:p>
          <a:p>
            <a:pPr indent="-325755" lvl="0" marL="457200" rtl="0" algn="l">
              <a:spcBef>
                <a:spcPts val="0"/>
              </a:spcBef>
              <a:spcAft>
                <a:spcPts val="0"/>
              </a:spcAft>
              <a:buSzPct val="100000"/>
              <a:buChar char="●"/>
            </a:pPr>
            <a:r>
              <a:rPr lang="en"/>
              <a:t>Báo điện tử Đảng Cộng Sản Việt Nam: Sinh viên giỏi đang ở đâu?, </a:t>
            </a:r>
            <a:r>
              <a:rPr lang="en" u="sng">
                <a:solidFill>
                  <a:schemeClr val="hlink"/>
                </a:solidFill>
                <a:hlinkClick r:id="rId4"/>
              </a:rPr>
              <a:t>https://dangcongsan.vn/noi-hay-dung/sinh-vien-gioi-dang-o-dau-651527.html</a:t>
            </a:r>
            <a:endParaRPr/>
          </a:p>
          <a:p>
            <a:pPr indent="-304165" lvl="1" marL="914400" rtl="0" algn="l">
              <a:spcBef>
                <a:spcPts val="0"/>
              </a:spcBef>
              <a:spcAft>
                <a:spcPts val="0"/>
              </a:spcAft>
              <a:buSzPct val="100000"/>
              <a:buChar char="○"/>
            </a:pPr>
            <a:r>
              <a:rPr lang="en"/>
              <a:t>Tại hội thảo giáo dục 2023 với chủ đề “Thể chế chính sách nâng cao chất lượng giáo dục đại học" được tổ chức mới đây, đại diện Tập đoàn Viettel cho biết, trong số 2000 hồ sơ giỏi, xuất sắc dự tuyển chương trình thực tập sinh tài năng Viettel Digital Talent, doanh nghiệp chỉ chọn được 100 em đáp ứng được yêu cầu. "Hiện tượng một sinh viên tốt nghiệp loại xuất sắc nhưng không thể đáp ứng được 70% yêu cầu công việc không phải là trường hợp cá biệt"</a:t>
            </a:r>
            <a:endParaRPr/>
          </a:p>
          <a:p>
            <a:pPr indent="-304165" lvl="1" marL="914400" rtl="0" algn="l">
              <a:spcBef>
                <a:spcPts val="0"/>
              </a:spcBef>
              <a:spcAft>
                <a:spcPts val="0"/>
              </a:spcAft>
              <a:buSzPct val="100000"/>
              <a:buChar char="○"/>
            </a:pPr>
            <a:r>
              <a:rPr lang="en"/>
              <a:t>Đại diện tập đoàn Viettel cho rằng, "trước đây, nhiều sinh viên trung bình nhưng thực hành tốt, còn nay sinh viên xuất sắc nhưng chúng tôi cũng vẫn phải dạy lại nhiều".</a:t>
            </a:r>
            <a:r>
              <a:rPr lang="en"/>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Những tìm hiểu của chúng tôi</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Ở Việt Nam, thất nghiệp là vấn đề mới nảy sinh trong thời kỳ chuyển đổi nền kinh tế cơ chế kế hoạch hóa tập trung sang cơ chế thị trường.</a:t>
            </a:r>
            <a:endParaRPr/>
          </a:p>
          <a:p>
            <a:pPr indent="-317500" lvl="1" marL="914400" rtl="0" algn="l">
              <a:spcBef>
                <a:spcPts val="0"/>
              </a:spcBef>
              <a:spcAft>
                <a:spcPts val="0"/>
              </a:spcAft>
              <a:buSzPts val="1400"/>
              <a:buChar char="○"/>
            </a:pPr>
            <a:r>
              <a:rPr lang="en"/>
              <a:t>V.I. Lênin định nghĩa: </a:t>
            </a:r>
            <a:endParaRPr/>
          </a:p>
          <a:p>
            <a:pPr indent="-317500" lvl="2" marL="1371600" rtl="0" algn="l">
              <a:spcBef>
                <a:spcPts val="0"/>
              </a:spcBef>
              <a:spcAft>
                <a:spcPts val="0"/>
              </a:spcAft>
              <a:buSzPts val="1400"/>
              <a:buChar char="■"/>
            </a:pPr>
            <a:r>
              <a:rPr lang="en"/>
              <a:t>“Theo nghĩa đen, phép biện chứng là sự nghiên cứu mâu thuẫn trong ngay bản chất các đối tượng”</a:t>
            </a:r>
            <a:endParaRPr/>
          </a:p>
          <a:p>
            <a:pPr indent="-317500" lvl="1" marL="914400" rtl="0" algn="l">
              <a:spcBef>
                <a:spcPts val="0"/>
              </a:spcBef>
              <a:spcAft>
                <a:spcPts val="0"/>
              </a:spcAft>
              <a:buSzPts val="1400"/>
              <a:buChar char="○"/>
            </a:pPr>
            <a:r>
              <a:rPr lang="en"/>
              <a:t>Vậy sự mâu thuẫn ngay trong bản chất đối tượng mà chúng ta đang nghiên cứu là ở đâu</a:t>
            </a:r>
            <a:endParaRPr/>
          </a:p>
          <a:p>
            <a:pPr indent="-317500" lvl="2" marL="1371600" rtl="0" algn="l">
              <a:spcBef>
                <a:spcPts val="0"/>
              </a:spcBef>
              <a:spcAft>
                <a:spcPts val="0"/>
              </a:spcAft>
              <a:buSzPts val="1400"/>
              <a:buChar char="■"/>
            </a:pPr>
            <a:r>
              <a:rPr lang="en"/>
              <a:t>Thời kỳ kinh tế cơ chế kế hoạch hóa tập trung, </a:t>
            </a:r>
            <a:endParaRPr/>
          </a:p>
          <a:p>
            <a:pPr indent="-317500" lvl="3" marL="1828800" rtl="0" algn="l">
              <a:spcBef>
                <a:spcPts val="0"/>
              </a:spcBef>
              <a:spcAft>
                <a:spcPts val="0"/>
              </a:spcAft>
              <a:buSzPts val="1400"/>
              <a:buChar char="●"/>
            </a:pPr>
            <a:r>
              <a:rPr lang="en"/>
              <a:t>Tất cả sinh viên ra trường đều được phân công công tác ngay. Hầu hết đều được đưa về các vùng xa xôi. Nhanh nhất cũng phải 20 năm may ra mới có khả năng được điều chuyển về Hà Nội, nhiều người ra đi mà không có ngày về.</a:t>
            </a:r>
            <a:endParaRPr/>
          </a:p>
          <a:p>
            <a:pPr indent="-317500" lvl="3" marL="1828800" rtl="0" algn="l">
              <a:spcBef>
                <a:spcPts val="0"/>
              </a:spcBef>
              <a:spcAft>
                <a:spcPts val="0"/>
              </a:spcAft>
              <a:buSzPts val="1400"/>
              <a:buChar char="●"/>
            </a:pPr>
            <a:r>
              <a:rPr lang="en"/>
              <a:t>Việc nhận công tác và việc cắt hộ khẩu Hà Nội là bắt buộc. Không có hộ khẩu thì không thể mua gạo, bị tước bằng thì không thể có việc làm vì tại thời điểm đó không tồn tại hình thức kinh tế tư bản tư doanh</a:t>
            </a:r>
            <a:endParaRPr/>
          </a:p>
          <a:p>
            <a:pPr indent="-317500" lvl="2" marL="1371600" rtl="0" algn="l">
              <a:spcBef>
                <a:spcPts val="0"/>
              </a:spcBef>
              <a:spcAft>
                <a:spcPts val="0"/>
              </a:spcAft>
              <a:buSzPts val="1400"/>
              <a:buChar char="■"/>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1" name="Google Shape;151;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7" name="Google Shape;157;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3" name="Google Shape;163;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a:bodyPr>
          <a:lstStyle/>
          <a:p>
            <a:pPr indent="-317182" lvl="0" marL="457200" rtl="0" algn="l">
              <a:spcBef>
                <a:spcPts val="0"/>
              </a:spcBef>
              <a:spcAft>
                <a:spcPts val="0"/>
              </a:spcAft>
              <a:buSzPct val="100000"/>
              <a:buChar char="●"/>
            </a:pPr>
            <a:r>
              <a:rPr lang="en" u="sng">
                <a:solidFill>
                  <a:schemeClr val="hlink"/>
                </a:solidFill>
                <a:hlinkClick r:id="rId3"/>
              </a:rPr>
              <a:t>https://dangcongsan.vn/noi-hay-dung/sinh-vien-gioi-dang-o-dau-651527.html</a:t>
            </a:r>
            <a:endParaRPr/>
          </a:p>
          <a:p>
            <a:pPr indent="-317182" lvl="0" marL="457200" rtl="0" algn="l">
              <a:spcBef>
                <a:spcPts val="0"/>
              </a:spcBef>
              <a:spcAft>
                <a:spcPts val="0"/>
              </a:spcAft>
              <a:buSzPct val="100000"/>
              <a:buChar char="●"/>
            </a:pPr>
            <a:r>
              <a:rPr lang="en" u="sng">
                <a:solidFill>
                  <a:schemeClr val="hlink"/>
                </a:solidFill>
                <a:hlinkClick r:id="rId4"/>
              </a:rPr>
              <a:t>https://quochoi.vn/pages/tim-kiem.aspx?ItemID=44445</a:t>
            </a:r>
            <a:endParaRPr/>
          </a:p>
          <a:p>
            <a:pPr indent="-317182" lvl="0" marL="457200" rtl="0" algn="l">
              <a:spcBef>
                <a:spcPts val="0"/>
              </a:spcBef>
              <a:spcAft>
                <a:spcPts val="0"/>
              </a:spcAft>
              <a:buSzPct val="100000"/>
              <a:buChar char="●"/>
            </a:pPr>
            <a:r>
              <a:rPr lang="en" u="sng">
                <a:solidFill>
                  <a:schemeClr val="hlink"/>
                </a:solidFill>
                <a:hlinkClick r:id="rId5"/>
              </a:rPr>
              <a:t>https://dangcongsan.vn/thoi-su/sinh-vien-ra-truong-that-nghiep-ngay-cang-nhieu-vi-sao-300613.html</a:t>
            </a:r>
            <a:endParaRPr/>
          </a:p>
          <a:p>
            <a:pPr indent="-317182" lvl="0" marL="457200" rtl="0" algn="l">
              <a:spcBef>
                <a:spcPts val="0"/>
              </a:spcBef>
              <a:spcAft>
                <a:spcPts val="0"/>
              </a:spcAft>
              <a:buSzPct val="100000"/>
              <a:buChar char="●"/>
            </a:pPr>
            <a:r>
              <a:rPr lang="en" u="sng">
                <a:solidFill>
                  <a:schemeClr val="hlink"/>
                </a:solidFill>
                <a:hlinkClick r:id="rId6"/>
              </a:rPr>
              <a:t>https://moet.gov.vn/giaoducquocdan/giao-duc-dai-hoc/Pages/default.aspx?ItemID=4786</a:t>
            </a:r>
            <a:endParaRPr/>
          </a:p>
          <a:p>
            <a:pPr indent="-317182" lvl="0" marL="457200" rtl="0" algn="l">
              <a:spcBef>
                <a:spcPts val="0"/>
              </a:spcBef>
              <a:spcAft>
                <a:spcPts val="0"/>
              </a:spcAft>
              <a:buSzPct val="100000"/>
              <a:buChar char="●"/>
            </a:pPr>
            <a:r>
              <a:rPr lang="en" u="sng">
                <a:solidFill>
                  <a:schemeClr val="hlink"/>
                </a:solidFill>
                <a:hlinkClick r:id="rId7"/>
              </a:rPr>
              <a:t>https://laodong.vn/tuyen-sinh/nguyen-nhan-khien-nhieu-sinh-vien-ra-truong-that-nghiep-1176177.ldo</a:t>
            </a:r>
            <a:endParaRPr/>
          </a:p>
          <a:p>
            <a:pPr indent="-317182" lvl="0" marL="457200" rtl="0" algn="l">
              <a:spcBef>
                <a:spcPts val="0"/>
              </a:spcBef>
              <a:spcAft>
                <a:spcPts val="0"/>
              </a:spcAft>
              <a:buSzPct val="100000"/>
              <a:buChar char="●"/>
            </a:pPr>
            <a:r>
              <a:rPr lang="en" u="sng">
                <a:solidFill>
                  <a:schemeClr val="hlink"/>
                </a:solidFill>
                <a:hlinkClick r:id="rId8"/>
              </a:rPr>
              <a:t>https://tapchicongthuong.vn/sinh-vien-that-nghiep-sau-khi-ra-truong-nguyen-nhan-va-cach-khac-phuc-48972.htm</a:t>
            </a:r>
            <a:endParaRPr/>
          </a:p>
          <a:p>
            <a:pPr indent="-317182" lvl="0" marL="457200" rtl="0" algn="l">
              <a:spcBef>
                <a:spcPts val="0"/>
              </a:spcBef>
              <a:spcAft>
                <a:spcPts val="0"/>
              </a:spcAft>
              <a:buSzPct val="100000"/>
              <a:buChar char="●"/>
            </a:pPr>
            <a:r>
              <a:rPr lang="en" u="sng">
                <a:solidFill>
                  <a:schemeClr val="hlink"/>
                </a:solidFill>
                <a:hlinkClick r:id="rId9"/>
              </a:rPr>
              <a:t>https://nhandan.vn/9-thang-nam-2023-ty-le-that-nghiep-trong-do-tuoi-lao-dong-la-228-post775104.html</a:t>
            </a:r>
            <a:endParaRPr/>
          </a:p>
          <a:p>
            <a:pPr indent="-317182" lvl="0" marL="457200" rtl="0" algn="l">
              <a:spcBef>
                <a:spcPts val="0"/>
              </a:spcBef>
              <a:spcAft>
                <a:spcPts val="0"/>
              </a:spcAft>
              <a:buSzPct val="100000"/>
              <a:buChar char="●"/>
            </a:pPr>
            <a:r>
              <a:rPr lang="en" u="sng">
                <a:solidFill>
                  <a:schemeClr val="hlink"/>
                </a:solidFill>
                <a:hlinkClick r:id="rId10"/>
              </a:rPr>
              <a:t>https://nhandan.vn/ban-khoan-thong-ke-viec-lam-sinh-vien-post750346.html</a:t>
            </a:r>
            <a:endParaRPr/>
          </a:p>
          <a:p>
            <a:pPr indent="-317182" lvl="0" marL="457200" rtl="0" algn="l">
              <a:spcBef>
                <a:spcPts val="0"/>
              </a:spcBef>
              <a:spcAft>
                <a:spcPts val="0"/>
              </a:spcAft>
              <a:buSzPct val="100000"/>
              <a:buChar char="●"/>
            </a:pPr>
            <a:r>
              <a:rPr lang="en" u="sng">
                <a:solidFill>
                  <a:schemeClr val="hlink"/>
                </a:solidFill>
                <a:hlinkClick r:id="rId11"/>
              </a:rPr>
              <a:t>https://tapchicongthuong.vn/thuc-trang-va-mot-so-giai-phap-viec-lam-cho-sinh-vien-truong-dai-hoc-cong-doan-sau-khi-tot-nghiep-81852.htm</a:t>
            </a:r>
            <a:endParaRPr/>
          </a:p>
          <a:p>
            <a:pPr indent="-317182" lvl="0" marL="457200" rtl="0" algn="l">
              <a:spcBef>
                <a:spcPts val="0"/>
              </a:spcBef>
              <a:spcAft>
                <a:spcPts val="0"/>
              </a:spcAft>
              <a:buSzPct val="100000"/>
              <a:buChar char="●"/>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9" name="Google Shape;169;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accent5"/>
                </a:solidFill>
                <a:hlinkClick r:id="rId3">
                  <a:extLst>
                    <a:ext uri="{A12FA001-AC4F-418D-AE19-62706E023703}">
                      <ahyp:hlinkClr val="tx"/>
                    </a:ext>
                  </a:extLst>
                </a:hlinkClick>
              </a:rPr>
              <a:t>https://truongchinhtri.edu.vn/home/thong-tin-nghien-cuu-trao-doi/nang-cao-nang-luc-tu-duy-bien-chung-cho-hoc-vien-truong-chinh-tri-tinh-binh-phuoc-1535.html</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Mục lục</a:t>
            </a:r>
            <a:endParaRPr/>
          </a:p>
        </p:txBody>
      </p:sp>
      <p:sp>
        <p:nvSpPr>
          <p:cNvPr id="66" name="Google Shape;66;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t/>
            </a:r>
            <a:endParaRPr/>
          </a:p>
          <a:p>
            <a:pPr indent="-342900" lvl="0" marL="457200" rtl="0" algn="l">
              <a:spcBef>
                <a:spcPts val="0"/>
              </a:spcBef>
              <a:spcAft>
                <a:spcPts val="0"/>
              </a:spcAft>
              <a:buSzPts val="1800"/>
              <a:buChar char="●"/>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Lời nói đầu</a:t>
            </a:r>
            <a:endParaRPr/>
          </a:p>
        </p:txBody>
      </p:sp>
      <p:sp>
        <p:nvSpPr>
          <p:cNvPr id="72" name="Google Shape;72;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Clr>
                <a:schemeClr val="dk1"/>
              </a:buClr>
              <a:buSzPct val="100000"/>
              <a:buChar char="●"/>
            </a:pPr>
            <a:r>
              <a:rPr lang="en">
                <a:solidFill>
                  <a:schemeClr val="dk1"/>
                </a:solidFill>
              </a:rPr>
              <a:t>Chúng tôi, các thành viên của nhóm 3, lớp Triết học BK03, bậc cao học đã tiến hành thảo luận và xin phép được trình bày những luận điểm của chúng tôi về đề tài được giao.</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Các khán thính giả của buổi thảo luận ngày hôm nay là những người đã tốt nghiệp, đã và đang đi làm nên chắc hẳn các bạn đều hiểu được cảm giác đi làm là như thế nào. Làm sếp có nỗi khổ của sếp, làm nhân viên có cái mệt mỏi của nhân viên.</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Cổ ngữ nói, khi đang an bình thì cần chuẩn bị cho lúc chiến loạn. Trong vòng xoáy suy thoái kinh tế hiện nay thì khả năng thất nghiệp lúc nào cũng lơ lửng trên đầu chúng ta. Chúng ta cần chuẩn bị gì cho tình huống xấu</a:t>
            </a:r>
            <a:endParaRPr>
              <a:solidFill>
                <a:schemeClr val="dk1"/>
              </a:solidFill>
            </a:endParaRPr>
          </a:p>
          <a:p>
            <a:pPr indent="-334327" lvl="0" marL="457200" rtl="0" algn="l">
              <a:spcBef>
                <a:spcPts val="0"/>
              </a:spcBef>
              <a:spcAft>
                <a:spcPts val="0"/>
              </a:spcAft>
              <a:buClr>
                <a:schemeClr val="dk1"/>
              </a:buClr>
              <a:buSzPct val="100000"/>
              <a:buChar char="●"/>
            </a:pPr>
            <a:r>
              <a:rPr lang="en">
                <a:solidFill>
                  <a:schemeClr val="dk1"/>
                </a:solidFill>
              </a:rPr>
              <a:t>Đó là những điều chúng tôi sẽ trình bày sau đây. Để đảm bảo tính đúng đắn và khoa học của các luận cứ, chúng tôi sẽ đi từ định nghĩa, qua các thông tin thu thập và cuối cùng chúng tôi sẽ nêu luận điểm.</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Lời nói đầu</a:t>
            </a:r>
            <a:endParaRPr/>
          </a:p>
        </p:txBody>
      </p:sp>
      <p:sp>
        <p:nvSpPr>
          <p:cNvPr id="78" name="Google Shape;78;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Khi tham gia bất kỳ hoạt động nào, con người chúng ta đều xác định mục đích trước khi tham gia hoạt động đó</a:t>
            </a:r>
            <a:endParaRPr/>
          </a:p>
          <a:p>
            <a:pPr indent="-342900" lvl="0" marL="457200" rtl="0" algn="l">
              <a:spcBef>
                <a:spcPts val="0"/>
              </a:spcBef>
              <a:spcAft>
                <a:spcPts val="0"/>
              </a:spcAft>
              <a:buSzPts val="1800"/>
              <a:buChar char="●"/>
            </a:pPr>
            <a:r>
              <a:rPr lang="en"/>
              <a:t>Việc tham gia hoạt động giáo dục đào tạo của người học có thể được chia làm 2 mục tiêu chính</a:t>
            </a:r>
            <a:endParaRPr/>
          </a:p>
          <a:p>
            <a:pPr indent="-317500" lvl="1" marL="914400" rtl="0" algn="l">
              <a:spcBef>
                <a:spcPts val="0"/>
              </a:spcBef>
              <a:spcAft>
                <a:spcPts val="0"/>
              </a:spcAft>
              <a:buSzPts val="1400"/>
              <a:buChar char="○"/>
            </a:pPr>
            <a:r>
              <a:rPr lang="en"/>
              <a:t>Mục tiêu 1: Có kiến thức, có bằng cấp để tìm được việc làm phù hợp với bản thân</a:t>
            </a:r>
            <a:endParaRPr/>
          </a:p>
          <a:p>
            <a:pPr indent="-317500" lvl="1" marL="914400" rtl="0" algn="l">
              <a:spcBef>
                <a:spcPts val="0"/>
              </a:spcBef>
              <a:spcAft>
                <a:spcPts val="0"/>
              </a:spcAft>
              <a:buSzPts val="1400"/>
              <a:buChar char="○"/>
            </a:pPr>
            <a:r>
              <a:rPr lang="en"/>
              <a:t>Mục tiêu 2: Có kiến thức, có bằng cấp nhưng không nhằm mục tiêu tìm việc làm mà nhằm mục tiêu tạo ra việc làm</a:t>
            </a:r>
            <a:endParaRPr/>
          </a:p>
          <a:p>
            <a:pPr indent="-342900" lvl="0" marL="457200" rtl="0" algn="l">
              <a:spcBef>
                <a:spcPts val="0"/>
              </a:spcBef>
              <a:spcAft>
                <a:spcPts val="0"/>
              </a:spcAft>
              <a:buSzPts val="1800"/>
              <a:buChar char="●"/>
            </a:pPr>
            <a:r>
              <a:rPr lang="en"/>
              <a:t> Dưới ánh sáng của triết học Mác - Lênin chúng ta sẽ cùng thảo luận về chủ đề mà đang được nhiều người quan tâm :</a:t>
            </a:r>
            <a:endParaRPr/>
          </a:p>
          <a:p>
            <a:pPr indent="-317500" lvl="1" marL="914400" rtl="0" algn="l">
              <a:spcBef>
                <a:spcPts val="0"/>
              </a:spcBef>
              <a:spcAft>
                <a:spcPts val="0"/>
              </a:spcAft>
              <a:buClr>
                <a:schemeClr val="accent5"/>
              </a:buClr>
              <a:buSzPts val="1400"/>
              <a:buChar char="○"/>
            </a:pPr>
            <a:r>
              <a:rPr lang="en">
                <a:solidFill>
                  <a:schemeClr val="accent5"/>
                </a:solidFill>
              </a:rPr>
              <a:t>Vận dụng phương pháp tư duy biện chứng để tìm hiểu vấn đề thất nghiệp của sinh viên sau khi tốt nghiệp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0" st="0"/>
                                            </p:txEl>
                                          </p:spTgt>
                                        </p:tgtEl>
                                        <p:attrNameLst>
                                          <p:attrName>style.visibility</p:attrName>
                                        </p:attrNameLst>
                                      </p:cBhvr>
                                      <p:to>
                                        <p:strVal val="visible"/>
                                      </p:to>
                                    </p:set>
                                    <p:anim calcmode="lin" valueType="num">
                                      <p:cBhvr additive="base">
                                        <p:cTn dur="1000"/>
                                        <p:tgtEl>
                                          <p:spTgt spid="78">
                                            <p:txEl>
                                              <p:pRg end="0" st="0"/>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1" st="1"/>
                                            </p:txEl>
                                          </p:spTgt>
                                        </p:tgtEl>
                                        <p:attrNameLst>
                                          <p:attrName>style.visibility</p:attrName>
                                        </p:attrNameLst>
                                      </p:cBhvr>
                                      <p:to>
                                        <p:strVal val="visible"/>
                                      </p:to>
                                    </p:set>
                                    <p:anim calcmode="lin" valueType="num">
                                      <p:cBhvr additive="base">
                                        <p:cTn dur="1000"/>
                                        <p:tgtEl>
                                          <p:spTgt spid="78">
                                            <p:txEl>
                                              <p:pRg end="1" st="1"/>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2" st="2"/>
                                            </p:txEl>
                                          </p:spTgt>
                                        </p:tgtEl>
                                        <p:attrNameLst>
                                          <p:attrName>style.visibility</p:attrName>
                                        </p:attrNameLst>
                                      </p:cBhvr>
                                      <p:to>
                                        <p:strVal val="visible"/>
                                      </p:to>
                                    </p:set>
                                    <p:anim calcmode="lin" valueType="num">
                                      <p:cBhvr additive="base">
                                        <p:cTn dur="1000"/>
                                        <p:tgtEl>
                                          <p:spTgt spid="78">
                                            <p:txEl>
                                              <p:pRg end="2" st="2"/>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3" st="3"/>
                                            </p:txEl>
                                          </p:spTgt>
                                        </p:tgtEl>
                                        <p:attrNameLst>
                                          <p:attrName>style.visibility</p:attrName>
                                        </p:attrNameLst>
                                      </p:cBhvr>
                                      <p:to>
                                        <p:strVal val="visible"/>
                                      </p:to>
                                    </p:set>
                                    <p:anim calcmode="lin" valueType="num">
                                      <p:cBhvr additive="base">
                                        <p:cTn dur="1000"/>
                                        <p:tgtEl>
                                          <p:spTgt spid="78">
                                            <p:txEl>
                                              <p:pRg end="3" st="3"/>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4" st="4"/>
                                            </p:txEl>
                                          </p:spTgt>
                                        </p:tgtEl>
                                        <p:attrNameLst>
                                          <p:attrName>style.visibility</p:attrName>
                                        </p:attrNameLst>
                                      </p:cBhvr>
                                      <p:to>
                                        <p:strVal val="visible"/>
                                      </p:to>
                                    </p:set>
                                    <p:anim calcmode="lin" valueType="num">
                                      <p:cBhvr additive="base">
                                        <p:cTn dur="1000"/>
                                        <p:tgtEl>
                                          <p:spTgt spid="78">
                                            <p:txEl>
                                              <p:pRg end="4" st="4"/>
                                            </p:txEl>
                                          </p:spTgt>
                                        </p:tgtEl>
                                        <p:attrNameLst>
                                          <p:attrName>ppt_y</p:attrName>
                                        </p:attrNameLst>
                                      </p:cBhvr>
                                      <p:tavLst>
                                        <p:tav fmla="" tm="0">
                                          <p:val>
                                            <p:strVal val="#ppt_y+1"/>
                                          </p:val>
                                        </p:tav>
                                        <p:tav fmla="" tm="100000">
                                          <p:val>
                                            <p:strVal val="#ppt_y"/>
                                          </p:val>
                                        </p:tav>
                                      </p:tavLst>
                                    </p:anim>
                                  </p:childTnLst>
                                </p:cTn>
                              </p:par>
                            </p:childTnLst>
                          </p:cTn>
                        </p:par>
                      </p:childTnLst>
                    </p:cTn>
                  </p:par>
                  <p:par>
                    <p:cTn fill="hold">
                      <p:stCondLst>
                        <p:cond delay="indefinite"/>
                      </p:stCondLst>
                      <p:childTnLst>
                        <p:par>
                          <p:cTn fill="hold">
                            <p:stCondLst>
                              <p:cond delay="0"/>
                            </p:stCondLst>
                            <p:childTnLst>
                              <p:par>
                                <p:cTn fill="hold" nodeType="clickEffect" presetClass="entr" presetID="2" presetSubtype="4">
                                  <p:stCondLst>
                                    <p:cond delay="0"/>
                                  </p:stCondLst>
                                  <p:childTnLst>
                                    <p:set>
                                      <p:cBhvr>
                                        <p:cTn dur="1" fill="hold">
                                          <p:stCondLst>
                                            <p:cond delay="0"/>
                                          </p:stCondLst>
                                        </p:cTn>
                                        <p:tgtEl>
                                          <p:spTgt spid="78">
                                            <p:txEl>
                                              <p:pRg end="5" st="5"/>
                                            </p:txEl>
                                          </p:spTgt>
                                        </p:tgtEl>
                                        <p:attrNameLst>
                                          <p:attrName>style.visibility</p:attrName>
                                        </p:attrNameLst>
                                      </p:cBhvr>
                                      <p:to>
                                        <p:strVal val="visible"/>
                                      </p:to>
                                    </p:set>
                                    <p:anim calcmode="lin" valueType="num">
                                      <p:cBhvr additive="base">
                                        <p:cTn dur="1000"/>
                                        <p:tgtEl>
                                          <p:spTgt spid="78">
                                            <p:txEl>
                                              <p:pRg end="5" st="5"/>
                                            </p:txEl>
                                          </p:spTgt>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84" name="Google Shape;84;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en"/>
              <a:t>Chúng tôi đã tham khảo những nguồn thông tin đáng tin cậy sau</a:t>
            </a:r>
            <a:endParaRPr/>
          </a:p>
          <a:p>
            <a:pPr indent="-317500" lvl="1" marL="914400" rtl="0" algn="l">
              <a:spcBef>
                <a:spcPts val="0"/>
              </a:spcBef>
              <a:spcAft>
                <a:spcPts val="0"/>
              </a:spcAft>
              <a:buSzPts val="1400"/>
              <a:buChar char="○"/>
            </a:pPr>
            <a:r>
              <a:rPr lang="en"/>
              <a:t>“Giáo trình Triết Học Mác - Lênin (dành cho bậc đại học hệ không chuyên lý luận chính trị)” do Nhà xuất bản Chính trị Quốc gia Sự thật phát hành năm 2021 - ISBN 9786045765944</a:t>
            </a:r>
            <a:endParaRPr/>
          </a:p>
          <a:p>
            <a:pPr indent="-317500" lvl="1" marL="914400" rtl="0" algn="l">
              <a:spcBef>
                <a:spcPts val="0"/>
              </a:spcBef>
              <a:spcAft>
                <a:spcPts val="0"/>
              </a:spcAft>
              <a:buSzPts val="1400"/>
              <a:buChar char="○"/>
            </a:pPr>
            <a:r>
              <a:rPr lang="en"/>
              <a:t>TÀI LIỆU TRIẾT HỌC - CAO HỌC.pdf được cung cấp bởi thầy Trần Việt Thắng, cán bộ giảng dạy môn Triết học - Đại Học Bách Khoa</a:t>
            </a:r>
            <a:endParaRPr/>
          </a:p>
          <a:p>
            <a:pPr indent="-317500" lvl="1" marL="914400" rtl="0" algn="l">
              <a:spcBef>
                <a:spcPts val="0"/>
              </a:spcBef>
              <a:spcAft>
                <a:spcPts val="0"/>
              </a:spcAft>
              <a:buSzPts val="1400"/>
              <a:buChar char="○"/>
            </a:pPr>
            <a:r>
              <a:rPr lang="en"/>
              <a:t>Tạp chí cộng sản,  </a:t>
            </a:r>
            <a:r>
              <a:rPr lang="en" u="sng">
                <a:solidFill>
                  <a:schemeClr val="hlink"/>
                </a:solidFill>
                <a:hlinkClick r:id="rId3"/>
              </a:rPr>
              <a:t>https://tapchicongsan.org.vn</a:t>
            </a:r>
            <a:endParaRPr/>
          </a:p>
          <a:p>
            <a:pPr indent="-317500" lvl="1" marL="914400" rtl="0" algn="l">
              <a:spcBef>
                <a:spcPts val="0"/>
              </a:spcBef>
              <a:spcAft>
                <a:spcPts val="0"/>
              </a:spcAft>
              <a:buSzPts val="1400"/>
              <a:buChar char="○"/>
            </a:pPr>
            <a:r>
              <a:rPr lang="en"/>
              <a:t>Hệ thống tư liệu - văn kiện Đảng, </a:t>
            </a:r>
            <a:r>
              <a:rPr lang="en" u="sng">
                <a:solidFill>
                  <a:schemeClr val="hlink"/>
                </a:solidFill>
                <a:hlinkClick r:id="rId4"/>
              </a:rPr>
              <a:t>https://tulieuvankien.dangcongsan.vn/</a:t>
            </a:r>
            <a:endParaRPr/>
          </a:p>
          <a:p>
            <a:pPr indent="-317500" lvl="1" marL="914400" rtl="0" algn="l">
              <a:spcBef>
                <a:spcPts val="0"/>
              </a:spcBef>
              <a:spcAft>
                <a:spcPts val="0"/>
              </a:spcAft>
              <a:buSzPts val="1400"/>
              <a:buChar char="○"/>
            </a:pPr>
            <a:r>
              <a:rPr lang="en"/>
              <a:t>Tạp chí triết học, </a:t>
            </a:r>
            <a:r>
              <a:rPr lang="en" u="sng">
                <a:solidFill>
                  <a:schemeClr val="hlink"/>
                </a:solidFill>
                <a:hlinkClick r:id="rId5"/>
              </a:rPr>
              <a:t>https://philosophy.vass.gov.vn/tap-chi/</a:t>
            </a:r>
            <a:endParaRPr/>
          </a:p>
          <a:p>
            <a:pPr indent="-317500" lvl="1" marL="914400" rtl="0" algn="l">
              <a:spcBef>
                <a:spcPts val="0"/>
              </a:spcBef>
              <a:spcAft>
                <a:spcPts val="0"/>
              </a:spcAft>
              <a:buSzPts val="1400"/>
              <a:buChar char="○"/>
            </a:pPr>
            <a:r>
              <a:rPr lang="en"/>
              <a:t>Tạp chí tổ chức nhà nước, </a:t>
            </a:r>
            <a:r>
              <a:rPr lang="en" u="sng">
                <a:solidFill>
                  <a:schemeClr val="hlink"/>
                </a:solidFill>
                <a:hlinkClick r:id="rId6"/>
              </a:rPr>
              <a:t>https://tcnn.vn</a:t>
            </a:r>
            <a:endParaRPr/>
          </a:p>
          <a:p>
            <a:pPr indent="-317500" lvl="1" marL="914400" rtl="0" algn="l">
              <a:spcBef>
                <a:spcPts val="0"/>
              </a:spcBef>
              <a:spcAft>
                <a:spcPts val="0"/>
              </a:spcAft>
              <a:buSzPts val="1400"/>
              <a:buChar char="○"/>
            </a:pPr>
            <a:r>
              <a:rPr lang="en"/>
              <a:t>Tạp chí quản lý nhà nước, </a:t>
            </a:r>
            <a:r>
              <a:rPr lang="en" u="sng">
                <a:solidFill>
                  <a:schemeClr val="hlink"/>
                </a:solidFill>
                <a:hlinkClick r:id="rId7"/>
              </a:rPr>
              <a:t>https://www.quanlynhanuoc.vn</a:t>
            </a:r>
            <a:endParaRPr/>
          </a:p>
          <a:p>
            <a:pPr indent="-317500" lvl="1" marL="914400" rtl="0" algn="l">
              <a:spcBef>
                <a:spcPts val="0"/>
              </a:spcBef>
              <a:spcAft>
                <a:spcPts val="0"/>
              </a:spcAft>
              <a:buSzPts val="1400"/>
              <a:buChar char="○"/>
            </a:pPr>
            <a:r>
              <a:rPr lang="en"/>
              <a:t>Trang thông tin điện tử Ủy ban kiểm tra trung ương, </a:t>
            </a:r>
            <a:r>
              <a:rPr lang="en" u="sng">
                <a:solidFill>
                  <a:schemeClr val="hlink"/>
                </a:solidFill>
                <a:hlinkClick r:id="rId8"/>
              </a:rPr>
              <a:t>https://ubkttw.vn</a:t>
            </a:r>
            <a:endParaRPr/>
          </a:p>
          <a:p>
            <a:pPr indent="-317500" lvl="1" marL="914400" rtl="0" algn="l">
              <a:spcBef>
                <a:spcPts val="0"/>
              </a:spcBef>
              <a:spcAft>
                <a:spcPts val="0"/>
              </a:spcAft>
              <a:buSzPts val="1400"/>
              <a:buChar char="○"/>
            </a:pPr>
            <a:r>
              <a:rPr lang="en"/>
              <a:t>Tạp chí Khoa học Việt Nam, </a:t>
            </a:r>
            <a:r>
              <a:rPr lang="en" u="sng">
                <a:solidFill>
                  <a:schemeClr val="hlink"/>
                </a:solidFill>
                <a:hlinkClick r:id="rId9"/>
              </a:rPr>
              <a:t>https://vjol.info.vn/</a:t>
            </a:r>
            <a:endParaRPr/>
          </a:p>
          <a:p>
            <a:pPr indent="-342900" lvl="0" marL="457200" rtl="0" algn="l">
              <a:spcBef>
                <a:spcPts val="0"/>
              </a:spcBef>
              <a:spcAft>
                <a:spcPts val="0"/>
              </a:spcAft>
              <a:buSzPts val="1800"/>
              <a:buChar char="●"/>
            </a:pPr>
            <a:r>
              <a:rPr lang="en"/>
              <a:t>Nhưng chưa thể tìm được định nghĩa của cụm từ “phương pháp tư duy biện chứng”</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90" name="Google Shape;90;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Xuất phát từ </a:t>
            </a:r>
            <a:r>
              <a:rPr lang="en"/>
              <a:t>những nguồn thông tin đáng tin cậy được nêu ở trên chúng tôi tìm thấy một số cụm từ gần với cụm từ “Phương pháp tư duy biện chứng” và được định nghĩa</a:t>
            </a:r>
            <a:endParaRPr/>
          </a:p>
          <a:p>
            <a:pPr indent="-334327" lvl="0" marL="457200" rtl="0" algn="l">
              <a:spcBef>
                <a:spcPts val="1200"/>
              </a:spcBef>
              <a:spcAft>
                <a:spcPts val="0"/>
              </a:spcAft>
              <a:buSzPct val="100000"/>
              <a:buChar char="●"/>
            </a:pPr>
            <a:r>
              <a:rPr lang="en"/>
              <a:t>Trích dẫn trang 186, “Giáo trình Triết Học Mác - Lênin (dành cho bậc đại học hệ không chuyên lý luận chính trị)” do Nhà xuất bản Chính trị Quốc gia Sự thật phát hành năm 2021 - ISBN 9786045765944</a:t>
            </a:r>
            <a:endParaRPr/>
          </a:p>
          <a:p>
            <a:pPr indent="-310832" lvl="1" marL="914400" rtl="0" algn="l">
              <a:spcBef>
                <a:spcPts val="0"/>
              </a:spcBef>
              <a:spcAft>
                <a:spcPts val="0"/>
              </a:spcAft>
              <a:buSzPct val="100000"/>
              <a:buChar char="○"/>
            </a:pPr>
            <a:r>
              <a:rPr lang="en"/>
              <a:t>V.I. Lênin định nghĩa: </a:t>
            </a:r>
            <a:endParaRPr/>
          </a:p>
          <a:p>
            <a:pPr indent="-310832" lvl="2" marL="1371600" rtl="0" algn="l">
              <a:spcBef>
                <a:spcPts val="0"/>
              </a:spcBef>
              <a:spcAft>
                <a:spcPts val="0"/>
              </a:spcAft>
              <a:buSzPct val="100000"/>
              <a:buChar char="■"/>
            </a:pPr>
            <a:r>
              <a:rPr lang="en"/>
              <a:t>“... </a:t>
            </a:r>
            <a:r>
              <a:rPr i="1" lang="en"/>
              <a:t>phép biện chứng</a:t>
            </a:r>
            <a:r>
              <a:rPr lang="en"/>
              <a:t>, tức là học thuyết về sự phát triển, dưới hình thức hoàn bị nhất, sâu sắc nhất và không phiến diện, học thuyết về tính tương đối của nhận thức của con người, nhận thức này phản ánh vật chất luôn phát triển không ngừng"</a:t>
            </a:r>
            <a:endParaRPr/>
          </a:p>
          <a:p>
            <a:pPr indent="-310832" lvl="2" marL="1371600" rtl="0" algn="l">
              <a:spcBef>
                <a:spcPts val="0"/>
              </a:spcBef>
              <a:spcAft>
                <a:spcPts val="0"/>
              </a:spcAft>
              <a:buSzPct val="100000"/>
              <a:buChar char="■"/>
            </a:pPr>
            <a:r>
              <a:rPr lang="en"/>
              <a:t>“Có thể định nghĩa vắn tắt phép biện chứng là học thuyết về sự thống nhất của các mặt đối lập. Như thế là nắm được hạt nhân của phép biện chứng, nhưng điều đó đòi hỏi phải có những sự giải thích và một sự phát triển thêm”</a:t>
            </a:r>
            <a:endParaRPr/>
          </a:p>
          <a:p>
            <a:pPr indent="-310832" lvl="2" marL="1371600" rtl="0" algn="l">
              <a:spcBef>
                <a:spcPts val="0"/>
              </a:spcBef>
              <a:spcAft>
                <a:spcPts val="0"/>
              </a:spcAft>
              <a:buSzPct val="100000"/>
              <a:buChar char="■"/>
            </a:pPr>
            <a:r>
              <a:rPr lang="en"/>
              <a:t>“Theo nghĩa đen, phép biện chứng là sự nghiên cứu mâu thuẫn trong ngay bản chất các đối tượng”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96" name="Google Shape;96;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Trích dẫn “CHUYÊN ĐỀ 3 PHÉP BIỆN CHỨNG DUY VẬT – PHƯƠNG PHÁP LUẬN CHUNG NHẤT CỦA NHẬN THỨC KHOA HỌC VÀ THỰC TIỄN” trong TÀI LIỆU TRIẾT HỌC - CAO HỌC.pdf được cung cấp bởi thầy Trần Việt Thắng, cán bộ giảng dạy môn Triết học - Đại Học Bách Khoa</a:t>
            </a:r>
            <a:endParaRPr/>
          </a:p>
          <a:p>
            <a:pPr indent="-317500" lvl="1" marL="914400" rtl="0" algn="l">
              <a:spcBef>
                <a:spcPts val="0"/>
              </a:spcBef>
              <a:spcAft>
                <a:spcPts val="0"/>
              </a:spcAft>
              <a:buSzPts val="1400"/>
              <a:buChar char="○"/>
            </a:pPr>
            <a:r>
              <a:rPr lang="en"/>
              <a:t>Phật giáo: Ănghen </a:t>
            </a:r>
            <a:r>
              <a:rPr b="1" lang="en"/>
              <a:t>tư duy biện chứng</a:t>
            </a:r>
            <a:r>
              <a:rPr lang="en"/>
              <a:t> ở trình độ khá cao</a:t>
            </a:r>
            <a:endParaRPr/>
          </a:p>
          <a:p>
            <a:pPr indent="-317500" lvl="2" marL="1371600" rtl="0" algn="l">
              <a:spcBef>
                <a:spcPts val="0"/>
              </a:spcBef>
              <a:spcAft>
                <a:spcPts val="0"/>
              </a:spcAft>
              <a:buSzPts val="1400"/>
              <a:buChar char="■"/>
            </a:pPr>
            <a:r>
              <a:rPr lang="en"/>
              <a:t>Vô thường, vô ngã.</a:t>
            </a:r>
            <a:endParaRPr/>
          </a:p>
          <a:p>
            <a:pPr indent="-317500" lvl="2" marL="1371600" rtl="0" algn="l">
              <a:spcBef>
                <a:spcPts val="0"/>
              </a:spcBef>
              <a:spcAft>
                <a:spcPts val="0"/>
              </a:spcAft>
              <a:buSzPts val="1400"/>
              <a:buChar char="■"/>
            </a:pPr>
            <a:r>
              <a:rPr lang="en"/>
              <a:t>Nhân duyên quả báo, Tiêu biểu: Tứ diệu đế</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102" name="Google Shape;102;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en"/>
              <a:t>Trích nội dung bài viết “Vận dụng phép biện chứng duy vật trong quá trình xây dựng và thực hiện đường lối đổi mới của Đảng Cộng sản Việt Nam”, </a:t>
            </a:r>
            <a:r>
              <a:rPr lang="en" u="sng">
                <a:solidFill>
                  <a:schemeClr val="hlink"/>
                </a:solidFill>
                <a:hlinkClick r:id="rId3"/>
              </a:rPr>
              <a:t>https://tcnn.vn/news/detail/42577/Van-dung-phep-bien-chung-duy-vattrong-qua-trinhxay-dung-va-thuc-hien-duong-loi-doi-moi-cua-Dang-Cong-sanViet-Nam.html</a:t>
            </a:r>
            <a:endParaRPr/>
          </a:p>
          <a:p>
            <a:pPr indent="-310832" lvl="1" marL="914400" rtl="0" algn="l">
              <a:spcBef>
                <a:spcPts val="0"/>
              </a:spcBef>
              <a:spcAft>
                <a:spcPts val="0"/>
              </a:spcAft>
              <a:buSzPct val="100000"/>
              <a:buChar char="○"/>
            </a:pPr>
            <a:r>
              <a:rPr lang="en"/>
              <a:t>Sau khi tiếp thu, nghiên cứu lý luận của chủ nghĩa Mác - Lênin, Chủ tịch Hồ Chí Minh đã thấy được hạt nhân của chủ nghĩa Mác - Lênin chính là Phép biện chứng duy vật với nhận xét rất cô đọng: “</a:t>
            </a:r>
            <a:r>
              <a:rPr b="1" lang="en"/>
              <a:t>chủ nghĩa Mác có ưu điểm là phương pháp làm việc biện chứng</a:t>
            </a:r>
            <a:r>
              <a:rPr lang="en"/>
              <a:t>”</a:t>
            </a:r>
            <a:endParaRPr/>
          </a:p>
          <a:p>
            <a:pPr indent="-310832" lvl="1" marL="914400" rtl="0" algn="l">
              <a:spcBef>
                <a:spcPts val="0"/>
              </a:spcBef>
              <a:spcAft>
                <a:spcPts val="0"/>
              </a:spcAft>
              <a:buSzPct val="100000"/>
              <a:buChar char="○"/>
            </a:pPr>
            <a:r>
              <a:rPr lang="en"/>
              <a:t>Phép biện chứng duy vật của chủ nghĩa Mác - Lênin khẳng định rằng, thế giới vật chất tồn tại khách quan, các sự vật và hiện tượng luôn luôn vận động và biến đổi, chuyển hóa lẫn nhau, cái cũ mất đi, cái mới ra đời. Do các sự vật và hiện tượng trong thế giới luôn có sự vận động, biến đổi thường xuyên, nên tư duy con người cũng phải luôn luôn đổi mới để theo kịp sự vận động, biến đổi đó, như Ph.Ăngghen đã viết trong tác phẩm Chống Đuy rinh: “Phép biện chứng… là môn khoa học về những quy luật phổ biến của sự vận động và phát triển của tự nhiên, của xã hội loài người và của tư duy”, “là chìa khóa để giúp con người nhận thức và chinh phục thế giới”.</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Định nghĩa “Phương pháp tư duy biện chứng”</a:t>
            </a:r>
            <a:endParaRPr/>
          </a:p>
        </p:txBody>
      </p:sp>
      <p:sp>
        <p:nvSpPr>
          <p:cNvPr id="108" name="Google Shape;108;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Trích nội dung bài viết “Tư duy biện chứng của Ph.Ăngghen về con đường đi lên CNXH và sự vận dụng của Đảng Cộng sản Việt Nam thời kỳ đổi mới”,  </a:t>
            </a:r>
            <a:r>
              <a:rPr lang="en" u="sng">
                <a:solidFill>
                  <a:schemeClr val="hlink"/>
                </a:solidFill>
                <a:hlinkClick r:id="rId3"/>
              </a:rPr>
              <a:t>https://tulieuvankien.dangcongsan.vn/c-mac-angghen-lenin-ho-chi-minh/c-mac/nghien-cuu-hoc-tap-tu-tuong/tu-duy-bien-chung-cua-ph-angghen-ve-con-duong-di-len-cnxh-va-su-van-dung-cua-dang-cong-san-viet-nam-thoi-ky-doi-3762</a:t>
            </a:r>
            <a:endParaRPr/>
          </a:p>
          <a:p>
            <a:pPr indent="-317500" lvl="1" marL="914400" rtl="0" algn="l">
              <a:spcBef>
                <a:spcPts val="0"/>
              </a:spcBef>
              <a:spcAft>
                <a:spcPts val="0"/>
              </a:spcAft>
              <a:buSzPts val="1400"/>
              <a:buChar char="○"/>
            </a:pPr>
            <a:r>
              <a:rPr lang="en"/>
              <a:t>Nét độc đáo trong tư duy biện chứng của Ph.Ăngghen thể hiện ở quan điểm về </a:t>
            </a:r>
            <a:r>
              <a:rPr b="1" lang="en"/>
              <a:t>tính thống nhất giữa cái phổ biến và cái đặc thù trong quá trình vận động và phát triển của xã hội loài người</a:t>
            </a:r>
            <a:r>
              <a:rPr lang="en"/>
              <a: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