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roxima Nov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italic.fntdata"/><Relationship Id="rId14" Type="http://schemas.openxmlformats.org/officeDocument/2006/relationships/slide" Target="slides/slide9.xml"/><Relationship Id="rId36" Type="http://schemas.openxmlformats.org/officeDocument/2006/relationships/font" Target="fonts/ProximaNova-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ProximaNov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0902aff3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0902aff3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0a9b642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0a9b642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0a9b642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0a9b642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0a9b642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0a9b642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0a9b6420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0a9b6420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0a9b6420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0a9b6420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0a9b6420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0a9b6420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0a9b6420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0a9b6420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0a9b6420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0a9b6420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0a9b6420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0a9b6420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902aff3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902aff3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0a9b6420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0a9b6420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0a9b6420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0a9b6420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0a9b6420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0a9b6420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0a9b6420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0a9b6420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0a9b6420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0a9b6420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0a9b6420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0a9b6420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0a9b6420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0a9b6420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f0a9b6420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f0a9b6420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0a9b6420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f0a9b6420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f087688848_0_1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f087688848_0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087688848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087688848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0a9b6420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0a9b6420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0902aff3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0902aff3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0902aff3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0902aff3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0902aff3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0902aff3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0902aff3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0902aff3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0902aff3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0902aff3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levai.edu.vn/hieu-con-yeu/tu-duy-bien-chung-la-gi/#4-phuong-phap-tu-duy-bien-chung-la-g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vjol.info.vn/index.php/dhhp/article/download/44404/35821/&amp;ved=2ahUKEwjc3ZmWrN6HAxVPk1YBHUn0HvIQFnoECCMQAQ&amp;usg=AOvVaw1F-q53YhuYnUztzYNyZZpB" TargetMode="External"/><Relationship Id="rId4" Type="http://schemas.openxmlformats.org/officeDocument/2006/relationships/hyperlink" Target="https://vjol.info.vn/index.php/dhhp/article/download/44404/35821/&amp;ved=2ahUKEwjc3ZmWrN6HAxVPk1YBHUn0HvIQFnoECCMQAQ&amp;usg=AOvVaw1F-q53YhuYnUztzYNyZZp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hcmussh.edu.vn/news/item/5275" TargetMode="Externa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sti.vista.gov.vn/publication/download/hE/hEqFsUebGnsX.html" TargetMode="External"/><Relationship Id="rId4" Type="http://schemas.openxmlformats.org/officeDocument/2006/relationships/hyperlink" Target="https://dangcongsan.vn/noi-hay-dung/sinh-vien-gioi-dang-o-dau-651527.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thptnguyendu.kontum.edu.vn/chuyen-ve-cac-nha-khoa-hoc-niels-bohr.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tapchicongsan.org.vn" TargetMode="External"/><Relationship Id="rId4" Type="http://schemas.openxmlformats.org/officeDocument/2006/relationships/hyperlink" Target="https://tulieuvankien.dangcongsan.vn/" TargetMode="External"/><Relationship Id="rId10" Type="http://schemas.openxmlformats.org/officeDocument/2006/relationships/hyperlink" Target="https://hcmussh.edu.vn/news/item/5275" TargetMode="External"/><Relationship Id="rId9" Type="http://schemas.openxmlformats.org/officeDocument/2006/relationships/hyperlink" Target="https://vjol.info.vn/" TargetMode="External"/><Relationship Id="rId5" Type="http://schemas.openxmlformats.org/officeDocument/2006/relationships/hyperlink" Target="https://philosophy.vass.gov.vn/tap-chi/" TargetMode="External"/><Relationship Id="rId6" Type="http://schemas.openxmlformats.org/officeDocument/2006/relationships/hyperlink" Target="https://tcnn.vn" TargetMode="External"/><Relationship Id="rId7" Type="http://schemas.openxmlformats.org/officeDocument/2006/relationships/hyperlink" Target="https://www.quanlynhanuoc.vn" TargetMode="External"/><Relationship Id="rId8" Type="http://schemas.openxmlformats.org/officeDocument/2006/relationships/hyperlink" Target="https://ubkttw.v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tapchicongsan.org.vn" TargetMode="External"/><Relationship Id="rId4" Type="http://schemas.openxmlformats.org/officeDocument/2006/relationships/hyperlink" Target="https://tulieuvankien.dangcongsan.vn/" TargetMode="External"/><Relationship Id="rId9" Type="http://schemas.openxmlformats.org/officeDocument/2006/relationships/hyperlink" Target="https://vjol.info.vn/" TargetMode="External"/><Relationship Id="rId5" Type="http://schemas.openxmlformats.org/officeDocument/2006/relationships/hyperlink" Target="https://philosophy.vass.gov.vn/tap-chi/" TargetMode="External"/><Relationship Id="rId6" Type="http://schemas.openxmlformats.org/officeDocument/2006/relationships/hyperlink" Target="https://tcnn.vn" TargetMode="External"/><Relationship Id="rId7" Type="http://schemas.openxmlformats.org/officeDocument/2006/relationships/hyperlink" Target="https://www.quanlynhanuoc.vn" TargetMode="External"/><Relationship Id="rId8" Type="http://schemas.openxmlformats.org/officeDocument/2006/relationships/hyperlink" Target="https://ubkttw.v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tcnn.vn/news/detail/42577/Van-dung-phep-bien-chung-duy-vattrong-qua-trinhxay-dung-va-thuc-hien-duong-loi-doi-moi-cua-Dang-Cong-sanViet-Nam.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tulieuvankien.dangcongsan.vn/c-mac-angghen-lenin-ho-chi-minh/c-mac/nghien-cuu-hoc-tap-tu-tuong/tu-duy-bien-chung-cua-ph-angghen-ve-con-duong-di-len-cnxh-va-su-van-dung-cua-dang-cong-san-viet-nam-thoi-ky-doi-376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Triết học</a:t>
            </a:r>
            <a:endParaRPr/>
          </a:p>
          <a:p>
            <a:pPr indent="0" lvl="0" marL="0" rtl="0" algn="l">
              <a:spcBef>
                <a:spcPts val="0"/>
              </a:spcBef>
              <a:spcAft>
                <a:spcPts val="0"/>
              </a:spcAft>
              <a:buNone/>
            </a:pPr>
            <a:r>
              <a:rPr lang="en" sz="2111"/>
              <a:t>Vận dụng phương pháp tư duy biện chứng để tìm hiểu vấn đề thất nghiệp của sinh viên sau khi tốt nghiệp</a:t>
            </a:r>
            <a:endParaRPr sz="2111"/>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Chúng tôi có tìm được định nghĩa của cụm từ “Phương pháp tư duy biện chứng” tại trang web </a:t>
            </a:r>
            <a:r>
              <a:rPr lang="en" u="sng">
                <a:solidFill>
                  <a:schemeClr val="hlink"/>
                </a:solidFill>
                <a:hlinkClick r:id="rId3"/>
              </a:rPr>
              <a:t>https://clevai.edu.vn/hieu-con-yeu/tu-duy-bien-chung-la-gi/#4-phuong-phap-tu-duy-bien-chung-la-gi</a:t>
            </a:r>
            <a:endParaRPr/>
          </a:p>
          <a:p>
            <a:pPr indent="-342900" lvl="0" marL="457200" rtl="0" algn="l">
              <a:spcBef>
                <a:spcPts val="0"/>
              </a:spcBef>
              <a:spcAft>
                <a:spcPts val="0"/>
              </a:spcAft>
              <a:buSzPts val="1800"/>
              <a:buChar char="●"/>
            </a:pPr>
            <a:r>
              <a:rPr lang="en"/>
              <a:t>Tuy nhiên, đây chưa phải là nguồn thông tin đã được chứng thực, duyệt, đánh giá và có độ tin cậy cao cho nên chúng tôi không sử dụng định nghĩa được đưa ra tại trang web nêu trên</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Trích nội dung bài viết: “VAI TRÒ CỦA TƯ DUY BIỆN CHỨNG VỚI HOẠT ĐỘNG LÃNH ĐẠO CỦA CÁN BỘ CHỦ CHỐT CẤP HUYỆN” của ban tuyên giáo huyện ủy Châu Thành, Tỉnh Bến Tre đăng trên tạp chí Khoa học Việt Nam trực tuyến,  Số 35, tháng 07 năm 2019, </a:t>
            </a:r>
            <a:endParaRPr/>
          </a:p>
          <a:p>
            <a:pPr indent="-317500" lvl="1" marL="914400" rtl="0" algn="l">
              <a:spcBef>
                <a:spcPts val="0"/>
              </a:spcBef>
              <a:spcAft>
                <a:spcPts val="0"/>
              </a:spcAft>
              <a:buSzPts val="1400"/>
              <a:buChar char="○"/>
            </a:pPr>
            <a:r>
              <a:rPr lang="en" u="sng">
                <a:solidFill>
                  <a:schemeClr val="hlink"/>
                </a:solidFill>
                <a:hlinkClick r:id="rId3"/>
              </a:rPr>
              <a:t>h</a:t>
            </a:r>
            <a:r>
              <a:rPr lang="en" u="sng">
                <a:solidFill>
                  <a:schemeClr val="hlink"/>
                </a:solidFill>
                <a:hlinkClick r:id="rId4"/>
              </a:rPr>
              <a:t>ttps://vjol.info.vn/index.php/dhhp/article/download/44404/35821/&amp;ved=2ahUKEwjc3ZmWrN6HAxVPk1YBHUn0HvIQFnoECCMQAQ&amp;usg=AOvVaw1F-q53YhuYnUztzYNyZZpB</a:t>
            </a:r>
            <a:endParaRPr/>
          </a:p>
          <a:p>
            <a:pPr indent="-317500" lvl="1" marL="914400" rtl="0" algn="l">
              <a:spcBef>
                <a:spcPts val="0"/>
              </a:spcBef>
              <a:spcAft>
                <a:spcPts val="0"/>
              </a:spcAft>
              <a:buSzPts val="1400"/>
              <a:buChar char="○"/>
            </a:pPr>
            <a:r>
              <a:rPr lang="en"/>
              <a:t>T</a:t>
            </a:r>
            <a:r>
              <a:rPr lang="en"/>
              <a:t>ư duy biện chứng duy vật là loại hình tư duy không chỉ phản ánh đúng mối liên hệ, sự vận động, phát triển của sự vật, hiện tượng trong thế giới khách quan, mà còn đòi hỏi chủ thể phải nắm vững, vận dụng linh hoạt những nguyên lý, quy luật, phạm trù và phương pháp luận của phép biện chứng duy vật, đồng thời tuân thủ các nguyên tắc cơ bản của logic biện chứng trong tư duy để giải quyết hiệu quả các vấn đề nhận thức và thực tiễn đặt ra.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Từ những trích dẫn ở trên, theo chúng tôi, </a:t>
            </a:r>
            <a:endParaRPr/>
          </a:p>
          <a:p>
            <a:pPr indent="-334327" lvl="0" marL="457200" rtl="0" algn="l">
              <a:spcBef>
                <a:spcPts val="1200"/>
              </a:spcBef>
              <a:spcAft>
                <a:spcPts val="0"/>
              </a:spcAft>
              <a:buSzPct val="100000"/>
              <a:buChar char="●"/>
            </a:pPr>
            <a:r>
              <a:rPr lang="en"/>
              <a:t>Phương pháp tư duy biện chứng là phương pháp tư duy mà trong đó chúng ta cần </a:t>
            </a:r>
            <a:endParaRPr/>
          </a:p>
          <a:p>
            <a:pPr indent="-310832" lvl="1" marL="914400" rtl="0" algn="l">
              <a:spcBef>
                <a:spcPts val="0"/>
              </a:spcBef>
              <a:spcAft>
                <a:spcPts val="0"/>
              </a:spcAft>
              <a:buSzPct val="100000"/>
              <a:buChar char="○"/>
            </a:pPr>
            <a:r>
              <a:rPr lang="en"/>
              <a:t>phản ánh đúng mối liên hệ, sự vận động, phát triển của sự vật, hiện tượng trong thế giới khách quan, </a:t>
            </a:r>
            <a:endParaRPr/>
          </a:p>
          <a:p>
            <a:pPr indent="-310832" lvl="1" marL="914400" rtl="0" algn="l">
              <a:spcBef>
                <a:spcPts val="0"/>
              </a:spcBef>
              <a:spcAft>
                <a:spcPts val="0"/>
              </a:spcAft>
              <a:buSzPct val="100000"/>
              <a:buChar char="○"/>
            </a:pPr>
            <a:r>
              <a:rPr lang="en"/>
              <a:t>nắm vững, vận dụng linh hoạt những nguyên lý, quy luật, phạm trù và phương pháp luận của phép biện chứng duy vật, đồng thời tuân thủ các nguyên tắc cơ bản của logic biện chứng trong tư duy để giải quyết hiệu quả các vấn đề nhận thức và thực tiễn đặt ra.</a:t>
            </a:r>
            <a:endParaRPr/>
          </a:p>
          <a:p>
            <a:pPr indent="-334327" lvl="0" marL="457200" rtl="0" algn="l">
              <a:spcBef>
                <a:spcPts val="0"/>
              </a:spcBef>
              <a:spcAft>
                <a:spcPts val="0"/>
              </a:spcAft>
              <a:buSzPct val="100000"/>
              <a:buChar char="●"/>
            </a:pPr>
            <a:r>
              <a:rPr lang="en"/>
              <a:t>Phép biện chứng duy vật của chủ nghĩa Mác - Lênin khẳng định rằng, thế giới vật chất tồn tại khách quan, các sự vật và hiện tượng luôn luôn vận động và biến đổi, chuyển hóa lẫn nhau, cái cũ mất đi, cái mới ra đời. Do các sự vật và hiện tượng trong thế giới luôn có sự vận động, biến đổi thường xuyên, nên tư duy con người cũng phải luôn luôn đổi mới để theo kịp sự vận động, biến đổi đó.</a:t>
            </a:r>
            <a:endParaRPr/>
          </a:p>
          <a:p>
            <a:pPr indent="-334327" lvl="0" marL="457200" rtl="0" algn="l">
              <a:spcBef>
                <a:spcPts val="0"/>
              </a:spcBef>
              <a:spcAft>
                <a:spcPts val="0"/>
              </a:spcAft>
              <a:buSzPct val="100000"/>
              <a:buChar char="●"/>
            </a:pPr>
            <a:r>
              <a:rPr lang="en"/>
              <a:t>Theo nghĩa đen, phép biện chứng là sự nghiên cứu mâu thuẫn trong ngay bản chất các đối tượng.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t>
            </a:r>
            <a:r>
              <a:rPr lang="en"/>
              <a:t>ấn đề thất nghiệp của sinh viên sau khi tốt nghiệp</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Chúng tôi đã tham khảo từ những nguồn thông tin đáng tin cậy sau</a:t>
            </a:r>
            <a:endParaRPr/>
          </a:p>
          <a:p>
            <a:pPr indent="-342900" lvl="0" marL="457200" rtl="0" algn="l">
              <a:spcBef>
                <a:spcPts val="1200"/>
              </a:spcBef>
              <a:spcAft>
                <a:spcPts val="0"/>
              </a:spcAft>
              <a:buSzPts val="1800"/>
              <a:buChar char="●"/>
            </a:pPr>
            <a:r>
              <a:rPr lang="en"/>
              <a:t>ĐHQG TP HCM - Trường ĐH KHXH và NV - khoa triết học, </a:t>
            </a:r>
            <a:r>
              <a:rPr lang="en" u="sng">
                <a:solidFill>
                  <a:schemeClr val="hlink"/>
                </a:solidFill>
                <a:hlinkClick r:id="rId3"/>
              </a:rPr>
              <a:t>https://hcmussh.edu.vn/news/item/5275</a:t>
            </a:r>
            <a:r>
              <a:rPr lang="en"/>
              <a:t> , 5 lý do phổ biến khiến sinh viên ra trường thất nghiệp</a:t>
            </a:r>
            <a:endParaRPr/>
          </a:p>
          <a:p>
            <a:pPr indent="-342900" lvl="0" marL="914400" rtl="0" algn="l">
              <a:spcBef>
                <a:spcPts val="0"/>
              </a:spcBef>
              <a:spcAft>
                <a:spcPts val="0"/>
              </a:spcAft>
              <a:buSzPts val="1800"/>
              <a:buChar char="●"/>
            </a:pPr>
            <a:r>
              <a:rPr lang="en"/>
              <a:t>Thiếu định hướng nghề nghiệp trước khi đăng ký ngành học</a:t>
            </a:r>
            <a:endParaRPr/>
          </a:p>
          <a:p>
            <a:pPr indent="-342900" lvl="0" marL="914400" rtl="0" algn="l">
              <a:spcBef>
                <a:spcPts val="0"/>
              </a:spcBef>
              <a:spcAft>
                <a:spcPts val="0"/>
              </a:spcAft>
              <a:buSzPts val="1800"/>
              <a:buChar char="●"/>
            </a:pPr>
            <a:r>
              <a:rPr lang="en"/>
              <a:t>Học tập một cách thụ động</a:t>
            </a:r>
            <a:endParaRPr/>
          </a:p>
          <a:p>
            <a:pPr indent="-342900" lvl="0" marL="914400" rtl="0" algn="l">
              <a:spcBef>
                <a:spcPts val="0"/>
              </a:spcBef>
              <a:spcAft>
                <a:spcPts val="0"/>
              </a:spcAft>
              <a:buSzPts val="1800"/>
              <a:buChar char="●"/>
            </a:pPr>
            <a:r>
              <a:rPr lang="en"/>
              <a:t>Không trang bị kỹ năng mềm</a:t>
            </a:r>
            <a:endParaRPr/>
          </a:p>
          <a:p>
            <a:pPr indent="-342900" lvl="0" marL="914400" rtl="0" algn="l">
              <a:spcBef>
                <a:spcPts val="0"/>
              </a:spcBef>
              <a:spcAft>
                <a:spcPts val="0"/>
              </a:spcAft>
              <a:buSzPts val="1800"/>
              <a:buChar char="●"/>
            </a:pPr>
            <a:r>
              <a:rPr lang="en"/>
              <a:t>Tình trạng “thừa thầy thiếu thợ” </a:t>
            </a:r>
            <a:endParaRPr/>
          </a:p>
          <a:p>
            <a:pPr indent="-342900" lvl="0" marL="914400" rtl="0" algn="l">
              <a:spcBef>
                <a:spcPts val="0"/>
              </a:spcBef>
              <a:spcAft>
                <a:spcPts val="0"/>
              </a:spcAft>
              <a:buSzPts val="1800"/>
              <a:buChar char="●"/>
            </a:pPr>
            <a:r>
              <a:rPr lang="en"/>
              <a:t>Trình độ tiếng Anh hạn chế</a:t>
            </a:r>
            <a:endParaRPr/>
          </a:p>
          <a:p>
            <a:pPr indent="0" lvl="0" marL="914400" rtl="0" algn="l">
              <a:spcBef>
                <a:spcPts val="1200"/>
              </a:spcBef>
              <a:spcAft>
                <a:spcPts val="1200"/>
              </a:spcAft>
              <a:buNone/>
            </a:pPr>
            <a:r>
              <a:t/>
            </a:r>
            <a:endParaRPr/>
          </a:p>
        </p:txBody>
      </p:sp>
      <p:pic>
        <p:nvPicPr>
          <p:cNvPr id="133" name="Google Shape;133;p25"/>
          <p:cNvPicPr preferRelativeResize="0"/>
          <p:nvPr/>
        </p:nvPicPr>
        <p:blipFill>
          <a:blip r:embed="rId4">
            <a:alphaModFix/>
          </a:blip>
          <a:stretch>
            <a:fillRect/>
          </a:stretch>
        </p:blipFill>
        <p:spPr>
          <a:xfrm>
            <a:off x="5005900" y="2817675"/>
            <a:ext cx="3369724" cy="208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Vấn đề thất nghiệp của sinh viên sau khi tốt nghiệp</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Tạp chí Công Thương số 8 - tháng 7/2017: Sinh viên thất nghiệp sau khi ra trường - Nguyên nhân và cách khắc phục, </a:t>
            </a:r>
            <a:r>
              <a:rPr lang="en" u="sng">
                <a:solidFill>
                  <a:schemeClr val="hlink"/>
                </a:solidFill>
                <a:hlinkClick r:id="rId3"/>
              </a:rPr>
              <a:t>https://nsti.vista.gov.vn/publication/download/hE/hEqFsUebGnsX.html</a:t>
            </a:r>
            <a:endParaRPr/>
          </a:p>
          <a:p>
            <a:pPr indent="-304165" lvl="1" marL="914400" rtl="0" algn="l">
              <a:spcBef>
                <a:spcPts val="0"/>
              </a:spcBef>
              <a:spcAft>
                <a:spcPts val="0"/>
              </a:spcAft>
              <a:buSzPct val="100000"/>
              <a:buChar char="○"/>
            </a:pPr>
            <a:r>
              <a:rPr lang="en"/>
              <a:t>Ở Việt Nam, thất nghiệp là vấn đề mới nảy sinh trong thời kỳ chuyển đổi nền kinh tế cơ chế kế hoạch hóa tập trung sang cơ chế thị trường. </a:t>
            </a:r>
            <a:endParaRPr/>
          </a:p>
          <a:p>
            <a:pPr indent="-304165" lvl="1" marL="914400" rtl="0" algn="l">
              <a:spcBef>
                <a:spcPts val="0"/>
              </a:spcBef>
              <a:spcAft>
                <a:spcPts val="0"/>
              </a:spcAft>
              <a:buSzPct val="100000"/>
              <a:buChar char="○"/>
            </a:pPr>
            <a:r>
              <a:rPr lang="en"/>
              <a:t>Những nghiên cứu ban đầu khẳng định thất nghiệp là những người không có việc làm, đang đi tìm việc và sẵn sàng làm việc</a:t>
            </a:r>
            <a:endParaRPr/>
          </a:p>
          <a:p>
            <a:pPr indent="-325755" lvl="0" marL="457200" rtl="0" algn="l">
              <a:spcBef>
                <a:spcPts val="0"/>
              </a:spcBef>
              <a:spcAft>
                <a:spcPts val="0"/>
              </a:spcAft>
              <a:buSzPct val="100000"/>
              <a:buChar char="●"/>
            </a:pPr>
            <a:r>
              <a:rPr lang="en"/>
              <a:t>Báo điện tử Đảng Cộng Sản Việt Nam: Sinh viên giỏi đang ở đâu?, </a:t>
            </a:r>
            <a:r>
              <a:rPr lang="en" u="sng">
                <a:solidFill>
                  <a:schemeClr val="hlink"/>
                </a:solidFill>
                <a:hlinkClick r:id="rId4"/>
              </a:rPr>
              <a:t>https://dangcongsan.vn/noi-hay-dung/sinh-vien-gioi-dang-o-dau-651527.html</a:t>
            </a:r>
            <a:endParaRPr/>
          </a:p>
          <a:p>
            <a:pPr indent="-304165" lvl="1" marL="914400" rtl="0" algn="l">
              <a:spcBef>
                <a:spcPts val="0"/>
              </a:spcBef>
              <a:spcAft>
                <a:spcPts val="0"/>
              </a:spcAft>
              <a:buSzPct val="100000"/>
              <a:buChar char="○"/>
            </a:pPr>
            <a:r>
              <a:rPr lang="en"/>
              <a:t>Tại hội thảo giáo dục 2023 với chủ đề “Thể chế chính sách nâng cao chất lượng giáo dục đại học" được tổ chức mới đây, đại diện Tập đoàn Viettel cho biết, trong số 2000 hồ sơ giỏi, xuất sắc dự tuyển chương trình thực tập sinh tài năng Viettel Digital Talent, doanh nghiệp chỉ chọn được 100 em đáp ứng được yêu cầu. "Hiện tượng một sinh viên tốt nghiệp loại xuất sắc nhưng không thể đáp ứng được 70% yêu cầu công việc không phải là trường hợp cá biệt"</a:t>
            </a:r>
            <a:endParaRPr/>
          </a:p>
          <a:p>
            <a:pPr indent="-304165" lvl="1" marL="914400" rtl="0" algn="l">
              <a:spcBef>
                <a:spcPts val="0"/>
              </a:spcBef>
              <a:spcAft>
                <a:spcPts val="0"/>
              </a:spcAft>
              <a:buSzPct val="100000"/>
              <a:buChar char="○"/>
            </a:pPr>
            <a:r>
              <a:rPr lang="en"/>
              <a:t>Đại diện tập đoàn Viettel cho rằng, "trước đây, nhiều sinh viên trung bình nhưng thực hành tốt, còn nay sinh viên xuất sắc nhưng chúng tôi cũng vẫn phải dạy lại nhiều".</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Những tìm hiểu của chúng tôi</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Ở Việt Nam, thất nghiệp là vấn đề mới nảy sinh trong thời kỳ chuyển đổi nền kinh tế cơ chế kế hoạch hóa tập trung sang cơ chế thị trường.</a:t>
            </a:r>
            <a:endParaRPr/>
          </a:p>
          <a:p>
            <a:pPr indent="-317500" lvl="1" marL="914400" rtl="0" algn="l">
              <a:spcBef>
                <a:spcPts val="0"/>
              </a:spcBef>
              <a:spcAft>
                <a:spcPts val="0"/>
              </a:spcAft>
              <a:buSzPts val="1400"/>
              <a:buChar char="○"/>
            </a:pPr>
            <a:r>
              <a:rPr lang="en"/>
              <a:t>V.I. Lênin định nghĩa: </a:t>
            </a:r>
            <a:endParaRPr/>
          </a:p>
          <a:p>
            <a:pPr indent="-317500" lvl="2" marL="1371600" rtl="0" algn="l">
              <a:spcBef>
                <a:spcPts val="0"/>
              </a:spcBef>
              <a:spcAft>
                <a:spcPts val="0"/>
              </a:spcAft>
              <a:buSzPts val="1400"/>
              <a:buChar char="■"/>
            </a:pPr>
            <a:r>
              <a:rPr lang="en"/>
              <a:t>“Theo nghĩa đen, phép biện chứng là sự nghiên cứu mâu thuẫn trong ngay bản chất các đối tượng”</a:t>
            </a:r>
            <a:endParaRPr/>
          </a:p>
          <a:p>
            <a:pPr indent="-317500" lvl="1" marL="914400" rtl="0" algn="l">
              <a:spcBef>
                <a:spcPts val="0"/>
              </a:spcBef>
              <a:spcAft>
                <a:spcPts val="0"/>
              </a:spcAft>
              <a:buSzPts val="1400"/>
              <a:buChar char="○"/>
            </a:pPr>
            <a:r>
              <a:rPr lang="en"/>
              <a:t>Chúng ta phân tích tình huống</a:t>
            </a:r>
            <a:endParaRPr/>
          </a:p>
          <a:p>
            <a:pPr indent="-317500" lvl="2" marL="1371600" rtl="0" algn="l">
              <a:spcBef>
                <a:spcPts val="0"/>
              </a:spcBef>
              <a:spcAft>
                <a:spcPts val="0"/>
              </a:spcAft>
              <a:buSzPts val="1400"/>
              <a:buChar char="■"/>
            </a:pPr>
            <a:r>
              <a:rPr lang="en"/>
              <a:t>Thời kỳ kinh tế cơ chế kế hoạch hóa tập trung, </a:t>
            </a:r>
            <a:endParaRPr/>
          </a:p>
          <a:p>
            <a:pPr indent="-317500" lvl="3" marL="1828800" rtl="0" algn="l">
              <a:spcBef>
                <a:spcPts val="0"/>
              </a:spcBef>
              <a:spcAft>
                <a:spcPts val="0"/>
              </a:spcAft>
              <a:buSzPts val="1400"/>
              <a:buChar char="●"/>
            </a:pPr>
            <a:r>
              <a:rPr lang="en"/>
              <a:t>Tất cả sinh viên ra trường đều được phân công công tác ngay. Hầu hết đều được đưa về các vùng xa xôi. Nhanh nhất cũng phải 20 năm may ra mới có khả năng được điều chuyển về Hà Nội, nhiều người ra đi mà không có ngày về.</a:t>
            </a:r>
            <a:endParaRPr/>
          </a:p>
          <a:p>
            <a:pPr indent="-317500" lvl="3" marL="1828800" rtl="0" algn="l">
              <a:spcBef>
                <a:spcPts val="0"/>
              </a:spcBef>
              <a:spcAft>
                <a:spcPts val="0"/>
              </a:spcAft>
              <a:buSzPts val="1400"/>
              <a:buChar char="●"/>
            </a:pPr>
            <a:r>
              <a:rPr lang="en"/>
              <a:t>Việc nhận công tác và việc cắt hộ khẩu Hà Nội là bắt buộc. Không có hộ khẩu thì không thể mua gạo, bị tước bằng thì không thể có việc làm vì tại thời điểm đó không tồn tại hình thức kinh tế tư bản tư doanh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Những tìm hiểu của chúng tôi</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2" marL="1371600" rtl="0" algn="l">
              <a:spcBef>
                <a:spcPts val="0"/>
              </a:spcBef>
              <a:spcAft>
                <a:spcPts val="0"/>
              </a:spcAft>
              <a:buSzPts val="1400"/>
              <a:buChar char="■"/>
            </a:pPr>
            <a:r>
              <a:rPr lang="en"/>
              <a:t>Thời kỳ cơ chế kinh tế thị trường</a:t>
            </a:r>
            <a:endParaRPr/>
          </a:p>
          <a:p>
            <a:pPr indent="-317500" lvl="3" marL="1828800" rtl="0" algn="l">
              <a:spcBef>
                <a:spcPts val="0"/>
              </a:spcBef>
              <a:spcAft>
                <a:spcPts val="0"/>
              </a:spcAft>
              <a:buSzPts val="1400"/>
              <a:buChar char="●"/>
            </a:pPr>
            <a:r>
              <a:rPr lang="en"/>
              <a:t>Hầu hết sinh viên ra trường không được phân công công tác hoặc không chịu nhận phân công công tác trừ sinh viên thuộc các trường sư phạm, y, và các trường trực thuộc bộ công an và bộ quốc phòng theo học chương trình do nhà nước đài thọ</a:t>
            </a:r>
            <a:endParaRPr/>
          </a:p>
          <a:p>
            <a:pPr indent="-317500" lvl="3" marL="1828800" rtl="0" algn="l">
              <a:spcBef>
                <a:spcPts val="0"/>
              </a:spcBef>
              <a:spcAft>
                <a:spcPts val="0"/>
              </a:spcAft>
              <a:buSzPts val="1400"/>
              <a:buChar char="●"/>
            </a:pPr>
            <a:r>
              <a:rPr lang="en"/>
              <a:t>Công việc ở các tỉnh thực tế vẫn còn rất nhiều và họ rất cần chuyên gia, cán bộ nhưng hầu hết đều muốn ở lại đô thị lớn như Hà Nội hoặc thành phố Hồ Chí Minh. </a:t>
            </a:r>
            <a:endParaRPr/>
          </a:p>
          <a:p>
            <a:pPr indent="-317500" lvl="1" marL="914400" rtl="0" algn="l">
              <a:spcBef>
                <a:spcPts val="0"/>
              </a:spcBef>
              <a:spcAft>
                <a:spcPts val="0"/>
              </a:spcAft>
              <a:buSzPts val="1400"/>
              <a:buChar char="○"/>
            </a:pPr>
            <a:r>
              <a:rPr lang="en"/>
              <a:t>Vậy sự mâu thuẫn trong ngay bản chất các đối tượng ở đây là</a:t>
            </a:r>
            <a:endParaRPr/>
          </a:p>
          <a:p>
            <a:pPr indent="-317500" lvl="2" marL="1371600" rtl="0" algn="l">
              <a:spcBef>
                <a:spcPts val="0"/>
              </a:spcBef>
              <a:spcAft>
                <a:spcPts val="0"/>
              </a:spcAft>
              <a:buSzPts val="1400"/>
              <a:buChar char="■"/>
            </a:pPr>
            <a:r>
              <a:rPr lang="en"/>
              <a:t>Nhiều sinh viên sau khi tốt nghiệp không muốn về địa phương làm việc</a:t>
            </a:r>
            <a:endParaRPr/>
          </a:p>
          <a:p>
            <a:pPr indent="-317500" lvl="2" marL="1371600" rtl="0" algn="l">
              <a:spcBef>
                <a:spcPts val="0"/>
              </a:spcBef>
              <a:spcAft>
                <a:spcPts val="0"/>
              </a:spcAft>
              <a:buSzPts val="1400"/>
              <a:buChar char="■"/>
            </a:pPr>
            <a:r>
              <a:rPr lang="en"/>
              <a:t>Nhiều người vừa muốn sự tự do của kinh tế thị trường để được ở lại Hà Nội, nhưng lại muốn có sự ưu việt của kinh tế kế hoạch hóa tập trung là được phân công công tác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Những tìm hiểu của chúng tôi</a:t>
            </a:r>
            <a:endParaRPr/>
          </a:p>
          <a:p>
            <a:pPr indent="0" lvl="0" marL="0" rtl="0" algn="l">
              <a:spcBef>
                <a:spcPts val="0"/>
              </a:spcBef>
              <a:spcAft>
                <a:spcPts val="0"/>
              </a:spcAft>
              <a:buNone/>
            </a:pPr>
            <a:r>
              <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Char char="○"/>
            </a:pPr>
            <a:r>
              <a:rPr lang="en"/>
              <a:t>Trích trang 250, “Giáo trình Triết Học Mác - Lênin (dành cho bậc đại học hệ không chuyên lý luận chính trị)” do Nhà xuất bản Chính trị Quốc gia Sự thật phát hành năm 2021 - ISBN 9786045765944</a:t>
            </a:r>
            <a:endParaRPr/>
          </a:p>
          <a:p>
            <a:pPr indent="-317500" lvl="2" marL="1371600" rtl="0" algn="l">
              <a:spcBef>
                <a:spcPts val="0"/>
              </a:spcBef>
              <a:spcAft>
                <a:spcPts val="0"/>
              </a:spcAft>
              <a:buSzPts val="1400"/>
              <a:buChar char="■"/>
            </a:pPr>
            <a:r>
              <a:rPr lang="en"/>
              <a:t>Mâu thuẫn giữa các mặt đối lập trong sự vật, hiện tượng là nguyên nhân, giải quyết mâu thuẫn đó là động lực của sự vận động, phát triển</a:t>
            </a:r>
            <a:endParaRPr/>
          </a:p>
          <a:p>
            <a:pPr indent="-317500" lvl="1" marL="914400" rtl="0" algn="l">
              <a:spcBef>
                <a:spcPts val="0"/>
              </a:spcBef>
              <a:spcAft>
                <a:spcPts val="0"/>
              </a:spcAft>
              <a:buSzPts val="1400"/>
              <a:buChar char="○"/>
            </a:pPr>
            <a:r>
              <a:rPr lang="en"/>
              <a:t>Trong thực tế  chúng ta có thể giải quyết mâu thuẫn trên thông qua các biện pháp sau</a:t>
            </a:r>
            <a:endParaRPr/>
          </a:p>
          <a:p>
            <a:pPr indent="-317500" lvl="2" marL="1371600" rtl="0" algn="l">
              <a:spcBef>
                <a:spcPts val="0"/>
              </a:spcBef>
              <a:spcAft>
                <a:spcPts val="0"/>
              </a:spcAft>
              <a:buSzPts val="1400"/>
              <a:buChar char="■"/>
            </a:pPr>
            <a:r>
              <a:rPr lang="en"/>
              <a:t>Nhờ quan hệ để có việc làm, </a:t>
            </a:r>
            <a:r>
              <a:rPr lang="en"/>
              <a:t>“điều này chúng tôi chỉ mới nghe nói và không có bằng chứng xác thực”</a:t>
            </a:r>
            <a:endParaRPr/>
          </a:p>
          <a:p>
            <a:pPr indent="-317500" lvl="2" marL="1371600" rtl="0" algn="l">
              <a:spcBef>
                <a:spcPts val="0"/>
              </a:spcBef>
              <a:spcAft>
                <a:spcPts val="0"/>
              </a:spcAft>
              <a:buSzPts val="1400"/>
              <a:buChar char="■"/>
            </a:pPr>
            <a:r>
              <a:rPr lang="en"/>
              <a:t>Dùng của cải vật chất để đấu thầu việc làm, “điều này chúng tôi chỉ mới nghe nói và không có bằng chứng xác thực”</a:t>
            </a:r>
            <a:endParaRPr/>
          </a:p>
          <a:p>
            <a:pPr indent="-317500" lvl="2" marL="1371600" rtl="0" algn="l">
              <a:spcBef>
                <a:spcPts val="0"/>
              </a:spcBef>
              <a:spcAft>
                <a:spcPts val="0"/>
              </a:spcAft>
              <a:buSzPts val="1400"/>
              <a:buChar char="■"/>
            </a:pPr>
            <a:r>
              <a:rPr lang="en"/>
              <a:t>Nâng cao năng lực bản thân, đáp ứng yêu cầu của nhà tuyển dụng, việc nâng cao năng lực bản thân chính là sự vận động và phát triển của sự vật, hiện tượng, cụ thể ở đây là các sinh viên đang trong hoàn cảnh thất nghiệp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Những tìm hiểu của chúng tôi</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Những nghiên cứu ban đầu khẳng định </a:t>
            </a:r>
            <a:r>
              <a:rPr b="1" lang="en"/>
              <a:t>thất nghiệp</a:t>
            </a:r>
            <a:r>
              <a:rPr lang="en"/>
              <a:t> là </a:t>
            </a:r>
            <a:r>
              <a:rPr b="1" lang="en"/>
              <a:t>những người không có việc làm, đang đi tìm việc và sẵn sàng làm việc</a:t>
            </a:r>
            <a:endParaRPr b="1"/>
          </a:p>
          <a:p>
            <a:pPr indent="-317500" lvl="1" marL="914400" rtl="0" algn="l">
              <a:spcBef>
                <a:spcPts val="0"/>
              </a:spcBef>
              <a:spcAft>
                <a:spcPts val="0"/>
              </a:spcAft>
              <a:buSzPts val="1400"/>
              <a:buChar char="○"/>
            </a:pPr>
            <a:r>
              <a:rPr lang="en"/>
              <a:t>Chúng ta lưu ý rằng: </a:t>
            </a:r>
            <a:endParaRPr/>
          </a:p>
          <a:p>
            <a:pPr indent="-317500" lvl="2" marL="1371600" rtl="0" algn="l">
              <a:spcBef>
                <a:spcPts val="0"/>
              </a:spcBef>
              <a:spcAft>
                <a:spcPts val="0"/>
              </a:spcAft>
              <a:buSzPts val="1400"/>
              <a:buChar char="■"/>
            </a:pPr>
            <a:r>
              <a:rPr lang="en"/>
              <a:t>Phép biện chứng duy vật của chủ nghĩa Mác - Lênin khẳng định rằng, thế giới vật chất tồn tại khách quan, các sự vật và hiện tượng luôn luôn vận động và biến đổi, chuyển hóa lẫn nhau, cái cũ mất đi, cái mới ra đời. </a:t>
            </a:r>
            <a:endParaRPr/>
          </a:p>
          <a:p>
            <a:pPr indent="-317500" lvl="2" marL="1371600" rtl="0" algn="l">
              <a:spcBef>
                <a:spcPts val="0"/>
              </a:spcBef>
              <a:spcAft>
                <a:spcPts val="0"/>
              </a:spcAft>
              <a:buSzPts val="1400"/>
              <a:buChar char="■"/>
            </a:pPr>
            <a:r>
              <a:rPr lang="en"/>
              <a:t>Do các sự vật và hiện tượng trong thế giới luôn có sự vận động, biến đổi thường xuyên, nên tư duy con người cũng phải luôn luôn đổi mới để theo kịp sự vận động, biến đổi đó.</a:t>
            </a:r>
            <a:endParaRPr/>
          </a:p>
          <a:p>
            <a:pPr indent="-317500" lvl="1" marL="914400" rtl="0" algn="l">
              <a:spcBef>
                <a:spcPts val="0"/>
              </a:spcBef>
              <a:spcAft>
                <a:spcPts val="0"/>
              </a:spcAft>
              <a:buSzPts val="1400"/>
              <a:buChar char="○"/>
            </a:pPr>
            <a:r>
              <a:rPr lang="en"/>
              <a:t>Có hiểu nhầm phổ biến và tai hại rằng người mà không thấy đi làm là người thất nghiệp. Đố là tư duy kiểu cũ của thời kỳ cơ chế kinh tế kế hoạch hóa tập trung, mà ở đó người không đi làm nhà nước tức là người thất nghiệp</a:t>
            </a:r>
            <a:endParaRPr/>
          </a:p>
          <a:p>
            <a:pPr indent="-317500" lvl="1" marL="914400" rtl="0" algn="l">
              <a:spcBef>
                <a:spcPts val="0"/>
              </a:spcBef>
              <a:spcAft>
                <a:spcPts val="0"/>
              </a:spcAft>
              <a:buSzPts val="1400"/>
              <a:buChar char="○"/>
            </a:pPr>
            <a:r>
              <a:rPr lang="en"/>
              <a:t>Với phương pháp tư duy biện chứng chúng ta cần nhận thức được rằng </a:t>
            </a:r>
            <a:r>
              <a:rPr lang="en"/>
              <a:t>các sự vật và hiện tượng trong thế giới luôn có sự vận động, biến đổi thường xuyên, nên tư duy con người cũng phải luôn luôn đổi mới để theo kịp sự vận động, biến đổi đó. Tức là cần bỏ qua tư duy cũ về việc thất nghiệp, đón nhận tư duy mới về việc thất nghiệp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Những tìm hiểu của chúng tôi</a:t>
            </a:r>
            <a:endParaRPr/>
          </a:p>
          <a:p>
            <a:pPr indent="0" lvl="0" marL="0" rtl="0" algn="l">
              <a:spcBef>
                <a:spcPts val="0"/>
              </a:spcBef>
              <a:spcAft>
                <a:spcPts val="0"/>
              </a:spcAft>
              <a:buNone/>
            </a:pPr>
            <a:r>
              <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17500" lvl="1" marL="914400" rtl="0" algn="l">
              <a:spcBef>
                <a:spcPts val="0"/>
              </a:spcBef>
              <a:spcAft>
                <a:spcPts val="0"/>
              </a:spcAft>
              <a:buSzPts val="1400"/>
              <a:buChar char="○"/>
            </a:pPr>
            <a:r>
              <a:rPr lang="en"/>
              <a:t>Theo như định nghĩa về thất nghiệp ở trên thì một người thất nghiệp cần đạt đủ 3 yếu tố</a:t>
            </a:r>
            <a:endParaRPr/>
          </a:p>
          <a:p>
            <a:pPr indent="-317500" lvl="2" marL="1371600" rtl="0" algn="l">
              <a:spcBef>
                <a:spcPts val="0"/>
              </a:spcBef>
              <a:spcAft>
                <a:spcPts val="0"/>
              </a:spcAft>
              <a:buSzPts val="1400"/>
              <a:buChar char="■"/>
            </a:pPr>
            <a:r>
              <a:rPr lang="en"/>
              <a:t>Không có việc làm</a:t>
            </a:r>
            <a:endParaRPr/>
          </a:p>
          <a:p>
            <a:pPr indent="-317500" lvl="2" marL="1371600" rtl="0" algn="l">
              <a:spcBef>
                <a:spcPts val="0"/>
              </a:spcBef>
              <a:spcAft>
                <a:spcPts val="0"/>
              </a:spcAft>
              <a:buSzPts val="1400"/>
              <a:buChar char="■"/>
            </a:pPr>
            <a:r>
              <a:rPr lang="en"/>
              <a:t>Đang đi tìm việc làm</a:t>
            </a:r>
            <a:endParaRPr/>
          </a:p>
          <a:p>
            <a:pPr indent="-317500" lvl="2" marL="1371600" rtl="0" algn="l">
              <a:spcBef>
                <a:spcPts val="0"/>
              </a:spcBef>
              <a:spcAft>
                <a:spcPts val="0"/>
              </a:spcAft>
              <a:buSzPts val="1400"/>
              <a:buChar char="■"/>
            </a:pPr>
            <a:r>
              <a:rPr lang="en"/>
              <a:t>Sẵn sàng làm việc</a:t>
            </a:r>
            <a:endParaRPr/>
          </a:p>
          <a:p>
            <a:pPr indent="-317500" lvl="1" marL="914400" rtl="0" algn="l">
              <a:spcBef>
                <a:spcPts val="0"/>
              </a:spcBef>
              <a:spcAft>
                <a:spcPts val="0"/>
              </a:spcAft>
              <a:buSzPts val="1400"/>
              <a:buChar char="○"/>
            </a:pPr>
            <a:r>
              <a:rPr lang="en"/>
              <a:t>Trong thực tế, chúng tôi nhận thấy không có nhiều bạn sinh viên sau khi tốt nghiệp thực sự hội đủ 3 yếu tố trên</a:t>
            </a:r>
            <a:endParaRPr/>
          </a:p>
          <a:p>
            <a:pPr indent="-317500" lvl="2" marL="1371600" rtl="0" algn="l">
              <a:spcBef>
                <a:spcPts val="0"/>
              </a:spcBef>
              <a:spcAft>
                <a:spcPts val="0"/>
              </a:spcAft>
              <a:buSzPts val="1400"/>
              <a:buChar char="■"/>
            </a:pPr>
            <a:r>
              <a:rPr lang="en"/>
              <a:t>Thường các bạn sẽ có yếu tố thứ nhất “</a:t>
            </a:r>
            <a:r>
              <a:rPr lang="en"/>
              <a:t>Không có việc làm</a:t>
            </a:r>
            <a:r>
              <a:rPr lang="en"/>
              <a:t>”</a:t>
            </a:r>
            <a:endParaRPr/>
          </a:p>
          <a:p>
            <a:pPr indent="-317500" lvl="2" marL="1371600" rtl="0" algn="l">
              <a:spcBef>
                <a:spcPts val="0"/>
              </a:spcBef>
              <a:spcAft>
                <a:spcPts val="0"/>
              </a:spcAft>
              <a:buSzPts val="1400"/>
              <a:buChar char="■"/>
            </a:pPr>
            <a:r>
              <a:rPr lang="en"/>
              <a:t>Có không ít bạn dành thời gian đi làm việc tình nguyện để trải nghiệm cuộc sống nên không được tính vào yếu tố “</a:t>
            </a:r>
            <a:r>
              <a:rPr lang="en"/>
              <a:t>Đang đi tìm việc làm</a:t>
            </a:r>
            <a:r>
              <a:rPr lang="en"/>
              <a:t>”. Việc làm tính nguyện có thể giúp mở rộng quan hệ xã hội và có thể hỗ trợ mở rộng kinh doanh song đó không phải là con đường nhanh nhất để có việc làm công ăn lương</a:t>
            </a:r>
            <a:endParaRPr/>
          </a:p>
          <a:p>
            <a:pPr indent="-317500" lvl="2" marL="1371600" rtl="0" algn="l">
              <a:spcBef>
                <a:spcPts val="0"/>
              </a:spcBef>
              <a:spcAft>
                <a:spcPts val="0"/>
              </a:spcAft>
              <a:buSzPts val="1400"/>
              <a:buChar char="■"/>
            </a:pPr>
            <a:r>
              <a:rPr lang="en"/>
              <a:t>Yếu tố cuối cùng là khó nhất “S</a:t>
            </a:r>
            <a:r>
              <a:rPr lang="en"/>
              <a:t>ẵn sàng làm việc</a:t>
            </a:r>
            <a:r>
              <a:rPr lang="en"/>
              <a:t>” vì mức độ sẵn sàng phụ thuộc vào mức thu nhập thỏa thuận với nhà tuyển dụng, mức thỏa thuận lại phụ thuộc vào năng lực của mỗi người cũng như hoàn cảnh kinh tế từng người, nếu kinh tế vẫn ổn mà không cần phải làm việc thì mức độ sẵn sàng làm việc sẽ rất thấp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Lời tựa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lang="en">
                <a:solidFill>
                  <a:schemeClr val="dk1"/>
                </a:solidFill>
              </a:rPr>
              <a:t>Chúng tôi, các thành viên của nhóm 3, lớp Triết học BK03, bậc cao học đã tiến hành thảo luận và xin phép được trình bày những luận điểm của chúng tôi về đề tài được giao.</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Các khán thính giả của buổi thảo luận ngày hôm nay là những người đã tốt nghiệp, đã và đang đi làm nên chắc hẳn các bạn đều hiểu được cảm giác đi làm là như thế nào. Làm sếp có nỗi khổ của sếp, làm nhân viên có cái mệt mỏi của nhân viên.</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Cổ ngữ nói, khi đang an bình thì cần chuẩn bị cho lúc chiến loạn. Trong vòng xoáy suy thoái kinh tế hiện nay thì khả năng thất nghiệp lúc nào cũng lơ lửng trên đầu chúng ta. Chúng ta cần chuẩn bị gì cho tình huống xấu</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Đó là những điều chúng tôi sẽ trình bày sau đây. Để đảm bảo tính đúng đắn và khoa học của các luận cứ, chúng tôi sẽ đi từ định nghĩa, qua các thông tin thu thập và cuối cùng chúng tôi sẽ nêu luận điểm.</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 calcmode="lin" valueType="num">
                                      <p:cBhvr additive="base">
                                        <p:cTn dur="1000"/>
                                        <p:tgtEl>
                                          <p:spTgt spid="6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anim calcmode="lin" valueType="num">
                                      <p:cBhvr additive="base">
                                        <p:cTn dur="1000"/>
                                        <p:tgtEl>
                                          <p:spTgt spid="6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anim calcmode="lin" valueType="num">
                                      <p:cBhvr additive="base">
                                        <p:cTn dur="1000"/>
                                        <p:tgtEl>
                                          <p:spTgt spid="6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
                                            <p:txEl>
                                              <p:pRg end="3" st="3"/>
                                            </p:txEl>
                                          </p:spTgt>
                                        </p:tgtEl>
                                        <p:attrNameLst>
                                          <p:attrName>style.visibility</p:attrName>
                                        </p:attrNameLst>
                                      </p:cBhvr>
                                      <p:to>
                                        <p:strVal val="visible"/>
                                      </p:to>
                                    </p:set>
                                    <p:anim calcmode="lin" valueType="num">
                                      <p:cBhvr additive="base">
                                        <p:cTn dur="1000"/>
                                        <p:tgtEl>
                                          <p:spTgt spid="6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Những tìm hiểu của chúng tôi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Đại diện tập đoàn Viettel cho rằng, "trước đây, nhiều sinh viên trung bình nhưng thực hành tốt, còn nay sinh viên xuất sắc nhưng chúng tôi cũng vẫn phải dạy lại nhiều".</a:t>
            </a:r>
            <a:endParaRPr/>
          </a:p>
          <a:p>
            <a:pPr indent="-317500" lvl="1" marL="914400" rtl="0" algn="l">
              <a:spcBef>
                <a:spcPts val="0"/>
              </a:spcBef>
              <a:spcAft>
                <a:spcPts val="0"/>
              </a:spcAft>
              <a:buSzPts val="1400"/>
              <a:buChar char="○"/>
            </a:pPr>
            <a:r>
              <a:rPr lang="en"/>
              <a:t>Chúng ta lưu ý rằng </a:t>
            </a:r>
            <a:endParaRPr/>
          </a:p>
          <a:p>
            <a:pPr indent="-317500" lvl="2" marL="1371600" rtl="0" algn="l">
              <a:spcBef>
                <a:spcPts val="0"/>
              </a:spcBef>
              <a:spcAft>
                <a:spcPts val="0"/>
              </a:spcAft>
              <a:buSzPts val="1400"/>
              <a:buChar char="■"/>
            </a:pPr>
            <a:r>
              <a:rPr lang="en"/>
              <a:t>Phương pháp tư duy biện chứng là phương pháp tư duy mà trong đó chúng ta cần </a:t>
            </a:r>
            <a:endParaRPr/>
          </a:p>
          <a:p>
            <a:pPr indent="-317500" lvl="3" marL="1828800" rtl="0" algn="l">
              <a:spcBef>
                <a:spcPts val="0"/>
              </a:spcBef>
              <a:spcAft>
                <a:spcPts val="0"/>
              </a:spcAft>
              <a:buSzPts val="1400"/>
              <a:buChar char="●"/>
            </a:pPr>
            <a:r>
              <a:rPr lang="en"/>
              <a:t>phản ánh đúng mối liên hệ, sự vận động, phát triển của sự vật, hiện tượng trong thế giới khách quan, </a:t>
            </a:r>
            <a:endParaRPr/>
          </a:p>
          <a:p>
            <a:pPr indent="-317500" lvl="3" marL="1828800" rtl="0" algn="l">
              <a:spcBef>
                <a:spcPts val="0"/>
              </a:spcBef>
              <a:spcAft>
                <a:spcPts val="0"/>
              </a:spcAft>
              <a:buSzPts val="1400"/>
              <a:buChar char="●"/>
            </a:pPr>
            <a:r>
              <a:rPr lang="en"/>
              <a:t>nắm vững, vận dụng linh hoạt những nguyên lý, quy luật, phạm trù và phương pháp luận của phép biện chứng duy vật, đồng thời tuân thủ các nguyên tắc cơ bản của logic biện chứng trong tư duy để giải quyết hiệu quả các vấn đề nhận thức và thực tiễn đặt ra.</a:t>
            </a:r>
            <a:endParaRPr/>
          </a:p>
          <a:p>
            <a:pPr indent="-317500" lvl="1" marL="914400" rtl="0" algn="l">
              <a:spcBef>
                <a:spcPts val="0"/>
              </a:spcBef>
              <a:spcAft>
                <a:spcPts val="0"/>
              </a:spcAft>
              <a:buSzPts val="1400"/>
              <a:buChar char="○"/>
            </a:pPr>
            <a:r>
              <a:rPr lang="en"/>
              <a:t>Vấn đề nhận thức và thực tiễn đặt ra ở đây là gì</a:t>
            </a:r>
            <a:endParaRPr/>
          </a:p>
          <a:p>
            <a:pPr indent="-317500" lvl="2" marL="1371600" rtl="0" algn="l">
              <a:spcBef>
                <a:spcPts val="0"/>
              </a:spcBef>
              <a:spcAft>
                <a:spcPts val="0"/>
              </a:spcAft>
              <a:buSzPts val="1400"/>
              <a:buChar char="■"/>
            </a:pPr>
            <a:r>
              <a:rPr lang="en"/>
              <a:t>Trước đây, nhiều sinh viên trung bình nhưng thực hành tốt</a:t>
            </a:r>
            <a:endParaRPr/>
          </a:p>
          <a:p>
            <a:pPr indent="-317500" lvl="2" marL="1371600" rtl="0" algn="l">
              <a:spcBef>
                <a:spcPts val="0"/>
              </a:spcBef>
              <a:spcAft>
                <a:spcPts val="0"/>
              </a:spcAft>
              <a:buSzPts val="1400"/>
              <a:buChar char="■"/>
            </a:pPr>
            <a:r>
              <a:rPr lang="en"/>
              <a:t>Còn nay sinh viên xuất sắc nhưng chúng tôi cũng vẫn phải dạy lại nhiều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Những tìm hiểu của chúng tôi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04165" lvl="1" marL="914400" rtl="0" algn="l">
              <a:spcBef>
                <a:spcPts val="0"/>
              </a:spcBef>
              <a:spcAft>
                <a:spcPts val="0"/>
              </a:spcAft>
              <a:buSzPct val="100000"/>
              <a:buChar char="○"/>
            </a:pPr>
            <a:r>
              <a:rPr lang="en"/>
              <a:t>Chúng ta cần </a:t>
            </a:r>
            <a:r>
              <a:rPr lang="en"/>
              <a:t>phản ánh đúng mối liên hệ, sự vận động, phát triển của sự vật, hiện tượng trong thế giới khách quan,</a:t>
            </a:r>
            <a:endParaRPr/>
          </a:p>
          <a:p>
            <a:pPr indent="-304165" lvl="1" marL="914400" rtl="0" algn="l">
              <a:spcBef>
                <a:spcPts val="0"/>
              </a:spcBef>
              <a:spcAft>
                <a:spcPts val="0"/>
              </a:spcAft>
              <a:buSzPct val="100000"/>
              <a:buChar char="○"/>
            </a:pPr>
            <a:r>
              <a:rPr lang="en"/>
              <a:t>Vậy chúng ta cần phản ánh đúng điều gì ở đây?</a:t>
            </a:r>
            <a:endParaRPr/>
          </a:p>
          <a:p>
            <a:pPr indent="-304164" lvl="2" marL="1371600" rtl="0" algn="l">
              <a:spcBef>
                <a:spcPts val="0"/>
              </a:spcBef>
              <a:spcAft>
                <a:spcPts val="0"/>
              </a:spcAft>
              <a:buSzPct val="100000"/>
              <a:buChar char="■"/>
            </a:pPr>
            <a:r>
              <a:rPr lang="en"/>
              <a:t>Dường như đại diện tập đoàn Viettel có ý muốn nói rằng</a:t>
            </a:r>
            <a:endParaRPr/>
          </a:p>
          <a:p>
            <a:pPr indent="-304164" lvl="3" marL="1828800" rtl="0" algn="l">
              <a:spcBef>
                <a:spcPts val="0"/>
              </a:spcBef>
              <a:spcAft>
                <a:spcPts val="0"/>
              </a:spcAft>
              <a:buSzPct val="100000"/>
              <a:buChar char="●"/>
            </a:pPr>
            <a:r>
              <a:rPr lang="en"/>
              <a:t>Những người có bằng trung bình thì thực hành tốt</a:t>
            </a:r>
            <a:endParaRPr/>
          </a:p>
          <a:p>
            <a:pPr indent="-304164" lvl="3" marL="1828800" rtl="0" algn="l">
              <a:spcBef>
                <a:spcPts val="0"/>
              </a:spcBef>
              <a:spcAft>
                <a:spcPts val="0"/>
              </a:spcAft>
              <a:buSzPct val="100000"/>
              <a:buChar char="●"/>
            </a:pPr>
            <a:r>
              <a:rPr lang="en"/>
              <a:t>Những người xuất sắc thì thực hành không có tốt</a:t>
            </a:r>
            <a:endParaRPr/>
          </a:p>
          <a:p>
            <a:pPr indent="-304164" lvl="2" marL="1371600" rtl="0" algn="l">
              <a:spcBef>
                <a:spcPts val="0"/>
              </a:spcBef>
              <a:spcAft>
                <a:spcPts val="0"/>
              </a:spcAft>
              <a:buSzPct val="100000"/>
              <a:buChar char="■"/>
            </a:pPr>
            <a:r>
              <a:rPr lang="en"/>
              <a:t>Phải chăng quan điểm về năng lực thực sự của sinh viên tốt nghiệp đã có sự vận động phát triển theo hướng mới</a:t>
            </a:r>
            <a:endParaRPr/>
          </a:p>
          <a:p>
            <a:pPr indent="-304165" lvl="1" marL="914400" rtl="0" algn="l">
              <a:spcBef>
                <a:spcPts val="0"/>
              </a:spcBef>
              <a:spcAft>
                <a:spcPts val="0"/>
              </a:spcAft>
              <a:buSzPct val="100000"/>
              <a:buChar char="○"/>
            </a:pPr>
            <a:r>
              <a:rPr lang="en"/>
              <a:t>Trong công việc thực tế chúng tôi nhận thấy rằng</a:t>
            </a:r>
            <a:endParaRPr/>
          </a:p>
          <a:p>
            <a:pPr indent="-304164" lvl="2" marL="1371600" rtl="0" algn="l">
              <a:spcBef>
                <a:spcPts val="0"/>
              </a:spcBef>
              <a:spcAft>
                <a:spcPts val="0"/>
              </a:spcAft>
              <a:buSzPct val="100000"/>
              <a:buChar char="■"/>
            </a:pPr>
            <a:r>
              <a:rPr lang="en"/>
              <a:t>Các bạn có học lực xuất sắc thường làm rất tốt những điều mà thầy cô hướng dẫn và khiến các thầy cô hài lòng</a:t>
            </a:r>
            <a:endParaRPr/>
          </a:p>
          <a:p>
            <a:pPr indent="-304164" lvl="2" marL="1371600" rtl="0" algn="l">
              <a:spcBef>
                <a:spcPts val="0"/>
              </a:spcBef>
              <a:spcAft>
                <a:spcPts val="0"/>
              </a:spcAft>
              <a:buSzPct val="100000"/>
              <a:buChar char="■"/>
            </a:pPr>
            <a:r>
              <a:rPr lang="en"/>
              <a:t>Các bạn có học lực trung bình thường không làm các thầy cô hài lòng, vì điều họ làm không đúng ý các thầy cô, có thể vì họ không giỏi, hoặc họ có ý tưởng khác, và ý tưởng đó chưa được chấp nhận rộng rãi</a:t>
            </a:r>
            <a:endParaRPr/>
          </a:p>
          <a:p>
            <a:pPr indent="-304164" lvl="2" marL="1371600" rtl="0" algn="l">
              <a:spcBef>
                <a:spcPts val="0"/>
              </a:spcBef>
              <a:spcAft>
                <a:spcPts val="0"/>
              </a:spcAft>
              <a:buSzPct val="100000"/>
              <a:buChar char="■"/>
            </a:pPr>
            <a:r>
              <a:rPr lang="en"/>
              <a:t>Doanh nghiệp luôn quan tâm tới lợi nhuận nên đề cao sức cạnh tranh, từ đó họ cần những người có tư duy đột phá nhiều hơn những người có tư duy tuân thủ</a:t>
            </a:r>
            <a:endParaRPr/>
          </a:p>
          <a:p>
            <a:pPr indent="-304165" lvl="1" marL="914400" rtl="0" algn="l">
              <a:spcBef>
                <a:spcPts val="0"/>
              </a:spcBef>
              <a:spcAft>
                <a:spcPts val="0"/>
              </a:spcAft>
              <a:buSzPct val="100000"/>
              <a:buChar char="○"/>
            </a:pPr>
            <a:r>
              <a:rPr lang="en"/>
              <a:t>Có 1 câu chuyện về nhà vật lý học Neils Bohr, về việc dùng khí áp kế tính chiều cao của tòa nhà là một ví dụ khá sinh động giữa tuw duy tuân thủ và tư duy đột phá </a:t>
            </a:r>
            <a:r>
              <a:rPr lang="en" u="sng">
                <a:solidFill>
                  <a:schemeClr val="hlink"/>
                </a:solidFill>
                <a:hlinkClick r:id="rId3"/>
              </a:rPr>
              <a:t>http://thptnguyendu.kontum.edu.vn/chuyen-ve-cac-nha-khoa-hoc-niels-bohr.html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Những tìm hiểu của chúng tôi</a:t>
            </a:r>
            <a:endParaRPr/>
          </a:p>
          <a:p>
            <a:pPr indent="0" lvl="0" marL="0" rtl="0" algn="l">
              <a:spcBef>
                <a:spcPts val="0"/>
              </a:spcBef>
              <a:spcAft>
                <a:spcPts val="0"/>
              </a:spcAft>
              <a:buNone/>
            </a:pPr>
            <a:r>
              <a:t/>
            </a:r>
            <a:endParaRPr/>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5 lý do phổ biến khiến sinh viên ra trường thất nghiệp</a:t>
            </a:r>
            <a:endParaRPr/>
          </a:p>
          <a:p>
            <a:pPr indent="-317500" lvl="1" marL="914400" rtl="0" algn="l">
              <a:spcBef>
                <a:spcPts val="0"/>
              </a:spcBef>
              <a:spcAft>
                <a:spcPts val="0"/>
              </a:spcAft>
              <a:buSzPts val="1400"/>
              <a:buChar char="○"/>
            </a:pPr>
            <a:r>
              <a:rPr lang="en"/>
              <a:t>Thiếu định hướng nghề nghiệp trước khi đăng ký ngành học</a:t>
            </a:r>
            <a:endParaRPr/>
          </a:p>
          <a:p>
            <a:pPr indent="-317500" lvl="2" marL="1371600" rtl="0" algn="l">
              <a:spcBef>
                <a:spcPts val="0"/>
              </a:spcBef>
              <a:spcAft>
                <a:spcPts val="0"/>
              </a:spcAft>
              <a:buSzPts val="1400"/>
              <a:buChar char="■"/>
            </a:pPr>
            <a:r>
              <a:rPr lang="en"/>
              <a:t>Chúng ta lưu ý rằng:</a:t>
            </a:r>
            <a:endParaRPr/>
          </a:p>
          <a:p>
            <a:pPr indent="-317500" lvl="3" marL="1828800" rtl="0" algn="l">
              <a:spcBef>
                <a:spcPts val="0"/>
              </a:spcBef>
              <a:spcAft>
                <a:spcPts val="0"/>
              </a:spcAft>
              <a:buSzPts val="1400"/>
              <a:buChar char="●"/>
            </a:pPr>
            <a:r>
              <a:rPr lang="en"/>
              <a:t>Phép biện chứng duy vật của chủ nghĩa Mác - Lênin khẳng định rằng, thế giới vật chất tồn tại khách quan, các sự vật và hiện tượng luôn luôn vận động và biến đổi, chuyển hóa lẫn nhau, cái cũ mất đi, cái mới ra đời. </a:t>
            </a:r>
            <a:endParaRPr/>
          </a:p>
          <a:p>
            <a:pPr indent="-317500" lvl="3" marL="1828800" rtl="0" algn="l">
              <a:spcBef>
                <a:spcPts val="0"/>
              </a:spcBef>
              <a:spcAft>
                <a:spcPts val="0"/>
              </a:spcAft>
              <a:buSzPts val="1400"/>
              <a:buChar char="●"/>
            </a:pPr>
            <a:r>
              <a:rPr lang="en"/>
              <a:t>Do các sự vật và hiện tượng trong thế giới luôn có sự vận động, biến đổi thường xuyên, nên tư duy con người cũng phải luôn luôn đổi mới để theo kịp sự vận động, biến đổi đó</a:t>
            </a:r>
            <a:endParaRPr/>
          </a:p>
          <a:p>
            <a:pPr indent="-317500" lvl="2" marL="1371600" rtl="0" algn="l">
              <a:spcBef>
                <a:spcPts val="0"/>
              </a:spcBef>
              <a:spcAft>
                <a:spcPts val="0"/>
              </a:spcAft>
              <a:buSzPts val="1400"/>
              <a:buChar char="■"/>
            </a:pPr>
            <a:r>
              <a:rPr lang="en"/>
              <a:t>Nhu cầu xã hội là vật chất, nó tồn tại khác quan và biến đổi liên tục, ngành học năm nay có tương lai nghề nghiệp tốt, không có nghĩa là 2 hay 3 năm sau nó vẫn tốt</a:t>
            </a:r>
            <a:endParaRPr/>
          </a:p>
          <a:p>
            <a:pPr indent="-317500" lvl="2" marL="1371600" rtl="0" algn="l">
              <a:spcBef>
                <a:spcPts val="0"/>
              </a:spcBef>
              <a:spcAft>
                <a:spcPts val="0"/>
              </a:spcAft>
              <a:buSzPts val="1400"/>
              <a:buChar char="■"/>
            </a:pPr>
            <a:r>
              <a:rPr lang="en"/>
              <a:t>Đơn cử việc tập đoàn tàu thủy Vinashin không thành công đã khiến rất nhiều bạn sinh viên đánh mất ước mơ làm kỹ sư tàu thủy. Tất nhiên, hầu hết những bạn được trang bị tư duy biện chứng duy vật đã đổi mới để theo kịp sự vận động biến đối đó. Ví dụ như chuyển từ kỹ sư điện tàu thủy sang kỹ sư điện dân dụng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Những tìm hiểu của chúng tôi</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10832" lvl="1" marL="914400" rtl="0" algn="l">
              <a:spcBef>
                <a:spcPts val="0"/>
              </a:spcBef>
              <a:spcAft>
                <a:spcPts val="0"/>
              </a:spcAft>
              <a:buSzPct val="100000"/>
              <a:buChar char="○"/>
            </a:pPr>
            <a:r>
              <a:rPr lang="en"/>
              <a:t>Học tập một cách thụ động</a:t>
            </a:r>
            <a:endParaRPr/>
          </a:p>
          <a:p>
            <a:pPr indent="-310832" lvl="2" marL="1371600" rtl="0" algn="l">
              <a:spcBef>
                <a:spcPts val="0"/>
              </a:spcBef>
              <a:spcAft>
                <a:spcPts val="0"/>
              </a:spcAft>
              <a:buSzPct val="100000"/>
              <a:buChar char="■"/>
            </a:pPr>
            <a:r>
              <a:rPr lang="en"/>
              <a:t>Chúng ta lưu ý rằng </a:t>
            </a:r>
            <a:endParaRPr/>
          </a:p>
          <a:p>
            <a:pPr indent="-310832" lvl="3" marL="1828800" rtl="0" algn="l">
              <a:spcBef>
                <a:spcPts val="0"/>
              </a:spcBef>
              <a:spcAft>
                <a:spcPts val="0"/>
              </a:spcAft>
              <a:buSzPct val="100000"/>
              <a:buChar char="●"/>
            </a:pPr>
            <a:r>
              <a:rPr lang="en"/>
              <a:t>Nét độc đáo trong tư duy biện chứng của Ph.Ăngghen thể hiện ở quan điểm về tính thống nhất giữa cái phổ biến và cái đặc thù trong quá trình vận động và phát triển của xã hội loài người.</a:t>
            </a:r>
            <a:endParaRPr/>
          </a:p>
          <a:p>
            <a:pPr indent="-310832" lvl="2" marL="1371600" rtl="0" algn="l">
              <a:spcBef>
                <a:spcPts val="0"/>
              </a:spcBef>
              <a:spcAft>
                <a:spcPts val="0"/>
              </a:spcAft>
              <a:buSzPct val="100000"/>
              <a:buChar char="■"/>
            </a:pPr>
            <a:r>
              <a:rPr lang="en"/>
              <a:t>Trong việc học tập, cái gì là cái phổ biến, cái gì là cái đặc thù đó là điều cần quan tâm</a:t>
            </a:r>
            <a:endParaRPr/>
          </a:p>
          <a:p>
            <a:pPr indent="-310832" lvl="2" marL="1371600" rtl="0" algn="l">
              <a:spcBef>
                <a:spcPts val="0"/>
              </a:spcBef>
              <a:spcAft>
                <a:spcPts val="0"/>
              </a:spcAft>
              <a:buSzPct val="100000"/>
              <a:buChar char="■"/>
            </a:pPr>
            <a:r>
              <a:rPr lang="en"/>
              <a:t>Chúng tôi cho rằng,</a:t>
            </a:r>
            <a:endParaRPr/>
          </a:p>
          <a:p>
            <a:pPr indent="-310832" lvl="3" marL="1828800" rtl="0" algn="l">
              <a:spcBef>
                <a:spcPts val="0"/>
              </a:spcBef>
              <a:spcAft>
                <a:spcPts val="0"/>
              </a:spcAft>
              <a:buSzPct val="100000"/>
              <a:buChar char="●"/>
            </a:pPr>
            <a:r>
              <a:rPr lang="en"/>
              <a:t>Cái phổ biến là cái mà nằm trong giáo trình và ai cũng biết, và nó nằm trong nội dung kiểm tra để lấy điểm</a:t>
            </a:r>
            <a:endParaRPr/>
          </a:p>
          <a:p>
            <a:pPr indent="-310832" lvl="3" marL="1828800" rtl="0" algn="l">
              <a:spcBef>
                <a:spcPts val="0"/>
              </a:spcBef>
              <a:spcAft>
                <a:spcPts val="0"/>
              </a:spcAft>
              <a:buSzPct val="100000"/>
              <a:buChar char="●"/>
            </a:pPr>
            <a:r>
              <a:rPr lang="en"/>
              <a:t>Cái đặc thù là cái cũng nằm trong giáo trình nhưng ít người biết đến và nó ít khi nằm trong nội dung thi lấy điểm</a:t>
            </a:r>
            <a:endParaRPr/>
          </a:p>
          <a:p>
            <a:pPr indent="-310832" lvl="2" marL="1371600" rtl="0" algn="l">
              <a:spcBef>
                <a:spcPts val="0"/>
              </a:spcBef>
              <a:spcAft>
                <a:spcPts val="0"/>
              </a:spcAft>
              <a:buSzPct val="100000"/>
              <a:buChar char="■"/>
            </a:pPr>
            <a:r>
              <a:rPr lang="en"/>
              <a:t>Theo như Ph.Ăngghen thì cái phổ biến thống nhất với cái đặc thù thì mới xảy ra quá trình vận động và phát triển. Nếu chỉ có 1 cái trong 2 cái thì quá trình vận động và phát triển khó hoàn thành</a:t>
            </a:r>
            <a:endParaRPr/>
          </a:p>
          <a:p>
            <a:pPr indent="-310832" lvl="2" marL="1371600" rtl="0" algn="l">
              <a:spcBef>
                <a:spcPts val="0"/>
              </a:spcBef>
              <a:spcAft>
                <a:spcPts val="0"/>
              </a:spcAft>
              <a:buSzPct val="100000"/>
              <a:buChar char="■"/>
            </a:pPr>
            <a:r>
              <a:rPr lang="en"/>
              <a:t>Học tập thụ động ở đây theo chúng tôi nghĩa là chỉ học những nội dung đủ để đi thi  và có điểm tốt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Những tìm hiểu của chúng tôi</a:t>
            </a:r>
            <a:endParaRPr/>
          </a:p>
        </p:txBody>
      </p:sp>
      <p:sp>
        <p:nvSpPr>
          <p:cNvPr id="199" name="Google Shape;19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Char char="○"/>
            </a:pPr>
            <a:r>
              <a:rPr lang="en"/>
              <a:t>Không trang bị kỹ năng mềm</a:t>
            </a:r>
            <a:endParaRPr/>
          </a:p>
          <a:p>
            <a:pPr indent="-317500" lvl="2" marL="1371600" rtl="0" algn="l">
              <a:spcBef>
                <a:spcPts val="0"/>
              </a:spcBef>
              <a:spcAft>
                <a:spcPts val="0"/>
              </a:spcAft>
              <a:buSzPts val="1400"/>
              <a:buChar char="■"/>
            </a:pPr>
            <a:r>
              <a:rPr lang="en"/>
              <a:t>Chúng ta lưu ý rằng </a:t>
            </a:r>
            <a:endParaRPr/>
          </a:p>
          <a:p>
            <a:pPr indent="-317500" lvl="3" marL="1828800" rtl="0" algn="l">
              <a:spcBef>
                <a:spcPts val="0"/>
              </a:spcBef>
              <a:spcAft>
                <a:spcPts val="0"/>
              </a:spcAft>
              <a:buSzPts val="1400"/>
              <a:buChar char="●"/>
            </a:pPr>
            <a:r>
              <a:rPr lang="en"/>
              <a:t>Phép biện chứng… là môn khoa học về những quy luật phổ biến của sự vận động và phát triển của tự nhiên, của xã hội loài người và của tư duy.</a:t>
            </a:r>
            <a:endParaRPr/>
          </a:p>
          <a:p>
            <a:pPr indent="-317500" lvl="2" marL="1371600" rtl="0" algn="l">
              <a:spcBef>
                <a:spcPts val="0"/>
              </a:spcBef>
              <a:spcAft>
                <a:spcPts val="0"/>
              </a:spcAft>
              <a:buSzPts val="1400"/>
              <a:buChar char="■"/>
            </a:pPr>
            <a:r>
              <a:rPr lang="en"/>
              <a:t>Các quy luật phổ biến của sự vận động phát triển của tự nhiên, của xã hội loài người và của tư duy chính là kỹ năng mềm mà chúng ta hay nói tới.</a:t>
            </a:r>
            <a:endParaRPr/>
          </a:p>
          <a:p>
            <a:pPr indent="-317500" lvl="2" marL="1371600" rtl="0" algn="l">
              <a:spcBef>
                <a:spcPts val="0"/>
              </a:spcBef>
              <a:spcAft>
                <a:spcPts val="0"/>
              </a:spcAft>
              <a:buSzPts val="1400"/>
              <a:buChar char="■"/>
            </a:pPr>
            <a:r>
              <a:rPr lang="en"/>
              <a:t>Ví dụ đơn giản như thế này</a:t>
            </a:r>
            <a:endParaRPr/>
          </a:p>
          <a:p>
            <a:pPr indent="-317500" lvl="3" marL="1828800" rtl="0" algn="l">
              <a:spcBef>
                <a:spcPts val="0"/>
              </a:spcBef>
              <a:spcAft>
                <a:spcPts val="0"/>
              </a:spcAft>
              <a:buSzPts val="1400"/>
              <a:buChar char="●"/>
            </a:pPr>
            <a:r>
              <a:rPr lang="en"/>
              <a:t>Bản chất con người là luôn yêu hòa bình và luôn mưu cầu hạnh phúc, việc chúng ta gây mâu thuẫn không cần thiết với lãnh đạo hay đồng nghiệp hay cả với cấp dưới là việc nên tránh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Những tìm hiểu của chúng tôi</a:t>
            </a:r>
            <a:endParaRPr/>
          </a:p>
          <a:p>
            <a:pPr indent="0" lvl="0" marL="0" rtl="0" algn="l">
              <a:spcBef>
                <a:spcPts val="0"/>
              </a:spcBef>
              <a:spcAft>
                <a:spcPts val="0"/>
              </a:spcAft>
              <a:buNone/>
            </a:pPr>
            <a:r>
              <a:t/>
            </a:r>
            <a:endParaRPr/>
          </a:p>
        </p:txBody>
      </p:sp>
      <p:sp>
        <p:nvSpPr>
          <p:cNvPr id="205" name="Google Shape;20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04164" lvl="2" marL="1371600" rtl="0" algn="l">
              <a:spcBef>
                <a:spcPts val="0"/>
              </a:spcBef>
              <a:spcAft>
                <a:spcPts val="0"/>
              </a:spcAft>
              <a:buSzPct val="100000"/>
              <a:buChar char="■"/>
            </a:pPr>
            <a:r>
              <a:rPr lang="en"/>
              <a:t>Câu hỏi đặt ra là làm sao để tránh</a:t>
            </a:r>
            <a:endParaRPr/>
          </a:p>
          <a:p>
            <a:pPr indent="-304164" lvl="3" marL="1828800" rtl="0" algn="l">
              <a:spcBef>
                <a:spcPts val="0"/>
              </a:spcBef>
              <a:spcAft>
                <a:spcPts val="0"/>
              </a:spcAft>
              <a:buSzPct val="100000"/>
              <a:buChar char="●"/>
            </a:pPr>
            <a:r>
              <a:rPr lang="en"/>
              <a:t>Trích trang 250, “Giáo trình Triết Học Mác - Lênin (dành cho bậc đại học hệ không chuyên lý luận chính trị)” do Nhà xuất bản Chính trị Quốc gia Sự thật phát hành năm 2021 - ISBN 9786045765944</a:t>
            </a:r>
            <a:endParaRPr/>
          </a:p>
          <a:p>
            <a:pPr indent="-304164" lvl="4" marL="2286000" rtl="0" algn="l">
              <a:spcBef>
                <a:spcPts val="0"/>
              </a:spcBef>
              <a:spcAft>
                <a:spcPts val="0"/>
              </a:spcAft>
              <a:buSzPct val="100000"/>
              <a:buChar char="○"/>
            </a:pPr>
            <a:r>
              <a:rPr lang="en"/>
              <a:t>Thừa nhận tính khách quan của mâu thuẫn trong sự vật, hiện tượng</a:t>
            </a:r>
            <a:endParaRPr/>
          </a:p>
          <a:p>
            <a:pPr indent="-304164" lvl="4" marL="2286000" rtl="0" algn="l">
              <a:spcBef>
                <a:spcPts val="0"/>
              </a:spcBef>
              <a:spcAft>
                <a:spcPts val="0"/>
              </a:spcAft>
              <a:buSzPct val="100000"/>
              <a:buChar char="○"/>
            </a:pPr>
            <a:r>
              <a:rPr lang="en"/>
              <a:t>Phân tích mâu thuẫn cần bắt đầu xem xét quá trình phát sinh, phát triển của từng loại mâu thuẫn, xem xét vài trò, vị trí và mối quan hệ giữa các mâu thuẫn và điều kiện chuyển hóa giữa chúng</a:t>
            </a:r>
            <a:endParaRPr/>
          </a:p>
          <a:p>
            <a:pPr indent="-304164" lvl="4" marL="2286000" rtl="0" algn="l">
              <a:spcBef>
                <a:spcPts val="0"/>
              </a:spcBef>
              <a:spcAft>
                <a:spcPts val="0"/>
              </a:spcAft>
              <a:buSzPct val="100000"/>
              <a:buChar char="○"/>
            </a:pPr>
            <a:r>
              <a:rPr lang="en"/>
              <a:t>Nắm vững nguyên tắc giải quyết mâu thuẫn bằng đấu tranh giữa các mặt đối lập, không điều hòa mâu thuẫn cũng không nóng vội hay bảo thủ, bởi giải quyết mâu thuẫn còn phụ thuộc vào điều kiện đã đủ và chín muồi hay chưa.</a:t>
            </a:r>
            <a:endParaRPr/>
          </a:p>
          <a:p>
            <a:pPr indent="-304164" lvl="3" marL="1828800" rtl="0" algn="l">
              <a:spcBef>
                <a:spcPts val="0"/>
              </a:spcBef>
              <a:spcAft>
                <a:spcPts val="0"/>
              </a:spcAft>
              <a:buSzPct val="100000"/>
              <a:buChar char="●"/>
            </a:pPr>
            <a:r>
              <a:rPr lang="en"/>
              <a:t>Đầu tiên chúng ta cần thừa nhận rằng mâu thuẫn sẽ phát sinh trong quá trình làm việc</a:t>
            </a:r>
            <a:endParaRPr/>
          </a:p>
          <a:p>
            <a:pPr indent="-304164" lvl="3" marL="1828800" rtl="0" algn="l">
              <a:spcBef>
                <a:spcPts val="0"/>
              </a:spcBef>
              <a:spcAft>
                <a:spcPts val="0"/>
              </a:spcAft>
              <a:buSzPct val="100000"/>
              <a:buChar char="●"/>
            </a:pPr>
            <a:r>
              <a:rPr lang="en"/>
              <a:t>Tiếp đó chúng ta tìm xem nguyên nhân sâu xa mà chúng ta mâu thuẫn với đồng nghiệp là do ai và đo đâu, đôi khi chỉ 1 câu nói hoặc 1 cử chỉ không phù hợp cũng có thể dẫn đến thù hằn, ngoài ra còn có cả tranh chấp kinh tế</a:t>
            </a:r>
            <a:endParaRPr/>
          </a:p>
          <a:p>
            <a:pPr indent="-304164" lvl="3" marL="1828800" rtl="0" algn="l">
              <a:spcBef>
                <a:spcPts val="0"/>
              </a:spcBef>
              <a:spcAft>
                <a:spcPts val="0"/>
              </a:spcAft>
              <a:buSzPct val="100000"/>
              <a:buChar char="●"/>
            </a:pPr>
            <a:r>
              <a:rPr lang="en"/>
              <a:t>Và cuối cùng thì để giải quyết mâu thuẫn, chúng ta không dàn hòa, mà cần chỉ ra cho đối phương vào thời điểm thích hợp biết rằng họ được gì và mất gì trong cuộc đấu này, nếu cái họ được nhỏ hơn cái họ mất thì mâu thuẫn được giải quyết, đó gọi là “giải quyết mâu thuẫn bằng </a:t>
            </a:r>
            <a:r>
              <a:rPr lang="en"/>
              <a:t>đấu</a:t>
            </a:r>
            <a:r>
              <a:rPr lang="en"/>
              <a:t> tranh giữa các mặt đối lập”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Những tìm hiểu của chúng tôi</a:t>
            </a:r>
            <a:endParaRPr/>
          </a:p>
        </p:txBody>
      </p:sp>
      <p:sp>
        <p:nvSpPr>
          <p:cNvPr id="211" name="Google Shape;21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10832" lvl="1" marL="914400" rtl="0" algn="l">
              <a:spcBef>
                <a:spcPts val="0"/>
              </a:spcBef>
              <a:spcAft>
                <a:spcPts val="0"/>
              </a:spcAft>
              <a:buSzPct val="100000"/>
              <a:buChar char="○"/>
            </a:pPr>
            <a:r>
              <a:rPr lang="en"/>
              <a:t>Tình trạng “thừa thầy thiếu thợ”</a:t>
            </a:r>
            <a:endParaRPr/>
          </a:p>
          <a:p>
            <a:pPr indent="-310832" lvl="2" marL="1371600" rtl="0" algn="l">
              <a:spcBef>
                <a:spcPts val="0"/>
              </a:spcBef>
              <a:spcAft>
                <a:spcPts val="0"/>
              </a:spcAft>
              <a:buSzPct val="100000"/>
              <a:buChar char="■"/>
            </a:pPr>
            <a:r>
              <a:rPr lang="en"/>
              <a:t>Chúng ta lưu ý rằng</a:t>
            </a:r>
            <a:endParaRPr/>
          </a:p>
          <a:p>
            <a:pPr indent="-310832" lvl="3" marL="1828800" rtl="0" algn="l">
              <a:spcBef>
                <a:spcPts val="0"/>
              </a:spcBef>
              <a:spcAft>
                <a:spcPts val="0"/>
              </a:spcAft>
              <a:buSzPct val="100000"/>
              <a:buChar char="●"/>
            </a:pPr>
            <a:r>
              <a:rPr lang="en"/>
              <a:t>Tư duy biện chứng duy vật là loại hình tư duy không chỉ phản ánh đúng mối liên hệ, sự vận động, phát triển của sự vật, hiện tượng trong thế giới khách quan, </a:t>
            </a:r>
            <a:endParaRPr/>
          </a:p>
          <a:p>
            <a:pPr indent="-310832" lvl="3" marL="1828800" rtl="0" algn="l">
              <a:spcBef>
                <a:spcPts val="0"/>
              </a:spcBef>
              <a:spcAft>
                <a:spcPts val="0"/>
              </a:spcAft>
              <a:buSzPct val="100000"/>
              <a:buChar char="●"/>
            </a:pPr>
            <a:r>
              <a:rPr lang="en"/>
              <a:t>Mà còn đòi hỏi chủ thể phải nắm vững, vận dụng linh hoạt những nguyên lý, quy luật, phạm trù và phương pháp luận của phép biện chứng duy vật, </a:t>
            </a:r>
            <a:endParaRPr/>
          </a:p>
          <a:p>
            <a:pPr indent="-310832" lvl="3" marL="1828800" rtl="0" algn="l">
              <a:spcBef>
                <a:spcPts val="0"/>
              </a:spcBef>
              <a:spcAft>
                <a:spcPts val="0"/>
              </a:spcAft>
              <a:buSzPct val="100000"/>
              <a:buChar char="●"/>
            </a:pPr>
            <a:r>
              <a:rPr lang="en"/>
              <a:t>Đồng thời tuân thủ các nguyên tắc cơ bản của logic biện chứng trong tư duy để giải quyết hiệu quả các vấn đề nhận thức và thực tiễn đặt ra.</a:t>
            </a:r>
            <a:endParaRPr/>
          </a:p>
          <a:p>
            <a:pPr indent="-310832" lvl="2" marL="1371600" rtl="0" algn="l">
              <a:spcBef>
                <a:spcPts val="0"/>
              </a:spcBef>
              <a:spcAft>
                <a:spcPts val="0"/>
              </a:spcAft>
              <a:buSzPct val="100000"/>
              <a:buChar char="■"/>
            </a:pPr>
            <a:r>
              <a:rPr lang="en"/>
              <a:t>Ở đây chúng ta cần phản ánh đúng mối liên hệ nào</a:t>
            </a:r>
            <a:endParaRPr/>
          </a:p>
          <a:p>
            <a:pPr indent="-310832" lvl="3" marL="1828800" rtl="0" algn="l">
              <a:spcBef>
                <a:spcPts val="0"/>
              </a:spcBef>
              <a:spcAft>
                <a:spcPts val="0"/>
              </a:spcAft>
              <a:buSzPct val="100000"/>
              <a:buChar char="●"/>
            </a:pPr>
            <a:r>
              <a:rPr lang="en"/>
              <a:t>Theo chúng tôi thì đó là mối liên hệ giữa người thuê lao động và người lao động</a:t>
            </a:r>
            <a:endParaRPr/>
          </a:p>
          <a:p>
            <a:pPr indent="-310832" lvl="4" marL="2286000" rtl="0" algn="l">
              <a:spcBef>
                <a:spcPts val="0"/>
              </a:spcBef>
              <a:spcAft>
                <a:spcPts val="0"/>
              </a:spcAft>
              <a:buSzPct val="100000"/>
              <a:buChar char="○"/>
            </a:pPr>
            <a:r>
              <a:rPr lang="en"/>
              <a:t>Người thuê lao động thì muốn lao động có chất lượng cao, giá thành thấp</a:t>
            </a:r>
            <a:endParaRPr/>
          </a:p>
          <a:p>
            <a:pPr indent="-310832" lvl="4" marL="2286000" rtl="0" algn="l">
              <a:spcBef>
                <a:spcPts val="0"/>
              </a:spcBef>
              <a:spcAft>
                <a:spcPts val="0"/>
              </a:spcAft>
              <a:buSzPct val="100000"/>
              <a:buChar char="○"/>
            </a:pPr>
            <a:r>
              <a:rPr lang="en"/>
              <a:t>Người lao động muốn tối đa hóa thu nhập với năng lực sẵn có của bản thân</a:t>
            </a:r>
            <a:endParaRPr/>
          </a:p>
          <a:p>
            <a:pPr indent="-310832" lvl="3" marL="1828800" rtl="0" algn="l">
              <a:spcBef>
                <a:spcPts val="0"/>
              </a:spcBef>
              <a:spcAft>
                <a:spcPts val="0"/>
              </a:spcAft>
              <a:buSzPct val="100000"/>
              <a:buChar char="●"/>
            </a:pPr>
            <a:r>
              <a:rPr lang="en"/>
              <a:t>Chúng tôi thấy rằng theo kinh nghiệm quốc tế ở nước Đức, người làm lao động chân tay trực tiếp có mức lương cao hơn hẳn so với lao động văn phòng. Từ đó họ tránh được tình trạng thừa thầy thiếu thợ</a:t>
            </a:r>
            <a:endParaRPr/>
          </a:p>
          <a:p>
            <a:pPr indent="-310832" lvl="3" marL="1828800" rtl="0" algn="l">
              <a:spcBef>
                <a:spcPts val="0"/>
              </a:spcBef>
              <a:spcAft>
                <a:spcPts val="0"/>
              </a:spcAft>
              <a:buSzPct val="100000"/>
              <a:buChar char="●"/>
            </a:pPr>
            <a:r>
              <a:rPr lang="en"/>
              <a:t>Chúng tôi cho rằng người Đức đã “tuân thủ các nguyên tắc cơ bản của logic biện chứng trong tư duy để giải quyết hiệu quả các vấn đề nhận thức và thực tiễn đặt ra.”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Những tìm hiểu của chúng tôi</a:t>
            </a:r>
            <a:endParaRPr/>
          </a:p>
        </p:txBody>
      </p:sp>
      <p:sp>
        <p:nvSpPr>
          <p:cNvPr id="217" name="Google Shape;217;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Char char="○"/>
            </a:pPr>
            <a:r>
              <a:rPr lang="en"/>
              <a:t>Trình độ tiếng Anh hạn chế</a:t>
            </a:r>
            <a:endParaRPr/>
          </a:p>
          <a:p>
            <a:pPr indent="-317500" lvl="2" marL="1371600" rtl="0" algn="l">
              <a:spcBef>
                <a:spcPts val="0"/>
              </a:spcBef>
              <a:spcAft>
                <a:spcPts val="0"/>
              </a:spcAft>
              <a:buSzPts val="1400"/>
              <a:buChar char="■"/>
            </a:pPr>
            <a:r>
              <a:rPr lang="en"/>
              <a:t>Chúng ta lưu ý rằng </a:t>
            </a:r>
            <a:endParaRPr/>
          </a:p>
          <a:p>
            <a:pPr indent="-317500" lvl="3" marL="1828800" rtl="0" algn="l">
              <a:spcBef>
                <a:spcPts val="0"/>
              </a:spcBef>
              <a:spcAft>
                <a:spcPts val="0"/>
              </a:spcAft>
              <a:buSzPts val="1400"/>
              <a:buChar char="●"/>
            </a:pPr>
            <a:r>
              <a:rPr i="1" lang="en"/>
              <a:t>phép biện chứng</a:t>
            </a:r>
            <a:r>
              <a:rPr lang="en"/>
              <a:t>, tức là học thuyết về sự phát triển, dưới hình thức hoàn bị nhất, sâu sắc nhất và không phiến diện, học thuyết về tính tương đối của nhận thức của con người, nhận thức này phản ánh vật chất luôn phát triển không ngừng</a:t>
            </a:r>
            <a:endParaRPr/>
          </a:p>
          <a:p>
            <a:pPr indent="-317500" lvl="2" marL="1371600" rtl="0" algn="l">
              <a:spcBef>
                <a:spcPts val="0"/>
              </a:spcBef>
              <a:spcAft>
                <a:spcPts val="0"/>
              </a:spcAft>
              <a:buSzPts val="1400"/>
              <a:buChar char="■"/>
            </a:pPr>
            <a:r>
              <a:rPr lang="en"/>
              <a:t>Chúng ta cần nhận thức rằng vật chất luôn phát triển không ngừng</a:t>
            </a:r>
            <a:endParaRPr/>
          </a:p>
          <a:p>
            <a:pPr indent="-317500" lvl="3" marL="1828800" rtl="0" algn="l">
              <a:spcBef>
                <a:spcPts val="0"/>
              </a:spcBef>
              <a:spcAft>
                <a:spcPts val="0"/>
              </a:spcAft>
              <a:buSzPts val="1400"/>
              <a:buChar char="●"/>
            </a:pPr>
            <a:r>
              <a:rPr lang="en"/>
              <a:t>Điều chúng ta cần nhận thức ở đây là:</a:t>
            </a:r>
            <a:endParaRPr/>
          </a:p>
          <a:p>
            <a:pPr indent="-317500" lvl="4" marL="2286000" rtl="0" algn="l">
              <a:spcBef>
                <a:spcPts val="0"/>
              </a:spcBef>
              <a:spcAft>
                <a:spcPts val="0"/>
              </a:spcAft>
              <a:buSzPts val="1400"/>
              <a:buChar char="○"/>
            </a:pPr>
            <a:r>
              <a:rPr lang="en"/>
              <a:t>Tiếng Anh không phải là tất cả, dù bạn 9 điểm IELTS thì cũng chẳng có gì đảm bảo rằng bạn sẽ có công việc bạn mong muốn</a:t>
            </a:r>
            <a:endParaRPr/>
          </a:p>
          <a:p>
            <a:pPr indent="-317500" lvl="4" marL="2286000" rtl="0" algn="l">
              <a:spcBef>
                <a:spcPts val="0"/>
              </a:spcBef>
              <a:spcAft>
                <a:spcPts val="0"/>
              </a:spcAft>
              <a:buSzPts val="1400"/>
              <a:buChar char="○"/>
            </a:pPr>
            <a:r>
              <a:rPr lang="en"/>
              <a:t>Cách đây 10 năm hay 15 năm, tiếng Anh đã bắt đầu lạm phát, tại thời điểm hiện tại, việc biết tiếng Anh coi như là 1 chuyện rất bình thường trong xã hội</a:t>
            </a:r>
            <a:endParaRPr/>
          </a:p>
          <a:p>
            <a:pPr indent="-317500" lvl="3" marL="1828800" rtl="0" algn="l">
              <a:spcBef>
                <a:spcPts val="0"/>
              </a:spcBef>
              <a:spcAft>
                <a:spcPts val="0"/>
              </a:spcAft>
              <a:buSzPts val="1400"/>
              <a:buChar char="●"/>
            </a:pPr>
            <a:r>
              <a:rPr lang="en"/>
              <a:t>Xã hội là vật chất, vật chất phát triển không ngừng, do đó để có việc làm, các bạn sinh viên cần có nhiều kỹ năng hơn là chỉ giỏi duy nhất tiếng Anh</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Kết luận của chúng tôi</a:t>
            </a:r>
            <a:endParaRPr/>
          </a:p>
        </p:txBody>
      </p:sp>
      <p:sp>
        <p:nvSpPr>
          <p:cNvPr id="223" name="Google Shape;223;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Triết học Mác - </a:t>
            </a:r>
            <a:r>
              <a:rPr lang="en"/>
              <a:t>Lênin là ánh sáng soi đường và kim chỉ nam </a:t>
            </a:r>
            <a:r>
              <a:rPr lang="en"/>
              <a:t> trong cuộc sống của mỗi chúng ta</a:t>
            </a:r>
            <a:endParaRPr/>
          </a:p>
          <a:p>
            <a:pPr indent="-342900" lvl="0" marL="457200" rtl="0" algn="l">
              <a:spcBef>
                <a:spcPts val="0"/>
              </a:spcBef>
              <a:spcAft>
                <a:spcPts val="0"/>
              </a:spcAft>
              <a:buSzPts val="1800"/>
              <a:buChar char="●"/>
            </a:pPr>
            <a:r>
              <a:rPr lang="en"/>
              <a:t>Việc nắm vững tư duy biện chứng cho phép chúng ta hiểu, nắm được các nguyên lý, được cụ thể hóa bằng các cặp phạm trù và quy luật cơ bản của phép biện chứng duy vật đề đề ra các nguyên tắc tương ứng, định hướng hoạt động lý luận và thực tiễn của mình.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Tài liệu tham khảo</a:t>
            </a:r>
            <a:endParaRPr/>
          </a:p>
        </p:txBody>
      </p:sp>
      <p:sp>
        <p:nvSpPr>
          <p:cNvPr id="229" name="Google Shape;229;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sz="1300"/>
              <a:t>“Giáo trình Triết Học Mác - Lênin (dành cho bậc đại học hệ không chuyên lý luận chính trị)” do Nhà xuất bản Chính trị Quốc gia Sự thật phát hành năm 2021 - ISBN 9786045765944</a:t>
            </a:r>
            <a:endParaRPr sz="1300"/>
          </a:p>
          <a:p>
            <a:pPr indent="-311150" lvl="0" marL="457200" rtl="0" algn="l">
              <a:spcBef>
                <a:spcPts val="0"/>
              </a:spcBef>
              <a:spcAft>
                <a:spcPts val="0"/>
              </a:spcAft>
              <a:buSzPts val="1300"/>
              <a:buChar char="●"/>
            </a:pPr>
            <a:r>
              <a:rPr lang="en" sz="1300"/>
              <a:t>TÀI LIỆU TRIẾT HỌC - CAO HỌC.pdf được cung cấp bởi thầy Trần Việt Thắng, cán bộ giảng dạy môn Triết học - Đại Học Bách Khoa</a:t>
            </a:r>
            <a:endParaRPr sz="1300"/>
          </a:p>
          <a:p>
            <a:pPr indent="-311150" lvl="0" marL="457200" rtl="0" algn="l">
              <a:spcBef>
                <a:spcPts val="0"/>
              </a:spcBef>
              <a:spcAft>
                <a:spcPts val="0"/>
              </a:spcAft>
              <a:buSzPts val="1300"/>
              <a:buChar char="●"/>
            </a:pPr>
            <a:r>
              <a:rPr lang="en" sz="1300"/>
              <a:t>Tạp chí cộng sản,  </a:t>
            </a:r>
            <a:r>
              <a:rPr lang="en" sz="1300" u="sng">
                <a:solidFill>
                  <a:schemeClr val="accent5"/>
                </a:solidFill>
                <a:hlinkClick r:id="rId3">
                  <a:extLst>
                    <a:ext uri="{A12FA001-AC4F-418D-AE19-62706E023703}">
                      <ahyp:hlinkClr val="tx"/>
                    </a:ext>
                  </a:extLst>
                </a:hlinkClick>
              </a:rPr>
              <a:t>https://tapchicongsan.org.vn</a:t>
            </a:r>
            <a:endParaRPr sz="1300"/>
          </a:p>
          <a:p>
            <a:pPr indent="-311150" lvl="0" marL="457200" rtl="0" algn="l">
              <a:spcBef>
                <a:spcPts val="0"/>
              </a:spcBef>
              <a:spcAft>
                <a:spcPts val="0"/>
              </a:spcAft>
              <a:buSzPts val="1300"/>
              <a:buChar char="●"/>
            </a:pPr>
            <a:r>
              <a:rPr lang="en" sz="1300"/>
              <a:t>Hệ thống tư liệu - văn kiện Đảng, </a:t>
            </a:r>
            <a:r>
              <a:rPr lang="en" sz="1300" u="sng">
                <a:solidFill>
                  <a:schemeClr val="accent5"/>
                </a:solidFill>
                <a:hlinkClick r:id="rId4">
                  <a:extLst>
                    <a:ext uri="{A12FA001-AC4F-418D-AE19-62706E023703}">
                      <ahyp:hlinkClr val="tx"/>
                    </a:ext>
                  </a:extLst>
                </a:hlinkClick>
              </a:rPr>
              <a:t>https://tulieuvankien.dangcongsan.vn/</a:t>
            </a:r>
            <a:endParaRPr sz="1300"/>
          </a:p>
          <a:p>
            <a:pPr indent="-311150" lvl="0" marL="457200" rtl="0" algn="l">
              <a:spcBef>
                <a:spcPts val="0"/>
              </a:spcBef>
              <a:spcAft>
                <a:spcPts val="0"/>
              </a:spcAft>
              <a:buSzPts val="1300"/>
              <a:buChar char="●"/>
            </a:pPr>
            <a:r>
              <a:rPr lang="en" sz="1300"/>
              <a:t>Tạp chí triết học, </a:t>
            </a:r>
            <a:r>
              <a:rPr lang="en" sz="1300" u="sng">
                <a:solidFill>
                  <a:schemeClr val="accent5"/>
                </a:solidFill>
                <a:hlinkClick r:id="rId5">
                  <a:extLst>
                    <a:ext uri="{A12FA001-AC4F-418D-AE19-62706E023703}">
                      <ahyp:hlinkClr val="tx"/>
                    </a:ext>
                  </a:extLst>
                </a:hlinkClick>
              </a:rPr>
              <a:t>https://philosophy.vass.gov.vn/tap-chi/</a:t>
            </a:r>
            <a:endParaRPr sz="1300"/>
          </a:p>
          <a:p>
            <a:pPr indent="-311150" lvl="0" marL="457200" rtl="0" algn="l">
              <a:spcBef>
                <a:spcPts val="0"/>
              </a:spcBef>
              <a:spcAft>
                <a:spcPts val="0"/>
              </a:spcAft>
              <a:buSzPts val="1300"/>
              <a:buChar char="●"/>
            </a:pPr>
            <a:r>
              <a:rPr lang="en" sz="1300"/>
              <a:t>Tạp chí tổ chức nhà nước, </a:t>
            </a:r>
            <a:r>
              <a:rPr lang="en" sz="1300" u="sng">
                <a:solidFill>
                  <a:schemeClr val="accent5"/>
                </a:solidFill>
                <a:hlinkClick r:id="rId6">
                  <a:extLst>
                    <a:ext uri="{A12FA001-AC4F-418D-AE19-62706E023703}">
                      <ahyp:hlinkClr val="tx"/>
                    </a:ext>
                  </a:extLst>
                </a:hlinkClick>
              </a:rPr>
              <a:t>https://tcnn.vn</a:t>
            </a:r>
            <a:endParaRPr sz="1300"/>
          </a:p>
          <a:p>
            <a:pPr indent="-311150" lvl="0" marL="457200" rtl="0" algn="l">
              <a:spcBef>
                <a:spcPts val="0"/>
              </a:spcBef>
              <a:spcAft>
                <a:spcPts val="0"/>
              </a:spcAft>
              <a:buSzPts val="1300"/>
              <a:buChar char="●"/>
            </a:pPr>
            <a:r>
              <a:rPr lang="en" sz="1300"/>
              <a:t>Tạp chí quản lý nhà nước, </a:t>
            </a:r>
            <a:r>
              <a:rPr lang="en" sz="1300" u="sng">
                <a:solidFill>
                  <a:schemeClr val="accent5"/>
                </a:solidFill>
                <a:hlinkClick r:id="rId7">
                  <a:extLst>
                    <a:ext uri="{A12FA001-AC4F-418D-AE19-62706E023703}">
                      <ahyp:hlinkClr val="tx"/>
                    </a:ext>
                  </a:extLst>
                </a:hlinkClick>
              </a:rPr>
              <a:t>https://www.quanlynhanuoc.vn</a:t>
            </a:r>
            <a:endParaRPr sz="1300"/>
          </a:p>
          <a:p>
            <a:pPr indent="-311150" lvl="0" marL="457200" rtl="0" algn="l">
              <a:spcBef>
                <a:spcPts val="0"/>
              </a:spcBef>
              <a:spcAft>
                <a:spcPts val="0"/>
              </a:spcAft>
              <a:buSzPts val="1300"/>
              <a:buChar char="●"/>
            </a:pPr>
            <a:r>
              <a:rPr lang="en" sz="1300"/>
              <a:t>Trang thông tin điện tử Ủy ban kiểm tra trung ương, </a:t>
            </a:r>
            <a:r>
              <a:rPr lang="en" sz="1300" u="sng">
                <a:solidFill>
                  <a:schemeClr val="accent5"/>
                </a:solidFill>
                <a:hlinkClick r:id="rId8">
                  <a:extLst>
                    <a:ext uri="{A12FA001-AC4F-418D-AE19-62706E023703}">
                      <ahyp:hlinkClr val="tx"/>
                    </a:ext>
                  </a:extLst>
                </a:hlinkClick>
              </a:rPr>
              <a:t>https://ubkttw.vn</a:t>
            </a:r>
            <a:endParaRPr sz="1300"/>
          </a:p>
          <a:p>
            <a:pPr indent="-311150" lvl="0" marL="457200" rtl="0" algn="l">
              <a:spcBef>
                <a:spcPts val="0"/>
              </a:spcBef>
              <a:spcAft>
                <a:spcPts val="0"/>
              </a:spcAft>
              <a:buSzPts val="1300"/>
              <a:buChar char="●"/>
            </a:pPr>
            <a:r>
              <a:rPr lang="en" sz="1300"/>
              <a:t>Tạp chí Khoa học Việt Nam, </a:t>
            </a:r>
            <a:r>
              <a:rPr lang="en" sz="1300" u="sng">
                <a:solidFill>
                  <a:schemeClr val="accent5"/>
                </a:solidFill>
                <a:hlinkClick r:id="rId9">
                  <a:extLst>
                    <a:ext uri="{A12FA001-AC4F-418D-AE19-62706E023703}">
                      <ahyp:hlinkClr val="tx"/>
                    </a:ext>
                  </a:extLst>
                </a:hlinkClick>
              </a:rPr>
              <a:t>https://vjol.info.vn/</a:t>
            </a:r>
            <a:endParaRPr sz="1300"/>
          </a:p>
          <a:p>
            <a:pPr indent="-311150" lvl="0" marL="457200" rtl="0" algn="l">
              <a:spcBef>
                <a:spcPts val="0"/>
              </a:spcBef>
              <a:spcAft>
                <a:spcPts val="0"/>
              </a:spcAft>
              <a:buSzPts val="1300"/>
              <a:buChar char="●"/>
            </a:pPr>
            <a:r>
              <a:rPr lang="en" sz="1300"/>
              <a:t>ĐHQG TP HCM - Trường ĐH KHXH và NV - khoa triết học, </a:t>
            </a:r>
            <a:r>
              <a:rPr lang="en" sz="1300" u="sng">
                <a:solidFill>
                  <a:schemeClr val="accent5"/>
                </a:solidFill>
                <a:hlinkClick r:id="rId10">
                  <a:extLst>
                    <a:ext uri="{A12FA001-AC4F-418D-AE19-62706E023703}">
                      <ahyp:hlinkClr val="tx"/>
                    </a:ext>
                  </a:extLst>
                </a:hlinkClick>
              </a:rPr>
              <a:t>https://hcmussh.edu.vn/news/item/5275</a:t>
            </a:r>
            <a:r>
              <a:rPr lang="en" sz="1300"/>
              <a:t> </a:t>
            </a:r>
            <a:endParaRPr sz="1300"/>
          </a:p>
          <a:p>
            <a:pPr indent="-311150" lvl="0" marL="457200" rtl="0" algn="l">
              <a:spcBef>
                <a:spcPts val="0"/>
              </a:spcBef>
              <a:spcAft>
                <a:spcPts val="0"/>
              </a:spcAft>
              <a:buSzPts val="1300"/>
              <a:buChar char="●"/>
            </a:pPr>
            <a:r>
              <a:rPr lang="en" sz="1300"/>
              <a:t>Tạp chí Công Thương số 8 - tháng 7/2017: Sinh viên thất nghiệp sau khi ra trường - Nguyên nhân và cách khắc phục, https://nsti.vista.gov.vn/publication/download/hE/hEqFsUebGnsX.html</a:t>
            </a:r>
            <a:endParaRPr sz="1300"/>
          </a:p>
          <a:p>
            <a:pPr indent="-311150" lvl="0" marL="457200" rtl="0" algn="l">
              <a:spcBef>
                <a:spcPts val="0"/>
              </a:spcBef>
              <a:spcAft>
                <a:spcPts val="0"/>
              </a:spcAft>
              <a:buSzPts val="1300"/>
              <a:buChar char="●"/>
            </a:pPr>
            <a:r>
              <a:rPr lang="en" sz="1300"/>
              <a:t>Báo điện tử Đảng Cộng Sản Việt Nam: Sinh viên giỏi đang ở đâu?, https://dangcongsan.vn/noi-hay-dung/sinh-vien-gioi-dang-o-dau-651527.html</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Mục lục</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Lời nói đầu</a:t>
            </a:r>
            <a:endParaRPr/>
          </a:p>
          <a:p>
            <a:pPr indent="-342900" lvl="0" marL="457200" rtl="0" algn="l">
              <a:spcBef>
                <a:spcPts val="0"/>
              </a:spcBef>
              <a:spcAft>
                <a:spcPts val="0"/>
              </a:spcAft>
              <a:buSzPts val="1800"/>
              <a:buChar char="●"/>
            </a:pPr>
            <a:r>
              <a:rPr lang="en"/>
              <a:t>Định nghĩa “Phương pháp tư duy biện chứng”</a:t>
            </a:r>
            <a:endParaRPr/>
          </a:p>
          <a:p>
            <a:pPr indent="-342900" lvl="0" marL="457200" rtl="0" algn="l">
              <a:spcBef>
                <a:spcPts val="0"/>
              </a:spcBef>
              <a:spcAft>
                <a:spcPts val="0"/>
              </a:spcAft>
              <a:buSzPts val="1800"/>
              <a:buChar char="●"/>
            </a:pPr>
            <a:r>
              <a:rPr lang="en"/>
              <a:t>Vấn đề thất nghiệp của sinh viên sau khi tốt nghiệp</a:t>
            </a:r>
            <a:endParaRPr/>
          </a:p>
          <a:p>
            <a:pPr indent="-342900" lvl="0" marL="457200" rtl="0" algn="l">
              <a:spcBef>
                <a:spcPts val="0"/>
              </a:spcBef>
              <a:spcAft>
                <a:spcPts val="0"/>
              </a:spcAft>
              <a:buSzPts val="1800"/>
              <a:buChar char="●"/>
            </a:pPr>
            <a:r>
              <a:rPr lang="en"/>
              <a:t>Những tìm hiểu của chúng tôi</a:t>
            </a:r>
            <a:endParaRPr/>
          </a:p>
          <a:p>
            <a:pPr indent="-342900" lvl="0" marL="457200" rtl="0" algn="l">
              <a:spcBef>
                <a:spcPts val="0"/>
              </a:spcBef>
              <a:spcAft>
                <a:spcPts val="0"/>
              </a:spcAft>
              <a:buSzPts val="1800"/>
              <a:buChar char="●"/>
            </a:pPr>
            <a:r>
              <a:rPr lang="en"/>
              <a:t>Kết luận của chúng tôi</a:t>
            </a:r>
            <a:endParaRPr/>
          </a:p>
          <a:p>
            <a:pPr indent="-342900" lvl="0" marL="457200" rtl="0" algn="l">
              <a:spcBef>
                <a:spcPts val="0"/>
              </a:spcBef>
              <a:spcAft>
                <a:spcPts val="0"/>
              </a:spcAft>
              <a:buSzPts val="1800"/>
              <a:buChar char="●"/>
            </a:pPr>
            <a:r>
              <a:rPr lang="en"/>
              <a:t>Tài liệu tham khảo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 calcmode="lin" valueType="num">
                                      <p:cBhvr additive="base">
                                        <p:cTn dur="1000"/>
                                        <p:tgtEl>
                                          <p:spTgt spid="7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 calcmode="lin" valueType="num">
                                      <p:cBhvr additive="base">
                                        <p:cTn dur="1000"/>
                                        <p:tgtEl>
                                          <p:spTgt spid="7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 calcmode="lin" valueType="num">
                                      <p:cBhvr additive="base">
                                        <p:cTn dur="1000"/>
                                        <p:tgtEl>
                                          <p:spTgt spid="7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anim calcmode="lin" valueType="num">
                                      <p:cBhvr additive="base">
                                        <p:cTn dur="1000"/>
                                        <p:tgtEl>
                                          <p:spTgt spid="7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anim calcmode="lin" valueType="num">
                                      <p:cBhvr additive="base">
                                        <p:cTn dur="1000"/>
                                        <p:tgtEl>
                                          <p:spTgt spid="7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
                                            <p:txEl>
                                              <p:pRg end="5" st="5"/>
                                            </p:txEl>
                                          </p:spTgt>
                                        </p:tgtEl>
                                        <p:attrNameLst>
                                          <p:attrName>style.visibility</p:attrName>
                                        </p:attrNameLst>
                                      </p:cBhvr>
                                      <p:to>
                                        <p:strVal val="visible"/>
                                      </p:to>
                                    </p:set>
                                    <p:anim calcmode="lin" valueType="num">
                                      <p:cBhvr additive="base">
                                        <p:cTn dur="1000"/>
                                        <p:tgtEl>
                                          <p:spTgt spid="7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Lời nói đầu</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Khi tham gia bất kỳ hoạt động nào, con người chúng ta đều xác định mục đích trước khi tham gia hoạt động đó</a:t>
            </a:r>
            <a:endParaRPr/>
          </a:p>
          <a:p>
            <a:pPr indent="-342900" lvl="0" marL="457200" rtl="0" algn="l">
              <a:spcBef>
                <a:spcPts val="0"/>
              </a:spcBef>
              <a:spcAft>
                <a:spcPts val="0"/>
              </a:spcAft>
              <a:buSzPts val="1800"/>
              <a:buChar char="●"/>
            </a:pPr>
            <a:r>
              <a:rPr lang="en"/>
              <a:t>Việc tham gia hoạt động giáo dục đào tạo của người học có thể được chia làm 2 mục tiêu chính</a:t>
            </a:r>
            <a:endParaRPr/>
          </a:p>
          <a:p>
            <a:pPr indent="-317500" lvl="1" marL="914400" rtl="0" algn="l">
              <a:spcBef>
                <a:spcPts val="0"/>
              </a:spcBef>
              <a:spcAft>
                <a:spcPts val="0"/>
              </a:spcAft>
              <a:buSzPts val="1400"/>
              <a:buChar char="○"/>
            </a:pPr>
            <a:r>
              <a:rPr lang="en"/>
              <a:t>Mục tiêu 1: Có kiến thức, có bằng cấp để tìm được việc làm phù hợp với bản thân</a:t>
            </a:r>
            <a:endParaRPr/>
          </a:p>
          <a:p>
            <a:pPr indent="-317500" lvl="1" marL="914400" rtl="0" algn="l">
              <a:spcBef>
                <a:spcPts val="0"/>
              </a:spcBef>
              <a:spcAft>
                <a:spcPts val="0"/>
              </a:spcAft>
              <a:buSzPts val="1400"/>
              <a:buChar char="○"/>
            </a:pPr>
            <a:r>
              <a:rPr lang="en"/>
              <a:t>Mục tiêu 2: Có kiến thức, có bằng cấp nhưng không nhằm mục tiêu tìm việc làm mà nhằm mục tiêu tạo ra việc làm</a:t>
            </a:r>
            <a:endParaRPr/>
          </a:p>
          <a:p>
            <a:pPr indent="-342900" lvl="0" marL="457200" rtl="0" algn="l">
              <a:spcBef>
                <a:spcPts val="0"/>
              </a:spcBef>
              <a:spcAft>
                <a:spcPts val="0"/>
              </a:spcAft>
              <a:buSzPts val="1800"/>
              <a:buChar char="●"/>
            </a:pPr>
            <a:r>
              <a:rPr lang="en"/>
              <a:t> Dưới ánh sáng của triết học Mác - Lênin chúng ta sẽ cùng thảo luận về chủ đề mà đang được nhiều người quan tâm :</a:t>
            </a:r>
            <a:endParaRPr/>
          </a:p>
          <a:p>
            <a:pPr indent="-317500" lvl="1" marL="914400" rtl="0" algn="l">
              <a:spcBef>
                <a:spcPts val="0"/>
              </a:spcBef>
              <a:spcAft>
                <a:spcPts val="0"/>
              </a:spcAft>
              <a:buClr>
                <a:schemeClr val="accent5"/>
              </a:buClr>
              <a:buSzPts val="1400"/>
              <a:buChar char="○"/>
            </a:pPr>
            <a:r>
              <a:rPr lang="en">
                <a:solidFill>
                  <a:schemeClr val="accent5"/>
                </a:solidFill>
              </a:rPr>
              <a:t>Vận dụng phương pháp tư duy biện chứng để tìm hiểu vấn đề thất nghiệp của sinh viên sau khi tốt nghiệp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 calcmode="lin" valueType="num">
                                      <p:cBhvr additive="base">
                                        <p:cTn dur="1000"/>
                                        <p:tgtEl>
                                          <p:spTgt spid="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 calcmode="lin" valueType="num">
                                      <p:cBhvr additive="base">
                                        <p:cTn dur="1000"/>
                                        <p:tgtEl>
                                          <p:spTgt spid="7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 calcmode="lin" valueType="num">
                                      <p:cBhvr additive="base">
                                        <p:cTn dur="1000"/>
                                        <p:tgtEl>
                                          <p:spTgt spid="7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 calcmode="lin" valueType="num">
                                      <p:cBhvr additive="base">
                                        <p:cTn dur="1000"/>
                                        <p:tgtEl>
                                          <p:spTgt spid="7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anim calcmode="lin" valueType="num">
                                      <p:cBhvr additive="base">
                                        <p:cTn dur="1000"/>
                                        <p:tgtEl>
                                          <p:spTgt spid="7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5" st="5"/>
                                            </p:txEl>
                                          </p:spTgt>
                                        </p:tgtEl>
                                        <p:attrNameLst>
                                          <p:attrName>style.visibility</p:attrName>
                                        </p:attrNameLst>
                                      </p:cBhvr>
                                      <p:to>
                                        <p:strVal val="visible"/>
                                      </p:to>
                                    </p:set>
                                    <p:anim calcmode="lin" valueType="num">
                                      <p:cBhvr additive="base">
                                        <p:cTn dur="1000"/>
                                        <p:tgtEl>
                                          <p:spTgt spid="7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Chúng tôi đã tham khảo những nguồn thông tin đáng tin cậy sau</a:t>
            </a:r>
            <a:endParaRPr/>
          </a:p>
          <a:p>
            <a:pPr indent="-317500" lvl="1" marL="914400" rtl="0" algn="l">
              <a:spcBef>
                <a:spcPts val="0"/>
              </a:spcBef>
              <a:spcAft>
                <a:spcPts val="0"/>
              </a:spcAft>
              <a:buSzPts val="1400"/>
              <a:buChar char="○"/>
            </a:pPr>
            <a:r>
              <a:rPr lang="en"/>
              <a:t>“Giáo trình Triết Học Mác - Lênin (dành cho bậc đại học hệ không chuyên lý luận chính trị)” do Nhà xuất bản Chính trị Quốc gia Sự thật phát hành năm 2021 - ISBN 9786045765944</a:t>
            </a:r>
            <a:endParaRPr/>
          </a:p>
          <a:p>
            <a:pPr indent="-317500" lvl="1" marL="914400" rtl="0" algn="l">
              <a:spcBef>
                <a:spcPts val="0"/>
              </a:spcBef>
              <a:spcAft>
                <a:spcPts val="0"/>
              </a:spcAft>
              <a:buSzPts val="1400"/>
              <a:buChar char="○"/>
            </a:pPr>
            <a:r>
              <a:rPr lang="en"/>
              <a:t>TÀI LIỆU TRIẾT HỌC - CAO HỌC.pdf được cung cấp bởi thầy Trần Việt Thắng, cán bộ giảng dạy môn Triết học - Đại Học Bách Khoa</a:t>
            </a:r>
            <a:endParaRPr/>
          </a:p>
          <a:p>
            <a:pPr indent="-317500" lvl="1" marL="914400" rtl="0" algn="l">
              <a:spcBef>
                <a:spcPts val="0"/>
              </a:spcBef>
              <a:spcAft>
                <a:spcPts val="0"/>
              </a:spcAft>
              <a:buSzPts val="1400"/>
              <a:buChar char="○"/>
            </a:pPr>
            <a:r>
              <a:rPr lang="en"/>
              <a:t>Tạp chí cộng sản,  </a:t>
            </a:r>
            <a:r>
              <a:rPr lang="en" u="sng">
                <a:solidFill>
                  <a:schemeClr val="hlink"/>
                </a:solidFill>
                <a:hlinkClick r:id="rId3"/>
              </a:rPr>
              <a:t>https://tapchicongsan.org.vn</a:t>
            </a:r>
            <a:endParaRPr/>
          </a:p>
          <a:p>
            <a:pPr indent="-317500" lvl="1" marL="914400" rtl="0" algn="l">
              <a:spcBef>
                <a:spcPts val="0"/>
              </a:spcBef>
              <a:spcAft>
                <a:spcPts val="0"/>
              </a:spcAft>
              <a:buSzPts val="1400"/>
              <a:buChar char="○"/>
            </a:pPr>
            <a:r>
              <a:rPr lang="en"/>
              <a:t>Hệ thống tư liệu - văn kiện Đảng, </a:t>
            </a:r>
            <a:r>
              <a:rPr lang="en" u="sng">
                <a:solidFill>
                  <a:schemeClr val="hlink"/>
                </a:solidFill>
                <a:hlinkClick r:id="rId4"/>
              </a:rPr>
              <a:t>https://tulieuvankien.dangcongsan.vn/</a:t>
            </a:r>
            <a:endParaRPr/>
          </a:p>
          <a:p>
            <a:pPr indent="-317500" lvl="1" marL="914400" rtl="0" algn="l">
              <a:spcBef>
                <a:spcPts val="0"/>
              </a:spcBef>
              <a:spcAft>
                <a:spcPts val="0"/>
              </a:spcAft>
              <a:buSzPts val="1400"/>
              <a:buChar char="○"/>
            </a:pPr>
            <a:r>
              <a:rPr lang="en"/>
              <a:t>Tạp chí triết học, </a:t>
            </a:r>
            <a:r>
              <a:rPr lang="en" u="sng">
                <a:solidFill>
                  <a:schemeClr val="hlink"/>
                </a:solidFill>
                <a:hlinkClick r:id="rId5"/>
              </a:rPr>
              <a:t>https://philosophy.vass.gov.vn/tap-chi/</a:t>
            </a:r>
            <a:endParaRPr/>
          </a:p>
          <a:p>
            <a:pPr indent="-317500" lvl="1" marL="914400" rtl="0" algn="l">
              <a:spcBef>
                <a:spcPts val="0"/>
              </a:spcBef>
              <a:spcAft>
                <a:spcPts val="0"/>
              </a:spcAft>
              <a:buSzPts val="1400"/>
              <a:buChar char="○"/>
            </a:pPr>
            <a:r>
              <a:rPr lang="en"/>
              <a:t>Tạp chí tổ chức nhà nước, </a:t>
            </a:r>
            <a:r>
              <a:rPr lang="en" u="sng">
                <a:solidFill>
                  <a:schemeClr val="hlink"/>
                </a:solidFill>
                <a:hlinkClick r:id="rId6"/>
              </a:rPr>
              <a:t>https://tcnn.vn</a:t>
            </a:r>
            <a:endParaRPr/>
          </a:p>
          <a:p>
            <a:pPr indent="-317500" lvl="1" marL="914400" rtl="0" algn="l">
              <a:spcBef>
                <a:spcPts val="0"/>
              </a:spcBef>
              <a:spcAft>
                <a:spcPts val="0"/>
              </a:spcAft>
              <a:buSzPts val="1400"/>
              <a:buChar char="○"/>
            </a:pPr>
            <a:r>
              <a:rPr lang="en"/>
              <a:t>Tạp chí quản lý nhà nước, </a:t>
            </a:r>
            <a:r>
              <a:rPr lang="en" u="sng">
                <a:solidFill>
                  <a:schemeClr val="hlink"/>
                </a:solidFill>
                <a:hlinkClick r:id="rId7"/>
              </a:rPr>
              <a:t>https://www.quanlynhanuoc.vn</a:t>
            </a:r>
            <a:endParaRPr/>
          </a:p>
          <a:p>
            <a:pPr indent="-317500" lvl="1" marL="914400" rtl="0" algn="l">
              <a:spcBef>
                <a:spcPts val="0"/>
              </a:spcBef>
              <a:spcAft>
                <a:spcPts val="0"/>
              </a:spcAft>
              <a:buSzPts val="1400"/>
              <a:buChar char="○"/>
            </a:pPr>
            <a:r>
              <a:rPr lang="en"/>
              <a:t>Trang thông tin điện tử Ủy ban kiểm tra trung ương, </a:t>
            </a:r>
            <a:r>
              <a:rPr lang="en" u="sng">
                <a:solidFill>
                  <a:schemeClr val="hlink"/>
                </a:solidFill>
                <a:hlinkClick r:id="rId8"/>
              </a:rPr>
              <a:t>https://ubkttw.vn</a:t>
            </a:r>
            <a:endParaRPr/>
          </a:p>
          <a:p>
            <a:pPr indent="-317500" lvl="1" marL="914400" rtl="0" algn="l">
              <a:spcBef>
                <a:spcPts val="0"/>
              </a:spcBef>
              <a:spcAft>
                <a:spcPts val="0"/>
              </a:spcAft>
              <a:buSzPts val="1400"/>
              <a:buChar char="○"/>
            </a:pPr>
            <a:r>
              <a:rPr lang="en"/>
              <a:t>Tạp chí Khoa học Việt Nam, </a:t>
            </a:r>
            <a:r>
              <a:rPr lang="en" u="sng">
                <a:solidFill>
                  <a:schemeClr val="hlink"/>
                </a:solidFill>
                <a:hlinkClick r:id="rId9"/>
              </a:rPr>
              <a:t>https://vjol.info.vn/</a:t>
            </a:r>
            <a:endParaRPr/>
          </a:p>
          <a:p>
            <a:pPr indent="-342900" lvl="0" marL="457200" rtl="0" algn="l">
              <a:spcBef>
                <a:spcPts val="0"/>
              </a:spcBef>
              <a:spcAft>
                <a:spcPts val="0"/>
              </a:spcAft>
              <a:buSzPts val="1800"/>
              <a:buChar char="●"/>
            </a:pPr>
            <a:r>
              <a:rPr lang="en"/>
              <a:t>Nhưng chưa thể tìm được định nghĩa của cụm từ “phương pháp tư duy biện chứng”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anim calcmode="lin" valueType="num">
                                      <p:cBhvr additive="base">
                                        <p:cTn dur="1000"/>
                                        <p:tgtEl>
                                          <p:spTgt spid="8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anim calcmode="lin" valueType="num">
                                      <p:cBhvr additive="base">
                                        <p:cTn dur="1000"/>
                                        <p:tgtEl>
                                          <p:spTgt spid="8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anim calcmode="lin" valueType="num">
                                      <p:cBhvr additive="base">
                                        <p:cTn dur="1000"/>
                                        <p:tgtEl>
                                          <p:spTgt spid="8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anim calcmode="lin" valueType="num">
                                      <p:cBhvr additive="base">
                                        <p:cTn dur="1000"/>
                                        <p:tgtEl>
                                          <p:spTgt spid="8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4">
                                            <p:txEl>
                                              <p:pRg end="4" st="4"/>
                                            </p:txEl>
                                          </p:spTgt>
                                        </p:tgtEl>
                                        <p:attrNameLst>
                                          <p:attrName>style.visibility</p:attrName>
                                        </p:attrNameLst>
                                      </p:cBhvr>
                                      <p:to>
                                        <p:strVal val="visible"/>
                                      </p:to>
                                    </p:set>
                                    <p:anim calcmode="lin" valueType="num">
                                      <p:cBhvr additive="base">
                                        <p:cTn dur="1000"/>
                                        <p:tgtEl>
                                          <p:spTgt spid="8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4">
                                            <p:txEl>
                                              <p:pRg end="5" st="5"/>
                                            </p:txEl>
                                          </p:spTgt>
                                        </p:tgtEl>
                                        <p:attrNameLst>
                                          <p:attrName>style.visibility</p:attrName>
                                        </p:attrNameLst>
                                      </p:cBhvr>
                                      <p:to>
                                        <p:strVal val="visible"/>
                                      </p:to>
                                    </p:set>
                                    <p:anim calcmode="lin" valueType="num">
                                      <p:cBhvr additive="base">
                                        <p:cTn dur="1000"/>
                                        <p:tgtEl>
                                          <p:spTgt spid="8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4">
                                            <p:txEl>
                                              <p:pRg end="6" st="6"/>
                                            </p:txEl>
                                          </p:spTgt>
                                        </p:tgtEl>
                                        <p:attrNameLst>
                                          <p:attrName>style.visibility</p:attrName>
                                        </p:attrNameLst>
                                      </p:cBhvr>
                                      <p:to>
                                        <p:strVal val="visible"/>
                                      </p:to>
                                    </p:set>
                                    <p:anim calcmode="lin" valueType="num">
                                      <p:cBhvr additive="base">
                                        <p:cTn dur="1000"/>
                                        <p:tgtEl>
                                          <p:spTgt spid="8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4">
                                            <p:txEl>
                                              <p:pRg end="7" st="7"/>
                                            </p:txEl>
                                          </p:spTgt>
                                        </p:tgtEl>
                                        <p:attrNameLst>
                                          <p:attrName>style.visibility</p:attrName>
                                        </p:attrNameLst>
                                      </p:cBhvr>
                                      <p:to>
                                        <p:strVal val="visible"/>
                                      </p:to>
                                    </p:set>
                                    <p:anim calcmode="lin" valueType="num">
                                      <p:cBhvr additive="base">
                                        <p:cTn dur="1000"/>
                                        <p:tgtEl>
                                          <p:spTgt spid="8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4">
                                            <p:txEl>
                                              <p:pRg end="8" st="8"/>
                                            </p:txEl>
                                          </p:spTgt>
                                        </p:tgtEl>
                                        <p:attrNameLst>
                                          <p:attrName>style.visibility</p:attrName>
                                        </p:attrNameLst>
                                      </p:cBhvr>
                                      <p:to>
                                        <p:strVal val="visible"/>
                                      </p:to>
                                    </p:set>
                                    <p:anim calcmode="lin" valueType="num">
                                      <p:cBhvr additive="base">
                                        <p:cTn dur="1000"/>
                                        <p:tgtEl>
                                          <p:spTgt spid="8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4">
                                            <p:txEl>
                                              <p:pRg end="9" st="9"/>
                                            </p:txEl>
                                          </p:spTgt>
                                        </p:tgtEl>
                                        <p:attrNameLst>
                                          <p:attrName>style.visibility</p:attrName>
                                        </p:attrNameLst>
                                      </p:cBhvr>
                                      <p:to>
                                        <p:strVal val="visible"/>
                                      </p:to>
                                    </p:set>
                                    <p:anim calcmode="lin" valueType="num">
                                      <p:cBhvr additive="base">
                                        <p:cTn dur="1000"/>
                                        <p:tgtEl>
                                          <p:spTgt spid="8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4">
                                            <p:txEl>
                                              <p:pRg end="10" st="10"/>
                                            </p:txEl>
                                          </p:spTgt>
                                        </p:tgtEl>
                                        <p:attrNameLst>
                                          <p:attrName>style.visibility</p:attrName>
                                        </p:attrNameLst>
                                      </p:cBhvr>
                                      <p:to>
                                        <p:strVal val="visible"/>
                                      </p:to>
                                    </p:set>
                                    <p:anim calcmode="lin" valueType="num">
                                      <p:cBhvr additive="base">
                                        <p:cTn dur="1000"/>
                                        <p:tgtEl>
                                          <p:spTgt spid="8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Xuất phát từ </a:t>
            </a:r>
            <a:r>
              <a:rPr lang="en"/>
              <a:t>những nguồn thông tin đáng tin cậy được nêu ở trên chúng tôi tìm thấy một số cụm từ gần với cụm từ “Phương pháp tư duy biện chứng” và được định nghĩa</a:t>
            </a:r>
            <a:endParaRPr/>
          </a:p>
          <a:p>
            <a:pPr indent="-334327" lvl="0" marL="457200" rtl="0" algn="l">
              <a:spcBef>
                <a:spcPts val="1200"/>
              </a:spcBef>
              <a:spcAft>
                <a:spcPts val="0"/>
              </a:spcAft>
              <a:buSzPct val="100000"/>
              <a:buChar char="●"/>
            </a:pPr>
            <a:r>
              <a:rPr lang="en"/>
              <a:t>Trích dẫn trang 186, “Giáo trình Triết Học Mác - Lênin (dành cho bậc đại học hệ không chuyên lý luận chính trị)” do Nhà xuất bản Chính trị Quốc gia Sự thật phát hành năm 2021 - ISBN 9786045765944</a:t>
            </a:r>
            <a:endParaRPr/>
          </a:p>
          <a:p>
            <a:pPr indent="-310832" lvl="1" marL="914400" rtl="0" algn="l">
              <a:spcBef>
                <a:spcPts val="0"/>
              </a:spcBef>
              <a:spcAft>
                <a:spcPts val="0"/>
              </a:spcAft>
              <a:buSzPct val="100000"/>
              <a:buChar char="○"/>
            </a:pPr>
            <a:r>
              <a:rPr lang="en"/>
              <a:t>V.I. Lênin định nghĩa: </a:t>
            </a:r>
            <a:endParaRPr/>
          </a:p>
          <a:p>
            <a:pPr indent="-310832" lvl="2" marL="1371600" rtl="0" algn="l">
              <a:spcBef>
                <a:spcPts val="0"/>
              </a:spcBef>
              <a:spcAft>
                <a:spcPts val="0"/>
              </a:spcAft>
              <a:buSzPct val="100000"/>
              <a:buChar char="■"/>
            </a:pPr>
            <a:r>
              <a:rPr lang="en"/>
              <a:t>“... </a:t>
            </a:r>
            <a:r>
              <a:rPr i="1" lang="en"/>
              <a:t>phép biện chứng</a:t>
            </a:r>
            <a:r>
              <a:rPr lang="en"/>
              <a:t>, tức là học thuyết về sự phát triển, dưới hình thức hoàn bị nhất, sâu sắc nhất và không phiến diện, học thuyết về tính tương đối của nhận thức của con người, nhận thức này phản ánh vật chất luôn phát triển không ngừng"</a:t>
            </a:r>
            <a:endParaRPr/>
          </a:p>
          <a:p>
            <a:pPr indent="-310832" lvl="2" marL="1371600" rtl="0" algn="l">
              <a:spcBef>
                <a:spcPts val="0"/>
              </a:spcBef>
              <a:spcAft>
                <a:spcPts val="0"/>
              </a:spcAft>
              <a:buSzPct val="100000"/>
              <a:buChar char="■"/>
            </a:pPr>
            <a:r>
              <a:rPr lang="en"/>
              <a:t>“Có thể định nghĩa vắn tắt phép biện chứng là học thuyết về sự thống nhất của các mặt đối lập. Như thế là nắm được hạt nhân của phép biện chứng, nhưng điều đó đòi hỏi phải có những sự giải thích và một sự phát triển thêm”</a:t>
            </a:r>
            <a:endParaRPr/>
          </a:p>
          <a:p>
            <a:pPr indent="-310832" lvl="2" marL="1371600" rtl="0" algn="l">
              <a:spcBef>
                <a:spcPts val="0"/>
              </a:spcBef>
              <a:spcAft>
                <a:spcPts val="0"/>
              </a:spcAft>
              <a:buSzPct val="100000"/>
              <a:buChar char="■"/>
            </a:pPr>
            <a:r>
              <a:rPr lang="en"/>
              <a:t>“Theo nghĩa đen, phép biện chứng là sự nghiên cứu mâu thuẫn trong ngay bản chất các đối tượng”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 calcmode="lin" valueType="num">
                                      <p:cBhvr additive="base">
                                        <p:cTn dur="1000"/>
                                        <p:tgtEl>
                                          <p:spTgt spid="9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 calcmode="lin" valueType="num">
                                      <p:cBhvr additive="base">
                                        <p:cTn dur="1000"/>
                                        <p:tgtEl>
                                          <p:spTgt spid="9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 calcmode="lin" valueType="num">
                                      <p:cBhvr additive="base">
                                        <p:cTn dur="1000"/>
                                        <p:tgtEl>
                                          <p:spTgt spid="9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 calcmode="lin" valueType="num">
                                      <p:cBhvr additive="base">
                                        <p:cTn dur="1000"/>
                                        <p:tgtEl>
                                          <p:spTgt spid="9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 calcmode="lin" valueType="num">
                                      <p:cBhvr additive="base">
                                        <p:cTn dur="1000"/>
                                        <p:tgtEl>
                                          <p:spTgt spid="9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 calcmode="lin" valueType="num">
                                      <p:cBhvr additive="base">
                                        <p:cTn dur="1000"/>
                                        <p:tgtEl>
                                          <p:spTgt spid="9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Trích dẫn “CHUYÊN ĐỀ 3 PHÉP BIỆN CHỨNG DUY VẬT – PHƯƠNG PHÁP LUẬN CHUNG NHẤT CỦA NHẬN THỨC KHOA HỌC VÀ THỰC TIỄN” trong TÀI LIỆU TRIẾT HỌC - CAO HỌC.pdf được cung cấp bởi thầy Trần Việt Thắng, cán bộ giảng dạy môn Triết học - Đại Học Bách Khoa</a:t>
            </a:r>
            <a:endParaRPr/>
          </a:p>
          <a:p>
            <a:pPr indent="-317500" lvl="1" marL="914400" rtl="0" algn="l">
              <a:spcBef>
                <a:spcPts val="0"/>
              </a:spcBef>
              <a:spcAft>
                <a:spcPts val="0"/>
              </a:spcAft>
              <a:buSzPts val="1400"/>
              <a:buChar char="○"/>
            </a:pPr>
            <a:r>
              <a:rPr lang="en"/>
              <a:t>Phật giáo: Ănghen </a:t>
            </a:r>
            <a:r>
              <a:rPr b="1" lang="en"/>
              <a:t>tư duy biện chứng</a:t>
            </a:r>
            <a:r>
              <a:rPr lang="en"/>
              <a:t> ở trình độ khá cao</a:t>
            </a:r>
            <a:endParaRPr/>
          </a:p>
          <a:p>
            <a:pPr indent="-317500" lvl="2" marL="1371600" rtl="0" algn="l">
              <a:spcBef>
                <a:spcPts val="0"/>
              </a:spcBef>
              <a:spcAft>
                <a:spcPts val="0"/>
              </a:spcAft>
              <a:buSzPts val="1400"/>
              <a:buChar char="■"/>
            </a:pPr>
            <a:r>
              <a:rPr lang="en"/>
              <a:t>Vô thường, vô ngã.</a:t>
            </a:r>
            <a:endParaRPr/>
          </a:p>
          <a:p>
            <a:pPr indent="-317500" lvl="2" marL="1371600" rtl="0" algn="l">
              <a:spcBef>
                <a:spcPts val="0"/>
              </a:spcBef>
              <a:spcAft>
                <a:spcPts val="0"/>
              </a:spcAft>
              <a:buSzPts val="1400"/>
              <a:buChar char="■"/>
            </a:pPr>
            <a:r>
              <a:rPr lang="en"/>
              <a:t>Nhân duyên quả báo, Tiêu biểu: Tứ diệu đế</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Trích nội dung bài viết “Vận dụng phép biện chứng duy vật trong quá trình xây dựng và thực hiện đường lối đổi mới của Đảng Cộng sản Việt Nam”, </a:t>
            </a:r>
            <a:r>
              <a:rPr lang="en" u="sng">
                <a:solidFill>
                  <a:schemeClr val="hlink"/>
                </a:solidFill>
                <a:hlinkClick r:id="rId3"/>
              </a:rPr>
              <a:t>https://tcnn.vn/news/detail/42577/Van-dung-phep-bien-chung-duy-vattrong-qua-trinhxay-dung-va-thuc-hien-duong-loi-doi-moi-cua-Dang-Cong-sanViet-Nam.html</a:t>
            </a:r>
            <a:endParaRPr/>
          </a:p>
          <a:p>
            <a:pPr indent="-310832" lvl="1" marL="914400" rtl="0" algn="l">
              <a:spcBef>
                <a:spcPts val="0"/>
              </a:spcBef>
              <a:spcAft>
                <a:spcPts val="0"/>
              </a:spcAft>
              <a:buSzPct val="100000"/>
              <a:buChar char="○"/>
            </a:pPr>
            <a:r>
              <a:rPr lang="en"/>
              <a:t>Sau khi tiếp thu, nghiên cứu lý luận của chủ nghĩa Mác - Lênin, Chủ tịch Hồ Chí Minh đã thấy được hạt nhân của chủ nghĩa Mác - Lênin chính là Phép biện chứng duy vật với nhận xét rất cô đọng: “</a:t>
            </a:r>
            <a:r>
              <a:rPr b="1" lang="en"/>
              <a:t>chủ nghĩa Mác có ưu điểm là phương pháp làm việc biện chứng</a:t>
            </a:r>
            <a:r>
              <a:rPr lang="en"/>
              <a:t>”</a:t>
            </a:r>
            <a:endParaRPr/>
          </a:p>
          <a:p>
            <a:pPr indent="-310832" lvl="1" marL="914400" rtl="0" algn="l">
              <a:spcBef>
                <a:spcPts val="0"/>
              </a:spcBef>
              <a:spcAft>
                <a:spcPts val="0"/>
              </a:spcAft>
              <a:buSzPct val="100000"/>
              <a:buChar char="○"/>
            </a:pPr>
            <a:r>
              <a:rPr lang="en"/>
              <a:t>Phép biện chứng duy vật của chủ nghĩa Mác - Lênin khẳng định rằng, thế giới vật chất tồn tại khách quan, các sự vật và hiện tượng luôn luôn vận động và biến đổi, chuyển hóa lẫn nhau, cái cũ mất đi, cái mới ra đời. Do các sự vật và hiện tượng trong thế giới luôn có sự vận động, biến đổi thường xuyên, nên tư duy con người cũng phải luôn luôn đổi mới để theo kịp sự vận động, biến đổi đó, như Ph.Ăngghen đã viết trong tác phẩm Chống Đuy rinh: “Phép biện chứng… là môn khoa học về những quy luật phổ biến của sự vận động và phát triển của tự nhiên, của xã hội loài người và của tư duy”, “là chìa khóa để giúp con người nhận thức và chinh phục thế giới”.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Trích nội dung bài viết “Tư duy biện chứng của Ph.Ăngghen về con đường đi lên CNXH và sự vận dụng của Đảng Cộng sản Việt Nam thời kỳ đổi mới”,  </a:t>
            </a:r>
            <a:r>
              <a:rPr lang="en" u="sng">
                <a:solidFill>
                  <a:schemeClr val="hlink"/>
                </a:solidFill>
                <a:hlinkClick r:id="rId3"/>
              </a:rPr>
              <a:t>https://tulieuvankien.dangcongsan.vn/c-mac-angghen-lenin-ho-chi-minh/c-mac/nghien-cuu-hoc-tap-tu-tuong/tu-duy-bien-chung-cua-ph-angghen-ve-con-duong-di-len-cnxh-va-su-van-dung-cua-dang-cong-san-viet-nam-thoi-ky-doi-3762</a:t>
            </a:r>
            <a:endParaRPr/>
          </a:p>
          <a:p>
            <a:pPr indent="-317500" lvl="1" marL="914400" rtl="0" algn="l">
              <a:spcBef>
                <a:spcPts val="0"/>
              </a:spcBef>
              <a:spcAft>
                <a:spcPts val="0"/>
              </a:spcAft>
              <a:buSzPts val="1400"/>
              <a:buChar char="○"/>
            </a:pPr>
            <a:r>
              <a:rPr lang="en"/>
              <a:t>Nét độc đáo trong tư duy biện chứng của Ph.Ăngghen thể hiện ở quan điểm về </a:t>
            </a:r>
            <a:r>
              <a:rPr b="1" lang="en"/>
              <a:t>tính thống nhất giữa cái phổ biến và cái đặc thù trong quá trình vận động và phát triển của xã hội loài người</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