
<file path=[Content_Types].xml><?xml version="1.0" encoding="utf-8"?>
<Types xmlns="http://schemas.openxmlformats.org/package/2006/content-types">
  <Default Extension="xml" ContentType="application/xml"/>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67" r:id="rId4"/>
    <p:sldId id="275" r:id="rId5"/>
    <p:sldId id="276" r:id="rId6"/>
    <p:sldId id="494" r:id="rId7"/>
    <p:sldId id="285" r:id="rId8"/>
    <p:sldId id="277" r:id="rId10"/>
    <p:sldId id="495" r:id="rId11"/>
    <p:sldId id="49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snapToGrid="0">
      <p:cViewPr varScale="1">
        <p:scale>
          <a:sx n="67" d="100"/>
          <a:sy n="67" d="100"/>
        </p:scale>
        <p:origin x="1280" y="52"/>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ustomXml" Target="../customXml/item3.xml"/><Relationship Id="rId17" Type="http://schemas.openxmlformats.org/officeDocument/2006/relationships/customXml" Target="../customXml/item2.xml"/><Relationship Id="rId16" Type="http://schemas.openxmlformats.org/officeDocument/2006/relationships/customXml" Target="../customXml/item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6D491-B8A0-413E-8EF5-CE80C6C42853}"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9695D-6C58-4B8B-91E5-AB774A92625B}" type="slidenum">
              <a:rPr lang="en-US" smtClean="0"/>
            </a:fld>
            <a:endParaRPr lang="en-US"/>
          </a:p>
        </p:txBody>
      </p:sp>
      <p:sp>
        <p:nvSpPr>
          <p:cNvPr id="8" name="Header Placeholder 7"/>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Footer Placeholder 8"/>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eaLnBrk="1" hangingPunct="1"/>
            <a:fld id="{39032AB1-E9FB-4860-AE79-3CD17AA6ED16}" type="slidenum">
              <a:rPr lang="en-US" altLang="en-US" sz="1200" b="0">
                <a:latin typeface="Arial" panose="020B0604020202020204" pitchFamily="34" charset="0"/>
              </a:rPr>
            </a:fld>
            <a:endParaRPr lang="en-US" altLang="en-US" sz="1200" b="0">
              <a:latin typeface="Arial" panose="020B0604020202020204" pitchFamily="34" charset="0"/>
            </a:endParaRPr>
          </a:p>
        </p:txBody>
      </p:sp>
      <p:sp>
        <p:nvSpPr>
          <p:cNvPr id="166915" name="Rectangle 2"/>
          <p:cNvSpPr>
            <a:spLocks noGrp="1" noRot="1" noChangeAspect="1" noChangeArrowheads="1" noTextEdit="1"/>
          </p:cNvSpPr>
          <p:nvPr>
            <p:ph type="sldImg"/>
          </p:nvPr>
        </p:nvSpPr>
        <p:spPr/>
      </p:sp>
      <p:sp>
        <p:nvSpPr>
          <p:cNvPr id="166916"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93" tIns="44796" rIns="89593" bIns="44796"/>
          <a:lstStyle/>
          <a:p>
            <a:pPr eaLnBrk="1" hangingPunct="1"/>
            <a:r>
              <a:rPr lang="en-US" altLang="en-US">
                <a:latin typeface="Arial" panose="020B0604020202020204" pitchFamily="34" charset="0"/>
              </a:rPr>
              <a:t>Command window: Cửa sổ chính của MATLAB. Tại đây thực hiện toàn bộ việc nhập lệnh và nhận kết quả tính toán. &gt;&gt; dấu đợi lệnh.</a:t>
            </a:r>
            <a:endParaRPr lang="en-US" altLang="en-US">
              <a:latin typeface="Arial" panose="020B0604020202020204" pitchFamily="34" charset="0"/>
            </a:endParaRPr>
          </a:p>
          <a:p>
            <a:pPr eaLnBrk="1" hangingPunct="1"/>
            <a:r>
              <a:rPr lang="en-US" altLang="en-US">
                <a:latin typeface="Arial" panose="020B0604020202020204" pitchFamily="34" charset="0"/>
              </a:rPr>
              <a:t>Command history: cửa sổ các lệnh đã sử dụng trong command window. Có thể lặp lại lệnh cũ bằng cách click đúp chuột vào lệnh, có thể sao chép, cắt dán, xóa…</a:t>
            </a:r>
            <a:endParaRPr lang="en-US" altLang="en-US">
              <a:latin typeface="Arial" panose="020B0604020202020204" pitchFamily="34" charset="0"/>
            </a:endParaRPr>
          </a:p>
          <a:p>
            <a:pPr eaLnBrk="1" hangingPunct="1"/>
            <a:r>
              <a:rPr lang="en-US" altLang="en-US">
                <a:latin typeface="Arial" panose="020B0604020202020204" pitchFamily="34" charset="0"/>
              </a:rPr>
              <a:t>Workspace: không gian làm việc, là vùng nhớ động trong bộ nhớ của chương trình, tự động hình thành khi Matalab đươc khởi động và tự động xóa khi thoát matlab. Lưu giữ các biến khi sử dụng matalab. Tên biến, được hiển thị trong workspace browser.</a:t>
            </a:r>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Current directory : hiển thị khi nhắp chuột vào current directory. Nhận biết được các thư mục và file trong thư mục hiện hành. Mặc định …work</a:t>
            </a:r>
            <a:endParaRPr lang="en-US" altLang="en-US">
              <a:latin typeface="Arial" panose="020B0604020202020204" pitchFamily="34" charset="0"/>
            </a:endParaRPr>
          </a:p>
          <a:p>
            <a:pPr eaLnBrk="1" hangingPunct="1"/>
            <a:r>
              <a:rPr lang="en-US" altLang="en-US">
                <a:latin typeface="Arial" panose="020B0604020202020204" pitchFamily="34" charset="0"/>
              </a:rPr>
              <a:t>Trợ giúp</a:t>
            </a:r>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eaLnBrk="1" hangingPunct="1"/>
            <a:fld id="{35B03453-6CD8-43A5-99AD-0908339A0009}" type="slidenum">
              <a:rPr lang="en-US" altLang="en-US" sz="1200" b="0">
                <a:latin typeface="Arial" panose="020B0604020202020204" pitchFamily="34" charset="0"/>
              </a:rPr>
            </a:fld>
            <a:endParaRPr lang="en-US" altLang="en-US" sz="1200" b="0">
              <a:latin typeface="Arial" panose="020B0604020202020204" pitchFamily="34" charset="0"/>
            </a:endParaRPr>
          </a:p>
        </p:txBody>
      </p:sp>
      <p:sp>
        <p:nvSpPr>
          <p:cNvPr id="167939" name="Rectangle 2"/>
          <p:cNvSpPr>
            <a:spLocks noGrp="1" noRot="1" noChangeAspect="1" noChangeArrowheads="1" noTextEdit="1"/>
          </p:cNvSpPr>
          <p:nvPr>
            <p:ph type="sldImg"/>
          </p:nvPr>
        </p:nvSpPr>
        <p:spPr/>
      </p:sp>
      <p:sp>
        <p:nvSpPr>
          <p:cNvPr id="16794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93" tIns="44796" rIns="89593" bIns="44796"/>
          <a:lstStyle/>
          <a:p>
            <a:pPr eaLnBrk="1" hangingPunct="1"/>
            <a:r>
              <a:rPr lang="en-US" altLang="en-US" sz="1000">
                <a:latin typeface="Arial" panose="020B0604020202020204" pitchFamily="34" charset="0"/>
              </a:rPr>
              <a:t>[Instructors: you can spend as much or as little time talking to this picture. Have fun, be a story-teller.]</a:t>
            </a:r>
            <a:endParaRPr lang="en-US" altLang="en-US" sz="1000">
              <a:latin typeface="Arial" panose="020B0604020202020204" pitchFamily="34" charset="0"/>
            </a:endParaRP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Key points:</a:t>
            </a:r>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differences in speed</a:t>
            </a:r>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temporary versus permanent</a:t>
            </a:r>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Faster memory is more expensive.  (Note cost/megabyte for various storage devices.)</a:t>
            </a:r>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MATLAB variables are stored in RAM.  We use LOAD/SAVE to move data from temporary storage (RAM) to permanent storage (hard disk.)</a:t>
            </a:r>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The CPU move memory from RAM to Register for actual computation, then moves the results back to RAM.</a:t>
            </a:r>
            <a:endParaRPr lang="en-US" altLang="en-US" sz="1000">
              <a:latin typeface="Arial" panose="020B0604020202020204" pitchFamily="34" charset="0"/>
            </a:endParaRP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This picture highlights the differences between memory.</a:t>
            </a:r>
            <a:endParaRPr lang="en-US" altLang="en-US" sz="1000">
              <a:latin typeface="Arial" panose="020B0604020202020204" pitchFamily="34" charset="0"/>
            </a:endParaRPr>
          </a:p>
          <a:p>
            <a:pPr eaLnBrk="1" hangingPunct="1"/>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CPU registers are the fewest, most precious resources on the computer, and also the FASTEST!</a:t>
            </a:r>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The CPU cache either on the CPU (level1) or on the mother board (level 2) are very fast.</a:t>
            </a:r>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The RAM (physical or virtual) is where our normal variables are stored.  When we create MATLAB arrays, or work with Word Documents, these data are stored in RAM.</a:t>
            </a:r>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CDROM, DVD, hard disks are </a:t>
            </a:r>
            <a:r>
              <a:rPr lang="ja-JP" altLang="en-US" sz="1000">
                <a:latin typeface="Arial" panose="020B0604020202020204" pitchFamily="34" charset="0"/>
              </a:rPr>
              <a:t>“</a:t>
            </a:r>
            <a:r>
              <a:rPr lang="en-US" altLang="ja-JP" sz="1000">
                <a:latin typeface="Arial" panose="020B0604020202020204" pitchFamily="34" charset="0"/>
              </a:rPr>
              <a:t>permanent storage devices.</a:t>
            </a:r>
            <a:r>
              <a:rPr lang="ja-JP" altLang="en-US" sz="1000">
                <a:latin typeface="Arial" panose="020B0604020202020204" pitchFamily="34" charset="0"/>
              </a:rPr>
              <a:t>”</a:t>
            </a:r>
            <a:endParaRPr lang="en-US" altLang="ja-JP" sz="1000">
              <a:latin typeface="Arial" panose="020B0604020202020204" pitchFamily="34" charset="0"/>
            </a:endParaRPr>
          </a:p>
          <a:p>
            <a:pPr eaLnBrk="1" hangingPunct="1">
              <a:buFontTx/>
              <a:buChar char="•"/>
            </a:pPr>
            <a:r>
              <a:rPr lang="en-US" altLang="en-US" sz="1000">
                <a:latin typeface="Arial" panose="020B0604020202020204" pitchFamily="34" charset="0"/>
              </a:rPr>
              <a:t>The input sources interact with memory at different levels, depending on the device.</a:t>
            </a:r>
            <a:endParaRPr lang="en-US" altLang="en-US" sz="100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eaLnBrk="1" hangingPunct="1"/>
            <a:fld id="{35B03453-6CD8-43A5-99AD-0908339A0009}" type="slidenum">
              <a:rPr lang="en-US" altLang="en-US" sz="1200" b="0">
                <a:latin typeface="Arial" panose="020B0604020202020204" pitchFamily="34" charset="0"/>
              </a:rPr>
            </a:fld>
            <a:endParaRPr lang="en-US" altLang="en-US" sz="1200" b="0">
              <a:latin typeface="Arial" panose="020B0604020202020204" pitchFamily="34" charset="0"/>
            </a:endParaRPr>
          </a:p>
        </p:txBody>
      </p:sp>
      <p:sp>
        <p:nvSpPr>
          <p:cNvPr id="167939" name="Rectangle 2"/>
          <p:cNvSpPr>
            <a:spLocks noGrp="1" noRot="1" noChangeAspect="1" noChangeArrowheads="1" noTextEdit="1"/>
          </p:cNvSpPr>
          <p:nvPr>
            <p:ph type="sldImg"/>
          </p:nvPr>
        </p:nvSpPr>
        <p:spPr/>
      </p:sp>
      <p:sp>
        <p:nvSpPr>
          <p:cNvPr id="16794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93" tIns="44796" rIns="89593" bIns="44796"/>
          <a:lstStyle/>
          <a:p>
            <a:pPr eaLnBrk="1" hangingPunct="1"/>
            <a:r>
              <a:rPr lang="en-US" altLang="en-US" sz="1000">
                <a:latin typeface="Arial" panose="020B0604020202020204" pitchFamily="34" charset="0"/>
              </a:rPr>
              <a:t>[Instructors: you can spend as much or as little time talking to this picture. Have fun, be a story-teller.]</a:t>
            </a:r>
            <a:endParaRPr lang="en-US" altLang="en-US" sz="1000">
              <a:latin typeface="Arial" panose="020B0604020202020204" pitchFamily="34" charset="0"/>
            </a:endParaRP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Key points:</a:t>
            </a:r>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differences in speed</a:t>
            </a:r>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temporary versus permanent</a:t>
            </a:r>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Faster memory is more expensive.  (Note cost/megabyte for various storage devices.)</a:t>
            </a:r>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MATLAB variables are stored in RAM.  We use LOAD/SAVE to move data from temporary storage (RAM) to permanent storage (hard disk.)</a:t>
            </a:r>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The CPU move memory from RAM to Register for actual computation, then moves the results back to RAM.</a:t>
            </a:r>
            <a:endParaRPr lang="en-US" altLang="en-US" sz="1000">
              <a:latin typeface="Arial" panose="020B0604020202020204" pitchFamily="34" charset="0"/>
            </a:endParaRP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This picture highlights the differences between memory.</a:t>
            </a:r>
            <a:endParaRPr lang="en-US" altLang="en-US" sz="1000">
              <a:latin typeface="Arial" panose="020B0604020202020204" pitchFamily="34" charset="0"/>
            </a:endParaRPr>
          </a:p>
          <a:p>
            <a:pPr eaLnBrk="1" hangingPunct="1"/>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CPU registers are the fewest, most precious resources on the computer, and also the FASTEST!</a:t>
            </a:r>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The CPU cache either on the CPU (level1) or on the mother board (level 2) are very fast.</a:t>
            </a:r>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The RAM (physical or virtual) is where our normal variables are stored.  When we create MATLAB arrays, or work with Word Documents, these data are stored in RAM.</a:t>
            </a:r>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CDROM, DVD, hard disks are </a:t>
            </a:r>
            <a:r>
              <a:rPr lang="ja-JP" altLang="en-US" sz="1000">
                <a:latin typeface="Arial" panose="020B0604020202020204" pitchFamily="34" charset="0"/>
              </a:rPr>
              <a:t>“</a:t>
            </a:r>
            <a:r>
              <a:rPr lang="en-US" altLang="ja-JP" sz="1000">
                <a:latin typeface="Arial" panose="020B0604020202020204" pitchFamily="34" charset="0"/>
              </a:rPr>
              <a:t>permanent storage devices.</a:t>
            </a:r>
            <a:r>
              <a:rPr lang="ja-JP" altLang="en-US" sz="1000">
                <a:latin typeface="Arial" panose="020B0604020202020204" pitchFamily="34" charset="0"/>
              </a:rPr>
              <a:t>”</a:t>
            </a:r>
            <a:endParaRPr lang="en-US" altLang="ja-JP" sz="1000">
              <a:latin typeface="Arial" panose="020B0604020202020204" pitchFamily="34" charset="0"/>
            </a:endParaRPr>
          </a:p>
          <a:p>
            <a:pPr eaLnBrk="1" hangingPunct="1">
              <a:buFontTx/>
              <a:buChar char="•"/>
            </a:pPr>
            <a:r>
              <a:rPr lang="en-US" altLang="en-US" sz="1000">
                <a:latin typeface="Arial" panose="020B0604020202020204" pitchFamily="34" charset="0"/>
              </a:rPr>
              <a:t>The input sources interact with memory at different levels, depending on the device.</a:t>
            </a:r>
            <a:endParaRPr lang="en-US" altLang="en-US" sz="100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eaLnBrk="1" hangingPunct="1"/>
            <a:fld id="{35B03453-6CD8-43A5-99AD-0908339A0009}" type="slidenum">
              <a:rPr lang="en-US" altLang="en-US" sz="1200" b="0">
                <a:latin typeface="Arial" panose="020B0604020202020204" pitchFamily="34" charset="0"/>
              </a:rPr>
            </a:fld>
            <a:endParaRPr lang="en-US" altLang="en-US" sz="1200" b="0">
              <a:latin typeface="Arial" panose="020B0604020202020204" pitchFamily="34" charset="0"/>
            </a:endParaRPr>
          </a:p>
        </p:txBody>
      </p:sp>
      <p:sp>
        <p:nvSpPr>
          <p:cNvPr id="167939" name="Rectangle 2"/>
          <p:cNvSpPr>
            <a:spLocks noGrp="1" noRot="1" noChangeAspect="1" noChangeArrowheads="1" noTextEdit="1"/>
          </p:cNvSpPr>
          <p:nvPr>
            <p:ph type="sldImg"/>
          </p:nvPr>
        </p:nvSpPr>
        <p:spPr/>
      </p:sp>
      <p:sp>
        <p:nvSpPr>
          <p:cNvPr id="167940"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93" tIns="44796" rIns="89593" bIns="44796"/>
          <a:lstStyle/>
          <a:p>
            <a:pPr eaLnBrk="1" hangingPunct="1"/>
            <a:r>
              <a:rPr lang="en-US" altLang="en-US" sz="1000">
                <a:latin typeface="Arial" panose="020B0604020202020204" pitchFamily="34" charset="0"/>
              </a:rPr>
              <a:t>[Instructors: you can spend as much or as little time talking to this picture. Have fun, be a story-teller.]</a:t>
            </a:r>
            <a:endParaRPr lang="en-US" altLang="en-US" sz="1000">
              <a:latin typeface="Arial" panose="020B0604020202020204" pitchFamily="34" charset="0"/>
            </a:endParaRP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Key points:</a:t>
            </a:r>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differences in speed</a:t>
            </a:r>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temporary versus permanent</a:t>
            </a:r>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Faster memory is more expensive.  (Note cost/megabyte for various storage devices.)</a:t>
            </a:r>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MATLAB variables are stored in RAM.  We use LOAD/SAVE to move data from temporary storage (RAM) to permanent storage (hard disk.)</a:t>
            </a:r>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The CPU move memory from RAM to Register for actual computation, then moves the results back to RAM.</a:t>
            </a:r>
            <a:endParaRPr lang="en-US" altLang="en-US" sz="1000">
              <a:latin typeface="Arial" panose="020B0604020202020204" pitchFamily="34" charset="0"/>
            </a:endParaRP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This picture highlights the differences between memory.</a:t>
            </a:r>
            <a:endParaRPr lang="en-US" altLang="en-US" sz="1000">
              <a:latin typeface="Arial" panose="020B0604020202020204" pitchFamily="34" charset="0"/>
            </a:endParaRPr>
          </a:p>
          <a:p>
            <a:pPr eaLnBrk="1" hangingPunct="1"/>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CPU registers are the fewest, most precious resources on the computer, and also the FASTEST!</a:t>
            </a:r>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The CPU cache either on the CPU (level1) or on the mother board (level 2) are very fast.</a:t>
            </a:r>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The RAM (physical or virtual) is where our normal variables are stored.  When we create MATLAB arrays, or work with Word Documents, these data are stored in RAM.</a:t>
            </a:r>
            <a:endParaRPr lang="en-US" altLang="en-US" sz="1000">
              <a:latin typeface="Arial" panose="020B0604020202020204" pitchFamily="34" charset="0"/>
            </a:endParaRPr>
          </a:p>
          <a:p>
            <a:pPr eaLnBrk="1" hangingPunct="1">
              <a:buFontTx/>
              <a:buChar char="•"/>
            </a:pPr>
            <a:r>
              <a:rPr lang="en-US" altLang="en-US" sz="1000">
                <a:latin typeface="Arial" panose="020B0604020202020204" pitchFamily="34" charset="0"/>
              </a:rPr>
              <a:t>CDROM, DVD, hard disks are </a:t>
            </a:r>
            <a:r>
              <a:rPr lang="ja-JP" altLang="en-US" sz="1000">
                <a:latin typeface="Arial" panose="020B0604020202020204" pitchFamily="34" charset="0"/>
              </a:rPr>
              <a:t>“</a:t>
            </a:r>
            <a:r>
              <a:rPr lang="en-US" altLang="ja-JP" sz="1000">
                <a:latin typeface="Arial" panose="020B0604020202020204" pitchFamily="34" charset="0"/>
              </a:rPr>
              <a:t>permanent storage devices.</a:t>
            </a:r>
            <a:r>
              <a:rPr lang="ja-JP" altLang="en-US" sz="1000">
                <a:latin typeface="Arial" panose="020B0604020202020204" pitchFamily="34" charset="0"/>
              </a:rPr>
              <a:t>”</a:t>
            </a:r>
            <a:endParaRPr lang="en-US" altLang="ja-JP" sz="1000">
              <a:latin typeface="Arial" panose="020B0604020202020204" pitchFamily="34" charset="0"/>
            </a:endParaRPr>
          </a:p>
          <a:p>
            <a:pPr eaLnBrk="1" hangingPunct="1">
              <a:buFontTx/>
              <a:buChar char="•"/>
            </a:pPr>
            <a:r>
              <a:rPr lang="en-US" altLang="en-US" sz="1000">
                <a:latin typeface="Arial" panose="020B0604020202020204" pitchFamily="34" charset="0"/>
              </a:rPr>
              <a:t>The input sources interact with memory at different levels, depending on the device.</a:t>
            </a:r>
            <a:endParaRPr lang="en-US" altLang="en-US" sz="10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latin typeface="Times New Roman" panose="02020603050405020304" pitchFamily="18" charset="0"/>
                <a:cs typeface="Times New Roman" panose="02020603050405020304" pitchFamily="18" charset="0"/>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9FE6C9D9-BBD6-4D47-BAD9-8F0E18C0FE3C}" type="datetimeFigureOut">
              <a:rPr lang="zh-CN" altLang="en-US" smtClean="0"/>
            </a:fld>
            <a:endParaRPr lang="zh-CN" altLang="en-US" dirty="0"/>
          </a:p>
        </p:txBody>
      </p:sp>
      <p:sp>
        <p:nvSpPr>
          <p:cNvPr id="5" name="Footer Placeholder 4"/>
          <p:cNvSpPr>
            <a:spLocks noGrp="1"/>
          </p:cNvSpPr>
          <p:nvPr>
            <p:ph type="ftr" sz="quarter" idx="11"/>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endParaRPr lang="zh-CN" altLang="en-US" dirty="0"/>
          </a:p>
        </p:txBody>
      </p:sp>
      <p:sp>
        <p:nvSpPr>
          <p:cNvPr id="6" name="Slide Number Placeholder 5"/>
          <p:cNvSpPr>
            <a:spLocks noGrp="1"/>
          </p:cNvSpPr>
          <p:nvPr>
            <p:ph type="sldNum" sz="quarter" idx="12"/>
          </p:nvPr>
        </p:nvSpPr>
        <p:spPr/>
        <p:txBody>
          <a:bodyPr/>
          <a:lstStyle>
            <a:lvl1pPr>
              <a:defRPr>
                <a:solidFill>
                  <a:schemeClr val="bg1">
                    <a:lumMod val="95000"/>
                  </a:schemeClr>
                </a:solidFill>
                <a:latin typeface="Times New Roman" panose="02020603050405020304" pitchFamily="18" charset="0"/>
                <a:cs typeface="Times New Roman" panose="02020603050405020304" pitchFamily="18" charset="0"/>
              </a:defRPr>
            </a:lvl1pPr>
          </a:lstStyle>
          <a:p>
            <a:fld id="{11F88B7E-86B8-4862-842E-2DB840C1EC76}"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E6C9D9-BBD6-4D47-BAD9-8F0E18C0FE3C}"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457200"/>
            <a:ext cx="462915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9FE6C9D9-BBD6-4D47-BAD9-8F0E18C0FE3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457200"/>
            <a:ext cx="462915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9FE6C9D9-BBD6-4D47-BAD9-8F0E18C0FE3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4" name="Date Placeholder 3"/>
          <p:cNvSpPr>
            <a:spLocks noGrp="1"/>
          </p:cNvSpPr>
          <p:nvPr>
            <p:ph type="dt" sz="half" idx="10"/>
          </p:nvPr>
        </p:nvSpPr>
        <p:spPr/>
        <p:txBody>
          <a:bodyPr/>
          <a:lstStyle/>
          <a:p>
            <a:fld id="{9FE6C9D9-BBD6-4D47-BAD9-8F0E18C0FE3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4" name="Date Placeholder 3"/>
          <p:cNvSpPr>
            <a:spLocks noGrp="1"/>
          </p:cNvSpPr>
          <p:nvPr>
            <p:ph type="dt" sz="half" idx="10"/>
          </p:nvPr>
        </p:nvSpPr>
        <p:spPr/>
        <p:txBody>
          <a:bodyPr/>
          <a:lstStyle/>
          <a:p>
            <a:fld id="{9FE6C9D9-BBD6-4D47-BAD9-8F0E18C0FE3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46842"/>
            <a:ext cx="7886700" cy="1325563"/>
          </a:xfrm>
        </p:spPr>
        <p:txBody>
          <a:bodyPr/>
          <a:lstStyle/>
          <a:p>
            <a:r>
              <a:rPr lang="en-US" altLang="zh-CN" dirty="0"/>
              <a:t>Click to edit Master title style</a:t>
            </a:r>
            <a:endParaRPr lang="en-US" dirty="0"/>
          </a:p>
        </p:txBody>
      </p:sp>
      <p:sp>
        <p:nvSpPr>
          <p:cNvPr id="3" name="Content Placeholder 2"/>
          <p:cNvSpPr>
            <a:spLocks noGrp="1"/>
          </p:cNvSpPr>
          <p:nvPr>
            <p:ph idx="1"/>
          </p:nvPr>
        </p:nvSpPr>
        <p:spPr>
          <a:xfrm>
            <a:off x="628650" y="1593851"/>
            <a:ext cx="7886700" cy="4483100"/>
          </a:xfrm>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23966"/>
            <a:ext cx="7886700" cy="2852737"/>
          </a:xfrm>
        </p:spPr>
        <p:txBody>
          <a:bodyPr anchor="b"/>
          <a:lstStyle>
            <a:lvl1pPr>
              <a:defRPr sz="6000"/>
            </a:lvl1pPr>
          </a:lstStyle>
          <a:p>
            <a:r>
              <a:rPr lang="en-US" altLang="zh-CN" dirty="0"/>
              <a:t>Click to edit Master title style</a:t>
            </a:r>
            <a:endParaRPr lang="en-US" dirty="0"/>
          </a:p>
        </p:txBody>
      </p:sp>
      <p:sp>
        <p:nvSpPr>
          <p:cNvPr id="3" name="Text Placeholder 2"/>
          <p:cNvSpPr>
            <a:spLocks noGrp="1"/>
          </p:cNvSpPr>
          <p:nvPr>
            <p:ph type="body" idx="1"/>
          </p:nvPr>
        </p:nvSpPr>
        <p:spPr>
          <a:xfrm>
            <a:off x="623888" y="43227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endParaRPr lang="en-US" altLang="zh-CN"/>
          </a:p>
        </p:txBody>
      </p:sp>
      <p:sp>
        <p:nvSpPr>
          <p:cNvPr id="4" name="Date Placeholder 3"/>
          <p:cNvSpPr>
            <a:spLocks noGrp="1"/>
          </p:cNvSpPr>
          <p:nvPr>
            <p:ph type="dt" sz="half" idx="10"/>
          </p:nvPr>
        </p:nvSpPr>
        <p:spPr/>
        <p:txBody>
          <a:bodyPr/>
          <a:lstStyle/>
          <a:p>
            <a:fld id="{9FE6C9D9-BBD6-4D47-BAD9-8F0E18C0FE3C}"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en-US" dirty="0"/>
          </a:p>
        </p:txBody>
      </p:sp>
      <p:sp>
        <p:nvSpPr>
          <p:cNvPr id="3" name="Content Placeholder 2"/>
          <p:cNvSpPr>
            <a:spLocks noGrp="1"/>
          </p:cNvSpPr>
          <p:nvPr>
            <p:ph sz="half" idx="1"/>
          </p:nvPr>
        </p:nvSpPr>
        <p:spPr>
          <a:xfrm>
            <a:off x="628650" y="1628775"/>
            <a:ext cx="3886200" cy="4351338"/>
          </a:xfrm>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dirty="0"/>
          </a:p>
        </p:txBody>
      </p:sp>
      <p:sp>
        <p:nvSpPr>
          <p:cNvPr id="4" name="Content Placeholder 3"/>
          <p:cNvSpPr>
            <a:spLocks noGrp="1"/>
          </p:cNvSpPr>
          <p:nvPr>
            <p:ph sz="half" idx="2"/>
          </p:nvPr>
        </p:nvSpPr>
        <p:spPr>
          <a:xfrm>
            <a:off x="4629150" y="1628775"/>
            <a:ext cx="38862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5" name="Date Placeholder 4"/>
          <p:cNvSpPr>
            <a:spLocks noGrp="1"/>
          </p:cNvSpPr>
          <p:nvPr>
            <p:ph type="dt" sz="half" idx="10"/>
          </p:nvPr>
        </p:nvSpPr>
        <p:spPr/>
        <p:txBody>
          <a:bodyPr/>
          <a:lstStyle/>
          <a:p>
            <a:fld id="{9FE6C9D9-BBD6-4D47-BAD9-8F0E18C0FE3C}"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1F88B7E-86B8-4862-842E-2DB840C1EC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7" name="Date Placeholder 6"/>
          <p:cNvSpPr>
            <a:spLocks noGrp="1"/>
          </p:cNvSpPr>
          <p:nvPr>
            <p:ph type="dt" sz="half" idx="10"/>
          </p:nvPr>
        </p:nvSpPr>
        <p:spPr/>
        <p:txBody>
          <a:bodyPr/>
          <a:lstStyle/>
          <a:p>
            <a:fld id="{9FE6C9D9-BBD6-4D47-BAD9-8F0E18C0FE3C}"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1F88B7E-86B8-4862-842E-2DB840C1EC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900" y="1781176"/>
            <a:ext cx="2711450" cy="4244974"/>
          </a:xfrm>
        </p:spPr>
        <p:txBody>
          <a:bodyPr/>
          <a:lstStyle>
            <a:lvl1pPr>
              <a:defRPr>
                <a:solidFill>
                  <a:schemeClr val="bg1">
                    <a:lumMod val="95000"/>
                  </a:schemeClr>
                </a:solidFill>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9FE6C9D9-BBD6-4D47-BAD9-8F0E18C0FE3C}"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2.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55576"/>
            <a:ext cx="7886700" cy="1325563"/>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628650" y="1625600"/>
            <a:ext cx="7886700" cy="4460876"/>
          </a:xfrm>
          <a:prstGeom prst="rect">
            <a:avLst/>
          </a:prstGeom>
        </p:spPr>
        <p:txBody>
          <a:bodyPr vert="horz" lIns="91440" tIns="45720" rIns="91440" bIns="45720" rtlCol="0">
            <a:normAutofit/>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dirty="0"/>
          </a:p>
        </p:txBody>
      </p:sp>
      <p:sp>
        <p:nvSpPr>
          <p:cNvPr id="4" name="Date Placeholder 3"/>
          <p:cNvSpPr>
            <a:spLocks noGrp="1"/>
          </p:cNvSpPr>
          <p:nvPr>
            <p:ph type="dt" sz="half" idx="2"/>
          </p:nvPr>
        </p:nvSpPr>
        <p:spPr>
          <a:xfrm>
            <a:off x="7397750" y="6121400"/>
            <a:ext cx="1117600" cy="276227"/>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9FE6C9D9-BBD6-4D47-BAD9-8F0E18C0FE3C}" type="datetimeFigureOut">
              <a:rPr lang="zh-CN" altLang="en-US" smtClean="0"/>
            </a:fld>
            <a:endParaRPr lang="zh-CN" altLang="en-US" dirty="0"/>
          </a:p>
        </p:txBody>
      </p:sp>
      <p:sp>
        <p:nvSpPr>
          <p:cNvPr id="5" name="Footer Placeholder 4"/>
          <p:cNvSpPr>
            <a:spLocks noGrp="1"/>
          </p:cNvSpPr>
          <p:nvPr>
            <p:ph type="ftr" sz="quarter" idx="3"/>
          </p:nvPr>
        </p:nvSpPr>
        <p:spPr>
          <a:xfrm>
            <a:off x="4387850" y="6432550"/>
            <a:ext cx="3009900" cy="365125"/>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zh-CN" altLang="en-US" dirty="0"/>
          </a:p>
        </p:txBody>
      </p:sp>
      <p:sp>
        <p:nvSpPr>
          <p:cNvPr id="6" name="Slide Number Placeholder 5"/>
          <p:cNvSpPr>
            <a:spLocks noGrp="1"/>
          </p:cNvSpPr>
          <p:nvPr>
            <p:ph type="sldNum" sz="quarter" idx="4"/>
          </p:nvPr>
        </p:nvSpPr>
        <p:spPr>
          <a:xfrm>
            <a:off x="7397750" y="6432551"/>
            <a:ext cx="1117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1F88B7E-86B8-4862-842E-2DB840C1EC76}"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5"/>
          <p:cNvSpPr>
            <a:spLocks noGrp="1"/>
          </p:cNvSpPr>
          <p:nvPr>
            <p:ph type="ftr" sz="quarter" idx="4294967295"/>
          </p:nvPr>
        </p:nvSpPr>
        <p:spPr>
          <a:xfrm>
            <a:off x="793215" y="5433392"/>
            <a:ext cx="7392318" cy="933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sz="800" dirty="0">
              <a:solidFill>
                <a:srgbClr val="660066"/>
              </a:solidFill>
              <a:latin typeface="Arial" panose="020B0604020202020204" pitchFamily="34" charset="0"/>
            </a:endParaRPr>
          </a:p>
          <a:p>
            <a:pPr eaLnBrk="1" hangingPunct="1"/>
            <a:r>
              <a:rPr lang="en-US" altLang="en-US" dirty="0">
                <a:solidFill>
                  <a:schemeClr val="bg1"/>
                </a:solidFill>
                <a:latin typeface="Arial" panose="020B0604020202020204" pitchFamily="34" charset="0"/>
              </a:rPr>
              <a:t>Parallel and Distributed Programming</a:t>
            </a:r>
            <a:endParaRPr lang="en-US" altLang="en-US" dirty="0">
              <a:solidFill>
                <a:schemeClr val="bg1"/>
              </a:solidFill>
              <a:latin typeface="Arial" panose="020B0604020202020204" pitchFamily="34" charset="0"/>
            </a:endParaRPr>
          </a:p>
        </p:txBody>
      </p:sp>
      <p:sp>
        <p:nvSpPr>
          <p:cNvPr id="20483" name="Rectangle 2"/>
          <p:cNvSpPr>
            <a:spLocks noGrp="1" noChangeArrowheads="1"/>
          </p:cNvSpPr>
          <p:nvPr>
            <p:ph type="ctrTitle"/>
          </p:nvPr>
        </p:nvSpPr>
        <p:spPr>
          <a:xfrm>
            <a:off x="152400" y="1143000"/>
            <a:ext cx="8153400" cy="1143000"/>
          </a:xfrm>
        </p:spPr>
        <p:txBody>
          <a:bodyPr>
            <a:normAutofit fontScale="90000"/>
          </a:bodyPr>
          <a:lstStyle/>
          <a:p>
            <a:pPr eaLnBrk="1" hangingPunct="1">
              <a:lnSpc>
                <a:spcPct val="145000"/>
              </a:lnSpc>
            </a:pPr>
            <a:br>
              <a:rPr lang="en-US" altLang="en-US" sz="6600">
                <a:solidFill>
                  <a:schemeClr val="accent2"/>
                </a:solidFill>
                <a:latin typeface=".VnVogue" panose="020B7200000000000000" pitchFamily="34" charset="0"/>
              </a:rPr>
            </a:br>
            <a:endParaRPr lang="en-US" altLang="en-US" sz="4400" b="0"/>
          </a:p>
        </p:txBody>
      </p:sp>
      <p:sp>
        <p:nvSpPr>
          <p:cNvPr id="20484" name="Text Box 15"/>
          <p:cNvSpPr txBox="1">
            <a:spLocks noChangeArrowheads="1"/>
          </p:cNvSpPr>
          <p:nvPr/>
        </p:nvSpPr>
        <p:spPr bwMode="auto">
          <a:xfrm>
            <a:off x="152401" y="1814440"/>
            <a:ext cx="88392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b="1">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b="1">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b="1">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lgn="ctr" eaLnBrk="1" hangingPunct="1">
              <a:spcBef>
                <a:spcPct val="50000"/>
              </a:spcBef>
            </a:pPr>
            <a:r>
              <a:rPr lang="en-US" altLang="en-US" sz="4000" dirty="0">
                <a:solidFill>
                  <a:schemeClr val="bg1"/>
                </a:solidFill>
                <a:latin typeface="Arial" panose="020B0604020202020204" pitchFamily="34" charset="0"/>
              </a:rPr>
              <a:t>CHAPTER 0</a:t>
            </a:r>
            <a:endParaRPr lang="en-US" altLang="en-US" sz="4000" dirty="0">
              <a:solidFill>
                <a:schemeClr val="bg1"/>
              </a:solidFill>
              <a:latin typeface="Arial" panose="020B0604020202020204" pitchFamily="34" charset="0"/>
            </a:endParaRPr>
          </a:p>
          <a:p>
            <a:pPr algn="ctr" eaLnBrk="1" hangingPunct="1">
              <a:spcBef>
                <a:spcPct val="50000"/>
              </a:spcBef>
            </a:pPr>
            <a:r>
              <a:rPr lang="en-US" altLang="en-US" sz="4000" dirty="0">
                <a:solidFill>
                  <a:schemeClr val="bg1"/>
                </a:solidFill>
                <a:latin typeface="Arial" panose="020B0604020202020204" pitchFamily="34" charset="0"/>
              </a:rPr>
              <a:t>INTRODUCTION TO THE COURSE </a:t>
            </a:r>
            <a:endParaRPr lang="en-US" altLang="en-US" sz="4000" dirty="0">
              <a:solidFill>
                <a:schemeClr val="bg1"/>
              </a:solidFill>
              <a:latin typeface="Arial" panose="020B0604020202020204" pitchFamily="34" charset="0"/>
            </a:endParaRPr>
          </a:p>
        </p:txBody>
      </p:sp>
      <p:sp>
        <p:nvSpPr>
          <p:cNvPr id="5" name="Footer Placeholder 5"/>
          <p:cNvSpPr txBox="1"/>
          <p:nvPr/>
        </p:nvSpPr>
        <p:spPr>
          <a:xfrm>
            <a:off x="504825" y="3506074"/>
            <a:ext cx="8391524" cy="933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457200" rtl="0" eaLnBrk="0" latinLnBrk="0" hangingPunct="0">
              <a:defRPr sz="2400" b="1" kern="1200">
                <a:solidFill>
                  <a:schemeClr val="tx1"/>
                </a:solidFill>
                <a:latin typeface="Times New Roman" panose="02020603050405020304" pitchFamily="18" charset="0"/>
                <a:ea typeface="MS PGothic" panose="020B0600070205080204" pitchFamily="34" charset="-128"/>
                <a:cs typeface="+mn-cs"/>
              </a:defRPr>
            </a:lvl1pPr>
            <a:lvl2pPr marL="742950" indent="-285750" algn="l" defTabSz="457200" rtl="0" eaLnBrk="0" latinLnBrk="0" hangingPunct="0">
              <a:defRPr sz="2400" b="1" kern="1200">
                <a:solidFill>
                  <a:schemeClr val="tx1"/>
                </a:solidFill>
                <a:latin typeface="Times New Roman" panose="02020603050405020304" pitchFamily="18" charset="0"/>
                <a:ea typeface="MS PGothic" panose="020B0600070205080204" pitchFamily="34" charset="-128"/>
                <a:cs typeface="+mn-cs"/>
              </a:defRPr>
            </a:lvl2pPr>
            <a:lvl3pPr marL="1143000" indent="-228600" algn="l" defTabSz="457200" rtl="0" eaLnBrk="0" latinLnBrk="0" hangingPunct="0">
              <a:defRPr sz="2400" b="1" kern="1200">
                <a:solidFill>
                  <a:schemeClr val="tx1"/>
                </a:solidFill>
                <a:latin typeface="Times New Roman" panose="02020603050405020304" pitchFamily="18" charset="0"/>
                <a:ea typeface="MS PGothic" panose="020B0600070205080204" pitchFamily="34" charset="-128"/>
                <a:cs typeface="+mn-cs"/>
              </a:defRPr>
            </a:lvl3pPr>
            <a:lvl4pPr marL="1600200" indent="-228600" algn="l" defTabSz="457200" rtl="0" eaLnBrk="0" latinLnBrk="0" hangingPunct="0">
              <a:defRPr sz="2400" b="1" kern="1200">
                <a:solidFill>
                  <a:schemeClr val="tx1"/>
                </a:solidFill>
                <a:latin typeface="Times New Roman" panose="02020603050405020304" pitchFamily="18" charset="0"/>
                <a:ea typeface="MS PGothic" panose="020B0600070205080204" pitchFamily="34" charset="-128"/>
                <a:cs typeface="+mn-cs"/>
              </a:defRPr>
            </a:lvl4pPr>
            <a:lvl5pPr marL="2057400" indent="-228600" algn="l" defTabSz="457200" rtl="0" eaLnBrk="0" latinLnBrk="0" hangingPunct="0">
              <a:defRPr sz="2400" b="1" kern="1200">
                <a:solidFill>
                  <a:schemeClr val="tx1"/>
                </a:solidFill>
                <a:latin typeface="Times New Roman" panose="02020603050405020304" pitchFamily="18" charset="0"/>
                <a:ea typeface="MS PGothic" panose="020B0600070205080204" pitchFamily="34" charset="-128"/>
                <a:cs typeface="+mn-cs"/>
              </a:defRPr>
            </a:lvl5pPr>
            <a:lvl6pPr marL="2514600" indent="-228600" algn="l" defTabSz="457200" rtl="0" eaLnBrk="0" fontAlgn="base" latinLnBrk="0" hangingPunct="0">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6pPr>
            <a:lvl7pPr marL="2971800" indent="-228600" algn="l" defTabSz="457200" rtl="0" eaLnBrk="0" fontAlgn="base" latinLnBrk="0" hangingPunct="0">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7pPr>
            <a:lvl8pPr marL="3429000" indent="-228600" algn="l" defTabSz="457200" rtl="0" eaLnBrk="0" fontAlgn="base" latinLnBrk="0" hangingPunct="0">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8pPr>
            <a:lvl9pPr marL="3886200" indent="-228600" algn="l" defTabSz="457200" rtl="0" eaLnBrk="0" fontAlgn="base" latinLnBrk="0" hangingPunct="0">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9pPr>
          </a:lstStyle>
          <a:p>
            <a:pPr eaLnBrk="1" hangingPunct="1"/>
            <a:endParaRPr lang="en-US" altLang="en-US" sz="700" dirty="0">
              <a:solidFill>
                <a:srgbClr val="660066"/>
              </a:solidFill>
              <a:latin typeface="Arial" panose="020B0604020202020204" pitchFamily="34" charset="0"/>
            </a:endParaRPr>
          </a:p>
          <a:p>
            <a:pPr eaLnBrk="1" hangingPunct="1"/>
            <a:r>
              <a:rPr lang="en-US" altLang="en-US" sz="2000" dirty="0" err="1">
                <a:solidFill>
                  <a:schemeClr val="bg1"/>
                </a:solidFill>
                <a:latin typeface="Arial" panose="020B0604020202020204" pitchFamily="34" charset="0"/>
              </a:rPr>
              <a:t>Vũ</a:t>
            </a:r>
            <a:r>
              <a:rPr lang="en-US" altLang="en-US" sz="2000" dirty="0">
                <a:solidFill>
                  <a:schemeClr val="bg1"/>
                </a:solidFill>
                <a:latin typeface="Arial" panose="020B0604020202020204" pitchFamily="34" charset="0"/>
              </a:rPr>
              <a:t> </a:t>
            </a:r>
            <a:r>
              <a:rPr lang="en-US" altLang="en-US" sz="2000" dirty="0" err="1">
                <a:solidFill>
                  <a:schemeClr val="bg1"/>
                </a:solidFill>
                <a:latin typeface="Arial" panose="020B0604020202020204" pitchFamily="34" charset="0"/>
              </a:rPr>
              <a:t>Văn</a:t>
            </a:r>
            <a:r>
              <a:rPr lang="en-US" altLang="en-US" sz="2000" dirty="0">
                <a:solidFill>
                  <a:schemeClr val="bg1"/>
                </a:solidFill>
                <a:latin typeface="Arial" panose="020B0604020202020204" pitchFamily="34" charset="0"/>
              </a:rPr>
              <a:t> </a:t>
            </a:r>
            <a:r>
              <a:rPr lang="en-US" altLang="en-US" sz="2000" dirty="0" err="1">
                <a:solidFill>
                  <a:schemeClr val="bg1"/>
                </a:solidFill>
                <a:latin typeface="Arial" panose="020B0604020202020204" pitchFamily="34" charset="0"/>
              </a:rPr>
              <a:t>Thiệu</a:t>
            </a:r>
            <a:r>
              <a:rPr lang="en-US" altLang="en-US" sz="2000" dirty="0">
                <a:solidFill>
                  <a:schemeClr val="bg1"/>
                </a:solidFill>
                <a:latin typeface="Arial" panose="020B0604020202020204" pitchFamily="34" charset="0"/>
              </a:rPr>
              <a:t>, </a:t>
            </a:r>
            <a:r>
              <a:rPr lang="en-US" altLang="en-US" sz="2000" dirty="0" err="1">
                <a:solidFill>
                  <a:schemeClr val="bg1"/>
                </a:solidFill>
                <a:latin typeface="Arial" panose="020B0604020202020204" pitchFamily="34" charset="0"/>
              </a:rPr>
              <a:t>Nguyễn</a:t>
            </a:r>
            <a:r>
              <a:rPr lang="en-US" altLang="en-US" sz="2000" dirty="0">
                <a:solidFill>
                  <a:schemeClr val="bg1"/>
                </a:solidFill>
                <a:latin typeface="Arial" panose="020B0604020202020204" pitchFamily="34" charset="0"/>
              </a:rPr>
              <a:t> </a:t>
            </a:r>
            <a:r>
              <a:rPr lang="en-US" altLang="en-US" sz="2000" dirty="0" err="1">
                <a:solidFill>
                  <a:schemeClr val="bg1"/>
                </a:solidFill>
                <a:latin typeface="Arial" panose="020B0604020202020204" pitchFamily="34" charset="0"/>
              </a:rPr>
              <a:t>Tuấn</a:t>
            </a:r>
            <a:r>
              <a:rPr lang="en-US" altLang="en-US" sz="2000" dirty="0">
                <a:solidFill>
                  <a:schemeClr val="bg1"/>
                </a:solidFill>
                <a:latin typeface="Arial" panose="020B0604020202020204" pitchFamily="34" charset="0"/>
              </a:rPr>
              <a:t> </a:t>
            </a:r>
            <a:r>
              <a:rPr lang="en-US" altLang="en-US" sz="2000" dirty="0" err="1">
                <a:solidFill>
                  <a:schemeClr val="bg1"/>
                </a:solidFill>
                <a:latin typeface="Arial" panose="020B0604020202020204" pitchFamily="34" charset="0"/>
              </a:rPr>
              <a:t>Dũng</a:t>
            </a:r>
            <a:r>
              <a:rPr lang="en-US" altLang="en-US" sz="2000" dirty="0">
                <a:solidFill>
                  <a:schemeClr val="bg1"/>
                </a:solidFill>
                <a:latin typeface="Arial" panose="020B0604020202020204" pitchFamily="34" charset="0"/>
              </a:rPr>
              <a:t>, </a:t>
            </a:r>
            <a:r>
              <a:rPr lang="en-US" altLang="en-US" sz="2000" dirty="0" err="1">
                <a:solidFill>
                  <a:schemeClr val="bg1"/>
                </a:solidFill>
                <a:latin typeface="Arial" panose="020B0604020202020204" pitchFamily="34" charset="0"/>
              </a:rPr>
              <a:t>Phạm</a:t>
            </a:r>
            <a:r>
              <a:rPr lang="en-US" altLang="en-US" sz="2000" dirty="0">
                <a:solidFill>
                  <a:schemeClr val="bg1"/>
                </a:solidFill>
                <a:latin typeface="Arial" panose="020B0604020202020204" pitchFamily="34" charset="0"/>
              </a:rPr>
              <a:t> </a:t>
            </a:r>
            <a:r>
              <a:rPr lang="en-US" altLang="en-US" sz="2000" dirty="0" err="1">
                <a:solidFill>
                  <a:schemeClr val="bg1"/>
                </a:solidFill>
                <a:latin typeface="Arial" panose="020B0604020202020204" pitchFamily="34" charset="0"/>
              </a:rPr>
              <a:t>Đăng</a:t>
            </a:r>
            <a:r>
              <a:rPr lang="en-US" altLang="en-US" sz="2000" dirty="0">
                <a:solidFill>
                  <a:schemeClr val="bg1"/>
                </a:solidFill>
                <a:latin typeface="Arial" panose="020B0604020202020204" pitchFamily="34" charset="0"/>
              </a:rPr>
              <a:t> </a:t>
            </a:r>
            <a:r>
              <a:rPr lang="en-US" altLang="en-US" sz="2000" dirty="0" err="1">
                <a:solidFill>
                  <a:schemeClr val="bg1"/>
                </a:solidFill>
                <a:latin typeface="Arial" panose="020B0604020202020204" pitchFamily="34" charset="0"/>
              </a:rPr>
              <a:t>Hải</a:t>
            </a:r>
            <a:endParaRPr lang="en-US" altLang="en-US" sz="2000" dirty="0">
              <a:solidFill>
                <a:schemeClr val="bg1"/>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57200" y="274638"/>
            <a:ext cx="8229600" cy="1000125"/>
          </a:xfrm>
        </p:spPr>
        <p:txBody>
          <a:bodyPr>
            <a:normAutofit/>
          </a:bodyPr>
          <a:lstStyle/>
          <a:p>
            <a:pPr algn="ctr" eaLnBrk="1" hangingPunct="1"/>
            <a:r>
              <a:rPr lang="en-US" altLang="en-US" sz="4000" dirty="0"/>
              <a:t>Lecturer</a:t>
            </a:r>
            <a:endParaRPr lang="en-US" altLang="en-US" sz="4000" dirty="0"/>
          </a:p>
        </p:txBody>
      </p:sp>
      <p:sp>
        <p:nvSpPr>
          <p:cNvPr id="22532" name="Rectangle 3"/>
          <p:cNvSpPr>
            <a:spLocks noGrp="1" noChangeArrowheads="1"/>
          </p:cNvSpPr>
          <p:nvPr>
            <p:ph type="body" idx="1"/>
          </p:nvPr>
        </p:nvSpPr>
        <p:spPr/>
        <p:txBody>
          <a:bodyPr>
            <a:normAutofit/>
          </a:bodyPr>
          <a:lstStyle/>
          <a:p>
            <a:pPr algn="ctr">
              <a:buNone/>
              <a:defRPr/>
            </a:pPr>
            <a:r>
              <a:rPr lang="en-US" sz="2400" b="1" dirty="0">
                <a:solidFill>
                  <a:srgbClr val="660066"/>
                </a:solidFill>
              </a:rPr>
              <a:t>DR. </a:t>
            </a:r>
            <a:r>
              <a:rPr lang="en-US" sz="2400" b="1" dirty="0" err="1">
                <a:solidFill>
                  <a:srgbClr val="660066"/>
                </a:solidFill>
              </a:rPr>
              <a:t>VŨ</a:t>
            </a:r>
            <a:r>
              <a:rPr lang="en-US" sz="2400" b="1" dirty="0">
                <a:solidFill>
                  <a:srgbClr val="660066"/>
                </a:solidFill>
              </a:rPr>
              <a:t> </a:t>
            </a:r>
            <a:r>
              <a:rPr lang="en-US" sz="2400" b="1" dirty="0" err="1">
                <a:solidFill>
                  <a:srgbClr val="660066"/>
                </a:solidFill>
              </a:rPr>
              <a:t>VĂN</a:t>
            </a:r>
            <a:r>
              <a:rPr lang="en-US" sz="2400" b="1" dirty="0">
                <a:solidFill>
                  <a:srgbClr val="660066"/>
                </a:solidFill>
              </a:rPr>
              <a:t> </a:t>
            </a:r>
            <a:r>
              <a:rPr lang="en-US" sz="2400" b="1" dirty="0" err="1">
                <a:solidFill>
                  <a:srgbClr val="660066"/>
                </a:solidFill>
              </a:rPr>
              <a:t>THIỆU</a:t>
            </a:r>
            <a:endParaRPr lang="en-US" sz="2400" b="1" dirty="0">
              <a:solidFill>
                <a:srgbClr val="660066"/>
              </a:solidFill>
            </a:endParaRPr>
          </a:p>
          <a:p>
            <a:pPr algn="ctr">
              <a:buNone/>
              <a:defRPr/>
            </a:pPr>
            <a:r>
              <a:rPr lang="en-US" sz="2400" b="1" dirty="0">
                <a:solidFill>
                  <a:srgbClr val="660066"/>
                </a:solidFill>
              </a:rPr>
              <a:t>DEPARTMENT OF COMPUTER SCIENCE</a:t>
            </a:r>
            <a:endParaRPr lang="en-US" sz="2400" b="1" dirty="0">
              <a:solidFill>
                <a:srgbClr val="660066"/>
              </a:solidFill>
            </a:endParaRPr>
          </a:p>
          <a:p>
            <a:pPr algn="ctr">
              <a:buNone/>
              <a:defRPr/>
            </a:pPr>
            <a:r>
              <a:rPr lang="en-US" sz="2400" b="1" dirty="0">
                <a:solidFill>
                  <a:srgbClr val="660066"/>
                </a:solidFill>
              </a:rPr>
              <a:t>SCHOOL OF ICT, </a:t>
            </a:r>
            <a:r>
              <a:rPr lang="en-US" sz="2400" b="1" dirty="0" err="1">
                <a:solidFill>
                  <a:srgbClr val="660066"/>
                </a:solidFill>
              </a:rPr>
              <a:t>HUST</a:t>
            </a:r>
            <a:endParaRPr lang="en-US" b="1" dirty="0">
              <a:solidFill>
                <a:srgbClr val="660066"/>
              </a:solidFill>
              <a:latin typeface=".VnArial" pitchFamily="34" charset="0"/>
            </a:endParaRPr>
          </a:p>
          <a:p>
            <a:pPr algn="ctr">
              <a:buNone/>
              <a:defRPr/>
            </a:pPr>
            <a:r>
              <a:rPr lang="en-US" sz="2400" i="1" dirty="0">
                <a:solidFill>
                  <a:srgbClr val="000066"/>
                </a:solidFill>
              </a:rPr>
              <a:t>Office: </a:t>
            </a:r>
            <a:r>
              <a:rPr lang="en-US" sz="2400" i="1" dirty="0" err="1">
                <a:solidFill>
                  <a:srgbClr val="000066"/>
                </a:solidFill>
              </a:rPr>
              <a:t>P.703</a:t>
            </a:r>
            <a:r>
              <a:rPr lang="en-US" sz="2400" i="1" dirty="0">
                <a:solidFill>
                  <a:srgbClr val="000066"/>
                </a:solidFill>
              </a:rPr>
              <a:t>, </a:t>
            </a:r>
            <a:r>
              <a:rPr lang="en-US" sz="2400" i="1" dirty="0" err="1">
                <a:solidFill>
                  <a:srgbClr val="000066"/>
                </a:solidFill>
              </a:rPr>
              <a:t>B1</a:t>
            </a:r>
            <a:endParaRPr lang="en-US" sz="2400" i="1" dirty="0">
              <a:solidFill>
                <a:srgbClr val="000066"/>
              </a:solidFill>
            </a:endParaRPr>
          </a:p>
          <a:p>
            <a:pPr algn="ctr">
              <a:buNone/>
              <a:defRPr/>
            </a:pPr>
            <a:r>
              <a:rPr lang="en-US" sz="2400" i="1" dirty="0">
                <a:solidFill>
                  <a:srgbClr val="000066"/>
                </a:solidFill>
              </a:rPr>
              <a:t>Tel: 0982928307</a:t>
            </a:r>
            <a:endParaRPr lang="en-US" sz="2400" i="1" dirty="0">
              <a:solidFill>
                <a:srgbClr val="000066"/>
              </a:solidFill>
            </a:endParaRPr>
          </a:p>
          <a:p>
            <a:pPr algn="ctr">
              <a:buNone/>
              <a:defRPr/>
            </a:pPr>
            <a:r>
              <a:rPr lang="en-US" sz="2400" i="1" dirty="0">
                <a:solidFill>
                  <a:srgbClr val="000066"/>
                </a:solidFill>
              </a:rPr>
              <a:t>Email: </a:t>
            </a:r>
            <a:r>
              <a:rPr lang="en-US" sz="2400" i="1" dirty="0" err="1">
                <a:solidFill>
                  <a:srgbClr val="000066"/>
                </a:solidFill>
              </a:rPr>
              <a:t>thieuvv@soict.hust.edu.vn</a:t>
            </a:r>
            <a:endParaRPr lang="vi-V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263525" y="274638"/>
            <a:ext cx="8580438" cy="715962"/>
          </a:xfrm>
        </p:spPr>
        <p:txBody>
          <a:bodyPr>
            <a:normAutofit/>
          </a:bodyPr>
          <a:lstStyle/>
          <a:p>
            <a:pPr algn="ctr"/>
            <a:r>
              <a:rPr lang="en-US" sz="4000" b="1" dirty="0"/>
              <a:t>GENERAL INFORMATION</a:t>
            </a:r>
            <a:endParaRPr lang="en-US" sz="4000" dirty="0"/>
          </a:p>
        </p:txBody>
      </p:sp>
      <p:graphicFrame>
        <p:nvGraphicFramePr>
          <p:cNvPr id="4" name="Content Placeholder 3"/>
          <p:cNvGraphicFramePr>
            <a:graphicFrameLocks noGrp="1"/>
          </p:cNvGraphicFramePr>
          <p:nvPr>
            <p:ph idx="1"/>
          </p:nvPr>
        </p:nvGraphicFramePr>
        <p:xfrm>
          <a:off x="517793" y="1200839"/>
          <a:ext cx="8185532" cy="5131868"/>
        </p:xfrm>
        <a:graphic>
          <a:graphicData uri="http://schemas.openxmlformats.org/drawingml/2006/table">
            <a:tbl>
              <a:tblPr firstRow="1" firstCol="1" bandRow="1">
                <a:tableStyleId>{5C22544A-7EE6-4342-B048-85BDC9FD1C3A}</a:tableStyleId>
              </a:tblPr>
              <a:tblGrid>
                <a:gridCol w="3095740"/>
                <a:gridCol w="5089792"/>
              </a:tblGrid>
              <a:tr h="1085939">
                <a:tc>
                  <a:txBody>
                    <a:bodyPr/>
                    <a:lstStyle/>
                    <a:p>
                      <a:pPr marL="0" marR="0">
                        <a:lnSpc>
                          <a:spcPct val="115000"/>
                        </a:lnSpc>
                        <a:spcBef>
                          <a:spcPts val="300"/>
                        </a:spcBef>
                        <a:spcAft>
                          <a:spcPts val="300"/>
                        </a:spcAft>
                      </a:pPr>
                      <a:r>
                        <a:rPr lang="en-US" sz="2400">
                          <a:effectLst/>
                        </a:rPr>
                        <a:t>Tên học phần</a:t>
                      </a:r>
                      <a:endParaRPr lang="en-US" sz="2400">
                        <a:effectLst/>
                      </a:endParaRPr>
                    </a:p>
                    <a:p>
                      <a:pPr marL="0" marR="0">
                        <a:lnSpc>
                          <a:spcPct val="115000"/>
                        </a:lnSpc>
                        <a:spcBef>
                          <a:spcPts val="300"/>
                        </a:spcBef>
                        <a:spcAft>
                          <a:spcPts val="300"/>
                        </a:spcAft>
                      </a:pPr>
                      <a:r>
                        <a:rPr lang="en-US" sz="2400">
                          <a:effectLst/>
                        </a:rPr>
                        <a:t>Course name:</a:t>
                      </a:r>
                      <a:endParaRPr lang="en-US" sz="24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300"/>
                        </a:spcBef>
                        <a:spcAft>
                          <a:spcPts val="300"/>
                        </a:spcAft>
                      </a:pPr>
                      <a:r>
                        <a:rPr lang="en-US" sz="2400">
                          <a:effectLst/>
                        </a:rPr>
                        <a:t>Lập trình song song và phân tán</a:t>
                      </a:r>
                      <a:endParaRPr lang="en-US" sz="2400">
                        <a:effectLst/>
                      </a:endParaRPr>
                    </a:p>
                    <a:p>
                      <a:pPr marL="0" marR="0">
                        <a:lnSpc>
                          <a:spcPct val="115000"/>
                        </a:lnSpc>
                        <a:spcBef>
                          <a:spcPts val="300"/>
                        </a:spcBef>
                        <a:spcAft>
                          <a:spcPts val="300"/>
                        </a:spcAft>
                      </a:pPr>
                      <a:r>
                        <a:rPr lang="en-US" sz="2400">
                          <a:effectLst/>
                        </a:rPr>
                        <a:t>Parallel and Distributed Programming</a:t>
                      </a:r>
                      <a:endParaRPr lang="en-US" sz="2400">
                        <a:effectLst/>
                        <a:latin typeface="Times New Roman" panose="02020603050405020304" pitchFamily="18" charset="0"/>
                        <a:ea typeface="Calibri" panose="020F0502020204030204" pitchFamily="34" charset="0"/>
                      </a:endParaRPr>
                    </a:p>
                  </a:txBody>
                  <a:tcPr marL="68580" marR="68580" marT="0" marB="0"/>
                </a:tc>
              </a:tr>
              <a:tr h="1085939">
                <a:tc>
                  <a:txBody>
                    <a:bodyPr/>
                    <a:lstStyle/>
                    <a:p>
                      <a:pPr marL="0" marR="0">
                        <a:lnSpc>
                          <a:spcPct val="115000"/>
                        </a:lnSpc>
                        <a:spcBef>
                          <a:spcPts val="300"/>
                        </a:spcBef>
                        <a:spcAft>
                          <a:spcPts val="300"/>
                        </a:spcAft>
                      </a:pPr>
                      <a:r>
                        <a:rPr lang="en-US" sz="2400" dirty="0" err="1">
                          <a:effectLst/>
                        </a:rPr>
                        <a:t>Mã</a:t>
                      </a:r>
                      <a:r>
                        <a:rPr lang="en-US" sz="2400" dirty="0">
                          <a:effectLst/>
                        </a:rPr>
                        <a:t> </a:t>
                      </a:r>
                      <a:r>
                        <a:rPr lang="en-US" sz="2400" dirty="0" err="1">
                          <a:effectLst/>
                        </a:rPr>
                        <a:t>học</a:t>
                      </a:r>
                      <a:r>
                        <a:rPr lang="en-US" sz="2400" dirty="0">
                          <a:effectLst/>
                        </a:rPr>
                        <a:t> </a:t>
                      </a:r>
                      <a:r>
                        <a:rPr lang="en-US" sz="2400" dirty="0" err="1">
                          <a:effectLst/>
                        </a:rPr>
                        <a:t>phần</a:t>
                      </a:r>
                      <a:endParaRPr lang="en-US" sz="2400" dirty="0">
                        <a:effectLst/>
                      </a:endParaRPr>
                    </a:p>
                    <a:p>
                      <a:pPr marL="0" marR="0">
                        <a:lnSpc>
                          <a:spcPct val="115000"/>
                        </a:lnSpc>
                        <a:spcBef>
                          <a:spcPts val="300"/>
                        </a:spcBef>
                        <a:spcAft>
                          <a:spcPts val="300"/>
                        </a:spcAft>
                      </a:pPr>
                      <a:r>
                        <a:rPr lang="en-US" sz="2400" dirty="0">
                          <a:effectLst/>
                        </a:rPr>
                        <a:t>Code:</a:t>
                      </a:r>
                      <a:endParaRPr lang="en-US" sz="2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300"/>
                        </a:spcBef>
                        <a:spcAft>
                          <a:spcPts val="300"/>
                        </a:spcAft>
                      </a:pPr>
                      <a:r>
                        <a:rPr lang="en-US" sz="2400">
                          <a:effectLst/>
                        </a:rPr>
                        <a:t>IT4130E</a:t>
                      </a:r>
                      <a:endParaRPr lang="en-US" sz="2400">
                        <a:effectLst/>
                        <a:latin typeface="Times New Roman" panose="02020603050405020304" pitchFamily="18" charset="0"/>
                        <a:ea typeface="Calibri" panose="020F0502020204030204" pitchFamily="34" charset="0"/>
                      </a:endParaRPr>
                    </a:p>
                  </a:txBody>
                  <a:tcPr marL="68580" marR="68580" marT="0" marB="0"/>
                </a:tc>
              </a:tr>
              <a:tr h="1558248">
                <a:tc>
                  <a:txBody>
                    <a:bodyPr/>
                    <a:lstStyle/>
                    <a:p>
                      <a:pPr marL="0" marR="0">
                        <a:lnSpc>
                          <a:spcPct val="115000"/>
                        </a:lnSpc>
                        <a:spcBef>
                          <a:spcPts val="300"/>
                        </a:spcBef>
                        <a:spcAft>
                          <a:spcPts val="300"/>
                        </a:spcAft>
                      </a:pPr>
                      <a:r>
                        <a:rPr lang="en-US" sz="2400">
                          <a:effectLst/>
                        </a:rPr>
                        <a:t>Khối lượng</a:t>
                      </a:r>
                      <a:endParaRPr lang="en-US" sz="2400">
                        <a:effectLst/>
                      </a:endParaRPr>
                    </a:p>
                    <a:p>
                      <a:pPr marL="0" marR="0">
                        <a:lnSpc>
                          <a:spcPct val="115000"/>
                        </a:lnSpc>
                        <a:spcBef>
                          <a:spcPts val="300"/>
                        </a:spcBef>
                        <a:spcAft>
                          <a:spcPts val="300"/>
                        </a:spcAft>
                      </a:pPr>
                      <a:r>
                        <a:rPr lang="en-US" sz="2400">
                          <a:effectLst/>
                        </a:rPr>
                        <a:t>Credit:</a:t>
                      </a:r>
                      <a:endParaRPr lang="en-US" sz="24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300"/>
                        </a:spcBef>
                        <a:spcAft>
                          <a:spcPts val="300"/>
                        </a:spcAft>
                      </a:pPr>
                      <a:r>
                        <a:rPr lang="en-US" sz="2400" dirty="0">
                          <a:effectLst/>
                        </a:rPr>
                        <a:t>3(3-1-0-6)</a:t>
                      </a:r>
                      <a:endParaRPr lang="en-US" sz="2400" dirty="0">
                        <a:effectLst/>
                      </a:endParaRPr>
                    </a:p>
                    <a:p>
                      <a:pPr marL="342900" marR="0" lvl="0" indent="-342900" algn="just">
                        <a:lnSpc>
                          <a:spcPct val="115000"/>
                        </a:lnSpc>
                        <a:spcBef>
                          <a:spcPts val="300"/>
                        </a:spcBef>
                        <a:spcAft>
                          <a:spcPts val="0"/>
                        </a:spcAft>
                        <a:buFont typeface="Times New Roman" panose="02020603050405020304" pitchFamily="18" charset="0"/>
                        <a:buChar char="-"/>
                      </a:pPr>
                      <a:r>
                        <a:rPr lang="en-US" sz="2400" dirty="0" err="1">
                          <a:effectLst/>
                        </a:rPr>
                        <a:t>Lý</a:t>
                      </a:r>
                      <a:r>
                        <a:rPr lang="en-US" sz="2400" dirty="0">
                          <a:effectLst/>
                        </a:rPr>
                        <a:t> </a:t>
                      </a:r>
                      <a:r>
                        <a:rPr lang="en-US" sz="2400" dirty="0" err="1">
                          <a:effectLst/>
                        </a:rPr>
                        <a:t>thuyết</a:t>
                      </a:r>
                      <a:r>
                        <a:rPr lang="en-US" sz="2400" dirty="0">
                          <a:effectLst/>
                        </a:rPr>
                        <a:t> - Lecture:   45 hours</a:t>
                      </a:r>
                      <a:endParaRPr lang="en-US" sz="2400" dirty="0">
                        <a:effectLst/>
                      </a:endParaRPr>
                    </a:p>
                    <a:p>
                      <a:pPr marL="342900" marR="0" lvl="0" indent="-342900" algn="just">
                        <a:lnSpc>
                          <a:spcPct val="115000"/>
                        </a:lnSpc>
                        <a:spcBef>
                          <a:spcPts val="0"/>
                        </a:spcBef>
                        <a:spcAft>
                          <a:spcPts val="300"/>
                        </a:spcAft>
                        <a:buFont typeface="Times New Roman" panose="02020603050405020304" pitchFamily="18" charset="0"/>
                        <a:buChar char="-"/>
                      </a:pPr>
                      <a:r>
                        <a:rPr lang="en-US" sz="2400" dirty="0" err="1">
                          <a:effectLst/>
                        </a:rPr>
                        <a:t>Bài</a:t>
                      </a:r>
                      <a:r>
                        <a:rPr lang="en-US" sz="2400" dirty="0">
                          <a:effectLst/>
                        </a:rPr>
                        <a:t> </a:t>
                      </a:r>
                      <a:r>
                        <a:rPr lang="en-US" sz="2400" dirty="0" err="1">
                          <a:effectLst/>
                        </a:rPr>
                        <a:t>tập</a:t>
                      </a:r>
                      <a:r>
                        <a:rPr lang="en-US" sz="2400" dirty="0">
                          <a:effectLst/>
                        </a:rPr>
                        <a:t> - Exercise:      15 hours</a:t>
                      </a:r>
                      <a:endParaRPr lang="en-US" sz="2400" dirty="0">
                        <a:effectLst/>
                        <a:latin typeface="Times New Roman" panose="02020603050405020304" pitchFamily="18" charset="0"/>
                        <a:ea typeface="Calibri" panose="020F0502020204030204" pitchFamily="34" charset="0"/>
                      </a:endParaRPr>
                    </a:p>
                  </a:txBody>
                  <a:tcPr marL="68580" marR="68580" marT="0" marB="0"/>
                </a:tc>
              </a:tr>
              <a:tr h="1401742">
                <a:tc>
                  <a:txBody>
                    <a:bodyPr/>
                    <a:lstStyle/>
                    <a:p>
                      <a:pPr marL="0" marR="0">
                        <a:lnSpc>
                          <a:spcPct val="115000"/>
                        </a:lnSpc>
                        <a:spcBef>
                          <a:spcPts val="300"/>
                        </a:spcBef>
                        <a:spcAft>
                          <a:spcPts val="300"/>
                        </a:spcAft>
                      </a:pPr>
                      <a:r>
                        <a:rPr lang="en-US" sz="2400">
                          <a:effectLst/>
                        </a:rPr>
                        <a:t>Học phần tiên quyết</a:t>
                      </a:r>
                      <a:endParaRPr lang="en-US" sz="2400">
                        <a:effectLst/>
                      </a:endParaRPr>
                    </a:p>
                    <a:p>
                      <a:pPr marL="0" marR="0">
                        <a:lnSpc>
                          <a:spcPct val="115000"/>
                        </a:lnSpc>
                        <a:spcBef>
                          <a:spcPts val="300"/>
                        </a:spcBef>
                        <a:spcAft>
                          <a:spcPts val="300"/>
                        </a:spcAft>
                      </a:pPr>
                      <a:r>
                        <a:rPr lang="en-US" sz="2400">
                          <a:effectLst/>
                        </a:rPr>
                        <a:t>Prerequisite:</a:t>
                      </a:r>
                      <a:endParaRPr lang="en-US" sz="24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15000"/>
                        </a:lnSpc>
                        <a:spcBef>
                          <a:spcPts val="300"/>
                        </a:spcBef>
                        <a:spcAft>
                          <a:spcPts val="300"/>
                        </a:spcAft>
                      </a:pPr>
                      <a:r>
                        <a:rPr lang="en-US" sz="2400" dirty="0">
                          <a:effectLst/>
                        </a:rPr>
                        <a:t>Introduction to Programming</a:t>
                      </a:r>
                      <a:endParaRPr lang="en-US" sz="2400" dirty="0">
                        <a:effectLst/>
                      </a:endParaRPr>
                    </a:p>
                    <a:p>
                      <a:pPr marL="0" marR="0">
                        <a:lnSpc>
                          <a:spcPct val="115000"/>
                        </a:lnSpc>
                        <a:spcBef>
                          <a:spcPts val="300"/>
                        </a:spcBef>
                        <a:spcAft>
                          <a:spcPts val="300"/>
                        </a:spcAft>
                      </a:pPr>
                      <a:r>
                        <a:rPr lang="en-US" sz="2400" dirty="0">
                          <a:effectLst/>
                          <a:latin typeface="Times New Roman" panose="02020603050405020304" pitchFamily="18" charset="0"/>
                          <a:ea typeface="Calibri" panose="020F0502020204030204" pitchFamily="34" charset="0"/>
                        </a:rPr>
                        <a:t>C programming</a:t>
                      </a:r>
                      <a:endParaRPr lang="en-US" sz="2400" dirty="0">
                        <a:effectLst/>
                        <a:latin typeface="Times New Roman" panose="02020603050405020304" pitchFamily="18" charset="0"/>
                        <a:ea typeface="Calibri" panose="020F0502020204030204" pitchFamily="34" charset="0"/>
                      </a:endParaRPr>
                    </a:p>
                  </a:txBody>
                  <a:tcPr marL="68580" marR="68580" marT="0" marB="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2"/>
          <p:cNvSpPr>
            <a:spLocks noGrp="1" noChangeArrowheads="1"/>
          </p:cNvSpPr>
          <p:nvPr>
            <p:ph type="title"/>
          </p:nvPr>
        </p:nvSpPr>
        <p:spPr>
          <a:xfrm>
            <a:off x="263525" y="274638"/>
            <a:ext cx="8580438" cy="715962"/>
          </a:xfrm>
        </p:spPr>
        <p:txBody>
          <a:bodyPr>
            <a:normAutofit/>
          </a:bodyPr>
          <a:lstStyle/>
          <a:p>
            <a:pPr algn="ctr"/>
            <a:r>
              <a:rPr lang="en-US" sz="4000" b="1" dirty="0"/>
              <a:t>Objectives</a:t>
            </a:r>
            <a:endParaRPr lang="en-US" altLang="en-US" sz="2400" dirty="0">
              <a:solidFill>
                <a:srgbClr val="FF0000"/>
              </a:solidFill>
              <a:latin typeface=".VnArial" pitchFamily="34" charset="0"/>
            </a:endParaRPr>
          </a:p>
        </p:txBody>
      </p:sp>
      <p:sp>
        <p:nvSpPr>
          <p:cNvPr id="2" name="Rectangle 1"/>
          <p:cNvSpPr/>
          <p:nvPr/>
        </p:nvSpPr>
        <p:spPr>
          <a:xfrm>
            <a:off x="263525" y="1192018"/>
            <a:ext cx="8580438" cy="3970318"/>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ea typeface="Calibri" panose="020F0502020204030204" pitchFamily="34" charset="0"/>
              </a:rPr>
              <a:t>Introduces an overview of parallel and distributed programming, applying to solve high-performance problems, running on parallel or distributed computing platforms., ...</a:t>
            </a:r>
            <a:endParaRPr lang="en-US" sz="2800" dirty="0">
              <a:latin typeface="Times New Roman" panose="02020603050405020304" pitchFamily="18" charset="0"/>
              <a:ea typeface="Calibri" panose="020F0502020204030204" pitchFamily="34" charset="0"/>
            </a:endParaRPr>
          </a:p>
          <a:p>
            <a:r>
              <a:rPr lang="en-US" sz="2800" dirty="0">
                <a:latin typeface="Times New Roman" panose="02020603050405020304" pitchFamily="18" charset="0"/>
                <a:ea typeface="Calibri" panose="020F0502020204030204" pitchFamily="34" charset="0"/>
              </a:rPr>
              <a:t> </a:t>
            </a:r>
            <a:endParaRPr lang="en-US" sz="2800"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sz="2800" dirty="0">
                <a:latin typeface="Times New Roman" panose="02020603050405020304" pitchFamily="18" charset="0"/>
                <a:ea typeface="Calibri" panose="020F0502020204030204" pitchFamily="34" charset="0"/>
              </a:rPr>
              <a:t>After the course, students can build algorithms themselves and write parallel program using different parallel programming models, applied to many high-performance problems in practice.</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noChangeArrowheads="1"/>
          </p:cNvSpPr>
          <p:nvPr>
            <p:ph type="title"/>
          </p:nvPr>
        </p:nvSpPr>
        <p:spPr>
          <a:xfrm>
            <a:off x="457200" y="274638"/>
            <a:ext cx="8229600" cy="849082"/>
          </a:xfrm>
        </p:spPr>
        <p:txBody>
          <a:bodyPr>
            <a:normAutofit/>
          </a:bodyPr>
          <a:lstStyle/>
          <a:p>
            <a:pPr algn="ctr"/>
            <a:r>
              <a:rPr lang="en-US" altLang="en-US" sz="4000" dirty="0"/>
              <a:t>Contents</a:t>
            </a:r>
            <a:endParaRPr lang="en-US" altLang="en-US" sz="4000" dirty="0"/>
          </a:p>
        </p:txBody>
      </p:sp>
      <p:sp>
        <p:nvSpPr>
          <p:cNvPr id="3" name="Content Placeholder 2"/>
          <p:cNvSpPr>
            <a:spLocks noGrp="1"/>
          </p:cNvSpPr>
          <p:nvPr>
            <p:ph idx="1"/>
          </p:nvPr>
        </p:nvSpPr>
        <p:spPr>
          <a:xfrm>
            <a:off x="628650" y="1233889"/>
            <a:ext cx="7886700" cy="4748270"/>
          </a:xfrm>
        </p:spPr>
        <p:txBody>
          <a:bodyPr>
            <a:normAutofit/>
          </a:bodyPr>
          <a:lstStyle/>
          <a:p>
            <a:r>
              <a:rPr lang="en-US" dirty="0"/>
              <a:t>Parallel and distributed computational architectures such as multi-threaded architecture, multi-core computational architecture, general purpose GPUs; </a:t>
            </a:r>
            <a:endParaRPr lang="en-US" dirty="0"/>
          </a:p>
          <a:p>
            <a:r>
              <a:rPr lang="en-US" dirty="0"/>
              <a:t>How to design parallel algorithms for high-performance problems; </a:t>
            </a:r>
            <a:endParaRPr lang="en-US" dirty="0"/>
          </a:p>
          <a:p>
            <a:r>
              <a:rPr lang="en-US" dirty="0"/>
              <a:t>Parallel programming models such as OpenMP, </a:t>
            </a:r>
            <a:r>
              <a:rPr lang="en-US" dirty="0" err="1"/>
              <a:t>MPI</a:t>
            </a:r>
            <a:r>
              <a:rPr lang="en-US" dirty="0"/>
              <a:t>, </a:t>
            </a:r>
            <a:r>
              <a:rPr lang="en-US" dirty="0" err="1"/>
              <a:t>CUDA</a:t>
            </a:r>
            <a:r>
              <a:rPr lang="en-US" dirty="0"/>
              <a:t>; </a:t>
            </a:r>
            <a:endParaRPr lang="en-US" dirty="0"/>
          </a:p>
          <a:p>
            <a:r>
              <a:rPr lang="en-US" dirty="0"/>
              <a:t>Write parallel programs for several typical problems such as matrix computation, graph, sorting, partial differential equation.</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noChangeArrowheads="1"/>
          </p:cNvSpPr>
          <p:nvPr>
            <p:ph type="title"/>
          </p:nvPr>
        </p:nvSpPr>
        <p:spPr>
          <a:xfrm>
            <a:off x="457200" y="152400"/>
            <a:ext cx="8229600" cy="715963"/>
          </a:xfrm>
        </p:spPr>
        <p:txBody>
          <a:bodyPr>
            <a:normAutofit/>
          </a:bodyPr>
          <a:lstStyle/>
          <a:p>
            <a:pPr algn="ctr"/>
            <a:r>
              <a:rPr lang="en-US" sz="4000" dirty="0"/>
              <a:t>EVALUATION</a:t>
            </a:r>
            <a:endParaRPr lang="en-US" altLang="en-US" sz="3600" dirty="0"/>
          </a:p>
        </p:txBody>
      </p:sp>
      <p:graphicFrame>
        <p:nvGraphicFramePr>
          <p:cNvPr id="4" name="Table 3"/>
          <p:cNvGraphicFramePr>
            <a:graphicFrameLocks noGrp="1"/>
          </p:cNvGraphicFramePr>
          <p:nvPr/>
        </p:nvGraphicFramePr>
        <p:xfrm>
          <a:off x="231353" y="1200839"/>
          <a:ext cx="8626207" cy="4131386"/>
        </p:xfrm>
        <a:graphic>
          <a:graphicData uri="http://schemas.openxmlformats.org/drawingml/2006/table">
            <a:tbl>
              <a:tblPr firstRow="1" firstCol="1" bandRow="1">
                <a:tableStyleId>{5C22544A-7EE6-4342-B048-85BDC9FD1C3A}</a:tableStyleId>
              </a:tblPr>
              <a:tblGrid>
                <a:gridCol w="2489813"/>
                <a:gridCol w="2555914"/>
                <a:gridCol w="1916934"/>
                <a:gridCol w="1663546"/>
              </a:tblGrid>
              <a:tr h="1207394">
                <a:tc>
                  <a:txBody>
                    <a:bodyPr/>
                    <a:lstStyle/>
                    <a:p>
                      <a:pPr marL="0" marR="0" algn="ctr">
                        <a:spcBef>
                          <a:spcPts val="300"/>
                        </a:spcBef>
                        <a:spcAft>
                          <a:spcPts val="300"/>
                        </a:spcAft>
                      </a:pPr>
                      <a:r>
                        <a:rPr lang="vi-VN" sz="2400" dirty="0">
                          <a:effectLst/>
                        </a:rPr>
                        <a:t>Module</a:t>
                      </a:r>
                      <a:endParaRPr lang="en-US" sz="24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300"/>
                        </a:spcBef>
                        <a:spcAft>
                          <a:spcPts val="300"/>
                        </a:spcAft>
                      </a:pPr>
                      <a:r>
                        <a:rPr lang="vi-VN" sz="2400" dirty="0">
                          <a:effectLst/>
                        </a:rPr>
                        <a:t>Evaluation method</a:t>
                      </a:r>
                      <a:endParaRPr lang="en-US" sz="24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300"/>
                        </a:spcBef>
                        <a:spcAft>
                          <a:spcPts val="300"/>
                        </a:spcAft>
                      </a:pPr>
                      <a:r>
                        <a:rPr lang="vi-VN" sz="2400" dirty="0">
                          <a:effectLst/>
                        </a:rPr>
                        <a:t>Detail</a:t>
                      </a:r>
                      <a:endParaRPr lang="en-US" sz="2400" dirty="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300"/>
                        </a:spcBef>
                        <a:spcAft>
                          <a:spcPts val="300"/>
                        </a:spcAft>
                      </a:pPr>
                      <a:r>
                        <a:rPr lang="vi-VN" sz="2400" dirty="0">
                          <a:effectLst/>
                        </a:rPr>
                        <a:t>Percent</a:t>
                      </a:r>
                      <a:endParaRPr lang="en-US" sz="2400" dirty="0">
                        <a:effectLst/>
                        <a:latin typeface="Times New Roman" panose="02020603050405020304" pitchFamily="18" charset="0"/>
                        <a:ea typeface="Calibri" panose="020F0502020204030204" pitchFamily="34" charset="0"/>
                      </a:endParaRPr>
                    </a:p>
                  </a:txBody>
                  <a:tcPr marL="68580" marR="68580" marT="0" marB="0" anchor="ctr"/>
                </a:tc>
              </a:tr>
              <a:tr h="402465">
                <a:tc>
                  <a:txBody>
                    <a:bodyPr/>
                    <a:lstStyle/>
                    <a:p>
                      <a:pPr marL="0" marR="0" algn="ctr">
                        <a:spcBef>
                          <a:spcPts val="0"/>
                        </a:spcBef>
                        <a:spcAft>
                          <a:spcPts val="0"/>
                        </a:spcAft>
                      </a:pPr>
                      <a:r>
                        <a:rPr lang="en-US" sz="2400">
                          <a:effectLst/>
                        </a:rPr>
                        <a:t>[1]</a:t>
                      </a:r>
                      <a:endParaRPr lang="en-US" sz="24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400">
                          <a:effectLst/>
                        </a:rPr>
                        <a:t>[2]</a:t>
                      </a:r>
                      <a:endParaRPr lang="en-US" sz="24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400">
                          <a:effectLst/>
                        </a:rPr>
                        <a:t>[3]</a:t>
                      </a:r>
                      <a:endParaRPr lang="en-US" sz="2400">
                        <a:effectLst/>
                        <a:latin typeface="Times New Roman" panose="02020603050405020304" pitchFamily="18"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2400">
                          <a:effectLst/>
                        </a:rPr>
                        <a:t>[5]</a:t>
                      </a:r>
                      <a:endParaRPr lang="en-US" sz="2400">
                        <a:effectLst/>
                        <a:latin typeface="Times New Roman" panose="02020603050405020304" pitchFamily="18" charset="0"/>
                        <a:ea typeface="Calibri" panose="020F0502020204030204" pitchFamily="34" charset="0"/>
                      </a:endParaRPr>
                    </a:p>
                  </a:txBody>
                  <a:tcPr marL="68580" marR="68580" marT="0" marB="0" anchor="ctr"/>
                </a:tc>
              </a:tr>
              <a:tr h="802835">
                <a:tc rowSpan="2">
                  <a:txBody>
                    <a:bodyPr/>
                    <a:lstStyle/>
                    <a:p>
                      <a:pPr marL="0" marR="0">
                        <a:spcBef>
                          <a:spcPts val="300"/>
                        </a:spcBef>
                        <a:spcAft>
                          <a:spcPts val="300"/>
                        </a:spcAft>
                      </a:pPr>
                      <a:r>
                        <a:rPr lang="en-US" sz="2400" dirty="0">
                          <a:effectLst/>
                        </a:rPr>
                        <a:t>A1. Mid</a:t>
                      </a:r>
                      <a:r>
                        <a:rPr lang="vi-VN" sz="2400" dirty="0">
                          <a:effectLst/>
                        </a:rPr>
                        <a:t>-</a:t>
                      </a:r>
                      <a:r>
                        <a:rPr lang="en-US" sz="2400" dirty="0">
                          <a:effectLst/>
                        </a:rPr>
                        <a:t>term (*)</a:t>
                      </a:r>
                      <a:endParaRPr lang="en-US" sz="2400" dirty="0">
                        <a:effectLst/>
                      </a:endParaRPr>
                    </a:p>
                    <a:p>
                      <a:pPr marL="0" marR="0">
                        <a:spcBef>
                          <a:spcPts val="300"/>
                        </a:spcBef>
                        <a:spcAft>
                          <a:spcPts val="300"/>
                        </a:spcAft>
                      </a:pPr>
                      <a:r>
                        <a:rPr lang="en-US" sz="2400" dirty="0">
                          <a:effectLst/>
                        </a:rPr>
                        <a:t> </a:t>
                      </a:r>
                      <a:endParaRPr lang="en-US" sz="2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spcBef>
                          <a:spcPts val="300"/>
                        </a:spcBef>
                        <a:spcAft>
                          <a:spcPts val="300"/>
                        </a:spcAft>
                      </a:pPr>
                      <a:r>
                        <a:rPr lang="en-US" sz="2400" dirty="0" err="1">
                          <a:effectLst/>
                        </a:rPr>
                        <a:t>A1.1</a:t>
                      </a:r>
                      <a:r>
                        <a:rPr lang="en-US" sz="2400" dirty="0">
                          <a:effectLst/>
                        </a:rPr>
                        <a:t>. Homework</a:t>
                      </a:r>
                      <a:endParaRPr lang="en-US" sz="2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spcBef>
                          <a:spcPts val="300"/>
                        </a:spcBef>
                        <a:spcAft>
                          <a:spcPts val="300"/>
                        </a:spcAft>
                      </a:pPr>
                      <a:r>
                        <a:rPr lang="en-US" sz="2400" dirty="0">
                          <a:effectLst/>
                        </a:rPr>
                        <a:t>Program</a:t>
                      </a:r>
                      <a:endParaRPr lang="en-US" sz="2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300"/>
                        </a:spcBef>
                        <a:spcAft>
                          <a:spcPts val="300"/>
                        </a:spcAft>
                      </a:pPr>
                      <a:r>
                        <a:rPr lang="en-US" sz="2400" dirty="0">
                          <a:effectLst/>
                        </a:rPr>
                        <a:t>20%</a:t>
                      </a:r>
                      <a:endParaRPr lang="en-US" sz="2400" dirty="0">
                        <a:effectLst/>
                        <a:latin typeface="Times New Roman" panose="02020603050405020304" pitchFamily="18" charset="0"/>
                        <a:ea typeface="Calibri" panose="020F0502020204030204" pitchFamily="34" charset="0"/>
                      </a:endParaRPr>
                    </a:p>
                  </a:txBody>
                  <a:tcPr marL="68580" marR="68580" marT="0" marB="0"/>
                </a:tc>
              </a:tr>
              <a:tr h="859346">
                <a:tc vMerge="1">
                  <a:tcPr/>
                </a:tc>
                <a:tc>
                  <a:txBody>
                    <a:bodyPr/>
                    <a:lstStyle/>
                    <a:p>
                      <a:pPr marL="0" marR="0">
                        <a:spcBef>
                          <a:spcPts val="300"/>
                        </a:spcBef>
                        <a:spcAft>
                          <a:spcPts val="300"/>
                        </a:spcAft>
                        <a:tabLst>
                          <a:tab pos="864870" algn="ctr"/>
                        </a:tabLst>
                      </a:pPr>
                      <a:r>
                        <a:rPr lang="en-US" sz="2400" dirty="0" err="1">
                          <a:effectLst/>
                        </a:rPr>
                        <a:t>A1.2</a:t>
                      </a:r>
                      <a:r>
                        <a:rPr lang="en-US" sz="2400" dirty="0">
                          <a:effectLst/>
                        </a:rPr>
                        <a:t>. Capstone Project</a:t>
                      </a:r>
                      <a:endParaRPr lang="en-US" sz="2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spcBef>
                          <a:spcPts val="300"/>
                        </a:spcBef>
                        <a:spcAft>
                          <a:spcPts val="300"/>
                        </a:spcAft>
                      </a:pPr>
                      <a:r>
                        <a:rPr lang="en-US" sz="2400" dirty="0">
                          <a:effectLst/>
                        </a:rPr>
                        <a:t>Program and Presentation</a:t>
                      </a:r>
                      <a:endParaRPr lang="en-US" sz="2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300"/>
                        </a:spcBef>
                        <a:spcAft>
                          <a:spcPts val="300"/>
                        </a:spcAft>
                      </a:pPr>
                      <a:r>
                        <a:rPr lang="en-US" sz="2400" dirty="0">
                          <a:effectLst/>
                        </a:rPr>
                        <a:t>20%</a:t>
                      </a:r>
                      <a:endParaRPr lang="en-US" sz="2400" dirty="0">
                        <a:effectLst/>
                        <a:latin typeface="Times New Roman" panose="02020603050405020304" pitchFamily="18" charset="0"/>
                        <a:ea typeface="Calibri" panose="020F0502020204030204" pitchFamily="34" charset="0"/>
                      </a:endParaRPr>
                    </a:p>
                  </a:txBody>
                  <a:tcPr marL="68580" marR="68580" marT="0" marB="0"/>
                </a:tc>
              </a:tr>
              <a:tr h="859346">
                <a:tc>
                  <a:txBody>
                    <a:bodyPr/>
                    <a:lstStyle/>
                    <a:p>
                      <a:pPr marL="0" marR="0">
                        <a:spcBef>
                          <a:spcPts val="300"/>
                        </a:spcBef>
                        <a:spcAft>
                          <a:spcPts val="300"/>
                        </a:spcAft>
                      </a:pPr>
                      <a:r>
                        <a:rPr lang="en-US" sz="2400" dirty="0" err="1">
                          <a:effectLst/>
                        </a:rPr>
                        <a:t>A2</a:t>
                      </a:r>
                      <a:r>
                        <a:rPr lang="en-US" sz="2400" dirty="0">
                          <a:effectLst/>
                        </a:rPr>
                        <a:t>. Final</a:t>
                      </a:r>
                      <a:r>
                        <a:rPr lang="vi-VN" sz="2400" dirty="0">
                          <a:effectLst/>
                        </a:rPr>
                        <a:t> term</a:t>
                      </a:r>
                      <a:endParaRPr lang="en-US" sz="2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spcBef>
                          <a:spcPts val="300"/>
                        </a:spcBef>
                        <a:spcAft>
                          <a:spcPts val="300"/>
                        </a:spcAft>
                      </a:pPr>
                      <a:r>
                        <a:rPr lang="en-US" sz="2400" dirty="0" err="1">
                          <a:effectLst/>
                        </a:rPr>
                        <a:t>A2.1</a:t>
                      </a:r>
                      <a:r>
                        <a:rPr lang="en-US" sz="2400" dirty="0">
                          <a:effectLst/>
                        </a:rPr>
                        <a:t>. Final</a:t>
                      </a:r>
                      <a:r>
                        <a:rPr lang="vi-VN" sz="2400" dirty="0">
                          <a:effectLst/>
                        </a:rPr>
                        <a:t> exam</a:t>
                      </a:r>
                      <a:endParaRPr lang="en-US" sz="2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spcBef>
                          <a:spcPts val="300"/>
                        </a:spcBef>
                        <a:spcAft>
                          <a:spcPts val="300"/>
                        </a:spcAft>
                      </a:pPr>
                      <a:r>
                        <a:rPr lang="en-US" sz="2400" dirty="0">
                          <a:effectLst/>
                        </a:rPr>
                        <a:t>Written exam</a:t>
                      </a:r>
                      <a:endParaRPr lang="en-US" sz="24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spcBef>
                          <a:spcPts val="300"/>
                        </a:spcBef>
                        <a:spcAft>
                          <a:spcPts val="300"/>
                        </a:spcAft>
                      </a:pPr>
                      <a:r>
                        <a:rPr lang="en-US" sz="2400" dirty="0">
                          <a:effectLst/>
                        </a:rPr>
                        <a:t>60%</a:t>
                      </a:r>
                      <a:endParaRPr lang="en-US" sz="2400" dirty="0">
                        <a:effectLst/>
                        <a:latin typeface="Times New Roman" panose="02020603050405020304" pitchFamily="18" charset="0"/>
                        <a:ea typeface="Calibri" panose="020F0502020204030204" pitchFamily="34" charset="0"/>
                      </a:endParaRPr>
                    </a:p>
                  </a:txBody>
                  <a:tcPr marL="68580" marR="68580" marT="0" marB="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p:cNvSpPr>
          <p:nvPr>
            <p:ph type="title"/>
          </p:nvPr>
        </p:nvSpPr>
        <p:spPr>
          <a:xfrm>
            <a:off x="457200" y="274638"/>
            <a:ext cx="8229600" cy="771964"/>
          </a:xfrm>
        </p:spPr>
        <p:txBody>
          <a:bodyPr>
            <a:normAutofit/>
          </a:bodyPr>
          <a:lstStyle/>
          <a:p>
            <a:pPr algn="ctr"/>
            <a:r>
              <a:rPr lang="en-US" altLang="en-US" sz="4000" dirty="0"/>
              <a:t>Topics</a:t>
            </a:r>
            <a:endParaRPr lang="en-US" altLang="en-US" sz="4000" dirty="0"/>
          </a:p>
        </p:txBody>
      </p:sp>
      <p:sp>
        <p:nvSpPr>
          <p:cNvPr id="3" name="Content Placeholder 2"/>
          <p:cNvSpPr>
            <a:spLocks noGrp="1" noChangeArrowheads="1"/>
          </p:cNvSpPr>
          <p:nvPr>
            <p:ph idx="1"/>
          </p:nvPr>
        </p:nvSpPr>
        <p:spPr>
          <a:xfrm>
            <a:off x="457199" y="1134737"/>
            <a:ext cx="8521547" cy="5100810"/>
          </a:xfrm>
        </p:spPr>
        <p:txBody>
          <a:bodyPr>
            <a:normAutofit fontScale="85000" lnSpcReduction="20000"/>
          </a:bodyPr>
          <a:lstStyle/>
          <a:p>
            <a:r>
              <a:rPr lang="en-US" b="1" dirty="0"/>
              <a:t>Chapter 1: </a:t>
            </a:r>
            <a:r>
              <a:rPr lang="en-US" dirty="0"/>
              <a:t>Parallel Architectures</a:t>
            </a:r>
            <a:endParaRPr lang="en-US" dirty="0"/>
          </a:p>
          <a:p>
            <a:r>
              <a:rPr lang="en-US" b="1" dirty="0"/>
              <a:t>Chapter </a:t>
            </a:r>
            <a:r>
              <a:rPr lang="vi-VN" b="1" dirty="0"/>
              <a:t>2</a:t>
            </a:r>
            <a:r>
              <a:rPr lang="en-US" b="1" dirty="0"/>
              <a:t>: </a:t>
            </a:r>
            <a:r>
              <a:rPr lang="en-US" dirty="0"/>
              <a:t>Parallel Algorithm Design</a:t>
            </a:r>
            <a:endParaRPr lang="en-US" dirty="0"/>
          </a:p>
          <a:p>
            <a:r>
              <a:rPr lang="en-US" b="1" dirty="0"/>
              <a:t>Chapter</a:t>
            </a:r>
            <a:r>
              <a:rPr lang="en-US" dirty="0"/>
              <a:t> 3: Shared-memory Programming, OpenMP</a:t>
            </a:r>
            <a:endParaRPr lang="en-US" dirty="0"/>
          </a:p>
          <a:p>
            <a:r>
              <a:rPr lang="en-US" b="1" dirty="0"/>
              <a:t>Chapter</a:t>
            </a:r>
            <a:r>
              <a:rPr lang="en-US" dirty="0"/>
              <a:t> 4: Message-Passing Programming, </a:t>
            </a:r>
            <a:r>
              <a:rPr lang="en-US" dirty="0" err="1"/>
              <a:t>MPI</a:t>
            </a:r>
            <a:endParaRPr lang="en-US" dirty="0"/>
          </a:p>
          <a:p>
            <a:r>
              <a:rPr lang="en-US" b="1" dirty="0"/>
              <a:t>Chapter</a:t>
            </a:r>
            <a:r>
              <a:rPr lang="en-US" dirty="0"/>
              <a:t> 5: General purpose GPU, </a:t>
            </a:r>
            <a:r>
              <a:rPr lang="en-US" dirty="0" err="1"/>
              <a:t>CUDA</a:t>
            </a:r>
            <a:endParaRPr lang="en-US" dirty="0"/>
          </a:p>
          <a:p>
            <a:r>
              <a:rPr lang="en-US" b="1" dirty="0"/>
              <a:t>Chapter</a:t>
            </a:r>
            <a:r>
              <a:rPr lang="en-US" dirty="0"/>
              <a:t> 6: Parallel model and Domain decomposition</a:t>
            </a:r>
            <a:endParaRPr lang="en-US" dirty="0"/>
          </a:p>
          <a:p>
            <a:r>
              <a:rPr lang="en-US" b="1" dirty="0"/>
              <a:t>Chapter</a:t>
            </a:r>
            <a:r>
              <a:rPr lang="en-US" dirty="0"/>
              <a:t> 7: Data dependency problem, Synchronization and Communication</a:t>
            </a:r>
            <a:endParaRPr lang="en-US" dirty="0"/>
          </a:p>
          <a:p>
            <a:r>
              <a:rPr lang="en-US" b="1" dirty="0"/>
              <a:t>Chapter</a:t>
            </a:r>
            <a:r>
              <a:rPr lang="en-US" dirty="0"/>
              <a:t> 8: Performance Analysis</a:t>
            </a:r>
            <a:endParaRPr lang="en-US" dirty="0"/>
          </a:p>
          <a:p>
            <a:r>
              <a:rPr lang="en-US" b="1" dirty="0"/>
              <a:t>Chapter</a:t>
            </a:r>
            <a:r>
              <a:rPr lang="en-US" dirty="0"/>
              <a:t> 9: Parallel in matrix computation problems</a:t>
            </a:r>
            <a:endParaRPr lang="en-US" dirty="0"/>
          </a:p>
          <a:p>
            <a:r>
              <a:rPr lang="en-US" b="1" dirty="0"/>
              <a:t>Chapter</a:t>
            </a:r>
            <a:r>
              <a:rPr lang="en-US" dirty="0"/>
              <a:t> 10: Parallel in </a:t>
            </a:r>
            <a:r>
              <a:rPr lang="en-US" dirty="0" err="1"/>
              <a:t>PDE</a:t>
            </a:r>
            <a:r>
              <a:rPr lang="en-US" dirty="0"/>
              <a:t> problems</a:t>
            </a:r>
            <a:endParaRPr lang="en-US" dirty="0"/>
          </a:p>
          <a:p>
            <a:r>
              <a:rPr lang="en-US" b="1" dirty="0"/>
              <a:t>Chapter</a:t>
            </a:r>
            <a:r>
              <a:rPr lang="en-US" dirty="0"/>
              <a:t> 11: Parallel in graph problems</a:t>
            </a:r>
            <a:endParaRPr lang="en-US" dirty="0"/>
          </a:p>
          <a:p>
            <a:r>
              <a:rPr lang="en-US" b="1" dirty="0"/>
              <a:t>Chapter</a:t>
            </a:r>
            <a:r>
              <a:rPr lang="en-US" dirty="0"/>
              <a:t> 12: Parallel in sorting problems</a:t>
            </a:r>
            <a:endParaRPr lang="en-US" dirty="0"/>
          </a:p>
          <a:p>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p:cNvSpPr>
          <p:nvPr>
            <p:ph type="title"/>
          </p:nvPr>
        </p:nvSpPr>
        <p:spPr>
          <a:xfrm>
            <a:off x="228600" y="274638"/>
            <a:ext cx="8610600" cy="1020762"/>
          </a:xfrm>
        </p:spPr>
        <p:txBody>
          <a:bodyPr/>
          <a:lstStyle/>
          <a:p>
            <a:pPr algn="ctr"/>
            <a:r>
              <a:rPr lang="en-US" altLang="en-US" sz="4000" dirty="0"/>
              <a:t>References</a:t>
            </a:r>
            <a:endParaRPr lang="en-US" altLang="en-US" sz="4000" dirty="0"/>
          </a:p>
        </p:txBody>
      </p:sp>
      <p:sp>
        <p:nvSpPr>
          <p:cNvPr id="3" name="Content Placeholder 2"/>
          <p:cNvSpPr>
            <a:spLocks noGrp="1" noChangeArrowheads="1"/>
          </p:cNvSpPr>
          <p:nvPr>
            <p:ph idx="1"/>
          </p:nvPr>
        </p:nvSpPr>
        <p:spPr>
          <a:xfrm>
            <a:off x="228600" y="1447799"/>
            <a:ext cx="8610600" cy="3928431"/>
          </a:xfrm>
        </p:spPr>
        <p:txBody>
          <a:bodyPr>
            <a:normAutofit/>
          </a:bodyPr>
          <a:lstStyle/>
          <a:p>
            <a:r>
              <a:rPr lang="en-US" altLang="en-US" dirty="0"/>
              <a:t>Quinn, Michael J: Parallel Programming in C with </a:t>
            </a:r>
            <a:r>
              <a:rPr lang="en-US" altLang="en-US" dirty="0" err="1"/>
              <a:t>MPI</a:t>
            </a:r>
            <a:r>
              <a:rPr lang="en-US" altLang="en-US" dirty="0"/>
              <a:t> and OpenMP. McGraw Hill, 2004, ISBN: 0072822562, 1st Edition</a:t>
            </a:r>
            <a:endParaRPr lang="en-US" altLang="en-US" dirty="0"/>
          </a:p>
          <a:p>
            <a:r>
              <a:rPr lang="en-US" altLang="en-US" dirty="0" err="1"/>
              <a:t>Braunl</a:t>
            </a:r>
            <a:r>
              <a:rPr lang="en-US" altLang="en-US" dirty="0"/>
              <a:t>, T., Parallel Image Processing, Springer, 2001, ISBN 3-540-67400-4</a:t>
            </a:r>
            <a:endParaRPr lang="en-US" altLang="en-US" dirty="0"/>
          </a:p>
          <a:p>
            <a:r>
              <a:rPr lang="en-US" dirty="0"/>
              <a:t>Sanders, Jason, and Edward </a:t>
            </a:r>
            <a:r>
              <a:rPr lang="en-US" dirty="0" err="1"/>
              <a:t>Kandrot</a:t>
            </a:r>
            <a:r>
              <a:rPr lang="en-US" dirty="0"/>
              <a:t>. </a:t>
            </a:r>
            <a:r>
              <a:rPr lang="en-US" i="1" dirty="0" err="1"/>
              <a:t>CUDA</a:t>
            </a:r>
            <a:r>
              <a:rPr lang="en-US" i="1" dirty="0"/>
              <a:t> by example: an introduction to general-purpose GPU programming</a:t>
            </a:r>
            <a:r>
              <a:rPr lang="en-US" dirty="0"/>
              <a:t>. Addison-Wesley Professional, 2010.</a:t>
            </a:r>
            <a:endParaRPr lang="en-US" altLang="en-US"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6 8 9 F 5 2 2 A 5 6 1 A 6 2 4 8 9 5 7 6 5 0 5 3 4 C 3 3 C 2 A F "   m a : c o n t e n t T y p e V e r s i o n = " 0 "   m a : c o n t e n t T y p e D e s c r i p t i o n = " C r e a t e   a   n e w   d o c u m e n t . "   m a : c o n t e n t T y p e S c o p e = " "   m a : v e r s i o n I D = " f 9 d 5 6 b a 6 f d d 8 3 f a 9 8 3 0 d 5 6 9 9 c 5 7 4 6 9 5 4 "   x m l n s : c t = " h t t p : / / s c h e m a s . m i c r o s o f t . c o m / o f f i c e / 2 0 0 6 / m e t a d a t a / c o n t e n t T y p e "   x m l n s : m a = " h t t p : / / s c h e m a s . m i c r o s o f t . c o m / o f f i c e / 2 0 0 6 / m e t a d a t a / p r o p e r t i e s / m e t a A t t r i b u t e s " >  
 < x s d : s c h e m a   t a r g e t N a m e s p a c e = " h t t p : / / s c h e m a s . m i c r o s o f t . c o m / o f f i c e / 2 0 0 6 / m e t a d a t a / p r o p e r t i e s "   m a : r o o t = " t r u e "   m a : f i e l d s I D = " 6 3 f 9 c a 9 e d 2 b 1 b 5 2 6 f f d f 7 0 8 5 9 b 8 4 e 6 2 e "   x m l n s : x s d = " h t t p : / / w w w . w 3 . o r g / 2 0 0 1 / X M L S c h e m a "   x m l n s : x s = " h t t p : / / w w w . w 3 . o r g / 2 0 0 1 / X M L S c h e m a "   x m l n s : p = " h t t p : / / s c h e m a s . m i c r o s o f t . c o m / o f f i c e / 2 0 0 6 / m e t a d a t a / p r o p e r t i e s " >  
 < x s d : e l e m e n t   n a m e = " p r o p e r t i e s " >  
 < x s d : c o m p l e x T y p e >  
 < x s d : s e q u e n c e >  
 < x s d : e l e m e n t   n a m e = " d o c u m e n t M a n a g e m e n t " >  
 < x s d : c o m p l e x T y p e >  
 < x s d : a l l / >  
 < / x s d : c o m p l e x T y p e >  
 < / x s d : e l e m e n t >  
 < / x s d : s e q u e n c e > 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p : p r o p e r t i e s > 
</file>

<file path=customXml/itemProps1.xml><?xml version="1.0" encoding="utf-8"?>
<ds:datastoreItem xmlns:ds="http://schemas.openxmlformats.org/officeDocument/2006/customXml" ds:itemID="{2FD1F283-2E6E-49AF-B378-56BDD2E9E528}">
  <ds:schemaRefs/>
</ds:datastoreItem>
</file>

<file path=customXml/itemProps2.xml><?xml version="1.0" encoding="utf-8"?>
<ds:datastoreItem xmlns:ds="http://schemas.openxmlformats.org/officeDocument/2006/customXml" ds:itemID="{AE9255B6-CB0F-40EE-A8EE-AA2CE6509E20}">
  <ds:schemaRefs/>
</ds:datastoreItem>
</file>

<file path=customXml/itemProps3.xml><?xml version="1.0" encoding="utf-8"?>
<ds:datastoreItem xmlns:ds="http://schemas.openxmlformats.org/officeDocument/2006/customXml" ds:itemID="{F0B09169-F9D1-4072-A597-6AB78FB8BA08}">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2381</Words>
  <Application>WPS Presentation</Application>
  <PresentationFormat>On-screen Show (4:3)</PresentationFormat>
  <Paragraphs>123</Paragraphs>
  <Slides>9</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SimSun</vt:lpstr>
      <vt:lpstr>Wingdings</vt:lpstr>
      <vt:lpstr>Times New Roman</vt:lpstr>
      <vt:lpstr>MS PGothic</vt:lpstr>
      <vt:lpstr>.VnVogue</vt:lpstr>
      <vt:lpstr>.VnArial</vt:lpstr>
      <vt:lpstr>CN-Deva</vt:lpstr>
      <vt:lpstr>Calibri</vt:lpstr>
      <vt:lpstr>Microsoft YaHei</vt:lpstr>
      <vt:lpstr>Arial Unicode MS</vt:lpstr>
      <vt:lpstr>等线 Light</vt:lpstr>
      <vt:lpstr>等线</vt:lpstr>
      <vt:lpstr>Yu Gothic</vt:lpstr>
      <vt:lpstr>Office Theme</vt:lpstr>
      <vt:lpstr>PowerPoint 演示文稿</vt:lpstr>
      <vt:lpstr> </vt:lpstr>
      <vt:lpstr>Lecturer</vt:lpstr>
      <vt:lpstr>GENERAL INFORMATION</vt:lpstr>
      <vt:lpstr>Objectives</vt:lpstr>
      <vt:lpstr>Contents</vt:lpstr>
      <vt:lpstr>EVALUATION</vt:lpstr>
      <vt:lpstr>Topics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Long Long</dc:creator>
  <cp:lastModifiedBy>12-19-11-1-2023</cp:lastModifiedBy>
  <cp:revision>355</cp:revision>
  <dcterms:created xsi:type="dcterms:W3CDTF">2020-04-20T02:25:00Z</dcterms:created>
  <dcterms:modified xsi:type="dcterms:W3CDTF">2024-02-22T00:08:23Z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0x010100689F522A561A6248957650534C33C2AF</vt:lpwstr>
  </property>
  <property fmtid="{D5CDD505-2E9C-101B-9397-08002B2CF9AE}" pid="3" name="ICV">
    <vt:lpwstr>6646CF6AE9B34E8785B6A7C7CBF48722_12</vt:lpwstr>
  </property>
  <property fmtid="{D5CDD505-2E9C-101B-9397-08002B2CF9AE}" pid="4" name="KSOProductBuildVer">
    <vt:lpwstr>1033-12.2.0.13431</vt:lpwstr>
  </property>
</Properties>
</file>