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LiSbmJuRsggYNUbDWPGwRwnh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Questrial-regular.fnt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Lato-boldItalic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2.xml"/><Relationship Id="rId24" Type="http://schemas.openxmlformats.org/officeDocument/2006/relationships/font" Target="fonts/Lato-italic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font" Target="fonts/Lato-bold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font" Target="fonts/Lato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customschemas.google.com/relationships/presentationmetadata" Target="metadata"/><Relationship Id="rId14" Type="http://schemas.openxmlformats.org/officeDocument/2006/relationships/slide" Target="slides/slide10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D:\study\dh-bach-khoa\02-2024%20-%205-2024\Deep%20learning\project%20accurary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Độ chính xác</a:t>
            </a:r>
          </a:p>
        </c:rich>
      </c:tx>
      <c:layout>
        <c:manualLayout>
          <c:xMode val="edge"/>
          <c:yMode val="edge"/>
          <c:x val="0.411644736842105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'project accurary.csv'!$G$1</c:f>
              <c:strCache>
                <c:ptCount val="1"/>
                <c:pt idx="0">
                  <c:v>Huấn luyện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'project accurary.csv'!$G$2:$G$41</c:f>
              <c:numCache>
                <c:formatCode>General</c:formatCode>
                <c:ptCount val="40"/>
                <c:pt idx="0">
                  <c:v>51</c:v>
                </c:pt>
                <c:pt idx="1">
                  <c:v>54.1</c:v>
                </c:pt>
                <c:pt idx="2">
                  <c:v>87.2</c:v>
                </c:pt>
                <c:pt idx="3">
                  <c:v>86.8</c:v>
                </c:pt>
                <c:pt idx="4">
                  <c:v>87.2</c:v>
                </c:pt>
                <c:pt idx="5">
                  <c:v>88.5</c:v>
                </c:pt>
                <c:pt idx="6">
                  <c:v>89.2</c:v>
                </c:pt>
                <c:pt idx="7">
                  <c:v>89.2</c:v>
                </c:pt>
                <c:pt idx="8">
                  <c:v>88.5</c:v>
                </c:pt>
                <c:pt idx="9">
                  <c:v>89.2</c:v>
                </c:pt>
                <c:pt idx="10">
                  <c:v>89.5</c:v>
                </c:pt>
                <c:pt idx="11">
                  <c:v>91.6</c:v>
                </c:pt>
                <c:pt idx="12">
                  <c:v>89.9</c:v>
                </c:pt>
                <c:pt idx="13">
                  <c:v>89.9</c:v>
                </c:pt>
                <c:pt idx="14">
                  <c:v>91.9</c:v>
                </c:pt>
                <c:pt idx="15">
                  <c:v>91.9</c:v>
                </c:pt>
                <c:pt idx="16">
                  <c:v>92.6</c:v>
                </c:pt>
                <c:pt idx="17">
                  <c:v>94.3</c:v>
                </c:pt>
                <c:pt idx="18">
                  <c:v>94.6</c:v>
                </c:pt>
                <c:pt idx="19">
                  <c:v>95.9</c:v>
                </c:pt>
                <c:pt idx="20">
                  <c:v>97</c:v>
                </c:pt>
                <c:pt idx="21">
                  <c:v>97</c:v>
                </c:pt>
                <c:pt idx="22">
                  <c:v>97</c:v>
                </c:pt>
                <c:pt idx="23">
                  <c:v>97.6</c:v>
                </c:pt>
                <c:pt idx="24">
                  <c:v>95.9</c:v>
                </c:pt>
                <c:pt idx="25">
                  <c:v>98</c:v>
                </c:pt>
                <c:pt idx="26">
                  <c:v>98.6</c:v>
                </c:pt>
                <c:pt idx="27">
                  <c:v>97.6</c:v>
                </c:pt>
                <c:pt idx="28">
                  <c:v>96.3</c:v>
                </c:pt>
                <c:pt idx="29">
                  <c:v>99</c:v>
                </c:pt>
                <c:pt idx="30">
                  <c:v>98.3</c:v>
                </c:pt>
                <c:pt idx="31">
                  <c:v>97.6</c:v>
                </c:pt>
                <c:pt idx="32">
                  <c:v>96.6</c:v>
                </c:pt>
                <c:pt idx="33">
                  <c:v>96.3</c:v>
                </c:pt>
                <c:pt idx="34">
                  <c:v>99</c:v>
                </c:pt>
                <c:pt idx="35">
                  <c:v>99.3</c:v>
                </c:pt>
                <c:pt idx="36">
                  <c:v>99.7</c:v>
                </c:pt>
                <c:pt idx="37">
                  <c:v>99.7</c:v>
                </c:pt>
                <c:pt idx="38">
                  <c:v>99.7</c:v>
                </c:pt>
                <c:pt idx="3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'project accurary.csv'!$H$1</c:f>
              <c:strCache>
                <c:ptCount val="1"/>
                <c:pt idx="0">
                  <c:v>Kiểm nghiệm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'project accurary.csv'!$H$2:$H$41</c:f>
              <c:numCache>
                <c:formatCode>General</c:formatCode>
                <c:ptCount val="40"/>
                <c:pt idx="0">
                  <c:v>51.4</c:v>
                </c:pt>
                <c:pt idx="1">
                  <c:v>68.9</c:v>
                </c:pt>
                <c:pt idx="2">
                  <c:v>83.8</c:v>
                </c:pt>
                <c:pt idx="3">
                  <c:v>87.8</c:v>
                </c:pt>
                <c:pt idx="4">
                  <c:v>82.4</c:v>
                </c:pt>
                <c:pt idx="5">
                  <c:v>87.8</c:v>
                </c:pt>
                <c:pt idx="6">
                  <c:v>87.8</c:v>
                </c:pt>
                <c:pt idx="7">
                  <c:v>90.5</c:v>
                </c:pt>
                <c:pt idx="8">
                  <c:v>90.5</c:v>
                </c:pt>
                <c:pt idx="9">
                  <c:v>90.5</c:v>
                </c:pt>
                <c:pt idx="10">
                  <c:v>89.2</c:v>
                </c:pt>
                <c:pt idx="11">
                  <c:v>90.5</c:v>
                </c:pt>
                <c:pt idx="12">
                  <c:v>89.2</c:v>
                </c:pt>
                <c:pt idx="13">
                  <c:v>91.9</c:v>
                </c:pt>
                <c:pt idx="14">
                  <c:v>90.5</c:v>
                </c:pt>
                <c:pt idx="15">
                  <c:v>97.3</c:v>
                </c:pt>
                <c:pt idx="16">
                  <c:v>93.2</c:v>
                </c:pt>
                <c:pt idx="17">
                  <c:v>90.5</c:v>
                </c:pt>
                <c:pt idx="18">
                  <c:v>95.9</c:v>
                </c:pt>
                <c:pt idx="19">
                  <c:v>95.9</c:v>
                </c:pt>
                <c:pt idx="20">
                  <c:v>94.6</c:v>
                </c:pt>
                <c:pt idx="21">
                  <c:v>94.6</c:v>
                </c:pt>
                <c:pt idx="22">
                  <c:v>93.2</c:v>
                </c:pt>
                <c:pt idx="23">
                  <c:v>94.6</c:v>
                </c:pt>
                <c:pt idx="24">
                  <c:v>94.6</c:v>
                </c:pt>
                <c:pt idx="25">
                  <c:v>94.6</c:v>
                </c:pt>
                <c:pt idx="26">
                  <c:v>97.3</c:v>
                </c:pt>
                <c:pt idx="27">
                  <c:v>91.9</c:v>
                </c:pt>
                <c:pt idx="28">
                  <c:v>94.6</c:v>
                </c:pt>
                <c:pt idx="29">
                  <c:v>94.6</c:v>
                </c:pt>
                <c:pt idx="30">
                  <c:v>91.9</c:v>
                </c:pt>
                <c:pt idx="31">
                  <c:v>95.9</c:v>
                </c:pt>
                <c:pt idx="32">
                  <c:v>89.2</c:v>
                </c:pt>
                <c:pt idx="33">
                  <c:v>94.6</c:v>
                </c:pt>
                <c:pt idx="34">
                  <c:v>94.6</c:v>
                </c:pt>
                <c:pt idx="35">
                  <c:v>93.2</c:v>
                </c:pt>
                <c:pt idx="36">
                  <c:v>94.6</c:v>
                </c:pt>
                <c:pt idx="37">
                  <c:v>94.6</c:v>
                </c:pt>
                <c:pt idx="38">
                  <c:v>94.6</c:v>
                </c:pt>
                <c:pt idx="39">
                  <c:v>95.9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784654"/>
        <c:axId val="337905819"/>
      </c:lineChart>
      <c:catAx>
        <c:axId val="2057846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Chu kỳ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7905819"/>
        <c:crosses val="autoZero"/>
        <c:auto val="1"/>
        <c:lblAlgn val="ctr"/>
        <c:lblOffset val="100"/>
        <c:noMultiLvlLbl val="0"/>
      </c:catAx>
      <c:valAx>
        <c:axId val="3379058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Phần trăm</a:t>
                </a:r>
              </a:p>
            </c:rich>
          </c:tx>
          <c:layout>
            <c:manualLayout>
              <c:xMode val="edge"/>
              <c:yMode val="edge"/>
              <c:x val="0.0213198953386956"/>
              <c:y val="0.362121508107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846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0" y="0"/>
            <a:ext cx="9144000" cy="78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 b="1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918210" y="2921635"/>
            <a:ext cx="529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-US" sz="4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Workflow</a:t>
            </a:r>
            <a:endParaRPr b="1" sz="4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scope: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preprocessed data of Osaka University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Applying CNN “</a:t>
            </a:r>
            <a:r>
              <a:rPr lang="en-US"/>
              <a:t>Convolutional Neural Network</a:t>
            </a:r>
            <a:r>
              <a:rPr lang="en-US"/>
              <a:t>” to extract features from data and using MLP “Multi-layered Perceptron” model to classify the gender of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Workflow: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Cleaning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Designing layers</a:t>
            </a:r>
            <a:r>
              <a:rPr lang="en-US" sz="24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 training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 testing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some missing images in the data packages of Osaka University, we have to filter </a:t>
            </a:r>
            <a:r>
              <a:rPr lang="en-US" sz="2800"/>
              <a:t>missing</a:t>
            </a:r>
            <a:r>
              <a:rPr lang="en-US" sz="2800"/>
              <a:t> data and remove all records which their genders are missing. 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lab provides</a:t>
            </a:r>
            <a:r>
              <a:rPr lang="en-US"/>
              <a:t> 10306 </a:t>
            </a:r>
            <a:r>
              <a:rPr lang="en-US"/>
              <a:t>objects</a:t>
            </a:r>
            <a:r>
              <a:rPr lang="en-US"/>
              <a:t>, but there are less than </a:t>
            </a:r>
            <a:r>
              <a:rPr lang="en-US"/>
              <a:t>9750 silhouette per view angle.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Preprocessing notebook :  https://colab.research.google.com/drive/154wHvUNy2m9hmGtEH07DYo5RPpkseybm?usp=sharing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LAYERS DESIGN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uses 3 CNN layers to create feature maps that summarize the presence of features in the input image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Layer 1: in_channels=1, out_channels=6, kernel_size=5, stride=1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Layer </a:t>
            </a:r>
            <a:r>
              <a:rPr lang="en-US"/>
              <a:t>2: in_channels=6, out_channels=16, kernel_size=5, stride=1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Layer </a:t>
            </a:r>
            <a:r>
              <a:rPr lang="en-US"/>
              <a:t>3: in_channels=16, out_channels=120, kernel_size=5, stride=1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Pooling is used between CNN layers</a:t>
            </a:r>
            <a:r>
              <a:rPr lang="en-US"/>
              <a:t>: kernel_size=2, stride=2,  to compute the average presence of a feature within a patch of the feature map</a:t>
            </a:r>
            <a:endParaRPr/>
          </a:p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LAYERS DESIGN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Pooling layers reduce the number of parameters to learn and the computational load.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help prevent overfitting by summarizing features and reducing noise.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MODEL TRAINING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is training on Kaggle in order to use its GPU power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 time is about 1 hour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Kaggle notebook: https://www.kaggle.com/code/lehoanglonglong/hust-gait-recognition-6-5-2024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MODEL ACCURACY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16"/>
          <p:cNvGraphicFramePr/>
          <p:nvPr/>
        </p:nvGraphicFramePr>
        <p:xfrm>
          <a:off x="235077" y="841247"/>
          <a:ext cx="8674100" cy="530339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lang="en-US" sz="4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Thanks</a:t>
            </a:r>
            <a:r>
              <a:rPr b="1" lang="en-US" sz="4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!</a:t>
            </a:r>
            <a:endParaRPr b="1" sz="48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93736" y="1419587"/>
            <a:ext cx="8396691" cy="1953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/>
              <a:buNone/>
            </a:pPr>
            <a:r>
              <a:rPr b="1" lang="en-US" sz="3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Middle Project Report</a:t>
            </a:r>
            <a:r>
              <a:rPr b="1" i="0" lang="en-US" sz="3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i="0" sz="32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-US" sz="3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Deep Learning</a:t>
            </a:r>
            <a:endParaRPr b="1" i="0" sz="32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-US" sz="3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Computer Vision</a:t>
            </a:r>
            <a:endParaRPr b="1" i="0" sz="32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Lato"/>
              <a:buNone/>
            </a:pPr>
            <a:r>
              <a:t/>
            </a:r>
            <a:endParaRPr b="1" i="0" sz="46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13012" y="4135700"/>
            <a:ext cx="7619943" cy="2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b="1" lang="en-US" sz="2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Instructor</a:t>
            </a:r>
            <a:r>
              <a:rPr b="1" i="0" lang="en-US" sz="2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US" sz="2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Dr</a:t>
            </a:r>
            <a:r>
              <a:rPr b="1" i="0" lang="en-US" sz="2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Ngô Thanh Tùng</a:t>
            </a:r>
            <a:endParaRPr b="1" i="0" sz="2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b="1" lang="en-US" sz="2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Student</a:t>
            </a:r>
            <a:r>
              <a:rPr b="1" i="0" lang="en-US" sz="2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 Lê Hoàng Long - 20232099M - 23B-IT-KHDL-E</a:t>
            </a:r>
            <a:endParaRPr b="1" i="0" sz="2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statement: “Gait recognition”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0" y="79375"/>
            <a:ext cx="86741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So sánh MS Word và LaTeX</a:t>
            </a:r>
            <a:endParaRPr b="1" sz="4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641480" y="2781796"/>
            <a:ext cx="7473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-US" sz="4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Problem statement: “Gait recognition”</a:t>
            </a:r>
            <a:endParaRPr b="1" i="0" sz="40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Problem statement: “Gait recognition”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Gait recognition is a fascinating biometric technology that uses an individual’s walking pattern as a means of identification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Gait refers to the unique way a person walks, which includes various traits such as stride length, arm swing, limb movement, and more.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Gait recognition systems leverage these distinctive features to identify individuals without direct contact.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Unlike face recognition or fingerprints, gait recognition can work even if the person’s face is not visible or if they are wearing a mask.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Problem statement: “Gait recognition”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Recognition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collecting:</a:t>
            </a:r>
            <a:endParaRPr/>
          </a:p>
          <a:p>
            <a:pPr indent="-254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Gait data is acquired using various sources such as video cameras or motion sensors.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system records the person’s walking movements.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Silhouette Segmentation: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Computer Vision (CV) algorithms detect the human silhouette in video footage.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system identifies contours and segments individual human features.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silhouette represents the shape of the body during walking.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Extraction and Classification: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Algorithms extract relevant features from the gait data.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Machine learning techniques improve the recognition system based on data and models obtained.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Problem statement: “Gait recognition”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accuracy of “Gait Recognition Systems”: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Gait recognition provides a secure and reliable alternative to fingerprint and face recognition.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challenging to distinguish between false and authentic signals due to the uniqueness of each person’s gait.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 of </a:t>
            </a:r>
            <a:r>
              <a:rPr lang="en-US"/>
              <a:t>“Gait Recognition Systems”: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Unobtrusive and non-invasive.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Works even when the face is obscured.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person’s gait is unique.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 of </a:t>
            </a:r>
            <a:r>
              <a:rPr lang="en-US"/>
              <a:t>“Gait Recognition Systems”: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Requires good-quality video footage.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Environmental factors (e.g., terrain, footwear) can affect accuracy.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681134" y="2794583"/>
            <a:ext cx="86741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ato"/>
              <a:buNone/>
            </a:pPr>
            <a:r>
              <a:rPr b="1" lang="en-US" sz="40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2. References</a:t>
            </a:r>
            <a:endParaRPr b="1" sz="4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OU-ISIR Biometric Database: http://www.am.sanken.osaka-u.ac.jp/BiometricDB/GaitMVLP.html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C. Xu et al., "Real-Time Gait-Based Age Estimation and Gender Classification from a Single Image," 2021 IEEE Winter Conference on Applications of Computer Vision (WACV), Waikoloa, HI, USA, 2021, pp. 3459-3469, doi: 10.1109/WACV48630.2021.00350.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S. I. Gillani, M. A. Azam and M. Ehatisham-ul-Haq, "Age Estimation and Gender Classification Based on Human Gait Analysis," 2020 International Conference on Emerging Trends in Smart Technologies (ICETST), Karachi, Pakistan, 2020, pp. 1-6, doi: 10.1109/ICETST49965.2020.9080735.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Shehata, A., Alsherfawi, A., Gäher, L., Li, X., Makihara, Y., &amp; Yagi, Y. (2023). Online model-based gait age and gender estimation. 2023 IEEE International Joint Conference on Biometrics (IJCB). https://doi.org/10.1109/ijcb57857.2023.10449144</a:t>
            </a:r>
            <a:endParaRPr sz="2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ST PPT Template 2021 ( Blue 3X4)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D890284D4864E98D38D4F68FE91B6" ma:contentTypeVersion="5" ma:contentTypeDescription="Create a new document." ma:contentTypeScope="" ma:versionID="7812fbf66ba394c43ee3bf30ae04d530">
  <xsd:schema xmlns:xsd="http://www.w3.org/2001/XMLSchema" xmlns:xs="http://www.w3.org/2001/XMLSchema" xmlns:p="http://schemas.microsoft.com/office/2006/metadata/properties" xmlns:ns2="a3775672-6cd0-4341-9853-df785c89980f" targetNamespace="http://schemas.microsoft.com/office/2006/metadata/properties" ma:root="true" ma:fieldsID="cc8b9f961b045de6c69246ee77b153b6" ns2:_="">
    <xsd:import namespace="a3775672-6cd0-4341-9853-df785c89980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75672-6cd0-4341-9853-df785c89980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11B1FB-480F-407F-A550-801DB6D04D5E}"/>
</file>

<file path=customXml/itemProps2.xml><?xml version="1.0" encoding="utf-8"?>
<ds:datastoreItem xmlns:ds="http://schemas.openxmlformats.org/officeDocument/2006/customXml" ds:itemID="{9BF94E07-D860-4399-8553-78B2F1F32F6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2021-05-28T04:32:00Z</dcterms:created>
  <dc:creator>Phong TT &amp; QTTH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0x0101000044818D53F76944AC0EE22F9B0720B4</vt:lpwstr>
  </property>
  <property fmtid="{D5CDD505-2E9C-101B-9397-08002B2CF9AE}" pid="3" name="MediaServiceImageTags">
    <vt:lpwstr/>
  </property>
  <property fmtid="{D5CDD505-2E9C-101B-9397-08002B2CF9AE}" pid="4" name="ICV">
    <vt:lpwstr>A32E66E23F3C4D62BA9E5D5E07B4350C_12</vt:lpwstr>
  </property>
  <property fmtid="{D5CDD505-2E9C-101B-9397-08002B2CF9AE}" pid="5" name="KSOProductBuildVer">
    <vt:lpwstr>1033-12.2.0.16909</vt:lpwstr>
  </property>
</Properties>
</file>