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5" r:id="rId3"/>
    <p:sldId id="276" r:id="rId4"/>
    <p:sldId id="257" r:id="rId5"/>
    <p:sldId id="265" r:id="rId6"/>
    <p:sldId id="277" r:id="rId7"/>
    <p:sldId id="278" r:id="rId8"/>
    <p:sldId id="279" r:id="rId9"/>
    <p:sldId id="280" r:id="rId10"/>
    <p:sldId id="281" r:id="rId11"/>
    <p:sldId id="282" r:id="rId12"/>
    <p:sldId id="295" r:id="rId13"/>
    <p:sldId id="283" r:id="rId14"/>
    <p:sldId id="284" r:id="rId15"/>
    <p:sldId id="288" r:id="rId16"/>
    <p:sldId id="285" r:id="rId17"/>
    <p:sldId id="289" r:id="rId18"/>
    <p:sldId id="286" r:id="rId19"/>
    <p:sldId id="290" r:id="rId20"/>
    <p:sldId id="287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</a:fld>
            <a:endParaRPr lang="en-US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7: ………………………………………</a:t>
            </a:r>
            <a:endParaRPr lang="en-US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8: ………………………………………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</a:fld>
            <a:endParaRPr lang="en-US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9: ………………………………………</a:t>
            </a:r>
            <a:endParaRPr lang="en-US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/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</a:fld>
            <a:endParaRPr lang="en-US"/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 ………………………………………</a:t>
            </a:r>
            <a:endParaRPr lang="en-US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2: ………………………………………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</a:fld>
            <a:endParaRPr lang="en-US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3: ………………………………………</a:t>
            </a:r>
            <a:endParaRPr lang="en-US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8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9" name="Title 6"/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4: ………………………………………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5: ……………………………………</a:t>
            </a:r>
            <a:endParaRPr lang="en-US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6: ………………………………………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</a:fld>
            <a:endParaRPr lang="en-US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2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hyperlink" Target="https://www.wikidata.org/wiki/" TargetMode="External"/><Relationship Id="rId2" Type="http://schemas.openxmlformats.org/officeDocument/2006/relationships/hyperlink" Target="https://github.com/hoanglong1712/Dai-Hoc-Bach-Khoa-Ha-Noi/tree/main/Web%20ng%E1%BB%AF%20ngh%C4%A9a%20Semantic%20Web/project%201%20version%202" TargetMode="External"/><Relationship Id="rId1" Type="http://schemas.openxmlformats.org/officeDocument/2006/relationships/hyperlink" Target="https://www.kaggle.com/datasets/vivovinco/20212022-football-player-stat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Transform collected data into 4* standard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2917" y="853407"/>
            <a:ext cx="8674100" cy="5303393"/>
          </a:xfrm>
        </p:spPr>
        <p:txBody>
          <a:bodyPr lIns="91440" tIns="45720" rIns="91440" bIns="45720" anchor="t"/>
          <a:lstStyle/>
          <a:p>
            <a:pPr lvl="1"/>
            <a:endParaRPr lang="en-US"/>
          </a:p>
          <a:p>
            <a:pPr lvl="1"/>
            <a:r>
              <a:rPr lang="en-US" dirty="0">
                <a:latin typeface="Lato"/>
                <a:ea typeface="Lato"/>
                <a:cs typeface="Lato"/>
              </a:rPr>
              <a:t>Step to transform collected data to 4* standard</a:t>
            </a: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r>
              <a:rPr lang="en-US" sz="2400" dirty="0">
                <a:latin typeface="Lato"/>
                <a:ea typeface="Lato"/>
                <a:cs typeface="Lato"/>
              </a:rPr>
              <a:t>Tournament becomes http://www.semanticweb.org/ontologies/2025/football/League</a:t>
            </a:r>
            <a:endParaRPr lang="en-US" sz="2400" dirty="0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r>
              <a:rPr lang="en-US" sz="2400" dirty="0">
                <a:latin typeface="Lato"/>
                <a:ea typeface="Lato"/>
                <a:cs typeface="Lato"/>
              </a:rPr>
              <a:t>Player becomes http://www.semanticweb.org/ontologies/2025/football/Player</a:t>
            </a:r>
            <a:endParaRPr lang="en-US" sz="2400" dirty="0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r>
              <a:rPr lang="en-US" sz="2400" dirty="0">
                <a:latin typeface="Lato"/>
                <a:ea typeface="Lato"/>
                <a:cs typeface="Lato"/>
              </a:rPr>
              <a:t>Age becomes http://www.semanticweb.org/ontologies/2025/football/age</a:t>
            </a:r>
            <a:endParaRPr lang="en-US" sz="2400" dirty="0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r>
              <a:rPr lang="en-US" sz="2400" dirty="0">
                <a:latin typeface="Lato"/>
                <a:ea typeface="Lato"/>
                <a:cs typeface="Lato"/>
              </a:rPr>
              <a:t>Pos becomes http://www.semanticweb.org/ontologies/2025/football/position</a:t>
            </a:r>
            <a:endParaRPr lang="en-US" sz="2400" dirty="0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  <a:sym typeface="+mn-ea"/>
              </a:rPr>
              <a:t>Transform collected data into 4* standard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lvl="2">
              <a:buFont typeface="Wingdings" panose="05000000000000000000" pitchFamily="34" charset="0"/>
              <a:buChar char="§"/>
            </a:pPr>
            <a:r>
              <a:rPr lang="en-US" sz="2400" dirty="0">
                <a:latin typeface="Lato"/>
                <a:ea typeface="Lato"/>
                <a:cs typeface="Lato"/>
                <a:sym typeface="+mn-ea"/>
              </a:rPr>
              <a:t>Nation becomes http://www.semanticweb.org/ontologies/2025/football/nationality</a:t>
            </a:r>
            <a:endParaRPr lang="en-US" sz="2400" dirty="0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r>
              <a:rPr lang="en-US" sz="2400" dirty="0">
                <a:latin typeface="Lato"/>
                <a:ea typeface="Lato"/>
                <a:cs typeface="Lato"/>
                <a:sym typeface="+mn-ea"/>
              </a:rPr>
              <a:t>Squad becomes http://www.semanticweb.org/ontologies/2025/football/Team</a:t>
            </a:r>
            <a:endParaRPr lang="en-US" sz="2400" dirty="0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 sz="2800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 sz="2800">
              <a:latin typeface="Lato"/>
              <a:ea typeface="Lato"/>
              <a:cs typeface="Lato"/>
            </a:endParaRP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Establish links to other datasets to obtain 5* standard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lvl="1"/>
            <a:endParaRPr lang="en-US"/>
          </a:p>
          <a:p>
            <a:pPr lvl="1"/>
            <a:r>
              <a:rPr lang="en-US">
                <a:latin typeface="Lato"/>
                <a:ea typeface="Lato"/>
                <a:cs typeface="Lato"/>
              </a:rPr>
              <a:t>Data enrichment</a:t>
            </a:r>
            <a:endParaRPr lang="en-US"/>
          </a:p>
          <a:p>
            <a:pPr lvl="2">
              <a:buFont typeface="Wingdings" panose="05000000000000000000" pitchFamily="34" charset="0"/>
              <a:buChar char="§"/>
            </a:pPr>
            <a:r>
              <a:rPr lang="en-US">
                <a:latin typeface="Lato"/>
                <a:ea typeface="Lato"/>
                <a:cs typeface="Lato"/>
              </a:rPr>
              <a:t>Link to Wikidata.org</a:t>
            </a:r>
            <a:endParaRPr lang="en-US">
              <a:latin typeface="Lato"/>
              <a:ea typeface="Lato"/>
              <a:cs typeface="Lato"/>
            </a:endParaRPr>
          </a:p>
          <a:p>
            <a:pPr lvl="3"/>
            <a:r>
              <a:rPr lang="en-US">
                <a:latin typeface="Lato"/>
                <a:ea typeface="Lato"/>
                <a:cs typeface="Lato"/>
              </a:rPr>
              <a:t>Each player has a link to Wikidata.org</a:t>
            </a:r>
            <a:endParaRPr lang="en-US">
              <a:latin typeface="Lato"/>
              <a:ea typeface="Lato"/>
              <a:cs typeface="Lato"/>
            </a:endParaRPr>
          </a:p>
          <a:p>
            <a:pPr lvl="3"/>
            <a:r>
              <a:rPr lang="en-US">
                <a:latin typeface="Lato"/>
                <a:ea typeface="Lato"/>
                <a:cs typeface="Lato"/>
              </a:rPr>
              <a:t>Each team has a link to Wikidata.org</a:t>
            </a: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r>
              <a:rPr lang="en-US">
                <a:latin typeface="Lato"/>
                <a:ea typeface="Lato"/>
                <a:cs typeface="Lato"/>
              </a:rPr>
              <a:t>Link to homepage</a:t>
            </a:r>
            <a:endParaRPr lang="en-US">
              <a:latin typeface="Lato"/>
              <a:ea typeface="Lato"/>
              <a:cs typeface="Lato"/>
            </a:endParaRPr>
          </a:p>
          <a:p>
            <a:pPr lvl="3"/>
            <a:r>
              <a:rPr lang="en-US">
                <a:latin typeface="Lato"/>
                <a:ea typeface="Lato"/>
                <a:cs typeface="Lato"/>
              </a:rPr>
              <a:t>Each team has a link the its official homepage</a:t>
            </a:r>
            <a:endParaRPr lang="en-US">
              <a:latin typeface="Lato"/>
              <a:ea typeface="Lato"/>
              <a:cs typeface="Lato"/>
            </a:endParaRPr>
          </a:p>
          <a:p>
            <a:pPr lvl="1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1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Interface via SPARQL endpoint/</a:t>
            </a:r>
            <a:r>
              <a:rPr lang="en-US" b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termnal</a:t>
            </a:r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 to query data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lvl="1"/>
            <a:r>
              <a:rPr lang="en-US" dirty="0">
                <a:latin typeface="Lato"/>
                <a:ea typeface="Lato"/>
                <a:cs typeface="Lato"/>
              </a:rPr>
              <a:t>Collecting name of all teams and leagues </a:t>
            </a:r>
            <a:endParaRPr lang="en-US" dirty="0"/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owl: &lt;http://www.w3.org/2002/07/owl#&gt; </a:t>
            </a:r>
            <a:endParaRPr lang="en-US" sz="2000">
              <a:solidFill>
                <a:schemeClr val="accent1"/>
              </a:solidFill>
              <a:latin typeface="Calibri" panose="020F0502020204030204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rdf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&lt;http://www.w3.org/1999/02/22-rdf-syntax-ns#&gt; </a:t>
            </a:r>
            <a:endParaRPr lang="en-US" sz="2000">
              <a:solidFill>
                <a:schemeClr val="accent1"/>
              </a:solidFill>
              <a:latin typeface="Calibri" panose="020F0502020204030204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xml: &lt;http://www.w3.org/XML/1998/namespace&gt; </a:t>
            </a:r>
            <a:endParaRPr lang="en-US" sz="2000">
              <a:solidFill>
                <a:schemeClr val="accent1"/>
              </a:solidFill>
              <a:latin typeface="Calibri" panose="020F0502020204030204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xsd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&lt;http://www.w3.org/2001/XMLSchema#&gt; </a:t>
            </a:r>
            <a:endParaRPr lang="en-US" sz="2000">
              <a:solidFill>
                <a:schemeClr val="accent1"/>
              </a:solidFill>
              <a:latin typeface="Calibri" panose="020F0502020204030204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rdfs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&lt;http://www.w3.org/2000/01/rdf-schema#&gt; </a:t>
            </a:r>
            <a:endParaRPr lang="en-US" sz="2000">
              <a:solidFill>
                <a:schemeClr val="accent1"/>
              </a:solidFill>
              <a:latin typeface="Calibri" panose="020F0502020204030204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ex: &lt;http://www.semanticweb.org/ontologies/2025/football/&gt;  </a:t>
            </a:r>
            <a:endParaRPr lang="en-US" sz="2000">
              <a:solidFill>
                <a:schemeClr val="accent1"/>
              </a:solidFill>
              <a:latin typeface="Calibri" panose="020F0502020204030204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SELECT ?team ?league</a:t>
            </a:r>
            <a:endParaRPr lang="en-US" sz="2000">
              <a:solidFill>
                <a:schemeClr val="accent1"/>
              </a:solidFill>
              <a:latin typeface="Calibri" panose="020F0502020204030204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WHERE {</a:t>
            </a:r>
            <a:endParaRPr lang="en-US" sz="2000">
              <a:solidFill>
                <a:schemeClr val="accent1"/>
              </a:solidFill>
              <a:latin typeface="Calibri" panose="020F0502020204030204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  ?team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rdf:type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ex:Team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.       # Specify the Team class</a:t>
            </a:r>
            <a:endParaRPr lang="en-US" sz="2000">
              <a:solidFill>
                <a:schemeClr val="accent1"/>
              </a:solidFill>
              <a:latin typeface="Calibri" panose="020F0502020204030204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  ?league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rdf:type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ex:League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.   # Specify the League class</a:t>
            </a:r>
            <a:endParaRPr lang="en-US" sz="2000">
              <a:solidFill>
                <a:schemeClr val="accent1"/>
              </a:solidFill>
              <a:latin typeface="Calibri" panose="020F0502020204030204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  ?team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ex:competesIn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?league .   # </a:t>
            </a:r>
            <a:endParaRPr lang="en-US" sz="2000">
              <a:solidFill>
                <a:schemeClr val="accent1"/>
              </a:solidFill>
              <a:latin typeface="Calibri" panose="020F0502020204030204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}</a:t>
            </a:r>
            <a:endParaRPr lang="en-US" sz="2000" dirty="0">
              <a:solidFill>
                <a:schemeClr val="accent1"/>
              </a:solidFill>
            </a:endParaRPr>
          </a:p>
          <a:p>
            <a:pPr marL="914400" lvl="1" indent="-457200"/>
            <a:endParaRPr lang="en-US">
              <a:latin typeface="Lato"/>
              <a:ea typeface="Lato"/>
              <a:cs typeface="Lato"/>
            </a:endParaRPr>
          </a:p>
          <a:p>
            <a:pPr lvl="1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Interface via SPARQL endpoint/</a:t>
            </a:r>
            <a:r>
              <a:rPr lang="en-US" b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termnal</a:t>
            </a:r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 to query data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marL="914400" lvl="1" indent="-457200"/>
            <a:r>
              <a:rPr lang="en-US" dirty="0">
                <a:latin typeface="Lato"/>
                <a:ea typeface="Lato"/>
                <a:cs typeface="Lato"/>
              </a:rPr>
              <a:t>Looking for the most scored team</a:t>
            </a:r>
            <a:endParaRPr lang="en-US" sz="2000" dirty="0"/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owl: &lt;http://www.w3.org/2002/07/owl#&gt;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rdf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&lt;http://www.w3.org/1999/02/22-rdf-syntax-ns#&gt;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xml: &lt;http://www.w3.org/XML/1998/namespace&gt;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xsd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&lt;http://www.w3.org/2001/XMLSchema#&gt;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rdfs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&lt;http://www.w3.org/2000/01/rdf-schema#&gt;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ex: &lt;http://www.semanticweb.org/ontologies/2025/football/&gt;  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SELECT ?team ?goals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WHERE {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  ?team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rdf:type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ex:Team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;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        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ex:goal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?goals .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}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ORDER BY DESC(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xsd:integer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(?goals))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LIMIT 1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1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Interface via SPARQL endpoint/</a:t>
            </a:r>
            <a:r>
              <a:rPr lang="en-US" b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termnal</a:t>
            </a:r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 to query data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lvl="1"/>
            <a:r>
              <a:rPr lang="en-US" dirty="0">
                <a:latin typeface="Lato"/>
                <a:ea typeface="Lato"/>
                <a:cs typeface="Lato"/>
              </a:rPr>
              <a:t>Looking for teams which process the ball at least 60% of time of all matches 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    prefix owl: &lt;http://www.w3.org/2002/07/owl#&gt; </a:t>
            </a:r>
            <a:endParaRPr lang="en-US" sz="2000" dirty="0">
              <a:solidFill>
                <a:schemeClr val="accent5"/>
              </a:solidFill>
              <a:latin typeface="Lato"/>
              <a:ea typeface="Lato"/>
              <a:cs typeface="Lato"/>
            </a:endParaRPr>
          </a:p>
          <a:p>
            <a:pPr marL="457200" lvl="1" indent="0">
              <a:buNone/>
            </a:pPr>
            <a:r>
              <a:rPr lang="en-US" sz="2000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</a:t>
            </a:r>
            <a:r>
              <a:rPr lang="en-US" sz="2000" err="1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rdf</a:t>
            </a:r>
            <a:r>
              <a:rPr lang="en-US" sz="2000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&lt;http://www.w3.org/1999/02/22-rdf-syntax-ns#&gt; </a:t>
            </a:r>
            <a:endParaRPr lang="en-US" sz="200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sz="2000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xml: &lt;http://www.w3.org/XML/1998/namespace&gt; </a:t>
            </a:r>
            <a:endParaRPr lang="en-US" sz="200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sz="2000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</a:t>
            </a:r>
            <a:r>
              <a:rPr lang="en-US" sz="2000" err="1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xsd</a:t>
            </a:r>
            <a:r>
              <a:rPr lang="en-US" sz="2000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&lt;http://www.w3.org/2001/XMLSchema#&gt; </a:t>
            </a:r>
            <a:endParaRPr lang="en-US" sz="200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sz="2000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</a:t>
            </a:r>
            <a:r>
              <a:rPr lang="en-US" sz="2000" err="1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rdfs</a:t>
            </a:r>
            <a:r>
              <a:rPr lang="en-US" sz="2000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&lt;http://www.w3.org/2000/01/rdf-schema#&gt; </a:t>
            </a:r>
            <a:endParaRPr lang="en-US" sz="200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sz="2000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ex: &lt;http://www.semanticweb.org/ontologies/2025/football/&gt;  </a:t>
            </a:r>
            <a:endParaRPr lang="en-US" sz="200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sz="2000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SELECT ?team ?possession</a:t>
            </a:r>
            <a:endParaRPr lang="en-US" sz="200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sz="2000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WHERE {</a:t>
            </a:r>
            <a:endParaRPr lang="en-US" sz="200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sz="2000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  ?team a </a:t>
            </a:r>
            <a:r>
              <a:rPr lang="en-US" sz="2000" err="1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ex:Team</a:t>
            </a:r>
            <a:r>
              <a:rPr lang="en-US" sz="2000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;</a:t>
            </a:r>
            <a:endParaRPr lang="en-US" sz="200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        </a:t>
            </a:r>
            <a:r>
              <a:rPr lang="en-US" sz="2000" err="1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ex:procession_percentage</a:t>
            </a:r>
            <a:r>
              <a:rPr lang="en-US" sz="2000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 ?possession .</a:t>
            </a:r>
            <a:endParaRPr lang="en-US" sz="200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sz="2000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  FILTER(</a:t>
            </a:r>
            <a:r>
              <a:rPr lang="en-US" sz="2000" err="1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xsd:decimal</a:t>
            </a:r>
            <a:r>
              <a:rPr lang="en-US" sz="2000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(?possession) &gt; 60)</a:t>
            </a:r>
            <a:endParaRPr lang="en-US" sz="200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sz="2000">
                <a:solidFill>
                  <a:schemeClr val="accent5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}</a:t>
            </a:r>
            <a:br>
              <a:rPr lang="en-US" sz="1100" dirty="0">
                <a:latin typeface="Calibri" panose="020F0502020204030204"/>
                <a:ea typeface="Calibri" panose="020F0502020204030204"/>
                <a:cs typeface="Calibri" panose="020F0502020204030204"/>
              </a:rPr>
            </a:br>
            <a:endParaRPr lang="en-US" sz="11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1"/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Interface via SPARQL endpoint/</a:t>
            </a:r>
            <a:r>
              <a:rPr lang="en-US" b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termnal</a:t>
            </a:r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 to query data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marL="914400" lvl="1" indent="-457200"/>
            <a:r>
              <a:rPr lang="en-US" dirty="0">
                <a:latin typeface="Lato"/>
                <a:ea typeface="Lato"/>
                <a:cs typeface="Lato"/>
              </a:rPr>
              <a:t>Counting the number of team</a:t>
            </a:r>
            <a:endParaRPr lang="en-US" dirty="0"/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owl: &lt;http://www.w3.org/2002/07/owl#&gt;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</a:t>
            </a:r>
            <a:r>
              <a:rPr lang="en-US" sz="2000" dirty="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rdf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&lt;http://www.w3.org/1999/02/22-rdf-syntax-ns#&gt;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xml: &lt;http://www.w3.org/XML/1998/namespace&gt;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</a:t>
            </a:r>
            <a:r>
              <a:rPr lang="en-US" sz="2000" dirty="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xsd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&lt;http://www.w3.org/2001/XMLSchema#&gt;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</a:t>
            </a:r>
            <a:r>
              <a:rPr lang="en-US" sz="2000" dirty="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rdfs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&lt;http://www.w3.org/2000/01/rdf-schema#&gt;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ex: &lt;http://www.semanticweb.org/ontologies/2025/football/&gt;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SELECT (COUNT(?team) AS ?</a:t>
            </a:r>
            <a:r>
              <a:rPr lang="en-US" sz="2000" dirty="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teamCount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)</a:t>
            </a:r>
            <a:endParaRPr lang="en-US" sz="2000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WHERE {</a:t>
            </a:r>
            <a:endParaRPr lang="en-US" sz="2000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  ?team a </a:t>
            </a:r>
            <a:r>
              <a:rPr lang="en-US" sz="2000" dirty="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ex:Team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.</a:t>
            </a:r>
            <a:endParaRPr lang="en-US" sz="2000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}</a:t>
            </a:r>
            <a:endParaRPr lang="en-US" sz="2000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1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1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Interface via SPARQL endpoint/</a:t>
            </a:r>
            <a:r>
              <a:rPr lang="en-US" b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termnal</a:t>
            </a:r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 to query data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lvl="1"/>
            <a:r>
              <a:rPr lang="en-US" dirty="0">
                <a:latin typeface="Lato"/>
                <a:ea typeface="Lato"/>
                <a:cs typeface="Lato"/>
              </a:rPr>
              <a:t>Looking for teams which get the biggest number of red card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owl: &lt;http://www.w3.org/2002/07/owl#&gt; </a:t>
            </a:r>
            <a:endParaRPr lang="en-US" sz="200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rdf</a:t>
            </a:r>
            <a:r>
              <a:rPr lang="en-US" sz="2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&lt;http://www.w3.org/1999/02/22-rdf-syntax-ns#&gt; </a:t>
            </a:r>
            <a:endParaRPr lang="en-US" sz="200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xml: &lt;http://www.w3.org/XML/1998/namespace&gt; </a:t>
            </a:r>
            <a:endParaRPr lang="en-US" sz="2000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xsd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&lt;http://www.w3.org/2001/XMLSchema#&gt;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rdfs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&lt;http://www.w3.org/2000/01/rdf-schema#&gt;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ex: &lt;http://www.semanticweb.org/ontologies/2025/football/&gt;  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SELECT ?team ?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red_cards</a:t>
            </a:r>
            <a:endParaRPr lang="en-US" sz="2000" err="1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WHERE {</a:t>
            </a:r>
            <a:endParaRPr lang="en-US" sz="2000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  ?team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rdf:type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ex:Team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;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        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ex:red_card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 ?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red_cards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.</a:t>
            </a:r>
            <a:endParaRPr lang="en-US" sz="2000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}</a:t>
            </a:r>
            <a:endParaRPr lang="en-US" sz="2000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ORDER BY DESC(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xsd:integer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(?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red_cards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))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LIMIT 1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1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Interface via SPARQL endpoint/</a:t>
            </a:r>
            <a:r>
              <a:rPr lang="en-US" b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termnal</a:t>
            </a:r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 to query data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marL="914400" lvl="1" indent="-457200"/>
            <a:r>
              <a:rPr lang="en-US" dirty="0">
                <a:latin typeface="Lato"/>
                <a:ea typeface="Lato"/>
                <a:cs typeface="Lato"/>
              </a:rPr>
              <a:t>Calculating the average number of yellow cards of all teams</a:t>
            </a:r>
            <a:endParaRPr lang="en-US" dirty="0"/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owl: &lt;http://www.w3.org/2002/07/owl#&gt;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</a:t>
            </a:r>
            <a:r>
              <a:rPr lang="en-US" sz="2000" dirty="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rdf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&lt;http://www.w3.org/1999/02/22-rdf-syntax-ns#&gt;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xml: &lt;http://www.w3.org/XML/1998/namespace&gt;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xsd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&lt;http://www.w3.org/2001/XMLSchema#&gt;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rdfs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&lt;http://www.w3.org/2000/01/rdf-schema#&gt;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ex: &lt;http://www.semanticweb.org/ontologies/2025/football/&gt;  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SELECT  (AVG(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xsd:integer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(?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yellow_card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)) AS ?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avgYellowCards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) </a:t>
            </a:r>
            <a:endParaRPr lang="en-US" sz="20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WHERE {</a:t>
            </a:r>
            <a:endParaRPr lang="en-US" sz="2000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  ?record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ex:yellow_card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 ?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yellow_card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.</a:t>
            </a:r>
            <a:endParaRPr lang="en-US" sz="2000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}</a:t>
            </a:r>
            <a:endParaRPr lang="en-US" sz="2000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1">
              <a:buNone/>
            </a:pPr>
            <a:endParaRPr lang="en-US" sz="1600" dirty="0">
              <a:solidFill>
                <a:schemeClr val="accent1"/>
              </a:solidFill>
              <a:latin typeface="Lato"/>
              <a:ea typeface="Lato"/>
              <a:cs typeface="Lato"/>
            </a:endParaRPr>
          </a:p>
          <a:p>
            <a:pPr lvl="1"/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Interface via SPARQL endpoint/</a:t>
            </a:r>
            <a:r>
              <a:rPr lang="en-US" b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termnal</a:t>
            </a:r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 to query data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lvl="1"/>
            <a:r>
              <a:rPr lang="en-US" dirty="0">
                <a:latin typeface="Lato"/>
                <a:ea typeface="Lato"/>
                <a:cs typeface="Lato"/>
              </a:rPr>
              <a:t>Sort the list of teams in descending order of ball passing rate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owl: &lt;http://www.w3.org/2002/07/owl#&gt; </a:t>
            </a:r>
            <a:endParaRPr lang="en-US" sz="200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rdf</a:t>
            </a:r>
            <a:r>
              <a:rPr lang="en-US" sz="2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&lt;http://www.w3.org/1999/02/22-rdf-syntax-ns#&gt; </a:t>
            </a:r>
            <a:endParaRPr lang="en-US" sz="200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xml: &lt;http://www.w3.org/XML/1998/namespace&gt; </a:t>
            </a:r>
            <a:endParaRPr lang="en-US" sz="2000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xsd</a:t>
            </a:r>
            <a:r>
              <a:rPr lang="en-US" sz="2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&lt;http://www.w3.org/2001/XMLSchema#&gt; </a:t>
            </a:r>
            <a:endParaRPr lang="en-US" sz="200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rdfs</a:t>
            </a:r>
            <a:r>
              <a:rPr lang="en-US" sz="2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&lt;http://www.w3.org/2000/01/rdf-schema#&gt; </a:t>
            </a:r>
            <a:endParaRPr lang="en-US" sz="200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PREFIX ex: &lt;http://www.semanticweb.org/ontologies/2025/football/&gt;  </a:t>
            </a:r>
            <a:endParaRPr lang="en-US" sz="200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SELECT ?team ?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pass_percentage</a:t>
            </a:r>
            <a:endParaRPr lang="en-US" sz="2000" err="1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WHERE {</a:t>
            </a:r>
            <a:endParaRPr lang="en-US" sz="2000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  ?team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rdf:type</a:t>
            </a: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ex:Team</a:t>
            </a:r>
            <a:r>
              <a:rPr lang="en-US" sz="2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;</a:t>
            </a:r>
            <a:endParaRPr lang="en-US" sz="2000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1">
              <a:buNone/>
            </a:pPr>
            <a:r>
              <a:rPr lang="en-US" sz="2000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        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ex:pass_percentage</a:t>
            </a:r>
            <a:r>
              <a:rPr lang="en-US" sz="2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 ?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pass_percentage</a:t>
            </a:r>
            <a:r>
              <a:rPr lang="en-US" sz="2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.</a:t>
            </a:r>
            <a:endParaRPr lang="en-US" sz="2000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}</a:t>
            </a:r>
            <a:endParaRPr lang="en-US" sz="200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2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ORDER BY DESC(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xsd:decimal</a:t>
            </a:r>
            <a:r>
              <a:rPr lang="en-US" sz="2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(?</a:t>
            </a:r>
            <a:r>
              <a:rPr lang="en-US" sz="2000" err="1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pass_percentage</a:t>
            </a:r>
            <a:r>
              <a:rPr lang="en-US" sz="20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))</a:t>
            </a:r>
            <a:endParaRPr lang="en-US" sz="2000">
              <a:solidFill>
                <a:schemeClr val="accent1"/>
              </a:solidFill>
            </a:endParaRPr>
          </a:p>
          <a:p>
            <a:pPr lvl="1">
              <a:buNone/>
            </a:pPr>
            <a:endParaRPr lang="en-US" sz="1600" dirty="0">
              <a:solidFill>
                <a:schemeClr val="accent1"/>
              </a:solidFill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1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SEMANTIC WEB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</a:fld>
            <a:endParaRPr lang="en-US"/>
          </a:p>
        </p:txBody>
      </p:sp>
      <p:sp>
        <p:nvSpPr>
          <p:cNvPr id="3" name="Title 10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/>
              <a:t>THANK YOU !</a:t>
            </a:r>
            <a:endParaRPr lang="en-US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/>
          <p:cNvSpPr txBox="1"/>
          <p:nvPr/>
        </p:nvSpPr>
        <p:spPr>
          <a:xfrm>
            <a:off x="413012" y="1521828"/>
            <a:ext cx="8424684" cy="22836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>
                <a:latin typeface="Lato"/>
                <a:ea typeface="Lato"/>
                <a:cs typeface="Lato"/>
              </a:rPr>
              <a:t>Topic: Build a </a:t>
            </a:r>
            <a:endParaRPr lang="en-US"/>
          </a:p>
          <a:p>
            <a:r>
              <a:rPr lang="en-US">
                <a:latin typeface="Lato"/>
                <a:ea typeface="Lato"/>
                <a:cs typeface="Lato"/>
              </a:rPr>
              <a:t>Linked Open Data (LOD) application</a:t>
            </a:r>
            <a:endParaRPr lang="en-US"/>
          </a:p>
        </p:txBody>
      </p:sp>
      <p:sp>
        <p:nvSpPr>
          <p:cNvPr id="12" name="Title 6"/>
          <p:cNvSpPr txBox="1"/>
          <p:nvPr/>
        </p:nvSpPr>
        <p:spPr>
          <a:xfrm>
            <a:off x="413012" y="4005367"/>
            <a:ext cx="7342482" cy="172428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>
                <a:latin typeface="Lato"/>
                <a:ea typeface="Lato"/>
                <a:cs typeface="Lato"/>
              </a:rPr>
              <a:t>Supervisor: Dr. </a:t>
            </a:r>
            <a:r>
              <a:rPr lang="en-US" sz="2800" b="0" err="1">
                <a:latin typeface="Lato"/>
                <a:ea typeface="Lato"/>
                <a:cs typeface="Lato"/>
              </a:rPr>
              <a:t>Đỗ</a:t>
            </a:r>
            <a:r>
              <a:rPr lang="en-US" sz="2800" b="0">
                <a:latin typeface="Lato"/>
                <a:ea typeface="Lato"/>
                <a:cs typeface="Lato"/>
              </a:rPr>
              <a:t> Bá Lâm</a:t>
            </a:r>
            <a:endParaRPr lang="en-US" sz="2800" b="0"/>
          </a:p>
          <a:p>
            <a:r>
              <a:rPr lang="en-US" sz="2800" b="0">
                <a:latin typeface="Lato"/>
                <a:ea typeface="Lato"/>
                <a:cs typeface="Lato"/>
              </a:rPr>
              <a:t>Students: </a:t>
            </a:r>
            <a:endParaRPr lang="en-US" sz="2800" b="0"/>
          </a:p>
          <a:p>
            <a:r>
              <a:rPr lang="en-US" sz="2800" b="0">
                <a:latin typeface="Lato"/>
                <a:ea typeface="Lato"/>
                <a:cs typeface="Lato"/>
              </a:rPr>
              <a:t>                Đào Phan Khải  20232206M </a:t>
            </a:r>
            <a:endParaRPr lang="en-US" sz="2800" b="0"/>
          </a:p>
          <a:p>
            <a:r>
              <a:rPr lang="en-US" sz="2800" b="0">
                <a:latin typeface="Lato"/>
                <a:ea typeface="Lato"/>
                <a:cs typeface="Lato"/>
              </a:rPr>
              <a:t>       Lê Hoàng Long  20232099M    </a:t>
            </a:r>
            <a:endParaRPr lang="en-US" sz="2800" b="0"/>
          </a:p>
          <a:p>
            <a:endParaRPr lang="en-US" sz="2800" b="0"/>
          </a:p>
          <a:p>
            <a:endParaRPr lang="en-US" sz="2800" b="0"/>
          </a:p>
          <a:p>
            <a:endParaRPr lang="en-US" sz="2800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Agenda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en-US"/>
              <a:t>Define an ontology for the selected domain</a:t>
            </a:r>
            <a:endParaRPr lang="en-US"/>
          </a:p>
          <a:p>
            <a:r>
              <a:rPr lang="en-US">
                <a:latin typeface="Lato"/>
                <a:ea typeface="Lato"/>
                <a:cs typeface="Lato"/>
              </a:rPr>
              <a:t>Collect relevant data in this domain</a:t>
            </a:r>
            <a:endParaRPr lang="en-US">
              <a:latin typeface="Lato"/>
              <a:ea typeface="Lato"/>
              <a:cs typeface="Lato"/>
            </a:endParaRPr>
          </a:p>
          <a:p>
            <a:r>
              <a:rPr lang="en-US">
                <a:latin typeface="Lato"/>
                <a:ea typeface="Lato"/>
                <a:cs typeface="Lato"/>
              </a:rPr>
              <a:t>Transform collected data into 4* standard</a:t>
            </a:r>
            <a:endParaRPr lang="en-US">
              <a:latin typeface="Lato"/>
              <a:ea typeface="Lato"/>
              <a:cs typeface="Lato"/>
            </a:endParaRPr>
          </a:p>
          <a:p>
            <a:r>
              <a:rPr lang="en-US">
                <a:latin typeface="Lato"/>
                <a:ea typeface="Lato"/>
                <a:cs typeface="Lato"/>
              </a:rPr>
              <a:t>Find and establish links to other datasets to obtain 5* standard</a:t>
            </a:r>
            <a:endParaRPr lang="en-US">
              <a:latin typeface="Lato"/>
              <a:ea typeface="Lato"/>
              <a:cs typeface="Lato"/>
            </a:endParaRPr>
          </a:p>
          <a:p>
            <a:r>
              <a:rPr lang="en-US">
                <a:latin typeface="Lato"/>
                <a:ea typeface="Lato"/>
                <a:cs typeface="Lato"/>
              </a:rPr>
              <a:t>Provide an interface via SPARQL endpoint/</a:t>
            </a:r>
            <a:r>
              <a:rPr lang="en-US" err="1">
                <a:latin typeface="Lato"/>
                <a:ea typeface="Lato"/>
                <a:cs typeface="Lato"/>
              </a:rPr>
              <a:t>termnal</a:t>
            </a:r>
            <a:r>
              <a:rPr lang="en-US">
                <a:latin typeface="Lato"/>
                <a:ea typeface="Lato"/>
                <a:cs typeface="Lato"/>
              </a:rPr>
              <a:t> to query data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Define an ontology for the selected domain 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The selected domain is European football league.</a:t>
            </a:r>
            <a:endParaRPr lang="en-US">
              <a:latin typeface="Lato"/>
              <a:ea typeface="Lato"/>
              <a:cs typeface="Lato"/>
            </a:endParaRPr>
          </a:p>
          <a:p>
            <a:r>
              <a:rPr lang="en-US">
                <a:latin typeface="Lato"/>
                <a:ea typeface="Lato"/>
                <a:cs typeface="Lato"/>
              </a:rPr>
              <a:t>Classes</a:t>
            </a:r>
            <a:endParaRPr lang="en-US">
              <a:latin typeface="Lato"/>
              <a:ea typeface="Lato"/>
              <a:cs typeface="Lato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>
                <a:latin typeface="Lato"/>
                <a:ea typeface="Lato"/>
                <a:cs typeface="Lato"/>
              </a:rPr>
              <a:t>Team</a:t>
            </a:r>
            <a:endParaRPr lang="en-US">
              <a:latin typeface="Lato"/>
              <a:ea typeface="Lato"/>
              <a:cs typeface="Lato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>
                <a:latin typeface="Lato"/>
                <a:ea typeface="Lato"/>
                <a:cs typeface="Lato"/>
              </a:rPr>
              <a:t>Player</a:t>
            </a:r>
            <a:endParaRPr lang="en-US">
              <a:latin typeface="Lato"/>
              <a:ea typeface="Lato"/>
              <a:cs typeface="Lato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>
                <a:latin typeface="Lato"/>
                <a:ea typeface="Lato"/>
                <a:cs typeface="Lato"/>
              </a:rPr>
              <a:t>League</a:t>
            </a:r>
            <a:endParaRPr lang="en-US">
              <a:latin typeface="Lato"/>
              <a:ea typeface="Lato"/>
              <a:cs typeface="Lato"/>
            </a:endParaRPr>
          </a:p>
        </p:txBody>
      </p:sp>
      <p:pic>
        <p:nvPicPr>
          <p:cNvPr id="6" name="Picture 5" descr="A diagram of a te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0787" y="1360657"/>
            <a:ext cx="4900917" cy="41488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Define an ontology for the selected domain 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Lato"/>
                <a:ea typeface="Lato"/>
                <a:cs typeface="Lato"/>
              </a:rPr>
              <a:t>Attributes</a:t>
            </a:r>
            <a:endParaRPr lang="en-US" dirty="0">
              <a:latin typeface="Lato"/>
              <a:ea typeface="Lato"/>
              <a:cs typeface="Lato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Team</a:t>
            </a: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Title</a:t>
            </a: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Homepage</a:t>
            </a: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Member of league</a:t>
            </a: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Link on Wikidata.org</a:t>
            </a: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Hires players</a:t>
            </a: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Season statistics </a:t>
            </a:r>
            <a:endParaRPr lang="en-US" dirty="0">
              <a:latin typeface="Lato"/>
              <a:ea typeface="Lato"/>
              <a:cs typeface="Lato"/>
            </a:endParaRPr>
          </a:p>
          <a:p>
            <a:pPr lvl="3"/>
            <a:r>
              <a:rPr lang="en-US" dirty="0">
                <a:latin typeface="Lato"/>
                <a:ea typeface="Lato"/>
                <a:cs typeface="Lato"/>
              </a:rPr>
              <a:t>Goals, Shot per game</a:t>
            </a:r>
            <a:endParaRPr lang="en-US" dirty="0">
              <a:latin typeface="Lato"/>
              <a:ea typeface="Lato"/>
              <a:cs typeface="Lato"/>
            </a:endParaRPr>
          </a:p>
          <a:p>
            <a:pPr lvl="3"/>
            <a:r>
              <a:rPr lang="en-US" dirty="0">
                <a:latin typeface="Lato"/>
                <a:ea typeface="Lato"/>
                <a:cs typeface="Lato"/>
              </a:rPr>
              <a:t>Number of yellow card, Number of red card</a:t>
            </a:r>
            <a:endParaRPr lang="en-US" dirty="0">
              <a:latin typeface="Lato"/>
              <a:ea typeface="Lato"/>
              <a:cs typeface="Lato"/>
            </a:endParaRPr>
          </a:p>
          <a:p>
            <a:pPr lvl="3"/>
            <a:r>
              <a:rPr lang="en-US" dirty="0">
                <a:latin typeface="Lato"/>
                <a:ea typeface="Lato"/>
                <a:cs typeface="Lato"/>
              </a:rPr>
              <a:t>Percent of ball procession, Percent of successful ball passing </a:t>
            </a:r>
            <a:endParaRPr lang="en-US" dirty="0">
              <a:latin typeface="Lato"/>
              <a:ea typeface="Lato"/>
              <a:cs typeface="Lato"/>
            </a:endParaRPr>
          </a:p>
          <a:p>
            <a:pPr lvl="3"/>
            <a:r>
              <a:rPr lang="en-US" dirty="0">
                <a:latin typeface="Lato"/>
                <a:ea typeface="Lato"/>
                <a:cs typeface="Lato"/>
              </a:rPr>
              <a:t>Percent of successful aerial, Rating</a:t>
            </a:r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Define an ontology for the selected domain 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lvl="1">
              <a:buFont typeface="Courier New" panose="020703090202050204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Player</a:t>
            </a:r>
            <a:endParaRPr lang="en-US" dirty="0"/>
          </a:p>
          <a:p>
            <a:pPr lvl="2">
              <a:buFont typeface="Wingdings" panose="05000000000000000000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Name</a:t>
            </a: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Age</a:t>
            </a: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Field position </a:t>
            </a: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Nationality </a:t>
            </a: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External link on Wikidata.org</a:t>
            </a: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Play for a team</a:t>
            </a:r>
            <a:endParaRPr lang="en-US" dirty="0"/>
          </a:p>
          <a:p>
            <a:pPr lvl="1">
              <a:buFont typeface="Courier New" panose="020703090202050204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League </a:t>
            </a: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Title</a:t>
            </a: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Collect relevant data in the domain 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lvl="1">
              <a:buFont typeface="Courier New" panose="020703090202050204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Original dataset:</a:t>
            </a: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  <a:hlinkClick r:id="rId1"/>
              </a:rPr>
              <a:t>https://www.kaggle.com/datasets/vivovinco/20212022-football-player-stats</a:t>
            </a:r>
            <a:endParaRPr lang="en-US" dirty="0">
              <a:latin typeface="Lato"/>
              <a:ea typeface="Lato"/>
              <a:cs typeface="Lato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Processed dataset </a:t>
            </a: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  <a:hlinkClick r:id="rId2"/>
              </a:rPr>
              <a:t>https://github.com/hoanglong1712/Dai-Hoc-Bach-Khoa-Ha-Noi/tree/main/Web%20ng%E1%BB%AF%20ngh%C4%A9a%20Semantic%20Web/project%201%20version%202</a:t>
            </a:r>
            <a:endParaRPr lang="en-US" dirty="0">
              <a:latin typeface="Lato"/>
              <a:ea typeface="Lato"/>
              <a:cs typeface="Lato"/>
            </a:endParaRP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Linked dataset: </a:t>
            </a: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  <a:hlinkClick r:id="rId3"/>
              </a:rPr>
              <a:t>https://www.wikidata.org/wiki/</a:t>
            </a:r>
            <a:endParaRPr lang="en-US" dirty="0"/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>
                <a:solidFill>
                  <a:srgbClr val="FFFFFF"/>
                </a:solidFill>
                <a:latin typeface="Lato"/>
                <a:ea typeface="Lato"/>
                <a:cs typeface="Lato"/>
              </a:rPr>
              <a:t>Transform collected data into 4* standard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lvl="1"/>
            <a:r>
              <a:rPr lang="en-US">
                <a:latin typeface="Lato"/>
                <a:ea typeface="Lato"/>
                <a:cs typeface="Lato"/>
              </a:rPr>
              <a:t>The raw data is in tabular format</a:t>
            </a:r>
            <a:endParaRPr lang="en-US"/>
          </a:p>
          <a:p>
            <a:pPr marL="457200" lvl="1" indent="0">
              <a:buNone/>
            </a:pPr>
            <a:endParaRPr lang="en-US">
              <a:latin typeface="Lato"/>
              <a:ea typeface="Lato"/>
              <a:cs typeface="Lato"/>
            </a:endParaRPr>
          </a:p>
          <a:p>
            <a:pPr marL="457200" lvl="1" indent="0">
              <a:buNone/>
            </a:pPr>
            <a:endParaRPr lang="en-US">
              <a:latin typeface="Lato"/>
              <a:ea typeface="Lato"/>
              <a:cs typeface="Lato"/>
            </a:endParaRPr>
          </a:p>
          <a:p>
            <a:pPr marL="457200" lvl="1" indent="0">
              <a:buNone/>
            </a:pPr>
            <a:endParaRPr lang="en-US">
              <a:latin typeface="Lato"/>
              <a:ea typeface="Lato"/>
              <a:cs typeface="Lato"/>
            </a:endParaRPr>
          </a:p>
          <a:p>
            <a:pPr marL="457200" lvl="1" indent="0">
              <a:buNone/>
            </a:pPr>
            <a:endParaRPr lang="en-US">
              <a:latin typeface="Lato"/>
              <a:ea typeface="Lato"/>
              <a:cs typeface="Lato"/>
            </a:endParaRPr>
          </a:p>
          <a:p>
            <a:pPr marL="457200" lvl="1" indent="0">
              <a:buNone/>
            </a:pPr>
            <a:endParaRPr lang="en-US">
              <a:latin typeface="Lato"/>
              <a:ea typeface="Lato"/>
              <a:cs typeface="Lato"/>
            </a:endParaRPr>
          </a:p>
          <a:p>
            <a:pPr marL="457200" lvl="1" indent="0">
              <a:buNone/>
            </a:pPr>
            <a:endParaRPr lang="en-US">
              <a:latin typeface="Lato"/>
              <a:ea typeface="Lato"/>
              <a:cs typeface="Lato"/>
            </a:endParaRPr>
          </a:p>
          <a:p>
            <a:pPr lvl="1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1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3"/>
            <a:endParaRPr lang="en-US">
              <a:latin typeface="Lato"/>
              <a:ea typeface="Lato"/>
              <a:cs typeface="Lato"/>
            </a:endParaRPr>
          </a:p>
          <a:p>
            <a:pPr lvl="2">
              <a:buFont typeface="Wingdings" panose="05000000000000000000" pitchFamily="34" charset="0"/>
              <a:buChar char="§"/>
            </a:pPr>
            <a:endParaRPr lang="en-US">
              <a:latin typeface="Lato"/>
              <a:ea typeface="Lato"/>
              <a:cs typeface="Lato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82084" y="2000250"/>
          <a:ext cx="7972500" cy="61341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797250"/>
                <a:gridCol w="797250"/>
                <a:gridCol w="797250"/>
                <a:gridCol w="797250"/>
                <a:gridCol w="797250"/>
                <a:gridCol w="797250"/>
                <a:gridCol w="797250"/>
                <a:gridCol w="797250"/>
                <a:gridCol w="797250"/>
                <a:gridCol w="79725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Team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Tournament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Goals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Shots pg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yellow_cards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red_cards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Possession%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Pass%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AerialsWon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Rating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Manchester City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Premier League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15.8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60.8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89.4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12.8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7.01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32833" y="3492500"/>
          <a:ext cx="8661393" cy="1003935"/>
        </p:xfrm>
        <a:graphic>
          <a:graphicData uri="http://schemas.openxmlformats.org/drawingml/2006/table">
            <a:tbl>
              <a:tblPr bandRow="1">
                <a:tableStyleId>{E8B1032C-EA38-4F05-BA0D-38AFFFC7BED3}</a:tableStyleId>
              </a:tblPr>
              <a:tblGrid>
                <a:gridCol w="354841"/>
                <a:gridCol w="872216"/>
                <a:gridCol w="531024"/>
                <a:gridCol w="531024"/>
                <a:gridCol w="531024"/>
                <a:gridCol w="531024"/>
                <a:gridCol w="531024"/>
                <a:gridCol w="531024"/>
                <a:gridCol w="531024"/>
                <a:gridCol w="531024"/>
                <a:gridCol w="531024"/>
                <a:gridCol w="531024"/>
                <a:gridCol w="531024"/>
                <a:gridCol w="531024"/>
                <a:gridCol w="531024"/>
                <a:gridCol w="531024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err="1">
                          <a:solidFill>
                            <a:srgbClr val="000000"/>
                          </a:solidFill>
                          <a:effectLst/>
                        </a:rPr>
                        <a:t>Rk</a:t>
                      </a:r>
                      <a:endParaRPr lang="en-US" sz="1100" u="none" strike="noStrike" err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Player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Nation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Pos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Squad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Comp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Born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MP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Starts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Min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90s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Goals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Shots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err="1">
                          <a:solidFill>
                            <a:srgbClr val="000000"/>
                          </a:solidFill>
                          <a:effectLst/>
                        </a:rPr>
                        <a:t>SoT</a:t>
                      </a:r>
                      <a:endParaRPr lang="en-US" sz="1100" u="none" strike="noStrike" err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err="1">
                          <a:solidFill>
                            <a:srgbClr val="000000"/>
                          </a:solidFill>
                          <a:effectLst/>
                        </a:rPr>
                        <a:t>SoT</a:t>
                      </a:r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%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Brenden Aaronson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USA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MFFW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Leeds United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Premier League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2000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1596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17.7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1.53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0.28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18.5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Yunis Abdelhamid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MAR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DF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Reims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Ligue 1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1987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1980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0.86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5.3</a:t>
                      </a:r>
                      <a:endParaRPr lang="en-US" sz="1100" u="none" strike="noStrike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6405</Words>
  <Application>WPS Presentation</Application>
  <PresentationFormat>On-screen Show (4:3)</PresentationFormat>
  <Paragraphs>531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SimSun</vt:lpstr>
      <vt:lpstr>Wingdings</vt:lpstr>
      <vt:lpstr>Lato</vt:lpstr>
      <vt:lpstr>Calibri</vt:lpstr>
      <vt:lpstr>Lato</vt:lpstr>
      <vt:lpstr>CN-Deva</vt:lpstr>
      <vt:lpstr>Courier New</vt:lpstr>
      <vt:lpstr>Wingdings</vt:lpstr>
      <vt:lpstr>Wingdings,Sans-Serif</vt:lpstr>
      <vt:lpstr>Calibri</vt:lpstr>
      <vt:lpstr>Microsoft YaHei</vt:lpstr>
      <vt:lpstr>Arial Unicode MS</vt:lpstr>
      <vt:lpstr>Segoe Print</vt:lpstr>
      <vt:lpstr>Calibri Light</vt:lpstr>
      <vt:lpstr>Office Theme</vt:lpstr>
      <vt:lpstr>PowerPoint 演示文稿</vt:lpstr>
      <vt:lpstr>SEMANTIC WEB</vt:lpstr>
      <vt:lpstr>PowerPoint 演示文稿</vt:lpstr>
      <vt:lpstr>Agenda</vt:lpstr>
      <vt:lpstr>Define an ontology for the selected domain </vt:lpstr>
      <vt:lpstr>Define an ontology for the selected domain </vt:lpstr>
      <vt:lpstr>Define an ontology for the selected domain </vt:lpstr>
      <vt:lpstr>Collect relevant data in the domain </vt:lpstr>
      <vt:lpstr>Transform collected data into 4* standard</vt:lpstr>
      <vt:lpstr>Transform collected data into 4* standard</vt:lpstr>
      <vt:lpstr>PowerPoint 演示文稿</vt:lpstr>
      <vt:lpstr>Establish links to other datasets to obtain 5* standard</vt:lpstr>
      <vt:lpstr>Interface via SPARQL endpoint/termnal to query data</vt:lpstr>
      <vt:lpstr>Interface via SPARQL endpoint/termnal to query data</vt:lpstr>
      <vt:lpstr>Interface via SPARQL endpoint/termnal to query data</vt:lpstr>
      <vt:lpstr>Interface via SPARQL endpoint/termnal to query data</vt:lpstr>
      <vt:lpstr>Interface via SPARQL endpoint/termnal to query data</vt:lpstr>
      <vt:lpstr>Interface via SPARQL endpoint/termnal to query data</vt:lpstr>
      <vt:lpstr>Interface via SPARQL endpoint/termnal to query data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tong cuc thue lam viec tai</cp:lastModifiedBy>
  <cp:revision>71</cp:revision>
  <dcterms:created xsi:type="dcterms:W3CDTF">2021-05-28T04:32:00Z</dcterms:created>
  <dcterms:modified xsi:type="dcterms:W3CDTF">2025-01-15T18:16:20Z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F8DA28FABA264EE18F8DF10C71378CA5_12</vt:lpwstr>
  </property>
  <property fmtid="{D5CDD505-2E9C-101B-9397-08002B2CF9AE}" pid="3" name="KSOProductBuildVer">
    <vt:lpwstr>1033-12.2.0.19805</vt:lpwstr>
  </property>
</Properties>
</file>