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10.wmf" ContentType="image/x-wmf"/>
  <Override PartName="/ppt/media/image6.wmf" ContentType="image/x-wmf"/>
  <Override PartName="/ppt/media/image11.wmf" ContentType="image/x-wmf"/>
  <Override PartName="/ppt/media/image7.wmf" ContentType="image/x-wmf"/>
  <Override PartName="/ppt/media/image8.wmf" ContentType="image/x-wmf"/>
  <Override PartName="/ppt/media/image9.wmf" ContentType="image/x-wmf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ustomXml" Target="../customXml/item2.xml"/><Relationship Id="rId3" Type="http://schemas.openxmlformats.org/officeDocument/2006/relationships/slideMaster" Target="slideMasters/slideMaster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theme" Target="theme/theme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wmf"/><Relationship Id="rId3" Type="http://schemas.openxmlformats.org/officeDocument/2006/relationships/image" Target="../media/image8.wmf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Shape 1"/>
          <p:cNvSpPr/>
          <p:nvPr/>
        </p:nvSpPr>
        <p:spPr>
          <a:xfrm>
            <a:off x="228600" y="1066680"/>
            <a:ext cx="8686080" cy="33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ALGORITHMS AND OMP PARALLEL PROGRAMS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PROBLEM HAS DATA DEPENDENCIES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1D HEAT EQUATION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Exercise: Write C program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Text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Parallel Alg. (OpenMP)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3" name="TextShape 2"/>
          <p:cNvSpPr/>
          <p:nvPr/>
        </p:nvSpPr>
        <p:spPr>
          <a:xfrm>
            <a:off x="457200" y="1295280"/>
            <a:ext cx="8457480" cy="52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1)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Initialization 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 same as C program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2) Domain division calculation</a:t>
            </a:r>
            <a:endParaRPr b="0" lang="en-US" sz="2800" spc="-1" strike="noStrike">
              <a:latin typeface="Arial"/>
            </a:endParaRPr>
          </a:p>
          <a:p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Suppose we use NT threads, threads are indexed (IDs) from 0 to NT-1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Dividing the computational domain consisting of M points [0,M-1] into NT subdomains, each subdomain is computed on a thread, of size Mc point , located in paragraph [start, stop], we have: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Mc = M/NT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start = ID * Mc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stop = start + Mc</a:t>
            </a:r>
            <a:endParaRPr b="0" lang="en-US" sz="28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Parallel Alg. (OpenMP)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Text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3) Parallel calculation on NT threads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Due to data dependencies in calculations, synchronization is required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4) Each flow only calculates in the [start,stop] subdomain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/>
          <p:nvPr/>
        </p:nvSpPr>
        <p:spPr>
          <a:xfrm>
            <a:off x="457200" y="76320"/>
            <a:ext cx="822888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1D HEAT EQUATION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78" name="TextShape 2"/>
          <p:cNvSpPr/>
          <p:nvPr/>
        </p:nvSpPr>
        <p:spPr>
          <a:xfrm>
            <a:off x="228600" y="1219320"/>
            <a:ext cx="8762400" cy="525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Problem: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An L-length metal rod placed in a room with a fixed temperature of 25°C. One end of the rod plugs into a 100°C pot of boiling water. The temperature from the water pot will diffuse along the the rod. Let's determine the temperature of the rod after the period in Time?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355840" y="4264560"/>
            <a:ext cx="1290600" cy="1327680"/>
          </a:xfrm>
          <a:prstGeom prst="flowChartMagneticDisk">
            <a:avLst/>
          </a:prstGeom>
          <a:solidFill>
            <a:srgbClr val="d9d9d9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"/>
          <p:cNvSpPr/>
          <p:nvPr/>
        </p:nvSpPr>
        <p:spPr>
          <a:xfrm>
            <a:off x="3443040" y="4979520"/>
            <a:ext cx="3466080" cy="360"/>
          </a:xfrm>
          <a:prstGeom prst="line">
            <a:avLst/>
          </a:prstGeom>
          <a:ln w="507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2219760" y="3724920"/>
            <a:ext cx="5028480" cy="2066040"/>
          </a:xfrm>
          <a:prstGeom prst="rect">
            <a:avLst/>
          </a:prstGeom>
          <a:noFill/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2491560" y="4907880"/>
            <a:ext cx="10188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100 </a:t>
            </a:r>
            <a:r>
              <a:rPr b="1" lang="en-US" sz="22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oC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4734360" y="3946320"/>
            <a:ext cx="101880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25 </a:t>
            </a:r>
            <a:r>
              <a:rPr b="1" lang="en-US" sz="22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oC</a:t>
            </a:r>
            <a:endParaRPr b="0" lang="en-US" sz="22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/>
          <p:nvPr/>
        </p:nvSpPr>
        <p:spPr>
          <a:xfrm>
            <a:off x="457200" y="76320"/>
            <a:ext cx="822888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Formula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TextShape 2"/>
          <p:cNvSpPr/>
          <p:nvPr/>
        </p:nvSpPr>
        <p:spPr>
          <a:xfrm>
            <a:off x="457200" y="2971800"/>
            <a:ext cx="8228880" cy="31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Where: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 is the temperature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 time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x is 1-dimensional space</a:t>
            </a:r>
            <a:endParaRPr b="0" lang="en-US" sz="2600" spc="-1" strike="noStrike">
              <a:latin typeface="Arial"/>
            </a:endParaRPr>
          </a:p>
          <a:p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 is the heat transfer coefficient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</p:txBody>
      </p:sp>
      <p:pic>
        <p:nvPicPr>
          <p:cNvPr id="86" name="Picture 87" descr=""/>
          <p:cNvPicPr/>
          <p:nvPr/>
        </p:nvPicPr>
        <p:blipFill>
          <a:blip r:embed="rId1"/>
          <a:stretch/>
        </p:blipFill>
        <p:spPr>
          <a:xfrm>
            <a:off x="2921040" y="1371600"/>
            <a:ext cx="3428640" cy="111708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/>
          <p:nvPr/>
        </p:nvSpPr>
        <p:spPr>
          <a:xfrm>
            <a:off x="457200" y="76320"/>
            <a:ext cx="822888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Numerical Approach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TextShape 2"/>
          <p:cNvSpPr/>
          <p:nvPr/>
        </p:nvSpPr>
        <p:spPr>
          <a:xfrm>
            <a:off x="228600" y="838080"/>
            <a:ext cx="8914680" cy="59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Discrete:</a:t>
            </a:r>
            <a:endParaRPr b="0" lang="en-US" sz="28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Spatial: Divide the rod of 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length L to M-1 degree segment 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of length dx, forming a grid M points,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index i runs from 0 to M-1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Time: Divide Time into time steps dt, 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indexed as t run from 0 to Ntime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Forward Difference Formula: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Line 3"/>
          <p:cNvSpPr/>
          <p:nvPr/>
        </p:nvSpPr>
        <p:spPr>
          <a:xfrm>
            <a:off x="5054400" y="1658880"/>
            <a:ext cx="3657600" cy="36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5721840" y="1979280"/>
            <a:ext cx="55584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"/>
          <p:cNvSpPr/>
          <p:nvPr/>
        </p:nvSpPr>
        <p:spPr>
          <a:xfrm>
            <a:off x="5727240" y="2057400"/>
            <a:ext cx="608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dx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7660440" y="1559520"/>
            <a:ext cx="173520" cy="17208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7"/>
          <p:cNvSpPr/>
          <p:nvPr/>
        </p:nvSpPr>
        <p:spPr>
          <a:xfrm>
            <a:off x="6714000" y="1572120"/>
            <a:ext cx="173520" cy="17208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8"/>
          <p:cNvSpPr/>
          <p:nvPr/>
        </p:nvSpPr>
        <p:spPr>
          <a:xfrm>
            <a:off x="7176240" y="1545480"/>
            <a:ext cx="173520" cy="17208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9"/>
          <p:cNvSpPr/>
          <p:nvPr/>
        </p:nvSpPr>
        <p:spPr>
          <a:xfrm>
            <a:off x="5123520" y="1554120"/>
            <a:ext cx="173520" cy="1720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10"/>
          <p:cNvSpPr/>
          <p:nvPr/>
        </p:nvSpPr>
        <p:spPr>
          <a:xfrm>
            <a:off x="8142840" y="1552680"/>
            <a:ext cx="173520" cy="1720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1"/>
          <p:cNvSpPr/>
          <p:nvPr/>
        </p:nvSpPr>
        <p:spPr>
          <a:xfrm>
            <a:off x="5657040" y="1551240"/>
            <a:ext cx="173520" cy="1720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2"/>
          <p:cNvSpPr/>
          <p:nvPr/>
        </p:nvSpPr>
        <p:spPr>
          <a:xfrm>
            <a:off x="6175800" y="1551240"/>
            <a:ext cx="173520" cy="1720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3"/>
          <p:cNvSpPr/>
          <p:nvPr/>
        </p:nvSpPr>
        <p:spPr>
          <a:xfrm>
            <a:off x="8690400" y="1565640"/>
            <a:ext cx="173520" cy="17208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14"/>
          <p:cNvSpPr/>
          <p:nvPr/>
        </p:nvSpPr>
        <p:spPr>
          <a:xfrm>
            <a:off x="5743800" y="1723680"/>
            <a:ext cx="3600" cy="333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15"/>
          <p:cNvSpPr/>
          <p:nvPr/>
        </p:nvSpPr>
        <p:spPr>
          <a:xfrm>
            <a:off x="6259320" y="1719000"/>
            <a:ext cx="360" cy="33336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16"/>
          <p:cNvSpPr/>
          <p:nvPr/>
        </p:nvSpPr>
        <p:spPr>
          <a:xfrm flipH="1">
            <a:off x="5206680" y="1726920"/>
            <a:ext cx="3600" cy="12913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17"/>
          <p:cNvSpPr/>
          <p:nvPr/>
        </p:nvSpPr>
        <p:spPr>
          <a:xfrm>
            <a:off x="8780760" y="1600200"/>
            <a:ext cx="360" cy="1413720"/>
          </a:xfrm>
          <a:prstGeom prst="line">
            <a:avLst/>
          </a:prstGeom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8"/>
          <p:cNvSpPr/>
          <p:nvPr/>
        </p:nvSpPr>
        <p:spPr>
          <a:xfrm>
            <a:off x="5051160" y="2817720"/>
            <a:ext cx="3736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4a7ebb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9"/>
          <p:cNvSpPr/>
          <p:nvPr/>
        </p:nvSpPr>
        <p:spPr>
          <a:xfrm>
            <a:off x="6781680" y="2743200"/>
            <a:ext cx="6087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6" name="CustomShape 20"/>
          <p:cNvSpPr/>
          <p:nvPr/>
        </p:nvSpPr>
        <p:spPr>
          <a:xfrm>
            <a:off x="4876920" y="990720"/>
            <a:ext cx="6087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7" name="CustomShape 21"/>
          <p:cNvSpPr/>
          <p:nvPr/>
        </p:nvSpPr>
        <p:spPr>
          <a:xfrm>
            <a:off x="5435640" y="990720"/>
            <a:ext cx="6087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22"/>
          <p:cNvSpPr/>
          <p:nvPr/>
        </p:nvSpPr>
        <p:spPr>
          <a:xfrm>
            <a:off x="6426360" y="990720"/>
            <a:ext cx="6087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i-1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9" name="CustomShape 23"/>
          <p:cNvSpPr/>
          <p:nvPr/>
        </p:nvSpPr>
        <p:spPr>
          <a:xfrm>
            <a:off x="6959520" y="990720"/>
            <a:ext cx="6087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0" name="CustomShape 24"/>
          <p:cNvSpPr/>
          <p:nvPr/>
        </p:nvSpPr>
        <p:spPr>
          <a:xfrm>
            <a:off x="7411320" y="990720"/>
            <a:ext cx="7380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i+1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25"/>
          <p:cNvSpPr/>
          <p:nvPr/>
        </p:nvSpPr>
        <p:spPr>
          <a:xfrm>
            <a:off x="8301240" y="990720"/>
            <a:ext cx="7149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M-1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2" name="CustomShape 26"/>
          <p:cNvSpPr/>
          <p:nvPr/>
        </p:nvSpPr>
        <p:spPr>
          <a:xfrm>
            <a:off x="6513840" y="4667040"/>
            <a:ext cx="360360" cy="25524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7"/>
          <p:cNvSpPr/>
          <p:nvPr/>
        </p:nvSpPr>
        <p:spPr>
          <a:xfrm>
            <a:off x="7189560" y="4667040"/>
            <a:ext cx="550080" cy="233280"/>
          </a:xfrm>
          <a:prstGeom prst="rect">
            <a:avLst/>
          </a:prstGeom>
          <a:noFill/>
          <a:ln w="3168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8"/>
          <p:cNvSpPr/>
          <p:nvPr/>
        </p:nvSpPr>
        <p:spPr>
          <a:xfrm>
            <a:off x="5312880" y="4667040"/>
            <a:ext cx="550080" cy="233280"/>
          </a:xfrm>
          <a:prstGeom prst="rect">
            <a:avLst/>
          </a:prstGeom>
          <a:noFill/>
          <a:ln w="3168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9"/>
          <p:cNvSpPr/>
          <p:nvPr/>
        </p:nvSpPr>
        <p:spPr>
          <a:xfrm>
            <a:off x="4411800" y="4667040"/>
            <a:ext cx="360360" cy="25524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16" name="Picture 117" descr=""/>
          <p:cNvPicPr/>
          <p:nvPr/>
        </p:nvPicPr>
        <p:blipFill>
          <a:blip r:embed="rId1"/>
          <a:stretch/>
        </p:blipFill>
        <p:spPr>
          <a:xfrm>
            <a:off x="3886200" y="4343400"/>
            <a:ext cx="5105160" cy="10411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17" name="Picture 118" descr=""/>
          <p:cNvPicPr/>
          <p:nvPr/>
        </p:nvPicPr>
        <p:blipFill>
          <a:blip r:embed="rId2"/>
          <a:stretch/>
        </p:blipFill>
        <p:spPr>
          <a:xfrm>
            <a:off x="4051440" y="5423040"/>
            <a:ext cx="4711320" cy="10411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18" name="Picture 119" descr=""/>
          <p:cNvPicPr/>
          <p:nvPr/>
        </p:nvPicPr>
        <p:blipFill>
          <a:blip r:embed="rId3"/>
          <a:stretch/>
        </p:blipFill>
        <p:spPr>
          <a:xfrm>
            <a:off x="609480" y="4876920"/>
            <a:ext cx="3250800" cy="106632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/>
          <p:nvPr/>
        </p:nvSpPr>
        <p:spPr>
          <a:xfrm>
            <a:off x="457200" y="274680"/>
            <a:ext cx="8228880" cy="8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TextShape 2"/>
          <p:cNvSpPr/>
          <p:nvPr/>
        </p:nvSpPr>
        <p:spPr>
          <a:xfrm>
            <a:off x="457200" y="1142640"/>
            <a:ext cx="8228880" cy="49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Initialize the initial data: Suppose the temperature of TKL is equal to room temperature 25°C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	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T(i) = 25oC, 0 &lt; i &lt; M-1</a:t>
            </a:r>
            <a:endParaRPr b="0" lang="en-US" sz="2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At step t+1</a:t>
            </a:r>
            <a:endParaRPr b="0" lang="en-US" sz="26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Compute the quadratic derivative of T in x at time t using the formula (1)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-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Calculate the value of T at time t+1 using the formula (2).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Note: Boundary conditions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-The temperature at the left point of the point i=0 is equal to 100°C</a:t>
            </a:r>
            <a:endParaRPr b="0" lang="en-US" sz="2600" spc="-1" strike="noStrike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The temperature at the right point of the point i=M-1 is equal to 25°C</a:t>
            </a:r>
            <a:endParaRPr b="0" lang="en-US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6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/>
          <p:nvPr/>
        </p:nvSpPr>
        <p:spPr>
          <a:xfrm>
            <a:off x="457200" y="274680"/>
            <a:ext cx="8228880" cy="86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Data dependence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TextShape 2"/>
          <p:cNvSpPr/>
          <p:nvPr/>
        </p:nvSpPr>
        <p:spPr>
          <a:xfrm>
            <a:off x="457200" y="2743200"/>
            <a:ext cx="822888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 formula (1) the calculation at a grid point (i) requires information at the surrounding grid points: (i-1), (i+1). This is called data dependency.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For sequential programs: Need boundary conditions</a:t>
            </a:r>
            <a:endParaRPr b="0" lang="en-US" sz="2800" spc="-1" strike="noStrike">
              <a:latin typeface="Arial"/>
            </a:endParaRPr>
          </a:p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- For parallel programming (using a distributed memory model): Information exchange (communication) between CPUs is required, synchronization is required in computation.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5339520" y="1673640"/>
            <a:ext cx="367920" cy="2793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"/>
          <p:cNvSpPr/>
          <p:nvPr/>
        </p:nvSpPr>
        <p:spPr>
          <a:xfrm>
            <a:off x="6029640" y="1673640"/>
            <a:ext cx="561600" cy="255240"/>
          </a:xfrm>
          <a:prstGeom prst="rect">
            <a:avLst/>
          </a:prstGeom>
          <a:noFill/>
          <a:ln w="3168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5"/>
          <p:cNvSpPr/>
          <p:nvPr/>
        </p:nvSpPr>
        <p:spPr>
          <a:xfrm>
            <a:off x="4113000" y="1673640"/>
            <a:ext cx="561600" cy="255240"/>
          </a:xfrm>
          <a:prstGeom prst="rect">
            <a:avLst/>
          </a:prstGeom>
          <a:noFill/>
          <a:ln w="3168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6"/>
          <p:cNvSpPr/>
          <p:nvPr/>
        </p:nvSpPr>
        <p:spPr>
          <a:xfrm>
            <a:off x="3192840" y="1673640"/>
            <a:ext cx="367920" cy="27936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27" name="Picture 128" descr=""/>
          <p:cNvPicPr/>
          <p:nvPr/>
        </p:nvPicPr>
        <p:blipFill>
          <a:blip r:embed="rId1"/>
          <a:stretch/>
        </p:blipFill>
        <p:spPr>
          <a:xfrm>
            <a:off x="2654280" y="1320840"/>
            <a:ext cx="5320800" cy="114264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/>
          <p:nvPr/>
        </p:nvSpPr>
        <p:spPr>
          <a:xfrm>
            <a:off x="457200" y="76320"/>
            <a:ext cx="822888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Implementation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TextShape 2"/>
          <p:cNvSpPr/>
          <p:nvPr/>
        </p:nvSpPr>
        <p:spPr>
          <a:xfrm>
            <a:off x="380880" y="1295280"/>
            <a:ext cx="3123360" cy="38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Let: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30" name="Line 3"/>
          <p:cNvSpPr/>
          <p:nvPr/>
        </p:nvSpPr>
        <p:spPr>
          <a:xfrm flipV="1">
            <a:off x="5016960" y="3998520"/>
            <a:ext cx="2694960" cy="6660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4"/>
          <p:cNvSpPr/>
          <p:nvPr/>
        </p:nvSpPr>
        <p:spPr>
          <a:xfrm>
            <a:off x="7263000" y="3904200"/>
            <a:ext cx="223920" cy="24264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5"/>
          <p:cNvSpPr/>
          <p:nvPr/>
        </p:nvSpPr>
        <p:spPr>
          <a:xfrm>
            <a:off x="5353920" y="3921480"/>
            <a:ext cx="223920" cy="242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6"/>
          <p:cNvSpPr/>
          <p:nvPr/>
        </p:nvSpPr>
        <p:spPr>
          <a:xfrm>
            <a:off x="6297480" y="3904200"/>
            <a:ext cx="223920" cy="24264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7"/>
          <p:cNvSpPr/>
          <p:nvPr/>
        </p:nvSpPr>
        <p:spPr>
          <a:xfrm>
            <a:off x="6027840" y="2895480"/>
            <a:ext cx="673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5" name="CustomShape 8"/>
          <p:cNvSpPr/>
          <p:nvPr/>
        </p:nvSpPr>
        <p:spPr>
          <a:xfrm>
            <a:off x="7936920" y="3493440"/>
            <a:ext cx="673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6" name="CustomShape 9"/>
          <p:cNvSpPr/>
          <p:nvPr/>
        </p:nvSpPr>
        <p:spPr>
          <a:xfrm>
            <a:off x="4343400" y="3584160"/>
            <a:ext cx="673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7" name="CustomShape 10"/>
          <p:cNvSpPr/>
          <p:nvPr/>
        </p:nvSpPr>
        <p:spPr>
          <a:xfrm>
            <a:off x="6574680" y="2152440"/>
            <a:ext cx="326160" cy="26064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1"/>
          <p:cNvSpPr/>
          <p:nvPr/>
        </p:nvSpPr>
        <p:spPr>
          <a:xfrm>
            <a:off x="7185960" y="2152440"/>
            <a:ext cx="497880" cy="238320"/>
          </a:xfrm>
          <a:prstGeom prst="rect">
            <a:avLst/>
          </a:prstGeom>
          <a:noFill/>
          <a:ln w="3168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2"/>
          <p:cNvSpPr/>
          <p:nvPr/>
        </p:nvSpPr>
        <p:spPr>
          <a:xfrm>
            <a:off x="5487120" y="2152440"/>
            <a:ext cx="497880" cy="238320"/>
          </a:xfrm>
          <a:prstGeom prst="rect">
            <a:avLst/>
          </a:prstGeom>
          <a:noFill/>
          <a:ln w="3168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3"/>
          <p:cNvSpPr/>
          <p:nvPr/>
        </p:nvSpPr>
        <p:spPr>
          <a:xfrm>
            <a:off x="4671720" y="2152440"/>
            <a:ext cx="326160" cy="26064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42" descr=""/>
          <p:cNvPicPr/>
          <p:nvPr/>
        </p:nvPicPr>
        <p:blipFill>
          <a:blip r:embed="rId1"/>
          <a:stretch/>
        </p:blipFill>
        <p:spPr>
          <a:xfrm>
            <a:off x="952560" y="1879560"/>
            <a:ext cx="2260080" cy="306036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42" name="Picture 143" descr=""/>
          <p:cNvPicPr/>
          <p:nvPr/>
        </p:nvPicPr>
        <p:blipFill>
          <a:blip r:embed="rId2"/>
          <a:stretch/>
        </p:blipFill>
        <p:spPr>
          <a:xfrm>
            <a:off x="4191120" y="1828800"/>
            <a:ext cx="4711320" cy="106632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43" name="Picture 144" descr=""/>
          <p:cNvPicPr/>
          <p:nvPr/>
        </p:nvPicPr>
        <p:blipFill>
          <a:blip r:embed="rId3"/>
          <a:stretch/>
        </p:blipFill>
        <p:spPr>
          <a:xfrm>
            <a:off x="3022560" y="5410080"/>
            <a:ext cx="4038120" cy="1079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/>
          <p:nvPr/>
        </p:nvSpPr>
        <p:spPr>
          <a:xfrm>
            <a:off x="228600" y="152280"/>
            <a:ext cx="845748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Spatial: DHB2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33080" y="2819520"/>
            <a:ext cx="5866560" cy="31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void DHB2(float *T, float *dT)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int i;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float c,l,r;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  i = 0 ; i &lt; M-1 ; i++ ){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 = </a:t>
            </a:r>
            <a:r>
              <a:rPr b="0" lang="en-US" sz="2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*(T+i)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l = (i==0)       ? </a:t>
            </a:r>
            <a:r>
              <a:rPr b="0" lang="en-US" sz="2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100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b="0" lang="en-US" sz="2200" spc="-1" strike="noStrike">
                <a:solidFill>
                  <a:srgbClr val="00b050"/>
                </a:solidFill>
                <a:latin typeface="Times New Roman"/>
                <a:ea typeface="DejaVu Sans"/>
              </a:rPr>
              <a:t>*(T+i-1)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 = (i==M-1)  ? </a:t>
            </a:r>
            <a:r>
              <a:rPr b="0" lang="en-US" sz="2200" spc="-1" strike="noStrike">
                <a:solidFill>
                  <a:srgbClr val="ff0000"/>
                </a:solidFill>
                <a:latin typeface="Times New Roman"/>
                <a:ea typeface="DejaVu Sans"/>
              </a:rPr>
              <a:t>  25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: </a:t>
            </a:r>
            <a:r>
              <a:rPr b="0" lang="en-US" sz="2200" spc="-1" strike="noStrike">
                <a:solidFill>
                  <a:srgbClr val="7030a0"/>
                </a:solidFill>
                <a:latin typeface="Times New Roman"/>
                <a:ea typeface="DejaVu Sans"/>
              </a:rPr>
              <a:t>*(T+i+1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);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*(dT+i) = D*(l-2*c+r)/(dx*dx); 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2698920" y="1695240"/>
            <a:ext cx="317880" cy="28764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4"/>
          <p:cNvSpPr/>
          <p:nvPr/>
        </p:nvSpPr>
        <p:spPr>
          <a:xfrm>
            <a:off x="3295080" y="1695240"/>
            <a:ext cx="485280" cy="262800"/>
          </a:xfrm>
          <a:prstGeom prst="rect">
            <a:avLst/>
          </a:prstGeom>
          <a:noFill/>
          <a:ln w="31680">
            <a:solidFill>
              <a:srgbClr val="7030a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5"/>
          <p:cNvSpPr/>
          <p:nvPr/>
        </p:nvSpPr>
        <p:spPr>
          <a:xfrm>
            <a:off x="1639440" y="1695240"/>
            <a:ext cx="485280" cy="262800"/>
          </a:xfrm>
          <a:prstGeom prst="rect">
            <a:avLst/>
          </a:prstGeom>
          <a:noFill/>
          <a:ln w="31680">
            <a:solidFill>
              <a:srgbClr val="00b05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6"/>
          <p:cNvSpPr/>
          <p:nvPr/>
        </p:nvSpPr>
        <p:spPr>
          <a:xfrm>
            <a:off x="844560" y="1695240"/>
            <a:ext cx="317880" cy="287640"/>
          </a:xfrm>
          <a:prstGeom prst="rect">
            <a:avLst/>
          </a:prstGeom>
          <a:noFill/>
          <a:ln w="31680">
            <a:solidFill>
              <a:srgbClr val="c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7"/>
          <p:cNvSpPr/>
          <p:nvPr/>
        </p:nvSpPr>
        <p:spPr>
          <a:xfrm>
            <a:off x="4800600" y="5105520"/>
            <a:ext cx="10062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100</a:t>
            </a:r>
            <a:r>
              <a:rPr b="0" i="1" lang="en-US" sz="22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oC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1" name="Line 8"/>
          <p:cNvSpPr/>
          <p:nvPr/>
        </p:nvSpPr>
        <p:spPr>
          <a:xfrm>
            <a:off x="5645520" y="5969520"/>
            <a:ext cx="2507400" cy="169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9"/>
          <p:cNvSpPr/>
          <p:nvPr/>
        </p:nvSpPr>
        <p:spPr>
          <a:xfrm>
            <a:off x="5631480" y="3850200"/>
            <a:ext cx="3055320" cy="223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10"/>
          <p:cNvSpPr/>
          <p:nvPr/>
        </p:nvSpPr>
        <p:spPr>
          <a:xfrm>
            <a:off x="7634880" y="3769200"/>
            <a:ext cx="173520" cy="17964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1"/>
          <p:cNvSpPr/>
          <p:nvPr/>
        </p:nvSpPr>
        <p:spPr>
          <a:xfrm>
            <a:off x="6688440" y="3781800"/>
            <a:ext cx="173520" cy="179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12"/>
          <p:cNvSpPr/>
          <p:nvPr/>
        </p:nvSpPr>
        <p:spPr>
          <a:xfrm>
            <a:off x="7151040" y="3754080"/>
            <a:ext cx="173520" cy="17964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13"/>
          <p:cNvSpPr/>
          <p:nvPr/>
        </p:nvSpPr>
        <p:spPr>
          <a:xfrm>
            <a:off x="8117280" y="376164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14"/>
          <p:cNvSpPr/>
          <p:nvPr/>
        </p:nvSpPr>
        <p:spPr>
          <a:xfrm>
            <a:off x="5631480" y="376020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15"/>
          <p:cNvSpPr/>
          <p:nvPr/>
        </p:nvSpPr>
        <p:spPr>
          <a:xfrm>
            <a:off x="6150600" y="378180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16"/>
          <p:cNvSpPr/>
          <p:nvPr/>
        </p:nvSpPr>
        <p:spPr>
          <a:xfrm>
            <a:off x="8665200" y="377532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17"/>
          <p:cNvSpPr/>
          <p:nvPr/>
        </p:nvSpPr>
        <p:spPr>
          <a:xfrm>
            <a:off x="5410080" y="3207600"/>
            <a:ext cx="6087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1" name="CustomShape 18"/>
          <p:cNvSpPr/>
          <p:nvPr/>
        </p:nvSpPr>
        <p:spPr>
          <a:xfrm>
            <a:off x="6400800" y="3174480"/>
            <a:ext cx="6087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i-1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2" name="CustomShape 19"/>
          <p:cNvSpPr/>
          <p:nvPr/>
        </p:nvSpPr>
        <p:spPr>
          <a:xfrm>
            <a:off x="6934320" y="3174480"/>
            <a:ext cx="6087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3" name="CustomShape 20"/>
          <p:cNvSpPr/>
          <p:nvPr/>
        </p:nvSpPr>
        <p:spPr>
          <a:xfrm>
            <a:off x="7386120" y="3174480"/>
            <a:ext cx="7380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i+1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4" name="CustomShape 21"/>
          <p:cNvSpPr/>
          <p:nvPr/>
        </p:nvSpPr>
        <p:spPr>
          <a:xfrm>
            <a:off x="8276040" y="3174480"/>
            <a:ext cx="7149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M-1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65" name="Line 22"/>
          <p:cNvSpPr/>
          <p:nvPr/>
        </p:nvSpPr>
        <p:spPr>
          <a:xfrm>
            <a:off x="5805360" y="4840920"/>
            <a:ext cx="2881440" cy="22320"/>
          </a:xfrm>
          <a:prstGeom prst="line">
            <a:avLst/>
          </a:prstGeom>
          <a:ln w="255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3"/>
          <p:cNvSpPr/>
          <p:nvPr/>
        </p:nvSpPr>
        <p:spPr>
          <a:xfrm>
            <a:off x="6204240" y="4759560"/>
            <a:ext cx="173520" cy="17964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24"/>
          <p:cNvSpPr/>
          <p:nvPr/>
        </p:nvSpPr>
        <p:spPr>
          <a:xfrm>
            <a:off x="5257800" y="4744080"/>
            <a:ext cx="173520" cy="179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25"/>
          <p:cNvSpPr/>
          <p:nvPr/>
        </p:nvSpPr>
        <p:spPr>
          <a:xfrm>
            <a:off x="5720400" y="4744800"/>
            <a:ext cx="173520" cy="17964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6"/>
          <p:cNvSpPr/>
          <p:nvPr/>
        </p:nvSpPr>
        <p:spPr>
          <a:xfrm>
            <a:off x="8160120" y="475236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27"/>
          <p:cNvSpPr/>
          <p:nvPr/>
        </p:nvSpPr>
        <p:spPr>
          <a:xfrm>
            <a:off x="8665200" y="476568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28"/>
          <p:cNvSpPr/>
          <p:nvPr/>
        </p:nvSpPr>
        <p:spPr>
          <a:xfrm>
            <a:off x="5410080" y="4045680"/>
            <a:ext cx="6087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0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2" name="CustomShape 29"/>
          <p:cNvSpPr/>
          <p:nvPr/>
        </p:nvSpPr>
        <p:spPr>
          <a:xfrm>
            <a:off x="8276040" y="4165200"/>
            <a:ext cx="7149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M-1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3" name="CustomShape 30"/>
          <p:cNvSpPr/>
          <p:nvPr/>
        </p:nvSpPr>
        <p:spPr>
          <a:xfrm>
            <a:off x="8512560" y="5902560"/>
            <a:ext cx="173520" cy="179640"/>
          </a:xfrm>
          <a:prstGeom prst="ellipse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31"/>
          <p:cNvSpPr/>
          <p:nvPr/>
        </p:nvSpPr>
        <p:spPr>
          <a:xfrm>
            <a:off x="7566120" y="5887080"/>
            <a:ext cx="173520" cy="179640"/>
          </a:xfrm>
          <a:prstGeom prst="ellipse">
            <a:avLst/>
          </a:prstGeom>
          <a:solidFill>
            <a:srgbClr val="00b05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2"/>
          <p:cNvSpPr/>
          <p:nvPr/>
        </p:nvSpPr>
        <p:spPr>
          <a:xfrm>
            <a:off x="8028720" y="5887800"/>
            <a:ext cx="173520" cy="179640"/>
          </a:xfrm>
          <a:prstGeom prst="ellipse">
            <a:avLst/>
          </a:prstGeom>
          <a:solidFill>
            <a:srgbClr val="c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33"/>
          <p:cNvSpPr/>
          <p:nvPr/>
        </p:nvSpPr>
        <p:spPr>
          <a:xfrm>
            <a:off x="5631480" y="589392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34"/>
          <p:cNvSpPr/>
          <p:nvPr/>
        </p:nvSpPr>
        <p:spPr>
          <a:xfrm>
            <a:off x="6150600" y="590112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35"/>
          <p:cNvSpPr/>
          <p:nvPr/>
        </p:nvSpPr>
        <p:spPr>
          <a:xfrm>
            <a:off x="7772400" y="5340960"/>
            <a:ext cx="71496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M-1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79" name="CustomShape 36"/>
          <p:cNvSpPr/>
          <p:nvPr/>
        </p:nvSpPr>
        <p:spPr>
          <a:xfrm>
            <a:off x="6669720" y="474192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37"/>
          <p:cNvSpPr/>
          <p:nvPr/>
        </p:nvSpPr>
        <p:spPr>
          <a:xfrm>
            <a:off x="7203240" y="473868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38"/>
          <p:cNvSpPr/>
          <p:nvPr/>
        </p:nvSpPr>
        <p:spPr>
          <a:xfrm>
            <a:off x="7722000" y="476028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39"/>
          <p:cNvSpPr/>
          <p:nvPr/>
        </p:nvSpPr>
        <p:spPr>
          <a:xfrm>
            <a:off x="6622200" y="586728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40"/>
          <p:cNvSpPr/>
          <p:nvPr/>
        </p:nvSpPr>
        <p:spPr>
          <a:xfrm>
            <a:off x="7140960" y="5874840"/>
            <a:ext cx="173520" cy="179640"/>
          </a:xfrm>
          <a:prstGeom prst="ellipse">
            <a:avLst/>
          </a:prstGeom>
          <a:solidFill>
            <a:srgbClr val="000000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1"/>
          <p:cNvSpPr/>
          <p:nvPr/>
        </p:nvSpPr>
        <p:spPr>
          <a:xfrm>
            <a:off x="8137080" y="6122160"/>
            <a:ext cx="100620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25</a:t>
            </a:r>
            <a:r>
              <a:rPr b="0" i="1" lang="en-US" sz="2200" spc="-1" strike="noStrike" baseline="30000">
                <a:solidFill>
                  <a:srgbClr val="000000"/>
                </a:solidFill>
                <a:latin typeface="Times New Roman"/>
                <a:ea typeface="DejaVu Sans"/>
              </a:rPr>
              <a:t>oC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85" name="Picture 186" descr=""/>
          <p:cNvPicPr/>
          <p:nvPr/>
        </p:nvPicPr>
        <p:blipFill>
          <a:blip r:embed="rId1"/>
          <a:stretch/>
        </p:blipFill>
        <p:spPr>
          <a:xfrm>
            <a:off x="380880" y="1333440"/>
            <a:ext cx="4597200" cy="1168200"/>
          </a:xfrm>
          <a:prstGeom prst="rect">
            <a:avLst/>
          </a:prstGeom>
          <a:ln w="0">
            <a:solidFill>
              <a:srgbClr val="3465a4"/>
            </a:solidFill>
          </a:ln>
        </p:spPr>
      </p:pic>
      <p:pic>
        <p:nvPicPr>
          <p:cNvPr id="186" name="Picture 187" descr=""/>
          <p:cNvPicPr/>
          <p:nvPr/>
        </p:nvPicPr>
        <p:blipFill>
          <a:blip r:embed="rId2"/>
          <a:stretch/>
        </p:blipFill>
        <p:spPr>
          <a:xfrm>
            <a:off x="5079960" y="1359000"/>
            <a:ext cx="4038120" cy="107928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/>
          <p:nvPr/>
        </p:nvSpPr>
        <p:spPr>
          <a:xfrm>
            <a:off x="228600" y="152280"/>
            <a:ext cx="8457480" cy="99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Time Integration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914400" y="3429000"/>
            <a:ext cx="7390800" cy="265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(t = 0; t &lt;= Ntime; t++)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{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DHB2(T, dT);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for (  i = 0 ; i &lt; M ; i++ 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*(T+i) = *(T+i) + *(dT+i)*dt;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t=t+dt;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9" name="Picture 190" descr=""/>
          <p:cNvPicPr/>
          <p:nvPr/>
        </p:nvPicPr>
        <p:blipFill>
          <a:blip r:embed="rId1"/>
          <a:stretch/>
        </p:blipFill>
        <p:spPr>
          <a:xfrm>
            <a:off x="1790640" y="1193760"/>
            <a:ext cx="5320800" cy="1765080"/>
          </a:xfrm>
          <a:prstGeom prst="rect">
            <a:avLst/>
          </a:prstGeom>
          <a:ln w="0">
            <a:solidFill>
              <a:srgbClr val="3465a4"/>
            </a:solidFill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EA233C7220E74EB9ABA0BF4B06DE12" ma:contentTypeVersion="4" ma:contentTypeDescription="Create a new document." ma:contentTypeScope="" ma:versionID="9f51239715e65ee1a225b1e78fd35fbf">
  <xsd:schema xmlns:xsd="http://www.w3.org/2001/XMLSchema" xmlns:xs="http://www.w3.org/2001/XMLSchema" xmlns:p="http://schemas.microsoft.com/office/2006/metadata/properties" xmlns:ns2="52bc4c51-431a-4234-9bd3-5c27d2abbd87" targetNamespace="http://schemas.microsoft.com/office/2006/metadata/properties" ma:root="true" ma:fieldsID="5acaf7ce622696420e6dc2e905609e91" ns2:_="">
    <xsd:import namespace="52bc4c51-431a-4234-9bd3-5c27d2abbd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bc4c51-431a-4234-9bd3-5c27d2abbd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C40C43-DAC0-4B13-8295-06306F2AC8AA}"/>
</file>

<file path=customXml/itemProps2.xml><?xml version="1.0" encoding="utf-8"?>
<ds:datastoreItem xmlns:ds="http://schemas.openxmlformats.org/officeDocument/2006/customXml" ds:itemID="{4C7053A6-E091-4DC7-ACFB-1565A04B2F1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Application>LibreOffice/7.3.7.2$Linux_X86_64 LibreOffice_project/30$Build-2</Application>
  <AppVersion>15.0000</AppVersion>
  <Words>1173</Words>
  <Paragraphs>170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:description/>
  <dc:language>en-US</dc:language>
  <cp:lastModifiedBy/>
  <dcterms:modified xsi:type="dcterms:W3CDTF">2024-03-28T14:32:57Z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23</vt:i4>
  </property>
</Properties>
</file>