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handoutMasterIdLst>
    <p:handoutMasterId r:id="rId21"/>
  </p:handoutMasterIdLst>
  <p:sldIdLst>
    <p:sldId id="259" r:id="rId3"/>
    <p:sldId id="257" r:id="rId4"/>
    <p:sldId id="265" r:id="rId5"/>
    <p:sldId id="766" r:id="rId6"/>
    <p:sldId id="772" r:id="rId8"/>
    <p:sldId id="807" r:id="rId9"/>
    <p:sldId id="808" r:id="rId10"/>
    <p:sldId id="268" r:id="rId11"/>
    <p:sldId id="810" r:id="rId12"/>
    <p:sldId id="809" r:id="rId13"/>
    <p:sldId id="811" r:id="rId14"/>
    <p:sldId id="812" r:id="rId15"/>
    <p:sldId id="813" r:id="rId16"/>
    <p:sldId id="814" r:id="rId17"/>
    <p:sldId id="816" r:id="rId18"/>
    <p:sldId id="815" r:id="rId19"/>
    <p:sldId id="269"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17" d="100"/>
          <a:sy n="117" d="100"/>
        </p:scale>
        <p:origin x="192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customXml" Target="../customXml/item3.xml"/><Relationship Id="rId26" Type="http://schemas.openxmlformats.org/officeDocument/2006/relationships/customXml" Target="../customXml/item2.xml"/><Relationship Id="rId25" Type="http://schemas.openxmlformats.org/officeDocument/2006/relationships/customXml" Target="../customXml/item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handoutMaster" Target="handoutMasters/handoutMaster1.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D:\study\dh-bach-khoa\02-2024%20-%205-2024\Deep%20learning\project%20accurary.csv"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r>
              <a:t>Độ chính xác</a:t>
            </a:r>
          </a:p>
        </c:rich>
      </c:tx>
      <c:layout>
        <c:manualLayout>
          <c:xMode val="edge"/>
          <c:yMode val="edge"/>
          <c:x val="0.411644736842105"/>
          <c:y val="0.0277777777777778"/>
        </c:manualLayout>
      </c:layout>
      <c:overlay val="0"/>
      <c:spPr>
        <a:noFill/>
        <a:ln>
          <a:noFill/>
        </a:ln>
        <a:effectLst/>
      </c:spPr>
    </c:title>
    <c:autoTitleDeleted val="0"/>
    <c:plotArea>
      <c:layout/>
      <c:lineChart>
        <c:grouping val="standard"/>
        <c:varyColors val="0"/>
        <c:ser>
          <c:idx val="0"/>
          <c:order val="0"/>
          <c:tx>
            <c:strRef>
              <c:f>'project accurary.csv'!$G$1</c:f>
              <c:strCache>
                <c:ptCount val="1"/>
                <c:pt idx="0">
                  <c:v>Huấn luyện</c:v>
                </c:pt>
              </c:strCache>
            </c:strRef>
          </c:tx>
          <c:spPr>
            <a:ln w="28575" cap="rnd">
              <a:solidFill>
                <a:schemeClr val="accent1"/>
              </a:solidFill>
              <a:round/>
            </a:ln>
            <a:effectLst/>
          </c:spPr>
          <c:marker>
            <c:symbol val="none"/>
          </c:marker>
          <c:dLbls>
            <c:delete val="1"/>
          </c:dLbls>
          <c:val>
            <c:numRef>
              <c:f>'project accurary.csv'!$G$2:$G$41</c:f>
              <c:numCache>
                <c:formatCode>General</c:formatCode>
                <c:ptCount val="40"/>
                <c:pt idx="0">
                  <c:v>51</c:v>
                </c:pt>
                <c:pt idx="1">
                  <c:v>54.1</c:v>
                </c:pt>
                <c:pt idx="2">
                  <c:v>87.2</c:v>
                </c:pt>
                <c:pt idx="3">
                  <c:v>86.8</c:v>
                </c:pt>
                <c:pt idx="4">
                  <c:v>87.2</c:v>
                </c:pt>
                <c:pt idx="5">
                  <c:v>88.5</c:v>
                </c:pt>
                <c:pt idx="6">
                  <c:v>89.2</c:v>
                </c:pt>
                <c:pt idx="7">
                  <c:v>89.2</c:v>
                </c:pt>
                <c:pt idx="8">
                  <c:v>88.5</c:v>
                </c:pt>
                <c:pt idx="9">
                  <c:v>89.2</c:v>
                </c:pt>
                <c:pt idx="10">
                  <c:v>89.5</c:v>
                </c:pt>
                <c:pt idx="11">
                  <c:v>91.6</c:v>
                </c:pt>
                <c:pt idx="12">
                  <c:v>89.9</c:v>
                </c:pt>
                <c:pt idx="13">
                  <c:v>89.9</c:v>
                </c:pt>
                <c:pt idx="14">
                  <c:v>91.9</c:v>
                </c:pt>
                <c:pt idx="15">
                  <c:v>91.9</c:v>
                </c:pt>
                <c:pt idx="16">
                  <c:v>92.6</c:v>
                </c:pt>
                <c:pt idx="17">
                  <c:v>94.3</c:v>
                </c:pt>
                <c:pt idx="18">
                  <c:v>94.6</c:v>
                </c:pt>
                <c:pt idx="19">
                  <c:v>95.9</c:v>
                </c:pt>
                <c:pt idx="20">
                  <c:v>97</c:v>
                </c:pt>
                <c:pt idx="21">
                  <c:v>97</c:v>
                </c:pt>
                <c:pt idx="22">
                  <c:v>97</c:v>
                </c:pt>
                <c:pt idx="23">
                  <c:v>97.6</c:v>
                </c:pt>
                <c:pt idx="24">
                  <c:v>95.9</c:v>
                </c:pt>
                <c:pt idx="25">
                  <c:v>98</c:v>
                </c:pt>
                <c:pt idx="26">
                  <c:v>98.6</c:v>
                </c:pt>
                <c:pt idx="27">
                  <c:v>97.6</c:v>
                </c:pt>
                <c:pt idx="28">
                  <c:v>96.3</c:v>
                </c:pt>
                <c:pt idx="29">
                  <c:v>99</c:v>
                </c:pt>
                <c:pt idx="30">
                  <c:v>98.3</c:v>
                </c:pt>
                <c:pt idx="31">
                  <c:v>97.6</c:v>
                </c:pt>
                <c:pt idx="32">
                  <c:v>96.6</c:v>
                </c:pt>
                <c:pt idx="33">
                  <c:v>96.3</c:v>
                </c:pt>
                <c:pt idx="34">
                  <c:v>99</c:v>
                </c:pt>
                <c:pt idx="35">
                  <c:v>99.3</c:v>
                </c:pt>
                <c:pt idx="36">
                  <c:v>99.7</c:v>
                </c:pt>
                <c:pt idx="37">
                  <c:v>99.7</c:v>
                </c:pt>
                <c:pt idx="38">
                  <c:v>99.7</c:v>
                </c:pt>
                <c:pt idx="39">
                  <c:v>100</c:v>
                </c:pt>
              </c:numCache>
            </c:numRef>
          </c:val>
          <c:smooth val="0"/>
        </c:ser>
        <c:ser>
          <c:idx val="1"/>
          <c:order val="1"/>
          <c:tx>
            <c:strRef>
              <c:f>'project accurary.csv'!$H$1</c:f>
              <c:strCache>
                <c:ptCount val="1"/>
                <c:pt idx="0">
                  <c:v>Kiểm nghiệm</c:v>
                </c:pt>
              </c:strCache>
            </c:strRef>
          </c:tx>
          <c:spPr>
            <a:ln w="28575" cap="rnd">
              <a:solidFill>
                <a:schemeClr val="accent2"/>
              </a:solidFill>
              <a:round/>
            </a:ln>
            <a:effectLst/>
          </c:spPr>
          <c:marker>
            <c:symbol val="none"/>
          </c:marker>
          <c:dLbls>
            <c:delete val="1"/>
          </c:dLbls>
          <c:val>
            <c:numRef>
              <c:f>'project accurary.csv'!$H$2:$H$41</c:f>
              <c:numCache>
                <c:formatCode>General</c:formatCode>
                <c:ptCount val="40"/>
                <c:pt idx="0">
                  <c:v>51.4</c:v>
                </c:pt>
                <c:pt idx="1">
                  <c:v>68.9</c:v>
                </c:pt>
                <c:pt idx="2">
                  <c:v>83.8</c:v>
                </c:pt>
                <c:pt idx="3">
                  <c:v>87.8</c:v>
                </c:pt>
                <c:pt idx="4">
                  <c:v>82.4</c:v>
                </c:pt>
                <c:pt idx="5">
                  <c:v>87.8</c:v>
                </c:pt>
                <c:pt idx="6">
                  <c:v>87.8</c:v>
                </c:pt>
                <c:pt idx="7">
                  <c:v>90.5</c:v>
                </c:pt>
                <c:pt idx="8">
                  <c:v>90.5</c:v>
                </c:pt>
                <c:pt idx="9">
                  <c:v>90.5</c:v>
                </c:pt>
                <c:pt idx="10">
                  <c:v>89.2</c:v>
                </c:pt>
                <c:pt idx="11">
                  <c:v>90.5</c:v>
                </c:pt>
                <c:pt idx="12">
                  <c:v>89.2</c:v>
                </c:pt>
                <c:pt idx="13">
                  <c:v>91.9</c:v>
                </c:pt>
                <c:pt idx="14">
                  <c:v>90.5</c:v>
                </c:pt>
                <c:pt idx="15">
                  <c:v>97.3</c:v>
                </c:pt>
                <c:pt idx="16">
                  <c:v>93.2</c:v>
                </c:pt>
                <c:pt idx="17">
                  <c:v>90.5</c:v>
                </c:pt>
                <c:pt idx="18">
                  <c:v>95.9</c:v>
                </c:pt>
                <c:pt idx="19">
                  <c:v>95.9</c:v>
                </c:pt>
                <c:pt idx="20">
                  <c:v>94.6</c:v>
                </c:pt>
                <c:pt idx="21">
                  <c:v>94.6</c:v>
                </c:pt>
                <c:pt idx="22">
                  <c:v>93.2</c:v>
                </c:pt>
                <c:pt idx="23">
                  <c:v>94.6</c:v>
                </c:pt>
                <c:pt idx="24">
                  <c:v>94.6</c:v>
                </c:pt>
                <c:pt idx="25">
                  <c:v>94.6</c:v>
                </c:pt>
                <c:pt idx="26">
                  <c:v>97.3</c:v>
                </c:pt>
                <c:pt idx="27">
                  <c:v>91.9</c:v>
                </c:pt>
                <c:pt idx="28">
                  <c:v>94.6</c:v>
                </c:pt>
                <c:pt idx="29">
                  <c:v>94.6</c:v>
                </c:pt>
                <c:pt idx="30">
                  <c:v>91.9</c:v>
                </c:pt>
                <c:pt idx="31">
                  <c:v>95.9</c:v>
                </c:pt>
                <c:pt idx="32">
                  <c:v>89.2</c:v>
                </c:pt>
                <c:pt idx="33">
                  <c:v>94.6</c:v>
                </c:pt>
                <c:pt idx="34">
                  <c:v>94.6</c:v>
                </c:pt>
                <c:pt idx="35">
                  <c:v>93.2</c:v>
                </c:pt>
                <c:pt idx="36">
                  <c:v>94.6</c:v>
                </c:pt>
                <c:pt idx="37">
                  <c:v>94.6</c:v>
                </c:pt>
                <c:pt idx="38">
                  <c:v>94.6</c:v>
                </c:pt>
                <c:pt idx="39">
                  <c:v>95.9</c:v>
                </c:pt>
              </c:numCache>
            </c:numRef>
          </c:val>
          <c:smooth val="0"/>
        </c:ser>
        <c:dLbls>
          <c:showLegendKey val="0"/>
          <c:showVal val="0"/>
          <c:showCatName val="0"/>
          <c:showSerName val="0"/>
          <c:showPercent val="0"/>
          <c:showBubbleSize val="0"/>
        </c:dLbls>
        <c:marker val="0"/>
        <c:smooth val="0"/>
        <c:axId val="205784654"/>
        <c:axId val="337905819"/>
      </c:lineChart>
      <c:catAx>
        <c:axId val="205784654"/>
        <c:scaling>
          <c:orientation val="minMax"/>
        </c:scaling>
        <c:delete val="0"/>
        <c:axPos val="b"/>
        <c:title>
          <c:tx>
            <c:rich>
              <a:bodyPr rot="0" spcFirstLastPara="0" vertOverflow="ellipsis" vert="horz" wrap="square" anchor="ctr" anchorCtr="1"/>
              <a:lstStyle/>
              <a:p>
                <a:pPr defTabSz="914400">
                  <a:defRPr lang="en-US" sz="1000" b="0" i="0" u="none" strike="noStrike" kern="1200" baseline="0">
                    <a:solidFill>
                      <a:schemeClr val="tx1">
                        <a:lumMod val="65000"/>
                        <a:lumOff val="35000"/>
                      </a:schemeClr>
                    </a:solidFill>
                    <a:latin typeface="+mn-lt"/>
                    <a:ea typeface="+mn-ea"/>
                    <a:cs typeface="+mn-cs"/>
                  </a:defRPr>
                </a:pPr>
                <a:r>
                  <a:t>Chu kỳ</a:t>
                </a:r>
              </a:p>
            </c:rich>
          </c:tx>
          <c:layout/>
          <c:overlay val="0"/>
          <c:spPr>
            <a:noFill/>
            <a:ln>
              <a:noFill/>
            </a:ln>
            <a:effectLst/>
          </c:sp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337905819"/>
        <c:crosses val="autoZero"/>
        <c:auto val="1"/>
        <c:lblAlgn val="ctr"/>
        <c:lblOffset val="100"/>
        <c:noMultiLvlLbl val="0"/>
      </c:catAx>
      <c:valAx>
        <c:axId val="337905819"/>
        <c:scaling>
          <c:orientation val="minMax"/>
        </c:scaling>
        <c:delete val="0"/>
        <c:axPos val="l"/>
        <c:majorGridlines>
          <c:spPr>
            <a:ln w="9525" cap="flat" cmpd="sng" algn="ctr">
              <a:solidFill>
                <a:schemeClr val="lt1">
                  <a:lumMod val="90200"/>
                </a:schemeClr>
              </a:solidFill>
              <a:round/>
            </a:ln>
            <a:effectLst/>
          </c:spPr>
        </c:majorGridlines>
        <c:title>
          <c:tx>
            <c:rich>
              <a:bodyPr rot="-5400000" spcFirstLastPara="0" vertOverflow="ellipsis" vert="horz" wrap="square" anchor="ctr" anchorCtr="1"/>
              <a:lstStyle/>
              <a:p>
                <a:pPr defTabSz="914400">
                  <a:defRPr lang="en-US" sz="1000" b="0" i="0" u="none" strike="noStrike" kern="1200" baseline="0">
                    <a:solidFill>
                      <a:schemeClr val="tx1">
                        <a:lumMod val="65000"/>
                        <a:lumOff val="35000"/>
                      </a:schemeClr>
                    </a:solidFill>
                    <a:latin typeface="+mn-lt"/>
                    <a:ea typeface="+mn-ea"/>
                    <a:cs typeface="+mn-cs"/>
                  </a:defRPr>
                </a:pPr>
                <a:r>
                  <a:t>Phần trăm</a:t>
                </a:r>
              </a:p>
            </c:rich>
          </c:tx>
          <c:layout>
            <c:manualLayout>
              <c:xMode val="edge"/>
              <c:yMode val="edge"/>
              <c:x val="0.0213198953386956"/>
              <c:y val="0.362121508107052"/>
            </c:manualLayout>
          </c:layout>
          <c:overlay val="0"/>
          <c:spPr>
            <a:noFill/>
            <a:ln>
              <a:noFill/>
            </a:ln>
            <a:effectLst/>
          </c:spPr>
        </c:title>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205784654"/>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28">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0">
      <cs:styleClr val="auto"/>
    </cs:fillRef>
    <cs:effectRef idx="0"/>
    <cs:fontRef idx="minor">
      <a:schemeClr val="dk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8B45424-6BAC-416C-8F6C-5F9DE854A36B}"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E34D737-83BD-4FDE-8CF3-8BC01E7FCF39}" type="slidenum">
              <a:rPr lang="en-US" smtClean="0"/>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733702-C25A-40B9-9167-54BAA79B29B0}" type="datetimeFigureOut">
              <a:rPr lang="en-US" smtClean="0"/>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2FC7A4-3D1B-482D-8C9D-7642A2CE3076}" type="slidenum">
              <a:rPr lang="en-US" smtClean="0"/>
            </a:fld>
            <a:endParaRPr 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7D931763-0DAF-45B9-B167-4D51E848B3A3}" type="slidenum">
              <a:rPr kumimoji="0" lang="vi-VN"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fld>
            <a:endParaRPr kumimoji="0" lang="vi-VN" sz="12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931763-0DAF-45B9-B167-4D51E848B3A3}" type="slidenum">
              <a:rPr lang="vi-VN" smtClean="0"/>
            </a:fld>
            <a:endParaRPr lang="vi-V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Title 6"/>
          <p:cNvSpPr>
            <a:spLocks noGrp="1"/>
          </p:cNvSpPr>
          <p:nvPr>
            <p:ph type="title" hasCustomPrompt="1"/>
          </p:nvPr>
        </p:nvSpPr>
        <p:spPr>
          <a:xfrm>
            <a:off x="3511295" y="224917"/>
            <a:ext cx="5397627" cy="451739"/>
          </a:xfrm>
          <a:prstGeom prst="rect">
            <a:avLst/>
          </a:prstGeom>
        </p:spPr>
        <p:txBody>
          <a:bodyPr/>
          <a:lstStyle>
            <a:lvl1pPr>
              <a:defRPr sz="2800" b="1">
                <a:solidFill>
                  <a:schemeClr val="tx1"/>
                </a:solidFill>
                <a:latin typeface="Lato" panose="020F0502020204030203" pitchFamily="34" charset="0"/>
                <a:ea typeface="Lato" panose="020F0502020204030203" pitchFamily="34" charset="0"/>
                <a:cs typeface="Lato" panose="020F0502020204030203" pitchFamily="34" charset="0"/>
              </a:defRPr>
            </a:lvl1pPr>
          </a:lstStyle>
          <a:p>
            <a:r>
              <a:rPr lang="en-US"/>
              <a:t>Title 4: ……………………………………</a:t>
            </a:r>
            <a:endParaRPr lang="en-US"/>
          </a:p>
        </p:txBody>
      </p:sp>
      <p:sp>
        <p:nvSpPr>
          <p:cNvPr id="12" name="Text Placeholder 7"/>
          <p:cNvSpPr>
            <a:spLocks noGrp="1"/>
          </p:cNvSpPr>
          <p:nvPr>
            <p:ph type="body" sz="quarter" idx="13"/>
          </p:nvPr>
        </p:nvSpPr>
        <p:spPr>
          <a:xfrm>
            <a:off x="3524251" y="1011238"/>
            <a:ext cx="5384672" cy="5529262"/>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3" name="Date Placeholder 3"/>
          <p:cNvSpPr>
            <a:spLocks noGrp="1"/>
          </p:cNvSpPr>
          <p:nvPr>
            <p:ph type="dt" sz="half" idx="10"/>
          </p:nvPr>
        </p:nvSpPr>
        <p:spPr>
          <a:xfrm>
            <a:off x="628650" y="6565257"/>
            <a:ext cx="2057400" cy="365125"/>
          </a:xfrm>
          <a:prstGeom prst="rect">
            <a:avLst/>
          </a:prstGeom>
        </p:spPr>
        <p:txBody>
          <a:bodyPr/>
          <a:lstStyle>
            <a:lvl1pPr>
              <a:defRPr sz="1200" b="1">
                <a:solidFill>
                  <a:schemeClr val="bg1">
                    <a:lumMod val="95000"/>
                  </a:schemeClr>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fld>
            <a:endParaRPr lang="en-US"/>
          </a:p>
        </p:txBody>
      </p:sp>
      <p:sp>
        <p:nvSpPr>
          <p:cNvPr id="14" name="Footer Placeholder 4"/>
          <p:cNvSpPr>
            <a:spLocks noGrp="1"/>
          </p:cNvSpPr>
          <p:nvPr>
            <p:ph type="ftr" sz="quarter" idx="11"/>
          </p:nvPr>
        </p:nvSpPr>
        <p:spPr>
          <a:xfrm>
            <a:off x="3028950" y="6565257"/>
            <a:ext cx="3086100" cy="365125"/>
          </a:xfrm>
          <a:prstGeom prst="rect">
            <a:avLst/>
          </a:prstGeom>
        </p:spPr>
        <p:txBody>
          <a:bodyPr/>
          <a:lstStyle>
            <a:lvl1pPr algn="ct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5" name="Slide Number Placeholder 5"/>
          <p:cNvSpPr>
            <a:spLocks noGrp="1"/>
          </p:cNvSpPr>
          <p:nvPr>
            <p:ph type="sldNum" sz="quarter" idx="12"/>
          </p:nvPr>
        </p:nvSpPr>
        <p:spPr>
          <a:xfrm>
            <a:off x="6867383" y="6572126"/>
            <a:ext cx="2057400" cy="365125"/>
          </a:xfrm>
          <a:prstGeom prst="rect">
            <a:avLst/>
          </a:prstGeom>
        </p:spPr>
        <p:txBody>
          <a:bodyPr/>
          <a:lstStyle>
            <a:lvl1pPr algn="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Title 6"/>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a:t>Title 5: ………………………………………</a:t>
            </a:r>
            <a:endParaRPr lang="en-US"/>
          </a:p>
        </p:txBody>
      </p:sp>
      <p:sp>
        <p:nvSpPr>
          <p:cNvPr id="14" name="Content Placeholder 2"/>
          <p:cNvSpPr>
            <a:spLocks noGrp="1"/>
          </p:cNvSpPr>
          <p:nvPr>
            <p:ph sz="half" idx="1"/>
          </p:nvPr>
        </p:nvSpPr>
        <p:spPr>
          <a:xfrm>
            <a:off x="595884" y="1533017"/>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5" name="Content Placeholder 3"/>
          <p:cNvSpPr>
            <a:spLocks noGrp="1"/>
          </p:cNvSpPr>
          <p:nvPr>
            <p:ph sz="half" idx="2"/>
          </p:nvPr>
        </p:nvSpPr>
        <p:spPr>
          <a:xfrm>
            <a:off x="4639056" y="1533017"/>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6" name="Date Placeholder 3"/>
          <p:cNvSpPr>
            <a:spLocks noGrp="1"/>
          </p:cNvSpPr>
          <p:nvPr>
            <p:ph type="dt" sz="half" idx="10"/>
          </p:nvPr>
        </p:nvSpPr>
        <p:spPr>
          <a:xfrm>
            <a:off x="628650" y="6565257"/>
            <a:ext cx="2057400" cy="365125"/>
          </a:xfrm>
          <a:prstGeom prst="rect">
            <a:avLst/>
          </a:prstGeom>
        </p:spPr>
        <p:txBody>
          <a:bodyPr/>
          <a:lstStyle>
            <a:lvl1pP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fld>
            <a:endParaRPr lang="en-US"/>
          </a:p>
        </p:txBody>
      </p:sp>
      <p:sp>
        <p:nvSpPr>
          <p:cNvPr id="17" name="Footer Placeholder 4"/>
          <p:cNvSpPr>
            <a:spLocks noGrp="1"/>
          </p:cNvSpPr>
          <p:nvPr>
            <p:ph type="ftr" sz="quarter" idx="11"/>
          </p:nvPr>
        </p:nvSpPr>
        <p:spPr>
          <a:xfrm>
            <a:off x="3028950" y="6565257"/>
            <a:ext cx="3086100" cy="365125"/>
          </a:xfrm>
          <a:prstGeom prst="rect">
            <a:avLst/>
          </a:prstGeom>
        </p:spPr>
        <p:txBody>
          <a:bodyPr/>
          <a:lstStyle>
            <a:lvl1pPr algn="ct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8" name="Slide Number Placeholder 5"/>
          <p:cNvSpPr>
            <a:spLocks noGrp="1"/>
          </p:cNvSpPr>
          <p:nvPr>
            <p:ph type="sldNum" sz="quarter" idx="12"/>
          </p:nvPr>
        </p:nvSpPr>
        <p:spPr>
          <a:xfrm>
            <a:off x="6867383" y="6572126"/>
            <a:ext cx="2057400" cy="365125"/>
          </a:xfrm>
          <a:prstGeom prst="rect">
            <a:avLst/>
          </a:prstGeom>
        </p:spPr>
        <p:txBody>
          <a:bodyPr/>
          <a:lstStyle>
            <a:lvl1pPr algn="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Date Placeholder 3"/>
          <p:cNvSpPr>
            <a:spLocks noGrp="1"/>
          </p:cNvSpPr>
          <p:nvPr>
            <p:ph type="dt" sz="half" idx="10"/>
          </p:nvPr>
        </p:nvSpPr>
        <p:spPr>
          <a:xfrm>
            <a:off x="628650" y="6565257"/>
            <a:ext cx="2057400" cy="365125"/>
          </a:xfrm>
          <a:prstGeom prst="rect">
            <a:avLst/>
          </a:prstGeom>
        </p:spPr>
        <p:txBody>
          <a:bodyPr/>
          <a:lstStyle>
            <a:lvl1pPr>
              <a:defRPr sz="1200" b="1">
                <a:solidFill>
                  <a:schemeClr val="bg1">
                    <a:lumMod val="95000"/>
                  </a:schemeClr>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fld>
            <a:endParaRPr lang="en-US"/>
          </a:p>
        </p:txBody>
      </p:sp>
      <p:sp>
        <p:nvSpPr>
          <p:cNvPr id="6" name="Footer Placeholder 4"/>
          <p:cNvSpPr>
            <a:spLocks noGrp="1"/>
          </p:cNvSpPr>
          <p:nvPr>
            <p:ph type="ftr" sz="quarter" idx="11"/>
          </p:nvPr>
        </p:nvSpPr>
        <p:spPr>
          <a:xfrm>
            <a:off x="3028950" y="6565257"/>
            <a:ext cx="3086100" cy="365125"/>
          </a:xfrm>
          <a:prstGeom prst="rect">
            <a:avLst/>
          </a:prstGeom>
        </p:spPr>
        <p:txBody>
          <a:bodyPr/>
          <a:lstStyle>
            <a:lvl1pPr algn="ct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7" name="Slide Number Placeholder 5"/>
          <p:cNvSpPr>
            <a:spLocks noGrp="1"/>
          </p:cNvSpPr>
          <p:nvPr>
            <p:ph type="sldNum" sz="quarter" idx="12"/>
          </p:nvPr>
        </p:nvSpPr>
        <p:spPr>
          <a:xfrm>
            <a:off x="6867383" y="6572126"/>
            <a:ext cx="2057400" cy="365125"/>
          </a:xfrm>
          <a:prstGeom prst="rect">
            <a:avLst/>
          </a:prstGeom>
        </p:spPr>
        <p:txBody>
          <a:bodyPr/>
          <a:lstStyle>
            <a:lvl1pPr algn="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A38770A1-C9A9-9B4F-823C-AD76C6100878}"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13379D-D487-4446-85FC-E9ED5B8B80F6}" type="slidenum">
              <a:rPr lang="en-US" smtClean="0"/>
            </a:fld>
            <a:endParaRPr lang="en-US"/>
          </a:p>
        </p:txBody>
      </p:sp>
    </p:spTree>
  </p:cSld>
  <p:clrMapOvr>
    <a:masterClrMapping/>
  </p:clrMapOvr>
  <p:transition spd="slow">
    <p:dissolv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normAutofit/>
          </a:bodyPr>
          <a:lstStyle>
            <a:lvl1pPr>
              <a:defRPr sz="3400" b="1">
                <a:solidFill>
                  <a:schemeClr val="bg1"/>
                </a:solidFill>
              </a:defRPr>
            </a:lvl1p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54E0CD7D-5104-8342-8709-D45F5E8213B2}"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13379D-D487-4446-85FC-E9ED5B8B80F6}" type="slidenum">
              <a:rPr lang="en-US" smtClean="0"/>
            </a:fld>
            <a:endParaRPr lang="en-US"/>
          </a:p>
        </p:txBody>
      </p:sp>
    </p:spTree>
  </p:cSld>
  <p:clrMapOvr>
    <a:masterClrMapping/>
  </p:clrMapOvr>
  <p:transition spd="slow">
    <p:dissolv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ltLang="zh-CN"/>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endParaRPr lang="en-US" altLang="zh-CN"/>
          </a:p>
        </p:txBody>
      </p:sp>
      <p:sp>
        <p:nvSpPr>
          <p:cNvPr id="4" name="Date Placeholder 3"/>
          <p:cNvSpPr>
            <a:spLocks noGrp="1"/>
          </p:cNvSpPr>
          <p:nvPr>
            <p:ph type="dt" sz="half" idx="10"/>
          </p:nvPr>
        </p:nvSpPr>
        <p:spPr/>
        <p:txBody>
          <a:bodyPr/>
          <a:lstStyle/>
          <a:p>
            <a:fld id="{DB14D453-8BBF-BE4D-891B-7BF302C8082C}" type="datetime1">
              <a:rPr lang="en-US" altLang="zh-CN" smtClean="0"/>
            </a:fld>
            <a:endParaRPr lang="zh-CN" altLang="en-US"/>
          </a:p>
        </p:txBody>
      </p:sp>
      <p:sp>
        <p:nvSpPr>
          <p:cNvPr id="5" name="Footer Placeholder 4"/>
          <p:cNvSpPr>
            <a:spLocks noGrp="1"/>
          </p:cNvSpPr>
          <p:nvPr>
            <p:ph type="ftr" sz="quarter" idx="11"/>
          </p:nvPr>
        </p:nvSpPr>
        <p:spPr/>
        <p:txBody>
          <a:bodyPr/>
          <a:lstStyle/>
          <a:p>
            <a:r>
              <a:rPr lang="en-US" altLang="zh-CN"/>
              <a:t>IT4611 - Các hệ thống phân tán và Ứng dụng</a:t>
            </a:r>
            <a:endParaRPr lang="zh-CN" altLang="en-US"/>
          </a:p>
        </p:txBody>
      </p:sp>
      <p:sp>
        <p:nvSpPr>
          <p:cNvPr id="6" name="Slide Number Placeholder 5"/>
          <p:cNvSpPr>
            <a:spLocks noGrp="1"/>
          </p:cNvSpPr>
          <p:nvPr>
            <p:ph type="sldNum" sz="quarter" idx="12"/>
          </p:nvPr>
        </p:nvSpPr>
        <p:spPr/>
        <p:txBody>
          <a:bodyPr/>
          <a:lstStyle/>
          <a:p>
            <a:fld id="{11F88B7E-86B8-4862-842E-2DB840C1EC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1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28650" y="6565257"/>
            <a:ext cx="2057400" cy="365125"/>
          </a:xfrm>
          <a:prstGeom prst="rect">
            <a:avLst/>
          </a:prstGeom>
        </p:spPr>
        <p:txBody>
          <a:bodyPr/>
          <a:lstStyle>
            <a:lvl1pP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fld>
            <a:endParaRPr lang="en-US"/>
          </a:p>
        </p:txBody>
      </p:sp>
      <p:sp>
        <p:nvSpPr>
          <p:cNvPr id="5" name="Footer Placeholder 4"/>
          <p:cNvSpPr>
            <a:spLocks noGrp="1"/>
          </p:cNvSpPr>
          <p:nvPr>
            <p:ph type="ftr" sz="quarter" idx="11"/>
          </p:nvPr>
        </p:nvSpPr>
        <p:spPr>
          <a:xfrm>
            <a:off x="3028950" y="6565257"/>
            <a:ext cx="3086100" cy="365125"/>
          </a:xfrm>
          <a:prstGeom prst="rect">
            <a:avLst/>
          </a:prstGeom>
        </p:spPr>
        <p:txBody>
          <a:bodyPr/>
          <a:lstStyle>
            <a:lvl1pPr algn="ct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6" name="Slide Number Placeholder 5"/>
          <p:cNvSpPr>
            <a:spLocks noGrp="1"/>
          </p:cNvSpPr>
          <p:nvPr>
            <p:ph type="sldNum" sz="quarter" idx="12"/>
          </p:nvPr>
        </p:nvSpPr>
        <p:spPr>
          <a:xfrm>
            <a:off x="6867383" y="6572126"/>
            <a:ext cx="2057400" cy="365125"/>
          </a:xfrm>
          <a:prstGeom prst="rect">
            <a:avLst/>
          </a:prstGeom>
        </p:spPr>
        <p:txBody>
          <a:bodyPr/>
          <a:lstStyle>
            <a:lvl1pPr algn="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fld>
            <a:endParaRPr lang="en-US"/>
          </a:p>
        </p:txBody>
      </p:sp>
      <p:sp>
        <p:nvSpPr>
          <p:cNvPr id="10" name="Title 6"/>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a:t>Title 1: ………………………………………</a:t>
            </a:r>
            <a:endParaRPr lang="en-US"/>
          </a:p>
        </p:txBody>
      </p:sp>
      <p:sp>
        <p:nvSpPr>
          <p:cNvPr id="11" name="Content Placeholder 8"/>
          <p:cNvSpPr>
            <a:spLocks noGrp="1"/>
          </p:cNvSpPr>
          <p:nvPr>
            <p:ph sz="quarter" idx="13"/>
          </p:nvPr>
        </p:nvSpPr>
        <p:spPr>
          <a:xfrm>
            <a:off x="235077" y="841247"/>
            <a:ext cx="8674100" cy="5303393"/>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Date Placeholder 3"/>
          <p:cNvSpPr>
            <a:spLocks noGrp="1"/>
          </p:cNvSpPr>
          <p:nvPr>
            <p:ph type="dt" sz="half" idx="10"/>
          </p:nvPr>
        </p:nvSpPr>
        <p:spPr>
          <a:xfrm>
            <a:off x="628650" y="6565257"/>
            <a:ext cx="2057400" cy="365125"/>
          </a:xfrm>
          <a:prstGeom prst="rect">
            <a:avLst/>
          </a:prstGeom>
        </p:spPr>
        <p:txBody>
          <a:bodyPr/>
          <a:lstStyle>
            <a:lvl1pPr>
              <a:defRPr sz="1200" b="1">
                <a:solidFill>
                  <a:schemeClr val="bg1">
                    <a:lumMod val="95000"/>
                  </a:schemeClr>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fld>
            <a:endParaRPr lang="en-US"/>
          </a:p>
        </p:txBody>
      </p:sp>
      <p:sp>
        <p:nvSpPr>
          <p:cNvPr id="6" name="Footer Placeholder 4"/>
          <p:cNvSpPr>
            <a:spLocks noGrp="1"/>
          </p:cNvSpPr>
          <p:nvPr>
            <p:ph type="ftr" sz="quarter" idx="11"/>
          </p:nvPr>
        </p:nvSpPr>
        <p:spPr>
          <a:xfrm>
            <a:off x="3028950" y="6565257"/>
            <a:ext cx="3086100" cy="365125"/>
          </a:xfrm>
          <a:prstGeom prst="rect">
            <a:avLst/>
          </a:prstGeom>
        </p:spPr>
        <p:txBody>
          <a:bodyPr/>
          <a:lstStyle>
            <a:lvl1pPr algn="ct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7" name="Slide Number Placeholder 5"/>
          <p:cNvSpPr>
            <a:spLocks noGrp="1"/>
          </p:cNvSpPr>
          <p:nvPr>
            <p:ph type="sldNum" sz="quarter" idx="12"/>
          </p:nvPr>
        </p:nvSpPr>
        <p:spPr>
          <a:xfrm>
            <a:off x="6867383" y="6572126"/>
            <a:ext cx="2057400" cy="365125"/>
          </a:xfrm>
          <a:prstGeom prst="rect">
            <a:avLst/>
          </a:prstGeom>
        </p:spPr>
        <p:txBody>
          <a:bodyPr/>
          <a:lstStyle>
            <a:lvl1pPr algn="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80685"/>
          </a:xfrm>
        </p:spPr>
        <p:txBody>
          <a:bodyPr>
            <a:normAutofit/>
          </a:bodyPr>
          <a:lstStyle>
            <a:lvl1pPr>
              <a:defRPr sz="3400" b="1">
                <a:solidFill>
                  <a:schemeClr val="bg1"/>
                </a:solidFill>
              </a:defRPr>
            </a:lvl1pPr>
          </a:lstStyle>
          <a:p>
            <a:r>
              <a:rPr lang="en-US"/>
              <a:t>Click to edit Master title style</a:t>
            </a:r>
            <a:endParaRPr lang="en-US"/>
          </a:p>
        </p:txBody>
      </p:sp>
      <p:sp>
        <p:nvSpPr>
          <p:cNvPr id="3" name="Content Placeholder 2"/>
          <p:cNvSpPr>
            <a:spLocks noGrp="1"/>
          </p:cNvSpPr>
          <p:nvPr>
            <p:ph idx="1"/>
          </p:nvPr>
        </p:nvSpPr>
        <p:spPr/>
        <p:txBody>
          <a:bodyPr/>
          <a:lstStyle>
            <a:lvl2pPr>
              <a:defRPr b="1" i="0"/>
            </a:lvl2pPr>
            <a:lvl3pPr>
              <a:defRPr i="0"/>
            </a:lvl3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A4070C66-0A23-5A4D-B4A8-E46FF5C73983}"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13379D-D487-4446-85FC-E9ED5B8B80F6}" type="slidenum">
              <a:rPr lang="en-US" smtClean="0"/>
            </a:fld>
            <a:endParaRPr lang="en-US"/>
          </a:p>
        </p:txBody>
      </p:sp>
    </p:spTree>
  </p:cSld>
  <p:clrMapOvr>
    <a:masterClrMapping/>
  </p:clrMapOvr>
  <p:transition spd="slow">
    <p:dissolv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6"/>
          <p:cNvSpPr>
            <a:spLocks noGrp="1"/>
          </p:cNvSpPr>
          <p:nvPr>
            <p:ph type="title" hasCustomPrompt="1"/>
          </p:nvPr>
        </p:nvSpPr>
        <p:spPr>
          <a:xfrm>
            <a:off x="2380488" y="2365248"/>
            <a:ext cx="4383024" cy="2127504"/>
          </a:xfrm>
          <a:prstGeom prst="rect">
            <a:avLst/>
          </a:prstGeom>
        </p:spPr>
        <p:txBody>
          <a:bodyPr/>
          <a:lstStyle>
            <a:lvl1pPr algn="ctr">
              <a:defRPr sz="4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a:t>CLICK TO EDIT MASTER TITLE STYLE</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28650" y="6565257"/>
            <a:ext cx="2057400" cy="365125"/>
          </a:xfrm>
          <a:prstGeom prst="rect">
            <a:avLst/>
          </a:prstGeom>
        </p:spPr>
        <p:txBody>
          <a:bodyPr/>
          <a:lstStyle>
            <a:lvl1pP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fld>
            <a:endParaRPr lang="en-US"/>
          </a:p>
        </p:txBody>
      </p:sp>
      <p:sp>
        <p:nvSpPr>
          <p:cNvPr id="5" name="Footer Placeholder 4"/>
          <p:cNvSpPr>
            <a:spLocks noGrp="1"/>
          </p:cNvSpPr>
          <p:nvPr>
            <p:ph type="ftr" sz="quarter" idx="11"/>
          </p:nvPr>
        </p:nvSpPr>
        <p:spPr>
          <a:xfrm>
            <a:off x="3028950" y="6565257"/>
            <a:ext cx="3086100" cy="365125"/>
          </a:xfrm>
          <a:prstGeom prst="rect">
            <a:avLst/>
          </a:prstGeom>
        </p:spPr>
        <p:txBody>
          <a:bodyPr/>
          <a:lstStyle>
            <a:lvl1pPr algn="ct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6" name="Slide Number Placeholder 5"/>
          <p:cNvSpPr>
            <a:spLocks noGrp="1"/>
          </p:cNvSpPr>
          <p:nvPr>
            <p:ph type="sldNum" sz="quarter" idx="12"/>
          </p:nvPr>
        </p:nvSpPr>
        <p:spPr>
          <a:xfrm>
            <a:off x="6867383" y="6572126"/>
            <a:ext cx="2057400" cy="365125"/>
          </a:xfrm>
          <a:prstGeom prst="rect">
            <a:avLst/>
          </a:prstGeom>
        </p:spPr>
        <p:txBody>
          <a:bodyPr/>
          <a:lstStyle>
            <a:lvl1pPr algn="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fld>
            <a:endParaRPr lang="en-US"/>
          </a:p>
        </p:txBody>
      </p:sp>
      <p:sp>
        <p:nvSpPr>
          <p:cNvPr id="10" name="Title 6"/>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a:t>Title 1: ………………………………………</a:t>
            </a:r>
            <a:endParaRPr lang="en-US"/>
          </a:p>
        </p:txBody>
      </p:sp>
      <p:sp>
        <p:nvSpPr>
          <p:cNvPr id="11" name="Content Placeholder 8"/>
          <p:cNvSpPr>
            <a:spLocks noGrp="1"/>
          </p:cNvSpPr>
          <p:nvPr>
            <p:ph sz="quarter" idx="13"/>
          </p:nvPr>
        </p:nvSpPr>
        <p:spPr>
          <a:xfrm>
            <a:off x="235077" y="841247"/>
            <a:ext cx="8674100" cy="5303393"/>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image" Target="../media/image1.png"/><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chart" Target="../charts/char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3200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l"/>
            <a:endParaRPr lang="en-US" dirty="0">
              <a:cs typeface="Calibri" panose="020F050202020403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918210" y="2921635"/>
            <a:ext cx="5296535" cy="1014730"/>
          </a:xfrm>
          <a:prstGeom prst="rect">
            <a:avLst/>
          </a:prstGeom>
          <a:noFill/>
        </p:spPr>
        <p:txBody>
          <a:bodyPr wrap="square" rtlCol="0" anchor="t">
            <a:spAutoFit/>
          </a:bodyPr>
          <a:p>
            <a:pPr>
              <a:lnSpc>
                <a:spcPct val="150000"/>
              </a:lnSpc>
            </a:pPr>
            <a:r>
              <a:rPr lang="en-US" sz="4000" b="1">
                <a:solidFill>
                  <a:srgbClr val="C00000"/>
                </a:solidFill>
                <a:latin typeface="Lato" panose="020F0502020204030203" pitchFamily="34" charset="0"/>
                <a:ea typeface="Lato" panose="020F0502020204030203" pitchFamily="34" charset="0"/>
                <a:cs typeface="Lato" panose="020F0502020204030203" pitchFamily="34" charset="0"/>
                <a:sym typeface="+mn-ea"/>
              </a:rPr>
              <a:t>2. </a:t>
            </a:r>
            <a:r>
              <a:rPr lang="en-US" sz="4000" b="1" err="1">
                <a:solidFill>
                  <a:srgbClr val="C00000"/>
                </a:solidFill>
                <a:latin typeface="Lato" panose="020F0502020204030203" pitchFamily="34" charset="0"/>
                <a:ea typeface="Lato" panose="020F0502020204030203" pitchFamily="34" charset="0"/>
                <a:cs typeface="Lato" panose="020F0502020204030203" pitchFamily="34" charset="0"/>
                <a:sym typeface="+mn-ea"/>
              </a:rPr>
              <a:t>Nội dung thực hiện</a:t>
            </a:r>
            <a:endParaRPr lang="en-US" sz="4000" b="1" err="1">
              <a:solidFill>
                <a:srgbClr val="C00000"/>
              </a:solidFill>
              <a:latin typeface="Lato" panose="020F0502020204030203" pitchFamily="34" charset="0"/>
              <a:ea typeface="Lato" panose="020F0502020204030203" pitchFamily="34" charset="0"/>
              <a:cs typeface="Lato" panose="020F0502020204030203" pitchFamily="34" charset="0"/>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Nội dung thực hiện</a:t>
            </a:r>
            <a:endParaRPr lang="en-US"/>
          </a:p>
        </p:txBody>
      </p:sp>
      <p:sp>
        <p:nvSpPr>
          <p:cNvPr id="3" name="Content Placeholder 2"/>
          <p:cNvSpPr>
            <a:spLocks noGrp="1"/>
          </p:cNvSpPr>
          <p:nvPr>
            <p:ph sz="quarter" idx="13"/>
          </p:nvPr>
        </p:nvSpPr>
        <p:spPr/>
        <p:txBody>
          <a:bodyPr/>
          <a:p>
            <a:r>
              <a:rPr lang="en-US"/>
              <a:t>Phạm vi bài toán thực hiện </a:t>
            </a:r>
            <a:endParaRPr lang="en-US"/>
          </a:p>
          <a:p>
            <a:pPr lvl="1"/>
            <a:r>
              <a:rPr lang="en-US"/>
              <a:t>Sử dụng tập ảnh bóng đã được tiền xử lý bởi Osaka University</a:t>
            </a:r>
            <a:endParaRPr lang="en-US"/>
          </a:p>
          <a:p>
            <a:pPr lvl="1"/>
            <a:r>
              <a:rPr lang="en-US"/>
              <a:t>Sử dụng phương pháp học sâu bao gồm tích chập và mạng Perceptron đa tầng để phân nhóm giới tính của các đối tượng</a:t>
            </a:r>
            <a:endParaRPr lang="en-US"/>
          </a:p>
          <a:p>
            <a:pPr lvl="0"/>
            <a:r>
              <a:rPr lang="en-US"/>
              <a:t>Các bước thực hiện</a:t>
            </a:r>
            <a:endParaRPr lang="en-US"/>
          </a:p>
          <a:p>
            <a:pPr lvl="1"/>
            <a:r>
              <a:rPr lang="en-US" sz="2400"/>
              <a:t>Làm sạch dữ liệu: </a:t>
            </a:r>
            <a:endParaRPr lang="en-US" sz="2400"/>
          </a:p>
          <a:p>
            <a:pPr lvl="1"/>
            <a:r>
              <a:rPr lang="en-US"/>
              <a:t>Thiết kế mô hình học sâu</a:t>
            </a:r>
            <a:endParaRPr lang="en-US"/>
          </a:p>
          <a:p>
            <a:pPr lvl="1"/>
            <a:r>
              <a:rPr lang="en-US"/>
              <a:t>Huấn luyện mô hình </a:t>
            </a:r>
            <a:endParaRPr lang="en-US"/>
          </a:p>
          <a:p>
            <a:pPr lvl="1"/>
            <a:r>
              <a:rPr lang="en-US" sz="2400"/>
              <a:t>Kiểm tra độ chính xác của mô hình</a:t>
            </a:r>
            <a:endParaRPr lang="en-US"/>
          </a:p>
          <a:p>
            <a:pPr lvl="0"/>
            <a:endParaRPr lang="en-US"/>
          </a:p>
        </p:txBody>
      </p:sp>
      <p:sp>
        <p:nvSpPr>
          <p:cNvPr id="4" name="Slide Number Placeholder 3"/>
          <p:cNvSpPr>
            <a:spLocks noGrp="1"/>
          </p:cNvSpPr>
          <p:nvPr>
            <p:ph type="sldNum" sz="quarter" idx="12"/>
          </p:nvPr>
        </p:nvSpPr>
        <p:spPr/>
        <p:txBody>
          <a:bodyPr/>
          <a:p>
            <a:fld id="{9EA0BE3B-158A-4EDF-80DC-E394A0D1600F}" type="slidenum">
              <a:rPr lang="en-US" smtClean="0"/>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Làm sạch dữ liệu</a:t>
            </a:r>
            <a:endParaRPr lang="en-US"/>
          </a:p>
        </p:txBody>
      </p:sp>
      <p:sp>
        <p:nvSpPr>
          <p:cNvPr id="3" name="Content Placeholder 2"/>
          <p:cNvSpPr>
            <a:spLocks noGrp="1"/>
          </p:cNvSpPr>
          <p:nvPr>
            <p:ph sz="quarter" idx="13"/>
          </p:nvPr>
        </p:nvSpPr>
        <p:spPr/>
        <p:txBody>
          <a:bodyPr/>
          <a:p>
            <a:pPr marL="0" lvl="1"/>
            <a:r>
              <a:rPr lang="en-US" sz="2800">
                <a:sym typeface="+mn-ea"/>
              </a:rPr>
              <a:t>Do dữ liệu được cung cấp bởi </a:t>
            </a:r>
            <a:r>
              <a:rPr lang="en-US" sz="2800">
                <a:sym typeface="+mn-ea"/>
              </a:rPr>
              <a:t>Osaka University có 1 số ảnh bị thiếu hụt nên cần tái xử lý, lọc những thông tin bị thiếu hoặc chưa rõ giới tính ra hỏi tập huấn luyện và tập kiểm tra</a:t>
            </a:r>
            <a:endParaRPr lang="en-US" sz="2800">
              <a:sym typeface="+mn-ea"/>
            </a:endParaRPr>
          </a:p>
          <a:p>
            <a:r>
              <a:rPr lang="en-US"/>
              <a:t>Trong tập dữ liệu được cung cấp, có nhiều góc máy quay được thu lại, tổng số đối tượng tham gia thử nghiệm là 10306 đối tượng, nhưng mỗi góc quay thì số lượng hình bóng thu được thường dưới 9750 đối tượng </a:t>
            </a:r>
            <a:endParaRPr lang="en-US"/>
          </a:p>
          <a:p>
            <a:r>
              <a:rPr lang="en-US"/>
              <a:t>Đường dẫn đến notebook làm sạch dữ liệu :  https://colab.research.google.com/drive/154wHvUNy2m9hmGtEH07DYo5RPpkseybm?usp=sharing</a:t>
            </a:r>
            <a:endParaRPr lang="en-US"/>
          </a:p>
          <a:p>
            <a:endParaRPr lang="en-US"/>
          </a:p>
        </p:txBody>
      </p:sp>
      <p:sp>
        <p:nvSpPr>
          <p:cNvPr id="4" name="Slide Number Placeholder 3"/>
          <p:cNvSpPr>
            <a:spLocks noGrp="1"/>
          </p:cNvSpPr>
          <p:nvPr>
            <p:ph type="sldNum" sz="quarter" idx="12"/>
          </p:nvPr>
        </p:nvSpPr>
        <p:spPr/>
        <p:txBody>
          <a:bodyPr/>
          <a:p>
            <a:fld id="{9EA0BE3B-158A-4EDF-80DC-E394A0D1600F}" type="slidenum">
              <a:rPr lang="en-US" smtClean="0"/>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Thiết kế mô hình học sâu</a:t>
            </a:r>
            <a:endParaRPr lang="en-US"/>
          </a:p>
        </p:txBody>
      </p:sp>
      <p:sp>
        <p:nvSpPr>
          <p:cNvPr id="3" name="Content Placeholder 2"/>
          <p:cNvSpPr>
            <a:spLocks noGrp="1"/>
          </p:cNvSpPr>
          <p:nvPr>
            <p:ph sz="quarter" idx="13"/>
          </p:nvPr>
        </p:nvSpPr>
        <p:spPr/>
        <p:txBody>
          <a:bodyPr/>
          <a:p>
            <a:r>
              <a:rPr lang="en-US"/>
              <a:t>Mô hình sử dụng 3 tầng tích chập với các thông sô như sau</a:t>
            </a:r>
            <a:endParaRPr lang="en-US"/>
          </a:p>
          <a:p>
            <a:pPr lvl="1"/>
            <a:r>
              <a:rPr lang="en-US"/>
              <a:t>Tầng 1: in_channels=1, out_channels=6, kernel_size=5, stride=1</a:t>
            </a:r>
            <a:endParaRPr lang="en-US"/>
          </a:p>
          <a:p>
            <a:pPr lvl="1"/>
            <a:r>
              <a:rPr lang="en-US"/>
              <a:t>Tầng 2: in_channels=6, out_channels=16, kernel_size=5, stride=1</a:t>
            </a:r>
            <a:endParaRPr lang="en-US"/>
          </a:p>
          <a:p>
            <a:pPr lvl="1"/>
            <a:r>
              <a:rPr lang="en-US"/>
              <a:t>Tầng 3: in_channels=16, out_channels=120, kernel_size=5, stride=1</a:t>
            </a:r>
            <a:endParaRPr lang="en-US"/>
          </a:p>
          <a:p>
            <a:pPr lvl="0"/>
            <a:r>
              <a:rPr lang="en-US"/>
              <a:t>Giữa các tầng tích chập sử dụng Average Pooling với thông số: kernel_size=2, stride=2 nhằm gộp dần thông tin nhằm tạo ánh xạ đặc trưng thưa dần để học được một biểu diễn toàn cục trong khi vẫn giữ nguyên lợi thế từ các tầng tích chập xử lý trung gian</a:t>
            </a:r>
            <a:endParaRPr lang="en-US"/>
          </a:p>
        </p:txBody>
      </p:sp>
      <p:sp>
        <p:nvSpPr>
          <p:cNvPr id="4" name="Slide Number Placeholder 3"/>
          <p:cNvSpPr>
            <a:spLocks noGrp="1"/>
          </p:cNvSpPr>
          <p:nvPr>
            <p:ph type="sldNum" sz="quarter" idx="12"/>
          </p:nvPr>
        </p:nvSpPr>
        <p:spPr/>
        <p:txBody>
          <a:bodyPr/>
          <a:p>
            <a:fld id="{9EA0BE3B-158A-4EDF-80DC-E394A0D1600F}" type="slidenum">
              <a:rPr lang="en-US" smtClean="0"/>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Thiết kế mô hình học sâu</a:t>
            </a:r>
            <a:endParaRPr lang="en-US"/>
          </a:p>
        </p:txBody>
      </p:sp>
      <p:sp>
        <p:nvSpPr>
          <p:cNvPr id="3" name="Content Placeholder 2"/>
          <p:cNvSpPr>
            <a:spLocks noGrp="1"/>
          </p:cNvSpPr>
          <p:nvPr>
            <p:ph sz="quarter" idx="13"/>
          </p:nvPr>
        </p:nvSpPr>
        <p:spPr/>
        <p:txBody>
          <a:bodyPr/>
          <a:p>
            <a:r>
              <a:rPr lang="en-US"/>
              <a:t>Bốn tầng tuyến tính cùng với hàm kích hoạt tanh nhằm đàm bảo thiết kế  có đủ độ phức tạp, tránh trường hợp underfitting “không khớp”</a:t>
            </a:r>
            <a:endParaRPr lang="en-US"/>
          </a:p>
          <a:p>
            <a:r>
              <a:rPr lang="en-US"/>
              <a:t>Hàm dropout được sử dụng để tránh tình trạng overfitting “quá khớp”</a:t>
            </a:r>
            <a:endParaRPr lang="en-US"/>
          </a:p>
          <a:p>
            <a:endParaRPr lang="en-US"/>
          </a:p>
        </p:txBody>
      </p:sp>
      <p:sp>
        <p:nvSpPr>
          <p:cNvPr id="4" name="Slide Number Placeholder 3"/>
          <p:cNvSpPr>
            <a:spLocks noGrp="1"/>
          </p:cNvSpPr>
          <p:nvPr>
            <p:ph type="sldNum" sz="quarter" idx="12"/>
          </p:nvPr>
        </p:nvSpPr>
        <p:spPr/>
        <p:txBody>
          <a:bodyPr/>
          <a:p>
            <a:fld id="{9EA0BE3B-158A-4EDF-80DC-E394A0D1600F}" type="slidenum">
              <a:rPr lang="en-US" smtClean="0"/>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Huấn luyện mô hình</a:t>
            </a:r>
            <a:endParaRPr lang="en-US"/>
          </a:p>
        </p:txBody>
      </p:sp>
      <p:sp>
        <p:nvSpPr>
          <p:cNvPr id="3" name="Content Placeholder 2"/>
          <p:cNvSpPr>
            <a:spLocks noGrp="1"/>
          </p:cNvSpPr>
          <p:nvPr>
            <p:ph sz="quarter" idx="13"/>
          </p:nvPr>
        </p:nvSpPr>
        <p:spPr/>
        <p:txBody>
          <a:bodyPr/>
          <a:p>
            <a:r>
              <a:rPr lang="en-US"/>
              <a:t>Mô hình được huấn luyện trên Kaggle nhằm tận dụng thế mạnh GPU T4 v2, 2 GPU mỗi GPU có dung lượng 15G</a:t>
            </a:r>
            <a:endParaRPr lang="en-US"/>
          </a:p>
          <a:p>
            <a:r>
              <a:rPr lang="en-US"/>
              <a:t>Thời gian huấn luyện 1 tiếng đồng hồ</a:t>
            </a:r>
            <a:endParaRPr lang="en-US"/>
          </a:p>
          <a:p>
            <a:r>
              <a:rPr lang="en-US">
                <a:sym typeface="+mn-ea"/>
              </a:rPr>
              <a:t>Đường dẫn tới notebook trên Kaggle: https://www.kaggle.com/code/lehoanglonglong/hust-gait-recognition-6-5-2024</a:t>
            </a:r>
            <a:endParaRPr lang="en-US"/>
          </a:p>
          <a:p>
            <a:endParaRPr lang="en-US"/>
          </a:p>
        </p:txBody>
      </p:sp>
      <p:sp>
        <p:nvSpPr>
          <p:cNvPr id="4" name="Slide Number Placeholder 3"/>
          <p:cNvSpPr>
            <a:spLocks noGrp="1"/>
          </p:cNvSpPr>
          <p:nvPr>
            <p:ph type="sldNum" sz="quarter" idx="12"/>
          </p:nvPr>
        </p:nvSpPr>
        <p:spPr/>
        <p:txBody>
          <a:bodyPr/>
          <a:p>
            <a:fld id="{9EA0BE3B-158A-4EDF-80DC-E394A0D1600F}" type="slidenum">
              <a:rPr lang="en-US" smtClean="0"/>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Kiểm tra độ chính xác của mô hình</a:t>
            </a:r>
            <a:endParaRPr lang="en-US"/>
          </a:p>
        </p:txBody>
      </p:sp>
      <p:sp>
        <p:nvSpPr>
          <p:cNvPr id="4" name="Slide Number Placeholder 3"/>
          <p:cNvSpPr>
            <a:spLocks noGrp="1"/>
          </p:cNvSpPr>
          <p:nvPr>
            <p:ph type="sldNum" sz="quarter" idx="12"/>
          </p:nvPr>
        </p:nvSpPr>
        <p:spPr/>
        <p:txBody>
          <a:bodyPr/>
          <a:p>
            <a:fld id="{9EA0BE3B-158A-4EDF-80DC-E394A0D1600F}" type="slidenum">
              <a:rPr lang="en-US" smtClean="0"/>
            </a:fld>
            <a:endParaRPr lang="en-US"/>
          </a:p>
        </p:txBody>
      </p:sp>
      <p:graphicFrame>
        <p:nvGraphicFramePr>
          <p:cNvPr id="9" name="Content Placeholder 8"/>
          <p:cNvGraphicFramePr/>
          <p:nvPr>
            <p:ph sz="quarter" idx="13"/>
          </p:nvPr>
        </p:nvGraphicFramePr>
        <p:xfrm>
          <a:off x="235077" y="841247"/>
          <a:ext cx="8674100" cy="5303393"/>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0"/>
          <p:cNvSpPr txBox="1"/>
          <p:nvPr/>
        </p:nvSpPr>
        <p:spPr>
          <a:xfrm>
            <a:off x="4181094" y="3021991"/>
            <a:ext cx="4197975" cy="814017"/>
          </a:xfrm>
          <a:prstGeom prst="rect">
            <a:avLst/>
          </a:prstGeom>
        </p:spPr>
        <p:txBody>
          <a:bodyPr/>
          <a:lstStyle>
            <a:lvl1pPr algn="l" defTabSz="914400" rtl="0" eaLnBrk="1" latinLnBrk="0" hangingPunct="1">
              <a:lnSpc>
                <a:spcPct val="90000"/>
              </a:lnSpc>
              <a:spcBef>
                <a:spcPct val="0"/>
              </a:spcBef>
              <a:buNone/>
              <a:defRPr sz="60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en-US" sz="4800"/>
              <a:t>CẢM ƠN !</a:t>
            </a:r>
            <a:endParaRPr lang="en-US" sz="4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3" descr="Text&#10;&#10;Description automatically generated"/>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13012" y="317038"/>
            <a:ext cx="2576374" cy="936215"/>
          </a:xfrm>
          <a:prstGeom prst="rect">
            <a:avLst/>
          </a:prstGeom>
        </p:spPr>
      </p:pic>
      <p:sp>
        <p:nvSpPr>
          <p:cNvPr id="11" name="Title 6"/>
          <p:cNvSpPr txBox="1"/>
          <p:nvPr/>
        </p:nvSpPr>
        <p:spPr>
          <a:xfrm>
            <a:off x="93736" y="1419587"/>
            <a:ext cx="8396691" cy="1953132"/>
          </a:xfrm>
          <a:prstGeom prst="rect">
            <a:avLst/>
          </a:prstGeom>
        </p:spPr>
        <p:txBody>
          <a:bodyPr/>
          <a:lstStyle>
            <a:lvl1pPr algn="l" defTabSz="914400" rtl="0" eaLnBrk="1" latinLnBrk="0" hangingPunct="1">
              <a:lnSpc>
                <a:spcPct val="90000"/>
              </a:lnSpc>
              <a:spcBef>
                <a:spcPct val="0"/>
              </a:spcBef>
              <a:buNone/>
              <a:defRPr sz="54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pPr>
              <a:lnSpc>
                <a:spcPct val="150000"/>
              </a:lnSpc>
            </a:pPr>
            <a:r>
              <a:rPr lang="en-US" sz="3200"/>
              <a:t>Báo cáo bài tập lớn môn học: </a:t>
            </a:r>
            <a:endParaRPr lang="en-US" sz="3200"/>
          </a:p>
          <a:p>
            <a:pPr indent="457200">
              <a:lnSpc>
                <a:spcPct val="150000"/>
              </a:lnSpc>
            </a:pPr>
            <a:r>
              <a:rPr lang="en-US" sz="3200"/>
              <a:t>- Học Sâu</a:t>
            </a:r>
            <a:endParaRPr lang="en-US" sz="3200"/>
          </a:p>
          <a:p>
            <a:pPr indent="457200">
              <a:lnSpc>
                <a:spcPct val="150000"/>
              </a:lnSpc>
            </a:pPr>
            <a:r>
              <a:rPr lang="en-US" sz="3200"/>
              <a:t>- Thị Giác Máy Tính</a:t>
            </a:r>
            <a:endParaRPr lang="en-US" sz="3200"/>
          </a:p>
          <a:p>
            <a:pPr>
              <a:lnSpc>
                <a:spcPct val="150000"/>
              </a:lnSpc>
            </a:pPr>
            <a:endParaRPr lang="en-US" sz="4600"/>
          </a:p>
        </p:txBody>
      </p:sp>
      <p:sp>
        <p:nvSpPr>
          <p:cNvPr id="12" name="Title 6"/>
          <p:cNvSpPr txBox="1"/>
          <p:nvPr/>
        </p:nvSpPr>
        <p:spPr>
          <a:xfrm>
            <a:off x="413012" y="4135700"/>
            <a:ext cx="7619943" cy="2371062"/>
          </a:xfrm>
          <a:prstGeom prst="rect">
            <a:avLst/>
          </a:prstGeom>
        </p:spPr>
        <p:txBody>
          <a:bodyPr/>
          <a:lstStyle>
            <a:lvl1pPr algn="l" defTabSz="914400" rtl="0" eaLnBrk="1" latinLnBrk="0" hangingPunct="1">
              <a:lnSpc>
                <a:spcPct val="90000"/>
              </a:lnSpc>
              <a:spcBef>
                <a:spcPct val="0"/>
              </a:spcBef>
              <a:buNone/>
              <a:defRPr sz="54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sz="2800" b="0"/>
          </a:p>
          <a:p>
            <a:pPr algn="l"/>
            <a:r>
              <a:rPr lang="en-US" sz="2400"/>
              <a:t>Giảng viên hướng dẫn: TS. Ngô Thanh Tùng</a:t>
            </a:r>
            <a:endParaRPr lang="en-US" sz="2400"/>
          </a:p>
          <a:p>
            <a:pPr algn="l"/>
            <a:endParaRPr lang="en-US" sz="2400"/>
          </a:p>
          <a:p>
            <a:pPr algn="l"/>
            <a:r>
              <a:rPr lang="en-US" sz="2400"/>
              <a:t>Học viên: Lê Hoàng Long - 20232099M - </a:t>
            </a:r>
            <a:r>
              <a:rPr lang="en-US" sz="2400">
                <a:sym typeface="+mn-ea"/>
              </a:rPr>
              <a:t>23B-IT-KHDL-E</a:t>
            </a:r>
            <a:endParaRPr lang="en-US"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EA0BE3B-158A-4EDF-80DC-E394A0D1600F}" type="slidenum">
              <a:rPr lang="en-US" smtClean="0"/>
            </a:fld>
            <a:endParaRPr lang="en-US"/>
          </a:p>
        </p:txBody>
      </p:sp>
      <p:sp>
        <p:nvSpPr>
          <p:cNvPr id="3" name="Title 2"/>
          <p:cNvSpPr>
            <a:spLocks noGrp="1"/>
          </p:cNvSpPr>
          <p:nvPr>
            <p:ph type="title"/>
          </p:nvPr>
        </p:nvSpPr>
        <p:spPr/>
        <p:txBody>
          <a:bodyPr/>
          <a:lstStyle/>
          <a:p>
            <a:r>
              <a:rPr lang="en-US"/>
              <a:t>NỘI DUNG</a:t>
            </a:r>
            <a:endParaRPr lang="en-US"/>
          </a:p>
        </p:txBody>
      </p:sp>
      <p:sp>
        <p:nvSpPr>
          <p:cNvPr id="4" name="Content Placeholder 3"/>
          <p:cNvSpPr>
            <a:spLocks noGrp="1"/>
          </p:cNvSpPr>
          <p:nvPr>
            <p:ph sz="quarter" idx="13"/>
          </p:nvPr>
        </p:nvSpPr>
        <p:spPr/>
        <p:txBody>
          <a:bodyPr/>
          <a:lstStyle/>
          <a:p>
            <a:pPr marL="514350" indent="-514350">
              <a:buFont typeface="+mj-lt"/>
              <a:buAutoNum type="arabicPeriod"/>
            </a:pPr>
            <a:r>
              <a:rPr lang="en-US">
                <a:latin typeface="Times New Roman" panose="02020603050405020304" pitchFamily="18" charset="0"/>
                <a:cs typeface="Times New Roman" panose="02020603050405020304" pitchFamily="18" charset="0"/>
              </a:rPr>
              <a:t>Giới thiệu bài toán “Nhận diện thông qua ảnh bóng dáng đi”</a:t>
            </a:r>
            <a:endParaRPr lang="en-US">
              <a:latin typeface="Times New Roman" panose="02020603050405020304" pitchFamily="18" charset="0"/>
              <a:cs typeface="Times New Roman" panose="02020603050405020304" pitchFamily="18" charset="0"/>
            </a:endParaRPr>
          </a:p>
          <a:p>
            <a:pPr marL="514350" indent="-514350">
              <a:buFont typeface="+mj-lt"/>
              <a:buAutoNum type="arabicPeriod"/>
            </a:pPr>
            <a:r>
              <a:rPr lang="en-US">
                <a:latin typeface="Times New Roman" panose="02020603050405020304" pitchFamily="18" charset="0"/>
                <a:cs typeface="Times New Roman" panose="02020603050405020304" pitchFamily="18" charset="0"/>
              </a:rPr>
              <a:t>Tài liệu tham khảo</a:t>
            </a:r>
            <a:endParaRPr lang="en-US">
              <a:latin typeface="Times New Roman" panose="02020603050405020304" pitchFamily="18" charset="0"/>
              <a:cs typeface="Times New Roman" panose="02020603050405020304" pitchFamily="18" charset="0"/>
            </a:endParaRPr>
          </a:p>
          <a:p>
            <a:pPr marL="514350" indent="-514350">
              <a:buFont typeface="+mj-lt"/>
              <a:buAutoNum type="arabicPeriod"/>
            </a:pPr>
            <a:r>
              <a:rPr lang="en-US">
                <a:latin typeface="Times New Roman" panose="02020603050405020304" pitchFamily="18" charset="0"/>
                <a:cs typeface="Times New Roman" panose="02020603050405020304" pitchFamily="18" charset="0"/>
              </a:rPr>
              <a:t>Nội dung thực hiện</a:t>
            </a:r>
            <a:endParaRPr lang="en-US">
              <a:latin typeface="Times New Roman" panose="02020603050405020304" pitchFamily="18" charset="0"/>
              <a:cs typeface="Times New Roman" panose="02020603050405020304" pitchFamily="18" charset="0"/>
            </a:endParaRPr>
          </a:p>
          <a:p>
            <a:pPr marL="514350" indent="-514350">
              <a:buFont typeface="+mj-lt"/>
              <a:buAutoNum type="arabicPeriod"/>
            </a:pP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79375"/>
            <a:ext cx="8674100" cy="450850"/>
          </a:xfrm>
          <a:prstGeom prst="rect">
            <a:avLst/>
          </a:prstGeom>
        </p:spPr>
        <p:txBody>
          <a:bodyPr/>
          <a:lstStyle/>
          <a:p>
            <a:r>
              <a:rPr lang="en-US" b="1">
                <a:solidFill>
                  <a:schemeClr val="bg1"/>
                </a:solidFill>
                <a:latin typeface="Linh AvantGarde" panose="02000603030000020004" pitchFamily="2" charset="0"/>
                <a:ea typeface="+mn-ea"/>
                <a:cs typeface="+mn-cs"/>
              </a:rPr>
              <a:t>1. So </a:t>
            </a:r>
            <a:r>
              <a:rPr lang="en-US" b="1" err="1">
                <a:solidFill>
                  <a:schemeClr val="bg1"/>
                </a:solidFill>
                <a:latin typeface="Linh AvantGarde" panose="02000603030000020004" pitchFamily="2" charset="0"/>
                <a:ea typeface="+mn-ea"/>
                <a:cs typeface="+mn-cs"/>
              </a:rPr>
              <a:t>sánh</a:t>
            </a:r>
            <a:r>
              <a:rPr lang="en-US" b="1">
                <a:solidFill>
                  <a:schemeClr val="bg1"/>
                </a:solidFill>
                <a:latin typeface="Linh AvantGarde" panose="02000603030000020004" pitchFamily="2" charset="0"/>
                <a:ea typeface="+mn-ea"/>
                <a:cs typeface="+mn-cs"/>
              </a:rPr>
              <a:t> MS Word </a:t>
            </a:r>
            <a:r>
              <a:rPr lang="en-US" b="1" err="1">
                <a:solidFill>
                  <a:schemeClr val="bg1"/>
                </a:solidFill>
                <a:latin typeface="Linh AvantGarde" panose="02000603030000020004" pitchFamily="2" charset="0"/>
                <a:ea typeface="+mn-ea"/>
                <a:cs typeface="+mn-cs"/>
              </a:rPr>
              <a:t>và</a:t>
            </a:r>
            <a:r>
              <a:rPr lang="en-US" b="1">
                <a:solidFill>
                  <a:schemeClr val="bg1"/>
                </a:solidFill>
                <a:latin typeface="Linh AvantGarde" panose="02000603030000020004" pitchFamily="2" charset="0"/>
                <a:ea typeface="+mn-ea"/>
                <a:cs typeface="+mn-cs"/>
              </a:rPr>
              <a:t> LaTeX</a:t>
            </a:r>
            <a:endParaRPr lang="en-US" b="1">
              <a:solidFill>
                <a:schemeClr val="bg1"/>
              </a:solidFill>
              <a:latin typeface="Linh AvantGarde" panose="02000603030000020004" pitchFamily="2" charset="0"/>
              <a:ea typeface="+mn-ea"/>
              <a:cs typeface="+mn-cs"/>
            </a:endParaRPr>
          </a:p>
        </p:txBody>
      </p:sp>
      <p:sp>
        <p:nvSpPr>
          <p:cNvPr id="5" name="Slide Number Placeholder 4"/>
          <p:cNvSpPr>
            <a:spLocks noGrp="1"/>
          </p:cNvSpPr>
          <p:nvPr>
            <p:ph type="sldNum" sz="quarter" idx="4294967295"/>
          </p:nvPr>
        </p:nvSpPr>
        <p:spPr>
          <a:xfrm>
            <a:off x="7086600" y="6572250"/>
            <a:ext cx="2057400" cy="365125"/>
          </a:xfrm>
          <a:prstGeom prst="rect">
            <a:avLst/>
          </a:prstGeom>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11F88B7E-86B8-4862-842E-2DB840C1EC76}"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6" name="TextBox 5"/>
          <p:cNvSpPr txBox="1"/>
          <p:nvPr/>
        </p:nvSpPr>
        <p:spPr>
          <a:xfrm>
            <a:off x="641480" y="2781796"/>
            <a:ext cx="7473820" cy="1938020"/>
          </a:xfrm>
          <a:prstGeom prst="rect">
            <a:avLst/>
          </a:prstGeom>
          <a:noFill/>
        </p:spPr>
        <p:txBody>
          <a:bodyPr wrap="square" rtlCol="0">
            <a:spAutoFit/>
          </a:bodyPr>
          <a:lstStyle/>
          <a:p>
            <a:pPr defTabSz="914400">
              <a:lnSpc>
                <a:spcPct val="150000"/>
              </a:lnSpc>
              <a:spcBef>
                <a:spcPct val="0"/>
              </a:spcBef>
            </a:pPr>
            <a:r>
              <a:rPr lang="en-US" sz="4000" b="1">
                <a:solidFill>
                  <a:srgbClr val="C00000"/>
                </a:solidFill>
                <a:latin typeface="Lato" panose="020F0502020204030203" pitchFamily="34" charset="0"/>
                <a:ea typeface="Lato" panose="020F0502020204030203" pitchFamily="34" charset="0"/>
                <a:cs typeface="Lato" panose="020F0502020204030203" pitchFamily="34" charset="0"/>
              </a:rPr>
              <a:t>1. Giới thiệu bài toán “Nhận diện thông qua ảnh bóng dáng đi”</a:t>
            </a:r>
            <a:endParaRPr lang="en-US" sz="4000" b="1">
              <a:solidFill>
                <a:srgbClr val="C00000"/>
              </a:solidFill>
              <a:latin typeface="Lato" panose="020F0502020204030203" pitchFamily="34" charset="0"/>
              <a:ea typeface="Lato" panose="020F0502020204030203" pitchFamily="34" charset="0"/>
              <a:cs typeface="Lato" panose="020F0502020204030203"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11F88B7E-86B8-4862-842E-2DB840C1EC76}" type="slidenum">
              <a:rPr lang="zh-CN" altLang="en-US" smtClean="0"/>
            </a:fld>
            <a:endParaRPr lang="zh-CN" altLang="en-US"/>
          </a:p>
        </p:txBody>
      </p:sp>
      <p:sp>
        <p:nvSpPr>
          <p:cNvPr id="7" name="Title 6"/>
          <p:cNvSpPr>
            <a:spLocks noGrp="1"/>
          </p:cNvSpPr>
          <p:nvPr>
            <p:ph type="title"/>
          </p:nvPr>
        </p:nvSpPr>
        <p:spPr/>
        <p:txBody>
          <a:bodyPr/>
          <a:lstStyle/>
          <a:p>
            <a:r>
              <a:rPr lang="en-US"/>
              <a:t>Giới thiệu bài toán “Nhận diện thông qua dáng đi”</a:t>
            </a:r>
            <a:endParaRPr lang="en-US"/>
          </a:p>
        </p:txBody>
      </p:sp>
      <p:sp>
        <p:nvSpPr>
          <p:cNvPr id="3" name="Content Placeholder 2"/>
          <p:cNvSpPr>
            <a:spLocks noGrp="1"/>
          </p:cNvSpPr>
          <p:nvPr>
            <p:ph sz="quarter" idx="13"/>
          </p:nvPr>
        </p:nvSpPr>
        <p:spPr/>
        <p:txBody>
          <a:bodyPr/>
          <a:lstStyle/>
          <a:p>
            <a:pPr>
              <a:lnSpc>
                <a:spcPct val="100000"/>
              </a:lnSpc>
            </a:pPr>
            <a:r>
              <a:rPr lang="en-US" err="1"/>
              <a:t>Nhận diện thông qua dáng đi là một kỹ thuật cho phép nhận diện con người thông qua cách họ vận động</a:t>
            </a:r>
            <a:endParaRPr lang="en-US" err="1"/>
          </a:p>
          <a:p>
            <a:pPr>
              <a:lnSpc>
                <a:spcPct val="100000"/>
              </a:lnSpc>
            </a:pPr>
            <a:r>
              <a:rPr lang="en-US" err="1"/>
              <a:t>Kỹ thuật nhận diện qua dáng đi có những đặc điểm sau</a:t>
            </a:r>
            <a:endParaRPr lang="en-US"/>
          </a:p>
          <a:p>
            <a:pPr lvl="1">
              <a:lnSpc>
                <a:spcPct val="100000"/>
              </a:lnSpc>
            </a:pPr>
            <a:r>
              <a:rPr lang="en-US" err="1"/>
              <a:t>Dáng đi của mỗi người là hoàn toàn khác nhau, </a:t>
            </a:r>
            <a:r>
              <a:rPr lang="en-US"/>
              <a:t>chúng ta đã thống kê được 24 đặc trưng riêng biệt của mỗi người khi họ di chuyển</a:t>
            </a:r>
            <a:endParaRPr lang="en-US"/>
          </a:p>
          <a:p>
            <a:pPr lvl="1">
              <a:lnSpc>
                <a:spcPct val="100000"/>
              </a:lnSpc>
            </a:pPr>
            <a:r>
              <a:rPr lang="en-US"/>
              <a:t>Hệ thống nhận dạng sử dụng thị giác máy tính nhằm xác định nhân thân của đối tượng thông qua mẫu bước đi</a:t>
            </a:r>
            <a:endParaRPr lang="en-US"/>
          </a:p>
          <a:p>
            <a:pPr lvl="1">
              <a:lnSpc>
                <a:spcPct val="100000"/>
              </a:lnSpc>
            </a:pPr>
            <a:r>
              <a:rPr lang="en-US"/>
              <a:t>Đối lập với nhận dạng sinh học khác “như  là vân tay hay quét võng mạc”, nhận dạng dáng đi không cần tiếp xúc trực tiếp và sự hợp tác của đối tượng cần nhận dạng</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Giới thiệu bài toán “Nhận diện thông qua dáng đi”</a:t>
            </a:r>
            <a:endParaRPr lang="en-US"/>
          </a:p>
        </p:txBody>
      </p:sp>
      <p:sp>
        <p:nvSpPr>
          <p:cNvPr id="3" name="Content Placeholder 2"/>
          <p:cNvSpPr>
            <a:spLocks noGrp="1"/>
          </p:cNvSpPr>
          <p:nvPr>
            <p:ph sz="quarter" idx="13"/>
          </p:nvPr>
        </p:nvSpPr>
        <p:spPr/>
        <p:txBody>
          <a:bodyPr/>
          <a:p>
            <a:r>
              <a:rPr lang="en-US"/>
              <a:t>Các bước tiến hành nhận dạng</a:t>
            </a:r>
            <a:endParaRPr lang="en-US"/>
          </a:p>
          <a:p>
            <a:pPr lvl="1"/>
            <a:r>
              <a:rPr lang="en-US"/>
              <a:t>Bước thu thập dữ liệu </a:t>
            </a:r>
            <a:endParaRPr lang="en-US"/>
          </a:p>
          <a:p>
            <a:pPr lvl="2"/>
            <a:r>
              <a:rPr lang="en-US"/>
              <a:t>Dữ liệu thô được thu từ các nguồn như máy quay, cảm biến</a:t>
            </a:r>
            <a:endParaRPr lang="en-US"/>
          </a:p>
          <a:p>
            <a:pPr lvl="2"/>
            <a:r>
              <a:rPr lang="en-US"/>
              <a:t>Hệ thống phát hiện chuyển động  trong dữ liệu thu được</a:t>
            </a:r>
            <a:endParaRPr lang="en-US"/>
          </a:p>
          <a:p>
            <a:pPr lvl="1"/>
            <a:r>
              <a:rPr lang="en-US"/>
              <a:t>Bước phân tách hình bóng</a:t>
            </a:r>
            <a:endParaRPr lang="en-US"/>
          </a:p>
          <a:p>
            <a:pPr lvl="2"/>
            <a:r>
              <a:rPr lang="en-US"/>
              <a:t>Đóng khung chuyển động</a:t>
            </a:r>
            <a:endParaRPr lang="en-US"/>
          </a:p>
          <a:p>
            <a:pPr lvl="2"/>
            <a:r>
              <a:rPr lang="en-US"/>
              <a:t>Xóa nền chuyển động</a:t>
            </a:r>
            <a:endParaRPr lang="en-US"/>
          </a:p>
          <a:p>
            <a:pPr lvl="2"/>
            <a:r>
              <a:rPr lang="en-US"/>
              <a:t>Tạo lập hình bóng của chuyển động</a:t>
            </a:r>
            <a:endParaRPr lang="en-US"/>
          </a:p>
          <a:p>
            <a:pPr lvl="1"/>
            <a:r>
              <a:rPr lang="en-US"/>
              <a:t>Bước trích xuất đặc trưng và phân loại đối  tượng</a:t>
            </a:r>
            <a:endParaRPr lang="en-US"/>
          </a:p>
          <a:p>
            <a:pPr lvl="2"/>
            <a:r>
              <a:rPr lang="en-US"/>
              <a:t>Hệ thống tiến hành suy luận và trích xuất các chuyển động đặc trưng </a:t>
            </a:r>
            <a:endParaRPr lang="en-US"/>
          </a:p>
          <a:p>
            <a:pPr lvl="2"/>
            <a:r>
              <a:rPr lang="en-US"/>
              <a:t>Những đặc trưng thu được phải phản ánh được hình thái vận động chỉ có thể được thực hiện bởi đối tượng</a:t>
            </a:r>
            <a:endParaRPr lang="en-US"/>
          </a:p>
          <a:p>
            <a:pPr lvl="1"/>
            <a:endParaRPr lang="en-US"/>
          </a:p>
        </p:txBody>
      </p:sp>
      <p:sp>
        <p:nvSpPr>
          <p:cNvPr id="4" name="Slide Number Placeholder 3"/>
          <p:cNvSpPr>
            <a:spLocks noGrp="1"/>
          </p:cNvSpPr>
          <p:nvPr>
            <p:ph type="sldNum" sz="quarter" idx="12"/>
          </p:nvPr>
        </p:nvSpPr>
        <p:spPr/>
        <p:txBody>
          <a:bodyPr/>
          <a:p>
            <a:fld id="{9EA0BE3B-158A-4EDF-80DC-E394A0D1600F}" type="slidenum">
              <a:rPr lang="en-US" smtClean="0"/>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Giới thiệu bài toán “Nhận diện thông qua dáng đi”</a:t>
            </a:r>
            <a:endParaRPr lang="en-US"/>
          </a:p>
        </p:txBody>
      </p:sp>
      <p:sp>
        <p:nvSpPr>
          <p:cNvPr id="3" name="Content Placeholder 2"/>
          <p:cNvSpPr>
            <a:spLocks noGrp="1"/>
          </p:cNvSpPr>
          <p:nvPr>
            <p:ph sz="quarter" idx="13"/>
          </p:nvPr>
        </p:nvSpPr>
        <p:spPr/>
        <p:txBody>
          <a:bodyPr/>
          <a:p>
            <a:r>
              <a:rPr lang="en-US"/>
              <a:t>Độ chính xác hệ thống nhận diện thông qua dáng đi</a:t>
            </a:r>
            <a:endParaRPr lang="en-US"/>
          </a:p>
          <a:p>
            <a:pPr lvl="1"/>
            <a:r>
              <a:rPr lang="en-US"/>
              <a:t>Do cách vận động của mỗi người là duy nhất nên hệ thống có độ chính xác cao</a:t>
            </a:r>
            <a:endParaRPr lang="en-US"/>
          </a:p>
          <a:p>
            <a:pPr lvl="1"/>
            <a:r>
              <a:rPr lang="en-US"/>
              <a:t>Hệ thống hoạt động ổn định khi khuôn mặt bị che khuất, mờ ảo hoặc do hóa trang</a:t>
            </a:r>
            <a:endParaRPr lang="en-US"/>
          </a:p>
          <a:p>
            <a:pPr lvl="0"/>
            <a:r>
              <a:rPr lang="en-US"/>
              <a:t>Lợi ích của phương pháp nhận diện qua dáng đi</a:t>
            </a:r>
            <a:endParaRPr lang="en-US"/>
          </a:p>
          <a:p>
            <a:pPr lvl="1"/>
            <a:r>
              <a:rPr lang="en-US"/>
              <a:t>Hệ thống không yêu cầu sự hợp tác từ đối tượng </a:t>
            </a:r>
            <a:endParaRPr lang="en-US"/>
          </a:p>
          <a:p>
            <a:pPr lvl="1"/>
            <a:r>
              <a:rPr lang="en-US"/>
              <a:t>Đối tượng khó lòng đóng giả người khác do cách thức vận động là duy nhất và khó có thể che dấu</a:t>
            </a:r>
            <a:endParaRPr lang="en-US"/>
          </a:p>
          <a:p>
            <a:pPr lvl="0"/>
            <a:r>
              <a:rPr lang="en-US"/>
              <a:t>Điểm bất lợi của phương pháp </a:t>
            </a:r>
            <a:r>
              <a:rPr lang="en-US">
                <a:sym typeface="+mn-ea"/>
              </a:rPr>
              <a:t>nhận diện qua dáng đi</a:t>
            </a:r>
            <a:endParaRPr lang="en-US"/>
          </a:p>
          <a:p>
            <a:pPr lvl="1"/>
            <a:r>
              <a:rPr lang="en-US"/>
              <a:t>Ánh sáng và góc máy quay ảnh hưởng đến độ chính xác </a:t>
            </a:r>
            <a:endParaRPr lang="en-US"/>
          </a:p>
          <a:p>
            <a:pPr lvl="1"/>
            <a:r>
              <a:rPr lang="en-US"/>
              <a:t>Độ phân giải của máy quay ảnh hưởng đến khả năng nhận diện</a:t>
            </a:r>
            <a:endParaRPr lang="en-US"/>
          </a:p>
        </p:txBody>
      </p:sp>
      <p:sp>
        <p:nvSpPr>
          <p:cNvPr id="4" name="Slide Number Placeholder 3"/>
          <p:cNvSpPr>
            <a:spLocks noGrp="1"/>
          </p:cNvSpPr>
          <p:nvPr>
            <p:ph type="sldNum" sz="quarter" idx="12"/>
          </p:nvPr>
        </p:nvSpPr>
        <p:spPr/>
        <p:txBody>
          <a:bodyPr/>
          <a:p>
            <a:fld id="{9EA0BE3B-158A-4EDF-80DC-E394A0D1600F}" type="slidenum">
              <a:rPr lang="en-US" smtClean="0"/>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81134" y="2794583"/>
            <a:ext cx="8674100" cy="450850"/>
          </a:xfrm>
          <a:prstGeom prst="rect">
            <a:avLst/>
          </a:prstGeom>
        </p:spPr>
        <p:txBody>
          <a:bodyPr/>
          <a:lstStyle/>
          <a:p>
            <a:pPr>
              <a:lnSpc>
                <a:spcPct val="150000"/>
              </a:lnSpc>
            </a:pPr>
            <a:r>
              <a:rPr lang="en-US" sz="4000" b="1">
                <a:solidFill>
                  <a:srgbClr val="C00000"/>
                </a:solidFill>
                <a:latin typeface="Lato" panose="020F0502020204030203" pitchFamily="34" charset="0"/>
                <a:ea typeface="Lato" panose="020F0502020204030203" pitchFamily="34" charset="0"/>
                <a:cs typeface="Lato" panose="020F0502020204030203" pitchFamily="34" charset="0"/>
              </a:rPr>
              <a:t>2. </a:t>
            </a:r>
            <a:r>
              <a:rPr lang="en-US" sz="4000" b="1" err="1">
                <a:solidFill>
                  <a:srgbClr val="C00000"/>
                </a:solidFill>
                <a:latin typeface="Lato" panose="020F0502020204030203" pitchFamily="34" charset="0"/>
                <a:ea typeface="Lato" panose="020F0502020204030203" pitchFamily="34" charset="0"/>
                <a:cs typeface="Lato" panose="020F0502020204030203" pitchFamily="34" charset="0"/>
              </a:rPr>
              <a:t>Tài liệu tham khảo</a:t>
            </a:r>
            <a:endParaRPr lang="en-US" sz="4000" b="1">
              <a:solidFill>
                <a:srgbClr val="C00000"/>
              </a:solidFill>
              <a:latin typeface="Lato" panose="020F0502020204030203" pitchFamily="34" charset="0"/>
              <a:ea typeface="Lato" panose="020F0502020204030203" pitchFamily="34" charset="0"/>
              <a:cs typeface="Lato" panose="020F0502020204030203" pitchFamily="34" charset="0"/>
            </a:endParaRPr>
          </a:p>
        </p:txBody>
      </p:sp>
      <p:sp>
        <p:nvSpPr>
          <p:cNvPr id="5" name="Slide Number Placeholder 4"/>
          <p:cNvSpPr>
            <a:spLocks noGrp="1"/>
          </p:cNvSpPr>
          <p:nvPr>
            <p:ph type="sldNum" sz="quarter" idx="4294967295"/>
          </p:nvPr>
        </p:nvSpPr>
        <p:spPr>
          <a:xfrm>
            <a:off x="7086600" y="6572250"/>
            <a:ext cx="2057400" cy="365125"/>
          </a:xfrm>
          <a:prstGeom prst="rect">
            <a:avLst/>
          </a:prstGeom>
        </p:spPr>
        <p:txBody>
          <a:bodyPr/>
          <a:lstStyle/>
          <a:p>
            <a:fld id="{11F88B7E-86B8-4862-842E-2DB840C1EC76}" type="slidenum">
              <a:rPr lang="zh-CN" altLang="en-US" dirty="0" smtClean="0"/>
            </a:fld>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Tài liệu tham khảo</a:t>
            </a:r>
            <a:endParaRPr lang="en-US"/>
          </a:p>
        </p:txBody>
      </p:sp>
      <p:sp>
        <p:nvSpPr>
          <p:cNvPr id="3" name="Content Placeholder 2"/>
          <p:cNvSpPr>
            <a:spLocks noGrp="1"/>
          </p:cNvSpPr>
          <p:nvPr>
            <p:ph sz="quarter" idx="13"/>
          </p:nvPr>
        </p:nvSpPr>
        <p:spPr/>
        <p:txBody>
          <a:bodyPr/>
          <a:p>
            <a:r>
              <a:rPr lang="en-US" sz="2400"/>
              <a:t>OU-ISIR Biometric Database: http://www.am.sanken.osaka-u.ac.jp/BiometricDB/GaitMVLP.html</a:t>
            </a:r>
            <a:endParaRPr lang="en-US" sz="2400"/>
          </a:p>
          <a:p>
            <a:r>
              <a:rPr lang="en-US" sz="2400"/>
              <a:t>C. Xu et al., "Real-Time Gait-Based Age Estimation and Gender Classification from a Single Image," 2021 IEEE Winter Conference on Applications of Computer Vision (WACV), Waikoloa, HI, USA, 2021, pp. 3459-3469, doi: 10.1109/WACV48630.2021.00350.</a:t>
            </a:r>
            <a:endParaRPr lang="en-US" sz="2400"/>
          </a:p>
          <a:p>
            <a:r>
              <a:rPr lang="en-US" sz="2400"/>
              <a:t>S. I. Gillani, M. A. Azam and M. Ehatisham-ul-Haq, "Age Estimation and Gender Classification Based on Human Gait Analysis," 2020 International Conference on Emerging Trends in Smart Technologies (ICETST), Karachi, Pakistan, 2020, pp. 1-6, doi: 10.1109/ICETST49965.2020.9080735.</a:t>
            </a:r>
            <a:endParaRPr lang="en-US" sz="2400"/>
          </a:p>
          <a:p>
            <a:r>
              <a:rPr lang="en-US" sz="2400"/>
              <a:t>Shehata, A., Alsherfawi, A., Gäher, L., Li, X., Makihara, Y., &amp; Yagi, Y. (2023). Online model-based gait age and gender estimation. 2023 IEEE International Joint Conference on Biometrics (IJCB). https://doi.org/10.1109/ijcb57857.2023.10449144</a:t>
            </a:r>
            <a:endParaRPr lang="en-US" sz="2400"/>
          </a:p>
          <a:p>
            <a:endParaRPr lang="en-US" sz="2400"/>
          </a:p>
        </p:txBody>
      </p:sp>
      <p:sp>
        <p:nvSpPr>
          <p:cNvPr id="4" name="Slide Number Placeholder 3"/>
          <p:cNvSpPr>
            <a:spLocks noGrp="1"/>
          </p:cNvSpPr>
          <p:nvPr>
            <p:ph type="sldNum" sz="quarter" idx="12"/>
          </p:nvPr>
        </p:nvSpPr>
        <p:spPr/>
        <p:txBody>
          <a:bodyPr/>
          <a:p>
            <a:fld id="{9EA0BE3B-158A-4EDF-80DC-E394A0D1600F}" type="slidenum">
              <a:rPr lang="en-US" smtClean="0"/>
            </a:fld>
            <a:endParaRPr lang="en-US"/>
          </a:p>
        </p:txBody>
      </p:sp>
    </p:spTree>
  </p:cSld>
  <p:clrMapOvr>
    <a:masterClrMapping/>
  </p:clrMapOvr>
</p:sld>
</file>

<file path=ppt/theme/theme1.xml><?xml version="1.0" encoding="utf-8"?>
<a:theme xmlns:a="http://schemas.openxmlformats.org/drawingml/2006/main" name="HUST PPT Template 2021 ( Blue 3X4)">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EEA233C7220E74EB9ABA0BF4B06DE12" ma:contentTypeVersion="0" ma:contentTypeDescription="Create a new document." ma:contentTypeScope="" ma:versionID="aa7dfc78bc31cdc1b4d22347ab2cc1f9">
  <xsd:schema xmlns:xsd="http://www.w3.org/2001/XMLSchema" xmlns:xs="http://www.w3.org/2001/XMLSchema" xmlns:p="http://schemas.microsoft.com/office/2006/metadata/properties" targetNamespace="http://schemas.microsoft.com/office/2006/metadata/properties" ma:root="true" ma:fieldsID="d5bdcf26f133259999730471111e8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8796DFD-F499-46DB-AEA5-F5A0C2498708}"/>
</file>

<file path=customXml/itemProps2.xml><?xml version="1.0" encoding="utf-8"?>
<ds:datastoreItem xmlns:ds="http://schemas.openxmlformats.org/officeDocument/2006/customXml" ds:itemID="{F3AE2506-9E43-4792-96DC-6C43B3245E73}">
  <ds:schemaRefs/>
</ds:datastoreItem>
</file>

<file path=customXml/itemProps3.xml><?xml version="1.0" encoding="utf-8"?>
<ds:datastoreItem xmlns:ds="http://schemas.openxmlformats.org/officeDocument/2006/customXml" ds:itemID="{2EC24FA7-28A6-4318-B361-F84D459D0A0E}">
  <ds:schemaRefs/>
</ds:datastoreItem>
</file>

<file path=docProps/app.xml><?xml version="1.0" encoding="utf-8"?>
<Properties xmlns="http://schemas.openxmlformats.org/officeDocument/2006/extended-properties" xmlns:vt="http://schemas.openxmlformats.org/officeDocument/2006/docPropsVTypes">
  <Template>HUST PPT Template 2021 ( Blue 3X4)</Template>
  <TotalTime>0</TotalTime>
  <Words>4885</Words>
  <Application>WPS Presentation</Application>
  <PresentationFormat>On-screen Show (4:3)</PresentationFormat>
  <Paragraphs>137</Paragraphs>
  <Slides>17</Slides>
  <Notes>23</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17</vt:i4>
      </vt:variant>
    </vt:vector>
  </HeadingPairs>
  <TitlesOfParts>
    <vt:vector size="32" baseType="lpstr">
      <vt:lpstr>Arial</vt:lpstr>
      <vt:lpstr>SimSun</vt:lpstr>
      <vt:lpstr>Wingdings</vt:lpstr>
      <vt:lpstr>Lato</vt:lpstr>
      <vt:lpstr>Calibri</vt:lpstr>
      <vt:lpstr>Calibri</vt:lpstr>
      <vt:lpstr>Times New Roman</vt:lpstr>
      <vt:lpstr>Linh AvantGarde</vt:lpstr>
      <vt:lpstr>Segoe Print</vt:lpstr>
      <vt:lpstr>等线</vt:lpstr>
      <vt:lpstr>Microsoft YaHei</vt:lpstr>
      <vt:lpstr>Arial Unicode MS</vt:lpstr>
      <vt:lpstr>Calibri Light</vt:lpstr>
      <vt:lpstr>等线 Light</vt:lpstr>
      <vt:lpstr>HUST PPT Template 2021 ( Blue 3X4)</vt:lpstr>
      <vt:lpstr>PowerPoint 演示文稿</vt:lpstr>
      <vt:lpstr>PowerPoint 演示文稿</vt:lpstr>
      <vt:lpstr>NỘI DUNG</vt:lpstr>
      <vt:lpstr>1. So sánh MS Word và LaTeX</vt:lpstr>
      <vt:lpstr>Giới thiệu bài toán “Nhận diện thông qua dáng đi”</vt:lpstr>
      <vt:lpstr>Giới thiệu bài toán “Nhận diện thông qua dáng đi”</vt:lpstr>
      <vt:lpstr>Giới thiệu bài toán “Nhận diện thông qua dáng đi”</vt:lpstr>
      <vt:lpstr>2. Tài liệu tham khảo</vt:lpstr>
      <vt:lpstr>Tài liệu tham khảo</vt:lpstr>
      <vt:lpstr>PowerPoint 演示文稿</vt:lpstr>
      <vt:lpstr>Nội dung thực hiện</vt:lpstr>
      <vt:lpstr>Làm sạch dữ liệu</vt:lpstr>
      <vt:lpstr>Thiết kế mô hình học sâu</vt:lpstr>
      <vt:lpstr>Thiết kế mô hình học sâu</vt:lpstr>
      <vt:lpstr>Huấn luyện mô hình</vt:lpstr>
      <vt:lpstr>Kiểm tra độ chính xác của mô hình</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Phong TT &amp; QTTH</dc:creator>
  <cp:lastModifiedBy>12-19-11-1-2023</cp:lastModifiedBy>
  <cp:revision>20</cp:revision>
  <dcterms:created xsi:type="dcterms:W3CDTF">2021-05-28T04:32:00Z</dcterms:created>
  <dcterms:modified xsi:type="dcterms:W3CDTF">2024-05-07T21:40:11Z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0x0101000044818D53F76944AC0EE22F9B0720B4</vt:lpwstr>
  </property>
  <property fmtid="{D5CDD505-2E9C-101B-9397-08002B2CF9AE}" pid="3" name="MediaServiceImageTags">
    <vt:lpwstr/>
  </property>
  <property fmtid="{D5CDD505-2E9C-101B-9397-08002B2CF9AE}" pid="4" name="ICV">
    <vt:lpwstr>A32E66E23F3C4D62BA9E5D5E07B4350C_12</vt:lpwstr>
  </property>
  <property fmtid="{D5CDD505-2E9C-101B-9397-08002B2CF9AE}" pid="5" name="KSOProductBuildVer">
    <vt:lpwstr>1033-12.2.0.16909</vt:lpwstr>
  </property>
</Properties>
</file>