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32"/>
  </p:notesMasterIdLst>
  <p:sldIdLst>
    <p:sldId id="841" r:id="rId3"/>
    <p:sldId id="286" r:id="rId4"/>
    <p:sldId id="840" r:id="rId5"/>
    <p:sldId id="257" r:id="rId6"/>
    <p:sldId id="258" r:id="rId7"/>
    <p:sldId id="259" r:id="rId8"/>
    <p:sldId id="260" r:id="rId9"/>
    <p:sldId id="261" r:id="rId10"/>
    <p:sldId id="266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19EC0-2247-4375-8540-0C13DE1D35A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73B0B-5859-4A80-92F9-2399EF47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EA79A3-1EFF-42C0-9FB1-322490C1E7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3AC656-ACDE-47AF-B3E9-694DB8BA0F3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D7E88397-89C5-4FB2-B779-F143CB1863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D416F85-4118-4AF4-BF24-5B10591D11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FD872F-C66C-48F7-9A38-444902B7C3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F5AE0E-2202-4691-87E7-BD4F0DA030B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22B627CF-2C1B-4006-BE08-7BCBFBA585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659C177-5CF7-407C-A501-39D990EA16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A691-A91D-4471-BBCC-60A2ED6A16D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0FAC0F-845E-4E90-85D4-18817133FD2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FE708329-CD2E-40F2-8A7C-53126B3011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CC91F61-24C7-4E0B-910C-11DDC0F3D2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AC01CB-9076-4387-8F33-3C1E382B0A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68C26E-3075-45D7-B84E-A1BE69502D9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2461A158-4CF0-46BB-8E8C-65CA9A9B845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857B612-BFBD-49AE-A3D4-B80C5A0337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524DD1-B646-46E5-864F-D01705CBF6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29B4CB-1FE8-46AC-94DF-A9AF31A3BB6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121E5A1F-BDF7-49D7-AEBE-6CC7441FD1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8672586-2C12-44E9-A62F-81722AE430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BF79E9-134F-4750-B45B-AF32F00BC5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588948-8E0D-422A-8EAA-D3148428FFE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F874B9B2-1CFE-4A09-84B2-A2AAA93A48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E8337AD-2320-4E81-85B9-A61163F134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687392-D3B1-4B20-8558-5BB0F021BA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2D0C8A-B563-403E-8C7D-B5ED1864432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2E5CDA86-D223-41DD-841C-7409788240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A0B8C207-84AE-4B5E-A68B-1AB334E112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36378C-4252-47B4-9B52-FB65F85876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1516FF-F490-4547-A028-BDEA24D872F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B8F42997-8ADB-4D78-BC93-F9510183D2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C7C0A36-8B39-40C3-938D-91D2E6ED0C3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3B4172-512E-4A71-A6DC-EABD428136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8CDD86-F30B-4425-8B22-1D7AF1A989C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3306AF5D-AE48-42B7-97C7-805EEAF99A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357A168-D5ED-4005-83E8-1CA8013639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528FA0-4323-42CE-AA36-17CCC74BDD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80403C-1B52-439C-88BC-60FA6914F95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0DE2F384-6BEA-4B9B-92E7-801DCFE38C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7E8A3AB-C457-472D-A921-F2243CA85F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C03B0B-3958-46A6-9441-95439DD3EC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AE60E7-BB00-4AEF-ADBD-6EA7CDE9BD6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9CF8CC0A-0BA1-4542-9B68-7FD280DC12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5DBAB8F-7E6E-493D-8442-2CAB837E63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65762A-2516-4C25-9A0D-D6C1857052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AA1F9-3C25-4655-9077-996149B6EA4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0F52CA3F-5F4E-4E44-BE6C-25ED2BCF9C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A332E8F-D0B1-472F-A9FD-CD2E153B5E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CB2548-0465-42C4-B98D-50DCAC426E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4FF87D-E8A2-42D3-993E-E38B267D6F4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8F28CA37-AAD8-428A-94A3-87E58804EDA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3107A5E-743E-42AC-87D7-5F96B4584E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70FE0D-EBD0-4DAF-A8E0-19E137412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FE846C-FD5F-43B7-AE44-FC11B66FE2D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B2BA3625-9992-4CA3-A321-46B7B362D1E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F400E62-C56F-4325-988C-E0C30F8F4B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7882D6-05DA-4B96-B084-4775F00004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F9B00F-C14B-4C0F-A52B-14531C80C3B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4E4425AE-5CF7-4057-A055-AE5233D81D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E21FE23-60DE-4BA8-AD3C-EBA25947F7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BC4B6B-4EC9-4874-A1F7-56F8AE3A14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50A64D-940E-4F1A-A95A-90AC19132DF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6035D933-0F36-44D7-A858-AC01DC986D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07FA5ADD-BF75-44F5-9A38-441BCDC32E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DE4793-A993-42A4-9B81-996ACA58B4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2654FA-8551-4D24-ACA2-8620D9BB47E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E49CB2BA-1057-441F-8A49-7C39E9FB6B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3C99068-11E7-48ED-9D15-2D2B156DB7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4A1577-17C6-49C8-A6E9-EC4573EE62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A16491-8897-4190-8B2E-2308AF30B46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08116F23-A92F-4F8D-BD6E-30EA8B262E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36F7F40F-642E-4F66-AC3F-00474C52F0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5F91C4-B480-4008-9F07-A78CEF3438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803D36-3031-417B-AD2C-778225CD395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913F47CE-735E-44C0-A090-C7DDEEB029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38C3BF8-D76B-49AC-8E12-4DA269621B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D784AB-C82E-4360-B86D-4E65461213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FDF500-D1A0-4B88-9151-57228929B1E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1579F688-0982-41F5-9BDB-A043350C1E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ADDAEB4-7B32-4485-8FAF-63D95757F9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C69145-4C55-4113-B5C8-51C639F635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B10BC3-E70B-472B-A0CA-0427E4DA390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EDB823DD-0F57-46B4-89C3-7E4B06E950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B80F9BA-DF5E-4E5A-BB7D-CFB50B21CF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41C01-E3B7-4FDE-A888-7E1986F9E4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DA267B-47F2-4083-8E13-87CD153FA7B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3C734130-C66A-421B-AC70-596A7D6E71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84634AD-68D4-4528-9732-D5BC8FE8C5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51361D-1B32-4E6C-BBE6-A78037D4C9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B48275-8BF4-481C-B58C-27EBCDBA89A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AA22789-768C-4E08-A8E0-3814E04687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6220129-5E25-4121-875E-194D5D51EE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75D34D-E7E6-4577-A6DD-24A1231D91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A98B54-81C4-4779-B418-E06784DA645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DD3D115E-0C60-49E4-A78F-3A8F31EC81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0CB459D-B621-4FE1-BF38-E13A50D937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A5B0BD-4E16-4148-B695-6277603632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36DCBB-967E-4FD7-8BFB-61FEFA3CE0B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D1936A92-D951-48C8-BDE6-E11F65F23B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D42496D-F0BF-4476-B77D-1FE67D9850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Linh AvantGarde" panose="02000603030000020004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98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8194964" cy="795267"/>
          </a:xfrm>
        </p:spPr>
        <p:txBody>
          <a:bodyPr>
            <a:normAutofit/>
          </a:bodyPr>
          <a:lstStyle>
            <a:lvl1pPr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8"/>
            <a:ext cx="8194964" cy="5379605"/>
          </a:xfrm>
        </p:spPr>
        <p:txBody>
          <a:bodyPr>
            <a:normAutofit/>
          </a:bodyPr>
          <a:lstStyle>
            <a:lvl1pPr>
              <a:buSzPct val="60000"/>
              <a:buFont typeface="Wingdings" pitchFamily="2" charset="2"/>
              <a:buChar char="q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0614" y="6474114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09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3891" y="6474113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3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66186" y="6479020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2021/1/18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745" y="6479020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14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98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02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745" y="6479020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54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662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8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7"/>
            <a:ext cx="7886700" cy="73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0655"/>
            <a:ext cx="7886700" cy="500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inh AvantGarde" panose="02000603030000020004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ieunk@soict.hus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40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46DC99-DA75-4C33-995F-1A964EC8BC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57B592-A72D-41C5-A540-FE73ADFFB50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B9AA45BC-447D-478D-990D-99FA593A8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</a:t>
            </a:r>
            <a:r>
              <a:rPr lang="en-US" altLang="en-US" sz="2177" b="1"/>
              <a:t>What is NLP?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16F0F58-804C-4054-B788-9071712D7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NLP is related to: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Linguistics, psychology, philosophy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Artificial intelligence, machine learning, big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CD5696C-DD57-4111-BE34-08F04C05E6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8A74815-D5B2-49B1-A844-6612029E7CB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8BC7D86A-9A30-4261-9CDC-A2F814919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 b="1"/>
              <a:t>	Main tasks in NLP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F335921-FFCA-497F-A0A9-754863F89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21" y="1339561"/>
            <a:ext cx="5307840" cy="663840"/>
          </a:xfrm>
          <a:prstGeom prst="rect">
            <a:avLst/>
          </a:prstGeom>
          <a:solidFill>
            <a:srgbClr val="6666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r"/>
            <a:r>
              <a:rPr lang="en-US" altLang="en-US" sz="1633" b="1">
                <a:solidFill>
                  <a:srgbClr val="FFFFFF"/>
                </a:solidFill>
              </a:rPr>
              <a:t>INFORMATION EXTRACTION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586E76B-C9C8-457B-889D-2A0F5DEB6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81" y="2678761"/>
            <a:ext cx="4497120" cy="663840"/>
          </a:xfrm>
          <a:prstGeom prst="rect">
            <a:avLst/>
          </a:prstGeom>
          <a:solidFill>
            <a:srgbClr val="6666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r"/>
            <a:r>
              <a:rPr lang="en-US" altLang="en-US" sz="1633" b="1">
                <a:solidFill>
                  <a:srgbClr val="FFFFFF"/>
                </a:solidFill>
              </a:rPr>
              <a:t>NATURAL LANGUAGE UNDERSTANDING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6893F03D-3AC7-4FDE-A12A-4F6F786BC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401" y="3984841"/>
            <a:ext cx="3816000" cy="663840"/>
          </a:xfrm>
          <a:prstGeom prst="rect">
            <a:avLst/>
          </a:prstGeom>
          <a:solidFill>
            <a:srgbClr val="6666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r"/>
            <a:r>
              <a:rPr lang="en-US" altLang="en-US" sz="1633" b="1">
                <a:solidFill>
                  <a:srgbClr val="FFFFFF"/>
                </a:solidFill>
              </a:rPr>
              <a:t>NATURAL LANGUAGE GENERATION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880CEC6-4FFD-48EF-B9EB-D71B7790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01" y="5519881"/>
            <a:ext cx="8792640" cy="663840"/>
          </a:xfrm>
          <a:prstGeom prst="rect">
            <a:avLst/>
          </a:prstGeom>
          <a:solidFill>
            <a:srgbClr val="FFFF99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 b="1">
                <a:solidFill>
                  <a:srgbClr val="CC3300"/>
                </a:solidFill>
              </a:rPr>
              <a:t>DATA + LINGUISTICS + MACHINE LEARNING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B63CC1B-7EE0-448A-A9E2-D539E097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761" y="1307881"/>
            <a:ext cx="2471040" cy="3350880"/>
          </a:xfrm>
          <a:prstGeom prst="rect">
            <a:avLst/>
          </a:prstGeom>
          <a:solidFill>
            <a:srgbClr val="6666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 b="1">
                <a:solidFill>
                  <a:srgbClr val="FFFFFF"/>
                </a:solidFill>
              </a:rPr>
              <a:t>NLP</a:t>
            </a:r>
          </a:p>
          <a:p>
            <a:pPr algn="ctr"/>
            <a:r>
              <a:rPr lang="en-US" altLang="en-US" sz="1633" b="1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B7189366-CD69-4169-96CF-0AD8A0C8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761" y="4648681"/>
            <a:ext cx="663840" cy="871200"/>
          </a:xfrm>
          <a:prstGeom prst="upArrow">
            <a:avLst>
              <a:gd name="adj1" fmla="val 50000"/>
              <a:gd name="adj2" fmla="val 32809"/>
            </a:avLst>
          </a:prstGeom>
          <a:solidFill>
            <a:srgbClr val="B2B2B2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2" name="AutoShape 8">
            <a:extLst>
              <a:ext uri="{FF2B5EF4-FFF2-40B4-BE49-F238E27FC236}">
                <a16:creationId xmlns:a16="http://schemas.microsoft.com/office/drawing/2014/main" id="{AD93DD2A-2FCE-4E72-9E2F-80ED5FF8D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281" y="4648681"/>
            <a:ext cx="663840" cy="871200"/>
          </a:xfrm>
          <a:prstGeom prst="upArrow">
            <a:avLst>
              <a:gd name="adj1" fmla="val 50000"/>
              <a:gd name="adj2" fmla="val 32809"/>
            </a:avLst>
          </a:prstGeom>
          <a:solidFill>
            <a:srgbClr val="B2B2B2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3" name="AutoShape 9">
            <a:extLst>
              <a:ext uri="{FF2B5EF4-FFF2-40B4-BE49-F238E27FC236}">
                <a16:creationId xmlns:a16="http://schemas.microsoft.com/office/drawing/2014/main" id="{B31A8DF0-2E1E-4A1E-8565-DC98FD658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61" y="3342601"/>
            <a:ext cx="663840" cy="2177280"/>
          </a:xfrm>
          <a:prstGeom prst="upArrow">
            <a:avLst>
              <a:gd name="adj1" fmla="val 50000"/>
              <a:gd name="adj2" fmla="val 81996"/>
            </a:avLst>
          </a:prstGeom>
          <a:solidFill>
            <a:srgbClr val="B2B2B2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4" name="AutoShape 10">
            <a:extLst>
              <a:ext uri="{FF2B5EF4-FFF2-40B4-BE49-F238E27FC236}">
                <a16:creationId xmlns:a16="http://schemas.microsoft.com/office/drawing/2014/main" id="{9260C39B-2752-42AA-8A62-44FF91588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21" y="2003401"/>
            <a:ext cx="663840" cy="3516480"/>
          </a:xfrm>
          <a:prstGeom prst="upArrow">
            <a:avLst>
              <a:gd name="adj1" fmla="val 50000"/>
              <a:gd name="adj2" fmla="val 132430"/>
            </a:avLst>
          </a:prstGeom>
          <a:solidFill>
            <a:srgbClr val="B2B2B2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id="{4F3074F8-0631-42FC-B1D4-65BD8E6EE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761" y="2003401"/>
            <a:ext cx="663840" cy="675360"/>
          </a:xfrm>
          <a:prstGeom prst="upArrow">
            <a:avLst>
              <a:gd name="adj1" fmla="val 50000"/>
              <a:gd name="adj2" fmla="val 25434"/>
            </a:avLst>
          </a:prstGeom>
          <a:solidFill>
            <a:srgbClr val="B2B2B2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6" name="AutoShape 12">
            <a:extLst>
              <a:ext uri="{FF2B5EF4-FFF2-40B4-BE49-F238E27FC236}">
                <a16:creationId xmlns:a16="http://schemas.microsoft.com/office/drawing/2014/main" id="{9530EF69-0475-462A-AEC8-6566E81E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961" y="1389961"/>
            <a:ext cx="892800" cy="580320"/>
          </a:xfrm>
          <a:prstGeom prst="rightArrow">
            <a:avLst>
              <a:gd name="adj1" fmla="val 50000"/>
              <a:gd name="adj2" fmla="val 38462"/>
            </a:avLst>
          </a:prstGeom>
          <a:solidFill>
            <a:srgbClr val="B2B2B2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7" name="AutoShape 13">
            <a:extLst>
              <a:ext uri="{FF2B5EF4-FFF2-40B4-BE49-F238E27FC236}">
                <a16:creationId xmlns:a16="http://schemas.microsoft.com/office/drawing/2014/main" id="{AA126A12-EA53-415D-BC43-C151B8C8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961" y="2696041"/>
            <a:ext cx="892800" cy="580320"/>
          </a:xfrm>
          <a:prstGeom prst="rightArrow">
            <a:avLst>
              <a:gd name="adj1" fmla="val 50000"/>
              <a:gd name="adj2" fmla="val 38462"/>
            </a:avLst>
          </a:prstGeom>
          <a:solidFill>
            <a:srgbClr val="B2B2B2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8" name="AutoShape 14">
            <a:extLst>
              <a:ext uri="{FF2B5EF4-FFF2-40B4-BE49-F238E27FC236}">
                <a16:creationId xmlns:a16="http://schemas.microsoft.com/office/drawing/2014/main" id="{7F0CC302-4E96-4D81-9C6F-8B4A99A92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400" y="4003561"/>
            <a:ext cx="892800" cy="580320"/>
          </a:xfrm>
          <a:prstGeom prst="rightArrow">
            <a:avLst>
              <a:gd name="adj1" fmla="val 50000"/>
              <a:gd name="adj2" fmla="val 38462"/>
            </a:avLst>
          </a:prstGeom>
          <a:solidFill>
            <a:srgbClr val="B2B2B2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9" name="AutoShape 15">
            <a:extLst>
              <a:ext uri="{FF2B5EF4-FFF2-40B4-BE49-F238E27FC236}">
                <a16:creationId xmlns:a16="http://schemas.microsoft.com/office/drawing/2014/main" id="{EE0F8C8A-E7E6-4F4B-80CB-192F3573F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640" y="3342601"/>
            <a:ext cx="627840" cy="642240"/>
          </a:xfrm>
          <a:prstGeom prst="downArrow">
            <a:avLst>
              <a:gd name="adj1" fmla="val 50000"/>
              <a:gd name="adj2" fmla="val 25573"/>
            </a:avLst>
          </a:prstGeom>
          <a:solidFill>
            <a:srgbClr val="B2B2B2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9CDA77-1533-4E4C-BFA8-C9280FBA8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43E4BBF-04A0-446C-99B1-82EC809C26F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CF03897D-6787-4B88-A3A9-ADE122CDC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174435F-1F93-44AC-8949-6AB5F90DF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Word segmentation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altLang="en-US"/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“</a:t>
            </a:r>
            <a:r>
              <a:rPr lang="en-US" altLang="en-US" b="1" i="1">
                <a:solidFill>
                  <a:srgbClr val="800000"/>
                </a:solidFill>
              </a:rPr>
              <a:t>xử_lý ngôn_ngữ tự_nhiên</a:t>
            </a:r>
            <a:r>
              <a:rPr lang="en-US" altLang="en-US"/>
              <a:t>”</a:t>
            </a:r>
          </a:p>
          <a:p>
            <a:pPr marL="783372" lvl="1" indent="-293764">
              <a:buSzPct val="7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(process  language  natural)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13128E5-41FD-4AE2-8755-503C8A7272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62E3103-352E-4FA7-A7E8-7A855BA0F22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9DAF99A0-3FD2-4BD7-AB4F-EC7DF0CF4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CB96F91C-34E5-4A03-8DFC-B5A636834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Part-of-speech tagging</a:t>
            </a:r>
          </a:p>
        </p:txBody>
      </p:sp>
      <p:sp>
        <p:nvSpPr>
          <p:cNvPr id="13315" name="Oval 3">
            <a:extLst>
              <a:ext uri="{FF2B5EF4-FFF2-40B4-BE49-F238E27FC236}">
                <a16:creationId xmlns:a16="http://schemas.microsoft.com/office/drawing/2014/main" id="{0290358B-8912-43AA-AD99-304FC1F5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2903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D0486F92-8440-4F25-A975-18D44143F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21" y="290340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sp>
        <p:nvSpPr>
          <p:cNvPr id="13317" name="Oval 5">
            <a:extLst>
              <a:ext uri="{FF2B5EF4-FFF2-40B4-BE49-F238E27FC236}">
                <a16:creationId xmlns:a16="http://schemas.microsoft.com/office/drawing/2014/main" id="{F3413A1A-12A8-499D-B72F-C602940F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21" y="29048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VBD</a:t>
            </a:r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CB5885F9-C9D4-41A7-A826-97421F633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481" y="29048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IN</a:t>
            </a:r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EAB2ECB7-9BEA-4CAA-80C1-1DACC4BA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041" y="29048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DT</a:t>
            </a:r>
          </a:p>
        </p:txBody>
      </p:sp>
      <p:sp>
        <p:nvSpPr>
          <p:cNvPr id="13320" name="Oval 8">
            <a:extLst>
              <a:ext uri="{FF2B5EF4-FFF2-40B4-BE49-F238E27FC236}">
                <a16:creationId xmlns:a16="http://schemas.microsoft.com/office/drawing/2014/main" id="{41C89B61-4E43-4F81-A3E3-DD4B60DA3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481" y="2904841"/>
            <a:ext cx="580320" cy="58032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NN</a:t>
            </a:r>
          </a:p>
        </p:txBody>
      </p:sp>
      <p:cxnSp>
        <p:nvCxnSpPr>
          <p:cNvPr id="13321" name="AutoShape 9">
            <a:extLst>
              <a:ext uri="{FF2B5EF4-FFF2-40B4-BE49-F238E27FC236}">
                <a16:creationId xmlns:a16="http://schemas.microsoft.com/office/drawing/2014/main" id="{FAB7D5B2-82FC-4495-949B-D5F9AADEAA70}"/>
              </a:ext>
            </a:extLst>
          </p:cNvPr>
          <p:cNvCxnSpPr>
            <a:cxnSpLocks noChangeShapeType="1"/>
            <a:stCxn id="13315" idx="6"/>
            <a:endCxn id="13316" idx="2"/>
          </p:cNvCxnSpPr>
          <p:nvPr/>
        </p:nvCxnSpPr>
        <p:spPr bwMode="auto">
          <a:xfrm>
            <a:off x="2073601" y="319428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2" name="AutoShape 10">
            <a:extLst>
              <a:ext uri="{FF2B5EF4-FFF2-40B4-BE49-F238E27FC236}">
                <a16:creationId xmlns:a16="http://schemas.microsoft.com/office/drawing/2014/main" id="{5FA1089C-CB2B-43EB-865B-82C05DFB3F1A}"/>
              </a:ext>
            </a:extLst>
          </p:cNvPr>
          <p:cNvCxnSpPr>
            <a:cxnSpLocks noChangeShapeType="1"/>
            <a:stCxn id="13316" idx="6"/>
            <a:endCxn id="13317" idx="2"/>
          </p:cNvCxnSpPr>
          <p:nvPr/>
        </p:nvCxnSpPr>
        <p:spPr bwMode="auto">
          <a:xfrm>
            <a:off x="3054241" y="3194281"/>
            <a:ext cx="465120" cy="1440"/>
          </a:xfrm>
          <a:prstGeom prst="bentConnector3">
            <a:avLst>
              <a:gd name="adj1" fmla="val 50032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3" name="AutoShape 11">
            <a:extLst>
              <a:ext uri="{FF2B5EF4-FFF2-40B4-BE49-F238E27FC236}">
                <a16:creationId xmlns:a16="http://schemas.microsoft.com/office/drawing/2014/main" id="{11A9C15C-DA51-4A4F-B306-7EA35DB015C8}"/>
              </a:ext>
            </a:extLst>
          </p:cNvPr>
          <p:cNvCxnSpPr>
            <a:cxnSpLocks noChangeShapeType="1"/>
            <a:stCxn id="13317" idx="6"/>
            <a:endCxn id="13318" idx="2"/>
          </p:cNvCxnSpPr>
          <p:nvPr/>
        </p:nvCxnSpPr>
        <p:spPr bwMode="auto">
          <a:xfrm>
            <a:off x="4099681" y="3194281"/>
            <a:ext cx="498240" cy="1440"/>
          </a:xfrm>
          <a:prstGeom prst="bentConnector3">
            <a:avLst>
              <a:gd name="adj1" fmla="val 50032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4" name="AutoShape 12">
            <a:extLst>
              <a:ext uri="{FF2B5EF4-FFF2-40B4-BE49-F238E27FC236}">
                <a16:creationId xmlns:a16="http://schemas.microsoft.com/office/drawing/2014/main" id="{4CBBBD15-2203-4DDC-B38C-27DFB9182AC3}"/>
              </a:ext>
            </a:extLst>
          </p:cNvPr>
          <p:cNvCxnSpPr>
            <a:cxnSpLocks noChangeShapeType="1"/>
            <a:stCxn id="13318" idx="6"/>
            <a:endCxn id="13319" idx="2"/>
          </p:cNvCxnSpPr>
          <p:nvPr/>
        </p:nvCxnSpPr>
        <p:spPr bwMode="auto">
          <a:xfrm>
            <a:off x="5176801" y="3195721"/>
            <a:ext cx="498240" cy="1440"/>
          </a:xfrm>
          <a:prstGeom prst="bentConnector3">
            <a:avLst>
              <a:gd name="adj1" fmla="val 50032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5" name="AutoShape 13">
            <a:extLst>
              <a:ext uri="{FF2B5EF4-FFF2-40B4-BE49-F238E27FC236}">
                <a16:creationId xmlns:a16="http://schemas.microsoft.com/office/drawing/2014/main" id="{9096823E-0A28-481F-A08A-652CD3E72524}"/>
              </a:ext>
            </a:extLst>
          </p:cNvPr>
          <p:cNvCxnSpPr>
            <a:cxnSpLocks noChangeShapeType="1"/>
            <a:stCxn id="13319" idx="6"/>
            <a:endCxn id="13320" idx="2"/>
          </p:cNvCxnSpPr>
          <p:nvPr/>
        </p:nvCxnSpPr>
        <p:spPr bwMode="auto">
          <a:xfrm>
            <a:off x="6255361" y="3195721"/>
            <a:ext cx="465120" cy="1440"/>
          </a:xfrm>
          <a:prstGeom prst="bentConnector3">
            <a:avLst>
              <a:gd name="adj1" fmla="val 50032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26" name="Oval 14">
            <a:extLst>
              <a:ext uri="{FF2B5EF4-FFF2-40B4-BE49-F238E27FC236}">
                <a16:creationId xmlns:a16="http://schemas.microsoft.com/office/drawing/2014/main" id="{1B47B6D5-68B9-4D30-884E-D0340C5D0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81" y="388404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The</a:t>
            </a:r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26CBBFC8-FB9D-4C26-A1E1-F13A85672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921" y="388404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cat</a:t>
            </a:r>
          </a:p>
        </p:txBody>
      </p:sp>
      <p:sp>
        <p:nvSpPr>
          <p:cNvPr id="13328" name="Oval 16">
            <a:extLst>
              <a:ext uri="{FF2B5EF4-FFF2-40B4-BE49-F238E27FC236}">
                <a16:creationId xmlns:a16="http://schemas.microsoft.com/office/drawing/2014/main" id="{8CE5B0E7-B3B2-418C-8B36-C9DA7FBB7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361" y="388404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sat</a:t>
            </a:r>
          </a:p>
        </p:txBody>
      </p:sp>
      <p:sp>
        <p:nvSpPr>
          <p:cNvPr id="13329" name="Oval 17">
            <a:extLst>
              <a:ext uri="{FF2B5EF4-FFF2-40B4-BE49-F238E27FC236}">
                <a16:creationId xmlns:a16="http://schemas.microsoft.com/office/drawing/2014/main" id="{EE12A24D-765E-425C-A391-EC1910F0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481" y="388404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on</a:t>
            </a:r>
          </a:p>
        </p:txBody>
      </p:sp>
      <p:sp>
        <p:nvSpPr>
          <p:cNvPr id="13330" name="Oval 18">
            <a:extLst>
              <a:ext uri="{FF2B5EF4-FFF2-40B4-BE49-F238E27FC236}">
                <a16:creationId xmlns:a16="http://schemas.microsoft.com/office/drawing/2014/main" id="{F8662169-998F-4FDD-A1F9-05DA654E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041" y="38854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the</a:t>
            </a:r>
          </a:p>
        </p:txBody>
      </p:sp>
      <p:sp>
        <p:nvSpPr>
          <p:cNvPr id="13331" name="Oval 19">
            <a:extLst>
              <a:ext uri="{FF2B5EF4-FFF2-40B4-BE49-F238E27FC236}">
                <a16:creationId xmlns:a16="http://schemas.microsoft.com/office/drawing/2014/main" id="{E176DA8A-448E-4FF7-BF61-F2E627BA0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481" y="3885481"/>
            <a:ext cx="580320" cy="580320"/>
          </a:xfrm>
          <a:prstGeom prst="ellipse">
            <a:avLst/>
          </a:prstGeom>
          <a:noFill/>
          <a:ln w="9525" cap="flat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mat</a:t>
            </a:r>
          </a:p>
        </p:txBody>
      </p:sp>
      <p:cxnSp>
        <p:nvCxnSpPr>
          <p:cNvPr id="13332" name="AutoShape 20">
            <a:extLst>
              <a:ext uri="{FF2B5EF4-FFF2-40B4-BE49-F238E27FC236}">
                <a16:creationId xmlns:a16="http://schemas.microsoft.com/office/drawing/2014/main" id="{53CE81CC-F0D8-4075-B36F-B04EDF697167}"/>
              </a:ext>
            </a:extLst>
          </p:cNvPr>
          <p:cNvCxnSpPr>
            <a:cxnSpLocks noChangeShapeType="1"/>
            <a:stCxn id="13315" idx="4"/>
            <a:endCxn id="13326" idx="0"/>
          </p:cNvCxnSpPr>
          <p:nvPr/>
        </p:nvCxnSpPr>
        <p:spPr bwMode="auto">
          <a:xfrm rot="16200000" flipH="1">
            <a:off x="1584721" y="368316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3" name="AutoShape 21">
            <a:extLst>
              <a:ext uri="{FF2B5EF4-FFF2-40B4-BE49-F238E27FC236}">
                <a16:creationId xmlns:a16="http://schemas.microsoft.com/office/drawing/2014/main" id="{1A7A4FAC-093D-43B8-B119-2D3DCC5EF7FB}"/>
              </a:ext>
            </a:extLst>
          </p:cNvPr>
          <p:cNvCxnSpPr>
            <a:cxnSpLocks noChangeShapeType="1"/>
            <a:stCxn id="13316" idx="4"/>
            <a:endCxn id="13327" idx="0"/>
          </p:cNvCxnSpPr>
          <p:nvPr/>
        </p:nvCxnSpPr>
        <p:spPr bwMode="auto">
          <a:xfrm rot="16200000" flipH="1">
            <a:off x="2563921" y="368460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4" name="AutoShape 22">
            <a:extLst>
              <a:ext uri="{FF2B5EF4-FFF2-40B4-BE49-F238E27FC236}">
                <a16:creationId xmlns:a16="http://schemas.microsoft.com/office/drawing/2014/main" id="{556D5520-8BFA-4510-BB02-6153CA50B179}"/>
              </a:ext>
            </a:extLst>
          </p:cNvPr>
          <p:cNvCxnSpPr>
            <a:cxnSpLocks noChangeShapeType="1"/>
            <a:stCxn id="13317" idx="4"/>
            <a:endCxn id="13328" idx="0"/>
          </p:cNvCxnSpPr>
          <p:nvPr/>
        </p:nvCxnSpPr>
        <p:spPr bwMode="auto">
          <a:xfrm rot="16200000" flipH="1">
            <a:off x="3609361" y="368460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5" name="AutoShape 23">
            <a:extLst>
              <a:ext uri="{FF2B5EF4-FFF2-40B4-BE49-F238E27FC236}">
                <a16:creationId xmlns:a16="http://schemas.microsoft.com/office/drawing/2014/main" id="{6CCB1B21-1835-414F-B96D-6983AD5AE53B}"/>
              </a:ext>
            </a:extLst>
          </p:cNvPr>
          <p:cNvCxnSpPr>
            <a:cxnSpLocks noChangeShapeType="1"/>
            <a:stCxn id="13318" idx="4"/>
            <a:endCxn id="13329" idx="0"/>
          </p:cNvCxnSpPr>
          <p:nvPr/>
        </p:nvCxnSpPr>
        <p:spPr bwMode="auto">
          <a:xfrm rot="16200000" flipH="1">
            <a:off x="4687921" y="368460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6" name="AutoShape 24">
            <a:extLst>
              <a:ext uri="{FF2B5EF4-FFF2-40B4-BE49-F238E27FC236}">
                <a16:creationId xmlns:a16="http://schemas.microsoft.com/office/drawing/2014/main" id="{B9103A20-C61E-4A82-B2FB-CAFC9AFFE1EE}"/>
              </a:ext>
            </a:extLst>
          </p:cNvPr>
          <p:cNvCxnSpPr>
            <a:cxnSpLocks noChangeShapeType="1"/>
            <a:stCxn id="13319" idx="4"/>
            <a:endCxn id="13330" idx="0"/>
          </p:cNvCxnSpPr>
          <p:nvPr/>
        </p:nvCxnSpPr>
        <p:spPr bwMode="auto">
          <a:xfrm rot="16200000" flipH="1">
            <a:off x="5765041" y="368460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37" name="AutoShape 25">
            <a:extLst>
              <a:ext uri="{FF2B5EF4-FFF2-40B4-BE49-F238E27FC236}">
                <a16:creationId xmlns:a16="http://schemas.microsoft.com/office/drawing/2014/main" id="{27F2B2B4-3E7B-4497-A5EF-2F0B51047A32}"/>
              </a:ext>
            </a:extLst>
          </p:cNvPr>
          <p:cNvCxnSpPr>
            <a:cxnSpLocks noChangeShapeType="1"/>
            <a:stCxn id="13320" idx="4"/>
            <a:endCxn id="13331" idx="0"/>
          </p:cNvCxnSpPr>
          <p:nvPr/>
        </p:nvCxnSpPr>
        <p:spPr bwMode="auto">
          <a:xfrm rot="16200000" flipH="1">
            <a:off x="6810481" y="3686041"/>
            <a:ext cx="400320" cy="1440"/>
          </a:xfrm>
          <a:prstGeom prst="bentConnector3">
            <a:avLst>
              <a:gd name="adj1" fmla="val 50037"/>
            </a:avLst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3338" name="Picture 26">
            <a:extLst>
              <a:ext uri="{FF2B5EF4-FFF2-40B4-BE49-F238E27FC236}">
                <a16:creationId xmlns:a16="http://schemas.microsoft.com/office/drawing/2014/main" id="{E680B961-A2AD-45B2-B746-F1C87806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20" y="796681"/>
            <a:ext cx="2177280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40FD94-D3A9-4755-9290-2609CBDA79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CF8C4D2-439C-49A6-9301-C5AC46861E8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9B56283C-BDA7-49D7-AA1A-3CEB416AF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EF972B5-5FD1-438E-9E89-C9B7C4DCF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Phrase chunking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AE1FE361-7FC5-4C3A-9BF6-45D05D1AA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521" y="3103561"/>
            <a:ext cx="7359840" cy="70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[The cat]</a:t>
            </a:r>
            <a:r>
              <a:rPr lang="en-US" altLang="en-US" sz="3628" baseline="-33000">
                <a:solidFill>
                  <a:srgbClr val="FF3333"/>
                </a:solidFill>
              </a:rPr>
              <a:t>NP</a:t>
            </a:r>
            <a:r>
              <a:rPr lang="en-US" altLang="en-US" sz="3628">
                <a:solidFill>
                  <a:srgbClr val="800000"/>
                </a:solidFill>
              </a:rPr>
              <a:t> [sat]</a:t>
            </a:r>
            <a:r>
              <a:rPr lang="en-US" altLang="en-US" sz="3628" baseline="-33000">
                <a:solidFill>
                  <a:srgbClr val="FF3333"/>
                </a:solidFill>
              </a:rPr>
              <a:t>VP</a:t>
            </a:r>
            <a:r>
              <a:rPr lang="en-US" altLang="en-US" sz="3628">
                <a:solidFill>
                  <a:srgbClr val="800000"/>
                </a:solidFill>
              </a:rPr>
              <a:t> [on]</a:t>
            </a:r>
            <a:r>
              <a:rPr lang="en-US" altLang="en-US" sz="3628" baseline="-33000">
                <a:solidFill>
                  <a:srgbClr val="FF3333"/>
                </a:solidFill>
              </a:rPr>
              <a:t>PP</a:t>
            </a:r>
            <a:r>
              <a:rPr lang="en-US" altLang="en-US" sz="3628">
                <a:solidFill>
                  <a:srgbClr val="800000"/>
                </a:solidFill>
              </a:rPr>
              <a:t> [the mat]</a:t>
            </a:r>
            <a:r>
              <a:rPr lang="en-US" altLang="en-US" sz="3628" baseline="-33000">
                <a:solidFill>
                  <a:srgbClr val="FF3333"/>
                </a:solidFill>
              </a:rPr>
              <a:t>NP</a:t>
            </a:r>
            <a:r>
              <a:rPr lang="en-US" altLang="en-US" sz="3628">
                <a:solidFill>
                  <a:srgbClr val="8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0D09DF1-21A7-4881-B119-C037800424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2542A65-333C-465F-8E56-6AE0368F593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5E554C55-0683-4748-A352-7C471BBF3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5DB8C65-F165-4BDB-BF78-C26A2FCED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Constitutent parsing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45FA8BBC-0A37-43A5-9BB5-BD892AA5E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161" y="5506921"/>
            <a:ext cx="513360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The cat  sat  on the mat 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70325913-36E8-436F-990B-48D7E7BE9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601" y="4592521"/>
            <a:ext cx="500256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DT NN VBD IN DT NN 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C65077CB-2C76-4378-9E08-9B124C7A6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401" y="3646441"/>
            <a:ext cx="452160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                           NP 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AAC2895C-9D2A-42AA-B5E6-3FFCCD8F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401" y="2796841"/>
            <a:ext cx="386352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                       PP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7CAEDDB0-F421-498B-AB04-16315A45A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40" y="2013481"/>
            <a:ext cx="333504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    NP          VP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14158D55-269C-4889-A268-A6B7CC7FD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841" y="1034281"/>
            <a:ext cx="290592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              S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5C041A53-75A7-45DF-AB3C-9E760CBF2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0481" y="508212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0EA6ED0A-59B1-46EC-B35C-0325A6C41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3841" y="508212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3591120C-2772-4C88-8C2F-64BA22347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6561" y="508212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B410EAAE-2440-4C0A-8859-31CC612F0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4721" y="508212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00680D9B-7AA7-4495-801D-1274E148B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8481" y="508212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67BC8264-4720-4662-A669-9D66AC0AB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4961" y="508212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892DFEBB-1B07-4558-BEC9-5B26BBFA8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9041" y="2511721"/>
            <a:ext cx="583200" cy="212256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E92EA33C-4144-4338-AF9D-8EB5E9BA5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0801" y="2511721"/>
            <a:ext cx="203040" cy="212256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E2F9D9C5-BC95-46A4-A0BF-FC3746070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121" y="2609641"/>
            <a:ext cx="825120" cy="20246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264CE6B3-63BC-4214-84F3-B79B962061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3281" y="3341161"/>
            <a:ext cx="557280" cy="129312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95DC6357-7B80-4D21-9BEB-6ABD8CB47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7041" y="4170601"/>
            <a:ext cx="401760" cy="46368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C385295F-683E-46DE-A612-708D2A312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7361" y="4170601"/>
            <a:ext cx="384480" cy="46368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81" name="Line 21">
            <a:extLst>
              <a:ext uri="{FF2B5EF4-FFF2-40B4-BE49-F238E27FC236}">
                <a16:creationId xmlns:a16="http://schemas.microsoft.com/office/drawing/2014/main" id="{0109E91D-6CF1-43F6-9580-A5BBA039F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9121" y="3341160"/>
            <a:ext cx="491040" cy="34560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6F026D5A-EF11-407A-A89A-85A356005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1601" y="2589480"/>
            <a:ext cx="491040" cy="34560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EF7A963A-4576-4BB4-A925-40E49F476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881" y="1516681"/>
            <a:ext cx="740160" cy="53712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973C16D5-BE63-4D74-A889-DC796B575B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801" y="1516681"/>
            <a:ext cx="1163520" cy="58032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1A1F7B6-48E7-4C8D-A2E0-7A0C5041F0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E47205-EDB3-4CE8-9B01-E177619F2D0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8340E8A0-52BB-4A22-8DBC-AAC179928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D7A0702-BAF7-4C8C-85FC-4FF3A7A56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Dependency parsing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6A88B20D-BC2E-467C-A7DE-FB7B7813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80" y="4886281"/>
            <a:ext cx="95616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The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A00626A-84BE-4772-85E8-75A38EFF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241" y="4886281"/>
            <a:ext cx="77904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cat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C74075FF-BA8C-4BFC-827E-12F6EBA6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481" y="4886281"/>
            <a:ext cx="77904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sat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1AECF18D-C30C-486C-8B95-1679E9F76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801" y="4886281"/>
            <a:ext cx="67536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on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4C36E2C7-15B1-4C32-9E5C-A6BC00C6F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041" y="4886281"/>
            <a:ext cx="80352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the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6F09AFAB-8058-421E-92F2-AD31A842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281" y="4886281"/>
            <a:ext cx="93168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mat</a:t>
            </a:r>
          </a:p>
        </p:txBody>
      </p: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CD056C41-6FE1-4A20-B128-08929534B2FE}"/>
              </a:ext>
            </a:extLst>
          </p:cNvPr>
          <p:cNvCxnSpPr>
            <a:cxnSpLocks noChangeShapeType="1"/>
            <a:stCxn id="16388" idx="0"/>
            <a:endCxn id="16387" idx="0"/>
          </p:cNvCxnSpPr>
          <p:nvPr/>
        </p:nvCxnSpPr>
        <p:spPr bwMode="auto">
          <a:xfrm rot="5400000">
            <a:off x="2232721" y="4358521"/>
            <a:ext cx="1440" cy="1056960"/>
          </a:xfrm>
          <a:prstGeom prst="bentConnector3">
            <a:avLst>
              <a:gd name="adj1" fmla="val -34850000"/>
            </a:avLst>
          </a:prstGeom>
          <a:noFill/>
          <a:ln w="18360" cap="flat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10">
            <a:extLst>
              <a:ext uri="{FF2B5EF4-FFF2-40B4-BE49-F238E27FC236}">
                <a16:creationId xmlns:a16="http://schemas.microsoft.com/office/drawing/2014/main" id="{BAB9CC1A-42CB-4AF4-938F-B30678192265}"/>
              </a:ext>
            </a:extLst>
          </p:cNvPr>
          <p:cNvCxnSpPr>
            <a:cxnSpLocks noChangeShapeType="1"/>
            <a:stCxn id="16389" idx="0"/>
          </p:cNvCxnSpPr>
          <p:nvPr/>
        </p:nvCxnSpPr>
        <p:spPr bwMode="auto">
          <a:xfrm rot="16200000" flipV="1">
            <a:off x="3394801" y="4410361"/>
            <a:ext cx="7200" cy="947520"/>
          </a:xfrm>
          <a:prstGeom prst="bentConnector3">
            <a:avLst>
              <a:gd name="adj1" fmla="val 24533333"/>
            </a:avLst>
          </a:prstGeom>
          <a:noFill/>
          <a:ln w="18360" cap="flat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1">
            <a:extLst>
              <a:ext uri="{FF2B5EF4-FFF2-40B4-BE49-F238E27FC236}">
                <a16:creationId xmlns:a16="http://schemas.microsoft.com/office/drawing/2014/main" id="{02C5BFCF-4B6E-4F5A-9644-8A989E9DDDC9}"/>
              </a:ext>
            </a:extLst>
          </p:cNvPr>
          <p:cNvCxnSpPr>
            <a:cxnSpLocks noChangeShapeType="1"/>
            <a:endCxn id="16391" idx="0"/>
          </p:cNvCxnSpPr>
          <p:nvPr/>
        </p:nvCxnSpPr>
        <p:spPr bwMode="auto">
          <a:xfrm rot="5400000">
            <a:off x="6401521" y="4325401"/>
            <a:ext cx="162720" cy="959040"/>
          </a:xfrm>
          <a:prstGeom prst="bentConnector3">
            <a:avLst>
              <a:gd name="adj1" fmla="val -179917"/>
            </a:avLst>
          </a:prstGeom>
          <a:noFill/>
          <a:ln w="18360" cap="flat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6" name="AutoShape 12">
            <a:extLst>
              <a:ext uri="{FF2B5EF4-FFF2-40B4-BE49-F238E27FC236}">
                <a16:creationId xmlns:a16="http://schemas.microsoft.com/office/drawing/2014/main" id="{B855D1BC-93A2-43FF-B5C1-872510EB6FF7}"/>
              </a:ext>
            </a:extLst>
          </p:cNvPr>
          <p:cNvCxnSpPr>
            <a:cxnSpLocks noChangeShapeType="1"/>
            <a:endCxn id="16392" idx="0"/>
          </p:cNvCxnSpPr>
          <p:nvPr/>
        </p:nvCxnSpPr>
        <p:spPr bwMode="auto">
          <a:xfrm rot="16200000" flipH="1">
            <a:off x="5573521" y="3281401"/>
            <a:ext cx="141120" cy="3071520"/>
          </a:xfrm>
          <a:prstGeom prst="bentConnector3">
            <a:avLst>
              <a:gd name="adj1" fmla="val -757806"/>
            </a:avLst>
          </a:prstGeom>
          <a:noFill/>
          <a:ln w="18360" cap="flat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7" name="AutoShape 13">
            <a:extLst>
              <a:ext uri="{FF2B5EF4-FFF2-40B4-BE49-F238E27FC236}">
                <a16:creationId xmlns:a16="http://schemas.microsoft.com/office/drawing/2014/main" id="{D0893743-70A6-4EA3-BFCB-3CE5908CA55C}"/>
              </a:ext>
            </a:extLst>
          </p:cNvPr>
          <p:cNvCxnSpPr>
            <a:cxnSpLocks noChangeShapeType="1"/>
            <a:endCxn id="16390" idx="0"/>
          </p:cNvCxnSpPr>
          <p:nvPr/>
        </p:nvCxnSpPr>
        <p:spPr bwMode="auto">
          <a:xfrm rot="5400000">
            <a:off x="5791680" y="3614760"/>
            <a:ext cx="311040" cy="2234880"/>
          </a:xfrm>
          <a:prstGeom prst="bentConnector3">
            <a:avLst>
              <a:gd name="adj1" fmla="val -153417"/>
            </a:avLst>
          </a:prstGeom>
          <a:noFill/>
          <a:ln w="18360" cap="flat">
            <a:solidFill>
              <a:srgbClr val="66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8" name="Text Box 14">
            <a:extLst>
              <a:ext uri="{FF2B5EF4-FFF2-40B4-BE49-F238E27FC236}">
                <a16:creationId xmlns:a16="http://schemas.microsoft.com/office/drawing/2014/main" id="{28D138A4-8B58-4B01-BED3-761DD28D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761" y="4150441"/>
            <a:ext cx="4752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b="1" i="1"/>
              <a:t>det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314CF790-E3AF-4FE0-93A6-5A3020021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001" y="4150441"/>
            <a:ext cx="4752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b="1" i="1"/>
              <a:t>det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97A1CA85-238E-4AF5-9528-6A48ADED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401" y="3823561"/>
            <a:ext cx="62208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b="1" i="1"/>
              <a:t>case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4E5497BB-E1E7-4AC0-8402-A9AAD753E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21" y="3431881"/>
            <a:ext cx="105264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b="1" i="1"/>
              <a:t>nmod:on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BDB66CA9-30DD-4113-A84A-791468E4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361" y="3431881"/>
            <a:ext cx="71856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b="1" i="1"/>
              <a:t>nsubj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A4BEB-C0AF-4A59-BC54-EBD4D58BC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09E79B-2007-431D-8060-8AD3ED9A4AA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5F9C2DB7-EDC3-4B60-9DF9-609B64BDF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F55563E-4503-48F6-B7F8-83416EB4B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36D53058-B41A-4808-91A2-7FF52DAC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961" y="5898601"/>
            <a:ext cx="513360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The cat  sat  on the mat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6D28C87-E268-4AA7-95C0-116BA67F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961" y="4984201"/>
            <a:ext cx="505584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DT NN  VB  IN DT NN  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F50B6033-4CD4-4846-8D38-A4DCC80E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201" y="4038121"/>
            <a:ext cx="572400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                           NP (mat) 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9FE40577-2177-4D1F-8E53-EDE693D17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201" y="3188521"/>
            <a:ext cx="480096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                       PP (on)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1A8F4322-C5A0-4179-9BA8-DF10B334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201" y="2405161"/>
            <a:ext cx="452736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    NP (cat)   VP (sat)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238219AE-05C2-49C0-A7A8-974D99C1C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201" y="1425961"/>
            <a:ext cx="3947040" cy="59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73075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3628">
                <a:solidFill>
                  <a:srgbClr val="800000"/>
                </a:solidFill>
              </a:rPr>
              <a:t>           S (sat)</a:t>
            </a:r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7B6A5E76-0635-40AF-9337-060939839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1281" y="547524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7C3D6B9B-E9E2-41FD-BEB3-B2D66FC90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641" y="547524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F6112E2C-8B44-42CF-816E-6BA04852C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61" y="547524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F6B23DDC-801A-48E9-B3E6-47F263377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5521" y="547524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FD1A545A-771F-4C95-ACFE-38904C433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281" y="547524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C8B8123D-A867-4CB9-A922-18C23387A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761" y="5475241"/>
            <a:ext cx="1440" cy="4982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C34F4293-4A54-4DD4-9020-8FFB66303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9841" y="2903401"/>
            <a:ext cx="583200" cy="212256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70CD13D2-CD09-4A0B-B277-98A502CA1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601" y="2903401"/>
            <a:ext cx="203040" cy="212256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D96CC8BB-3B37-4A98-B4BD-1142524DD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5921" y="3001321"/>
            <a:ext cx="825120" cy="202464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1CBFF796-D1D5-4B1F-AD80-7A0C5501B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4081" y="3732841"/>
            <a:ext cx="557280" cy="129312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3EB790F4-9B3F-4EBB-B366-C45BDC8E5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7841" y="4562281"/>
            <a:ext cx="401760" cy="46368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A3B6A593-6822-46F5-85E3-A9BC4A264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8161" y="4562281"/>
            <a:ext cx="384480" cy="46368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6097E25A-C97D-44E2-BCDF-2D2AE65B8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921" y="3732840"/>
            <a:ext cx="491040" cy="34560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30" name="Line 22">
            <a:extLst>
              <a:ext uri="{FF2B5EF4-FFF2-40B4-BE49-F238E27FC236}">
                <a16:creationId xmlns:a16="http://schemas.microsoft.com/office/drawing/2014/main" id="{729D3D67-7D65-4088-B21B-5D6915CE1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2401" y="2981160"/>
            <a:ext cx="491040" cy="34560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31" name="Line 23">
            <a:extLst>
              <a:ext uri="{FF2B5EF4-FFF2-40B4-BE49-F238E27FC236}">
                <a16:creationId xmlns:a16="http://schemas.microsoft.com/office/drawing/2014/main" id="{38FE44A9-5ABD-47F6-8551-6E388E2B8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681" y="1908361"/>
            <a:ext cx="740160" cy="53712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7432" name="Line 24">
            <a:extLst>
              <a:ext uri="{FF2B5EF4-FFF2-40B4-BE49-F238E27FC236}">
                <a16:creationId xmlns:a16="http://schemas.microsoft.com/office/drawing/2014/main" id="{ADFB1C68-4CA2-4997-9C22-3458B453F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1601" y="1908361"/>
            <a:ext cx="1163520" cy="580320"/>
          </a:xfrm>
          <a:prstGeom prst="line">
            <a:avLst/>
          </a:prstGeom>
          <a:noFill/>
          <a:ln w="3672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9B1565-9ED6-4313-BFE1-C42A461C93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C03263-B76A-4AF5-990E-09F302BC633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F2B029F6-D217-4887-9FF2-E82680C7E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568E8D7-9EEA-482C-8AE3-DA2E41F5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" y="2721961"/>
            <a:ext cx="9142560" cy="114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34D61C-6945-4F3A-AE42-FF357DD13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39A9CE7-F86C-47CA-93E0-8E42781EA0A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D4725ED4-EBCE-4B8C-B954-47E9AABAB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E59AA088-A2FF-4E51-8FCE-750076B0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0" y="2493001"/>
            <a:ext cx="8282880" cy="2007360"/>
          </a:xfrm>
          <a:prstGeom prst="rect">
            <a:avLst/>
          </a:prstGeom>
          <a:noFill/>
          <a:ln w="18360" cap="flat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2" tIns="63498" rIns="89802" bIns="48983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just"/>
            <a:r>
              <a:rPr lang="en-US" altLang="en-US" sz="1633" b="1">
                <a:solidFill>
                  <a:srgbClr val="FF3333"/>
                </a:solidFill>
              </a:rPr>
              <a:t>Alexis Sanchez</a:t>
            </a:r>
            <a:r>
              <a:rPr lang="en-US" altLang="en-US" sz="1633"/>
              <a:t> stepped up </a:t>
            </a:r>
            <a:r>
              <a:rPr lang="en-US" altLang="en-US" sz="1633" b="1">
                <a:solidFill>
                  <a:srgbClr val="FF3333"/>
                </a:solidFill>
              </a:rPr>
              <a:t>his </a:t>
            </a:r>
            <a:r>
              <a:rPr lang="en-US" altLang="en-US" sz="1633"/>
              <a:t>preparations for </a:t>
            </a:r>
            <a:r>
              <a:rPr lang="en-US" altLang="en-US" sz="1633" b="1">
                <a:solidFill>
                  <a:srgbClr val="0000CC"/>
                </a:solidFill>
              </a:rPr>
              <a:t>Manchester United</a:t>
            </a:r>
            <a:r>
              <a:rPr lang="en-US" altLang="en-US" sz="1633"/>
              <a:t>’s FA Cup clash against </a:t>
            </a:r>
            <a:r>
              <a:rPr lang="en-US" altLang="en-US" sz="1633" b="1"/>
              <a:t>Yeovil</a:t>
            </a:r>
            <a:r>
              <a:rPr lang="en-US" altLang="en-US" sz="1633"/>
              <a:t> when </a:t>
            </a:r>
            <a:r>
              <a:rPr lang="en-US" altLang="en-US" sz="1633" b="1">
                <a:solidFill>
                  <a:srgbClr val="FF3333"/>
                </a:solidFill>
              </a:rPr>
              <a:t>he</a:t>
            </a:r>
            <a:r>
              <a:rPr lang="en-US" altLang="en-US" sz="1633"/>
              <a:t> checked in for training on Thursday. </a:t>
            </a:r>
            <a:r>
              <a:rPr lang="en-US" altLang="en-US" sz="1633" b="1">
                <a:solidFill>
                  <a:srgbClr val="FF3333"/>
                </a:solidFill>
              </a:rPr>
              <a:t>The Chile star </a:t>
            </a:r>
            <a:r>
              <a:rPr lang="en-US" altLang="en-US" sz="1633"/>
              <a:t>is in line to make </a:t>
            </a:r>
            <a:r>
              <a:rPr lang="en-US" altLang="en-US" sz="1633" b="1">
                <a:solidFill>
                  <a:srgbClr val="FF3333"/>
                </a:solidFill>
              </a:rPr>
              <a:t>his</a:t>
            </a:r>
            <a:r>
              <a:rPr lang="en-US" altLang="en-US" sz="1633"/>
              <a:t> debut for the </a:t>
            </a:r>
            <a:r>
              <a:rPr lang="en-US" altLang="en-US" sz="1633" b="1">
                <a:solidFill>
                  <a:srgbClr val="0000CC"/>
                </a:solidFill>
              </a:rPr>
              <a:t>Red Devils</a:t>
            </a:r>
            <a:r>
              <a:rPr lang="en-US" altLang="en-US" sz="1633"/>
              <a:t> in the fourth round tie at Huish Park following </a:t>
            </a:r>
            <a:r>
              <a:rPr lang="en-US" altLang="en-US" sz="1633" b="1">
                <a:solidFill>
                  <a:srgbClr val="FF3333"/>
                </a:solidFill>
              </a:rPr>
              <a:t>his</a:t>
            </a:r>
            <a:r>
              <a:rPr lang="en-US" altLang="en-US" sz="1633">
                <a:solidFill>
                  <a:srgbClr val="FF3333"/>
                </a:solidFill>
              </a:rPr>
              <a:t> </a:t>
            </a:r>
            <a:r>
              <a:rPr lang="en-US" altLang="en-US" sz="1633"/>
              <a:t>move to Old Trafford. </a:t>
            </a:r>
            <a:r>
              <a:rPr lang="en-US" altLang="en-US" sz="1633" b="1">
                <a:solidFill>
                  <a:srgbClr val="FF3333"/>
                </a:solidFill>
              </a:rPr>
              <a:t>Sanchez </a:t>
            </a:r>
            <a:r>
              <a:rPr lang="en-US" altLang="en-US" sz="1633"/>
              <a:t>met </a:t>
            </a:r>
            <a:r>
              <a:rPr lang="en-US" altLang="en-US" sz="1633" b="1">
                <a:solidFill>
                  <a:srgbClr val="FF3333"/>
                </a:solidFill>
              </a:rPr>
              <a:t>his</a:t>
            </a:r>
            <a:r>
              <a:rPr lang="en-US" altLang="en-US" sz="1633">
                <a:solidFill>
                  <a:srgbClr val="FF3333"/>
                </a:solidFill>
              </a:rPr>
              <a:t> </a:t>
            </a:r>
            <a:r>
              <a:rPr lang="en-US" altLang="en-US" sz="1633"/>
              <a:t>new team-mates for the first time on Wednesday and could go straight into the matchday squad to face </a:t>
            </a:r>
            <a:r>
              <a:rPr lang="en-US" altLang="en-US" sz="1633" b="1"/>
              <a:t>the Glovers</a:t>
            </a:r>
            <a:r>
              <a:rPr lang="en-US" altLang="en-US" sz="1633"/>
              <a:t>. </a:t>
            </a:r>
            <a:r>
              <a:rPr lang="en-US" altLang="en-US" sz="1633" b="1">
                <a:solidFill>
                  <a:srgbClr val="009900"/>
                </a:solidFill>
              </a:rPr>
              <a:t>Jose Mourinho</a:t>
            </a:r>
            <a:r>
              <a:rPr lang="en-US" altLang="en-US" sz="1633" b="1">
                <a:solidFill>
                  <a:srgbClr val="CC3300"/>
                </a:solidFill>
              </a:rPr>
              <a:t> </a:t>
            </a:r>
            <a:r>
              <a:rPr lang="en-US" altLang="en-US" sz="1633"/>
              <a:t>has so far given no indication on the strength of team that </a:t>
            </a:r>
            <a:r>
              <a:rPr lang="en-US" altLang="en-US" sz="1633" b="1">
                <a:solidFill>
                  <a:srgbClr val="009900"/>
                </a:solidFill>
              </a:rPr>
              <a:t>he</a:t>
            </a:r>
            <a:r>
              <a:rPr lang="en-US" altLang="en-US" sz="1633"/>
              <a:t> will take to Somerset, but </a:t>
            </a:r>
            <a:r>
              <a:rPr lang="en-US" altLang="en-US" sz="1633" b="1">
                <a:solidFill>
                  <a:srgbClr val="FF3333"/>
                </a:solidFill>
              </a:rPr>
              <a:t>Sanchez</a:t>
            </a:r>
            <a:r>
              <a:rPr lang="en-US" altLang="en-US" sz="1633"/>
              <a:t> will be keen to make </a:t>
            </a:r>
            <a:r>
              <a:rPr lang="en-US" altLang="en-US" sz="1633" b="1">
                <a:solidFill>
                  <a:srgbClr val="FF3333"/>
                </a:solidFill>
              </a:rPr>
              <a:t>his</a:t>
            </a:r>
            <a:r>
              <a:rPr lang="en-US" altLang="en-US" sz="1633"/>
              <a:t> debut.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2AFA1E7B-D199-4A28-8569-6BE94A16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1" y="5132521"/>
            <a:ext cx="8303040" cy="563040"/>
          </a:xfrm>
          <a:prstGeom prst="rect">
            <a:avLst/>
          </a:prstGeom>
          <a:noFill/>
          <a:ln w="18360" cap="flat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2" tIns="63498" rIns="89802" bIns="48983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b="1">
                <a:solidFill>
                  <a:srgbClr val="FF3333"/>
                </a:solidFill>
              </a:rPr>
              <a:t>Alexis Sanchez</a:t>
            </a:r>
            <a:r>
              <a:rPr lang="en-US" altLang="en-US" sz="1633"/>
              <a:t> checks in for training as </a:t>
            </a:r>
            <a:r>
              <a:rPr lang="en-US" altLang="en-US" sz="1633" b="1">
                <a:solidFill>
                  <a:srgbClr val="FF3333"/>
                </a:solidFill>
              </a:rPr>
              <a:t>he</a:t>
            </a:r>
            <a:r>
              <a:rPr lang="en-US" altLang="en-US" sz="1633"/>
              <a:t> prepares for </a:t>
            </a:r>
            <a:r>
              <a:rPr lang="en-US" altLang="en-US" sz="1633" b="1">
                <a:solidFill>
                  <a:srgbClr val="FF3333"/>
                </a:solidFill>
              </a:rPr>
              <a:t>his</a:t>
            </a:r>
            <a:r>
              <a:rPr lang="en-US" altLang="en-US" sz="1633">
                <a:solidFill>
                  <a:srgbClr val="FF3333"/>
                </a:solidFill>
              </a:rPr>
              <a:t> </a:t>
            </a:r>
            <a:r>
              <a:rPr lang="en-US" altLang="en-US" sz="1633" b="1">
                <a:solidFill>
                  <a:srgbClr val="0000CC"/>
                </a:solidFill>
              </a:rPr>
              <a:t>Manchester United</a:t>
            </a:r>
            <a:r>
              <a:rPr lang="en-US" altLang="en-US" sz="1633"/>
              <a:t> debut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C77A494-D30A-45A2-9C2B-88DD857E5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21" y="2078281"/>
            <a:ext cx="7272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u="sng"/>
              <a:t>doc#1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1B26728-FF0E-4B29-8D7E-86928C1AA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21" y="4723561"/>
            <a:ext cx="7272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u="sng"/>
              <a:t>doc#2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17311D8-C085-4FBD-8D84-0D692CD6F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921" y="160596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Co-reference resolution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416A3F-E43F-43DE-85AD-74944211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4300"/>
            <a:ext cx="7886700" cy="3422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Introduction to </a:t>
            </a:r>
          </a:p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</a:rPr>
              <a:t>Data Science</a:t>
            </a:r>
          </a:p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(IT4142E)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0CC5-9986-4D35-805C-330035B83F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584863-BAE0-47DC-861D-64143B2E8BD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7C8D58CB-DC51-4E58-BC26-CDD1915C9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726006E-3F76-4DBC-8BB0-D9F9282D7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Semantic parsing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altLang="en-US"/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“</a:t>
            </a:r>
            <a:r>
              <a:rPr lang="en-US" altLang="en-US">
                <a:solidFill>
                  <a:srgbClr val="FF3333"/>
                </a:solidFill>
              </a:rPr>
              <a:t>Mouse</a:t>
            </a:r>
            <a:r>
              <a:rPr lang="en-US" altLang="en-US"/>
              <a:t> love Rice”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altLang="en-US"/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altLang="en-US"/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“The history of computer </a:t>
            </a:r>
            <a:r>
              <a:rPr lang="en-US" altLang="en-US">
                <a:solidFill>
                  <a:srgbClr val="FF3333"/>
                </a:solidFill>
              </a:rPr>
              <a:t>mouse</a:t>
            </a:r>
            <a:r>
              <a:rPr lang="en-US" altLang="en-US"/>
              <a:t>”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DDF2DB7E-6136-4971-AEFE-9E93F5DB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81" y="2193481"/>
            <a:ext cx="2237760" cy="167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CFDFCEA4-D9C7-4BE5-8434-9D9335716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20" y="5061961"/>
            <a:ext cx="1347840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540D-C82A-47FC-A9AE-F895FE2CE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2FD23F-5118-47A2-9482-1CB87FA958D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63681E6-9BE8-43C5-B478-D9135C6FD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understanding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825F757-1ED1-4F8F-A449-E83FAC570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Multilingual concept net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9FA122E7-942A-4D0C-9A74-1AF7D3D4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1" y="3086281"/>
            <a:ext cx="1632960" cy="230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2B480B89-78FF-4D3A-B0A3-A355175D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40" y="3462120"/>
            <a:ext cx="6030720" cy="165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142D-2980-43A5-A6CD-3ED520BB7C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CEEB188-80C9-4111-92C0-BFCA8356D87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E8EA32C0-0898-4BED-9E49-2C7C31213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generation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C56D94A-88C4-49CB-A147-9ED690228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Language models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F7B6006-811E-44BA-A1C0-659D8606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81" y="2950921"/>
            <a:ext cx="7266240" cy="124416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334" rIns="81638" bIns="40819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33"/>
              <a:t>`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B0898D9E-8AB2-4783-91E4-E171D2AF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61" y="6281641"/>
            <a:ext cx="243072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i="1"/>
              <a:t>From Dan Jurafsky 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7A5D19-8D75-4652-9A4E-AED8DF233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BD7B52A-875B-4070-844D-3EC3BB43800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8E4D07A6-C176-4C22-8888-358BAEF23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Natural language generation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A983CCC-F37C-4206-A27A-B5001CCCA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endParaRPr lang="en-US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0E8CBBA3-4A41-480A-80FF-B68CADB0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41" y="1453321"/>
            <a:ext cx="5857920" cy="498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469A04-E142-43E4-8CFB-F33914C1E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DB6D73-1862-4746-BDF6-27495B22BF9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C5299F79-E32F-47F1-BBE0-9BEBC6E7A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Information extraction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1165896-55A2-4A83-8D97-A8D4EC793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Named entity recognition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5BA2129-0233-42F2-89CC-BCFF125A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01" y="3485161"/>
            <a:ext cx="8543520" cy="81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hangingPunct="1">
              <a:lnSpc>
                <a:spcPct val="102000"/>
              </a:lnSpc>
            </a:pPr>
            <a:r>
              <a:rPr lang="en-US" altLang="en-US" sz="1996" b="1">
                <a:solidFill>
                  <a:srgbClr val="800000"/>
                </a:solidFill>
                <a:latin typeface="Verdana" panose="020B0604030504040204" pitchFamily="34" charset="0"/>
              </a:rPr>
              <a:t>[GM]</a:t>
            </a:r>
            <a:r>
              <a:rPr lang="en-US" altLang="en-US" sz="1996" b="1" baseline="-33000">
                <a:solidFill>
                  <a:srgbClr val="FF3333"/>
                </a:solidFill>
                <a:latin typeface="Verdana" panose="020B0604030504040204" pitchFamily="34" charset="0"/>
              </a:rPr>
              <a:t>ORG</a:t>
            </a:r>
            <a:r>
              <a:rPr lang="en-US" altLang="en-US" sz="1996" b="1">
                <a:solidFill>
                  <a:srgbClr val="FF3333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996" b="1">
                <a:solidFill>
                  <a:srgbClr val="800000"/>
                </a:solidFill>
                <a:latin typeface="Verdana" panose="020B0604030504040204" pitchFamily="34" charset="0"/>
              </a:rPr>
              <a:t>sold the company in [Nov 1998]</a:t>
            </a:r>
            <a:r>
              <a:rPr lang="en-US" altLang="en-US" sz="1996" b="1" baseline="-33000">
                <a:solidFill>
                  <a:srgbClr val="FF3333"/>
                </a:solidFill>
                <a:latin typeface="Verdana" panose="020B0604030504040204" pitchFamily="34" charset="0"/>
              </a:rPr>
              <a:t>TIME </a:t>
            </a:r>
            <a:r>
              <a:rPr lang="en-US" altLang="en-US" sz="1996" b="1">
                <a:solidFill>
                  <a:srgbClr val="800000"/>
                </a:solidFill>
                <a:latin typeface="Verdana" panose="020B0604030504040204" pitchFamily="34" charset="0"/>
              </a:rPr>
              <a:t>to [LLC]</a:t>
            </a:r>
            <a:r>
              <a:rPr lang="en-US" altLang="en-US" sz="1996" b="1" baseline="-33000">
                <a:solidFill>
                  <a:srgbClr val="FF3333"/>
                </a:solidFill>
                <a:latin typeface="Verdana" panose="020B0604030504040204" pitchFamily="34" charset="0"/>
              </a:rPr>
              <a:t>ORG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7192B09-78AB-4D78-B24A-AC5553D72E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98F46E-9785-4058-8D69-FF3B9C64266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318F89D1-C74C-4FF1-9487-39C07E943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Information extraction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5E5A3DF-0795-4408-865E-95D2B9D4B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Event extraction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343F71FE-D349-4090-927E-DFC55A49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361" y="3430441"/>
            <a:ext cx="6055200" cy="69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hangingPunct="1">
              <a:lnSpc>
                <a:spcPct val="102000"/>
              </a:lnSpc>
            </a:pPr>
            <a:r>
              <a:rPr lang="en-US" altLang="en-US" sz="1996" b="1">
                <a:solidFill>
                  <a:srgbClr val="003366"/>
                </a:solidFill>
                <a:latin typeface="Verdana" panose="020B0604030504040204" pitchFamily="34" charset="0"/>
              </a:rPr>
              <a:t>GM</a:t>
            </a:r>
            <a:r>
              <a:rPr lang="en-US" altLang="en-US" sz="1996">
                <a:solidFill>
                  <a:srgbClr val="003366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996" b="1">
                <a:solidFill>
                  <a:srgbClr val="FF3300"/>
                </a:solidFill>
                <a:latin typeface="Verdana" panose="020B0604030504040204" pitchFamily="34" charset="0"/>
              </a:rPr>
              <a:t>sold</a:t>
            </a:r>
            <a:r>
              <a:rPr lang="en-US" altLang="en-US" sz="1996">
                <a:solidFill>
                  <a:srgbClr val="003366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996" b="1">
                <a:solidFill>
                  <a:srgbClr val="003366"/>
                </a:solidFill>
                <a:latin typeface="Verdana" panose="020B0604030504040204" pitchFamily="34" charset="0"/>
              </a:rPr>
              <a:t>the company</a:t>
            </a:r>
            <a:r>
              <a:rPr lang="en-US" altLang="en-US" sz="1996">
                <a:solidFill>
                  <a:srgbClr val="003366"/>
                </a:solidFill>
                <a:latin typeface="Verdana" panose="020B0604030504040204" pitchFamily="34" charset="0"/>
              </a:rPr>
              <a:t> in </a:t>
            </a:r>
            <a:r>
              <a:rPr lang="en-US" altLang="en-US" sz="1996" b="1">
                <a:solidFill>
                  <a:srgbClr val="003366"/>
                </a:solidFill>
                <a:latin typeface="Verdana" panose="020B0604030504040204" pitchFamily="34" charset="0"/>
              </a:rPr>
              <a:t>Nov 1998</a:t>
            </a:r>
            <a:r>
              <a:rPr lang="en-US" altLang="en-US" sz="1996">
                <a:solidFill>
                  <a:srgbClr val="003366"/>
                </a:solidFill>
                <a:latin typeface="Verdana" panose="020B0604030504040204" pitchFamily="34" charset="0"/>
              </a:rPr>
              <a:t> to </a:t>
            </a:r>
            <a:r>
              <a:rPr lang="en-US" altLang="en-US" sz="1996" b="1">
                <a:solidFill>
                  <a:srgbClr val="003366"/>
                </a:solidFill>
                <a:latin typeface="Verdana" panose="020B0604030504040204" pitchFamily="34" charset="0"/>
              </a:rPr>
              <a:t>LLC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82BC278D-D3BA-4E0F-8A74-0A97877D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241" y="4562281"/>
            <a:ext cx="13392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b="1"/>
              <a:t>participants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00E3110D-CFFA-4D28-8C0F-B9AED085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681" y="2570761"/>
            <a:ext cx="8208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b="1"/>
              <a:t>trigger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5C55354B-EDD0-4C13-9B72-2E3956BD3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161" y="2570761"/>
            <a:ext cx="99360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334" rIns="81638" bIns="40819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633" b="1"/>
              <a:t>attribute</a:t>
            </a:r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02E29471-0C5B-48BB-8828-5D03C052A7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8641" y="3814921"/>
            <a:ext cx="191088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14311F78-F0F9-4A9B-AF40-4EB7B046CD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3120" y="3814921"/>
            <a:ext cx="8640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DC290916-E0A9-4A1C-8CB8-2178A996C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081" y="3814921"/>
            <a:ext cx="3152160" cy="748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7BE9743E-49B3-46C3-80A1-1C43C01B90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6881" y="2884681"/>
            <a:ext cx="1081440" cy="599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D646E053-9479-402A-A609-FEF8CBF10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6881" y="2884681"/>
            <a:ext cx="1081440" cy="599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3F1745B8-CE78-4DBB-84CA-AC734DD0C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840" y="2884681"/>
            <a:ext cx="414720" cy="5990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B74774-D8DC-4F74-859D-0DF28E094E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2FD853-357D-41D4-9E9D-CB70576AB3F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AFBCCA4F-475E-4479-97ED-3149F4D039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6481" y="1604521"/>
            <a:ext cx="8228160" cy="3977280"/>
          </a:xfrm>
          <a:ln/>
        </p:spPr>
        <p:txBody>
          <a:bodyPr vert="horz" lIns="91440" tIns="25805" rIns="91440" bIns="45720" rtlCol="0" anchor="t">
            <a:normAutofit/>
          </a:bodyPr>
          <a:lstStyle/>
          <a:p>
            <a:pPr marL="391686" indent="-293764">
              <a:spcBef>
                <a:spcPts val="1293"/>
              </a:spcBef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903"/>
              <a:t>Entity linking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39E6CDF-FFC5-4A2F-B717-18E31E0CAFD5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456481" y="24084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 marL="0" indent="0">
              <a:spcBef>
                <a:spcPct val="0"/>
              </a:spcBef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 b="1"/>
            </a:br>
            <a:r>
              <a:rPr lang="en-US" altLang="en-US" sz="2177" b="1"/>
              <a:t>		Information extraction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D9D48EAC-BA88-4D36-B5E0-C720F99C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20" y="445321"/>
            <a:ext cx="1866240" cy="124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Text Box 4">
            <a:extLst>
              <a:ext uri="{FF2B5EF4-FFF2-40B4-BE49-F238E27FC236}">
                <a16:creationId xmlns:a16="http://schemas.microsoft.com/office/drawing/2014/main" id="{9A89725E-5A43-48C6-BCC0-2221AABA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0" y="2493001"/>
            <a:ext cx="8282880" cy="2007360"/>
          </a:xfrm>
          <a:prstGeom prst="rect">
            <a:avLst/>
          </a:prstGeom>
          <a:noFill/>
          <a:ln w="18360" cap="flat">
            <a:solidFill>
              <a:srgbClr val="66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2" tIns="63498" rIns="89802" bIns="48983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just"/>
            <a:r>
              <a:rPr lang="en-US" altLang="en-US" sz="1633" b="1">
                <a:solidFill>
                  <a:srgbClr val="FF3333"/>
                </a:solidFill>
              </a:rPr>
              <a:t>Alexis Sanchez</a:t>
            </a:r>
            <a:r>
              <a:rPr lang="en-US" altLang="en-US" sz="1633"/>
              <a:t> stepped up </a:t>
            </a:r>
            <a:r>
              <a:rPr lang="en-US" altLang="en-US" sz="1633" b="1">
                <a:solidFill>
                  <a:srgbClr val="FF3333"/>
                </a:solidFill>
              </a:rPr>
              <a:t>his </a:t>
            </a:r>
            <a:r>
              <a:rPr lang="en-US" altLang="en-US" sz="1633"/>
              <a:t>preparations for </a:t>
            </a:r>
            <a:r>
              <a:rPr lang="en-US" altLang="en-US" sz="1633" b="1">
                <a:solidFill>
                  <a:srgbClr val="0000CC"/>
                </a:solidFill>
              </a:rPr>
              <a:t>Manchester United</a:t>
            </a:r>
            <a:r>
              <a:rPr lang="en-US" altLang="en-US" sz="1633"/>
              <a:t>’s FA Cup clash against </a:t>
            </a:r>
            <a:r>
              <a:rPr lang="en-US" altLang="en-US" sz="1633" b="1"/>
              <a:t>Yeovil</a:t>
            </a:r>
            <a:r>
              <a:rPr lang="en-US" altLang="en-US" sz="1633"/>
              <a:t> when </a:t>
            </a:r>
            <a:r>
              <a:rPr lang="en-US" altLang="en-US" sz="1633" b="1">
                <a:solidFill>
                  <a:srgbClr val="FF3333"/>
                </a:solidFill>
              </a:rPr>
              <a:t>he</a:t>
            </a:r>
            <a:r>
              <a:rPr lang="en-US" altLang="en-US" sz="1633"/>
              <a:t> checked in for training on Thursday. </a:t>
            </a:r>
            <a:r>
              <a:rPr lang="en-US" altLang="en-US" sz="1633" b="1">
                <a:solidFill>
                  <a:srgbClr val="FF3333"/>
                </a:solidFill>
              </a:rPr>
              <a:t>The Chile star </a:t>
            </a:r>
            <a:r>
              <a:rPr lang="en-US" altLang="en-US" sz="1633"/>
              <a:t>is in line to make </a:t>
            </a:r>
            <a:r>
              <a:rPr lang="en-US" altLang="en-US" sz="1633" b="1">
                <a:solidFill>
                  <a:srgbClr val="FF3333"/>
                </a:solidFill>
              </a:rPr>
              <a:t>his</a:t>
            </a:r>
            <a:r>
              <a:rPr lang="en-US" altLang="en-US" sz="1633"/>
              <a:t> debut for the </a:t>
            </a:r>
            <a:r>
              <a:rPr lang="en-US" altLang="en-US" sz="1633" b="1">
                <a:solidFill>
                  <a:srgbClr val="0000CC"/>
                </a:solidFill>
              </a:rPr>
              <a:t>Red Devils</a:t>
            </a:r>
            <a:r>
              <a:rPr lang="en-US" altLang="en-US" sz="1633"/>
              <a:t> in the fourth round tie at Huish Park following </a:t>
            </a:r>
            <a:r>
              <a:rPr lang="en-US" altLang="en-US" sz="1633" b="1">
                <a:solidFill>
                  <a:srgbClr val="FF3333"/>
                </a:solidFill>
              </a:rPr>
              <a:t>his</a:t>
            </a:r>
            <a:r>
              <a:rPr lang="en-US" altLang="en-US" sz="1633">
                <a:solidFill>
                  <a:srgbClr val="FF3333"/>
                </a:solidFill>
              </a:rPr>
              <a:t> </a:t>
            </a:r>
            <a:r>
              <a:rPr lang="en-US" altLang="en-US" sz="1633"/>
              <a:t>move to Old Trafford. </a:t>
            </a:r>
            <a:r>
              <a:rPr lang="en-US" altLang="en-US" sz="1633" b="1">
                <a:solidFill>
                  <a:srgbClr val="FF3333"/>
                </a:solidFill>
              </a:rPr>
              <a:t>Sanchez </a:t>
            </a:r>
            <a:r>
              <a:rPr lang="en-US" altLang="en-US" sz="1633"/>
              <a:t>met </a:t>
            </a:r>
            <a:r>
              <a:rPr lang="en-US" altLang="en-US" sz="1633" b="1">
                <a:solidFill>
                  <a:srgbClr val="FF3333"/>
                </a:solidFill>
              </a:rPr>
              <a:t>his</a:t>
            </a:r>
            <a:r>
              <a:rPr lang="en-US" altLang="en-US" sz="1633">
                <a:solidFill>
                  <a:srgbClr val="FF3333"/>
                </a:solidFill>
              </a:rPr>
              <a:t> </a:t>
            </a:r>
            <a:r>
              <a:rPr lang="en-US" altLang="en-US" sz="1633"/>
              <a:t>new team-mates for the first time on Wednesday and could go straight into the matchday squad to face </a:t>
            </a:r>
            <a:r>
              <a:rPr lang="en-US" altLang="en-US" sz="1633" b="1"/>
              <a:t>the Glovers</a:t>
            </a:r>
            <a:r>
              <a:rPr lang="en-US" altLang="en-US" sz="1633"/>
              <a:t>. </a:t>
            </a:r>
            <a:r>
              <a:rPr lang="en-US" altLang="en-US" sz="1633" b="1">
                <a:solidFill>
                  <a:srgbClr val="009900"/>
                </a:solidFill>
              </a:rPr>
              <a:t>Jose Mourinho</a:t>
            </a:r>
            <a:r>
              <a:rPr lang="en-US" altLang="en-US" sz="1633" b="1">
                <a:solidFill>
                  <a:srgbClr val="CC3300"/>
                </a:solidFill>
              </a:rPr>
              <a:t> </a:t>
            </a:r>
            <a:r>
              <a:rPr lang="en-US" altLang="en-US" sz="1633"/>
              <a:t>has so far given no indication on the strength of team that </a:t>
            </a:r>
            <a:r>
              <a:rPr lang="en-US" altLang="en-US" sz="1633" b="1">
                <a:solidFill>
                  <a:srgbClr val="009900"/>
                </a:solidFill>
              </a:rPr>
              <a:t>he</a:t>
            </a:r>
            <a:r>
              <a:rPr lang="en-US" altLang="en-US" sz="1633"/>
              <a:t> will take to Somerset, but </a:t>
            </a:r>
            <a:r>
              <a:rPr lang="en-US" altLang="en-US" sz="1633" b="1">
                <a:solidFill>
                  <a:srgbClr val="FF3333"/>
                </a:solidFill>
              </a:rPr>
              <a:t>Sanchez</a:t>
            </a:r>
            <a:r>
              <a:rPr lang="en-US" altLang="en-US" sz="1633"/>
              <a:t> will be keen to make </a:t>
            </a:r>
            <a:r>
              <a:rPr lang="en-US" altLang="en-US" sz="1633" b="1">
                <a:solidFill>
                  <a:srgbClr val="FF3333"/>
                </a:solidFill>
              </a:rPr>
              <a:t>his</a:t>
            </a:r>
            <a:r>
              <a:rPr lang="en-US" altLang="en-US" sz="1633"/>
              <a:t> debut.</a:t>
            </a: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5093EED7-17DE-49E9-8581-744B3DDEAA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5360" y="1688040"/>
            <a:ext cx="3732480" cy="96768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36094782-9A7A-4D0C-A12D-CA5C1298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61" y="459721"/>
            <a:ext cx="1244160" cy="124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1" name="Line 7">
            <a:extLst>
              <a:ext uri="{FF2B5EF4-FFF2-40B4-BE49-F238E27FC236}">
                <a16:creationId xmlns:a16="http://schemas.microsoft.com/office/drawing/2014/main" id="{0B9759A3-285D-490A-9360-8B5FB6696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9041" y="1703881"/>
            <a:ext cx="1661760" cy="95040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26632" name="Picture 8">
            <a:extLst>
              <a:ext uri="{FF2B5EF4-FFF2-40B4-BE49-F238E27FC236}">
                <a16:creationId xmlns:a16="http://schemas.microsoft.com/office/drawing/2014/main" id="{F11745D6-46EA-4B93-BC76-0AD92575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01" y="5207400"/>
            <a:ext cx="1766880" cy="82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3" name="Line 9">
            <a:extLst>
              <a:ext uri="{FF2B5EF4-FFF2-40B4-BE49-F238E27FC236}">
                <a16:creationId xmlns:a16="http://schemas.microsoft.com/office/drawing/2014/main" id="{B6F90D30-F5C1-4A0B-B6E1-92FB86BF79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7121" y="3897001"/>
            <a:ext cx="2905920" cy="131184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DEADF8-4B77-4209-8E51-2E71272AD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8EFCAB-81E6-48F1-8E28-81076780801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BCC12E12-8A6D-44B3-8E05-5508A3892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Main tasks in NLP</a:t>
            </a:r>
            <a:br>
              <a:rPr lang="en-US" altLang="en-US" sz="2177"/>
            </a:br>
            <a:r>
              <a:rPr lang="en-US" altLang="en-US" sz="2177"/>
              <a:t>		</a:t>
            </a:r>
            <a:r>
              <a:rPr lang="en-US" altLang="en-US" sz="2177" b="1"/>
              <a:t>NLP applications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31C9DCA-0CDD-40F4-99B3-CBC7D15E1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Machine translation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Question answering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Dialog systems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748E4-8211-4FED-BF4A-7A470DF02D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975F050-F28A-4CB9-BE77-3E494ABD2E9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5E88391C-09AC-472F-803D-F17EE3948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 b="1"/>
              <a:t>	Challenges in NLP</a:t>
            </a:r>
            <a:br>
              <a:rPr lang="en-US" altLang="en-US" sz="2177" b="1"/>
            </a:br>
            <a:endParaRPr lang="en-US" altLang="en-US" sz="2177" b="1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DB665D2-C834-44C6-9C9B-21BC81009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Languages are ambiguous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Languages are diverse and dynamic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Pattern recognition is not enough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Annotated data are scared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8D85-B75F-9F4E-8A4B-432E48F5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4F44-A66D-754D-A991-87F88E93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Lecture 1: Overview of Data Science</a:t>
            </a:r>
          </a:p>
          <a:p>
            <a:r>
              <a:rPr lang="en-US" sz="2000"/>
              <a:t>Lecture 2: Data crawling and preprocessing</a:t>
            </a:r>
          </a:p>
          <a:p>
            <a:r>
              <a:rPr lang="en-US" sz="2000"/>
              <a:t>Lecture 3: Data cleaning and integration</a:t>
            </a:r>
          </a:p>
          <a:p>
            <a:r>
              <a:rPr lang="en-US" sz="2000"/>
              <a:t>Lecture 4: Exploratory data analysis</a:t>
            </a:r>
          </a:p>
          <a:p>
            <a:r>
              <a:rPr lang="en-US" sz="2000"/>
              <a:t>Lecture 5: Data visualization</a:t>
            </a:r>
          </a:p>
          <a:p>
            <a:r>
              <a:rPr lang="en-US" sz="2000"/>
              <a:t>Lecture 6: Multivariate data visualization</a:t>
            </a:r>
          </a:p>
          <a:p>
            <a:r>
              <a:rPr lang="en-US" sz="2000"/>
              <a:t>Lecture 7: Machine learning</a:t>
            </a:r>
          </a:p>
          <a:p>
            <a:r>
              <a:rPr lang="en-US" sz="2000"/>
              <a:t>Lecture 8: Big data analysis</a:t>
            </a:r>
          </a:p>
          <a:p>
            <a:r>
              <a:rPr lang="en-US" sz="2000"/>
              <a:t>Lecture 9: Capstone Project guidance</a:t>
            </a:r>
          </a:p>
          <a:p>
            <a:r>
              <a:rPr lang="en-US" sz="2000" b="1"/>
              <a:t>Lecture 10+11: Text, image, graph analysis</a:t>
            </a:r>
          </a:p>
          <a:p>
            <a:r>
              <a:rPr lang="en-US" sz="2000"/>
              <a:t>Lecture 12: Evaluation of 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0F20-5EB8-2240-903E-6CEC88A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F88B7E-86B8-4862-842E-2DB840C1EC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2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51FE50-BB44-4E6A-81EA-F74DC6873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00FD1DA-D3B4-4FF4-99D5-F439E24FB3A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85FBCE94-731D-41BF-89AC-0F9810187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482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Course Information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6BA9E45A-45A6-4BD5-A4AD-B3C87D544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Web page: https://users.soict.hust.edu.vn/hieunk/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Lecturer: Nguyen Kiem Hieu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Email: </a:t>
            </a:r>
            <a:r>
              <a:rPr lang="en-US" altLang="en-US">
                <a:hlinkClick r:id="rId3"/>
              </a:rPr>
              <a:t>hieunk@soict.hust.edu.vn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Office: 1002 B1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A37219-8360-4142-8C8E-618D546A8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D38DC4-9930-4A81-BDB5-E706E68892E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9C75D3CD-6473-4075-A6D2-6CC83AF80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482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NLP Introduction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035E558-E159-48AC-B46C-D6181466A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Intro to NLP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POS tagging – HMMs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6F13E9-ABB6-4A21-827B-519092B71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A842FEF-C4EB-4E10-94B7-3162651220E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D57122BC-DD28-4924-9324-ADC2371FE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35482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Intro to NLP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0187C9A-3E14-4855-B981-B9D34873E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What is NLP?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Main tasks in NLP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Main challenges in NLP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31B8D12-346D-4BF7-A433-AFAB95CE3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05179C-445C-4815-832C-2EBB38560B8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672216D9-5647-448A-B315-72F6717AF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</a:t>
            </a:r>
            <a:r>
              <a:rPr lang="en-US" altLang="en-US" sz="2177" b="1"/>
              <a:t>What is NLP?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FE4691B-6D41-4B9D-9C1E-AB26FCDE1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4187520" cy="3977280"/>
          </a:xfrm>
          <a:ln/>
        </p:spPr>
        <p:txBody>
          <a:bodyPr>
            <a:normAutofit lnSpcReduction="10000"/>
          </a:bodyPr>
          <a:lstStyle/>
          <a:p>
            <a:pPr marL="391686" indent="-293764" algn="just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altLang="en-US"/>
              <a:t>Natural languages are used for communication between human and human, human and machine</a:t>
            </a:r>
          </a:p>
          <a:p>
            <a:pPr marL="391686" indent="-293764" algn="just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altLang="en-US"/>
              <a:t>Format: speech, text, image</a:t>
            </a:r>
          </a:p>
          <a:p>
            <a:pPr marL="391686" indent="-293764" algn="just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</a:tabLst>
            </a:pPr>
            <a:r>
              <a:rPr lang="en-US" altLang="en-US"/>
              <a:t>Categorization: natural languages, programming languages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5DF92326-4D71-422F-9991-4533E6A70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60" y="2973961"/>
            <a:ext cx="829440" cy="82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856B05F-83D2-487E-94B7-8CD47A41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21" y="2125800"/>
            <a:ext cx="829440" cy="82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694AA64C-B79E-4710-BBB4-35684393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40" y="3823561"/>
            <a:ext cx="829440" cy="82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4" name="Line 6">
            <a:extLst>
              <a:ext uri="{FF2B5EF4-FFF2-40B4-BE49-F238E27FC236}">
                <a16:creationId xmlns:a16="http://schemas.microsoft.com/office/drawing/2014/main" id="{FD31B7D1-43D2-4383-8E64-6968AAB41F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0881" y="2732041"/>
            <a:ext cx="912960" cy="502560"/>
          </a:xfrm>
          <a:prstGeom prst="line">
            <a:avLst/>
          </a:prstGeom>
          <a:noFill/>
          <a:ln w="9525" cap="flat">
            <a:solidFill>
              <a:srgbClr val="3465A4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EA87D290-8582-446D-B103-29323D616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761" y="3626280"/>
            <a:ext cx="995040" cy="414720"/>
          </a:xfrm>
          <a:prstGeom prst="line">
            <a:avLst/>
          </a:prstGeom>
          <a:noFill/>
          <a:ln w="9525" cap="flat">
            <a:solidFill>
              <a:srgbClr val="3465A4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2AE17E36-81F5-412B-8612-0A6E2588A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6241" y="3083401"/>
            <a:ext cx="1440" cy="604800"/>
          </a:xfrm>
          <a:prstGeom prst="line">
            <a:avLst/>
          </a:prstGeom>
          <a:noFill/>
          <a:ln w="9525" cap="flat">
            <a:solidFill>
              <a:srgbClr val="3465A4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0BB8D-B8E1-4A5C-A94C-023D2AF517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1E32B3-1B9F-4855-A0DE-D9A58BA802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5C747A3C-501F-4B24-A0A5-83161C191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</a:t>
            </a:r>
            <a:r>
              <a:rPr lang="en-US" altLang="en-US" sz="2177" b="1"/>
              <a:t>What is NLP?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5504C94-F25B-455A-B012-B2B010632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Undertanding, </a:t>
            </a:r>
            <a:r>
              <a:rPr lang="en-US" altLang="en-US" b="1"/>
              <a:t>modeling</a:t>
            </a:r>
            <a:r>
              <a:rPr lang="en-US" altLang="en-US"/>
              <a:t> natural languages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altLang="en-US"/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Human – machine </a:t>
            </a:r>
            <a:r>
              <a:rPr lang="en-US" altLang="en-US" b="1"/>
              <a:t>communication </a:t>
            </a:r>
            <a:r>
              <a:rPr lang="en-US" altLang="en-US"/>
              <a:t>using natural languages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Human – human </a:t>
            </a:r>
            <a:r>
              <a:rPr lang="en-US" altLang="en-US" b="1"/>
              <a:t>communication </a:t>
            </a:r>
            <a:r>
              <a:rPr lang="en-US" altLang="en-US"/>
              <a:t>using natural languages</a:t>
            </a:r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altLang="en-US"/>
          </a:p>
          <a:p>
            <a:pPr marL="391686" indent="-293764"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Text </a:t>
            </a:r>
            <a:r>
              <a:rPr lang="en-US" altLang="en-US" b="1"/>
              <a:t>mining </a:t>
            </a:r>
            <a:r>
              <a:rPr lang="en-US" altLang="en-US"/>
              <a:t>for automation and decision making</a:t>
            </a:r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82C74402-D9FA-4FCE-8E8D-7DD4E7822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81" y="2323081"/>
            <a:ext cx="833472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8B102CCF-A7BB-4A0A-9D47-32D49C1A1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81" y="4510441"/>
            <a:ext cx="8334720" cy="144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AA5B0-D139-4955-8478-66B47ABC91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5783746-F1D8-42FC-A480-1C784FC08E0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D1632FDC-A8D4-4B37-920A-16C557B78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lIns="91440" tIns="19354" rIns="91440" bIns="45720" rtlCol="0" anchor="ctr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z="2177"/>
              <a:t>Intro to NLP</a:t>
            </a:r>
            <a:br>
              <a:rPr lang="en-US" altLang="en-US" sz="2177"/>
            </a:br>
            <a:r>
              <a:rPr lang="en-US" altLang="en-US" sz="2177"/>
              <a:t>	</a:t>
            </a:r>
            <a:r>
              <a:rPr lang="en-US" altLang="en-US" sz="2177" b="1"/>
              <a:t>What is NLP?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F42C5AD-AA38-4472-B3F2-98CE8D141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/>
              <a:t>1950: Turing test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2730F868-A1EA-425B-9895-91735ADB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20" y="2291401"/>
            <a:ext cx="4354560" cy="331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1028</Words>
  <Application>Microsoft Macintosh PowerPoint</Application>
  <PresentationFormat>On-screen Show (4:3)</PresentationFormat>
  <Paragraphs>196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Linh AvantGarde</vt:lpstr>
      <vt:lpstr>Arial</vt:lpstr>
      <vt:lpstr>Calibri</vt:lpstr>
      <vt:lpstr>Courier New</vt:lpstr>
      <vt:lpstr>Segoe UI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Contents</vt:lpstr>
      <vt:lpstr>Course Information</vt:lpstr>
      <vt:lpstr>NLP Introduction</vt:lpstr>
      <vt:lpstr>Intro to NLP</vt:lpstr>
      <vt:lpstr>Intro to NLP  What is NLP?</vt:lpstr>
      <vt:lpstr>Intro to NLP  What is NLP?</vt:lpstr>
      <vt:lpstr>Intro to NLP  What is NLP?</vt:lpstr>
      <vt:lpstr>Intro to NLP  What is NLP?</vt:lpstr>
      <vt:lpstr>Intro to NLP  Main tasks in NLP</vt:lpstr>
      <vt:lpstr>Intro to NLP  Main tasks in NLP   Natural language understanding</vt:lpstr>
      <vt:lpstr>Intro to NLP  Main tasks in NLP   Natural language understanding</vt:lpstr>
      <vt:lpstr>Intro to NLP  Main tasks in NLP   Natural language understanding</vt:lpstr>
      <vt:lpstr>Intro to NLP  Main tasks in NLP   Natural language understanding</vt:lpstr>
      <vt:lpstr>Intro to NLP  Main tasks in NLP   Natural language understanding</vt:lpstr>
      <vt:lpstr>Intro to NLP  Main tasks in NLP   Natural language understanding</vt:lpstr>
      <vt:lpstr>Intro to NLP  Main tasks in NLP   Natural language understanding</vt:lpstr>
      <vt:lpstr>Intro to NLP  Main tasks in NLP   Natural language understanding</vt:lpstr>
      <vt:lpstr>Intro to NLP  Main tasks in NLP   Natural language understanding</vt:lpstr>
      <vt:lpstr>Intro to NLP  Main tasks in NLP   Natural language understanding</vt:lpstr>
      <vt:lpstr>Intro to NLP  Main tasks in NLP   Natural language generation</vt:lpstr>
      <vt:lpstr>Intro to NLP  Main tasks in NLP   Natural language generation</vt:lpstr>
      <vt:lpstr>Intro to NLP  Main tasks in NLP   Information extraction</vt:lpstr>
      <vt:lpstr>Intro to NLP  Main tasks in NLP   Information extraction</vt:lpstr>
      <vt:lpstr>Intro to NLP  Main tasks in NLP   Information extraction</vt:lpstr>
      <vt:lpstr>Intro to NLP  Main tasks in NLP   NLP applications</vt:lpstr>
      <vt:lpstr>Intro to NLP  Challenges in NLP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Than Quang Khoat</cp:lastModifiedBy>
  <cp:revision>25</cp:revision>
  <dcterms:created xsi:type="dcterms:W3CDTF">2020-04-20T02:25:53Z</dcterms:created>
  <dcterms:modified xsi:type="dcterms:W3CDTF">2021-01-18T11:27:28Z</dcterms:modified>
</cp:coreProperties>
</file>