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</p:sldMasterIdLst>
  <p:notesMasterIdLst>
    <p:notesMasterId r:id="rId32"/>
  </p:notesMasterIdLst>
  <p:sldIdLst>
    <p:sldId id="283" r:id="rId3"/>
    <p:sldId id="284" r:id="rId4"/>
    <p:sldId id="840" r:id="rId5"/>
    <p:sldId id="256" r:id="rId6"/>
    <p:sldId id="257" r:id="rId7"/>
    <p:sldId id="258" r:id="rId8"/>
    <p:sldId id="259" r:id="rId9"/>
    <p:sldId id="260" r:id="rId10"/>
    <p:sldId id="261" r:id="rId11"/>
    <p:sldId id="266" r:id="rId12"/>
    <p:sldId id="263" r:id="rId13"/>
    <p:sldId id="264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65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04C56D-F37B-8A93-8258-4BF24177998C}" v="17" dt="2020-04-21T01:07:19.938"/>
    <p1510:client id="{911AC38F-A83B-4353-B036-3C5696465EEF}" v="1" dt="2020-12-02T05:18:45.1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5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682C4-173C-4CF1-A4CC-2C9124B57E04}" type="datetimeFigureOut">
              <a:rPr lang="en-US" smtClean="0"/>
              <a:t>1/18/21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31D08-9238-4267-8E10-839B5FBB7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0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B4E850D-913F-482B-BFA5-55E95E7EA2A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5D34F3-FD91-465E-A6BA-999EABC61A7E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9697" name="Rectangle 1">
            <a:extLst>
              <a:ext uri="{FF2B5EF4-FFF2-40B4-BE49-F238E27FC236}">
                <a16:creationId xmlns:a16="http://schemas.microsoft.com/office/drawing/2014/main" id="{3796C9DB-5E55-421A-84B9-04BE147FE7F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824911B5-551E-46CA-A32F-F90AA4293FA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33AFBF8-D7D3-44F7-B838-41EC0C23AEF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FB0D3A8-95B9-44F9-A456-676896BCB1DE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8913" name="Rectangle 1">
            <a:extLst>
              <a:ext uri="{FF2B5EF4-FFF2-40B4-BE49-F238E27FC236}">
                <a16:creationId xmlns:a16="http://schemas.microsoft.com/office/drawing/2014/main" id="{3679CAED-2158-4D5A-9476-351EEBC7896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A8398638-BBAF-40DF-9ABE-D94BE8EC4B4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862AA4F-2895-4EC5-BB20-12D1217B6F0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E407858-5875-4ABA-9302-D3E2551A91B6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9937" name="Rectangle 1">
            <a:extLst>
              <a:ext uri="{FF2B5EF4-FFF2-40B4-BE49-F238E27FC236}">
                <a16:creationId xmlns:a16="http://schemas.microsoft.com/office/drawing/2014/main" id="{1A1FBC7A-E843-44BA-918D-BDDC1A84A69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42209064-2B8A-4080-86B5-7A4149A6FC7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B83479E-858C-421F-90E1-673A3988F95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20A0BC1-F20B-4302-A674-FCAF4903F4AB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0961" name="Rectangle 1">
            <a:extLst>
              <a:ext uri="{FF2B5EF4-FFF2-40B4-BE49-F238E27FC236}">
                <a16:creationId xmlns:a16="http://schemas.microsoft.com/office/drawing/2014/main" id="{C7181013-F59E-4311-86FE-FC15311C352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DCAB1002-B1B6-426C-BC56-ED31BDF6F39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31AD15-6EDC-45A6-A191-AE42CB8F70B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A7E5C80-5D16-4827-9F0F-4A626FDCF719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41985" name="Rectangle 1">
            <a:extLst>
              <a:ext uri="{FF2B5EF4-FFF2-40B4-BE49-F238E27FC236}">
                <a16:creationId xmlns:a16="http://schemas.microsoft.com/office/drawing/2014/main" id="{1A3DAD26-EE49-48E8-BB3F-33657B2E346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2466C823-0B45-4F5A-AD91-4A92CCA6737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B0956AF-61A4-4EA1-9C33-325937377BF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BA0D276-6EDB-471B-8F1F-54888789BAE1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43009" name="Rectangle 1">
            <a:extLst>
              <a:ext uri="{FF2B5EF4-FFF2-40B4-BE49-F238E27FC236}">
                <a16:creationId xmlns:a16="http://schemas.microsoft.com/office/drawing/2014/main" id="{08E947C9-91CC-4537-97C6-5D66D2E6431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5248076B-5E0B-433C-A4E3-3FCF1FE1DDD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69C75-9243-4317-AB37-1E4EB5F0CA4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20B45F2-9189-4BBC-B1A3-24ABF77ACD2D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44033" name="Rectangle 1">
            <a:extLst>
              <a:ext uri="{FF2B5EF4-FFF2-40B4-BE49-F238E27FC236}">
                <a16:creationId xmlns:a16="http://schemas.microsoft.com/office/drawing/2014/main" id="{0014A0AA-7813-4604-ACE7-2B5597A45DA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17514929-0017-45F0-B63B-362829DAEDB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301782C-BDA4-4B1D-9143-588A8ED704F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B28A47E-670C-4CE3-B345-44B9B797BAB1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45057" name="Rectangle 1">
            <a:extLst>
              <a:ext uri="{FF2B5EF4-FFF2-40B4-BE49-F238E27FC236}">
                <a16:creationId xmlns:a16="http://schemas.microsoft.com/office/drawing/2014/main" id="{60BF8587-9231-4303-BF36-FDFA6041E09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11588E1A-65FA-4EAC-AC42-A2CD950A766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CD4130C-075A-463D-92E0-EC6DA7589CC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21AF3F4-7B24-4522-A2ED-8DFFF5274F34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46081" name="Rectangle 1">
            <a:extLst>
              <a:ext uri="{FF2B5EF4-FFF2-40B4-BE49-F238E27FC236}">
                <a16:creationId xmlns:a16="http://schemas.microsoft.com/office/drawing/2014/main" id="{A6D4F46E-E844-47F3-AC78-89E43B56A4B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02BFAA56-A7AD-4F9F-BEC5-9EF2D1F266C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ED8EAAA-67D4-43D5-A3FF-7E069D835D0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3589BAE-8F25-4330-BA1C-5047EE17D6D4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47105" name="Rectangle 1">
            <a:extLst>
              <a:ext uri="{FF2B5EF4-FFF2-40B4-BE49-F238E27FC236}">
                <a16:creationId xmlns:a16="http://schemas.microsoft.com/office/drawing/2014/main" id="{454D20B7-31E3-4818-BD2D-EE6C648995A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3BC0112B-8910-4DDC-9C94-F47CE63E3B6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E559F1-BFAD-4DEF-B89E-52E80708223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3E74857-5117-4045-9FD8-594521CC73AB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48129" name="Rectangle 1">
            <a:extLst>
              <a:ext uri="{FF2B5EF4-FFF2-40B4-BE49-F238E27FC236}">
                <a16:creationId xmlns:a16="http://schemas.microsoft.com/office/drawing/2014/main" id="{C6DB8A47-1864-443A-9C2B-92662BD6DD0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8BA80609-0267-470F-B549-7064F647051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E31CBA8-1FCF-45DE-8D4B-F87E087E090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9321C56-04DF-48FA-87A1-E77173107721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0721" name="Rectangle 1">
            <a:extLst>
              <a:ext uri="{FF2B5EF4-FFF2-40B4-BE49-F238E27FC236}">
                <a16:creationId xmlns:a16="http://schemas.microsoft.com/office/drawing/2014/main" id="{DA5731F2-4FE9-4C0B-9CE9-4C04533FDDD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65A224F3-6DAA-4F09-AF40-7E0E9E08921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EFA75F-BAE6-4EA5-AAA7-3E4D3F8ECB6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F15B29E-39AE-4314-A1C4-0ABF36A008C0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49153" name="Rectangle 1">
            <a:extLst>
              <a:ext uri="{FF2B5EF4-FFF2-40B4-BE49-F238E27FC236}">
                <a16:creationId xmlns:a16="http://schemas.microsoft.com/office/drawing/2014/main" id="{8C2C675A-FF2D-464F-AB49-88A233B7222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A31FC5ED-34BB-4E14-A8E2-E9390E6BD0D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2D52C2D-676C-4BBD-8CA2-B3B52434477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EFC2F2E-D366-49FC-BC0C-B822762762BB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50177" name="Rectangle 1">
            <a:extLst>
              <a:ext uri="{FF2B5EF4-FFF2-40B4-BE49-F238E27FC236}">
                <a16:creationId xmlns:a16="http://schemas.microsoft.com/office/drawing/2014/main" id="{DBEB2635-F916-4586-A844-D94BDC3C8F6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9621915B-F801-4639-9117-5282B8FAB68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DD31603-DA96-424C-B95F-0573B2F6524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441A68-D7B4-440D-848A-DE739AC3D6A4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51201" name="Rectangle 1">
            <a:extLst>
              <a:ext uri="{FF2B5EF4-FFF2-40B4-BE49-F238E27FC236}">
                <a16:creationId xmlns:a16="http://schemas.microsoft.com/office/drawing/2014/main" id="{D7DECB5F-7E9E-48AA-BF49-B3EED8512CB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874FB5FC-A29C-4EE0-A611-B5D77F1DD9A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EB64F9-D50D-448F-A949-FD99BB28225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6E7BA4F-969A-4F59-BE9D-093ACF53329B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52225" name="Rectangle 1">
            <a:extLst>
              <a:ext uri="{FF2B5EF4-FFF2-40B4-BE49-F238E27FC236}">
                <a16:creationId xmlns:a16="http://schemas.microsoft.com/office/drawing/2014/main" id="{7B4F3A48-C151-4524-AFA8-2312A53919E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577EC875-34D6-4BB0-AF05-371673F79B2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4BA23DC-4B71-48BE-8522-F59459E1CB6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0A41BFD-B09C-4BBB-93C4-DA61CF9AFF57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53249" name="Rectangle 1">
            <a:extLst>
              <a:ext uri="{FF2B5EF4-FFF2-40B4-BE49-F238E27FC236}">
                <a16:creationId xmlns:a16="http://schemas.microsoft.com/office/drawing/2014/main" id="{5DFD2C96-3943-472B-95B0-F133BCDC900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DB083D79-8E80-4DAC-827F-36BF201E45B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E21A2B1-5748-4E7F-9797-5A97FA85D25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1DD6EAC-648B-464B-A72C-89DA3569105B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54273" name="Rectangle 1">
            <a:extLst>
              <a:ext uri="{FF2B5EF4-FFF2-40B4-BE49-F238E27FC236}">
                <a16:creationId xmlns:a16="http://schemas.microsoft.com/office/drawing/2014/main" id="{89F64680-68A1-410A-A313-8DF610F3719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9D6BDFD5-A096-4F2F-B316-B3CF4C7EE50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3395DCC-4346-4079-9E83-59B2CF5EEB2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5FF0ACD-309B-4E28-ACFC-53A4C8714A86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1745" name="Rectangle 1">
            <a:extLst>
              <a:ext uri="{FF2B5EF4-FFF2-40B4-BE49-F238E27FC236}">
                <a16:creationId xmlns:a16="http://schemas.microsoft.com/office/drawing/2014/main" id="{635C4251-B770-47FB-A5D5-B2A33071373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4F6D7317-3BA8-4574-BB16-5FED97477D4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E1A2583-5D48-4996-8345-3218C7D27BA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EFFB533-6638-48F7-BA96-59ADE7350F6F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2769" name="Rectangle 1">
            <a:extLst>
              <a:ext uri="{FF2B5EF4-FFF2-40B4-BE49-F238E27FC236}">
                <a16:creationId xmlns:a16="http://schemas.microsoft.com/office/drawing/2014/main" id="{69E2D8B4-52EE-42FC-BA7F-C238AD041BC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5E8204CA-DF89-4979-A228-817F0AB4383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F71A79F-E25E-4966-9158-C2B37F2F2C4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FB6231C-9991-44CC-83D7-3801EDB3761C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3793" name="Rectangle 1">
            <a:extLst>
              <a:ext uri="{FF2B5EF4-FFF2-40B4-BE49-F238E27FC236}">
                <a16:creationId xmlns:a16="http://schemas.microsoft.com/office/drawing/2014/main" id="{D4A7C990-911D-47ED-8F78-BCDB0853BFE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D0A4AA65-EDED-453D-918C-1B6A7CC7A94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5ED7C07-4CC0-46AC-B37C-92E0F7EBBCA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2391254-3A4C-4569-A405-AA0A1D09EC3E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4817" name="Rectangle 1">
            <a:extLst>
              <a:ext uri="{FF2B5EF4-FFF2-40B4-BE49-F238E27FC236}">
                <a16:creationId xmlns:a16="http://schemas.microsoft.com/office/drawing/2014/main" id="{79B33624-7B90-4EE0-AEFD-18D2CE3667B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A13B85C7-D980-475B-BC6B-27C6CD6A8CB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7C2DCFD-F1EE-47F6-B955-6B98C4B464B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5B4CE5B-11A6-42D4-8452-BDE6783FDB70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5841" name="Rectangle 1">
            <a:extLst>
              <a:ext uri="{FF2B5EF4-FFF2-40B4-BE49-F238E27FC236}">
                <a16:creationId xmlns:a16="http://schemas.microsoft.com/office/drawing/2014/main" id="{D6F1BF79-1166-4D0A-9AE4-60C7D2EF232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2DFACD8D-038A-4F41-913F-89E54ADB2D3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E962377-7729-4994-96BA-CA11E4C94F6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27393FB-00A8-475E-A771-316D0DA4DB0D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6865" name="Rectangle 1">
            <a:extLst>
              <a:ext uri="{FF2B5EF4-FFF2-40B4-BE49-F238E27FC236}">
                <a16:creationId xmlns:a16="http://schemas.microsoft.com/office/drawing/2014/main" id="{1B2762BA-3A9B-4D11-BED8-AC26984E7F4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5C7FEAFD-0FA4-4CF7-AB16-176BBC991AA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0D51668-995C-4754-98DA-E0460C84E91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81892C-F6A2-4781-9E02-4E84D9757634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7889" name="Rectangle 1">
            <a:extLst>
              <a:ext uri="{FF2B5EF4-FFF2-40B4-BE49-F238E27FC236}">
                <a16:creationId xmlns:a16="http://schemas.microsoft.com/office/drawing/2014/main" id="{6BD0A1A6-1501-4612-825A-BF5278B590F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4D81F2FB-77E2-46C7-A3AD-9F51F43A87E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FE6C9D9-BBD6-4D47-BAD9-8F0E18C0FE3C}" type="datetimeFigureOut">
              <a:rPr lang="zh-CN" altLang="en-US" smtClean="0"/>
              <a:pPr/>
              <a:t>2021/1/18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1F88B7E-86B8-4862-842E-2DB840C1EC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1749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69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246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923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787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874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546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Linh AvantGarde" panose="02000603030000020004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486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6842"/>
            <a:ext cx="8194964" cy="795267"/>
          </a:xfrm>
        </p:spPr>
        <p:txBody>
          <a:bodyPr>
            <a:normAutofit/>
          </a:bodyPr>
          <a:lstStyle>
            <a:lvl1pPr>
              <a:defRPr sz="32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94508"/>
            <a:ext cx="8194964" cy="5379605"/>
          </a:xfrm>
        </p:spPr>
        <p:txBody>
          <a:bodyPr>
            <a:normAutofit/>
          </a:bodyPr>
          <a:lstStyle>
            <a:lvl1pPr>
              <a:buSzPct val="60000"/>
              <a:buFont typeface="Wingdings" pitchFamily="2" charset="2"/>
              <a:buChar char="q"/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Font typeface="Courier New" panose="02070309020205020404" pitchFamily="49" charset="0"/>
              <a:buChar char="o"/>
              <a:defRPr sz="2000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80614" y="6474114"/>
            <a:ext cx="1143000" cy="365125"/>
          </a:xfrm>
        </p:spPr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646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23966"/>
            <a:ext cx="7886700" cy="2852737"/>
          </a:xfrm>
        </p:spPr>
        <p:txBody>
          <a:bodyPr anchor="b">
            <a:normAutofit/>
          </a:bodyPr>
          <a:lstStyle>
            <a:lvl1pPr>
              <a:defRPr sz="4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3227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3891" y="6474113"/>
            <a:ext cx="1117600" cy="365125"/>
          </a:xfrm>
        </p:spPr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1605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2877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2877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66186" y="6479020"/>
            <a:ext cx="1117600" cy="365125"/>
          </a:xfrm>
        </p:spPr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890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6842"/>
            <a:ext cx="7886700" cy="1325563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3851"/>
            <a:ext cx="7886700" cy="4483100"/>
          </a:xfrm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7950" y="6141245"/>
            <a:ext cx="2057400" cy="365125"/>
          </a:xfrm>
        </p:spPr>
        <p:txBody>
          <a:bodyPr/>
          <a:lstStyle>
            <a:lvl1pPr algn="r">
              <a:defRPr/>
            </a:lvl1pPr>
          </a:lstStyle>
          <a:p>
            <a:fld id="{9FE6C9D9-BBD6-4D47-BAD9-8F0E18C0FE3C}" type="datetimeFigureOut">
              <a:rPr lang="zh-CN" altLang="en-US" smtClean="0"/>
              <a:pPr/>
              <a:t>2021/1/18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2350" y="6413501"/>
            <a:ext cx="1143000" cy="365125"/>
          </a:xfrm>
        </p:spPr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6018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07745" y="6479020"/>
            <a:ext cx="1117600" cy="365125"/>
          </a:xfrm>
        </p:spPr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4488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" y="1781176"/>
            <a:ext cx="2711450" cy="4244974"/>
          </a:xfrm>
        </p:spPr>
        <p:txBody>
          <a:bodyPr/>
          <a:lstStyle>
            <a:lvl1pPr>
              <a:defRPr sz="36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5999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7489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07745" y="6479020"/>
            <a:ext cx="1117600" cy="365125"/>
          </a:xfrm>
        </p:spPr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3095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03892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940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23966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3227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757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28775"/>
            <a:ext cx="3886200" cy="4351338"/>
          </a:xfrm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2877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755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54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54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" y="1781176"/>
            <a:ext cx="2711450" cy="4244974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01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9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36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5557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25600"/>
            <a:ext cx="7886700" cy="4460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7750" y="6121400"/>
            <a:ext cx="1117600" cy="276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FE6C9D9-BBD6-4D47-BAD9-8F0E18C0FE3C}" type="datetimeFigureOut">
              <a:rPr lang="zh-CN" altLang="en-US" smtClean="0"/>
              <a:pPr/>
              <a:t>2021/1/18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87850" y="6432550"/>
            <a:ext cx="300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7750" y="6432551"/>
            <a:ext cx="111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1F88B7E-86B8-4862-842E-2DB840C1EC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5341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3" r:id="rId7"/>
    <p:sldLayoutId id="2147483672" r:id="rId8"/>
    <p:sldLayoutId id="2147483667" r:id="rId9"/>
    <p:sldLayoutId id="2147483675" r:id="rId10"/>
    <p:sldLayoutId id="2147483674" r:id="rId11"/>
    <p:sldLayoutId id="2147483668" r:id="rId12"/>
    <p:sldLayoutId id="2147483669" r:id="rId13"/>
    <p:sldLayoutId id="2147483670" r:id="rId14"/>
    <p:sldLayoutId id="2147483671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55577"/>
            <a:ext cx="7886700" cy="731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80655"/>
            <a:ext cx="7886700" cy="5005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7750" y="6432551"/>
            <a:ext cx="111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1F88B7E-86B8-4862-842E-2DB840C1EC76}" type="slidenum">
              <a:rPr lang="zh-CN" altLang="en-US" smtClean="0"/>
              <a:pPr/>
              <a:t>‹#›</a:t>
            </a:fld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0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Linh AvantGarde" panose="02000603030000020004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inh AvantGarde" panose="02000603030000020004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inh AvantGarde" panose="02000603030000020004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inh AvantGarde" panose="02000603030000020004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h AvantGarde" panose="02000603030000020004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h AvantGarde" panose="02000603030000020004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5557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145BC33-9804-4C34-A8F2-90156FDCDE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8EB6E22-10B2-4153-956B-E9D621A32FF1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9217" name="Rectangle 1">
            <a:extLst>
              <a:ext uri="{FF2B5EF4-FFF2-40B4-BE49-F238E27FC236}">
                <a16:creationId xmlns:a16="http://schemas.microsoft.com/office/drawing/2014/main" id="{59D47A80-6959-46F2-9F72-7E77DCAF1E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  <a:ln/>
        </p:spPr>
        <p:txBody>
          <a:bodyPr vert="horz" lIns="91440" tIns="16128" rIns="91440" bIns="45720" rtlCol="0" anchor="ctr">
            <a:normAutofit/>
          </a:bodyPr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 sz="1814"/>
              <a:t>POS tagging</a:t>
            </a:r>
            <a:br>
              <a:rPr lang="en-US" altLang="en-US" sz="1814"/>
            </a:br>
            <a:r>
              <a:rPr lang="en-US" altLang="en-US" sz="1814"/>
              <a:t>	</a:t>
            </a:r>
            <a:r>
              <a:rPr lang="en-US" altLang="en-US" sz="1814" b="1"/>
              <a:t>PennTreebank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85BEBC64-1BA5-40B1-BDEB-5653D978DA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6481" y="1604521"/>
            <a:ext cx="8228160" cy="3977280"/>
          </a:xfrm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NNP</a:t>
            </a:r>
          </a:p>
          <a:p>
            <a:pPr marL="783372" lvl="1" indent="-293764">
              <a:buSzPct val="75000"/>
              <a:buNone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>
                <a:solidFill>
                  <a:srgbClr val="FF3333"/>
                </a:solidFill>
              </a:rPr>
              <a:t>Alexis</a:t>
            </a:r>
            <a:r>
              <a:rPr lang="en-US" altLang="en-US"/>
              <a:t> </a:t>
            </a:r>
            <a:r>
              <a:rPr lang="en-US" altLang="en-US">
                <a:solidFill>
                  <a:srgbClr val="FF3333"/>
                </a:solidFill>
              </a:rPr>
              <a:t>Sanchez </a:t>
            </a:r>
            <a:r>
              <a:rPr lang="en-US" altLang="en-US"/>
              <a:t>joined </a:t>
            </a:r>
            <a:r>
              <a:rPr lang="en-US" altLang="en-US">
                <a:solidFill>
                  <a:srgbClr val="FF3333"/>
                </a:solidFill>
              </a:rPr>
              <a:t>Manchester United </a:t>
            </a:r>
            <a:r>
              <a:rPr lang="en-US" altLang="en-US"/>
              <a:t>yesterday.</a:t>
            </a:r>
          </a:p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NNPS</a:t>
            </a:r>
          </a:p>
          <a:p>
            <a:pPr marL="783372" lvl="1" indent="-293764">
              <a:buSzPct val="75000"/>
              <a:buNone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… the Japan Automobile </a:t>
            </a:r>
            <a:r>
              <a:rPr lang="en-US" altLang="en-US">
                <a:solidFill>
                  <a:srgbClr val="FF3333"/>
                </a:solidFill>
              </a:rPr>
              <a:t>Dealers</a:t>
            </a:r>
            <a:r>
              <a:rPr lang="en-US" altLang="en-US"/>
              <a:t>’ Association... </a:t>
            </a:r>
          </a:p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POS</a:t>
            </a:r>
          </a:p>
          <a:p>
            <a:pPr marL="783372" lvl="1" indent="-293764">
              <a:buSzPct val="75000"/>
              <a:buNone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… at Monday</a:t>
            </a:r>
            <a:r>
              <a:rPr lang="en-US" altLang="en-US">
                <a:solidFill>
                  <a:srgbClr val="FF3333"/>
                </a:solidFill>
              </a:rPr>
              <a:t>’s</a:t>
            </a:r>
            <a:r>
              <a:rPr lang="en-US" altLang="en-US"/>
              <a:t> auction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BF9143F-5321-4426-BE4F-91BC5316AB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412C5A6-95E3-4F66-B3BB-81639C1C214A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0241" name="Rectangle 1">
            <a:extLst>
              <a:ext uri="{FF2B5EF4-FFF2-40B4-BE49-F238E27FC236}">
                <a16:creationId xmlns:a16="http://schemas.microsoft.com/office/drawing/2014/main" id="{DB8347AA-F3F8-4DFD-8B37-0CC2C58283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  <a:ln/>
        </p:spPr>
        <p:txBody>
          <a:bodyPr vert="horz" lIns="91440" tIns="16128" rIns="91440" bIns="45720" rtlCol="0" anchor="ctr">
            <a:normAutofit/>
          </a:bodyPr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 sz="1814"/>
              <a:t>POS tagging</a:t>
            </a:r>
            <a:br>
              <a:rPr lang="en-US" altLang="en-US" sz="1814"/>
            </a:br>
            <a:r>
              <a:rPr lang="en-US" altLang="en-US" sz="1814"/>
              <a:t>	</a:t>
            </a:r>
            <a:r>
              <a:rPr lang="en-US" altLang="en-US" sz="1814" b="1"/>
              <a:t>PennTreebank</a:t>
            </a: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A321B16D-4EC4-4F27-91D6-1608C30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6481" y="1604521"/>
            <a:ext cx="8228160" cy="3977280"/>
          </a:xfrm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PRP</a:t>
            </a:r>
          </a:p>
          <a:p>
            <a:pPr marL="783372" lvl="1" indent="-293764">
              <a:buSzPct val="75000"/>
              <a:buNone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>
                <a:solidFill>
                  <a:srgbClr val="FF3333"/>
                </a:solidFill>
              </a:rPr>
              <a:t>It</a:t>
            </a:r>
            <a:r>
              <a:rPr lang="en-US" altLang="en-US"/>
              <a:t> expects to obtain regulatory approval.</a:t>
            </a:r>
          </a:p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PP$</a:t>
            </a:r>
          </a:p>
          <a:p>
            <a:pPr marL="783372" lvl="1" indent="-293764">
              <a:buSzPct val="75000"/>
              <a:buNone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Shareholders approve </a:t>
            </a:r>
            <a:r>
              <a:rPr lang="en-US" altLang="en-US">
                <a:solidFill>
                  <a:srgbClr val="FF3333"/>
                </a:solidFill>
              </a:rPr>
              <a:t>its</a:t>
            </a:r>
            <a:r>
              <a:rPr lang="en-US" altLang="en-US"/>
              <a:t> acquisition by Royal Trustco Ltd.</a:t>
            </a:r>
          </a:p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RB</a:t>
            </a:r>
          </a:p>
          <a:p>
            <a:pPr marL="783372" lvl="1" indent="-293764">
              <a:buSzPct val="75000"/>
              <a:buNone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… depends </a:t>
            </a:r>
            <a:r>
              <a:rPr lang="en-US" altLang="en-US">
                <a:solidFill>
                  <a:srgbClr val="FF3333"/>
                </a:solidFill>
              </a:rPr>
              <a:t>heavily </a:t>
            </a:r>
            <a:r>
              <a:rPr lang="en-US" altLang="en-US"/>
              <a:t>on creativity</a:t>
            </a:r>
          </a:p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RBR</a:t>
            </a:r>
          </a:p>
          <a:p>
            <a:pPr marL="783372" lvl="1" indent="-293764">
              <a:buSzPct val="75000"/>
              <a:buNone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… worked for the project for </a:t>
            </a:r>
            <a:r>
              <a:rPr lang="en-US" altLang="en-US">
                <a:solidFill>
                  <a:srgbClr val="FF3333"/>
                </a:solidFill>
              </a:rPr>
              <a:t>more</a:t>
            </a:r>
            <a:r>
              <a:rPr lang="en-US" altLang="en-US"/>
              <a:t> than six years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AC9698F-DBC7-4F75-8237-AD711D8C88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41285BD-D11E-4A53-8223-51ACDE0D0AC5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1265" name="Rectangle 1">
            <a:extLst>
              <a:ext uri="{FF2B5EF4-FFF2-40B4-BE49-F238E27FC236}">
                <a16:creationId xmlns:a16="http://schemas.microsoft.com/office/drawing/2014/main" id="{8C6302B0-BC9E-4BAD-927F-1EEEC8F767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  <a:ln/>
        </p:spPr>
        <p:txBody>
          <a:bodyPr vert="horz" lIns="91440" tIns="16128" rIns="91440" bIns="45720" rtlCol="0" anchor="ctr">
            <a:normAutofit/>
          </a:bodyPr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 sz="1814"/>
              <a:t>POS tagging</a:t>
            </a:r>
            <a:br>
              <a:rPr lang="en-US" altLang="en-US" sz="1814"/>
            </a:br>
            <a:r>
              <a:rPr lang="en-US" altLang="en-US" sz="1814"/>
              <a:t>	</a:t>
            </a:r>
            <a:r>
              <a:rPr lang="en-US" altLang="en-US" sz="1814" b="1"/>
              <a:t>PennTreebank</a:t>
            </a: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5A4FE3A7-AADD-4643-9660-D12D7EE6DE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6481" y="1604521"/>
            <a:ext cx="8228160" cy="3977280"/>
          </a:xfrm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RBS</a:t>
            </a:r>
          </a:p>
          <a:p>
            <a:pPr marL="783372" lvl="1" indent="-293764">
              <a:buSzPct val="75000"/>
              <a:buNone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the </a:t>
            </a:r>
            <a:r>
              <a:rPr lang="en-US" altLang="en-US">
                <a:solidFill>
                  <a:srgbClr val="FF3333"/>
                </a:solidFill>
              </a:rPr>
              <a:t>most</a:t>
            </a:r>
            <a:r>
              <a:rPr lang="en-US" altLang="en-US"/>
              <a:t> mundane aspect of its workers</a:t>
            </a:r>
          </a:p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TO</a:t>
            </a:r>
          </a:p>
          <a:p>
            <a:pPr marL="783372" lvl="1" indent="-293764">
              <a:buSzPct val="75000"/>
              <a:buNone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He decided </a:t>
            </a:r>
            <a:r>
              <a:rPr lang="en-US" altLang="en-US">
                <a:solidFill>
                  <a:srgbClr val="FF3333"/>
                </a:solidFill>
              </a:rPr>
              <a:t>to</a:t>
            </a:r>
            <a:r>
              <a:rPr lang="en-US" altLang="en-US"/>
              <a:t> stay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0FB39B7-C320-4772-89D7-97CC80EAA0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B3CD323-532A-48F9-8314-65B764DD706B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2289" name="Rectangle 1">
            <a:extLst>
              <a:ext uri="{FF2B5EF4-FFF2-40B4-BE49-F238E27FC236}">
                <a16:creationId xmlns:a16="http://schemas.microsoft.com/office/drawing/2014/main" id="{C4A75E3B-F373-47A2-B413-67551BA43D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  <a:ln/>
        </p:spPr>
        <p:txBody>
          <a:bodyPr vert="horz" lIns="91440" tIns="16128" rIns="91440" bIns="45720" rtlCol="0" anchor="ctr">
            <a:normAutofit/>
          </a:bodyPr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 sz="1814"/>
              <a:t>POS tagging</a:t>
            </a:r>
            <a:br>
              <a:rPr lang="en-US" altLang="en-US" sz="1814"/>
            </a:br>
            <a:r>
              <a:rPr lang="en-US" altLang="en-US" sz="1814"/>
              <a:t>	</a:t>
            </a:r>
            <a:r>
              <a:rPr lang="en-US" altLang="en-US" sz="1814" b="1"/>
              <a:t>PennTreebank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5D92E189-3401-4118-A011-4840FA2E39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6481" y="1604521"/>
            <a:ext cx="8228160" cy="3977280"/>
          </a:xfrm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VB</a:t>
            </a:r>
          </a:p>
          <a:p>
            <a:pPr marL="783372" lvl="1" indent="-293764">
              <a:buSzPct val="75000"/>
              <a:buNone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… to </a:t>
            </a:r>
            <a:r>
              <a:rPr lang="en-US" altLang="en-US">
                <a:solidFill>
                  <a:srgbClr val="FF3333"/>
                </a:solidFill>
              </a:rPr>
              <a:t>return</a:t>
            </a:r>
            <a:r>
              <a:rPr lang="en-US" altLang="en-US"/>
              <a:t> home</a:t>
            </a:r>
          </a:p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VBD</a:t>
            </a:r>
          </a:p>
          <a:p>
            <a:pPr marL="783372" lvl="1" indent="-293764">
              <a:buSzPct val="75000"/>
              <a:buNone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the executives </a:t>
            </a:r>
            <a:r>
              <a:rPr lang="en-US" altLang="en-US">
                <a:solidFill>
                  <a:srgbClr val="FF3333"/>
                </a:solidFill>
              </a:rPr>
              <a:t>joined</a:t>
            </a:r>
            <a:r>
              <a:rPr lang="en-US" altLang="en-US"/>
              <a:t> Mayor William</a:t>
            </a:r>
          </a:p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VBG</a:t>
            </a:r>
          </a:p>
          <a:p>
            <a:pPr marL="783372" lvl="1" indent="-293764">
              <a:buSzPct val="75000"/>
              <a:buNone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… before </a:t>
            </a:r>
            <a:r>
              <a:rPr lang="en-US" altLang="en-US">
                <a:solidFill>
                  <a:srgbClr val="FF3333"/>
                </a:solidFill>
              </a:rPr>
              <a:t>boarding</a:t>
            </a:r>
            <a:r>
              <a:rPr lang="en-US" altLang="en-US"/>
              <a:t> the buses again</a:t>
            </a:r>
          </a:p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VBN</a:t>
            </a:r>
          </a:p>
          <a:p>
            <a:pPr marL="783372" lvl="1" indent="-293764">
              <a:buSzPct val="75000"/>
              <a:buNone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A buffet breakfast was </a:t>
            </a:r>
            <a:r>
              <a:rPr lang="en-US" altLang="en-US">
                <a:solidFill>
                  <a:srgbClr val="FF3333"/>
                </a:solidFill>
              </a:rPr>
              <a:t>held</a:t>
            </a:r>
            <a:r>
              <a:rPr lang="en-US" altLang="en-US"/>
              <a:t> in the museum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4738A00-6387-4B9C-A6F6-F688CD0970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75D84EE-D57B-4558-ADD7-5704FADFA5B6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3313" name="Rectangle 1">
            <a:extLst>
              <a:ext uri="{FF2B5EF4-FFF2-40B4-BE49-F238E27FC236}">
                <a16:creationId xmlns:a16="http://schemas.microsoft.com/office/drawing/2014/main" id="{56919D95-E6E3-4199-AE50-AD9E579F26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  <a:ln/>
        </p:spPr>
        <p:txBody>
          <a:bodyPr vert="horz" lIns="91440" tIns="16128" rIns="91440" bIns="45720" rtlCol="0" anchor="ctr">
            <a:normAutofit/>
          </a:bodyPr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 sz="1814"/>
              <a:t>POS tagging</a:t>
            </a:r>
            <a:br>
              <a:rPr lang="en-US" altLang="en-US" sz="1814"/>
            </a:br>
            <a:r>
              <a:rPr lang="en-US" altLang="en-US" sz="1814"/>
              <a:t>	</a:t>
            </a:r>
            <a:r>
              <a:rPr lang="en-US" altLang="en-US" sz="1814" b="1"/>
              <a:t>PennTreebank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8DF2EB61-E754-4341-A720-9D0FA3C358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6481" y="1604521"/>
            <a:ext cx="8228160" cy="3977280"/>
          </a:xfrm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VBP</a:t>
            </a:r>
          </a:p>
          <a:p>
            <a:pPr marL="783372" lvl="1" indent="-293764">
              <a:buSzPct val="75000"/>
              <a:buNone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Plans that </a:t>
            </a:r>
            <a:r>
              <a:rPr lang="en-US" altLang="en-US">
                <a:solidFill>
                  <a:srgbClr val="FF3333"/>
                </a:solidFill>
              </a:rPr>
              <a:t>give</a:t>
            </a:r>
            <a:r>
              <a:rPr lang="en-US" altLang="en-US"/>
              <a:t> advertisers disscount</a:t>
            </a:r>
          </a:p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VBZ</a:t>
            </a:r>
          </a:p>
          <a:p>
            <a:pPr marL="783372" lvl="1" indent="-293764">
              <a:buSzPct val="75000"/>
              <a:buNone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The plan </a:t>
            </a:r>
            <a:r>
              <a:rPr lang="en-US" altLang="en-US">
                <a:solidFill>
                  <a:srgbClr val="FF3333"/>
                </a:solidFill>
              </a:rPr>
              <a:t>is</a:t>
            </a:r>
            <a:r>
              <a:rPr lang="en-US" altLang="en-US"/>
              <a:t> not an attempt</a:t>
            </a:r>
          </a:p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WDT</a:t>
            </a:r>
          </a:p>
          <a:p>
            <a:pPr marL="783372" lvl="1" indent="-293764">
              <a:buSzPct val="75000"/>
              <a:buNone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a project </a:t>
            </a:r>
            <a:r>
              <a:rPr lang="en-US" altLang="en-US">
                <a:solidFill>
                  <a:srgbClr val="FF3333"/>
                </a:solidFill>
              </a:rPr>
              <a:t>that</a:t>
            </a:r>
            <a:r>
              <a:rPr lang="en-US" altLang="en-US"/>
              <a:t> did not include Seymor</a:t>
            </a:r>
          </a:p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WP</a:t>
            </a:r>
          </a:p>
          <a:p>
            <a:pPr marL="783372" lvl="1" indent="-293764">
              <a:buSzPct val="75000"/>
              <a:buNone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>
                <a:solidFill>
                  <a:srgbClr val="FF3333"/>
                </a:solidFill>
              </a:rPr>
              <a:t>who</a:t>
            </a:r>
            <a:r>
              <a:rPr lang="en-US" altLang="en-US"/>
              <a:t> couldn’t be reach for comment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07D7B31-D88B-4B93-B6A7-2B821D6BF2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167817F-0F37-48F7-9FA1-CC8534197246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4337" name="Rectangle 1">
            <a:extLst>
              <a:ext uri="{FF2B5EF4-FFF2-40B4-BE49-F238E27FC236}">
                <a16:creationId xmlns:a16="http://schemas.microsoft.com/office/drawing/2014/main" id="{7180243D-E7BA-4B59-A112-F57EF5AEF1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  <a:ln/>
        </p:spPr>
        <p:txBody>
          <a:bodyPr vert="horz" lIns="91440" tIns="16128" rIns="91440" bIns="45720" rtlCol="0" anchor="ctr">
            <a:normAutofit/>
          </a:bodyPr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 sz="1814"/>
              <a:t>POS tagging</a:t>
            </a:r>
            <a:br>
              <a:rPr lang="en-US" altLang="en-US" sz="1814"/>
            </a:br>
            <a:r>
              <a:rPr lang="en-US" altLang="en-US" sz="1814"/>
              <a:t>	</a:t>
            </a:r>
            <a:r>
              <a:rPr lang="en-US" altLang="en-US" sz="1814" b="1"/>
              <a:t>PennTreebank</a:t>
            </a: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256F3752-311C-4EF0-8A9A-B86AA28557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6481" y="1604521"/>
            <a:ext cx="8228160" cy="3977280"/>
          </a:xfrm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WRB</a:t>
            </a:r>
          </a:p>
          <a:p>
            <a:pPr marL="783372" lvl="1" indent="-293764">
              <a:buSzPct val="75000"/>
              <a:buNone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>
                <a:solidFill>
                  <a:srgbClr val="FF3333"/>
                </a:solidFill>
              </a:rPr>
              <a:t>where</a:t>
            </a:r>
            <a:r>
              <a:rPr lang="en-US" altLang="en-US"/>
              <a:t> employees are assigned lunch partners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E6986CD-8BC6-4ACC-95A9-CC26A4A464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5AF4D41-A117-4258-BCDB-89147860062F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5361" name="Rectangle 1">
            <a:extLst>
              <a:ext uri="{FF2B5EF4-FFF2-40B4-BE49-F238E27FC236}">
                <a16:creationId xmlns:a16="http://schemas.microsoft.com/office/drawing/2014/main" id="{88BEA61D-1B94-4E18-88ED-673F33C949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  <a:ln/>
        </p:spPr>
        <p:txBody>
          <a:bodyPr vert="horz" lIns="91440" tIns="35482" rIns="91440" bIns="45720" rtlCol="0" anchor="ctr">
            <a:normAutofit/>
          </a:bodyPr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corenlp.run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8B29880B-1AC4-4C9B-94FD-F5D6A1BFF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41" y="2194920"/>
            <a:ext cx="8940960" cy="3317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FB6C3EF-02C3-46AB-B01B-94B7ED8C7F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E08EB39-4D4D-49B7-8F31-A42343A49051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6385" name="Rectangle 1">
            <a:extLst>
              <a:ext uri="{FF2B5EF4-FFF2-40B4-BE49-F238E27FC236}">
                <a16:creationId xmlns:a16="http://schemas.microsoft.com/office/drawing/2014/main" id="{38D1F08E-3243-4056-8D22-D1DB71D59B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  <a:ln/>
        </p:spPr>
        <p:txBody>
          <a:bodyPr vert="horz" lIns="91440" tIns="35482" rIns="91440" bIns="45720" rtlCol="0" anchor="ctr">
            <a:normAutofit/>
          </a:bodyPr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http://45.117.171.213/bknlptool/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E78C9AAB-A0EE-4EC3-953F-E9E49C777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881" y="1581480"/>
            <a:ext cx="6799680" cy="3749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FE216CA9-C32A-402F-AA5B-2D345DB602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EA07EC2-60D7-4DE0-8FD0-C1ADFB09967E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7409" name="Rectangle 1">
            <a:extLst>
              <a:ext uri="{FF2B5EF4-FFF2-40B4-BE49-F238E27FC236}">
                <a16:creationId xmlns:a16="http://schemas.microsoft.com/office/drawing/2014/main" id="{0CA0376C-07B2-41A4-B0EE-573CD49C4E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  <a:ln/>
        </p:spPr>
        <p:txBody>
          <a:bodyPr vert="horz" lIns="91440" tIns="16128" rIns="91440" bIns="45720" rtlCol="0" anchor="ctr">
            <a:normAutofit/>
          </a:bodyPr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 sz="1814"/>
              <a:t>POS tagging</a:t>
            </a:r>
            <a:br>
              <a:rPr lang="en-US" altLang="en-US" sz="1814"/>
            </a:br>
            <a:r>
              <a:rPr lang="en-US" altLang="en-US" sz="1814"/>
              <a:t>	</a:t>
            </a:r>
            <a:r>
              <a:rPr lang="en-US" altLang="en-US" sz="1814" b="1"/>
              <a:t>Hidden Markov Models</a:t>
            </a:r>
          </a:p>
        </p:txBody>
      </p:sp>
      <p:sp>
        <p:nvSpPr>
          <p:cNvPr id="17410" name="Oval 2">
            <a:extLst>
              <a:ext uri="{FF2B5EF4-FFF2-40B4-BE49-F238E27FC236}">
                <a16:creationId xmlns:a16="http://schemas.microsoft.com/office/drawing/2014/main" id="{3A61C31E-3F18-4092-8F7D-33CF7DC19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281" y="2903401"/>
            <a:ext cx="580320" cy="580320"/>
          </a:xfrm>
          <a:prstGeom prst="ellipse">
            <a:avLst/>
          </a:prstGeom>
          <a:noFill/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33"/>
              <a:t>DT</a:t>
            </a:r>
          </a:p>
        </p:txBody>
      </p:sp>
      <p:sp>
        <p:nvSpPr>
          <p:cNvPr id="17411" name="Oval 3">
            <a:extLst>
              <a:ext uri="{FF2B5EF4-FFF2-40B4-BE49-F238E27FC236}">
                <a16:creationId xmlns:a16="http://schemas.microsoft.com/office/drawing/2014/main" id="{C69F91A6-35EF-450A-AED5-BB00E70DD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3921" y="2903401"/>
            <a:ext cx="580320" cy="580320"/>
          </a:xfrm>
          <a:prstGeom prst="ellipse">
            <a:avLst/>
          </a:prstGeom>
          <a:noFill/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33"/>
              <a:t>NN</a:t>
            </a:r>
          </a:p>
        </p:txBody>
      </p:sp>
      <p:sp>
        <p:nvSpPr>
          <p:cNvPr id="17412" name="Oval 4">
            <a:extLst>
              <a:ext uri="{FF2B5EF4-FFF2-40B4-BE49-F238E27FC236}">
                <a16:creationId xmlns:a16="http://schemas.microsoft.com/office/drawing/2014/main" id="{328F13ED-8F9B-4872-8197-1DFCD35FF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7921" y="2904841"/>
            <a:ext cx="580320" cy="580320"/>
          </a:xfrm>
          <a:prstGeom prst="ellipse">
            <a:avLst/>
          </a:prstGeom>
          <a:noFill/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33"/>
              <a:t>VBD</a:t>
            </a:r>
          </a:p>
        </p:txBody>
      </p:sp>
      <p:sp>
        <p:nvSpPr>
          <p:cNvPr id="17413" name="Oval 5">
            <a:extLst>
              <a:ext uri="{FF2B5EF4-FFF2-40B4-BE49-F238E27FC236}">
                <a16:creationId xmlns:a16="http://schemas.microsoft.com/office/drawing/2014/main" id="{ACF45653-D3F0-4BEF-A8FD-10DF9C106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6481" y="2904841"/>
            <a:ext cx="580320" cy="580320"/>
          </a:xfrm>
          <a:prstGeom prst="ellipse">
            <a:avLst/>
          </a:prstGeom>
          <a:noFill/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33"/>
              <a:t>IN</a:t>
            </a:r>
          </a:p>
        </p:txBody>
      </p:sp>
      <p:sp>
        <p:nvSpPr>
          <p:cNvPr id="17414" name="Oval 6">
            <a:extLst>
              <a:ext uri="{FF2B5EF4-FFF2-40B4-BE49-F238E27FC236}">
                <a16:creationId xmlns:a16="http://schemas.microsoft.com/office/drawing/2014/main" id="{07640756-3728-4C4F-AE9A-634C9AAF0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5041" y="2904841"/>
            <a:ext cx="580320" cy="580320"/>
          </a:xfrm>
          <a:prstGeom prst="ellipse">
            <a:avLst/>
          </a:prstGeom>
          <a:noFill/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33"/>
              <a:t>DT</a:t>
            </a:r>
          </a:p>
        </p:txBody>
      </p:sp>
      <p:sp>
        <p:nvSpPr>
          <p:cNvPr id="17415" name="Oval 7">
            <a:extLst>
              <a:ext uri="{FF2B5EF4-FFF2-40B4-BE49-F238E27FC236}">
                <a16:creationId xmlns:a16="http://schemas.microsoft.com/office/drawing/2014/main" id="{8490E241-0BCE-42E1-B2F2-30F0247F4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0481" y="2904841"/>
            <a:ext cx="580320" cy="580320"/>
          </a:xfrm>
          <a:prstGeom prst="ellipse">
            <a:avLst/>
          </a:prstGeom>
          <a:noFill/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33"/>
              <a:t>NN</a:t>
            </a:r>
          </a:p>
        </p:txBody>
      </p:sp>
      <p:cxnSp>
        <p:nvCxnSpPr>
          <p:cNvPr id="17416" name="AutoShape 8">
            <a:extLst>
              <a:ext uri="{FF2B5EF4-FFF2-40B4-BE49-F238E27FC236}">
                <a16:creationId xmlns:a16="http://schemas.microsoft.com/office/drawing/2014/main" id="{AB0F3B32-177A-426C-AD26-072F3F61CF5B}"/>
              </a:ext>
            </a:extLst>
          </p:cNvPr>
          <p:cNvCxnSpPr>
            <a:cxnSpLocks noChangeShapeType="1"/>
            <a:stCxn id="17410" idx="6"/>
            <a:endCxn id="17411" idx="2"/>
          </p:cNvCxnSpPr>
          <p:nvPr/>
        </p:nvCxnSpPr>
        <p:spPr bwMode="auto">
          <a:xfrm>
            <a:off x="2073601" y="3194281"/>
            <a:ext cx="400320" cy="1440"/>
          </a:xfrm>
          <a:prstGeom prst="bentConnector3">
            <a:avLst>
              <a:gd name="adj1" fmla="val 50037"/>
            </a:avLst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17" name="AutoShape 9">
            <a:extLst>
              <a:ext uri="{FF2B5EF4-FFF2-40B4-BE49-F238E27FC236}">
                <a16:creationId xmlns:a16="http://schemas.microsoft.com/office/drawing/2014/main" id="{BAF14DDA-7902-4AB5-AC23-34A1F8C21727}"/>
              </a:ext>
            </a:extLst>
          </p:cNvPr>
          <p:cNvCxnSpPr>
            <a:cxnSpLocks noChangeShapeType="1"/>
            <a:stCxn id="17411" idx="6"/>
            <a:endCxn id="17412" idx="2"/>
          </p:cNvCxnSpPr>
          <p:nvPr/>
        </p:nvCxnSpPr>
        <p:spPr bwMode="auto">
          <a:xfrm>
            <a:off x="3054241" y="3194281"/>
            <a:ext cx="465120" cy="1440"/>
          </a:xfrm>
          <a:prstGeom prst="bentConnector3">
            <a:avLst>
              <a:gd name="adj1" fmla="val 50032"/>
            </a:avLst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18" name="AutoShape 10">
            <a:extLst>
              <a:ext uri="{FF2B5EF4-FFF2-40B4-BE49-F238E27FC236}">
                <a16:creationId xmlns:a16="http://schemas.microsoft.com/office/drawing/2014/main" id="{7CDF9DF3-4A2A-4B41-B7F3-973BEB9D7785}"/>
              </a:ext>
            </a:extLst>
          </p:cNvPr>
          <p:cNvCxnSpPr>
            <a:cxnSpLocks noChangeShapeType="1"/>
            <a:stCxn id="17412" idx="6"/>
            <a:endCxn id="17413" idx="2"/>
          </p:cNvCxnSpPr>
          <p:nvPr/>
        </p:nvCxnSpPr>
        <p:spPr bwMode="auto">
          <a:xfrm>
            <a:off x="4099681" y="3194281"/>
            <a:ext cx="498240" cy="1440"/>
          </a:xfrm>
          <a:prstGeom prst="bentConnector3">
            <a:avLst>
              <a:gd name="adj1" fmla="val 50032"/>
            </a:avLst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19" name="AutoShape 11">
            <a:extLst>
              <a:ext uri="{FF2B5EF4-FFF2-40B4-BE49-F238E27FC236}">
                <a16:creationId xmlns:a16="http://schemas.microsoft.com/office/drawing/2014/main" id="{297ED97C-E351-4B1F-A02E-FFED05623BC0}"/>
              </a:ext>
            </a:extLst>
          </p:cNvPr>
          <p:cNvCxnSpPr>
            <a:cxnSpLocks noChangeShapeType="1"/>
            <a:stCxn id="17413" idx="6"/>
            <a:endCxn id="17414" idx="2"/>
          </p:cNvCxnSpPr>
          <p:nvPr/>
        </p:nvCxnSpPr>
        <p:spPr bwMode="auto">
          <a:xfrm>
            <a:off x="5176801" y="3195721"/>
            <a:ext cx="498240" cy="1440"/>
          </a:xfrm>
          <a:prstGeom prst="bentConnector3">
            <a:avLst>
              <a:gd name="adj1" fmla="val 50032"/>
            </a:avLst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20" name="AutoShape 12">
            <a:extLst>
              <a:ext uri="{FF2B5EF4-FFF2-40B4-BE49-F238E27FC236}">
                <a16:creationId xmlns:a16="http://schemas.microsoft.com/office/drawing/2014/main" id="{891793DE-A1D5-4883-9C16-AD94D2FABA15}"/>
              </a:ext>
            </a:extLst>
          </p:cNvPr>
          <p:cNvCxnSpPr>
            <a:cxnSpLocks noChangeShapeType="1"/>
            <a:stCxn id="17414" idx="6"/>
            <a:endCxn id="17415" idx="2"/>
          </p:cNvCxnSpPr>
          <p:nvPr/>
        </p:nvCxnSpPr>
        <p:spPr bwMode="auto">
          <a:xfrm>
            <a:off x="6255361" y="3195721"/>
            <a:ext cx="465120" cy="1440"/>
          </a:xfrm>
          <a:prstGeom prst="bentConnector3">
            <a:avLst>
              <a:gd name="adj1" fmla="val 50032"/>
            </a:avLst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21" name="Oval 13">
            <a:extLst>
              <a:ext uri="{FF2B5EF4-FFF2-40B4-BE49-F238E27FC236}">
                <a16:creationId xmlns:a16="http://schemas.microsoft.com/office/drawing/2014/main" id="{4BBF512F-537A-4A65-9A3D-D547665D6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281" y="3884041"/>
            <a:ext cx="580320" cy="580320"/>
          </a:xfrm>
          <a:prstGeom prst="ellipse">
            <a:avLst/>
          </a:prstGeom>
          <a:noFill/>
          <a:ln w="9525" cap="flat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33"/>
              <a:t>The</a:t>
            </a:r>
          </a:p>
        </p:txBody>
      </p:sp>
      <p:sp>
        <p:nvSpPr>
          <p:cNvPr id="17422" name="Oval 14">
            <a:extLst>
              <a:ext uri="{FF2B5EF4-FFF2-40B4-BE49-F238E27FC236}">
                <a16:creationId xmlns:a16="http://schemas.microsoft.com/office/drawing/2014/main" id="{B247E577-7AFB-4163-AD35-73F29C017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3921" y="3884041"/>
            <a:ext cx="580320" cy="580320"/>
          </a:xfrm>
          <a:prstGeom prst="ellipse">
            <a:avLst/>
          </a:prstGeom>
          <a:noFill/>
          <a:ln w="9525" cap="flat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33"/>
              <a:t>cat</a:t>
            </a:r>
          </a:p>
        </p:txBody>
      </p:sp>
      <p:sp>
        <p:nvSpPr>
          <p:cNvPr id="17423" name="Oval 15">
            <a:extLst>
              <a:ext uri="{FF2B5EF4-FFF2-40B4-BE49-F238E27FC236}">
                <a16:creationId xmlns:a16="http://schemas.microsoft.com/office/drawing/2014/main" id="{65E3035B-95B7-4F13-94B1-5215C1F35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9361" y="3884041"/>
            <a:ext cx="580320" cy="580320"/>
          </a:xfrm>
          <a:prstGeom prst="ellipse">
            <a:avLst/>
          </a:prstGeom>
          <a:noFill/>
          <a:ln w="9525" cap="flat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33"/>
              <a:t>sat</a:t>
            </a:r>
          </a:p>
        </p:txBody>
      </p:sp>
      <p:sp>
        <p:nvSpPr>
          <p:cNvPr id="17424" name="Oval 16">
            <a:extLst>
              <a:ext uri="{FF2B5EF4-FFF2-40B4-BE49-F238E27FC236}">
                <a16:creationId xmlns:a16="http://schemas.microsoft.com/office/drawing/2014/main" id="{422D9CB6-4AE1-4523-BBB2-4F3763DF4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6481" y="3884041"/>
            <a:ext cx="580320" cy="580320"/>
          </a:xfrm>
          <a:prstGeom prst="ellipse">
            <a:avLst/>
          </a:prstGeom>
          <a:noFill/>
          <a:ln w="9525" cap="flat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33"/>
              <a:t>on</a:t>
            </a:r>
          </a:p>
        </p:txBody>
      </p:sp>
      <p:sp>
        <p:nvSpPr>
          <p:cNvPr id="17425" name="Oval 17">
            <a:extLst>
              <a:ext uri="{FF2B5EF4-FFF2-40B4-BE49-F238E27FC236}">
                <a16:creationId xmlns:a16="http://schemas.microsoft.com/office/drawing/2014/main" id="{8B3A9CF8-4F7B-4C0F-8A4F-81811125F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5041" y="3885481"/>
            <a:ext cx="580320" cy="580320"/>
          </a:xfrm>
          <a:prstGeom prst="ellipse">
            <a:avLst/>
          </a:prstGeom>
          <a:noFill/>
          <a:ln w="9525" cap="flat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33"/>
              <a:t>the</a:t>
            </a:r>
          </a:p>
        </p:txBody>
      </p:sp>
      <p:sp>
        <p:nvSpPr>
          <p:cNvPr id="17426" name="Oval 18">
            <a:extLst>
              <a:ext uri="{FF2B5EF4-FFF2-40B4-BE49-F238E27FC236}">
                <a16:creationId xmlns:a16="http://schemas.microsoft.com/office/drawing/2014/main" id="{0D8A44C2-4832-4D17-B574-FED693417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0481" y="3885481"/>
            <a:ext cx="580320" cy="580320"/>
          </a:xfrm>
          <a:prstGeom prst="ellipse">
            <a:avLst/>
          </a:prstGeom>
          <a:noFill/>
          <a:ln w="9525" cap="flat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33"/>
              <a:t>mat</a:t>
            </a:r>
          </a:p>
        </p:txBody>
      </p:sp>
      <p:cxnSp>
        <p:nvCxnSpPr>
          <p:cNvPr id="17427" name="AutoShape 19">
            <a:extLst>
              <a:ext uri="{FF2B5EF4-FFF2-40B4-BE49-F238E27FC236}">
                <a16:creationId xmlns:a16="http://schemas.microsoft.com/office/drawing/2014/main" id="{5EFD16EC-C08B-4A05-8C38-34744E73BABB}"/>
              </a:ext>
            </a:extLst>
          </p:cNvPr>
          <p:cNvCxnSpPr>
            <a:cxnSpLocks noChangeShapeType="1"/>
            <a:stCxn id="17410" idx="4"/>
            <a:endCxn id="17421" idx="0"/>
          </p:cNvCxnSpPr>
          <p:nvPr/>
        </p:nvCxnSpPr>
        <p:spPr bwMode="auto">
          <a:xfrm rot="16200000" flipH="1">
            <a:off x="1584721" y="3683161"/>
            <a:ext cx="400320" cy="1440"/>
          </a:xfrm>
          <a:prstGeom prst="bentConnector3">
            <a:avLst>
              <a:gd name="adj1" fmla="val 50037"/>
            </a:avLst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28" name="AutoShape 20">
            <a:extLst>
              <a:ext uri="{FF2B5EF4-FFF2-40B4-BE49-F238E27FC236}">
                <a16:creationId xmlns:a16="http://schemas.microsoft.com/office/drawing/2014/main" id="{B975DAD0-02AC-4E88-9F60-BC25DF29F642}"/>
              </a:ext>
            </a:extLst>
          </p:cNvPr>
          <p:cNvCxnSpPr>
            <a:cxnSpLocks noChangeShapeType="1"/>
            <a:stCxn id="17411" idx="4"/>
            <a:endCxn id="17422" idx="0"/>
          </p:cNvCxnSpPr>
          <p:nvPr/>
        </p:nvCxnSpPr>
        <p:spPr bwMode="auto">
          <a:xfrm rot="16200000" flipH="1">
            <a:off x="2563921" y="3684601"/>
            <a:ext cx="400320" cy="1440"/>
          </a:xfrm>
          <a:prstGeom prst="bentConnector3">
            <a:avLst>
              <a:gd name="adj1" fmla="val 50037"/>
            </a:avLst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29" name="AutoShape 21">
            <a:extLst>
              <a:ext uri="{FF2B5EF4-FFF2-40B4-BE49-F238E27FC236}">
                <a16:creationId xmlns:a16="http://schemas.microsoft.com/office/drawing/2014/main" id="{9BD09F56-80B7-4CAA-84DB-7D6A0AA88DC3}"/>
              </a:ext>
            </a:extLst>
          </p:cNvPr>
          <p:cNvCxnSpPr>
            <a:cxnSpLocks noChangeShapeType="1"/>
            <a:stCxn id="17412" idx="4"/>
            <a:endCxn id="17423" idx="0"/>
          </p:cNvCxnSpPr>
          <p:nvPr/>
        </p:nvCxnSpPr>
        <p:spPr bwMode="auto">
          <a:xfrm rot="16200000" flipH="1">
            <a:off x="3609361" y="3684601"/>
            <a:ext cx="400320" cy="1440"/>
          </a:xfrm>
          <a:prstGeom prst="bentConnector3">
            <a:avLst>
              <a:gd name="adj1" fmla="val 50037"/>
            </a:avLst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30" name="AutoShape 22">
            <a:extLst>
              <a:ext uri="{FF2B5EF4-FFF2-40B4-BE49-F238E27FC236}">
                <a16:creationId xmlns:a16="http://schemas.microsoft.com/office/drawing/2014/main" id="{5FF64F94-A147-4C5F-BB6A-C91AB7145CFC}"/>
              </a:ext>
            </a:extLst>
          </p:cNvPr>
          <p:cNvCxnSpPr>
            <a:cxnSpLocks noChangeShapeType="1"/>
            <a:stCxn id="17413" idx="4"/>
            <a:endCxn id="17424" idx="0"/>
          </p:cNvCxnSpPr>
          <p:nvPr/>
        </p:nvCxnSpPr>
        <p:spPr bwMode="auto">
          <a:xfrm rot="16200000" flipH="1">
            <a:off x="4687921" y="3684601"/>
            <a:ext cx="400320" cy="1440"/>
          </a:xfrm>
          <a:prstGeom prst="bentConnector3">
            <a:avLst>
              <a:gd name="adj1" fmla="val 50037"/>
            </a:avLst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31" name="AutoShape 23">
            <a:extLst>
              <a:ext uri="{FF2B5EF4-FFF2-40B4-BE49-F238E27FC236}">
                <a16:creationId xmlns:a16="http://schemas.microsoft.com/office/drawing/2014/main" id="{6C3F1BAD-A990-463A-B069-57BB8A640E9F}"/>
              </a:ext>
            </a:extLst>
          </p:cNvPr>
          <p:cNvCxnSpPr>
            <a:cxnSpLocks noChangeShapeType="1"/>
            <a:stCxn id="17414" idx="4"/>
            <a:endCxn id="17425" idx="0"/>
          </p:cNvCxnSpPr>
          <p:nvPr/>
        </p:nvCxnSpPr>
        <p:spPr bwMode="auto">
          <a:xfrm rot="16200000" flipH="1">
            <a:off x="5765041" y="3684601"/>
            <a:ext cx="400320" cy="1440"/>
          </a:xfrm>
          <a:prstGeom prst="bentConnector3">
            <a:avLst>
              <a:gd name="adj1" fmla="val 50037"/>
            </a:avLst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32" name="AutoShape 24">
            <a:extLst>
              <a:ext uri="{FF2B5EF4-FFF2-40B4-BE49-F238E27FC236}">
                <a16:creationId xmlns:a16="http://schemas.microsoft.com/office/drawing/2014/main" id="{A9382AEF-84FC-485D-B64A-38363B49B420}"/>
              </a:ext>
            </a:extLst>
          </p:cNvPr>
          <p:cNvCxnSpPr>
            <a:cxnSpLocks noChangeShapeType="1"/>
            <a:stCxn id="17415" idx="4"/>
            <a:endCxn id="17426" idx="0"/>
          </p:cNvCxnSpPr>
          <p:nvPr/>
        </p:nvCxnSpPr>
        <p:spPr bwMode="auto">
          <a:xfrm rot="16200000" flipH="1">
            <a:off x="6810481" y="3686041"/>
            <a:ext cx="400320" cy="1440"/>
          </a:xfrm>
          <a:prstGeom prst="bentConnector3">
            <a:avLst>
              <a:gd name="adj1" fmla="val 50037"/>
            </a:avLst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pic>
        <p:nvPicPr>
          <p:cNvPr id="17433" name="Picture 25">
            <a:extLst>
              <a:ext uri="{FF2B5EF4-FFF2-40B4-BE49-F238E27FC236}">
                <a16:creationId xmlns:a16="http://schemas.microsoft.com/office/drawing/2014/main" id="{6CB68DC2-E070-413D-933B-CA6C0CE73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920" y="796681"/>
            <a:ext cx="2177280" cy="172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DC59AE6-AE3D-463E-A8AB-9267A7BC75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D553602-CA51-4C17-BB29-323031B2B70B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8433" name="Rectangle 1">
            <a:extLst>
              <a:ext uri="{FF2B5EF4-FFF2-40B4-BE49-F238E27FC236}">
                <a16:creationId xmlns:a16="http://schemas.microsoft.com/office/drawing/2014/main" id="{F245498C-8860-49CF-9A06-D93AD626F8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  <a:ln/>
        </p:spPr>
        <p:txBody>
          <a:bodyPr vert="horz" lIns="91440" tIns="16128" rIns="91440" bIns="45720" rtlCol="0" anchor="ctr">
            <a:normAutofit/>
          </a:bodyPr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 sz="1814"/>
              <a:t>POS tagging</a:t>
            </a:r>
            <a:br>
              <a:rPr lang="en-US" altLang="en-US" sz="1814"/>
            </a:br>
            <a:r>
              <a:rPr lang="en-US" altLang="en-US" sz="1814"/>
              <a:t>	</a:t>
            </a:r>
            <a:r>
              <a:rPr lang="en-US" altLang="en-US" sz="1814" b="1"/>
              <a:t>Hidden Markov Models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616B0E2E-8841-4AD3-B779-3E66DC761D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6481" y="1604521"/>
            <a:ext cx="8228160" cy="3977280"/>
          </a:xfrm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Transition probability</a:t>
            </a:r>
          </a:p>
          <a:p>
            <a:pPr marL="783372" lvl="1" indent="-293764">
              <a:buSzPct val="75000"/>
              <a:buNone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 i="1"/>
              <a:t>Pr(x</a:t>
            </a:r>
            <a:r>
              <a:rPr lang="en-US" altLang="en-US" i="1" baseline="-33000"/>
              <a:t>t </a:t>
            </a:r>
            <a:r>
              <a:rPr lang="en-US" altLang="en-US" i="1"/>
              <a:t>= NN | x</a:t>
            </a:r>
            <a:r>
              <a:rPr lang="en-US" altLang="en-US" i="1" baseline="-33000"/>
              <a:t>t-1</a:t>
            </a:r>
            <a:r>
              <a:rPr lang="en-US" altLang="en-US" i="1"/>
              <a:t> = DT)</a:t>
            </a:r>
          </a:p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Emission probabitlity</a:t>
            </a:r>
          </a:p>
          <a:p>
            <a:pPr marL="783372" lvl="1" indent="-293764">
              <a:buSzPct val="75000"/>
              <a:buNone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 i="1"/>
              <a:t>Pr(o</a:t>
            </a:r>
            <a:r>
              <a:rPr lang="en-US" altLang="en-US" i="1" baseline="-33000"/>
              <a:t>t</a:t>
            </a:r>
            <a:r>
              <a:rPr lang="en-US" altLang="en-US" i="1"/>
              <a:t> = cat | x</a:t>
            </a:r>
            <a:r>
              <a:rPr lang="en-US" altLang="en-US" i="1" baseline="-33000"/>
              <a:t>t </a:t>
            </a:r>
            <a:r>
              <a:rPr lang="en-US" altLang="en-US" i="1"/>
              <a:t>= NN)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416A3F-E43F-43DE-85AD-749442110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654300"/>
            <a:ext cx="7886700" cy="34226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4000" b="1" dirty="0">
                <a:solidFill>
                  <a:schemeClr val="bg1"/>
                </a:solidFill>
              </a:rPr>
              <a:t>Introduction to </a:t>
            </a:r>
          </a:p>
          <a:p>
            <a:pPr marL="0" indent="0" algn="ctr">
              <a:buNone/>
            </a:pPr>
            <a:r>
              <a:rPr lang="en-US" altLang="zh-CN" sz="6000" b="1" dirty="0">
                <a:solidFill>
                  <a:schemeClr val="bg1"/>
                </a:solidFill>
              </a:rPr>
              <a:t>Data Science</a:t>
            </a:r>
          </a:p>
          <a:p>
            <a:pPr marL="0" indent="0" algn="ctr">
              <a:buNone/>
            </a:pPr>
            <a:r>
              <a:rPr lang="en-US" altLang="zh-CN" sz="3600" b="1" dirty="0">
                <a:solidFill>
                  <a:schemeClr val="bg1"/>
                </a:solidFill>
              </a:rPr>
              <a:t>(IT4142E)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709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C3A39CD-28A5-4E61-972D-FC743FCFEB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43F2471-ADF4-40D1-99E7-9D707F047114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9457" name="Rectangle 1">
            <a:extLst>
              <a:ext uri="{FF2B5EF4-FFF2-40B4-BE49-F238E27FC236}">
                <a16:creationId xmlns:a16="http://schemas.microsoft.com/office/drawing/2014/main" id="{BABB6148-4700-449B-BAEA-A664929337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  <a:ln/>
        </p:spPr>
        <p:txBody>
          <a:bodyPr vert="horz" lIns="91440" tIns="16128" rIns="91440" bIns="45720" rtlCol="0" anchor="ctr">
            <a:normAutofit/>
          </a:bodyPr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 sz="1814"/>
              <a:t>POS tagging</a:t>
            </a:r>
            <a:br>
              <a:rPr lang="en-US" altLang="en-US" sz="1814"/>
            </a:br>
            <a:r>
              <a:rPr lang="en-US" altLang="en-US" sz="1814"/>
              <a:t>	</a:t>
            </a:r>
            <a:r>
              <a:rPr lang="en-US" altLang="en-US" sz="1814" b="1"/>
              <a:t>Hidden Markov Models</a:t>
            </a: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1D4F614A-6528-43DB-B8D8-58F3BCF2DD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6481" y="1604521"/>
            <a:ext cx="8228160" cy="3977280"/>
          </a:xfrm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Unsupervised parameter learning with MLE</a:t>
            </a:r>
          </a:p>
          <a:p>
            <a:pPr marL="783372" lvl="1" indent="-293764">
              <a:buSzPct val="75000"/>
              <a:buNone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 i="1"/>
              <a:t>argmax</a:t>
            </a:r>
            <a:r>
              <a:rPr lang="en-US" altLang="en-US" b="1" i="1" baseline="-33000"/>
              <a:t>theta</a:t>
            </a:r>
            <a:r>
              <a:rPr lang="en-US" altLang="en-US" i="1"/>
              <a:t>	Pr(</a:t>
            </a:r>
            <a:r>
              <a:rPr lang="en-US" altLang="en-US" b="1" i="1"/>
              <a:t>O</a:t>
            </a:r>
            <a:r>
              <a:rPr lang="en-US" altLang="en-US" i="1"/>
              <a:t>, </a:t>
            </a:r>
            <a:r>
              <a:rPr lang="en-US" altLang="en-US" b="1" i="1"/>
              <a:t>X</a:t>
            </a:r>
            <a:r>
              <a:rPr lang="en-US" altLang="en-US" i="1"/>
              <a:t> | </a:t>
            </a:r>
            <a:r>
              <a:rPr lang="en-US" altLang="en-US" b="1" i="1"/>
              <a:t>theta</a:t>
            </a:r>
            <a:r>
              <a:rPr lang="en-US" altLang="en-US" i="1"/>
              <a:t>)</a:t>
            </a:r>
          </a:p>
          <a:p>
            <a:pPr marL="783372" lvl="1" indent="-293764">
              <a:buSzPct val="75000"/>
              <a:buNone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Baum–Welch algorithm</a:t>
            </a:r>
          </a:p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Decoding:</a:t>
            </a:r>
          </a:p>
          <a:p>
            <a:pPr marL="783372" lvl="1" indent="-293764">
              <a:buSzPct val="75000"/>
              <a:buNone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 i="1"/>
              <a:t>argmax</a:t>
            </a:r>
            <a:r>
              <a:rPr lang="en-US" altLang="en-US" b="1" i="1" baseline="-33000"/>
              <a:t>X</a:t>
            </a:r>
            <a:r>
              <a:rPr lang="en-US" altLang="en-US" i="1"/>
              <a:t>		Pr(</a:t>
            </a:r>
            <a:r>
              <a:rPr lang="en-US" altLang="en-US" b="1" i="1"/>
              <a:t>X</a:t>
            </a:r>
            <a:r>
              <a:rPr lang="en-US" altLang="en-US" i="1"/>
              <a:t> | </a:t>
            </a:r>
            <a:r>
              <a:rPr lang="en-US" altLang="en-US" b="1" i="1"/>
              <a:t>theta, O</a:t>
            </a:r>
            <a:r>
              <a:rPr lang="en-US" altLang="en-US" i="1"/>
              <a:t>)</a:t>
            </a:r>
          </a:p>
          <a:p>
            <a:pPr marL="783372" lvl="1" indent="-293764">
              <a:buSzPct val="75000"/>
              <a:buNone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Viterbi algorithm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B044C-AEAA-40C6-9A57-A317FBC437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9E148A1-00DD-462D-9CA7-35CEC352FA1C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0481" name="Rectangle 1">
            <a:extLst>
              <a:ext uri="{FF2B5EF4-FFF2-40B4-BE49-F238E27FC236}">
                <a16:creationId xmlns:a16="http://schemas.microsoft.com/office/drawing/2014/main" id="{D6CE4BD4-89DD-4B2B-991D-3D5976478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  <a:ln/>
        </p:spPr>
        <p:txBody>
          <a:bodyPr vert="horz" lIns="91440" tIns="16128" rIns="91440" bIns="45720" rtlCol="0" anchor="ctr">
            <a:normAutofit/>
          </a:bodyPr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 sz="1814"/>
              <a:t>POS tagging</a:t>
            </a:r>
            <a:br>
              <a:rPr lang="en-US" altLang="en-US" sz="1814"/>
            </a:br>
            <a:r>
              <a:rPr lang="en-US" altLang="en-US" sz="1814"/>
              <a:t>	</a:t>
            </a:r>
            <a:r>
              <a:rPr lang="en-US" altLang="en-US" sz="1814" b="1"/>
              <a:t>Baum-Welch algorithm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1C10EA60-A4CD-4AA8-8EB6-C14EBEBEC4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6481" y="1604521"/>
            <a:ext cx="8228160" cy="3977280"/>
          </a:xfrm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E step</a:t>
            </a:r>
          </a:p>
          <a:p>
            <a:pPr marL="783372" lvl="1" indent="-293764">
              <a:buSzPct val="75000"/>
              <a:buFont typeface="Symbol" panose="05050102010706020507" pitchFamily="18" charset="2"/>
              <a:buChar char="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Forward phase</a:t>
            </a:r>
          </a:p>
          <a:p>
            <a:pPr marL="783372" lvl="1" indent="-293764">
              <a:buSzPct val="75000"/>
              <a:buNone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endParaRPr lang="en-US" altLang="en-US"/>
          </a:p>
          <a:p>
            <a:pPr marL="783372" lvl="1" indent="-293764">
              <a:buSzPct val="75000"/>
              <a:buNone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endParaRPr lang="en-US" altLang="en-US"/>
          </a:p>
          <a:p>
            <a:pPr marL="783372" lvl="1" indent="-293764">
              <a:buSzPct val="75000"/>
              <a:buFont typeface="Symbol" panose="05050102010706020507" pitchFamily="18" charset="2"/>
              <a:buChar char="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Backward phase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5355EFC-93B1-43C4-9970-7C02CB4A6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3201" y="2832841"/>
            <a:ext cx="3024000" cy="397440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55334" rIns="81638" bIns="40819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33"/>
              <a:t>`</a:t>
            </a:r>
          </a:p>
        </p:txBody>
      </p:sp>
      <p:pic>
        <p:nvPicPr>
          <p:cNvPr id="20484" name="Picture 4">
            <a:extLst>
              <a:ext uri="{FF2B5EF4-FFF2-40B4-BE49-F238E27FC236}">
                <a16:creationId xmlns:a16="http://schemas.microsoft.com/office/drawing/2014/main" id="{017AECCC-741C-4E32-B1B8-A4F3D292A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440" y="4231080"/>
            <a:ext cx="3110400" cy="34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9F9F1-DAF1-4E12-A042-378C01E326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2AD73B9-2D49-488B-BAD5-04CF7DAF96A5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1505" name="Rectangle 1">
            <a:extLst>
              <a:ext uri="{FF2B5EF4-FFF2-40B4-BE49-F238E27FC236}">
                <a16:creationId xmlns:a16="http://schemas.microsoft.com/office/drawing/2014/main" id="{206B05C2-1CC5-490A-B339-3E94BFFBFB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  <a:ln/>
        </p:spPr>
        <p:txBody>
          <a:bodyPr vert="horz" lIns="91440" tIns="16128" rIns="91440" bIns="45720" rtlCol="0" anchor="ctr">
            <a:normAutofit/>
          </a:bodyPr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 sz="1814"/>
              <a:t>POS tagging</a:t>
            </a:r>
            <a:br>
              <a:rPr lang="en-US" altLang="en-US" sz="1814"/>
            </a:br>
            <a:r>
              <a:rPr lang="en-US" altLang="en-US" sz="1814" b="1"/>
              <a:t>	Baum-Welch algorithm</a:t>
            </a: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F5F23FF1-907F-4354-AAAE-A59CF012C0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6481" y="1604521"/>
            <a:ext cx="8228160" cy="3977280"/>
          </a:xfrm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M step</a:t>
            </a:r>
          </a:p>
        </p:txBody>
      </p:sp>
      <p:pic>
        <p:nvPicPr>
          <p:cNvPr id="21507" name="Picture 3">
            <a:extLst>
              <a:ext uri="{FF2B5EF4-FFF2-40B4-BE49-F238E27FC236}">
                <a16:creationId xmlns:a16="http://schemas.microsoft.com/office/drawing/2014/main" id="{ABC5AD25-A381-4202-B1E7-4190EF3AC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920" y="2330281"/>
            <a:ext cx="5149440" cy="751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508" name="Picture 4">
            <a:extLst>
              <a:ext uri="{FF2B5EF4-FFF2-40B4-BE49-F238E27FC236}">
                <a16:creationId xmlns:a16="http://schemas.microsoft.com/office/drawing/2014/main" id="{872D0693-BE5C-49DE-90FA-42AA865C4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41" y="3470760"/>
            <a:ext cx="8147520" cy="6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83394-DEC1-4795-A818-4B02FCC33E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15B825-73C8-4833-92A2-F6CB73809382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2529" name="Rectangle 1">
            <a:extLst>
              <a:ext uri="{FF2B5EF4-FFF2-40B4-BE49-F238E27FC236}">
                <a16:creationId xmlns:a16="http://schemas.microsoft.com/office/drawing/2014/main" id="{54C0F312-BC2E-4DB4-8ADE-835531CCF7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  <a:ln/>
        </p:spPr>
        <p:txBody>
          <a:bodyPr vert="horz" lIns="91440" tIns="16128" rIns="91440" bIns="45720" rtlCol="0" anchor="ctr">
            <a:normAutofit/>
          </a:bodyPr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 sz="1814"/>
              <a:t>POS tagging</a:t>
            </a:r>
            <a:br>
              <a:rPr lang="en-US" altLang="en-US" sz="1814"/>
            </a:br>
            <a:r>
              <a:rPr lang="en-US" altLang="en-US" sz="1814" b="1"/>
              <a:t>	Viterbi decoding</a:t>
            </a:r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F00C2626-6264-4773-BC08-5C15DCC89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321" y="2066761"/>
            <a:ext cx="3965760" cy="362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1" name="Picture 3">
            <a:extLst>
              <a:ext uri="{FF2B5EF4-FFF2-40B4-BE49-F238E27FC236}">
                <a16:creationId xmlns:a16="http://schemas.microsoft.com/office/drawing/2014/main" id="{048C335A-ED5D-43CD-A7B8-CBFEFFFEE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280" y="2956681"/>
            <a:ext cx="3870720" cy="34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2" name="Picture 4">
            <a:extLst>
              <a:ext uri="{FF2B5EF4-FFF2-40B4-BE49-F238E27FC236}">
                <a16:creationId xmlns:a16="http://schemas.microsoft.com/office/drawing/2014/main" id="{0D021849-3C23-4D7B-ACB5-DC3A91A91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21" y="3810601"/>
            <a:ext cx="4242240" cy="336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lide Number Placeholder 5">
            <a:extLst>
              <a:ext uri="{FF2B5EF4-FFF2-40B4-BE49-F238E27FC236}">
                <a16:creationId xmlns:a16="http://schemas.microsoft.com/office/drawing/2014/main" id="{15E53715-D521-44BD-AE66-9CDF700EC6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7769286-CD79-4E94-8600-59DC6F077AFF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324C5E67-A7C5-4FFB-A6E2-CFFB897B14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  <a:ln/>
        </p:spPr>
        <p:txBody>
          <a:bodyPr vert="horz" lIns="91440" tIns="16128" rIns="91440" bIns="45720" rtlCol="0" anchor="ctr">
            <a:normAutofit/>
          </a:bodyPr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 sz="1814"/>
              <a:t>POS tagging</a:t>
            </a:r>
            <a:br>
              <a:rPr lang="en-US" altLang="en-US" sz="1814"/>
            </a:br>
            <a:r>
              <a:rPr lang="en-US" altLang="en-US" sz="1814" b="1"/>
              <a:t>	Viterbi decoding</a:t>
            </a:r>
          </a:p>
        </p:txBody>
      </p:sp>
      <p:sp>
        <p:nvSpPr>
          <p:cNvPr id="23554" name="Oval 2">
            <a:extLst>
              <a:ext uri="{FF2B5EF4-FFF2-40B4-BE49-F238E27FC236}">
                <a16:creationId xmlns:a16="http://schemas.microsoft.com/office/drawing/2014/main" id="{F495B528-E8D2-42FF-81D2-C134EF858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281" y="2611081"/>
            <a:ext cx="580320" cy="580320"/>
          </a:xfrm>
          <a:prstGeom prst="ellipse">
            <a:avLst/>
          </a:prstGeom>
          <a:noFill/>
          <a:ln w="9525" cap="flat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33"/>
              <a:t>The</a:t>
            </a:r>
          </a:p>
        </p:txBody>
      </p:sp>
      <p:sp>
        <p:nvSpPr>
          <p:cNvPr id="23555" name="Oval 3">
            <a:extLst>
              <a:ext uri="{FF2B5EF4-FFF2-40B4-BE49-F238E27FC236}">
                <a16:creationId xmlns:a16="http://schemas.microsoft.com/office/drawing/2014/main" id="{C2E8CF88-6A17-4D44-B28B-C090233F1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3921" y="2611081"/>
            <a:ext cx="580320" cy="580320"/>
          </a:xfrm>
          <a:prstGeom prst="ellipse">
            <a:avLst/>
          </a:prstGeom>
          <a:noFill/>
          <a:ln w="9525" cap="flat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33"/>
              <a:t>cat</a:t>
            </a:r>
          </a:p>
        </p:txBody>
      </p:sp>
      <p:sp>
        <p:nvSpPr>
          <p:cNvPr id="23556" name="Oval 4">
            <a:extLst>
              <a:ext uri="{FF2B5EF4-FFF2-40B4-BE49-F238E27FC236}">
                <a16:creationId xmlns:a16="http://schemas.microsoft.com/office/drawing/2014/main" id="{0323D110-9B66-4E1F-B408-691424CFB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241" y="2611081"/>
            <a:ext cx="580320" cy="580320"/>
          </a:xfrm>
          <a:prstGeom prst="ellipse">
            <a:avLst/>
          </a:prstGeom>
          <a:noFill/>
          <a:ln w="9525" cap="flat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33"/>
              <a:t>sat</a:t>
            </a:r>
          </a:p>
        </p:txBody>
      </p:sp>
      <p:sp>
        <p:nvSpPr>
          <p:cNvPr id="23557" name="Oval 5">
            <a:extLst>
              <a:ext uri="{FF2B5EF4-FFF2-40B4-BE49-F238E27FC236}">
                <a16:creationId xmlns:a16="http://schemas.microsoft.com/office/drawing/2014/main" id="{57C62190-73F2-4D7B-B285-BD774C2C3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561" y="2611081"/>
            <a:ext cx="580320" cy="580320"/>
          </a:xfrm>
          <a:prstGeom prst="ellipse">
            <a:avLst/>
          </a:prstGeom>
          <a:noFill/>
          <a:ln w="9525" cap="flat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33"/>
              <a:t>on</a:t>
            </a:r>
          </a:p>
        </p:txBody>
      </p:sp>
      <p:sp>
        <p:nvSpPr>
          <p:cNvPr id="23558" name="Oval 6">
            <a:extLst>
              <a:ext uri="{FF2B5EF4-FFF2-40B4-BE49-F238E27FC236}">
                <a16:creationId xmlns:a16="http://schemas.microsoft.com/office/drawing/2014/main" id="{D0B945CB-0D45-4C92-A983-EB8774844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2321" y="2611081"/>
            <a:ext cx="580320" cy="580320"/>
          </a:xfrm>
          <a:prstGeom prst="ellipse">
            <a:avLst/>
          </a:prstGeom>
          <a:noFill/>
          <a:ln w="9525" cap="flat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33"/>
              <a:t>the</a:t>
            </a:r>
          </a:p>
        </p:txBody>
      </p:sp>
      <p:sp>
        <p:nvSpPr>
          <p:cNvPr id="23559" name="Oval 7">
            <a:extLst>
              <a:ext uri="{FF2B5EF4-FFF2-40B4-BE49-F238E27FC236}">
                <a16:creationId xmlns:a16="http://schemas.microsoft.com/office/drawing/2014/main" id="{030B2F4D-E77D-4DC5-A0E9-C43CE6A74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41" y="2612521"/>
            <a:ext cx="580320" cy="580320"/>
          </a:xfrm>
          <a:prstGeom prst="ellipse">
            <a:avLst/>
          </a:prstGeom>
          <a:noFill/>
          <a:ln w="9525" cap="flat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33"/>
              <a:t>mat</a:t>
            </a:r>
          </a:p>
        </p:txBody>
      </p:sp>
      <p:sp>
        <p:nvSpPr>
          <p:cNvPr id="23560" name="Oval 8">
            <a:extLst>
              <a:ext uri="{FF2B5EF4-FFF2-40B4-BE49-F238E27FC236}">
                <a16:creationId xmlns:a16="http://schemas.microsoft.com/office/drawing/2014/main" id="{BA4F4414-38C5-4950-A6F5-5099B2411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281" y="3426121"/>
            <a:ext cx="580320" cy="580320"/>
          </a:xfrm>
          <a:prstGeom prst="ellipse">
            <a:avLst/>
          </a:prstGeom>
          <a:noFill/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33"/>
              <a:t>DT</a:t>
            </a:r>
          </a:p>
        </p:txBody>
      </p:sp>
      <p:sp>
        <p:nvSpPr>
          <p:cNvPr id="23561" name="Oval 9">
            <a:extLst>
              <a:ext uri="{FF2B5EF4-FFF2-40B4-BE49-F238E27FC236}">
                <a16:creationId xmlns:a16="http://schemas.microsoft.com/office/drawing/2014/main" id="{B377F977-E4B0-48A0-87ED-41F119447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281" y="4242601"/>
            <a:ext cx="580320" cy="580320"/>
          </a:xfrm>
          <a:prstGeom prst="ellipse">
            <a:avLst/>
          </a:prstGeom>
          <a:noFill/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33"/>
              <a:t>IN</a:t>
            </a:r>
          </a:p>
        </p:txBody>
      </p:sp>
      <p:sp>
        <p:nvSpPr>
          <p:cNvPr id="23562" name="Oval 10">
            <a:extLst>
              <a:ext uri="{FF2B5EF4-FFF2-40B4-BE49-F238E27FC236}">
                <a16:creationId xmlns:a16="http://schemas.microsoft.com/office/drawing/2014/main" id="{FE76827C-8E00-4E63-AD64-A12A90FA0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721" y="5027401"/>
            <a:ext cx="580320" cy="580320"/>
          </a:xfrm>
          <a:prstGeom prst="ellipse">
            <a:avLst/>
          </a:prstGeom>
          <a:noFill/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33"/>
              <a:t>NN</a:t>
            </a:r>
          </a:p>
        </p:txBody>
      </p:sp>
      <p:sp>
        <p:nvSpPr>
          <p:cNvPr id="23563" name="Oval 11">
            <a:extLst>
              <a:ext uri="{FF2B5EF4-FFF2-40B4-BE49-F238E27FC236}">
                <a16:creationId xmlns:a16="http://schemas.microsoft.com/office/drawing/2014/main" id="{49EE00D2-6F42-423D-A538-302883723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241" y="4244041"/>
            <a:ext cx="580320" cy="580320"/>
          </a:xfrm>
          <a:prstGeom prst="ellipse">
            <a:avLst/>
          </a:prstGeom>
          <a:noFill/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33"/>
              <a:t>&lt;S&gt;</a:t>
            </a:r>
          </a:p>
        </p:txBody>
      </p:sp>
      <p:sp>
        <p:nvSpPr>
          <p:cNvPr id="23564" name="Oval 12">
            <a:extLst>
              <a:ext uri="{FF2B5EF4-FFF2-40B4-BE49-F238E27FC236}">
                <a16:creationId xmlns:a16="http://schemas.microsoft.com/office/drawing/2014/main" id="{10DA68A7-1234-4B6A-BAFD-7A825D4D4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3441" y="4244041"/>
            <a:ext cx="580320" cy="580320"/>
          </a:xfrm>
          <a:prstGeom prst="ellipse">
            <a:avLst/>
          </a:prstGeom>
          <a:noFill/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33"/>
              <a:t>&lt;E&gt;</a:t>
            </a:r>
          </a:p>
        </p:txBody>
      </p:sp>
      <p:sp>
        <p:nvSpPr>
          <p:cNvPr id="23565" name="Line 13">
            <a:extLst>
              <a:ext uri="{FF2B5EF4-FFF2-40B4-BE49-F238E27FC236}">
                <a16:creationId xmlns:a16="http://schemas.microsoft.com/office/drawing/2014/main" id="{8FD27891-CDB2-46A9-B4C6-7D02458EAB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0001" y="3897001"/>
            <a:ext cx="676800" cy="66672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3566" name="Line 14">
            <a:extLst>
              <a:ext uri="{FF2B5EF4-FFF2-40B4-BE49-F238E27FC236}">
                <a16:creationId xmlns:a16="http://schemas.microsoft.com/office/drawing/2014/main" id="{04E1F667-9EE2-490D-B7CC-736E0BBC5978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001" y="4562280"/>
            <a:ext cx="594720" cy="82944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3567" name="Line 15">
            <a:extLst>
              <a:ext uri="{FF2B5EF4-FFF2-40B4-BE49-F238E27FC236}">
                <a16:creationId xmlns:a16="http://schemas.microsoft.com/office/drawing/2014/main" id="{745DD1E2-A0FD-49EC-884B-974C83E01DC8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001" y="4562281"/>
            <a:ext cx="594720" cy="144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3568" name="Line 16">
            <a:extLst>
              <a:ext uri="{FF2B5EF4-FFF2-40B4-BE49-F238E27FC236}">
                <a16:creationId xmlns:a16="http://schemas.microsoft.com/office/drawing/2014/main" id="{980EBC2F-9B60-4793-AF96-88E07A2499F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3600" y="3732841"/>
            <a:ext cx="432000" cy="144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3569" name="Line 17">
            <a:extLst>
              <a:ext uri="{FF2B5EF4-FFF2-40B4-BE49-F238E27FC236}">
                <a16:creationId xmlns:a16="http://schemas.microsoft.com/office/drawing/2014/main" id="{AE2D4D63-2868-41DB-9D04-C0118D0D6A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3600" y="3732840"/>
            <a:ext cx="432000" cy="82944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3570" name="Line 18">
            <a:extLst>
              <a:ext uri="{FF2B5EF4-FFF2-40B4-BE49-F238E27FC236}">
                <a16:creationId xmlns:a16="http://schemas.microsoft.com/office/drawing/2014/main" id="{F39AF856-6985-47C7-9DD4-423B94CEE66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3600" y="3732840"/>
            <a:ext cx="432000" cy="165888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3571" name="Line 19">
            <a:extLst>
              <a:ext uri="{FF2B5EF4-FFF2-40B4-BE49-F238E27FC236}">
                <a16:creationId xmlns:a16="http://schemas.microsoft.com/office/drawing/2014/main" id="{2BCD906D-C0A8-4075-9557-B32C4865A8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75041" y="3731401"/>
            <a:ext cx="432000" cy="83232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3572" name="Line 20">
            <a:extLst>
              <a:ext uri="{FF2B5EF4-FFF2-40B4-BE49-F238E27FC236}">
                <a16:creationId xmlns:a16="http://schemas.microsoft.com/office/drawing/2014/main" id="{40BB8456-D5C9-4A5A-8497-E1C4BB8531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5041" y="4562281"/>
            <a:ext cx="432000" cy="144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3573" name="Line 21">
            <a:extLst>
              <a:ext uri="{FF2B5EF4-FFF2-40B4-BE49-F238E27FC236}">
                <a16:creationId xmlns:a16="http://schemas.microsoft.com/office/drawing/2014/main" id="{D74F652F-6A94-45BD-9B87-7A17738C825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3600" y="4562280"/>
            <a:ext cx="432000" cy="82944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3574" name="Line 22">
            <a:extLst>
              <a:ext uri="{FF2B5EF4-FFF2-40B4-BE49-F238E27FC236}">
                <a16:creationId xmlns:a16="http://schemas.microsoft.com/office/drawing/2014/main" id="{CAB7BD5B-6968-4F63-A096-E1097F770A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75041" y="3732840"/>
            <a:ext cx="432000" cy="157824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3575" name="Line 23">
            <a:extLst>
              <a:ext uri="{FF2B5EF4-FFF2-40B4-BE49-F238E27FC236}">
                <a16:creationId xmlns:a16="http://schemas.microsoft.com/office/drawing/2014/main" id="{10E6BF04-2E85-465B-ABE9-EE496124FB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73600" y="4562280"/>
            <a:ext cx="432000" cy="74880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3576" name="Line 24">
            <a:extLst>
              <a:ext uri="{FF2B5EF4-FFF2-40B4-BE49-F238E27FC236}">
                <a16:creationId xmlns:a16="http://schemas.microsoft.com/office/drawing/2014/main" id="{170BB141-FD92-4E47-92FA-8702F42FE31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5041" y="5309641"/>
            <a:ext cx="432000" cy="144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3577" name="Line 25">
            <a:extLst>
              <a:ext uri="{FF2B5EF4-FFF2-40B4-BE49-F238E27FC236}">
                <a16:creationId xmlns:a16="http://schemas.microsoft.com/office/drawing/2014/main" id="{47E9D41F-7E7E-436E-B484-0FD03E230FF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38081" y="3732840"/>
            <a:ext cx="908640" cy="82944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3578" name="Line 26">
            <a:extLst>
              <a:ext uri="{FF2B5EF4-FFF2-40B4-BE49-F238E27FC236}">
                <a16:creationId xmlns:a16="http://schemas.microsoft.com/office/drawing/2014/main" id="{1EC480C6-DAF8-49A9-897D-2B2ADEB11D09}"/>
              </a:ext>
            </a:extLst>
          </p:cNvPr>
          <p:cNvSpPr>
            <a:spLocks noChangeShapeType="1"/>
          </p:cNvSpPr>
          <p:nvPr/>
        </p:nvSpPr>
        <p:spPr bwMode="auto">
          <a:xfrm>
            <a:off x="7138081" y="4562281"/>
            <a:ext cx="908640" cy="144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3579" name="Line 27">
            <a:extLst>
              <a:ext uri="{FF2B5EF4-FFF2-40B4-BE49-F238E27FC236}">
                <a16:creationId xmlns:a16="http://schemas.microsoft.com/office/drawing/2014/main" id="{7E0C6B2F-A2C0-48E0-AE84-C1553F5363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38081" y="4562280"/>
            <a:ext cx="907200" cy="74880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3580" name="Line 28">
            <a:extLst>
              <a:ext uri="{FF2B5EF4-FFF2-40B4-BE49-F238E27FC236}">
                <a16:creationId xmlns:a16="http://schemas.microsoft.com/office/drawing/2014/main" id="{AEE71B1A-4606-40B5-8360-843609BA025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8561" y="3318121"/>
            <a:ext cx="6304320" cy="144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3581" name="Text Box 29">
            <a:extLst>
              <a:ext uri="{FF2B5EF4-FFF2-40B4-BE49-F238E27FC236}">
                <a16:creationId xmlns:a16="http://schemas.microsoft.com/office/drawing/2014/main" id="{C1175B9E-F70E-401B-A6E5-2EC9189EE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5361" y="6363721"/>
            <a:ext cx="338400" cy="313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/>
          <a:lstStyle/>
          <a:p>
            <a:r>
              <a:rPr lang="en-US" altLang="en-US" sz="1633">
                <a:solidFill>
                  <a:srgbClr val="000000"/>
                </a:solidFill>
              </a:rPr>
              <a:t>...</a:t>
            </a:r>
          </a:p>
        </p:txBody>
      </p:sp>
      <p:sp>
        <p:nvSpPr>
          <p:cNvPr id="23582" name="Text Box 30">
            <a:extLst>
              <a:ext uri="{FF2B5EF4-FFF2-40B4-BE49-F238E27FC236}">
                <a16:creationId xmlns:a16="http://schemas.microsoft.com/office/drawing/2014/main" id="{0DBED4B0-C4AC-4A7A-83A2-BEC655A7A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321" y="1659241"/>
            <a:ext cx="3754080" cy="82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 sz="1633" i="1"/>
              <a:t>argmax</a:t>
            </a:r>
            <a:r>
              <a:rPr lang="en-US" altLang="en-US" sz="1633" b="1" i="1" baseline="-33000"/>
              <a:t>X</a:t>
            </a:r>
            <a:r>
              <a:rPr lang="en-US" altLang="en-US" sz="1633" i="1"/>
              <a:t> P(</a:t>
            </a:r>
            <a:r>
              <a:rPr lang="en-US" altLang="en-US" sz="1633" b="1" i="1"/>
              <a:t>X</a:t>
            </a:r>
            <a:r>
              <a:rPr lang="en-US" altLang="en-US" sz="1633" i="1"/>
              <a:t> | </a:t>
            </a:r>
            <a:r>
              <a:rPr lang="en-US" altLang="en-US" sz="1633" b="1" i="1"/>
              <a:t>O</a:t>
            </a:r>
            <a:r>
              <a:rPr lang="en-US" altLang="en-US" sz="1633" i="1"/>
              <a:t>, </a:t>
            </a:r>
            <a:r>
              <a:rPr lang="en-US" altLang="en-US" sz="1633" b="1" i="1"/>
              <a:t>theta</a:t>
            </a:r>
            <a:r>
              <a:rPr lang="en-US" altLang="en-US" sz="1633" i="1"/>
              <a:t>)</a:t>
            </a:r>
          </a:p>
        </p:txBody>
      </p:sp>
      <p:sp>
        <p:nvSpPr>
          <p:cNvPr id="23583" name="Oval 31">
            <a:extLst>
              <a:ext uri="{FF2B5EF4-FFF2-40B4-BE49-F238E27FC236}">
                <a16:creationId xmlns:a16="http://schemas.microsoft.com/office/drawing/2014/main" id="{AB2AB065-A968-4BE3-B616-5E76348D2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721" y="5779081"/>
            <a:ext cx="580320" cy="580320"/>
          </a:xfrm>
          <a:prstGeom prst="ellipse">
            <a:avLst/>
          </a:prstGeom>
          <a:noFill/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33"/>
              <a:t>VBD</a:t>
            </a:r>
          </a:p>
        </p:txBody>
      </p:sp>
      <p:sp>
        <p:nvSpPr>
          <p:cNvPr id="23584" name="Line 32">
            <a:extLst>
              <a:ext uri="{FF2B5EF4-FFF2-40B4-BE49-F238E27FC236}">
                <a16:creationId xmlns:a16="http://schemas.microsoft.com/office/drawing/2014/main" id="{71217728-75C7-492C-A38A-26F0DCB7107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5041" y="6059881"/>
            <a:ext cx="432000" cy="144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3585" name="Line 33">
            <a:extLst>
              <a:ext uri="{FF2B5EF4-FFF2-40B4-BE49-F238E27FC236}">
                <a16:creationId xmlns:a16="http://schemas.microsoft.com/office/drawing/2014/main" id="{DE9F1AB3-32BF-49E5-9261-17F1BADB98DC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001" y="4562281"/>
            <a:ext cx="594720" cy="149328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3586" name="Line 34">
            <a:extLst>
              <a:ext uri="{FF2B5EF4-FFF2-40B4-BE49-F238E27FC236}">
                <a16:creationId xmlns:a16="http://schemas.microsoft.com/office/drawing/2014/main" id="{594CAEA4-D734-478F-9CD4-984CF56912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38081" y="4560841"/>
            <a:ext cx="853920" cy="149616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3587" name="Line 35">
            <a:extLst>
              <a:ext uri="{FF2B5EF4-FFF2-40B4-BE49-F238E27FC236}">
                <a16:creationId xmlns:a16="http://schemas.microsoft.com/office/drawing/2014/main" id="{155634A5-0448-4E39-BD8D-F10F2541EC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5041" y="3732840"/>
            <a:ext cx="432000" cy="232704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3588" name="Line 36">
            <a:extLst>
              <a:ext uri="{FF2B5EF4-FFF2-40B4-BE49-F238E27FC236}">
                <a16:creationId xmlns:a16="http://schemas.microsoft.com/office/drawing/2014/main" id="{DA37DE71-7AE1-45D5-80FC-325AD18F1E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3601" y="4562280"/>
            <a:ext cx="433440" cy="149760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3589" name="Line 37">
            <a:extLst>
              <a:ext uri="{FF2B5EF4-FFF2-40B4-BE49-F238E27FC236}">
                <a16:creationId xmlns:a16="http://schemas.microsoft.com/office/drawing/2014/main" id="{B861CE2A-7289-4EB1-9FD9-21C628B91A3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5041" y="5309641"/>
            <a:ext cx="432000" cy="75168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3590" name="Line 38">
            <a:extLst>
              <a:ext uri="{FF2B5EF4-FFF2-40B4-BE49-F238E27FC236}">
                <a16:creationId xmlns:a16="http://schemas.microsoft.com/office/drawing/2014/main" id="{DEB1D972-3AF3-4D86-810E-EB9DC08208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73601" y="3731401"/>
            <a:ext cx="433440" cy="232992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3591" name="Line 39">
            <a:extLst>
              <a:ext uri="{FF2B5EF4-FFF2-40B4-BE49-F238E27FC236}">
                <a16:creationId xmlns:a16="http://schemas.microsoft.com/office/drawing/2014/main" id="{435EEB59-A94B-443C-A733-6121411A40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75041" y="4560841"/>
            <a:ext cx="432000" cy="150048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3592" name="Line 40">
            <a:extLst>
              <a:ext uri="{FF2B5EF4-FFF2-40B4-BE49-F238E27FC236}">
                <a16:creationId xmlns:a16="http://schemas.microsoft.com/office/drawing/2014/main" id="{20075247-46B5-47A8-8453-A40864F9AD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75041" y="5306761"/>
            <a:ext cx="432000" cy="75456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3593" name="Oval 41">
            <a:extLst>
              <a:ext uri="{FF2B5EF4-FFF2-40B4-BE49-F238E27FC236}">
                <a16:creationId xmlns:a16="http://schemas.microsoft.com/office/drawing/2014/main" id="{B3B0E954-947B-4F59-807D-246DF2A2A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7121" y="3426121"/>
            <a:ext cx="580320" cy="580320"/>
          </a:xfrm>
          <a:prstGeom prst="ellipse">
            <a:avLst/>
          </a:prstGeom>
          <a:noFill/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33"/>
              <a:t>DT</a:t>
            </a:r>
          </a:p>
        </p:txBody>
      </p:sp>
      <p:sp>
        <p:nvSpPr>
          <p:cNvPr id="23594" name="Oval 42">
            <a:extLst>
              <a:ext uri="{FF2B5EF4-FFF2-40B4-BE49-F238E27FC236}">
                <a16:creationId xmlns:a16="http://schemas.microsoft.com/office/drawing/2014/main" id="{0DA4DD67-4014-45E0-9F50-93511EBD9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7121" y="4242601"/>
            <a:ext cx="580320" cy="580320"/>
          </a:xfrm>
          <a:prstGeom prst="ellipse">
            <a:avLst/>
          </a:prstGeom>
          <a:noFill/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33"/>
              <a:t>IN</a:t>
            </a:r>
          </a:p>
        </p:txBody>
      </p:sp>
      <p:sp>
        <p:nvSpPr>
          <p:cNvPr id="23595" name="Oval 43">
            <a:extLst>
              <a:ext uri="{FF2B5EF4-FFF2-40B4-BE49-F238E27FC236}">
                <a16:creationId xmlns:a16="http://schemas.microsoft.com/office/drawing/2014/main" id="{F7082297-BADF-4591-AF92-7353CC8EB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7121" y="5027401"/>
            <a:ext cx="580320" cy="580320"/>
          </a:xfrm>
          <a:prstGeom prst="ellipse">
            <a:avLst/>
          </a:prstGeom>
          <a:noFill/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33"/>
              <a:t>NN</a:t>
            </a:r>
          </a:p>
        </p:txBody>
      </p:sp>
      <p:sp>
        <p:nvSpPr>
          <p:cNvPr id="23596" name="Line 44">
            <a:extLst>
              <a:ext uri="{FF2B5EF4-FFF2-40B4-BE49-F238E27FC236}">
                <a16:creationId xmlns:a16="http://schemas.microsoft.com/office/drawing/2014/main" id="{9AEB5755-71C6-4837-9C6F-1D1768054A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7441" y="3732841"/>
            <a:ext cx="432000" cy="144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3597" name="Line 45">
            <a:extLst>
              <a:ext uri="{FF2B5EF4-FFF2-40B4-BE49-F238E27FC236}">
                <a16:creationId xmlns:a16="http://schemas.microsoft.com/office/drawing/2014/main" id="{C37AF3FE-F30E-4A5B-8951-E6C675AE46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7441" y="3732840"/>
            <a:ext cx="432000" cy="82944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3598" name="Line 46">
            <a:extLst>
              <a:ext uri="{FF2B5EF4-FFF2-40B4-BE49-F238E27FC236}">
                <a16:creationId xmlns:a16="http://schemas.microsoft.com/office/drawing/2014/main" id="{ED55BBD2-FA8B-4372-B650-981963D034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7441" y="3732840"/>
            <a:ext cx="432000" cy="165888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3599" name="Line 47">
            <a:extLst>
              <a:ext uri="{FF2B5EF4-FFF2-40B4-BE49-F238E27FC236}">
                <a16:creationId xmlns:a16="http://schemas.microsoft.com/office/drawing/2014/main" id="{83DA1474-6266-490F-A8FE-43164B1B49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97441" y="3731401"/>
            <a:ext cx="432000" cy="83232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3600" name="Line 48">
            <a:extLst>
              <a:ext uri="{FF2B5EF4-FFF2-40B4-BE49-F238E27FC236}">
                <a16:creationId xmlns:a16="http://schemas.microsoft.com/office/drawing/2014/main" id="{6B86ECFA-09B8-4289-9275-914364F43A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7441" y="4562281"/>
            <a:ext cx="432000" cy="144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3601" name="Line 49">
            <a:extLst>
              <a:ext uri="{FF2B5EF4-FFF2-40B4-BE49-F238E27FC236}">
                <a16:creationId xmlns:a16="http://schemas.microsoft.com/office/drawing/2014/main" id="{6FE8B78E-6E73-45F8-96EB-08588A11A5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7441" y="4562280"/>
            <a:ext cx="432000" cy="82944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3602" name="Line 50">
            <a:extLst>
              <a:ext uri="{FF2B5EF4-FFF2-40B4-BE49-F238E27FC236}">
                <a16:creationId xmlns:a16="http://schemas.microsoft.com/office/drawing/2014/main" id="{1FACC058-318D-49FD-8790-4DE673FFD2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97441" y="3732840"/>
            <a:ext cx="432000" cy="157824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3603" name="Line 51">
            <a:extLst>
              <a:ext uri="{FF2B5EF4-FFF2-40B4-BE49-F238E27FC236}">
                <a16:creationId xmlns:a16="http://schemas.microsoft.com/office/drawing/2014/main" id="{8D91187B-7987-4C64-B5E5-784CB974D9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97441" y="4562280"/>
            <a:ext cx="432000" cy="74880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3604" name="Line 52">
            <a:extLst>
              <a:ext uri="{FF2B5EF4-FFF2-40B4-BE49-F238E27FC236}">
                <a16:creationId xmlns:a16="http://schemas.microsoft.com/office/drawing/2014/main" id="{F26BDDEF-12F1-48A9-96A5-E9ED044B07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7441" y="5309641"/>
            <a:ext cx="432000" cy="144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3605" name="Text Box 53">
            <a:extLst>
              <a:ext uri="{FF2B5EF4-FFF2-40B4-BE49-F238E27FC236}">
                <a16:creationId xmlns:a16="http://schemas.microsoft.com/office/drawing/2014/main" id="{FEED49CC-7FA6-4B9A-BF1C-B362DE367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9201" y="6363721"/>
            <a:ext cx="338400" cy="313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/>
          <a:lstStyle/>
          <a:p>
            <a:r>
              <a:rPr lang="en-US" altLang="en-US" sz="1633">
                <a:solidFill>
                  <a:srgbClr val="000000"/>
                </a:solidFill>
              </a:rPr>
              <a:t>...</a:t>
            </a:r>
          </a:p>
        </p:txBody>
      </p:sp>
      <p:sp>
        <p:nvSpPr>
          <p:cNvPr id="23606" name="Oval 54">
            <a:extLst>
              <a:ext uri="{FF2B5EF4-FFF2-40B4-BE49-F238E27FC236}">
                <a16:creationId xmlns:a16="http://schemas.microsoft.com/office/drawing/2014/main" id="{5D1B5722-93CC-47FD-98A5-308906AC4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7121" y="5779081"/>
            <a:ext cx="580320" cy="580320"/>
          </a:xfrm>
          <a:prstGeom prst="ellipse">
            <a:avLst/>
          </a:prstGeom>
          <a:noFill/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33"/>
              <a:t>VBD</a:t>
            </a:r>
          </a:p>
        </p:txBody>
      </p:sp>
      <p:sp>
        <p:nvSpPr>
          <p:cNvPr id="23607" name="Line 55">
            <a:extLst>
              <a:ext uri="{FF2B5EF4-FFF2-40B4-BE49-F238E27FC236}">
                <a16:creationId xmlns:a16="http://schemas.microsoft.com/office/drawing/2014/main" id="{AB7F6D2F-0D0E-41F1-80A4-F26EE829B3F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8880" y="6059881"/>
            <a:ext cx="432000" cy="144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3608" name="Line 56">
            <a:extLst>
              <a:ext uri="{FF2B5EF4-FFF2-40B4-BE49-F238E27FC236}">
                <a16:creationId xmlns:a16="http://schemas.microsoft.com/office/drawing/2014/main" id="{8E3FDEDF-8451-4956-A7ED-A70A00C7A7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7441" y="3732840"/>
            <a:ext cx="432000" cy="232704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3609" name="Line 57">
            <a:extLst>
              <a:ext uri="{FF2B5EF4-FFF2-40B4-BE49-F238E27FC236}">
                <a16:creationId xmlns:a16="http://schemas.microsoft.com/office/drawing/2014/main" id="{C1346771-8618-4FEF-8189-6AE30E26D84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7441" y="4562280"/>
            <a:ext cx="433440" cy="149760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3610" name="Line 58">
            <a:extLst>
              <a:ext uri="{FF2B5EF4-FFF2-40B4-BE49-F238E27FC236}">
                <a16:creationId xmlns:a16="http://schemas.microsoft.com/office/drawing/2014/main" id="{66C36663-08A4-4F24-B944-EF3CBC9676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7441" y="5309641"/>
            <a:ext cx="432000" cy="75168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3611" name="Line 59">
            <a:extLst>
              <a:ext uri="{FF2B5EF4-FFF2-40B4-BE49-F238E27FC236}">
                <a16:creationId xmlns:a16="http://schemas.microsoft.com/office/drawing/2014/main" id="{213F7B46-3EDA-4B50-B4CD-F535745E0E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97441" y="3731401"/>
            <a:ext cx="433440" cy="232992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3612" name="Line 60">
            <a:extLst>
              <a:ext uri="{FF2B5EF4-FFF2-40B4-BE49-F238E27FC236}">
                <a16:creationId xmlns:a16="http://schemas.microsoft.com/office/drawing/2014/main" id="{D41886A1-19AC-412F-9B9C-208027AB70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98880" y="4560841"/>
            <a:ext cx="432000" cy="150048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3613" name="Line 61">
            <a:extLst>
              <a:ext uri="{FF2B5EF4-FFF2-40B4-BE49-F238E27FC236}">
                <a16:creationId xmlns:a16="http://schemas.microsoft.com/office/drawing/2014/main" id="{E3720E41-155B-4EA6-8C9D-5B8927769D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98880" y="5306761"/>
            <a:ext cx="432000" cy="75456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3614" name="Oval 62">
            <a:extLst>
              <a:ext uri="{FF2B5EF4-FFF2-40B4-BE49-F238E27FC236}">
                <a16:creationId xmlns:a16="http://schemas.microsoft.com/office/drawing/2014/main" id="{3362233D-3BD9-4BFE-BB39-17CA0BBC2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9521" y="3426121"/>
            <a:ext cx="580320" cy="580320"/>
          </a:xfrm>
          <a:prstGeom prst="ellipse">
            <a:avLst/>
          </a:prstGeom>
          <a:noFill/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33"/>
              <a:t>DT</a:t>
            </a:r>
          </a:p>
        </p:txBody>
      </p:sp>
      <p:sp>
        <p:nvSpPr>
          <p:cNvPr id="23615" name="Oval 63">
            <a:extLst>
              <a:ext uri="{FF2B5EF4-FFF2-40B4-BE49-F238E27FC236}">
                <a16:creationId xmlns:a16="http://schemas.microsoft.com/office/drawing/2014/main" id="{EA31145E-C463-4155-9E72-3C50B8C72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9521" y="4242601"/>
            <a:ext cx="580320" cy="580320"/>
          </a:xfrm>
          <a:prstGeom prst="ellipse">
            <a:avLst/>
          </a:prstGeom>
          <a:noFill/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33"/>
              <a:t>IN</a:t>
            </a:r>
          </a:p>
        </p:txBody>
      </p:sp>
      <p:sp>
        <p:nvSpPr>
          <p:cNvPr id="23616" name="Oval 64">
            <a:extLst>
              <a:ext uri="{FF2B5EF4-FFF2-40B4-BE49-F238E27FC236}">
                <a16:creationId xmlns:a16="http://schemas.microsoft.com/office/drawing/2014/main" id="{26587041-3C1D-48C1-8390-C0A7B923A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961" y="5027401"/>
            <a:ext cx="580320" cy="580320"/>
          </a:xfrm>
          <a:prstGeom prst="ellipse">
            <a:avLst/>
          </a:prstGeom>
          <a:noFill/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33"/>
              <a:t>NN</a:t>
            </a:r>
          </a:p>
        </p:txBody>
      </p:sp>
      <p:sp>
        <p:nvSpPr>
          <p:cNvPr id="23617" name="Line 65">
            <a:extLst>
              <a:ext uri="{FF2B5EF4-FFF2-40B4-BE49-F238E27FC236}">
                <a16:creationId xmlns:a16="http://schemas.microsoft.com/office/drawing/2014/main" id="{B3EC3473-D924-4DBE-9F70-49A8B40CFF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9841" y="3732841"/>
            <a:ext cx="432000" cy="144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3618" name="Line 66">
            <a:extLst>
              <a:ext uri="{FF2B5EF4-FFF2-40B4-BE49-F238E27FC236}">
                <a16:creationId xmlns:a16="http://schemas.microsoft.com/office/drawing/2014/main" id="{3A775F19-EC12-4D01-9C8E-AFD0C8D34D0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9841" y="3732840"/>
            <a:ext cx="432000" cy="82944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3619" name="Line 67">
            <a:extLst>
              <a:ext uri="{FF2B5EF4-FFF2-40B4-BE49-F238E27FC236}">
                <a16:creationId xmlns:a16="http://schemas.microsoft.com/office/drawing/2014/main" id="{44E437DD-8D74-4B04-B6D1-BE9498FDAD0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9841" y="3732840"/>
            <a:ext cx="432000" cy="165888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3620" name="Line 68">
            <a:extLst>
              <a:ext uri="{FF2B5EF4-FFF2-40B4-BE49-F238E27FC236}">
                <a16:creationId xmlns:a16="http://schemas.microsoft.com/office/drawing/2014/main" id="{0C793239-8CB6-42CC-A23C-16BBB4DE2E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21280" y="3731401"/>
            <a:ext cx="432000" cy="83232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3621" name="Line 69">
            <a:extLst>
              <a:ext uri="{FF2B5EF4-FFF2-40B4-BE49-F238E27FC236}">
                <a16:creationId xmlns:a16="http://schemas.microsoft.com/office/drawing/2014/main" id="{F6203FF1-156A-492A-B8F6-364496DC88D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1280" y="4562281"/>
            <a:ext cx="432000" cy="144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3622" name="Line 70">
            <a:extLst>
              <a:ext uri="{FF2B5EF4-FFF2-40B4-BE49-F238E27FC236}">
                <a16:creationId xmlns:a16="http://schemas.microsoft.com/office/drawing/2014/main" id="{749A82BE-058C-494B-89D4-8D9EA7E713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9841" y="4562280"/>
            <a:ext cx="432000" cy="82944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3623" name="Line 71">
            <a:extLst>
              <a:ext uri="{FF2B5EF4-FFF2-40B4-BE49-F238E27FC236}">
                <a16:creationId xmlns:a16="http://schemas.microsoft.com/office/drawing/2014/main" id="{6E83BF31-323A-4FC0-A709-271D3077A8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21280" y="3732840"/>
            <a:ext cx="432000" cy="157824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3624" name="Line 72">
            <a:extLst>
              <a:ext uri="{FF2B5EF4-FFF2-40B4-BE49-F238E27FC236}">
                <a16:creationId xmlns:a16="http://schemas.microsoft.com/office/drawing/2014/main" id="{758195BD-0E98-4373-8232-B07763E866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9841" y="4562280"/>
            <a:ext cx="432000" cy="74880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3625" name="Line 73">
            <a:extLst>
              <a:ext uri="{FF2B5EF4-FFF2-40B4-BE49-F238E27FC236}">
                <a16:creationId xmlns:a16="http://schemas.microsoft.com/office/drawing/2014/main" id="{6153D5DA-3CFA-403B-A863-9918CE4B9A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1280" y="5309641"/>
            <a:ext cx="432000" cy="144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3626" name="Text Box 74">
            <a:extLst>
              <a:ext uri="{FF2B5EF4-FFF2-40B4-BE49-F238E27FC236}">
                <a16:creationId xmlns:a16="http://schemas.microsoft.com/office/drawing/2014/main" id="{571F0F30-A3BE-4E01-926F-9B931131C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1601" y="6363721"/>
            <a:ext cx="338400" cy="313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/>
          <a:lstStyle/>
          <a:p>
            <a:r>
              <a:rPr lang="en-US" altLang="en-US" sz="1633">
                <a:solidFill>
                  <a:srgbClr val="000000"/>
                </a:solidFill>
              </a:rPr>
              <a:t>...</a:t>
            </a:r>
          </a:p>
        </p:txBody>
      </p:sp>
      <p:sp>
        <p:nvSpPr>
          <p:cNvPr id="23627" name="Oval 75">
            <a:extLst>
              <a:ext uri="{FF2B5EF4-FFF2-40B4-BE49-F238E27FC236}">
                <a16:creationId xmlns:a16="http://schemas.microsoft.com/office/drawing/2014/main" id="{AAC5D8A8-02FF-4EAB-A93C-AE3F1A8E6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961" y="5779081"/>
            <a:ext cx="580320" cy="580320"/>
          </a:xfrm>
          <a:prstGeom prst="ellipse">
            <a:avLst/>
          </a:prstGeom>
          <a:noFill/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33"/>
              <a:t>VBD</a:t>
            </a:r>
          </a:p>
        </p:txBody>
      </p:sp>
      <p:sp>
        <p:nvSpPr>
          <p:cNvPr id="23628" name="Line 76">
            <a:extLst>
              <a:ext uri="{FF2B5EF4-FFF2-40B4-BE49-F238E27FC236}">
                <a16:creationId xmlns:a16="http://schemas.microsoft.com/office/drawing/2014/main" id="{15FFADBD-55E7-4F2C-B0C4-6EC37E2C93B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1280" y="6059881"/>
            <a:ext cx="432000" cy="144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3629" name="Line 77">
            <a:extLst>
              <a:ext uri="{FF2B5EF4-FFF2-40B4-BE49-F238E27FC236}">
                <a16:creationId xmlns:a16="http://schemas.microsoft.com/office/drawing/2014/main" id="{B671BEC4-4A8C-4E5D-82AE-5295716E840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1280" y="3732840"/>
            <a:ext cx="432000" cy="232704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3630" name="Line 78">
            <a:extLst>
              <a:ext uri="{FF2B5EF4-FFF2-40B4-BE49-F238E27FC236}">
                <a16:creationId xmlns:a16="http://schemas.microsoft.com/office/drawing/2014/main" id="{DC7A1AFE-87F1-435C-812A-C87AE3018AC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9841" y="4562280"/>
            <a:ext cx="433440" cy="149760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3631" name="Line 79">
            <a:extLst>
              <a:ext uri="{FF2B5EF4-FFF2-40B4-BE49-F238E27FC236}">
                <a16:creationId xmlns:a16="http://schemas.microsoft.com/office/drawing/2014/main" id="{4B693C90-F3A9-4C0E-B0E8-BE4F3D114A9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1280" y="5309641"/>
            <a:ext cx="432000" cy="75168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3632" name="Line 80">
            <a:extLst>
              <a:ext uri="{FF2B5EF4-FFF2-40B4-BE49-F238E27FC236}">
                <a16:creationId xmlns:a16="http://schemas.microsoft.com/office/drawing/2014/main" id="{AAF29667-0EDE-4BC3-A2BC-1F4E143AC5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9841" y="3731401"/>
            <a:ext cx="433440" cy="232992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3633" name="Line 81">
            <a:extLst>
              <a:ext uri="{FF2B5EF4-FFF2-40B4-BE49-F238E27FC236}">
                <a16:creationId xmlns:a16="http://schemas.microsoft.com/office/drawing/2014/main" id="{F8A677E1-C982-48A3-BF63-ACCD26C297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21280" y="4560841"/>
            <a:ext cx="432000" cy="150048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3634" name="Line 82">
            <a:extLst>
              <a:ext uri="{FF2B5EF4-FFF2-40B4-BE49-F238E27FC236}">
                <a16:creationId xmlns:a16="http://schemas.microsoft.com/office/drawing/2014/main" id="{39B29FC9-074B-4E2A-902C-0E3755CC80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21280" y="5306761"/>
            <a:ext cx="432000" cy="75456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3635" name="Oval 83">
            <a:extLst>
              <a:ext uri="{FF2B5EF4-FFF2-40B4-BE49-F238E27FC236}">
                <a16:creationId xmlns:a16="http://schemas.microsoft.com/office/drawing/2014/main" id="{A426D4A7-9CA7-4C33-9BD2-6AE19810F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241" y="3426121"/>
            <a:ext cx="580320" cy="580320"/>
          </a:xfrm>
          <a:prstGeom prst="ellipse">
            <a:avLst/>
          </a:prstGeom>
          <a:noFill/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33"/>
              <a:t>DT</a:t>
            </a:r>
          </a:p>
        </p:txBody>
      </p:sp>
      <p:sp>
        <p:nvSpPr>
          <p:cNvPr id="23636" name="Oval 84">
            <a:extLst>
              <a:ext uri="{FF2B5EF4-FFF2-40B4-BE49-F238E27FC236}">
                <a16:creationId xmlns:a16="http://schemas.microsoft.com/office/drawing/2014/main" id="{2356DB16-61F3-44EB-B286-053B8DFB1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241" y="4242601"/>
            <a:ext cx="580320" cy="580320"/>
          </a:xfrm>
          <a:prstGeom prst="ellipse">
            <a:avLst/>
          </a:prstGeom>
          <a:noFill/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33"/>
              <a:t>IN</a:t>
            </a:r>
          </a:p>
        </p:txBody>
      </p:sp>
      <p:sp>
        <p:nvSpPr>
          <p:cNvPr id="23637" name="Oval 85">
            <a:extLst>
              <a:ext uri="{FF2B5EF4-FFF2-40B4-BE49-F238E27FC236}">
                <a16:creationId xmlns:a16="http://schemas.microsoft.com/office/drawing/2014/main" id="{6478461D-8A90-4B84-A3F5-E4B3788D9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241" y="5027401"/>
            <a:ext cx="580320" cy="580320"/>
          </a:xfrm>
          <a:prstGeom prst="ellipse">
            <a:avLst/>
          </a:prstGeom>
          <a:noFill/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33"/>
              <a:t>NN</a:t>
            </a:r>
          </a:p>
        </p:txBody>
      </p:sp>
      <p:sp>
        <p:nvSpPr>
          <p:cNvPr id="23638" name="Line 86">
            <a:extLst>
              <a:ext uri="{FF2B5EF4-FFF2-40B4-BE49-F238E27FC236}">
                <a16:creationId xmlns:a16="http://schemas.microsoft.com/office/drawing/2014/main" id="{647D3AA5-5691-4CAE-BDCF-BFB2C4D019D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0561" y="3732841"/>
            <a:ext cx="432000" cy="144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3639" name="Line 87">
            <a:extLst>
              <a:ext uri="{FF2B5EF4-FFF2-40B4-BE49-F238E27FC236}">
                <a16:creationId xmlns:a16="http://schemas.microsoft.com/office/drawing/2014/main" id="{120FA356-6A91-40B9-9C02-C9B3E182E93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0561" y="3732840"/>
            <a:ext cx="432000" cy="82944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3640" name="Line 88">
            <a:extLst>
              <a:ext uri="{FF2B5EF4-FFF2-40B4-BE49-F238E27FC236}">
                <a16:creationId xmlns:a16="http://schemas.microsoft.com/office/drawing/2014/main" id="{C907F71B-F4E1-45F0-BCA0-74E24344169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0561" y="3732840"/>
            <a:ext cx="432000" cy="165888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3641" name="Line 89">
            <a:extLst>
              <a:ext uri="{FF2B5EF4-FFF2-40B4-BE49-F238E27FC236}">
                <a16:creationId xmlns:a16="http://schemas.microsoft.com/office/drawing/2014/main" id="{32D3E493-D65B-4A30-B15A-59A966DE24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10561" y="3731401"/>
            <a:ext cx="432000" cy="83232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3642" name="Line 90">
            <a:extLst>
              <a:ext uri="{FF2B5EF4-FFF2-40B4-BE49-F238E27FC236}">
                <a16:creationId xmlns:a16="http://schemas.microsoft.com/office/drawing/2014/main" id="{FDE5D3CB-7065-4548-8D9D-DD9A452E75C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0561" y="4562281"/>
            <a:ext cx="432000" cy="144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3643" name="Line 91">
            <a:extLst>
              <a:ext uri="{FF2B5EF4-FFF2-40B4-BE49-F238E27FC236}">
                <a16:creationId xmlns:a16="http://schemas.microsoft.com/office/drawing/2014/main" id="{8A509245-CF58-45BC-BF22-63A1C3E2EBC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0561" y="4562280"/>
            <a:ext cx="432000" cy="82944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3644" name="Line 92">
            <a:extLst>
              <a:ext uri="{FF2B5EF4-FFF2-40B4-BE49-F238E27FC236}">
                <a16:creationId xmlns:a16="http://schemas.microsoft.com/office/drawing/2014/main" id="{C3EEED18-3AD0-472C-8590-C9F0CA36DA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12000" y="3732840"/>
            <a:ext cx="432000" cy="157824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3645" name="Line 93">
            <a:extLst>
              <a:ext uri="{FF2B5EF4-FFF2-40B4-BE49-F238E27FC236}">
                <a16:creationId xmlns:a16="http://schemas.microsoft.com/office/drawing/2014/main" id="{838320BF-50D0-485D-849A-3C94211B3D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10561" y="4562280"/>
            <a:ext cx="432000" cy="74880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3646" name="Line 94">
            <a:extLst>
              <a:ext uri="{FF2B5EF4-FFF2-40B4-BE49-F238E27FC236}">
                <a16:creationId xmlns:a16="http://schemas.microsoft.com/office/drawing/2014/main" id="{08E5F894-5552-4F87-B93F-AC40296F35A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2000" y="5309641"/>
            <a:ext cx="432000" cy="144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3647" name="Text Box 95">
            <a:extLst>
              <a:ext uri="{FF2B5EF4-FFF2-40B4-BE49-F238E27FC236}">
                <a16:creationId xmlns:a16="http://schemas.microsoft.com/office/drawing/2014/main" id="{207B9848-9131-40BE-8B97-818EC5FF8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2321" y="6363721"/>
            <a:ext cx="338400" cy="313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/>
          <a:lstStyle/>
          <a:p>
            <a:r>
              <a:rPr lang="en-US" altLang="en-US" sz="1633">
                <a:solidFill>
                  <a:srgbClr val="000000"/>
                </a:solidFill>
              </a:rPr>
              <a:t>...</a:t>
            </a:r>
          </a:p>
        </p:txBody>
      </p:sp>
      <p:sp>
        <p:nvSpPr>
          <p:cNvPr id="23648" name="Oval 96">
            <a:extLst>
              <a:ext uri="{FF2B5EF4-FFF2-40B4-BE49-F238E27FC236}">
                <a16:creationId xmlns:a16="http://schemas.microsoft.com/office/drawing/2014/main" id="{10A45A6B-C3A3-484A-B558-71DEA9417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1681" y="5779081"/>
            <a:ext cx="580320" cy="580320"/>
          </a:xfrm>
          <a:prstGeom prst="ellipse">
            <a:avLst/>
          </a:prstGeom>
          <a:noFill/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33"/>
              <a:t>VBD</a:t>
            </a:r>
          </a:p>
        </p:txBody>
      </p:sp>
      <p:sp>
        <p:nvSpPr>
          <p:cNvPr id="23649" name="Line 97">
            <a:extLst>
              <a:ext uri="{FF2B5EF4-FFF2-40B4-BE49-F238E27FC236}">
                <a16:creationId xmlns:a16="http://schemas.microsoft.com/office/drawing/2014/main" id="{CC7ECD2E-53FC-475B-85D3-5681C6A4A0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2000" y="6059881"/>
            <a:ext cx="432000" cy="144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3650" name="Line 98">
            <a:extLst>
              <a:ext uri="{FF2B5EF4-FFF2-40B4-BE49-F238E27FC236}">
                <a16:creationId xmlns:a16="http://schemas.microsoft.com/office/drawing/2014/main" id="{67AE99DD-19C8-4048-BB0A-25BDF2B0CCE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2000" y="3732840"/>
            <a:ext cx="432000" cy="232704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3651" name="Line 99">
            <a:extLst>
              <a:ext uri="{FF2B5EF4-FFF2-40B4-BE49-F238E27FC236}">
                <a16:creationId xmlns:a16="http://schemas.microsoft.com/office/drawing/2014/main" id="{9171AECD-D07C-4D23-894B-54563D83B9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0561" y="4562280"/>
            <a:ext cx="433440" cy="149760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3652" name="Line 100">
            <a:extLst>
              <a:ext uri="{FF2B5EF4-FFF2-40B4-BE49-F238E27FC236}">
                <a16:creationId xmlns:a16="http://schemas.microsoft.com/office/drawing/2014/main" id="{7EFF19F2-314C-451D-B32D-9681BA7C52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2000" y="5309641"/>
            <a:ext cx="432000" cy="75168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3653" name="Line 101">
            <a:extLst>
              <a:ext uri="{FF2B5EF4-FFF2-40B4-BE49-F238E27FC236}">
                <a16:creationId xmlns:a16="http://schemas.microsoft.com/office/drawing/2014/main" id="{5DABB68F-9713-4979-B9B7-0768446881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10561" y="3731401"/>
            <a:ext cx="433440" cy="232992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3654" name="Line 102">
            <a:extLst>
              <a:ext uri="{FF2B5EF4-FFF2-40B4-BE49-F238E27FC236}">
                <a16:creationId xmlns:a16="http://schemas.microsoft.com/office/drawing/2014/main" id="{3BA36FE2-E8F7-42FD-9E59-42143F7E0B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12000" y="4560841"/>
            <a:ext cx="432000" cy="150048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3655" name="Line 103">
            <a:extLst>
              <a:ext uri="{FF2B5EF4-FFF2-40B4-BE49-F238E27FC236}">
                <a16:creationId xmlns:a16="http://schemas.microsoft.com/office/drawing/2014/main" id="{A4646689-8404-4E23-922B-770069145C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12000" y="5306761"/>
            <a:ext cx="432000" cy="75456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3656" name="Oval 104">
            <a:extLst>
              <a:ext uri="{FF2B5EF4-FFF2-40B4-BE49-F238E27FC236}">
                <a16:creationId xmlns:a16="http://schemas.microsoft.com/office/drawing/2014/main" id="{57BCF9E1-C93E-4851-9F12-A1C056227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0961" y="3426121"/>
            <a:ext cx="580320" cy="580320"/>
          </a:xfrm>
          <a:prstGeom prst="ellipse">
            <a:avLst/>
          </a:prstGeom>
          <a:noFill/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33"/>
              <a:t>DT</a:t>
            </a:r>
          </a:p>
        </p:txBody>
      </p:sp>
      <p:sp>
        <p:nvSpPr>
          <p:cNvPr id="23657" name="Oval 105">
            <a:extLst>
              <a:ext uri="{FF2B5EF4-FFF2-40B4-BE49-F238E27FC236}">
                <a16:creationId xmlns:a16="http://schemas.microsoft.com/office/drawing/2014/main" id="{34BD7356-A390-45F9-A550-1B14299C7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0961" y="4242601"/>
            <a:ext cx="580320" cy="580320"/>
          </a:xfrm>
          <a:prstGeom prst="ellipse">
            <a:avLst/>
          </a:prstGeom>
          <a:noFill/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33"/>
              <a:t>IN</a:t>
            </a:r>
          </a:p>
        </p:txBody>
      </p:sp>
      <p:sp>
        <p:nvSpPr>
          <p:cNvPr id="23658" name="Oval 106">
            <a:extLst>
              <a:ext uri="{FF2B5EF4-FFF2-40B4-BE49-F238E27FC236}">
                <a16:creationId xmlns:a16="http://schemas.microsoft.com/office/drawing/2014/main" id="{3AA19C7C-AF50-4EF1-86CE-E6DB662F8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0961" y="5027401"/>
            <a:ext cx="580320" cy="580320"/>
          </a:xfrm>
          <a:prstGeom prst="ellipse">
            <a:avLst/>
          </a:prstGeom>
          <a:noFill/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33"/>
              <a:t>NN</a:t>
            </a:r>
          </a:p>
        </p:txBody>
      </p:sp>
      <p:sp>
        <p:nvSpPr>
          <p:cNvPr id="23659" name="Line 107">
            <a:extLst>
              <a:ext uri="{FF2B5EF4-FFF2-40B4-BE49-F238E27FC236}">
                <a16:creationId xmlns:a16="http://schemas.microsoft.com/office/drawing/2014/main" id="{0C562972-D05B-4E22-8241-CA902BDB27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1281" y="3732841"/>
            <a:ext cx="432000" cy="144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3660" name="Line 108">
            <a:extLst>
              <a:ext uri="{FF2B5EF4-FFF2-40B4-BE49-F238E27FC236}">
                <a16:creationId xmlns:a16="http://schemas.microsoft.com/office/drawing/2014/main" id="{FBA4C234-B933-48CD-9E92-095B97A4E90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1281" y="3732840"/>
            <a:ext cx="432000" cy="82944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3661" name="Line 109">
            <a:extLst>
              <a:ext uri="{FF2B5EF4-FFF2-40B4-BE49-F238E27FC236}">
                <a16:creationId xmlns:a16="http://schemas.microsoft.com/office/drawing/2014/main" id="{F83570BB-883B-4F5C-B19D-F508883AB7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1281" y="3732840"/>
            <a:ext cx="432000" cy="165888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3662" name="Line 110">
            <a:extLst>
              <a:ext uri="{FF2B5EF4-FFF2-40B4-BE49-F238E27FC236}">
                <a16:creationId xmlns:a16="http://schemas.microsoft.com/office/drawing/2014/main" id="{5BDCDC04-E159-4103-B796-3F9D6D6E55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01281" y="3731401"/>
            <a:ext cx="432000" cy="83232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3663" name="Line 111">
            <a:extLst>
              <a:ext uri="{FF2B5EF4-FFF2-40B4-BE49-F238E27FC236}">
                <a16:creationId xmlns:a16="http://schemas.microsoft.com/office/drawing/2014/main" id="{CBFE22C3-D71A-49F0-8893-CBF6FD1C79D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1281" y="4562281"/>
            <a:ext cx="432000" cy="144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3664" name="Line 112">
            <a:extLst>
              <a:ext uri="{FF2B5EF4-FFF2-40B4-BE49-F238E27FC236}">
                <a16:creationId xmlns:a16="http://schemas.microsoft.com/office/drawing/2014/main" id="{5E4E6F1D-9A4C-4FB1-81CC-40A2BDDB5CE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1281" y="4562280"/>
            <a:ext cx="432000" cy="82944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3665" name="Line 113">
            <a:extLst>
              <a:ext uri="{FF2B5EF4-FFF2-40B4-BE49-F238E27FC236}">
                <a16:creationId xmlns:a16="http://schemas.microsoft.com/office/drawing/2014/main" id="{CB8F3FB8-A269-49AD-AFDD-7856F5AA0C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01281" y="3732840"/>
            <a:ext cx="432000" cy="157824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3666" name="Line 114">
            <a:extLst>
              <a:ext uri="{FF2B5EF4-FFF2-40B4-BE49-F238E27FC236}">
                <a16:creationId xmlns:a16="http://schemas.microsoft.com/office/drawing/2014/main" id="{553062ED-AF2D-41DF-829F-17D5A2850A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01281" y="4562280"/>
            <a:ext cx="432000" cy="74880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3667" name="Line 115">
            <a:extLst>
              <a:ext uri="{FF2B5EF4-FFF2-40B4-BE49-F238E27FC236}">
                <a16:creationId xmlns:a16="http://schemas.microsoft.com/office/drawing/2014/main" id="{9A67603F-53A9-420A-BAB9-71B5BB7259E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1281" y="5309641"/>
            <a:ext cx="432000" cy="144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3668" name="Text Box 116">
            <a:extLst>
              <a:ext uri="{FF2B5EF4-FFF2-40B4-BE49-F238E27FC236}">
                <a16:creationId xmlns:a16="http://schemas.microsoft.com/office/drawing/2014/main" id="{31A9B1F2-D433-4F13-ACAF-7DAE4B4AA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041" y="6363721"/>
            <a:ext cx="338400" cy="313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/>
          <a:lstStyle/>
          <a:p>
            <a:r>
              <a:rPr lang="en-US" altLang="en-US" sz="1633">
                <a:solidFill>
                  <a:srgbClr val="000000"/>
                </a:solidFill>
              </a:rPr>
              <a:t>...</a:t>
            </a:r>
          </a:p>
        </p:txBody>
      </p:sp>
      <p:sp>
        <p:nvSpPr>
          <p:cNvPr id="23669" name="Oval 117">
            <a:extLst>
              <a:ext uri="{FF2B5EF4-FFF2-40B4-BE49-F238E27FC236}">
                <a16:creationId xmlns:a16="http://schemas.microsoft.com/office/drawing/2014/main" id="{B3571812-2E1F-48CB-9A32-FDB9F1EC3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0961" y="5779081"/>
            <a:ext cx="580320" cy="580320"/>
          </a:xfrm>
          <a:prstGeom prst="ellipse">
            <a:avLst/>
          </a:prstGeom>
          <a:noFill/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33"/>
              <a:t>VBD</a:t>
            </a:r>
          </a:p>
        </p:txBody>
      </p:sp>
      <p:sp>
        <p:nvSpPr>
          <p:cNvPr id="23670" name="Line 118">
            <a:extLst>
              <a:ext uri="{FF2B5EF4-FFF2-40B4-BE49-F238E27FC236}">
                <a16:creationId xmlns:a16="http://schemas.microsoft.com/office/drawing/2014/main" id="{0BBA863C-A349-4262-ABAB-4323C78D1A0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2720" y="6059881"/>
            <a:ext cx="432000" cy="144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3671" name="Line 119">
            <a:extLst>
              <a:ext uri="{FF2B5EF4-FFF2-40B4-BE49-F238E27FC236}">
                <a16:creationId xmlns:a16="http://schemas.microsoft.com/office/drawing/2014/main" id="{B23768DB-213C-4122-9781-0EA1EFD09C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1281" y="3732840"/>
            <a:ext cx="432000" cy="232704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3672" name="Line 120">
            <a:extLst>
              <a:ext uri="{FF2B5EF4-FFF2-40B4-BE49-F238E27FC236}">
                <a16:creationId xmlns:a16="http://schemas.microsoft.com/office/drawing/2014/main" id="{C6CA2F3A-001B-4747-A61C-6E334B4675E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1281" y="4562280"/>
            <a:ext cx="433440" cy="149760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3673" name="Line 121">
            <a:extLst>
              <a:ext uri="{FF2B5EF4-FFF2-40B4-BE49-F238E27FC236}">
                <a16:creationId xmlns:a16="http://schemas.microsoft.com/office/drawing/2014/main" id="{814BF129-9609-40E6-A3B7-851FAC96043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1281" y="5309641"/>
            <a:ext cx="432000" cy="75168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3674" name="Line 122">
            <a:extLst>
              <a:ext uri="{FF2B5EF4-FFF2-40B4-BE49-F238E27FC236}">
                <a16:creationId xmlns:a16="http://schemas.microsoft.com/office/drawing/2014/main" id="{FA7C7FF1-B173-473E-ADBC-8882E2E618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01281" y="3731401"/>
            <a:ext cx="433440" cy="232992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3675" name="Line 123">
            <a:extLst>
              <a:ext uri="{FF2B5EF4-FFF2-40B4-BE49-F238E27FC236}">
                <a16:creationId xmlns:a16="http://schemas.microsoft.com/office/drawing/2014/main" id="{CFCB7158-C53A-4876-88B4-94D4132255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02720" y="4560841"/>
            <a:ext cx="432000" cy="150048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3676" name="Line 124">
            <a:extLst>
              <a:ext uri="{FF2B5EF4-FFF2-40B4-BE49-F238E27FC236}">
                <a16:creationId xmlns:a16="http://schemas.microsoft.com/office/drawing/2014/main" id="{0657FCDE-E635-49A7-B794-0781483407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02720" y="5306761"/>
            <a:ext cx="432000" cy="75456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3677" name="Oval 125">
            <a:extLst>
              <a:ext uri="{FF2B5EF4-FFF2-40B4-BE49-F238E27FC236}">
                <a16:creationId xmlns:a16="http://schemas.microsoft.com/office/drawing/2014/main" id="{5127AF1D-360C-4598-B21B-E49EDED49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3361" y="3426121"/>
            <a:ext cx="580320" cy="580320"/>
          </a:xfrm>
          <a:prstGeom prst="ellipse">
            <a:avLst/>
          </a:prstGeom>
          <a:noFill/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33"/>
              <a:t>DT</a:t>
            </a:r>
          </a:p>
        </p:txBody>
      </p:sp>
      <p:sp>
        <p:nvSpPr>
          <p:cNvPr id="23678" name="Oval 126">
            <a:extLst>
              <a:ext uri="{FF2B5EF4-FFF2-40B4-BE49-F238E27FC236}">
                <a16:creationId xmlns:a16="http://schemas.microsoft.com/office/drawing/2014/main" id="{DFCCCB6B-6FDF-4890-B83E-47A3C6838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4801" y="4242601"/>
            <a:ext cx="580320" cy="580320"/>
          </a:xfrm>
          <a:prstGeom prst="ellipse">
            <a:avLst/>
          </a:prstGeom>
          <a:noFill/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33"/>
              <a:t>IN</a:t>
            </a:r>
          </a:p>
        </p:txBody>
      </p:sp>
      <p:sp>
        <p:nvSpPr>
          <p:cNvPr id="23679" name="Oval 127">
            <a:extLst>
              <a:ext uri="{FF2B5EF4-FFF2-40B4-BE49-F238E27FC236}">
                <a16:creationId xmlns:a16="http://schemas.microsoft.com/office/drawing/2014/main" id="{98CB052B-A1B3-4550-86D3-075CB6DC4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4801" y="5027401"/>
            <a:ext cx="580320" cy="580320"/>
          </a:xfrm>
          <a:prstGeom prst="ellipse">
            <a:avLst/>
          </a:prstGeom>
          <a:noFill/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33"/>
              <a:t>NN</a:t>
            </a:r>
          </a:p>
        </p:txBody>
      </p:sp>
      <p:sp>
        <p:nvSpPr>
          <p:cNvPr id="23680" name="Text Box 128">
            <a:extLst>
              <a:ext uri="{FF2B5EF4-FFF2-40B4-BE49-F238E27FC236}">
                <a16:creationId xmlns:a16="http://schemas.microsoft.com/office/drawing/2014/main" id="{90FA749D-B235-4766-8BEA-C3CF64E52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5441" y="6363721"/>
            <a:ext cx="338400" cy="313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/>
          <a:lstStyle/>
          <a:p>
            <a:r>
              <a:rPr lang="en-US" altLang="en-US" sz="1633">
                <a:solidFill>
                  <a:srgbClr val="000000"/>
                </a:solidFill>
              </a:rPr>
              <a:t>...</a:t>
            </a:r>
          </a:p>
        </p:txBody>
      </p:sp>
      <p:sp>
        <p:nvSpPr>
          <p:cNvPr id="23681" name="Oval 129">
            <a:extLst>
              <a:ext uri="{FF2B5EF4-FFF2-40B4-BE49-F238E27FC236}">
                <a16:creationId xmlns:a16="http://schemas.microsoft.com/office/drawing/2014/main" id="{94F059C1-2A6B-46FF-99E2-DE605C831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4801" y="5779081"/>
            <a:ext cx="580320" cy="580320"/>
          </a:xfrm>
          <a:prstGeom prst="ellipse">
            <a:avLst/>
          </a:prstGeom>
          <a:noFill/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33"/>
              <a:t>VBD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lide Number Placeholder 5">
            <a:extLst>
              <a:ext uri="{FF2B5EF4-FFF2-40B4-BE49-F238E27FC236}">
                <a16:creationId xmlns:a16="http://schemas.microsoft.com/office/drawing/2014/main" id="{07BD17D4-371E-4AD9-AAE8-EFB8DEC2AB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276D077-7891-4110-891C-E9FECD765260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4577" name="Rectangle 1">
            <a:extLst>
              <a:ext uri="{FF2B5EF4-FFF2-40B4-BE49-F238E27FC236}">
                <a16:creationId xmlns:a16="http://schemas.microsoft.com/office/drawing/2014/main" id="{05D1CE96-1A8D-4AA5-9E0E-5E5BE18968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  <a:ln/>
        </p:spPr>
        <p:txBody>
          <a:bodyPr vert="horz" lIns="91440" tIns="16128" rIns="91440" bIns="45720" rtlCol="0" anchor="ctr">
            <a:normAutofit/>
          </a:bodyPr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 sz="1814"/>
              <a:t>POS tagging</a:t>
            </a:r>
            <a:br>
              <a:rPr lang="en-US" altLang="en-US" sz="1814"/>
            </a:br>
            <a:r>
              <a:rPr lang="en-US" altLang="en-US" sz="1814" b="1"/>
              <a:t>	Viterbi decoding</a:t>
            </a:r>
          </a:p>
        </p:txBody>
      </p:sp>
      <p:sp>
        <p:nvSpPr>
          <p:cNvPr id="24578" name="Oval 2">
            <a:extLst>
              <a:ext uri="{FF2B5EF4-FFF2-40B4-BE49-F238E27FC236}">
                <a16:creationId xmlns:a16="http://schemas.microsoft.com/office/drawing/2014/main" id="{267F9485-83C1-4EF2-83EF-AD98C141B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281" y="2611081"/>
            <a:ext cx="580320" cy="580320"/>
          </a:xfrm>
          <a:prstGeom prst="ellipse">
            <a:avLst/>
          </a:prstGeom>
          <a:noFill/>
          <a:ln w="9525" cap="flat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33"/>
              <a:t>The</a:t>
            </a:r>
          </a:p>
        </p:txBody>
      </p:sp>
      <p:sp>
        <p:nvSpPr>
          <p:cNvPr id="24579" name="Oval 3">
            <a:extLst>
              <a:ext uri="{FF2B5EF4-FFF2-40B4-BE49-F238E27FC236}">
                <a16:creationId xmlns:a16="http://schemas.microsoft.com/office/drawing/2014/main" id="{ACD53D93-9FE4-4311-A01F-781DCD904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3921" y="2611081"/>
            <a:ext cx="580320" cy="580320"/>
          </a:xfrm>
          <a:prstGeom prst="ellipse">
            <a:avLst/>
          </a:prstGeom>
          <a:noFill/>
          <a:ln w="9525" cap="flat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33"/>
              <a:t>cat</a:t>
            </a:r>
          </a:p>
        </p:txBody>
      </p:sp>
      <p:sp>
        <p:nvSpPr>
          <p:cNvPr id="24580" name="Oval 4">
            <a:extLst>
              <a:ext uri="{FF2B5EF4-FFF2-40B4-BE49-F238E27FC236}">
                <a16:creationId xmlns:a16="http://schemas.microsoft.com/office/drawing/2014/main" id="{CE6B7E67-0849-454C-A6DA-D9FF856AE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241" y="2611081"/>
            <a:ext cx="580320" cy="580320"/>
          </a:xfrm>
          <a:prstGeom prst="ellipse">
            <a:avLst/>
          </a:prstGeom>
          <a:noFill/>
          <a:ln w="9525" cap="flat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33"/>
              <a:t>sat</a:t>
            </a:r>
          </a:p>
        </p:txBody>
      </p:sp>
      <p:sp>
        <p:nvSpPr>
          <p:cNvPr id="24581" name="Oval 5">
            <a:extLst>
              <a:ext uri="{FF2B5EF4-FFF2-40B4-BE49-F238E27FC236}">
                <a16:creationId xmlns:a16="http://schemas.microsoft.com/office/drawing/2014/main" id="{6553D249-5125-4407-A118-B521AC33F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561" y="2611081"/>
            <a:ext cx="580320" cy="580320"/>
          </a:xfrm>
          <a:prstGeom prst="ellipse">
            <a:avLst/>
          </a:prstGeom>
          <a:noFill/>
          <a:ln w="9525" cap="flat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33"/>
              <a:t>on</a:t>
            </a:r>
          </a:p>
        </p:txBody>
      </p:sp>
      <p:sp>
        <p:nvSpPr>
          <p:cNvPr id="24582" name="Oval 6">
            <a:extLst>
              <a:ext uri="{FF2B5EF4-FFF2-40B4-BE49-F238E27FC236}">
                <a16:creationId xmlns:a16="http://schemas.microsoft.com/office/drawing/2014/main" id="{4E6FCF11-9547-483A-ADE5-3C51B9CF6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2321" y="2611081"/>
            <a:ext cx="580320" cy="580320"/>
          </a:xfrm>
          <a:prstGeom prst="ellipse">
            <a:avLst/>
          </a:prstGeom>
          <a:noFill/>
          <a:ln w="9525" cap="flat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33"/>
              <a:t>the</a:t>
            </a:r>
          </a:p>
        </p:txBody>
      </p:sp>
      <p:sp>
        <p:nvSpPr>
          <p:cNvPr id="24583" name="Oval 7">
            <a:extLst>
              <a:ext uri="{FF2B5EF4-FFF2-40B4-BE49-F238E27FC236}">
                <a16:creationId xmlns:a16="http://schemas.microsoft.com/office/drawing/2014/main" id="{46E3917F-0884-4402-A134-9D7B587A0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41" y="2612521"/>
            <a:ext cx="580320" cy="580320"/>
          </a:xfrm>
          <a:prstGeom prst="ellipse">
            <a:avLst/>
          </a:prstGeom>
          <a:noFill/>
          <a:ln w="9525" cap="flat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33"/>
              <a:t>mat</a:t>
            </a:r>
          </a:p>
        </p:txBody>
      </p:sp>
      <p:sp>
        <p:nvSpPr>
          <p:cNvPr id="24584" name="Oval 8">
            <a:extLst>
              <a:ext uri="{FF2B5EF4-FFF2-40B4-BE49-F238E27FC236}">
                <a16:creationId xmlns:a16="http://schemas.microsoft.com/office/drawing/2014/main" id="{587A6D1A-5328-409E-8C86-D524DC4C8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281" y="3426121"/>
            <a:ext cx="580320" cy="580320"/>
          </a:xfrm>
          <a:prstGeom prst="ellipse">
            <a:avLst/>
          </a:prstGeom>
          <a:noFill/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33" b="1"/>
              <a:t>DT</a:t>
            </a:r>
          </a:p>
        </p:txBody>
      </p:sp>
      <p:sp>
        <p:nvSpPr>
          <p:cNvPr id="24585" name="Oval 9">
            <a:extLst>
              <a:ext uri="{FF2B5EF4-FFF2-40B4-BE49-F238E27FC236}">
                <a16:creationId xmlns:a16="http://schemas.microsoft.com/office/drawing/2014/main" id="{C83C9899-5473-429E-803D-84FCB2535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281" y="4242601"/>
            <a:ext cx="580320" cy="580320"/>
          </a:xfrm>
          <a:prstGeom prst="ellipse">
            <a:avLst/>
          </a:prstGeom>
          <a:noFill/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33"/>
              <a:t>IN</a:t>
            </a:r>
          </a:p>
        </p:txBody>
      </p:sp>
      <p:sp>
        <p:nvSpPr>
          <p:cNvPr id="24586" name="Oval 10">
            <a:extLst>
              <a:ext uri="{FF2B5EF4-FFF2-40B4-BE49-F238E27FC236}">
                <a16:creationId xmlns:a16="http://schemas.microsoft.com/office/drawing/2014/main" id="{2F74FAEE-EDFE-4956-9B39-667EA6EE0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721" y="5027401"/>
            <a:ext cx="580320" cy="580320"/>
          </a:xfrm>
          <a:prstGeom prst="ellipse">
            <a:avLst/>
          </a:prstGeom>
          <a:noFill/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33"/>
              <a:t>NN</a:t>
            </a:r>
          </a:p>
        </p:txBody>
      </p:sp>
      <p:sp>
        <p:nvSpPr>
          <p:cNvPr id="24587" name="Oval 11">
            <a:extLst>
              <a:ext uri="{FF2B5EF4-FFF2-40B4-BE49-F238E27FC236}">
                <a16:creationId xmlns:a16="http://schemas.microsoft.com/office/drawing/2014/main" id="{092458BE-2DEA-4F65-AB9E-D2F0D76F1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241" y="4244041"/>
            <a:ext cx="580320" cy="580320"/>
          </a:xfrm>
          <a:prstGeom prst="ellipse">
            <a:avLst/>
          </a:prstGeom>
          <a:noFill/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33">
                <a:solidFill>
                  <a:srgbClr val="FF3333"/>
                </a:solidFill>
              </a:rPr>
              <a:t>&lt;S&gt;</a:t>
            </a:r>
          </a:p>
        </p:txBody>
      </p:sp>
      <p:sp>
        <p:nvSpPr>
          <p:cNvPr id="24588" name="Oval 12">
            <a:extLst>
              <a:ext uri="{FF2B5EF4-FFF2-40B4-BE49-F238E27FC236}">
                <a16:creationId xmlns:a16="http://schemas.microsoft.com/office/drawing/2014/main" id="{EC1C0C63-47B6-4F4B-BB02-793B80523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3441" y="4244041"/>
            <a:ext cx="580320" cy="580320"/>
          </a:xfrm>
          <a:prstGeom prst="ellipse">
            <a:avLst/>
          </a:prstGeom>
          <a:noFill/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33">
                <a:solidFill>
                  <a:srgbClr val="FF3333"/>
                </a:solidFill>
              </a:rPr>
              <a:t>&lt;E&gt;</a:t>
            </a:r>
          </a:p>
        </p:txBody>
      </p:sp>
      <p:sp>
        <p:nvSpPr>
          <p:cNvPr id="24589" name="Line 13">
            <a:extLst>
              <a:ext uri="{FF2B5EF4-FFF2-40B4-BE49-F238E27FC236}">
                <a16:creationId xmlns:a16="http://schemas.microsoft.com/office/drawing/2014/main" id="{B54459C7-0391-4977-A53B-EF1C4483CC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0001" y="3897001"/>
            <a:ext cx="676800" cy="666720"/>
          </a:xfrm>
          <a:prstGeom prst="line">
            <a:avLst/>
          </a:prstGeom>
          <a:noFill/>
          <a:ln w="9525" cap="flat">
            <a:solidFill>
              <a:srgbClr val="FF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590" name="Line 14">
            <a:extLst>
              <a:ext uri="{FF2B5EF4-FFF2-40B4-BE49-F238E27FC236}">
                <a16:creationId xmlns:a16="http://schemas.microsoft.com/office/drawing/2014/main" id="{1BA07066-5498-4CE4-B593-5CA8CE852EF5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001" y="4562280"/>
            <a:ext cx="594720" cy="82944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591" name="Line 15">
            <a:extLst>
              <a:ext uri="{FF2B5EF4-FFF2-40B4-BE49-F238E27FC236}">
                <a16:creationId xmlns:a16="http://schemas.microsoft.com/office/drawing/2014/main" id="{4F994804-0716-49F1-8BF6-AB3382691549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001" y="4562281"/>
            <a:ext cx="594720" cy="144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592" name="Line 16">
            <a:extLst>
              <a:ext uri="{FF2B5EF4-FFF2-40B4-BE49-F238E27FC236}">
                <a16:creationId xmlns:a16="http://schemas.microsoft.com/office/drawing/2014/main" id="{7D2B22AA-6475-4756-906A-788DCE97D5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3600" y="3732841"/>
            <a:ext cx="432000" cy="144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593" name="Line 17">
            <a:extLst>
              <a:ext uri="{FF2B5EF4-FFF2-40B4-BE49-F238E27FC236}">
                <a16:creationId xmlns:a16="http://schemas.microsoft.com/office/drawing/2014/main" id="{20EBB09A-C9A7-4B5B-B9DC-DAD1C19F760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3600" y="3732840"/>
            <a:ext cx="432000" cy="82944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594" name="Line 18">
            <a:extLst>
              <a:ext uri="{FF2B5EF4-FFF2-40B4-BE49-F238E27FC236}">
                <a16:creationId xmlns:a16="http://schemas.microsoft.com/office/drawing/2014/main" id="{E23AE197-16C3-4976-B0F0-C968934F75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3600" y="3732840"/>
            <a:ext cx="432000" cy="1658880"/>
          </a:xfrm>
          <a:prstGeom prst="line">
            <a:avLst/>
          </a:prstGeom>
          <a:noFill/>
          <a:ln w="9525" cap="flat">
            <a:solidFill>
              <a:srgbClr val="FF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595" name="Line 19">
            <a:extLst>
              <a:ext uri="{FF2B5EF4-FFF2-40B4-BE49-F238E27FC236}">
                <a16:creationId xmlns:a16="http://schemas.microsoft.com/office/drawing/2014/main" id="{075BB42D-46F1-41A8-8982-5C502584BC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75041" y="3731401"/>
            <a:ext cx="432000" cy="83232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596" name="Line 20">
            <a:extLst>
              <a:ext uri="{FF2B5EF4-FFF2-40B4-BE49-F238E27FC236}">
                <a16:creationId xmlns:a16="http://schemas.microsoft.com/office/drawing/2014/main" id="{29431D55-E82C-48B1-8826-882C673C97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5041" y="4562281"/>
            <a:ext cx="432000" cy="144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597" name="Line 21">
            <a:extLst>
              <a:ext uri="{FF2B5EF4-FFF2-40B4-BE49-F238E27FC236}">
                <a16:creationId xmlns:a16="http://schemas.microsoft.com/office/drawing/2014/main" id="{591F453E-8E90-45DB-93C0-485607DAC6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3600" y="4562280"/>
            <a:ext cx="432000" cy="82944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598" name="Line 22">
            <a:extLst>
              <a:ext uri="{FF2B5EF4-FFF2-40B4-BE49-F238E27FC236}">
                <a16:creationId xmlns:a16="http://schemas.microsoft.com/office/drawing/2014/main" id="{E3062B21-8A26-4377-80CF-9227F97B15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75041" y="3732840"/>
            <a:ext cx="432000" cy="157824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599" name="Line 23">
            <a:extLst>
              <a:ext uri="{FF2B5EF4-FFF2-40B4-BE49-F238E27FC236}">
                <a16:creationId xmlns:a16="http://schemas.microsoft.com/office/drawing/2014/main" id="{BA75A036-936D-4E5B-99E5-4C23A51A88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73600" y="4562280"/>
            <a:ext cx="432000" cy="74880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00" name="Line 24">
            <a:extLst>
              <a:ext uri="{FF2B5EF4-FFF2-40B4-BE49-F238E27FC236}">
                <a16:creationId xmlns:a16="http://schemas.microsoft.com/office/drawing/2014/main" id="{C8ACF99B-834D-47EE-B295-DCE37C113B2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5041" y="5309641"/>
            <a:ext cx="432000" cy="144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01" name="Line 25">
            <a:extLst>
              <a:ext uri="{FF2B5EF4-FFF2-40B4-BE49-F238E27FC236}">
                <a16:creationId xmlns:a16="http://schemas.microsoft.com/office/drawing/2014/main" id="{30B54650-DFF8-4258-830D-5969500FC59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38081" y="3732840"/>
            <a:ext cx="908640" cy="82944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02" name="Line 26">
            <a:extLst>
              <a:ext uri="{FF2B5EF4-FFF2-40B4-BE49-F238E27FC236}">
                <a16:creationId xmlns:a16="http://schemas.microsoft.com/office/drawing/2014/main" id="{53E974B8-2EE6-49CB-A525-92F39B289153}"/>
              </a:ext>
            </a:extLst>
          </p:cNvPr>
          <p:cNvSpPr>
            <a:spLocks noChangeShapeType="1"/>
          </p:cNvSpPr>
          <p:nvPr/>
        </p:nvSpPr>
        <p:spPr bwMode="auto">
          <a:xfrm>
            <a:off x="7138081" y="4562281"/>
            <a:ext cx="908640" cy="144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03" name="Line 27">
            <a:extLst>
              <a:ext uri="{FF2B5EF4-FFF2-40B4-BE49-F238E27FC236}">
                <a16:creationId xmlns:a16="http://schemas.microsoft.com/office/drawing/2014/main" id="{C556C2D3-D17F-42B8-BA57-6253D999DD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38081" y="4562280"/>
            <a:ext cx="907200" cy="748800"/>
          </a:xfrm>
          <a:prstGeom prst="line">
            <a:avLst/>
          </a:prstGeom>
          <a:noFill/>
          <a:ln w="9525" cap="flat">
            <a:solidFill>
              <a:srgbClr val="FF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04" name="Line 28">
            <a:extLst>
              <a:ext uri="{FF2B5EF4-FFF2-40B4-BE49-F238E27FC236}">
                <a16:creationId xmlns:a16="http://schemas.microsoft.com/office/drawing/2014/main" id="{39B291F8-9C49-4B9C-AADF-353B3AB096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8561" y="3318121"/>
            <a:ext cx="6304320" cy="144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05" name="Text Box 29">
            <a:extLst>
              <a:ext uri="{FF2B5EF4-FFF2-40B4-BE49-F238E27FC236}">
                <a16:creationId xmlns:a16="http://schemas.microsoft.com/office/drawing/2014/main" id="{CDF48ECA-D618-408C-BCE9-08BA61395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5361" y="6363721"/>
            <a:ext cx="338400" cy="313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/>
          <a:lstStyle/>
          <a:p>
            <a:r>
              <a:rPr lang="en-US" altLang="en-US" sz="1633">
                <a:solidFill>
                  <a:srgbClr val="000000"/>
                </a:solidFill>
              </a:rPr>
              <a:t>...</a:t>
            </a:r>
          </a:p>
        </p:txBody>
      </p:sp>
      <p:sp>
        <p:nvSpPr>
          <p:cNvPr id="24606" name="Text Box 30">
            <a:extLst>
              <a:ext uri="{FF2B5EF4-FFF2-40B4-BE49-F238E27FC236}">
                <a16:creationId xmlns:a16="http://schemas.microsoft.com/office/drawing/2014/main" id="{36954FFD-9ED3-4833-B59B-89837C611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321" y="1659241"/>
            <a:ext cx="3754080" cy="82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 sz="1633" i="1"/>
              <a:t>argmax</a:t>
            </a:r>
            <a:r>
              <a:rPr lang="en-US" altLang="en-US" sz="1633" b="1" i="1" baseline="-33000"/>
              <a:t>X</a:t>
            </a:r>
            <a:r>
              <a:rPr lang="en-US" altLang="en-US" sz="1633" i="1"/>
              <a:t> P(</a:t>
            </a:r>
            <a:r>
              <a:rPr lang="en-US" altLang="en-US" sz="1633" b="1" i="1"/>
              <a:t>X</a:t>
            </a:r>
            <a:r>
              <a:rPr lang="en-US" altLang="en-US" sz="1633" i="1"/>
              <a:t> | </a:t>
            </a:r>
            <a:r>
              <a:rPr lang="en-US" altLang="en-US" sz="1633" b="1" i="1"/>
              <a:t>O</a:t>
            </a:r>
            <a:r>
              <a:rPr lang="en-US" altLang="en-US" sz="1633" i="1"/>
              <a:t>, </a:t>
            </a:r>
            <a:r>
              <a:rPr lang="en-US" altLang="en-US" sz="1633" b="1" i="1"/>
              <a:t>theta</a:t>
            </a:r>
            <a:r>
              <a:rPr lang="en-US" altLang="en-US" sz="1633" i="1"/>
              <a:t>)</a:t>
            </a:r>
          </a:p>
        </p:txBody>
      </p:sp>
      <p:sp>
        <p:nvSpPr>
          <p:cNvPr id="24607" name="Oval 31">
            <a:extLst>
              <a:ext uri="{FF2B5EF4-FFF2-40B4-BE49-F238E27FC236}">
                <a16:creationId xmlns:a16="http://schemas.microsoft.com/office/drawing/2014/main" id="{A18B764B-6D12-4D46-8A00-599DE8E13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721" y="5779081"/>
            <a:ext cx="580320" cy="580320"/>
          </a:xfrm>
          <a:prstGeom prst="ellipse">
            <a:avLst/>
          </a:prstGeom>
          <a:noFill/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33"/>
              <a:t>VBD</a:t>
            </a:r>
          </a:p>
        </p:txBody>
      </p:sp>
      <p:sp>
        <p:nvSpPr>
          <p:cNvPr id="24608" name="Line 32">
            <a:extLst>
              <a:ext uri="{FF2B5EF4-FFF2-40B4-BE49-F238E27FC236}">
                <a16:creationId xmlns:a16="http://schemas.microsoft.com/office/drawing/2014/main" id="{A1D8DE87-C094-4933-986B-BEB76097F11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5041" y="6059881"/>
            <a:ext cx="432000" cy="144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09" name="Line 33">
            <a:extLst>
              <a:ext uri="{FF2B5EF4-FFF2-40B4-BE49-F238E27FC236}">
                <a16:creationId xmlns:a16="http://schemas.microsoft.com/office/drawing/2014/main" id="{FFC915DE-B232-474F-AB91-9F673EBF7256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001" y="4562281"/>
            <a:ext cx="594720" cy="149328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10" name="Line 34">
            <a:extLst>
              <a:ext uri="{FF2B5EF4-FFF2-40B4-BE49-F238E27FC236}">
                <a16:creationId xmlns:a16="http://schemas.microsoft.com/office/drawing/2014/main" id="{8CDC5FA3-2FAF-425D-B202-C071DE27FF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38081" y="4560841"/>
            <a:ext cx="853920" cy="149616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11" name="Line 35">
            <a:extLst>
              <a:ext uri="{FF2B5EF4-FFF2-40B4-BE49-F238E27FC236}">
                <a16:creationId xmlns:a16="http://schemas.microsoft.com/office/drawing/2014/main" id="{D395989E-B174-4C4D-83FC-AB3B18AC09E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5041" y="3732840"/>
            <a:ext cx="432000" cy="232704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12" name="Line 36">
            <a:extLst>
              <a:ext uri="{FF2B5EF4-FFF2-40B4-BE49-F238E27FC236}">
                <a16:creationId xmlns:a16="http://schemas.microsoft.com/office/drawing/2014/main" id="{299817AC-8C5E-4CC4-A12E-043EDCEF8E5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3601" y="4562280"/>
            <a:ext cx="433440" cy="149760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13" name="Line 37">
            <a:extLst>
              <a:ext uri="{FF2B5EF4-FFF2-40B4-BE49-F238E27FC236}">
                <a16:creationId xmlns:a16="http://schemas.microsoft.com/office/drawing/2014/main" id="{D5E1B0F2-8015-4D56-A9B5-D13672BA78E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5041" y="5309641"/>
            <a:ext cx="432000" cy="75168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14" name="Line 38">
            <a:extLst>
              <a:ext uri="{FF2B5EF4-FFF2-40B4-BE49-F238E27FC236}">
                <a16:creationId xmlns:a16="http://schemas.microsoft.com/office/drawing/2014/main" id="{77FFE4B3-3786-401F-BCDF-DAFB6E684E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73601" y="3731401"/>
            <a:ext cx="433440" cy="232992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15" name="Line 39">
            <a:extLst>
              <a:ext uri="{FF2B5EF4-FFF2-40B4-BE49-F238E27FC236}">
                <a16:creationId xmlns:a16="http://schemas.microsoft.com/office/drawing/2014/main" id="{534102DA-9199-4FCA-8A1B-98CA95C7A7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75041" y="4560841"/>
            <a:ext cx="432000" cy="150048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16" name="Line 40">
            <a:extLst>
              <a:ext uri="{FF2B5EF4-FFF2-40B4-BE49-F238E27FC236}">
                <a16:creationId xmlns:a16="http://schemas.microsoft.com/office/drawing/2014/main" id="{10038931-3519-463A-BCBC-7A081D1CFD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75041" y="5306761"/>
            <a:ext cx="432000" cy="75456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17" name="Oval 41">
            <a:extLst>
              <a:ext uri="{FF2B5EF4-FFF2-40B4-BE49-F238E27FC236}">
                <a16:creationId xmlns:a16="http://schemas.microsoft.com/office/drawing/2014/main" id="{0E80B9F0-DD46-404C-9525-18467287D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7121" y="3426121"/>
            <a:ext cx="580320" cy="580320"/>
          </a:xfrm>
          <a:prstGeom prst="ellipse">
            <a:avLst/>
          </a:prstGeom>
          <a:noFill/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33"/>
              <a:t>DT</a:t>
            </a:r>
          </a:p>
        </p:txBody>
      </p:sp>
      <p:sp>
        <p:nvSpPr>
          <p:cNvPr id="24618" name="Oval 42">
            <a:extLst>
              <a:ext uri="{FF2B5EF4-FFF2-40B4-BE49-F238E27FC236}">
                <a16:creationId xmlns:a16="http://schemas.microsoft.com/office/drawing/2014/main" id="{565E74B0-0AD7-4C50-8537-D34A83B61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7121" y="4242601"/>
            <a:ext cx="580320" cy="580320"/>
          </a:xfrm>
          <a:prstGeom prst="ellipse">
            <a:avLst/>
          </a:prstGeom>
          <a:noFill/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33"/>
              <a:t>IN</a:t>
            </a:r>
          </a:p>
        </p:txBody>
      </p:sp>
      <p:sp>
        <p:nvSpPr>
          <p:cNvPr id="24619" name="Oval 43">
            <a:extLst>
              <a:ext uri="{FF2B5EF4-FFF2-40B4-BE49-F238E27FC236}">
                <a16:creationId xmlns:a16="http://schemas.microsoft.com/office/drawing/2014/main" id="{F46F654D-1B4A-4BD3-B8EB-265B2D21D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7121" y="5027401"/>
            <a:ext cx="580320" cy="580320"/>
          </a:xfrm>
          <a:prstGeom prst="ellipse">
            <a:avLst/>
          </a:prstGeom>
          <a:noFill/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33" b="1"/>
              <a:t>NN</a:t>
            </a:r>
          </a:p>
        </p:txBody>
      </p:sp>
      <p:sp>
        <p:nvSpPr>
          <p:cNvPr id="24620" name="Line 44">
            <a:extLst>
              <a:ext uri="{FF2B5EF4-FFF2-40B4-BE49-F238E27FC236}">
                <a16:creationId xmlns:a16="http://schemas.microsoft.com/office/drawing/2014/main" id="{2C754175-E2F3-4642-A528-F44D55C5CD5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7441" y="3732841"/>
            <a:ext cx="432000" cy="144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21" name="Line 45">
            <a:extLst>
              <a:ext uri="{FF2B5EF4-FFF2-40B4-BE49-F238E27FC236}">
                <a16:creationId xmlns:a16="http://schemas.microsoft.com/office/drawing/2014/main" id="{1C22AA62-C48F-4EAE-8821-9641B2EF798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7441" y="3732840"/>
            <a:ext cx="432000" cy="82944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22" name="Line 46">
            <a:extLst>
              <a:ext uri="{FF2B5EF4-FFF2-40B4-BE49-F238E27FC236}">
                <a16:creationId xmlns:a16="http://schemas.microsoft.com/office/drawing/2014/main" id="{63324551-08D0-4AF7-8B2C-200556D850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7441" y="3732840"/>
            <a:ext cx="432000" cy="165888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23" name="Line 47">
            <a:extLst>
              <a:ext uri="{FF2B5EF4-FFF2-40B4-BE49-F238E27FC236}">
                <a16:creationId xmlns:a16="http://schemas.microsoft.com/office/drawing/2014/main" id="{96C85505-749E-456C-8D79-58A90C8BBC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97441" y="3731401"/>
            <a:ext cx="432000" cy="83232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24" name="Line 48">
            <a:extLst>
              <a:ext uri="{FF2B5EF4-FFF2-40B4-BE49-F238E27FC236}">
                <a16:creationId xmlns:a16="http://schemas.microsoft.com/office/drawing/2014/main" id="{685D4035-F4D4-4940-AB6E-583B53A1802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7441" y="4562281"/>
            <a:ext cx="432000" cy="144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25" name="Line 49">
            <a:extLst>
              <a:ext uri="{FF2B5EF4-FFF2-40B4-BE49-F238E27FC236}">
                <a16:creationId xmlns:a16="http://schemas.microsoft.com/office/drawing/2014/main" id="{C532CBBC-6E3F-4B51-A305-92DBE30E154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7441" y="4562280"/>
            <a:ext cx="432000" cy="82944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26" name="Line 50">
            <a:extLst>
              <a:ext uri="{FF2B5EF4-FFF2-40B4-BE49-F238E27FC236}">
                <a16:creationId xmlns:a16="http://schemas.microsoft.com/office/drawing/2014/main" id="{9751F82E-DB5D-48F4-A8E9-418B439B0D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97441" y="3732840"/>
            <a:ext cx="432000" cy="157824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27" name="Line 51">
            <a:extLst>
              <a:ext uri="{FF2B5EF4-FFF2-40B4-BE49-F238E27FC236}">
                <a16:creationId xmlns:a16="http://schemas.microsoft.com/office/drawing/2014/main" id="{4FFDD7E0-50A3-4E7A-8DF8-3E3708135E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97441" y="4562280"/>
            <a:ext cx="432000" cy="74880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28" name="Line 52">
            <a:extLst>
              <a:ext uri="{FF2B5EF4-FFF2-40B4-BE49-F238E27FC236}">
                <a16:creationId xmlns:a16="http://schemas.microsoft.com/office/drawing/2014/main" id="{8E538EA3-CE25-4EAB-9F4A-59933454B4E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7441" y="5309641"/>
            <a:ext cx="432000" cy="144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29" name="Text Box 53">
            <a:extLst>
              <a:ext uri="{FF2B5EF4-FFF2-40B4-BE49-F238E27FC236}">
                <a16:creationId xmlns:a16="http://schemas.microsoft.com/office/drawing/2014/main" id="{88E1B759-CC58-46FE-A5B9-C734DE674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9201" y="6363721"/>
            <a:ext cx="338400" cy="313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/>
          <a:lstStyle/>
          <a:p>
            <a:r>
              <a:rPr lang="en-US" altLang="en-US" sz="1633">
                <a:solidFill>
                  <a:srgbClr val="000000"/>
                </a:solidFill>
              </a:rPr>
              <a:t>...</a:t>
            </a:r>
          </a:p>
        </p:txBody>
      </p:sp>
      <p:sp>
        <p:nvSpPr>
          <p:cNvPr id="24630" name="Oval 54">
            <a:extLst>
              <a:ext uri="{FF2B5EF4-FFF2-40B4-BE49-F238E27FC236}">
                <a16:creationId xmlns:a16="http://schemas.microsoft.com/office/drawing/2014/main" id="{8D0048E7-066D-49DC-B24A-71DA79F07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7121" y="5779081"/>
            <a:ext cx="580320" cy="580320"/>
          </a:xfrm>
          <a:prstGeom prst="ellipse">
            <a:avLst/>
          </a:prstGeom>
          <a:noFill/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33"/>
              <a:t>VBD</a:t>
            </a:r>
          </a:p>
        </p:txBody>
      </p:sp>
      <p:sp>
        <p:nvSpPr>
          <p:cNvPr id="24631" name="Line 55">
            <a:extLst>
              <a:ext uri="{FF2B5EF4-FFF2-40B4-BE49-F238E27FC236}">
                <a16:creationId xmlns:a16="http://schemas.microsoft.com/office/drawing/2014/main" id="{6D6B8D41-4334-49B0-8D63-0C582E31391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8880" y="6059881"/>
            <a:ext cx="432000" cy="144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32" name="Line 56">
            <a:extLst>
              <a:ext uri="{FF2B5EF4-FFF2-40B4-BE49-F238E27FC236}">
                <a16:creationId xmlns:a16="http://schemas.microsoft.com/office/drawing/2014/main" id="{FC4A5B6C-7E85-4AFC-8FCA-6FA89B02F1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7441" y="3732840"/>
            <a:ext cx="432000" cy="232704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33" name="Line 57">
            <a:extLst>
              <a:ext uri="{FF2B5EF4-FFF2-40B4-BE49-F238E27FC236}">
                <a16:creationId xmlns:a16="http://schemas.microsoft.com/office/drawing/2014/main" id="{48C35621-464F-4319-89F4-AA668437A02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7441" y="4562280"/>
            <a:ext cx="433440" cy="149760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34" name="Line 58">
            <a:extLst>
              <a:ext uri="{FF2B5EF4-FFF2-40B4-BE49-F238E27FC236}">
                <a16:creationId xmlns:a16="http://schemas.microsoft.com/office/drawing/2014/main" id="{6CF3E7FB-1DEB-4B08-B2EC-9CBAE20D8F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7441" y="5309641"/>
            <a:ext cx="432000" cy="751680"/>
          </a:xfrm>
          <a:prstGeom prst="line">
            <a:avLst/>
          </a:prstGeom>
          <a:noFill/>
          <a:ln w="9525" cap="flat">
            <a:solidFill>
              <a:srgbClr val="FF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35" name="Line 59">
            <a:extLst>
              <a:ext uri="{FF2B5EF4-FFF2-40B4-BE49-F238E27FC236}">
                <a16:creationId xmlns:a16="http://schemas.microsoft.com/office/drawing/2014/main" id="{2762BD31-8DAE-4375-A83B-DFA35902F2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97441" y="3731401"/>
            <a:ext cx="433440" cy="232992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36" name="Line 60">
            <a:extLst>
              <a:ext uri="{FF2B5EF4-FFF2-40B4-BE49-F238E27FC236}">
                <a16:creationId xmlns:a16="http://schemas.microsoft.com/office/drawing/2014/main" id="{FC22709B-0506-400F-9AC7-F43D597C88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98880" y="4560841"/>
            <a:ext cx="432000" cy="150048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37" name="Line 61">
            <a:extLst>
              <a:ext uri="{FF2B5EF4-FFF2-40B4-BE49-F238E27FC236}">
                <a16:creationId xmlns:a16="http://schemas.microsoft.com/office/drawing/2014/main" id="{7B4FE9B9-2307-44A3-B034-8FFEC01A4C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98880" y="5306761"/>
            <a:ext cx="432000" cy="75456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38" name="Oval 62">
            <a:extLst>
              <a:ext uri="{FF2B5EF4-FFF2-40B4-BE49-F238E27FC236}">
                <a16:creationId xmlns:a16="http://schemas.microsoft.com/office/drawing/2014/main" id="{665FD34C-365B-4525-9B67-B44F3C16B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9521" y="3426121"/>
            <a:ext cx="580320" cy="580320"/>
          </a:xfrm>
          <a:prstGeom prst="ellipse">
            <a:avLst/>
          </a:prstGeom>
          <a:noFill/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33"/>
              <a:t>DT</a:t>
            </a:r>
          </a:p>
        </p:txBody>
      </p:sp>
      <p:sp>
        <p:nvSpPr>
          <p:cNvPr id="24639" name="Oval 63">
            <a:extLst>
              <a:ext uri="{FF2B5EF4-FFF2-40B4-BE49-F238E27FC236}">
                <a16:creationId xmlns:a16="http://schemas.microsoft.com/office/drawing/2014/main" id="{29528011-CA35-4A89-8C05-E517A2678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9521" y="4242601"/>
            <a:ext cx="580320" cy="580320"/>
          </a:xfrm>
          <a:prstGeom prst="ellipse">
            <a:avLst/>
          </a:prstGeom>
          <a:noFill/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33"/>
              <a:t>IN</a:t>
            </a:r>
          </a:p>
        </p:txBody>
      </p:sp>
      <p:sp>
        <p:nvSpPr>
          <p:cNvPr id="24640" name="Oval 64">
            <a:extLst>
              <a:ext uri="{FF2B5EF4-FFF2-40B4-BE49-F238E27FC236}">
                <a16:creationId xmlns:a16="http://schemas.microsoft.com/office/drawing/2014/main" id="{0153F6AF-AE3D-4CB6-AE53-93DE25E1E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961" y="5027401"/>
            <a:ext cx="580320" cy="580320"/>
          </a:xfrm>
          <a:prstGeom prst="ellipse">
            <a:avLst/>
          </a:prstGeom>
          <a:noFill/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33"/>
              <a:t>NN</a:t>
            </a:r>
          </a:p>
        </p:txBody>
      </p:sp>
      <p:sp>
        <p:nvSpPr>
          <p:cNvPr id="24641" name="Line 65">
            <a:extLst>
              <a:ext uri="{FF2B5EF4-FFF2-40B4-BE49-F238E27FC236}">
                <a16:creationId xmlns:a16="http://schemas.microsoft.com/office/drawing/2014/main" id="{777906B2-57B4-4BB7-8A8C-FADB5EF2A13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9841" y="3732841"/>
            <a:ext cx="432000" cy="144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42" name="Line 66">
            <a:extLst>
              <a:ext uri="{FF2B5EF4-FFF2-40B4-BE49-F238E27FC236}">
                <a16:creationId xmlns:a16="http://schemas.microsoft.com/office/drawing/2014/main" id="{87CD0EA3-0EA2-4562-A6D3-E2A3F78C79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9841" y="3732840"/>
            <a:ext cx="432000" cy="82944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43" name="Line 67">
            <a:extLst>
              <a:ext uri="{FF2B5EF4-FFF2-40B4-BE49-F238E27FC236}">
                <a16:creationId xmlns:a16="http://schemas.microsoft.com/office/drawing/2014/main" id="{314D473F-D38E-4599-9E8B-8F0EE41528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9841" y="3732840"/>
            <a:ext cx="432000" cy="165888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44" name="Line 68">
            <a:extLst>
              <a:ext uri="{FF2B5EF4-FFF2-40B4-BE49-F238E27FC236}">
                <a16:creationId xmlns:a16="http://schemas.microsoft.com/office/drawing/2014/main" id="{5624F13F-272F-4BB7-90DD-E708937847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21280" y="3731401"/>
            <a:ext cx="432000" cy="83232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45" name="Line 69">
            <a:extLst>
              <a:ext uri="{FF2B5EF4-FFF2-40B4-BE49-F238E27FC236}">
                <a16:creationId xmlns:a16="http://schemas.microsoft.com/office/drawing/2014/main" id="{5C5E070F-3258-47A9-ABBB-10AB0A54C7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1280" y="4562281"/>
            <a:ext cx="432000" cy="144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46" name="Line 70">
            <a:extLst>
              <a:ext uri="{FF2B5EF4-FFF2-40B4-BE49-F238E27FC236}">
                <a16:creationId xmlns:a16="http://schemas.microsoft.com/office/drawing/2014/main" id="{E50672C9-E41D-402C-A46E-D00E2E7FA21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9841" y="4562280"/>
            <a:ext cx="432000" cy="82944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47" name="Line 71">
            <a:extLst>
              <a:ext uri="{FF2B5EF4-FFF2-40B4-BE49-F238E27FC236}">
                <a16:creationId xmlns:a16="http://schemas.microsoft.com/office/drawing/2014/main" id="{0151AA78-B598-4A81-811C-ECBD3FBA9E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21280" y="3732840"/>
            <a:ext cx="432000" cy="157824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48" name="Line 72">
            <a:extLst>
              <a:ext uri="{FF2B5EF4-FFF2-40B4-BE49-F238E27FC236}">
                <a16:creationId xmlns:a16="http://schemas.microsoft.com/office/drawing/2014/main" id="{98F3B275-1D67-4E2C-9689-A7F4D35092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9841" y="4562280"/>
            <a:ext cx="432000" cy="74880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49" name="Line 73">
            <a:extLst>
              <a:ext uri="{FF2B5EF4-FFF2-40B4-BE49-F238E27FC236}">
                <a16:creationId xmlns:a16="http://schemas.microsoft.com/office/drawing/2014/main" id="{6FFF1DBC-E9AF-4100-A634-2548BBAB36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1280" y="5309641"/>
            <a:ext cx="432000" cy="144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50" name="Text Box 74">
            <a:extLst>
              <a:ext uri="{FF2B5EF4-FFF2-40B4-BE49-F238E27FC236}">
                <a16:creationId xmlns:a16="http://schemas.microsoft.com/office/drawing/2014/main" id="{E2FB9410-3703-433D-944F-6BF3CF79B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1601" y="6363721"/>
            <a:ext cx="338400" cy="313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/>
          <a:lstStyle/>
          <a:p>
            <a:r>
              <a:rPr lang="en-US" altLang="en-US" sz="1633">
                <a:solidFill>
                  <a:srgbClr val="000000"/>
                </a:solidFill>
              </a:rPr>
              <a:t>...</a:t>
            </a:r>
          </a:p>
        </p:txBody>
      </p:sp>
      <p:sp>
        <p:nvSpPr>
          <p:cNvPr id="24651" name="Oval 75">
            <a:extLst>
              <a:ext uri="{FF2B5EF4-FFF2-40B4-BE49-F238E27FC236}">
                <a16:creationId xmlns:a16="http://schemas.microsoft.com/office/drawing/2014/main" id="{D8419979-149E-4CA0-A8C4-9A0782171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961" y="5779081"/>
            <a:ext cx="580320" cy="580320"/>
          </a:xfrm>
          <a:prstGeom prst="ellipse">
            <a:avLst/>
          </a:prstGeom>
          <a:noFill/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33" b="1"/>
              <a:t>VBD</a:t>
            </a:r>
          </a:p>
        </p:txBody>
      </p:sp>
      <p:sp>
        <p:nvSpPr>
          <p:cNvPr id="24652" name="Line 76">
            <a:extLst>
              <a:ext uri="{FF2B5EF4-FFF2-40B4-BE49-F238E27FC236}">
                <a16:creationId xmlns:a16="http://schemas.microsoft.com/office/drawing/2014/main" id="{F783A848-271E-4D9F-9CD4-82BF94D91A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1280" y="6059881"/>
            <a:ext cx="432000" cy="144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53" name="Line 77">
            <a:extLst>
              <a:ext uri="{FF2B5EF4-FFF2-40B4-BE49-F238E27FC236}">
                <a16:creationId xmlns:a16="http://schemas.microsoft.com/office/drawing/2014/main" id="{BC734694-75AA-4D80-83E8-2C9289C8F4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1280" y="3732840"/>
            <a:ext cx="432000" cy="232704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54" name="Line 78">
            <a:extLst>
              <a:ext uri="{FF2B5EF4-FFF2-40B4-BE49-F238E27FC236}">
                <a16:creationId xmlns:a16="http://schemas.microsoft.com/office/drawing/2014/main" id="{ADBD6F1E-4AAB-45B6-BEBE-CE75A692FD6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9841" y="4562280"/>
            <a:ext cx="433440" cy="149760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55" name="Line 79">
            <a:extLst>
              <a:ext uri="{FF2B5EF4-FFF2-40B4-BE49-F238E27FC236}">
                <a16:creationId xmlns:a16="http://schemas.microsoft.com/office/drawing/2014/main" id="{3815E464-2FEB-4088-85AB-D41A97A7CBB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1280" y="5309641"/>
            <a:ext cx="432000" cy="75168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56" name="Line 80">
            <a:extLst>
              <a:ext uri="{FF2B5EF4-FFF2-40B4-BE49-F238E27FC236}">
                <a16:creationId xmlns:a16="http://schemas.microsoft.com/office/drawing/2014/main" id="{60463689-2E7C-4605-99B5-E5E1AC2509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9841" y="3731401"/>
            <a:ext cx="433440" cy="232992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57" name="Line 81">
            <a:extLst>
              <a:ext uri="{FF2B5EF4-FFF2-40B4-BE49-F238E27FC236}">
                <a16:creationId xmlns:a16="http://schemas.microsoft.com/office/drawing/2014/main" id="{92C2F34F-7043-4377-B330-F8799C37D0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21280" y="4560841"/>
            <a:ext cx="432000" cy="1500480"/>
          </a:xfrm>
          <a:prstGeom prst="line">
            <a:avLst/>
          </a:prstGeom>
          <a:noFill/>
          <a:ln w="9525" cap="flat">
            <a:solidFill>
              <a:srgbClr val="FF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58" name="Line 82">
            <a:extLst>
              <a:ext uri="{FF2B5EF4-FFF2-40B4-BE49-F238E27FC236}">
                <a16:creationId xmlns:a16="http://schemas.microsoft.com/office/drawing/2014/main" id="{4B33193C-E925-4B37-9417-D28C95BE43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21280" y="5306761"/>
            <a:ext cx="432000" cy="75456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59" name="Oval 83">
            <a:extLst>
              <a:ext uri="{FF2B5EF4-FFF2-40B4-BE49-F238E27FC236}">
                <a16:creationId xmlns:a16="http://schemas.microsoft.com/office/drawing/2014/main" id="{B237648D-8AF7-4174-ABA7-D56BB7E01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241" y="3426121"/>
            <a:ext cx="580320" cy="580320"/>
          </a:xfrm>
          <a:prstGeom prst="ellipse">
            <a:avLst/>
          </a:prstGeom>
          <a:noFill/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33"/>
              <a:t>DT</a:t>
            </a:r>
          </a:p>
        </p:txBody>
      </p:sp>
      <p:sp>
        <p:nvSpPr>
          <p:cNvPr id="24660" name="Oval 84">
            <a:extLst>
              <a:ext uri="{FF2B5EF4-FFF2-40B4-BE49-F238E27FC236}">
                <a16:creationId xmlns:a16="http://schemas.microsoft.com/office/drawing/2014/main" id="{9EA91DCF-45D0-4152-800F-968904098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241" y="4242601"/>
            <a:ext cx="580320" cy="580320"/>
          </a:xfrm>
          <a:prstGeom prst="ellipse">
            <a:avLst/>
          </a:prstGeom>
          <a:noFill/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33" b="1"/>
              <a:t>IN</a:t>
            </a:r>
          </a:p>
        </p:txBody>
      </p:sp>
      <p:sp>
        <p:nvSpPr>
          <p:cNvPr id="24661" name="Oval 85">
            <a:extLst>
              <a:ext uri="{FF2B5EF4-FFF2-40B4-BE49-F238E27FC236}">
                <a16:creationId xmlns:a16="http://schemas.microsoft.com/office/drawing/2014/main" id="{9A4B5DB9-C15F-4ABE-843C-BF1B37939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241" y="5027401"/>
            <a:ext cx="580320" cy="580320"/>
          </a:xfrm>
          <a:prstGeom prst="ellipse">
            <a:avLst/>
          </a:prstGeom>
          <a:noFill/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33"/>
              <a:t>NN</a:t>
            </a:r>
          </a:p>
        </p:txBody>
      </p:sp>
      <p:sp>
        <p:nvSpPr>
          <p:cNvPr id="24662" name="Line 86">
            <a:extLst>
              <a:ext uri="{FF2B5EF4-FFF2-40B4-BE49-F238E27FC236}">
                <a16:creationId xmlns:a16="http://schemas.microsoft.com/office/drawing/2014/main" id="{064C4F6A-BDD7-4435-8178-DF015631166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0561" y="3732841"/>
            <a:ext cx="432000" cy="144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63" name="Line 87">
            <a:extLst>
              <a:ext uri="{FF2B5EF4-FFF2-40B4-BE49-F238E27FC236}">
                <a16:creationId xmlns:a16="http://schemas.microsoft.com/office/drawing/2014/main" id="{75E9AE1E-5367-4E95-8316-BBD875109FC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0561" y="3732840"/>
            <a:ext cx="432000" cy="82944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64" name="Line 88">
            <a:extLst>
              <a:ext uri="{FF2B5EF4-FFF2-40B4-BE49-F238E27FC236}">
                <a16:creationId xmlns:a16="http://schemas.microsoft.com/office/drawing/2014/main" id="{9B3EC296-4CD1-4AFE-AC0A-67C20545E3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0561" y="3732840"/>
            <a:ext cx="432000" cy="165888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65" name="Line 89">
            <a:extLst>
              <a:ext uri="{FF2B5EF4-FFF2-40B4-BE49-F238E27FC236}">
                <a16:creationId xmlns:a16="http://schemas.microsoft.com/office/drawing/2014/main" id="{58718505-B67C-4820-8BFF-831C87F127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10561" y="3731401"/>
            <a:ext cx="432000" cy="832320"/>
          </a:xfrm>
          <a:prstGeom prst="line">
            <a:avLst/>
          </a:prstGeom>
          <a:noFill/>
          <a:ln w="9525" cap="flat">
            <a:solidFill>
              <a:srgbClr val="FF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66" name="Line 90">
            <a:extLst>
              <a:ext uri="{FF2B5EF4-FFF2-40B4-BE49-F238E27FC236}">
                <a16:creationId xmlns:a16="http://schemas.microsoft.com/office/drawing/2014/main" id="{9EBDE7E0-0389-4FBB-938A-71669DC653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0561" y="4562281"/>
            <a:ext cx="432000" cy="144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67" name="Line 91">
            <a:extLst>
              <a:ext uri="{FF2B5EF4-FFF2-40B4-BE49-F238E27FC236}">
                <a16:creationId xmlns:a16="http://schemas.microsoft.com/office/drawing/2014/main" id="{48C7FC62-E7FA-438F-99AD-3E850E77C80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0561" y="4562280"/>
            <a:ext cx="432000" cy="82944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68" name="Line 92">
            <a:extLst>
              <a:ext uri="{FF2B5EF4-FFF2-40B4-BE49-F238E27FC236}">
                <a16:creationId xmlns:a16="http://schemas.microsoft.com/office/drawing/2014/main" id="{29EA1E55-8CB9-4F52-9E0D-6B037AA0BD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12000" y="3732840"/>
            <a:ext cx="432000" cy="157824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69" name="Line 93">
            <a:extLst>
              <a:ext uri="{FF2B5EF4-FFF2-40B4-BE49-F238E27FC236}">
                <a16:creationId xmlns:a16="http://schemas.microsoft.com/office/drawing/2014/main" id="{14721AA6-DF59-4C0C-A678-34299A44B5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10561" y="4562280"/>
            <a:ext cx="432000" cy="74880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70" name="Line 94">
            <a:extLst>
              <a:ext uri="{FF2B5EF4-FFF2-40B4-BE49-F238E27FC236}">
                <a16:creationId xmlns:a16="http://schemas.microsoft.com/office/drawing/2014/main" id="{89A39C58-6D5B-4191-A372-2E4DBBF5DF2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2000" y="5309641"/>
            <a:ext cx="432000" cy="144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71" name="Text Box 95">
            <a:extLst>
              <a:ext uri="{FF2B5EF4-FFF2-40B4-BE49-F238E27FC236}">
                <a16:creationId xmlns:a16="http://schemas.microsoft.com/office/drawing/2014/main" id="{E17A99BA-7CCA-44C2-AFAC-3C78C8CA0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2321" y="6363721"/>
            <a:ext cx="338400" cy="313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/>
          <a:lstStyle/>
          <a:p>
            <a:r>
              <a:rPr lang="en-US" altLang="en-US" sz="1633">
                <a:solidFill>
                  <a:srgbClr val="000000"/>
                </a:solidFill>
              </a:rPr>
              <a:t>...</a:t>
            </a:r>
          </a:p>
        </p:txBody>
      </p:sp>
      <p:sp>
        <p:nvSpPr>
          <p:cNvPr id="24672" name="Oval 96">
            <a:extLst>
              <a:ext uri="{FF2B5EF4-FFF2-40B4-BE49-F238E27FC236}">
                <a16:creationId xmlns:a16="http://schemas.microsoft.com/office/drawing/2014/main" id="{A432F333-D796-4690-A365-1EF5425A1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1681" y="5779081"/>
            <a:ext cx="580320" cy="580320"/>
          </a:xfrm>
          <a:prstGeom prst="ellipse">
            <a:avLst/>
          </a:prstGeom>
          <a:noFill/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33"/>
              <a:t>VBD</a:t>
            </a:r>
          </a:p>
        </p:txBody>
      </p:sp>
      <p:sp>
        <p:nvSpPr>
          <p:cNvPr id="24673" name="Line 97">
            <a:extLst>
              <a:ext uri="{FF2B5EF4-FFF2-40B4-BE49-F238E27FC236}">
                <a16:creationId xmlns:a16="http://schemas.microsoft.com/office/drawing/2014/main" id="{2B5AA30B-D1B6-4CDB-B008-D440EBFFC2E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2000" y="6059881"/>
            <a:ext cx="432000" cy="144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74" name="Line 98">
            <a:extLst>
              <a:ext uri="{FF2B5EF4-FFF2-40B4-BE49-F238E27FC236}">
                <a16:creationId xmlns:a16="http://schemas.microsoft.com/office/drawing/2014/main" id="{0ADDD367-A0E2-42EB-BDF9-FE54955EB5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2000" y="3732840"/>
            <a:ext cx="432000" cy="232704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75" name="Line 99">
            <a:extLst>
              <a:ext uri="{FF2B5EF4-FFF2-40B4-BE49-F238E27FC236}">
                <a16:creationId xmlns:a16="http://schemas.microsoft.com/office/drawing/2014/main" id="{99D9C6C8-C58C-470C-97F9-140A728D08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0561" y="4562280"/>
            <a:ext cx="433440" cy="149760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76" name="Line 100">
            <a:extLst>
              <a:ext uri="{FF2B5EF4-FFF2-40B4-BE49-F238E27FC236}">
                <a16:creationId xmlns:a16="http://schemas.microsoft.com/office/drawing/2014/main" id="{DD05C764-7809-48B1-B55D-FED82F6A39E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2000" y="5309641"/>
            <a:ext cx="432000" cy="75168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77" name="Line 101">
            <a:extLst>
              <a:ext uri="{FF2B5EF4-FFF2-40B4-BE49-F238E27FC236}">
                <a16:creationId xmlns:a16="http://schemas.microsoft.com/office/drawing/2014/main" id="{97AC852D-6FE2-4992-A1AD-8877E5F280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10561" y="3731401"/>
            <a:ext cx="433440" cy="232992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78" name="Line 102">
            <a:extLst>
              <a:ext uri="{FF2B5EF4-FFF2-40B4-BE49-F238E27FC236}">
                <a16:creationId xmlns:a16="http://schemas.microsoft.com/office/drawing/2014/main" id="{141EAB33-52E5-4685-81FA-388428B449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12000" y="4560841"/>
            <a:ext cx="432000" cy="150048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79" name="Line 103">
            <a:extLst>
              <a:ext uri="{FF2B5EF4-FFF2-40B4-BE49-F238E27FC236}">
                <a16:creationId xmlns:a16="http://schemas.microsoft.com/office/drawing/2014/main" id="{4266FBBE-42F7-463D-8C06-5C806FC454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12000" y="5306761"/>
            <a:ext cx="432000" cy="75456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80" name="Oval 104">
            <a:extLst>
              <a:ext uri="{FF2B5EF4-FFF2-40B4-BE49-F238E27FC236}">
                <a16:creationId xmlns:a16="http://schemas.microsoft.com/office/drawing/2014/main" id="{7951EDC0-E11C-487C-8DCC-F0DE65788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0961" y="3426121"/>
            <a:ext cx="580320" cy="580320"/>
          </a:xfrm>
          <a:prstGeom prst="ellipse">
            <a:avLst/>
          </a:prstGeom>
          <a:noFill/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33" b="1"/>
              <a:t>DT</a:t>
            </a:r>
          </a:p>
        </p:txBody>
      </p:sp>
      <p:sp>
        <p:nvSpPr>
          <p:cNvPr id="24681" name="Oval 105">
            <a:extLst>
              <a:ext uri="{FF2B5EF4-FFF2-40B4-BE49-F238E27FC236}">
                <a16:creationId xmlns:a16="http://schemas.microsoft.com/office/drawing/2014/main" id="{E70A8EDA-96FD-4302-8772-D107A23BC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0961" y="4242601"/>
            <a:ext cx="580320" cy="580320"/>
          </a:xfrm>
          <a:prstGeom prst="ellipse">
            <a:avLst/>
          </a:prstGeom>
          <a:noFill/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33"/>
              <a:t>IN</a:t>
            </a:r>
          </a:p>
        </p:txBody>
      </p:sp>
      <p:sp>
        <p:nvSpPr>
          <p:cNvPr id="24682" name="Oval 106">
            <a:extLst>
              <a:ext uri="{FF2B5EF4-FFF2-40B4-BE49-F238E27FC236}">
                <a16:creationId xmlns:a16="http://schemas.microsoft.com/office/drawing/2014/main" id="{A760C243-4737-4409-A002-D46D83DCC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0961" y="5027401"/>
            <a:ext cx="580320" cy="580320"/>
          </a:xfrm>
          <a:prstGeom prst="ellipse">
            <a:avLst/>
          </a:prstGeom>
          <a:noFill/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33"/>
              <a:t>NN</a:t>
            </a:r>
          </a:p>
        </p:txBody>
      </p:sp>
      <p:sp>
        <p:nvSpPr>
          <p:cNvPr id="24683" name="Line 107">
            <a:extLst>
              <a:ext uri="{FF2B5EF4-FFF2-40B4-BE49-F238E27FC236}">
                <a16:creationId xmlns:a16="http://schemas.microsoft.com/office/drawing/2014/main" id="{9B95F3E7-B4F6-4DA8-BB0E-1FBB75A216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1281" y="3732841"/>
            <a:ext cx="432000" cy="144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84" name="Line 108">
            <a:extLst>
              <a:ext uri="{FF2B5EF4-FFF2-40B4-BE49-F238E27FC236}">
                <a16:creationId xmlns:a16="http://schemas.microsoft.com/office/drawing/2014/main" id="{A367074A-2042-46FC-AE85-4F7B8D28ECB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1281" y="3732840"/>
            <a:ext cx="432000" cy="82944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85" name="Line 109">
            <a:extLst>
              <a:ext uri="{FF2B5EF4-FFF2-40B4-BE49-F238E27FC236}">
                <a16:creationId xmlns:a16="http://schemas.microsoft.com/office/drawing/2014/main" id="{1C60EAA5-DE8A-42CE-B2DA-11A7E0D2933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1281" y="3732840"/>
            <a:ext cx="432000" cy="1658880"/>
          </a:xfrm>
          <a:prstGeom prst="line">
            <a:avLst/>
          </a:prstGeom>
          <a:noFill/>
          <a:ln w="9525" cap="flat">
            <a:solidFill>
              <a:srgbClr val="FF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86" name="Line 110">
            <a:extLst>
              <a:ext uri="{FF2B5EF4-FFF2-40B4-BE49-F238E27FC236}">
                <a16:creationId xmlns:a16="http://schemas.microsoft.com/office/drawing/2014/main" id="{3A76AB2A-816B-4C08-8FC9-7E07331FEA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01281" y="3731401"/>
            <a:ext cx="432000" cy="83232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87" name="Line 111">
            <a:extLst>
              <a:ext uri="{FF2B5EF4-FFF2-40B4-BE49-F238E27FC236}">
                <a16:creationId xmlns:a16="http://schemas.microsoft.com/office/drawing/2014/main" id="{9B572F1C-4665-4AF6-86B3-3F2F9DC155E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1281" y="4562281"/>
            <a:ext cx="432000" cy="144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88" name="Line 112">
            <a:extLst>
              <a:ext uri="{FF2B5EF4-FFF2-40B4-BE49-F238E27FC236}">
                <a16:creationId xmlns:a16="http://schemas.microsoft.com/office/drawing/2014/main" id="{E95A0DC3-6399-4ECA-9FD4-AC9C8CF3A6E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1281" y="4562280"/>
            <a:ext cx="432000" cy="82944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89" name="Line 113">
            <a:extLst>
              <a:ext uri="{FF2B5EF4-FFF2-40B4-BE49-F238E27FC236}">
                <a16:creationId xmlns:a16="http://schemas.microsoft.com/office/drawing/2014/main" id="{2CC6B28B-162C-4322-A56A-9E7243872C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01281" y="3732840"/>
            <a:ext cx="432000" cy="157824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90" name="Line 114">
            <a:extLst>
              <a:ext uri="{FF2B5EF4-FFF2-40B4-BE49-F238E27FC236}">
                <a16:creationId xmlns:a16="http://schemas.microsoft.com/office/drawing/2014/main" id="{816485BE-98DB-418F-8222-B1B9226169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01281" y="4562280"/>
            <a:ext cx="432000" cy="74880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91" name="Line 115">
            <a:extLst>
              <a:ext uri="{FF2B5EF4-FFF2-40B4-BE49-F238E27FC236}">
                <a16:creationId xmlns:a16="http://schemas.microsoft.com/office/drawing/2014/main" id="{4B2903C4-988D-44E8-B473-8BAEF318509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1281" y="5309641"/>
            <a:ext cx="432000" cy="144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92" name="Text Box 116">
            <a:extLst>
              <a:ext uri="{FF2B5EF4-FFF2-40B4-BE49-F238E27FC236}">
                <a16:creationId xmlns:a16="http://schemas.microsoft.com/office/drawing/2014/main" id="{627CCC58-DB75-4F22-919A-2EFF70401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041" y="6363721"/>
            <a:ext cx="338400" cy="313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/>
          <a:lstStyle/>
          <a:p>
            <a:r>
              <a:rPr lang="en-US" altLang="en-US" sz="1633">
                <a:solidFill>
                  <a:srgbClr val="000000"/>
                </a:solidFill>
              </a:rPr>
              <a:t>...</a:t>
            </a:r>
          </a:p>
        </p:txBody>
      </p:sp>
      <p:sp>
        <p:nvSpPr>
          <p:cNvPr id="24693" name="Oval 117">
            <a:extLst>
              <a:ext uri="{FF2B5EF4-FFF2-40B4-BE49-F238E27FC236}">
                <a16:creationId xmlns:a16="http://schemas.microsoft.com/office/drawing/2014/main" id="{8FD27941-7D6C-4039-9B07-E943478C8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0961" y="5779081"/>
            <a:ext cx="580320" cy="580320"/>
          </a:xfrm>
          <a:prstGeom prst="ellipse">
            <a:avLst/>
          </a:prstGeom>
          <a:noFill/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33"/>
              <a:t>VBD</a:t>
            </a:r>
          </a:p>
        </p:txBody>
      </p:sp>
      <p:sp>
        <p:nvSpPr>
          <p:cNvPr id="24694" name="Line 118">
            <a:extLst>
              <a:ext uri="{FF2B5EF4-FFF2-40B4-BE49-F238E27FC236}">
                <a16:creationId xmlns:a16="http://schemas.microsoft.com/office/drawing/2014/main" id="{E9D09FA9-EEA0-4947-A589-42504E11982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2720" y="6059881"/>
            <a:ext cx="432000" cy="144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95" name="Line 119">
            <a:extLst>
              <a:ext uri="{FF2B5EF4-FFF2-40B4-BE49-F238E27FC236}">
                <a16:creationId xmlns:a16="http://schemas.microsoft.com/office/drawing/2014/main" id="{183E2A68-B50A-4862-9BE1-51A520469E1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1281" y="3732840"/>
            <a:ext cx="432000" cy="232704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96" name="Line 120">
            <a:extLst>
              <a:ext uri="{FF2B5EF4-FFF2-40B4-BE49-F238E27FC236}">
                <a16:creationId xmlns:a16="http://schemas.microsoft.com/office/drawing/2014/main" id="{99A540C5-E578-408A-9A40-EADC0F3D8B1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1281" y="4562280"/>
            <a:ext cx="433440" cy="149760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97" name="Line 121">
            <a:extLst>
              <a:ext uri="{FF2B5EF4-FFF2-40B4-BE49-F238E27FC236}">
                <a16:creationId xmlns:a16="http://schemas.microsoft.com/office/drawing/2014/main" id="{D2CC893C-9D2F-493F-9896-88E703A1A2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1281" y="5309641"/>
            <a:ext cx="432000" cy="75168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98" name="Line 122">
            <a:extLst>
              <a:ext uri="{FF2B5EF4-FFF2-40B4-BE49-F238E27FC236}">
                <a16:creationId xmlns:a16="http://schemas.microsoft.com/office/drawing/2014/main" id="{CABE847B-74A4-4885-8B79-41F0FCBDCF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01281" y="3731401"/>
            <a:ext cx="433440" cy="232992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99" name="Line 123">
            <a:extLst>
              <a:ext uri="{FF2B5EF4-FFF2-40B4-BE49-F238E27FC236}">
                <a16:creationId xmlns:a16="http://schemas.microsoft.com/office/drawing/2014/main" id="{57A7A8C7-7D13-41B8-8F23-881801CDCB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02720" y="4560841"/>
            <a:ext cx="432000" cy="150048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700" name="Line 124">
            <a:extLst>
              <a:ext uri="{FF2B5EF4-FFF2-40B4-BE49-F238E27FC236}">
                <a16:creationId xmlns:a16="http://schemas.microsoft.com/office/drawing/2014/main" id="{4679831F-B0B0-4691-A0FA-BD3C912E33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02720" y="5306761"/>
            <a:ext cx="432000" cy="75456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701" name="Oval 125">
            <a:extLst>
              <a:ext uri="{FF2B5EF4-FFF2-40B4-BE49-F238E27FC236}">
                <a16:creationId xmlns:a16="http://schemas.microsoft.com/office/drawing/2014/main" id="{053679E5-3EAD-41B7-8BC0-DBA9B4B55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3361" y="3426121"/>
            <a:ext cx="580320" cy="580320"/>
          </a:xfrm>
          <a:prstGeom prst="ellipse">
            <a:avLst/>
          </a:prstGeom>
          <a:noFill/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33"/>
              <a:t>DT</a:t>
            </a:r>
          </a:p>
        </p:txBody>
      </p:sp>
      <p:sp>
        <p:nvSpPr>
          <p:cNvPr id="24702" name="Oval 126">
            <a:extLst>
              <a:ext uri="{FF2B5EF4-FFF2-40B4-BE49-F238E27FC236}">
                <a16:creationId xmlns:a16="http://schemas.microsoft.com/office/drawing/2014/main" id="{EFE8B166-78AF-42A6-A904-E3E0233E4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4801" y="4242601"/>
            <a:ext cx="580320" cy="580320"/>
          </a:xfrm>
          <a:prstGeom prst="ellipse">
            <a:avLst/>
          </a:prstGeom>
          <a:noFill/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33"/>
              <a:t>IN</a:t>
            </a:r>
          </a:p>
        </p:txBody>
      </p:sp>
      <p:sp>
        <p:nvSpPr>
          <p:cNvPr id="24703" name="Oval 127">
            <a:extLst>
              <a:ext uri="{FF2B5EF4-FFF2-40B4-BE49-F238E27FC236}">
                <a16:creationId xmlns:a16="http://schemas.microsoft.com/office/drawing/2014/main" id="{A661EA1B-9935-4444-968B-78A5C9674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4801" y="5027401"/>
            <a:ext cx="580320" cy="580320"/>
          </a:xfrm>
          <a:prstGeom prst="ellipse">
            <a:avLst/>
          </a:prstGeom>
          <a:noFill/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33" b="1"/>
              <a:t>NN</a:t>
            </a:r>
          </a:p>
        </p:txBody>
      </p:sp>
      <p:sp>
        <p:nvSpPr>
          <p:cNvPr id="24704" name="Text Box 128">
            <a:extLst>
              <a:ext uri="{FF2B5EF4-FFF2-40B4-BE49-F238E27FC236}">
                <a16:creationId xmlns:a16="http://schemas.microsoft.com/office/drawing/2014/main" id="{FC5B21EC-D4A5-4707-95F6-E10EC0929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5441" y="6363721"/>
            <a:ext cx="338400" cy="313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/>
          <a:lstStyle/>
          <a:p>
            <a:r>
              <a:rPr lang="en-US" altLang="en-US" sz="1633">
                <a:solidFill>
                  <a:srgbClr val="000000"/>
                </a:solidFill>
              </a:rPr>
              <a:t>...</a:t>
            </a:r>
          </a:p>
        </p:txBody>
      </p:sp>
      <p:sp>
        <p:nvSpPr>
          <p:cNvPr id="24705" name="Oval 129">
            <a:extLst>
              <a:ext uri="{FF2B5EF4-FFF2-40B4-BE49-F238E27FC236}">
                <a16:creationId xmlns:a16="http://schemas.microsoft.com/office/drawing/2014/main" id="{9FB759F8-817D-4236-876E-032849053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4801" y="5779081"/>
            <a:ext cx="580320" cy="580320"/>
          </a:xfrm>
          <a:prstGeom prst="ellipse">
            <a:avLst/>
          </a:prstGeom>
          <a:noFill/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33"/>
              <a:t>VBD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187FB1A-F88B-4599-9BF9-BA2A640425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9F6707C-A9BE-4C40-8F66-70E8680A8E9C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25601" name="Rectangle 1">
            <a:extLst>
              <a:ext uri="{FF2B5EF4-FFF2-40B4-BE49-F238E27FC236}">
                <a16:creationId xmlns:a16="http://schemas.microsoft.com/office/drawing/2014/main" id="{19D9B850-44FF-44A9-B685-6BD5576B2C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  <a:ln/>
        </p:spPr>
        <p:txBody>
          <a:bodyPr vert="horz" lIns="91440" tIns="16128" rIns="91440" bIns="45720" rtlCol="0" anchor="ctr">
            <a:normAutofit/>
          </a:bodyPr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 sz="1814" i="1"/>
              <a:t>POS tagging</a:t>
            </a:r>
            <a:br>
              <a:rPr lang="en-US" altLang="en-US" sz="1814" i="1"/>
            </a:br>
            <a:r>
              <a:rPr lang="en-US" altLang="en-US" sz="1814" b="1" i="1"/>
              <a:t>	Supervised paramter estimation</a:t>
            </a: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294E1816-C87A-443F-ABE5-8BFD27D356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6481" y="1604521"/>
            <a:ext cx="8228160" cy="3977280"/>
          </a:xfrm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Transition probability</a:t>
            </a:r>
          </a:p>
          <a:p>
            <a:pPr marL="783372" lvl="1" indent="-293764">
              <a:buSzPct val="75000"/>
              <a:buNone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 i="1"/>
              <a:t>Pr(x</a:t>
            </a:r>
            <a:r>
              <a:rPr lang="en-US" altLang="en-US" i="1" baseline="-33000"/>
              <a:t>t</a:t>
            </a:r>
            <a:r>
              <a:rPr lang="en-US" altLang="en-US" i="1"/>
              <a:t>=NN|x</a:t>
            </a:r>
            <a:r>
              <a:rPr lang="en-US" altLang="en-US" i="1" baseline="-33000"/>
              <a:t>t-1</a:t>
            </a:r>
            <a:r>
              <a:rPr lang="en-US" altLang="en-US" i="1"/>
              <a:t>=DT)</a:t>
            </a:r>
          </a:p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Emission probabitlity</a:t>
            </a:r>
          </a:p>
          <a:p>
            <a:pPr marL="783372" lvl="1" indent="-293764">
              <a:buSzPct val="75000"/>
              <a:buNone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 i="1"/>
              <a:t>Pr(o</a:t>
            </a:r>
            <a:r>
              <a:rPr lang="en-US" altLang="en-US" i="1" baseline="-33000"/>
              <a:t>t</a:t>
            </a:r>
            <a:r>
              <a:rPr lang="en-US" altLang="en-US" i="1"/>
              <a:t>=cat|x</a:t>
            </a:r>
            <a:r>
              <a:rPr lang="en-US" altLang="en-US" i="1" baseline="-33000"/>
              <a:t>t</a:t>
            </a:r>
            <a:r>
              <a:rPr lang="en-US" altLang="en-US" i="1"/>
              <a:t>=NN)</a:t>
            </a:r>
          </a:p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Supervised parameter estimation</a:t>
            </a:r>
          </a:p>
          <a:p>
            <a:pPr marL="783372" lvl="1" indent="-293764">
              <a:buSzPct val="75000"/>
              <a:buNone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 sz="2268" i="1"/>
              <a:t>Pr(x</a:t>
            </a:r>
            <a:r>
              <a:rPr lang="en-US" altLang="en-US" sz="2268" i="1" baseline="-33000"/>
              <a:t>t</a:t>
            </a:r>
            <a:r>
              <a:rPr lang="en-US" altLang="en-US" sz="2268" i="1"/>
              <a:t>=NN|x</a:t>
            </a:r>
            <a:r>
              <a:rPr lang="en-US" altLang="en-US" sz="2268" i="1" baseline="-33000"/>
              <a:t>t-1</a:t>
            </a:r>
            <a:r>
              <a:rPr lang="en-US" altLang="en-US" sz="2268" i="1"/>
              <a:t>=DT)=(count(DT,NN)+1)/(count(DT)+L)</a:t>
            </a:r>
          </a:p>
          <a:p>
            <a:pPr marL="783372" lvl="1" indent="-293764">
              <a:buSzPct val="75000"/>
              <a:buNone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 sz="2268" i="1"/>
              <a:t>Pr(o</a:t>
            </a:r>
            <a:r>
              <a:rPr lang="en-US" altLang="en-US" sz="2268" i="1" baseline="-33000"/>
              <a:t>t</a:t>
            </a:r>
            <a:r>
              <a:rPr lang="en-US" altLang="en-US" sz="2268" i="1"/>
              <a:t>=cat|x</a:t>
            </a:r>
            <a:r>
              <a:rPr lang="en-US" altLang="en-US" sz="2268" i="1" baseline="-33000"/>
              <a:t>t</a:t>
            </a:r>
            <a:r>
              <a:rPr lang="en-US" altLang="en-US" sz="2268" i="1"/>
              <a:t>=NN)=(count(cat,NN)+1)/(count(NN)+V)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484B3A3-8F06-498F-9E17-6BEBFCD79D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69EBDB3-7D85-4C37-A3B5-C6A6BD292E04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26625" name="Rectangle 1">
            <a:extLst>
              <a:ext uri="{FF2B5EF4-FFF2-40B4-BE49-F238E27FC236}">
                <a16:creationId xmlns:a16="http://schemas.microsoft.com/office/drawing/2014/main" id="{1110D323-6D55-4ED2-9721-868040A7FCF5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456481" y="1604521"/>
            <a:ext cx="8228160" cy="3977280"/>
          </a:xfrm>
          <a:ln/>
        </p:spPr>
        <p:txBody>
          <a:bodyPr vert="horz" lIns="91440" tIns="25805" rIns="91440" bIns="45720" rtlCol="0" anchor="t">
            <a:normAutofit/>
          </a:bodyPr>
          <a:lstStyle/>
          <a:p>
            <a:pPr marL="391686" indent="-293764">
              <a:spcBef>
                <a:spcPts val="1293"/>
              </a:spcBef>
              <a:buSzPct val="45000"/>
              <a:buFont typeface="Wingdings" panose="05000000000000000000" pitchFamily="2" charset="2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 sz="2903"/>
              <a:t>Comparing system output with golden annotations</a:t>
            </a:r>
          </a:p>
          <a:p>
            <a:pPr marL="391686" indent="-293764">
              <a:spcBef>
                <a:spcPts val="1293"/>
              </a:spcBef>
              <a:buSzPct val="45000"/>
              <a:buFont typeface="Wingdings" panose="05000000000000000000" pitchFamily="2" charset="2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 sz="2903"/>
              <a:t>Datasets:</a:t>
            </a:r>
          </a:p>
          <a:p>
            <a:pPr marL="783372" lvl="1" indent="-293764" algn="l">
              <a:spcBef>
                <a:spcPts val="1032"/>
              </a:spcBef>
              <a:buSzPct val="75000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 sz="2540"/>
              <a:t>Train: Used to train taggers</a:t>
            </a:r>
          </a:p>
          <a:p>
            <a:pPr marL="783372" lvl="1" indent="-293764" algn="l">
              <a:spcBef>
                <a:spcPts val="1032"/>
              </a:spcBef>
              <a:buSzPct val="75000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 sz="2540"/>
              <a:t>Dev: Used to tune hyper-parameters</a:t>
            </a:r>
          </a:p>
          <a:p>
            <a:pPr marL="783372" lvl="1" indent="-293764" algn="l">
              <a:spcBef>
                <a:spcPts val="1032"/>
              </a:spcBef>
              <a:buSzPct val="75000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 sz="2540"/>
              <a:t>Test: Used to test models</a:t>
            </a: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DF8E813E-9C7A-4BC4-B2E4-B84FEE092041}"/>
              </a:ext>
            </a:extLst>
          </p:cNvPr>
          <p:cNvSpPr>
            <a:spLocks noGrp="1" noChangeArrowheads="1"/>
          </p:cNvSpPr>
          <p:nvPr>
            <p:ph type="title" idx="1"/>
          </p:nvPr>
        </p:nvSpPr>
        <p:spPr>
          <a:xfrm>
            <a:off x="457921" y="273961"/>
            <a:ext cx="8228160" cy="1144800"/>
          </a:xfrm>
          <a:ln/>
        </p:spPr>
        <p:txBody>
          <a:bodyPr vert="horz" lIns="91440" tIns="16128" rIns="91440" bIns="45720" rtlCol="0" anchor="ctr">
            <a:normAutofit/>
          </a:bodyPr>
          <a:lstStyle/>
          <a:p>
            <a:pPr marL="0" indent="0">
              <a:spcBef>
                <a:spcPct val="0"/>
              </a:spcBef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 sz="1814"/>
              <a:t>POS Tagging</a:t>
            </a:r>
            <a:br>
              <a:rPr lang="en-US" altLang="en-US" sz="1814"/>
            </a:br>
            <a:r>
              <a:rPr lang="en-US" altLang="en-US" sz="1814" b="1"/>
              <a:t>	Evaluation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2BF79BA-E6AF-4EC9-8820-8CC91B2575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A7D8F5B-BF6C-46C7-8420-F5AE44523AD7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27649" name="Rectangle 1">
            <a:extLst>
              <a:ext uri="{FF2B5EF4-FFF2-40B4-BE49-F238E27FC236}">
                <a16:creationId xmlns:a16="http://schemas.microsoft.com/office/drawing/2014/main" id="{601F7E0C-1079-4468-8B59-E0E946ADDE73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456481" y="1604521"/>
            <a:ext cx="8228160" cy="3977280"/>
          </a:xfrm>
          <a:ln/>
        </p:spPr>
        <p:txBody>
          <a:bodyPr vert="horz" lIns="91440" tIns="25805" rIns="91440" bIns="45720" rtlCol="0" anchor="t">
            <a:normAutofit/>
          </a:bodyPr>
          <a:lstStyle/>
          <a:p>
            <a:pPr marL="391686" indent="-293764">
              <a:spcBef>
                <a:spcPts val="1293"/>
              </a:spcBef>
              <a:buSzPct val="45000"/>
              <a:buFont typeface="Wingdings" panose="05000000000000000000" pitchFamily="2" charset="2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 sz="2903"/>
              <a:t>Precision</a:t>
            </a:r>
          </a:p>
          <a:p>
            <a:pPr marL="391686" indent="-293764">
              <a:spcBef>
                <a:spcPts val="1293"/>
              </a:spcBef>
              <a:buSzPct val="45000"/>
              <a:buFont typeface="Wingdings" panose="05000000000000000000" pitchFamily="2" charset="2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 sz="2903"/>
              <a:t>Recall</a:t>
            </a:r>
          </a:p>
          <a:p>
            <a:pPr marL="391686" indent="-293764">
              <a:spcBef>
                <a:spcPts val="1293"/>
              </a:spcBef>
              <a:buSzPct val="45000"/>
              <a:buFont typeface="Wingdings" panose="05000000000000000000" pitchFamily="2" charset="2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 sz="2903"/>
              <a:t>F</a:t>
            </a:r>
            <a:r>
              <a:rPr lang="en-US" altLang="en-US" sz="2903" baseline="-33000"/>
              <a:t>1</a:t>
            </a:r>
            <a:r>
              <a:rPr lang="en-US" altLang="en-US" sz="2903"/>
              <a:t> = 2PR / (P+R)</a:t>
            </a: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B383BA18-3F67-41F7-AA3D-6A24511828D9}"/>
              </a:ext>
            </a:extLst>
          </p:cNvPr>
          <p:cNvSpPr>
            <a:spLocks noGrp="1" noChangeArrowheads="1"/>
          </p:cNvSpPr>
          <p:nvPr>
            <p:ph type="title" idx="1"/>
          </p:nvPr>
        </p:nvSpPr>
        <p:spPr>
          <a:xfrm>
            <a:off x="457921" y="273961"/>
            <a:ext cx="8228160" cy="1144800"/>
          </a:xfrm>
          <a:ln/>
        </p:spPr>
        <p:txBody>
          <a:bodyPr vert="horz" lIns="91440" tIns="16128" rIns="91440" bIns="45720" rtlCol="0" anchor="ctr">
            <a:normAutofit/>
          </a:bodyPr>
          <a:lstStyle/>
          <a:p>
            <a:pPr marL="0" indent="0">
              <a:spcBef>
                <a:spcPct val="0"/>
              </a:spcBef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 sz="1814"/>
              <a:t>POS Tagging</a:t>
            </a:r>
            <a:br>
              <a:rPr lang="en-US" altLang="en-US" sz="1814"/>
            </a:br>
            <a:r>
              <a:rPr lang="en-US" altLang="en-US" sz="1814" b="1"/>
              <a:t>	Evaluation</a:t>
            </a:r>
          </a:p>
        </p:txBody>
      </p:sp>
      <p:pic>
        <p:nvPicPr>
          <p:cNvPr id="27651" name="Picture 3">
            <a:extLst>
              <a:ext uri="{FF2B5EF4-FFF2-40B4-BE49-F238E27FC236}">
                <a16:creationId xmlns:a16="http://schemas.microsoft.com/office/drawing/2014/main" id="{7D8F1458-9D4E-4A24-B2ED-2A448307E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320" y="606601"/>
            <a:ext cx="3024000" cy="5495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3096B3D-C2D5-4D95-A93F-A7C0D9AAC94B}"/>
              </a:ext>
            </a:extLst>
          </p:cNvPr>
          <p:cNvSpPr txBox="1"/>
          <p:nvPr/>
        </p:nvSpPr>
        <p:spPr>
          <a:xfrm>
            <a:off x="432033" y="2290085"/>
            <a:ext cx="195882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2800" b="1" i="0" u="none" strike="noStrike">
                <a:solidFill>
                  <a:srgbClr val="FFFFFF"/>
                </a:solidFill>
                <a:effectLst/>
                <a:latin typeface="Linh AvantGarde" panose="02000603030000020004"/>
              </a:rPr>
              <a:t>Thank you for</a:t>
            </a:r>
            <a:r>
              <a:rPr lang="en-US" sz="2800" b="0" i="0">
                <a:solidFill>
                  <a:srgbClr val="000000"/>
                </a:solidFill>
                <a:effectLst/>
                <a:latin typeface="Linh AvantGarde" panose="02000603030000020004"/>
              </a:rPr>
              <a:t>​</a:t>
            </a:r>
            <a:r>
              <a:rPr lang="vi-VN" sz="2800" b="0" i="0">
                <a:solidFill>
                  <a:srgbClr val="000000"/>
                </a:solidFill>
                <a:effectLst/>
                <a:latin typeface="Linh AvantGarde" panose="02000603030000020004"/>
              </a:rPr>
              <a:t> </a:t>
            </a:r>
            <a:r>
              <a:rPr lang="en-US" sz="2800" b="1" i="0" u="none" strike="noStrike">
                <a:solidFill>
                  <a:srgbClr val="FFFFFF"/>
                </a:solidFill>
                <a:effectLst/>
                <a:latin typeface="Linh AvantGarde" panose="02000603030000020004"/>
              </a:rPr>
              <a:t>your attentions</a:t>
            </a:r>
            <a:r>
              <a:rPr lang="en-US" sz="2800" b="1" i="0" u="none" strike="noStrike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!</a:t>
            </a:r>
            <a:r>
              <a:rPr lang="en-US" sz="2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2800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580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D8D85-B75F-9F4E-8A4B-432E48F5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04F44-A66D-754D-A991-87F88E938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/>
              <a:t>Lecture 1: Overview of Data Science</a:t>
            </a:r>
          </a:p>
          <a:p>
            <a:r>
              <a:rPr lang="en-US" sz="2000"/>
              <a:t>Lecture 2: Data crawling and preprocessing</a:t>
            </a:r>
          </a:p>
          <a:p>
            <a:r>
              <a:rPr lang="en-US" sz="2000"/>
              <a:t>Lecture 3: Data cleaning and integration</a:t>
            </a:r>
          </a:p>
          <a:p>
            <a:r>
              <a:rPr lang="en-US" sz="2000"/>
              <a:t>Lecture 4: Exploratory data analysis</a:t>
            </a:r>
          </a:p>
          <a:p>
            <a:r>
              <a:rPr lang="en-US" sz="2000"/>
              <a:t>Lecture 5: Data visualization</a:t>
            </a:r>
          </a:p>
          <a:p>
            <a:r>
              <a:rPr lang="en-US" sz="2000"/>
              <a:t>Lecture 6: Multivariate data visualization</a:t>
            </a:r>
          </a:p>
          <a:p>
            <a:r>
              <a:rPr lang="en-US" sz="2000"/>
              <a:t>Lecture 7: Machine learning</a:t>
            </a:r>
          </a:p>
          <a:p>
            <a:r>
              <a:rPr lang="en-US" sz="2000"/>
              <a:t>Lecture 8: Big data analysis</a:t>
            </a:r>
          </a:p>
          <a:p>
            <a:r>
              <a:rPr lang="en-US" sz="2000"/>
              <a:t>Lecture 9: Capstone Project guidance</a:t>
            </a:r>
          </a:p>
          <a:p>
            <a:r>
              <a:rPr lang="en-US" sz="2000" b="1"/>
              <a:t>Lecture 10+11: Text, image, graph analysis</a:t>
            </a:r>
          </a:p>
          <a:p>
            <a:r>
              <a:rPr lang="en-US" sz="2000"/>
              <a:t>Lecture 12: Evaluation of analysis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80F20-5EB8-2240-903E-6CEC88A2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F88B7E-86B8-4862-842E-2DB840C1EC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497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EBCB80-88EB-4479-858A-841B6D45A8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AAB01CE-E2BC-4D92-9EFA-630AB1104C51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073" name="Rectangle 1">
            <a:extLst>
              <a:ext uri="{FF2B5EF4-FFF2-40B4-BE49-F238E27FC236}">
                <a16:creationId xmlns:a16="http://schemas.microsoft.com/office/drawing/2014/main" id="{86C63BFD-D6D8-4AAB-8E95-AA556D3638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  <a:ln/>
        </p:spPr>
        <p:txBody>
          <a:bodyPr vert="horz" lIns="91440" tIns="35482" rIns="91440" bIns="45720" rtlCol="0" anchor="ctr">
            <a:normAutofit/>
          </a:bodyPr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POS Tagging</a:t>
            </a:r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1875D5F6-1D46-48AE-B3BD-574ED5DFDB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6481" y="1604521"/>
            <a:ext cx="8228160" cy="3977280"/>
          </a:xfrm>
          <a:ln/>
        </p:spPr>
        <p:txBody>
          <a:bodyPr/>
          <a:lstStyle/>
          <a:p>
            <a:pPr marL="391686" indent="-293764">
              <a:buSzPct val="45000"/>
              <a:buNone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PennTreebank</a:t>
            </a:r>
          </a:p>
          <a:p>
            <a:pPr marL="391686" indent="-293764">
              <a:buSzPct val="45000"/>
              <a:buNone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Hidden Markov model</a:t>
            </a:r>
          </a:p>
          <a:p>
            <a:pPr marL="391686" indent="-293764">
              <a:buSzPct val="45000"/>
              <a:buNone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Evaluation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CD4C9DE-BFAF-4745-8311-FCA0D6203D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664347E-C0D0-4098-A8E0-EE6C630A7F20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097" name="Rectangle 1">
            <a:extLst>
              <a:ext uri="{FF2B5EF4-FFF2-40B4-BE49-F238E27FC236}">
                <a16:creationId xmlns:a16="http://schemas.microsoft.com/office/drawing/2014/main" id="{E1C524DC-48CE-48F9-8E7C-9097D5DAA3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  <a:ln/>
        </p:spPr>
        <p:txBody>
          <a:bodyPr vert="horz" lIns="91440" tIns="16128" rIns="91440" bIns="45720" rtlCol="0" anchor="ctr">
            <a:normAutofit/>
          </a:bodyPr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 sz="1814"/>
              <a:t>POS tagging</a:t>
            </a:r>
            <a:br>
              <a:rPr lang="en-US" altLang="en-US" sz="1814"/>
            </a:br>
            <a:r>
              <a:rPr lang="en-US" altLang="en-US" sz="1814"/>
              <a:t>	</a:t>
            </a:r>
            <a:r>
              <a:rPr lang="en-US" altLang="en-US" sz="1814" b="1"/>
              <a:t>PennTreebank</a:t>
            </a: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EA00C511-7494-461D-9006-FE2F1C2197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6481" y="1604521"/>
            <a:ext cx="8228160" cy="3977280"/>
          </a:xfrm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Created by University of Pennsylvania</a:t>
            </a:r>
          </a:p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Eight-years project: 1989 – 1996</a:t>
            </a:r>
          </a:p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7 millions words of POS tagged texts</a:t>
            </a:r>
          </a:p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POS tagset is based on Brown Corpus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950B08F-7346-4377-BC09-930E8CEA31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750D25-70BD-4E2E-964A-EEC188DE02EF}" type="slidenum">
              <a:rPr lang="en-US" altLang="en-US"/>
              <a:pPr/>
              <a:t>6</a:t>
            </a:fld>
            <a:endParaRPr lang="en-US" altLang="en-US"/>
          </a:p>
        </p:txBody>
      </p:sp>
      <p:pic>
        <p:nvPicPr>
          <p:cNvPr id="5121" name="Picture 1">
            <a:extLst>
              <a:ext uri="{FF2B5EF4-FFF2-40B4-BE49-F238E27FC236}">
                <a16:creationId xmlns:a16="http://schemas.microsoft.com/office/drawing/2014/main" id="{A5E730E9-AF30-448B-8942-22E4E8053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040" y="1362600"/>
            <a:ext cx="6445440" cy="4976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2" name="Rectangle 2">
            <a:extLst>
              <a:ext uri="{FF2B5EF4-FFF2-40B4-BE49-F238E27FC236}">
                <a16:creationId xmlns:a16="http://schemas.microsoft.com/office/drawing/2014/main" id="{B624BEBE-6DE4-407D-AC81-9B8FBC82E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921" y="273961"/>
            <a:ext cx="8228160" cy="1144800"/>
          </a:xfrm>
          <a:ln/>
        </p:spPr>
        <p:txBody>
          <a:bodyPr vert="horz" lIns="91440" tIns="16128" rIns="91440" bIns="45720" rtlCol="0" anchor="ctr">
            <a:normAutofit/>
          </a:bodyPr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 sz="1814"/>
              <a:t>POS tagging</a:t>
            </a:r>
            <a:br>
              <a:rPr lang="en-US" altLang="en-US" sz="1814"/>
            </a:br>
            <a:r>
              <a:rPr lang="en-US" altLang="en-US" sz="1814"/>
              <a:t>	</a:t>
            </a:r>
            <a:r>
              <a:rPr lang="en-US" altLang="en-US" sz="1814" b="1"/>
              <a:t>PennTreebank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A4932EF-04E5-4241-AFD9-50418015DA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4A9CAA2-88C5-4126-A6C7-EE90CD2032C0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6145" name="Rectangle 1">
            <a:extLst>
              <a:ext uri="{FF2B5EF4-FFF2-40B4-BE49-F238E27FC236}">
                <a16:creationId xmlns:a16="http://schemas.microsoft.com/office/drawing/2014/main" id="{3546BBC5-041F-4358-A76F-09E95BA3A0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  <a:ln/>
        </p:spPr>
        <p:txBody>
          <a:bodyPr vert="horz" lIns="91440" tIns="16128" rIns="91440" bIns="45720" rtlCol="0" anchor="ctr">
            <a:normAutofit/>
          </a:bodyPr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 sz="1814"/>
              <a:t>POS tagging</a:t>
            </a:r>
            <a:br>
              <a:rPr lang="en-US" altLang="en-US" sz="1814"/>
            </a:br>
            <a:r>
              <a:rPr lang="en-US" altLang="en-US" sz="1814"/>
              <a:t>	</a:t>
            </a:r>
            <a:r>
              <a:rPr lang="en-US" altLang="en-US" sz="1814" b="1"/>
              <a:t>PennTreebank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94F22448-CF56-4078-9125-3945559C15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6481" y="1604521"/>
            <a:ext cx="8228160" cy="3977280"/>
          </a:xfrm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CC</a:t>
            </a:r>
          </a:p>
          <a:p>
            <a:pPr marL="783372" lvl="1" indent="-293764">
              <a:buSzPct val="75000"/>
              <a:buNone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He bought a car </a:t>
            </a:r>
            <a:r>
              <a:rPr lang="en-US" altLang="en-US">
                <a:solidFill>
                  <a:srgbClr val="FF3333"/>
                </a:solidFill>
              </a:rPr>
              <a:t>and</a:t>
            </a:r>
            <a:r>
              <a:rPr lang="en-US" altLang="en-US"/>
              <a:t> a house.</a:t>
            </a:r>
          </a:p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CD</a:t>
            </a:r>
          </a:p>
          <a:p>
            <a:pPr marL="783372" lvl="1" indent="-293764">
              <a:buSzPct val="75000"/>
              <a:buNone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>
                <a:solidFill>
                  <a:srgbClr val="FF3333"/>
                </a:solidFill>
              </a:rPr>
              <a:t>Five</a:t>
            </a:r>
            <a:r>
              <a:rPr lang="en-US" altLang="en-US"/>
              <a:t> years later, autocar will be popular.</a:t>
            </a:r>
          </a:p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DT</a:t>
            </a:r>
          </a:p>
          <a:p>
            <a:pPr marL="783372" lvl="1" indent="-293764">
              <a:buSzPct val="75000"/>
              <a:buNone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Pierre Vinken will join </a:t>
            </a:r>
            <a:r>
              <a:rPr lang="en-US" altLang="en-US">
                <a:solidFill>
                  <a:srgbClr val="FF3333"/>
                </a:solidFill>
              </a:rPr>
              <a:t>the</a:t>
            </a:r>
            <a:r>
              <a:rPr lang="en-US" altLang="en-US"/>
              <a:t> board.</a:t>
            </a:r>
          </a:p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EX</a:t>
            </a:r>
          </a:p>
          <a:p>
            <a:pPr marL="783372" lvl="1" indent="-293764">
              <a:buSzPct val="75000"/>
              <a:buNone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>
                <a:solidFill>
                  <a:srgbClr val="FF3333"/>
                </a:solidFill>
              </a:rPr>
              <a:t>There</a:t>
            </a:r>
            <a:r>
              <a:rPr lang="en-US" altLang="en-US"/>
              <a:t> is no asbestos in our product now.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9B9C5C9-0AAC-413A-AE5A-96B9D3AFF5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C2DD830-1456-4D96-9295-2B22B319D783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7169" name="Rectangle 1">
            <a:extLst>
              <a:ext uri="{FF2B5EF4-FFF2-40B4-BE49-F238E27FC236}">
                <a16:creationId xmlns:a16="http://schemas.microsoft.com/office/drawing/2014/main" id="{6FA76F62-3FFB-45EC-9158-AC7EBEF675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  <a:ln/>
        </p:spPr>
        <p:txBody>
          <a:bodyPr vert="horz" lIns="91440" tIns="16128" rIns="91440" bIns="45720" rtlCol="0" anchor="ctr">
            <a:normAutofit/>
          </a:bodyPr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 sz="1814"/>
              <a:t>POS tagging</a:t>
            </a:r>
            <a:br>
              <a:rPr lang="en-US" altLang="en-US" sz="1814"/>
            </a:br>
            <a:r>
              <a:rPr lang="en-US" altLang="en-US" sz="1814"/>
              <a:t>	</a:t>
            </a:r>
            <a:r>
              <a:rPr lang="en-US" altLang="en-US" sz="1814" b="1"/>
              <a:t>PennTreebank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AA75CA5E-37DB-4E95-95A0-8E58F5E830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6481" y="1604521"/>
            <a:ext cx="8228160" cy="3977280"/>
          </a:xfrm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IN</a:t>
            </a:r>
          </a:p>
          <a:p>
            <a:pPr marL="783372" lvl="1" indent="-293764">
              <a:buSzPct val="75000"/>
              <a:buNone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Mr Vinken is chairman </a:t>
            </a:r>
            <a:r>
              <a:rPr lang="en-US" altLang="en-US">
                <a:solidFill>
                  <a:srgbClr val="FF3333"/>
                </a:solidFill>
              </a:rPr>
              <a:t>of </a:t>
            </a:r>
            <a:r>
              <a:rPr lang="en-US" altLang="en-US"/>
              <a:t>Elsevier N.V.</a:t>
            </a:r>
          </a:p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JJ</a:t>
            </a:r>
          </a:p>
          <a:p>
            <a:pPr marL="783372" lvl="1" indent="-293764">
              <a:buSzPct val="75000"/>
              <a:buNone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Rudolph	Agnew was named an </a:t>
            </a:r>
            <a:r>
              <a:rPr lang="en-US" altLang="en-US">
                <a:solidFill>
                  <a:srgbClr val="FF3333"/>
                </a:solidFill>
              </a:rPr>
              <a:t>executive</a:t>
            </a:r>
            <a:r>
              <a:rPr lang="en-US" altLang="en-US"/>
              <a:t> director.</a:t>
            </a:r>
          </a:p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JJR</a:t>
            </a:r>
          </a:p>
          <a:p>
            <a:pPr marL="783372" lvl="1" indent="-293764">
              <a:buSzPct val="75000"/>
              <a:buNone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The number of death was </a:t>
            </a:r>
            <a:r>
              <a:rPr lang="en-US" altLang="en-US">
                <a:solidFill>
                  <a:srgbClr val="FF3333"/>
                </a:solidFill>
              </a:rPr>
              <a:t>higher</a:t>
            </a:r>
            <a:r>
              <a:rPr lang="en-US" altLang="en-US"/>
              <a:t> than expected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EB4986-4CD6-441F-91F7-697A477C4C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B022235-3FEC-445D-9D13-D3DF1F44B22D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8193" name="Rectangle 1">
            <a:extLst>
              <a:ext uri="{FF2B5EF4-FFF2-40B4-BE49-F238E27FC236}">
                <a16:creationId xmlns:a16="http://schemas.microsoft.com/office/drawing/2014/main" id="{585B983C-84C8-4473-90BA-3B6AEDE6AB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  <a:ln/>
        </p:spPr>
        <p:txBody>
          <a:bodyPr vert="horz" lIns="91440" tIns="16128" rIns="91440" bIns="45720" rtlCol="0" anchor="ctr">
            <a:normAutofit/>
          </a:bodyPr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 sz="1814"/>
              <a:t>POS tagging</a:t>
            </a:r>
            <a:br>
              <a:rPr lang="en-US" altLang="en-US" sz="1814"/>
            </a:br>
            <a:r>
              <a:rPr lang="en-US" altLang="en-US" sz="1814"/>
              <a:t>	</a:t>
            </a:r>
            <a:r>
              <a:rPr lang="en-US" altLang="en-US" sz="1814" b="1"/>
              <a:t>PennTreebank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4512F889-EAF2-471E-9E36-05290E8D99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6481" y="1604521"/>
            <a:ext cx="8228160" cy="3977280"/>
          </a:xfrm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JJS</a:t>
            </a:r>
          </a:p>
          <a:p>
            <a:pPr marL="783372" lvl="1" indent="-293764">
              <a:buSzPct val="75000"/>
              <a:buNone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The percentage of lung cancer appears to be </a:t>
            </a:r>
            <a:r>
              <a:rPr lang="en-US" altLang="en-US">
                <a:solidFill>
                  <a:srgbClr val="FF3333"/>
                </a:solidFill>
              </a:rPr>
              <a:t>highest</a:t>
            </a:r>
            <a:r>
              <a:rPr lang="en-US" altLang="en-US"/>
              <a:t>.</a:t>
            </a:r>
          </a:p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MD</a:t>
            </a:r>
          </a:p>
          <a:p>
            <a:pPr marL="783372" lvl="1" indent="-293764">
              <a:buSzPct val="75000"/>
              <a:buNone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US </a:t>
            </a:r>
            <a:r>
              <a:rPr lang="en-US" altLang="en-US">
                <a:solidFill>
                  <a:srgbClr val="FF3333"/>
                </a:solidFill>
              </a:rPr>
              <a:t>should</a:t>
            </a:r>
            <a:r>
              <a:rPr lang="en-US" altLang="en-US"/>
              <a:t> regulate the class of asbestos.</a:t>
            </a:r>
          </a:p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NN</a:t>
            </a:r>
          </a:p>
          <a:p>
            <a:pPr marL="783372" lvl="1" indent="-293764">
              <a:buSzPct val="75000"/>
              <a:buNone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It’s more than three times the expected </a:t>
            </a:r>
            <a:r>
              <a:rPr lang="en-US" altLang="en-US">
                <a:solidFill>
                  <a:srgbClr val="FF3333"/>
                </a:solidFill>
              </a:rPr>
              <a:t>number</a:t>
            </a:r>
            <a:r>
              <a:rPr lang="en-US" altLang="en-US"/>
              <a:t>.</a:t>
            </a:r>
          </a:p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NNS</a:t>
            </a:r>
          </a:p>
          <a:p>
            <a:pPr marL="783372" lvl="1" indent="-293764">
              <a:buSzPct val="75000"/>
              <a:buNone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Portfolio </a:t>
            </a:r>
            <a:r>
              <a:rPr lang="en-US" altLang="en-US">
                <a:solidFill>
                  <a:srgbClr val="FF3333"/>
                </a:solidFill>
              </a:rPr>
              <a:t>managers </a:t>
            </a:r>
            <a:r>
              <a:rPr lang="en-US" altLang="en-US"/>
              <a:t>expect further </a:t>
            </a:r>
            <a:r>
              <a:rPr lang="en-US" altLang="en-US">
                <a:solidFill>
                  <a:srgbClr val="FF3333"/>
                </a:solidFill>
              </a:rPr>
              <a:t>declines</a:t>
            </a:r>
            <a:r>
              <a:rPr lang="en-US" altLang="en-US"/>
              <a:t> in interest </a:t>
            </a:r>
            <a:r>
              <a:rPr lang="en-US" altLang="en-US">
                <a:solidFill>
                  <a:srgbClr val="FF3333"/>
                </a:solidFill>
              </a:rPr>
              <a:t>rates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833</Words>
  <Application>Microsoft Macintosh PowerPoint</Application>
  <PresentationFormat>On-screen Show (4:3)</PresentationFormat>
  <Paragraphs>279</Paragraphs>
  <Slides>29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Linh AvantGarde</vt:lpstr>
      <vt:lpstr>Arial</vt:lpstr>
      <vt:lpstr>Calibri</vt:lpstr>
      <vt:lpstr>Courier New</vt:lpstr>
      <vt:lpstr>Segoe UI</vt:lpstr>
      <vt:lpstr>Symbol</vt:lpstr>
      <vt:lpstr>Times New Roman</vt:lpstr>
      <vt:lpstr>Wingdings</vt:lpstr>
      <vt:lpstr>Office Theme</vt:lpstr>
      <vt:lpstr>1_Office Theme</vt:lpstr>
      <vt:lpstr>PowerPoint Presentation</vt:lpstr>
      <vt:lpstr>PowerPoint Presentation</vt:lpstr>
      <vt:lpstr>Contents</vt:lpstr>
      <vt:lpstr>POS Tagging</vt:lpstr>
      <vt:lpstr>POS tagging  PennTreebank</vt:lpstr>
      <vt:lpstr>POS tagging  PennTreebank</vt:lpstr>
      <vt:lpstr>POS tagging  PennTreebank</vt:lpstr>
      <vt:lpstr>POS tagging  PennTreebank</vt:lpstr>
      <vt:lpstr>POS tagging  PennTreebank</vt:lpstr>
      <vt:lpstr>POS tagging  PennTreebank</vt:lpstr>
      <vt:lpstr>POS tagging  PennTreebank</vt:lpstr>
      <vt:lpstr>POS tagging  PennTreebank</vt:lpstr>
      <vt:lpstr>POS tagging  PennTreebank</vt:lpstr>
      <vt:lpstr>POS tagging  PennTreebank</vt:lpstr>
      <vt:lpstr>POS tagging  PennTreebank</vt:lpstr>
      <vt:lpstr>corenlp.run</vt:lpstr>
      <vt:lpstr>http://45.117.171.213/bknlptool/</vt:lpstr>
      <vt:lpstr>POS tagging  Hidden Markov Models</vt:lpstr>
      <vt:lpstr>POS tagging  Hidden Markov Models</vt:lpstr>
      <vt:lpstr>POS tagging  Hidden Markov Models</vt:lpstr>
      <vt:lpstr>POS tagging  Baum-Welch algorithm</vt:lpstr>
      <vt:lpstr>POS tagging  Baum-Welch algorithm</vt:lpstr>
      <vt:lpstr>POS tagging  Viterbi decoding</vt:lpstr>
      <vt:lpstr>POS tagging  Viterbi decoding</vt:lpstr>
      <vt:lpstr>POS tagging  Viterbi decoding</vt:lpstr>
      <vt:lpstr>POS tagging  Supervised paramter estimation</vt:lpstr>
      <vt:lpstr>POS Tagging  Evaluation</vt:lpstr>
      <vt:lpstr>POS Tagging  Evaluation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Long Long</dc:creator>
  <cp:lastModifiedBy>Than Quang Khoat</cp:lastModifiedBy>
  <cp:revision>25</cp:revision>
  <dcterms:created xsi:type="dcterms:W3CDTF">2020-04-20T02:25:53Z</dcterms:created>
  <dcterms:modified xsi:type="dcterms:W3CDTF">2021-01-18T11:28:19Z</dcterms:modified>
</cp:coreProperties>
</file>