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63" r:id="rId2"/>
    <p:sldId id="264" r:id="rId3"/>
    <p:sldId id="840" r:id="rId4"/>
    <p:sldId id="897" r:id="rId5"/>
    <p:sldId id="898" r:id="rId6"/>
    <p:sldId id="899" r:id="rId7"/>
    <p:sldId id="900" r:id="rId8"/>
    <p:sldId id="901" r:id="rId9"/>
    <p:sldId id="902" r:id="rId10"/>
    <p:sldId id="903" r:id="rId11"/>
    <p:sldId id="904" r:id="rId12"/>
    <p:sldId id="905" r:id="rId13"/>
    <p:sldId id="906" r:id="rId14"/>
    <p:sldId id="907" r:id="rId15"/>
    <p:sldId id="908" r:id="rId16"/>
    <p:sldId id="909" r:id="rId17"/>
    <p:sldId id="910" r:id="rId18"/>
    <p:sldId id="911" r:id="rId19"/>
    <p:sldId id="912" r:id="rId20"/>
    <p:sldId id="920" r:id="rId21"/>
    <p:sldId id="914" r:id="rId22"/>
    <p:sldId id="915" r:id="rId23"/>
    <p:sldId id="916" r:id="rId24"/>
    <p:sldId id="917" r:id="rId25"/>
    <p:sldId id="918" r:id="rId26"/>
    <p:sldId id="919" r:id="rId27"/>
    <p:sldId id="83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68F128-8132-409A-AF4A-DBC4DCE6ECC5}">
          <p14:sldIdLst>
            <p14:sldId id="263"/>
            <p14:sldId id="264"/>
            <p14:sldId id="840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20"/>
            <p14:sldId id="914"/>
            <p14:sldId id="915"/>
            <p14:sldId id="916"/>
            <p14:sldId id="917"/>
            <p14:sldId id="918"/>
            <p14:sldId id="919"/>
            <p14:sldId id="8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4C56D-F37B-8A93-8258-4BF24177998C}" v="17" dt="2020-04-21T01:07:19.938"/>
    <p1510:client id="{911AC38F-A83B-4353-B036-3C5696465EEF}" v="1" dt="2020-12-02T05:18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685716-0B86-48B7-BEA9-37CA52C515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7D5C2-DAED-422E-82F5-22D0A5911E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D528E-2EDA-4474-866A-DF716A159D98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20EE1-4C2B-4935-9973-3362F94C9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88557-6C08-4635-8E6B-3565CCFBAA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9345-F011-4943-B160-9EA408A4C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1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0241-759B-45E0-98F4-1DCE48CEAB8A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2114C-AB4D-4D86-844B-4975A0F34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9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5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8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7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5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2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66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05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5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6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7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9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3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8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Linh AvantGarde" panose="02000603030000020004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8194964" cy="795267"/>
          </a:xfrm>
        </p:spPr>
        <p:txBody>
          <a:bodyPr>
            <a:normAutofit/>
          </a:bodyPr>
          <a:lstStyle>
            <a:lvl1pPr>
              <a:defRPr sz="32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8"/>
            <a:ext cx="8194964" cy="5379605"/>
          </a:xfrm>
        </p:spPr>
        <p:txBody>
          <a:bodyPr>
            <a:normAutofit/>
          </a:bodyPr>
          <a:lstStyle>
            <a:lvl1pPr>
              <a:buSzPct val="60000"/>
              <a:buFont typeface="Wingdings" pitchFamily="2" charset="2"/>
              <a:buChar char="q"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80614" y="6474114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>
            <a:normAutofit/>
          </a:bodyPr>
          <a:lstStyle>
            <a:lvl1pPr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3891" y="6474113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66186" y="6479020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745" y="6479020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 sz="36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745" y="6479020"/>
            <a:ext cx="11176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7"/>
            <a:ext cx="7886700" cy="73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0655"/>
            <a:ext cx="7886700" cy="500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73" r:id="rId6"/>
    <p:sldLayoutId id="2147483672" r:id="rId7"/>
    <p:sldLayoutId id="2147483667" r:id="rId8"/>
    <p:sldLayoutId id="2147483675" r:id="rId9"/>
    <p:sldLayoutId id="21474836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inh AvantGarde" panose="02000603030000020004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h AvantGarde" panose="02000603030000020004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9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Repeated hold-out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We can do hold-out many times, and then take the average result.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Repeat hold-out n times. The i</a:t>
            </a:r>
            <a:r>
              <a:rPr lang="en-US" sz="2000" baseline="30000" dirty="0"/>
              <a:t>th</a:t>
            </a:r>
            <a:r>
              <a:rPr lang="en-US" sz="2000" dirty="0"/>
              <a:t> time will give a performance result p</a:t>
            </a:r>
            <a:r>
              <a:rPr lang="en-US" sz="2000" baseline="-25000" dirty="0"/>
              <a:t>i</a:t>
            </a:r>
            <a:r>
              <a:rPr lang="en-US" sz="2000" dirty="0"/>
              <a:t>. The training data for each hold-out should be different from each other.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Take the average p = mean(p</a:t>
            </a:r>
            <a:r>
              <a:rPr lang="en-US" sz="2000" baseline="-25000" dirty="0"/>
              <a:t>1</a:t>
            </a:r>
            <a:r>
              <a:rPr lang="en-US" sz="2000" dirty="0"/>
              <a:t>,…, p</a:t>
            </a:r>
            <a:r>
              <a:rPr lang="en-US" sz="2000" baseline="-25000" dirty="0"/>
              <a:t>n</a:t>
            </a:r>
            <a:r>
              <a:rPr lang="en-US" sz="2000" dirty="0"/>
              <a:t>) as the final quality.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Advantages?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Limitations?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Cross-validation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In repeated hold-out: there are overlapping between two training/testing datasets. It might be redundant.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K-fold cross-validation:</a:t>
            </a:r>
            <a:endParaRPr lang="en-US" i="1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Split D into K equal parts which are non-overlapping.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Do K runs (folds): at each run, one part is used for testing and the remaining parts are used for training.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Take the average as the final quality from K individual runs.</a:t>
            </a:r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/>
              <a:t>Popular choices of K: 10 or 5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It is useful to combine this technique with stratified sampling.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This technique is suitable for small/average datasets.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306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91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Leave-one-out cross-validation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It is K-fold cross-validation when K = |D|.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Each testing set consists of only one instance from D.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The remaining is for training.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So all observed instances are exploited as much as possible.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No randomness appears.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But it is expensive, and hence is suitable with small datasets.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Bootstrap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65206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/>
                  <a:t>Previous methods do not allow repetitions of an instance in any training part.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rgbClr val="0000FF"/>
                    </a:solidFill>
                  </a:rPr>
                  <a:t>Bootstrap sampling: 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Assume D having n instances.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Build D</a:t>
                </a:r>
                <a:r>
                  <a:rPr lang="en-US" sz="2000" baseline="-25000" dirty="0"/>
                  <a:t>train</a:t>
                </a:r>
                <a:r>
                  <a:rPr lang="en-US" sz="2000" dirty="0"/>
                  <a:t> by randomly sampling (with replacement/repetition) n instances from D.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D</a:t>
                </a:r>
                <a:r>
                  <a:rPr lang="en-US" sz="2000" baseline="-25000" dirty="0"/>
                  <a:t>train</a:t>
                </a:r>
                <a:r>
                  <a:rPr lang="en-US" sz="2000" dirty="0"/>
                  <a:t> is used for the training phase.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D</a:t>
                </a:r>
                <a:r>
                  <a:rPr lang="en-US" sz="2000" baseline="-25000" dirty="0"/>
                  <a:t>test </a:t>
                </a:r>
                <a:r>
                  <a:rPr lang="en-US" sz="2000" dirty="0"/>
                  <a:t>= D\D</a:t>
                </a:r>
                <a:r>
                  <a:rPr lang="en-US" sz="2000" baseline="-25000" dirty="0"/>
                  <a:t>train</a:t>
                </a:r>
                <a:r>
                  <a:rPr lang="en-US" sz="2000" dirty="0"/>
                  <a:t> is used for testing quality.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Note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It can be shown that D</a:t>
                </a:r>
                <a:r>
                  <a:rPr lang="en-US" sz="2200" baseline="-25000" dirty="0"/>
                  <a:t>train</a:t>
                </a:r>
                <a:r>
                  <a:rPr lang="en-US" sz="2200" dirty="0"/>
                  <a:t> contains nearly 63.2% different instances of D. 36.8% of D are used for testing.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This technique is suitable for small datasets.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65206"/>
                <a:ext cx="8458200" cy="5334000"/>
              </a:xfrm>
              <a:blipFill>
                <a:blip r:embed="rId3"/>
                <a:stretch>
                  <a:fillRect l="-793" t="-13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0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3. Model selection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196195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An ML method often has a set of hyperparameters that require us to select suitable values a priori.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Ridge regression: </a:t>
            </a:r>
            <a:r>
              <a:rPr lang="en-US" sz="2000" dirty="0">
                <a:solidFill>
                  <a:srgbClr val="FF0000"/>
                </a:solidFill>
              </a:rPr>
              <a:t>λ</a:t>
            </a:r>
            <a:endParaRPr lang="en-US" sz="2000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Linear SVM: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0000"/>
                </a:solidFill>
              </a:rPr>
              <a:t>How to choose a good value?</a:t>
            </a:r>
          </a:p>
          <a:p>
            <a:pPr>
              <a:spcBef>
                <a:spcPts val="1200"/>
              </a:spcBef>
            </a:pPr>
            <a:r>
              <a:rPr lang="en-US" sz="2200" b="1" i="1" dirty="0"/>
              <a:t>Model selection:</a:t>
            </a:r>
            <a:r>
              <a:rPr lang="en-US" sz="2200" i="1" dirty="0"/>
              <a:t> given a dataset D, we need to choose a good setting of the hyperparameters in method (model) A such that the function learned by A generalizes well.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A validation set T</a:t>
            </a:r>
            <a:r>
              <a:rPr lang="en-US" sz="2200" baseline="-25000" dirty="0"/>
              <a:t>valid</a:t>
            </a:r>
            <a:r>
              <a:rPr lang="en-US" sz="2200" dirty="0"/>
              <a:t> is often used to find a good setting.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It is a subset of D.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A good setting should help the learned function predicts well on T</a:t>
            </a:r>
            <a:r>
              <a:rPr lang="en-US" baseline="-25000" dirty="0"/>
              <a:t>valid</a:t>
            </a:r>
            <a:r>
              <a:rPr lang="en-US" dirty="0"/>
              <a:t>. 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 we are approximating the generalization error on the whole data space by just using small </a:t>
            </a:r>
            <a:r>
              <a:rPr lang="en-US" dirty="0">
                <a:solidFill>
                  <a:srgbClr val="0432FF"/>
                </a:solidFill>
              </a:rPr>
              <a:t>T</a:t>
            </a:r>
            <a:r>
              <a:rPr lang="en-US" baseline="-25000" dirty="0">
                <a:solidFill>
                  <a:srgbClr val="0432FF"/>
                </a:solidFill>
              </a:rPr>
              <a:t>valid</a:t>
            </a:r>
            <a:r>
              <a:rPr lang="en-US" dirty="0">
                <a:solidFill>
                  <a:srgbClr val="0432FF"/>
                </a:solidFill>
                <a:sym typeface="Wingdings" pitchFamily="2" charset="2"/>
              </a:rPr>
              <a:t>.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Model selection: </a:t>
            </a:r>
            <a:r>
              <a:rPr lang="en-US" sz="3200" dirty="0">
                <a:solidFill>
                  <a:srgbClr val="0000FF"/>
                </a:solidFill>
              </a:rPr>
              <a:t>using hold-out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17894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Given an observed dataset D, we can </a:t>
            </a:r>
            <a:r>
              <a:rPr lang="en-US" sz="2200" b="1" dirty="0"/>
              <a:t>select</a:t>
            </a:r>
            <a:r>
              <a:rPr lang="en-US" sz="2200" dirty="0"/>
              <a:t> a good value for hyperparamerter </a:t>
            </a:r>
            <a:r>
              <a:rPr lang="en-US" sz="2000" dirty="0"/>
              <a:t>λ </a:t>
            </a:r>
            <a:r>
              <a:rPr lang="en-US" sz="2200" dirty="0"/>
              <a:t>as follows: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Select a finite set S which contains all potential values of λ.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Select a performance measure P.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Randomly split D into 2 non-overlapping subsets: D</a:t>
            </a:r>
            <a:r>
              <a:rPr lang="en-US" sz="2000" i="1" baseline="-25000" dirty="0"/>
              <a:t>train</a:t>
            </a:r>
            <a:r>
              <a:rPr lang="en-US" sz="2000" i="1" dirty="0"/>
              <a:t> and T</a:t>
            </a:r>
            <a:r>
              <a:rPr lang="en-US" sz="2000" i="1" baseline="-25000" dirty="0"/>
              <a:t>valid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rgbClr val="0000FF"/>
                </a:solidFill>
              </a:rPr>
              <a:t>For each λ </a:t>
            </a:r>
            <a:r>
              <a:rPr lang="en-US" sz="2000" i="1" dirty="0">
                <a:solidFill>
                  <a:srgbClr val="0000FF"/>
                </a:solidFill>
                <a:sym typeface="Symbol" panose="05050102010706020507" pitchFamily="18" charset="2"/>
              </a:rPr>
              <a:t> </a:t>
            </a:r>
            <a:r>
              <a:rPr lang="en-US" sz="2000" i="1" dirty="0">
                <a:solidFill>
                  <a:srgbClr val="0000FF"/>
                </a:solidFill>
              </a:rPr>
              <a:t>S: train the system given D</a:t>
            </a:r>
            <a:r>
              <a:rPr lang="en-US" sz="2000" i="1" baseline="-25000" dirty="0">
                <a:solidFill>
                  <a:srgbClr val="0000FF"/>
                </a:solidFill>
              </a:rPr>
              <a:t>train</a:t>
            </a:r>
            <a:r>
              <a:rPr lang="en-US" sz="2000" i="1" dirty="0">
                <a:solidFill>
                  <a:srgbClr val="0000FF"/>
                </a:solidFill>
              </a:rPr>
              <a:t> and λ. Measure the quality on </a:t>
            </a:r>
            <a:r>
              <a:rPr lang="en-US" sz="2000" i="1" dirty="0" err="1">
                <a:solidFill>
                  <a:srgbClr val="0000FF"/>
                </a:solidFill>
              </a:rPr>
              <a:t>T</a:t>
            </a:r>
            <a:r>
              <a:rPr lang="en-US" sz="2000" i="1" baseline="-25000" dirty="0" err="1">
                <a:solidFill>
                  <a:srgbClr val="0000FF"/>
                </a:solidFill>
              </a:rPr>
              <a:t>valid</a:t>
            </a:r>
            <a:r>
              <a:rPr lang="en-US" sz="2000" i="1" dirty="0">
                <a:solidFill>
                  <a:srgbClr val="0000FF"/>
                </a:solidFill>
              </a:rPr>
              <a:t> to get </a:t>
            </a:r>
            <a:r>
              <a:rPr lang="en-US" sz="2000" i="1" dirty="0" err="1">
                <a:solidFill>
                  <a:srgbClr val="0000FF"/>
                </a:solidFill>
              </a:rPr>
              <a:t>P</a:t>
            </a:r>
            <a:r>
              <a:rPr lang="en-US" sz="2000" i="1" baseline="-25000" dirty="0" err="1">
                <a:solidFill>
                  <a:srgbClr val="0000FF"/>
                </a:solidFill>
              </a:rPr>
              <a:t>λ</a:t>
            </a:r>
            <a:r>
              <a:rPr lang="en-US" sz="2000" i="1" dirty="0">
                <a:solidFill>
                  <a:srgbClr val="0000FF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rgbClr val="0000FF"/>
                </a:solidFill>
              </a:rPr>
              <a:t>Select the best λ* which corresponds to the best </a:t>
            </a:r>
            <a:r>
              <a:rPr lang="en-US" sz="2000" i="1" dirty="0" err="1">
                <a:solidFill>
                  <a:srgbClr val="0000FF"/>
                </a:solidFill>
              </a:rPr>
              <a:t>P</a:t>
            </a:r>
            <a:r>
              <a:rPr lang="en-US" sz="2000" i="1" baseline="-25000" dirty="0" err="1">
                <a:solidFill>
                  <a:srgbClr val="0000FF"/>
                </a:solidFill>
              </a:rPr>
              <a:t>λ</a:t>
            </a:r>
            <a:r>
              <a:rPr lang="en-US" sz="2000" i="1" dirty="0">
                <a:solidFill>
                  <a:srgbClr val="0000FF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It is often beneficial to learn again from D given </a:t>
            </a:r>
            <a:r>
              <a:rPr lang="en-US" sz="2000" dirty="0"/>
              <a:t>λ* to get a better function.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Hold-out can be replaced with other techniques e.g., sampling, cross-validation.</a:t>
            </a: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2754351"/>
            <a:ext cx="8382000" cy="1594794"/>
          </a:xfrm>
          <a:prstGeom prst="rect">
            <a:avLst/>
          </a:prstGeom>
          <a:noFill/>
          <a:ln w="28575" cmpd="sng">
            <a:solidFill>
              <a:srgbClr val="99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432FF"/>
                </a:solidFill>
              </a:rPr>
              <a:t>select parameters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247952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Random forest for news classification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0000"/>
                </a:solidFill>
              </a:rPr>
              <a:t>Parameter: n_estimates (number of trees)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Dataset: </a:t>
            </a:r>
            <a:r>
              <a:rPr lang="en-US" sz="2200" i="1" dirty="0"/>
              <a:t>1135 news, 10 classes, vocabulary of 25199 terms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10-fold cross-validation is used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2CE695-DC09-3D41-9DEC-0BB714311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4687"/>
            <a:ext cx="2082800" cy="2400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9B5CB9-D7EE-EC4E-B4A3-AE22221F1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94161"/>
            <a:ext cx="4267200" cy="34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6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4. Model assessment and selection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196194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Given an observed dataset D, </a:t>
            </a:r>
            <a:r>
              <a:rPr lang="en-US" sz="2200" dirty="0">
                <a:solidFill>
                  <a:srgbClr val="0000FF"/>
                </a:solidFill>
              </a:rPr>
              <a:t>we need to </a:t>
            </a:r>
            <a:r>
              <a:rPr lang="en-US" sz="2200" b="1" dirty="0">
                <a:solidFill>
                  <a:srgbClr val="0000FF"/>
                </a:solidFill>
              </a:rPr>
              <a:t>select</a:t>
            </a:r>
            <a:r>
              <a:rPr lang="en-US" sz="2200" dirty="0">
                <a:solidFill>
                  <a:srgbClr val="0000FF"/>
                </a:solidFill>
              </a:rPr>
              <a:t> a good value for hyperparamerter </a:t>
            </a:r>
            <a:r>
              <a:rPr lang="en-US" sz="2000">
                <a:solidFill>
                  <a:srgbClr val="0000FF"/>
                </a:solidFill>
              </a:rPr>
              <a:t>λ </a:t>
            </a:r>
            <a:r>
              <a:rPr lang="en-US" sz="2200" dirty="0">
                <a:solidFill>
                  <a:srgbClr val="0000FF"/>
                </a:solidFill>
              </a:rPr>
              <a:t>and </a:t>
            </a:r>
            <a:r>
              <a:rPr lang="en-US" sz="2200" b="1" dirty="0">
                <a:solidFill>
                  <a:srgbClr val="0000FF"/>
                </a:solidFill>
              </a:rPr>
              <a:t>evaluate</a:t>
            </a:r>
            <a:r>
              <a:rPr lang="en-US" sz="2200" dirty="0">
                <a:solidFill>
                  <a:srgbClr val="0000FF"/>
                </a:solidFill>
              </a:rPr>
              <a:t> the overall performance of a method A: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Select a finite set S which contains all potential values of </a:t>
            </a:r>
            <a:r>
              <a:rPr lang="en-US" sz="2000" i="1"/>
              <a:t>λ.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/>
              <a:t>Select a performance measure P.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rgbClr val="0000FF"/>
                </a:solidFill>
              </a:rPr>
              <a:t>Split D into 3 non-overlapping subsets: D</a:t>
            </a:r>
            <a:r>
              <a:rPr lang="en-US" sz="2000" i="1" baseline="-25000" dirty="0">
                <a:solidFill>
                  <a:srgbClr val="0000FF"/>
                </a:solidFill>
              </a:rPr>
              <a:t>train</a:t>
            </a:r>
            <a:r>
              <a:rPr lang="en-US" sz="2000" i="1" dirty="0">
                <a:solidFill>
                  <a:srgbClr val="0000FF"/>
                </a:solidFill>
              </a:rPr>
              <a:t>, T</a:t>
            </a:r>
            <a:r>
              <a:rPr lang="en-US" sz="2000" i="1" baseline="-25000" dirty="0">
                <a:solidFill>
                  <a:srgbClr val="0000FF"/>
                </a:solidFill>
              </a:rPr>
              <a:t>valid</a:t>
            </a:r>
            <a:r>
              <a:rPr lang="en-US" sz="2000" i="1" dirty="0">
                <a:solidFill>
                  <a:srgbClr val="0000FF"/>
                </a:solidFill>
              </a:rPr>
              <a:t> and T</a:t>
            </a:r>
            <a:r>
              <a:rPr lang="en-US" sz="2000" i="1" baseline="-25000" dirty="0">
                <a:solidFill>
                  <a:srgbClr val="0000FF"/>
                </a:solidFill>
              </a:rPr>
              <a:t>test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rgbClr val="0000FF"/>
                </a:solidFill>
              </a:rPr>
              <a:t>For each </a:t>
            </a:r>
            <a:r>
              <a:rPr lang="en-US" sz="2000" i="1">
                <a:solidFill>
                  <a:srgbClr val="0000FF"/>
                </a:solidFill>
              </a:rPr>
              <a:t>λ </a:t>
            </a:r>
            <a:r>
              <a:rPr lang="en-US" sz="2000" i="1">
                <a:solidFill>
                  <a:srgbClr val="0000FF"/>
                </a:solidFill>
                <a:sym typeface="Symbol" panose="05050102010706020507" pitchFamily="18" charset="2"/>
              </a:rPr>
              <a:t> </a:t>
            </a:r>
            <a:r>
              <a:rPr lang="en-US" sz="2000" i="1">
                <a:solidFill>
                  <a:srgbClr val="0000FF"/>
                </a:solidFill>
              </a:rPr>
              <a:t>S:</a:t>
            </a:r>
            <a:r>
              <a:rPr lang="en-US" sz="2000" i="1" dirty="0">
                <a:solidFill>
                  <a:srgbClr val="0000FF"/>
                </a:solidFill>
              </a:rPr>
              <a:t> train the system given D</a:t>
            </a:r>
            <a:r>
              <a:rPr lang="en-US" sz="2000" i="1" baseline="-25000" dirty="0">
                <a:solidFill>
                  <a:srgbClr val="0000FF"/>
                </a:solidFill>
              </a:rPr>
              <a:t>train</a:t>
            </a:r>
            <a:r>
              <a:rPr lang="en-US" sz="2000" i="1" dirty="0">
                <a:solidFill>
                  <a:srgbClr val="0000FF"/>
                </a:solidFill>
              </a:rPr>
              <a:t> and </a:t>
            </a:r>
            <a:r>
              <a:rPr lang="en-US" sz="2000" i="1">
                <a:solidFill>
                  <a:srgbClr val="0000FF"/>
                </a:solidFill>
              </a:rPr>
              <a:t>λ. Measure the quality on T</a:t>
            </a:r>
            <a:r>
              <a:rPr lang="en-US" sz="2000" i="1" baseline="-25000">
                <a:solidFill>
                  <a:srgbClr val="0000FF"/>
                </a:solidFill>
              </a:rPr>
              <a:t>valid</a:t>
            </a:r>
            <a:r>
              <a:rPr lang="en-US" sz="2000" i="1">
                <a:solidFill>
                  <a:srgbClr val="0000FF"/>
                </a:solidFill>
              </a:rPr>
              <a:t> to get P</a:t>
            </a:r>
            <a:r>
              <a:rPr lang="en-US" sz="2000" i="1" baseline="-25000">
                <a:solidFill>
                  <a:srgbClr val="0000FF"/>
                </a:solidFill>
              </a:rPr>
              <a:t>λ</a:t>
            </a:r>
            <a:r>
              <a:rPr lang="en-US" sz="2000" i="1">
                <a:solidFill>
                  <a:srgbClr val="0000FF"/>
                </a:solidFill>
              </a:rPr>
              <a:t>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rgbClr val="0000FF"/>
                </a:solidFill>
              </a:rPr>
              <a:t>Select the best </a:t>
            </a:r>
            <a:r>
              <a:rPr lang="en-US" sz="2000" i="1">
                <a:solidFill>
                  <a:srgbClr val="0000FF"/>
                </a:solidFill>
              </a:rPr>
              <a:t>λ* which corresponds to the best P</a:t>
            </a:r>
            <a:r>
              <a:rPr lang="en-US" sz="2000" i="1" baseline="-25000">
                <a:solidFill>
                  <a:srgbClr val="0000FF"/>
                </a:solidFill>
              </a:rPr>
              <a:t>λ</a:t>
            </a:r>
            <a:r>
              <a:rPr lang="en-US" sz="2000" i="1">
                <a:solidFill>
                  <a:srgbClr val="0000FF"/>
                </a:solidFill>
              </a:rPr>
              <a:t>.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Train the system again from </a:t>
            </a:r>
            <a:r>
              <a:rPr lang="en-US" sz="2000"/>
              <a:t>D</a:t>
            </a:r>
            <a:r>
              <a:rPr lang="en-US" sz="2000" baseline="-25000"/>
              <a:t>train</a:t>
            </a:r>
            <a:r>
              <a:rPr lang="en-US" sz="2000"/>
              <a:t> </a:t>
            </a:r>
            <a:r>
              <a:rPr lang="en-GB" sz="2000">
                <a:sym typeface="Symbol" panose="05050102010706020507" pitchFamily="18" charset="2"/>
              </a:rPr>
              <a:t></a:t>
            </a:r>
            <a:r>
              <a:rPr lang="en-US" sz="2000"/>
              <a:t> T</a:t>
            </a:r>
            <a:r>
              <a:rPr lang="en-US" sz="2000" baseline="-25000"/>
              <a:t>valid</a:t>
            </a:r>
            <a:r>
              <a:rPr lang="en-US" sz="2000" dirty="0"/>
              <a:t> given </a:t>
            </a:r>
            <a:r>
              <a:rPr lang="en-US" sz="2000"/>
              <a:t>λ*.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/>
              <a:t>Test performance of the system on T</a:t>
            </a:r>
            <a:r>
              <a:rPr lang="en-US" sz="2000" baseline="-25000"/>
              <a:t>test</a:t>
            </a:r>
            <a:r>
              <a:rPr lang="en-US" sz="2000"/>
              <a:t>.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Hold-out can be replaced with other techniques.</a:t>
            </a: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066585"/>
            <a:ext cx="8382000" cy="1604618"/>
          </a:xfrm>
          <a:prstGeom prst="rect">
            <a:avLst/>
          </a:prstGeom>
          <a:noFill/>
          <a:ln w="28575" cmpd="sng">
            <a:solidFill>
              <a:srgbClr val="99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5. Performance measures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222923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Accuracy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(độ chính xác)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Percentage of correct predictions on testing data.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Efficiency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(tính hiệu quả)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The cost in time and storage when learning/prediction.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/>
              <a:t>Robustness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(khả năng chống nhiễu)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The ability to reduce possible affects by noises/errors/missings.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/>
              <a:t>Scalability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(tính khả mở)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The relation between the performance and training size.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/>
              <a:t>Complexity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(độ phức tạp)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The complexity of the learned function.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/>
              <a:t>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9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Accuracy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/>
                  <a:t>Classification:</a:t>
                </a:r>
                <a:endParaRPr lang="en-US" dirty="0"/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/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GB" sz="2400" b="0" i="1" dirty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GB" sz="2400" b="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𝑝𝑟𝑒𝑑𝑖𝑐𝑡𝑖𝑜𝑛𝑠</m:t>
                              </m:r>
                            </m:num>
                            <m:den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𝑝𝑟𝑒𝑑𝑖𝑐𝑡𝑖𝑜𝑛𝑠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400" dirty="0"/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Regression: (MAE – mean absolute error)</a:t>
                </a:r>
                <a:endParaRPr lang="en-US" dirty="0"/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:endParaRPr lang="en-GB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GB" sz="2400" b="0" i="1" dirty="0"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GB" sz="2400" b="0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sz="24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sz="2400" b="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400" b="0" i="1" dirty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GB" sz="24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dirty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nary>
                        </m:e>
                      </m:box>
                    </m:oMath>
                  </m:oMathPara>
                </a14:m>
                <a:endParaRPr lang="en-US" sz="2400" dirty="0"/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o(x) is the prediction for an instance x.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y(x) is the true value.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3"/>
                <a:stretch>
                  <a:fillRect l="-751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416A3F-E43F-43DE-85AD-74944211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4300"/>
            <a:ext cx="7886700" cy="3422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Introduction to </a:t>
            </a:r>
          </a:p>
          <a:p>
            <a:pPr marL="0" indent="0" algn="ctr">
              <a:buNone/>
            </a:pPr>
            <a:r>
              <a:rPr lang="en-US" altLang="zh-CN" sz="6000" b="1" dirty="0">
                <a:solidFill>
                  <a:schemeClr val="bg1"/>
                </a:solidFill>
              </a:rPr>
              <a:t>Data Science</a:t>
            </a:r>
          </a:p>
          <a:p>
            <a:pPr marL="0" indent="0" algn="ctr"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(IT4142E)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6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dirty="0"/>
              <a:t>Confusion matrix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6438E48-67F0-AD41-A4CE-B18B4E8AD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64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 trận nhầm lẫn)</a:t>
            </a:r>
            <a:r>
              <a:rPr lang="en-US" sz="2200" dirty="0">
                <a:solidFill>
                  <a:schemeClr val="tx1"/>
                </a:solidFill>
              </a:rPr>
              <a:t> Can help us see predictions for each class in details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Multiclass classification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9D9C2B-839F-4243-8B73-75A9085CB31D}"/>
              </a:ext>
            </a:extLst>
          </p:cNvPr>
          <p:cNvSpPr txBox="1">
            <a:spLocks/>
          </p:cNvSpPr>
          <p:nvPr/>
        </p:nvSpPr>
        <p:spPr>
          <a:xfrm>
            <a:off x="789258" y="3197935"/>
            <a:ext cx="4316142" cy="3023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0000FF"/>
                </a:solidFill>
              </a:rPr>
              <a:t>TP</a:t>
            </a:r>
            <a:r>
              <a:rPr lang="en-US" i="1" baseline="-25000" dirty="0">
                <a:solidFill>
                  <a:srgbClr val="0000FF"/>
                </a:solidFill>
              </a:rPr>
              <a:t>i </a:t>
            </a:r>
            <a:r>
              <a:rPr lang="en-US" i="1" dirty="0">
                <a:solidFill>
                  <a:srgbClr val="0000FF"/>
                </a:solidFill>
              </a:rPr>
              <a:t>(true possitive):</a:t>
            </a:r>
            <a:r>
              <a:rPr lang="en-US" dirty="0">
                <a:solidFill>
                  <a:srgbClr val="0000FF"/>
                </a:solidFill>
              </a:rPr>
              <a:t> the number of instances that are assigned correctly to class c</a:t>
            </a:r>
            <a:r>
              <a:rPr lang="en-US" baseline="-25000" dirty="0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FF0000"/>
                </a:solidFill>
              </a:rPr>
              <a:t>FP</a:t>
            </a:r>
            <a:r>
              <a:rPr lang="en-US" i="1" baseline="-25000" dirty="0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(false possitive):</a:t>
            </a:r>
            <a:r>
              <a:rPr lang="en-US" dirty="0">
                <a:solidFill>
                  <a:srgbClr val="FF0000"/>
                </a:solidFill>
              </a:rPr>
              <a:t> the number of instances that are assigned incorrectly to class c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i="1" dirty="0">
                <a:solidFill>
                  <a:srgbClr val="FF0000"/>
                </a:solidFill>
              </a:rPr>
              <a:t>FN</a:t>
            </a:r>
            <a:r>
              <a:rPr lang="en-US" i="1" baseline="-25000" dirty="0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(false negative):</a:t>
            </a:r>
            <a:r>
              <a:rPr lang="en-US" dirty="0">
                <a:solidFill>
                  <a:srgbClr val="FF0000"/>
                </a:solidFill>
              </a:rPr>
              <a:t> the number of instances inside c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that are assigned incorrectly to another class.</a:t>
            </a: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B85572-5A71-424E-B876-0B4147EF2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79" y="3019926"/>
            <a:ext cx="5486400" cy="3657600"/>
          </a:xfrm>
          <a:prstGeom prst="rect">
            <a:avLst/>
          </a:prstGeom>
        </p:spPr>
      </p:pic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08AB9BA0-26F9-F849-8FC7-2421645C8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71289"/>
              </p:ext>
            </p:extLst>
          </p:nvPr>
        </p:nvGraphicFramePr>
        <p:xfrm>
          <a:off x="5437458" y="1328803"/>
          <a:ext cx="3581401" cy="186913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677563">
                  <a:extLst>
                    <a:ext uri="{9D8B030D-6E8A-4147-A177-3AD203B41FA5}">
                      <a16:colId xmlns:a16="http://schemas.microsoft.com/office/drawing/2014/main" val="1278474275"/>
                    </a:ext>
                  </a:extLst>
                </a:gridCol>
                <a:gridCol w="967946">
                  <a:extLst>
                    <a:ext uri="{9D8B030D-6E8A-4147-A177-3AD203B41FA5}">
                      <a16:colId xmlns:a16="http://schemas.microsoft.com/office/drawing/2014/main" val="2935687023"/>
                    </a:ext>
                  </a:extLst>
                </a:gridCol>
                <a:gridCol w="967946">
                  <a:extLst>
                    <a:ext uri="{9D8B030D-6E8A-4147-A177-3AD203B41FA5}">
                      <a16:colId xmlns:a16="http://schemas.microsoft.com/office/drawing/2014/main" val="3825363491"/>
                    </a:ext>
                  </a:extLst>
                </a:gridCol>
                <a:gridCol w="967946">
                  <a:extLst>
                    <a:ext uri="{9D8B030D-6E8A-4147-A177-3AD203B41FA5}">
                      <a16:colId xmlns:a16="http://schemas.microsoft.com/office/drawing/2014/main" val="540268101"/>
                    </a:ext>
                  </a:extLst>
                </a:gridCol>
              </a:tblGrid>
              <a:tr h="467283"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vi-VN"/>
                        <a:t>Predicted label</a:t>
                      </a: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89204"/>
                  </a:ext>
                </a:extLst>
              </a:tr>
              <a:tr h="467283">
                <a:tc rowSpan="3">
                  <a:txBody>
                    <a:bodyPr/>
                    <a:lstStyle/>
                    <a:p>
                      <a:pPr algn="ctr"/>
                      <a:r>
                        <a:rPr lang="vi-VN"/>
                        <a:t>True label</a:t>
                      </a:r>
                      <a:endParaRPr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TP</a:t>
                      </a:r>
                      <a:r>
                        <a:rPr lang="vi-VN" baseline="-25000"/>
                        <a:t>1</a:t>
                      </a:r>
                      <a:endParaRPr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FN</a:t>
                      </a:r>
                      <a:r>
                        <a:rPr lang="vi-VN" baseline="-25000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FN</a:t>
                      </a:r>
                      <a:r>
                        <a:rPr lang="vi-VN" baseline="-25000"/>
                        <a:t>13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09449"/>
                  </a:ext>
                </a:extLst>
              </a:tr>
              <a:tr h="4672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FP</a:t>
                      </a:r>
                      <a:r>
                        <a:rPr lang="vi-VN" baseline="-25000"/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TP</a:t>
                      </a:r>
                      <a:r>
                        <a:rPr lang="vi-VN" baseline="-25000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FN</a:t>
                      </a:r>
                      <a:r>
                        <a:rPr lang="vi-VN" baseline="-25000"/>
                        <a:t>23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46227"/>
                  </a:ext>
                </a:extLst>
              </a:tr>
              <a:tr h="4672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FP</a:t>
                      </a:r>
                      <a:r>
                        <a:rPr lang="vi-VN" baseline="-25000"/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FP</a:t>
                      </a:r>
                      <a:r>
                        <a:rPr lang="vi-VN" baseline="-25000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/>
                        <a:t>TP</a:t>
                      </a:r>
                      <a:r>
                        <a:rPr lang="vi-VN" baseline="-25000"/>
                        <a:t>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191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4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Precision and Recall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These two measures are often used in information retrieval and classification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Precision</a:t>
            </a:r>
            <a:r>
              <a:rPr lang="en-US" sz="2200" dirty="0"/>
              <a:t> for class c</a:t>
            </a:r>
            <a:r>
              <a:rPr lang="en-US" sz="2200" baseline="-25000" dirty="0"/>
              <a:t>i</a:t>
            </a:r>
            <a:r>
              <a:rPr lang="en-US" sz="2200" dirty="0"/>
              <a:t>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Percentage of correct instances, </a:t>
            </a:r>
            <a:br>
              <a:rPr lang="en-US" sz="2000" dirty="0"/>
            </a:br>
            <a:r>
              <a:rPr lang="en-US" sz="2000" dirty="0"/>
              <a:t>among all that are assigned to c</a:t>
            </a:r>
            <a:r>
              <a:rPr lang="en-US" sz="2000" baseline="-25000" dirty="0"/>
              <a:t>i</a:t>
            </a:r>
            <a:r>
              <a:rPr lang="en-US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Recall</a:t>
            </a:r>
            <a:r>
              <a:rPr lang="en-US" sz="2200" dirty="0"/>
              <a:t> for class c</a:t>
            </a:r>
            <a:r>
              <a:rPr lang="en-US" sz="2200" baseline="-25000" dirty="0"/>
              <a:t>i</a:t>
            </a:r>
            <a:r>
              <a:rPr lang="en-US" sz="2200" dirty="0"/>
              <a:t>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Percentage of instances in c</a:t>
            </a:r>
            <a:r>
              <a:rPr lang="en-US" sz="2000" baseline="-25000" dirty="0"/>
              <a:t>i</a:t>
            </a:r>
            <a:r>
              <a:rPr lang="en-US" sz="2000" dirty="0"/>
              <a:t> that </a:t>
            </a:r>
            <a:br>
              <a:rPr lang="en-US" sz="2000" dirty="0"/>
            </a:br>
            <a:r>
              <a:rPr lang="en-US" sz="2000" dirty="0"/>
              <a:t>are correctly assigned to c</a:t>
            </a:r>
            <a:r>
              <a:rPr lang="en-US" sz="2000" baseline="-25000" dirty="0"/>
              <a:t>i</a:t>
            </a:r>
            <a:r>
              <a:rPr lang="en-US" sz="2000" dirty="0"/>
              <a:t>.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83250" y="2590800"/>
          <a:ext cx="2717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1524000" imgH="431800" progId="Equation.3">
                  <p:embed/>
                </p:oleObj>
              </mc:Choice>
              <mc:Fallback>
                <p:oleObj name="Equation" r:id="rId4" imgW="1524000" imgH="4318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590800"/>
                        <a:ext cx="27178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770563" y="4343400"/>
          <a:ext cx="24812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6" imgW="1371600" imgH="431800" progId="Equation.3">
                  <p:embed/>
                </p:oleObj>
              </mc:Choice>
              <mc:Fallback>
                <p:oleObj name="Equation" r:id="rId6" imgW="1371600" imgH="431800" progId="Equation.3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4343400"/>
                        <a:ext cx="24812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425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Precision and Recall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To give an overall summary, we can take an average from individual classes.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Micro-averaging: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/>
              <a:t>Macro-averaging: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71862" y="2743200"/>
          <a:ext cx="21971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1600200" imgH="939800" progId="Equation.3">
                  <p:embed/>
                </p:oleObj>
              </mc:Choice>
              <mc:Fallback>
                <p:oleObj name="Equation" r:id="rId4" imgW="1600200" imgH="9398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2" y="2743200"/>
                        <a:ext cx="21971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534150" y="2743200"/>
          <a:ext cx="2093912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6" imgW="1447800" imgH="939800" progId="Equation.3">
                  <p:embed/>
                </p:oleObj>
              </mc:Choice>
              <mc:Fallback>
                <p:oleObj name="Equation" r:id="rId6" imgW="1447800" imgH="939800" progId="Equation.3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2743200"/>
                        <a:ext cx="2093912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3276600" y="4629150"/>
          <a:ext cx="27400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8" imgW="1752600" imgH="711200" progId="Equation.3">
                  <p:embed/>
                </p:oleObj>
              </mc:Choice>
              <mc:Fallback>
                <p:oleObj name="Equation" r:id="rId8" imgW="1752600" imgH="711200" progId="Equation.3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29150"/>
                        <a:ext cx="274002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6657975" y="4705350"/>
          <a:ext cx="21478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0" imgW="1384300" imgH="711200" progId="Equation.3">
                  <p:embed/>
                </p:oleObj>
              </mc:Choice>
              <mc:Fallback>
                <p:oleObj name="Equation" r:id="rId10" imgW="1384300" imgH="711200" progId="Equation.3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4705350"/>
                        <a:ext cx="214788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49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F</a:t>
            </a:r>
            <a:r>
              <a:rPr lang="en-US" sz="3200" baseline="-25000" dirty="0"/>
              <a:t>1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Precision and recall provide us different views on the performance of a classifier.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F</a:t>
            </a:r>
            <a:r>
              <a:rPr lang="en-US" sz="2200" baseline="-25000" dirty="0"/>
              <a:t>1</a:t>
            </a:r>
            <a:r>
              <a:rPr lang="en-US" sz="2200" dirty="0"/>
              <a:t> can provide us a unified view.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F</a:t>
            </a:r>
            <a:r>
              <a:rPr lang="en-US" sz="2200" baseline="-25000" dirty="0"/>
              <a:t>1</a:t>
            </a:r>
            <a:r>
              <a:rPr lang="en-US" sz="2200" dirty="0"/>
              <a:t> is the </a:t>
            </a:r>
            <a:r>
              <a:rPr lang="en-US" sz="2200" i="1" dirty="0"/>
              <a:t>harmonic mean</a:t>
            </a:r>
            <a:r>
              <a:rPr lang="en-US" sz="2200" dirty="0"/>
              <a:t> of precision and recall, and is computed as: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 tends to be close to the smaller value from {precision, recall}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Large F</a:t>
            </a:r>
            <a:r>
              <a:rPr lang="en-US" sz="2000" baseline="-25000" dirty="0"/>
              <a:t>1</a:t>
            </a:r>
            <a:r>
              <a:rPr lang="en-US" sz="2000" dirty="0"/>
              <a:t> implies that both precision and recall are large.</a:t>
            </a:r>
            <a:endParaRPr lang="en-US" sz="2200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35163" y="3733800"/>
          <a:ext cx="4737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794000" imgH="584200" progId="Equation.3">
                  <p:embed/>
                </p:oleObj>
              </mc:Choice>
              <mc:Fallback>
                <p:oleObj name="Equation" r:id="rId4" imgW="2794000" imgH="584200" progId="Equation.3">
                  <p:embed/>
                  <p:pic>
                    <p:nvPicPr>
                      <p:cNvPr id="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3733800"/>
                        <a:ext cx="4737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21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432FF"/>
                </a:solidFill>
              </a:rPr>
              <a:t>compare 2 methods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161688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Methods: </a:t>
            </a:r>
            <a:r>
              <a:rPr lang="en-US" sz="2200" b="1" dirty="0"/>
              <a:t>Random forest</a:t>
            </a:r>
            <a:r>
              <a:rPr lang="en-US" sz="2200" dirty="0"/>
              <a:t> vs </a:t>
            </a:r>
            <a:r>
              <a:rPr lang="en-US" sz="2200" b="1" dirty="0"/>
              <a:t>Support vector machines</a:t>
            </a:r>
            <a:r>
              <a:rPr lang="en-US" sz="2200" dirty="0"/>
              <a:t> (SVM)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Parameter selection: </a:t>
            </a:r>
            <a:r>
              <a:rPr lang="en-US" dirty="0"/>
              <a:t>10-fold cross-validation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Random forest: n_estimate = 250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SVM: regularization constant C = 1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24F23-1531-6A43-A65D-ABC2ED538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967487"/>
            <a:ext cx="4953000" cy="3297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51916A-9220-F24F-89B9-361B2DD03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9" y="3141449"/>
            <a:ext cx="3550321" cy="28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6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432FF"/>
                </a:solidFill>
              </a:rPr>
              <a:t>effect of data size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127183"/>
            <a:ext cx="33528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SVM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0000"/>
                </a:solidFill>
              </a:rPr>
              <a:t>Parameter: size of training data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Dataset: </a:t>
            </a:r>
            <a:r>
              <a:rPr lang="en-US" sz="2000" i="1" dirty="0"/>
              <a:t>1135 news, 10 classes, vocabulary of 25199 terms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10-fold cross-validation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    is used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1B12E-484E-F548-B5F5-B043005ED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31" y="1889183"/>
            <a:ext cx="5519339" cy="4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9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432FF"/>
                </a:solidFill>
              </a:rPr>
              <a:t>effect of parameters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3528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SVM for news classification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FF0000"/>
                </a:solidFill>
              </a:rPr>
              <a:t>Parameter C changes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Dataset: </a:t>
            </a:r>
            <a:r>
              <a:rPr lang="en-US" sz="2000" i="1" dirty="0"/>
              <a:t>1135 news, 10 classes, vocabulary of 25199 terms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10-fold cross-validation is used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2D33F-05B5-2C49-82B7-82CC68B76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81" y="2087592"/>
            <a:ext cx="5212090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h AvantGarde" panose="02000603030000020004"/>
                <a:ea typeface="+mn-ea"/>
                <a:cs typeface="+mn-cs"/>
              </a:rPr>
              <a:t>Thank you for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h AvantGarde" panose="02000603030000020004"/>
                <a:ea typeface="+mn-ea"/>
                <a:cs typeface="+mn-cs"/>
              </a:rPr>
              <a:t>​</a:t>
            </a:r>
            <a:r>
              <a:rPr kumimoji="0" lang="vi-V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h AvantGarde" panose="02000603030000020004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h AvantGarde" panose="02000603030000020004"/>
                <a:ea typeface="+mn-ea"/>
                <a:cs typeface="+mn-cs"/>
              </a:rPr>
              <a:t>your attentions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!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​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63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8D85-B75F-9F4E-8A4B-432E48F5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4F44-A66D-754D-A991-87F88E93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Lecture 1: Overview of Data Science</a:t>
            </a:r>
          </a:p>
          <a:p>
            <a:r>
              <a:rPr lang="en-US" sz="2000"/>
              <a:t>Lecture 2: Data crawling and preprocessing</a:t>
            </a:r>
          </a:p>
          <a:p>
            <a:r>
              <a:rPr lang="en-US" sz="2000"/>
              <a:t>Lecture 3: Data cleaning and integration</a:t>
            </a:r>
          </a:p>
          <a:p>
            <a:r>
              <a:rPr lang="en-US" sz="2000"/>
              <a:t>Lecture 4: Exploratory data analysis</a:t>
            </a:r>
          </a:p>
          <a:p>
            <a:r>
              <a:rPr lang="en-US" sz="2000"/>
              <a:t>Lecture 5: Data visualization</a:t>
            </a:r>
          </a:p>
          <a:p>
            <a:r>
              <a:rPr lang="en-US" sz="2000"/>
              <a:t>Lecture 6: Multivariate data visualization</a:t>
            </a:r>
          </a:p>
          <a:p>
            <a:r>
              <a:rPr lang="en-US" sz="2000"/>
              <a:t>Lecture 7: Machine learning</a:t>
            </a:r>
          </a:p>
          <a:p>
            <a:r>
              <a:rPr lang="en-US" sz="2000"/>
              <a:t>Lecture 8: Big data analysis</a:t>
            </a:r>
          </a:p>
          <a:p>
            <a:r>
              <a:rPr lang="en-US" sz="2000"/>
              <a:t>Lecture 9: Capstone Project guidance</a:t>
            </a:r>
          </a:p>
          <a:p>
            <a:r>
              <a:rPr lang="en-US" sz="2000"/>
              <a:t>Lecture 10+11: Text, image, graph analysis</a:t>
            </a:r>
          </a:p>
          <a:p>
            <a:r>
              <a:rPr lang="en-US" sz="2000" b="1"/>
              <a:t>Lecture 12: Evaluation of analysis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0F20-5EB8-2240-903E-6CEC88A2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3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1. Assessing performance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How can we make a reliable assessment on the performance of an ML method?</a:t>
            </a:r>
            <a:endParaRPr lang="en-US" i="1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Note that performance of a method often improves as more data are available.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An assessment is more reliable as more data are used to test prediction.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How to choose a good value for a parameter in an ML method?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The performance of a method depends on many factors: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Class distribution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Training size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Representativeness of training data over the whole space,…</a:t>
            </a: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Assessing performance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Theoretical evaluation:</a:t>
            </a:r>
            <a:r>
              <a:rPr lang="en-US" sz="2200" dirty="0"/>
              <a:t> study some theoretical properties of a method/model with some explicit mathematical proofs.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Learning rate?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How many training instances are enough?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What is the expected accuracy of prediction?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Noise-resistance? …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Experimental evaluation:</a:t>
            </a:r>
            <a:r>
              <a:rPr lang="en-US" sz="2200" dirty="0"/>
              <a:t> observe the performance of a method in practical situations, using some datasets and a performance measure. Then make a summary from those experiments.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We will discuss experimental evaluation in this lecture.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Assessing performance (3)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i="1" dirty="0">
                <a:solidFill>
                  <a:srgbClr val="0000FF"/>
                </a:solidFill>
              </a:rPr>
              <a:t>Model assessment:</a:t>
            </a:r>
            <a:r>
              <a:rPr lang="en-US" sz="2200" i="1" dirty="0"/>
              <a:t> we need to evaluate the performance of a method/model, only based on a given observed dataset D.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Evaluation: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Should be done automatically,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Does not need any help from users.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Evaluation strategies: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To obtain a reliable assessment on performance.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/>
              <a:t>Evaluation measures: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To measure performance quantitatively.</a:t>
            </a: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2. Some evaluation techniques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Hold-out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Stratified sampling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Repeated hold-out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Cross-validation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K-fold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Leave-one-out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Bootstrap sampling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Hold-out (random splitting)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299711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The observed dataset D is randomly splitted into </a:t>
            </a:r>
            <a:br>
              <a:rPr lang="en-US" sz="2200" dirty="0"/>
            </a:br>
            <a:r>
              <a:rPr lang="en-US" sz="2200" dirty="0"/>
              <a:t>2 non-overlapping subsets: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D</a:t>
            </a:r>
            <a:r>
              <a:rPr lang="en-US" sz="2000" baseline="-25000" dirty="0"/>
              <a:t>train</a:t>
            </a:r>
            <a:r>
              <a:rPr lang="en-US" sz="2000" dirty="0"/>
              <a:t>: used for training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D</a:t>
            </a:r>
            <a:r>
              <a:rPr lang="en-US" sz="2000" baseline="-25000" dirty="0"/>
              <a:t>test</a:t>
            </a:r>
            <a:r>
              <a:rPr lang="en-US" sz="2000" dirty="0"/>
              <a:t>: used to test performance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200" dirty="0"/>
              <a:t>Note that: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No instance of D</a:t>
            </a:r>
            <a:r>
              <a:rPr lang="en-US" sz="2000" baseline="-25000" dirty="0"/>
              <a:t>test</a:t>
            </a:r>
            <a:r>
              <a:rPr lang="en-US" sz="2000" dirty="0"/>
              <a:t> is used in the training phase.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No instance of D</a:t>
            </a:r>
            <a:r>
              <a:rPr lang="en-US" sz="2000" baseline="-25000" dirty="0"/>
              <a:t>train</a:t>
            </a:r>
            <a:r>
              <a:rPr lang="en-US" sz="2000" dirty="0"/>
              <a:t> is used in the test phase.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Popular split: |D</a:t>
            </a:r>
            <a:r>
              <a:rPr lang="en-US" sz="2200" baseline="-25000" dirty="0"/>
              <a:t>train</a:t>
            </a:r>
            <a:r>
              <a:rPr lang="en-US" sz="2200" dirty="0"/>
              <a:t>| = (2/3).|D|,   |D</a:t>
            </a:r>
            <a:r>
              <a:rPr lang="en-US" sz="2200" baseline="-25000" dirty="0"/>
              <a:t>test</a:t>
            </a:r>
            <a:r>
              <a:rPr lang="en-US" sz="2200" dirty="0"/>
              <a:t>| = (1/3).|D|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This technique is suitable when D is of large size.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15304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</a:t>
                      </a:r>
                      <a:r>
                        <a:rPr lang="en-US" sz="1800" b="0" baseline="-25000" dirty="0"/>
                        <a:t>train</a:t>
                      </a:r>
                      <a:endParaRPr lang="en-US" b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</a:t>
                      </a:r>
                      <a:r>
                        <a:rPr lang="en-US" sz="1800" b="0" baseline="-25000" dirty="0"/>
                        <a:t>test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Stratified sampling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For small or imbalanced datasets, random splitting might result in a training dataset which are not representative.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/>
              <a:t>A class in D</a:t>
            </a:r>
            <a:r>
              <a:rPr lang="en-US" sz="2000" baseline="-25000" dirty="0"/>
              <a:t>train</a:t>
            </a:r>
            <a:r>
              <a:rPr lang="en-US" sz="2000" dirty="0"/>
              <a:t> might be empty or have few instances.</a:t>
            </a:r>
          </a:p>
          <a:p>
            <a:pPr>
              <a:spcBef>
                <a:spcPts val="1200"/>
              </a:spcBef>
            </a:pPr>
            <a:r>
              <a:rPr lang="en-US" sz="2200" i="1" dirty="0"/>
              <a:t>We should split D so that the class distribution in D</a:t>
            </a:r>
            <a:r>
              <a:rPr lang="en-US" sz="2200" i="1" baseline="-25000" dirty="0"/>
              <a:t>train</a:t>
            </a:r>
            <a:r>
              <a:rPr lang="en-US" sz="2200" i="1" dirty="0"/>
              <a:t> is similar with that in D.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0000FF"/>
                </a:solidFill>
              </a:rPr>
              <a:t>Stratified sampling fulfills this need: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rgbClr val="0000FF"/>
                </a:solidFill>
              </a:rPr>
              <a:t>We randomly split each class of D into 2 parts:</a:t>
            </a:r>
            <a:r>
              <a:rPr lang="en-US" sz="2000" dirty="0">
                <a:solidFill>
                  <a:srgbClr val="0000FF"/>
                </a:solidFill>
              </a:rPr>
              <a:t> one is for D</a:t>
            </a:r>
            <a:r>
              <a:rPr lang="en-US" sz="2000" baseline="-25000" dirty="0">
                <a:solidFill>
                  <a:srgbClr val="0000FF"/>
                </a:solidFill>
              </a:rPr>
              <a:t>train</a:t>
            </a:r>
            <a:r>
              <a:rPr lang="en-US" sz="2000" dirty="0">
                <a:solidFill>
                  <a:srgbClr val="0000FF"/>
                </a:solidFill>
              </a:rPr>
              <a:t>, and the other is for D</a:t>
            </a:r>
            <a:r>
              <a:rPr lang="en-US" sz="2000" baseline="-25000" dirty="0">
                <a:solidFill>
                  <a:srgbClr val="0000FF"/>
                </a:solidFill>
              </a:rPr>
              <a:t>test</a:t>
            </a:r>
            <a:r>
              <a:rPr lang="en-US" sz="2000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0000FF"/>
                </a:solidFill>
              </a:rPr>
              <a:t>for each class:</a:t>
            </a:r>
            <a:endParaRPr lang="en-US" sz="22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/>
              <a:t>Note that this technique cannot be applied to regression and unsupervised learning.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65165"/>
              </p:ext>
            </p:extLst>
          </p:nvPr>
        </p:nvGraphicFramePr>
        <p:xfrm>
          <a:off x="2971800" y="4704365"/>
          <a:ext cx="5867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</a:t>
                      </a:r>
                      <a:r>
                        <a:rPr lang="en-US" sz="1800" b="0" baseline="-25000" dirty="0"/>
                        <a:t>train</a:t>
                      </a:r>
                      <a:endParaRPr lang="en-US" b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D</a:t>
                      </a:r>
                      <a:r>
                        <a:rPr lang="en-US" sz="1800" b="0" baseline="-25000" dirty="0"/>
                        <a:t>test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3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1741</Words>
  <Application>Microsoft Macintosh PowerPoint</Application>
  <PresentationFormat>On-screen Show (4:3)</PresentationFormat>
  <Paragraphs>263</Paragraphs>
  <Slides>27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Linh AvantGarde</vt:lpstr>
      <vt:lpstr>Arial</vt:lpstr>
      <vt:lpstr>Calibri</vt:lpstr>
      <vt:lpstr>Cambria Math</vt:lpstr>
      <vt:lpstr>Courier New</vt:lpstr>
      <vt:lpstr>Segoe UI</vt:lpstr>
      <vt:lpstr>Times New Roman</vt:lpstr>
      <vt:lpstr>Wingdings</vt:lpstr>
      <vt:lpstr>Wingdings 2</vt:lpstr>
      <vt:lpstr>Office Theme</vt:lpstr>
      <vt:lpstr>Equation</vt:lpstr>
      <vt:lpstr>PowerPoint Presentation</vt:lpstr>
      <vt:lpstr>PowerPoint Presentation</vt:lpstr>
      <vt:lpstr>Contents</vt:lpstr>
      <vt:lpstr>1. Assessing performance (1)</vt:lpstr>
      <vt:lpstr>Assessing performance (2)</vt:lpstr>
      <vt:lpstr>Assessing performance (3)</vt:lpstr>
      <vt:lpstr>2. Some evaluation techniques</vt:lpstr>
      <vt:lpstr>Hold-out (random splitting)</vt:lpstr>
      <vt:lpstr>Stratified sampling</vt:lpstr>
      <vt:lpstr>Repeated hold-out</vt:lpstr>
      <vt:lpstr>Cross-validation</vt:lpstr>
      <vt:lpstr>Leave-one-out cross-validation</vt:lpstr>
      <vt:lpstr>Bootstrap sampling</vt:lpstr>
      <vt:lpstr>3. Model selection</vt:lpstr>
      <vt:lpstr>Model selection: using hold-out</vt:lpstr>
      <vt:lpstr>Example: select parameters</vt:lpstr>
      <vt:lpstr>4. Model assessment and selection</vt:lpstr>
      <vt:lpstr>5. Performance measures</vt:lpstr>
      <vt:lpstr>Accuracy </vt:lpstr>
      <vt:lpstr>Confusion matrix </vt:lpstr>
      <vt:lpstr>Precision and Recall (1)</vt:lpstr>
      <vt:lpstr>Precision and Recall (2)</vt:lpstr>
      <vt:lpstr>F1</vt:lpstr>
      <vt:lpstr>Example: compare 2 methods</vt:lpstr>
      <vt:lpstr>Example: effect of data size</vt:lpstr>
      <vt:lpstr>Example: effect of parameters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Than Quang Khoat</cp:lastModifiedBy>
  <cp:revision>55</cp:revision>
  <dcterms:created xsi:type="dcterms:W3CDTF">2020-04-20T02:25:53Z</dcterms:created>
  <dcterms:modified xsi:type="dcterms:W3CDTF">2021-12-22T07:18:14Z</dcterms:modified>
</cp:coreProperties>
</file>