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270" r:id="rId3"/>
    <p:sldId id="271" r:id="rId4"/>
    <p:sldId id="257" r:id="rId5"/>
    <p:sldId id="265"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4" r:id="rId20"/>
    <p:sldId id="295" r:id="rId21"/>
    <p:sldId id="266" r:id="rId22"/>
    <p:sldId id="269"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25" d="100"/>
          <a:sy n="125" d="100"/>
        </p:scale>
        <p:origin x="78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6"/>
          <p:cNvSpPr>
            <a:spLocks noGrp="1"/>
          </p:cNvSpPr>
          <p:nvPr>
            <p:ph type="title" hasCustomPrompt="1"/>
          </p:nvPr>
        </p:nvSpPr>
        <p:spPr>
          <a:xfrm>
            <a:off x="2380488" y="2365248"/>
            <a:ext cx="4383024" cy="2127504"/>
          </a:xfrm>
          <a:prstGeom prst="rect">
            <a:avLst/>
          </a:prstGeom>
        </p:spPr>
        <p:txBody>
          <a:bodyPr/>
          <a:lstStyle>
            <a:lvl1pPr algn="ctr">
              <a:defRPr sz="4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fld>
            <a:endParaRPr lang="en-US"/>
          </a:p>
        </p:txBody>
      </p:sp>
      <p:sp>
        <p:nvSpPr>
          <p:cNvPr id="5" name="Footer Placeholder 4"/>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fld>
            <a:endParaRPr lang="en-US" dirty="0"/>
          </a:p>
        </p:txBody>
      </p:sp>
      <p:sp>
        <p:nvSpPr>
          <p:cNvPr id="10" name="Title 6"/>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 ………………………………………</a:t>
            </a:r>
            <a:endParaRPr lang="en-US" dirty="0"/>
          </a:p>
        </p:txBody>
      </p:sp>
      <p:sp>
        <p:nvSpPr>
          <p:cNvPr id="11" name="Content Placeholder 8"/>
          <p:cNvSpPr>
            <a:spLocks noGrp="1"/>
          </p:cNvSpPr>
          <p:nvPr>
            <p:ph sz="quarter" idx="13"/>
          </p:nvPr>
        </p:nvSpPr>
        <p:spPr>
          <a:xfrm>
            <a:off x="235077" y="841247"/>
            <a:ext cx="8674100" cy="530339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Date Placeholder 3"/>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fld>
            <a:endParaRPr lang="en-US"/>
          </a:p>
        </p:txBody>
      </p:sp>
      <p:sp>
        <p:nvSpPr>
          <p:cNvPr id="15" name="Footer Placeholder 4"/>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6" name="Slide Number Placeholder 5"/>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fld>
            <a:endParaRPr lang="en-US" dirty="0"/>
          </a:p>
        </p:txBody>
      </p:sp>
      <p:sp>
        <p:nvSpPr>
          <p:cNvPr id="17" name="Content Placeholder 2"/>
          <p:cNvSpPr>
            <a:spLocks noGrp="1"/>
          </p:cNvSpPr>
          <p:nvPr>
            <p:ph sz="half" idx="1"/>
          </p:nvPr>
        </p:nvSpPr>
        <p:spPr>
          <a:xfrm>
            <a:off x="528828"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8" name="Content Placeholder 3"/>
          <p:cNvSpPr>
            <a:spLocks noGrp="1"/>
          </p:cNvSpPr>
          <p:nvPr>
            <p:ph sz="half" idx="2"/>
          </p:nvPr>
        </p:nvSpPr>
        <p:spPr>
          <a:xfrm>
            <a:off x="4572000"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9" name="Title 6"/>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2: ………………………………………</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fld>
            <a:endParaRPr lang="en-US"/>
          </a:p>
        </p:txBody>
      </p:sp>
      <p:sp>
        <p:nvSpPr>
          <p:cNvPr id="8" name="Footer Placeholder 4"/>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fld>
            <a:endParaRPr lang="en-US" dirty="0"/>
          </a:p>
        </p:txBody>
      </p:sp>
      <p:sp>
        <p:nvSpPr>
          <p:cNvPr id="11" name="Title 6"/>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3: ………………………………………</a:t>
            </a:r>
            <a:endParaRPr lang="en-US" dirty="0"/>
          </a:p>
        </p:txBody>
      </p:sp>
      <p:sp>
        <p:nvSpPr>
          <p:cNvPr id="16" name="Text Placeholder 11"/>
          <p:cNvSpPr>
            <a:spLocks noGrp="1"/>
          </p:cNvSpPr>
          <p:nvPr>
            <p:ph type="body" sz="quarter" idx="13"/>
          </p:nvPr>
        </p:nvSpPr>
        <p:spPr>
          <a:xfrm>
            <a:off x="234950" y="963168"/>
            <a:ext cx="8674100" cy="513283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itle 6"/>
          <p:cNvSpPr>
            <a:spLocks noGrp="1"/>
          </p:cNvSpPr>
          <p:nvPr>
            <p:ph type="title" hasCustomPrompt="1"/>
          </p:nvPr>
        </p:nvSpPr>
        <p:spPr>
          <a:xfrm>
            <a:off x="3511295" y="224917"/>
            <a:ext cx="5397627" cy="451739"/>
          </a:xfrm>
          <a:prstGeom prst="rect">
            <a:avLst/>
          </a:prstGeom>
        </p:spPr>
        <p:txBody>
          <a:bodyPr/>
          <a:lstStyle>
            <a:lvl1pPr>
              <a:defRPr sz="2800" b="1">
                <a:solidFill>
                  <a:schemeClr val="tx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 ……………………………………</a:t>
            </a:r>
            <a:endParaRPr lang="en-US" dirty="0"/>
          </a:p>
        </p:txBody>
      </p:sp>
      <p:sp>
        <p:nvSpPr>
          <p:cNvPr id="12" name="Text Placeholder 7"/>
          <p:cNvSpPr>
            <a:spLocks noGrp="1"/>
          </p:cNvSpPr>
          <p:nvPr>
            <p:ph type="body" sz="quarter" idx="13"/>
          </p:nvPr>
        </p:nvSpPr>
        <p:spPr>
          <a:xfrm>
            <a:off x="3524251" y="1011238"/>
            <a:ext cx="5384672" cy="552926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3" name="Date Placeholder 3"/>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fld>
            <a:endParaRPr lang="en-US"/>
          </a:p>
        </p:txBody>
      </p:sp>
      <p:sp>
        <p:nvSpPr>
          <p:cNvPr id="14" name="Footer Placeholder 4"/>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15" name="Slide Number Placeholder 5"/>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5: ………………………………………</a:t>
            </a:r>
            <a:endParaRPr lang="en-US" dirty="0"/>
          </a:p>
        </p:txBody>
      </p:sp>
      <p:sp>
        <p:nvSpPr>
          <p:cNvPr id="14" name="Content Placeholder 2"/>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5" name="Content Placeholder 3"/>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6" name="Date Placeholder 3"/>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fld>
            <a:endParaRPr lang="en-US"/>
          </a:p>
        </p:txBody>
      </p:sp>
      <p:sp>
        <p:nvSpPr>
          <p:cNvPr id="17" name="Footer Placeholder 4"/>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fld>
            <a:endParaRPr lang="en-US"/>
          </a:p>
        </p:txBody>
      </p:sp>
      <p:sp>
        <p:nvSpPr>
          <p:cNvPr id="6" name="Footer Placeholder 4"/>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7" name="Slide Number Placeholder 5"/>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1.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8.png"/><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0.png"/><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LightGCN</a:t>
            </a:r>
            <a:endParaRPr lang="en-US"/>
          </a:p>
        </p:txBody>
      </p:sp>
      <p:sp>
        <p:nvSpPr>
          <p:cNvPr id="3" name="Content Placeholder 2"/>
          <p:cNvSpPr>
            <a:spLocks noGrp="1"/>
          </p:cNvSpPr>
          <p:nvPr>
            <p:ph sz="quarter" idx="13"/>
          </p:nvPr>
        </p:nvSpPr>
        <p:spPr/>
        <p:txBody>
          <a:bodyPr/>
          <a:p>
            <a:r>
              <a:rPr lang="en-US"/>
              <a:t>We observe that the two most prevalent features in GCNs—feature transformation and nonlinear activation—have minimal impact on collaborative filtering performance. Their inclusion complicates training and can hinder recommendation effectiveness. </a:t>
            </a:r>
            <a:endParaRPr lang="en-US"/>
          </a:p>
          <a:p>
            <a:r>
              <a:rPr lang="en-US"/>
              <a:t>LightGCN focuses solely on the essential aspect of GCNs: neighborhood aggregation. It learns user and item embeddings by linearly propagating them through the user-item interaction graph, ultimately using the weighted sum of embeddings from all layers as the final representation.</a:t>
            </a:r>
            <a:endParaRPr lang="en-US"/>
          </a:p>
        </p:txBody>
      </p:sp>
      <p:sp>
        <p:nvSpPr>
          <p:cNvPr id="4" name="Slide Number Placeholder 3"/>
          <p:cNvSpPr>
            <a:spLocks noGrp="1"/>
          </p:cNvSpPr>
          <p:nvPr>
            <p:ph type="sldNum" sz="quarter" idx="12"/>
          </p:nvPr>
        </p:nvSpPr>
        <p:spPr/>
        <p:txBody>
          <a:bodyPr/>
          <a:p>
            <a:fld id="{9EA0BE3B-158A-4EDF-80DC-E394A0D1600F}" type="slidenum">
              <a:rPr lang="en-US" smtClean="0"/>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LightGCN (cont)</a:t>
            </a:r>
            <a:endParaRPr lang="en-US"/>
          </a:p>
        </p:txBody>
      </p:sp>
      <p:sp>
        <p:nvSpPr>
          <p:cNvPr id="3" name="Content Placeholder 2"/>
          <p:cNvSpPr>
            <a:spLocks noGrp="1"/>
          </p:cNvSpPr>
          <p:nvPr>
            <p:ph sz="quarter" idx="13"/>
          </p:nvPr>
        </p:nvSpPr>
        <p:spPr/>
        <p:txBody>
          <a:bodyPr/>
          <a:p>
            <a:r>
              <a:rPr lang="en-US"/>
              <a:t>Like general GNNs, when applying LightGCN to the MovieLens dataset, we represent user-movie relationships as a bipartite graph. In this setup, users and movies are treated as two types of nodes on opposite sides, with edges between them signifying user-movie interactions. </a:t>
            </a:r>
            <a:endParaRPr lang="en-US"/>
          </a:p>
          <a:p>
            <a:r>
              <a:rPr lang="en-US"/>
              <a:t>Our goal is to predict whether a user likes a movie, so we define the edges in the bipartite graph as follows: an edge exists if a user rates a movie 3 or higher, while no edge is present if a user rates it below 3 or has not rated it at all.</a:t>
            </a:r>
            <a:endParaRPr lang="en-US"/>
          </a:p>
        </p:txBody>
      </p:sp>
      <p:sp>
        <p:nvSpPr>
          <p:cNvPr id="4" name="Slide Number Placeholder 3"/>
          <p:cNvSpPr>
            <a:spLocks noGrp="1"/>
          </p:cNvSpPr>
          <p:nvPr>
            <p:ph type="sldNum" sz="quarter" idx="12"/>
          </p:nvPr>
        </p:nvSpPr>
        <p:spPr/>
        <p:txBody>
          <a:bodyPr/>
          <a:p>
            <a:fld id="{9EA0BE3B-158A-4EDF-80DC-E394A0D1600F}" type="slidenum">
              <a:rPr lang="en-US" smtClean="0"/>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a:spLocks noGrp="1"/>
          </p:cNvSpPr>
          <p:nvPr>
            <p:ph sz="half" idx="1"/>
          </p:nvPr>
        </p:nvSpPr>
        <p:spPr/>
        <p:txBody>
          <a:bodyPr/>
          <a:p>
            <a:r>
              <a:rPr lang="en-US" sz="2400"/>
              <a:t>In LightGCN, we apply a simple weighted sum aggregator and abandon the use of feature transformation and nonlinear activation to compute updated embedding as the weighted sum of embeddings from all its neighboring items (movies) of each layer. </a:t>
            </a:r>
            <a:endParaRPr lang="en-US" sz="2400"/>
          </a:p>
        </p:txBody>
      </p:sp>
      <p:pic>
        <p:nvPicPr>
          <p:cNvPr id="7" name="Content Placeholder 6"/>
          <p:cNvPicPr>
            <a:picLocks noChangeAspect="1"/>
          </p:cNvPicPr>
          <p:nvPr>
            <p:ph sz="half" idx="2"/>
          </p:nvPr>
        </p:nvPicPr>
        <p:blipFill>
          <a:blip r:embed="rId1"/>
          <a:stretch>
            <a:fillRect/>
          </a:stretch>
        </p:blipFill>
        <p:spPr>
          <a:xfrm>
            <a:off x="4484370" y="1572260"/>
            <a:ext cx="3886200" cy="1289685"/>
          </a:xfrm>
          <a:prstGeom prst="rect">
            <a:avLst/>
          </a:prstGeom>
        </p:spPr>
      </p:pic>
      <p:sp>
        <p:nvSpPr>
          <p:cNvPr id="2" name="Title 1"/>
          <p:cNvSpPr>
            <a:spLocks noGrp="1"/>
          </p:cNvSpPr>
          <p:nvPr>
            <p:ph type="title"/>
          </p:nvPr>
        </p:nvSpPr>
        <p:spPr/>
        <p:txBody>
          <a:bodyPr/>
          <a:p>
            <a:r>
              <a:rPr lang="en-US"/>
              <a:t>LightGCN (cont)</a:t>
            </a:r>
            <a:endParaRPr lang="en-US"/>
          </a:p>
        </p:txBody>
      </p:sp>
      <p:sp>
        <p:nvSpPr>
          <p:cNvPr id="4" name="Slide Number Placeholder 3"/>
          <p:cNvSpPr>
            <a:spLocks noGrp="1"/>
          </p:cNvSpPr>
          <p:nvPr>
            <p:ph type="sldNum" sz="quarter" idx="12"/>
          </p:nvPr>
        </p:nvSpPr>
        <p:spPr/>
        <p:txBody>
          <a:bodyPr/>
          <a:p>
            <a:fld id="{9EA0BE3B-158A-4EDF-80DC-E394A0D1600F}" type="slidenum">
              <a:rPr lang="en-US" smtClean="0"/>
            </a:fld>
            <a:endParaRPr lang="en-US" dirty="0"/>
          </a:p>
        </p:txBody>
      </p:sp>
      <p:pic>
        <p:nvPicPr>
          <p:cNvPr id="8" name="Picture 7"/>
          <p:cNvPicPr>
            <a:picLocks noChangeAspect="1"/>
          </p:cNvPicPr>
          <p:nvPr/>
        </p:nvPicPr>
        <p:blipFill>
          <a:blip r:embed="rId2"/>
          <a:stretch>
            <a:fillRect/>
          </a:stretch>
        </p:blipFill>
        <p:spPr>
          <a:xfrm>
            <a:off x="4726305" y="2984500"/>
            <a:ext cx="4095115" cy="9918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a:t>LightGCN (cont)</a:t>
            </a:r>
            <a:endParaRPr lang="en-US"/>
          </a:p>
        </p:txBody>
      </p:sp>
      <p:sp>
        <p:nvSpPr>
          <p:cNvPr id="7" name="Text Placeholder 6"/>
          <p:cNvSpPr>
            <a:spLocks noGrp="1"/>
          </p:cNvSpPr>
          <p:nvPr>
            <p:ph type="body" sz="quarter" idx="13"/>
          </p:nvPr>
        </p:nvSpPr>
        <p:spPr/>
        <p:txBody>
          <a:bodyPr/>
          <a:p>
            <a:r>
              <a:rPr lang="en-US" sz="2000"/>
              <a:t>After K layers of LGC, we combine the embeddings from each layer to create the final representation for a user (or item)</a:t>
            </a:r>
            <a:endParaRPr lang="en-US" sz="2000"/>
          </a:p>
          <a:p>
            <a:endParaRPr lang="en-US" sz="2000"/>
          </a:p>
          <a:p>
            <a:endParaRPr lang="en-US" sz="2000"/>
          </a:p>
          <a:p>
            <a:endParaRPr lang="en-US" sz="2000"/>
          </a:p>
          <a:p>
            <a:endParaRPr lang="en-US" sz="2000"/>
          </a:p>
          <a:p>
            <a:endParaRPr lang="en-US" sz="2000"/>
          </a:p>
          <a:p>
            <a:r>
              <a:rPr lang="en-US" sz="2000"/>
              <a:t>The model prediction is defined as the inner product of user and item final representations:</a:t>
            </a:r>
            <a:endParaRPr lang="en-US" sz="2000"/>
          </a:p>
          <a:p>
            <a:endParaRPr lang="en-US" sz="2000"/>
          </a:p>
          <a:p>
            <a:r>
              <a:rPr lang="en-US" sz="2000"/>
              <a:t>which is used as the ranking score for recommendation generation. This inner product measures the similarity between the user and movie, therefore allowing us to understand how likely it is for the user to like the movie.</a:t>
            </a:r>
            <a:endParaRPr lang="en-US" sz="2000"/>
          </a:p>
          <a:p>
            <a:endParaRPr lang="en-US" sz="2000"/>
          </a:p>
        </p:txBody>
      </p:sp>
      <p:sp>
        <p:nvSpPr>
          <p:cNvPr id="5" name="Slide Number Placeholder 4"/>
          <p:cNvSpPr>
            <a:spLocks noGrp="1"/>
          </p:cNvSpPr>
          <p:nvPr>
            <p:ph type="sldNum" sz="quarter" idx="12"/>
          </p:nvPr>
        </p:nvSpPr>
        <p:spPr/>
        <p:txBody>
          <a:bodyPr/>
          <a:p>
            <a:fld id="{9EA0BE3B-158A-4EDF-80DC-E394A0D1600F}" type="slidenum">
              <a:rPr lang="en-US" smtClean="0"/>
            </a:fld>
            <a:endParaRPr lang="en-US" dirty="0"/>
          </a:p>
        </p:txBody>
      </p:sp>
      <p:pic>
        <p:nvPicPr>
          <p:cNvPr id="8" name="Picture 7"/>
          <p:cNvPicPr>
            <a:picLocks noChangeAspect="1"/>
          </p:cNvPicPr>
          <p:nvPr/>
        </p:nvPicPr>
        <p:blipFill>
          <a:blip r:embed="rId1"/>
          <a:stretch>
            <a:fillRect/>
          </a:stretch>
        </p:blipFill>
        <p:spPr>
          <a:xfrm>
            <a:off x="584835" y="1654175"/>
            <a:ext cx="8324215" cy="1902460"/>
          </a:xfrm>
          <a:prstGeom prst="rect">
            <a:avLst/>
          </a:prstGeom>
        </p:spPr>
      </p:pic>
      <p:pic>
        <p:nvPicPr>
          <p:cNvPr id="9" name="Picture 8"/>
          <p:cNvPicPr>
            <a:picLocks noChangeAspect="1"/>
          </p:cNvPicPr>
          <p:nvPr/>
        </p:nvPicPr>
        <p:blipFill>
          <a:blip r:embed="rId2"/>
          <a:stretch>
            <a:fillRect/>
          </a:stretch>
        </p:blipFill>
        <p:spPr>
          <a:xfrm>
            <a:off x="3350260" y="4059555"/>
            <a:ext cx="1800225" cy="7810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LightGCN (cont)</a:t>
            </a:r>
            <a:endParaRPr lang="en-US"/>
          </a:p>
        </p:txBody>
      </p:sp>
      <p:sp>
        <p:nvSpPr>
          <p:cNvPr id="3" name="Text Placeholder 2"/>
          <p:cNvSpPr>
            <a:spLocks noGrp="1"/>
          </p:cNvSpPr>
          <p:nvPr>
            <p:ph type="body" sz="quarter" idx="13"/>
          </p:nvPr>
        </p:nvSpPr>
        <p:spPr/>
        <p:txBody>
          <a:bodyPr/>
          <a:p>
            <a:r>
              <a:rPr lang="en-US"/>
              <a:t>We employ the Bayesian Personalized Ranking (BPR) loss, which is a pairwise loss that encourages the prediction of an observed entry to be higher than its unobserved counterparts:</a:t>
            </a:r>
            <a:endParaRPr lang="en-US"/>
          </a:p>
          <a:p>
            <a:endParaRPr lang="en-US"/>
          </a:p>
        </p:txBody>
      </p:sp>
      <p:sp>
        <p:nvSpPr>
          <p:cNvPr id="4" name="Slide Number Placeholder 3"/>
          <p:cNvSpPr>
            <a:spLocks noGrp="1"/>
          </p:cNvSpPr>
          <p:nvPr>
            <p:ph type="sldNum" sz="quarter" idx="12"/>
          </p:nvPr>
        </p:nvSpPr>
        <p:spPr/>
        <p:txBody>
          <a:bodyPr/>
          <a:p>
            <a:fld id="{9EA0BE3B-158A-4EDF-80DC-E394A0D1600F}" type="slidenum">
              <a:rPr lang="en-US" smtClean="0"/>
            </a:fld>
            <a:endParaRPr lang="en-US" dirty="0"/>
          </a:p>
        </p:txBody>
      </p:sp>
      <p:pic>
        <p:nvPicPr>
          <p:cNvPr id="5" name="Picture 4"/>
          <p:cNvPicPr>
            <a:picLocks noChangeAspect="1"/>
          </p:cNvPicPr>
          <p:nvPr/>
        </p:nvPicPr>
        <p:blipFill>
          <a:blip r:embed="rId1"/>
          <a:stretch>
            <a:fillRect/>
          </a:stretch>
        </p:blipFill>
        <p:spPr>
          <a:xfrm>
            <a:off x="-23495" y="2826385"/>
            <a:ext cx="8948420" cy="25850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Implementation</a:t>
            </a:r>
            <a:endParaRPr lang="en-US"/>
          </a:p>
        </p:txBody>
      </p:sp>
      <p:sp>
        <p:nvSpPr>
          <p:cNvPr id="3" name="Text Placeholder 2"/>
          <p:cNvSpPr>
            <a:spLocks noGrp="1"/>
          </p:cNvSpPr>
          <p:nvPr>
            <p:ph type="body" sz="quarter" idx="13"/>
          </p:nvPr>
        </p:nvSpPr>
        <p:spPr/>
        <p:txBody>
          <a:bodyPr/>
          <a:p>
            <a:r>
              <a:rPr lang="en-US" sz="2000"/>
              <a:t>The project is implemented with PyTorch-Geometric library and stored on Colab at https://colab.research.google.com/drive/196yJ019JSx49JlUIqHuriUsg8v9yNfZh?usp=sharing</a:t>
            </a:r>
            <a:endParaRPr lang="en-US" sz="2000"/>
          </a:p>
          <a:p>
            <a:r>
              <a:rPr lang="en-US" sz="2000"/>
              <a:t>For intralayer neighborhood aggregation, we implement a custom nn.MessagePassing layer (a generic GNN layer), LightGCNConv, takes the weighted sum of embedding embeddings.</a:t>
            </a:r>
            <a:endParaRPr lang="en-US" sz="2000"/>
          </a:p>
          <a:p>
            <a:r>
              <a:rPr lang="en-US" sz="2000"/>
              <a:t>For inter-layer combination, we implement a custom torch.nn.Module model, LightGCN, that stacks multiple LightGCN layers and computes the final user and item embeddings by taking a weighted sum of the embeddings at all layers.</a:t>
            </a:r>
            <a:endParaRPr lang="en-US" sz="2000"/>
          </a:p>
          <a:p>
            <a:r>
              <a:rPr lang="en-US" sz="2000"/>
              <a:t>For each user, we randomly sample n positive and negative movie examples to include in the training, validation, or test set. The value of n is a parameter that can be specified and tuned.</a:t>
            </a:r>
            <a:endParaRPr lang="en-US" sz="2000"/>
          </a:p>
          <a:p>
            <a:r>
              <a:rPr lang="en-US" sz="2000"/>
              <a:t>To assess training progress and model performance, we calculate the top K ground truth items that the user likes and dislikes.</a:t>
            </a:r>
            <a:endParaRPr lang="en-US" sz="2000"/>
          </a:p>
        </p:txBody>
      </p:sp>
      <p:sp>
        <p:nvSpPr>
          <p:cNvPr id="4" name="Slide Number Placeholder 3"/>
          <p:cNvSpPr>
            <a:spLocks noGrp="1"/>
          </p:cNvSpPr>
          <p:nvPr>
            <p:ph type="sldNum" sz="quarter" idx="12"/>
          </p:nvPr>
        </p:nvSpPr>
        <p:spPr/>
        <p:txBody>
          <a:bodyPr/>
          <a:p>
            <a:fld id="{9EA0BE3B-158A-4EDF-80DC-E394A0D1600F}" type="slidenum">
              <a:rPr lang="en-US" smtClean="0"/>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a:spLocks noGrp="1"/>
          </p:cNvSpPr>
          <p:nvPr>
            <p:ph sz="half" idx="1"/>
          </p:nvPr>
        </p:nvSpPr>
        <p:spPr/>
        <p:txBody>
          <a:bodyPr/>
          <a:p>
            <a:r>
              <a:rPr lang="en-US" sz="1800"/>
              <a:t>We know that precision measures the accuracy of positive predictions, while recall measures the completeness of positive predictions.</a:t>
            </a:r>
            <a:endParaRPr lang="en-US" sz="1800"/>
          </a:p>
          <a:p>
            <a:r>
              <a:rPr lang="en-US" sz="1800"/>
              <a:t>In benchmarking recommendation systems, we typically avoid using overall accuracy because precision is more relevant when there are many relevant items but limited user attention. </a:t>
            </a:r>
            <a:endParaRPr lang="en-US" sz="1800"/>
          </a:p>
          <a:p>
            <a:r>
              <a:rPr lang="en-US" sz="1800"/>
              <a:t>For example, when presenting only the top 5 movie recommendations from a pool of thousands, Precision at K effectively measures the quality of that shortlist.</a:t>
            </a:r>
            <a:endParaRPr lang="en-US" sz="1800"/>
          </a:p>
        </p:txBody>
      </p:sp>
      <p:sp>
        <p:nvSpPr>
          <p:cNvPr id="2" name="Title 1"/>
          <p:cNvSpPr>
            <a:spLocks noGrp="1"/>
          </p:cNvSpPr>
          <p:nvPr>
            <p:ph type="title"/>
          </p:nvPr>
        </p:nvSpPr>
        <p:spPr/>
        <p:txBody>
          <a:bodyPr/>
          <a:p>
            <a:r>
              <a:rPr lang="en-US"/>
              <a:t>Insight &amp; Result</a:t>
            </a:r>
            <a:endParaRPr lang="en-US"/>
          </a:p>
        </p:txBody>
      </p:sp>
      <p:sp>
        <p:nvSpPr>
          <p:cNvPr id="4" name="Slide Number Placeholder 3"/>
          <p:cNvSpPr>
            <a:spLocks noGrp="1"/>
          </p:cNvSpPr>
          <p:nvPr>
            <p:ph type="sldNum" sz="quarter" idx="12"/>
          </p:nvPr>
        </p:nvSpPr>
        <p:spPr/>
        <p:txBody>
          <a:bodyPr/>
          <a:p>
            <a:fld id="{9EA0BE3B-158A-4EDF-80DC-E394A0D1600F}" type="slidenum">
              <a:rPr lang="en-US" smtClean="0"/>
            </a:fld>
            <a:endParaRPr lang="en-US" dirty="0"/>
          </a:p>
        </p:txBody>
      </p:sp>
      <p:pic>
        <p:nvPicPr>
          <p:cNvPr id="6" name="Content Placeholder 5"/>
          <p:cNvPicPr>
            <a:picLocks noChangeAspect="1"/>
          </p:cNvPicPr>
          <p:nvPr>
            <p:ph sz="half" idx="2"/>
          </p:nvPr>
        </p:nvPicPr>
        <p:blipFill>
          <a:blip r:embed="rId1"/>
          <a:stretch>
            <a:fillRect/>
          </a:stretch>
        </p:blipFill>
        <p:spPr>
          <a:xfrm>
            <a:off x="4572000" y="2875915"/>
            <a:ext cx="3886200" cy="14452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half" idx="1"/>
          </p:nvPr>
        </p:nvSpPr>
        <p:spPr/>
        <p:txBody>
          <a:bodyPr/>
          <a:p>
            <a:r>
              <a:rPr lang="en-US" sz="2000"/>
              <a:t>We achieved a top 10 test precision of 0.0890 with 20 and 500 samples per user. However, plotting the training curves for both models, it becomes clear that training converges much faster with a larger number of samples per user.</a:t>
            </a:r>
            <a:endParaRPr lang="en-US" sz="2000"/>
          </a:p>
          <a:p>
            <a:r>
              <a:rPr lang="en-US" sz="2000"/>
              <a:t> This is due to the random sampling process; we use only a small portion of over six thousand movies for training. A smaller sample size can lead to significant variance based on the selected subset, as some subsets may be more informative than others.</a:t>
            </a:r>
            <a:endParaRPr lang="en-US" sz="2000"/>
          </a:p>
        </p:txBody>
      </p:sp>
      <p:pic>
        <p:nvPicPr>
          <p:cNvPr id="6" name="Content Placeholder 5"/>
          <p:cNvPicPr>
            <a:picLocks noChangeAspect="1"/>
          </p:cNvPicPr>
          <p:nvPr>
            <p:ph sz="half" idx="2"/>
          </p:nvPr>
        </p:nvPicPr>
        <p:blipFill>
          <a:blip r:embed="rId1"/>
          <a:stretch>
            <a:fillRect/>
          </a:stretch>
        </p:blipFill>
        <p:spPr>
          <a:xfrm>
            <a:off x="4572000" y="2750185"/>
            <a:ext cx="3886200" cy="1696720"/>
          </a:xfrm>
          <a:prstGeom prst="rect">
            <a:avLst/>
          </a:prstGeom>
        </p:spPr>
      </p:pic>
      <p:sp>
        <p:nvSpPr>
          <p:cNvPr id="4" name="Title 3"/>
          <p:cNvSpPr>
            <a:spLocks noGrp="1"/>
          </p:cNvSpPr>
          <p:nvPr>
            <p:ph type="title"/>
          </p:nvPr>
        </p:nvSpPr>
        <p:spPr/>
        <p:txBody>
          <a:bodyPr/>
          <a:p>
            <a:r>
              <a:rPr lang="en-US">
                <a:sym typeface="+mn-ea"/>
              </a:rPr>
              <a:t>Insight &amp; Result</a:t>
            </a:r>
            <a:endParaRPr lang="en-US"/>
          </a:p>
        </p:txBody>
      </p:sp>
      <p:sp>
        <p:nvSpPr>
          <p:cNvPr id="5" name="Slide Number Placeholder 4"/>
          <p:cNvSpPr>
            <a:spLocks noGrp="1"/>
          </p:cNvSpPr>
          <p:nvPr>
            <p:ph type="sldNum" sz="quarter" idx="12"/>
          </p:nvPr>
        </p:nvSpPr>
        <p:spPr/>
        <p:txBody>
          <a:bodyPr/>
          <a:p>
            <a:fld id="{9EA0BE3B-158A-4EDF-80DC-E394A0D1600F}" type="slidenum">
              <a:rPr lang="en-US" smtClean="0"/>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a:sym typeface="+mn-ea"/>
              </a:rPr>
              <a:t>Insight &amp; Result</a:t>
            </a:r>
            <a:endParaRPr lang="en-US"/>
          </a:p>
        </p:txBody>
      </p:sp>
      <p:sp>
        <p:nvSpPr>
          <p:cNvPr id="7" name="Text Placeholder 6"/>
          <p:cNvSpPr>
            <a:spLocks noGrp="1"/>
          </p:cNvSpPr>
          <p:nvPr>
            <p:ph type="body" sz="quarter" idx="13"/>
          </p:nvPr>
        </p:nvSpPr>
        <p:spPr/>
        <p:txBody>
          <a:bodyPr/>
          <a:p>
            <a:r>
              <a:rPr lang="en-US"/>
              <a:t>We found that weight decay, which regulates the level of regularization, and the number of samples per user significantly impact our top-k recommendation precision. To further investigate, we performed ablation studies on each of these parameters individually.</a:t>
            </a:r>
            <a:endParaRPr lang="en-US"/>
          </a:p>
          <a:p>
            <a:endParaRPr lang="en-US"/>
          </a:p>
        </p:txBody>
      </p:sp>
      <p:sp>
        <p:nvSpPr>
          <p:cNvPr id="5" name="Slide Number Placeholder 4"/>
          <p:cNvSpPr>
            <a:spLocks noGrp="1"/>
          </p:cNvSpPr>
          <p:nvPr>
            <p:ph type="sldNum" sz="quarter" idx="12"/>
          </p:nvPr>
        </p:nvSpPr>
        <p:spPr/>
        <p:txBody>
          <a:bodyPr/>
          <a:p>
            <a:fld id="{9EA0BE3B-158A-4EDF-80DC-E394A0D1600F}" type="slidenum">
              <a:rPr lang="en-US" smtClean="0"/>
            </a:fld>
            <a:endParaRPr lang="en-US" dirty="0"/>
          </a:p>
        </p:txBody>
      </p:sp>
      <p:pic>
        <p:nvPicPr>
          <p:cNvPr id="8" name="Picture 7"/>
          <p:cNvPicPr>
            <a:picLocks noChangeAspect="1"/>
          </p:cNvPicPr>
          <p:nvPr/>
        </p:nvPicPr>
        <p:blipFill>
          <a:blip r:embed="rId1"/>
          <a:stretch>
            <a:fillRect/>
          </a:stretch>
        </p:blipFill>
        <p:spPr>
          <a:xfrm>
            <a:off x="632460" y="3121025"/>
            <a:ext cx="8171815" cy="28035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Insight &amp; Result</a:t>
            </a:r>
            <a:endParaRPr lang="en-US"/>
          </a:p>
        </p:txBody>
      </p:sp>
      <p:sp>
        <p:nvSpPr>
          <p:cNvPr id="3" name="Text Placeholder 2"/>
          <p:cNvSpPr>
            <a:spLocks noGrp="1"/>
          </p:cNvSpPr>
          <p:nvPr>
            <p:ph type="body" sz="quarter" idx="13"/>
          </p:nvPr>
        </p:nvSpPr>
        <p:spPr/>
        <p:txBody>
          <a:bodyPr/>
          <a:p>
            <a:r>
              <a:rPr lang="en-US"/>
              <a:t>The trend in top-10 test precision with increasing num_samples_per_user is not very clear. We obtained a top-10 test precision of 0.0890 with both 20 samples per user and 500 samples per user.</a:t>
            </a:r>
            <a:endParaRPr lang="en-US"/>
          </a:p>
          <a:p>
            <a:endParaRPr lang="en-US"/>
          </a:p>
        </p:txBody>
      </p:sp>
      <p:sp>
        <p:nvSpPr>
          <p:cNvPr id="4" name="Slide Number Placeholder 3"/>
          <p:cNvSpPr>
            <a:spLocks noGrp="1"/>
          </p:cNvSpPr>
          <p:nvPr>
            <p:ph type="sldNum" sz="quarter" idx="12"/>
          </p:nvPr>
        </p:nvSpPr>
        <p:spPr/>
        <p:txBody>
          <a:bodyPr/>
          <a:p>
            <a:fld id="{9EA0BE3B-158A-4EDF-80DC-E394A0D1600F}" type="slidenum">
              <a:rPr lang="en-US" smtClean="0"/>
            </a:fld>
            <a:endParaRPr lang="en-US" dirty="0"/>
          </a:p>
        </p:txBody>
      </p:sp>
      <p:pic>
        <p:nvPicPr>
          <p:cNvPr id="5" name="Picture 4"/>
          <p:cNvPicPr>
            <a:picLocks noChangeAspect="1"/>
          </p:cNvPicPr>
          <p:nvPr/>
        </p:nvPicPr>
        <p:blipFill>
          <a:blip r:embed="rId1"/>
          <a:stretch>
            <a:fillRect/>
          </a:stretch>
        </p:blipFill>
        <p:spPr>
          <a:xfrm>
            <a:off x="398780" y="3138170"/>
            <a:ext cx="7713980" cy="22929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MACHINE LEARNING WITH GRAPH </a:t>
            </a:r>
            <a:br>
              <a:rPr lang="en-US"/>
            </a:br>
            <a:r>
              <a:rPr lang="en-US"/>
              <a:t>- </a:t>
            </a:r>
            <a:br>
              <a:rPr lang="en-US"/>
            </a:br>
            <a:r>
              <a:rPr lang="en-US"/>
              <a:t>FALL 2024</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A0BE3B-158A-4EDF-80DC-E394A0D1600F}" type="slidenum">
              <a:rPr lang="en-US" smtClean="0"/>
            </a:fld>
            <a:endParaRPr lang="en-US" dirty="0"/>
          </a:p>
        </p:txBody>
      </p:sp>
      <p:sp>
        <p:nvSpPr>
          <p:cNvPr id="3" name="Title 2"/>
          <p:cNvSpPr>
            <a:spLocks noGrp="1"/>
          </p:cNvSpPr>
          <p:nvPr>
            <p:ph type="title"/>
          </p:nvPr>
        </p:nvSpPr>
        <p:spPr/>
        <p:txBody>
          <a:bodyPr/>
          <a:lstStyle/>
          <a:p>
            <a:r>
              <a:rPr lang="en-US"/>
              <a:t>References</a:t>
            </a:r>
            <a:endParaRPr lang="en-US"/>
          </a:p>
        </p:txBody>
      </p:sp>
      <p:sp>
        <p:nvSpPr>
          <p:cNvPr id="4" name="Text Placeholder 3"/>
          <p:cNvSpPr>
            <a:spLocks noGrp="1"/>
          </p:cNvSpPr>
          <p:nvPr>
            <p:ph type="body" sz="quarter" idx="13"/>
          </p:nvPr>
        </p:nvSpPr>
        <p:spPr/>
        <p:txBody>
          <a:bodyPr/>
          <a:lstStyle/>
          <a:p>
            <a:r>
              <a:rPr lang="en-US" sz="2000"/>
              <a:t>Gianluca Malato. (2021) Precision, recall, accuracy. How to choose?. </a:t>
            </a:r>
            <a:endParaRPr lang="en-US" sz="2000"/>
          </a:p>
          <a:p>
            <a:r>
              <a:rPr lang="en-US" sz="2000"/>
              <a:t>EvidentlyAI. (2021) Precision and recall at K in ranking and recommendations. </a:t>
            </a:r>
            <a:endParaRPr lang="en-US" sz="2000"/>
          </a:p>
          <a:p>
            <a:r>
              <a:rPr lang="en-US" sz="2000"/>
              <a:t>Jure Leskovec. (2024) CS224W: Machine Learning with Graphs.. </a:t>
            </a:r>
            <a:endParaRPr lang="en-US" sz="2000"/>
          </a:p>
          <a:p>
            <a:r>
              <a:rPr lang="en-US" sz="2000"/>
              <a:t>He, X., Deng, K., Wang, X., Li, Y., Zhang, Y., &amp; Wang, M. (2020). LightGCN: Simplifying and Powering Graph Convolution Network for Recommendation. </a:t>
            </a:r>
            <a:endParaRPr lang="en-US" sz="2000"/>
          </a:p>
          <a:p>
            <a:r>
              <a:rPr lang="en-US" sz="2000"/>
              <a:t>PyTorch Geometric (PyG): https://pytorch-geometric.readthedocs.io/en/latest/ </a:t>
            </a:r>
            <a:endParaRPr lang="en-US" sz="2000"/>
          </a:p>
          <a:p>
            <a:r>
              <a:rPr lang="en-US" sz="2000"/>
              <a:t>F. Maxwell Harper and Joseph A. Konstan. The movielens datasets: History and context. ACM Trans. Interact. Intell. Syst., 5(4), December 2015. </a:t>
            </a:r>
            <a:endParaRPr lang="en-US" sz="2000"/>
          </a:p>
          <a:p>
            <a:r>
              <a:rPr lang="en-US" sz="2000"/>
              <a:t>Stanford CS224W GraphML Tutorials: https://medium.com/stanford-cs224w/lightgcn-for-movie-recommendation-eb6d112f1e8</a:t>
            </a:r>
            <a:endParaRPr lang="en-US"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A0BE3B-158A-4EDF-80DC-E394A0D1600F}" type="slidenum">
              <a:rPr lang="en-US" smtClean="0"/>
            </a:fld>
            <a:endParaRPr lang="en-US" dirty="0"/>
          </a:p>
        </p:txBody>
      </p:sp>
      <p:sp>
        <p:nvSpPr>
          <p:cNvPr id="3" name="Title 10"/>
          <p:cNvSpPr txBox="1"/>
          <p:nvPr/>
        </p:nvSpPr>
        <p:spPr>
          <a:xfrm>
            <a:off x="4181094" y="3021991"/>
            <a:ext cx="4197975" cy="814017"/>
          </a:xfrm>
          <a:prstGeom prst="rect">
            <a:avLst/>
          </a:prstGeom>
        </p:spPr>
        <p:txBody>
          <a:bodyPr/>
          <a:lstStyle>
            <a:lvl1pPr algn="l" defTabSz="914400" rtl="0" eaLnBrk="1" latinLnBrk="0" hangingPunct="1">
              <a:lnSpc>
                <a:spcPct val="90000"/>
              </a:lnSpc>
              <a:spcBef>
                <a:spcPct val="0"/>
              </a:spcBef>
              <a:buNone/>
              <a:defRPr sz="60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800" dirty="0"/>
              <a:t>THANK YOU !</a:t>
            </a:r>
            <a:endParaRPr lang="en-US" sz="4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descr="Text&#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3012" y="317038"/>
            <a:ext cx="2576374" cy="936215"/>
          </a:xfrm>
          <a:prstGeom prst="rect">
            <a:avLst/>
          </a:prstGeom>
        </p:spPr>
      </p:pic>
      <p:sp>
        <p:nvSpPr>
          <p:cNvPr id="11" name="Title 6"/>
          <p:cNvSpPr txBox="1"/>
          <p:nvPr/>
        </p:nvSpPr>
        <p:spPr>
          <a:xfrm>
            <a:off x="516255" y="1572895"/>
            <a:ext cx="8110855" cy="848995"/>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dirty="0"/>
              <a:t>LightGCN for Movie Recommendation</a:t>
            </a:r>
            <a:endParaRPr lang="en-US" dirty="0"/>
          </a:p>
        </p:txBody>
      </p:sp>
      <p:sp>
        <p:nvSpPr>
          <p:cNvPr id="12" name="Title 6"/>
          <p:cNvSpPr txBox="1"/>
          <p:nvPr/>
        </p:nvSpPr>
        <p:spPr>
          <a:xfrm>
            <a:off x="413012" y="3567622"/>
            <a:ext cx="7342482" cy="848793"/>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2800" b="0" dirty="0"/>
              <a:t>Instructor: Dr, Nguyen Hong Thanh</a:t>
            </a:r>
            <a:endParaRPr lang="en-US" sz="2800" b="0" dirty="0"/>
          </a:p>
          <a:p>
            <a:r>
              <a:rPr lang="en-US" sz="2800" b="0" dirty="0"/>
              <a:t>Student: Le Hoang Long - 20232099M</a:t>
            </a:r>
            <a:endParaRPr lang="en-US" sz="2800" b="0" dirty="0"/>
          </a:p>
          <a:p>
            <a:endParaRPr lang="en-US" sz="2800" b="0" dirty="0"/>
          </a:p>
          <a:p>
            <a:endParaRPr lang="en-US" sz="2800" b="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A0BE3B-158A-4EDF-80DC-E394A0D1600F}" type="slidenum">
              <a:rPr lang="en-US" smtClean="0"/>
            </a:fld>
            <a:endParaRPr lang="en-US" dirty="0"/>
          </a:p>
        </p:txBody>
      </p:sp>
      <p:sp>
        <p:nvSpPr>
          <p:cNvPr id="3" name="Title 2"/>
          <p:cNvSpPr>
            <a:spLocks noGrp="1"/>
          </p:cNvSpPr>
          <p:nvPr>
            <p:ph type="title"/>
          </p:nvPr>
        </p:nvSpPr>
        <p:spPr/>
        <p:txBody>
          <a:bodyPr/>
          <a:lstStyle/>
          <a:p>
            <a:r>
              <a:rPr lang="en-US"/>
              <a:t>Abstract</a:t>
            </a:r>
            <a:endParaRPr lang="en-US"/>
          </a:p>
        </p:txBody>
      </p:sp>
      <p:sp>
        <p:nvSpPr>
          <p:cNvPr id="4" name="Content Placeholder 3"/>
          <p:cNvSpPr>
            <a:spLocks noGrp="1"/>
          </p:cNvSpPr>
          <p:nvPr>
            <p:ph sz="quarter" idx="13"/>
          </p:nvPr>
        </p:nvSpPr>
        <p:spPr/>
        <p:txBody>
          <a:bodyPr/>
          <a:lstStyle/>
          <a:p>
            <a:r>
              <a:rPr lang="en-US"/>
              <a:t>Movie recommendation is a fascinating field</a:t>
            </a:r>
            <a:endParaRPr lang="en-US"/>
          </a:p>
          <a:p>
            <a:r>
              <a:rPr lang="en-US"/>
              <a:t>A recommender system generates a tailored list of user suggestions based on two main factors: </a:t>
            </a:r>
            <a:endParaRPr lang="en-US"/>
          </a:p>
          <a:p>
            <a:pPr lvl="1"/>
            <a:r>
              <a:rPr lang="en-US"/>
              <a:t>Their inter actions with other users </a:t>
            </a:r>
            <a:endParaRPr lang="en-US"/>
          </a:p>
          <a:p>
            <a:pPr lvl="1"/>
            <a:r>
              <a:rPr lang="en-US"/>
              <a:t>Their preferences for specific items. </a:t>
            </a:r>
            <a:endParaRPr lang="en-US"/>
          </a:p>
          <a:p>
            <a:r>
              <a:rPr lang="en-US"/>
              <a:t>The technique of using user-user and user-item interactions to predict future recommendations is called Collaborative Filtering (CF).</a:t>
            </a:r>
            <a:endParaRPr lang="en-US"/>
          </a:p>
          <a:p>
            <a:r>
              <a:rPr lang="en-US"/>
              <a:t>We will examine a cutting-edge model based on Graph Neural Networks (GNN), specifically LightGCN as a movie recommender system using the MovieLens 1M dataset in the project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p>
            <a:r>
              <a:rPr lang="en-US"/>
              <a:t>Dataset</a:t>
            </a:r>
            <a:endParaRPr lang="en-US"/>
          </a:p>
        </p:txBody>
      </p:sp>
      <p:sp>
        <p:nvSpPr>
          <p:cNvPr id="6" name="Content Placeholder 5"/>
          <p:cNvSpPr>
            <a:spLocks noGrp="1"/>
          </p:cNvSpPr>
          <p:nvPr>
            <p:ph sz="half" idx="1"/>
          </p:nvPr>
        </p:nvSpPr>
        <p:spPr/>
        <p:txBody>
          <a:bodyPr/>
          <a:p>
            <a:r>
              <a:rPr lang="en-US" sz="1800"/>
              <a:t>MovieLens is an excellent dataset for training movie recommendation systems. The MovieLens 1M dataset is particularly well-suited for smaller projects, containing 1 million movie ratings, 4,000 movies, and 6,000 users.</a:t>
            </a:r>
            <a:endParaRPr lang="en-US" sz="1800"/>
          </a:p>
          <a:p>
            <a:r>
              <a:rPr lang="en-US" sz="1800"/>
              <a:t>The dataset is well-maintained and thoroughly validated, facilitating quick training. It has been referenced in numerous studies. </a:t>
            </a:r>
            <a:endParaRPr lang="en-US" sz="1800"/>
          </a:p>
          <a:p>
            <a:r>
              <a:rPr lang="en-US" sz="1800"/>
              <a:t>All features, including those related to users and movies, are easy to interpret. Movie features include titles and genres, while user features encompass gender, age, occupation, and zip code</a:t>
            </a:r>
            <a:endParaRPr lang="en-US" sz="1800"/>
          </a:p>
        </p:txBody>
      </p:sp>
      <p:pic>
        <p:nvPicPr>
          <p:cNvPr id="8" name="Content Placeholder 7"/>
          <p:cNvPicPr>
            <a:picLocks noChangeAspect="1"/>
          </p:cNvPicPr>
          <p:nvPr>
            <p:ph sz="half" idx="2"/>
          </p:nvPr>
        </p:nvPicPr>
        <p:blipFill>
          <a:blip r:embed="rId1"/>
          <a:stretch>
            <a:fillRect/>
          </a:stretch>
        </p:blipFill>
        <p:spPr>
          <a:xfrm>
            <a:off x="4639310" y="2475230"/>
            <a:ext cx="3886200" cy="2466340"/>
          </a:xfrm>
          <a:prstGeom prst="rect">
            <a:avLst/>
          </a:prstGeom>
        </p:spPr>
      </p:pic>
      <p:sp>
        <p:nvSpPr>
          <p:cNvPr id="2" name="Slide Number Placeholder 1"/>
          <p:cNvSpPr>
            <a:spLocks noGrp="1"/>
          </p:cNvSpPr>
          <p:nvPr>
            <p:ph type="sldNum" sz="quarter" idx="12"/>
          </p:nvPr>
        </p:nvSpPr>
        <p:spPr/>
        <p:txBody>
          <a:bodyPr/>
          <a:lstStyle/>
          <a:p>
            <a:fld id="{9EA0BE3B-158A-4EDF-80DC-E394A0D1600F}" type="slidenum">
              <a:rPr lang="en-US" smtClean="0"/>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Graph Neural Network</a:t>
            </a:r>
            <a:endParaRPr lang="en-US"/>
          </a:p>
        </p:txBody>
      </p:sp>
      <p:sp>
        <p:nvSpPr>
          <p:cNvPr id="3" name="Content Placeholder 2"/>
          <p:cNvSpPr>
            <a:spLocks noGrp="1"/>
          </p:cNvSpPr>
          <p:nvPr>
            <p:ph sz="quarter" idx="13"/>
          </p:nvPr>
        </p:nvSpPr>
        <p:spPr/>
        <p:txBody>
          <a:bodyPr/>
          <a:p>
            <a:r>
              <a:rPr lang="en-US"/>
              <a:t>The movie recommendation model is a sub-task of the linked-level prediction task, which involves predicting new, missing, or unknown connections based on existing ones. During testing, node pairs that lack established links are evaluated and ranked, with the top K pairs being predicted.</a:t>
            </a:r>
            <a:endParaRPr lang="en-US"/>
          </a:p>
          <a:p>
            <a:endParaRPr lang="en-US"/>
          </a:p>
        </p:txBody>
      </p:sp>
      <p:sp>
        <p:nvSpPr>
          <p:cNvPr id="4" name="Slide Number Placeholder 3"/>
          <p:cNvSpPr>
            <a:spLocks noGrp="1"/>
          </p:cNvSpPr>
          <p:nvPr>
            <p:ph type="sldNum" sz="quarter" idx="12"/>
          </p:nvPr>
        </p:nvSpPr>
        <p:spPr/>
        <p:txBody>
          <a:bodyPr/>
          <a:p>
            <a:fld id="{9EA0BE3B-158A-4EDF-80DC-E394A0D1600F}" type="slidenum">
              <a:rPr lang="en-US" smtClean="0"/>
            </a:fld>
            <a:endParaRPr lang="en-US" dirty="0"/>
          </a:p>
        </p:txBody>
      </p:sp>
      <p:pic>
        <p:nvPicPr>
          <p:cNvPr id="5" name="Picture 4"/>
          <p:cNvPicPr>
            <a:picLocks noChangeAspect="1"/>
          </p:cNvPicPr>
          <p:nvPr/>
        </p:nvPicPr>
        <p:blipFill>
          <a:blip r:embed="rId1"/>
          <a:stretch>
            <a:fillRect/>
          </a:stretch>
        </p:blipFill>
        <p:spPr>
          <a:xfrm>
            <a:off x="1333500" y="3526155"/>
            <a:ext cx="6477000" cy="23241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Graph Neural Network (cont)</a:t>
            </a:r>
            <a:endParaRPr lang="en-US"/>
          </a:p>
        </p:txBody>
      </p:sp>
      <p:sp>
        <p:nvSpPr>
          <p:cNvPr id="3" name="Content Placeholder 2"/>
          <p:cNvSpPr>
            <a:spLocks noGrp="1"/>
          </p:cNvSpPr>
          <p:nvPr>
            <p:ph sz="quarter" idx="13"/>
          </p:nvPr>
        </p:nvSpPr>
        <p:spPr/>
        <p:txBody>
          <a:bodyPr/>
          <a:p>
            <a:r>
              <a:rPr lang="en-US"/>
              <a:t>In a Graph Neural Network (GNN), entities are represented as nodes, while relationships between them are depicted as edges. The graph can be enhanced by adding node and edge features for more information. </a:t>
            </a:r>
            <a:endParaRPr lang="en-US"/>
          </a:p>
          <a:p>
            <a:r>
              <a:rPr lang="en-US"/>
              <a:t>GNNs generate embeddings by considering the structure of the graph. Specifically, they use the embeddings of a central node’s neighbors—defined as nodes within a certain distance or "hop" from the central node—to update its own embedding. </a:t>
            </a:r>
            <a:endParaRPr lang="en-US"/>
          </a:p>
          <a:p>
            <a:r>
              <a:rPr lang="en-US"/>
              <a:t>This approach enables the GNN to produce similar embeddings for nodes that are closely related, both locally and from a broader perspective. </a:t>
            </a:r>
            <a:endParaRPr lang="en-US"/>
          </a:p>
        </p:txBody>
      </p:sp>
      <p:sp>
        <p:nvSpPr>
          <p:cNvPr id="4" name="Slide Number Placeholder 3"/>
          <p:cNvSpPr>
            <a:spLocks noGrp="1"/>
          </p:cNvSpPr>
          <p:nvPr>
            <p:ph type="sldNum" sz="quarter" idx="12"/>
          </p:nvPr>
        </p:nvSpPr>
        <p:spPr/>
        <p:txBody>
          <a:bodyPr/>
          <a:p>
            <a:fld id="{9EA0BE3B-158A-4EDF-80DC-E394A0D1600F}" type="slidenum">
              <a:rPr lang="en-US" smtClean="0"/>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Graph Neural Network (cont)</a:t>
            </a:r>
            <a:endParaRPr lang="en-US"/>
          </a:p>
        </p:txBody>
      </p:sp>
      <p:sp>
        <p:nvSpPr>
          <p:cNvPr id="6" name="Content Placeholder 5"/>
          <p:cNvSpPr>
            <a:spLocks noGrp="1"/>
          </p:cNvSpPr>
          <p:nvPr>
            <p:ph sz="half" idx="1"/>
          </p:nvPr>
        </p:nvSpPr>
        <p:spPr/>
        <p:txBody>
          <a:bodyPr/>
          <a:p>
            <a:r>
              <a:rPr lang="en-US" sz="1800"/>
              <a:t>It requires a mapping function f that maps nodes to d-dimensional embeddings such that similar nodes in the graph are embedded close together</a:t>
            </a:r>
            <a:endParaRPr lang="en-US" sz="1800"/>
          </a:p>
          <a:p>
            <a:endParaRPr lang="en-US" sz="1800"/>
          </a:p>
          <a:p>
            <a:endParaRPr lang="en-US" sz="1800"/>
          </a:p>
        </p:txBody>
      </p:sp>
      <p:sp>
        <p:nvSpPr>
          <p:cNvPr id="7" name="Content Placeholder 6"/>
          <p:cNvSpPr>
            <a:spLocks noGrp="1"/>
          </p:cNvSpPr>
          <p:nvPr>
            <p:ph sz="half" idx="2"/>
          </p:nvPr>
        </p:nvSpPr>
        <p:spPr/>
        <p:txBody>
          <a:bodyPr/>
          <a:p>
            <a:r>
              <a:rPr lang="en-US" sz="1800"/>
              <a:t>Our objective is to establish the similarity between two nodes within the embedding space</a:t>
            </a:r>
            <a:endParaRPr lang="en-US" sz="1800"/>
          </a:p>
          <a:p>
            <a:endParaRPr lang="en-US" sz="1800"/>
          </a:p>
        </p:txBody>
      </p:sp>
      <p:sp>
        <p:nvSpPr>
          <p:cNvPr id="4" name="Slide Number Placeholder 3"/>
          <p:cNvSpPr>
            <a:spLocks noGrp="1"/>
          </p:cNvSpPr>
          <p:nvPr>
            <p:ph type="sldNum" sz="quarter" idx="12"/>
          </p:nvPr>
        </p:nvSpPr>
        <p:spPr/>
        <p:txBody>
          <a:bodyPr/>
          <a:p>
            <a:fld id="{9EA0BE3B-158A-4EDF-80DC-E394A0D1600F}" type="slidenum">
              <a:rPr lang="en-US" smtClean="0"/>
            </a:fld>
            <a:endParaRPr lang="en-US" dirty="0"/>
          </a:p>
        </p:txBody>
      </p:sp>
      <p:pic>
        <p:nvPicPr>
          <p:cNvPr id="8" name="Picture 7"/>
          <p:cNvPicPr>
            <a:picLocks noChangeAspect="1"/>
          </p:cNvPicPr>
          <p:nvPr/>
        </p:nvPicPr>
        <p:blipFill>
          <a:blip r:embed="rId1"/>
          <a:stretch>
            <a:fillRect/>
          </a:stretch>
        </p:blipFill>
        <p:spPr>
          <a:xfrm>
            <a:off x="471170" y="3456305"/>
            <a:ext cx="4135120" cy="1419860"/>
          </a:xfrm>
          <a:prstGeom prst="rect">
            <a:avLst/>
          </a:prstGeom>
        </p:spPr>
      </p:pic>
      <p:pic>
        <p:nvPicPr>
          <p:cNvPr id="9" name="Picture 8"/>
          <p:cNvPicPr>
            <a:picLocks noChangeAspect="1"/>
          </p:cNvPicPr>
          <p:nvPr/>
        </p:nvPicPr>
        <p:blipFill>
          <a:blip r:embed="rId2"/>
          <a:stretch>
            <a:fillRect/>
          </a:stretch>
        </p:blipFill>
        <p:spPr>
          <a:xfrm>
            <a:off x="4659630" y="3219450"/>
            <a:ext cx="4265295" cy="18935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a:spLocks noGrp="1"/>
          </p:cNvSpPr>
          <p:nvPr>
            <p:ph sz="half" idx="1"/>
          </p:nvPr>
        </p:nvSpPr>
        <p:spPr/>
        <p:txBody>
          <a:bodyPr/>
          <a:p>
            <a:r>
              <a:rPr lang="en-US" sz="1800"/>
              <a:t>The core concept of Graph Convolutional Networks (GCNs) is to learn node representations by smoothing features across the graph. </a:t>
            </a:r>
            <a:endParaRPr lang="en-US" sz="1800"/>
          </a:p>
          <a:p>
            <a:r>
              <a:rPr lang="en-US" sz="1800"/>
              <a:t>This is accomplished through iterative graph convolution, where the features of neighboring nodes are aggregated to create a new representation for a target node. Such aggregation can be abstracted as:</a:t>
            </a:r>
            <a:endParaRPr lang="en-US" sz="1800"/>
          </a:p>
          <a:p>
            <a:endParaRPr lang="en-US" sz="1800"/>
          </a:p>
          <a:p>
            <a:endParaRPr lang="en-US" sz="1800"/>
          </a:p>
        </p:txBody>
      </p:sp>
      <p:pic>
        <p:nvPicPr>
          <p:cNvPr id="8" name="Content Placeholder 7"/>
          <p:cNvPicPr>
            <a:picLocks noChangeAspect="1"/>
          </p:cNvPicPr>
          <p:nvPr>
            <p:ph sz="half" idx="2"/>
          </p:nvPr>
        </p:nvPicPr>
        <p:blipFill>
          <a:blip r:embed="rId1"/>
          <a:stretch>
            <a:fillRect/>
          </a:stretch>
        </p:blipFill>
        <p:spPr>
          <a:xfrm>
            <a:off x="4230370" y="1202690"/>
            <a:ext cx="4768850" cy="1101090"/>
          </a:xfrm>
          <a:prstGeom prst="rect">
            <a:avLst/>
          </a:prstGeom>
        </p:spPr>
      </p:pic>
      <p:sp>
        <p:nvSpPr>
          <p:cNvPr id="7" name="Title 6"/>
          <p:cNvSpPr>
            <a:spLocks noGrp="1"/>
          </p:cNvSpPr>
          <p:nvPr>
            <p:ph type="title"/>
          </p:nvPr>
        </p:nvSpPr>
        <p:spPr/>
        <p:txBody>
          <a:bodyPr/>
          <a:p>
            <a:r>
              <a:rPr lang="en-US"/>
              <a:t>Graph Neural Network (cont)</a:t>
            </a:r>
            <a:endParaRPr lang="en-US"/>
          </a:p>
        </p:txBody>
      </p:sp>
      <p:sp>
        <p:nvSpPr>
          <p:cNvPr id="4" name="Slide Number Placeholder 3"/>
          <p:cNvSpPr>
            <a:spLocks noGrp="1"/>
          </p:cNvSpPr>
          <p:nvPr>
            <p:ph type="sldNum" sz="quarter" idx="12"/>
          </p:nvPr>
        </p:nvSpPr>
        <p:spPr/>
        <p:txBody>
          <a:bodyPr/>
          <a:p>
            <a:fld id="{9EA0BE3B-158A-4EDF-80DC-E394A0D1600F}" type="slidenum">
              <a:rPr lang="en-US" smtClean="0"/>
            </a:fld>
            <a:endParaRPr lang="en-US" dirty="0"/>
          </a:p>
        </p:txBody>
      </p:sp>
      <p:pic>
        <p:nvPicPr>
          <p:cNvPr id="9" name="Picture 8"/>
          <p:cNvPicPr>
            <a:picLocks noChangeAspect="1"/>
          </p:cNvPicPr>
          <p:nvPr/>
        </p:nvPicPr>
        <p:blipFill>
          <a:blip r:embed="rId2"/>
          <a:stretch>
            <a:fillRect/>
          </a:stretch>
        </p:blipFill>
        <p:spPr>
          <a:xfrm>
            <a:off x="4415155" y="2692400"/>
            <a:ext cx="4656455" cy="2646045"/>
          </a:xfrm>
          <a:prstGeom prst="rect">
            <a:avLst/>
          </a:prstGeom>
        </p:spPr>
      </p:pic>
      <p:pic>
        <p:nvPicPr>
          <p:cNvPr id="10" name="Picture 9"/>
          <p:cNvPicPr>
            <a:picLocks noChangeAspect="1"/>
          </p:cNvPicPr>
          <p:nvPr/>
        </p:nvPicPr>
        <p:blipFill>
          <a:blip r:embed="rId3"/>
          <a:stretch>
            <a:fillRect/>
          </a:stretch>
        </p:blipFill>
        <p:spPr>
          <a:xfrm>
            <a:off x="234950" y="4587875"/>
            <a:ext cx="4105275" cy="6381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7798</Words>
  <Application>WPS Presentation</Application>
  <PresentationFormat>On-screen Show (4:3)</PresentationFormat>
  <Paragraphs>160</Paragraphs>
  <Slides>21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Arial</vt:lpstr>
      <vt:lpstr>SimSun</vt:lpstr>
      <vt:lpstr>Wingdings</vt:lpstr>
      <vt:lpstr>Lato</vt:lpstr>
      <vt:lpstr>Calibri</vt:lpstr>
      <vt:lpstr>Microsoft YaHei</vt:lpstr>
      <vt:lpstr>Arial Unicode MS</vt:lpstr>
      <vt:lpstr>Office Theme</vt:lpstr>
      <vt:lpstr>PowerPoint 演示文稿</vt:lpstr>
      <vt:lpstr>MACHINE LEARNING WITH GRAPH  -  FALL 2024</vt:lpstr>
      <vt:lpstr>PowerPoint 演示文稿</vt:lpstr>
      <vt:lpstr>Abstract</vt:lpstr>
      <vt:lpstr>Dataset</vt:lpstr>
      <vt:lpstr>Graph Neural Network</vt:lpstr>
      <vt:lpstr>Graph Neural Network (cont)</vt:lpstr>
      <vt:lpstr>Graph Neural Network (cont)</vt:lpstr>
      <vt:lpstr>Graph Neural Network (cont)</vt:lpstr>
      <vt:lpstr>LightGCN</vt:lpstr>
      <vt:lpstr>LightGCN (cont)</vt:lpstr>
      <vt:lpstr>LightGCN (cont)</vt:lpstr>
      <vt:lpstr>LightGCN (cont)</vt:lpstr>
      <vt:lpstr>LightGCN (cont)</vt:lpstr>
      <vt:lpstr>Implementation</vt:lpstr>
      <vt:lpstr>Insight &amp; Result</vt:lpstr>
      <vt:lpstr>Insight &amp; Result</vt:lpstr>
      <vt:lpstr>PowerPoint 演示文稿</vt:lpstr>
      <vt:lpstr>PowerPoint 演示文稿</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tong cuc thue lam viec tai</cp:lastModifiedBy>
  <cp:revision>35</cp:revision>
  <dcterms:created xsi:type="dcterms:W3CDTF">2021-05-28T04:32:00Z</dcterms:created>
  <dcterms:modified xsi:type="dcterms:W3CDTF">2024-10-22T04:54:22Z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5F72D204268040F38ADB7C520F13711E_13</vt:lpwstr>
  </property>
  <property fmtid="{D5CDD505-2E9C-101B-9397-08002B2CF9AE}" pid="3" name="KSOProductBuildVer">
    <vt:lpwstr>1033-12.2.0.18607</vt:lpwstr>
  </property>
</Properties>
</file>