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7559675" cy="10691495"/>
  <p:embeddedFontLst>
    <p:embeddedFont>
      <p:font typeface="Calibri" panose="020F0502020204030204"/>
      <p:regular r:id="rId30"/>
    </p:embeddedFont>
    <p:embeddedFont>
      <p:font typeface="Lato" panose="020F0502020204030203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ba4a9992c_0_36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ba4a9992c_0_36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ba4a9992c_0_33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ba4a9992c_0_33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ba4a9992c_0_48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ba4a9992c_0_48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ba4a9992c_0_54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ba4a9992c_0_54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ba4a9992c_0_60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ba4a9992c_0_60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ba4a9992c_0_66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ba4a9992c_0_66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ba4a9992c_0_72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dba4a9992c_0_72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dba4a9992c_0_78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dba4a9992c_0_78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ba4a9992c_0_84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ba4a9992c_0_84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ba4a9992c_0_90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dba4a9992c_0_90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2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ba4a9992c_0_95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ba4a9992c_0_95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dba4a9992c_0_100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g2dba4a9992c_0_100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4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ba4a9992c_0_0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ba4a9992c_0_0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ba4a9992c_0_5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ba4a9992c_0_5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ba4a9992c_0_10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ba4a9992c_0_10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ba4a9992c_0_15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ba4a9992c_0_15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ba4a9992c_0_20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ba4a9992c_0_20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ba4a9992c_0_26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ba4a9992c_0_26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type="subTitle" idx="1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type="body" idx="1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type="body" idx="1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type="body" idx="2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subTitle" idx="1"/>
          </p:nvPr>
        </p:nvSpPr>
        <p:spPr>
          <a:xfrm>
            <a:off x="609480" y="273600"/>
            <a:ext cx="10972500" cy="5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type="body" idx="1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type="body" idx="2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type="body" idx="3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6"/>
          <p:cNvSpPr txBox="1"/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3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type="body" idx="1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type="body" idx="2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type="body" idx="3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type="body" idx="1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type="body" idx="2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type="body" idx="3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5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type="body" idx="1"/>
          </p:nvPr>
        </p:nvSpPr>
        <p:spPr>
          <a:xfrm>
            <a:off x="609480" y="160452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type="body" idx="2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6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6"/>
          <p:cNvSpPr txBox="1"/>
          <p:nvPr>
            <p:ph type="body" idx="1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6"/>
          <p:cNvSpPr txBox="1"/>
          <p:nvPr>
            <p:ph type="body" idx="2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6"/>
          <p:cNvSpPr txBox="1"/>
          <p:nvPr>
            <p:ph type="body" idx="3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6"/>
          <p:cNvSpPr txBox="1"/>
          <p:nvPr>
            <p:ph type="body" idx="4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7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7"/>
          <p:cNvSpPr txBox="1"/>
          <p:nvPr>
            <p:ph type="body" idx="1"/>
          </p:nvPr>
        </p:nvSpPr>
        <p:spPr>
          <a:xfrm>
            <a:off x="60948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7"/>
          <p:cNvSpPr txBox="1"/>
          <p:nvPr>
            <p:ph type="body" idx="2"/>
          </p:nvPr>
        </p:nvSpPr>
        <p:spPr>
          <a:xfrm>
            <a:off x="431964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7"/>
          <p:cNvSpPr txBox="1"/>
          <p:nvPr>
            <p:ph type="body" idx="3"/>
          </p:nvPr>
        </p:nvSpPr>
        <p:spPr>
          <a:xfrm>
            <a:off x="802980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7"/>
          <p:cNvSpPr txBox="1"/>
          <p:nvPr>
            <p:ph type="body" idx="4"/>
          </p:nvPr>
        </p:nvSpPr>
        <p:spPr>
          <a:xfrm>
            <a:off x="60948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7"/>
          <p:cNvSpPr txBox="1"/>
          <p:nvPr>
            <p:ph type="body" idx="5"/>
          </p:nvPr>
        </p:nvSpPr>
        <p:spPr>
          <a:xfrm>
            <a:off x="431964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7"/>
          <p:cNvSpPr txBox="1"/>
          <p:nvPr>
            <p:ph type="body" idx="6"/>
          </p:nvPr>
        </p:nvSpPr>
        <p:spPr>
          <a:xfrm>
            <a:off x="802980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8"/>
          <p:cNvSpPr txBox="1"/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9"/>
          <p:cNvSpPr txBox="1"/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0"/>
          <p:cNvSpPr txBox="1"/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0"/>
          <p:cNvSpPr txBox="1"/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2"/>
          <p:cNvSpPr txBox="1"/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3"/>
          <p:cNvSpPr txBox="1"/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3"/>
          <p:cNvSpPr txBox="1"/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3"/>
          <p:cNvSpPr txBox="1"/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4"/>
          <p:cNvSpPr txBox="1"/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4"/>
          <p:cNvSpPr txBox="1"/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4"/>
          <p:cNvSpPr txBox="1"/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5"/>
          <p:cNvSpPr txBox="1"/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5"/>
          <p:cNvSpPr txBox="1"/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5"/>
          <p:cNvSpPr txBox="1"/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6"/>
          <p:cNvSpPr txBox="1"/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6"/>
          <p:cNvSpPr txBox="1"/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7"/>
          <p:cNvSpPr txBox="1"/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7"/>
          <p:cNvSpPr txBox="1"/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7"/>
          <p:cNvSpPr txBox="1"/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7"/>
          <p:cNvSpPr txBox="1"/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8"/>
          <p:cNvSpPr txBox="1"/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8"/>
          <p:cNvSpPr txBox="1"/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8"/>
          <p:cNvSpPr txBox="1"/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8"/>
          <p:cNvSpPr txBox="1"/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8"/>
          <p:cNvSpPr txBox="1"/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8"/>
          <p:cNvSpPr txBox="1"/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p10"/>
          <p:cNvSpPr txBox="1"/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58" name="Google Shape;58;p12"/>
          <p:cNvSpPr txBox="1"/>
          <p:nvPr>
            <p:ph type="body" idx="1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body" idx="1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5.xml"/><Relationship Id="rId1" Type="http://schemas.openxmlformats.org/officeDocument/2006/relationships/hyperlink" Target="https://www.kaggle.com/datasets/mateibejan/multilingual-lyrics-for-genre-classifica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5.xml"/><Relationship Id="rId1" Type="http://schemas.openxmlformats.org/officeDocument/2006/relationships/hyperlink" Target="https://www.kaggle.com/code/lehoanglonglong/hust-song-classification-using-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ba4a9992c_0_36"/>
          <p:cNvSpPr txBox="1"/>
          <p:nvPr/>
        </p:nvSpPr>
        <p:spPr>
          <a:xfrm>
            <a:off x="254000" y="898775"/>
            <a:ext cx="11513700" cy="4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9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os</a:t>
            </a:r>
            <a:endParaRPr sz="1950">
              <a:solidFill>
                <a:srgbClr val="267F99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9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torch</a:t>
            </a:r>
            <a:endParaRPr sz="1950">
              <a:solidFill>
                <a:srgbClr val="267F99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from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torch </a:t>
            </a:r>
            <a:r>
              <a:rPr lang="en-US" sz="19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nn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from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torch.utils.data </a:t>
            </a:r>
            <a:r>
              <a:rPr lang="en-US" sz="19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DataLoader, Dataset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from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transformers </a:t>
            </a:r>
            <a:r>
              <a:rPr lang="en-US" sz="19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BertTokenizer, BertModel, AdamW, get_linear_schedule_with_warmup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from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9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sklearn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9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model_selection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9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9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train_test_split</a:t>
            </a:r>
            <a:endParaRPr sz="1950">
              <a:solidFill>
                <a:srgbClr val="795E26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from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9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sklearn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9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metrics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9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9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accuracy_score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classification_report</a:t>
            </a:r>
            <a:endParaRPr sz="1950">
              <a:solidFill>
                <a:srgbClr val="795E26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9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pandas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9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9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pd</a:t>
            </a:r>
            <a:endParaRPr sz="1950">
              <a:solidFill>
                <a:srgbClr val="267F99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67F99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ba4a9992c_0_33"/>
          <p:cNvSpPr txBox="1"/>
          <p:nvPr/>
        </p:nvSpPr>
        <p:spPr>
          <a:xfrm>
            <a:off x="309900" y="898775"/>
            <a:ext cx="11572200" cy="5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load_song_data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data_file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bert_model_name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max_length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8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pd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8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read_csv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data_file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tokenizer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BertTokenizer.from_pretrained(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bert_model_name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US" sz="18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'encoding'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 =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8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apply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lambda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tokenizer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US" sz="18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'S_Lyric'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return_tensors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8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'pt'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max_length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max_length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padding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8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'max_length'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truncation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850">
                <a:solidFill>
                  <a:srgbClr val="0070C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True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, 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axis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850">
                <a:solidFill>
                  <a:srgbClr val="098658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 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encodings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US" sz="18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'encoding'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].</a:t>
            </a:r>
            <a:r>
              <a:rPr lang="en-US" sz="18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tolist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US" sz="18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#texts = df['S_Lyric'].tolist()</a:t>
            </a:r>
            <a:endParaRPr sz="18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labels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[</a:t>
            </a:r>
            <a:r>
              <a:rPr lang="en-US" sz="18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</a:t>
            </a:r>
            <a:r>
              <a:rPr lang="en-US" sz="18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US" sz="18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'Genre_Index'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].</a:t>
            </a:r>
            <a:r>
              <a:rPr lang="en-US" sz="18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tolist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()]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ids_genres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[[</a:t>
            </a:r>
            <a:r>
              <a:rPr lang="en-US" sz="18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'Genre_Index'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8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'Genre'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]].</a:t>
            </a:r>
            <a:r>
              <a:rPr lang="en-US" sz="18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drop_duplicates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ids_genres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ids_genres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.set_index(</a:t>
            </a:r>
            <a:r>
              <a:rPr lang="en-US" sz="18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'Genre_Index'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US" sz="18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encodings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labels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ids_genres</a:t>
            </a:r>
            <a:endParaRPr sz="1850">
              <a:solidFill>
                <a:srgbClr val="00108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US" sz="18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#return texts, labels, ids_genres</a:t>
            </a:r>
            <a:endParaRPr sz="18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ba4a9992c_0_48"/>
          <p:cNvSpPr txBox="1"/>
          <p:nvPr/>
        </p:nvSpPr>
        <p:spPr>
          <a:xfrm>
            <a:off x="234475" y="952800"/>
            <a:ext cx="11533200" cy="56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class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7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TextClassificationDataset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7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Dataset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):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def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7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__init__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texts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labels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tokenizer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max_length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):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texts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texts</a:t>
            </a:r>
            <a:endParaRPr sz="1750">
              <a:solidFill>
                <a:srgbClr val="00108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labels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labels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tokenizer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tokenizer</a:t>
            </a:r>
            <a:endParaRPr sz="1750">
              <a:solidFill>
                <a:srgbClr val="00108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max_length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max_length</a:t>
            </a:r>
            <a:endParaRPr sz="1750">
              <a:solidFill>
                <a:srgbClr val="00108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7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pass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def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7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__len__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):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7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7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len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texts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  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def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7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__getitem__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idx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):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encoding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texts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idx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label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labels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idx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        </a:t>
            </a:r>
            <a:endParaRPr sz="17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7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{</a:t>
            </a:r>
            <a:r>
              <a:rPr lang="en-US" sz="17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'input_ids'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encoding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US" sz="17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'input_ids'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].flatten(), </a:t>
            </a:r>
            <a:r>
              <a:rPr lang="en-US" sz="17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'attention_mask'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encoding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US" sz="17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'attention_mask'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].flatten(), </a:t>
            </a:r>
            <a:r>
              <a:rPr lang="en-US" sz="17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'label'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 </a:t>
            </a:r>
            <a:r>
              <a:rPr lang="en-US" sz="17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torch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.tensor(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label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)}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ba4a9992c_0_54"/>
          <p:cNvSpPr txBox="1"/>
          <p:nvPr/>
        </p:nvSpPr>
        <p:spPr>
          <a:xfrm>
            <a:off x="309900" y="957400"/>
            <a:ext cx="11572200" cy="51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class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BERTClassifier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nn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8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Module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18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__init__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bert_model_name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num_classes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8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super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BERTClassifier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).</a:t>
            </a:r>
            <a:r>
              <a:rPr lang="en-US" sz="18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__init__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bert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BertModel.from_pretrained(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bert_model_name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dropout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nn.Dropout(</a:t>
            </a:r>
            <a:r>
              <a:rPr lang="en-US" sz="1850">
                <a:solidFill>
                  <a:srgbClr val="098658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0.1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fc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nn.Linear(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bert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.config.hidden_size,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num_classes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18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forward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input_ids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attention_mask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outputs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bert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input_ids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input_ids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attention_mask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attention_mask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pooled_output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outputs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.pooler_output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dropout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pooled_output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logits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self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fc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8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logits</a:t>
            </a:r>
            <a:endParaRPr sz="1850">
              <a:solidFill>
                <a:srgbClr val="00108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ba4a9992c_0_60"/>
          <p:cNvSpPr txBox="1"/>
          <p:nvPr/>
        </p:nvSpPr>
        <p:spPr>
          <a:xfrm>
            <a:off x="234450" y="996475"/>
            <a:ext cx="11670000" cy="49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def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9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train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model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data_loader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optimizer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scheduler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device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):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model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.train()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19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batch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9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data_loader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optimizer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.zero_grad()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input_ids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batch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US" sz="19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'input_ids'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].to(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device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attention_mask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batch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US" sz="19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'attention_mask'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].to(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device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labels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batch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US" sz="19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'label'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].to(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device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outputs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model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input_ids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input_ids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attention_mask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attention_mask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loss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nn.CrossEntropyLoss()(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outputs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labels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loss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.backward()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optimizer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.step()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scheduler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.step()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ba4a9992c_0_66"/>
          <p:cNvSpPr txBox="1"/>
          <p:nvPr/>
        </p:nvSpPr>
        <p:spPr>
          <a:xfrm>
            <a:off x="358650" y="918325"/>
            <a:ext cx="11474700" cy="5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def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6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evaluate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model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data_loader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device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model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.eval()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predictions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[]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actual_labels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[]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16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with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6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torch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.no_grad():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US" sz="16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batch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6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data_loader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input_ids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batch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US" sz="16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'input_ids'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].to(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device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attention_mask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batch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US" sz="16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'attention_mask'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].to(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device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labels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batch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US" sz="16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'label'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].to(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device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outputs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model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input_ids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input_ids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attention_mask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attention_mask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_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preds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6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torch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.max(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outputs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dim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650">
                <a:solidFill>
                  <a:srgbClr val="098658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predictions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6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extend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preds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.cpu().tolist())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actual_labels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US" sz="16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extend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labels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.cpu().tolist())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US" sz="16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6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accuracy_score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actual_labels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predictions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), </a:t>
            </a:r>
            <a:r>
              <a:rPr lang="en-US" sz="16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classification_report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actual_labels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6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predictions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ba4a9992c_0_72"/>
          <p:cNvSpPr txBox="1"/>
          <p:nvPr/>
        </p:nvSpPr>
        <p:spPr>
          <a:xfrm>
            <a:off x="309900" y="1035550"/>
            <a:ext cx="11572200" cy="45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# Set up parameters</a:t>
            </a:r>
            <a:endParaRPr sz="19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bert_model_name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9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'bert-base-uncased'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max_length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950">
                <a:solidFill>
                  <a:srgbClr val="098658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128</a:t>
            </a:r>
            <a:endParaRPr sz="1950">
              <a:solidFill>
                <a:srgbClr val="098658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batch_size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950">
                <a:solidFill>
                  <a:srgbClr val="098658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16</a:t>
            </a:r>
            <a:endParaRPr sz="1950">
              <a:solidFill>
                <a:srgbClr val="098658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num_epochs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950">
                <a:solidFill>
                  <a:srgbClr val="098658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endParaRPr sz="1950">
              <a:solidFill>
                <a:srgbClr val="098658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learning_rate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950">
                <a:solidFill>
                  <a:srgbClr val="098658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2e-5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data_file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9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"/kaggle/input/smallsongs2/l_df.csv"</a:t>
            </a:r>
            <a:endParaRPr sz="1950">
              <a:solidFill>
                <a:srgbClr val="A31515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texts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labels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ids_genres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9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load_song_data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data_file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bert_model_name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max_length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train_texts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val_texts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train_labels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val_labels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9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train_test_split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texts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labels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test_size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950">
                <a:solidFill>
                  <a:srgbClr val="098658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0.2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9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ba4a9992c_0_78"/>
          <p:cNvSpPr txBox="1"/>
          <p:nvPr/>
        </p:nvSpPr>
        <p:spPr>
          <a:xfrm>
            <a:off x="309900" y="976925"/>
            <a:ext cx="11572200" cy="5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tokenizer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BertTokenizer.from_pretrained(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bert_model_name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train_dataset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7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TextClassificationDataset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train_texts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train_labels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tokenizer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max_length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val_dataset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7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TextClassificationDataset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val_texts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val_labels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tokenizer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max_length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train_dataloader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DataLoader(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train_dataset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batch_size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batch_size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shuffle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750">
                <a:solidFill>
                  <a:srgbClr val="0070C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True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val_dataloader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DataLoader(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val_dataset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batch_size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batch_size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num_classes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ids_genres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.shape[</a:t>
            </a:r>
            <a:r>
              <a:rPr lang="en-US" sz="1750">
                <a:solidFill>
                  <a:srgbClr val="098658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device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7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torch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.device(</a:t>
            </a:r>
            <a:r>
              <a:rPr lang="en-US" sz="17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"cuda"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7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7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torch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.cuda.is_available() </a:t>
            </a:r>
            <a:r>
              <a:rPr lang="en-US" sz="17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else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7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"cpu"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model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7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BERTClassifier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bert_model_name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num_classes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</a:t>
            </a:r>
            <a:r>
              <a:rPr lang="en-US" sz="17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#.to(device)</a:t>
            </a:r>
            <a:endParaRPr sz="17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model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7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torch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.nn.DataParallel(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model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).to(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device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</a:t>
            </a:r>
            <a:r>
              <a:rPr lang="en-US" sz="17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#.to(device).to(device)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optimizer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AdamW(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model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.parameters(),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lr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learning_rate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total_steps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7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len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train_dataloader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*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num_epochs</a:t>
            </a:r>
            <a:endParaRPr sz="1750">
              <a:solidFill>
                <a:srgbClr val="00108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scheduler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get_linear_schedule_with_warmup(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optimizer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num_warmup_steps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750">
                <a:solidFill>
                  <a:srgbClr val="098658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num_training_steps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total_steps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ba4a9992c_0_84"/>
          <p:cNvSpPr txBox="1"/>
          <p:nvPr/>
        </p:nvSpPr>
        <p:spPr>
          <a:xfrm>
            <a:off x="339150" y="976900"/>
            <a:ext cx="11513700" cy="3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epoch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950">
                <a:solidFill>
                  <a:srgbClr val="AF00DB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9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range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num_epochs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):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US" sz="19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9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US" sz="19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"Epoch </a:t>
            </a:r>
            <a:r>
              <a:rPr lang="en-US" sz="19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epoch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+ </a:t>
            </a:r>
            <a:r>
              <a:rPr lang="en-US" sz="1950">
                <a:solidFill>
                  <a:srgbClr val="098658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US" sz="19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r>
              <a:rPr lang="en-US" sz="19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</a:t>
            </a:r>
            <a:r>
              <a:rPr lang="en-US" sz="19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num_epochs</a:t>
            </a:r>
            <a:r>
              <a:rPr lang="en-US" sz="19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r>
              <a:rPr lang="en-US" sz="19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US" sz="19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train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model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train_dataloader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optimizer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scheduler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device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accuracy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report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9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evaluate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model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train_dataloader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device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US" sz="19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9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US" sz="19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"Train Accuracy: </a:t>
            </a:r>
            <a:r>
              <a:rPr lang="en-US" sz="19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accuracy</a:t>
            </a:r>
            <a:r>
              <a:rPr lang="en-US" sz="19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:.4f}</a:t>
            </a:r>
            <a:r>
              <a:rPr lang="en-US" sz="19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accuracy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report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US" sz="19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evaluate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model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val_dataloader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device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US" sz="19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9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US" sz="19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"Validation Accuracy: </a:t>
            </a:r>
            <a:r>
              <a:rPr lang="en-US" sz="19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accuracy</a:t>
            </a:r>
            <a:r>
              <a:rPr lang="en-US" sz="19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:.4f}</a:t>
            </a:r>
            <a:r>
              <a:rPr lang="en-US" sz="19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US" sz="1950">
                <a:solidFill>
                  <a:srgbClr val="267F99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torch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.save(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model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.state_dict(), </a:t>
            </a:r>
            <a:r>
              <a:rPr lang="en-US" sz="19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US" sz="19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"version-</a:t>
            </a:r>
            <a:r>
              <a:rPr lang="en-US" sz="19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epoch</a:t>
            </a:r>
            <a:r>
              <a:rPr lang="en-US" sz="19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r>
              <a:rPr lang="en-US" sz="19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-acc-</a:t>
            </a:r>
            <a:r>
              <a:rPr lang="en-US" sz="19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accuracy</a:t>
            </a:r>
            <a:r>
              <a:rPr lang="en-US" sz="195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:.4f}</a:t>
            </a:r>
            <a:r>
              <a:rPr lang="en-US" sz="195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.pth"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US" sz="1950">
                <a:solidFill>
                  <a:srgbClr val="795E26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950">
                <a:solidFill>
                  <a:srgbClr val="00108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report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2dba4a9992c_0_9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6275" y="1129325"/>
            <a:ext cx="11439451" cy="48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2dba4a9992c_0_90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EVALUATION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" descr="Text&#10;&#10;Description automatically generate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2040" y="271440"/>
            <a:ext cx="3174120" cy="115308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"/>
          <p:cNvSpPr/>
          <p:nvPr/>
        </p:nvSpPr>
        <p:spPr>
          <a:xfrm>
            <a:off x="695525" y="1899225"/>
            <a:ext cx="9339900" cy="12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>
                <a:solidFill>
                  <a:schemeClr val="accent1"/>
                </a:solidFill>
              </a:rPr>
              <a:t>Natural Language Processing</a:t>
            </a:r>
            <a:endParaRPr sz="3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>
                <a:solidFill>
                  <a:schemeClr val="accent1"/>
                </a:solidFill>
              </a:rPr>
              <a:t>Middle Project: Song Classification using BERT</a:t>
            </a:r>
            <a:br>
              <a:rPr lang="en-US" sz="3200">
                <a:solidFill>
                  <a:schemeClr val="accent1"/>
                </a:solidFill>
              </a:rPr>
            </a:b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695527" y="3403075"/>
            <a:ext cx="8924700" cy="22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accent1"/>
                </a:solidFill>
              </a:rPr>
              <a:t>Instructor: Dr. Le Thanh Huong</a:t>
            </a:r>
            <a:endParaRPr sz="2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accent1"/>
                </a:solidFill>
              </a:rPr>
              <a:t>Students:  </a:t>
            </a:r>
            <a:r>
              <a:rPr lang="en-US" sz="2400">
                <a:solidFill>
                  <a:schemeClr val="accent1"/>
                </a:solidFill>
                <a:sym typeface="+mn-ea"/>
              </a:rPr>
              <a:t>Group 24</a:t>
            </a:r>
            <a:endParaRPr lang="en-US" sz="2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accent1"/>
                </a:solidFill>
              </a:rPr>
              <a:t>              Le Hoang Long      - 20232099M - 23B-IT-KHDL-E </a:t>
            </a:r>
            <a:endParaRPr lang="en-US" sz="2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accent1"/>
                </a:solidFill>
              </a:rPr>
              <a:t>              Lê Thành Vinh       - 20200668</a:t>
            </a:r>
            <a:endParaRPr lang="en-US" sz="2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accent1"/>
                </a:solidFill>
              </a:rPr>
              <a:t>              Lưu Anh Đức         - 20204875 </a:t>
            </a:r>
            <a:endParaRPr lang="en-US" sz="2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accent1"/>
                </a:solidFill>
              </a:rPr>
              <a:t>              Phùng Hà Nguyên - 20190087 </a:t>
            </a:r>
            <a:endParaRPr lang="en-US" sz="2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accent1"/>
                </a:solidFill>
              </a:rPr>
              <a:t>     </a:t>
            </a: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ba4a9992c_0_95"/>
          <p:cNvSpPr txBox="1"/>
          <p:nvPr/>
        </p:nvSpPr>
        <p:spPr>
          <a:xfrm>
            <a:off x="338760" y="10587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Text classification is a fundamental task in natural language processing (NLP) that involves automatically determining the class or category to which a piece of text belongs.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applied 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transformer-based model in the project (BERT) in order to capture rich contextual information, making it effective for downstream tasks.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could gain a better result with BigBird model but the new model asks for a greater GPU resource which is beyond the current investment.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According to industry standard, a good accuracy is above 70%. 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8" name="Google Shape;268;g2dba4a9992c_0_95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CONCLUSION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2dba4a9992c_0_100" descr="Text&#10;&#10;Description automatically generate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2040" y="271440"/>
            <a:ext cx="3174120" cy="115308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dba4a9992c_0_100"/>
          <p:cNvSpPr/>
          <p:nvPr/>
        </p:nvSpPr>
        <p:spPr>
          <a:xfrm>
            <a:off x="6962400" y="3269880"/>
            <a:ext cx="4329000" cy="13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5" name="Google Shape;275;g2dba4a9992c_0_100"/>
          <p:cNvSpPr/>
          <p:nvPr/>
        </p:nvSpPr>
        <p:spPr>
          <a:xfrm>
            <a:off x="3060100" y="2863275"/>
            <a:ext cx="5136600" cy="9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strike="noStrike">
                <a:solidFill>
                  <a:srgbClr val="C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THANK YOU !</a:t>
            </a:r>
            <a:endParaRPr sz="6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/>
        </p:nvSpPr>
        <p:spPr>
          <a:xfrm>
            <a:off x="338760" y="10587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AutoNum type="arabicPeriod"/>
            </a:pPr>
            <a:r>
              <a:rPr lang="en-US" sz="3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Introduction</a:t>
            </a:r>
            <a:endParaRPr sz="3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AutoNum type="arabicPeriod"/>
            </a:pPr>
            <a:r>
              <a:rPr lang="en-US" sz="3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 Definition and Algorithm</a:t>
            </a:r>
            <a:endParaRPr sz="3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AutoNum type="arabicPeriod"/>
            </a:pPr>
            <a:r>
              <a:rPr lang="en-US" sz="3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Evaluation</a:t>
            </a:r>
            <a:endParaRPr sz="3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AutoNum type="arabicPeriod"/>
            </a:pPr>
            <a:r>
              <a:rPr lang="en-US" sz="3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Conclusion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CONTENTS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ba4a9992c_0_0"/>
          <p:cNvSpPr txBox="1"/>
          <p:nvPr/>
        </p:nvSpPr>
        <p:spPr>
          <a:xfrm>
            <a:off x="338760" y="10587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Song genre classification is an interesting and challenging task in the field of natural language processing (NLP). 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○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It involves automatically assigning a genre label to a given song based on its audio features or lyrics. 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○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Traditionally, experts manually categorized songs, but with the advent of machine learning and data science, we can now automate this process using algorithms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BERT (Bidirectional Encoder Representations from Transformers) has become a powerful tool for text classification tasks in natural language processing (NLP).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g2dba4a9992c_0_0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INTRODUCTION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ba4a9992c_0_5"/>
          <p:cNvSpPr txBox="1"/>
          <p:nvPr/>
        </p:nvSpPr>
        <p:spPr>
          <a:xfrm>
            <a:off x="338760" y="10587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Song genre classification is an interesting and challenging task in the field of natural language processing (NLP). 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○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It involves automatically assigning a genre label to a given song based on its audio features or lyrics. 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○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Traditionally, experts manually categorized songs, but with the advent of machine learning and data science, we can now automate this process using algorithms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BERT (Bidirectional Encoder Representations from Transformers) has become a powerful tool for text classification tasks in natural language processing (NLP).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7" name="Google Shape;187;g2dba4a9992c_0_5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 DEFINITION AND ALGORITHM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ba4a9992c_0_10"/>
          <p:cNvSpPr txBox="1"/>
          <p:nvPr/>
        </p:nvSpPr>
        <p:spPr>
          <a:xfrm>
            <a:off x="338760" y="10587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overview: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○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goal is to categorize lyrics into specific genres (e.g., disco, hip-hop, rock) based on their content.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○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Applying transfer learning method to leverage knowledge learned from one task to improve performance on another related task.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BERT overview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○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It captures bidirectional context by considering both left and right context for each token in a sentence.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○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It captures contextual information effectively.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○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Fine-tuning BERT requires less labeled data compared to training from scratch. It provides better performance and faster convergence.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" name="Google Shape;193;g2dba4a9992c_0_10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 DEFINITION AND ALGORITHM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ba4a9992c_0_15"/>
          <p:cNvSpPr txBox="1"/>
          <p:nvPr/>
        </p:nvSpPr>
        <p:spPr>
          <a:xfrm>
            <a:off x="338760" y="10587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Dataset Selection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○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data is composed of four sources. The initial data was forwarded from Sparktech's 2018 Textract Hackathon. This was enhanced with data from other three kaggle datasets: 150K Lyrics Labeled with Spotify Valence, dataset lyrics musics and AZLyrics song lyrics.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○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Dataset link: </a:t>
            </a:r>
            <a:r>
              <a:rPr lang="en-US" sz="2800" u="sng">
                <a:solidFill>
                  <a:schemeClr val="hlink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1"/>
              </a:rPr>
              <a:t>https://www.kaggle.com/datasets/mateibejan/multilingual-lyrics-for-genre-classification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Approaches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○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Applying  a pre-trained BERT model on the dataset.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○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Adding a classification layer on top of BERT.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○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Training the entire model on labeled data.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9" name="Google Shape;199;g2dba4a9992c_0_15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 DEFINITION AND ALGORITHM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ba4a9992c_0_20"/>
          <p:cNvSpPr txBox="1"/>
          <p:nvPr/>
        </p:nvSpPr>
        <p:spPr>
          <a:xfrm>
            <a:off x="338760" y="10587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Preprocessing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○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Challenges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2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■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Imbalanced data:  the representation of different genres is not balanced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2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■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Lyric length: BERT has a maximum token limit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○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Solutions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2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■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Removing all non english song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2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■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Handling imbalanced class distributions by choosing an equal number of songs per class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marR="0" lvl="2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■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Chunking song lyrics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5" name="Google Shape;205;g2dba4a9992c_0_20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 DEFINITION AND ALGORITHM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ba4a9992c_0_26"/>
          <p:cNvSpPr txBox="1"/>
          <p:nvPr/>
        </p:nvSpPr>
        <p:spPr>
          <a:xfrm>
            <a:off x="338860" y="11173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Solution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○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Link: </a:t>
            </a:r>
            <a:r>
              <a:rPr lang="en-US" sz="2800" u="sng">
                <a:solidFill>
                  <a:schemeClr val="hlink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1"/>
              </a:rPr>
              <a:t>https://www.kaggle.com/code/lehoanglonglong/hust-song-classification-using-bert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○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Source code: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g2dba4a9992c_0_26"/>
          <p:cNvSpPr txBox="1"/>
          <p:nvPr/>
        </p:nvSpPr>
        <p:spPr>
          <a:xfrm>
            <a:off x="338860" y="1712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 DEFINITION AND ALGORITHM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8464</Words>
  <Application>WPS Presentation</Application>
  <PresentationFormat/>
  <Paragraphs>197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Arial</vt:lpstr>
      <vt:lpstr>Calibri</vt:lpstr>
      <vt:lpstr>Courier New</vt:lpstr>
      <vt:lpstr>Microsoft YaHei</vt:lpstr>
      <vt:lpstr>Arial Unicode MS</vt:lpstr>
      <vt:lpstr>Lato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Phong TT &amp; QTTH</dc:creator>
  <cp:lastModifiedBy>12-19-11-1-2023</cp:lastModifiedBy>
  <cp:revision>2</cp:revision>
  <dcterms:created xsi:type="dcterms:W3CDTF">2024-06-03T13:54:00Z</dcterms:created>
  <dcterms:modified xsi:type="dcterms:W3CDTF">2024-06-03T13:55:04Z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  <property fmtid="{D5CDD505-2E9C-101B-9397-08002B2CF9AE}" pid="12" name="ICV">
    <vt:lpwstr>A13376736A3E4DE298C60B23EAA63D7E_12</vt:lpwstr>
  </property>
  <property fmtid="{D5CDD505-2E9C-101B-9397-08002B2CF9AE}" pid="13" name="KSOProductBuildVer">
    <vt:lpwstr>1033-12.2.0.17119</vt:lpwstr>
  </property>
</Properties>
</file>