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handoutMasterIdLst>
    <p:handoutMasterId r:id="rId53"/>
  </p:handoutMasterIdLst>
  <p:sldIdLst>
    <p:sldId id="292" r:id="rId5"/>
    <p:sldId id="276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4" r:id="rId46"/>
    <p:sldId id="335" r:id="rId47"/>
    <p:sldId id="336" r:id="rId48"/>
    <p:sldId id="337" r:id="rId49"/>
    <p:sldId id="288" r:id="rId50"/>
    <p:sldId id="289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5634"/>
  </p:normalViewPr>
  <p:slideViewPr>
    <p:cSldViewPr snapToGrid="0" showGuides="1">
      <p:cViewPr varScale="1">
        <p:scale>
          <a:sx n="108" d="100"/>
          <a:sy n="108" d="100"/>
        </p:scale>
        <p:origin x="776" y="2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handoutMaster" Target="handoutMasters/handoutMaster1.xml"/><Relationship Id="rId58" Type="http://schemas.microsoft.com/office/2018/10/relationships/authors" Target="author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/>
            <a:t>Questions Before the Start-Up</a:t>
          </a:r>
          <a:endParaRPr lang="en-US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/>
            <a:t>What is a business plan?</a:t>
          </a:r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B9E49ED4-7D39-4CC7-B08D-85E4B2E5086B}">
      <dgm:prSet/>
      <dgm:spPr/>
      <dgm:t>
        <a:bodyPr/>
        <a:lstStyle/>
        <a:p>
          <a:r>
            <a:rPr lang="en-US"/>
            <a:t>Understand the definition, purpose, and components of a business plan.</a:t>
          </a:r>
        </a:p>
      </dgm:t>
    </dgm:pt>
    <dgm:pt modelId="{422A13F6-5568-4866-A01C-4D72AC602897}" type="parTrans" cxnId="{0FEE2171-572B-4C13-8959-02426A478A47}">
      <dgm:prSet/>
      <dgm:spPr/>
      <dgm:t>
        <a:bodyPr/>
        <a:lstStyle/>
        <a:p>
          <a:endParaRPr lang="en-US"/>
        </a:p>
      </dgm:t>
    </dgm:pt>
    <dgm:pt modelId="{34D20193-4B19-43DD-9229-66ADD17D1405}" type="sibTrans" cxnId="{0FEE2171-572B-4C13-8959-02426A478A47}">
      <dgm:prSet/>
      <dgm:spPr/>
      <dgm:t>
        <a:bodyPr/>
        <a:lstStyle/>
        <a:p>
          <a:endParaRPr lang="en-US"/>
        </a:p>
      </dgm:t>
    </dgm:pt>
    <dgm:pt modelId="{1A7978FD-B662-466F-A09B-CF5A809B7769}">
      <dgm:prSet/>
      <dgm:spPr/>
      <dgm:t>
        <a:bodyPr/>
        <a:lstStyle/>
        <a:p>
          <a:r>
            <a:rPr lang="en-US"/>
            <a:t>Why a business plan?</a:t>
          </a:r>
        </a:p>
      </dgm:t>
    </dgm:pt>
    <dgm:pt modelId="{B9B9DAB8-B478-4A47-82C6-215E7B64BEDF}" type="parTrans" cxnId="{061A70EE-F9B1-48D3-8488-9D395F81C679}">
      <dgm:prSet/>
      <dgm:spPr/>
      <dgm:t>
        <a:bodyPr/>
        <a:lstStyle/>
        <a:p>
          <a:endParaRPr lang="en-US"/>
        </a:p>
      </dgm:t>
    </dgm:pt>
    <dgm:pt modelId="{E568DFD6-60EC-4997-A202-56127120C4BA}" type="sibTrans" cxnId="{061A70EE-F9B1-48D3-8488-9D395F81C679}">
      <dgm:prSet/>
      <dgm:spPr/>
      <dgm:t>
        <a:bodyPr/>
        <a:lstStyle/>
        <a:p>
          <a:endParaRPr lang="en-US"/>
        </a:p>
      </dgm:t>
    </dgm:pt>
    <dgm:pt modelId="{6D3A0F41-F584-4EF5-8395-A39CDF774C36}">
      <dgm:prSet/>
      <dgm:spPr/>
      <dgm:t>
        <a:bodyPr/>
        <a:lstStyle/>
        <a:p>
          <a:r>
            <a:rPr lang="en-US"/>
            <a:t>Explore the importance of a business plan in guiding business strategy, securing funding, and setting objectives.</a:t>
          </a:r>
        </a:p>
      </dgm:t>
    </dgm:pt>
    <dgm:pt modelId="{BA45F4E6-2D7A-42C5-8883-D01A0026CC8D}" type="parTrans" cxnId="{90BEFF8B-F0FE-4905-8A52-99C40ED59C5F}">
      <dgm:prSet/>
      <dgm:spPr/>
      <dgm:t>
        <a:bodyPr/>
        <a:lstStyle/>
        <a:p>
          <a:endParaRPr lang="en-US"/>
        </a:p>
      </dgm:t>
    </dgm:pt>
    <dgm:pt modelId="{9015117F-F1DB-459C-AF5F-0FFC8A6D5008}" type="sibTrans" cxnId="{90BEFF8B-F0FE-4905-8A52-99C40ED59C5F}">
      <dgm:prSet/>
      <dgm:spPr/>
      <dgm:t>
        <a:bodyPr/>
        <a:lstStyle/>
        <a:p>
          <a:endParaRPr lang="en-US"/>
        </a:p>
      </dgm:t>
    </dgm:pt>
    <dgm:pt modelId="{F8943FEF-35A6-41BE-A93F-6AE428C69862}">
      <dgm:prSet/>
      <dgm:spPr/>
      <dgm:t>
        <a:bodyPr/>
        <a:lstStyle/>
        <a:p>
          <a:r>
            <a:rPr lang="en-US"/>
            <a:t>Experiences of various business plans</a:t>
          </a:r>
        </a:p>
      </dgm:t>
    </dgm:pt>
    <dgm:pt modelId="{9D64A604-11B4-440E-AFE7-35F17D5FE26A}" type="parTrans" cxnId="{C07F4ECC-7896-42A4-80A7-E77C9D09E8B5}">
      <dgm:prSet/>
      <dgm:spPr/>
      <dgm:t>
        <a:bodyPr/>
        <a:lstStyle/>
        <a:p>
          <a:endParaRPr lang="en-US"/>
        </a:p>
      </dgm:t>
    </dgm:pt>
    <dgm:pt modelId="{0F4C9704-11B7-4FCE-B6C9-465BA8A0CF9E}" type="sibTrans" cxnId="{C07F4ECC-7896-42A4-80A7-E77C9D09E8B5}">
      <dgm:prSet/>
      <dgm:spPr/>
      <dgm:t>
        <a:bodyPr/>
        <a:lstStyle/>
        <a:p>
          <a:endParaRPr lang="en-US"/>
        </a:p>
      </dgm:t>
    </dgm:pt>
    <dgm:pt modelId="{5A1399AA-97AB-4C58-9E32-666A5FAB7605}">
      <dgm:prSet/>
      <dgm:spPr/>
      <dgm:t>
        <a:bodyPr/>
        <a:lstStyle/>
        <a:p>
          <a:r>
            <a:rPr lang="en-US"/>
            <a:t>Learn from real-world examples of successful and unsuccessful business plans to understand best practices and pitfalls.</a:t>
          </a:r>
        </a:p>
      </dgm:t>
    </dgm:pt>
    <dgm:pt modelId="{BD1A8BF4-467C-4AEA-977B-F644380FBA47}" type="parTrans" cxnId="{7F60B2F9-7384-4F61-A4BD-22A725AD9811}">
      <dgm:prSet/>
      <dgm:spPr/>
      <dgm:t>
        <a:bodyPr/>
        <a:lstStyle/>
        <a:p>
          <a:endParaRPr lang="en-US"/>
        </a:p>
      </dgm:t>
    </dgm:pt>
    <dgm:pt modelId="{19EF3B2A-D794-416E-84B2-8E7DDCDE1082}" type="sibTrans" cxnId="{7F60B2F9-7384-4F61-A4BD-22A725AD9811}">
      <dgm:prSet/>
      <dgm:spPr/>
      <dgm:t>
        <a:bodyPr/>
        <a:lstStyle/>
        <a:p>
          <a:endParaRPr lang="en-US"/>
        </a:p>
      </dgm:t>
    </dgm:pt>
    <dgm:pt modelId="{22ABEA68-8AB4-4020-A1F3-D25A4DE25C73}">
      <dgm:prSet/>
      <dgm:spPr/>
      <dgm:t>
        <a:bodyPr/>
        <a:lstStyle/>
        <a:p>
          <a:r>
            <a:rPr lang="en-US"/>
            <a:t>A workbook for writing a business plan</a:t>
          </a:r>
        </a:p>
      </dgm:t>
    </dgm:pt>
    <dgm:pt modelId="{C424DA1E-47E1-4B29-915D-E9378D4B20EA}" type="parTrans" cxnId="{39AFF6AA-E046-492F-BF8E-D3667A9E694D}">
      <dgm:prSet/>
      <dgm:spPr/>
      <dgm:t>
        <a:bodyPr/>
        <a:lstStyle/>
        <a:p>
          <a:endParaRPr lang="en-US"/>
        </a:p>
      </dgm:t>
    </dgm:pt>
    <dgm:pt modelId="{D96600D1-4372-4537-9B71-A08BB2201132}" type="sibTrans" cxnId="{39AFF6AA-E046-492F-BF8E-D3667A9E694D}">
      <dgm:prSet/>
      <dgm:spPr/>
      <dgm:t>
        <a:bodyPr/>
        <a:lstStyle/>
        <a:p>
          <a:endParaRPr lang="en-US"/>
        </a:p>
      </dgm:t>
    </dgm:pt>
    <dgm:pt modelId="{C588E3D0-4E8B-4548-98E9-B29C6BDDE972}">
      <dgm:prSet/>
      <dgm:spPr/>
      <dgm:t>
        <a:bodyPr/>
        <a:lstStyle/>
        <a:p>
          <a:r>
            <a:rPr lang="en-US"/>
            <a:t>Utilize structured templates or guides to systematically create your own business plan.</a:t>
          </a:r>
        </a:p>
      </dgm:t>
    </dgm:pt>
    <dgm:pt modelId="{A6A6FB0E-5358-45CC-ACFC-D68A13E73A28}" type="parTrans" cxnId="{2B752964-4F0C-4CBD-9AEE-D79D6B071217}">
      <dgm:prSet/>
      <dgm:spPr/>
      <dgm:t>
        <a:bodyPr/>
        <a:lstStyle/>
        <a:p>
          <a:endParaRPr lang="en-US"/>
        </a:p>
      </dgm:t>
    </dgm:pt>
    <dgm:pt modelId="{AD572F94-26D5-42DC-81EA-B09DD53E4175}" type="sibTrans" cxnId="{2B752964-4F0C-4CBD-9AEE-D79D6B071217}">
      <dgm:prSet/>
      <dgm:spPr/>
      <dgm:t>
        <a:bodyPr/>
        <a:lstStyle/>
        <a:p>
          <a:endParaRPr lang="en-US"/>
        </a:p>
      </dgm:t>
    </dgm:pt>
    <dgm:pt modelId="{F047A511-14AD-4380-9B5D-6444D09A9FEF}">
      <dgm:prSet/>
      <dgm:spPr/>
      <dgm:t>
        <a:bodyPr/>
        <a:lstStyle/>
        <a:p>
          <a:r>
            <a:rPr lang="en-US"/>
            <a:t>Checklists for writing a business plan</a:t>
          </a:r>
        </a:p>
      </dgm:t>
    </dgm:pt>
    <dgm:pt modelId="{B64FF354-AB52-4A81-9676-593DAE2D57C4}" type="parTrans" cxnId="{A8773B2E-EBF5-4BB4-8CF4-772CA4174B29}">
      <dgm:prSet/>
      <dgm:spPr/>
      <dgm:t>
        <a:bodyPr/>
        <a:lstStyle/>
        <a:p>
          <a:endParaRPr lang="en-US"/>
        </a:p>
      </dgm:t>
    </dgm:pt>
    <dgm:pt modelId="{444C4DAA-D5A3-4792-A325-E0F786D3C3BB}" type="sibTrans" cxnId="{A8773B2E-EBF5-4BB4-8CF4-772CA4174B29}">
      <dgm:prSet/>
      <dgm:spPr/>
      <dgm:t>
        <a:bodyPr/>
        <a:lstStyle/>
        <a:p>
          <a:endParaRPr lang="en-US"/>
        </a:p>
      </dgm:t>
    </dgm:pt>
    <dgm:pt modelId="{75537581-92D4-40B3-970E-CE8586DA8301}">
      <dgm:prSet/>
      <dgm:spPr/>
      <dgm:t>
        <a:bodyPr/>
        <a:lstStyle/>
        <a:p>
          <a:r>
            <a:rPr lang="en-US"/>
            <a:t>Follow comprehensive checklists to ensure all critical elements of the business plan are covered.</a:t>
          </a:r>
        </a:p>
      </dgm:t>
    </dgm:pt>
    <dgm:pt modelId="{567C7EC8-D2AC-4EB4-9F2D-C9DB3EBC55C4}" type="parTrans" cxnId="{05EF92B6-7F92-41CD-B1A2-C7BF88ACFD57}">
      <dgm:prSet/>
      <dgm:spPr/>
      <dgm:t>
        <a:bodyPr/>
        <a:lstStyle/>
        <a:p>
          <a:endParaRPr lang="en-US"/>
        </a:p>
      </dgm:t>
    </dgm:pt>
    <dgm:pt modelId="{218D34E0-A9E7-4CEF-AF62-C3B47EF21B9B}" type="sibTrans" cxnId="{05EF92B6-7F92-41CD-B1A2-C7BF88ACFD57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27029B2A-9940-4904-AD2B-1BCA2BC88736}" type="presOf" srcId="{75537581-92D4-40B3-970E-CE8586DA8301}" destId="{92E15EC2-3A66-437E-8081-B37C53418BD3}" srcOrd="0" destOrd="9" presId="urn:microsoft.com/office/officeart/2005/8/layout/vList2"/>
    <dgm:cxn modelId="{A8773B2E-EBF5-4BB4-8CF4-772CA4174B29}" srcId="{D86D676A-2522-476C-91A7-703FC23F9727}" destId="{F047A511-14AD-4380-9B5D-6444D09A9FEF}" srcOrd="4" destOrd="0" parTransId="{B64FF354-AB52-4A81-9676-593DAE2D57C4}" sibTransId="{444C4DAA-D5A3-4792-A325-E0F786D3C3BB}"/>
    <dgm:cxn modelId="{B93A3034-A30E-495C-B1C1-47A05809F865}" type="presOf" srcId="{1A7978FD-B662-466F-A09B-CF5A809B7769}" destId="{92E15EC2-3A66-437E-8081-B37C53418BD3}" srcOrd="0" destOrd="2" presId="urn:microsoft.com/office/officeart/2005/8/layout/vList2"/>
    <dgm:cxn modelId="{55683045-6A52-454B-AEE9-47EB2A383CB2}" type="presOf" srcId="{B9E49ED4-7D39-4CC7-B08D-85E4B2E5086B}" destId="{92E15EC2-3A66-437E-8081-B37C53418BD3}" srcOrd="0" destOrd="1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2B752964-4F0C-4CBD-9AEE-D79D6B071217}" srcId="{22ABEA68-8AB4-4020-A1F3-D25A4DE25C73}" destId="{C588E3D0-4E8B-4548-98E9-B29C6BDDE972}" srcOrd="0" destOrd="0" parTransId="{A6A6FB0E-5358-45CC-ACFC-D68A13E73A28}" sibTransId="{AD572F94-26D5-42DC-81EA-B09DD53E4175}"/>
    <dgm:cxn modelId="{0FEE2171-572B-4C13-8959-02426A478A47}" srcId="{1CE14AFD-1544-48C0-A6E2-CD4AFDDDF1EC}" destId="{B9E49ED4-7D39-4CC7-B08D-85E4B2E5086B}" srcOrd="0" destOrd="0" parTransId="{422A13F6-5568-4866-A01C-4D72AC602897}" sibTransId="{34D20193-4B19-43DD-9229-66ADD17D1405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254E407D-C12D-41CF-967F-B64D895BF500}" type="presOf" srcId="{6D3A0F41-F584-4EF5-8395-A39CDF774C36}" destId="{92E15EC2-3A66-437E-8081-B37C53418BD3}" srcOrd="0" destOrd="3" presId="urn:microsoft.com/office/officeart/2005/8/layout/vList2"/>
    <dgm:cxn modelId="{90BEFF8B-F0FE-4905-8A52-99C40ED59C5F}" srcId="{1A7978FD-B662-466F-A09B-CF5A809B7769}" destId="{6D3A0F41-F584-4EF5-8395-A39CDF774C36}" srcOrd="0" destOrd="0" parTransId="{BA45F4E6-2D7A-42C5-8883-D01A0026CC8D}" sibTransId="{9015117F-F1DB-459C-AF5F-0FFC8A6D5008}"/>
    <dgm:cxn modelId="{46BCF59D-2992-4266-A81D-62C3645A87A1}" type="presOf" srcId="{F8943FEF-35A6-41BE-A93F-6AE428C69862}" destId="{92E15EC2-3A66-437E-8081-B37C53418BD3}" srcOrd="0" destOrd="4" presId="urn:microsoft.com/office/officeart/2005/8/layout/vList2"/>
    <dgm:cxn modelId="{39AFF6AA-E046-492F-BF8E-D3667A9E694D}" srcId="{D86D676A-2522-476C-91A7-703FC23F9727}" destId="{22ABEA68-8AB4-4020-A1F3-D25A4DE25C73}" srcOrd="3" destOrd="0" parTransId="{C424DA1E-47E1-4B29-915D-E9378D4B20EA}" sibTransId="{D96600D1-4372-4537-9B71-A08BB2201132}"/>
    <dgm:cxn modelId="{B76070B6-BBF1-4F53-A40D-55EA3C68C3F5}" type="presOf" srcId="{F047A511-14AD-4380-9B5D-6444D09A9FEF}" destId="{92E15EC2-3A66-437E-8081-B37C53418BD3}" srcOrd="0" destOrd="8" presId="urn:microsoft.com/office/officeart/2005/8/layout/vList2"/>
    <dgm:cxn modelId="{05EF92B6-7F92-41CD-B1A2-C7BF88ACFD57}" srcId="{F047A511-14AD-4380-9B5D-6444D09A9FEF}" destId="{75537581-92D4-40B3-970E-CE8586DA8301}" srcOrd="0" destOrd="0" parTransId="{567C7EC8-D2AC-4EB4-9F2D-C9DB3EBC55C4}" sibTransId="{218D34E0-A9E7-4CEF-AF62-C3B47EF21B9B}"/>
    <dgm:cxn modelId="{798957C8-3C86-46AC-9722-70C60A47E394}" type="presOf" srcId="{C588E3D0-4E8B-4548-98E9-B29C6BDDE972}" destId="{92E15EC2-3A66-437E-8081-B37C53418BD3}" srcOrd="0" destOrd="7" presId="urn:microsoft.com/office/officeart/2005/8/layout/vList2"/>
    <dgm:cxn modelId="{C07F4ECC-7896-42A4-80A7-E77C9D09E8B5}" srcId="{D86D676A-2522-476C-91A7-703FC23F9727}" destId="{F8943FEF-35A6-41BE-A93F-6AE428C69862}" srcOrd="2" destOrd="0" parTransId="{9D64A604-11B4-440E-AFE7-35F17D5FE26A}" sibTransId="{0F4C9704-11B7-4FCE-B6C9-465BA8A0CF9E}"/>
    <dgm:cxn modelId="{B58DEED8-8F41-4F0E-9CB0-1D1A337DB10B}" type="presOf" srcId="{22ABEA68-8AB4-4020-A1F3-D25A4DE25C73}" destId="{92E15EC2-3A66-437E-8081-B37C53418BD3}" srcOrd="0" destOrd="6" presId="urn:microsoft.com/office/officeart/2005/8/layout/vList2"/>
    <dgm:cxn modelId="{9A2B5CE2-CA42-4C02-95DB-BD42E5023DA1}" type="presOf" srcId="{5A1399AA-97AB-4C58-9E32-666A5FAB7605}" destId="{92E15EC2-3A66-437E-8081-B37C53418BD3}" srcOrd="0" destOrd="5" presId="urn:microsoft.com/office/officeart/2005/8/layout/vList2"/>
    <dgm:cxn modelId="{061A70EE-F9B1-48D3-8488-9D395F81C679}" srcId="{D86D676A-2522-476C-91A7-703FC23F9727}" destId="{1A7978FD-B662-466F-A09B-CF5A809B7769}" srcOrd="1" destOrd="0" parTransId="{B9B9DAB8-B478-4A47-82C6-215E7B64BEDF}" sibTransId="{E568DFD6-60EC-4997-A202-56127120C4BA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7F60B2F9-7384-4F61-A4BD-22A725AD9811}" srcId="{F8943FEF-35A6-41BE-A93F-6AE428C69862}" destId="{5A1399AA-97AB-4C58-9E32-666A5FAB7605}" srcOrd="0" destOrd="0" parTransId="{BD1A8BF4-467C-4AEA-977B-F644380FBA47}" sibTransId="{19EF3B2A-D794-416E-84B2-8E7DDCDE1082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1. Who do I work for?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1DB3825-C5A7-47B2-B793-28A74E5D99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Customer</a:t>
          </a:r>
          <a:r>
            <a:rPr lang="en-US" dirty="0"/>
            <a:t>: Identify your target audience, understand their demographics, preferences, and behaviors.</a:t>
          </a:r>
        </a:p>
      </dgm:t>
    </dgm:pt>
    <dgm:pt modelId="{29D7A493-634F-40F0-B225-42BF4EE50E9F}" type="parTrans" cxnId="{0732AACC-82F9-438A-B06C-B2EF2772D7B2}">
      <dgm:prSet/>
      <dgm:spPr/>
      <dgm:t>
        <a:bodyPr/>
        <a:lstStyle/>
        <a:p>
          <a:endParaRPr lang="en-US"/>
        </a:p>
      </dgm:t>
    </dgm:pt>
    <dgm:pt modelId="{909EC012-4C88-49F0-BA17-BF8E52F175BE}" type="sibTrans" cxnId="{0732AACC-82F9-438A-B06C-B2EF2772D7B2}">
      <dgm:prSet/>
      <dgm:spPr/>
      <dgm:t>
        <a:bodyPr/>
        <a:lstStyle/>
        <a:p>
          <a:endParaRPr lang="en-US"/>
        </a:p>
      </dgm:t>
    </dgm:pt>
    <dgm:pt modelId="{E5661F1B-5618-4DDD-85C5-031EBAD5AA2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Needs</a:t>
          </a:r>
          <a:r>
            <a:rPr lang="en-US" dirty="0"/>
            <a:t>: Address specific pain points or gaps in the market by offering solutions that add value to customers’ lives.</a:t>
          </a:r>
        </a:p>
      </dgm:t>
    </dgm:pt>
    <dgm:pt modelId="{EFFC64D6-FE5A-4D0F-B205-B79A6A8B516E}" type="parTrans" cxnId="{276E323C-F697-4D53-8DA6-8849F655FF51}">
      <dgm:prSet/>
      <dgm:spPr/>
      <dgm:t>
        <a:bodyPr/>
        <a:lstStyle/>
        <a:p>
          <a:endParaRPr lang="en-US"/>
        </a:p>
      </dgm:t>
    </dgm:pt>
    <dgm:pt modelId="{B67AB722-C4EF-4327-B4AE-DFBF2DBF96C2}" type="sibTrans" cxnId="{276E323C-F697-4D53-8DA6-8849F655FF51}">
      <dgm:prSet/>
      <dgm:spPr/>
      <dgm:t>
        <a:bodyPr/>
        <a:lstStyle/>
        <a:p>
          <a:endParaRPr lang="en-US"/>
        </a:p>
      </dgm:t>
    </dgm:pt>
    <dgm:pt modelId="{25BDEFD9-55CD-4BBF-ACDB-DCC470A56A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Product</a:t>
          </a:r>
          <a:r>
            <a:rPr lang="en-US" dirty="0"/>
            <a:t>: Develop high-quality, innovative, or tailored products/services that effectively meet customer needs.</a:t>
          </a:r>
        </a:p>
      </dgm:t>
    </dgm:pt>
    <dgm:pt modelId="{63413290-1315-4805-B747-961C9CC92511}" type="parTrans" cxnId="{95599B81-D42F-4173-90C8-C2B391E1A940}">
      <dgm:prSet/>
      <dgm:spPr/>
      <dgm:t>
        <a:bodyPr/>
        <a:lstStyle/>
        <a:p>
          <a:endParaRPr lang="en-US"/>
        </a:p>
      </dgm:t>
    </dgm:pt>
    <dgm:pt modelId="{A9E72B63-34C4-41C4-B67D-C4DCE1D83FBC}" type="sibTrans" cxnId="{95599B81-D42F-4173-90C8-C2B391E1A940}">
      <dgm:prSet/>
      <dgm:spPr/>
      <dgm:t>
        <a:bodyPr/>
        <a:lstStyle/>
        <a:p>
          <a:endParaRPr lang="en-US"/>
        </a:p>
      </dgm:t>
    </dgm:pt>
    <dgm:pt modelId="{DD1A9569-1710-4E5A-9E76-DCC221E0CFF4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4. How do I reach customers?</a:t>
          </a:r>
          <a:endParaRPr lang="en-US" dirty="0"/>
        </a:p>
      </dgm:t>
    </dgm:pt>
    <dgm:pt modelId="{714B0DFE-8EF8-490F-BC59-BB66FCCB2775}" type="parTrans" cxnId="{DE8F1032-93DC-4613-941F-C97372B5E885}">
      <dgm:prSet/>
      <dgm:spPr/>
      <dgm:t>
        <a:bodyPr/>
        <a:lstStyle/>
        <a:p>
          <a:endParaRPr lang="en-US"/>
        </a:p>
      </dgm:t>
    </dgm:pt>
    <dgm:pt modelId="{0C9F65A4-3229-415D-AAF0-695EF66D3C2E}" type="sibTrans" cxnId="{DE8F1032-93DC-4613-941F-C97372B5E885}">
      <dgm:prSet/>
      <dgm:spPr/>
      <dgm:t>
        <a:bodyPr/>
        <a:lstStyle/>
        <a:p>
          <a:endParaRPr lang="en-US"/>
        </a:p>
      </dgm:t>
    </dgm:pt>
    <dgm:pt modelId="{2EEFB7D8-4C0D-40EF-9AA4-40478657AB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Channel</a:t>
          </a:r>
          <a:r>
            <a:rPr lang="en-US" dirty="0"/>
            <a:t>: Utilize appropriate channels such as online platforms, retail stores, or direct sales to connect with and serve your audience.</a:t>
          </a:r>
        </a:p>
      </dgm:t>
    </dgm:pt>
    <dgm:pt modelId="{4D90501A-7F3C-424E-8EEC-C9752BBBC26B}" type="parTrans" cxnId="{CC3159C8-D051-4C4A-8371-3E86BF42514F}">
      <dgm:prSet/>
      <dgm:spPr/>
      <dgm:t>
        <a:bodyPr/>
        <a:lstStyle/>
        <a:p>
          <a:endParaRPr lang="en-US"/>
        </a:p>
      </dgm:t>
    </dgm:pt>
    <dgm:pt modelId="{FC973C3D-CAEB-44A3-9AF0-492AB2F7798F}" type="sibTrans" cxnId="{CC3159C8-D051-4C4A-8371-3E86BF42514F}">
      <dgm:prSet/>
      <dgm:spPr/>
      <dgm:t>
        <a:bodyPr/>
        <a:lstStyle/>
        <a:p>
          <a:endParaRPr lang="en-US"/>
        </a:p>
      </dgm:t>
    </dgm:pt>
    <dgm:pt modelId="{AE918B77-12BE-4B95-AAF3-798FFCD5217F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2. What problems do I solve?</a:t>
          </a:r>
          <a:endParaRPr lang="en-US" dirty="0"/>
        </a:p>
      </dgm:t>
    </dgm:pt>
    <dgm:pt modelId="{8E042608-6EC6-4521-A2F5-40FA756102A5}" type="sibTrans" cxnId="{F5EFAA37-C065-4F43-84A3-424587668D8C}">
      <dgm:prSet/>
      <dgm:spPr/>
      <dgm:t>
        <a:bodyPr/>
        <a:lstStyle/>
        <a:p>
          <a:endParaRPr lang="en-US"/>
        </a:p>
      </dgm:t>
    </dgm:pt>
    <dgm:pt modelId="{09FF1AE5-B1E4-4D7F-8C2C-0C64954746E6}" type="parTrans" cxnId="{F5EFAA37-C065-4F43-84A3-424587668D8C}">
      <dgm:prSet/>
      <dgm:spPr/>
      <dgm:t>
        <a:bodyPr/>
        <a:lstStyle/>
        <a:p>
          <a:endParaRPr lang="en-US"/>
        </a:p>
      </dgm:t>
    </dgm:pt>
    <dgm:pt modelId="{C1AB2702-B88B-43C6-B7A6-E40D920FA95F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What do I work with?</a:t>
          </a:r>
          <a:endParaRPr lang="en-US" dirty="0"/>
        </a:p>
      </dgm:t>
    </dgm:pt>
    <dgm:pt modelId="{C64CF064-32F3-4868-AC0A-77EAB18AC82C}" type="parTrans" cxnId="{BF83F4AB-8759-4D09-AFC1-0F20028FEDB3}">
      <dgm:prSet/>
      <dgm:spPr/>
      <dgm:t>
        <a:bodyPr/>
        <a:lstStyle/>
        <a:p>
          <a:endParaRPr lang="en-US"/>
        </a:p>
      </dgm:t>
    </dgm:pt>
    <dgm:pt modelId="{3D69163E-CF81-4137-83E1-769819AFEB1F}" type="sibTrans" cxnId="{BF83F4AB-8759-4D09-AFC1-0F20028FEDB3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75750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8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DE8F1032-93DC-4613-941F-C97372B5E885}" srcId="{D86D676A-2522-476C-91A7-703FC23F9727}" destId="{DD1A9569-1710-4E5A-9E76-DCC221E0CFF4}" srcOrd="6" destOrd="0" parTransId="{714B0DFE-8EF8-490F-BC59-BB66FCCB2775}" sibTransId="{0C9F65A4-3229-415D-AAF0-695EF66D3C2E}"/>
    <dgm:cxn modelId="{F5EFAA37-C065-4F43-84A3-424587668D8C}" srcId="{D86D676A-2522-476C-91A7-703FC23F9727}" destId="{AE918B77-12BE-4B95-AAF3-798FFCD5217F}" srcOrd="2" destOrd="0" parTransId="{09FF1AE5-B1E4-4D7F-8C2C-0C64954746E6}" sibTransId="{8E042608-6EC6-4521-A2F5-40FA756102A5}"/>
    <dgm:cxn modelId="{276E323C-F697-4D53-8DA6-8849F655FF51}" srcId="{D86D676A-2522-476C-91A7-703FC23F9727}" destId="{E5661F1B-5618-4DDD-85C5-031EBAD5AA2F}" srcOrd="3" destOrd="0" parTransId="{EFFC64D6-FE5A-4D0F-B205-B79A6A8B516E}" sibTransId="{B67AB722-C4EF-4327-B4AE-DFBF2DBF96C2}"/>
    <dgm:cxn modelId="{3959AF4F-6BBE-481D-96D8-08CBECAB561D}" type="presOf" srcId="{C1DB3825-C5A7-47B2-B793-28A74E5D994A}" destId="{92E15EC2-3A66-437E-8081-B37C53418BD3}" srcOrd="0" destOrd="1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69ADAC75-DAE6-4FF3-85A5-1C430EA3A327}" type="presOf" srcId="{AE918B77-12BE-4B95-AAF3-798FFCD5217F}" destId="{92E15EC2-3A66-437E-8081-B37C53418BD3}" srcOrd="0" destOrd="2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95599B81-D42F-4173-90C8-C2B391E1A940}" srcId="{D86D676A-2522-476C-91A7-703FC23F9727}" destId="{25BDEFD9-55CD-4BBF-ACDB-DCC470A56A3F}" srcOrd="5" destOrd="0" parTransId="{63413290-1315-4805-B747-961C9CC92511}" sibTransId="{A9E72B63-34C4-41C4-B67D-C4DCE1D83FBC}"/>
    <dgm:cxn modelId="{5589D085-D389-4858-AABA-FC5AA3EF0004}" type="presOf" srcId="{E685923F-AF5F-43A1-9614-C558E5679314}" destId="{92E15EC2-3A66-437E-8081-B37C53418BD3}" srcOrd="0" destOrd="8" presId="urn:microsoft.com/office/officeart/2005/8/layout/vList2"/>
    <dgm:cxn modelId="{C901EE85-F784-4146-95B8-00F015A13DAF}" type="presOf" srcId="{E5661F1B-5618-4DDD-85C5-031EBAD5AA2F}" destId="{92E15EC2-3A66-437E-8081-B37C53418BD3}" srcOrd="0" destOrd="3" presId="urn:microsoft.com/office/officeart/2005/8/layout/vList2"/>
    <dgm:cxn modelId="{7A83989E-1829-4352-B9C4-8D9B8BECD699}" type="presOf" srcId="{C1AB2702-B88B-43C6-B7A6-E40D920FA95F}" destId="{92E15EC2-3A66-437E-8081-B37C53418BD3}" srcOrd="0" destOrd="4" presId="urn:microsoft.com/office/officeart/2005/8/layout/vList2"/>
    <dgm:cxn modelId="{BF83F4AB-8759-4D09-AFC1-0F20028FEDB3}" srcId="{D86D676A-2522-476C-91A7-703FC23F9727}" destId="{C1AB2702-B88B-43C6-B7A6-E40D920FA95F}" srcOrd="4" destOrd="0" parTransId="{C64CF064-32F3-4868-AC0A-77EAB18AC82C}" sibTransId="{3D69163E-CF81-4137-83E1-769819AFEB1F}"/>
    <dgm:cxn modelId="{A458FDAC-04D7-438F-B6CC-0CFC1C981AA1}" type="presOf" srcId="{DD1A9569-1710-4E5A-9E76-DCC221E0CFF4}" destId="{92E15EC2-3A66-437E-8081-B37C53418BD3}" srcOrd="0" destOrd="6" presId="urn:microsoft.com/office/officeart/2005/8/layout/vList2"/>
    <dgm:cxn modelId="{B6555CC5-13DA-4637-A3DB-150D77D6BF0F}" type="presOf" srcId="{2EEFB7D8-4C0D-40EF-9AA4-40478657ABC5}" destId="{92E15EC2-3A66-437E-8081-B37C53418BD3}" srcOrd="0" destOrd="7" presId="urn:microsoft.com/office/officeart/2005/8/layout/vList2"/>
    <dgm:cxn modelId="{CC3159C8-D051-4C4A-8371-3E86BF42514F}" srcId="{D86D676A-2522-476C-91A7-703FC23F9727}" destId="{2EEFB7D8-4C0D-40EF-9AA4-40478657ABC5}" srcOrd="7" destOrd="0" parTransId="{4D90501A-7F3C-424E-8EEC-C9752BBBC26B}" sibTransId="{FC973C3D-CAEB-44A3-9AF0-492AB2F7798F}"/>
    <dgm:cxn modelId="{0732AACC-82F9-438A-B06C-B2EF2772D7B2}" srcId="{D86D676A-2522-476C-91A7-703FC23F9727}" destId="{C1DB3825-C5A7-47B2-B793-28A74E5D994A}" srcOrd="1" destOrd="0" parTransId="{29D7A493-634F-40F0-B225-42BF4EE50E9F}" sibTransId="{909EC012-4C88-49F0-BA17-BF8E52F175BE}"/>
    <dgm:cxn modelId="{30157EEC-29B1-4CAD-B049-54128F50B53D}" type="presOf" srcId="{25BDEFD9-55CD-4BBF-ACDB-DCC470A56A3F}" destId="{92E15EC2-3A66-437E-8081-B37C53418BD3}" srcOrd="0" destOrd="5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Key Business Concepts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1. Business Model</a:t>
          </a:r>
          <a:r>
            <a:rPr lang="en-US" dirty="0"/>
            <a:t>:</a:t>
          </a:r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B540D94C-98EA-4FCD-8864-F3F84AD2A8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What is the basic principle behind the business?</a:t>
          </a:r>
          <a:br>
            <a:rPr lang="en-US" dirty="0"/>
          </a:br>
          <a:r>
            <a:rPr lang="en-US" dirty="0"/>
            <a:t>Define how your business creates, delivers, and captures value in the marketplace.</a:t>
          </a:r>
        </a:p>
      </dgm:t>
    </dgm:pt>
    <dgm:pt modelId="{EFEB33F7-8863-4555-A3E3-E4FB8DA8FFCD}" type="parTrans" cxnId="{6A9E46E8-A387-4B5D-BA45-F3D913963B5B}">
      <dgm:prSet/>
      <dgm:spPr/>
      <dgm:t>
        <a:bodyPr/>
        <a:lstStyle/>
        <a:p>
          <a:endParaRPr lang="en-US"/>
        </a:p>
      </dgm:t>
    </dgm:pt>
    <dgm:pt modelId="{2A92B34D-B067-4E93-9FE5-E32F3CEBD5DB}" type="sibTrans" cxnId="{6A9E46E8-A387-4B5D-BA45-F3D913963B5B}">
      <dgm:prSet/>
      <dgm:spPr/>
      <dgm:t>
        <a:bodyPr/>
        <a:lstStyle/>
        <a:p>
          <a:endParaRPr lang="en-US"/>
        </a:p>
      </dgm:t>
    </dgm:pt>
    <dgm:pt modelId="{A4C95EEA-92A7-4F44-A584-498C01F93D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How do you plan to make money?</a:t>
          </a:r>
          <a:br>
            <a:rPr lang="en-US" dirty="0"/>
          </a:br>
          <a:r>
            <a:rPr lang="en-US" dirty="0"/>
            <a:t>Outline the strategy for generating revenue, including pricing structures and payment methods.</a:t>
          </a:r>
        </a:p>
      </dgm:t>
    </dgm:pt>
    <dgm:pt modelId="{1CEBDF87-6A9A-44F1-AB02-41B415D7FE7E}" type="parTrans" cxnId="{4AE7E0E1-9672-40BB-AE2C-6FE8773785C9}">
      <dgm:prSet/>
      <dgm:spPr/>
      <dgm:t>
        <a:bodyPr/>
        <a:lstStyle/>
        <a:p>
          <a:endParaRPr lang="en-US"/>
        </a:p>
      </dgm:t>
    </dgm:pt>
    <dgm:pt modelId="{8E393C82-D717-45CC-8B40-7E2C025276E2}" type="sibTrans" cxnId="{4AE7E0E1-9672-40BB-AE2C-6FE8773785C9}">
      <dgm:prSet/>
      <dgm:spPr/>
      <dgm:t>
        <a:bodyPr/>
        <a:lstStyle/>
        <a:p>
          <a:endParaRPr lang="en-US"/>
        </a:p>
      </dgm:t>
    </dgm:pt>
    <dgm:pt modelId="{A9ACEE61-BD3A-4569-93DB-279CDAC1E5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What are your sources of income?</a:t>
          </a:r>
          <a:br>
            <a:rPr lang="en-US" dirty="0"/>
          </a:br>
          <a:r>
            <a:rPr lang="en-US" dirty="0"/>
            <a:t>Identify streams such as product sales, subscriptions, licensing, or advertising.</a:t>
          </a:r>
        </a:p>
      </dgm:t>
    </dgm:pt>
    <dgm:pt modelId="{DCE394BC-AC8A-4259-837C-04173F04D10F}" type="parTrans" cxnId="{34C18718-FF69-49BB-BA3B-8021C5C93F8E}">
      <dgm:prSet/>
      <dgm:spPr/>
      <dgm:t>
        <a:bodyPr/>
        <a:lstStyle/>
        <a:p>
          <a:endParaRPr lang="en-US"/>
        </a:p>
      </dgm:t>
    </dgm:pt>
    <dgm:pt modelId="{50DA6565-9D9E-4CDC-9022-314590C6C6E2}" type="sibTrans" cxnId="{34C18718-FF69-49BB-BA3B-8021C5C93F8E}">
      <dgm:prSet/>
      <dgm:spPr/>
      <dgm:t>
        <a:bodyPr/>
        <a:lstStyle/>
        <a:p>
          <a:endParaRPr lang="en-US"/>
        </a:p>
      </dgm:t>
    </dgm:pt>
    <dgm:pt modelId="{01D5B8B8-CB50-4A31-9AF7-D29325BFE3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How do you plan to create value?</a:t>
          </a:r>
          <a:br>
            <a:rPr lang="en-US" dirty="0"/>
          </a:br>
          <a:r>
            <a:rPr lang="en-US" dirty="0"/>
            <a:t>Articulate the unique benefits or solutions your product/service offers to customers.</a:t>
          </a:r>
        </a:p>
      </dgm:t>
    </dgm:pt>
    <dgm:pt modelId="{C8F88E71-4706-4CEE-8BD7-D3EDBF54BB17}" type="parTrans" cxnId="{59D9D8E2-DFC6-4BDC-9A36-E64399EA73A5}">
      <dgm:prSet/>
      <dgm:spPr/>
      <dgm:t>
        <a:bodyPr/>
        <a:lstStyle/>
        <a:p>
          <a:endParaRPr lang="en-US"/>
        </a:p>
      </dgm:t>
    </dgm:pt>
    <dgm:pt modelId="{EC904BCD-D706-4818-BAD2-DC256D2DB2DB}" type="sibTrans" cxnId="{59D9D8E2-DFC6-4BDC-9A36-E64399EA73A5}">
      <dgm:prSet/>
      <dgm:spPr/>
      <dgm:t>
        <a:bodyPr/>
        <a:lstStyle/>
        <a:p>
          <a:endParaRPr lang="en-US"/>
        </a:p>
      </dgm:t>
    </dgm:pt>
    <dgm:pt modelId="{2AC676A6-F56E-48F8-A333-D7F804473F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What is the commercial proposition?</a:t>
          </a:r>
          <a:br>
            <a:rPr lang="en-US"/>
          </a:br>
          <a:r>
            <a:rPr lang="en-US"/>
            <a:t>Explain why customers should choose your business over competitors.</a:t>
          </a:r>
        </a:p>
      </dgm:t>
    </dgm:pt>
    <dgm:pt modelId="{EB206249-4581-4E81-B14A-3586F0CA01E5}" type="parTrans" cxnId="{59B55E85-4559-46C8-843C-6C24A8721433}">
      <dgm:prSet/>
      <dgm:spPr/>
      <dgm:t>
        <a:bodyPr/>
        <a:lstStyle/>
        <a:p>
          <a:endParaRPr lang="en-US"/>
        </a:p>
      </dgm:t>
    </dgm:pt>
    <dgm:pt modelId="{285CDB5E-1C4F-408F-B901-6F66BD7973E5}" type="sibTrans" cxnId="{59B55E85-4559-46C8-843C-6C24A8721433}">
      <dgm:prSet/>
      <dgm:spPr/>
      <dgm:t>
        <a:bodyPr/>
        <a:lstStyle/>
        <a:p>
          <a:endParaRPr lang="en-US"/>
        </a:p>
      </dgm:t>
    </dgm:pt>
    <dgm:pt modelId="{E5992F4C-E8F4-4237-9534-7D98C721BDE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What is the customer going to pay for?</a:t>
          </a:r>
          <a:br>
            <a:rPr lang="en-US" dirty="0"/>
          </a:br>
          <a:r>
            <a:rPr lang="en-US" dirty="0"/>
            <a:t>Highlight the specific products, services, or experiences that address customer needs and justify the price.</a:t>
          </a:r>
        </a:p>
      </dgm:t>
    </dgm:pt>
    <dgm:pt modelId="{D35F5E73-A292-494E-BD78-6C8DDBE099BA}" type="parTrans" cxnId="{CC1FFE25-24F9-4406-B5AE-925857274847}">
      <dgm:prSet/>
      <dgm:spPr/>
      <dgm:t>
        <a:bodyPr/>
        <a:lstStyle/>
        <a:p>
          <a:endParaRPr lang="en-US"/>
        </a:p>
      </dgm:t>
    </dgm:pt>
    <dgm:pt modelId="{75FFD341-293F-485C-9E35-1A611A07CA6B}" type="sibTrans" cxnId="{CC1FFE25-24F9-4406-B5AE-925857274847}">
      <dgm:prSet/>
      <dgm:spPr/>
      <dgm:t>
        <a:bodyPr/>
        <a:lstStyle/>
        <a:p>
          <a:endParaRPr lang="en-US"/>
        </a:p>
      </dgm:t>
    </dgm:pt>
    <dgm:pt modelId="{A5F60B92-88CC-4585-83BF-AB9B28EA61BA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2. Revenue Model</a:t>
          </a:r>
          <a:r>
            <a:rPr lang="en-US" dirty="0"/>
            <a:t>:</a:t>
          </a:r>
        </a:p>
      </dgm:t>
    </dgm:pt>
    <dgm:pt modelId="{4488B860-57DE-45F1-B03B-E8E9BC37BD47}" type="parTrans" cxnId="{569AFF0C-7114-49DD-8F4C-3FA3473A6C6D}">
      <dgm:prSet/>
      <dgm:spPr/>
      <dgm:t>
        <a:bodyPr/>
        <a:lstStyle/>
        <a:p>
          <a:endParaRPr lang="en-US"/>
        </a:p>
      </dgm:t>
    </dgm:pt>
    <dgm:pt modelId="{9A41B7F5-CA80-4F50-A2B6-55E1BED6077D}" type="sibTrans" cxnId="{569AFF0C-7114-49DD-8F4C-3FA3473A6C6D}">
      <dgm:prSet/>
      <dgm:spPr/>
      <dgm:t>
        <a:bodyPr/>
        <a:lstStyle/>
        <a:p>
          <a:endParaRPr lang="en-US"/>
        </a:p>
      </dgm:t>
    </dgm:pt>
    <dgm:pt modelId="{66F13651-43A3-4056-BC83-861493B4066E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Value Proposition</a:t>
          </a:r>
          <a:r>
            <a:rPr lang="en-US" dirty="0"/>
            <a:t>:</a:t>
          </a:r>
        </a:p>
      </dgm:t>
    </dgm:pt>
    <dgm:pt modelId="{C5F322A6-540F-4304-A7E7-DA9759843261}" type="parTrans" cxnId="{19C084C8-8086-43C6-ABF5-192B64049824}">
      <dgm:prSet/>
      <dgm:spPr/>
      <dgm:t>
        <a:bodyPr/>
        <a:lstStyle/>
        <a:p>
          <a:endParaRPr lang="en-US"/>
        </a:p>
      </dgm:t>
    </dgm:pt>
    <dgm:pt modelId="{A23E75B4-A8B2-4C37-9CD7-B4BB337823AF}" type="sibTrans" cxnId="{19C084C8-8086-43C6-ABF5-192B64049824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LinFactNeighborX="-22239" custLinFactNeighborY="-4553">
        <dgm:presLayoutVars>
          <dgm:bulletEnabled val="1"/>
        </dgm:presLayoutVars>
      </dgm:prSet>
      <dgm:spPr/>
    </dgm:pt>
  </dgm:ptLst>
  <dgm:cxnLst>
    <dgm:cxn modelId="{569AFF0C-7114-49DD-8F4C-3FA3473A6C6D}" srcId="{D86D676A-2522-476C-91A7-703FC23F9727}" destId="{A5F60B92-88CC-4585-83BF-AB9B28EA61BA}" srcOrd="2" destOrd="0" parTransId="{4488B860-57DE-45F1-B03B-E8E9BC37BD47}" sibTransId="{9A41B7F5-CA80-4F50-A2B6-55E1BED6077D}"/>
    <dgm:cxn modelId="{F626C30D-9BE6-4786-BF15-D731A9B0A77D}" type="presOf" srcId="{A4C95EEA-92A7-4F44-A584-498C01F93D1C}" destId="{92E15EC2-3A66-437E-8081-B37C53418BD3}" srcOrd="0" destOrd="3" presId="urn:microsoft.com/office/officeart/2005/8/layout/vList2"/>
    <dgm:cxn modelId="{BBE07A10-90D5-4FC4-AA26-EBFA604AD295}" type="presOf" srcId="{2AC676A6-F56E-48F8-A333-D7F804473FF5}" destId="{92E15EC2-3A66-437E-8081-B37C53418BD3}" srcOrd="0" destOrd="7" presId="urn:microsoft.com/office/officeart/2005/8/layout/vList2"/>
    <dgm:cxn modelId="{63357D14-C49E-4FC8-981F-2CC1F8600E38}" type="presOf" srcId="{A5F60B92-88CC-4585-83BF-AB9B28EA61BA}" destId="{92E15EC2-3A66-437E-8081-B37C53418BD3}" srcOrd="0" destOrd="2" presId="urn:microsoft.com/office/officeart/2005/8/layout/vList2"/>
    <dgm:cxn modelId="{34C18718-FF69-49BB-BA3B-8021C5C93F8E}" srcId="{D86D676A-2522-476C-91A7-703FC23F9727}" destId="{A9ACEE61-BD3A-4569-93DB-279CDAC1E5BD}" srcOrd="4" destOrd="0" parTransId="{DCE394BC-AC8A-4259-837C-04173F04D10F}" sibTransId="{50DA6565-9D9E-4CDC-9022-314590C6C6E2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CC1FFE25-24F9-4406-B5AE-925857274847}" srcId="{D86D676A-2522-476C-91A7-703FC23F9727}" destId="{E5992F4C-E8F4-4237-9534-7D98C721BDE0}" srcOrd="8" destOrd="0" parTransId="{D35F5E73-A292-494E-BD78-6C8DDBE099BA}" sibTransId="{75FFD341-293F-485C-9E35-1A611A07CA6B}"/>
    <dgm:cxn modelId="{01108A51-59F4-45F5-9B48-87FF7D34FE28}" type="presOf" srcId="{B540D94C-98EA-4FCD-8864-F3F84AD2A874}" destId="{92E15EC2-3A66-437E-8081-B37C53418BD3}" srcOrd="0" destOrd="1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9B55E85-4559-46C8-843C-6C24A8721433}" srcId="{D86D676A-2522-476C-91A7-703FC23F9727}" destId="{2AC676A6-F56E-48F8-A333-D7F804473FF5}" srcOrd="7" destOrd="0" parTransId="{EB206249-4581-4E81-B14A-3586F0CA01E5}" sibTransId="{285CDB5E-1C4F-408F-B901-6F66BD7973E5}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9702758C-1A86-46E2-B954-B5E4DB0A7A34}" type="presOf" srcId="{E5992F4C-E8F4-4237-9534-7D98C721BDE0}" destId="{92E15EC2-3A66-437E-8081-B37C53418BD3}" srcOrd="0" destOrd="8" presId="urn:microsoft.com/office/officeart/2005/8/layout/vList2"/>
    <dgm:cxn modelId="{F3CB3FBC-52E4-4F74-AA66-0D328A2BBD41}" type="presOf" srcId="{66F13651-43A3-4056-BC83-861493B4066E}" destId="{92E15EC2-3A66-437E-8081-B37C53418BD3}" srcOrd="0" destOrd="5" presId="urn:microsoft.com/office/officeart/2005/8/layout/vList2"/>
    <dgm:cxn modelId="{19C084C8-8086-43C6-ABF5-192B64049824}" srcId="{D86D676A-2522-476C-91A7-703FC23F9727}" destId="{66F13651-43A3-4056-BC83-861493B4066E}" srcOrd="5" destOrd="0" parTransId="{C5F322A6-540F-4304-A7E7-DA9759843261}" sibTransId="{A23E75B4-A8B2-4C37-9CD7-B4BB337823AF}"/>
    <dgm:cxn modelId="{D49A32DA-CFDE-4427-B897-BB8C1B448C33}" type="presOf" srcId="{A9ACEE61-BD3A-4569-93DB-279CDAC1E5BD}" destId="{92E15EC2-3A66-437E-8081-B37C53418BD3}" srcOrd="0" destOrd="4" presId="urn:microsoft.com/office/officeart/2005/8/layout/vList2"/>
    <dgm:cxn modelId="{4AE7E0E1-9672-40BB-AE2C-6FE8773785C9}" srcId="{D86D676A-2522-476C-91A7-703FC23F9727}" destId="{A4C95EEA-92A7-4F44-A584-498C01F93D1C}" srcOrd="3" destOrd="0" parTransId="{1CEBDF87-6A9A-44F1-AB02-41B415D7FE7E}" sibTransId="{8E393C82-D717-45CC-8B40-7E2C025276E2}"/>
    <dgm:cxn modelId="{59D9D8E2-DFC6-4BDC-9A36-E64399EA73A5}" srcId="{D86D676A-2522-476C-91A7-703FC23F9727}" destId="{01D5B8B8-CB50-4A31-9AF7-D29325BFE39C}" srcOrd="6" destOrd="0" parTransId="{C8F88E71-4706-4CEE-8BD7-D3EDBF54BB17}" sibTransId="{EC904BCD-D706-4818-BAD2-DC256D2DB2DB}"/>
    <dgm:cxn modelId="{6A9E46E8-A387-4B5D-BA45-F3D913963B5B}" srcId="{D86D676A-2522-476C-91A7-703FC23F9727}" destId="{B540D94C-98EA-4FCD-8864-F3F84AD2A874}" srcOrd="1" destOrd="0" parTransId="{EFEB33F7-8863-4555-A3E3-E4FB8DA8FFCD}" sibTransId="{2A92B34D-B067-4E93-9FE5-E32F3CEBD5DB}"/>
    <dgm:cxn modelId="{635298F4-2E0D-4505-9B04-716A7799EE11}" type="presOf" srcId="{01D5B8B8-CB50-4A31-9AF7-D29325BFE39C}" destId="{92E15EC2-3A66-437E-8081-B37C53418BD3}" srcOrd="0" destOrd="6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Key Business Concepts – Example of IKEA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1. Business Model</a:t>
          </a:r>
          <a:r>
            <a:rPr lang="en-US" dirty="0"/>
            <a:t>:</a:t>
          </a:r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6D607C1B-9543-48A9-84A8-49CFCD1E74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IKEA operates as a </a:t>
          </a:r>
          <a:r>
            <a:rPr lang="en-US" b="1"/>
            <a:t>low-cost retail service provider</a:t>
          </a:r>
          <a:r>
            <a:rPr lang="en-US"/>
            <a:t>, focusing on affordability and efficiency.</a:t>
          </a:r>
        </a:p>
      </dgm:t>
    </dgm:pt>
    <dgm:pt modelId="{36F9C26B-B961-4D61-9597-14FB9416449D}" type="parTrans" cxnId="{B5153DE9-FCEF-4A80-B5D3-8A375AF64325}">
      <dgm:prSet/>
      <dgm:spPr/>
      <dgm:t>
        <a:bodyPr/>
        <a:lstStyle/>
        <a:p>
          <a:endParaRPr lang="en-US"/>
        </a:p>
      </dgm:t>
    </dgm:pt>
    <dgm:pt modelId="{BCC7316F-109A-4FB1-A7F1-BE05E673E9A1}" type="sibTrans" cxnId="{B5153DE9-FCEF-4A80-B5D3-8A375AF64325}">
      <dgm:prSet/>
      <dgm:spPr/>
      <dgm:t>
        <a:bodyPr/>
        <a:lstStyle/>
        <a:p>
          <a:endParaRPr lang="en-US"/>
        </a:p>
      </dgm:t>
    </dgm:pt>
    <dgm:pt modelId="{AFC3CC59-F25E-4F6C-81CB-8A9B34C470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It offers </a:t>
          </a:r>
          <a:r>
            <a:rPr lang="en-US" b="1"/>
            <a:t>self-service and flat-pack products</a:t>
          </a:r>
          <a:r>
            <a:rPr lang="en-US"/>
            <a:t> to reduce costs and enhance customer convenience.</a:t>
          </a:r>
        </a:p>
      </dgm:t>
    </dgm:pt>
    <dgm:pt modelId="{1537FF35-5C2F-4C2F-BB0D-6A7FF9C80EFF}" type="parTrans" cxnId="{F8E12912-3B4D-43B5-8793-6817C41EF1FB}">
      <dgm:prSet/>
      <dgm:spPr/>
      <dgm:t>
        <a:bodyPr/>
        <a:lstStyle/>
        <a:p>
          <a:endParaRPr lang="en-US"/>
        </a:p>
      </dgm:t>
    </dgm:pt>
    <dgm:pt modelId="{40DF6F94-8DC7-4E76-9690-0CB87DE97E6C}" type="sibTrans" cxnId="{F8E12912-3B4D-43B5-8793-6817C41EF1FB}">
      <dgm:prSet/>
      <dgm:spPr/>
      <dgm:t>
        <a:bodyPr/>
        <a:lstStyle/>
        <a:p>
          <a:endParaRPr lang="en-US"/>
        </a:p>
      </dgm:t>
    </dgm:pt>
    <dgm:pt modelId="{36A59D23-61C8-4813-AD2A-A31CBBD3F446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2. Revenue Model</a:t>
          </a:r>
          <a:r>
            <a:rPr lang="en-US" dirty="0"/>
            <a:t>:</a:t>
          </a:r>
        </a:p>
      </dgm:t>
    </dgm:pt>
    <dgm:pt modelId="{861A0AF3-5FFC-425B-945F-935416671696}" type="parTrans" cxnId="{BB7BDD7C-27CE-47FD-99C0-A4896F97883C}">
      <dgm:prSet/>
      <dgm:spPr/>
      <dgm:t>
        <a:bodyPr/>
        <a:lstStyle/>
        <a:p>
          <a:endParaRPr lang="en-US"/>
        </a:p>
      </dgm:t>
    </dgm:pt>
    <dgm:pt modelId="{7A756015-2FB5-43D2-9E76-334C124A940A}" type="sibTrans" cxnId="{BB7BDD7C-27CE-47FD-99C0-A4896F97883C}">
      <dgm:prSet/>
      <dgm:spPr/>
      <dgm:t>
        <a:bodyPr/>
        <a:lstStyle/>
        <a:p>
          <a:endParaRPr lang="en-US"/>
        </a:p>
      </dgm:t>
    </dgm:pt>
    <dgm:pt modelId="{DC15FDE1-9C4B-4F07-BB74-A9622B123B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IKEA generates revenue by </a:t>
          </a:r>
          <a:r>
            <a:rPr lang="en-US" b="1" dirty="0"/>
            <a:t>selling home furnishing items at retail prices directly to the public</a:t>
          </a:r>
          <a:r>
            <a:rPr lang="en-US" dirty="0"/>
            <a:t>.</a:t>
          </a:r>
        </a:p>
      </dgm:t>
    </dgm:pt>
    <dgm:pt modelId="{5F816734-B8C8-4E45-AC96-EFEA545F617A}" type="parTrans" cxnId="{A7813EE6-827B-449A-AB07-E67B84D7B338}">
      <dgm:prSet/>
      <dgm:spPr/>
      <dgm:t>
        <a:bodyPr/>
        <a:lstStyle/>
        <a:p>
          <a:endParaRPr lang="en-US"/>
        </a:p>
      </dgm:t>
    </dgm:pt>
    <dgm:pt modelId="{1DD6A5B5-C6D4-4698-8D6A-D56E0861E84B}" type="sibTrans" cxnId="{A7813EE6-827B-449A-AB07-E67B84D7B338}">
      <dgm:prSet/>
      <dgm:spPr/>
      <dgm:t>
        <a:bodyPr/>
        <a:lstStyle/>
        <a:p>
          <a:endParaRPr lang="en-US"/>
        </a:p>
      </dgm:t>
    </dgm:pt>
    <dgm:pt modelId="{45F2758E-F075-4BE4-A540-ED595388E5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 model relies on </a:t>
          </a:r>
          <a:r>
            <a:rPr lang="en-US" b="1" dirty="0"/>
            <a:t>high volume sales</a:t>
          </a:r>
          <a:r>
            <a:rPr lang="en-US" dirty="0"/>
            <a:t> driven by its wide product range and competitive pricing.</a:t>
          </a:r>
        </a:p>
      </dgm:t>
    </dgm:pt>
    <dgm:pt modelId="{2B70745E-9F77-428C-B827-EDFAA1E8704E}" type="parTrans" cxnId="{A88E6A28-5461-472C-9CA4-7840041F352A}">
      <dgm:prSet/>
      <dgm:spPr/>
      <dgm:t>
        <a:bodyPr/>
        <a:lstStyle/>
        <a:p>
          <a:endParaRPr lang="en-US"/>
        </a:p>
      </dgm:t>
    </dgm:pt>
    <dgm:pt modelId="{00BF0803-AAD8-4072-81D6-F2C523D5DC9E}" type="sibTrans" cxnId="{A88E6A28-5461-472C-9CA4-7840041F352A}">
      <dgm:prSet/>
      <dgm:spPr/>
      <dgm:t>
        <a:bodyPr/>
        <a:lstStyle/>
        <a:p>
          <a:endParaRPr lang="en-US"/>
        </a:p>
      </dgm:t>
    </dgm:pt>
    <dgm:pt modelId="{A74D20F2-F940-4FC3-8F75-9715AE65F05E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Value Proposition</a:t>
          </a:r>
          <a:r>
            <a:rPr lang="en-US" dirty="0"/>
            <a:t>:</a:t>
          </a:r>
        </a:p>
      </dgm:t>
    </dgm:pt>
    <dgm:pt modelId="{A3E887A6-CAA8-408F-8CB2-AE43F1D15519}" type="parTrans" cxnId="{028C6023-0440-4BE8-993E-A774ED4800A7}">
      <dgm:prSet/>
      <dgm:spPr/>
      <dgm:t>
        <a:bodyPr/>
        <a:lstStyle/>
        <a:p>
          <a:endParaRPr lang="en-US"/>
        </a:p>
      </dgm:t>
    </dgm:pt>
    <dgm:pt modelId="{259B4E0C-D739-4B65-B3C8-1CAF711DA6F6}" type="sibTrans" cxnId="{028C6023-0440-4BE8-993E-A774ED4800A7}">
      <dgm:prSet/>
      <dgm:spPr/>
      <dgm:t>
        <a:bodyPr/>
        <a:lstStyle/>
        <a:p>
          <a:endParaRPr lang="en-US"/>
        </a:p>
      </dgm:t>
    </dgm:pt>
    <dgm:pt modelId="{4FE25C2F-80B0-40AA-BA94-6486658AFD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Low-cost, easy-to-assemble items</a:t>
          </a:r>
          <a:r>
            <a:rPr lang="en-US" dirty="0"/>
            <a:t> designed for modern living spaces.</a:t>
          </a:r>
        </a:p>
      </dgm:t>
    </dgm:pt>
    <dgm:pt modelId="{BFA04F65-62B8-4103-A718-E4745AE3D809}" type="parTrans" cxnId="{7F5F7BEB-26FF-46F0-B776-E7003F2E8DA8}">
      <dgm:prSet/>
      <dgm:spPr/>
      <dgm:t>
        <a:bodyPr/>
        <a:lstStyle/>
        <a:p>
          <a:endParaRPr lang="en-US"/>
        </a:p>
      </dgm:t>
    </dgm:pt>
    <dgm:pt modelId="{89568F79-40F7-418F-905B-C1EB8C41E4FE}" type="sibTrans" cxnId="{7F5F7BEB-26FF-46F0-B776-E7003F2E8DA8}">
      <dgm:prSet/>
      <dgm:spPr/>
      <dgm:t>
        <a:bodyPr/>
        <a:lstStyle/>
        <a:p>
          <a:endParaRPr lang="en-US"/>
        </a:p>
      </dgm:t>
    </dgm:pt>
    <dgm:pt modelId="{0C9C263E-FBB0-4684-8088-06F99EC63F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 </a:t>
          </a:r>
          <a:r>
            <a:rPr lang="en-US" b="1" dirty="0"/>
            <a:t>pleasant and engaging shopping experience</a:t>
          </a:r>
          <a:r>
            <a:rPr lang="en-US" dirty="0"/>
            <a:t>, including inspirational showrooms and family-friendly services like in-store cafes.</a:t>
          </a:r>
        </a:p>
      </dgm:t>
    </dgm:pt>
    <dgm:pt modelId="{738EF9FB-8270-4B54-A044-2138C7FD771A}" type="parTrans" cxnId="{432DDFD5-4805-4A7F-9DC4-97ECD1DE79F2}">
      <dgm:prSet/>
      <dgm:spPr/>
      <dgm:t>
        <a:bodyPr/>
        <a:lstStyle/>
        <a:p>
          <a:endParaRPr lang="en-US"/>
        </a:p>
      </dgm:t>
    </dgm:pt>
    <dgm:pt modelId="{75C6C374-C784-4114-9952-02EC4A98C2F9}" type="sibTrans" cxnId="{432DDFD5-4805-4A7F-9DC4-97ECD1DE79F2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LinFactNeighborX="-22239" custLinFactNeighborY="-4553">
        <dgm:presLayoutVars>
          <dgm:bulletEnabled val="1"/>
        </dgm:presLayoutVars>
      </dgm:prSet>
      <dgm:spPr/>
    </dgm:pt>
  </dgm:ptLst>
  <dgm:cxnLst>
    <dgm:cxn modelId="{F8E12912-3B4D-43B5-8793-6817C41EF1FB}" srcId="{D86D676A-2522-476C-91A7-703FC23F9727}" destId="{AFC3CC59-F25E-4F6C-81CB-8A9B34C470B9}" srcOrd="2" destOrd="0" parTransId="{1537FF35-5C2F-4C2F-BB0D-6A7FF9C80EFF}" sibTransId="{40DF6F94-8DC7-4E76-9690-0CB87DE97E6C}"/>
    <dgm:cxn modelId="{B15DFB14-FBEC-4A39-8593-75C7CF2B41F6}" type="presOf" srcId="{6D607C1B-9543-48A9-84A8-49CFCD1E74C8}" destId="{92E15EC2-3A66-437E-8081-B37C53418BD3}" srcOrd="0" destOrd="1" presId="urn:microsoft.com/office/officeart/2005/8/layout/vList2"/>
    <dgm:cxn modelId="{FC4EC617-C399-4EC7-A2AA-905A145B1944}" type="presOf" srcId="{A74D20F2-F940-4FC3-8F75-9715AE65F05E}" destId="{92E15EC2-3A66-437E-8081-B37C53418BD3}" srcOrd="0" destOrd="6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028C6023-0440-4BE8-993E-A774ED4800A7}" srcId="{D86D676A-2522-476C-91A7-703FC23F9727}" destId="{A74D20F2-F940-4FC3-8F75-9715AE65F05E}" srcOrd="6" destOrd="0" parTransId="{A3E887A6-CAA8-408F-8CB2-AE43F1D15519}" sibTransId="{259B4E0C-D739-4B65-B3C8-1CAF711DA6F6}"/>
    <dgm:cxn modelId="{A88E6A28-5461-472C-9CA4-7840041F352A}" srcId="{D86D676A-2522-476C-91A7-703FC23F9727}" destId="{45F2758E-F075-4BE4-A540-ED595388E563}" srcOrd="5" destOrd="0" parTransId="{2B70745E-9F77-428C-B827-EDFAA1E8704E}" sibTransId="{00BF0803-AAD8-4072-81D6-F2C523D5DC9E}"/>
    <dgm:cxn modelId="{65979649-1CA1-4FAB-8678-A2B45F8CC6F2}" type="presOf" srcId="{0C9C263E-FBB0-4684-8088-06F99EC63FEB}" destId="{92E15EC2-3A66-437E-8081-B37C53418BD3}" srcOrd="0" destOrd="8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BB7BDD7C-27CE-47FD-99C0-A4896F97883C}" srcId="{D86D676A-2522-476C-91A7-703FC23F9727}" destId="{36A59D23-61C8-4813-AD2A-A31CBBD3F446}" srcOrd="3" destOrd="0" parTransId="{861A0AF3-5FFC-425B-945F-935416671696}" sibTransId="{7A756015-2FB5-43D2-9E76-334C124A940A}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8C980093-8E54-49EA-BEFE-999FFB600FFB}" type="presOf" srcId="{36A59D23-61C8-4813-AD2A-A31CBBD3F446}" destId="{92E15EC2-3A66-437E-8081-B37C53418BD3}" srcOrd="0" destOrd="3" presId="urn:microsoft.com/office/officeart/2005/8/layout/vList2"/>
    <dgm:cxn modelId="{E6316896-950A-4E0F-BDD2-067C51FC953F}" type="presOf" srcId="{AFC3CC59-F25E-4F6C-81CB-8A9B34C470B9}" destId="{92E15EC2-3A66-437E-8081-B37C53418BD3}" srcOrd="0" destOrd="2" presId="urn:microsoft.com/office/officeart/2005/8/layout/vList2"/>
    <dgm:cxn modelId="{AAEC0DB0-074B-4333-8F3E-ECC25C56B97E}" type="presOf" srcId="{45F2758E-F075-4BE4-A540-ED595388E563}" destId="{92E15EC2-3A66-437E-8081-B37C53418BD3}" srcOrd="0" destOrd="5" presId="urn:microsoft.com/office/officeart/2005/8/layout/vList2"/>
    <dgm:cxn modelId="{34CAECC8-F5D1-4E51-872D-74659B942C3C}" type="presOf" srcId="{4FE25C2F-80B0-40AA-BA94-6486658AFD33}" destId="{92E15EC2-3A66-437E-8081-B37C53418BD3}" srcOrd="0" destOrd="7" presId="urn:microsoft.com/office/officeart/2005/8/layout/vList2"/>
    <dgm:cxn modelId="{432DDFD5-4805-4A7F-9DC4-97ECD1DE79F2}" srcId="{D86D676A-2522-476C-91A7-703FC23F9727}" destId="{0C9C263E-FBB0-4684-8088-06F99EC63FEB}" srcOrd="8" destOrd="0" parTransId="{738EF9FB-8270-4B54-A044-2138C7FD771A}" sibTransId="{75C6C374-C784-4114-9952-02EC4A98C2F9}"/>
    <dgm:cxn modelId="{A7813EE6-827B-449A-AB07-E67B84D7B338}" srcId="{D86D676A-2522-476C-91A7-703FC23F9727}" destId="{DC15FDE1-9C4B-4F07-BB74-A9622B123B04}" srcOrd="4" destOrd="0" parTransId="{5F816734-B8C8-4E45-AC96-EFEA545F617A}" sibTransId="{1DD6A5B5-C6D4-4698-8D6A-D56E0861E84B}"/>
    <dgm:cxn modelId="{B5153DE9-FCEF-4A80-B5D3-8A375AF64325}" srcId="{D86D676A-2522-476C-91A7-703FC23F9727}" destId="{6D607C1B-9543-48A9-84A8-49CFCD1E74C8}" srcOrd="1" destOrd="0" parTransId="{36F9C26B-B961-4D61-9597-14FB9416449D}" sibTransId="{BCC7316F-109A-4FB1-A7F1-BE05E673E9A1}"/>
    <dgm:cxn modelId="{7F5F7BEB-26FF-46F0-B776-E7003F2E8DA8}" srcId="{D86D676A-2522-476C-91A7-703FC23F9727}" destId="{4FE25C2F-80B0-40AA-BA94-6486658AFD33}" srcOrd="7" destOrd="0" parTransId="{BFA04F65-62B8-4103-A718-E4745AE3D809}" sibTransId="{89568F79-40F7-418F-905B-C1EB8C41E4FE}"/>
    <dgm:cxn modelId="{ED00B4F6-8B87-4415-8F7F-A1125AFB7016}" type="presOf" srcId="{DC15FDE1-9C4B-4F07-BB74-A9622B123B04}" destId="{92E15EC2-3A66-437E-8081-B37C53418BD3}" srcOrd="0" destOrd="4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Key Business Concepts – Example of Netflix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</a:t>
          </a:r>
          <a:r>
            <a:rPr lang="en-US" b="1"/>
            <a:t>. Business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6ECCCDF-8BB6-462D-8EA6-4E7407D254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Netflix operates as a </a:t>
          </a:r>
          <a:r>
            <a:rPr lang="en-US" b="1"/>
            <a:t>subscription-based streaming service provider</a:t>
          </a:r>
          <a:r>
            <a:rPr lang="en-US"/>
            <a:t>, offering on-demand access to movies, TV shows, and original content.</a:t>
          </a:r>
        </a:p>
      </dgm:t>
    </dgm:pt>
    <dgm:pt modelId="{91721125-3974-47CD-8C2C-265906C1580C}" type="parTrans" cxnId="{014B336B-21AC-461E-A5F7-66FA8E3AD2AD}">
      <dgm:prSet/>
      <dgm:spPr/>
      <dgm:t>
        <a:bodyPr/>
        <a:lstStyle/>
        <a:p>
          <a:endParaRPr lang="en-US"/>
        </a:p>
      </dgm:t>
    </dgm:pt>
    <dgm:pt modelId="{3BEC98B9-9897-4E32-B81B-87127DBF2FB1}" type="sibTrans" cxnId="{014B336B-21AC-461E-A5F7-66FA8E3AD2AD}">
      <dgm:prSet/>
      <dgm:spPr/>
      <dgm:t>
        <a:bodyPr/>
        <a:lstStyle/>
        <a:p>
          <a:endParaRPr lang="en-US"/>
        </a:p>
      </dgm:t>
    </dgm:pt>
    <dgm:pt modelId="{7CAB026B-995B-486E-AB5D-4AA9BC9066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It focuses on </a:t>
          </a:r>
          <a:r>
            <a:rPr lang="en-US" b="1"/>
            <a:t>direct-to-consumer delivery</a:t>
          </a:r>
          <a:r>
            <a:rPr lang="en-US"/>
            <a:t> via digital platforms.</a:t>
          </a:r>
        </a:p>
      </dgm:t>
    </dgm:pt>
    <dgm:pt modelId="{8C9DABED-6CF1-480A-AA7E-EF044A031695}" type="parTrans" cxnId="{83983BC2-E6CA-4CAD-A583-76D759EFC9E4}">
      <dgm:prSet/>
      <dgm:spPr/>
      <dgm:t>
        <a:bodyPr/>
        <a:lstStyle/>
        <a:p>
          <a:endParaRPr lang="en-US"/>
        </a:p>
      </dgm:t>
    </dgm:pt>
    <dgm:pt modelId="{39902C80-7A16-4949-8058-1E22CD832174}" type="sibTrans" cxnId="{83983BC2-E6CA-4CAD-A583-76D759EFC9E4}">
      <dgm:prSet/>
      <dgm:spPr/>
      <dgm:t>
        <a:bodyPr/>
        <a:lstStyle/>
        <a:p>
          <a:endParaRPr lang="en-US"/>
        </a:p>
      </dgm:t>
    </dgm:pt>
    <dgm:pt modelId="{9586E962-5C85-423E-9BAC-5EAAE1EF802A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2. Revenue Model</a:t>
          </a:r>
          <a:r>
            <a:rPr lang="en-US" dirty="0"/>
            <a:t>:</a:t>
          </a:r>
        </a:p>
      </dgm:t>
    </dgm:pt>
    <dgm:pt modelId="{C38FAF01-A125-49F5-8D27-D2F1F0B0AD93}" type="parTrans" cxnId="{B02A4CC6-72BC-470A-BDF7-E8C26E55CA99}">
      <dgm:prSet/>
      <dgm:spPr/>
      <dgm:t>
        <a:bodyPr/>
        <a:lstStyle/>
        <a:p>
          <a:endParaRPr lang="en-US"/>
        </a:p>
      </dgm:t>
    </dgm:pt>
    <dgm:pt modelId="{3B40CF73-4477-4CBC-80E2-9B3F9735BCEC}" type="sibTrans" cxnId="{B02A4CC6-72BC-470A-BDF7-E8C26E55CA99}">
      <dgm:prSet/>
      <dgm:spPr/>
      <dgm:t>
        <a:bodyPr/>
        <a:lstStyle/>
        <a:p>
          <a:endParaRPr lang="en-US"/>
        </a:p>
      </dgm:t>
    </dgm:pt>
    <dgm:pt modelId="{2B17B16C-9D1B-48D3-8A41-2DBD3D1104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Netflix generates revenue through </a:t>
          </a:r>
          <a:r>
            <a:rPr lang="en-US" b="1"/>
            <a:t>monthly subscription fees</a:t>
          </a:r>
          <a:r>
            <a:rPr lang="en-US"/>
            <a:t> at tiered pricing based on features like streaming quality and account sharing.</a:t>
          </a:r>
        </a:p>
      </dgm:t>
    </dgm:pt>
    <dgm:pt modelId="{E3AB10DD-9120-4FDA-B605-E246BB710F5B}" type="parTrans" cxnId="{D0144001-65B5-4503-8061-CCF636A811CA}">
      <dgm:prSet/>
      <dgm:spPr/>
      <dgm:t>
        <a:bodyPr/>
        <a:lstStyle/>
        <a:p>
          <a:endParaRPr lang="en-US"/>
        </a:p>
      </dgm:t>
    </dgm:pt>
    <dgm:pt modelId="{D44E7D8F-4998-45D8-BAB7-01A51D164BEA}" type="sibTrans" cxnId="{D0144001-65B5-4503-8061-CCF636A811CA}">
      <dgm:prSet/>
      <dgm:spPr/>
      <dgm:t>
        <a:bodyPr/>
        <a:lstStyle/>
        <a:p>
          <a:endParaRPr lang="en-US"/>
        </a:p>
      </dgm:t>
    </dgm:pt>
    <dgm:pt modelId="{C9282E00-BE4A-430E-90C4-7506550230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Additional revenue comes from licensing its original content to other platforms and merchandise tied to popular shows.</a:t>
          </a:r>
        </a:p>
      </dgm:t>
    </dgm:pt>
    <dgm:pt modelId="{6AF83EA5-B30F-4FD3-8EDA-DAAF251D23C0}" type="parTrans" cxnId="{F5B631D5-097B-4F11-9469-46544122BCD2}">
      <dgm:prSet/>
      <dgm:spPr/>
      <dgm:t>
        <a:bodyPr/>
        <a:lstStyle/>
        <a:p>
          <a:endParaRPr lang="en-US"/>
        </a:p>
      </dgm:t>
    </dgm:pt>
    <dgm:pt modelId="{94A0A260-E9A9-4BAF-8BCE-A7A9FC60E8DB}" type="sibTrans" cxnId="{F5B631D5-097B-4F11-9469-46544122BCD2}">
      <dgm:prSet/>
      <dgm:spPr/>
      <dgm:t>
        <a:bodyPr/>
        <a:lstStyle/>
        <a:p>
          <a:endParaRPr lang="en-US"/>
        </a:p>
      </dgm:t>
    </dgm:pt>
    <dgm:pt modelId="{2AE54E7D-202A-452B-9253-0B091173EAC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Provides </a:t>
          </a:r>
          <a:r>
            <a:rPr lang="en-US" b="1" dirty="0"/>
            <a:t>convenient, ad-free, on-demand entertainment</a:t>
          </a:r>
          <a:r>
            <a:rPr lang="en-US" dirty="0"/>
            <a:t> with a vast library of diverse content.</a:t>
          </a:r>
        </a:p>
      </dgm:t>
    </dgm:pt>
    <dgm:pt modelId="{82CB436F-4DD3-490A-9934-5FFA8C405798}" type="parTrans" cxnId="{1505CC95-E247-4202-BCD9-E6325D08620A}">
      <dgm:prSet/>
      <dgm:spPr/>
      <dgm:t>
        <a:bodyPr/>
        <a:lstStyle/>
        <a:p>
          <a:endParaRPr lang="en-US"/>
        </a:p>
      </dgm:t>
    </dgm:pt>
    <dgm:pt modelId="{E6AF4FE5-64EF-439A-A3FE-D3F334A4E79A}" type="sibTrans" cxnId="{1505CC95-E247-4202-BCD9-E6325D08620A}">
      <dgm:prSet/>
      <dgm:spPr/>
      <dgm:t>
        <a:bodyPr/>
        <a:lstStyle/>
        <a:p>
          <a:endParaRPr lang="en-US"/>
        </a:p>
      </dgm:t>
    </dgm:pt>
    <dgm:pt modelId="{953A48E8-9947-43C1-A694-1AAB7AD45C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Offers </a:t>
          </a:r>
          <a:r>
            <a:rPr lang="en-US" b="1" dirty="0"/>
            <a:t>personalized recommendations</a:t>
          </a:r>
          <a:r>
            <a:rPr lang="en-US" dirty="0"/>
            <a:t> and a seamless user experience across multiple devices.</a:t>
          </a:r>
        </a:p>
      </dgm:t>
    </dgm:pt>
    <dgm:pt modelId="{A5725D44-657D-4F4A-AD42-2FC955801A03}" type="parTrans" cxnId="{5A598F1B-7A49-4CC5-967A-45D2CD0FB5B0}">
      <dgm:prSet/>
      <dgm:spPr/>
      <dgm:t>
        <a:bodyPr/>
        <a:lstStyle/>
        <a:p>
          <a:endParaRPr lang="en-US"/>
        </a:p>
      </dgm:t>
    </dgm:pt>
    <dgm:pt modelId="{AC15B1BE-75ED-43B3-97B7-2B79014379D2}" type="sibTrans" cxnId="{5A598F1B-7A49-4CC5-967A-45D2CD0FB5B0}">
      <dgm:prSet/>
      <dgm:spPr/>
      <dgm:t>
        <a:bodyPr/>
        <a:lstStyle/>
        <a:p>
          <a:endParaRPr lang="en-US"/>
        </a:p>
      </dgm:t>
    </dgm:pt>
    <dgm:pt modelId="{04C4C59A-0076-4BFF-92BC-D8DAF8EBB5D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Regularly invests in </a:t>
          </a:r>
          <a:r>
            <a:rPr lang="en-US" b="1" dirty="0"/>
            <a:t>high-quality original programming</a:t>
          </a:r>
          <a:r>
            <a:rPr lang="en-US" dirty="0"/>
            <a:t> to maintain its competitive edge and attract global audiences.</a:t>
          </a:r>
        </a:p>
      </dgm:t>
    </dgm:pt>
    <dgm:pt modelId="{8AA2211C-8F51-48FA-9600-0BF523D6026D}" type="parTrans" cxnId="{9A5DC622-788C-4051-A0D2-78C02594A917}">
      <dgm:prSet/>
      <dgm:spPr/>
      <dgm:t>
        <a:bodyPr/>
        <a:lstStyle/>
        <a:p>
          <a:endParaRPr lang="en-US"/>
        </a:p>
      </dgm:t>
    </dgm:pt>
    <dgm:pt modelId="{95D301AC-806E-4E78-A6D5-E5ADB252E9FD}" type="sibTrans" cxnId="{9A5DC622-788C-4051-A0D2-78C02594A917}">
      <dgm:prSet/>
      <dgm:spPr/>
      <dgm:t>
        <a:bodyPr/>
        <a:lstStyle/>
        <a:p>
          <a:endParaRPr lang="en-US"/>
        </a:p>
      </dgm:t>
    </dgm:pt>
    <dgm:pt modelId="{1A877B35-C0B1-4D77-9B36-2A8F33935FA2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Value Proposition</a:t>
          </a:r>
          <a:r>
            <a:rPr lang="en-US" dirty="0"/>
            <a:t>:</a:t>
          </a:r>
        </a:p>
      </dgm:t>
    </dgm:pt>
    <dgm:pt modelId="{6253B3B7-2A3E-464E-8D21-632C695C455F}" type="parTrans" cxnId="{D37F9CB4-48A4-45D9-BB79-03C27D3FA591}">
      <dgm:prSet/>
      <dgm:spPr/>
      <dgm:t>
        <a:bodyPr/>
        <a:lstStyle/>
        <a:p>
          <a:endParaRPr lang="en-US"/>
        </a:p>
      </dgm:t>
    </dgm:pt>
    <dgm:pt modelId="{E6A85844-2261-4DC6-AFE1-8380C6E4F81F}" type="sibTrans" cxnId="{D37F9CB4-48A4-45D9-BB79-03C27D3FA591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LinFactNeighborX="-22239" custLinFactNeighborY="-4553">
        <dgm:presLayoutVars>
          <dgm:bulletEnabled val="1"/>
        </dgm:presLayoutVars>
      </dgm:prSet>
      <dgm:spPr/>
    </dgm:pt>
  </dgm:ptLst>
  <dgm:cxnLst>
    <dgm:cxn modelId="{D0144001-65B5-4503-8061-CCF636A811CA}" srcId="{D86D676A-2522-476C-91A7-703FC23F9727}" destId="{2B17B16C-9D1B-48D3-8A41-2DBD3D1104D8}" srcOrd="4" destOrd="0" parTransId="{E3AB10DD-9120-4FDA-B605-E246BB710F5B}" sibTransId="{D44E7D8F-4998-45D8-BAB7-01A51D164BEA}"/>
    <dgm:cxn modelId="{8A2BC612-5D26-4549-B66E-4C2B2539FFA4}" type="presOf" srcId="{C9282E00-BE4A-430E-90C4-7506550230C6}" destId="{92E15EC2-3A66-437E-8081-B37C53418BD3}" srcOrd="0" destOrd="5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5A598F1B-7A49-4CC5-967A-45D2CD0FB5B0}" srcId="{D86D676A-2522-476C-91A7-703FC23F9727}" destId="{953A48E8-9947-43C1-A694-1AAB7AD45C8F}" srcOrd="8" destOrd="0" parTransId="{A5725D44-657D-4F4A-AD42-2FC955801A03}" sibTransId="{AC15B1BE-75ED-43B3-97B7-2B79014379D2}"/>
    <dgm:cxn modelId="{09362E1C-90EE-4ED7-85B4-9982F05FEA58}" srcId="{D86D676A-2522-476C-91A7-703FC23F9727}" destId="{E685923F-AF5F-43A1-9614-C558E5679314}" srcOrd="10" destOrd="0" parTransId="{7E31A27D-E114-422C-A3D6-E98A81545604}" sibTransId="{41D100C3-E103-4659-BE56-FACB635D4335}"/>
    <dgm:cxn modelId="{9A5DC622-788C-4051-A0D2-78C02594A917}" srcId="{D86D676A-2522-476C-91A7-703FC23F9727}" destId="{04C4C59A-0076-4BFF-92BC-D8DAF8EBB5D1}" srcOrd="9" destOrd="0" parTransId="{8AA2211C-8F51-48FA-9600-0BF523D6026D}" sibTransId="{95D301AC-806E-4E78-A6D5-E5ADB252E9FD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40668138-81D1-4D09-AD5E-B4B0334826D1}" type="presOf" srcId="{9586E962-5C85-423E-9BAC-5EAAE1EF802A}" destId="{92E15EC2-3A66-437E-8081-B37C53418BD3}" srcOrd="0" destOrd="3" presId="urn:microsoft.com/office/officeart/2005/8/layout/vList2"/>
    <dgm:cxn modelId="{33331C4F-B54A-494A-9EF3-DA6F1CBC4405}" type="presOf" srcId="{2B17B16C-9D1B-48D3-8A41-2DBD3D1104D8}" destId="{92E15EC2-3A66-437E-8081-B37C53418BD3}" srcOrd="0" destOrd="4" presId="urn:microsoft.com/office/officeart/2005/8/layout/vList2"/>
    <dgm:cxn modelId="{7E030E55-384F-473C-9F6E-49D925E0F841}" type="presOf" srcId="{953A48E8-9947-43C1-A694-1AAB7AD45C8F}" destId="{92E15EC2-3A66-437E-8081-B37C53418BD3}" srcOrd="0" destOrd="8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5FCC2060-714D-40E5-ABC1-4B00FA7C236A}" type="presOf" srcId="{04C4C59A-0076-4BFF-92BC-D8DAF8EBB5D1}" destId="{92E15EC2-3A66-437E-8081-B37C53418BD3}" srcOrd="0" destOrd="9" presId="urn:microsoft.com/office/officeart/2005/8/layout/vList2"/>
    <dgm:cxn modelId="{7325FD63-5A07-4E15-938A-5CACCA8030FA}" type="presOf" srcId="{C6ECCCDF-8BB6-462D-8EA6-4E7407D254D4}" destId="{92E15EC2-3A66-437E-8081-B37C53418BD3}" srcOrd="0" destOrd="1" presId="urn:microsoft.com/office/officeart/2005/8/layout/vList2"/>
    <dgm:cxn modelId="{014B336B-21AC-461E-A5F7-66FA8E3AD2AD}" srcId="{D86D676A-2522-476C-91A7-703FC23F9727}" destId="{C6ECCCDF-8BB6-462D-8EA6-4E7407D254D4}" srcOrd="1" destOrd="0" parTransId="{91721125-3974-47CD-8C2C-265906C1580C}" sibTransId="{3BEC98B9-9897-4E32-B81B-87127DBF2FB1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10" presId="urn:microsoft.com/office/officeart/2005/8/layout/vList2"/>
    <dgm:cxn modelId="{1505CC95-E247-4202-BCD9-E6325D08620A}" srcId="{D86D676A-2522-476C-91A7-703FC23F9727}" destId="{2AE54E7D-202A-452B-9253-0B091173EAC6}" srcOrd="7" destOrd="0" parTransId="{82CB436F-4DD3-490A-9934-5FFA8C405798}" sibTransId="{E6AF4FE5-64EF-439A-A3FE-D3F334A4E79A}"/>
    <dgm:cxn modelId="{192EEEA9-AEA5-4A90-B786-392913E6F4FC}" type="presOf" srcId="{7CAB026B-995B-486E-AB5D-4AA9BC906655}" destId="{92E15EC2-3A66-437E-8081-B37C53418BD3}" srcOrd="0" destOrd="2" presId="urn:microsoft.com/office/officeart/2005/8/layout/vList2"/>
    <dgm:cxn modelId="{D37F9CB4-48A4-45D9-BB79-03C27D3FA591}" srcId="{D86D676A-2522-476C-91A7-703FC23F9727}" destId="{1A877B35-C0B1-4D77-9B36-2A8F33935FA2}" srcOrd="6" destOrd="0" parTransId="{6253B3B7-2A3E-464E-8D21-632C695C455F}" sibTransId="{E6A85844-2261-4DC6-AFE1-8380C6E4F81F}"/>
    <dgm:cxn modelId="{83983BC2-E6CA-4CAD-A583-76D759EFC9E4}" srcId="{D86D676A-2522-476C-91A7-703FC23F9727}" destId="{7CAB026B-995B-486E-AB5D-4AA9BC906655}" srcOrd="2" destOrd="0" parTransId="{8C9DABED-6CF1-480A-AA7E-EF044A031695}" sibTransId="{39902C80-7A16-4949-8058-1E22CD832174}"/>
    <dgm:cxn modelId="{B02A4CC6-72BC-470A-BDF7-E8C26E55CA99}" srcId="{D86D676A-2522-476C-91A7-703FC23F9727}" destId="{9586E962-5C85-423E-9BAC-5EAAE1EF802A}" srcOrd="3" destOrd="0" parTransId="{C38FAF01-A125-49F5-8D27-D2F1F0B0AD93}" sibTransId="{3B40CF73-4477-4CBC-80E2-9B3F9735BCEC}"/>
    <dgm:cxn modelId="{F5B631D5-097B-4F11-9469-46544122BCD2}" srcId="{D86D676A-2522-476C-91A7-703FC23F9727}" destId="{C9282E00-BE4A-430E-90C4-7506550230C6}" srcOrd="5" destOrd="0" parTransId="{6AF83EA5-B30F-4FD3-8EDA-DAAF251D23C0}" sibTransId="{94A0A260-E9A9-4BAF-8BCE-A7A9FC60E8DB}"/>
    <dgm:cxn modelId="{BD98DFE1-FD09-498E-BECD-9BCF45E020B2}" type="presOf" srcId="{2AE54E7D-202A-452B-9253-0B091173EAC6}" destId="{92E15EC2-3A66-437E-8081-B37C53418BD3}" srcOrd="0" destOrd="7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782435FB-6A19-4532-AA7F-8BC83270331B}" type="presOf" srcId="{1A877B35-C0B1-4D77-9B36-2A8F33935FA2}" destId="{92E15EC2-3A66-437E-8081-B37C53418BD3}" srcOrd="0" destOrd="6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Key Business Concepts – Example of Tableau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</a:t>
          </a:r>
          <a:r>
            <a:rPr lang="en-US" b="1"/>
            <a:t>. Business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33378357-B293-49B0-953D-47F366059C0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Tableau operates as a </a:t>
          </a:r>
          <a:r>
            <a:rPr lang="en-US" b="1"/>
            <a:t>data visualization and analytics platform</a:t>
          </a:r>
          <a:r>
            <a:rPr lang="en-US"/>
            <a:t>, enabling users to transform raw data into actionable insights.</a:t>
          </a:r>
        </a:p>
      </dgm:t>
    </dgm:pt>
    <dgm:pt modelId="{8A47EEE8-1B68-40A4-8B35-FCFAAE755C15}" type="parTrans" cxnId="{C9F043B1-82FD-446F-86E9-33BACA53F1DB}">
      <dgm:prSet/>
      <dgm:spPr/>
      <dgm:t>
        <a:bodyPr/>
        <a:lstStyle/>
        <a:p>
          <a:endParaRPr lang="en-US"/>
        </a:p>
      </dgm:t>
    </dgm:pt>
    <dgm:pt modelId="{B1C76334-65F3-4689-BD32-B07F839019F9}" type="sibTrans" cxnId="{C9F043B1-82FD-446F-86E9-33BACA53F1DB}">
      <dgm:prSet/>
      <dgm:spPr/>
      <dgm:t>
        <a:bodyPr/>
        <a:lstStyle/>
        <a:p>
          <a:endParaRPr lang="en-US"/>
        </a:p>
      </dgm:t>
    </dgm:pt>
    <dgm:pt modelId="{A96109AE-13FF-4ED9-A4B0-C89718BDA3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It offers a </a:t>
          </a:r>
          <a:r>
            <a:rPr lang="en-US" b="1"/>
            <a:t>software-as-a-service (SaaS)</a:t>
          </a:r>
          <a:r>
            <a:rPr lang="en-US"/>
            <a:t> model alongside perpetual licensing options for enterprises.</a:t>
          </a:r>
        </a:p>
      </dgm:t>
    </dgm:pt>
    <dgm:pt modelId="{F8943145-D6D3-44F8-98FF-0B9B66E9E881}" type="parTrans" cxnId="{47CA6C02-5F9A-4DAA-831C-991C3E94AC15}">
      <dgm:prSet/>
      <dgm:spPr/>
      <dgm:t>
        <a:bodyPr/>
        <a:lstStyle/>
        <a:p>
          <a:endParaRPr lang="en-US"/>
        </a:p>
      </dgm:t>
    </dgm:pt>
    <dgm:pt modelId="{BDDC0CA8-CACE-478B-A6D5-5A801C06387B}" type="sibTrans" cxnId="{47CA6C02-5F9A-4DAA-831C-991C3E94AC15}">
      <dgm:prSet/>
      <dgm:spPr/>
      <dgm:t>
        <a:bodyPr/>
        <a:lstStyle/>
        <a:p>
          <a:endParaRPr lang="en-US"/>
        </a:p>
      </dgm:t>
    </dgm:pt>
    <dgm:pt modelId="{02F9403C-DCE3-4FC3-8880-484C19973FB9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2. Revenue Model</a:t>
          </a:r>
          <a:r>
            <a:rPr lang="en-US" dirty="0"/>
            <a:t>:</a:t>
          </a:r>
        </a:p>
      </dgm:t>
    </dgm:pt>
    <dgm:pt modelId="{08AA1246-FAF0-4035-BFD7-17B9B28F32CA}" type="parTrans" cxnId="{75891C80-3C94-4457-9586-071EB9DDF1C8}">
      <dgm:prSet/>
      <dgm:spPr/>
      <dgm:t>
        <a:bodyPr/>
        <a:lstStyle/>
        <a:p>
          <a:endParaRPr lang="en-US"/>
        </a:p>
      </dgm:t>
    </dgm:pt>
    <dgm:pt modelId="{7F3458D5-BFA5-4A6D-A4C6-488A356FDCBD}" type="sibTrans" cxnId="{75891C80-3C94-4457-9586-071EB9DDF1C8}">
      <dgm:prSet/>
      <dgm:spPr/>
      <dgm:t>
        <a:bodyPr/>
        <a:lstStyle/>
        <a:p>
          <a:endParaRPr lang="en-US"/>
        </a:p>
      </dgm:t>
    </dgm:pt>
    <dgm:pt modelId="{15F405EB-39BB-4625-8087-607C3BCA6A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Revenue is generated through </a:t>
          </a:r>
          <a:r>
            <a:rPr lang="en-US" b="1"/>
            <a:t>subscription plans</a:t>
          </a:r>
          <a:r>
            <a:rPr lang="en-US"/>
            <a:t> (monthly or annual) for individual users, teams, and enterprises.</a:t>
          </a:r>
        </a:p>
      </dgm:t>
    </dgm:pt>
    <dgm:pt modelId="{17900550-6443-4671-BE85-7872AE536E6B}" type="parTrans" cxnId="{A96A67C7-DC2A-4A18-9D67-A6E4476F1BED}">
      <dgm:prSet/>
      <dgm:spPr/>
      <dgm:t>
        <a:bodyPr/>
        <a:lstStyle/>
        <a:p>
          <a:endParaRPr lang="en-US"/>
        </a:p>
      </dgm:t>
    </dgm:pt>
    <dgm:pt modelId="{FF391D37-320F-4DB0-9F02-2B319011CD29}" type="sibTrans" cxnId="{A96A67C7-DC2A-4A18-9D67-A6E4476F1BED}">
      <dgm:prSet/>
      <dgm:spPr/>
      <dgm:t>
        <a:bodyPr/>
        <a:lstStyle/>
        <a:p>
          <a:endParaRPr lang="en-US"/>
        </a:p>
      </dgm:t>
    </dgm:pt>
    <dgm:pt modelId="{8DF4731E-6331-4367-A13F-067B158C4C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Additional income streams include </a:t>
          </a:r>
          <a:r>
            <a:rPr lang="en-US" b="1"/>
            <a:t>training services</a:t>
          </a:r>
          <a:r>
            <a:rPr lang="en-US"/>
            <a:t>, </a:t>
          </a:r>
          <a:r>
            <a:rPr lang="en-US" b="1"/>
            <a:t>consulting</a:t>
          </a:r>
          <a:r>
            <a:rPr lang="en-US"/>
            <a:t>, and </a:t>
          </a:r>
          <a:r>
            <a:rPr lang="en-US" b="1"/>
            <a:t>custom integrations</a:t>
          </a:r>
          <a:r>
            <a:rPr lang="en-US"/>
            <a:t> for large organizations.</a:t>
          </a:r>
        </a:p>
      </dgm:t>
    </dgm:pt>
    <dgm:pt modelId="{D25D545E-676A-47ED-9360-AD49BCCD399E}" type="parTrans" cxnId="{B5D6188F-BACE-4EF1-8DF5-5675401DCDF9}">
      <dgm:prSet/>
      <dgm:spPr/>
      <dgm:t>
        <a:bodyPr/>
        <a:lstStyle/>
        <a:p>
          <a:endParaRPr lang="en-US"/>
        </a:p>
      </dgm:t>
    </dgm:pt>
    <dgm:pt modelId="{24E3B813-5087-4167-B6B6-22D8477C2349}" type="sibTrans" cxnId="{B5D6188F-BACE-4EF1-8DF5-5675401DCDF9}">
      <dgm:prSet/>
      <dgm:spPr/>
      <dgm:t>
        <a:bodyPr/>
        <a:lstStyle/>
        <a:p>
          <a:endParaRPr lang="en-US"/>
        </a:p>
      </dgm:t>
    </dgm:pt>
    <dgm:pt modelId="{C93C5D65-5405-4B35-BEAF-61814F83DAD5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Value Proposition</a:t>
          </a:r>
          <a:r>
            <a:rPr lang="en-US" dirty="0"/>
            <a:t>:</a:t>
          </a:r>
        </a:p>
      </dgm:t>
    </dgm:pt>
    <dgm:pt modelId="{7D357429-3EC3-4F33-9582-74EAFBCE95F2}" type="parTrans" cxnId="{B0D8A56E-919B-4CE3-ACB2-4675783F13DE}">
      <dgm:prSet/>
      <dgm:spPr/>
      <dgm:t>
        <a:bodyPr/>
        <a:lstStyle/>
        <a:p>
          <a:endParaRPr lang="en-US"/>
        </a:p>
      </dgm:t>
    </dgm:pt>
    <dgm:pt modelId="{3529A3FE-82FF-42AC-85E9-8EC2808D34EA}" type="sibTrans" cxnId="{B0D8A56E-919B-4CE3-ACB2-4675783F13DE}">
      <dgm:prSet/>
      <dgm:spPr/>
      <dgm:t>
        <a:bodyPr/>
        <a:lstStyle/>
        <a:p>
          <a:endParaRPr lang="en-US"/>
        </a:p>
      </dgm:t>
    </dgm:pt>
    <dgm:pt modelId="{4B83D439-C168-4CD9-86A9-B3E7D0C6A8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Provides </a:t>
          </a:r>
          <a:r>
            <a:rPr lang="en-US" b="1"/>
            <a:t>intuitive and interactive tools</a:t>
          </a:r>
          <a:r>
            <a:rPr lang="en-US"/>
            <a:t> to create visually engaging dashboards and reports without requiring deep technical expertise.</a:t>
          </a:r>
        </a:p>
      </dgm:t>
    </dgm:pt>
    <dgm:pt modelId="{467E0953-721C-4E00-BE22-842195EF51B7}" type="parTrans" cxnId="{FA1EDA69-46BF-4946-8CEC-EAB249F7492C}">
      <dgm:prSet/>
      <dgm:spPr/>
      <dgm:t>
        <a:bodyPr/>
        <a:lstStyle/>
        <a:p>
          <a:endParaRPr lang="en-US"/>
        </a:p>
      </dgm:t>
    </dgm:pt>
    <dgm:pt modelId="{4AFC4761-47C7-465D-90C3-E2B4F570A486}" type="sibTrans" cxnId="{FA1EDA69-46BF-4946-8CEC-EAB249F7492C}">
      <dgm:prSet/>
      <dgm:spPr/>
      <dgm:t>
        <a:bodyPr/>
        <a:lstStyle/>
        <a:p>
          <a:endParaRPr lang="en-US"/>
        </a:p>
      </dgm:t>
    </dgm:pt>
    <dgm:pt modelId="{428ED672-B97D-4EDF-9A32-12EE027E55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Offers </a:t>
          </a:r>
          <a:r>
            <a:rPr lang="en-US" b="1"/>
            <a:t>real-time data connectivity</a:t>
          </a:r>
          <a:r>
            <a:rPr lang="en-US"/>
            <a:t> and integration with various data sources, ensuring flexibility for users.</a:t>
          </a:r>
        </a:p>
      </dgm:t>
    </dgm:pt>
    <dgm:pt modelId="{BB97A030-AEF3-4676-994F-7267142D8D43}" type="parTrans" cxnId="{CF3C3E2A-9DE0-4C7E-99CB-ACD8994F8AD7}">
      <dgm:prSet/>
      <dgm:spPr/>
      <dgm:t>
        <a:bodyPr/>
        <a:lstStyle/>
        <a:p>
          <a:endParaRPr lang="en-US"/>
        </a:p>
      </dgm:t>
    </dgm:pt>
    <dgm:pt modelId="{BDFD88AE-4728-4826-AEFF-EAE96128034A}" type="sibTrans" cxnId="{CF3C3E2A-9DE0-4C7E-99CB-ACD8994F8AD7}">
      <dgm:prSet/>
      <dgm:spPr/>
      <dgm:t>
        <a:bodyPr/>
        <a:lstStyle/>
        <a:p>
          <a:endParaRPr lang="en-US"/>
        </a:p>
      </dgm:t>
    </dgm:pt>
    <dgm:pt modelId="{6AC49A16-23EE-4293-A7A2-76E85BE408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Supports </a:t>
          </a:r>
          <a:r>
            <a:rPr lang="en-US" b="1" dirty="0"/>
            <a:t>AI-driven insights</a:t>
          </a:r>
          <a:r>
            <a:rPr lang="en-US" dirty="0"/>
            <a:t> with features like automated data prep, predictive analytics, and natural language processing (NLP) for query handling.</a:t>
          </a:r>
        </a:p>
      </dgm:t>
    </dgm:pt>
    <dgm:pt modelId="{74235680-C543-493B-BFD5-6FD4D80CFAA1}" type="parTrans" cxnId="{46BD1075-F389-4306-9124-A1E122DEC754}">
      <dgm:prSet/>
      <dgm:spPr/>
      <dgm:t>
        <a:bodyPr/>
        <a:lstStyle/>
        <a:p>
          <a:endParaRPr lang="en-US"/>
        </a:p>
      </dgm:t>
    </dgm:pt>
    <dgm:pt modelId="{A180A39E-DB76-4ABF-864D-8F4F644EF433}" type="sibTrans" cxnId="{46BD1075-F389-4306-9124-A1E122DEC754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LinFactNeighborX="-22239" custLinFactNeighborY="-4553">
        <dgm:presLayoutVars>
          <dgm:bulletEnabled val="1"/>
        </dgm:presLayoutVars>
      </dgm:prSet>
      <dgm:spPr/>
    </dgm:pt>
  </dgm:ptLst>
  <dgm:cxnLst>
    <dgm:cxn modelId="{47CA6C02-5F9A-4DAA-831C-991C3E94AC15}" srcId="{D86D676A-2522-476C-91A7-703FC23F9727}" destId="{A96109AE-13FF-4ED9-A4B0-C89718BDA3C9}" srcOrd="2" destOrd="0" parTransId="{F8943145-D6D3-44F8-98FF-0B9B66E9E881}" sibTransId="{BDDC0CA8-CACE-478B-A6D5-5A801C06387B}"/>
    <dgm:cxn modelId="{F3B89604-3CA0-4F96-B864-FD6A864D0176}" type="presOf" srcId="{8DF4731E-6331-4367-A13F-067B158C4C61}" destId="{92E15EC2-3A66-437E-8081-B37C53418BD3}" srcOrd="0" destOrd="5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0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59B2A923-32AA-4658-A436-FA23C3BDCE93}" type="presOf" srcId="{4B83D439-C168-4CD9-86A9-B3E7D0C6A863}" destId="{92E15EC2-3A66-437E-8081-B37C53418BD3}" srcOrd="0" destOrd="7" presId="urn:microsoft.com/office/officeart/2005/8/layout/vList2"/>
    <dgm:cxn modelId="{CF3C3E2A-9DE0-4C7E-99CB-ACD8994F8AD7}" srcId="{D86D676A-2522-476C-91A7-703FC23F9727}" destId="{428ED672-B97D-4EDF-9A32-12EE027E55D9}" srcOrd="8" destOrd="0" parTransId="{BB97A030-AEF3-4676-994F-7267142D8D43}" sibTransId="{BDFD88AE-4728-4826-AEFF-EAE96128034A}"/>
    <dgm:cxn modelId="{431ED451-8E5C-4A2F-971A-513F226167E1}" type="presOf" srcId="{C93C5D65-5405-4B35-BEAF-61814F83DAD5}" destId="{92E15EC2-3A66-437E-8081-B37C53418BD3}" srcOrd="0" destOrd="6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DED4D665-0F69-4093-9299-C81E75A66F08}" type="presOf" srcId="{02F9403C-DCE3-4FC3-8880-484C19973FB9}" destId="{92E15EC2-3A66-437E-8081-B37C53418BD3}" srcOrd="0" destOrd="3" presId="urn:microsoft.com/office/officeart/2005/8/layout/vList2"/>
    <dgm:cxn modelId="{FA1EDA69-46BF-4946-8CEC-EAB249F7492C}" srcId="{D86D676A-2522-476C-91A7-703FC23F9727}" destId="{4B83D439-C168-4CD9-86A9-B3E7D0C6A863}" srcOrd="7" destOrd="0" parTransId="{467E0953-721C-4E00-BE22-842195EF51B7}" sibTransId="{4AFC4761-47C7-465D-90C3-E2B4F570A486}"/>
    <dgm:cxn modelId="{B0D8A56E-919B-4CE3-ACB2-4675783F13DE}" srcId="{D86D676A-2522-476C-91A7-703FC23F9727}" destId="{C93C5D65-5405-4B35-BEAF-61814F83DAD5}" srcOrd="6" destOrd="0" parTransId="{7D357429-3EC3-4F33-9582-74EAFBCE95F2}" sibTransId="{3529A3FE-82FF-42AC-85E9-8EC2808D34EA}"/>
    <dgm:cxn modelId="{367D9072-04BF-42F0-A0C5-B49B532CDF2E}" type="presOf" srcId="{428ED672-B97D-4EDF-9A32-12EE027E55D9}" destId="{92E15EC2-3A66-437E-8081-B37C53418BD3}" srcOrd="0" destOrd="8" presId="urn:microsoft.com/office/officeart/2005/8/layout/vList2"/>
    <dgm:cxn modelId="{4572B874-36DC-4FF7-866D-9BFD1808FFBA}" type="presOf" srcId="{6AC49A16-23EE-4293-A7A2-76E85BE4082E}" destId="{92E15EC2-3A66-437E-8081-B37C53418BD3}" srcOrd="0" destOrd="9" presId="urn:microsoft.com/office/officeart/2005/8/layout/vList2"/>
    <dgm:cxn modelId="{46BD1075-F389-4306-9124-A1E122DEC754}" srcId="{D86D676A-2522-476C-91A7-703FC23F9727}" destId="{6AC49A16-23EE-4293-A7A2-76E85BE4082E}" srcOrd="9" destOrd="0" parTransId="{74235680-C543-493B-BFD5-6FD4D80CFAA1}" sibTransId="{A180A39E-DB76-4ABF-864D-8F4F644EF433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75891C80-3C94-4457-9586-071EB9DDF1C8}" srcId="{D86D676A-2522-476C-91A7-703FC23F9727}" destId="{02F9403C-DCE3-4FC3-8880-484C19973FB9}" srcOrd="3" destOrd="0" parTransId="{08AA1246-FAF0-4035-BFD7-17B9B28F32CA}" sibTransId="{7F3458D5-BFA5-4A6D-A4C6-488A356FDCBD}"/>
    <dgm:cxn modelId="{155A8B85-DF5A-4183-9AA2-5648E3353D8B}" type="presOf" srcId="{15F405EB-39BB-4625-8087-607C3BCA6ACD}" destId="{92E15EC2-3A66-437E-8081-B37C53418BD3}" srcOrd="0" destOrd="4" presId="urn:microsoft.com/office/officeart/2005/8/layout/vList2"/>
    <dgm:cxn modelId="{5589D085-D389-4858-AABA-FC5AA3EF0004}" type="presOf" srcId="{E685923F-AF5F-43A1-9614-C558E5679314}" destId="{92E15EC2-3A66-437E-8081-B37C53418BD3}" srcOrd="0" destOrd="10" presId="urn:microsoft.com/office/officeart/2005/8/layout/vList2"/>
    <dgm:cxn modelId="{B5D6188F-BACE-4EF1-8DF5-5675401DCDF9}" srcId="{D86D676A-2522-476C-91A7-703FC23F9727}" destId="{8DF4731E-6331-4367-A13F-067B158C4C61}" srcOrd="5" destOrd="0" parTransId="{D25D545E-676A-47ED-9360-AD49BCCD399E}" sibTransId="{24E3B813-5087-4167-B6B6-22D8477C2349}"/>
    <dgm:cxn modelId="{7794A6AD-B2F6-49E7-B3FC-A0A10142BD7B}" type="presOf" srcId="{A96109AE-13FF-4ED9-A4B0-C89718BDA3C9}" destId="{92E15EC2-3A66-437E-8081-B37C53418BD3}" srcOrd="0" destOrd="2" presId="urn:microsoft.com/office/officeart/2005/8/layout/vList2"/>
    <dgm:cxn modelId="{C9F043B1-82FD-446F-86E9-33BACA53F1DB}" srcId="{D86D676A-2522-476C-91A7-703FC23F9727}" destId="{33378357-B293-49B0-953D-47F366059C0E}" srcOrd="1" destOrd="0" parTransId="{8A47EEE8-1B68-40A4-8B35-FCFAAE755C15}" sibTransId="{B1C76334-65F3-4689-BD32-B07F839019F9}"/>
    <dgm:cxn modelId="{A96A67C7-DC2A-4A18-9D67-A6E4476F1BED}" srcId="{D86D676A-2522-476C-91A7-703FC23F9727}" destId="{15F405EB-39BB-4625-8087-607C3BCA6ACD}" srcOrd="4" destOrd="0" parTransId="{17900550-6443-4671-BE85-7872AE536E6B}" sibTransId="{FF391D37-320F-4DB0-9F02-2B319011CD29}"/>
    <dgm:cxn modelId="{CD859CEF-4024-4C32-8A3F-119701D9356B}" type="presOf" srcId="{33378357-B293-49B0-953D-47F366059C0E}" destId="{92E15EC2-3A66-437E-8081-B37C53418BD3}" srcOrd="0" destOrd="1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Key Business Concepts – Example of </a:t>
          </a:r>
          <a:r>
            <a:rPr lang="en-US" dirty="0" err="1"/>
            <a:t>DataRobot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/>
            <a:t>1Business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84A62462-0DBD-4067-9320-D69E77415A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DataRobot operates as an </a:t>
          </a:r>
          <a:r>
            <a:rPr lang="en-US" b="1"/>
            <a:t>AI-driven platform for automated machine learning (AutoML)</a:t>
          </a:r>
          <a:r>
            <a:rPr lang="en-US"/>
            <a:t>, enabling businesses to build, deploy, and manage AI models efficiently.</a:t>
          </a:r>
        </a:p>
      </dgm:t>
    </dgm:pt>
    <dgm:pt modelId="{30D0A497-0186-4829-88BC-B72C22D59FFF}" type="parTrans" cxnId="{D60920A8-DCC7-4D43-863B-4CE08F85AA5E}">
      <dgm:prSet/>
      <dgm:spPr/>
      <dgm:t>
        <a:bodyPr/>
        <a:lstStyle/>
        <a:p>
          <a:endParaRPr lang="en-US"/>
        </a:p>
      </dgm:t>
    </dgm:pt>
    <dgm:pt modelId="{78C3AB1B-6579-4535-821A-2F80C66A4D72}" type="sibTrans" cxnId="{D60920A8-DCC7-4D43-863B-4CE08F85AA5E}">
      <dgm:prSet/>
      <dgm:spPr/>
      <dgm:t>
        <a:bodyPr/>
        <a:lstStyle/>
        <a:p>
          <a:endParaRPr lang="en-US"/>
        </a:p>
      </dgm:t>
    </dgm:pt>
    <dgm:pt modelId="{F83221C8-F772-41DC-A30B-7D2AA8D9E8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Targets SMEs and enterprises across industries like finance, healthcare, and retail by providing easy-to-use AI solutions.</a:t>
          </a:r>
        </a:p>
      </dgm:t>
    </dgm:pt>
    <dgm:pt modelId="{D219CCBC-F8D3-4D6F-9D40-F1FC65D18689}" type="parTrans" cxnId="{7810AFA2-7869-4FA8-BE20-22CA057A3899}">
      <dgm:prSet/>
      <dgm:spPr/>
      <dgm:t>
        <a:bodyPr/>
        <a:lstStyle/>
        <a:p>
          <a:endParaRPr lang="en-US"/>
        </a:p>
      </dgm:t>
    </dgm:pt>
    <dgm:pt modelId="{B438FA98-94B1-4BF8-A51E-298079D5B7AB}" type="sibTrans" cxnId="{7810AFA2-7869-4FA8-BE20-22CA057A3899}">
      <dgm:prSet/>
      <dgm:spPr/>
      <dgm:t>
        <a:bodyPr/>
        <a:lstStyle/>
        <a:p>
          <a:endParaRPr lang="en-US"/>
        </a:p>
      </dgm:t>
    </dgm:pt>
    <dgm:pt modelId="{AC10CF46-9151-43E0-8EA3-DE2019DC3DE7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2. Revenue Model</a:t>
          </a:r>
          <a:r>
            <a:rPr lang="en-US" dirty="0"/>
            <a:t>:</a:t>
          </a:r>
        </a:p>
      </dgm:t>
    </dgm:pt>
    <dgm:pt modelId="{18A3C729-B7C6-402D-B342-2021EE97609B}" type="parTrans" cxnId="{04199F14-3128-4827-8A7D-901009E4D171}">
      <dgm:prSet/>
      <dgm:spPr/>
      <dgm:t>
        <a:bodyPr/>
        <a:lstStyle/>
        <a:p>
          <a:endParaRPr lang="en-US"/>
        </a:p>
      </dgm:t>
    </dgm:pt>
    <dgm:pt modelId="{F1820EA6-675D-4F53-8CC1-6F2B7488D47D}" type="sibTrans" cxnId="{04199F14-3128-4827-8A7D-901009E4D171}">
      <dgm:prSet/>
      <dgm:spPr/>
      <dgm:t>
        <a:bodyPr/>
        <a:lstStyle/>
        <a:p>
          <a:endParaRPr lang="en-US"/>
        </a:p>
      </dgm:t>
    </dgm:pt>
    <dgm:pt modelId="{03E60FCF-8AF0-4A49-9B58-B674E29B9A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Subscription plans</a:t>
          </a:r>
          <a:r>
            <a:rPr lang="en-US"/>
            <a:t>: Offers tiered pricing based on features and user capacity, making it accessible to businesses of all sizes.</a:t>
          </a:r>
        </a:p>
      </dgm:t>
    </dgm:pt>
    <dgm:pt modelId="{382080DD-E4E7-4524-A74F-C37D4CA23527}" type="parTrans" cxnId="{D937C5E9-C3CB-4A79-BE3F-7C62F29C665A}">
      <dgm:prSet/>
      <dgm:spPr/>
      <dgm:t>
        <a:bodyPr/>
        <a:lstStyle/>
        <a:p>
          <a:endParaRPr lang="en-US"/>
        </a:p>
      </dgm:t>
    </dgm:pt>
    <dgm:pt modelId="{9FDB43BA-7FCA-4BAC-9307-79320DED4184}" type="sibTrans" cxnId="{D937C5E9-C3CB-4A79-BE3F-7C62F29C665A}">
      <dgm:prSet/>
      <dgm:spPr/>
      <dgm:t>
        <a:bodyPr/>
        <a:lstStyle/>
        <a:p>
          <a:endParaRPr lang="en-US"/>
        </a:p>
      </dgm:t>
    </dgm:pt>
    <dgm:pt modelId="{F6428156-E739-44FA-BB68-6C55763361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Professional services</a:t>
          </a:r>
          <a:r>
            <a:rPr lang="en-US"/>
            <a:t>: Provides consulting, custom AI model development, and training for companies integrating AI into their workflows.</a:t>
          </a:r>
        </a:p>
      </dgm:t>
    </dgm:pt>
    <dgm:pt modelId="{1A5615F8-7EB2-4AB2-94E4-0B10ED9804B7}" type="parTrans" cxnId="{9FAB0858-9C4C-4A1A-9B9B-18EBBB4531D5}">
      <dgm:prSet/>
      <dgm:spPr/>
      <dgm:t>
        <a:bodyPr/>
        <a:lstStyle/>
        <a:p>
          <a:endParaRPr lang="en-US"/>
        </a:p>
      </dgm:t>
    </dgm:pt>
    <dgm:pt modelId="{17DD8AB5-F0F5-47B7-8501-601A4FADF2A2}" type="sibTrans" cxnId="{9FAB0858-9C4C-4A1A-9B9B-18EBBB4531D5}">
      <dgm:prSet/>
      <dgm:spPr/>
      <dgm:t>
        <a:bodyPr/>
        <a:lstStyle/>
        <a:p>
          <a:endParaRPr lang="en-US"/>
        </a:p>
      </dgm:t>
    </dgm:pt>
    <dgm:pt modelId="{4D95EF43-E5FF-44BD-93A6-A40E552E3B5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Partnerships</a:t>
          </a:r>
          <a:r>
            <a:rPr lang="en-US"/>
            <a:t>: Collaborates with cloud service providers and software integrators to enhance reach and functionality.</a:t>
          </a:r>
        </a:p>
      </dgm:t>
    </dgm:pt>
    <dgm:pt modelId="{118CB64C-C6E3-4C4D-827C-0282604B62C2}" type="parTrans" cxnId="{834762F0-7B9F-4A58-B61F-4D47FB891C35}">
      <dgm:prSet/>
      <dgm:spPr/>
      <dgm:t>
        <a:bodyPr/>
        <a:lstStyle/>
        <a:p>
          <a:endParaRPr lang="en-US"/>
        </a:p>
      </dgm:t>
    </dgm:pt>
    <dgm:pt modelId="{90336C14-B169-4A4A-9D22-E61C057DF623}" type="sibTrans" cxnId="{834762F0-7B9F-4A58-B61F-4D47FB891C35}">
      <dgm:prSet/>
      <dgm:spPr/>
      <dgm:t>
        <a:bodyPr/>
        <a:lstStyle/>
        <a:p>
          <a:endParaRPr lang="en-US"/>
        </a:p>
      </dgm:t>
    </dgm:pt>
    <dgm:pt modelId="{14022ACE-04B7-42D3-9C4A-5399323FA61B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Value Proposition</a:t>
          </a:r>
          <a:r>
            <a:rPr lang="en-US" dirty="0"/>
            <a:t>:</a:t>
          </a:r>
        </a:p>
      </dgm:t>
    </dgm:pt>
    <dgm:pt modelId="{B5BB128C-4A59-4940-A305-8CCCB2315B08}" type="parTrans" cxnId="{F98EB0C2-98A6-485A-8D15-2732044BDBBC}">
      <dgm:prSet/>
      <dgm:spPr/>
      <dgm:t>
        <a:bodyPr/>
        <a:lstStyle/>
        <a:p>
          <a:endParaRPr lang="en-US"/>
        </a:p>
      </dgm:t>
    </dgm:pt>
    <dgm:pt modelId="{05FDFED0-9A10-4562-9711-CCF96131B656}" type="sibTrans" cxnId="{F98EB0C2-98A6-485A-8D15-2732044BDBBC}">
      <dgm:prSet/>
      <dgm:spPr/>
      <dgm:t>
        <a:bodyPr/>
        <a:lstStyle/>
        <a:p>
          <a:endParaRPr lang="en-US"/>
        </a:p>
      </dgm:t>
    </dgm:pt>
    <dgm:pt modelId="{6DEBEBE3-E636-4041-A1F8-C687683CE0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Delivers </a:t>
          </a:r>
          <a:r>
            <a:rPr lang="en-US" b="1"/>
            <a:t>automated AI model development</a:t>
          </a:r>
          <a:r>
            <a:rPr lang="en-US"/>
            <a:t>, allowing businesses to harness the power of AI without requiring a team of data scientists.</a:t>
          </a:r>
        </a:p>
      </dgm:t>
    </dgm:pt>
    <dgm:pt modelId="{941ECF11-9E4F-4145-A7CC-F470C9709BE7}" type="parTrans" cxnId="{02BB1B4A-5D33-492B-82CF-2DCFB87C9969}">
      <dgm:prSet/>
      <dgm:spPr/>
      <dgm:t>
        <a:bodyPr/>
        <a:lstStyle/>
        <a:p>
          <a:endParaRPr lang="en-US"/>
        </a:p>
      </dgm:t>
    </dgm:pt>
    <dgm:pt modelId="{7BB47E21-666A-4E1F-B517-553AFE6B85E6}" type="sibTrans" cxnId="{02BB1B4A-5D33-492B-82CF-2DCFB87C9969}">
      <dgm:prSet/>
      <dgm:spPr/>
      <dgm:t>
        <a:bodyPr/>
        <a:lstStyle/>
        <a:p>
          <a:endParaRPr lang="en-US"/>
        </a:p>
      </dgm:t>
    </dgm:pt>
    <dgm:pt modelId="{762C1091-630F-4454-BB49-1C6F26EA44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Provides </a:t>
          </a:r>
          <a:r>
            <a:rPr lang="en-US" b="1"/>
            <a:t>end-to-end AI lifecycle management</a:t>
          </a:r>
          <a:r>
            <a:rPr lang="en-US"/>
            <a:t>, from data preparation to deployment, making AI adoption seamless.</a:t>
          </a:r>
        </a:p>
      </dgm:t>
    </dgm:pt>
    <dgm:pt modelId="{51F41DFE-A320-4A71-9413-6791877A2DB6}" type="parTrans" cxnId="{F2FCBF37-A3A5-4CFD-A76A-6D9ABCED4921}">
      <dgm:prSet/>
      <dgm:spPr/>
      <dgm:t>
        <a:bodyPr/>
        <a:lstStyle/>
        <a:p>
          <a:endParaRPr lang="en-US"/>
        </a:p>
      </dgm:t>
    </dgm:pt>
    <dgm:pt modelId="{2CFA4758-B366-481B-85D3-3D5264186B6F}" type="sibTrans" cxnId="{F2FCBF37-A3A5-4CFD-A76A-6D9ABCED4921}">
      <dgm:prSet/>
      <dgm:spPr/>
      <dgm:t>
        <a:bodyPr/>
        <a:lstStyle/>
        <a:p>
          <a:endParaRPr lang="en-US"/>
        </a:p>
      </dgm:t>
    </dgm:pt>
    <dgm:pt modelId="{5E8F21DB-1BB2-4228-829E-F2F5622FED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Ensures </a:t>
          </a:r>
          <a:r>
            <a:rPr lang="en-US" b="1" dirty="0"/>
            <a:t>scalability and adaptability</a:t>
          </a:r>
          <a:r>
            <a:rPr lang="en-US" dirty="0"/>
            <a:t>, enabling businesses to optimize processes and improve decision-making with minimal overhead.</a:t>
          </a:r>
        </a:p>
      </dgm:t>
    </dgm:pt>
    <dgm:pt modelId="{1E8344FE-C2F4-47BC-9B5F-85596DAF0EFE}" type="parTrans" cxnId="{0958333E-4FEC-4C21-8032-CEE0E8B3B8F2}">
      <dgm:prSet/>
      <dgm:spPr/>
      <dgm:t>
        <a:bodyPr/>
        <a:lstStyle/>
        <a:p>
          <a:endParaRPr lang="en-US"/>
        </a:p>
      </dgm:t>
    </dgm:pt>
    <dgm:pt modelId="{0C29FF83-1CFD-43CC-9414-8EF280789071}" type="sibTrans" cxnId="{0958333E-4FEC-4C21-8032-CEE0E8B3B8F2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LinFactNeighborX="-22239" custLinFactNeighborY="-4553">
        <dgm:presLayoutVars>
          <dgm:bulletEnabled val="1"/>
        </dgm:presLayoutVars>
      </dgm:prSet>
      <dgm:spPr/>
    </dgm:pt>
  </dgm:ptLst>
  <dgm:cxnLst>
    <dgm:cxn modelId="{04199F14-3128-4827-8A7D-901009E4D171}" srcId="{D86D676A-2522-476C-91A7-703FC23F9727}" destId="{AC10CF46-9151-43E0-8EA3-DE2019DC3DE7}" srcOrd="3" destOrd="0" parTransId="{18A3C729-B7C6-402D-B342-2021EE97609B}" sibTransId="{F1820EA6-675D-4F53-8CC1-6F2B7488D47D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1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18D96B30-3005-41E3-8D14-C327ED41AF06}" type="presOf" srcId="{AC10CF46-9151-43E0-8EA3-DE2019DC3DE7}" destId="{92E15EC2-3A66-437E-8081-B37C53418BD3}" srcOrd="0" destOrd="3" presId="urn:microsoft.com/office/officeart/2005/8/layout/vList2"/>
    <dgm:cxn modelId="{F2FCBF37-A3A5-4CFD-A76A-6D9ABCED4921}" srcId="{D86D676A-2522-476C-91A7-703FC23F9727}" destId="{762C1091-630F-4454-BB49-1C6F26EA44B6}" srcOrd="9" destOrd="0" parTransId="{51F41DFE-A320-4A71-9413-6791877A2DB6}" sibTransId="{2CFA4758-B366-481B-85D3-3D5264186B6F}"/>
    <dgm:cxn modelId="{0958333E-4FEC-4C21-8032-CEE0E8B3B8F2}" srcId="{D86D676A-2522-476C-91A7-703FC23F9727}" destId="{5E8F21DB-1BB2-4228-829E-F2F5622FED98}" srcOrd="10" destOrd="0" parTransId="{1E8344FE-C2F4-47BC-9B5F-85596DAF0EFE}" sibTransId="{0C29FF83-1CFD-43CC-9414-8EF280789071}"/>
    <dgm:cxn modelId="{18382540-ADA3-4491-86FA-F73BA0180002}" type="presOf" srcId="{4D95EF43-E5FF-44BD-93A6-A40E552E3B51}" destId="{92E15EC2-3A66-437E-8081-B37C53418BD3}" srcOrd="0" destOrd="6" presId="urn:microsoft.com/office/officeart/2005/8/layout/vList2"/>
    <dgm:cxn modelId="{D64EE740-CC21-4E4C-867A-1F4530052E18}" type="presOf" srcId="{5E8F21DB-1BB2-4228-829E-F2F5622FED98}" destId="{92E15EC2-3A66-437E-8081-B37C53418BD3}" srcOrd="0" destOrd="10" presId="urn:microsoft.com/office/officeart/2005/8/layout/vList2"/>
    <dgm:cxn modelId="{02BB1B4A-5D33-492B-82CF-2DCFB87C9969}" srcId="{D86D676A-2522-476C-91A7-703FC23F9727}" destId="{6DEBEBE3-E636-4041-A1F8-C687683CE02E}" srcOrd="8" destOrd="0" parTransId="{941ECF11-9E4F-4145-A7CC-F470C9709BE7}" sibTransId="{7BB47E21-666A-4E1F-B517-553AFE6B85E6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FAB0858-9C4C-4A1A-9B9B-18EBBB4531D5}" srcId="{D86D676A-2522-476C-91A7-703FC23F9727}" destId="{F6428156-E739-44FA-BB68-6C5576336117}" srcOrd="5" destOrd="0" parTransId="{1A5615F8-7EB2-4AB2-94E4-0B10ED9804B7}" sibTransId="{17DD8AB5-F0F5-47B7-8501-601A4FADF2A2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11" presId="urn:microsoft.com/office/officeart/2005/8/layout/vList2"/>
    <dgm:cxn modelId="{60F15C92-BC6C-4982-8BAD-2FBBD11832C5}" type="presOf" srcId="{F6428156-E739-44FA-BB68-6C5576336117}" destId="{92E15EC2-3A66-437E-8081-B37C53418BD3}" srcOrd="0" destOrd="5" presId="urn:microsoft.com/office/officeart/2005/8/layout/vList2"/>
    <dgm:cxn modelId="{D10335A2-9BCB-4B10-9FE7-8CB73BF92D51}" type="presOf" srcId="{84A62462-0DBD-4067-9320-D69E77415AA6}" destId="{92E15EC2-3A66-437E-8081-B37C53418BD3}" srcOrd="0" destOrd="1" presId="urn:microsoft.com/office/officeart/2005/8/layout/vList2"/>
    <dgm:cxn modelId="{7810AFA2-7869-4FA8-BE20-22CA057A3899}" srcId="{D86D676A-2522-476C-91A7-703FC23F9727}" destId="{F83221C8-F772-41DC-A30B-7D2AA8D9E852}" srcOrd="2" destOrd="0" parTransId="{D219CCBC-F8D3-4D6F-9D40-F1FC65D18689}" sibTransId="{B438FA98-94B1-4BF8-A51E-298079D5B7AB}"/>
    <dgm:cxn modelId="{B565E9A3-2448-45C2-BFB2-B6A407841DD2}" type="presOf" srcId="{F83221C8-F772-41DC-A30B-7D2AA8D9E852}" destId="{92E15EC2-3A66-437E-8081-B37C53418BD3}" srcOrd="0" destOrd="2" presId="urn:microsoft.com/office/officeart/2005/8/layout/vList2"/>
    <dgm:cxn modelId="{A2C697A5-E872-4431-B777-F5C11AC92496}" type="presOf" srcId="{14022ACE-04B7-42D3-9C4A-5399323FA61B}" destId="{92E15EC2-3A66-437E-8081-B37C53418BD3}" srcOrd="0" destOrd="7" presId="urn:microsoft.com/office/officeart/2005/8/layout/vList2"/>
    <dgm:cxn modelId="{D60920A8-DCC7-4D43-863B-4CE08F85AA5E}" srcId="{D86D676A-2522-476C-91A7-703FC23F9727}" destId="{84A62462-0DBD-4067-9320-D69E77415AA6}" srcOrd="1" destOrd="0" parTransId="{30D0A497-0186-4829-88BC-B72C22D59FFF}" sibTransId="{78C3AB1B-6579-4535-821A-2F80C66A4D72}"/>
    <dgm:cxn modelId="{F98EB0C2-98A6-485A-8D15-2732044BDBBC}" srcId="{D86D676A-2522-476C-91A7-703FC23F9727}" destId="{14022ACE-04B7-42D3-9C4A-5399323FA61B}" srcOrd="7" destOrd="0" parTransId="{B5BB128C-4A59-4940-A305-8CCCB2315B08}" sibTransId="{05FDFED0-9A10-4562-9711-CCF96131B656}"/>
    <dgm:cxn modelId="{2C5AFDD7-E276-4D5B-9166-F72472ADACDD}" type="presOf" srcId="{762C1091-630F-4454-BB49-1C6F26EA44B6}" destId="{92E15EC2-3A66-437E-8081-B37C53418BD3}" srcOrd="0" destOrd="9" presId="urn:microsoft.com/office/officeart/2005/8/layout/vList2"/>
    <dgm:cxn modelId="{AD5E60E9-6E84-4A01-9744-50F71A31F3D8}" type="presOf" srcId="{03E60FCF-8AF0-4A49-9B58-B674E29B9ABF}" destId="{92E15EC2-3A66-437E-8081-B37C53418BD3}" srcOrd="0" destOrd="4" presId="urn:microsoft.com/office/officeart/2005/8/layout/vList2"/>
    <dgm:cxn modelId="{D937C5E9-C3CB-4A79-BE3F-7C62F29C665A}" srcId="{D86D676A-2522-476C-91A7-703FC23F9727}" destId="{03E60FCF-8AF0-4A49-9B58-B674E29B9ABF}" srcOrd="4" destOrd="0" parTransId="{382080DD-E4E7-4524-A74F-C37D4CA23527}" sibTransId="{9FDB43BA-7FCA-4BAC-9307-79320DED4184}"/>
    <dgm:cxn modelId="{834762F0-7B9F-4A58-B61F-4D47FB891C35}" srcId="{D86D676A-2522-476C-91A7-703FC23F9727}" destId="{4D95EF43-E5FF-44BD-93A6-A40E552E3B51}" srcOrd="6" destOrd="0" parTransId="{118CB64C-C6E3-4C4D-827C-0282604B62C2}" sibTransId="{90336C14-B169-4A4A-9D22-E61C057DF623}"/>
    <dgm:cxn modelId="{845BD8F2-67C3-4086-8572-021499CA6DB0}" type="presOf" srcId="{6DEBEBE3-E636-4041-A1F8-C687683CE02E}" destId="{92E15EC2-3A66-437E-8081-B37C53418BD3}" srcOrd="0" destOrd="8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New 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Origins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9DC3F3A4-9CEA-4F04-B046-30EFF0FFA7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Discussions on new business models gained momentum during the </a:t>
          </a:r>
          <a:r>
            <a:rPr lang="en-US" b="1"/>
            <a:t>Dot.com hype</a:t>
          </a:r>
          <a:r>
            <a:rPr lang="en-US"/>
            <a:t>, emphasizing innovative ways to leverage internet-based opportunities.</a:t>
          </a:r>
        </a:p>
      </dgm:t>
    </dgm:pt>
    <dgm:pt modelId="{DDD9E06F-C38A-4435-B2CD-241B45746495}" type="parTrans" cxnId="{74378CB9-6CB7-40CC-8DDF-17E530A106B4}">
      <dgm:prSet/>
      <dgm:spPr/>
      <dgm:t>
        <a:bodyPr/>
        <a:lstStyle/>
        <a:p>
          <a:endParaRPr lang="en-US"/>
        </a:p>
      </dgm:t>
    </dgm:pt>
    <dgm:pt modelId="{4A9AC5B1-3E16-4083-985D-66E8482629E0}" type="sibTrans" cxnId="{74378CB9-6CB7-40CC-8DDF-17E530A106B4}">
      <dgm:prSet/>
      <dgm:spPr/>
      <dgm:t>
        <a:bodyPr/>
        <a:lstStyle/>
        <a:p>
          <a:endParaRPr lang="en-US"/>
        </a:p>
      </dgm:t>
    </dgm:pt>
    <dgm:pt modelId="{743560B9-B19D-4B86-B816-61B94FC8E5A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Definition</a:t>
          </a:r>
          <a:r>
            <a:rPr lang="en-US" dirty="0"/>
            <a:t>:</a:t>
          </a:r>
        </a:p>
      </dgm:t>
    </dgm:pt>
    <dgm:pt modelId="{4FE9B6F0-4E9E-4985-B329-26F5E8F7F724}" type="parTrans" cxnId="{551D61B7-FB34-4271-98A1-D09323B452E1}">
      <dgm:prSet/>
      <dgm:spPr/>
      <dgm:t>
        <a:bodyPr/>
        <a:lstStyle/>
        <a:p>
          <a:endParaRPr lang="en-US"/>
        </a:p>
      </dgm:t>
    </dgm:pt>
    <dgm:pt modelId="{DAAF3B60-4AA2-4555-93DD-1F9A92C0AEAA}" type="sibTrans" cxnId="{551D61B7-FB34-4271-98A1-D09323B452E1}">
      <dgm:prSet/>
      <dgm:spPr/>
      <dgm:t>
        <a:bodyPr/>
        <a:lstStyle/>
        <a:p>
          <a:endParaRPr lang="en-US"/>
        </a:p>
      </dgm:t>
    </dgm:pt>
    <dgm:pt modelId="{1EE521F5-9317-426D-BE23-5BAAB7D901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 business model defines a company’s </a:t>
          </a:r>
          <a:r>
            <a:rPr lang="en-US" b="1"/>
            <a:t>activities and goals</a:t>
          </a:r>
          <a:r>
            <a:rPr lang="en-US"/>
            <a:t>, outlining how it aims to take advantage of emerging business opportunities.</a:t>
          </a:r>
        </a:p>
      </dgm:t>
    </dgm:pt>
    <dgm:pt modelId="{CE27CD17-5E21-46BE-9333-778CE75BD70C}" type="parTrans" cxnId="{B4D4879C-BF32-4F8A-ADFF-C1B4B66BD116}">
      <dgm:prSet/>
      <dgm:spPr/>
      <dgm:t>
        <a:bodyPr/>
        <a:lstStyle/>
        <a:p>
          <a:endParaRPr lang="en-US"/>
        </a:p>
      </dgm:t>
    </dgm:pt>
    <dgm:pt modelId="{5F2EB95C-EFE4-44F4-B2D5-88D3E36D9949}" type="sibTrans" cxnId="{B4D4879C-BF32-4F8A-ADFF-C1B4B66BD116}">
      <dgm:prSet/>
      <dgm:spPr/>
      <dgm:t>
        <a:bodyPr/>
        <a:lstStyle/>
        <a:p>
          <a:endParaRPr lang="en-US"/>
        </a:p>
      </dgm:t>
    </dgm:pt>
    <dgm:pt modelId="{97C7C103-A3B9-40D9-BAE3-AE93840EE4E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Focus on Customer Base</a:t>
          </a:r>
          <a:r>
            <a:rPr lang="en-US" dirty="0"/>
            <a:t>:</a:t>
          </a:r>
        </a:p>
      </dgm:t>
    </dgm:pt>
    <dgm:pt modelId="{87A0F827-1114-4BBA-8B63-B3B1010D5565}" type="parTrans" cxnId="{9B06E7A6-FFE3-4813-9E5A-D8226BE8F96D}">
      <dgm:prSet/>
      <dgm:spPr/>
      <dgm:t>
        <a:bodyPr/>
        <a:lstStyle/>
        <a:p>
          <a:endParaRPr lang="en-US"/>
        </a:p>
      </dgm:t>
    </dgm:pt>
    <dgm:pt modelId="{2E9AF7D3-920C-4D39-97F2-0BA0CF16329A}" type="sibTrans" cxnId="{9B06E7A6-FFE3-4813-9E5A-D8226BE8F96D}">
      <dgm:prSet/>
      <dgm:spPr/>
      <dgm:t>
        <a:bodyPr/>
        <a:lstStyle/>
        <a:p>
          <a:endParaRPr lang="en-US"/>
        </a:p>
      </dgm:t>
    </dgm:pt>
    <dgm:pt modelId="{FEA8226B-C370-4E81-90DC-4F8C17FAF2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Building and expanding a </a:t>
          </a:r>
          <a:r>
            <a:rPr lang="en-US" b="1"/>
            <a:t>customer base</a:t>
          </a:r>
          <a:r>
            <a:rPr lang="en-US"/>
            <a:t> is often a primary goal of new business models, especially in digital and startup ecosystems.</a:t>
          </a:r>
        </a:p>
      </dgm:t>
    </dgm:pt>
    <dgm:pt modelId="{AF02288F-54AD-444C-A0B3-9553D81EB7A6}" type="parTrans" cxnId="{79C77532-0DF6-4678-9CE1-2BA746CD879A}">
      <dgm:prSet/>
      <dgm:spPr/>
      <dgm:t>
        <a:bodyPr/>
        <a:lstStyle/>
        <a:p>
          <a:endParaRPr lang="en-US"/>
        </a:p>
      </dgm:t>
    </dgm:pt>
    <dgm:pt modelId="{3EDAA81A-903E-493B-A11C-1E8DA3A5EFC1}" type="sibTrans" cxnId="{79C77532-0DF6-4678-9CE1-2BA746CD879A}">
      <dgm:prSet/>
      <dgm:spPr/>
      <dgm:t>
        <a:bodyPr/>
        <a:lstStyle/>
        <a:p>
          <a:endParaRPr lang="en-US"/>
        </a:p>
      </dgm:t>
    </dgm:pt>
    <dgm:pt modelId="{D7259160-EF84-483A-B29B-0BE979091BA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Importance of Marketing</a:t>
          </a:r>
          <a:r>
            <a:rPr lang="en-US" dirty="0"/>
            <a:t>:</a:t>
          </a:r>
        </a:p>
      </dgm:t>
    </dgm:pt>
    <dgm:pt modelId="{781E20D6-D8EF-4304-8E5B-920C59C30718}" type="parTrans" cxnId="{C389C7E5-500B-4852-9BEE-EC601A456CA0}">
      <dgm:prSet/>
      <dgm:spPr/>
      <dgm:t>
        <a:bodyPr/>
        <a:lstStyle/>
        <a:p>
          <a:endParaRPr lang="en-US"/>
        </a:p>
      </dgm:t>
    </dgm:pt>
    <dgm:pt modelId="{706621BD-BA35-4CE8-90EF-54BA3004053F}" type="sibTrans" cxnId="{C389C7E5-500B-4852-9BEE-EC601A456CA0}">
      <dgm:prSet/>
      <dgm:spPr/>
      <dgm:t>
        <a:bodyPr/>
        <a:lstStyle/>
        <a:p>
          <a:endParaRPr lang="en-US"/>
        </a:p>
      </dgm:t>
    </dgm:pt>
    <dgm:pt modelId="{A5BDBC3C-7BFB-4B91-B2C4-D238435C00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Marketing activities</a:t>
          </a:r>
          <a:r>
            <a:rPr lang="en-US" dirty="0"/>
            <a:t> play a critical role in attracting and retaining customers, ensuring the success of new business ventures.</a:t>
          </a:r>
        </a:p>
      </dgm:t>
    </dgm:pt>
    <dgm:pt modelId="{2389E66B-73BF-42CB-BC84-72BDEF2EAEF2}" type="parTrans" cxnId="{2B662FF9-E169-47F8-AD1A-2C4D2A486E2C}">
      <dgm:prSet/>
      <dgm:spPr/>
      <dgm:t>
        <a:bodyPr/>
        <a:lstStyle/>
        <a:p>
          <a:endParaRPr lang="en-US"/>
        </a:p>
      </dgm:t>
    </dgm:pt>
    <dgm:pt modelId="{0883B0DE-98B0-4426-83AD-FB4239B00C41}" type="sibTrans" cxnId="{2B662FF9-E169-47F8-AD1A-2C4D2A486E2C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2262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8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B338DF23-61EC-4BC6-978B-48A889970649}" type="presOf" srcId="{97C7C103-A3B9-40D9-BAE3-AE93840EE4E9}" destId="{92E15EC2-3A66-437E-8081-B37C53418BD3}" srcOrd="0" destOrd="4" presId="urn:microsoft.com/office/officeart/2005/8/layout/vList2"/>
    <dgm:cxn modelId="{5B753828-A497-4C75-8F20-A01B71A2DCF0}" type="presOf" srcId="{9DC3F3A4-9CEA-4F04-B046-30EFF0FFA7F4}" destId="{92E15EC2-3A66-437E-8081-B37C53418BD3}" srcOrd="0" destOrd="1" presId="urn:microsoft.com/office/officeart/2005/8/layout/vList2"/>
    <dgm:cxn modelId="{79C77532-0DF6-4678-9CE1-2BA746CD879A}" srcId="{D86D676A-2522-476C-91A7-703FC23F9727}" destId="{FEA8226B-C370-4E81-90DC-4F8C17FAF252}" srcOrd="5" destOrd="0" parTransId="{AF02288F-54AD-444C-A0B3-9553D81EB7A6}" sibTransId="{3EDAA81A-903E-493B-A11C-1E8DA3A5EFC1}"/>
    <dgm:cxn modelId="{E8E95736-32B2-4F1D-AD32-132C6F23F62E}" type="presOf" srcId="{1EE521F5-9317-426D-BE23-5BAAB7D901DC}" destId="{92E15EC2-3A66-437E-8081-B37C53418BD3}" srcOrd="0" destOrd="3" presId="urn:microsoft.com/office/officeart/2005/8/layout/vList2"/>
    <dgm:cxn modelId="{6BA1EE37-7F82-469B-9CA7-12034D55584D}" type="presOf" srcId="{743560B9-B19D-4B86-B816-61B94FC8E5A0}" destId="{92E15EC2-3A66-437E-8081-B37C53418BD3}" srcOrd="0" destOrd="2" presId="urn:microsoft.com/office/officeart/2005/8/layout/vList2"/>
    <dgm:cxn modelId="{2FF0BB3A-197B-4EAB-982A-4215E64738A9}" type="presOf" srcId="{FEA8226B-C370-4E81-90DC-4F8C17FAF252}" destId="{92E15EC2-3A66-437E-8081-B37C53418BD3}" srcOrd="0" destOrd="5" presId="urn:microsoft.com/office/officeart/2005/8/layout/vList2"/>
    <dgm:cxn modelId="{4A1F434F-D9D8-49C8-9987-E1DA4D08D007}" type="presOf" srcId="{A5BDBC3C-7BFB-4B91-B2C4-D238435C006F}" destId="{92E15EC2-3A66-437E-8081-B37C53418BD3}" srcOrd="0" destOrd="7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8" presId="urn:microsoft.com/office/officeart/2005/8/layout/vList2"/>
    <dgm:cxn modelId="{B4D4879C-BF32-4F8A-ADFF-C1B4B66BD116}" srcId="{D86D676A-2522-476C-91A7-703FC23F9727}" destId="{1EE521F5-9317-426D-BE23-5BAAB7D901DC}" srcOrd="3" destOrd="0" parTransId="{CE27CD17-5E21-46BE-9333-778CE75BD70C}" sibTransId="{5F2EB95C-EFE4-44F4-B2D5-88D3E36D9949}"/>
    <dgm:cxn modelId="{9B06E7A6-FFE3-4813-9E5A-D8226BE8F96D}" srcId="{D86D676A-2522-476C-91A7-703FC23F9727}" destId="{97C7C103-A3B9-40D9-BAE3-AE93840EE4E9}" srcOrd="4" destOrd="0" parTransId="{87A0F827-1114-4BBA-8B63-B3B1010D5565}" sibTransId="{2E9AF7D3-920C-4D39-97F2-0BA0CF16329A}"/>
    <dgm:cxn modelId="{551D61B7-FB34-4271-98A1-D09323B452E1}" srcId="{D86D676A-2522-476C-91A7-703FC23F9727}" destId="{743560B9-B19D-4B86-B816-61B94FC8E5A0}" srcOrd="2" destOrd="0" parTransId="{4FE9B6F0-4E9E-4985-B329-26F5E8F7F724}" sibTransId="{DAAF3B60-4AA2-4555-93DD-1F9A92C0AEAA}"/>
    <dgm:cxn modelId="{74378CB9-6CB7-40CC-8DDF-17E530A106B4}" srcId="{D86D676A-2522-476C-91A7-703FC23F9727}" destId="{9DC3F3A4-9CEA-4F04-B046-30EFF0FFA7F4}" srcOrd="1" destOrd="0" parTransId="{DDD9E06F-C38A-4435-B2CD-241B45746495}" sibTransId="{4A9AC5B1-3E16-4083-985D-66E8482629E0}"/>
    <dgm:cxn modelId="{2F46A6DD-D1A8-4E1B-8269-9308C0D362D1}" type="presOf" srcId="{D7259160-EF84-483A-B29B-0BE979091BA0}" destId="{92E15EC2-3A66-437E-8081-B37C53418BD3}" srcOrd="0" destOrd="6" presId="urn:microsoft.com/office/officeart/2005/8/layout/vList2"/>
    <dgm:cxn modelId="{C389C7E5-500B-4852-9BEE-EC601A456CA0}" srcId="{D86D676A-2522-476C-91A7-703FC23F9727}" destId="{D7259160-EF84-483A-B29B-0BE979091BA0}" srcOrd="6" destOrd="0" parTransId="{781E20D6-D8EF-4304-8E5B-920C59C30718}" sibTransId="{706621BD-BA35-4CE8-90EF-54BA3004053F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2B662FF9-E169-47F8-AD1A-2C4D2A486E2C}" srcId="{D86D676A-2522-476C-91A7-703FC23F9727}" destId="{A5BDBC3C-7BFB-4B91-B2C4-D238435C006F}" srcOrd="7" destOrd="0" parTransId="{2389E66B-73BF-42CB-BC84-72BDEF2EAEF2}" sibTransId="{0883B0DE-98B0-4426-83AD-FB4239B00C41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Open Business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FA38EED-7DC8-49BA-8E76-66BFB982A0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Leverages collaboration and shared innovation, often involving open-source systems or platforms.</a:t>
          </a:r>
        </a:p>
      </dgm:t>
    </dgm:pt>
    <dgm:pt modelId="{F99195E4-41D4-44E7-A8D5-66F7481A5ECA}" type="parTrans" cxnId="{472BAABB-22A0-40A5-8F81-58215967BB36}">
      <dgm:prSet/>
      <dgm:spPr/>
      <dgm:t>
        <a:bodyPr/>
        <a:lstStyle/>
        <a:p>
          <a:endParaRPr lang="en-US"/>
        </a:p>
      </dgm:t>
    </dgm:pt>
    <dgm:pt modelId="{1B64A953-CB32-40E7-8FF3-B56CCD8C5D4B}" type="sibTrans" cxnId="{472BAABB-22A0-40A5-8F81-58215967BB36}">
      <dgm:prSet/>
      <dgm:spPr/>
      <dgm:t>
        <a:bodyPr/>
        <a:lstStyle/>
        <a:p>
          <a:endParaRPr lang="en-US"/>
        </a:p>
      </dgm:t>
    </dgm:pt>
    <dgm:pt modelId="{1E2B1BA3-E79A-4E1A-AAC2-99E186916B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E370012D-174D-4BF5-9810-E1EAC8C98C0E}" type="parTrans" cxnId="{7DF90263-84EB-4246-A87B-9ACE1BB86933}">
      <dgm:prSet/>
      <dgm:spPr/>
      <dgm:t>
        <a:bodyPr/>
        <a:lstStyle/>
        <a:p>
          <a:endParaRPr lang="en-US"/>
        </a:p>
      </dgm:t>
    </dgm:pt>
    <dgm:pt modelId="{91CFEA4C-3E0D-42F5-8E61-AC2E8EC4CBAC}" type="sibTrans" cxnId="{7DF90263-84EB-4246-A87B-9ACE1BB86933}">
      <dgm:prSet/>
      <dgm:spPr/>
      <dgm:t>
        <a:bodyPr/>
        <a:lstStyle/>
        <a:p>
          <a:endParaRPr lang="en-US"/>
        </a:p>
      </dgm:t>
    </dgm:pt>
    <dgm:pt modelId="{E7281205-6C38-4604-8525-DB3F207FCD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Amazon</a:t>
          </a:r>
          <a:r>
            <a:rPr lang="en-US"/>
            <a:t>: An open marketplace for third-party sellers to reach customers.</a:t>
          </a:r>
        </a:p>
      </dgm:t>
    </dgm:pt>
    <dgm:pt modelId="{B2FDCB49-8D0D-4BC5-9FBC-5494F03280DE}" type="parTrans" cxnId="{FA0D51FD-89DD-4FF1-86FD-B06DFC2ABDFC}">
      <dgm:prSet/>
      <dgm:spPr/>
      <dgm:t>
        <a:bodyPr/>
        <a:lstStyle/>
        <a:p>
          <a:endParaRPr lang="en-US"/>
        </a:p>
      </dgm:t>
    </dgm:pt>
    <dgm:pt modelId="{D0020CAB-6570-4FF0-9190-3946C7EB4C4A}" type="sibTrans" cxnId="{FA0D51FD-89DD-4FF1-86FD-B06DFC2ABDFC}">
      <dgm:prSet/>
      <dgm:spPr/>
      <dgm:t>
        <a:bodyPr/>
        <a:lstStyle/>
        <a:p>
          <a:endParaRPr lang="en-US"/>
        </a:p>
      </dgm:t>
    </dgm:pt>
    <dgm:pt modelId="{5C530B1C-E344-48FD-855B-B43E95DC47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Open Innovation</a:t>
          </a:r>
          <a:r>
            <a:rPr lang="en-US"/>
            <a:t>: Companies like Tesla sharing patents to promote electric vehicle adoption.</a:t>
          </a:r>
        </a:p>
      </dgm:t>
    </dgm:pt>
    <dgm:pt modelId="{B09B954A-7A4A-4A01-89D2-2D4B6201997B}" type="parTrans" cxnId="{335106AC-89E2-48B6-A316-5CE9532F1CD3}">
      <dgm:prSet/>
      <dgm:spPr/>
      <dgm:t>
        <a:bodyPr/>
        <a:lstStyle/>
        <a:p>
          <a:endParaRPr lang="en-US"/>
        </a:p>
      </dgm:t>
    </dgm:pt>
    <dgm:pt modelId="{03A25305-33FF-433C-8758-5AAA6219BC33}" type="sibTrans" cxnId="{335106AC-89E2-48B6-A316-5CE9532F1CD3}">
      <dgm:prSet/>
      <dgm:spPr/>
      <dgm:t>
        <a:bodyPr/>
        <a:lstStyle/>
        <a:p>
          <a:endParaRPr lang="en-US"/>
        </a:p>
      </dgm:t>
    </dgm:pt>
    <dgm:pt modelId="{109E1B90-1374-48B7-9DFB-8B40FF3B71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OSS (Open Source Software)</a:t>
          </a:r>
          <a:r>
            <a:rPr lang="en-US"/>
            <a:t>: Linux and GitHub platforms.</a:t>
          </a:r>
        </a:p>
      </dgm:t>
    </dgm:pt>
    <dgm:pt modelId="{8D67E1E3-933F-4FE1-BA1C-D6900236BE42}" type="parTrans" cxnId="{52E03233-D6F8-42D0-AF43-5D7638608232}">
      <dgm:prSet/>
      <dgm:spPr/>
      <dgm:t>
        <a:bodyPr/>
        <a:lstStyle/>
        <a:p>
          <a:endParaRPr lang="en-US"/>
        </a:p>
      </dgm:t>
    </dgm:pt>
    <dgm:pt modelId="{510034FE-28BC-4B2A-8311-11F0589D217F}" type="sibTrans" cxnId="{52E03233-D6F8-42D0-AF43-5D7638608232}">
      <dgm:prSet/>
      <dgm:spPr/>
      <dgm:t>
        <a:bodyPr/>
        <a:lstStyle/>
        <a:p>
          <a:endParaRPr lang="en-US"/>
        </a:p>
      </dgm:t>
    </dgm:pt>
    <dgm:pt modelId="{B9B877A4-D4B1-42A0-B911-0C92CFF605D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Subscription Business Model</a:t>
          </a:r>
          <a:r>
            <a:rPr lang="en-US" dirty="0"/>
            <a:t>:</a:t>
          </a:r>
        </a:p>
      </dgm:t>
    </dgm:pt>
    <dgm:pt modelId="{33CD66F9-C40C-4B4F-AEFC-A040B296DCD1}" type="parTrans" cxnId="{2C77C7A1-6BAD-444B-80BA-0C751E913B62}">
      <dgm:prSet/>
      <dgm:spPr/>
      <dgm:t>
        <a:bodyPr/>
        <a:lstStyle/>
        <a:p>
          <a:endParaRPr lang="en-US"/>
        </a:p>
      </dgm:t>
    </dgm:pt>
    <dgm:pt modelId="{3E485C1C-C9C4-4147-93B7-77EACA353DA5}" type="sibTrans" cxnId="{2C77C7A1-6BAD-444B-80BA-0C751E913B62}">
      <dgm:prSet/>
      <dgm:spPr/>
      <dgm:t>
        <a:bodyPr/>
        <a:lstStyle/>
        <a:p>
          <a:endParaRPr lang="en-US"/>
        </a:p>
      </dgm:t>
    </dgm:pt>
    <dgm:pt modelId="{63994BF8-706A-4B0D-B634-B96C628F5F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Generates recurring revenue by providing ongoing access to products or services.</a:t>
          </a:r>
        </a:p>
      </dgm:t>
    </dgm:pt>
    <dgm:pt modelId="{BD4E57F5-7A99-466B-9596-B7256775121C}" type="parTrans" cxnId="{4878BEA7-5159-4383-9B48-CA6293EFF99C}">
      <dgm:prSet/>
      <dgm:spPr/>
      <dgm:t>
        <a:bodyPr/>
        <a:lstStyle/>
        <a:p>
          <a:endParaRPr lang="en-US"/>
        </a:p>
      </dgm:t>
    </dgm:pt>
    <dgm:pt modelId="{0C1A503F-42E2-4132-8000-2AF09078D2C2}" type="sibTrans" cxnId="{4878BEA7-5159-4383-9B48-CA6293EFF99C}">
      <dgm:prSet/>
      <dgm:spPr/>
      <dgm:t>
        <a:bodyPr/>
        <a:lstStyle/>
        <a:p>
          <a:endParaRPr lang="en-US"/>
        </a:p>
      </dgm:t>
    </dgm:pt>
    <dgm:pt modelId="{451BBC24-1696-470B-8DED-82CEBD0BCE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Examples</a:t>
          </a:r>
          <a:r>
            <a:rPr lang="en-US" dirty="0"/>
            <a:t>:</a:t>
          </a:r>
        </a:p>
      </dgm:t>
    </dgm:pt>
    <dgm:pt modelId="{7EAA0A50-F6F5-453D-84E5-A53D0B973657}" type="parTrans" cxnId="{13BF056B-6439-462E-A9F0-B03FEEE59130}">
      <dgm:prSet/>
      <dgm:spPr/>
      <dgm:t>
        <a:bodyPr/>
        <a:lstStyle/>
        <a:p>
          <a:endParaRPr lang="en-US"/>
        </a:p>
      </dgm:t>
    </dgm:pt>
    <dgm:pt modelId="{A4B7E243-3B5A-429B-BD7A-411DD1BE1CC3}" type="sibTrans" cxnId="{13BF056B-6439-462E-A9F0-B03FEEE59130}">
      <dgm:prSet/>
      <dgm:spPr/>
      <dgm:t>
        <a:bodyPr/>
        <a:lstStyle/>
        <a:p>
          <a:endParaRPr lang="en-US"/>
        </a:p>
      </dgm:t>
    </dgm:pt>
    <dgm:pt modelId="{F7EAE88A-8E7E-406F-8816-21790831E2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Magazines</a:t>
          </a:r>
          <a:r>
            <a:rPr lang="en-US"/>
            <a:t>: The New Yorker.</a:t>
          </a:r>
        </a:p>
      </dgm:t>
    </dgm:pt>
    <dgm:pt modelId="{28FEDDE2-963A-44BE-877D-7CBE8F45345C}" type="parTrans" cxnId="{D2945FF8-4101-40A6-9892-A642FF643786}">
      <dgm:prSet/>
      <dgm:spPr/>
      <dgm:t>
        <a:bodyPr/>
        <a:lstStyle/>
        <a:p>
          <a:endParaRPr lang="en-US"/>
        </a:p>
      </dgm:t>
    </dgm:pt>
    <dgm:pt modelId="{547B17F4-A544-4D0A-A0E4-5761CB51AB71}" type="sibTrans" cxnId="{D2945FF8-4101-40A6-9892-A642FF643786}">
      <dgm:prSet/>
      <dgm:spPr/>
      <dgm:t>
        <a:bodyPr/>
        <a:lstStyle/>
        <a:p>
          <a:endParaRPr lang="en-US"/>
        </a:p>
      </dgm:t>
    </dgm:pt>
    <dgm:pt modelId="{A11135A6-1436-4661-A0B2-583C17BC96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E-Services</a:t>
          </a:r>
          <a:r>
            <a:rPr lang="en-US"/>
            <a:t>: Netflix, Spotify.</a:t>
          </a:r>
        </a:p>
      </dgm:t>
    </dgm:pt>
    <dgm:pt modelId="{964CBAF8-0FC1-4382-980B-EE13308C1AD8}" type="parTrans" cxnId="{0DB07175-A633-4ACB-8E81-365AD20C8EF1}">
      <dgm:prSet/>
      <dgm:spPr/>
      <dgm:t>
        <a:bodyPr/>
        <a:lstStyle/>
        <a:p>
          <a:endParaRPr lang="en-US"/>
        </a:p>
      </dgm:t>
    </dgm:pt>
    <dgm:pt modelId="{0F1ACF3D-2314-4EC6-A999-5E3F08D3A928}" type="sibTrans" cxnId="{0DB07175-A633-4ACB-8E81-365AD20C8EF1}">
      <dgm:prSet/>
      <dgm:spPr/>
      <dgm:t>
        <a:bodyPr/>
        <a:lstStyle/>
        <a:p>
          <a:endParaRPr lang="en-US"/>
        </a:p>
      </dgm:t>
    </dgm:pt>
    <dgm:pt modelId="{BC046EA8-1D26-45B7-A557-BA05F5A3869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Podcasts</a:t>
          </a:r>
          <a:r>
            <a:rPr lang="en-US" dirty="0"/>
            <a:t>: Patreon-supported content.</a:t>
          </a:r>
        </a:p>
      </dgm:t>
    </dgm:pt>
    <dgm:pt modelId="{E6784FDF-7199-4647-B8F6-4F6A2CBD3757}" type="parTrans" cxnId="{3B463732-17D6-4883-B47B-AC822B399302}">
      <dgm:prSet/>
      <dgm:spPr/>
      <dgm:t>
        <a:bodyPr/>
        <a:lstStyle/>
        <a:p>
          <a:endParaRPr lang="en-US"/>
        </a:p>
      </dgm:t>
    </dgm:pt>
    <dgm:pt modelId="{966FF184-F188-4EC7-92C2-641CD0F6FA47}" type="sibTrans" cxnId="{3B463732-17D6-4883-B47B-AC822B399302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2262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6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526F6E30-FF68-4039-BB8B-7966FF7BCBE6}" type="presOf" srcId="{1E2B1BA3-E79A-4E1A-AAC2-99E186916B28}" destId="{92E15EC2-3A66-437E-8081-B37C53418BD3}" srcOrd="0" destOrd="2" presId="urn:microsoft.com/office/officeart/2005/8/layout/vList2"/>
    <dgm:cxn modelId="{3B463732-17D6-4883-B47B-AC822B399302}" srcId="{451BBC24-1696-470B-8DED-82CEBD0BCE48}" destId="{BC046EA8-1D26-45B7-A557-BA05F5A3869F}" srcOrd="2" destOrd="0" parTransId="{E6784FDF-7199-4647-B8F6-4F6A2CBD3757}" sibTransId="{966FF184-F188-4EC7-92C2-641CD0F6FA47}"/>
    <dgm:cxn modelId="{52E03233-D6F8-42D0-AF43-5D7638608232}" srcId="{1E2B1BA3-E79A-4E1A-AAC2-99E186916B28}" destId="{109E1B90-1374-48B7-9DFB-8B40FF3B7156}" srcOrd="2" destOrd="0" parTransId="{8D67E1E3-933F-4FE1-BA1C-D6900236BE42}" sibTransId="{510034FE-28BC-4B2A-8311-11F0589D217F}"/>
    <dgm:cxn modelId="{9257BA35-6379-449A-899A-5F97EC38658C}" type="presOf" srcId="{109E1B90-1374-48B7-9DFB-8B40FF3B7156}" destId="{92E15EC2-3A66-437E-8081-B37C53418BD3}" srcOrd="0" destOrd="5" presId="urn:microsoft.com/office/officeart/2005/8/layout/vList2"/>
    <dgm:cxn modelId="{26ABBE36-EEB6-4111-BB0B-6EE7DB6271FF}" type="presOf" srcId="{B9B877A4-D4B1-42A0-B911-0C92CFF605DF}" destId="{92E15EC2-3A66-437E-8081-B37C53418BD3}" srcOrd="0" destOrd="6" presId="urn:microsoft.com/office/officeart/2005/8/layout/vList2"/>
    <dgm:cxn modelId="{C83BF150-4F04-4BCA-8F81-F25E072A6686}" type="presOf" srcId="{CFA38EED-7DC8-49BA-8E76-66BFB982A0A4}" destId="{92E15EC2-3A66-437E-8081-B37C53418BD3}" srcOrd="0" destOrd="1" presId="urn:microsoft.com/office/officeart/2005/8/layout/vList2"/>
    <dgm:cxn modelId="{B2853855-5FBD-4D44-B556-BD79DC938D8D}" type="presOf" srcId="{5C530B1C-E344-48FD-855B-B43E95DC4727}" destId="{92E15EC2-3A66-437E-8081-B37C53418BD3}" srcOrd="0" destOrd="4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7DF90263-84EB-4246-A87B-9ACE1BB86933}" srcId="{D86D676A-2522-476C-91A7-703FC23F9727}" destId="{1E2B1BA3-E79A-4E1A-AAC2-99E186916B28}" srcOrd="2" destOrd="0" parTransId="{E370012D-174D-4BF5-9810-E1EAC8C98C0E}" sibTransId="{91CFEA4C-3E0D-42F5-8E61-AC2E8EC4CBAC}"/>
    <dgm:cxn modelId="{58991467-D7FC-42D4-BEF0-FC344B0DC313}" type="presOf" srcId="{E7281205-6C38-4604-8525-DB3F207FCD2B}" destId="{92E15EC2-3A66-437E-8081-B37C53418BD3}" srcOrd="0" destOrd="3" presId="urn:microsoft.com/office/officeart/2005/8/layout/vList2"/>
    <dgm:cxn modelId="{13BF056B-6439-462E-A9F0-B03FEEE59130}" srcId="{D86D676A-2522-476C-91A7-703FC23F9727}" destId="{451BBC24-1696-470B-8DED-82CEBD0BCE48}" srcOrd="5" destOrd="0" parTransId="{7EAA0A50-F6F5-453D-84E5-A53D0B973657}" sibTransId="{A4B7E243-3B5A-429B-BD7A-411DD1BE1CC3}"/>
    <dgm:cxn modelId="{0DED946C-C702-467E-855A-CC29E8E402A8}" type="presOf" srcId="{F7EAE88A-8E7E-406F-8816-21790831E26B}" destId="{92E15EC2-3A66-437E-8081-B37C53418BD3}" srcOrd="0" destOrd="9" presId="urn:microsoft.com/office/officeart/2005/8/layout/vList2"/>
    <dgm:cxn modelId="{0DB07175-A633-4ACB-8E81-365AD20C8EF1}" srcId="{451BBC24-1696-470B-8DED-82CEBD0BCE48}" destId="{A11135A6-1436-4661-A0B2-583C17BC965D}" srcOrd="1" destOrd="0" parTransId="{964CBAF8-0FC1-4382-980B-EE13308C1AD8}" sibTransId="{0F1ACF3D-2314-4EC6-A999-5E3F08D3A928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2C77C7A1-6BAD-444B-80BA-0C751E913B62}" srcId="{D86D676A-2522-476C-91A7-703FC23F9727}" destId="{B9B877A4-D4B1-42A0-B911-0C92CFF605DF}" srcOrd="3" destOrd="0" parTransId="{33CD66F9-C40C-4B4F-AEFC-A040B296DCD1}" sibTransId="{3E485C1C-C9C4-4147-93B7-77EACA353DA5}"/>
    <dgm:cxn modelId="{4878BEA7-5159-4383-9B48-CA6293EFF99C}" srcId="{D86D676A-2522-476C-91A7-703FC23F9727}" destId="{63994BF8-706A-4B0D-B634-B96C628F5FF8}" srcOrd="4" destOrd="0" parTransId="{BD4E57F5-7A99-466B-9596-B7256775121C}" sibTransId="{0C1A503F-42E2-4132-8000-2AF09078D2C2}"/>
    <dgm:cxn modelId="{335106AC-89E2-48B6-A316-5CE9532F1CD3}" srcId="{1E2B1BA3-E79A-4E1A-AAC2-99E186916B28}" destId="{5C530B1C-E344-48FD-855B-B43E95DC4727}" srcOrd="1" destOrd="0" parTransId="{B09B954A-7A4A-4A01-89D2-2D4B6201997B}" sibTransId="{03A25305-33FF-433C-8758-5AAA6219BC33}"/>
    <dgm:cxn modelId="{F7E278AE-3C49-4E28-86AB-158F9E8DF73C}" type="presOf" srcId="{451BBC24-1696-470B-8DED-82CEBD0BCE48}" destId="{92E15EC2-3A66-437E-8081-B37C53418BD3}" srcOrd="0" destOrd="8" presId="urn:microsoft.com/office/officeart/2005/8/layout/vList2"/>
    <dgm:cxn modelId="{472BAABB-22A0-40A5-8F81-58215967BB36}" srcId="{D86D676A-2522-476C-91A7-703FC23F9727}" destId="{CFA38EED-7DC8-49BA-8E76-66BFB982A0A4}" srcOrd="1" destOrd="0" parTransId="{F99195E4-41D4-44E7-A8D5-66F7481A5ECA}" sibTransId="{1B64A953-CB32-40E7-8FF3-B56CCD8C5D4B}"/>
    <dgm:cxn modelId="{52EE6CCB-2A43-43E4-AA45-F02A68011BAA}" type="presOf" srcId="{A11135A6-1436-4661-A0B2-583C17BC965D}" destId="{92E15EC2-3A66-437E-8081-B37C53418BD3}" srcOrd="0" destOrd="10" presId="urn:microsoft.com/office/officeart/2005/8/layout/vList2"/>
    <dgm:cxn modelId="{B31184E7-F871-429F-9FE5-418D26E181B7}" type="presOf" srcId="{BC046EA8-1D26-45B7-A557-BA05F5A3869F}" destId="{92E15EC2-3A66-437E-8081-B37C53418BD3}" srcOrd="0" destOrd="11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D2945FF8-4101-40A6-9892-A642FF643786}" srcId="{451BBC24-1696-470B-8DED-82CEBD0BCE48}" destId="{F7EAE88A-8E7E-406F-8816-21790831E26B}" srcOrd="0" destOrd="0" parTransId="{28FEDDE2-963A-44BE-877D-7CBE8F45345C}" sibTransId="{547B17F4-A544-4D0A-A0E4-5761CB51AB71}"/>
    <dgm:cxn modelId="{64D293FB-6C8E-49B7-B907-47F9FC554A2F}" type="presOf" srcId="{63994BF8-706A-4B0D-B634-B96C628F5FF8}" destId="{92E15EC2-3A66-437E-8081-B37C53418BD3}" srcOrd="0" destOrd="7" presId="urn:microsoft.com/office/officeart/2005/8/layout/vList2"/>
    <dgm:cxn modelId="{FA0D51FD-89DD-4FF1-86FD-B06DFC2ABDFC}" srcId="{1E2B1BA3-E79A-4E1A-AAC2-99E186916B28}" destId="{E7281205-6C38-4604-8525-DB3F207FCD2B}" srcOrd="0" destOrd="0" parTransId="{B2FDCB49-8D0D-4BC5-9FBC-5494F03280DE}" sibTransId="{D0020CAB-6570-4FF0-9190-3946C7EB4C4A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Razor and Blades Business Model (Bait &amp; Hook)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D6F81891-CAB0-4DE1-8522-49EA636BF7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Sells a base product (razor) at a low cost while generating profit from related consumables (blades).</a:t>
          </a:r>
        </a:p>
      </dgm:t>
    </dgm:pt>
    <dgm:pt modelId="{D0930E8D-4527-425D-A613-709F4E16CDEB}" type="parTrans" cxnId="{81D84B44-AA50-483D-BD61-921EE5B68AE5}">
      <dgm:prSet/>
      <dgm:spPr/>
      <dgm:t>
        <a:bodyPr/>
        <a:lstStyle/>
        <a:p>
          <a:endParaRPr lang="en-US"/>
        </a:p>
      </dgm:t>
    </dgm:pt>
    <dgm:pt modelId="{E63C858F-9359-46C3-AF4F-6D46CA6F1520}" type="sibTrans" cxnId="{81D84B44-AA50-483D-BD61-921EE5B68AE5}">
      <dgm:prSet/>
      <dgm:spPr/>
      <dgm:t>
        <a:bodyPr/>
        <a:lstStyle/>
        <a:p>
          <a:endParaRPr lang="en-US"/>
        </a:p>
      </dgm:t>
    </dgm:pt>
    <dgm:pt modelId="{25B6F951-08A7-4F60-A8B1-9141AE40E3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0C69D558-6B82-4004-848F-50898EB9B0D6}" type="parTrans" cxnId="{C27C4C95-AE50-4497-9816-4A17AF61D911}">
      <dgm:prSet/>
      <dgm:spPr/>
      <dgm:t>
        <a:bodyPr/>
        <a:lstStyle/>
        <a:p>
          <a:endParaRPr lang="en-US"/>
        </a:p>
      </dgm:t>
    </dgm:pt>
    <dgm:pt modelId="{E4FF4A8D-FE22-4E68-BFBF-805953202123}" type="sibTrans" cxnId="{C27C4C95-AE50-4497-9816-4A17AF61D911}">
      <dgm:prSet/>
      <dgm:spPr/>
      <dgm:t>
        <a:bodyPr/>
        <a:lstStyle/>
        <a:p>
          <a:endParaRPr lang="en-US"/>
        </a:p>
      </dgm:t>
    </dgm:pt>
    <dgm:pt modelId="{54CA9603-5466-43D0-B1AB-875A871797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Nintendo Wii</a:t>
          </a:r>
          <a:r>
            <a:rPr lang="en-US"/>
            <a:t>: Affordable consoles with revenue from games and accessories.</a:t>
          </a:r>
        </a:p>
      </dgm:t>
    </dgm:pt>
    <dgm:pt modelId="{5FE3FE95-72B3-45E0-B661-6BD730CB6FF1}" type="parTrans" cxnId="{5186BE9A-966E-4756-BF2E-034A5D9023F1}">
      <dgm:prSet/>
      <dgm:spPr/>
      <dgm:t>
        <a:bodyPr/>
        <a:lstStyle/>
        <a:p>
          <a:endParaRPr lang="en-US"/>
        </a:p>
      </dgm:t>
    </dgm:pt>
    <dgm:pt modelId="{9D80554E-6782-4936-BDB6-0029BD62FD00}" type="sibTrans" cxnId="{5186BE9A-966E-4756-BF2E-034A5D9023F1}">
      <dgm:prSet/>
      <dgm:spPr/>
      <dgm:t>
        <a:bodyPr/>
        <a:lstStyle/>
        <a:p>
          <a:endParaRPr lang="en-US"/>
        </a:p>
      </dgm:t>
    </dgm:pt>
    <dgm:pt modelId="{8BA8BCB3-2857-40BE-8DDB-A11816B6DD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Printers</a:t>
          </a:r>
          <a:r>
            <a:rPr lang="en-US"/>
            <a:t>: Cheap printers with expensive ink cartridges.</a:t>
          </a:r>
        </a:p>
      </dgm:t>
    </dgm:pt>
    <dgm:pt modelId="{9196DA5D-F38B-4BC4-8DC2-08DCF8CBA33F}" type="parTrans" cxnId="{E751A888-9A32-4E8C-A9AB-C6A185B2D276}">
      <dgm:prSet/>
      <dgm:spPr/>
      <dgm:t>
        <a:bodyPr/>
        <a:lstStyle/>
        <a:p>
          <a:endParaRPr lang="en-US"/>
        </a:p>
      </dgm:t>
    </dgm:pt>
    <dgm:pt modelId="{119F8798-6B9F-4B2E-952D-F16E4B6453D5}" type="sibTrans" cxnId="{E751A888-9A32-4E8C-A9AB-C6A185B2D276}">
      <dgm:prSet/>
      <dgm:spPr/>
      <dgm:t>
        <a:bodyPr/>
        <a:lstStyle/>
        <a:p>
          <a:endParaRPr lang="en-US"/>
        </a:p>
      </dgm:t>
    </dgm:pt>
    <dgm:pt modelId="{7AF94902-7E9C-42DC-B28C-0E7BAE62EB9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Pyramid Scheme Business Model</a:t>
          </a:r>
          <a:r>
            <a:rPr lang="en-US" dirty="0"/>
            <a:t>:</a:t>
          </a:r>
        </a:p>
      </dgm:t>
    </dgm:pt>
    <dgm:pt modelId="{1E9B18C4-AA29-4C6E-BDE0-2123C03BD5A3}" type="parTrans" cxnId="{A0F362C0-468A-40DC-8F91-C16B37459D35}">
      <dgm:prSet/>
      <dgm:spPr/>
      <dgm:t>
        <a:bodyPr/>
        <a:lstStyle/>
        <a:p>
          <a:endParaRPr lang="en-US"/>
        </a:p>
      </dgm:t>
    </dgm:pt>
    <dgm:pt modelId="{1311B55C-BF2A-4739-81FC-FA9623CD1F5B}" type="sibTrans" cxnId="{A0F362C0-468A-40DC-8F91-C16B37459D35}">
      <dgm:prSet/>
      <dgm:spPr/>
      <dgm:t>
        <a:bodyPr/>
        <a:lstStyle/>
        <a:p>
          <a:endParaRPr lang="en-US"/>
        </a:p>
      </dgm:t>
    </dgm:pt>
    <dgm:pt modelId="{DEF46264-63F5-4176-8323-D8670C9EDE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Relies on recruitment of participants, where lower levels provide value or payments to upper levels.</a:t>
          </a:r>
        </a:p>
      </dgm:t>
    </dgm:pt>
    <dgm:pt modelId="{963CA144-B558-4D7F-AF79-0DE1863EE45E}" type="parTrans" cxnId="{7C40569B-A38D-4C59-ADB8-A5D979154A00}">
      <dgm:prSet/>
      <dgm:spPr/>
      <dgm:t>
        <a:bodyPr/>
        <a:lstStyle/>
        <a:p>
          <a:endParaRPr lang="en-US"/>
        </a:p>
      </dgm:t>
    </dgm:pt>
    <dgm:pt modelId="{6EF6F7A2-22E9-4F1B-9F06-83B200927413}" type="sibTrans" cxnId="{7C40569B-A38D-4C59-ADB8-A5D979154A00}">
      <dgm:prSet/>
      <dgm:spPr/>
      <dgm:t>
        <a:bodyPr/>
        <a:lstStyle/>
        <a:p>
          <a:endParaRPr lang="en-US"/>
        </a:p>
      </dgm:t>
    </dgm:pt>
    <dgm:pt modelId="{23DA2DDB-9E67-4D10-A13D-E45BF36D5A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 Often illegal schemes disguised as investment opportunities.</a:t>
          </a:r>
        </a:p>
      </dgm:t>
    </dgm:pt>
    <dgm:pt modelId="{BA2D0CEC-0115-44C1-BB72-7A9C418A46DC}" type="parTrans" cxnId="{E44D1DB5-66EF-4664-A3CA-B9BE511292E9}">
      <dgm:prSet/>
      <dgm:spPr/>
      <dgm:t>
        <a:bodyPr/>
        <a:lstStyle/>
        <a:p>
          <a:endParaRPr lang="en-US"/>
        </a:p>
      </dgm:t>
    </dgm:pt>
    <dgm:pt modelId="{1B0FD015-0833-46D9-8E78-810D4B95076E}" type="sibTrans" cxnId="{E44D1DB5-66EF-4664-A3CA-B9BE511292E9}">
      <dgm:prSet/>
      <dgm:spPr/>
      <dgm:t>
        <a:bodyPr/>
        <a:lstStyle/>
        <a:p>
          <a:endParaRPr lang="en-US"/>
        </a:p>
      </dgm:t>
    </dgm:pt>
    <dgm:pt modelId="{D6A8B667-96BB-4C32-894E-2E47037C542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Multi-Level Marketing (</a:t>
          </a:r>
          <a:r>
            <a:rPr lang="en-US" b="1" dirty="0" err="1"/>
            <a:t>MLM</a:t>
          </a:r>
          <a:r>
            <a:rPr lang="en-US" b="1" dirty="0"/>
            <a:t>) Business Model</a:t>
          </a:r>
          <a:r>
            <a:rPr lang="en-US" dirty="0"/>
            <a:t>:</a:t>
          </a:r>
        </a:p>
      </dgm:t>
    </dgm:pt>
    <dgm:pt modelId="{6A977504-984B-437B-A042-1D8CB50AEED3}" type="parTrans" cxnId="{066CDA40-DED4-418F-B79C-668D9FC68612}">
      <dgm:prSet/>
      <dgm:spPr/>
      <dgm:t>
        <a:bodyPr/>
        <a:lstStyle/>
        <a:p>
          <a:endParaRPr lang="en-US"/>
        </a:p>
      </dgm:t>
    </dgm:pt>
    <dgm:pt modelId="{867D1BF8-2212-4123-8283-02BDBC7BB472}" type="sibTrans" cxnId="{066CDA40-DED4-418F-B79C-668D9FC68612}">
      <dgm:prSet/>
      <dgm:spPr/>
      <dgm:t>
        <a:bodyPr/>
        <a:lstStyle/>
        <a:p>
          <a:endParaRPr lang="en-US"/>
        </a:p>
      </dgm:t>
    </dgm:pt>
    <dgm:pt modelId="{7CE5906D-7824-4C41-8743-3BCFFB4AFB8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Involves recruiting individuals who sell products and recruit others, earning commissions from their sales.</a:t>
          </a:r>
        </a:p>
      </dgm:t>
    </dgm:pt>
    <dgm:pt modelId="{D1FFE1E2-DED2-47D9-8AD3-6DCA58F0FA53}" type="parTrans" cxnId="{DFB0C0A0-378E-46BC-8EEC-681D5CF17939}">
      <dgm:prSet/>
      <dgm:spPr/>
      <dgm:t>
        <a:bodyPr/>
        <a:lstStyle/>
        <a:p>
          <a:endParaRPr lang="en-US"/>
        </a:p>
      </dgm:t>
    </dgm:pt>
    <dgm:pt modelId="{AAB90CCF-B64F-48B8-B699-BEA3D84D0E9C}" type="sibTrans" cxnId="{DFB0C0A0-378E-46BC-8EEC-681D5CF17939}">
      <dgm:prSet/>
      <dgm:spPr/>
      <dgm:t>
        <a:bodyPr/>
        <a:lstStyle/>
        <a:p>
          <a:endParaRPr lang="en-US"/>
        </a:p>
      </dgm:t>
    </dgm:pt>
    <dgm:pt modelId="{F1472F17-9811-4AFA-87DA-F99496FA81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A4824BED-0A58-4CEC-90CE-78A523B2C908}" type="parTrans" cxnId="{A8A3C8E8-0101-4493-88A8-AF58E5473954}">
      <dgm:prSet/>
      <dgm:spPr/>
      <dgm:t>
        <a:bodyPr/>
        <a:lstStyle/>
        <a:p>
          <a:endParaRPr lang="en-US"/>
        </a:p>
      </dgm:t>
    </dgm:pt>
    <dgm:pt modelId="{605CCB7B-8AEF-48E4-9BC6-63067E3F7486}" type="sibTrans" cxnId="{A8A3C8E8-0101-4493-88A8-AF58E5473954}">
      <dgm:prSet/>
      <dgm:spPr/>
      <dgm:t>
        <a:bodyPr/>
        <a:lstStyle/>
        <a:p>
          <a:endParaRPr lang="en-US"/>
        </a:p>
      </dgm:t>
    </dgm:pt>
    <dgm:pt modelId="{43DCC1C2-128F-4250-8C95-520DCCA677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Herbalife</a:t>
          </a:r>
          <a:r>
            <a:rPr lang="en-US" dirty="0"/>
            <a:t>, </a:t>
          </a:r>
          <a:r>
            <a:rPr lang="en-US" b="1" dirty="0"/>
            <a:t>Amway</a:t>
          </a:r>
          <a:r>
            <a:rPr lang="en-US" dirty="0"/>
            <a:t>, </a:t>
          </a:r>
          <a:r>
            <a:rPr lang="en-US" b="1" dirty="0"/>
            <a:t>Avon</a:t>
          </a:r>
          <a:r>
            <a:rPr lang="en-US" dirty="0"/>
            <a:t>.</a:t>
          </a:r>
        </a:p>
      </dgm:t>
    </dgm:pt>
    <dgm:pt modelId="{29AEFF31-7B09-4829-871B-0D4EC41720AA}" type="parTrans" cxnId="{2F0F0AF6-E727-446F-A608-A8F3AFB84E83}">
      <dgm:prSet/>
      <dgm:spPr/>
      <dgm:t>
        <a:bodyPr/>
        <a:lstStyle/>
        <a:p>
          <a:endParaRPr lang="en-US"/>
        </a:p>
      </dgm:t>
    </dgm:pt>
    <dgm:pt modelId="{034472EC-65D6-427E-8690-E8E498FAC82D}" type="sibTrans" cxnId="{2F0F0AF6-E727-446F-A608-A8F3AFB84E83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2262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28AD8D40-FBC7-44AB-BA4B-D9DB463099AE}" type="presOf" srcId="{23DA2DDB-9E67-4D10-A13D-E45BF36D5A6B}" destId="{92E15EC2-3A66-437E-8081-B37C53418BD3}" srcOrd="0" destOrd="7" presId="urn:microsoft.com/office/officeart/2005/8/layout/vList2"/>
    <dgm:cxn modelId="{066CDA40-DED4-418F-B79C-668D9FC68612}" srcId="{D86D676A-2522-476C-91A7-703FC23F9727}" destId="{D6A8B667-96BB-4C32-894E-2E47037C542B}" srcOrd="6" destOrd="0" parTransId="{6A977504-984B-437B-A042-1D8CB50AEED3}" sibTransId="{867D1BF8-2212-4123-8283-02BDBC7BB472}"/>
    <dgm:cxn modelId="{E35DF941-BF31-4941-8064-21D0470A6A4E}" type="presOf" srcId="{8BA8BCB3-2857-40BE-8DDB-A11816B6DDE7}" destId="{92E15EC2-3A66-437E-8081-B37C53418BD3}" srcOrd="0" destOrd="4" presId="urn:microsoft.com/office/officeart/2005/8/layout/vList2"/>
    <dgm:cxn modelId="{81D84B44-AA50-483D-BD61-921EE5B68AE5}" srcId="{D86D676A-2522-476C-91A7-703FC23F9727}" destId="{D6F81891-CAB0-4DE1-8522-49EA636BF771}" srcOrd="1" destOrd="0" parTransId="{D0930E8D-4527-425D-A613-709F4E16CDEB}" sibTransId="{E63C858F-9359-46C3-AF4F-6D46CA6F1520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BAFFD565-2B6F-4986-B7EE-CA7A6A0E3200}" type="presOf" srcId="{D6F81891-CAB0-4DE1-8522-49EA636BF771}" destId="{92E15EC2-3A66-437E-8081-B37C53418BD3}" srcOrd="0" destOrd="1" presId="urn:microsoft.com/office/officeart/2005/8/layout/vList2"/>
    <dgm:cxn modelId="{2A3D4268-0D28-40BC-9961-BD18F83B014F}" type="presOf" srcId="{D6A8B667-96BB-4C32-894E-2E47037C542B}" destId="{92E15EC2-3A66-437E-8081-B37C53418BD3}" srcOrd="0" destOrd="8" presId="urn:microsoft.com/office/officeart/2005/8/layout/vList2"/>
    <dgm:cxn modelId="{C3533074-6BB7-4426-9D17-4EF3BCE61785}" type="presOf" srcId="{54CA9603-5466-43D0-B1AB-875A87179720}" destId="{92E15EC2-3A66-437E-8081-B37C53418BD3}" srcOrd="0" destOrd="3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F928D683-1CEB-4CE9-977B-4F2D6930A5DB}" type="presOf" srcId="{7AF94902-7E9C-42DC-B28C-0E7BAE62EB92}" destId="{92E15EC2-3A66-437E-8081-B37C53418BD3}" srcOrd="0" destOrd="5" presId="urn:microsoft.com/office/officeart/2005/8/layout/vList2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E751A888-9A32-4E8C-A9AB-C6A185B2D276}" srcId="{25B6F951-08A7-4F60-A8B1-9141AE40E3DB}" destId="{8BA8BCB3-2857-40BE-8DDB-A11816B6DDE7}" srcOrd="1" destOrd="0" parTransId="{9196DA5D-F38B-4BC4-8DC2-08DCF8CBA33F}" sibTransId="{119F8798-6B9F-4B2E-952D-F16E4B6453D5}"/>
    <dgm:cxn modelId="{C27C4C95-AE50-4497-9816-4A17AF61D911}" srcId="{D86D676A-2522-476C-91A7-703FC23F9727}" destId="{25B6F951-08A7-4F60-A8B1-9141AE40E3DB}" srcOrd="2" destOrd="0" parTransId="{0C69D558-6B82-4004-848F-50898EB9B0D6}" sibTransId="{E4FF4A8D-FE22-4E68-BFBF-805953202123}"/>
    <dgm:cxn modelId="{5186BE9A-966E-4756-BF2E-034A5D9023F1}" srcId="{25B6F951-08A7-4F60-A8B1-9141AE40E3DB}" destId="{54CA9603-5466-43D0-B1AB-875A87179720}" srcOrd="0" destOrd="0" parTransId="{5FE3FE95-72B3-45E0-B661-6BD730CB6FF1}" sibTransId="{9D80554E-6782-4936-BDB6-0029BD62FD00}"/>
    <dgm:cxn modelId="{7C40569B-A38D-4C59-ADB8-A5D979154A00}" srcId="{D86D676A-2522-476C-91A7-703FC23F9727}" destId="{DEF46264-63F5-4176-8323-D8670C9EDE61}" srcOrd="4" destOrd="0" parTransId="{963CA144-B558-4D7F-AF79-0DE1863EE45E}" sibTransId="{6EF6F7A2-22E9-4F1B-9F06-83B200927413}"/>
    <dgm:cxn modelId="{DFB0C0A0-378E-46BC-8EEC-681D5CF17939}" srcId="{D86D676A-2522-476C-91A7-703FC23F9727}" destId="{7CE5906D-7824-4C41-8743-3BCFFB4AFB85}" srcOrd="7" destOrd="0" parTransId="{D1FFE1E2-DED2-47D9-8AD3-6DCA58F0FA53}" sibTransId="{AAB90CCF-B64F-48B8-B699-BEA3D84D0E9C}"/>
    <dgm:cxn modelId="{6D9E12B4-3E65-4BB4-A6F8-E7829A11E35C}" type="presOf" srcId="{7CE5906D-7824-4C41-8743-3BCFFB4AFB85}" destId="{92E15EC2-3A66-437E-8081-B37C53418BD3}" srcOrd="0" destOrd="9" presId="urn:microsoft.com/office/officeart/2005/8/layout/vList2"/>
    <dgm:cxn modelId="{F91054B4-C65F-4856-9159-0DD508B9F3C6}" type="presOf" srcId="{43DCC1C2-128F-4250-8C95-520DCCA677C1}" destId="{92E15EC2-3A66-437E-8081-B37C53418BD3}" srcOrd="0" destOrd="11" presId="urn:microsoft.com/office/officeart/2005/8/layout/vList2"/>
    <dgm:cxn modelId="{E44D1DB5-66EF-4664-A3CA-B9BE511292E9}" srcId="{D86D676A-2522-476C-91A7-703FC23F9727}" destId="{23DA2DDB-9E67-4D10-A13D-E45BF36D5A6B}" srcOrd="5" destOrd="0" parTransId="{BA2D0CEC-0115-44C1-BB72-7A9C418A46DC}" sibTransId="{1B0FD015-0833-46D9-8E78-810D4B95076E}"/>
    <dgm:cxn modelId="{A0F362C0-468A-40DC-8F91-C16B37459D35}" srcId="{D86D676A-2522-476C-91A7-703FC23F9727}" destId="{7AF94902-7E9C-42DC-B28C-0E7BAE62EB92}" srcOrd="3" destOrd="0" parTransId="{1E9B18C4-AA29-4C6E-BDE0-2123C03BD5A3}" sibTransId="{1311B55C-BF2A-4739-81FC-FA9623CD1F5B}"/>
    <dgm:cxn modelId="{117AD5E3-197C-4085-9D3C-E840304F0BF0}" type="presOf" srcId="{DEF46264-63F5-4176-8323-D8670C9EDE61}" destId="{92E15EC2-3A66-437E-8081-B37C53418BD3}" srcOrd="0" destOrd="6" presId="urn:microsoft.com/office/officeart/2005/8/layout/vList2"/>
    <dgm:cxn modelId="{A8A3C8E8-0101-4493-88A8-AF58E5473954}" srcId="{D86D676A-2522-476C-91A7-703FC23F9727}" destId="{F1472F17-9811-4AFA-87DA-F99496FA815B}" srcOrd="8" destOrd="0" parTransId="{A4824BED-0A58-4CEC-90CE-78A523B2C908}" sibTransId="{605CCB7B-8AEF-48E4-9BC6-63067E3F7486}"/>
    <dgm:cxn modelId="{09E5DCE8-468E-45C5-B487-318D30EC021E}" type="presOf" srcId="{25B6F951-08A7-4F60-A8B1-9141AE40E3DB}" destId="{92E15EC2-3A66-437E-8081-B37C53418BD3}" srcOrd="0" destOrd="2" presId="urn:microsoft.com/office/officeart/2005/8/layout/vList2"/>
    <dgm:cxn modelId="{2EE9DDEA-F3A8-474B-AD86-09D22949AE2A}" type="presOf" srcId="{F1472F17-9811-4AFA-87DA-F99496FA815B}" destId="{92E15EC2-3A66-437E-8081-B37C53418BD3}" srcOrd="0" destOrd="10" presId="urn:microsoft.com/office/officeart/2005/8/layout/vList2"/>
    <dgm:cxn modelId="{2F0F0AF6-E727-446F-A608-A8F3AFB84E83}" srcId="{F1472F17-9811-4AFA-87DA-F99496FA815B}" destId="{43DCC1C2-128F-4250-8C95-520DCCA677C1}" srcOrd="0" destOrd="0" parTransId="{29AEFF31-7B09-4829-871B-0D4EC41720AA}" sibTransId="{034472EC-65D6-427E-8690-E8E498FAC82D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Network Effects Business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F3899264-36F6-4720-9AFE-F45AB5E83C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Gains value as more users join, increasing utility for all.</a:t>
          </a:r>
        </a:p>
      </dgm:t>
    </dgm:pt>
    <dgm:pt modelId="{31D19641-12FD-4E64-8893-96ABE17A85F6}" type="parTrans" cxnId="{F538EBB6-D770-4820-A3AB-5D6359BC04D9}">
      <dgm:prSet/>
      <dgm:spPr/>
      <dgm:t>
        <a:bodyPr/>
        <a:lstStyle/>
        <a:p>
          <a:endParaRPr lang="en-US"/>
        </a:p>
      </dgm:t>
    </dgm:pt>
    <dgm:pt modelId="{4FC3CA61-ACDD-4BBA-A3BE-F202E250C695}" type="sibTrans" cxnId="{F538EBB6-D770-4820-A3AB-5D6359BC04D9}">
      <dgm:prSet/>
      <dgm:spPr/>
      <dgm:t>
        <a:bodyPr/>
        <a:lstStyle/>
        <a:p>
          <a:endParaRPr lang="en-US"/>
        </a:p>
      </dgm:t>
    </dgm:pt>
    <dgm:pt modelId="{F6BFA35A-8B2F-4116-8243-6E7CDA8E7C3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4C7A3BF8-209E-4493-8CC8-F1FA94778BEF}" type="parTrans" cxnId="{3E666075-1832-4FD5-9AC3-7D97A157520B}">
      <dgm:prSet/>
      <dgm:spPr/>
      <dgm:t>
        <a:bodyPr/>
        <a:lstStyle/>
        <a:p>
          <a:endParaRPr lang="en-US"/>
        </a:p>
      </dgm:t>
    </dgm:pt>
    <dgm:pt modelId="{72A305CC-0E41-454B-AD74-C9A53B2CA017}" type="sibTrans" cxnId="{3E666075-1832-4FD5-9AC3-7D97A157520B}">
      <dgm:prSet/>
      <dgm:spPr/>
      <dgm:t>
        <a:bodyPr/>
        <a:lstStyle/>
        <a:p>
          <a:endParaRPr lang="en-US"/>
        </a:p>
      </dgm:t>
    </dgm:pt>
    <dgm:pt modelId="{09E1FD24-2F66-4DD8-92DE-5211BB291F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Mobile Phones</a:t>
          </a:r>
          <a:r>
            <a:rPr lang="en-US"/>
            <a:t>: Networks are more valuable with more users.</a:t>
          </a:r>
        </a:p>
      </dgm:t>
    </dgm:pt>
    <dgm:pt modelId="{27578B63-2216-48B9-9901-DFA130184807}" type="parTrans" cxnId="{0799773F-F5A0-4452-AE98-CDBDEFA5BBAD}">
      <dgm:prSet/>
      <dgm:spPr/>
      <dgm:t>
        <a:bodyPr/>
        <a:lstStyle/>
        <a:p>
          <a:endParaRPr lang="en-US"/>
        </a:p>
      </dgm:t>
    </dgm:pt>
    <dgm:pt modelId="{08BA79DA-955A-4698-9605-E293188BBACE}" type="sibTrans" cxnId="{0799773F-F5A0-4452-AE98-CDBDEFA5BBAD}">
      <dgm:prSet/>
      <dgm:spPr/>
      <dgm:t>
        <a:bodyPr/>
        <a:lstStyle/>
        <a:p>
          <a:endParaRPr lang="en-US"/>
        </a:p>
      </dgm:t>
    </dgm:pt>
    <dgm:pt modelId="{6D128AFC-F317-485A-9A86-C7B7D89B63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Social Media</a:t>
          </a:r>
          <a:r>
            <a:rPr lang="en-US"/>
            <a:t>: Facebook, LinkedIn.</a:t>
          </a:r>
        </a:p>
      </dgm:t>
    </dgm:pt>
    <dgm:pt modelId="{74D0C328-624F-41E3-A465-E3EC3342550B}" type="parTrans" cxnId="{FA254586-2802-4CB2-B248-432951F019CF}">
      <dgm:prSet/>
      <dgm:spPr/>
      <dgm:t>
        <a:bodyPr/>
        <a:lstStyle/>
        <a:p>
          <a:endParaRPr lang="en-US"/>
        </a:p>
      </dgm:t>
    </dgm:pt>
    <dgm:pt modelId="{B7DF180B-68B8-4FC8-A8CC-142864E96AE4}" type="sibTrans" cxnId="{FA254586-2802-4CB2-B248-432951F019CF}">
      <dgm:prSet/>
      <dgm:spPr/>
      <dgm:t>
        <a:bodyPr/>
        <a:lstStyle/>
        <a:p>
          <a:endParaRPr lang="en-US"/>
        </a:p>
      </dgm:t>
    </dgm:pt>
    <dgm:pt modelId="{7A716ECA-D4A6-409D-80EF-04530D65A5C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Monopolistic Business Model</a:t>
          </a:r>
          <a:r>
            <a:rPr lang="en-US" dirty="0"/>
            <a:t>:</a:t>
          </a:r>
        </a:p>
      </dgm:t>
    </dgm:pt>
    <dgm:pt modelId="{DB6F6129-2868-4B2F-83C0-6A40ADFE3B36}" type="parTrans" cxnId="{9251EF20-6CF4-47F5-8C23-4CDCEC289BCA}">
      <dgm:prSet/>
      <dgm:spPr/>
      <dgm:t>
        <a:bodyPr/>
        <a:lstStyle/>
        <a:p>
          <a:endParaRPr lang="en-US"/>
        </a:p>
      </dgm:t>
    </dgm:pt>
    <dgm:pt modelId="{20A6107B-6688-4277-A14B-EE92D8BE2372}" type="sibTrans" cxnId="{9251EF20-6CF4-47F5-8C23-4CDCEC289BCA}">
      <dgm:prSet/>
      <dgm:spPr/>
      <dgm:t>
        <a:bodyPr/>
        <a:lstStyle/>
        <a:p>
          <a:endParaRPr lang="en-US"/>
        </a:p>
      </dgm:t>
    </dgm:pt>
    <dgm:pt modelId="{57DDF775-9C85-4243-A1AF-B36A0E7A48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Dominates a market with little or no competition.</a:t>
          </a:r>
        </a:p>
      </dgm:t>
    </dgm:pt>
    <dgm:pt modelId="{E1A28345-5F78-4E26-96AC-9F37375B2C61}" type="parTrans" cxnId="{74F89299-A0B2-47F5-ABC4-5FE14BAF1EC9}">
      <dgm:prSet/>
      <dgm:spPr/>
      <dgm:t>
        <a:bodyPr/>
        <a:lstStyle/>
        <a:p>
          <a:endParaRPr lang="en-US"/>
        </a:p>
      </dgm:t>
    </dgm:pt>
    <dgm:pt modelId="{1FA1857C-3BCA-4D60-A338-C033F63E4871}" type="sibTrans" cxnId="{74F89299-A0B2-47F5-ABC4-5FE14BAF1EC9}">
      <dgm:prSet/>
      <dgm:spPr/>
      <dgm:t>
        <a:bodyPr/>
        <a:lstStyle/>
        <a:p>
          <a:endParaRPr lang="en-US"/>
        </a:p>
      </dgm:t>
    </dgm:pt>
    <dgm:pt modelId="{2A733313-3A53-44DA-92E4-A386DA600D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68C6719E-273B-48E5-9E5F-F4EAFBAF7CB0}" type="parTrans" cxnId="{9A3D67D0-5B19-4C5D-9652-C1758D8022C6}">
      <dgm:prSet/>
      <dgm:spPr/>
      <dgm:t>
        <a:bodyPr/>
        <a:lstStyle/>
        <a:p>
          <a:endParaRPr lang="en-US"/>
        </a:p>
      </dgm:t>
    </dgm:pt>
    <dgm:pt modelId="{F6DD42C7-4FD0-4F6F-BE47-75A3DB3EDFED}" type="sibTrans" cxnId="{9A3D67D0-5B19-4C5D-9652-C1758D8022C6}">
      <dgm:prSet/>
      <dgm:spPr/>
      <dgm:t>
        <a:bodyPr/>
        <a:lstStyle/>
        <a:p>
          <a:endParaRPr lang="en-US"/>
        </a:p>
      </dgm:t>
    </dgm:pt>
    <dgm:pt modelId="{F9F5DE96-362D-4484-8CF2-0B8C7639F7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ALKO</a:t>
          </a:r>
          <a:r>
            <a:rPr lang="en-US"/>
            <a:t>: Alcohol monopoly in Finland.</a:t>
          </a:r>
        </a:p>
      </dgm:t>
    </dgm:pt>
    <dgm:pt modelId="{885A3385-0990-4710-B47A-A96C89D39742}" type="parTrans" cxnId="{4BC7CB84-C8DD-4D5F-91FB-F60B50094B09}">
      <dgm:prSet/>
      <dgm:spPr/>
      <dgm:t>
        <a:bodyPr/>
        <a:lstStyle/>
        <a:p>
          <a:endParaRPr lang="en-US"/>
        </a:p>
      </dgm:t>
    </dgm:pt>
    <dgm:pt modelId="{7C5C4ED6-E526-40E0-B310-AAF898A275FE}" type="sibTrans" cxnId="{4BC7CB84-C8DD-4D5F-91FB-F60B50094B09}">
      <dgm:prSet/>
      <dgm:spPr/>
      <dgm:t>
        <a:bodyPr/>
        <a:lstStyle/>
        <a:p>
          <a:endParaRPr lang="en-US"/>
        </a:p>
      </dgm:t>
    </dgm:pt>
    <dgm:pt modelId="{DCC96E6E-F621-49AF-9CAF-11BFA9E6ED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Systembolaget</a:t>
          </a:r>
          <a:r>
            <a:rPr lang="en-US"/>
            <a:t>: Alcohol monopoly in Sweden.</a:t>
          </a:r>
        </a:p>
      </dgm:t>
    </dgm:pt>
    <dgm:pt modelId="{DDC2D3DD-A8EE-48CD-BDDB-65AB098545E4}" type="parTrans" cxnId="{A1D3C403-1B5C-4FC9-88F7-C18494969E0C}">
      <dgm:prSet/>
      <dgm:spPr/>
      <dgm:t>
        <a:bodyPr/>
        <a:lstStyle/>
        <a:p>
          <a:endParaRPr lang="en-US"/>
        </a:p>
      </dgm:t>
    </dgm:pt>
    <dgm:pt modelId="{31EF3C00-8CC9-4BC9-8A40-F0291CEBB0E9}" type="sibTrans" cxnId="{A1D3C403-1B5C-4FC9-88F7-C18494969E0C}">
      <dgm:prSet/>
      <dgm:spPr/>
      <dgm:t>
        <a:bodyPr/>
        <a:lstStyle/>
        <a:p>
          <a:endParaRPr lang="en-US"/>
        </a:p>
      </dgm:t>
    </dgm:pt>
    <dgm:pt modelId="{4EC21F6F-9763-4CF0-A91B-412A06FFE21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Cutting Out the Middleman Model</a:t>
          </a:r>
          <a:r>
            <a:rPr lang="en-US" dirty="0"/>
            <a:t>:</a:t>
          </a:r>
        </a:p>
      </dgm:t>
    </dgm:pt>
    <dgm:pt modelId="{5237DBB2-568E-455E-BC00-891C52A7CABA}" type="parTrans" cxnId="{469E4BFD-D764-49DB-A0A5-74EF2F8D409D}">
      <dgm:prSet/>
      <dgm:spPr/>
      <dgm:t>
        <a:bodyPr/>
        <a:lstStyle/>
        <a:p>
          <a:endParaRPr lang="en-US"/>
        </a:p>
      </dgm:t>
    </dgm:pt>
    <dgm:pt modelId="{09C9778F-EDBA-4A9E-9E97-7A9162BA2E0A}" type="sibTrans" cxnId="{469E4BFD-D764-49DB-A0A5-74EF2F8D409D}">
      <dgm:prSet/>
      <dgm:spPr/>
      <dgm:t>
        <a:bodyPr/>
        <a:lstStyle/>
        <a:p>
          <a:endParaRPr lang="en-US"/>
        </a:p>
      </dgm:t>
    </dgm:pt>
    <dgm:pt modelId="{897D0E23-6455-41EB-BEE1-34738902F7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Direct-to-consumer sales, eliminating intermediaries to reduce costs.</a:t>
          </a:r>
        </a:p>
      </dgm:t>
    </dgm:pt>
    <dgm:pt modelId="{D5DED85E-EB9F-4153-8CD8-F513E6E2F5EF}" type="parTrans" cxnId="{AE8EF913-FB97-4DBA-B11B-AAAB4CC23533}">
      <dgm:prSet/>
      <dgm:spPr/>
      <dgm:t>
        <a:bodyPr/>
        <a:lstStyle/>
        <a:p>
          <a:endParaRPr lang="en-US"/>
        </a:p>
      </dgm:t>
    </dgm:pt>
    <dgm:pt modelId="{84E34314-CC11-422F-8CFC-9F07B47FD123}" type="sibTrans" cxnId="{AE8EF913-FB97-4DBA-B11B-AAAB4CC23533}">
      <dgm:prSet/>
      <dgm:spPr/>
      <dgm:t>
        <a:bodyPr/>
        <a:lstStyle/>
        <a:p>
          <a:endParaRPr lang="en-US"/>
        </a:p>
      </dgm:t>
    </dgm:pt>
    <dgm:pt modelId="{6C202575-335C-4D3F-B29E-142EE25C84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BA55023F-CB6A-44B2-ABF6-9EFAC8E70A5A}" type="parTrans" cxnId="{7FE336DC-F88D-4D26-AEEF-2B93AF8AB3BC}">
      <dgm:prSet/>
      <dgm:spPr/>
      <dgm:t>
        <a:bodyPr/>
        <a:lstStyle/>
        <a:p>
          <a:endParaRPr lang="en-US"/>
        </a:p>
      </dgm:t>
    </dgm:pt>
    <dgm:pt modelId="{7A632067-2DE6-45ED-A42A-67426674E0BC}" type="sibTrans" cxnId="{7FE336DC-F88D-4D26-AEEF-2B93AF8AB3BC}">
      <dgm:prSet/>
      <dgm:spPr/>
      <dgm:t>
        <a:bodyPr/>
        <a:lstStyle/>
        <a:p>
          <a:endParaRPr lang="en-US"/>
        </a:p>
      </dgm:t>
    </dgm:pt>
    <dgm:pt modelId="{BE3C37CC-C446-417B-9A16-A5ED5BF404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Dell</a:t>
          </a:r>
          <a:r>
            <a:rPr lang="en-US"/>
            <a:t>: Direct sales of computers to customers.</a:t>
          </a:r>
        </a:p>
      </dgm:t>
    </dgm:pt>
    <dgm:pt modelId="{CD647441-BED3-4837-8DF8-F0B4C63ACFE6}" type="parTrans" cxnId="{4FA4CB08-F944-4F8F-A85D-F1258EF773DF}">
      <dgm:prSet/>
      <dgm:spPr/>
      <dgm:t>
        <a:bodyPr/>
        <a:lstStyle/>
        <a:p>
          <a:endParaRPr lang="en-US"/>
        </a:p>
      </dgm:t>
    </dgm:pt>
    <dgm:pt modelId="{79EFCF96-1BD4-4A3B-BE3F-C923DE01E9BA}" type="sibTrans" cxnId="{4FA4CB08-F944-4F8F-A85D-F1258EF773DF}">
      <dgm:prSet/>
      <dgm:spPr/>
      <dgm:t>
        <a:bodyPr/>
        <a:lstStyle/>
        <a:p>
          <a:endParaRPr lang="en-US"/>
        </a:p>
      </dgm:t>
    </dgm:pt>
    <dgm:pt modelId="{E600872E-45C3-43E0-842E-F8637918BA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 err="1"/>
            <a:t>Warby</a:t>
          </a:r>
          <a:r>
            <a:rPr lang="en-US" b="1" dirty="0"/>
            <a:t> Parker</a:t>
          </a:r>
          <a:r>
            <a:rPr lang="en-US" dirty="0"/>
            <a:t>: Online eyewear sales.</a:t>
          </a:r>
        </a:p>
      </dgm:t>
    </dgm:pt>
    <dgm:pt modelId="{FD3BB85E-5270-451A-AB7A-97C5D1BC432E}" type="parTrans" cxnId="{490A91C4-ED53-4C87-A68D-03A0F300CE33}">
      <dgm:prSet/>
      <dgm:spPr/>
      <dgm:t>
        <a:bodyPr/>
        <a:lstStyle/>
        <a:p>
          <a:endParaRPr lang="en-US"/>
        </a:p>
      </dgm:t>
    </dgm:pt>
    <dgm:pt modelId="{E2D65420-EA63-47EC-B7AE-B10B6BF04EB4}" type="sibTrans" cxnId="{490A91C4-ED53-4C87-A68D-03A0F300CE33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2262" custLinFactNeighborX="-22239" custLinFactNeighborY="-4553">
        <dgm:presLayoutVars>
          <dgm:bulletEnabled val="1"/>
        </dgm:presLayoutVars>
      </dgm:prSet>
      <dgm:spPr/>
    </dgm:pt>
  </dgm:ptLst>
  <dgm:cxnLst>
    <dgm:cxn modelId="{A1D3C403-1B5C-4FC9-88F7-C18494969E0C}" srcId="{2A733313-3A53-44DA-92E4-A386DA600D8E}" destId="{DCC96E6E-F621-49AF-9CAF-11BFA9E6EDD5}" srcOrd="1" destOrd="0" parTransId="{DDC2D3DD-A8EE-48CD-BDDB-65AB098545E4}" sibTransId="{31EF3C00-8CC9-4BC9-8A40-F0291CEBB0E9}"/>
    <dgm:cxn modelId="{4FA4CB08-F944-4F8F-A85D-F1258EF773DF}" srcId="{6C202575-335C-4D3F-B29E-142EE25C8497}" destId="{BE3C37CC-C446-417B-9A16-A5ED5BF40443}" srcOrd="0" destOrd="0" parTransId="{CD647441-BED3-4837-8DF8-F0B4C63ACFE6}" sibTransId="{79EFCF96-1BD4-4A3B-BE3F-C923DE01E9BA}"/>
    <dgm:cxn modelId="{AE8EF913-FB97-4DBA-B11B-AAAB4CC23533}" srcId="{D86D676A-2522-476C-91A7-703FC23F9727}" destId="{897D0E23-6455-41EB-BEE1-34738902F731}" srcOrd="7" destOrd="0" parTransId="{D5DED85E-EB9F-4153-8CD8-F513E6E2F5EF}" sibTransId="{84E34314-CC11-422F-8CFC-9F07B47FD123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530811F-C840-4321-98A1-FF6C7CDFD528}" type="presOf" srcId="{DCC96E6E-F621-49AF-9CAF-11BFA9E6EDD5}" destId="{92E15EC2-3A66-437E-8081-B37C53418BD3}" srcOrd="0" destOrd="9" presId="urn:microsoft.com/office/officeart/2005/8/layout/vList2"/>
    <dgm:cxn modelId="{FA120420-E960-42AB-8732-9B27BE318014}" type="presOf" srcId="{F6BFA35A-8B2F-4116-8243-6E7CDA8E7C3D}" destId="{92E15EC2-3A66-437E-8081-B37C53418BD3}" srcOrd="0" destOrd="2" presId="urn:microsoft.com/office/officeart/2005/8/layout/vList2"/>
    <dgm:cxn modelId="{9251EF20-6CF4-47F5-8C23-4CDCEC289BCA}" srcId="{D86D676A-2522-476C-91A7-703FC23F9727}" destId="{7A716ECA-D4A6-409D-80EF-04530D65A5C6}" srcOrd="3" destOrd="0" parTransId="{DB6F6129-2868-4B2F-83C0-6A40ADFE3B36}" sibTransId="{20A6107B-6688-4277-A14B-EE92D8BE2372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73F14328-9436-4D51-943E-05456BF244CF}" type="presOf" srcId="{F9F5DE96-362D-4484-8CF2-0B8C7639F7D0}" destId="{92E15EC2-3A66-437E-8081-B37C53418BD3}" srcOrd="0" destOrd="8" presId="urn:microsoft.com/office/officeart/2005/8/layout/vList2"/>
    <dgm:cxn modelId="{55BB8F31-F9C9-47B9-B3DF-E1D1D915D074}" type="presOf" srcId="{7A716ECA-D4A6-409D-80EF-04530D65A5C6}" destId="{92E15EC2-3A66-437E-8081-B37C53418BD3}" srcOrd="0" destOrd="5" presId="urn:microsoft.com/office/officeart/2005/8/layout/vList2"/>
    <dgm:cxn modelId="{EECFAC33-0B68-48C4-ADD5-7009FC51E70E}" type="presOf" srcId="{897D0E23-6455-41EB-BEE1-34738902F731}" destId="{92E15EC2-3A66-437E-8081-B37C53418BD3}" srcOrd="0" destOrd="11" presId="urn:microsoft.com/office/officeart/2005/8/layout/vList2"/>
    <dgm:cxn modelId="{0799773F-F5A0-4452-AE98-CDBDEFA5BBAD}" srcId="{F6BFA35A-8B2F-4116-8243-6E7CDA8E7C3D}" destId="{09E1FD24-2F66-4DD8-92DE-5211BB291F15}" srcOrd="0" destOrd="0" parTransId="{27578B63-2216-48B9-9901-DFA130184807}" sibTransId="{08BA79DA-955A-4698-9605-E293188BBACE}"/>
    <dgm:cxn modelId="{93C80041-7B44-4C14-81E0-78D3A8C69A1F}" type="presOf" srcId="{E600872E-45C3-43E0-842E-F8637918BAA9}" destId="{92E15EC2-3A66-437E-8081-B37C53418BD3}" srcOrd="0" destOrd="14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8E24D5D-BC94-46C2-8FEC-1689366F7EF4}" type="presOf" srcId="{F3899264-36F6-4720-9AFE-F45AB5E83C1F}" destId="{92E15EC2-3A66-437E-8081-B37C53418BD3}" srcOrd="0" destOrd="1" presId="urn:microsoft.com/office/officeart/2005/8/layout/vList2"/>
    <dgm:cxn modelId="{3E666075-1832-4FD5-9AC3-7D97A157520B}" srcId="{D86D676A-2522-476C-91A7-703FC23F9727}" destId="{F6BFA35A-8B2F-4116-8243-6E7CDA8E7C3D}" srcOrd="2" destOrd="0" parTransId="{4C7A3BF8-209E-4493-8CC8-F1FA94778BEF}" sibTransId="{72A305CC-0E41-454B-AD74-C9A53B2CA017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4BC7CB84-C8DD-4D5F-91FB-F60B50094B09}" srcId="{2A733313-3A53-44DA-92E4-A386DA600D8E}" destId="{F9F5DE96-362D-4484-8CF2-0B8C7639F7D0}" srcOrd="0" destOrd="0" parTransId="{885A3385-0990-4710-B47A-A96C89D39742}" sibTransId="{7C5C4ED6-E526-40E0-B310-AAF898A275FE}"/>
    <dgm:cxn modelId="{5589D085-D389-4858-AABA-FC5AA3EF0004}" type="presOf" srcId="{E685923F-AF5F-43A1-9614-C558E5679314}" destId="{92E15EC2-3A66-437E-8081-B37C53418BD3}" srcOrd="0" destOrd="15" presId="urn:microsoft.com/office/officeart/2005/8/layout/vList2"/>
    <dgm:cxn modelId="{FA254586-2802-4CB2-B248-432951F019CF}" srcId="{F6BFA35A-8B2F-4116-8243-6E7CDA8E7C3D}" destId="{6D128AFC-F317-485A-9A86-C7B7D89B63B6}" srcOrd="1" destOrd="0" parTransId="{74D0C328-624F-41E3-A465-E3EC3342550B}" sibTransId="{B7DF180B-68B8-4FC8-A8CC-142864E96AE4}"/>
    <dgm:cxn modelId="{D6DCBE92-2453-45FE-80A1-1830D310C39C}" type="presOf" srcId="{BE3C37CC-C446-417B-9A16-A5ED5BF40443}" destId="{92E15EC2-3A66-437E-8081-B37C53418BD3}" srcOrd="0" destOrd="13" presId="urn:microsoft.com/office/officeart/2005/8/layout/vList2"/>
    <dgm:cxn modelId="{74F89299-A0B2-47F5-ABC4-5FE14BAF1EC9}" srcId="{D86D676A-2522-476C-91A7-703FC23F9727}" destId="{57DDF775-9C85-4243-A1AF-B36A0E7A4890}" srcOrd="4" destOrd="0" parTransId="{E1A28345-5F78-4E26-96AC-9F37375B2C61}" sibTransId="{1FA1857C-3BCA-4D60-A338-C033F63E4871}"/>
    <dgm:cxn modelId="{4CF240A0-B102-4E73-9B74-1F1CB7985788}" type="presOf" srcId="{6D128AFC-F317-485A-9A86-C7B7D89B63B6}" destId="{92E15EC2-3A66-437E-8081-B37C53418BD3}" srcOrd="0" destOrd="4" presId="urn:microsoft.com/office/officeart/2005/8/layout/vList2"/>
    <dgm:cxn modelId="{F538EBB6-D770-4820-A3AB-5D6359BC04D9}" srcId="{D86D676A-2522-476C-91A7-703FC23F9727}" destId="{F3899264-36F6-4720-9AFE-F45AB5E83C1F}" srcOrd="1" destOrd="0" parTransId="{31D19641-12FD-4E64-8893-96ABE17A85F6}" sibTransId="{4FC3CA61-ACDD-4BBA-A3BE-F202E250C695}"/>
    <dgm:cxn modelId="{490A91C4-ED53-4C87-A68D-03A0F300CE33}" srcId="{6C202575-335C-4D3F-B29E-142EE25C8497}" destId="{E600872E-45C3-43E0-842E-F8637918BAA9}" srcOrd="1" destOrd="0" parTransId="{FD3BB85E-5270-451A-AB7A-97C5D1BC432E}" sibTransId="{E2D65420-EA63-47EC-B7AE-B10B6BF04EB4}"/>
    <dgm:cxn modelId="{DAD4A2C5-64A4-440A-89C6-B03B354266BB}" type="presOf" srcId="{2A733313-3A53-44DA-92E4-A386DA600D8E}" destId="{92E15EC2-3A66-437E-8081-B37C53418BD3}" srcOrd="0" destOrd="7" presId="urn:microsoft.com/office/officeart/2005/8/layout/vList2"/>
    <dgm:cxn modelId="{9A3D67D0-5B19-4C5D-9652-C1758D8022C6}" srcId="{D86D676A-2522-476C-91A7-703FC23F9727}" destId="{2A733313-3A53-44DA-92E4-A386DA600D8E}" srcOrd="5" destOrd="0" parTransId="{68C6719E-273B-48E5-9E5F-F4EAFBAF7CB0}" sibTransId="{F6DD42C7-4FD0-4F6F-BE47-75A3DB3EDFED}"/>
    <dgm:cxn modelId="{1D8342D5-239E-4036-A8BE-6D3FF56C55AE}" type="presOf" srcId="{09E1FD24-2F66-4DD8-92DE-5211BB291F15}" destId="{92E15EC2-3A66-437E-8081-B37C53418BD3}" srcOrd="0" destOrd="3" presId="urn:microsoft.com/office/officeart/2005/8/layout/vList2"/>
    <dgm:cxn modelId="{7FE336DC-F88D-4D26-AEEF-2B93AF8AB3BC}" srcId="{D86D676A-2522-476C-91A7-703FC23F9727}" destId="{6C202575-335C-4D3F-B29E-142EE25C8497}" srcOrd="8" destOrd="0" parTransId="{BA55023F-CB6A-44B2-ABF6-9EFAC8E70A5A}" sibTransId="{7A632067-2DE6-45ED-A42A-67426674E0BC}"/>
    <dgm:cxn modelId="{F1F537DD-366E-4D62-BC5A-FCEFAE5AA431}" type="presOf" srcId="{4EC21F6F-9763-4CF0-A91B-412A06FFE215}" destId="{92E15EC2-3A66-437E-8081-B37C53418BD3}" srcOrd="0" destOrd="10" presId="urn:microsoft.com/office/officeart/2005/8/layout/vList2"/>
    <dgm:cxn modelId="{17E072E4-0700-4176-9A28-47A560FB0F1B}" type="presOf" srcId="{57DDF775-9C85-4243-A1AF-B36A0E7A4890}" destId="{92E15EC2-3A66-437E-8081-B37C53418BD3}" srcOrd="0" destOrd="6" presId="urn:microsoft.com/office/officeart/2005/8/layout/vList2"/>
    <dgm:cxn modelId="{C5387CF7-2BD7-44E8-A539-D00A1881D44E}" type="presOf" srcId="{6C202575-335C-4D3F-B29E-142EE25C8497}" destId="{92E15EC2-3A66-437E-8081-B37C53418BD3}" srcOrd="0" destOrd="12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469E4BFD-D764-49DB-A0A5-74EF2F8D409D}" srcId="{D86D676A-2522-476C-91A7-703FC23F9727}" destId="{4EC21F6F-9763-4CF0-A91B-412A06FFE215}" srcOrd="6" destOrd="0" parTransId="{5237DBB2-568E-455E-BC00-891C52A7CABA}" sibTransId="{09C9778F-EDBA-4A9E-9E97-7A9162BA2E0A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Idea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/>
            <a:t>A starting point, from which a business model can be created</a:t>
          </a:r>
          <a:endParaRPr lang="en-US" dirty="0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9106EDA-4B2C-43EC-9B76-EE0EE88199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 a foundation or idea that serves as the basis for developing a viable business model.</a:t>
          </a:r>
        </a:p>
      </dgm:t>
    </dgm:pt>
    <dgm:pt modelId="{44AFDE52-BB0B-4E99-8E8F-5D9DB30BC1D6}" type="parTrans" cxnId="{8B69172B-221E-4DDC-BA44-CD5116999A79}">
      <dgm:prSet/>
      <dgm:spPr/>
      <dgm:t>
        <a:bodyPr/>
        <a:lstStyle/>
        <a:p>
          <a:endParaRPr lang="en-US"/>
        </a:p>
      </dgm:t>
    </dgm:pt>
    <dgm:pt modelId="{4FDF15C5-316E-4B41-9212-6018E25737D9}" type="sibTrans" cxnId="{8B69172B-221E-4DDC-BA44-CD5116999A79}">
      <dgm:prSet/>
      <dgm:spPr/>
      <dgm:t>
        <a:bodyPr/>
        <a:lstStyle/>
        <a:p>
          <a:endParaRPr lang="en-US"/>
        </a:p>
      </dgm:t>
    </dgm:pt>
    <dgm:pt modelId="{11535620-0B42-4EA8-8BC3-82E3C19C52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Knowledge needed on the subject matter</a:t>
          </a:r>
          <a:endParaRPr lang="en-US"/>
        </a:p>
      </dgm:t>
    </dgm:pt>
    <dgm:pt modelId="{6FD17CE7-A6F1-4185-BD25-E0AD1D383137}" type="parTrans" cxnId="{16EE9476-55F3-4C00-97CC-43324B5C7ED1}">
      <dgm:prSet/>
      <dgm:spPr/>
      <dgm:t>
        <a:bodyPr/>
        <a:lstStyle/>
        <a:p>
          <a:endParaRPr lang="en-US"/>
        </a:p>
      </dgm:t>
    </dgm:pt>
    <dgm:pt modelId="{CDDB4AA6-2115-408D-BF76-55BCA9390280}" type="sibTrans" cxnId="{16EE9476-55F3-4C00-97CC-43324B5C7ED1}">
      <dgm:prSet/>
      <dgm:spPr/>
      <dgm:t>
        <a:bodyPr/>
        <a:lstStyle/>
        <a:p>
          <a:endParaRPr lang="en-US"/>
        </a:p>
      </dgm:t>
    </dgm:pt>
    <dgm:pt modelId="{8C075972-590E-4243-BEDB-4BD6CF08430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Gain expertise and understanding of the industry, market, or field related to the business.</a:t>
          </a:r>
        </a:p>
      </dgm:t>
    </dgm:pt>
    <dgm:pt modelId="{99402C1D-FAAD-46C7-9A60-2988071E802C}" type="parTrans" cxnId="{7C5904CE-0C02-4344-9458-34E0A8779804}">
      <dgm:prSet/>
      <dgm:spPr/>
      <dgm:t>
        <a:bodyPr/>
        <a:lstStyle/>
        <a:p>
          <a:endParaRPr lang="en-US"/>
        </a:p>
      </dgm:t>
    </dgm:pt>
    <dgm:pt modelId="{94E7A10F-D3B3-48ED-B30D-9982935B4742}" type="sibTrans" cxnId="{7C5904CE-0C02-4344-9458-34E0A8779804}">
      <dgm:prSet/>
      <dgm:spPr/>
      <dgm:t>
        <a:bodyPr/>
        <a:lstStyle/>
        <a:p>
          <a:endParaRPr lang="en-US"/>
        </a:p>
      </dgm:t>
    </dgm:pt>
    <dgm:pt modelId="{44E61255-5F54-4640-B636-9A5F86FF994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Business skills needed (somewhat)</a:t>
          </a:r>
          <a:endParaRPr lang="en-US"/>
        </a:p>
      </dgm:t>
    </dgm:pt>
    <dgm:pt modelId="{63B24F85-9433-4BBA-9AF8-F4EA0FD61A90}" type="parTrans" cxnId="{FCC5C18E-C613-4933-9A31-86792E76B3EF}">
      <dgm:prSet/>
      <dgm:spPr/>
      <dgm:t>
        <a:bodyPr/>
        <a:lstStyle/>
        <a:p>
          <a:endParaRPr lang="en-US"/>
        </a:p>
      </dgm:t>
    </dgm:pt>
    <dgm:pt modelId="{F8D89E44-6ED5-457E-A385-077CC250AEC4}" type="sibTrans" cxnId="{FCC5C18E-C613-4933-9A31-86792E76B3EF}">
      <dgm:prSet/>
      <dgm:spPr/>
      <dgm:t>
        <a:bodyPr/>
        <a:lstStyle/>
        <a:p>
          <a:endParaRPr lang="en-US"/>
        </a:p>
      </dgm:t>
    </dgm:pt>
    <dgm:pt modelId="{88A18EDE-44E5-4CB2-A002-B3D5B93E459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Acquire essential skills such as management, marketing, finance, and operations to run the business effectively.</a:t>
          </a:r>
        </a:p>
      </dgm:t>
    </dgm:pt>
    <dgm:pt modelId="{C785BC4A-A401-4226-B4E9-3BBE47B091F2}" type="parTrans" cxnId="{1BB3EACA-1607-4BC0-B514-B0555E3B495A}">
      <dgm:prSet/>
      <dgm:spPr/>
      <dgm:t>
        <a:bodyPr/>
        <a:lstStyle/>
        <a:p>
          <a:endParaRPr lang="en-US"/>
        </a:p>
      </dgm:t>
    </dgm:pt>
    <dgm:pt modelId="{2600F48B-50AB-4B65-A0BA-7C6A03F4CC05}" type="sibTrans" cxnId="{1BB3EACA-1607-4BC0-B514-B0555E3B495A}">
      <dgm:prSet/>
      <dgm:spPr/>
      <dgm:t>
        <a:bodyPr/>
        <a:lstStyle/>
        <a:p>
          <a:endParaRPr lang="en-US"/>
        </a:p>
      </dgm:t>
    </dgm:pt>
    <dgm:pt modelId="{462DDE5B-7EE9-4DA2-BE71-EE0EAE955A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Profitability – a key issue here!</a:t>
          </a:r>
          <a:endParaRPr lang="en-US"/>
        </a:p>
      </dgm:t>
    </dgm:pt>
    <dgm:pt modelId="{422380F9-F237-4B83-8F2E-F7DC6B1962B5}" type="parTrans" cxnId="{33548DC3-B19E-471A-9EAB-9B9DD4AE3972}">
      <dgm:prSet/>
      <dgm:spPr/>
      <dgm:t>
        <a:bodyPr/>
        <a:lstStyle/>
        <a:p>
          <a:endParaRPr lang="en-US"/>
        </a:p>
      </dgm:t>
    </dgm:pt>
    <dgm:pt modelId="{18E03835-B465-4714-AA62-8A9D678010C2}" type="sibTrans" cxnId="{33548DC3-B19E-471A-9EAB-9B9DD4AE3972}">
      <dgm:prSet/>
      <dgm:spPr/>
      <dgm:t>
        <a:bodyPr/>
        <a:lstStyle/>
        <a:p>
          <a:endParaRPr lang="en-US"/>
        </a:p>
      </dgm:t>
    </dgm:pt>
    <dgm:pt modelId="{98CDBB13-8E64-4581-8F42-612E35F7CAF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Ensure the business is financially sustainable and focused on generating profits.</a:t>
          </a:r>
        </a:p>
      </dgm:t>
    </dgm:pt>
    <dgm:pt modelId="{40718F76-661E-4918-92B0-BC36589DA143}" type="parTrans" cxnId="{D6B41DBA-C7F3-4546-9BC7-19012D9F06B7}">
      <dgm:prSet/>
      <dgm:spPr/>
      <dgm:t>
        <a:bodyPr/>
        <a:lstStyle/>
        <a:p>
          <a:endParaRPr lang="en-US"/>
        </a:p>
      </dgm:t>
    </dgm:pt>
    <dgm:pt modelId="{25DFA445-8704-4ECE-95CF-2343B06DFFA0}" type="sibTrans" cxnId="{D6B41DBA-C7F3-4546-9BC7-19012D9F06B7}">
      <dgm:prSet/>
      <dgm:spPr/>
      <dgm:t>
        <a:bodyPr/>
        <a:lstStyle/>
        <a:p>
          <a:endParaRPr lang="en-US"/>
        </a:p>
      </dgm:t>
    </dgm:pt>
    <dgm:pt modelId="{CFEE2D7C-33E2-42AA-A834-BE07D1FDD3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Customer needs and customer satisfaction!</a:t>
          </a:r>
          <a:endParaRPr lang="en-US"/>
        </a:p>
      </dgm:t>
    </dgm:pt>
    <dgm:pt modelId="{18C12525-97D4-40CA-B798-E4F66BC18B6C}" type="parTrans" cxnId="{1727A772-2110-41B3-9EC1-67CCFF71E08E}">
      <dgm:prSet/>
      <dgm:spPr/>
      <dgm:t>
        <a:bodyPr/>
        <a:lstStyle/>
        <a:p>
          <a:endParaRPr lang="en-US"/>
        </a:p>
      </dgm:t>
    </dgm:pt>
    <dgm:pt modelId="{C49D7D5D-356F-40B5-9986-BC94F0FD1172}" type="sibTrans" cxnId="{1727A772-2110-41B3-9EC1-67CCFF71E08E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Prioritize understanding and fulfilling customer needs while maintaining high levels of satisfaction</a:t>
          </a:r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A6EB905-43D6-46DB-AF9F-BC5D0D2A9812}" type="presOf" srcId="{11535620-0B42-4EA8-8BC3-82E3C19C52E2}" destId="{92E15EC2-3A66-437E-8081-B37C53418BD3}" srcOrd="0" destOrd="2" presId="urn:microsoft.com/office/officeart/2005/8/layout/vList2"/>
    <dgm:cxn modelId="{C8192C12-CDAB-41CD-92FA-C6A2A2787A23}" type="presOf" srcId="{CFEE2D7C-33E2-42AA-A834-BE07D1FDD3C9}" destId="{92E15EC2-3A66-437E-8081-B37C53418BD3}" srcOrd="0" destOrd="8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CFEE2D7C-33E2-42AA-A834-BE07D1FDD3C9}" destId="{E685923F-AF5F-43A1-9614-C558E5679314}" srcOrd="0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8B69172B-221E-4DDC-BA44-CD5116999A79}" srcId="{1CE14AFD-1544-48C0-A6E2-CD4AFDDDF1EC}" destId="{A9106EDA-4B2C-43EC-9B76-EE0EE8819980}" srcOrd="0" destOrd="0" parTransId="{44AFDE52-BB0B-4E99-8E8F-5D9DB30BC1D6}" sibTransId="{4FDF15C5-316E-4B41-9212-6018E25737D9}"/>
    <dgm:cxn modelId="{36FDC44B-E2AD-4B6E-9ED8-47E0A8EC6299}" type="presOf" srcId="{88A18EDE-44E5-4CB2-A002-B3D5B93E459D}" destId="{92E15EC2-3A66-437E-8081-B37C53418BD3}" srcOrd="0" destOrd="5" presId="urn:microsoft.com/office/officeart/2005/8/layout/vList2"/>
    <dgm:cxn modelId="{4AB20B55-6B14-4B8F-8C8F-48E9F5CC13A4}" type="presOf" srcId="{98CDBB13-8E64-4581-8F42-612E35F7CAF4}" destId="{92E15EC2-3A66-437E-8081-B37C53418BD3}" srcOrd="0" destOrd="7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D851A365-BDC1-4ED2-A863-2DA8ECC15E6E}" type="presOf" srcId="{8C075972-590E-4243-BEDB-4BD6CF084309}" destId="{92E15EC2-3A66-437E-8081-B37C53418BD3}" srcOrd="0" destOrd="3" presId="urn:microsoft.com/office/officeart/2005/8/layout/vList2"/>
    <dgm:cxn modelId="{1727A772-2110-41B3-9EC1-67CCFF71E08E}" srcId="{D86D676A-2522-476C-91A7-703FC23F9727}" destId="{CFEE2D7C-33E2-42AA-A834-BE07D1FDD3C9}" srcOrd="4" destOrd="0" parTransId="{18C12525-97D4-40CA-B798-E4F66BC18B6C}" sibTransId="{C49D7D5D-356F-40B5-9986-BC94F0FD1172}"/>
    <dgm:cxn modelId="{16EE9476-55F3-4C00-97CC-43324B5C7ED1}" srcId="{D86D676A-2522-476C-91A7-703FC23F9727}" destId="{11535620-0B42-4EA8-8BC3-82E3C19C52E2}" srcOrd="1" destOrd="0" parTransId="{6FD17CE7-A6F1-4185-BD25-E0AD1D383137}" sibTransId="{CDDB4AA6-2115-408D-BF76-55BCA9390280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FCC5C18E-C613-4933-9A31-86792E76B3EF}" srcId="{D86D676A-2522-476C-91A7-703FC23F9727}" destId="{44E61255-5F54-4640-B636-9A5F86FF994B}" srcOrd="2" destOrd="0" parTransId="{63B24F85-9433-4BBA-9AF8-F4EA0FD61A90}" sibTransId="{F8D89E44-6ED5-457E-A385-077CC250AEC4}"/>
    <dgm:cxn modelId="{42F9ECA0-C8AC-422C-8EE2-EB4E871B4F6C}" type="presOf" srcId="{44E61255-5F54-4640-B636-9A5F86FF994B}" destId="{92E15EC2-3A66-437E-8081-B37C53418BD3}" srcOrd="0" destOrd="4" presId="urn:microsoft.com/office/officeart/2005/8/layout/vList2"/>
    <dgm:cxn modelId="{D6B41DBA-C7F3-4546-9BC7-19012D9F06B7}" srcId="{462DDE5B-7EE9-4DA2-BE71-EE0EAE955A2C}" destId="{98CDBB13-8E64-4581-8F42-612E35F7CAF4}" srcOrd="0" destOrd="0" parTransId="{40718F76-661E-4918-92B0-BC36589DA143}" sibTransId="{25DFA445-8704-4ECE-95CF-2343B06DFFA0}"/>
    <dgm:cxn modelId="{33548DC3-B19E-471A-9EAB-9B9DD4AE3972}" srcId="{D86D676A-2522-476C-91A7-703FC23F9727}" destId="{462DDE5B-7EE9-4DA2-BE71-EE0EAE955A2C}" srcOrd="3" destOrd="0" parTransId="{422380F9-F237-4B83-8F2E-F7DC6B1962B5}" sibTransId="{18E03835-B465-4714-AA62-8A9D678010C2}"/>
    <dgm:cxn modelId="{C6C2EEC7-C13A-494F-A476-29962CB03F60}" type="presOf" srcId="{462DDE5B-7EE9-4DA2-BE71-EE0EAE955A2C}" destId="{92E15EC2-3A66-437E-8081-B37C53418BD3}" srcOrd="0" destOrd="6" presId="urn:microsoft.com/office/officeart/2005/8/layout/vList2"/>
    <dgm:cxn modelId="{1BB3EACA-1607-4BC0-B514-B0555E3B495A}" srcId="{44E61255-5F54-4640-B636-9A5F86FF994B}" destId="{88A18EDE-44E5-4CB2-A002-B3D5B93E459D}" srcOrd="0" destOrd="0" parTransId="{C785BC4A-A401-4226-B4E9-3BBE47B091F2}" sibTransId="{2600F48B-50AB-4B65-A0BA-7C6A03F4CC05}"/>
    <dgm:cxn modelId="{7C5904CE-0C02-4344-9458-34E0A8779804}" srcId="{11535620-0B42-4EA8-8BC3-82E3C19C52E2}" destId="{8C075972-590E-4243-BEDB-4BD6CF084309}" srcOrd="0" destOrd="0" parTransId="{99402C1D-FAAD-46C7-9A60-2988071E802C}" sibTransId="{94E7A10F-D3B3-48ED-B30D-9982935B4742}"/>
    <dgm:cxn modelId="{84BEE6F6-B911-41B6-A606-238330668909}" type="presOf" srcId="{A9106EDA-4B2C-43EC-9B76-EE0EE8819980}" destId="{92E15EC2-3A66-437E-8081-B37C53418BD3}" srcOrd="0" destOrd="1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Auction Business Model (Traditional)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5A7CA7C-A679-4F91-A6C7-0125B9EDB5F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Involves competitive bidding where the highest bidder wins the product or service.</a:t>
          </a:r>
        </a:p>
      </dgm:t>
    </dgm:pt>
    <dgm:pt modelId="{21062F58-3874-46C5-BFB8-335CA133E5EF}" type="parTrans" cxnId="{F0AF4B6E-96F4-44D3-A01D-4BDB9591D3F6}">
      <dgm:prSet/>
      <dgm:spPr/>
      <dgm:t>
        <a:bodyPr/>
        <a:lstStyle/>
        <a:p>
          <a:endParaRPr lang="en-US"/>
        </a:p>
      </dgm:t>
    </dgm:pt>
    <dgm:pt modelId="{FB0EDC92-D4C8-483B-8641-6A033FA3DC59}" type="sibTrans" cxnId="{F0AF4B6E-96F4-44D3-A01D-4BDB9591D3F6}">
      <dgm:prSet/>
      <dgm:spPr/>
      <dgm:t>
        <a:bodyPr/>
        <a:lstStyle/>
        <a:p>
          <a:endParaRPr lang="en-US"/>
        </a:p>
      </dgm:t>
    </dgm:pt>
    <dgm:pt modelId="{5190C5E9-04C0-4A66-9576-796F9361A2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124259D5-22BC-42D9-A839-6933A1A0EB76}" type="parTrans" cxnId="{A1AF31A1-011A-45D3-BDEC-A198C08838A2}">
      <dgm:prSet/>
      <dgm:spPr/>
      <dgm:t>
        <a:bodyPr/>
        <a:lstStyle/>
        <a:p>
          <a:endParaRPr lang="en-US"/>
        </a:p>
      </dgm:t>
    </dgm:pt>
    <dgm:pt modelId="{A695CE08-2755-4F60-9688-39C80F75FED7}" type="sibTrans" cxnId="{A1AF31A1-011A-45D3-BDEC-A198C08838A2}">
      <dgm:prSet/>
      <dgm:spPr/>
      <dgm:t>
        <a:bodyPr/>
        <a:lstStyle/>
        <a:p>
          <a:endParaRPr lang="en-US"/>
        </a:p>
      </dgm:t>
    </dgm:pt>
    <dgm:pt modelId="{BF92376A-012C-4F12-8784-E99BE1D0B9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Traditional auctions</a:t>
          </a:r>
          <a:r>
            <a:rPr lang="en-US"/>
            <a:t>: Sotheby’s, Christie’s for art, antiques, and collectibles.</a:t>
          </a:r>
        </a:p>
      </dgm:t>
    </dgm:pt>
    <dgm:pt modelId="{809F0AD9-4C8B-40CF-A226-C674F660A1A6}" type="parTrans" cxnId="{70FF7BA5-F373-46AC-9554-0DF0D733FABD}">
      <dgm:prSet/>
      <dgm:spPr/>
      <dgm:t>
        <a:bodyPr/>
        <a:lstStyle/>
        <a:p>
          <a:endParaRPr lang="en-US"/>
        </a:p>
      </dgm:t>
    </dgm:pt>
    <dgm:pt modelId="{AAF42F8B-BE81-4756-996C-2AE7E5B829F7}" type="sibTrans" cxnId="{70FF7BA5-F373-46AC-9554-0DF0D733FABD}">
      <dgm:prSet/>
      <dgm:spPr/>
      <dgm:t>
        <a:bodyPr/>
        <a:lstStyle/>
        <a:p>
          <a:endParaRPr lang="en-US"/>
        </a:p>
      </dgm:t>
    </dgm:pt>
    <dgm:pt modelId="{6CAB8206-40AF-4310-8C38-8227CC37556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Online Auction Business Model</a:t>
          </a:r>
          <a:r>
            <a:rPr lang="en-US" dirty="0"/>
            <a:t>:</a:t>
          </a:r>
        </a:p>
      </dgm:t>
    </dgm:pt>
    <dgm:pt modelId="{7670F11C-FC28-498B-84DF-91DF0D136990}" type="parTrans" cxnId="{8CBEFD78-CDEC-4722-910C-F301ECB4F1CC}">
      <dgm:prSet/>
      <dgm:spPr/>
      <dgm:t>
        <a:bodyPr/>
        <a:lstStyle/>
        <a:p>
          <a:endParaRPr lang="en-US"/>
        </a:p>
      </dgm:t>
    </dgm:pt>
    <dgm:pt modelId="{35D90B5C-178F-4D3D-8F66-9113ADC73937}" type="sibTrans" cxnId="{8CBEFD78-CDEC-4722-910C-F301ECB4F1CC}">
      <dgm:prSet/>
      <dgm:spPr/>
      <dgm:t>
        <a:bodyPr/>
        <a:lstStyle/>
        <a:p>
          <a:endParaRPr lang="en-US"/>
        </a:p>
      </dgm:t>
    </dgm:pt>
    <dgm:pt modelId="{09288700-2478-4852-A1C2-65E47D40E4D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Digital platforms facilitate auctions where users can bid on items.</a:t>
          </a:r>
        </a:p>
      </dgm:t>
    </dgm:pt>
    <dgm:pt modelId="{776CF13D-F951-4DF2-98BC-D5549A1226A8}" type="parTrans" cxnId="{069195F4-04AD-4738-8C6A-79F008C6CFBA}">
      <dgm:prSet/>
      <dgm:spPr/>
      <dgm:t>
        <a:bodyPr/>
        <a:lstStyle/>
        <a:p>
          <a:endParaRPr lang="en-US"/>
        </a:p>
      </dgm:t>
    </dgm:pt>
    <dgm:pt modelId="{5550ED18-9AB3-42BC-AC7E-D9C848391FF6}" type="sibTrans" cxnId="{069195F4-04AD-4738-8C6A-79F008C6CFBA}">
      <dgm:prSet/>
      <dgm:spPr/>
      <dgm:t>
        <a:bodyPr/>
        <a:lstStyle/>
        <a:p>
          <a:endParaRPr lang="en-US"/>
        </a:p>
      </dgm:t>
    </dgm:pt>
    <dgm:pt modelId="{E6A178AC-37EE-4D7F-BD5D-78FA4CEE85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DC088149-3221-4894-A8CE-EE722F519AB3}" type="parTrans" cxnId="{262F98E9-4B09-4744-BF44-21A3870903C2}">
      <dgm:prSet/>
      <dgm:spPr/>
      <dgm:t>
        <a:bodyPr/>
        <a:lstStyle/>
        <a:p>
          <a:endParaRPr lang="en-US"/>
        </a:p>
      </dgm:t>
    </dgm:pt>
    <dgm:pt modelId="{10B3F37A-6BC8-49F3-91FC-2356D5F0F3E4}" type="sibTrans" cxnId="{262F98E9-4B09-4744-BF44-21A3870903C2}">
      <dgm:prSet/>
      <dgm:spPr/>
      <dgm:t>
        <a:bodyPr/>
        <a:lstStyle/>
        <a:p>
          <a:endParaRPr lang="en-US"/>
        </a:p>
      </dgm:t>
    </dgm:pt>
    <dgm:pt modelId="{8F0CEE70-2F5A-4CD7-8AC5-76402335F9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eBay</a:t>
          </a:r>
          <a:r>
            <a:rPr lang="en-US"/>
            <a:t>, </a:t>
          </a:r>
          <a:r>
            <a:rPr lang="en-US" b="1"/>
            <a:t>huuto.net</a:t>
          </a:r>
          <a:r>
            <a:rPr lang="en-US"/>
            <a:t>, </a:t>
          </a:r>
          <a:r>
            <a:rPr lang="en-US" b="1"/>
            <a:t>Craigslist</a:t>
          </a:r>
          <a:r>
            <a:rPr lang="en-US"/>
            <a:t> (auction-based listings).</a:t>
          </a:r>
        </a:p>
      </dgm:t>
    </dgm:pt>
    <dgm:pt modelId="{8D935F7A-436D-4524-8B2A-1573041C5EF9}" type="parTrans" cxnId="{5807647F-995E-4560-9FD2-0EDE77BC87B0}">
      <dgm:prSet/>
      <dgm:spPr/>
      <dgm:t>
        <a:bodyPr/>
        <a:lstStyle/>
        <a:p>
          <a:endParaRPr lang="en-US"/>
        </a:p>
      </dgm:t>
    </dgm:pt>
    <dgm:pt modelId="{08B1EC91-5C44-4C45-AC84-B5BD3FB4EB39}" type="sibTrans" cxnId="{5807647F-995E-4560-9FD2-0EDE77BC87B0}">
      <dgm:prSet/>
      <dgm:spPr/>
      <dgm:t>
        <a:bodyPr/>
        <a:lstStyle/>
        <a:p>
          <a:endParaRPr lang="en-US"/>
        </a:p>
      </dgm:t>
    </dgm:pt>
    <dgm:pt modelId="{6C602CAD-386C-46A6-AD49-8DB51C1265A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Bricks and Clicks Business Model</a:t>
          </a:r>
          <a:r>
            <a:rPr lang="en-US" dirty="0"/>
            <a:t>:</a:t>
          </a:r>
        </a:p>
      </dgm:t>
    </dgm:pt>
    <dgm:pt modelId="{5CDA89F9-9290-42AF-9494-20BA418FC62B}" type="parTrans" cxnId="{C3AC0B5A-4D35-4F81-91B7-12822AE57BB4}">
      <dgm:prSet/>
      <dgm:spPr/>
      <dgm:t>
        <a:bodyPr/>
        <a:lstStyle/>
        <a:p>
          <a:endParaRPr lang="en-US"/>
        </a:p>
      </dgm:t>
    </dgm:pt>
    <dgm:pt modelId="{C5DDB279-F2FD-41BE-8AAE-326160C174F7}" type="sibTrans" cxnId="{C3AC0B5A-4D35-4F81-91B7-12822AE57BB4}">
      <dgm:prSet/>
      <dgm:spPr/>
      <dgm:t>
        <a:bodyPr/>
        <a:lstStyle/>
        <a:p>
          <a:endParaRPr lang="en-US"/>
        </a:p>
      </dgm:t>
    </dgm:pt>
    <dgm:pt modelId="{1E57F664-C977-4B03-8FF6-04C34B7266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Combines physical retail stores (bricks) with online platforms (clicks) for an omnichannel approach.</a:t>
          </a:r>
        </a:p>
      </dgm:t>
    </dgm:pt>
    <dgm:pt modelId="{54435489-F6FE-4792-971A-FC3CE7E4EC09}" type="parTrans" cxnId="{191061B2-AA5D-42F4-BE24-D8A43F94965B}">
      <dgm:prSet/>
      <dgm:spPr/>
      <dgm:t>
        <a:bodyPr/>
        <a:lstStyle/>
        <a:p>
          <a:endParaRPr lang="en-US"/>
        </a:p>
      </dgm:t>
    </dgm:pt>
    <dgm:pt modelId="{187A6326-111A-4A36-A11A-99F68D324DDF}" type="sibTrans" cxnId="{191061B2-AA5D-42F4-BE24-D8A43F94965B}">
      <dgm:prSet/>
      <dgm:spPr/>
      <dgm:t>
        <a:bodyPr/>
        <a:lstStyle/>
        <a:p>
          <a:endParaRPr lang="en-US"/>
        </a:p>
      </dgm:t>
    </dgm:pt>
    <dgm:pt modelId="{0EC30BD2-B168-481C-AEEE-0836D56444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333E1A72-B813-4916-84DA-BCEF37BBD0BB}" type="parTrans" cxnId="{E3F19C62-B7A3-4C01-ACAF-E65D4EB844F2}">
      <dgm:prSet/>
      <dgm:spPr/>
      <dgm:t>
        <a:bodyPr/>
        <a:lstStyle/>
        <a:p>
          <a:endParaRPr lang="en-US"/>
        </a:p>
      </dgm:t>
    </dgm:pt>
    <dgm:pt modelId="{B614F50D-FD85-4E60-953C-96225EE5E5ED}" type="sibTrans" cxnId="{E3F19C62-B7A3-4C01-ACAF-E65D4EB844F2}">
      <dgm:prSet/>
      <dgm:spPr/>
      <dgm:t>
        <a:bodyPr/>
        <a:lstStyle/>
        <a:p>
          <a:endParaRPr lang="en-US"/>
        </a:p>
      </dgm:t>
    </dgm:pt>
    <dgm:pt modelId="{E461280D-9DA9-4503-BDA1-1E0ADCB78D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Walmart</a:t>
          </a:r>
          <a:r>
            <a:rPr lang="en-US" dirty="0"/>
            <a:t>, </a:t>
          </a:r>
          <a:r>
            <a:rPr lang="en-US" b="1" dirty="0"/>
            <a:t>Best Buy</a:t>
          </a:r>
          <a:r>
            <a:rPr lang="en-US" dirty="0"/>
            <a:t>, </a:t>
          </a:r>
          <a:r>
            <a:rPr lang="en-US" b="1" dirty="0"/>
            <a:t>IKEA</a:t>
          </a:r>
          <a:r>
            <a:rPr lang="en-US" dirty="0"/>
            <a:t>.</a:t>
          </a:r>
        </a:p>
      </dgm:t>
    </dgm:pt>
    <dgm:pt modelId="{A4D3AEFA-7870-4924-8F4F-957716A688FC}" type="parTrans" cxnId="{85071CB2-3323-4D3B-8931-4F2C3F5506F0}">
      <dgm:prSet/>
      <dgm:spPr/>
      <dgm:t>
        <a:bodyPr/>
        <a:lstStyle/>
        <a:p>
          <a:endParaRPr lang="en-US"/>
        </a:p>
      </dgm:t>
    </dgm:pt>
    <dgm:pt modelId="{BDF0C3C8-1F21-47C5-AD8F-10B202AE2F46}" type="sibTrans" cxnId="{85071CB2-3323-4D3B-8931-4F2C3F5506F0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2262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846CF42A-4EF7-46FE-9249-6324BA93D50B}" type="presOf" srcId="{1E57F664-C977-4B03-8FF6-04C34B7266C2}" destId="{92E15EC2-3A66-437E-8081-B37C53418BD3}" srcOrd="0" destOrd="9" presId="urn:microsoft.com/office/officeart/2005/8/layout/vList2"/>
    <dgm:cxn modelId="{AA037740-4219-4DAF-B918-094E18D27C51}" type="presOf" srcId="{C5A7CA7C-A679-4F91-A6C7-0125B9EDB5F1}" destId="{92E15EC2-3A66-437E-8081-B37C53418BD3}" srcOrd="0" destOrd="1" presId="urn:microsoft.com/office/officeart/2005/8/layout/vList2"/>
    <dgm:cxn modelId="{1AA61147-D91D-4E5E-8E05-6439A1C4AA73}" type="presOf" srcId="{BF92376A-012C-4F12-8784-E99BE1D0B992}" destId="{92E15EC2-3A66-437E-8081-B37C53418BD3}" srcOrd="0" destOrd="3" presId="urn:microsoft.com/office/officeart/2005/8/layout/vList2"/>
    <dgm:cxn modelId="{8E3BD04B-1BF0-46C0-B5B5-14DA45B7FF35}" type="presOf" srcId="{6CAB8206-40AF-4310-8C38-8227CC37556A}" destId="{92E15EC2-3A66-437E-8081-B37C53418BD3}" srcOrd="0" destOrd="4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C3AC0B5A-4D35-4F81-91B7-12822AE57BB4}" srcId="{D86D676A-2522-476C-91A7-703FC23F9727}" destId="{6C602CAD-386C-46A6-AD49-8DB51C1265A8}" srcOrd="6" destOrd="0" parTransId="{5CDA89F9-9290-42AF-9494-20BA418FC62B}" sibTransId="{C5DDB279-F2FD-41BE-8AAE-326160C174F7}"/>
    <dgm:cxn modelId="{E3F19C62-B7A3-4C01-ACAF-E65D4EB844F2}" srcId="{D86D676A-2522-476C-91A7-703FC23F9727}" destId="{0EC30BD2-B168-481C-AEEE-0836D56444BE}" srcOrd="8" destOrd="0" parTransId="{333E1A72-B813-4916-84DA-BCEF37BBD0BB}" sibTransId="{B614F50D-FD85-4E60-953C-96225EE5E5ED}"/>
    <dgm:cxn modelId="{E9675568-676D-4D8A-A0CF-D57E7A013BEF}" type="presOf" srcId="{6C602CAD-386C-46A6-AD49-8DB51C1265A8}" destId="{92E15EC2-3A66-437E-8081-B37C53418BD3}" srcOrd="0" destOrd="8" presId="urn:microsoft.com/office/officeart/2005/8/layout/vList2"/>
    <dgm:cxn modelId="{F0AF4B6E-96F4-44D3-A01D-4BDB9591D3F6}" srcId="{D86D676A-2522-476C-91A7-703FC23F9727}" destId="{C5A7CA7C-A679-4F91-A6C7-0125B9EDB5F1}" srcOrd="1" destOrd="0" parTransId="{21062F58-3874-46C5-BFB8-335CA133E5EF}" sibTransId="{FB0EDC92-D4C8-483B-8641-6A033FA3DC59}"/>
    <dgm:cxn modelId="{D5730878-DA0C-4365-B8D9-A603147CD5BB}" type="presOf" srcId="{8F0CEE70-2F5A-4CD7-8AC5-76402335F988}" destId="{92E15EC2-3A66-437E-8081-B37C53418BD3}" srcOrd="0" destOrd="7" presId="urn:microsoft.com/office/officeart/2005/8/layout/vList2"/>
    <dgm:cxn modelId="{8CBEFD78-CDEC-4722-910C-F301ECB4F1CC}" srcId="{D86D676A-2522-476C-91A7-703FC23F9727}" destId="{6CAB8206-40AF-4310-8C38-8227CC37556A}" srcOrd="3" destOrd="0" parTransId="{7670F11C-FC28-498B-84DF-91DF0D136990}" sibTransId="{35D90B5C-178F-4D3D-8F66-9113ADC73937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807647F-995E-4560-9FD2-0EDE77BC87B0}" srcId="{E6A178AC-37EE-4D7F-BD5D-78FA4CEE85AC}" destId="{8F0CEE70-2F5A-4CD7-8AC5-76402335F988}" srcOrd="0" destOrd="0" parTransId="{8D935F7A-436D-4524-8B2A-1573041C5EF9}" sibTransId="{08B1EC91-5C44-4C45-AC84-B5BD3FB4EB39}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E23FB79B-CB37-44EE-94CB-A2562E20BD61}" type="presOf" srcId="{5190C5E9-04C0-4A66-9576-796F9361A208}" destId="{92E15EC2-3A66-437E-8081-B37C53418BD3}" srcOrd="0" destOrd="2" presId="urn:microsoft.com/office/officeart/2005/8/layout/vList2"/>
    <dgm:cxn modelId="{A1AF31A1-011A-45D3-BDEC-A198C08838A2}" srcId="{D86D676A-2522-476C-91A7-703FC23F9727}" destId="{5190C5E9-04C0-4A66-9576-796F9361A208}" srcOrd="2" destOrd="0" parTransId="{124259D5-22BC-42D9-A839-6933A1A0EB76}" sibTransId="{A695CE08-2755-4F60-9688-39C80F75FED7}"/>
    <dgm:cxn modelId="{70FF7BA5-F373-46AC-9554-0DF0D733FABD}" srcId="{5190C5E9-04C0-4A66-9576-796F9361A208}" destId="{BF92376A-012C-4F12-8784-E99BE1D0B992}" srcOrd="0" destOrd="0" parTransId="{809F0AD9-4C8B-40CF-A226-C674F660A1A6}" sibTransId="{AAF42F8B-BE81-4756-996C-2AE7E5B829F7}"/>
    <dgm:cxn modelId="{85071CB2-3323-4D3B-8931-4F2C3F5506F0}" srcId="{0EC30BD2-B168-481C-AEEE-0836D56444BE}" destId="{E461280D-9DA9-4503-BDA1-1E0ADCB78D62}" srcOrd="0" destOrd="0" parTransId="{A4D3AEFA-7870-4924-8F4F-957716A688FC}" sibTransId="{BDF0C3C8-1F21-47C5-AD8F-10B202AE2F46}"/>
    <dgm:cxn modelId="{191061B2-AA5D-42F4-BE24-D8A43F94965B}" srcId="{D86D676A-2522-476C-91A7-703FC23F9727}" destId="{1E57F664-C977-4B03-8FF6-04C34B7266C2}" srcOrd="7" destOrd="0" parTransId="{54435489-F6FE-4792-971A-FC3CE7E4EC09}" sibTransId="{187A6326-111A-4A36-A11A-99F68D324DDF}"/>
    <dgm:cxn modelId="{8069ECBF-461C-41EC-86D8-7BC27A40C654}" type="presOf" srcId="{E461280D-9DA9-4503-BDA1-1E0ADCB78D62}" destId="{92E15EC2-3A66-437E-8081-B37C53418BD3}" srcOrd="0" destOrd="11" presId="urn:microsoft.com/office/officeart/2005/8/layout/vList2"/>
    <dgm:cxn modelId="{C9DF57D0-92EB-49FE-B146-D9818D759CD1}" type="presOf" srcId="{0EC30BD2-B168-481C-AEEE-0836D56444BE}" destId="{92E15EC2-3A66-437E-8081-B37C53418BD3}" srcOrd="0" destOrd="10" presId="urn:microsoft.com/office/officeart/2005/8/layout/vList2"/>
    <dgm:cxn modelId="{CD6056E4-33C1-4ACB-9028-AB60865A8415}" type="presOf" srcId="{E6A178AC-37EE-4D7F-BD5D-78FA4CEE85AC}" destId="{92E15EC2-3A66-437E-8081-B37C53418BD3}" srcOrd="0" destOrd="6" presId="urn:microsoft.com/office/officeart/2005/8/layout/vList2"/>
    <dgm:cxn modelId="{EF3314E9-D2C1-4C06-B8D0-9606EF445CD6}" type="presOf" srcId="{09288700-2478-4852-A1C2-65E47D40E4D7}" destId="{92E15EC2-3A66-437E-8081-B37C53418BD3}" srcOrd="0" destOrd="5" presId="urn:microsoft.com/office/officeart/2005/8/layout/vList2"/>
    <dgm:cxn modelId="{262F98E9-4B09-4744-BF44-21A3870903C2}" srcId="{D86D676A-2522-476C-91A7-703FC23F9727}" destId="{E6A178AC-37EE-4D7F-BD5D-78FA4CEE85AC}" srcOrd="5" destOrd="0" parTransId="{DC088149-3221-4894-A8CE-EE722F519AB3}" sibTransId="{10B3F37A-6BC8-49F3-91FC-2356D5F0F3E4}"/>
    <dgm:cxn modelId="{069195F4-04AD-4738-8C6A-79F008C6CFBA}" srcId="{D86D676A-2522-476C-91A7-703FC23F9727}" destId="{09288700-2478-4852-A1C2-65E47D40E4D7}" srcOrd="4" destOrd="0" parTransId="{776CF13D-F951-4DF2-98BC-D5549A1226A8}" sibTransId="{5550ED18-9AB3-42BC-AC7E-D9C848391FF6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Loyalty Business Models (Relationship Marketing)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17FB7C5E-9706-4657-B169-AD0A077D92C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Focuses on building long-term customer relationships through loyalty programs and personalized marketing.</a:t>
          </a:r>
        </a:p>
      </dgm:t>
    </dgm:pt>
    <dgm:pt modelId="{5B0C0AB7-9EFD-4532-9D4F-0FBC52111D00}" type="parTrans" cxnId="{500B6D5F-62B9-4384-8E10-7633DE4DBC76}">
      <dgm:prSet/>
      <dgm:spPr/>
      <dgm:t>
        <a:bodyPr/>
        <a:lstStyle/>
        <a:p>
          <a:endParaRPr lang="en-US"/>
        </a:p>
      </dgm:t>
    </dgm:pt>
    <dgm:pt modelId="{F6ED678D-F168-4C42-9156-DD43A4864B09}" type="sibTrans" cxnId="{500B6D5F-62B9-4384-8E10-7633DE4DBC76}">
      <dgm:prSet/>
      <dgm:spPr/>
      <dgm:t>
        <a:bodyPr/>
        <a:lstStyle/>
        <a:p>
          <a:endParaRPr lang="en-US"/>
        </a:p>
      </dgm:t>
    </dgm:pt>
    <dgm:pt modelId="{4F8B0DFF-C008-4A16-8B80-8F56BA2E749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F4FF3418-ADF7-4FC6-B933-CED6BD737972}" type="parTrans" cxnId="{DC5136FF-AB42-445D-BA8F-4A8C1A77F7B6}">
      <dgm:prSet/>
      <dgm:spPr/>
      <dgm:t>
        <a:bodyPr/>
        <a:lstStyle/>
        <a:p>
          <a:endParaRPr lang="en-US"/>
        </a:p>
      </dgm:t>
    </dgm:pt>
    <dgm:pt modelId="{556C9E19-EE4E-4C59-BB02-CA0D31FE6A36}" type="sibTrans" cxnId="{DC5136FF-AB42-445D-BA8F-4A8C1A77F7B6}">
      <dgm:prSet/>
      <dgm:spPr/>
      <dgm:t>
        <a:bodyPr/>
        <a:lstStyle/>
        <a:p>
          <a:endParaRPr lang="en-US"/>
        </a:p>
      </dgm:t>
    </dgm:pt>
    <dgm:pt modelId="{7B10D9F1-37B0-400D-ACA8-F2708D5EBD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Starbucks Rewards</a:t>
          </a:r>
          <a:r>
            <a:rPr lang="en-US"/>
            <a:t>, </a:t>
          </a:r>
          <a:r>
            <a:rPr lang="en-US" b="1"/>
            <a:t>Amazon Prime</a:t>
          </a:r>
          <a:r>
            <a:rPr lang="en-US"/>
            <a:t>, </a:t>
          </a:r>
          <a:r>
            <a:rPr lang="en-US" b="1"/>
            <a:t>airline frequent flyer programs</a:t>
          </a:r>
          <a:r>
            <a:rPr lang="en-US"/>
            <a:t>.</a:t>
          </a:r>
        </a:p>
      </dgm:t>
    </dgm:pt>
    <dgm:pt modelId="{396A385A-982B-48CB-9C19-B178D9400F2A}" type="parTrans" cxnId="{EF2CE812-6B67-4E65-957C-5A5899041457}">
      <dgm:prSet/>
      <dgm:spPr/>
      <dgm:t>
        <a:bodyPr/>
        <a:lstStyle/>
        <a:p>
          <a:endParaRPr lang="en-US"/>
        </a:p>
      </dgm:t>
    </dgm:pt>
    <dgm:pt modelId="{F3033043-6AB2-4079-B113-3DD70113826C}" type="sibTrans" cxnId="{EF2CE812-6B67-4E65-957C-5A5899041457}">
      <dgm:prSet/>
      <dgm:spPr/>
      <dgm:t>
        <a:bodyPr/>
        <a:lstStyle/>
        <a:p>
          <a:endParaRPr lang="en-US"/>
        </a:p>
      </dgm:t>
    </dgm:pt>
    <dgm:pt modelId="{7F76EB82-991B-4A3A-9BAA-345798A9A76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Collective Business Models</a:t>
          </a:r>
          <a:r>
            <a:rPr lang="en-US" dirty="0"/>
            <a:t>:</a:t>
          </a:r>
        </a:p>
      </dgm:t>
    </dgm:pt>
    <dgm:pt modelId="{D2768FFF-3A4A-48DF-A159-5068FC324F7E}" type="parTrans" cxnId="{5C73974A-9A71-498D-934B-6C3F3C15E409}">
      <dgm:prSet/>
      <dgm:spPr/>
      <dgm:t>
        <a:bodyPr/>
        <a:lstStyle/>
        <a:p>
          <a:endParaRPr lang="en-US"/>
        </a:p>
      </dgm:t>
    </dgm:pt>
    <dgm:pt modelId="{CC349738-E38A-4D81-988D-B7764F05D1C8}" type="sibTrans" cxnId="{5C73974A-9A71-498D-934B-6C3F3C15E409}">
      <dgm:prSet/>
      <dgm:spPr/>
      <dgm:t>
        <a:bodyPr/>
        <a:lstStyle/>
        <a:p>
          <a:endParaRPr lang="en-US"/>
        </a:p>
      </dgm:t>
    </dgm:pt>
    <dgm:pt modelId="{00D4F455-3AFD-49BE-B80D-CC250DB14B8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Operates through cooperative ownership or collective participation, sharing benefits and responsibilities.</a:t>
          </a:r>
        </a:p>
      </dgm:t>
    </dgm:pt>
    <dgm:pt modelId="{F4AA8ABA-4969-437D-86C1-4B97BCF0EB74}" type="parTrans" cxnId="{E081331D-7E4E-467F-99AB-10A31AB76CA5}">
      <dgm:prSet/>
      <dgm:spPr/>
      <dgm:t>
        <a:bodyPr/>
        <a:lstStyle/>
        <a:p>
          <a:endParaRPr lang="en-US"/>
        </a:p>
      </dgm:t>
    </dgm:pt>
    <dgm:pt modelId="{1E8C80AB-11A1-4DD7-8900-BA76584D280F}" type="sibTrans" cxnId="{E081331D-7E4E-467F-99AB-10A31AB76CA5}">
      <dgm:prSet/>
      <dgm:spPr/>
      <dgm:t>
        <a:bodyPr/>
        <a:lstStyle/>
        <a:p>
          <a:endParaRPr lang="en-US"/>
        </a:p>
      </dgm:t>
    </dgm:pt>
    <dgm:pt modelId="{FE555833-F022-41A7-BF72-0D771826512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AED629B3-E2BA-4FDC-900A-8889943AD4EB}" type="parTrans" cxnId="{79A16712-6845-4875-8244-02A0D9FFD722}">
      <dgm:prSet/>
      <dgm:spPr/>
      <dgm:t>
        <a:bodyPr/>
        <a:lstStyle/>
        <a:p>
          <a:endParaRPr lang="en-US"/>
        </a:p>
      </dgm:t>
    </dgm:pt>
    <dgm:pt modelId="{C47716C7-E346-4104-BC0F-249440023A0C}" type="sibTrans" cxnId="{79A16712-6845-4875-8244-02A0D9FFD722}">
      <dgm:prSet/>
      <dgm:spPr/>
      <dgm:t>
        <a:bodyPr/>
        <a:lstStyle/>
        <a:p>
          <a:endParaRPr lang="en-US"/>
        </a:p>
      </dgm:t>
    </dgm:pt>
    <dgm:pt modelId="{F3C553B1-7643-4877-878D-B1B62AB364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Co-operatives</a:t>
          </a:r>
          <a:r>
            <a:rPr lang="en-US" dirty="0"/>
            <a:t>: Mondragon (worker-owned), Credit Unions.</a:t>
          </a:r>
        </a:p>
      </dgm:t>
    </dgm:pt>
    <dgm:pt modelId="{C82A56AB-33E8-4D4D-AC50-EBCF72B0E23B}" type="parTrans" cxnId="{2EBB3002-89AD-46DC-8AAD-266445AFD227}">
      <dgm:prSet/>
      <dgm:spPr/>
      <dgm:t>
        <a:bodyPr/>
        <a:lstStyle/>
        <a:p>
          <a:endParaRPr lang="en-US"/>
        </a:p>
      </dgm:t>
    </dgm:pt>
    <dgm:pt modelId="{5872C8FA-A2AB-4912-A4E8-60EBA182C829}" type="sibTrans" cxnId="{2EBB3002-89AD-46DC-8AAD-266445AFD227}">
      <dgm:prSet/>
      <dgm:spPr/>
      <dgm:t>
        <a:bodyPr/>
        <a:lstStyle/>
        <a:p>
          <a:endParaRPr lang="en-US"/>
        </a:p>
      </dgm:t>
    </dgm:pt>
    <dgm:pt modelId="{3DC60C40-EB4E-4FAC-806A-C13B6FB4B5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Trade Associations</a:t>
          </a:r>
          <a:r>
            <a:rPr lang="en-US"/>
            <a:t>: National Retail Federation.</a:t>
          </a:r>
        </a:p>
      </dgm:t>
    </dgm:pt>
    <dgm:pt modelId="{566A5A1B-36F1-4644-9E29-21CD3FD8829C}" type="parTrans" cxnId="{FECBD2F2-F6AF-4B60-A7E7-6D3138B2BB09}">
      <dgm:prSet/>
      <dgm:spPr/>
      <dgm:t>
        <a:bodyPr/>
        <a:lstStyle/>
        <a:p>
          <a:endParaRPr lang="en-US"/>
        </a:p>
      </dgm:t>
    </dgm:pt>
    <dgm:pt modelId="{95F85ED4-F5FD-4A3C-8D57-8683AA2C3B45}" type="sibTrans" cxnId="{FECBD2F2-F6AF-4B60-A7E7-6D3138B2BB09}">
      <dgm:prSet/>
      <dgm:spPr/>
      <dgm:t>
        <a:bodyPr/>
        <a:lstStyle/>
        <a:p>
          <a:endParaRPr lang="en-US"/>
        </a:p>
      </dgm:t>
    </dgm:pt>
    <dgm:pt modelId="{CAF791D5-4095-429A-ADB3-842906E2464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Industrialization of Services Business Model</a:t>
          </a:r>
          <a:r>
            <a:rPr lang="en-US" dirty="0"/>
            <a:t>:</a:t>
          </a:r>
        </a:p>
      </dgm:t>
    </dgm:pt>
    <dgm:pt modelId="{C5802E31-EB2F-4BCA-88E0-310C77B16427}" type="parTrans" cxnId="{E1A1B9AC-03F9-41CD-B4E9-48FDB1B07E90}">
      <dgm:prSet/>
      <dgm:spPr/>
      <dgm:t>
        <a:bodyPr/>
        <a:lstStyle/>
        <a:p>
          <a:endParaRPr lang="en-US"/>
        </a:p>
      </dgm:t>
    </dgm:pt>
    <dgm:pt modelId="{54B7E76E-2F2C-4E1B-A1F6-3AD3F7F448B4}" type="sibTrans" cxnId="{E1A1B9AC-03F9-41CD-B4E9-48FDB1B07E90}">
      <dgm:prSet/>
      <dgm:spPr/>
      <dgm:t>
        <a:bodyPr/>
        <a:lstStyle/>
        <a:p>
          <a:endParaRPr lang="en-US"/>
        </a:p>
      </dgm:t>
    </dgm:pt>
    <dgm:pt modelId="{279862E3-65C1-4998-88D8-094B1E585F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Applies mass-production techniques to services for efficiency and consistency.</a:t>
          </a:r>
        </a:p>
      </dgm:t>
    </dgm:pt>
    <dgm:pt modelId="{FC7B0550-8F8F-4932-9748-FECC67878BA8}" type="parTrans" cxnId="{D80C19B2-C1E1-48BD-9C85-6411971F9E1B}">
      <dgm:prSet/>
      <dgm:spPr/>
      <dgm:t>
        <a:bodyPr/>
        <a:lstStyle/>
        <a:p>
          <a:endParaRPr lang="en-US"/>
        </a:p>
      </dgm:t>
    </dgm:pt>
    <dgm:pt modelId="{0192D78D-E98B-4B10-8561-7C1972A04863}" type="sibTrans" cxnId="{D80C19B2-C1E1-48BD-9C85-6411971F9E1B}">
      <dgm:prSet/>
      <dgm:spPr/>
      <dgm:t>
        <a:bodyPr/>
        <a:lstStyle/>
        <a:p>
          <a:endParaRPr lang="en-US"/>
        </a:p>
      </dgm:t>
    </dgm:pt>
    <dgm:pt modelId="{7245F096-D594-4CE9-A1F1-810C704E5A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44EF19BC-9564-4E27-9E38-7ED5A3D127B0}" type="parTrans" cxnId="{668A503E-5D98-4F9E-A0FA-2E7FD33C728B}">
      <dgm:prSet/>
      <dgm:spPr/>
      <dgm:t>
        <a:bodyPr/>
        <a:lstStyle/>
        <a:p>
          <a:endParaRPr lang="en-US"/>
        </a:p>
      </dgm:t>
    </dgm:pt>
    <dgm:pt modelId="{CAD4696F-3D0A-4579-8F5D-F0A04B409E53}" type="sibTrans" cxnId="{668A503E-5D98-4F9E-A0FA-2E7FD33C728B}">
      <dgm:prSet/>
      <dgm:spPr/>
      <dgm:t>
        <a:bodyPr/>
        <a:lstStyle/>
        <a:p>
          <a:endParaRPr lang="en-US"/>
        </a:p>
      </dgm:t>
    </dgm:pt>
    <dgm:pt modelId="{501FB63D-97E9-4C93-ACD6-753163665A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McDonald’s</a:t>
          </a:r>
          <a:r>
            <a:rPr lang="en-US" dirty="0"/>
            <a:t>, </a:t>
          </a:r>
          <a:r>
            <a:rPr lang="en-US" b="1" dirty="0"/>
            <a:t>Subway</a:t>
          </a:r>
          <a:r>
            <a:rPr lang="en-US" dirty="0"/>
            <a:t>, </a:t>
          </a:r>
          <a:r>
            <a:rPr lang="en-US" b="1" dirty="0"/>
            <a:t>Domino’s Pizza</a:t>
          </a:r>
          <a:r>
            <a:rPr lang="en-US" dirty="0"/>
            <a:t>.</a:t>
          </a:r>
        </a:p>
      </dgm:t>
    </dgm:pt>
    <dgm:pt modelId="{78367BF0-38E5-4B31-A08E-0B4F7E46533E}" type="parTrans" cxnId="{01C9E90A-0ED2-410A-8449-377BC598C68B}">
      <dgm:prSet/>
      <dgm:spPr/>
      <dgm:t>
        <a:bodyPr/>
        <a:lstStyle/>
        <a:p>
          <a:endParaRPr lang="en-US"/>
        </a:p>
      </dgm:t>
    </dgm:pt>
    <dgm:pt modelId="{71D82466-93D0-4C96-BFE5-19749EBA4AC4}" type="sibTrans" cxnId="{01C9E90A-0ED2-410A-8449-377BC598C68B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564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2EBB3002-89AD-46DC-8AAD-266445AFD227}" srcId="{FE555833-F022-41A7-BF72-0D7718265123}" destId="{F3C553B1-7643-4877-878D-B1B62AB3645B}" srcOrd="0" destOrd="0" parTransId="{C82A56AB-33E8-4D4D-AC50-EBCF72B0E23B}" sibTransId="{5872C8FA-A2AB-4912-A4E8-60EBA182C829}"/>
    <dgm:cxn modelId="{01C9E90A-0ED2-410A-8449-377BC598C68B}" srcId="{7245F096-D594-4CE9-A1F1-810C704E5A6A}" destId="{501FB63D-97E9-4C93-ACD6-753163665AF0}" srcOrd="0" destOrd="0" parTransId="{78367BF0-38E5-4B31-A08E-0B4F7E46533E}" sibTransId="{71D82466-93D0-4C96-BFE5-19749EBA4AC4}"/>
    <dgm:cxn modelId="{79A16712-6845-4875-8244-02A0D9FFD722}" srcId="{D86D676A-2522-476C-91A7-703FC23F9727}" destId="{FE555833-F022-41A7-BF72-0D7718265123}" srcOrd="5" destOrd="0" parTransId="{AED629B3-E2BA-4FDC-900A-8889943AD4EB}" sibTransId="{C47716C7-E346-4104-BC0F-249440023A0C}"/>
    <dgm:cxn modelId="{EF2CE812-6B67-4E65-957C-5A5899041457}" srcId="{4F8B0DFF-C008-4A16-8B80-8F56BA2E7494}" destId="{7B10D9F1-37B0-400D-ACA8-F2708D5EBD47}" srcOrd="0" destOrd="0" parTransId="{396A385A-982B-48CB-9C19-B178D9400F2A}" sibTransId="{F3033043-6AB2-4079-B113-3DD70113826C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E081331D-7E4E-467F-99AB-10A31AB76CA5}" srcId="{D86D676A-2522-476C-91A7-703FC23F9727}" destId="{00D4F455-3AFD-49BE-B80D-CC250DB14B8B}" srcOrd="4" destOrd="0" parTransId="{F4AA8ABA-4969-437D-86C1-4B97BCF0EB74}" sibTransId="{1E8C80AB-11A1-4DD7-8900-BA76584D280F}"/>
    <dgm:cxn modelId="{CD2B0B1F-244A-4F89-B658-7BE164C3E133}" type="presOf" srcId="{17FB7C5E-9706-4657-B169-AD0A077D92C1}" destId="{92E15EC2-3A66-437E-8081-B37C53418BD3}" srcOrd="0" destOrd="1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FC2B7D28-22B8-4BF2-BC64-81D753D55049}" type="presOf" srcId="{501FB63D-97E9-4C93-ACD6-753163665AF0}" destId="{92E15EC2-3A66-437E-8081-B37C53418BD3}" srcOrd="0" destOrd="12" presId="urn:microsoft.com/office/officeart/2005/8/layout/vList2"/>
    <dgm:cxn modelId="{668A503E-5D98-4F9E-A0FA-2E7FD33C728B}" srcId="{D86D676A-2522-476C-91A7-703FC23F9727}" destId="{7245F096-D594-4CE9-A1F1-810C704E5A6A}" srcOrd="8" destOrd="0" parTransId="{44EF19BC-9564-4E27-9E38-7ED5A3D127B0}" sibTransId="{CAD4696F-3D0A-4579-8F5D-F0A04B409E53}"/>
    <dgm:cxn modelId="{5C73974A-9A71-498D-934B-6C3F3C15E409}" srcId="{D86D676A-2522-476C-91A7-703FC23F9727}" destId="{7F76EB82-991B-4A3A-9BAA-345798A9A76B}" srcOrd="3" destOrd="0" parTransId="{D2768FFF-3A4A-48DF-A159-5068FC324F7E}" sibTransId="{CC349738-E38A-4D81-988D-B7764F05D1C8}"/>
    <dgm:cxn modelId="{9D5B2E4B-E413-474F-9924-90E9AED7C0E7}" type="presOf" srcId="{FE555833-F022-41A7-BF72-0D7718265123}" destId="{92E15EC2-3A66-437E-8081-B37C53418BD3}" srcOrd="0" destOrd="6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772E5B57-DD60-4332-9196-14C44D32B5A6}" type="presOf" srcId="{7B10D9F1-37B0-400D-ACA8-F2708D5EBD47}" destId="{92E15EC2-3A66-437E-8081-B37C53418BD3}" srcOrd="0" destOrd="3" presId="urn:microsoft.com/office/officeart/2005/8/layout/vList2"/>
    <dgm:cxn modelId="{500B6D5F-62B9-4384-8E10-7633DE4DBC76}" srcId="{D86D676A-2522-476C-91A7-703FC23F9727}" destId="{17FB7C5E-9706-4657-B169-AD0A077D92C1}" srcOrd="1" destOrd="0" parTransId="{5B0C0AB7-9EFD-4532-9D4F-0FBC52111D00}" sibTransId="{F6ED678D-F168-4C42-9156-DD43A4864B09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EBB9B585-FBDC-4EC1-9668-BBA3E6E31C16}" type="presOf" srcId="{4F8B0DFF-C008-4A16-8B80-8F56BA2E7494}" destId="{92E15EC2-3A66-437E-8081-B37C53418BD3}" srcOrd="0" destOrd="2" presId="urn:microsoft.com/office/officeart/2005/8/layout/vList2"/>
    <dgm:cxn modelId="{5589D085-D389-4858-AABA-FC5AA3EF0004}" type="presOf" srcId="{E685923F-AF5F-43A1-9614-C558E5679314}" destId="{92E15EC2-3A66-437E-8081-B37C53418BD3}" srcOrd="0" destOrd="13" presId="urn:microsoft.com/office/officeart/2005/8/layout/vList2"/>
    <dgm:cxn modelId="{AF7D1B9E-ACAC-4557-AE62-5A6F4FF93418}" type="presOf" srcId="{7F76EB82-991B-4A3A-9BAA-345798A9A76B}" destId="{92E15EC2-3A66-437E-8081-B37C53418BD3}" srcOrd="0" destOrd="4" presId="urn:microsoft.com/office/officeart/2005/8/layout/vList2"/>
    <dgm:cxn modelId="{E1A1B9AC-03F9-41CD-B4E9-48FDB1B07E90}" srcId="{D86D676A-2522-476C-91A7-703FC23F9727}" destId="{CAF791D5-4095-429A-ADB3-842906E24645}" srcOrd="6" destOrd="0" parTransId="{C5802E31-EB2F-4BCA-88E0-310C77B16427}" sibTransId="{54B7E76E-2F2C-4E1B-A1F6-3AD3F7F448B4}"/>
    <dgm:cxn modelId="{D80C19B2-C1E1-48BD-9C85-6411971F9E1B}" srcId="{D86D676A-2522-476C-91A7-703FC23F9727}" destId="{279862E3-65C1-4998-88D8-094B1E585FA9}" srcOrd="7" destOrd="0" parTransId="{FC7B0550-8F8F-4932-9748-FECC67878BA8}" sibTransId="{0192D78D-E98B-4B10-8561-7C1972A04863}"/>
    <dgm:cxn modelId="{BF45A4B4-5333-4E33-B676-7007AD03BE97}" type="presOf" srcId="{CAF791D5-4095-429A-ADB3-842906E24645}" destId="{92E15EC2-3A66-437E-8081-B37C53418BD3}" srcOrd="0" destOrd="9" presId="urn:microsoft.com/office/officeart/2005/8/layout/vList2"/>
    <dgm:cxn modelId="{83F171B5-063D-4EA5-9592-298E5054ADAA}" type="presOf" srcId="{3DC60C40-EB4E-4FAC-806A-C13B6FB4B51A}" destId="{92E15EC2-3A66-437E-8081-B37C53418BD3}" srcOrd="0" destOrd="8" presId="urn:microsoft.com/office/officeart/2005/8/layout/vList2"/>
    <dgm:cxn modelId="{AC34A8BE-F5B8-49B8-B3B9-D5A758810A11}" type="presOf" srcId="{7245F096-D594-4CE9-A1F1-810C704E5A6A}" destId="{92E15EC2-3A66-437E-8081-B37C53418BD3}" srcOrd="0" destOrd="11" presId="urn:microsoft.com/office/officeart/2005/8/layout/vList2"/>
    <dgm:cxn modelId="{463163C4-B284-4CDD-A932-14D2E2113D1B}" type="presOf" srcId="{00D4F455-3AFD-49BE-B80D-CC250DB14B8B}" destId="{92E15EC2-3A66-437E-8081-B37C53418BD3}" srcOrd="0" destOrd="5" presId="urn:microsoft.com/office/officeart/2005/8/layout/vList2"/>
    <dgm:cxn modelId="{46C7E6E2-6371-4418-850B-73B15D6EA90F}" type="presOf" srcId="{F3C553B1-7643-4877-878D-B1B62AB3645B}" destId="{92E15EC2-3A66-437E-8081-B37C53418BD3}" srcOrd="0" destOrd="7" presId="urn:microsoft.com/office/officeart/2005/8/layout/vList2"/>
    <dgm:cxn modelId="{FECBD2F2-F6AF-4B60-A7E7-6D3138B2BB09}" srcId="{FE555833-F022-41A7-BF72-0D7718265123}" destId="{3DC60C40-EB4E-4FAC-806A-C13B6FB4B51A}" srcOrd="1" destOrd="0" parTransId="{566A5A1B-36F1-4644-9E29-21CD3FD8829C}" sibTransId="{95F85ED4-F5FD-4A3C-8D57-8683AA2C3B45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FFD8AFFD-3A2A-48C5-A431-3E4AD25FE780}" type="presOf" srcId="{279862E3-65C1-4998-88D8-094B1E585FA9}" destId="{92E15EC2-3A66-437E-8081-B37C53418BD3}" srcOrd="0" destOrd="10" presId="urn:microsoft.com/office/officeart/2005/8/layout/vList2"/>
    <dgm:cxn modelId="{DC5136FF-AB42-445D-BA8F-4A8C1A77F7B6}" srcId="{D86D676A-2522-476C-91A7-703FC23F9727}" destId="{4F8B0DFF-C008-4A16-8B80-8F56BA2E7494}" srcOrd="2" destOrd="0" parTransId="{F4FF3418-ADF7-4FC6-B933-CED6BD737972}" sibTransId="{556C9E19-EE4E-4C59-BB02-CA0D31FE6A36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Low-Cost Carrier Business Model</a:t>
          </a:r>
          <a:r>
            <a:rPr lang="en-US" dirty="0"/>
            <a:t>:</a:t>
          </a:r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45287A01-AF6D-4C73-82E1-177BAAB499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Focuses on offering basic services at a lower cost by minimizing operational expenses and upselling add-ons.</a:t>
          </a:r>
        </a:p>
      </dgm:t>
    </dgm:pt>
    <dgm:pt modelId="{F1A65432-1662-4F8B-B2FA-A5087D51C0A0}" type="parTrans" cxnId="{EEF05485-F0A5-409B-B7E2-77A732DA9B6C}">
      <dgm:prSet/>
      <dgm:spPr/>
      <dgm:t>
        <a:bodyPr/>
        <a:lstStyle/>
        <a:p>
          <a:endParaRPr lang="en-US"/>
        </a:p>
      </dgm:t>
    </dgm:pt>
    <dgm:pt modelId="{C250405A-1A57-4668-860E-DC06742CB160}" type="sibTrans" cxnId="{EEF05485-F0A5-409B-B7E2-77A732DA9B6C}">
      <dgm:prSet/>
      <dgm:spPr/>
      <dgm:t>
        <a:bodyPr/>
        <a:lstStyle/>
        <a:p>
          <a:endParaRPr lang="en-US"/>
        </a:p>
      </dgm:t>
    </dgm:pt>
    <dgm:pt modelId="{09656F51-2C07-4FCB-A0EC-D3B504B11E3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Examples</a:t>
          </a:r>
          <a:r>
            <a:rPr lang="en-US" dirty="0"/>
            <a:t>:</a:t>
          </a:r>
        </a:p>
      </dgm:t>
    </dgm:pt>
    <dgm:pt modelId="{93993720-6E18-4654-8A0E-AEA1D294C6EF}" type="parTrans" cxnId="{1143C1E2-51A2-4A0D-8D66-84DCA0F2C294}">
      <dgm:prSet/>
      <dgm:spPr/>
      <dgm:t>
        <a:bodyPr/>
        <a:lstStyle/>
        <a:p>
          <a:endParaRPr lang="en-US"/>
        </a:p>
      </dgm:t>
    </dgm:pt>
    <dgm:pt modelId="{6D351233-FBEA-4AF5-AEBC-D806632A5728}" type="sibTrans" cxnId="{1143C1E2-51A2-4A0D-8D66-84DCA0F2C294}">
      <dgm:prSet/>
      <dgm:spPr/>
      <dgm:t>
        <a:bodyPr/>
        <a:lstStyle/>
        <a:p>
          <a:endParaRPr lang="en-US"/>
        </a:p>
      </dgm:t>
    </dgm:pt>
    <dgm:pt modelId="{F5DDCFB3-4C45-4868-94EB-760B6DDD6CB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Ryanair</a:t>
          </a:r>
          <a:r>
            <a:rPr lang="en-US"/>
            <a:t>, </a:t>
          </a:r>
          <a:r>
            <a:rPr lang="en-US" b="1"/>
            <a:t>Blue1</a:t>
          </a:r>
          <a:r>
            <a:rPr lang="en-US"/>
            <a:t>, </a:t>
          </a:r>
          <a:r>
            <a:rPr lang="en-US" b="1"/>
            <a:t>EasyJet</a:t>
          </a:r>
          <a:r>
            <a:rPr lang="en-US"/>
            <a:t>.</a:t>
          </a:r>
        </a:p>
      </dgm:t>
    </dgm:pt>
    <dgm:pt modelId="{3000E609-2C7F-4285-91DC-4A0E58C4F35E}" type="parTrans" cxnId="{E7FF5091-3FD0-4CBF-AAD4-78D5ACEBE34E}">
      <dgm:prSet/>
      <dgm:spPr/>
      <dgm:t>
        <a:bodyPr/>
        <a:lstStyle/>
        <a:p>
          <a:endParaRPr lang="en-US"/>
        </a:p>
      </dgm:t>
    </dgm:pt>
    <dgm:pt modelId="{B9BB62F0-54DF-4572-BFBB-362DFEAE888A}" type="sibTrans" cxnId="{E7FF5091-3FD0-4CBF-AAD4-78D5ACEBE34E}">
      <dgm:prSet/>
      <dgm:spPr/>
      <dgm:t>
        <a:bodyPr/>
        <a:lstStyle/>
        <a:p>
          <a:endParaRPr lang="en-US"/>
        </a:p>
      </dgm:t>
    </dgm:pt>
    <dgm:pt modelId="{5863DBDB-8A91-46A4-998D-830FACB767A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Online Content Business Model</a:t>
          </a:r>
          <a:r>
            <a:rPr lang="en-US" dirty="0"/>
            <a:t>:</a:t>
          </a:r>
        </a:p>
      </dgm:t>
    </dgm:pt>
    <dgm:pt modelId="{74E253F3-8EB3-4274-B569-3DEC011F6644}" type="parTrans" cxnId="{C9514520-57E1-4114-BB51-EAED65C6C3B4}">
      <dgm:prSet/>
      <dgm:spPr/>
      <dgm:t>
        <a:bodyPr/>
        <a:lstStyle/>
        <a:p>
          <a:endParaRPr lang="en-US"/>
        </a:p>
      </dgm:t>
    </dgm:pt>
    <dgm:pt modelId="{3DE97BC0-6979-4D69-9880-DCB7B9373190}" type="sibTrans" cxnId="{C9514520-57E1-4114-BB51-EAED65C6C3B4}">
      <dgm:prSet/>
      <dgm:spPr/>
      <dgm:t>
        <a:bodyPr/>
        <a:lstStyle/>
        <a:p>
          <a:endParaRPr lang="en-US"/>
        </a:p>
      </dgm:t>
    </dgm:pt>
    <dgm:pt modelId="{0BFA1E1A-61C1-4A56-912C-B8AF2BDFDA0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Monetizes digital content such as music, videos, and information through direct sales, upgrades, or subscriptions.</a:t>
          </a:r>
        </a:p>
      </dgm:t>
    </dgm:pt>
    <dgm:pt modelId="{1173DA0F-0799-414C-A2E1-D16D0FB1F13E}" type="parTrans" cxnId="{5D571F95-0119-4F3B-90B7-A3A250E987B1}">
      <dgm:prSet/>
      <dgm:spPr/>
      <dgm:t>
        <a:bodyPr/>
        <a:lstStyle/>
        <a:p>
          <a:endParaRPr lang="en-US"/>
        </a:p>
      </dgm:t>
    </dgm:pt>
    <dgm:pt modelId="{E43499EA-0A16-4DB4-8A8E-A015991AEE75}" type="sibTrans" cxnId="{5D571F95-0119-4F3B-90B7-A3A250E987B1}">
      <dgm:prSet/>
      <dgm:spPr/>
      <dgm:t>
        <a:bodyPr/>
        <a:lstStyle/>
        <a:p>
          <a:endParaRPr lang="en-US"/>
        </a:p>
      </dgm:t>
    </dgm:pt>
    <dgm:pt modelId="{AACC10C9-61B5-406D-B6DD-504FBDDF88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F3A6EF2F-4051-4D88-B007-AA9E0939903D}" type="parTrans" cxnId="{3E39F472-57C4-48FF-8569-940AEA68E8FF}">
      <dgm:prSet/>
      <dgm:spPr/>
      <dgm:t>
        <a:bodyPr/>
        <a:lstStyle/>
        <a:p>
          <a:endParaRPr lang="en-US"/>
        </a:p>
      </dgm:t>
    </dgm:pt>
    <dgm:pt modelId="{25B0D003-E634-4DAA-B420-2388A1F05332}" type="sibTrans" cxnId="{3E39F472-57C4-48FF-8569-940AEA68E8FF}">
      <dgm:prSet/>
      <dgm:spPr/>
      <dgm:t>
        <a:bodyPr/>
        <a:lstStyle/>
        <a:p>
          <a:endParaRPr lang="en-US"/>
        </a:p>
      </dgm:t>
    </dgm:pt>
    <dgm:pt modelId="{667897E2-4366-464A-A4C3-ADE1504EFA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Apple iPod/iTunes</a:t>
          </a:r>
          <a:r>
            <a:rPr lang="en-US" dirty="0"/>
            <a:t>: Selling individual songs and upgrades.</a:t>
          </a:r>
        </a:p>
      </dgm:t>
    </dgm:pt>
    <dgm:pt modelId="{E38E30EB-D2C6-4483-8AAB-92AE09C179C0}" type="parTrans" cxnId="{6F344263-E25D-4FF6-B6DB-2BC410EA9BFC}">
      <dgm:prSet/>
      <dgm:spPr/>
      <dgm:t>
        <a:bodyPr/>
        <a:lstStyle/>
        <a:p>
          <a:endParaRPr lang="en-US"/>
        </a:p>
      </dgm:t>
    </dgm:pt>
    <dgm:pt modelId="{599B33F9-AC30-4C7B-85DB-B0322249F32B}" type="sibTrans" cxnId="{6F344263-E25D-4FF6-B6DB-2BC410EA9BFC}">
      <dgm:prSet/>
      <dgm:spPr/>
      <dgm:t>
        <a:bodyPr/>
        <a:lstStyle/>
        <a:p>
          <a:endParaRPr lang="en-US"/>
        </a:p>
      </dgm:t>
    </dgm:pt>
    <dgm:pt modelId="{7ECCB9C8-D4B6-4EF6-81A0-491FE0F10F0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Netflix</a:t>
          </a:r>
          <a:r>
            <a:rPr lang="en-US"/>
            <a:t>: Streaming content on subscription.</a:t>
          </a:r>
        </a:p>
      </dgm:t>
    </dgm:pt>
    <dgm:pt modelId="{39F5D5FD-08D4-4263-8BDE-A09CB9D3EAEB}" type="parTrans" cxnId="{BBE3F073-704F-4C79-8673-F3D00EF9981C}">
      <dgm:prSet/>
      <dgm:spPr/>
      <dgm:t>
        <a:bodyPr/>
        <a:lstStyle/>
        <a:p>
          <a:endParaRPr lang="en-US"/>
        </a:p>
      </dgm:t>
    </dgm:pt>
    <dgm:pt modelId="{1144A7CB-69BD-4A44-BB83-2C7E160F1CB0}" type="sibTrans" cxnId="{BBE3F073-704F-4C79-8673-F3D00EF9981C}">
      <dgm:prSet/>
      <dgm:spPr/>
      <dgm:t>
        <a:bodyPr/>
        <a:lstStyle/>
        <a:p>
          <a:endParaRPr lang="en-US"/>
        </a:p>
      </dgm:t>
    </dgm:pt>
    <dgm:pt modelId="{B63E2A3E-1FA8-414C-94AD-D9C7E216E45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Freemium Business Model</a:t>
          </a:r>
          <a:r>
            <a:rPr lang="en-US" dirty="0"/>
            <a:t>:</a:t>
          </a:r>
        </a:p>
      </dgm:t>
    </dgm:pt>
    <dgm:pt modelId="{A93BF9A8-7CDE-4C6E-ABA1-6F39EF385185}" type="parTrans" cxnId="{B4D5CA68-FE0D-49E2-9434-A5FE08DFA6EE}">
      <dgm:prSet/>
      <dgm:spPr/>
      <dgm:t>
        <a:bodyPr/>
        <a:lstStyle/>
        <a:p>
          <a:endParaRPr lang="en-US"/>
        </a:p>
      </dgm:t>
    </dgm:pt>
    <dgm:pt modelId="{DD4844FC-549D-4F02-96AA-A175CDA2B52A}" type="sibTrans" cxnId="{B4D5CA68-FE0D-49E2-9434-A5FE08DFA6EE}">
      <dgm:prSet/>
      <dgm:spPr/>
      <dgm:t>
        <a:bodyPr/>
        <a:lstStyle/>
        <a:p>
          <a:endParaRPr lang="en-US"/>
        </a:p>
      </dgm:t>
    </dgm:pt>
    <dgm:pt modelId="{4D5AD622-F93C-4F6C-A2F4-486F7D426C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Description</a:t>
          </a:r>
          <a:r>
            <a:rPr lang="en-US" dirty="0"/>
            <a:t>: Offers basic services for free, with premium features or functionalities available at a cost.</a:t>
          </a:r>
        </a:p>
      </dgm:t>
    </dgm:pt>
    <dgm:pt modelId="{D579C81B-42C9-4A62-8FD9-77CC3CD9C000}" type="parTrans" cxnId="{B88559EE-ECA3-43EE-B013-E03580FBBADB}">
      <dgm:prSet/>
      <dgm:spPr/>
      <dgm:t>
        <a:bodyPr/>
        <a:lstStyle/>
        <a:p>
          <a:endParaRPr lang="en-US"/>
        </a:p>
      </dgm:t>
    </dgm:pt>
    <dgm:pt modelId="{21B72E9A-53A1-466F-B084-37E0561737ED}" type="sibTrans" cxnId="{B88559EE-ECA3-43EE-B013-E03580FBBADB}">
      <dgm:prSet/>
      <dgm:spPr/>
      <dgm:t>
        <a:bodyPr/>
        <a:lstStyle/>
        <a:p>
          <a:endParaRPr lang="en-US"/>
        </a:p>
      </dgm:t>
    </dgm:pt>
    <dgm:pt modelId="{4E2FA8FD-8CC4-480A-B9D6-F3820A98D3E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Examples</a:t>
          </a:r>
          <a:r>
            <a:rPr lang="en-US" dirty="0"/>
            <a:t>:</a:t>
          </a:r>
        </a:p>
      </dgm:t>
    </dgm:pt>
    <dgm:pt modelId="{0CDCEE6B-43D9-4A6C-B567-BB4DBE7873E8}" type="parTrans" cxnId="{72761835-F257-4F03-B3CD-A363E94ECFB1}">
      <dgm:prSet/>
      <dgm:spPr/>
      <dgm:t>
        <a:bodyPr/>
        <a:lstStyle/>
        <a:p>
          <a:endParaRPr lang="en-US"/>
        </a:p>
      </dgm:t>
    </dgm:pt>
    <dgm:pt modelId="{3C0C450A-6BE1-46F9-BD2F-CAC78C4DB223}" type="sibTrans" cxnId="{72761835-F257-4F03-B3CD-A363E94ECFB1}">
      <dgm:prSet/>
      <dgm:spPr/>
      <dgm:t>
        <a:bodyPr/>
        <a:lstStyle/>
        <a:p>
          <a:endParaRPr lang="en-US"/>
        </a:p>
      </dgm:t>
    </dgm:pt>
    <dgm:pt modelId="{9034DCEE-CA22-43D7-A354-A8B9A4FDBA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Skype</a:t>
          </a:r>
          <a:r>
            <a:rPr lang="en-US"/>
            <a:t>: Free calls with paid features for international or group calls.</a:t>
          </a:r>
        </a:p>
      </dgm:t>
    </dgm:pt>
    <dgm:pt modelId="{92361D09-B94C-456A-A3C4-523319C2495B}" type="parTrans" cxnId="{17024C17-00BC-4B93-A277-740DF38CCC88}">
      <dgm:prSet/>
      <dgm:spPr/>
      <dgm:t>
        <a:bodyPr/>
        <a:lstStyle/>
        <a:p>
          <a:endParaRPr lang="en-US"/>
        </a:p>
      </dgm:t>
    </dgm:pt>
    <dgm:pt modelId="{4807185C-0870-4496-A9A8-FD2AF6C6ECE3}" type="sibTrans" cxnId="{17024C17-00BC-4B93-A277-740DF38CCC88}">
      <dgm:prSet/>
      <dgm:spPr/>
      <dgm:t>
        <a:bodyPr/>
        <a:lstStyle/>
        <a:p>
          <a:endParaRPr lang="en-US"/>
        </a:p>
      </dgm:t>
    </dgm:pt>
    <dgm:pt modelId="{F970D14B-0312-4E36-BFAB-24EA1AB97B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Spotify Open</a:t>
          </a:r>
          <a:r>
            <a:rPr lang="en-US" dirty="0"/>
            <a:t>: Free streaming with ads, premium for ad-free and offline listening.</a:t>
          </a:r>
        </a:p>
      </dgm:t>
    </dgm:pt>
    <dgm:pt modelId="{DAECC8E8-DAC4-41F7-91F7-7D666C3AEED7}" type="parTrans" cxnId="{4DA37BE1-DD62-47F8-89D1-97502F4BB0C9}">
      <dgm:prSet/>
      <dgm:spPr/>
      <dgm:t>
        <a:bodyPr/>
        <a:lstStyle/>
        <a:p>
          <a:endParaRPr lang="en-US"/>
        </a:p>
      </dgm:t>
    </dgm:pt>
    <dgm:pt modelId="{897DCB03-3634-4F19-8742-9FAF685DFC55}" type="sibTrans" cxnId="{4DA37BE1-DD62-47F8-89D1-97502F4BB0C9}">
      <dgm:prSet/>
      <dgm:spPr/>
      <dgm:t>
        <a:bodyPr/>
        <a:lstStyle/>
        <a:p>
          <a:endParaRPr lang="en-US"/>
        </a:p>
      </dgm:t>
    </dgm:pt>
    <dgm:pt modelId="{544564B7-D6E4-4E88-A5CF-84E138B2385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Premium Business Model</a:t>
          </a:r>
          <a:r>
            <a:rPr lang="en-US" dirty="0"/>
            <a:t>:</a:t>
          </a:r>
        </a:p>
      </dgm:t>
    </dgm:pt>
    <dgm:pt modelId="{4BB1A4B2-18BB-44ED-B7C2-8E70210460A0}" type="parTrans" cxnId="{BFD520A5-ECC6-4D04-B3F0-13ECC7FC68EB}">
      <dgm:prSet/>
      <dgm:spPr/>
      <dgm:t>
        <a:bodyPr/>
        <a:lstStyle/>
        <a:p>
          <a:endParaRPr lang="en-US"/>
        </a:p>
      </dgm:t>
    </dgm:pt>
    <dgm:pt modelId="{DF0EC987-47A1-4E08-85D7-F3368774A79F}" type="sibTrans" cxnId="{BFD520A5-ECC6-4D04-B3F0-13ECC7FC68EB}">
      <dgm:prSet/>
      <dgm:spPr/>
      <dgm:t>
        <a:bodyPr/>
        <a:lstStyle/>
        <a:p>
          <a:endParaRPr lang="en-US"/>
        </a:p>
      </dgm:t>
    </dgm:pt>
    <dgm:pt modelId="{93416F5E-DEDD-4C93-ACA3-B99BEA30960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Focuses on high-quality, luxury products with superior branding and exclusivity.</a:t>
          </a:r>
        </a:p>
      </dgm:t>
    </dgm:pt>
    <dgm:pt modelId="{3F13EC63-42F4-4A57-B7E3-055D49824E5C}" type="parTrans" cxnId="{8F1B7D54-2EDE-4249-BF90-42AB1BB6AFBC}">
      <dgm:prSet/>
      <dgm:spPr/>
      <dgm:t>
        <a:bodyPr/>
        <a:lstStyle/>
        <a:p>
          <a:endParaRPr lang="en-US"/>
        </a:p>
      </dgm:t>
    </dgm:pt>
    <dgm:pt modelId="{047EA039-D254-4B1E-A1AB-C132E5F5BB64}" type="sibTrans" cxnId="{8F1B7D54-2EDE-4249-BF90-42AB1BB6AFBC}">
      <dgm:prSet/>
      <dgm:spPr/>
      <dgm:t>
        <a:bodyPr/>
        <a:lstStyle/>
        <a:p>
          <a:endParaRPr lang="en-US"/>
        </a:p>
      </dgm:t>
    </dgm:pt>
    <dgm:pt modelId="{ED883E90-D1F4-4E63-A48C-19CD9B541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D6FE0EC6-8EDB-4656-BECB-220763215917}" type="parTrans" cxnId="{4F995709-74C6-4643-9488-5BB01FA1D3FF}">
      <dgm:prSet/>
      <dgm:spPr/>
      <dgm:t>
        <a:bodyPr/>
        <a:lstStyle/>
        <a:p>
          <a:endParaRPr lang="en-US"/>
        </a:p>
      </dgm:t>
    </dgm:pt>
    <dgm:pt modelId="{02939C7F-2412-4780-90CD-71E1904C9948}" type="sibTrans" cxnId="{4F995709-74C6-4643-9488-5BB01FA1D3FF}">
      <dgm:prSet/>
      <dgm:spPr/>
      <dgm:t>
        <a:bodyPr/>
        <a:lstStyle/>
        <a:p>
          <a:endParaRPr lang="en-US"/>
        </a:p>
      </dgm:t>
    </dgm:pt>
    <dgm:pt modelId="{116C0D53-72F7-4B74-968B-E07BFFBCE39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Ferrari</a:t>
          </a:r>
          <a:r>
            <a:rPr lang="en-US" dirty="0"/>
            <a:t>, </a:t>
          </a:r>
          <a:r>
            <a:rPr lang="en-US" b="1" dirty="0"/>
            <a:t>Rolex</a:t>
          </a:r>
          <a:r>
            <a:rPr lang="en-US" dirty="0"/>
            <a:t>, </a:t>
          </a:r>
          <a:r>
            <a:rPr lang="en-US" b="1" dirty="0"/>
            <a:t>Gucci</a:t>
          </a:r>
          <a:r>
            <a:rPr lang="en-US" dirty="0"/>
            <a:t>.</a:t>
          </a:r>
        </a:p>
      </dgm:t>
    </dgm:pt>
    <dgm:pt modelId="{8914BAEF-0967-44ED-889A-77354FFB951C}" type="parTrans" cxnId="{98C56F07-15D2-46E6-AC01-EB250612A0CE}">
      <dgm:prSet/>
      <dgm:spPr/>
      <dgm:t>
        <a:bodyPr/>
        <a:lstStyle/>
        <a:p>
          <a:endParaRPr lang="en-US"/>
        </a:p>
      </dgm:t>
    </dgm:pt>
    <dgm:pt modelId="{BA3EE21A-1110-45C9-9119-0CE94D6CBE16}" type="sibTrans" cxnId="{98C56F07-15D2-46E6-AC01-EB250612A0CE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6479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98C56F07-15D2-46E6-AC01-EB250612A0CE}" srcId="{ED883E90-D1F4-4E63-A48C-19CD9B5413CC}" destId="{116C0D53-72F7-4B74-968B-E07BFFBCE392}" srcOrd="0" destOrd="0" parTransId="{8914BAEF-0967-44ED-889A-77354FFB951C}" sibTransId="{BA3EE21A-1110-45C9-9119-0CE94D6CBE16}"/>
    <dgm:cxn modelId="{4F995709-74C6-4643-9488-5BB01FA1D3FF}" srcId="{D86D676A-2522-476C-91A7-703FC23F9727}" destId="{ED883E90-D1F4-4E63-A48C-19CD9B5413CC}" srcOrd="11" destOrd="0" parTransId="{D6FE0EC6-8EDB-4656-BECB-220763215917}" sibTransId="{02939C7F-2412-4780-90CD-71E1904C9948}"/>
    <dgm:cxn modelId="{5529D90F-1678-423B-8473-29600B745CF5}" type="presOf" srcId="{4E2FA8FD-8CC4-480A-B9D6-F3820A98D3EF}" destId="{92E15EC2-3A66-437E-8081-B37C53418BD3}" srcOrd="0" destOrd="11" presId="urn:microsoft.com/office/officeart/2005/8/layout/vList2"/>
    <dgm:cxn modelId="{17024C17-00BC-4B93-A277-740DF38CCC88}" srcId="{4E2FA8FD-8CC4-480A-B9D6-F3820A98D3EF}" destId="{9034DCEE-CA22-43D7-A354-A8B9A4FDBAF2}" srcOrd="0" destOrd="0" parTransId="{92361D09-B94C-456A-A3C4-523319C2495B}" sibTransId="{4807185C-0870-4496-A9A8-FD2AF6C6ECE3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2" destOrd="0" parTransId="{7E31A27D-E114-422C-A3D6-E98A81545604}" sibTransId="{41D100C3-E103-4659-BE56-FACB635D4335}"/>
    <dgm:cxn modelId="{A470151D-540A-468D-8598-378400CBD296}" type="presOf" srcId="{667897E2-4366-464A-A4C3-ADE1504EFA9B}" destId="{92E15EC2-3A66-437E-8081-B37C53418BD3}" srcOrd="0" destOrd="7" presId="urn:microsoft.com/office/officeart/2005/8/layout/vList2"/>
    <dgm:cxn modelId="{C9514520-57E1-4114-BB51-EAED65C6C3B4}" srcId="{D86D676A-2522-476C-91A7-703FC23F9727}" destId="{5863DBDB-8A91-46A4-998D-830FACB767A4}" srcOrd="3" destOrd="0" parTransId="{74E253F3-8EB3-4274-B569-3DEC011F6644}" sibTransId="{3DE97BC0-6979-4D69-9880-DCB7B9373190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72761835-F257-4F03-B3CD-A363E94ECFB1}" srcId="{D86D676A-2522-476C-91A7-703FC23F9727}" destId="{4E2FA8FD-8CC4-480A-B9D6-F3820A98D3EF}" srcOrd="8" destOrd="0" parTransId="{0CDCEE6B-43D9-4A6C-B567-BB4DBE7873E8}" sibTransId="{3C0C450A-6BE1-46F9-BD2F-CAC78C4DB223}"/>
    <dgm:cxn modelId="{BB21BF37-BC90-4DA2-BEF4-7ADF405C8C2C}" type="presOf" srcId="{B63E2A3E-1FA8-414C-94AD-D9C7E216E455}" destId="{92E15EC2-3A66-437E-8081-B37C53418BD3}" srcOrd="0" destOrd="9" presId="urn:microsoft.com/office/officeart/2005/8/layout/vList2"/>
    <dgm:cxn modelId="{23149642-888D-4194-B6D2-F14E6CDE3B29}" type="presOf" srcId="{544564B7-D6E4-4E88-A5CF-84E138B23850}" destId="{92E15EC2-3A66-437E-8081-B37C53418BD3}" srcOrd="0" destOrd="14" presId="urn:microsoft.com/office/officeart/2005/8/layout/vList2"/>
    <dgm:cxn modelId="{14BB4551-CA87-466C-8085-9499B0589D74}" type="presOf" srcId="{F5DDCFB3-4C45-4868-94EB-760B6DDD6CB9}" destId="{92E15EC2-3A66-437E-8081-B37C53418BD3}" srcOrd="0" destOrd="3" presId="urn:microsoft.com/office/officeart/2005/8/layout/vList2"/>
    <dgm:cxn modelId="{8F1B7D54-2EDE-4249-BF90-42AB1BB6AFBC}" srcId="{D86D676A-2522-476C-91A7-703FC23F9727}" destId="{93416F5E-DEDD-4C93-ACA3-B99BEA30960E}" srcOrd="10" destOrd="0" parTransId="{3F13EC63-42F4-4A57-B7E3-055D49824E5C}" sibTransId="{047EA039-D254-4B1E-A1AB-C132E5F5BB64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6F344263-E25D-4FF6-B6DB-2BC410EA9BFC}" srcId="{AACC10C9-61B5-406D-B6DD-504FBDDF88D9}" destId="{667897E2-4366-464A-A4C3-ADE1504EFA9B}" srcOrd="0" destOrd="0" parTransId="{E38E30EB-D2C6-4483-8AAB-92AE09C179C0}" sibTransId="{599B33F9-AC30-4C7B-85DB-B0322249F32B}"/>
    <dgm:cxn modelId="{B4D5CA68-FE0D-49E2-9434-A5FE08DFA6EE}" srcId="{D86D676A-2522-476C-91A7-703FC23F9727}" destId="{B63E2A3E-1FA8-414C-94AD-D9C7E216E455}" srcOrd="6" destOrd="0" parTransId="{A93BF9A8-7CDE-4C6E-ABA1-6F39EF385185}" sibTransId="{DD4844FC-549D-4F02-96AA-A175CDA2B52A}"/>
    <dgm:cxn modelId="{AAC15569-7B6A-49B4-9DC7-1059C317F335}" type="presOf" srcId="{0BFA1E1A-61C1-4A56-912C-B8AF2BDFDA0D}" destId="{92E15EC2-3A66-437E-8081-B37C53418BD3}" srcOrd="0" destOrd="5" presId="urn:microsoft.com/office/officeart/2005/8/layout/vList2"/>
    <dgm:cxn modelId="{3E39F472-57C4-48FF-8569-940AEA68E8FF}" srcId="{D86D676A-2522-476C-91A7-703FC23F9727}" destId="{AACC10C9-61B5-406D-B6DD-504FBDDF88D9}" srcOrd="5" destOrd="0" parTransId="{F3A6EF2F-4051-4D88-B007-AA9E0939903D}" sibTransId="{25B0D003-E634-4DAA-B420-2388A1F05332}"/>
    <dgm:cxn modelId="{BBE3F073-704F-4C79-8673-F3D00EF9981C}" srcId="{AACC10C9-61B5-406D-B6DD-504FBDDF88D9}" destId="{7ECCB9C8-D4B6-4EF6-81A0-491FE0F10F01}" srcOrd="1" destOrd="0" parTransId="{39F5D5FD-08D4-4263-8BDE-A09CB9D3EAEB}" sibTransId="{1144A7CB-69BD-4A44-BB83-2C7E160F1CB0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EEF05485-F0A5-409B-B7E2-77A732DA9B6C}" srcId="{D86D676A-2522-476C-91A7-703FC23F9727}" destId="{45287A01-AF6D-4C73-82E1-177BAAB499F8}" srcOrd="1" destOrd="0" parTransId="{F1A65432-1662-4F8B-B2FA-A5087D51C0A0}" sibTransId="{C250405A-1A57-4668-860E-DC06742CB160}"/>
    <dgm:cxn modelId="{5589D085-D389-4858-AABA-FC5AA3EF0004}" type="presOf" srcId="{E685923F-AF5F-43A1-9614-C558E5679314}" destId="{92E15EC2-3A66-437E-8081-B37C53418BD3}" srcOrd="0" destOrd="18" presId="urn:microsoft.com/office/officeart/2005/8/layout/vList2"/>
    <dgm:cxn modelId="{E7FF5091-3FD0-4CBF-AAD4-78D5ACEBE34E}" srcId="{09656F51-2C07-4FCB-A0EC-D3B504B11E36}" destId="{F5DDCFB3-4C45-4868-94EB-760B6DDD6CB9}" srcOrd="0" destOrd="0" parTransId="{3000E609-2C7F-4285-91DC-4A0E58C4F35E}" sibTransId="{B9BB62F0-54DF-4572-BFBB-362DFEAE888A}"/>
    <dgm:cxn modelId="{5D571F95-0119-4F3B-90B7-A3A250E987B1}" srcId="{D86D676A-2522-476C-91A7-703FC23F9727}" destId="{0BFA1E1A-61C1-4A56-912C-B8AF2BDFDA0D}" srcOrd="4" destOrd="0" parTransId="{1173DA0F-0799-414C-A2E1-D16D0FB1F13E}" sibTransId="{E43499EA-0A16-4DB4-8A8E-A015991AEE75}"/>
    <dgm:cxn modelId="{DDBB8F95-41C5-4F5E-95CE-3A5A55F7CB0E}" type="presOf" srcId="{9034DCEE-CA22-43D7-A354-A8B9A4FDBAF2}" destId="{92E15EC2-3A66-437E-8081-B37C53418BD3}" srcOrd="0" destOrd="12" presId="urn:microsoft.com/office/officeart/2005/8/layout/vList2"/>
    <dgm:cxn modelId="{BFD520A5-ECC6-4D04-B3F0-13ECC7FC68EB}" srcId="{D86D676A-2522-476C-91A7-703FC23F9727}" destId="{544564B7-D6E4-4E88-A5CF-84E138B23850}" srcOrd="9" destOrd="0" parTransId="{4BB1A4B2-18BB-44ED-B7C2-8E70210460A0}" sibTransId="{DF0EC987-47A1-4E08-85D7-F3368774A79F}"/>
    <dgm:cxn modelId="{019F40AA-FDDA-443A-A628-73298821B7D0}" type="presOf" srcId="{45287A01-AF6D-4C73-82E1-177BAAB499F8}" destId="{92E15EC2-3A66-437E-8081-B37C53418BD3}" srcOrd="0" destOrd="1" presId="urn:microsoft.com/office/officeart/2005/8/layout/vList2"/>
    <dgm:cxn modelId="{29478EBB-5BD6-423D-80E7-A13F89FD1D6F}" type="presOf" srcId="{5863DBDB-8A91-46A4-998D-830FACB767A4}" destId="{92E15EC2-3A66-437E-8081-B37C53418BD3}" srcOrd="0" destOrd="4" presId="urn:microsoft.com/office/officeart/2005/8/layout/vList2"/>
    <dgm:cxn modelId="{C98334DC-B41F-4B1B-B89A-B8A1CAA3E5D3}" type="presOf" srcId="{4D5AD622-F93C-4F6C-A2F4-486F7D426CAE}" destId="{92E15EC2-3A66-437E-8081-B37C53418BD3}" srcOrd="0" destOrd="10" presId="urn:microsoft.com/office/officeart/2005/8/layout/vList2"/>
    <dgm:cxn modelId="{EC4F57E1-848F-41C6-9F16-66A77DD416B1}" type="presOf" srcId="{09656F51-2C07-4FCB-A0EC-D3B504B11E36}" destId="{92E15EC2-3A66-437E-8081-B37C53418BD3}" srcOrd="0" destOrd="2" presId="urn:microsoft.com/office/officeart/2005/8/layout/vList2"/>
    <dgm:cxn modelId="{4DA37BE1-DD62-47F8-89D1-97502F4BB0C9}" srcId="{4E2FA8FD-8CC4-480A-B9D6-F3820A98D3EF}" destId="{F970D14B-0312-4E36-BFAB-24EA1AB97BF6}" srcOrd="1" destOrd="0" parTransId="{DAECC8E8-DAC4-41F7-91F7-7D666C3AEED7}" sibTransId="{897DCB03-3634-4F19-8742-9FAF685DFC55}"/>
    <dgm:cxn modelId="{1143C1E2-51A2-4A0D-8D66-84DCA0F2C294}" srcId="{D86D676A-2522-476C-91A7-703FC23F9727}" destId="{09656F51-2C07-4FCB-A0EC-D3B504B11E36}" srcOrd="2" destOrd="0" parTransId="{93993720-6E18-4654-8A0E-AEA1D294C6EF}" sibTransId="{6D351233-FBEA-4AF5-AEBC-D806632A5728}"/>
    <dgm:cxn modelId="{5F2561E4-72A1-4F40-8C67-179459B2B793}" type="presOf" srcId="{7ECCB9C8-D4B6-4EF6-81A0-491FE0F10F01}" destId="{92E15EC2-3A66-437E-8081-B37C53418BD3}" srcOrd="0" destOrd="8" presId="urn:microsoft.com/office/officeart/2005/8/layout/vList2"/>
    <dgm:cxn modelId="{B9F2F3ED-ADCE-44C4-9098-705386357313}" type="presOf" srcId="{AACC10C9-61B5-406D-B6DD-504FBDDF88D9}" destId="{92E15EC2-3A66-437E-8081-B37C53418BD3}" srcOrd="0" destOrd="6" presId="urn:microsoft.com/office/officeart/2005/8/layout/vList2"/>
    <dgm:cxn modelId="{B88559EE-ECA3-43EE-B013-E03580FBBADB}" srcId="{D86D676A-2522-476C-91A7-703FC23F9727}" destId="{4D5AD622-F93C-4F6C-A2F4-486F7D426CAE}" srcOrd="7" destOrd="0" parTransId="{D579C81B-42C9-4A62-8FD9-77CC3CD9C000}" sibTransId="{21B72E9A-53A1-466F-B084-37E0561737ED}"/>
    <dgm:cxn modelId="{171C75F7-2EE0-44E6-86D3-C9C4ED2F7AD7}" type="presOf" srcId="{93416F5E-DEDD-4C93-ACA3-B99BEA30960E}" destId="{92E15EC2-3A66-437E-8081-B37C53418BD3}" srcOrd="0" destOrd="15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D0BD4CFC-4844-453B-9685-B2AB0CB85C65}" type="presOf" srcId="{116C0D53-72F7-4B74-968B-E07BFFBCE392}" destId="{92E15EC2-3A66-437E-8081-B37C53418BD3}" srcOrd="0" destOrd="17" presId="urn:microsoft.com/office/officeart/2005/8/layout/vList2"/>
    <dgm:cxn modelId="{780DBBFE-FAEA-49B1-9037-458FDC62363E}" type="presOf" srcId="{F970D14B-0312-4E36-BFAB-24EA1AB97BF6}" destId="{92E15EC2-3A66-437E-8081-B37C53418BD3}" srcOrd="0" destOrd="13" presId="urn:microsoft.com/office/officeart/2005/8/layout/vList2"/>
    <dgm:cxn modelId="{0254C7FE-2D9A-4B0F-9A53-D36B2F5F93C0}" type="presOf" srcId="{ED883E90-D1F4-4E63-A48C-19CD9B5413CC}" destId="{92E15EC2-3A66-437E-8081-B37C53418BD3}" srcOrd="0" destOrd="16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Business Models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The Direct Sales Model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79ECD05F-E069-40CC-A9B6-DFA4911A58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Bypasses intermediaries to sell directly to consumers through personal communication or online platforms.</a:t>
          </a:r>
        </a:p>
      </dgm:t>
    </dgm:pt>
    <dgm:pt modelId="{4D9C73D0-9928-4493-BE8B-F10BB61EB683}" type="parTrans" cxnId="{B7DC8510-8CAE-42D7-9BBF-712C5F7C23F0}">
      <dgm:prSet/>
      <dgm:spPr/>
      <dgm:t>
        <a:bodyPr/>
        <a:lstStyle/>
        <a:p>
          <a:endParaRPr lang="en-US"/>
        </a:p>
      </dgm:t>
    </dgm:pt>
    <dgm:pt modelId="{0A169478-5446-4A39-98D2-1A076AF4B0B8}" type="sibTrans" cxnId="{B7DC8510-8CAE-42D7-9BBF-712C5F7C23F0}">
      <dgm:prSet/>
      <dgm:spPr/>
      <dgm:t>
        <a:bodyPr/>
        <a:lstStyle/>
        <a:p>
          <a:endParaRPr lang="en-US"/>
        </a:p>
      </dgm:t>
    </dgm:pt>
    <dgm:pt modelId="{39C56C93-7270-45E0-BDBE-858A6CF3132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A6E5AD41-70D2-490D-81FF-FFF92BDEF34B}" type="parTrans" cxnId="{37766538-A8D0-4A84-8C61-0BD33164E457}">
      <dgm:prSet/>
      <dgm:spPr/>
      <dgm:t>
        <a:bodyPr/>
        <a:lstStyle/>
        <a:p>
          <a:endParaRPr lang="en-US"/>
        </a:p>
      </dgm:t>
    </dgm:pt>
    <dgm:pt modelId="{966D0AB1-43AE-432C-82BB-A74684330693}" type="sibTrans" cxnId="{37766538-A8D0-4A84-8C61-0BD33164E457}">
      <dgm:prSet/>
      <dgm:spPr/>
      <dgm:t>
        <a:bodyPr/>
        <a:lstStyle/>
        <a:p>
          <a:endParaRPr lang="en-US"/>
        </a:p>
      </dgm:t>
    </dgm:pt>
    <dgm:pt modelId="{C92D5904-5A8B-473C-A9B5-EB0AC05E33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Avon</a:t>
          </a:r>
          <a:r>
            <a:rPr lang="en-US"/>
            <a:t>, </a:t>
          </a:r>
          <a:r>
            <a:rPr lang="en-US" b="1"/>
            <a:t>Tupperware</a:t>
          </a:r>
          <a:r>
            <a:rPr lang="en-US"/>
            <a:t>, </a:t>
          </a:r>
          <a:r>
            <a:rPr lang="en-US" b="1"/>
            <a:t>telemarketing companies</a:t>
          </a:r>
          <a:r>
            <a:rPr lang="en-US"/>
            <a:t>.</a:t>
          </a:r>
        </a:p>
      </dgm:t>
    </dgm:pt>
    <dgm:pt modelId="{49C4C2E5-8FA7-49F7-A20F-06343F1857ED}" type="parTrans" cxnId="{2C7A3D9F-8707-4120-B0C3-007A91D2E7AF}">
      <dgm:prSet/>
      <dgm:spPr/>
      <dgm:t>
        <a:bodyPr/>
        <a:lstStyle/>
        <a:p>
          <a:endParaRPr lang="en-US"/>
        </a:p>
      </dgm:t>
    </dgm:pt>
    <dgm:pt modelId="{3D371BA1-E255-4D2E-8342-5F4EA7E7B7E4}" type="sibTrans" cxnId="{2C7A3D9F-8707-4120-B0C3-007A91D2E7AF}">
      <dgm:prSet/>
      <dgm:spPr/>
      <dgm:t>
        <a:bodyPr/>
        <a:lstStyle/>
        <a:p>
          <a:endParaRPr lang="en-US"/>
        </a:p>
      </dgm:t>
    </dgm:pt>
    <dgm:pt modelId="{87A09943-F0D2-4480-BC52-031AC0D08C8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The Professional Open-Source Model</a:t>
          </a:r>
          <a:r>
            <a:rPr lang="en-US" dirty="0"/>
            <a:t>:</a:t>
          </a:r>
        </a:p>
      </dgm:t>
    </dgm:pt>
    <dgm:pt modelId="{013FBD9F-93ED-4A7E-BA93-3D615BB0CFFE}" type="parTrans" cxnId="{ACD86909-A6DA-4646-A274-998D2969EC7C}">
      <dgm:prSet/>
      <dgm:spPr/>
      <dgm:t>
        <a:bodyPr/>
        <a:lstStyle/>
        <a:p>
          <a:endParaRPr lang="en-US"/>
        </a:p>
      </dgm:t>
    </dgm:pt>
    <dgm:pt modelId="{F49F8A90-825A-408F-854D-9CC876E04316}" type="sibTrans" cxnId="{ACD86909-A6DA-4646-A274-998D2969EC7C}">
      <dgm:prSet/>
      <dgm:spPr/>
      <dgm:t>
        <a:bodyPr/>
        <a:lstStyle/>
        <a:p>
          <a:endParaRPr lang="en-US"/>
        </a:p>
      </dgm:t>
    </dgm:pt>
    <dgm:pt modelId="{3B1FC03E-06B5-49E7-9F2F-BDE298583E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Provides free software and generates revenue through consulting, support, and custom solutions.</a:t>
          </a:r>
        </a:p>
      </dgm:t>
    </dgm:pt>
    <dgm:pt modelId="{AD4C4F5B-4324-4233-A3DA-857C1B93CFB2}" type="parTrans" cxnId="{4D34DEE8-C9F2-4988-98E6-173EC15EF5D5}">
      <dgm:prSet/>
      <dgm:spPr/>
      <dgm:t>
        <a:bodyPr/>
        <a:lstStyle/>
        <a:p>
          <a:endParaRPr lang="en-US"/>
        </a:p>
      </dgm:t>
    </dgm:pt>
    <dgm:pt modelId="{B0551BD7-3971-427B-9792-C273D9AC828D}" type="sibTrans" cxnId="{4D34DEE8-C9F2-4988-98E6-173EC15EF5D5}">
      <dgm:prSet/>
      <dgm:spPr/>
      <dgm:t>
        <a:bodyPr/>
        <a:lstStyle/>
        <a:p>
          <a:endParaRPr lang="en-US"/>
        </a:p>
      </dgm:t>
    </dgm:pt>
    <dgm:pt modelId="{D5134604-3C15-45AC-9F26-BB8C0C638D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A34CE25B-F42A-4F39-892A-6E3E62471E5F}" type="parTrans" cxnId="{0CBD6D72-CC13-45C8-9C4A-EE4D4376CF87}">
      <dgm:prSet/>
      <dgm:spPr/>
      <dgm:t>
        <a:bodyPr/>
        <a:lstStyle/>
        <a:p>
          <a:endParaRPr lang="en-US"/>
        </a:p>
      </dgm:t>
    </dgm:pt>
    <dgm:pt modelId="{5D2D8E17-D845-4433-A15D-DD86F4CE6180}" type="sibTrans" cxnId="{0CBD6D72-CC13-45C8-9C4A-EE4D4376CF87}">
      <dgm:prSet/>
      <dgm:spPr/>
      <dgm:t>
        <a:bodyPr/>
        <a:lstStyle/>
        <a:p>
          <a:endParaRPr lang="en-US"/>
        </a:p>
      </dgm:t>
    </dgm:pt>
    <dgm:pt modelId="{1CE88E39-3A35-4CD9-A94E-2CD89759AC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Red Hat</a:t>
          </a:r>
          <a:r>
            <a:rPr lang="en-US"/>
            <a:t>: Free Linux distribution with paid enterprise support.</a:t>
          </a:r>
        </a:p>
      </dgm:t>
    </dgm:pt>
    <dgm:pt modelId="{2D405573-5291-486A-B8BE-3C2E3A079C1F}" type="parTrans" cxnId="{6529D791-918C-40C5-B226-B31117017AFD}">
      <dgm:prSet/>
      <dgm:spPr/>
      <dgm:t>
        <a:bodyPr/>
        <a:lstStyle/>
        <a:p>
          <a:endParaRPr lang="en-US"/>
        </a:p>
      </dgm:t>
    </dgm:pt>
    <dgm:pt modelId="{2D24CA2C-000B-4C14-8B1E-E560669BCA5F}" type="sibTrans" cxnId="{6529D791-918C-40C5-B226-B31117017AFD}">
      <dgm:prSet/>
      <dgm:spPr/>
      <dgm:t>
        <a:bodyPr/>
        <a:lstStyle/>
        <a:p>
          <a:endParaRPr lang="en-US"/>
        </a:p>
      </dgm:t>
    </dgm:pt>
    <dgm:pt modelId="{5365EAC5-C173-4952-BA83-40220F1D6E4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MongoDB</a:t>
          </a:r>
          <a:r>
            <a:rPr lang="en-US"/>
            <a:t>: Open-source database with professional services.</a:t>
          </a:r>
        </a:p>
      </dgm:t>
    </dgm:pt>
    <dgm:pt modelId="{158D2BAF-B9B0-4388-9559-A57CBB428E1C}" type="parTrans" cxnId="{DE976220-FCCA-45CA-A10F-E789CA912E94}">
      <dgm:prSet/>
      <dgm:spPr/>
      <dgm:t>
        <a:bodyPr/>
        <a:lstStyle/>
        <a:p>
          <a:endParaRPr lang="en-US"/>
        </a:p>
      </dgm:t>
    </dgm:pt>
    <dgm:pt modelId="{1575F78C-62B2-4400-A727-A96519BF213D}" type="sibTrans" cxnId="{DE976220-FCCA-45CA-A10F-E789CA912E94}">
      <dgm:prSet/>
      <dgm:spPr/>
      <dgm:t>
        <a:bodyPr/>
        <a:lstStyle/>
        <a:p>
          <a:endParaRPr lang="en-US"/>
        </a:p>
      </dgm:t>
    </dgm:pt>
    <dgm:pt modelId="{4116E1E8-CF23-4168-92AC-28889932214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Various Distribution Business Models</a:t>
          </a:r>
          <a:r>
            <a:rPr lang="en-US" dirty="0"/>
            <a:t>:</a:t>
          </a:r>
        </a:p>
      </dgm:t>
    </dgm:pt>
    <dgm:pt modelId="{7486ED58-9484-4A44-8D92-F006FE0324AB}" type="parTrans" cxnId="{9ED6F79D-EB42-4183-8A13-07EF2CC889E8}">
      <dgm:prSet/>
      <dgm:spPr/>
      <dgm:t>
        <a:bodyPr/>
        <a:lstStyle/>
        <a:p>
          <a:endParaRPr lang="en-US"/>
        </a:p>
      </dgm:t>
    </dgm:pt>
    <dgm:pt modelId="{553B03C8-110C-44A5-868E-9418A2C34263}" type="sibTrans" cxnId="{9ED6F79D-EB42-4183-8A13-07EF2CC889E8}">
      <dgm:prSet/>
      <dgm:spPr/>
      <dgm:t>
        <a:bodyPr/>
        <a:lstStyle/>
        <a:p>
          <a:endParaRPr lang="en-US"/>
        </a:p>
      </dgm:t>
    </dgm:pt>
    <dgm:pt modelId="{7E86E49B-589B-480D-8648-4DBD595B6B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Description</a:t>
          </a:r>
          <a:r>
            <a:rPr lang="en-US"/>
            <a:t>: Determines how a product/service reaches customers through channels like retail, online, or direct.</a:t>
          </a:r>
        </a:p>
      </dgm:t>
    </dgm:pt>
    <dgm:pt modelId="{C6EEDB04-84E3-4815-9DCA-6F35B10BCD19}" type="parTrans" cxnId="{FB30CA7B-3DD3-4057-A46C-0827D44EEB91}">
      <dgm:prSet/>
      <dgm:spPr/>
      <dgm:t>
        <a:bodyPr/>
        <a:lstStyle/>
        <a:p>
          <a:endParaRPr lang="en-US"/>
        </a:p>
      </dgm:t>
    </dgm:pt>
    <dgm:pt modelId="{225686CF-8EBE-494E-8314-4AA819563548}" type="sibTrans" cxnId="{FB30CA7B-3DD3-4057-A46C-0827D44EEB91}">
      <dgm:prSet/>
      <dgm:spPr/>
      <dgm:t>
        <a:bodyPr/>
        <a:lstStyle/>
        <a:p>
          <a:endParaRPr lang="en-US"/>
        </a:p>
      </dgm:t>
    </dgm:pt>
    <dgm:pt modelId="{5E68887D-118F-4503-91CE-F6CB8D5097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Examples</a:t>
          </a:r>
          <a:r>
            <a:rPr lang="en-US"/>
            <a:t>:</a:t>
          </a:r>
        </a:p>
      </dgm:t>
    </dgm:pt>
    <dgm:pt modelId="{0C8D4DEA-8BC0-4A3C-9B4A-DBF0ADDA560D}" type="parTrans" cxnId="{C0C0CD76-2AE4-439C-9974-11A63CC9F41C}">
      <dgm:prSet/>
      <dgm:spPr/>
      <dgm:t>
        <a:bodyPr/>
        <a:lstStyle/>
        <a:p>
          <a:endParaRPr lang="en-US"/>
        </a:p>
      </dgm:t>
    </dgm:pt>
    <dgm:pt modelId="{2D2CEBFE-9F05-4399-ADCC-0BC7F5DEE10A}" type="sibTrans" cxnId="{C0C0CD76-2AE4-439C-9974-11A63CC9F41C}">
      <dgm:prSet/>
      <dgm:spPr/>
      <dgm:t>
        <a:bodyPr/>
        <a:lstStyle/>
        <a:p>
          <a:endParaRPr lang="en-US"/>
        </a:p>
      </dgm:t>
    </dgm:pt>
    <dgm:pt modelId="{9720B51E-7AE0-4283-AAA1-6E4D5814BF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Retail</a:t>
          </a:r>
          <a:r>
            <a:rPr lang="en-US"/>
            <a:t>: Walmart, Amazon.</a:t>
          </a:r>
        </a:p>
      </dgm:t>
    </dgm:pt>
    <dgm:pt modelId="{27C19DF0-72FB-46F4-9572-99C69534F733}" type="parTrans" cxnId="{DA850D52-08B6-4CFE-B97B-3E2217B1B723}">
      <dgm:prSet/>
      <dgm:spPr/>
      <dgm:t>
        <a:bodyPr/>
        <a:lstStyle/>
        <a:p>
          <a:endParaRPr lang="en-US"/>
        </a:p>
      </dgm:t>
    </dgm:pt>
    <dgm:pt modelId="{0EE294FD-3A64-465B-98DC-D74BD1B8A022}" type="sibTrans" cxnId="{DA850D52-08B6-4CFE-B97B-3E2217B1B723}">
      <dgm:prSet/>
      <dgm:spPr/>
      <dgm:t>
        <a:bodyPr/>
        <a:lstStyle/>
        <a:p>
          <a:endParaRPr lang="en-US"/>
        </a:p>
      </dgm:t>
    </dgm:pt>
    <dgm:pt modelId="{65018F9D-800D-435A-8C81-E0314628ABB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Online platforms</a:t>
          </a:r>
          <a:r>
            <a:rPr lang="en-US"/>
            <a:t>: Etsy, Shopify.</a:t>
          </a:r>
        </a:p>
      </dgm:t>
    </dgm:pt>
    <dgm:pt modelId="{C9B5E659-0506-4DCC-B8A2-29740C1B0843}" type="parTrans" cxnId="{276207BE-86E3-47B3-8ECF-2EFEED6A430D}">
      <dgm:prSet/>
      <dgm:spPr/>
      <dgm:t>
        <a:bodyPr/>
        <a:lstStyle/>
        <a:p>
          <a:endParaRPr lang="en-US"/>
        </a:p>
      </dgm:t>
    </dgm:pt>
    <dgm:pt modelId="{B962FECB-130F-4CC1-89C1-6C4CB89C9113}" type="sibTrans" cxnId="{276207BE-86E3-47B3-8ECF-2EFEED6A430D}">
      <dgm:prSet/>
      <dgm:spPr/>
      <dgm:t>
        <a:bodyPr/>
        <a:lstStyle/>
        <a:p>
          <a:endParaRPr lang="en-US"/>
        </a:p>
      </dgm:t>
    </dgm:pt>
    <dgm:pt modelId="{B094DA1D-F0C2-4590-8161-52A5A3AB08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Subscription services</a:t>
          </a:r>
          <a:r>
            <a:rPr lang="en-US" dirty="0"/>
            <a:t>: Blue Apron, Dollar Shave Club.</a:t>
          </a:r>
        </a:p>
      </dgm:t>
    </dgm:pt>
    <dgm:pt modelId="{922D8188-F0D4-4978-B463-AE8E64D4BA1D}" type="parTrans" cxnId="{E4F660E4-B5F3-4A4C-8ED2-ABABA250C91B}">
      <dgm:prSet/>
      <dgm:spPr/>
      <dgm:t>
        <a:bodyPr/>
        <a:lstStyle/>
        <a:p>
          <a:endParaRPr lang="en-US"/>
        </a:p>
      </dgm:t>
    </dgm:pt>
    <dgm:pt modelId="{612334CA-54B9-4607-8123-7B86E68C107B}" type="sibTrans" cxnId="{E4F660E4-B5F3-4A4C-8ED2-ABABA250C91B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6479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ACD86909-A6DA-4646-A274-998D2969EC7C}" srcId="{D86D676A-2522-476C-91A7-703FC23F9727}" destId="{87A09943-F0D2-4480-BC52-031AC0D08C85}" srcOrd="3" destOrd="0" parTransId="{013FBD9F-93ED-4A7E-BA93-3D615BB0CFFE}" sibTransId="{F49F8A90-825A-408F-854D-9CC876E04316}"/>
    <dgm:cxn modelId="{B7DC8510-8CAE-42D7-9BBF-712C5F7C23F0}" srcId="{D86D676A-2522-476C-91A7-703FC23F9727}" destId="{79ECD05F-E069-40CC-A9B6-DFA4911A5862}" srcOrd="1" destOrd="0" parTransId="{4D9C73D0-9928-4493-BE8B-F10BB61EB683}" sibTransId="{0A169478-5446-4A39-98D2-1A076AF4B0B8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DE976220-FCCA-45CA-A10F-E789CA912E94}" srcId="{D5134604-3C15-45AC-9F26-BB8C0C638D3C}" destId="{5365EAC5-C173-4952-BA83-40220F1D6E40}" srcOrd="1" destOrd="0" parTransId="{158D2BAF-B9B0-4388-9559-A57CBB428E1C}" sibTransId="{1575F78C-62B2-4400-A727-A96519BF213D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4EA9D62D-80D3-43C5-92F9-80AE5E86BE0C}" type="presOf" srcId="{3B1FC03E-06B5-49E7-9F2F-BDE298583E08}" destId="{92E15EC2-3A66-437E-8081-B37C53418BD3}" srcOrd="0" destOrd="5" presId="urn:microsoft.com/office/officeart/2005/8/layout/vList2"/>
    <dgm:cxn modelId="{37766538-A8D0-4A84-8C61-0BD33164E457}" srcId="{D86D676A-2522-476C-91A7-703FC23F9727}" destId="{39C56C93-7270-45E0-BDBE-858A6CF31327}" srcOrd="2" destOrd="0" parTransId="{A6E5AD41-70D2-490D-81FF-FFF92BDEF34B}" sibTransId="{966D0AB1-43AE-432C-82BB-A74684330693}"/>
    <dgm:cxn modelId="{D946FC45-FFBF-440D-8687-47508394D44F}" type="presOf" srcId="{1CE88E39-3A35-4CD9-A94E-2CD89759AC13}" destId="{92E15EC2-3A66-437E-8081-B37C53418BD3}" srcOrd="0" destOrd="7" presId="urn:microsoft.com/office/officeart/2005/8/layout/vList2"/>
    <dgm:cxn modelId="{ADAF3A46-E859-49EA-BC1F-813FF28B809B}" type="presOf" srcId="{65018F9D-800D-435A-8C81-E0314628ABB6}" destId="{92E15EC2-3A66-437E-8081-B37C53418BD3}" srcOrd="0" destOrd="13" presId="urn:microsoft.com/office/officeart/2005/8/layout/vList2"/>
    <dgm:cxn modelId="{8F41944A-D10D-4510-98BF-BEBB53BD48DF}" type="presOf" srcId="{D5134604-3C15-45AC-9F26-BB8C0C638D3C}" destId="{92E15EC2-3A66-437E-8081-B37C53418BD3}" srcOrd="0" destOrd="6" presId="urn:microsoft.com/office/officeart/2005/8/layout/vList2"/>
    <dgm:cxn modelId="{DA850D52-08B6-4CFE-B97B-3E2217B1B723}" srcId="{5E68887D-118F-4503-91CE-F6CB8D5097BC}" destId="{9720B51E-7AE0-4283-AAA1-6E4D5814BF1D}" srcOrd="0" destOrd="0" parTransId="{27C19DF0-72FB-46F4-9572-99C69534F733}" sibTransId="{0EE294FD-3A64-465B-98DC-D74BD1B8A022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7395FB6A-3E51-4565-8F48-08EADB91E2F0}" type="presOf" srcId="{4116E1E8-CF23-4168-92AC-28889932214E}" destId="{92E15EC2-3A66-437E-8081-B37C53418BD3}" srcOrd="0" destOrd="9" presId="urn:microsoft.com/office/officeart/2005/8/layout/vList2"/>
    <dgm:cxn modelId="{0CBD6D72-CC13-45C8-9C4A-EE4D4376CF87}" srcId="{D86D676A-2522-476C-91A7-703FC23F9727}" destId="{D5134604-3C15-45AC-9F26-BB8C0C638D3C}" srcOrd="5" destOrd="0" parTransId="{A34CE25B-F42A-4F39-892A-6E3E62471E5F}" sibTransId="{5D2D8E17-D845-4433-A15D-DD86F4CE6180}"/>
    <dgm:cxn modelId="{C0C0CD76-2AE4-439C-9974-11A63CC9F41C}" srcId="{D86D676A-2522-476C-91A7-703FC23F9727}" destId="{5E68887D-118F-4503-91CE-F6CB8D5097BC}" srcOrd="8" destOrd="0" parTransId="{0C8D4DEA-8BC0-4A3C-9B4A-DBF0ADDA560D}" sibTransId="{2D2CEBFE-9F05-4399-ADCC-0BC7F5DEE10A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FB30CA7B-3DD3-4057-A46C-0827D44EEB91}" srcId="{D86D676A-2522-476C-91A7-703FC23F9727}" destId="{7E86E49B-589B-480D-8648-4DBD595B6BEA}" srcOrd="7" destOrd="0" parTransId="{C6EEDB04-84E3-4815-9DCA-6F35B10BCD19}" sibTransId="{225686CF-8EBE-494E-8314-4AA819563548}"/>
    <dgm:cxn modelId="{17650E7D-5AB4-48EA-AF2E-42B3D11AA9A0}" type="presOf" srcId="{C92D5904-5A8B-473C-A9B5-EB0AC05E33E3}" destId="{92E15EC2-3A66-437E-8081-B37C53418BD3}" srcOrd="0" destOrd="3" presId="urn:microsoft.com/office/officeart/2005/8/layout/vList2"/>
    <dgm:cxn modelId="{5589D085-D389-4858-AABA-FC5AA3EF0004}" type="presOf" srcId="{E685923F-AF5F-43A1-9614-C558E5679314}" destId="{92E15EC2-3A66-437E-8081-B37C53418BD3}" srcOrd="0" destOrd="15" presId="urn:microsoft.com/office/officeart/2005/8/layout/vList2"/>
    <dgm:cxn modelId="{4EE0898E-E940-4F29-A185-0F2FD7687B4C}" type="presOf" srcId="{39C56C93-7270-45E0-BDBE-858A6CF31327}" destId="{92E15EC2-3A66-437E-8081-B37C53418BD3}" srcOrd="0" destOrd="2" presId="urn:microsoft.com/office/officeart/2005/8/layout/vList2"/>
    <dgm:cxn modelId="{6529D791-918C-40C5-B226-B31117017AFD}" srcId="{D5134604-3C15-45AC-9F26-BB8C0C638D3C}" destId="{1CE88E39-3A35-4CD9-A94E-2CD89759AC13}" srcOrd="0" destOrd="0" parTransId="{2D405573-5291-486A-B8BE-3C2E3A079C1F}" sibTransId="{2D24CA2C-000B-4C14-8B1E-E560669BCA5F}"/>
    <dgm:cxn modelId="{AC94269D-E4EA-4DA9-88AB-EAAE14CB125E}" type="presOf" srcId="{5365EAC5-C173-4952-BA83-40220F1D6E40}" destId="{92E15EC2-3A66-437E-8081-B37C53418BD3}" srcOrd="0" destOrd="8" presId="urn:microsoft.com/office/officeart/2005/8/layout/vList2"/>
    <dgm:cxn modelId="{9ED6F79D-EB42-4183-8A13-07EF2CC889E8}" srcId="{D86D676A-2522-476C-91A7-703FC23F9727}" destId="{4116E1E8-CF23-4168-92AC-28889932214E}" srcOrd="6" destOrd="0" parTransId="{7486ED58-9484-4A44-8D92-F006FE0324AB}" sibTransId="{553B03C8-110C-44A5-868E-9418A2C34263}"/>
    <dgm:cxn modelId="{2C7A3D9F-8707-4120-B0C3-007A91D2E7AF}" srcId="{39C56C93-7270-45E0-BDBE-858A6CF31327}" destId="{C92D5904-5A8B-473C-A9B5-EB0AC05E33E3}" srcOrd="0" destOrd="0" parTransId="{49C4C2E5-8FA7-49F7-A20F-06343F1857ED}" sibTransId="{3D371BA1-E255-4D2E-8342-5F4EA7E7B7E4}"/>
    <dgm:cxn modelId="{920BBBAC-4422-4625-8BAB-66AD3EA3B51C}" type="presOf" srcId="{B094DA1D-F0C2-4590-8161-52A5A3AB081D}" destId="{92E15EC2-3A66-437E-8081-B37C53418BD3}" srcOrd="0" destOrd="14" presId="urn:microsoft.com/office/officeart/2005/8/layout/vList2"/>
    <dgm:cxn modelId="{3B931EBA-EF95-4DE3-AADB-40872CDC9DF7}" type="presOf" srcId="{5E68887D-118F-4503-91CE-F6CB8D5097BC}" destId="{92E15EC2-3A66-437E-8081-B37C53418BD3}" srcOrd="0" destOrd="11" presId="urn:microsoft.com/office/officeart/2005/8/layout/vList2"/>
    <dgm:cxn modelId="{276207BE-86E3-47B3-8ECF-2EFEED6A430D}" srcId="{5E68887D-118F-4503-91CE-F6CB8D5097BC}" destId="{65018F9D-800D-435A-8C81-E0314628ABB6}" srcOrd="1" destOrd="0" parTransId="{C9B5E659-0506-4DCC-B8A2-29740C1B0843}" sibTransId="{B962FECB-130F-4CC1-89C1-6C4CB89C9113}"/>
    <dgm:cxn modelId="{1D44F9D2-982C-4B21-A22D-EB326FD6354E}" type="presOf" srcId="{79ECD05F-E069-40CC-A9B6-DFA4911A5862}" destId="{92E15EC2-3A66-437E-8081-B37C53418BD3}" srcOrd="0" destOrd="1" presId="urn:microsoft.com/office/officeart/2005/8/layout/vList2"/>
    <dgm:cxn modelId="{BF6828D9-7EBF-4B47-87C1-150273E0978F}" type="presOf" srcId="{9720B51E-7AE0-4283-AAA1-6E4D5814BF1D}" destId="{92E15EC2-3A66-437E-8081-B37C53418BD3}" srcOrd="0" destOrd="12" presId="urn:microsoft.com/office/officeart/2005/8/layout/vList2"/>
    <dgm:cxn modelId="{E4F660E4-B5F3-4A4C-8ED2-ABABA250C91B}" srcId="{5E68887D-118F-4503-91CE-F6CB8D5097BC}" destId="{B094DA1D-F0C2-4590-8161-52A5A3AB081D}" srcOrd="2" destOrd="0" parTransId="{922D8188-F0D4-4978-B463-AE8E64D4BA1D}" sibTransId="{612334CA-54B9-4607-8123-7B86E68C107B}"/>
    <dgm:cxn modelId="{4D34DEE8-C9F2-4988-98E6-173EC15EF5D5}" srcId="{D86D676A-2522-476C-91A7-703FC23F9727}" destId="{3B1FC03E-06B5-49E7-9F2F-BDE298583E08}" srcOrd="4" destOrd="0" parTransId="{AD4C4F5B-4324-4233-A3DA-857C1B93CFB2}" sibTransId="{B0551BD7-3971-427B-9792-C273D9AC828D}"/>
    <dgm:cxn modelId="{4B7E9FED-F881-4336-8E9C-DAA8119ADCAD}" type="presOf" srcId="{87A09943-F0D2-4480-BC52-031AC0D08C85}" destId="{92E15EC2-3A66-437E-8081-B37C53418BD3}" srcOrd="0" destOrd="4" presId="urn:microsoft.com/office/officeart/2005/8/layout/vList2"/>
    <dgm:cxn modelId="{21B084EE-95C7-4124-BF67-6AA4B04E63F5}" type="presOf" srcId="{7E86E49B-589B-480D-8648-4DBD595B6BEA}" destId="{92E15EC2-3A66-437E-8081-B37C53418BD3}" srcOrd="0" destOrd="10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Demand analysis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Customer Need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62A68ABA-9B08-4D85-A282-76F16814B4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 the specific </a:t>
          </a:r>
          <a:r>
            <a:rPr lang="en-US" b="1"/>
            <a:t>requirement or problem</a:t>
          </a:r>
          <a:r>
            <a:rPr lang="en-US"/>
            <a:t> that needs to be addressed for successful marketing.</a:t>
          </a:r>
        </a:p>
      </dgm:t>
    </dgm:pt>
    <dgm:pt modelId="{83C8186B-E144-4B02-9BAD-3329F814CEBA}" type="parTrans" cxnId="{41234FDB-56D1-4B63-8317-B17726F0AEDB}">
      <dgm:prSet/>
      <dgm:spPr/>
      <dgm:t>
        <a:bodyPr/>
        <a:lstStyle/>
        <a:p>
          <a:endParaRPr lang="en-US"/>
        </a:p>
      </dgm:t>
    </dgm:pt>
    <dgm:pt modelId="{04178107-9585-427E-BE19-D205F6865BC2}" type="sibTrans" cxnId="{41234FDB-56D1-4B63-8317-B17726F0AEDB}">
      <dgm:prSet/>
      <dgm:spPr/>
      <dgm:t>
        <a:bodyPr/>
        <a:lstStyle/>
        <a:p>
          <a:endParaRPr lang="en-US"/>
        </a:p>
      </dgm:t>
    </dgm:pt>
    <dgm:pt modelId="{1C5E0EB7-39C0-4ED4-A24A-3054ACAA13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Understand what customers value most in products or services to ensure alignment with their expectations.</a:t>
          </a:r>
        </a:p>
      </dgm:t>
    </dgm:pt>
    <dgm:pt modelId="{4A535CE7-52F4-4692-906D-D0844DEF9D06}" type="parTrans" cxnId="{1631D3AA-F2DD-4701-9199-23AB082EC598}">
      <dgm:prSet/>
      <dgm:spPr/>
      <dgm:t>
        <a:bodyPr/>
        <a:lstStyle/>
        <a:p>
          <a:endParaRPr lang="en-US"/>
        </a:p>
      </dgm:t>
    </dgm:pt>
    <dgm:pt modelId="{3C2FEF13-B4EF-4A01-AD3D-141E7CF0C3CE}" type="sibTrans" cxnId="{1631D3AA-F2DD-4701-9199-23AB082EC598}">
      <dgm:prSet/>
      <dgm:spPr/>
      <dgm:t>
        <a:bodyPr/>
        <a:lstStyle/>
        <a:p>
          <a:endParaRPr lang="en-US"/>
        </a:p>
      </dgm:t>
    </dgm:pt>
    <dgm:pt modelId="{F2D64385-824C-4F5E-AEB1-484C1584C44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Substitutes</a:t>
          </a:r>
          <a:r>
            <a:rPr lang="en-US" dirty="0"/>
            <a:t>:</a:t>
          </a:r>
        </a:p>
      </dgm:t>
    </dgm:pt>
    <dgm:pt modelId="{E9D4A347-26BE-4E4A-AAE7-B205428C7C24}" type="parTrans" cxnId="{57A89672-D657-4406-AEF9-816E1A7C49AA}">
      <dgm:prSet/>
      <dgm:spPr/>
      <dgm:t>
        <a:bodyPr/>
        <a:lstStyle/>
        <a:p>
          <a:endParaRPr lang="en-US"/>
        </a:p>
      </dgm:t>
    </dgm:pt>
    <dgm:pt modelId="{26F6B483-DADA-4CDD-903D-96628E8AC80C}" type="sibTrans" cxnId="{57A89672-D657-4406-AEF9-816E1A7C49AA}">
      <dgm:prSet/>
      <dgm:spPr/>
      <dgm:t>
        <a:bodyPr/>
        <a:lstStyle/>
        <a:p>
          <a:endParaRPr lang="en-US"/>
        </a:p>
      </dgm:t>
    </dgm:pt>
    <dgm:pt modelId="{5847F2E2-5C72-49E3-9BAD-973395666C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Analyze existing </a:t>
          </a:r>
          <a:r>
            <a:rPr lang="en-US" b="1"/>
            <a:t>alternative products or services</a:t>
          </a:r>
          <a:r>
            <a:rPr lang="en-US"/>
            <a:t> that customers might choose instead.</a:t>
          </a:r>
        </a:p>
      </dgm:t>
    </dgm:pt>
    <dgm:pt modelId="{EFF2FFAD-D5E4-4BF3-895F-72E49333B0B2}" type="parTrans" cxnId="{109FE02F-9DE4-458F-8B21-363F4F7CC9EB}">
      <dgm:prSet/>
      <dgm:spPr/>
      <dgm:t>
        <a:bodyPr/>
        <a:lstStyle/>
        <a:p>
          <a:endParaRPr lang="en-US"/>
        </a:p>
      </dgm:t>
    </dgm:pt>
    <dgm:pt modelId="{C9DE841A-D705-4B5E-B7F1-C1FF05CB66DB}" type="sibTrans" cxnId="{109FE02F-9DE4-458F-8B21-363F4F7CC9EB}">
      <dgm:prSet/>
      <dgm:spPr/>
      <dgm:t>
        <a:bodyPr/>
        <a:lstStyle/>
        <a:p>
          <a:endParaRPr lang="en-US"/>
        </a:p>
      </dgm:t>
    </dgm:pt>
    <dgm:pt modelId="{588A94DB-4738-42D0-941A-C05980D5BF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Determine how your offering is superior or more appealing compared to substitutes.</a:t>
          </a:r>
        </a:p>
      </dgm:t>
    </dgm:pt>
    <dgm:pt modelId="{5DD72B0E-1CE6-4BAC-8A52-8B9C6FA29A1E}" type="parTrans" cxnId="{432958D8-09B5-4712-AC13-9757F4B6EC0F}">
      <dgm:prSet/>
      <dgm:spPr/>
      <dgm:t>
        <a:bodyPr/>
        <a:lstStyle/>
        <a:p>
          <a:endParaRPr lang="en-US"/>
        </a:p>
      </dgm:t>
    </dgm:pt>
    <dgm:pt modelId="{C3F91120-7DFA-4757-8EC6-A840A1917947}" type="sibTrans" cxnId="{432958D8-09B5-4712-AC13-9757F4B6EC0F}">
      <dgm:prSet/>
      <dgm:spPr/>
      <dgm:t>
        <a:bodyPr/>
        <a:lstStyle/>
        <a:p>
          <a:endParaRPr lang="en-US"/>
        </a:p>
      </dgm:t>
    </dgm:pt>
    <dgm:pt modelId="{F37A68B4-1729-45B1-8B97-F5C31A3AD3D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Customer Behavior</a:t>
          </a:r>
          <a:r>
            <a:rPr lang="en-US" dirty="0"/>
            <a:t>:</a:t>
          </a:r>
        </a:p>
      </dgm:t>
    </dgm:pt>
    <dgm:pt modelId="{76BDD0A6-0676-4A26-A514-E62DA01C2959}" type="parTrans" cxnId="{499C3F22-A2E1-4F5C-85D7-3BD1FCCC154F}">
      <dgm:prSet/>
      <dgm:spPr/>
      <dgm:t>
        <a:bodyPr/>
        <a:lstStyle/>
        <a:p>
          <a:endParaRPr lang="en-US"/>
        </a:p>
      </dgm:t>
    </dgm:pt>
    <dgm:pt modelId="{2D6DE3CB-4280-4566-BA2E-CD33AF6C9D94}" type="sibTrans" cxnId="{499C3F22-A2E1-4F5C-85D7-3BD1FCCC154F}">
      <dgm:prSet/>
      <dgm:spPr/>
      <dgm:t>
        <a:bodyPr/>
        <a:lstStyle/>
        <a:p>
          <a:endParaRPr lang="en-US"/>
        </a:p>
      </dgm:t>
    </dgm:pt>
    <dgm:pt modelId="{F8754DD3-5B09-4855-9C15-2032A224B0E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Evaluate if customers need to </a:t>
          </a:r>
          <a:r>
            <a:rPr lang="en-US" b="1"/>
            <a:t>change their habits or consumption patterns</a:t>
          </a:r>
          <a:r>
            <a:rPr lang="en-US"/>
            <a:t> to use your product/service.</a:t>
          </a:r>
        </a:p>
      </dgm:t>
    </dgm:pt>
    <dgm:pt modelId="{C3D89F1F-DB7E-406D-9D0D-8527E2A808C1}" type="parTrans" cxnId="{D7EDDE9C-383F-405B-B533-5CCC3EE6CA11}">
      <dgm:prSet/>
      <dgm:spPr/>
      <dgm:t>
        <a:bodyPr/>
        <a:lstStyle/>
        <a:p>
          <a:endParaRPr lang="en-US"/>
        </a:p>
      </dgm:t>
    </dgm:pt>
    <dgm:pt modelId="{231AE82F-3280-458E-A4D2-9C8DE01DA4EA}" type="sibTrans" cxnId="{D7EDDE9C-383F-405B-B533-5CCC3EE6CA11}">
      <dgm:prSet/>
      <dgm:spPr/>
      <dgm:t>
        <a:bodyPr/>
        <a:lstStyle/>
        <a:p>
          <a:endParaRPr lang="en-US"/>
        </a:p>
      </dgm:t>
    </dgm:pt>
    <dgm:pt modelId="{96ECFC1E-EB2F-426B-80A1-2EF125A3A72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Understand that requiring significant behavior changes is challenging and may affect adoption rates.</a:t>
          </a:r>
        </a:p>
      </dgm:t>
    </dgm:pt>
    <dgm:pt modelId="{E1016254-CE19-4AFA-9D40-21818BD219D1}" type="parTrans" cxnId="{5037A6CC-6D3F-4394-B64B-68155B679877}">
      <dgm:prSet/>
      <dgm:spPr/>
      <dgm:t>
        <a:bodyPr/>
        <a:lstStyle/>
        <a:p>
          <a:endParaRPr lang="en-US"/>
        </a:p>
      </dgm:t>
    </dgm:pt>
    <dgm:pt modelId="{FA36DCEA-4009-4013-9646-378FBB75F3C5}" type="sibTrans" cxnId="{5037A6CC-6D3F-4394-B64B-68155B679877}">
      <dgm:prSet/>
      <dgm:spPr/>
      <dgm:t>
        <a:bodyPr/>
        <a:lstStyle/>
        <a:p>
          <a:endParaRPr lang="en-US"/>
        </a:p>
      </dgm:t>
    </dgm:pt>
    <dgm:pt modelId="{F1E21F1B-33F7-41E7-8B8D-5A123966FE5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Demand Consistency</a:t>
          </a:r>
          <a:r>
            <a:rPr lang="en-US" dirty="0"/>
            <a:t>:</a:t>
          </a:r>
        </a:p>
      </dgm:t>
    </dgm:pt>
    <dgm:pt modelId="{927F4273-B469-4CD7-97E1-452DA3738E41}" type="parTrans" cxnId="{06B1ED8E-F34E-49CA-94A1-99A16CD2E286}">
      <dgm:prSet/>
      <dgm:spPr/>
      <dgm:t>
        <a:bodyPr/>
        <a:lstStyle/>
        <a:p>
          <a:endParaRPr lang="en-US"/>
        </a:p>
      </dgm:t>
    </dgm:pt>
    <dgm:pt modelId="{D9918444-973D-47D8-A6C5-30DEFA4586E2}" type="sibTrans" cxnId="{06B1ED8E-F34E-49CA-94A1-99A16CD2E286}">
      <dgm:prSet/>
      <dgm:spPr/>
      <dgm:t>
        <a:bodyPr/>
        <a:lstStyle/>
        <a:p>
          <a:endParaRPr lang="en-US"/>
        </a:p>
      </dgm:t>
    </dgm:pt>
    <dgm:pt modelId="{3C543483-4A30-452F-9C1E-5AD9D4AD6D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Assess whether demand is </a:t>
          </a:r>
          <a:r>
            <a:rPr lang="en-US" b="1"/>
            <a:t>steady or fluctuates</a:t>
          </a:r>
          <a:r>
            <a:rPr lang="en-US"/>
            <a:t> due to factors like seasons, holidays, or economic conditions.</a:t>
          </a:r>
        </a:p>
      </dgm:t>
    </dgm:pt>
    <dgm:pt modelId="{42122530-9C22-4808-9A9A-9C4F7E153CF6}" type="parTrans" cxnId="{3FD34AD0-85E9-40CA-84D7-0FC95EA25D4B}">
      <dgm:prSet/>
      <dgm:spPr/>
      <dgm:t>
        <a:bodyPr/>
        <a:lstStyle/>
        <a:p>
          <a:endParaRPr lang="en-US"/>
        </a:p>
      </dgm:t>
    </dgm:pt>
    <dgm:pt modelId="{E084C7E3-B8CE-49D4-B02D-D533A050AC0C}" type="sibTrans" cxnId="{3FD34AD0-85E9-40CA-84D7-0FC95EA25D4B}">
      <dgm:prSet/>
      <dgm:spPr/>
      <dgm:t>
        <a:bodyPr/>
        <a:lstStyle/>
        <a:p>
          <a:endParaRPr lang="en-US"/>
        </a:p>
      </dgm:t>
    </dgm:pt>
    <dgm:pt modelId="{D2E23481-60F6-4B96-ACEF-EDCCD88550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Plan strategies for handling </a:t>
          </a:r>
          <a:r>
            <a:rPr lang="en-US" b="1"/>
            <a:t>variability in demand</a:t>
          </a:r>
          <a:r>
            <a:rPr lang="en-US"/>
            <a:t>, such as promotions or diversifying offerings.</a:t>
          </a:r>
        </a:p>
      </dgm:t>
    </dgm:pt>
    <dgm:pt modelId="{8A1D17E0-AB3F-4802-A786-A93A25F2A337}" type="parTrans" cxnId="{1196323E-2812-449B-9C65-59E4D79B4655}">
      <dgm:prSet/>
      <dgm:spPr/>
      <dgm:t>
        <a:bodyPr/>
        <a:lstStyle/>
        <a:p>
          <a:endParaRPr lang="en-US"/>
        </a:p>
      </dgm:t>
    </dgm:pt>
    <dgm:pt modelId="{D7E786A4-439F-41BE-9D69-2E465564278C}" type="sibTrans" cxnId="{1196323E-2812-449B-9C65-59E4D79B4655}">
      <dgm:prSet/>
      <dgm:spPr/>
      <dgm:t>
        <a:bodyPr/>
        <a:lstStyle/>
        <a:p>
          <a:endParaRPr lang="en-US"/>
        </a:p>
      </dgm:t>
    </dgm:pt>
    <dgm:pt modelId="{B681B103-46A5-4216-94D3-0B662F4DBEA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External Influences</a:t>
          </a:r>
          <a:r>
            <a:rPr lang="en-US" dirty="0"/>
            <a:t>:</a:t>
          </a:r>
        </a:p>
      </dgm:t>
    </dgm:pt>
    <dgm:pt modelId="{A57BCD60-8D41-4807-AC6B-4C54EF0DE4B2}" type="parTrans" cxnId="{9FD52F18-D932-4F70-9D8D-DB4C8DA84CE0}">
      <dgm:prSet/>
      <dgm:spPr/>
      <dgm:t>
        <a:bodyPr/>
        <a:lstStyle/>
        <a:p>
          <a:endParaRPr lang="en-US"/>
        </a:p>
      </dgm:t>
    </dgm:pt>
    <dgm:pt modelId="{93233B6E-E3FD-4D27-AAFF-3A63815C636B}" type="sibTrans" cxnId="{9FD52F18-D932-4F70-9D8D-DB4C8DA84CE0}">
      <dgm:prSet/>
      <dgm:spPr/>
      <dgm:t>
        <a:bodyPr/>
        <a:lstStyle/>
        <a:p>
          <a:endParaRPr lang="en-US"/>
        </a:p>
      </dgm:t>
    </dgm:pt>
    <dgm:pt modelId="{B6A40D1B-851F-4D3D-93C0-8C8836B732B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Consider potential </a:t>
          </a:r>
          <a:r>
            <a:rPr lang="en-US" b="1"/>
            <a:t>changes in infrastructure, legislation, or local dynamics</a:t>
          </a:r>
          <a:r>
            <a:rPr lang="en-US"/>
            <a:t> that could impact demand.</a:t>
          </a:r>
        </a:p>
      </dgm:t>
    </dgm:pt>
    <dgm:pt modelId="{47DEC615-AE7B-4CE9-A5B8-BDAEA23657D1}" type="parTrans" cxnId="{228283C6-FB4A-43A7-B75B-18B6E04E508C}">
      <dgm:prSet/>
      <dgm:spPr/>
      <dgm:t>
        <a:bodyPr/>
        <a:lstStyle/>
        <a:p>
          <a:endParaRPr lang="en-US"/>
        </a:p>
      </dgm:t>
    </dgm:pt>
    <dgm:pt modelId="{81BB76BF-2A47-40C4-96E0-0181C845EBD6}" type="sibTrans" cxnId="{228283C6-FB4A-43A7-B75B-18B6E04E508C}">
      <dgm:prSet/>
      <dgm:spPr/>
      <dgm:t>
        <a:bodyPr/>
        <a:lstStyle/>
        <a:p>
          <a:endParaRPr lang="en-US"/>
        </a:p>
      </dgm:t>
    </dgm:pt>
    <dgm:pt modelId="{CB44A3FE-A315-4CA5-8187-90F50F49F8E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Stay informed about trends and regulatory shifts to adapt your strategies accordingly.</a:t>
          </a:r>
        </a:p>
      </dgm:t>
    </dgm:pt>
    <dgm:pt modelId="{25BC2D39-BBC4-423B-8759-2DB8F519857F}" type="parTrans" cxnId="{170ADDB7-F847-4282-93AA-1D7C10F482EF}">
      <dgm:prSet/>
      <dgm:spPr/>
      <dgm:t>
        <a:bodyPr/>
        <a:lstStyle/>
        <a:p>
          <a:endParaRPr lang="en-US"/>
        </a:p>
      </dgm:t>
    </dgm:pt>
    <dgm:pt modelId="{D68EF22C-854A-4C82-81F0-C55E28CC3768}" type="sibTrans" cxnId="{170ADDB7-F847-4282-93AA-1D7C10F482EF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9FD52F18-D932-4F70-9D8D-DB4C8DA84CE0}" srcId="{D86D676A-2522-476C-91A7-703FC23F9727}" destId="{B681B103-46A5-4216-94D3-0B662F4DBEA1}" srcOrd="12" destOrd="0" parTransId="{A57BCD60-8D41-4807-AC6B-4C54EF0DE4B2}" sibTransId="{93233B6E-E3FD-4D27-AAFF-3A63815C636B}"/>
    <dgm:cxn modelId="{15C54818-53EA-4698-9697-E6F6905401BC}" type="presOf" srcId="{B6A40D1B-851F-4D3D-93C0-8C8836B732B7}" destId="{92E15EC2-3A66-437E-8081-B37C53418BD3}" srcOrd="0" destOrd="13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5" destOrd="0" parTransId="{7E31A27D-E114-422C-A3D6-E98A81545604}" sibTransId="{41D100C3-E103-4659-BE56-FACB635D4335}"/>
    <dgm:cxn modelId="{499C3F22-A2E1-4F5C-85D7-3BD1FCCC154F}" srcId="{D86D676A-2522-476C-91A7-703FC23F9727}" destId="{F37A68B4-1729-45B1-8B97-F5C31A3AD3D0}" srcOrd="6" destOrd="0" parTransId="{76BDD0A6-0676-4A26-A514-E62DA01C2959}" sibTransId="{2D6DE3CB-4280-4566-BA2E-CD33AF6C9D94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37183226-C6AF-4927-BFD0-A6596753E96B}" type="presOf" srcId="{96ECFC1E-EB2F-426B-80A1-2EF125A3A72D}" destId="{92E15EC2-3A66-437E-8081-B37C53418BD3}" srcOrd="0" destOrd="8" presId="urn:microsoft.com/office/officeart/2005/8/layout/vList2"/>
    <dgm:cxn modelId="{BD95B727-2CA8-4290-BBEB-D81494EA64AB}" type="presOf" srcId="{F37A68B4-1729-45B1-8B97-F5C31A3AD3D0}" destId="{92E15EC2-3A66-437E-8081-B37C53418BD3}" srcOrd="0" destOrd="6" presId="urn:microsoft.com/office/officeart/2005/8/layout/vList2"/>
    <dgm:cxn modelId="{109FE02F-9DE4-458F-8B21-363F4F7CC9EB}" srcId="{D86D676A-2522-476C-91A7-703FC23F9727}" destId="{5847F2E2-5C72-49E3-9BAD-973395666C60}" srcOrd="4" destOrd="0" parTransId="{EFF2FFAD-D5E4-4BF3-895F-72E49333B0B2}" sibTransId="{C9DE841A-D705-4B5E-B7F1-C1FF05CB66DB}"/>
    <dgm:cxn modelId="{43044D33-BA1A-40B4-8973-B0A83A16DB96}" type="presOf" srcId="{62A68ABA-9B08-4D85-A282-76F16814B472}" destId="{92E15EC2-3A66-437E-8081-B37C53418BD3}" srcOrd="0" destOrd="1" presId="urn:microsoft.com/office/officeart/2005/8/layout/vList2"/>
    <dgm:cxn modelId="{6A05DF3A-7660-4E73-81C6-8EC721235A99}" type="presOf" srcId="{CB44A3FE-A315-4CA5-8187-90F50F49F8EC}" destId="{92E15EC2-3A66-437E-8081-B37C53418BD3}" srcOrd="0" destOrd="14" presId="urn:microsoft.com/office/officeart/2005/8/layout/vList2"/>
    <dgm:cxn modelId="{1196323E-2812-449B-9C65-59E4D79B4655}" srcId="{D86D676A-2522-476C-91A7-703FC23F9727}" destId="{D2E23481-60F6-4B96-ACEF-EDCCD885509B}" srcOrd="11" destOrd="0" parTransId="{8A1D17E0-AB3F-4802-A786-A93A25F2A337}" sibTransId="{D7E786A4-439F-41BE-9D69-2E465564278C}"/>
    <dgm:cxn modelId="{BBDE3652-3B7A-4E59-9CB9-C1CF91ECBC0B}" type="presOf" srcId="{B681B103-46A5-4216-94D3-0B662F4DBEA1}" destId="{92E15EC2-3A66-437E-8081-B37C53418BD3}" srcOrd="0" destOrd="12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57A89672-D657-4406-AEF9-816E1A7C49AA}" srcId="{D86D676A-2522-476C-91A7-703FC23F9727}" destId="{F2D64385-824C-4F5E-AEB1-484C1584C441}" srcOrd="3" destOrd="0" parTransId="{E9D4A347-26BE-4E4A-AAE7-B205428C7C24}" sibTransId="{26F6B483-DADA-4CDD-903D-96628E8AC80C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6D51AB81-724E-498A-9768-E9A515ED1AC1}" type="presOf" srcId="{F1E21F1B-33F7-41E7-8B8D-5A123966FE5C}" destId="{92E15EC2-3A66-437E-8081-B37C53418BD3}" srcOrd="0" destOrd="9" presId="urn:microsoft.com/office/officeart/2005/8/layout/vList2"/>
    <dgm:cxn modelId="{5589D085-D389-4858-AABA-FC5AA3EF0004}" type="presOf" srcId="{E685923F-AF5F-43A1-9614-C558E5679314}" destId="{92E15EC2-3A66-437E-8081-B37C53418BD3}" srcOrd="0" destOrd="15" presId="urn:microsoft.com/office/officeart/2005/8/layout/vList2"/>
    <dgm:cxn modelId="{D0898F8A-82D4-4130-938E-09E8D439634C}" type="presOf" srcId="{F2D64385-824C-4F5E-AEB1-484C1584C441}" destId="{92E15EC2-3A66-437E-8081-B37C53418BD3}" srcOrd="0" destOrd="3" presId="urn:microsoft.com/office/officeart/2005/8/layout/vList2"/>
    <dgm:cxn modelId="{06B1ED8E-F34E-49CA-94A1-99A16CD2E286}" srcId="{D86D676A-2522-476C-91A7-703FC23F9727}" destId="{F1E21F1B-33F7-41E7-8B8D-5A123966FE5C}" srcOrd="9" destOrd="0" parTransId="{927F4273-B469-4CD7-97E1-452DA3738E41}" sibTransId="{D9918444-973D-47D8-A6C5-30DEFA4586E2}"/>
    <dgm:cxn modelId="{D7EDDE9C-383F-405B-B533-5CCC3EE6CA11}" srcId="{D86D676A-2522-476C-91A7-703FC23F9727}" destId="{F8754DD3-5B09-4855-9C15-2032A224B0EB}" srcOrd="7" destOrd="0" parTransId="{C3D89F1F-DB7E-406D-9D0D-8527E2A808C1}" sibTransId="{231AE82F-3280-458E-A4D2-9C8DE01DA4EA}"/>
    <dgm:cxn modelId="{9380C29D-A2C4-436C-91B3-C92EAFD0545A}" type="presOf" srcId="{5847F2E2-5C72-49E3-9BAD-973395666C60}" destId="{92E15EC2-3A66-437E-8081-B37C53418BD3}" srcOrd="0" destOrd="4" presId="urn:microsoft.com/office/officeart/2005/8/layout/vList2"/>
    <dgm:cxn modelId="{DD4A46A9-AD40-4EDF-8436-F4780FFCD0EE}" type="presOf" srcId="{1C5E0EB7-39C0-4ED4-A24A-3054ACAA13D9}" destId="{92E15EC2-3A66-437E-8081-B37C53418BD3}" srcOrd="0" destOrd="2" presId="urn:microsoft.com/office/officeart/2005/8/layout/vList2"/>
    <dgm:cxn modelId="{EB4742AA-3379-41FB-8354-C3F36215B3B2}" type="presOf" srcId="{F8754DD3-5B09-4855-9C15-2032A224B0EB}" destId="{92E15EC2-3A66-437E-8081-B37C53418BD3}" srcOrd="0" destOrd="7" presId="urn:microsoft.com/office/officeart/2005/8/layout/vList2"/>
    <dgm:cxn modelId="{1631D3AA-F2DD-4701-9199-23AB082EC598}" srcId="{D86D676A-2522-476C-91A7-703FC23F9727}" destId="{1C5E0EB7-39C0-4ED4-A24A-3054ACAA13D9}" srcOrd="2" destOrd="0" parTransId="{4A535CE7-52F4-4692-906D-D0844DEF9D06}" sibTransId="{3C2FEF13-B4EF-4A01-AD3D-141E7CF0C3CE}"/>
    <dgm:cxn modelId="{170ADDB7-F847-4282-93AA-1D7C10F482EF}" srcId="{D86D676A-2522-476C-91A7-703FC23F9727}" destId="{CB44A3FE-A315-4CA5-8187-90F50F49F8EC}" srcOrd="14" destOrd="0" parTransId="{25BC2D39-BBC4-423B-8759-2DB8F519857F}" sibTransId="{D68EF22C-854A-4C82-81F0-C55E28CC3768}"/>
    <dgm:cxn modelId="{FD2157BF-8625-404B-9E54-278E74BF46A6}" type="presOf" srcId="{588A94DB-4738-42D0-941A-C05980D5BF88}" destId="{92E15EC2-3A66-437E-8081-B37C53418BD3}" srcOrd="0" destOrd="5" presId="urn:microsoft.com/office/officeart/2005/8/layout/vList2"/>
    <dgm:cxn modelId="{228283C6-FB4A-43A7-B75B-18B6E04E508C}" srcId="{D86D676A-2522-476C-91A7-703FC23F9727}" destId="{B6A40D1B-851F-4D3D-93C0-8C8836B732B7}" srcOrd="13" destOrd="0" parTransId="{47DEC615-AE7B-4CE9-A5B8-BDAEA23657D1}" sibTransId="{81BB76BF-2A47-40C4-96E0-0181C845EBD6}"/>
    <dgm:cxn modelId="{6BF86DCA-A3E1-4296-9F31-5E357D20315B}" type="presOf" srcId="{D2E23481-60F6-4B96-ACEF-EDCCD885509B}" destId="{92E15EC2-3A66-437E-8081-B37C53418BD3}" srcOrd="0" destOrd="11" presId="urn:microsoft.com/office/officeart/2005/8/layout/vList2"/>
    <dgm:cxn modelId="{5037A6CC-6D3F-4394-B64B-68155B679877}" srcId="{D86D676A-2522-476C-91A7-703FC23F9727}" destId="{96ECFC1E-EB2F-426B-80A1-2EF125A3A72D}" srcOrd="8" destOrd="0" parTransId="{E1016254-CE19-4AFA-9D40-21818BD219D1}" sibTransId="{FA36DCEA-4009-4013-9646-378FBB75F3C5}"/>
    <dgm:cxn modelId="{3FD34AD0-85E9-40CA-84D7-0FC95EA25D4B}" srcId="{D86D676A-2522-476C-91A7-703FC23F9727}" destId="{3C543483-4A30-452F-9C1E-5AD9D4AD6D46}" srcOrd="10" destOrd="0" parTransId="{42122530-9C22-4808-9A9A-9C4F7E153CF6}" sibTransId="{E084C7E3-B8CE-49D4-B02D-D533A050AC0C}"/>
    <dgm:cxn modelId="{432958D8-09B5-4712-AC13-9757F4B6EC0F}" srcId="{D86D676A-2522-476C-91A7-703FC23F9727}" destId="{588A94DB-4738-42D0-941A-C05980D5BF88}" srcOrd="5" destOrd="0" parTransId="{5DD72B0E-1CE6-4BAC-8A52-8B9C6FA29A1E}" sibTransId="{C3F91120-7DFA-4757-8EC6-A840A1917947}"/>
    <dgm:cxn modelId="{41234FDB-56D1-4B63-8317-B17726F0AEDB}" srcId="{D86D676A-2522-476C-91A7-703FC23F9727}" destId="{62A68ABA-9B08-4D85-A282-76F16814B472}" srcOrd="1" destOrd="0" parTransId="{83C8186B-E144-4B02-9BAD-3329F814CEBA}" sibTransId="{04178107-9585-427E-BE19-D205F6865BC2}"/>
    <dgm:cxn modelId="{513FCCE0-272C-4899-A41C-0E68F5776E90}" type="presOf" srcId="{3C543483-4A30-452F-9C1E-5AD9D4AD6D46}" destId="{92E15EC2-3A66-437E-8081-B37C53418BD3}" srcOrd="0" destOrd="10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Customer segment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Who Are My Customers?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D78515F-BA78-4CD1-AB1F-94E477A5A4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Define customer demographics:</a:t>
          </a:r>
        </a:p>
      </dgm:t>
    </dgm:pt>
    <dgm:pt modelId="{4A617636-72C6-4421-A6B1-F53F662E5408}" type="parTrans" cxnId="{3189D0B0-694D-42D7-B0BA-BAA5EF934458}">
      <dgm:prSet/>
      <dgm:spPr/>
      <dgm:t>
        <a:bodyPr/>
        <a:lstStyle/>
        <a:p>
          <a:endParaRPr lang="en-US"/>
        </a:p>
      </dgm:t>
    </dgm:pt>
    <dgm:pt modelId="{CAB4FD46-295B-468B-AF81-DC37D6379DD6}" type="sibTrans" cxnId="{3189D0B0-694D-42D7-B0BA-BAA5EF934458}">
      <dgm:prSet/>
      <dgm:spPr/>
      <dgm:t>
        <a:bodyPr/>
        <a:lstStyle/>
        <a:p>
          <a:endParaRPr lang="en-US"/>
        </a:p>
      </dgm:t>
    </dgm:pt>
    <dgm:pt modelId="{5B45CE1B-E9A7-4713-A8D7-9BA81A4349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Location</a:t>
          </a:r>
          <a:r>
            <a:rPr lang="en-US"/>
            <a:t>: Urban, suburban, rural, or specific regions.</a:t>
          </a:r>
        </a:p>
      </dgm:t>
    </dgm:pt>
    <dgm:pt modelId="{11B19CA8-82C9-407D-B9B1-25F0C5D3EE69}" type="parTrans" cxnId="{DC12CA95-2FFE-41C4-A2CD-68619F275452}">
      <dgm:prSet/>
      <dgm:spPr/>
      <dgm:t>
        <a:bodyPr/>
        <a:lstStyle/>
        <a:p>
          <a:endParaRPr lang="en-US"/>
        </a:p>
      </dgm:t>
    </dgm:pt>
    <dgm:pt modelId="{FAE0C8AD-21A5-4598-91A6-204145BE91E4}" type="sibTrans" cxnId="{DC12CA95-2FFE-41C4-A2CD-68619F275452}">
      <dgm:prSet/>
      <dgm:spPr/>
      <dgm:t>
        <a:bodyPr/>
        <a:lstStyle/>
        <a:p>
          <a:endParaRPr lang="en-US"/>
        </a:p>
      </dgm:t>
    </dgm:pt>
    <dgm:pt modelId="{080C44C4-0262-4A76-8E82-26B0C28BCC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Age</a:t>
          </a:r>
          <a:r>
            <a:rPr lang="en-US"/>
            <a:t>: Target age range (e.g., teenagers, millennials, retirees).</a:t>
          </a:r>
        </a:p>
      </dgm:t>
    </dgm:pt>
    <dgm:pt modelId="{61C8F5A5-292E-40B6-B7BF-37A38F30FB4E}" type="parTrans" cxnId="{4F992123-7AAC-401B-B5A1-156ED4D4097B}">
      <dgm:prSet/>
      <dgm:spPr/>
      <dgm:t>
        <a:bodyPr/>
        <a:lstStyle/>
        <a:p>
          <a:endParaRPr lang="en-US"/>
        </a:p>
      </dgm:t>
    </dgm:pt>
    <dgm:pt modelId="{0EACD024-314B-4729-A669-42C102000E68}" type="sibTrans" cxnId="{4F992123-7AAC-401B-B5A1-156ED4D4097B}">
      <dgm:prSet/>
      <dgm:spPr/>
      <dgm:t>
        <a:bodyPr/>
        <a:lstStyle/>
        <a:p>
          <a:endParaRPr lang="en-US"/>
        </a:p>
      </dgm:t>
    </dgm:pt>
    <dgm:pt modelId="{B862F04C-A60E-4DDC-B5FA-5ADD26F7D3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Gender</a:t>
          </a:r>
          <a:r>
            <a:rPr lang="en-US"/>
            <a:t>: Male, female, non-binary, or inclusive of all.</a:t>
          </a:r>
        </a:p>
      </dgm:t>
    </dgm:pt>
    <dgm:pt modelId="{5AED9A4F-3440-42CE-B89D-AA9C5E51FEE9}" type="parTrans" cxnId="{A95FC0AA-167A-458B-BA7E-5263EEDDF451}">
      <dgm:prSet/>
      <dgm:spPr/>
      <dgm:t>
        <a:bodyPr/>
        <a:lstStyle/>
        <a:p>
          <a:endParaRPr lang="en-US"/>
        </a:p>
      </dgm:t>
    </dgm:pt>
    <dgm:pt modelId="{B7525B42-4747-4DBB-AC6B-AE75ECF12FC2}" type="sibTrans" cxnId="{A95FC0AA-167A-458B-BA7E-5263EEDDF451}">
      <dgm:prSet/>
      <dgm:spPr/>
      <dgm:t>
        <a:bodyPr/>
        <a:lstStyle/>
        <a:p>
          <a:endParaRPr lang="en-US"/>
        </a:p>
      </dgm:t>
    </dgm:pt>
    <dgm:pt modelId="{DBF2656E-81B8-4145-8574-DEA0CBBD02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Occupation</a:t>
          </a:r>
          <a:r>
            <a:rPr lang="en-US"/>
            <a:t>: Professions or industries relevant to your product/service.</a:t>
          </a:r>
        </a:p>
      </dgm:t>
    </dgm:pt>
    <dgm:pt modelId="{BE3C9717-F136-4248-9C26-B2A6E983F33F}" type="parTrans" cxnId="{061FADC8-D789-4291-874E-EE6C270EA4EE}">
      <dgm:prSet/>
      <dgm:spPr/>
      <dgm:t>
        <a:bodyPr/>
        <a:lstStyle/>
        <a:p>
          <a:endParaRPr lang="en-US"/>
        </a:p>
      </dgm:t>
    </dgm:pt>
    <dgm:pt modelId="{0BB7091C-2465-412F-A671-110564D56643}" type="sibTrans" cxnId="{061FADC8-D789-4291-874E-EE6C270EA4EE}">
      <dgm:prSet/>
      <dgm:spPr/>
      <dgm:t>
        <a:bodyPr/>
        <a:lstStyle/>
        <a:p>
          <a:endParaRPr lang="en-US"/>
        </a:p>
      </dgm:t>
    </dgm:pt>
    <dgm:pt modelId="{851BEFFD-50CC-48A2-A734-F7FA066463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Annual Income</a:t>
          </a:r>
          <a:r>
            <a:rPr lang="en-US"/>
            <a:t>: Socioeconomic groups that can afford and value your offering.</a:t>
          </a:r>
        </a:p>
      </dgm:t>
    </dgm:pt>
    <dgm:pt modelId="{97F21F4F-1C10-4B0D-BD39-DAA0FA6FF04A}" type="parTrans" cxnId="{961F7D37-41F8-47C8-9BAD-74A529EB4887}">
      <dgm:prSet/>
      <dgm:spPr/>
      <dgm:t>
        <a:bodyPr/>
        <a:lstStyle/>
        <a:p>
          <a:endParaRPr lang="en-US"/>
        </a:p>
      </dgm:t>
    </dgm:pt>
    <dgm:pt modelId="{0647FD1D-C3FE-4D93-8110-51D3CB4850FF}" type="sibTrans" cxnId="{961F7D37-41F8-47C8-9BAD-74A529EB4887}">
      <dgm:prSet/>
      <dgm:spPr/>
      <dgm:t>
        <a:bodyPr/>
        <a:lstStyle/>
        <a:p>
          <a:endParaRPr lang="en-US"/>
        </a:p>
      </dgm:t>
    </dgm:pt>
    <dgm:pt modelId="{DECE9742-0856-4968-9ADB-72FA8D1319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Personality and Lifestyle</a:t>
          </a:r>
          <a:r>
            <a:rPr lang="en-US"/>
            <a:t>: Interests, hobbies, and buying habits.</a:t>
          </a:r>
        </a:p>
      </dgm:t>
    </dgm:pt>
    <dgm:pt modelId="{2133189A-376A-4FDE-98B9-CE004171806F}" type="parTrans" cxnId="{3008D44E-C6B8-4AC3-9C5B-508BAA99BE5C}">
      <dgm:prSet/>
      <dgm:spPr/>
      <dgm:t>
        <a:bodyPr/>
        <a:lstStyle/>
        <a:p>
          <a:endParaRPr lang="en-US"/>
        </a:p>
      </dgm:t>
    </dgm:pt>
    <dgm:pt modelId="{C7DE1B2E-027C-412C-89D7-A7765FD29149}" type="sibTrans" cxnId="{3008D44E-C6B8-4AC3-9C5B-508BAA99BE5C}">
      <dgm:prSet/>
      <dgm:spPr/>
      <dgm:t>
        <a:bodyPr/>
        <a:lstStyle/>
        <a:p>
          <a:endParaRPr lang="en-US"/>
        </a:p>
      </dgm:t>
    </dgm:pt>
    <dgm:pt modelId="{AE5B7C8F-067C-44EE-B192-F92655AB689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Do I Reach My Customers?</a:t>
          </a:r>
          <a:endParaRPr lang="en-US" dirty="0"/>
        </a:p>
      </dgm:t>
    </dgm:pt>
    <dgm:pt modelId="{612AD4CF-3E5C-4ED1-A6F0-EA6F1C8EFA45}" type="parTrans" cxnId="{884A9283-4FFA-46F8-AB7A-ABAA75D81335}">
      <dgm:prSet/>
      <dgm:spPr/>
      <dgm:t>
        <a:bodyPr/>
        <a:lstStyle/>
        <a:p>
          <a:endParaRPr lang="en-US"/>
        </a:p>
      </dgm:t>
    </dgm:pt>
    <dgm:pt modelId="{BD0DD590-E89C-41C4-960F-8CD3D1F5AF83}" type="sibTrans" cxnId="{884A9283-4FFA-46F8-AB7A-ABAA75D81335}">
      <dgm:prSet/>
      <dgm:spPr/>
      <dgm:t>
        <a:bodyPr/>
        <a:lstStyle/>
        <a:p>
          <a:endParaRPr lang="en-US"/>
        </a:p>
      </dgm:t>
    </dgm:pt>
    <dgm:pt modelId="{AC6BE78B-4707-4121-AFDE-522F5375DC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Utilize an effective </a:t>
          </a:r>
          <a:r>
            <a:rPr lang="en-US" b="1"/>
            <a:t>marketing mix</a:t>
          </a:r>
          <a:r>
            <a:rPr lang="en-US"/>
            <a:t>:</a:t>
          </a:r>
        </a:p>
      </dgm:t>
    </dgm:pt>
    <dgm:pt modelId="{D5FE4485-1474-4A65-AAFB-5B99A8940DA2}" type="parTrans" cxnId="{0E0EC763-FCC0-41AC-8D84-99C0BBBF2D84}">
      <dgm:prSet/>
      <dgm:spPr/>
      <dgm:t>
        <a:bodyPr/>
        <a:lstStyle/>
        <a:p>
          <a:endParaRPr lang="en-US"/>
        </a:p>
      </dgm:t>
    </dgm:pt>
    <dgm:pt modelId="{C48ADA5F-2E40-44AA-9DAE-D9CF12A5C685}" type="sibTrans" cxnId="{0E0EC763-FCC0-41AC-8D84-99C0BBBF2D84}">
      <dgm:prSet/>
      <dgm:spPr/>
      <dgm:t>
        <a:bodyPr/>
        <a:lstStyle/>
        <a:p>
          <a:endParaRPr lang="en-US"/>
        </a:p>
      </dgm:t>
    </dgm:pt>
    <dgm:pt modelId="{C4EAFB36-8F3E-4719-8693-4D0E461F157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Advertising</a:t>
          </a:r>
          <a:r>
            <a:rPr lang="en-US"/>
            <a:t>: Social media, TV, print, or digital ads.</a:t>
          </a:r>
        </a:p>
      </dgm:t>
    </dgm:pt>
    <dgm:pt modelId="{C7390F5E-A632-4E73-8E75-EDF5AB03E1CC}" type="parTrans" cxnId="{2C04DA4E-3C15-4721-A43D-4ADCCF05481C}">
      <dgm:prSet/>
      <dgm:spPr/>
      <dgm:t>
        <a:bodyPr/>
        <a:lstStyle/>
        <a:p>
          <a:endParaRPr lang="en-US"/>
        </a:p>
      </dgm:t>
    </dgm:pt>
    <dgm:pt modelId="{A973C98E-3285-4DAB-8700-29E90DF3C18C}" type="sibTrans" cxnId="{2C04DA4E-3C15-4721-A43D-4ADCCF05481C}">
      <dgm:prSet/>
      <dgm:spPr/>
      <dgm:t>
        <a:bodyPr/>
        <a:lstStyle/>
        <a:p>
          <a:endParaRPr lang="en-US"/>
        </a:p>
      </dgm:t>
    </dgm:pt>
    <dgm:pt modelId="{8711D552-F779-4BD1-AE07-676D9A6A4E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Distribution channels</a:t>
          </a:r>
          <a:r>
            <a:rPr lang="en-US"/>
            <a:t>: Online platforms, physical stores, or both.</a:t>
          </a:r>
        </a:p>
      </dgm:t>
    </dgm:pt>
    <dgm:pt modelId="{E833DF88-B13D-411E-AC56-2E3B92EF5ACF}" type="parTrans" cxnId="{1DDB2156-926D-4127-95F1-EF6F0226D199}">
      <dgm:prSet/>
      <dgm:spPr/>
      <dgm:t>
        <a:bodyPr/>
        <a:lstStyle/>
        <a:p>
          <a:endParaRPr lang="en-US"/>
        </a:p>
      </dgm:t>
    </dgm:pt>
    <dgm:pt modelId="{63367BD2-ECB8-40FA-AF91-63676B3E6251}" type="sibTrans" cxnId="{1DDB2156-926D-4127-95F1-EF6F0226D199}">
      <dgm:prSet/>
      <dgm:spPr/>
      <dgm:t>
        <a:bodyPr/>
        <a:lstStyle/>
        <a:p>
          <a:endParaRPr lang="en-US"/>
        </a:p>
      </dgm:t>
    </dgm:pt>
    <dgm:pt modelId="{4BB7722D-FD0D-4BCC-8F0C-BA93E2A3E17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Engagement</a:t>
          </a:r>
          <a:r>
            <a:rPr lang="en-US" dirty="0"/>
            <a:t>: Email campaigns, influencer partnerships, or in-person events.</a:t>
          </a:r>
        </a:p>
      </dgm:t>
    </dgm:pt>
    <dgm:pt modelId="{278D7BEF-6197-4294-9C8C-2A2BBA289F6F}" type="parTrans" cxnId="{8F4F6908-C6F9-401E-88A8-C680CCFAC486}">
      <dgm:prSet/>
      <dgm:spPr/>
      <dgm:t>
        <a:bodyPr/>
        <a:lstStyle/>
        <a:p>
          <a:endParaRPr lang="en-US"/>
        </a:p>
      </dgm:t>
    </dgm:pt>
    <dgm:pt modelId="{23E28B37-DBC6-499D-A06E-342818EFA73C}" type="sibTrans" cxnId="{8F4F6908-C6F9-401E-88A8-C680CCFAC486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8F4F6908-C6F9-401E-88A8-C680CCFAC486}" srcId="{AC6BE78B-4707-4121-AFDE-522F5375DC30}" destId="{4BB7722D-FD0D-4BCC-8F0C-BA93E2A3E17D}" srcOrd="2" destOrd="0" parTransId="{278D7BEF-6197-4294-9C8C-2A2BBA289F6F}" sibTransId="{23E28B37-DBC6-499D-A06E-342818EFA73C}"/>
    <dgm:cxn modelId="{732AB914-297F-4104-BC94-B3770638421C}" type="presOf" srcId="{4BB7722D-FD0D-4BCC-8F0C-BA93E2A3E17D}" destId="{92E15EC2-3A66-437E-8081-B37C53418BD3}" srcOrd="0" destOrd="12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4" destOrd="0" parTransId="{7E31A27D-E114-422C-A3D6-E98A81545604}" sibTransId="{41D100C3-E103-4659-BE56-FACB635D4335}"/>
    <dgm:cxn modelId="{2D83F71D-754B-414D-9B53-10B58C7CAC16}" type="presOf" srcId="{851BEFFD-50CC-48A2-A734-F7FA06646367}" destId="{92E15EC2-3A66-437E-8081-B37C53418BD3}" srcOrd="0" destOrd="6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4F992123-7AAC-401B-B5A1-156ED4D4097B}" srcId="{CD78515F-BA78-4CD1-AB1F-94E477A5A443}" destId="{080C44C4-0262-4A76-8E82-26B0C28BCC3E}" srcOrd="1" destOrd="0" parTransId="{61C8F5A5-292E-40B6-B7BF-37A38F30FB4E}" sibTransId="{0EACD024-314B-4729-A669-42C102000E68}"/>
    <dgm:cxn modelId="{00A31134-234D-43C1-8871-5E5544D6BE6E}" type="presOf" srcId="{DBF2656E-81B8-4145-8574-DEA0CBBD02A6}" destId="{92E15EC2-3A66-437E-8081-B37C53418BD3}" srcOrd="0" destOrd="5" presId="urn:microsoft.com/office/officeart/2005/8/layout/vList2"/>
    <dgm:cxn modelId="{961F7D37-41F8-47C8-9BAD-74A529EB4887}" srcId="{CD78515F-BA78-4CD1-AB1F-94E477A5A443}" destId="{851BEFFD-50CC-48A2-A734-F7FA06646367}" srcOrd="4" destOrd="0" parTransId="{97F21F4F-1C10-4B0D-BD39-DAA0FA6FF04A}" sibTransId="{0647FD1D-C3FE-4D93-8110-51D3CB4850FF}"/>
    <dgm:cxn modelId="{FC0C283E-430F-4D63-B461-472FD1535954}" type="presOf" srcId="{C4EAFB36-8F3E-4719-8693-4D0E461F1571}" destId="{92E15EC2-3A66-437E-8081-B37C53418BD3}" srcOrd="0" destOrd="10" presId="urn:microsoft.com/office/officeart/2005/8/layout/vList2"/>
    <dgm:cxn modelId="{B8380A4E-9A5B-404C-929C-2FB470A191EA}" type="presOf" srcId="{B862F04C-A60E-4DDC-B5FA-5ADD26F7D3E7}" destId="{92E15EC2-3A66-437E-8081-B37C53418BD3}" srcOrd="0" destOrd="4" presId="urn:microsoft.com/office/officeart/2005/8/layout/vList2"/>
    <dgm:cxn modelId="{3008D44E-C6B8-4AC3-9C5B-508BAA99BE5C}" srcId="{CD78515F-BA78-4CD1-AB1F-94E477A5A443}" destId="{DECE9742-0856-4968-9ADB-72FA8D131979}" srcOrd="5" destOrd="0" parTransId="{2133189A-376A-4FDE-98B9-CE004171806F}" sibTransId="{C7DE1B2E-027C-412C-89D7-A7765FD29149}"/>
    <dgm:cxn modelId="{2C04DA4E-3C15-4721-A43D-4ADCCF05481C}" srcId="{AC6BE78B-4707-4121-AFDE-522F5375DC30}" destId="{C4EAFB36-8F3E-4719-8693-4D0E461F1571}" srcOrd="0" destOrd="0" parTransId="{C7390F5E-A632-4E73-8E75-EDF5AB03E1CC}" sibTransId="{A973C98E-3285-4DAB-8700-29E90DF3C18C}"/>
    <dgm:cxn modelId="{1DDB2156-926D-4127-95F1-EF6F0226D199}" srcId="{AC6BE78B-4707-4121-AFDE-522F5375DC30}" destId="{8711D552-F779-4BD1-AE07-676D9A6A4E28}" srcOrd="1" destOrd="0" parTransId="{E833DF88-B13D-411E-AC56-2E3B92EF5ACF}" sibTransId="{63367BD2-ECB8-40FA-AF91-63676B3E6251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0E0EC763-FCC0-41AC-8D84-99C0BBBF2D84}" srcId="{D86D676A-2522-476C-91A7-703FC23F9727}" destId="{AC6BE78B-4707-4121-AFDE-522F5375DC30}" srcOrd="3" destOrd="0" parTransId="{D5FE4485-1474-4A65-AAFB-5B99A8940DA2}" sibTransId="{C48ADA5F-2E40-44AA-9DAE-D9CF12A5C685}"/>
    <dgm:cxn modelId="{F7964569-433E-45B3-9B6D-447E04F850F9}" type="presOf" srcId="{AC6BE78B-4707-4121-AFDE-522F5375DC30}" destId="{92E15EC2-3A66-437E-8081-B37C53418BD3}" srcOrd="0" destOrd="9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884A9283-4FFA-46F8-AB7A-ABAA75D81335}" srcId="{D86D676A-2522-476C-91A7-703FC23F9727}" destId="{AE5B7C8F-067C-44EE-B192-F92655AB6896}" srcOrd="2" destOrd="0" parTransId="{612AD4CF-3E5C-4ED1-A6F0-EA6F1C8EFA45}" sibTransId="{BD0DD590-E89C-41C4-960F-8CD3D1F5AF83}"/>
    <dgm:cxn modelId="{37AD5284-AAD0-442E-815E-BF6CEFE80684}" type="presOf" srcId="{5B45CE1B-E9A7-4713-A8D7-9BA81A434990}" destId="{92E15EC2-3A66-437E-8081-B37C53418BD3}" srcOrd="0" destOrd="2" presId="urn:microsoft.com/office/officeart/2005/8/layout/vList2"/>
    <dgm:cxn modelId="{5589D085-D389-4858-AABA-FC5AA3EF0004}" type="presOf" srcId="{E685923F-AF5F-43A1-9614-C558E5679314}" destId="{92E15EC2-3A66-437E-8081-B37C53418BD3}" srcOrd="0" destOrd="13" presId="urn:microsoft.com/office/officeart/2005/8/layout/vList2"/>
    <dgm:cxn modelId="{DC12CA95-2FFE-41C4-A2CD-68619F275452}" srcId="{CD78515F-BA78-4CD1-AB1F-94E477A5A443}" destId="{5B45CE1B-E9A7-4713-A8D7-9BA81A434990}" srcOrd="0" destOrd="0" parTransId="{11B19CA8-82C9-407D-B9B1-25F0C5D3EE69}" sibTransId="{FAE0C8AD-21A5-4598-91A6-204145BE91E4}"/>
    <dgm:cxn modelId="{CFC7F6A9-B635-4BFE-A33E-C6CAC85C25C1}" type="presOf" srcId="{8711D552-F779-4BD1-AE07-676D9A6A4E28}" destId="{92E15EC2-3A66-437E-8081-B37C53418BD3}" srcOrd="0" destOrd="11" presId="urn:microsoft.com/office/officeart/2005/8/layout/vList2"/>
    <dgm:cxn modelId="{A95FC0AA-167A-458B-BA7E-5263EEDDF451}" srcId="{CD78515F-BA78-4CD1-AB1F-94E477A5A443}" destId="{B862F04C-A60E-4DDC-B5FA-5ADD26F7D3E7}" srcOrd="2" destOrd="0" parTransId="{5AED9A4F-3440-42CE-B89D-AA9C5E51FEE9}" sibTransId="{B7525B42-4747-4DBB-AC6B-AE75ECF12FC2}"/>
    <dgm:cxn modelId="{3189D0B0-694D-42D7-B0BA-BAA5EF934458}" srcId="{D86D676A-2522-476C-91A7-703FC23F9727}" destId="{CD78515F-BA78-4CD1-AB1F-94E477A5A443}" srcOrd="1" destOrd="0" parTransId="{4A617636-72C6-4421-A6B1-F53F662E5408}" sibTransId="{CAB4FD46-295B-468B-AF81-DC37D6379DD6}"/>
    <dgm:cxn modelId="{5D6BCFB5-EE4D-47FE-9D4A-637B6A163747}" type="presOf" srcId="{DECE9742-0856-4968-9ADB-72FA8D131979}" destId="{92E15EC2-3A66-437E-8081-B37C53418BD3}" srcOrd="0" destOrd="7" presId="urn:microsoft.com/office/officeart/2005/8/layout/vList2"/>
    <dgm:cxn modelId="{061FADC8-D789-4291-874E-EE6C270EA4EE}" srcId="{CD78515F-BA78-4CD1-AB1F-94E477A5A443}" destId="{DBF2656E-81B8-4145-8574-DEA0CBBD02A6}" srcOrd="3" destOrd="0" parTransId="{BE3C9717-F136-4248-9C26-B2A6E983F33F}" sibTransId="{0BB7091C-2465-412F-A671-110564D56643}"/>
    <dgm:cxn modelId="{E3C418D4-8EAB-4188-9533-6C5C5BCD2B45}" type="presOf" srcId="{CD78515F-BA78-4CD1-AB1F-94E477A5A443}" destId="{92E15EC2-3A66-437E-8081-B37C53418BD3}" srcOrd="0" destOrd="1" presId="urn:microsoft.com/office/officeart/2005/8/layout/vList2"/>
    <dgm:cxn modelId="{308059DE-5842-4420-9FD6-1EA0122A687F}" type="presOf" srcId="{080C44C4-0262-4A76-8E82-26B0C28BCC3E}" destId="{92E15EC2-3A66-437E-8081-B37C53418BD3}" srcOrd="0" destOrd="3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C2E3EFFC-A9FF-43FE-9133-20E258A705D2}" type="presOf" srcId="{AE5B7C8F-067C-44EE-B192-F92655AB6896}" destId="{92E15EC2-3A66-437E-8081-B37C53418BD3}" srcOrd="0" destOrd="8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Customer segment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Do My Customers Consume at the Moment?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4ECAD26F-121A-47CC-B1D3-E4F0A94BE85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 current consumption patterns:</a:t>
          </a:r>
        </a:p>
      </dgm:t>
    </dgm:pt>
    <dgm:pt modelId="{BF8DF886-B200-4B73-AA9A-B9A5685191E8}" type="parTrans" cxnId="{3BA0DF9B-2430-4758-8C5D-96386BB3C056}">
      <dgm:prSet/>
      <dgm:spPr/>
      <dgm:t>
        <a:bodyPr/>
        <a:lstStyle/>
        <a:p>
          <a:endParaRPr lang="en-US"/>
        </a:p>
      </dgm:t>
    </dgm:pt>
    <dgm:pt modelId="{43348E85-4858-4435-B07D-3FA369A7A284}" type="sibTrans" cxnId="{3BA0DF9B-2430-4758-8C5D-96386BB3C056}">
      <dgm:prSet/>
      <dgm:spPr/>
      <dgm:t>
        <a:bodyPr/>
        <a:lstStyle/>
        <a:p>
          <a:endParaRPr lang="en-US"/>
        </a:p>
      </dgm:t>
    </dgm:pt>
    <dgm:pt modelId="{784D8EE1-3BD6-4867-8ABA-D31CA21908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Online shopping or in-store purchasing.</a:t>
          </a:r>
        </a:p>
      </dgm:t>
    </dgm:pt>
    <dgm:pt modelId="{A640874D-B088-4A52-A9B9-124EAA6D80EC}" type="parTrans" cxnId="{AA13C9C4-E4FA-4B18-83C3-1ABBFC28290E}">
      <dgm:prSet/>
      <dgm:spPr/>
      <dgm:t>
        <a:bodyPr/>
        <a:lstStyle/>
        <a:p>
          <a:endParaRPr lang="en-US"/>
        </a:p>
      </dgm:t>
    </dgm:pt>
    <dgm:pt modelId="{B5AB6590-0A30-46BE-AF4A-416E1DAD3B66}" type="sibTrans" cxnId="{AA13C9C4-E4FA-4B18-83C3-1ABBFC28290E}">
      <dgm:prSet/>
      <dgm:spPr/>
      <dgm:t>
        <a:bodyPr/>
        <a:lstStyle/>
        <a:p>
          <a:endParaRPr lang="en-US"/>
        </a:p>
      </dgm:t>
    </dgm:pt>
    <dgm:pt modelId="{E85A8471-A4D0-4E47-9931-DFEF8718EB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Preferences for delivery, subscription models, or one-time purchases.</a:t>
          </a:r>
        </a:p>
      </dgm:t>
    </dgm:pt>
    <dgm:pt modelId="{D76ADF93-0336-4B12-B5A6-3222F31C663E}" type="parTrans" cxnId="{B702F66E-7FCA-4F8E-AFC0-79A371567285}">
      <dgm:prSet/>
      <dgm:spPr/>
      <dgm:t>
        <a:bodyPr/>
        <a:lstStyle/>
        <a:p>
          <a:endParaRPr lang="en-US"/>
        </a:p>
      </dgm:t>
    </dgm:pt>
    <dgm:pt modelId="{1996959E-96AD-4E42-93B0-A878A53DF6F9}" type="sibTrans" cxnId="{B702F66E-7FCA-4F8E-AFC0-79A371567285}">
      <dgm:prSet/>
      <dgm:spPr/>
      <dgm:t>
        <a:bodyPr/>
        <a:lstStyle/>
        <a:p>
          <a:endParaRPr lang="en-US"/>
        </a:p>
      </dgm:t>
    </dgm:pt>
    <dgm:pt modelId="{0F631968-E9DC-4A5C-B25A-150B47F546D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Who Makes Buying Decisions?</a:t>
          </a:r>
          <a:endParaRPr lang="en-US" dirty="0"/>
        </a:p>
      </dgm:t>
    </dgm:pt>
    <dgm:pt modelId="{6E0CF9BA-15A0-497E-8AC3-D61D37000C11}" type="parTrans" cxnId="{2C0EE1B8-789F-4C22-AF66-FDE590DAF50C}">
      <dgm:prSet/>
      <dgm:spPr/>
      <dgm:t>
        <a:bodyPr/>
        <a:lstStyle/>
        <a:p>
          <a:endParaRPr lang="en-US"/>
        </a:p>
      </dgm:t>
    </dgm:pt>
    <dgm:pt modelId="{B16277FA-5122-41BB-81A0-A5FC209734D3}" type="sibTrans" cxnId="{2C0EE1B8-789F-4C22-AF66-FDE590DAF50C}">
      <dgm:prSet/>
      <dgm:spPr/>
      <dgm:t>
        <a:bodyPr/>
        <a:lstStyle/>
        <a:p>
          <a:endParaRPr lang="en-US"/>
        </a:p>
      </dgm:t>
    </dgm:pt>
    <dgm:pt modelId="{FD122542-F2FB-4138-9D15-E405A50444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decision-makers and influencers:</a:t>
          </a:r>
        </a:p>
      </dgm:t>
    </dgm:pt>
    <dgm:pt modelId="{7791FDC2-B6FC-416F-B15B-E7A0AD5F709D}" type="parTrans" cxnId="{58040F4F-DE69-4B59-BFEA-F1D38156E214}">
      <dgm:prSet/>
      <dgm:spPr/>
      <dgm:t>
        <a:bodyPr/>
        <a:lstStyle/>
        <a:p>
          <a:endParaRPr lang="en-US"/>
        </a:p>
      </dgm:t>
    </dgm:pt>
    <dgm:pt modelId="{80977EF9-8F16-4389-9CC2-4BF029BD81A0}" type="sibTrans" cxnId="{58040F4F-DE69-4B59-BFEA-F1D38156E214}">
      <dgm:prSet/>
      <dgm:spPr/>
      <dgm:t>
        <a:bodyPr/>
        <a:lstStyle/>
        <a:p>
          <a:endParaRPr lang="en-US"/>
        </a:p>
      </dgm:t>
    </dgm:pt>
    <dgm:pt modelId="{FC96C4E7-4EEF-4230-8CEA-49F063C644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Individuals, families, or businesses.</a:t>
          </a:r>
        </a:p>
      </dgm:t>
    </dgm:pt>
    <dgm:pt modelId="{4CD70413-618A-4FC5-B4B3-28020B2CAD35}" type="parTrans" cxnId="{FAEFBFE9-A232-4238-9C06-15FA15AD205B}">
      <dgm:prSet/>
      <dgm:spPr/>
      <dgm:t>
        <a:bodyPr/>
        <a:lstStyle/>
        <a:p>
          <a:endParaRPr lang="en-US"/>
        </a:p>
      </dgm:t>
    </dgm:pt>
    <dgm:pt modelId="{71D2A941-1D7E-456B-8250-4C97B7F26EA7}" type="sibTrans" cxnId="{FAEFBFE9-A232-4238-9C06-15FA15AD205B}">
      <dgm:prSet/>
      <dgm:spPr/>
      <dgm:t>
        <a:bodyPr/>
        <a:lstStyle/>
        <a:p>
          <a:endParaRPr lang="en-US"/>
        </a:p>
      </dgm:t>
    </dgm:pt>
    <dgm:pt modelId="{7893D2FA-9FEC-43CD-A677-50B7FA1E25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Consider influencers like parents, peers, or corporate stakeholders.</a:t>
          </a:r>
        </a:p>
      </dgm:t>
    </dgm:pt>
    <dgm:pt modelId="{90717B95-41BB-4CD5-BB0E-6E8ED213C4D5}" type="parTrans" cxnId="{066B9738-2AF4-43F0-9DB1-55E2FFE23F49}">
      <dgm:prSet/>
      <dgm:spPr/>
      <dgm:t>
        <a:bodyPr/>
        <a:lstStyle/>
        <a:p>
          <a:endParaRPr lang="en-US"/>
        </a:p>
      </dgm:t>
    </dgm:pt>
    <dgm:pt modelId="{296643E9-77FF-41B1-842B-95DCE3F660F6}" type="sibTrans" cxnId="{066B9738-2AF4-43F0-9DB1-55E2FFE23F49}">
      <dgm:prSet/>
      <dgm:spPr/>
      <dgm:t>
        <a:bodyPr/>
        <a:lstStyle/>
        <a:p>
          <a:endParaRPr lang="en-US"/>
        </a:p>
      </dgm:t>
    </dgm:pt>
    <dgm:pt modelId="{D51558AC-A05E-4895-8F3F-035D236EFB0F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Competitive Products/Services</a:t>
          </a:r>
          <a:r>
            <a:rPr lang="en-US" dirty="0"/>
            <a:t>:</a:t>
          </a:r>
        </a:p>
      </dgm:t>
    </dgm:pt>
    <dgm:pt modelId="{8B20A46B-ED51-4B5B-8CC4-8B74052E0A3B}" type="parTrans" cxnId="{356BC77C-78EB-4968-9FDC-82DC39EF58F0}">
      <dgm:prSet/>
      <dgm:spPr/>
      <dgm:t>
        <a:bodyPr/>
        <a:lstStyle/>
        <a:p>
          <a:endParaRPr lang="en-US"/>
        </a:p>
      </dgm:t>
    </dgm:pt>
    <dgm:pt modelId="{FFF16687-82E8-464D-A15D-84B4094B2422}" type="sibTrans" cxnId="{356BC77C-78EB-4968-9FDC-82DC39EF58F0}">
      <dgm:prSet/>
      <dgm:spPr/>
      <dgm:t>
        <a:bodyPr/>
        <a:lstStyle/>
        <a:p>
          <a:endParaRPr lang="en-US"/>
        </a:p>
      </dgm:t>
    </dgm:pt>
    <dgm:pt modelId="{6156F8C7-3575-454F-8FBC-67DF5BB7060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Analyze competing offerings:</a:t>
          </a:r>
        </a:p>
      </dgm:t>
    </dgm:pt>
    <dgm:pt modelId="{F1D0AAF2-D237-43AF-9733-FA837A710F21}" type="parTrans" cxnId="{6AC073E1-AF99-415E-840A-8A46833515C1}">
      <dgm:prSet/>
      <dgm:spPr/>
      <dgm:t>
        <a:bodyPr/>
        <a:lstStyle/>
        <a:p>
          <a:endParaRPr lang="en-US"/>
        </a:p>
      </dgm:t>
    </dgm:pt>
    <dgm:pt modelId="{5281BBCD-C5E4-410D-A53C-1F47E7CAB165}" type="sibTrans" cxnId="{6AC073E1-AF99-415E-840A-8A46833515C1}">
      <dgm:prSet/>
      <dgm:spPr/>
      <dgm:t>
        <a:bodyPr/>
        <a:lstStyle/>
        <a:p>
          <a:endParaRPr lang="en-US"/>
        </a:p>
      </dgm:t>
    </dgm:pt>
    <dgm:pt modelId="{9A625E60-8904-471A-BACD-E1E6523F02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Understand their strengths, weaknesses, and pricing.</a:t>
          </a:r>
        </a:p>
      </dgm:t>
    </dgm:pt>
    <dgm:pt modelId="{D1A8316D-EDE5-498F-9306-5D3355E0D1D0}" type="parTrans" cxnId="{11A09B30-04EF-4D17-8821-41BCE8832063}">
      <dgm:prSet/>
      <dgm:spPr/>
      <dgm:t>
        <a:bodyPr/>
        <a:lstStyle/>
        <a:p>
          <a:endParaRPr lang="en-US"/>
        </a:p>
      </dgm:t>
    </dgm:pt>
    <dgm:pt modelId="{ED017324-BF62-4F85-AEEB-5DD26598BBC5}" type="sibTrans" cxnId="{11A09B30-04EF-4D17-8821-41BCE8832063}">
      <dgm:prSet/>
      <dgm:spPr/>
      <dgm:t>
        <a:bodyPr/>
        <a:lstStyle/>
        <a:p>
          <a:endParaRPr lang="en-US"/>
        </a:p>
      </dgm:t>
    </dgm:pt>
    <dgm:pt modelId="{E471E023-00D3-4696-A14E-B02F46512C3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gaps or unmet needs your product/service can fill.</a:t>
          </a:r>
        </a:p>
      </dgm:t>
    </dgm:pt>
    <dgm:pt modelId="{B753B3B3-9027-412F-9662-B2A21FA9A542}" type="parTrans" cxnId="{A41DF263-BBFF-4BF9-BCBF-8BEEF2BDBE37}">
      <dgm:prSet/>
      <dgm:spPr/>
      <dgm:t>
        <a:bodyPr/>
        <a:lstStyle/>
        <a:p>
          <a:endParaRPr lang="en-US"/>
        </a:p>
      </dgm:t>
    </dgm:pt>
    <dgm:pt modelId="{BDA20E8A-8DFA-4770-9EC9-609AA8CE5727}" type="sibTrans" cxnId="{A41DF263-BBFF-4BF9-BCBF-8BEEF2BDBE37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0E9F5A06-6A9A-4D5C-AAA0-5108AAD9B5F9}" type="presOf" srcId="{FC96C4E7-4EEF-4230-8CEA-49F063C6448D}" destId="{92E15EC2-3A66-437E-8081-B37C53418BD3}" srcOrd="0" destOrd="6" presId="urn:microsoft.com/office/officeart/2005/8/layout/vList2"/>
    <dgm:cxn modelId="{674D4D1A-4FA9-4E13-AFEF-3CD30D311774}" type="presOf" srcId="{4ECAD26F-121A-47CC-B1D3-E4F0A94BE851}" destId="{92E15EC2-3A66-437E-8081-B37C53418BD3}" srcOrd="0" destOrd="1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6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11A09B30-04EF-4D17-8821-41BCE8832063}" srcId="{6156F8C7-3575-454F-8FBC-67DF5BB7060B}" destId="{9A625E60-8904-471A-BACD-E1E6523F0299}" srcOrd="0" destOrd="0" parTransId="{D1A8316D-EDE5-498F-9306-5D3355E0D1D0}" sibTransId="{ED017324-BF62-4F85-AEEB-5DD26598BBC5}"/>
    <dgm:cxn modelId="{066B9738-2AF4-43F0-9DB1-55E2FFE23F49}" srcId="{FD122542-F2FB-4138-9D15-E405A5044431}" destId="{7893D2FA-9FEC-43CD-A677-50B7FA1E25BE}" srcOrd="1" destOrd="0" parTransId="{90717B95-41BB-4CD5-BB0E-6E8ED213C4D5}" sibTransId="{296643E9-77FF-41B1-842B-95DCE3F660F6}"/>
    <dgm:cxn modelId="{58040F4F-DE69-4B59-BFEA-F1D38156E214}" srcId="{D86D676A-2522-476C-91A7-703FC23F9727}" destId="{FD122542-F2FB-4138-9D15-E405A5044431}" srcOrd="3" destOrd="0" parTransId="{7791FDC2-B6FC-416F-B15B-E7A0AD5F709D}" sibTransId="{80977EF9-8F16-4389-9CC2-4BF029BD81A0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A41DF263-BBFF-4BF9-BCBF-8BEEF2BDBE37}" srcId="{6156F8C7-3575-454F-8FBC-67DF5BB7060B}" destId="{E471E023-00D3-4696-A14E-B02F46512C33}" srcOrd="1" destOrd="0" parTransId="{B753B3B3-9027-412F-9662-B2A21FA9A542}" sibTransId="{BDA20E8A-8DFA-4770-9EC9-609AA8CE5727}"/>
    <dgm:cxn modelId="{8A6F2066-620B-4834-B979-E49F4B3F35D5}" type="presOf" srcId="{E471E023-00D3-4696-A14E-B02F46512C33}" destId="{92E15EC2-3A66-437E-8081-B37C53418BD3}" srcOrd="0" destOrd="11" presId="urn:microsoft.com/office/officeart/2005/8/layout/vList2"/>
    <dgm:cxn modelId="{B702F66E-7FCA-4F8E-AFC0-79A371567285}" srcId="{4ECAD26F-121A-47CC-B1D3-E4F0A94BE851}" destId="{E85A8471-A4D0-4E47-9931-DFEF8718EB53}" srcOrd="1" destOrd="0" parTransId="{D76ADF93-0336-4B12-B5A6-3222F31C663E}" sibTransId="{1996959E-96AD-4E42-93B0-A878A53DF6F9}"/>
    <dgm:cxn modelId="{CC95D57A-981D-4752-B3B1-DF988CD91F0D}" type="presOf" srcId="{9A625E60-8904-471A-BACD-E1E6523F0299}" destId="{92E15EC2-3A66-437E-8081-B37C53418BD3}" srcOrd="0" destOrd="10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356BC77C-78EB-4968-9FDC-82DC39EF58F0}" srcId="{D86D676A-2522-476C-91A7-703FC23F9727}" destId="{D51558AC-A05E-4895-8F3F-035D236EFB0F}" srcOrd="4" destOrd="0" parTransId="{8B20A46B-ED51-4B5B-8CC4-8B74052E0A3B}" sibTransId="{FFF16687-82E8-464D-A15D-84B4094B2422}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915BE38B-68AD-4FD5-96AE-D1FE3E019857}" type="presOf" srcId="{FD122542-F2FB-4138-9D15-E405A5044431}" destId="{92E15EC2-3A66-437E-8081-B37C53418BD3}" srcOrd="0" destOrd="5" presId="urn:microsoft.com/office/officeart/2005/8/layout/vList2"/>
    <dgm:cxn modelId="{D45BA58E-D9C3-4417-B2F4-02E19EE71511}" type="presOf" srcId="{E85A8471-A4D0-4E47-9931-DFEF8718EB53}" destId="{92E15EC2-3A66-437E-8081-B37C53418BD3}" srcOrd="0" destOrd="3" presId="urn:microsoft.com/office/officeart/2005/8/layout/vList2"/>
    <dgm:cxn modelId="{B882B191-3CE4-4B51-89A9-06B514D1154F}" type="presOf" srcId="{D51558AC-A05E-4895-8F3F-035D236EFB0F}" destId="{92E15EC2-3A66-437E-8081-B37C53418BD3}" srcOrd="0" destOrd="8" presId="urn:microsoft.com/office/officeart/2005/8/layout/vList2"/>
    <dgm:cxn modelId="{3BA0DF9B-2430-4758-8C5D-96386BB3C056}" srcId="{D86D676A-2522-476C-91A7-703FC23F9727}" destId="{4ECAD26F-121A-47CC-B1D3-E4F0A94BE851}" srcOrd="1" destOrd="0" parTransId="{BF8DF886-B200-4B73-AA9A-B9A5685191E8}" sibTransId="{43348E85-4858-4435-B07D-3FA369A7A284}"/>
    <dgm:cxn modelId="{321B65B3-AF9E-44E0-B984-26F1076BF864}" type="presOf" srcId="{7893D2FA-9FEC-43CD-A677-50B7FA1E25BE}" destId="{92E15EC2-3A66-437E-8081-B37C53418BD3}" srcOrd="0" destOrd="7" presId="urn:microsoft.com/office/officeart/2005/8/layout/vList2"/>
    <dgm:cxn modelId="{B8D174B6-A7B8-41D1-B68E-14CF2DDE0426}" type="presOf" srcId="{0F631968-E9DC-4A5C-B25A-150B47F546DC}" destId="{92E15EC2-3A66-437E-8081-B37C53418BD3}" srcOrd="0" destOrd="4" presId="urn:microsoft.com/office/officeart/2005/8/layout/vList2"/>
    <dgm:cxn modelId="{2C0EE1B8-789F-4C22-AF66-FDE590DAF50C}" srcId="{D86D676A-2522-476C-91A7-703FC23F9727}" destId="{0F631968-E9DC-4A5C-B25A-150B47F546DC}" srcOrd="2" destOrd="0" parTransId="{6E0CF9BA-15A0-497E-8AC3-D61D37000C11}" sibTransId="{B16277FA-5122-41BB-81A0-A5FC209734D3}"/>
    <dgm:cxn modelId="{AA13C9C4-E4FA-4B18-83C3-1ABBFC28290E}" srcId="{4ECAD26F-121A-47CC-B1D3-E4F0A94BE851}" destId="{784D8EE1-3BD6-4867-8ABA-D31CA2190877}" srcOrd="0" destOrd="0" parTransId="{A640874D-B088-4A52-A9B9-124EAA6D80EC}" sibTransId="{B5AB6590-0A30-46BE-AF4A-416E1DAD3B66}"/>
    <dgm:cxn modelId="{6AC073E1-AF99-415E-840A-8A46833515C1}" srcId="{D86D676A-2522-476C-91A7-703FC23F9727}" destId="{6156F8C7-3575-454F-8FBC-67DF5BB7060B}" srcOrd="5" destOrd="0" parTransId="{F1D0AAF2-D237-43AF-9733-FA837A710F21}" sibTransId="{5281BBCD-C5E4-410D-A53C-1F47E7CAB165}"/>
    <dgm:cxn modelId="{FAEFBFE9-A232-4238-9C06-15FA15AD205B}" srcId="{FD122542-F2FB-4138-9D15-E405A5044431}" destId="{FC96C4E7-4EEF-4230-8CEA-49F063C6448D}" srcOrd="0" destOrd="0" parTransId="{4CD70413-618A-4FC5-B4B3-28020B2CAD35}" sibTransId="{71D2A941-1D7E-456B-8250-4C97B7F26EA7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C7B97EFA-ACB9-4018-940C-B92198867FBC}" type="presOf" srcId="{6156F8C7-3575-454F-8FBC-67DF5BB7060B}" destId="{92E15EC2-3A66-437E-8081-B37C53418BD3}" srcOrd="0" destOrd="9" presId="urn:microsoft.com/office/officeart/2005/8/layout/vList2"/>
    <dgm:cxn modelId="{AC486CFD-6C3C-45A9-A9F7-B7B053586589}" type="presOf" srcId="{784D8EE1-3BD6-4867-8ABA-D31CA2190877}" destId="{92E15EC2-3A66-437E-8081-B37C53418BD3}" srcOrd="0" destOrd="2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Customer segment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Who Are My Competitors?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2E8CC7E2-7162-477A-8DBE-6435B400AA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 both </a:t>
          </a:r>
          <a:r>
            <a:rPr lang="en-US" b="1"/>
            <a:t>direct competitors</a:t>
          </a:r>
          <a:r>
            <a:rPr lang="en-US"/>
            <a:t> (offering similar products/services) and </a:t>
          </a:r>
          <a:r>
            <a:rPr lang="en-US" b="1"/>
            <a:t>indirect competitors</a:t>
          </a:r>
          <a:r>
            <a:rPr lang="en-US"/>
            <a:t> (meeting similar customer needs differently).</a:t>
          </a:r>
        </a:p>
      </dgm:t>
    </dgm:pt>
    <dgm:pt modelId="{DFADD2CC-AA4D-4B95-AEF8-98015FD10E00}" type="parTrans" cxnId="{CF88A1CA-42D8-4075-965F-36A7A9C79C1E}">
      <dgm:prSet/>
      <dgm:spPr/>
      <dgm:t>
        <a:bodyPr/>
        <a:lstStyle/>
        <a:p>
          <a:endParaRPr lang="en-US"/>
        </a:p>
      </dgm:t>
    </dgm:pt>
    <dgm:pt modelId="{FE201302-0955-403B-B69E-1DABC336B1B1}" type="sibTrans" cxnId="{CF88A1CA-42D8-4075-965F-36A7A9C79C1E}">
      <dgm:prSet/>
      <dgm:spPr/>
      <dgm:t>
        <a:bodyPr/>
        <a:lstStyle/>
        <a:p>
          <a:endParaRPr lang="en-US"/>
        </a:p>
      </dgm:t>
    </dgm:pt>
    <dgm:pt modelId="{FDF1B705-B4A3-4B4C-9A42-47591D63F4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Categorize competitors based on size, market share, and geographic presence.</a:t>
          </a:r>
        </a:p>
      </dgm:t>
    </dgm:pt>
    <dgm:pt modelId="{EEC71079-B8C5-4831-A388-CF54E40F18B7}" type="parTrans" cxnId="{FE23F5AA-1AE7-4A9B-B46F-2727049DCC95}">
      <dgm:prSet/>
      <dgm:spPr/>
      <dgm:t>
        <a:bodyPr/>
        <a:lstStyle/>
        <a:p>
          <a:endParaRPr lang="en-US"/>
        </a:p>
      </dgm:t>
    </dgm:pt>
    <dgm:pt modelId="{863D763E-6A21-474B-BDB2-52070FAEB539}" type="sibTrans" cxnId="{FE23F5AA-1AE7-4A9B-B46F-2727049DCC95}">
      <dgm:prSet/>
      <dgm:spPr/>
      <dgm:t>
        <a:bodyPr/>
        <a:lstStyle/>
        <a:p>
          <a:endParaRPr lang="en-US"/>
        </a:p>
      </dgm:t>
    </dgm:pt>
    <dgm:pt modelId="{B091B426-A984-4CB6-8807-2AC624B3330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What Are the Strengths and Weaknesses of Your Competitors?</a:t>
          </a:r>
          <a:endParaRPr lang="en-US" dirty="0"/>
        </a:p>
      </dgm:t>
    </dgm:pt>
    <dgm:pt modelId="{00E9FC0A-3874-4D9C-BA3F-784D00460AA1}" type="parTrans" cxnId="{0F1C8D5F-AB29-4747-A9F9-A4B617F034B7}">
      <dgm:prSet/>
      <dgm:spPr/>
      <dgm:t>
        <a:bodyPr/>
        <a:lstStyle/>
        <a:p>
          <a:endParaRPr lang="en-US"/>
        </a:p>
      </dgm:t>
    </dgm:pt>
    <dgm:pt modelId="{412FEA0A-0C05-408F-9FE1-1534F55F7DCC}" type="sibTrans" cxnId="{0F1C8D5F-AB29-4747-A9F9-A4B617F034B7}">
      <dgm:prSet/>
      <dgm:spPr/>
      <dgm:t>
        <a:bodyPr/>
        <a:lstStyle/>
        <a:p>
          <a:endParaRPr lang="en-US"/>
        </a:p>
      </dgm:t>
    </dgm:pt>
    <dgm:pt modelId="{4B022B78-C6A4-43B7-BC48-90C861BD26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Strengths</a:t>
          </a:r>
          <a:r>
            <a:rPr lang="en-US"/>
            <a:t>:</a:t>
          </a:r>
        </a:p>
      </dgm:t>
    </dgm:pt>
    <dgm:pt modelId="{C6DDDB78-9D12-4175-9899-27B07A530579}" type="parTrans" cxnId="{8EE68479-57A6-45BA-A8EF-8E2FEB9491B1}">
      <dgm:prSet/>
      <dgm:spPr/>
      <dgm:t>
        <a:bodyPr/>
        <a:lstStyle/>
        <a:p>
          <a:endParaRPr lang="en-US"/>
        </a:p>
      </dgm:t>
    </dgm:pt>
    <dgm:pt modelId="{08BF789B-3AB2-4D80-BF16-2BDC685081D4}" type="sibTrans" cxnId="{8EE68479-57A6-45BA-A8EF-8E2FEB9491B1}">
      <dgm:prSet/>
      <dgm:spPr/>
      <dgm:t>
        <a:bodyPr/>
        <a:lstStyle/>
        <a:p>
          <a:endParaRPr lang="en-US"/>
        </a:p>
      </dgm:t>
    </dgm:pt>
    <dgm:pt modelId="{76CAE7ED-8068-4B04-87F4-0EE43D3C548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Strong brand reputation.</a:t>
          </a:r>
        </a:p>
      </dgm:t>
    </dgm:pt>
    <dgm:pt modelId="{335ED96A-9A0A-4D67-8114-A9EC3C24017B}" type="parTrans" cxnId="{F1BAAB99-D8F3-4ECF-B07C-F50CAC35781A}">
      <dgm:prSet/>
      <dgm:spPr/>
      <dgm:t>
        <a:bodyPr/>
        <a:lstStyle/>
        <a:p>
          <a:endParaRPr lang="en-US"/>
        </a:p>
      </dgm:t>
    </dgm:pt>
    <dgm:pt modelId="{27FAB1CD-9097-4EC9-81FE-D11B8A1659D2}" type="sibTrans" cxnId="{F1BAAB99-D8F3-4ECF-B07C-F50CAC35781A}">
      <dgm:prSet/>
      <dgm:spPr/>
      <dgm:t>
        <a:bodyPr/>
        <a:lstStyle/>
        <a:p>
          <a:endParaRPr lang="en-US"/>
        </a:p>
      </dgm:t>
    </dgm:pt>
    <dgm:pt modelId="{BBB75DB4-822A-4334-A618-BEA6516AA9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Wide distribution network.</a:t>
          </a:r>
        </a:p>
      </dgm:t>
    </dgm:pt>
    <dgm:pt modelId="{C81BF7C3-1826-476C-9E12-D1AA12500D86}" type="parTrans" cxnId="{A52D8913-C944-47BE-842A-972FF25D3A87}">
      <dgm:prSet/>
      <dgm:spPr/>
      <dgm:t>
        <a:bodyPr/>
        <a:lstStyle/>
        <a:p>
          <a:endParaRPr lang="en-US"/>
        </a:p>
      </dgm:t>
    </dgm:pt>
    <dgm:pt modelId="{B9CA4482-1A29-4F93-9D29-F5F4A91A8EB0}" type="sibTrans" cxnId="{A52D8913-C944-47BE-842A-972FF25D3A87}">
      <dgm:prSet/>
      <dgm:spPr/>
      <dgm:t>
        <a:bodyPr/>
        <a:lstStyle/>
        <a:p>
          <a:endParaRPr lang="en-US"/>
        </a:p>
      </dgm:t>
    </dgm:pt>
    <dgm:pt modelId="{82F6BFAC-403F-4DA5-9880-3508A8F2421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Advanced technology or unique offerings.</a:t>
          </a:r>
        </a:p>
      </dgm:t>
    </dgm:pt>
    <dgm:pt modelId="{FC8D83AF-F6A6-42A2-BDE2-680D45D2A12B}" type="parTrans" cxnId="{662C65F8-DAA5-4F61-97A2-572E89B534FA}">
      <dgm:prSet/>
      <dgm:spPr/>
      <dgm:t>
        <a:bodyPr/>
        <a:lstStyle/>
        <a:p>
          <a:endParaRPr lang="en-US"/>
        </a:p>
      </dgm:t>
    </dgm:pt>
    <dgm:pt modelId="{95622B2B-4C28-4DBC-BAA6-A95B14E9F23F}" type="sibTrans" cxnId="{662C65F8-DAA5-4F61-97A2-572E89B534FA}">
      <dgm:prSet/>
      <dgm:spPr/>
      <dgm:t>
        <a:bodyPr/>
        <a:lstStyle/>
        <a:p>
          <a:endParaRPr lang="en-US"/>
        </a:p>
      </dgm:t>
    </dgm:pt>
    <dgm:pt modelId="{12B42B9A-1D4A-4524-9996-B699C6C2F58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Weaknesses</a:t>
          </a:r>
          <a:r>
            <a:rPr lang="en-US" dirty="0"/>
            <a:t>:</a:t>
          </a:r>
        </a:p>
      </dgm:t>
    </dgm:pt>
    <dgm:pt modelId="{C36BA701-B0DD-46FC-8664-D62C03E319C0}" type="parTrans" cxnId="{AF971B6F-1277-442E-A2BC-B3D616E62A44}">
      <dgm:prSet/>
      <dgm:spPr/>
      <dgm:t>
        <a:bodyPr/>
        <a:lstStyle/>
        <a:p>
          <a:endParaRPr lang="en-US"/>
        </a:p>
      </dgm:t>
    </dgm:pt>
    <dgm:pt modelId="{525432BC-7FA7-498E-BC01-B498A640A447}" type="sibTrans" cxnId="{AF971B6F-1277-442E-A2BC-B3D616E62A44}">
      <dgm:prSet/>
      <dgm:spPr/>
      <dgm:t>
        <a:bodyPr/>
        <a:lstStyle/>
        <a:p>
          <a:endParaRPr lang="en-US"/>
        </a:p>
      </dgm:t>
    </dgm:pt>
    <dgm:pt modelId="{5ACE00FD-6844-47F8-89BE-619E4B40B14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Poor customer service.</a:t>
          </a:r>
        </a:p>
      </dgm:t>
    </dgm:pt>
    <dgm:pt modelId="{8E38A9BD-A022-4B05-85A5-D4DE46F86AE3}" type="parTrans" cxnId="{F883E88C-C5C0-4195-A83C-53033BB060B8}">
      <dgm:prSet/>
      <dgm:spPr/>
      <dgm:t>
        <a:bodyPr/>
        <a:lstStyle/>
        <a:p>
          <a:endParaRPr lang="en-US"/>
        </a:p>
      </dgm:t>
    </dgm:pt>
    <dgm:pt modelId="{54D51D55-D237-454C-BCB1-5D2604F45438}" type="sibTrans" cxnId="{F883E88C-C5C0-4195-A83C-53033BB060B8}">
      <dgm:prSet/>
      <dgm:spPr/>
      <dgm:t>
        <a:bodyPr/>
        <a:lstStyle/>
        <a:p>
          <a:endParaRPr lang="en-US"/>
        </a:p>
      </dgm:t>
    </dgm:pt>
    <dgm:pt modelId="{5BA810E9-A060-4214-B73B-B237CCD6AF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High prices.</a:t>
          </a:r>
        </a:p>
      </dgm:t>
    </dgm:pt>
    <dgm:pt modelId="{8802AB42-430B-4C63-933A-69A8BEE73EC1}" type="parTrans" cxnId="{5180DDDA-2B18-44B6-BB4B-4A397A7FC774}">
      <dgm:prSet/>
      <dgm:spPr/>
      <dgm:t>
        <a:bodyPr/>
        <a:lstStyle/>
        <a:p>
          <a:endParaRPr lang="en-US"/>
        </a:p>
      </dgm:t>
    </dgm:pt>
    <dgm:pt modelId="{1A8B03C2-C3CA-4E6E-8285-F539FD67DFB0}" type="sibTrans" cxnId="{5180DDDA-2B18-44B6-BB4B-4A397A7FC774}">
      <dgm:prSet/>
      <dgm:spPr/>
      <dgm:t>
        <a:bodyPr/>
        <a:lstStyle/>
        <a:p>
          <a:endParaRPr lang="en-US"/>
        </a:p>
      </dgm:t>
    </dgm:pt>
    <dgm:pt modelId="{88E4DFED-6161-4A63-9179-98EEC8DF873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Limited product range or outdated systems.</a:t>
          </a:r>
        </a:p>
      </dgm:t>
    </dgm:pt>
    <dgm:pt modelId="{41814BE8-97C2-4492-AD4F-B4A4A6838504}" type="parTrans" cxnId="{816B1731-B5C5-4A0C-92AC-5076F7A88C8C}">
      <dgm:prSet/>
      <dgm:spPr/>
      <dgm:t>
        <a:bodyPr/>
        <a:lstStyle/>
        <a:p>
          <a:endParaRPr lang="en-US"/>
        </a:p>
      </dgm:t>
    </dgm:pt>
    <dgm:pt modelId="{9948035A-6E10-4DA1-826E-D1D190A0C1E5}" type="sibTrans" cxnId="{816B1731-B5C5-4A0C-92AC-5076F7A88C8C}">
      <dgm:prSet/>
      <dgm:spPr/>
      <dgm:t>
        <a:bodyPr/>
        <a:lstStyle/>
        <a:p>
          <a:endParaRPr lang="en-US"/>
        </a:p>
      </dgm:t>
    </dgm:pt>
    <dgm:pt modelId="{F6E07F5D-5C31-42AC-A48F-B6DB8A912ED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What Are Their Ways to Compete?</a:t>
          </a:r>
          <a:endParaRPr lang="en-US" dirty="0"/>
        </a:p>
      </dgm:t>
    </dgm:pt>
    <dgm:pt modelId="{EAF45008-3A91-4C90-B3AC-F91BFA18D6A8}" type="parTrans" cxnId="{201C9CE5-E068-4A6C-80F8-9E3F3986ECB8}">
      <dgm:prSet/>
      <dgm:spPr/>
      <dgm:t>
        <a:bodyPr/>
        <a:lstStyle/>
        <a:p>
          <a:endParaRPr lang="en-US"/>
        </a:p>
      </dgm:t>
    </dgm:pt>
    <dgm:pt modelId="{47CE5CE2-F5C8-42D1-BB38-6FD58369C090}" type="sibTrans" cxnId="{201C9CE5-E068-4A6C-80F8-9E3F3986ECB8}">
      <dgm:prSet/>
      <dgm:spPr/>
      <dgm:t>
        <a:bodyPr/>
        <a:lstStyle/>
        <a:p>
          <a:endParaRPr lang="en-US"/>
        </a:p>
      </dgm:t>
    </dgm:pt>
    <dgm:pt modelId="{78ED860F-7880-4C5E-BDE1-978DBF3B470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Analyze strategies such as:</a:t>
          </a:r>
        </a:p>
      </dgm:t>
    </dgm:pt>
    <dgm:pt modelId="{B6E4867B-F32C-496D-B4D4-B54CF6F0AC77}" type="parTrans" cxnId="{BA544AD6-2DE8-4AAE-94A1-0877E140EAC8}">
      <dgm:prSet/>
      <dgm:spPr/>
      <dgm:t>
        <a:bodyPr/>
        <a:lstStyle/>
        <a:p>
          <a:endParaRPr lang="en-US"/>
        </a:p>
      </dgm:t>
    </dgm:pt>
    <dgm:pt modelId="{1EF518CE-4F78-468B-AD47-8BED12284AD7}" type="sibTrans" cxnId="{BA544AD6-2DE8-4AAE-94A1-0877E140EAC8}">
      <dgm:prSet/>
      <dgm:spPr/>
      <dgm:t>
        <a:bodyPr/>
        <a:lstStyle/>
        <a:p>
          <a:endParaRPr lang="en-US"/>
        </a:p>
      </dgm:t>
    </dgm:pt>
    <dgm:pt modelId="{F3D48C7C-07A8-4884-A52F-9C745D148E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Price wars (low-cost leadership).</a:t>
          </a:r>
        </a:p>
      </dgm:t>
    </dgm:pt>
    <dgm:pt modelId="{ED199EB5-DF9A-4B0E-8D05-9399256523E5}" type="parTrans" cxnId="{8B924246-9726-4A80-927F-BEEA372ADD39}">
      <dgm:prSet/>
      <dgm:spPr/>
      <dgm:t>
        <a:bodyPr/>
        <a:lstStyle/>
        <a:p>
          <a:endParaRPr lang="en-US"/>
        </a:p>
      </dgm:t>
    </dgm:pt>
    <dgm:pt modelId="{0268F6FB-187E-44AB-AD4F-DD6EE151AADB}" type="sibTrans" cxnId="{8B924246-9726-4A80-927F-BEEA372ADD39}">
      <dgm:prSet/>
      <dgm:spPr/>
      <dgm:t>
        <a:bodyPr/>
        <a:lstStyle/>
        <a:p>
          <a:endParaRPr lang="en-US"/>
        </a:p>
      </dgm:t>
    </dgm:pt>
    <dgm:pt modelId="{184DE3F0-E2FF-44F1-AC95-4AAE733E70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Differentiation (unique features or quality).</a:t>
          </a:r>
        </a:p>
      </dgm:t>
    </dgm:pt>
    <dgm:pt modelId="{6B994A9D-E835-44E6-8B60-8FD99F7D67FD}" type="parTrans" cxnId="{AA3E39E7-5130-4C5D-B10E-E0685046ACF1}">
      <dgm:prSet/>
      <dgm:spPr/>
      <dgm:t>
        <a:bodyPr/>
        <a:lstStyle/>
        <a:p>
          <a:endParaRPr lang="en-US"/>
        </a:p>
      </dgm:t>
    </dgm:pt>
    <dgm:pt modelId="{ACC2551E-C7A6-4938-90BA-4BBB972FB429}" type="sibTrans" cxnId="{AA3E39E7-5130-4C5D-B10E-E0685046ACF1}">
      <dgm:prSet/>
      <dgm:spPr/>
      <dgm:t>
        <a:bodyPr/>
        <a:lstStyle/>
        <a:p>
          <a:endParaRPr lang="en-US"/>
        </a:p>
      </dgm:t>
    </dgm:pt>
    <dgm:pt modelId="{38ACF6FD-1F80-4543-B135-EE15EC510EA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Customer loyalty programs.</a:t>
          </a:r>
        </a:p>
      </dgm:t>
    </dgm:pt>
    <dgm:pt modelId="{FCF45EE6-67C0-419F-AAF7-482713E9278E}" type="parTrans" cxnId="{3FB80474-711B-4F1C-9934-5D1FC0C5EBCA}">
      <dgm:prSet/>
      <dgm:spPr/>
      <dgm:t>
        <a:bodyPr/>
        <a:lstStyle/>
        <a:p>
          <a:endParaRPr lang="en-US"/>
        </a:p>
      </dgm:t>
    </dgm:pt>
    <dgm:pt modelId="{07CB40BC-BA95-47EB-8AF3-BDE2476699C4}" type="sibTrans" cxnId="{3FB80474-711B-4F1C-9934-5D1FC0C5EBCA}">
      <dgm:prSet/>
      <dgm:spPr/>
      <dgm:t>
        <a:bodyPr/>
        <a:lstStyle/>
        <a:p>
          <a:endParaRPr lang="en-US"/>
        </a:p>
      </dgm:t>
    </dgm:pt>
    <dgm:pt modelId="{31721CF4-7D19-4AC1-B11C-4372FA3617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Aggressive marketing campaigns.</a:t>
          </a:r>
        </a:p>
      </dgm:t>
    </dgm:pt>
    <dgm:pt modelId="{F4A13A85-F3D3-464C-A0E3-2F27883AAB91}" type="parTrans" cxnId="{A2BF075D-50C2-4D78-A936-847B204AF414}">
      <dgm:prSet/>
      <dgm:spPr/>
      <dgm:t>
        <a:bodyPr/>
        <a:lstStyle/>
        <a:p>
          <a:endParaRPr lang="en-US"/>
        </a:p>
      </dgm:t>
    </dgm:pt>
    <dgm:pt modelId="{01CDF683-3FC8-4711-9E24-B635B40537B6}" type="sibTrans" cxnId="{A2BF075D-50C2-4D78-A936-847B204AF414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A494BA00-3D23-4C4C-9EDB-AE06D7A9C109}" type="presOf" srcId="{31721CF4-7D19-4AC1-B11C-4372FA36174F}" destId="{92E15EC2-3A66-437E-8081-B37C53418BD3}" srcOrd="0" destOrd="17" presId="urn:microsoft.com/office/officeart/2005/8/layout/vList2"/>
    <dgm:cxn modelId="{D0516B06-8957-48D3-83A3-F4CD39EDF50A}" type="presOf" srcId="{78ED860F-7880-4C5E-BDE1-978DBF3B4706}" destId="{92E15EC2-3A66-437E-8081-B37C53418BD3}" srcOrd="0" destOrd="13" presId="urn:microsoft.com/office/officeart/2005/8/layout/vList2"/>
    <dgm:cxn modelId="{A52D8913-C944-47BE-842A-972FF25D3A87}" srcId="{4B022B78-C6A4-43B7-BC48-90C861BD264E}" destId="{BBB75DB4-822A-4334-A618-BEA6516AA93F}" srcOrd="1" destOrd="0" parTransId="{C81BF7C3-1826-476C-9E12-D1AA12500D86}" sibTransId="{B9CA4482-1A29-4F93-9D29-F5F4A91A8EB0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816B1731-B5C5-4A0C-92AC-5076F7A88C8C}" srcId="{12B42B9A-1D4A-4524-9996-B699C6C2F58A}" destId="{88E4DFED-6161-4A63-9179-98EEC8DF8730}" srcOrd="2" destOrd="0" parTransId="{41814BE8-97C2-4492-AD4F-B4A4A6838504}" sibTransId="{9948035A-6E10-4DA1-826E-D1D190A0C1E5}"/>
    <dgm:cxn modelId="{26E88038-C281-41EF-B496-494865A0D8DE}" type="presOf" srcId="{5ACE00FD-6844-47F8-89BE-619E4B40B145}" destId="{92E15EC2-3A66-437E-8081-B37C53418BD3}" srcOrd="0" destOrd="9" presId="urn:microsoft.com/office/officeart/2005/8/layout/vList2"/>
    <dgm:cxn modelId="{B3A77942-980D-4E2F-8E38-0D38BAC59408}" type="presOf" srcId="{38ACF6FD-1F80-4543-B135-EE15EC510EAE}" destId="{92E15EC2-3A66-437E-8081-B37C53418BD3}" srcOrd="0" destOrd="16" presId="urn:microsoft.com/office/officeart/2005/8/layout/vList2"/>
    <dgm:cxn modelId="{71FDA845-68C0-4432-AEEE-1235B33ADB71}" type="presOf" srcId="{76CAE7ED-8068-4B04-87F4-0EE43D3C548F}" destId="{92E15EC2-3A66-437E-8081-B37C53418BD3}" srcOrd="0" destOrd="5" presId="urn:microsoft.com/office/officeart/2005/8/layout/vList2"/>
    <dgm:cxn modelId="{8B924246-9726-4A80-927F-BEEA372ADD39}" srcId="{78ED860F-7880-4C5E-BDE1-978DBF3B4706}" destId="{F3D48C7C-07A8-4884-A52F-9C745D148EAE}" srcOrd="0" destOrd="0" parTransId="{ED199EB5-DF9A-4B0E-8D05-9399256523E5}" sibTransId="{0268F6FB-187E-44AB-AD4F-DD6EE151AADB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D2F9D55C-1913-404C-A149-566E6053AC05}" type="presOf" srcId="{B091B426-A984-4CB6-8807-2AC624B33301}" destId="{92E15EC2-3A66-437E-8081-B37C53418BD3}" srcOrd="0" destOrd="3" presId="urn:microsoft.com/office/officeart/2005/8/layout/vList2"/>
    <dgm:cxn modelId="{A2BF075D-50C2-4D78-A936-847B204AF414}" srcId="{78ED860F-7880-4C5E-BDE1-978DBF3B4706}" destId="{31721CF4-7D19-4AC1-B11C-4372FA36174F}" srcOrd="3" destOrd="0" parTransId="{F4A13A85-F3D3-464C-A0E3-2F27883AAB91}" sibTransId="{01CDF683-3FC8-4711-9E24-B635B40537B6}"/>
    <dgm:cxn modelId="{0F1C8D5F-AB29-4747-A9F9-A4B617F034B7}" srcId="{D86D676A-2522-476C-91A7-703FC23F9727}" destId="{B091B426-A984-4CB6-8807-2AC624B33301}" srcOrd="3" destOrd="0" parTransId="{00E9FC0A-3874-4D9C-BA3F-784D00460AA1}" sibTransId="{412FEA0A-0C05-408F-9FE1-1534F55F7DCC}"/>
    <dgm:cxn modelId="{ACA6ED60-CA58-4586-94B7-4F4E9DFBE739}" type="presOf" srcId="{5BA810E9-A060-4214-B73B-B237CCD6AF50}" destId="{92E15EC2-3A66-437E-8081-B37C53418BD3}" srcOrd="0" destOrd="10" presId="urn:microsoft.com/office/officeart/2005/8/layout/vList2"/>
    <dgm:cxn modelId="{AF971B6F-1277-442E-A2BC-B3D616E62A44}" srcId="{D86D676A-2522-476C-91A7-703FC23F9727}" destId="{12B42B9A-1D4A-4524-9996-B699C6C2F58A}" srcOrd="5" destOrd="0" parTransId="{C36BA701-B0DD-46FC-8664-D62C03E319C0}" sibTransId="{525432BC-7FA7-498E-BC01-B498A640A447}"/>
    <dgm:cxn modelId="{3FB80474-711B-4F1C-9934-5D1FC0C5EBCA}" srcId="{78ED860F-7880-4C5E-BDE1-978DBF3B4706}" destId="{38ACF6FD-1F80-4543-B135-EE15EC510EAE}" srcOrd="2" destOrd="0" parTransId="{FCF45EE6-67C0-419F-AAF7-482713E9278E}" sibTransId="{07CB40BC-BA95-47EB-8AF3-BDE2476699C4}"/>
    <dgm:cxn modelId="{8EE68479-57A6-45BA-A8EF-8E2FEB9491B1}" srcId="{D86D676A-2522-476C-91A7-703FC23F9727}" destId="{4B022B78-C6A4-43B7-BC48-90C861BD264E}" srcOrd="4" destOrd="0" parTransId="{C6DDDB78-9D12-4175-9899-27B07A530579}" sibTransId="{08BF789B-3AB2-4D80-BF16-2BDC685081D4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7C8DE980-9D64-42DD-85EE-60FD67607C24}" type="presOf" srcId="{12B42B9A-1D4A-4524-9996-B699C6C2F58A}" destId="{92E15EC2-3A66-437E-8081-B37C53418BD3}" srcOrd="0" destOrd="8" presId="urn:microsoft.com/office/officeart/2005/8/layout/vList2"/>
    <dgm:cxn modelId="{D3C2C68C-8571-4DFB-8BF5-6123F7043AE2}" type="presOf" srcId="{F6E07F5D-5C31-42AC-A48F-B6DB8A912ED6}" destId="{92E15EC2-3A66-437E-8081-B37C53418BD3}" srcOrd="0" destOrd="12" presId="urn:microsoft.com/office/officeart/2005/8/layout/vList2"/>
    <dgm:cxn modelId="{F883E88C-C5C0-4195-A83C-53033BB060B8}" srcId="{12B42B9A-1D4A-4524-9996-B699C6C2F58A}" destId="{5ACE00FD-6844-47F8-89BE-619E4B40B145}" srcOrd="0" destOrd="0" parTransId="{8E38A9BD-A022-4B05-85A5-D4DE46F86AE3}" sibTransId="{54D51D55-D237-454C-BCB1-5D2604F45438}"/>
    <dgm:cxn modelId="{36FA8893-60C5-4FE4-B472-F2723B9D1258}" type="presOf" srcId="{FDF1B705-B4A3-4B4C-9A42-47591D63F469}" destId="{92E15EC2-3A66-437E-8081-B37C53418BD3}" srcOrd="0" destOrd="2" presId="urn:microsoft.com/office/officeart/2005/8/layout/vList2"/>
    <dgm:cxn modelId="{1474A293-C577-48FF-963A-8AEDB3922845}" type="presOf" srcId="{88E4DFED-6161-4A63-9179-98EEC8DF8730}" destId="{92E15EC2-3A66-437E-8081-B37C53418BD3}" srcOrd="0" destOrd="11" presId="urn:microsoft.com/office/officeart/2005/8/layout/vList2"/>
    <dgm:cxn modelId="{F1BAAB99-D8F3-4ECF-B07C-F50CAC35781A}" srcId="{4B022B78-C6A4-43B7-BC48-90C861BD264E}" destId="{76CAE7ED-8068-4B04-87F4-0EE43D3C548F}" srcOrd="0" destOrd="0" parTransId="{335ED96A-9A0A-4D67-8114-A9EC3C24017B}" sibTransId="{27FAB1CD-9097-4EC9-81FE-D11B8A1659D2}"/>
    <dgm:cxn modelId="{FE23F5AA-1AE7-4A9B-B46F-2727049DCC95}" srcId="{D86D676A-2522-476C-91A7-703FC23F9727}" destId="{FDF1B705-B4A3-4B4C-9A42-47591D63F469}" srcOrd="2" destOrd="0" parTransId="{EEC71079-B8C5-4831-A388-CF54E40F18B7}" sibTransId="{863D763E-6A21-474B-BDB2-52070FAEB539}"/>
    <dgm:cxn modelId="{CDA43DAE-AA6C-40F4-8028-EE69556F6CB1}" type="presOf" srcId="{82F6BFAC-403F-4DA5-9880-3508A8F24213}" destId="{92E15EC2-3A66-437E-8081-B37C53418BD3}" srcOrd="0" destOrd="7" presId="urn:microsoft.com/office/officeart/2005/8/layout/vList2"/>
    <dgm:cxn modelId="{D4311EAF-3884-4FAB-A397-B491F896DE88}" type="presOf" srcId="{4B022B78-C6A4-43B7-BC48-90C861BD264E}" destId="{92E15EC2-3A66-437E-8081-B37C53418BD3}" srcOrd="0" destOrd="4" presId="urn:microsoft.com/office/officeart/2005/8/layout/vList2"/>
    <dgm:cxn modelId="{6B2B3CB3-534A-43E0-8403-C2BFD109DDD7}" type="presOf" srcId="{184DE3F0-E2FF-44F1-AC95-4AAE733E7050}" destId="{92E15EC2-3A66-437E-8081-B37C53418BD3}" srcOrd="0" destOrd="15" presId="urn:microsoft.com/office/officeart/2005/8/layout/vList2"/>
    <dgm:cxn modelId="{F9ADA8C2-169B-4980-94CC-1CE330AE4837}" type="presOf" srcId="{2E8CC7E2-7162-477A-8DBE-6435B400AA1D}" destId="{92E15EC2-3A66-437E-8081-B37C53418BD3}" srcOrd="0" destOrd="1" presId="urn:microsoft.com/office/officeart/2005/8/layout/vList2"/>
    <dgm:cxn modelId="{CF88A1CA-42D8-4075-965F-36A7A9C79C1E}" srcId="{D86D676A-2522-476C-91A7-703FC23F9727}" destId="{2E8CC7E2-7162-477A-8DBE-6435B400AA1D}" srcOrd="1" destOrd="0" parTransId="{DFADD2CC-AA4D-4B95-AEF8-98015FD10E00}" sibTransId="{FE201302-0955-403B-B69E-1DABC336B1B1}"/>
    <dgm:cxn modelId="{BA544AD6-2DE8-4AAE-94A1-0877E140EAC8}" srcId="{D86D676A-2522-476C-91A7-703FC23F9727}" destId="{78ED860F-7880-4C5E-BDE1-978DBF3B4706}" srcOrd="7" destOrd="0" parTransId="{B6E4867B-F32C-496D-B4D4-B54CF6F0AC77}" sibTransId="{1EF518CE-4F78-468B-AD47-8BED12284AD7}"/>
    <dgm:cxn modelId="{5180DDDA-2B18-44B6-BB4B-4A397A7FC774}" srcId="{12B42B9A-1D4A-4524-9996-B699C6C2F58A}" destId="{5BA810E9-A060-4214-B73B-B237CCD6AF50}" srcOrd="1" destOrd="0" parTransId="{8802AB42-430B-4C63-933A-69A8BEE73EC1}" sibTransId="{1A8B03C2-C3CA-4E6E-8285-F539FD67DFB0}"/>
    <dgm:cxn modelId="{201C9CE5-E068-4A6C-80F8-9E3F3986ECB8}" srcId="{D86D676A-2522-476C-91A7-703FC23F9727}" destId="{F6E07F5D-5C31-42AC-A48F-B6DB8A912ED6}" srcOrd="6" destOrd="0" parTransId="{EAF45008-3A91-4C90-B3AC-F91BFA18D6A8}" sibTransId="{47CE5CE2-F5C8-42D1-BB38-6FD58369C090}"/>
    <dgm:cxn modelId="{AA3E39E7-5130-4C5D-B10E-E0685046ACF1}" srcId="{78ED860F-7880-4C5E-BDE1-978DBF3B4706}" destId="{184DE3F0-E2FF-44F1-AC95-4AAE733E7050}" srcOrd="1" destOrd="0" parTransId="{6B994A9D-E835-44E6-8B60-8FD99F7D67FD}" sibTransId="{ACC2551E-C7A6-4938-90BA-4BBB972FB429}"/>
    <dgm:cxn modelId="{4568DCEA-2824-452D-8796-A2CC0C6099DA}" type="presOf" srcId="{BBB75DB4-822A-4334-A618-BEA6516AA93F}" destId="{92E15EC2-3A66-437E-8081-B37C53418BD3}" srcOrd="0" destOrd="6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662C65F8-DAA5-4F61-97A2-572E89B534FA}" srcId="{4B022B78-C6A4-43B7-BC48-90C861BD264E}" destId="{82F6BFAC-403F-4DA5-9880-3508A8F24213}" srcOrd="2" destOrd="0" parTransId="{FC8D83AF-F6A6-42A2-BDE2-680D45D2A12B}" sibTransId="{95622B2B-4C28-4DBC-BAA6-A95B14E9F23F}"/>
    <dgm:cxn modelId="{98B355FC-62A6-4A60-9D40-506AC05B198E}" type="presOf" srcId="{F3D48C7C-07A8-4884-A52F-9C745D148EAE}" destId="{92E15EC2-3A66-437E-8081-B37C53418BD3}" srcOrd="0" destOrd="14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Customer segment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Who Is on the Rise/Fall?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96F91642-3F80-47E5-A449-9BDFA3E62E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Track market trends to identify </a:t>
          </a:r>
          <a:r>
            <a:rPr lang="en-US" b="1"/>
            <a:t>emerging competitors</a:t>
          </a:r>
          <a:r>
            <a:rPr lang="en-US"/>
            <a:t> gaining market share.</a:t>
          </a:r>
        </a:p>
      </dgm:t>
    </dgm:pt>
    <dgm:pt modelId="{D26FFB79-099F-44D8-ABDD-9EC5D8C40D88}" type="parTrans" cxnId="{39856BEB-0DC2-4ABB-B1F5-F7A9290315FE}">
      <dgm:prSet/>
      <dgm:spPr/>
      <dgm:t>
        <a:bodyPr/>
        <a:lstStyle/>
        <a:p>
          <a:endParaRPr lang="en-US"/>
        </a:p>
      </dgm:t>
    </dgm:pt>
    <dgm:pt modelId="{E9FA26A6-051D-4793-A4CA-95CADD3E74F2}" type="sibTrans" cxnId="{39856BEB-0DC2-4ABB-B1F5-F7A9290315FE}">
      <dgm:prSet/>
      <dgm:spPr/>
      <dgm:t>
        <a:bodyPr/>
        <a:lstStyle/>
        <a:p>
          <a:endParaRPr lang="en-US"/>
        </a:p>
      </dgm:t>
    </dgm:pt>
    <dgm:pt modelId="{155FC770-303D-4CFF-A9AB-71CF20408E6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Spot declining competitors struggling with outdated business models or poor adaptability.</a:t>
          </a:r>
        </a:p>
      </dgm:t>
    </dgm:pt>
    <dgm:pt modelId="{98D187A9-0F46-4E82-9D05-0DE50E34B342}" type="parTrans" cxnId="{BA17B626-6F20-4F22-AA42-5803DDDC8DAC}">
      <dgm:prSet/>
      <dgm:spPr/>
      <dgm:t>
        <a:bodyPr/>
        <a:lstStyle/>
        <a:p>
          <a:endParaRPr lang="en-US"/>
        </a:p>
      </dgm:t>
    </dgm:pt>
    <dgm:pt modelId="{9DDCDBFB-C40B-49D1-95E0-A3815052E806}" type="sibTrans" cxnId="{BA17B626-6F20-4F22-AA42-5803DDDC8DAC}">
      <dgm:prSet/>
      <dgm:spPr/>
      <dgm:t>
        <a:bodyPr/>
        <a:lstStyle/>
        <a:p>
          <a:endParaRPr lang="en-US"/>
        </a:p>
      </dgm:t>
    </dgm:pt>
    <dgm:pt modelId="{372060CA-6AAB-4B73-9444-2869AACC44F5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Do They Do Their Marketing?</a:t>
          </a:r>
          <a:endParaRPr lang="en-US" dirty="0"/>
        </a:p>
      </dgm:t>
    </dgm:pt>
    <dgm:pt modelId="{A2B254D7-EF5C-4550-9336-4E6DA612B76B}" type="parTrans" cxnId="{A9E31406-44B0-4EFE-9D07-1CF77B99BFF6}">
      <dgm:prSet/>
      <dgm:spPr/>
      <dgm:t>
        <a:bodyPr/>
        <a:lstStyle/>
        <a:p>
          <a:endParaRPr lang="en-US"/>
        </a:p>
      </dgm:t>
    </dgm:pt>
    <dgm:pt modelId="{2E064BC8-8EB7-44DE-8277-A83FE876C8CB}" type="sibTrans" cxnId="{A9E31406-44B0-4EFE-9D07-1CF77B99BFF6}">
      <dgm:prSet/>
      <dgm:spPr/>
      <dgm:t>
        <a:bodyPr/>
        <a:lstStyle/>
        <a:p>
          <a:endParaRPr lang="en-US"/>
        </a:p>
      </dgm:t>
    </dgm:pt>
    <dgm:pt modelId="{47B94557-8D36-4FD4-B8AF-41E3EE79B6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Study their marketing channels:</a:t>
          </a:r>
        </a:p>
      </dgm:t>
    </dgm:pt>
    <dgm:pt modelId="{68621DFB-F353-4557-AC01-7CBF41400B92}" type="parTrans" cxnId="{9F8935AA-98DD-450C-B27F-DDB787F19547}">
      <dgm:prSet/>
      <dgm:spPr/>
      <dgm:t>
        <a:bodyPr/>
        <a:lstStyle/>
        <a:p>
          <a:endParaRPr lang="en-US"/>
        </a:p>
      </dgm:t>
    </dgm:pt>
    <dgm:pt modelId="{8418549D-E78D-4E8B-A4D4-AE4FE4B92549}" type="sibTrans" cxnId="{9F8935AA-98DD-450C-B27F-DDB787F19547}">
      <dgm:prSet/>
      <dgm:spPr/>
      <dgm:t>
        <a:bodyPr/>
        <a:lstStyle/>
        <a:p>
          <a:endParaRPr lang="en-US"/>
        </a:p>
      </dgm:t>
    </dgm:pt>
    <dgm:pt modelId="{A3434E1D-12C0-483A-973E-89EFCCA060D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Social media, search engine ads, partnerships, or events.</a:t>
          </a:r>
        </a:p>
      </dgm:t>
    </dgm:pt>
    <dgm:pt modelId="{5736FD37-94E1-4F51-829B-D6A64A2EC2C7}" type="parTrans" cxnId="{679B374C-7804-448F-8116-35978C1099E5}">
      <dgm:prSet/>
      <dgm:spPr/>
      <dgm:t>
        <a:bodyPr/>
        <a:lstStyle/>
        <a:p>
          <a:endParaRPr lang="en-US"/>
        </a:p>
      </dgm:t>
    </dgm:pt>
    <dgm:pt modelId="{F3CEA251-673B-4BB6-8966-4BE052B292CD}" type="sibTrans" cxnId="{679B374C-7804-448F-8116-35978C1099E5}">
      <dgm:prSet/>
      <dgm:spPr/>
      <dgm:t>
        <a:bodyPr/>
        <a:lstStyle/>
        <a:p>
          <a:endParaRPr lang="en-US"/>
        </a:p>
      </dgm:t>
    </dgm:pt>
    <dgm:pt modelId="{964D258C-4B59-4D1A-9D4C-76CD91F675B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Branding and messaging strategies (tone, focus, appeal).</a:t>
          </a:r>
        </a:p>
      </dgm:t>
    </dgm:pt>
    <dgm:pt modelId="{8F0728E4-FDDA-4AF5-9BA8-261E1D19B9BE}" type="parTrans" cxnId="{05086A90-2FE1-4758-8AA1-6B299914C04E}">
      <dgm:prSet/>
      <dgm:spPr/>
      <dgm:t>
        <a:bodyPr/>
        <a:lstStyle/>
        <a:p>
          <a:endParaRPr lang="en-US"/>
        </a:p>
      </dgm:t>
    </dgm:pt>
    <dgm:pt modelId="{82EC6923-DE17-485C-9231-EAE568D52501}" type="sibTrans" cxnId="{05086A90-2FE1-4758-8AA1-6B299914C04E}">
      <dgm:prSet/>
      <dgm:spPr/>
      <dgm:t>
        <a:bodyPr/>
        <a:lstStyle/>
        <a:p>
          <a:endParaRPr lang="en-US"/>
        </a:p>
      </dgm:t>
    </dgm:pt>
    <dgm:pt modelId="{9E2EE2FE-10CF-4193-B0C5-BB16FE60BBB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Potential New Competitors?</a:t>
          </a:r>
          <a:endParaRPr lang="en-US" dirty="0"/>
        </a:p>
      </dgm:t>
    </dgm:pt>
    <dgm:pt modelId="{F11087A3-ACE0-4E6B-9D29-FA66C758AECD}" type="parTrans" cxnId="{4B8CAA9D-2D3C-44A3-B43C-99891D9837D3}">
      <dgm:prSet/>
      <dgm:spPr/>
      <dgm:t>
        <a:bodyPr/>
        <a:lstStyle/>
        <a:p>
          <a:endParaRPr lang="en-US"/>
        </a:p>
      </dgm:t>
    </dgm:pt>
    <dgm:pt modelId="{0E6A92D2-B869-4AD9-9A0F-88A85B2B8DFF}" type="sibTrans" cxnId="{4B8CAA9D-2D3C-44A3-B43C-99891D9837D3}">
      <dgm:prSet/>
      <dgm:spPr/>
      <dgm:t>
        <a:bodyPr/>
        <a:lstStyle/>
        <a:p>
          <a:endParaRPr lang="en-US"/>
        </a:p>
      </dgm:t>
    </dgm:pt>
    <dgm:pt modelId="{678F6C68-CAE4-4109-B24B-05AAB84D9E2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Anticipate entrants from:</a:t>
          </a:r>
        </a:p>
      </dgm:t>
    </dgm:pt>
    <dgm:pt modelId="{4044AD89-C1B0-402E-A241-FC9096A83693}" type="parTrans" cxnId="{2FCF00AC-753E-4A5B-AB92-34610317BFDB}">
      <dgm:prSet/>
      <dgm:spPr/>
      <dgm:t>
        <a:bodyPr/>
        <a:lstStyle/>
        <a:p>
          <a:endParaRPr lang="en-US"/>
        </a:p>
      </dgm:t>
    </dgm:pt>
    <dgm:pt modelId="{CB8B2E66-12C9-4CC6-A2EA-7CC07277FFB9}" type="sibTrans" cxnId="{2FCF00AC-753E-4A5B-AB92-34610317BFDB}">
      <dgm:prSet/>
      <dgm:spPr/>
      <dgm:t>
        <a:bodyPr/>
        <a:lstStyle/>
        <a:p>
          <a:endParaRPr lang="en-US"/>
        </a:p>
      </dgm:t>
    </dgm:pt>
    <dgm:pt modelId="{20284B57-2A9A-4CFE-9C30-73D9D5E1C3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Adjacent industries diversifying into your space.</a:t>
          </a:r>
        </a:p>
      </dgm:t>
    </dgm:pt>
    <dgm:pt modelId="{9C46BC9D-380F-4AC7-ACE0-809A817D8733}" type="parTrans" cxnId="{E9DD88AB-B32D-4C9F-872E-91CF9BDBC48F}">
      <dgm:prSet/>
      <dgm:spPr/>
      <dgm:t>
        <a:bodyPr/>
        <a:lstStyle/>
        <a:p>
          <a:endParaRPr lang="en-US"/>
        </a:p>
      </dgm:t>
    </dgm:pt>
    <dgm:pt modelId="{A78F9995-81A5-4879-9FEF-5AC41B3C3618}" type="sibTrans" cxnId="{E9DD88AB-B32D-4C9F-872E-91CF9BDBC48F}">
      <dgm:prSet/>
      <dgm:spPr/>
      <dgm:t>
        <a:bodyPr/>
        <a:lstStyle/>
        <a:p>
          <a:endParaRPr lang="en-US"/>
        </a:p>
      </dgm:t>
    </dgm:pt>
    <dgm:pt modelId="{7352BD86-44BA-4E9E-B619-3EE1E5BAB48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Startups with disruptive innovations.</a:t>
          </a:r>
        </a:p>
      </dgm:t>
    </dgm:pt>
    <dgm:pt modelId="{73D4F8F3-7C9B-4284-9CB7-E142F22797E0}" type="parTrans" cxnId="{5ADBA267-A406-4BC1-9998-234E76D38485}">
      <dgm:prSet/>
      <dgm:spPr/>
      <dgm:t>
        <a:bodyPr/>
        <a:lstStyle/>
        <a:p>
          <a:endParaRPr lang="en-US"/>
        </a:p>
      </dgm:t>
    </dgm:pt>
    <dgm:pt modelId="{4C77D619-DF4C-46F1-8834-A70FD5E98BA8}" type="sibTrans" cxnId="{5ADBA267-A406-4BC1-9998-234E76D38485}">
      <dgm:prSet/>
      <dgm:spPr/>
      <dgm:t>
        <a:bodyPr/>
        <a:lstStyle/>
        <a:p>
          <a:endParaRPr lang="en-US"/>
        </a:p>
      </dgm:t>
    </dgm:pt>
    <dgm:pt modelId="{8C930B88-D55C-46D8-B9BF-2D8271673D2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Global players entering your local market.</a:t>
          </a:r>
        </a:p>
      </dgm:t>
    </dgm:pt>
    <dgm:pt modelId="{1A28FB06-DD66-487B-B198-7CE19369B105}" type="parTrans" cxnId="{147F0159-7470-4338-ABD5-DAAF51E98B99}">
      <dgm:prSet/>
      <dgm:spPr/>
      <dgm:t>
        <a:bodyPr/>
        <a:lstStyle/>
        <a:p>
          <a:endParaRPr lang="en-US"/>
        </a:p>
      </dgm:t>
    </dgm:pt>
    <dgm:pt modelId="{5039C534-7B8D-4AF7-926D-743557068D78}" type="sibTrans" cxnId="{147F0159-7470-4338-ABD5-DAAF51E98B99}">
      <dgm:prSet/>
      <dgm:spPr/>
      <dgm:t>
        <a:bodyPr/>
        <a:lstStyle/>
        <a:p>
          <a:endParaRPr lang="en-US"/>
        </a:p>
      </dgm:t>
    </dgm:pt>
    <dgm:pt modelId="{AB51E648-63B2-4B9B-903F-20E27E519C6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Do I Succeed in Competition with My Competitors?</a:t>
          </a:r>
          <a:endParaRPr lang="en-US" dirty="0"/>
        </a:p>
      </dgm:t>
    </dgm:pt>
    <dgm:pt modelId="{4584206D-019D-4134-B398-A83380047E0A}" type="parTrans" cxnId="{16C78182-DDF5-456B-B3AF-845BEF2A0E4A}">
      <dgm:prSet/>
      <dgm:spPr/>
      <dgm:t>
        <a:bodyPr/>
        <a:lstStyle/>
        <a:p>
          <a:endParaRPr lang="en-US"/>
        </a:p>
      </dgm:t>
    </dgm:pt>
    <dgm:pt modelId="{DE5B4D8A-8A2F-41FD-9F70-F7C53C01854E}" type="sibTrans" cxnId="{16C78182-DDF5-456B-B3AF-845BEF2A0E4A}">
      <dgm:prSet/>
      <dgm:spPr/>
      <dgm:t>
        <a:bodyPr/>
        <a:lstStyle/>
        <a:p>
          <a:endParaRPr lang="en-US"/>
        </a:p>
      </dgm:t>
    </dgm:pt>
    <dgm:pt modelId="{1EB22CA5-6626-4347-A55E-D279921284C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Focus on your </a:t>
          </a:r>
          <a:r>
            <a:rPr lang="en-US" b="1" dirty="0"/>
            <a:t>unique value proposition</a:t>
          </a:r>
          <a:r>
            <a:rPr lang="en-US" dirty="0"/>
            <a:t>.</a:t>
          </a:r>
        </a:p>
      </dgm:t>
    </dgm:pt>
    <dgm:pt modelId="{79373631-861F-4981-8D0A-59DA0C8BD513}" type="parTrans" cxnId="{40EC81BE-78B2-4A61-B164-B6BE26D30769}">
      <dgm:prSet/>
      <dgm:spPr/>
      <dgm:t>
        <a:bodyPr/>
        <a:lstStyle/>
        <a:p>
          <a:endParaRPr lang="en-US"/>
        </a:p>
      </dgm:t>
    </dgm:pt>
    <dgm:pt modelId="{48EB6B99-EE98-4F93-BBCF-2757F9C0BEBE}" type="sibTrans" cxnId="{40EC81BE-78B2-4A61-B164-B6BE26D30769}">
      <dgm:prSet/>
      <dgm:spPr/>
      <dgm:t>
        <a:bodyPr/>
        <a:lstStyle/>
        <a:p>
          <a:endParaRPr lang="en-US"/>
        </a:p>
      </dgm:t>
    </dgm:pt>
    <dgm:pt modelId="{2538CA8D-3467-491D-8235-3FF06D7515C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Build </a:t>
          </a:r>
          <a:r>
            <a:rPr lang="en-US" b="1"/>
            <a:t>customer loyalty</a:t>
          </a:r>
          <a:r>
            <a:rPr lang="en-US"/>
            <a:t> with exceptional service and engagement.</a:t>
          </a:r>
        </a:p>
      </dgm:t>
    </dgm:pt>
    <dgm:pt modelId="{9B224025-3B72-422C-90B1-3ECF3B237A2A}" type="parTrans" cxnId="{13AE6994-B8FE-4749-BCA4-2D3037EFEEDE}">
      <dgm:prSet/>
      <dgm:spPr/>
      <dgm:t>
        <a:bodyPr/>
        <a:lstStyle/>
        <a:p>
          <a:endParaRPr lang="en-US"/>
        </a:p>
      </dgm:t>
    </dgm:pt>
    <dgm:pt modelId="{E1DB6B50-B407-429E-872A-85CF240A393A}" type="sibTrans" cxnId="{13AE6994-B8FE-4749-BCA4-2D3037EFEEDE}">
      <dgm:prSet/>
      <dgm:spPr/>
      <dgm:t>
        <a:bodyPr/>
        <a:lstStyle/>
        <a:p>
          <a:endParaRPr lang="en-US"/>
        </a:p>
      </dgm:t>
    </dgm:pt>
    <dgm:pt modelId="{2C87645A-1228-48CD-96C9-B42928587C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Innovate consistently to stay ahead of trends.</a:t>
          </a:r>
        </a:p>
      </dgm:t>
    </dgm:pt>
    <dgm:pt modelId="{534BC6B0-0E2F-4DAF-B54E-25CA49716DDC}" type="parTrans" cxnId="{962898BB-2A6D-4F1D-9F13-4122D6438A16}">
      <dgm:prSet/>
      <dgm:spPr/>
      <dgm:t>
        <a:bodyPr/>
        <a:lstStyle/>
        <a:p>
          <a:endParaRPr lang="en-US"/>
        </a:p>
      </dgm:t>
    </dgm:pt>
    <dgm:pt modelId="{1E31E366-5CA9-4678-9CFD-9B251B126D9E}" type="sibTrans" cxnId="{962898BB-2A6D-4F1D-9F13-4122D6438A16}">
      <dgm:prSet/>
      <dgm:spPr/>
      <dgm:t>
        <a:bodyPr/>
        <a:lstStyle/>
        <a:p>
          <a:endParaRPr lang="en-US"/>
        </a:p>
      </dgm:t>
    </dgm:pt>
    <dgm:pt modelId="{FCF657C7-7E6C-4793-AA75-55DC8D2C6BD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Optimize pricing and cost-efficiency.</a:t>
          </a:r>
        </a:p>
      </dgm:t>
    </dgm:pt>
    <dgm:pt modelId="{71087988-D5A7-4581-A2D3-498EAE1BD7FA}" type="parTrans" cxnId="{332321DD-1E05-4CF6-8928-0CDF93D20ECE}">
      <dgm:prSet/>
      <dgm:spPr/>
      <dgm:t>
        <a:bodyPr/>
        <a:lstStyle/>
        <a:p>
          <a:endParaRPr lang="en-US"/>
        </a:p>
      </dgm:t>
    </dgm:pt>
    <dgm:pt modelId="{BE9419EE-77C9-41B9-A208-BDEA9CE8F347}" type="sibTrans" cxnId="{332321DD-1E05-4CF6-8928-0CDF93D20ECE}">
      <dgm:prSet/>
      <dgm:spPr/>
      <dgm:t>
        <a:bodyPr/>
        <a:lstStyle/>
        <a:p>
          <a:endParaRPr lang="en-US"/>
        </a:p>
      </dgm:t>
    </dgm:pt>
    <dgm:pt modelId="{4FAAE6A1-5231-410B-9D47-3C9C7194AD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Leverage data-driven marketing to target the right audience effectively.</a:t>
          </a:r>
        </a:p>
      </dgm:t>
    </dgm:pt>
    <dgm:pt modelId="{6B759B11-4937-47A5-85F5-34C2CEB0D5C5}" type="parTrans" cxnId="{94553DEB-6C09-482F-A2D8-E3EC7161969F}">
      <dgm:prSet/>
      <dgm:spPr/>
      <dgm:t>
        <a:bodyPr/>
        <a:lstStyle/>
        <a:p>
          <a:endParaRPr lang="en-US"/>
        </a:p>
      </dgm:t>
    </dgm:pt>
    <dgm:pt modelId="{E3C8FE9A-E6E2-402E-B82D-F610EACE7D85}" type="sibTrans" cxnId="{94553DEB-6C09-482F-A2D8-E3EC7161969F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0D842802-3D0A-4D17-86F6-4E12F2CC09C3}" type="presOf" srcId="{47B94557-8D36-4FD4-B8AF-41E3EE79B63C}" destId="{92E15EC2-3A66-437E-8081-B37C53418BD3}" srcOrd="0" destOrd="4" presId="urn:microsoft.com/office/officeart/2005/8/layout/vList2"/>
    <dgm:cxn modelId="{FCC89B03-38E0-4DF8-8996-DC7E61082F1D}" type="presOf" srcId="{7352BD86-44BA-4E9E-B619-3EE1E5BAB48D}" destId="{92E15EC2-3A66-437E-8081-B37C53418BD3}" srcOrd="0" destOrd="10" presId="urn:microsoft.com/office/officeart/2005/8/layout/vList2"/>
    <dgm:cxn modelId="{A9E31406-44B0-4EFE-9D07-1CF77B99BFF6}" srcId="{D86D676A-2522-476C-91A7-703FC23F9727}" destId="{372060CA-6AAB-4B73-9444-2869AACC44F5}" srcOrd="3" destOrd="0" parTransId="{A2B254D7-EF5C-4550-9336-4E6DA612B76B}" sibTransId="{2E064BC8-8EB7-44DE-8277-A83FE876C8CB}"/>
    <dgm:cxn modelId="{F94D2D0D-18DD-4A4B-8561-C3171E44BB29}" type="presOf" srcId="{155FC770-303D-4CFF-A9AB-71CF20408E60}" destId="{92E15EC2-3A66-437E-8081-B37C53418BD3}" srcOrd="0" destOrd="2" presId="urn:microsoft.com/office/officeart/2005/8/layout/vList2"/>
    <dgm:cxn modelId="{8A76B80D-2ADC-492F-A507-E35D8E0988AE}" type="presOf" srcId="{2538CA8D-3467-491D-8235-3FF06D7515C0}" destId="{92E15EC2-3A66-437E-8081-B37C53418BD3}" srcOrd="0" destOrd="14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3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BA17B626-6F20-4F22-AA42-5803DDDC8DAC}" srcId="{D86D676A-2522-476C-91A7-703FC23F9727}" destId="{155FC770-303D-4CFF-A9AB-71CF20408E60}" srcOrd="2" destOrd="0" parTransId="{98D187A9-0F46-4E82-9D05-0DE50E34B342}" sibTransId="{9DDCDBFB-C40B-49D1-95E0-A3815052E806}"/>
    <dgm:cxn modelId="{61206843-2DA2-453A-BA72-9F7BE36ADFBB}" type="presOf" srcId="{1EB22CA5-6626-4347-A55E-D279921284CD}" destId="{92E15EC2-3A66-437E-8081-B37C53418BD3}" srcOrd="0" destOrd="13" presId="urn:microsoft.com/office/officeart/2005/8/layout/vList2"/>
    <dgm:cxn modelId="{0C4E5144-2982-494C-B696-A5B2257ADB0A}" type="presOf" srcId="{96F91642-3F80-47E5-A449-9BDFA3E62E19}" destId="{92E15EC2-3A66-437E-8081-B37C53418BD3}" srcOrd="0" destOrd="1" presId="urn:microsoft.com/office/officeart/2005/8/layout/vList2"/>
    <dgm:cxn modelId="{679B374C-7804-448F-8116-35978C1099E5}" srcId="{47B94557-8D36-4FD4-B8AF-41E3EE79B63C}" destId="{A3434E1D-12C0-483A-973E-89EFCCA060D2}" srcOrd="0" destOrd="0" parTransId="{5736FD37-94E1-4F51-829B-D6A64A2EC2C7}" sibTransId="{F3CEA251-673B-4BB6-8966-4BE052B292CD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147F0159-7470-4338-ABD5-DAAF51E98B99}" srcId="{678F6C68-CAE4-4109-B24B-05AAB84D9E2C}" destId="{8C930B88-D55C-46D8-B9BF-2D8271673D20}" srcOrd="2" destOrd="0" parTransId="{1A28FB06-DD66-487B-B198-7CE19369B105}" sibTransId="{5039C534-7B8D-4AF7-926D-743557068D78}"/>
    <dgm:cxn modelId="{5ADBA267-A406-4BC1-9998-234E76D38485}" srcId="{678F6C68-CAE4-4109-B24B-05AAB84D9E2C}" destId="{7352BD86-44BA-4E9E-B619-3EE1E5BAB48D}" srcOrd="1" destOrd="0" parTransId="{73D4F8F3-7C9B-4284-9CB7-E142F22797E0}" sibTransId="{4C77D619-DF4C-46F1-8834-A70FD5E98BA8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16C78182-DDF5-456B-B3AF-845BEF2A0E4A}" srcId="{D86D676A-2522-476C-91A7-703FC23F9727}" destId="{AB51E648-63B2-4B9B-903F-20E27E519C67}" srcOrd="7" destOrd="0" parTransId="{4584206D-019D-4134-B398-A83380047E0A}" sibTransId="{DE5B4D8A-8A2F-41FD-9F70-F7C53C01854E}"/>
    <dgm:cxn modelId="{5589D085-D389-4858-AABA-FC5AA3EF0004}" type="presOf" srcId="{E685923F-AF5F-43A1-9614-C558E5679314}" destId="{92E15EC2-3A66-437E-8081-B37C53418BD3}" srcOrd="0" destOrd="18" presId="urn:microsoft.com/office/officeart/2005/8/layout/vList2"/>
    <dgm:cxn modelId="{05086A90-2FE1-4758-8AA1-6B299914C04E}" srcId="{47B94557-8D36-4FD4-B8AF-41E3EE79B63C}" destId="{964D258C-4B59-4D1A-9D4C-76CD91F675BF}" srcOrd="1" destOrd="0" parTransId="{8F0728E4-FDDA-4AF5-9BA8-261E1D19B9BE}" sibTransId="{82EC6923-DE17-485C-9231-EAE568D52501}"/>
    <dgm:cxn modelId="{13AE6994-B8FE-4749-BCA4-2D3037EFEEDE}" srcId="{D86D676A-2522-476C-91A7-703FC23F9727}" destId="{2538CA8D-3467-491D-8235-3FF06D7515C0}" srcOrd="9" destOrd="0" parTransId="{9B224025-3B72-422C-90B1-3ECF3B237A2A}" sibTransId="{E1DB6B50-B407-429E-872A-85CF240A393A}"/>
    <dgm:cxn modelId="{46887C98-2CC5-4442-B121-9A740AEAFA01}" type="presOf" srcId="{AB51E648-63B2-4B9B-903F-20E27E519C67}" destId="{92E15EC2-3A66-437E-8081-B37C53418BD3}" srcOrd="0" destOrd="12" presId="urn:microsoft.com/office/officeart/2005/8/layout/vList2"/>
    <dgm:cxn modelId="{4B8CAA9D-2D3C-44A3-B43C-99891D9837D3}" srcId="{D86D676A-2522-476C-91A7-703FC23F9727}" destId="{9E2EE2FE-10CF-4193-B0C5-BB16FE60BBB4}" srcOrd="5" destOrd="0" parTransId="{F11087A3-ACE0-4E6B-9D29-FA66C758AECD}" sibTransId="{0E6A92D2-B869-4AD9-9A0F-88A85B2B8DFF}"/>
    <dgm:cxn modelId="{6010F7A4-3CF7-4DB2-B1F8-E2ABC95E3D37}" type="presOf" srcId="{372060CA-6AAB-4B73-9444-2869AACC44F5}" destId="{92E15EC2-3A66-437E-8081-B37C53418BD3}" srcOrd="0" destOrd="3" presId="urn:microsoft.com/office/officeart/2005/8/layout/vList2"/>
    <dgm:cxn modelId="{4E4C58A8-F229-4486-8E32-ECACBAF6DF84}" type="presOf" srcId="{4FAAE6A1-5231-410B-9D47-3C9C7194AD5D}" destId="{92E15EC2-3A66-437E-8081-B37C53418BD3}" srcOrd="0" destOrd="17" presId="urn:microsoft.com/office/officeart/2005/8/layout/vList2"/>
    <dgm:cxn modelId="{0EB8C5A8-24EB-4673-AC53-D176A282B075}" type="presOf" srcId="{678F6C68-CAE4-4109-B24B-05AAB84D9E2C}" destId="{92E15EC2-3A66-437E-8081-B37C53418BD3}" srcOrd="0" destOrd="8" presId="urn:microsoft.com/office/officeart/2005/8/layout/vList2"/>
    <dgm:cxn modelId="{9F8935AA-98DD-450C-B27F-DDB787F19547}" srcId="{D86D676A-2522-476C-91A7-703FC23F9727}" destId="{47B94557-8D36-4FD4-B8AF-41E3EE79B63C}" srcOrd="4" destOrd="0" parTransId="{68621DFB-F353-4557-AC01-7CBF41400B92}" sibTransId="{8418549D-E78D-4E8B-A4D4-AE4FE4B92549}"/>
    <dgm:cxn modelId="{4C0E7AAB-BEA4-4A4E-812A-ACFF1047970B}" type="presOf" srcId="{2C87645A-1228-48CD-96C9-B42928587C63}" destId="{92E15EC2-3A66-437E-8081-B37C53418BD3}" srcOrd="0" destOrd="15" presId="urn:microsoft.com/office/officeart/2005/8/layout/vList2"/>
    <dgm:cxn modelId="{E9DD88AB-B32D-4C9F-872E-91CF9BDBC48F}" srcId="{678F6C68-CAE4-4109-B24B-05AAB84D9E2C}" destId="{20284B57-2A9A-4CFE-9C30-73D9D5E1C352}" srcOrd="0" destOrd="0" parTransId="{9C46BC9D-380F-4AC7-ACE0-809A817D8733}" sibTransId="{A78F9995-81A5-4879-9FEF-5AC41B3C3618}"/>
    <dgm:cxn modelId="{2FCF00AC-753E-4A5B-AB92-34610317BFDB}" srcId="{D86D676A-2522-476C-91A7-703FC23F9727}" destId="{678F6C68-CAE4-4109-B24B-05AAB84D9E2C}" srcOrd="6" destOrd="0" parTransId="{4044AD89-C1B0-402E-A241-FC9096A83693}" sibTransId="{CB8B2E66-12C9-4CC6-A2EA-7CC07277FFB9}"/>
    <dgm:cxn modelId="{C0E2B3B6-976C-4484-A3A2-8C5C57F934AC}" type="presOf" srcId="{9E2EE2FE-10CF-4193-B0C5-BB16FE60BBB4}" destId="{92E15EC2-3A66-437E-8081-B37C53418BD3}" srcOrd="0" destOrd="7" presId="urn:microsoft.com/office/officeart/2005/8/layout/vList2"/>
    <dgm:cxn modelId="{962898BB-2A6D-4F1D-9F13-4122D6438A16}" srcId="{D86D676A-2522-476C-91A7-703FC23F9727}" destId="{2C87645A-1228-48CD-96C9-B42928587C63}" srcOrd="10" destOrd="0" parTransId="{534BC6B0-0E2F-4DAF-B54E-25CA49716DDC}" sibTransId="{1E31E366-5CA9-4678-9CFD-9B251B126D9E}"/>
    <dgm:cxn modelId="{40EC81BE-78B2-4A61-B164-B6BE26D30769}" srcId="{D86D676A-2522-476C-91A7-703FC23F9727}" destId="{1EB22CA5-6626-4347-A55E-D279921284CD}" srcOrd="8" destOrd="0" parTransId="{79373631-861F-4981-8D0A-59DA0C8BD513}" sibTransId="{48EB6B99-EE98-4F93-BBCF-2757F9C0BEBE}"/>
    <dgm:cxn modelId="{4FF334CD-4C5B-4DD2-9D87-B5CA6F9A186E}" type="presOf" srcId="{20284B57-2A9A-4CFE-9C30-73D9D5E1C352}" destId="{92E15EC2-3A66-437E-8081-B37C53418BD3}" srcOrd="0" destOrd="9" presId="urn:microsoft.com/office/officeart/2005/8/layout/vList2"/>
    <dgm:cxn modelId="{F10445D9-D1E5-4AA0-AD35-A5E4D858ACC0}" type="presOf" srcId="{FCF657C7-7E6C-4793-AA75-55DC8D2C6BD3}" destId="{92E15EC2-3A66-437E-8081-B37C53418BD3}" srcOrd="0" destOrd="16" presId="urn:microsoft.com/office/officeart/2005/8/layout/vList2"/>
    <dgm:cxn modelId="{332321DD-1E05-4CF6-8928-0CDF93D20ECE}" srcId="{D86D676A-2522-476C-91A7-703FC23F9727}" destId="{FCF657C7-7E6C-4793-AA75-55DC8D2C6BD3}" srcOrd="11" destOrd="0" parTransId="{71087988-D5A7-4581-A2D3-498EAE1BD7FA}" sibTransId="{BE9419EE-77C9-41B9-A208-BDEA9CE8F347}"/>
    <dgm:cxn modelId="{82B865E3-39EC-4B89-ABFA-7E8138BD80DF}" type="presOf" srcId="{A3434E1D-12C0-483A-973E-89EFCCA060D2}" destId="{92E15EC2-3A66-437E-8081-B37C53418BD3}" srcOrd="0" destOrd="5" presId="urn:microsoft.com/office/officeart/2005/8/layout/vList2"/>
    <dgm:cxn modelId="{94553DEB-6C09-482F-A2D8-E3EC7161969F}" srcId="{D86D676A-2522-476C-91A7-703FC23F9727}" destId="{4FAAE6A1-5231-410B-9D47-3C9C7194AD5D}" srcOrd="12" destOrd="0" parTransId="{6B759B11-4937-47A5-85F5-34C2CEB0D5C5}" sibTransId="{E3C8FE9A-E6E2-402E-B82D-F610EACE7D85}"/>
    <dgm:cxn modelId="{39856BEB-0DC2-4ABB-B1F5-F7A9290315FE}" srcId="{D86D676A-2522-476C-91A7-703FC23F9727}" destId="{96F91642-3F80-47E5-A449-9BDFA3E62E19}" srcOrd="1" destOrd="0" parTransId="{D26FFB79-099F-44D8-ABDD-9EC5D8C40D88}" sibTransId="{E9FA26A6-051D-4793-A4CA-95CADD3E74F2}"/>
    <dgm:cxn modelId="{F85136F4-0889-412E-9E85-78FD876400A6}" type="presOf" srcId="{964D258C-4B59-4D1A-9D4C-76CD91F675BF}" destId="{92E15EC2-3A66-437E-8081-B37C53418BD3}" srcOrd="0" destOrd="6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16CC23F8-C531-4F16-B6A4-E3F920B87C77}" type="presOf" srcId="{8C930B88-D55C-46D8-B9BF-2D8271673D20}" destId="{92E15EC2-3A66-437E-8081-B37C53418BD3}" srcOrd="0" destOrd="11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Market segment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How Do We Take Care of Production/Service Providing?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86A058FE-4C87-427F-831E-1DF59CD3940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Quality Assurance</a:t>
          </a:r>
          <a:r>
            <a:rPr lang="en-US"/>
            <a:t>: Ensure consistent quality of products/services through robust processes and regular audits.</a:t>
          </a:r>
        </a:p>
      </dgm:t>
    </dgm:pt>
    <dgm:pt modelId="{67F0CF7D-7A4E-47F5-9DBF-C0FB902059AE}" type="parTrans" cxnId="{88E89024-FC2A-4E53-8BBE-CFE2E3CFFB66}">
      <dgm:prSet/>
      <dgm:spPr/>
      <dgm:t>
        <a:bodyPr/>
        <a:lstStyle/>
        <a:p>
          <a:endParaRPr lang="en-US"/>
        </a:p>
      </dgm:t>
    </dgm:pt>
    <dgm:pt modelId="{19E38DD0-3FE7-43FF-9BAD-50EDDD800B2E}" type="sibTrans" cxnId="{88E89024-FC2A-4E53-8BBE-CFE2E3CFFB66}">
      <dgm:prSet/>
      <dgm:spPr/>
      <dgm:t>
        <a:bodyPr/>
        <a:lstStyle/>
        <a:p>
          <a:endParaRPr lang="en-US"/>
        </a:p>
      </dgm:t>
    </dgm:pt>
    <dgm:pt modelId="{B6F3A6CD-459B-459B-8C00-002E919B5C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Efficiency</a:t>
          </a:r>
          <a:r>
            <a:rPr lang="en-US"/>
            <a:t>: Optimize production or service delivery using lean methodologies or automation.</a:t>
          </a:r>
        </a:p>
      </dgm:t>
    </dgm:pt>
    <dgm:pt modelId="{FCC0D20D-4E99-4E95-9199-53C85D33BB69}" type="parTrans" cxnId="{070AE608-E003-4873-B1FA-E0C085AD84E9}">
      <dgm:prSet/>
      <dgm:spPr/>
      <dgm:t>
        <a:bodyPr/>
        <a:lstStyle/>
        <a:p>
          <a:endParaRPr lang="en-US"/>
        </a:p>
      </dgm:t>
    </dgm:pt>
    <dgm:pt modelId="{7F0F7B1B-D012-4BF9-8CAF-77464EEBF184}" type="sibTrans" cxnId="{070AE608-E003-4873-B1FA-E0C085AD84E9}">
      <dgm:prSet/>
      <dgm:spPr/>
      <dgm:t>
        <a:bodyPr/>
        <a:lstStyle/>
        <a:p>
          <a:endParaRPr lang="en-US"/>
        </a:p>
      </dgm:t>
    </dgm:pt>
    <dgm:pt modelId="{C7282D28-1EEF-4E23-9631-2F4E44DD031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Flexibility</a:t>
          </a:r>
          <a:r>
            <a:rPr lang="en-US"/>
            <a:t>: Adapt production/service capacity to meet changing demand.</a:t>
          </a:r>
        </a:p>
      </dgm:t>
    </dgm:pt>
    <dgm:pt modelId="{364F11D5-768F-4675-A95A-645D0C2A45CC}" type="parTrans" cxnId="{D31F6DE3-94AC-417C-AA73-AC755B34260B}">
      <dgm:prSet/>
      <dgm:spPr/>
      <dgm:t>
        <a:bodyPr/>
        <a:lstStyle/>
        <a:p>
          <a:endParaRPr lang="en-US"/>
        </a:p>
      </dgm:t>
    </dgm:pt>
    <dgm:pt modelId="{5B1C1AC2-A9CE-4880-8492-270A028896E5}" type="sibTrans" cxnId="{D31F6DE3-94AC-417C-AA73-AC755B34260B}">
      <dgm:prSet/>
      <dgm:spPr/>
      <dgm:t>
        <a:bodyPr/>
        <a:lstStyle/>
        <a:p>
          <a:endParaRPr lang="en-US"/>
        </a:p>
      </dgm:t>
    </dgm:pt>
    <dgm:pt modelId="{C9200005-A8ED-4B41-8906-0AD6E40FD75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Sustainability</a:t>
          </a:r>
          <a:r>
            <a:rPr lang="en-US"/>
            <a:t>: Incorporate eco-friendly practices to align with market expectations.</a:t>
          </a:r>
        </a:p>
      </dgm:t>
    </dgm:pt>
    <dgm:pt modelId="{CEBB5119-3A7D-46AE-BACA-5234C84D3030}" type="parTrans" cxnId="{73A0B356-64F9-41B0-9A7F-3CE86FB08681}">
      <dgm:prSet/>
      <dgm:spPr/>
      <dgm:t>
        <a:bodyPr/>
        <a:lstStyle/>
        <a:p>
          <a:endParaRPr lang="en-US"/>
        </a:p>
      </dgm:t>
    </dgm:pt>
    <dgm:pt modelId="{9BAF1CDD-3A2F-408D-A0DA-C054EA015488}" type="sibTrans" cxnId="{73A0B356-64F9-41B0-9A7F-3CE86FB08681}">
      <dgm:prSet/>
      <dgm:spPr/>
      <dgm:t>
        <a:bodyPr/>
        <a:lstStyle/>
        <a:p>
          <a:endParaRPr lang="en-US"/>
        </a:p>
      </dgm:t>
    </dgm:pt>
    <dgm:pt modelId="{ED562C4F-77F1-4F23-B11C-6DD556DCAFC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Do We Reach the Customers?</a:t>
          </a:r>
          <a:endParaRPr lang="en-US" dirty="0"/>
        </a:p>
      </dgm:t>
    </dgm:pt>
    <dgm:pt modelId="{B4A4D787-C104-406C-9E75-AE08B5757E45}" type="parTrans" cxnId="{E8CA99E3-AFA1-48D0-A1AF-9DB36BD0C86D}">
      <dgm:prSet/>
      <dgm:spPr/>
      <dgm:t>
        <a:bodyPr/>
        <a:lstStyle/>
        <a:p>
          <a:endParaRPr lang="en-US"/>
        </a:p>
      </dgm:t>
    </dgm:pt>
    <dgm:pt modelId="{20479BEE-10D6-4262-8877-DA2F6C33B8EC}" type="sibTrans" cxnId="{E8CA99E3-AFA1-48D0-A1AF-9DB36BD0C86D}">
      <dgm:prSet/>
      <dgm:spPr/>
      <dgm:t>
        <a:bodyPr/>
        <a:lstStyle/>
        <a:p>
          <a:endParaRPr lang="en-US"/>
        </a:p>
      </dgm:t>
    </dgm:pt>
    <dgm:pt modelId="{E3A970BD-CDAF-4E4F-9D7C-20AE4859DE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Marketing Channels</a:t>
          </a:r>
          <a:r>
            <a:rPr lang="en-US"/>
            <a:t>: Use a mix of online (social media, email marketing) and offline (events, print ads) channels.</a:t>
          </a:r>
        </a:p>
      </dgm:t>
    </dgm:pt>
    <dgm:pt modelId="{20A7D859-1012-45B7-BBDA-CFCE779FA4C6}" type="parTrans" cxnId="{E84C1569-49BB-44B4-99C8-A960CBC56AC0}">
      <dgm:prSet/>
      <dgm:spPr/>
      <dgm:t>
        <a:bodyPr/>
        <a:lstStyle/>
        <a:p>
          <a:endParaRPr lang="en-US"/>
        </a:p>
      </dgm:t>
    </dgm:pt>
    <dgm:pt modelId="{1B170E7F-A0FE-4AE5-B93D-7C166E0045A8}" type="sibTrans" cxnId="{E84C1569-49BB-44B4-99C8-A960CBC56AC0}">
      <dgm:prSet/>
      <dgm:spPr/>
      <dgm:t>
        <a:bodyPr/>
        <a:lstStyle/>
        <a:p>
          <a:endParaRPr lang="en-US"/>
        </a:p>
      </dgm:t>
    </dgm:pt>
    <dgm:pt modelId="{B0615990-B3FB-44D8-967B-C500D6F47D5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Direct Engagement</a:t>
          </a:r>
          <a:r>
            <a:rPr lang="en-US"/>
            <a:t>: Build relationships through customer support, loyalty programs, or personalized offers.</a:t>
          </a:r>
        </a:p>
      </dgm:t>
    </dgm:pt>
    <dgm:pt modelId="{55E2C487-3CAD-4F73-B0AB-7778B319535A}" type="parTrans" cxnId="{9ADC93FB-3EBA-4F61-9013-AE781A593959}">
      <dgm:prSet/>
      <dgm:spPr/>
      <dgm:t>
        <a:bodyPr/>
        <a:lstStyle/>
        <a:p>
          <a:endParaRPr lang="en-US"/>
        </a:p>
      </dgm:t>
    </dgm:pt>
    <dgm:pt modelId="{1885F063-A155-40AB-AFF1-C5BF43DD3B93}" type="sibTrans" cxnId="{9ADC93FB-3EBA-4F61-9013-AE781A593959}">
      <dgm:prSet/>
      <dgm:spPr/>
      <dgm:t>
        <a:bodyPr/>
        <a:lstStyle/>
        <a:p>
          <a:endParaRPr lang="en-US"/>
        </a:p>
      </dgm:t>
    </dgm:pt>
    <dgm:pt modelId="{05F503FF-550E-4684-B891-F204D39122F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Partnerships</a:t>
          </a:r>
          <a:r>
            <a:rPr lang="en-US"/>
            <a:t>: Collaborate with other brands or platforms for wider reach.</a:t>
          </a:r>
        </a:p>
      </dgm:t>
    </dgm:pt>
    <dgm:pt modelId="{DD86CF57-CE96-4474-8211-781C02805472}" type="parTrans" cxnId="{01276BCF-32A1-4503-80D8-1833F5B15933}">
      <dgm:prSet/>
      <dgm:spPr/>
      <dgm:t>
        <a:bodyPr/>
        <a:lstStyle/>
        <a:p>
          <a:endParaRPr lang="en-US"/>
        </a:p>
      </dgm:t>
    </dgm:pt>
    <dgm:pt modelId="{B3173278-20E6-473D-97A8-6661700C1597}" type="sibTrans" cxnId="{01276BCF-32A1-4503-80D8-1833F5B15933}">
      <dgm:prSet/>
      <dgm:spPr/>
      <dgm:t>
        <a:bodyPr/>
        <a:lstStyle/>
        <a:p>
          <a:endParaRPr lang="en-US"/>
        </a:p>
      </dgm:t>
    </dgm:pt>
    <dgm:pt modelId="{A29F7F23-7F7E-472F-B811-C3F0476B3AC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Make or Buy Decisions?</a:t>
          </a:r>
          <a:endParaRPr lang="en-US" dirty="0"/>
        </a:p>
      </dgm:t>
    </dgm:pt>
    <dgm:pt modelId="{CDFF8E0E-139D-403D-BEBD-30E08DDD895A}" type="parTrans" cxnId="{5CA66173-D02D-4728-A5B7-3FEFAEC74874}">
      <dgm:prSet/>
      <dgm:spPr/>
      <dgm:t>
        <a:bodyPr/>
        <a:lstStyle/>
        <a:p>
          <a:endParaRPr lang="en-US"/>
        </a:p>
      </dgm:t>
    </dgm:pt>
    <dgm:pt modelId="{DF8AA5B6-37FC-495D-903D-04C92B575A9E}" type="sibTrans" cxnId="{5CA66173-D02D-4728-A5B7-3FEFAEC74874}">
      <dgm:prSet/>
      <dgm:spPr/>
      <dgm:t>
        <a:bodyPr/>
        <a:lstStyle/>
        <a:p>
          <a:endParaRPr lang="en-US"/>
        </a:p>
      </dgm:t>
    </dgm:pt>
    <dgm:pt modelId="{B902F2ED-2E4C-4F57-B066-5C3210DACC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Make</a:t>
          </a:r>
          <a:r>
            <a:rPr lang="en-US"/>
            <a:t>:</a:t>
          </a:r>
        </a:p>
      </dgm:t>
    </dgm:pt>
    <dgm:pt modelId="{4F8E6F1A-0BB7-42C3-BC6B-8F09E0749AD6}" type="parTrans" cxnId="{7DB2EC23-61F6-42BF-8F18-F4879638E4D2}">
      <dgm:prSet/>
      <dgm:spPr/>
      <dgm:t>
        <a:bodyPr/>
        <a:lstStyle/>
        <a:p>
          <a:endParaRPr lang="en-US"/>
        </a:p>
      </dgm:t>
    </dgm:pt>
    <dgm:pt modelId="{57F302D8-9534-4095-8FBE-2D89E3A4C82C}" type="sibTrans" cxnId="{7DB2EC23-61F6-42BF-8F18-F4879638E4D2}">
      <dgm:prSet/>
      <dgm:spPr/>
      <dgm:t>
        <a:bodyPr/>
        <a:lstStyle/>
        <a:p>
          <a:endParaRPr lang="en-US"/>
        </a:p>
      </dgm:t>
    </dgm:pt>
    <dgm:pt modelId="{3D56BCCB-EE65-46A6-9153-C6799A79B9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Suitable when quality control and proprietary knowledge are critical.</a:t>
          </a:r>
        </a:p>
      </dgm:t>
    </dgm:pt>
    <dgm:pt modelId="{5B5BCA38-FF0C-452E-99C8-EFA3EB721F44}" type="parTrans" cxnId="{40D74E84-222F-4F70-9D67-61BF6A6579FD}">
      <dgm:prSet/>
      <dgm:spPr/>
      <dgm:t>
        <a:bodyPr/>
        <a:lstStyle/>
        <a:p>
          <a:endParaRPr lang="en-US"/>
        </a:p>
      </dgm:t>
    </dgm:pt>
    <dgm:pt modelId="{125E2454-BAB7-4E24-A850-5D058509A4B0}" type="sibTrans" cxnId="{40D74E84-222F-4F70-9D67-61BF6A6579FD}">
      <dgm:prSet/>
      <dgm:spPr/>
      <dgm:t>
        <a:bodyPr/>
        <a:lstStyle/>
        <a:p>
          <a:endParaRPr lang="en-US"/>
        </a:p>
      </dgm:t>
    </dgm:pt>
    <dgm:pt modelId="{384AB7CF-1878-46C1-8041-BACFC7932E1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Offers greater customization and potential cost savings over time.</a:t>
          </a:r>
        </a:p>
      </dgm:t>
    </dgm:pt>
    <dgm:pt modelId="{FC3A1CBA-3890-4985-BE90-D95249B0BDC4}" type="parTrans" cxnId="{5A40D743-EA07-4279-8ABB-67F38B848623}">
      <dgm:prSet/>
      <dgm:spPr/>
      <dgm:t>
        <a:bodyPr/>
        <a:lstStyle/>
        <a:p>
          <a:endParaRPr lang="en-US"/>
        </a:p>
      </dgm:t>
    </dgm:pt>
    <dgm:pt modelId="{D30FD934-F0B6-4179-B840-E733EBFAB8A6}" type="sibTrans" cxnId="{5A40D743-EA07-4279-8ABB-67F38B848623}">
      <dgm:prSet/>
      <dgm:spPr/>
      <dgm:t>
        <a:bodyPr/>
        <a:lstStyle/>
        <a:p>
          <a:endParaRPr lang="en-US"/>
        </a:p>
      </dgm:t>
    </dgm:pt>
    <dgm:pt modelId="{65944F8C-DBF8-4F66-83C9-FBF8A08E2F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Buy</a:t>
          </a:r>
          <a:r>
            <a:rPr lang="en-US" dirty="0"/>
            <a:t>:</a:t>
          </a:r>
        </a:p>
      </dgm:t>
    </dgm:pt>
    <dgm:pt modelId="{FA35F06F-2BFE-444B-99C2-93C4BC65996A}" type="parTrans" cxnId="{E436EC95-5B7C-4D8B-A641-EAE393E8F4EC}">
      <dgm:prSet/>
      <dgm:spPr/>
      <dgm:t>
        <a:bodyPr/>
        <a:lstStyle/>
        <a:p>
          <a:endParaRPr lang="en-US"/>
        </a:p>
      </dgm:t>
    </dgm:pt>
    <dgm:pt modelId="{B9302210-01BB-48AD-BEF0-78294DAAE9B8}" type="sibTrans" cxnId="{E436EC95-5B7C-4D8B-A641-EAE393E8F4EC}">
      <dgm:prSet/>
      <dgm:spPr/>
      <dgm:t>
        <a:bodyPr/>
        <a:lstStyle/>
        <a:p>
          <a:endParaRPr lang="en-US"/>
        </a:p>
      </dgm:t>
    </dgm:pt>
    <dgm:pt modelId="{0601A4F4-8B25-4D2C-A97B-4C00299F02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Consider outsourcing if external providers are cost-efficient or offer specialized expertise.</a:t>
          </a:r>
        </a:p>
      </dgm:t>
    </dgm:pt>
    <dgm:pt modelId="{4F67D820-3B24-421E-A4F0-DB46860F9676}" type="parTrans" cxnId="{FE8476E3-73D1-407E-820E-AA34AAEE450A}">
      <dgm:prSet/>
      <dgm:spPr/>
      <dgm:t>
        <a:bodyPr/>
        <a:lstStyle/>
        <a:p>
          <a:endParaRPr lang="en-US"/>
        </a:p>
      </dgm:t>
    </dgm:pt>
    <dgm:pt modelId="{CA300EA7-6672-48A8-BEAC-4576DE3DA9BD}" type="sibTrans" cxnId="{FE8476E3-73D1-407E-820E-AA34AAEE450A}">
      <dgm:prSet/>
      <dgm:spPr/>
      <dgm:t>
        <a:bodyPr/>
        <a:lstStyle/>
        <a:p>
          <a:endParaRPr lang="en-US"/>
        </a:p>
      </dgm:t>
    </dgm:pt>
    <dgm:pt modelId="{4DB98C39-D9FC-4359-9B01-4AA1CEC562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Ideal for non-core components or services.</a:t>
          </a:r>
        </a:p>
      </dgm:t>
    </dgm:pt>
    <dgm:pt modelId="{840E70D4-1A99-463C-9162-964AC1A71029}" type="parTrans" cxnId="{E07E2FC2-97CC-4435-92C7-D72035CBD38B}">
      <dgm:prSet/>
      <dgm:spPr/>
      <dgm:t>
        <a:bodyPr/>
        <a:lstStyle/>
        <a:p>
          <a:endParaRPr lang="en-US"/>
        </a:p>
      </dgm:t>
    </dgm:pt>
    <dgm:pt modelId="{314BF96E-8B0D-4186-BD61-1DACF8490FD6}" type="sibTrans" cxnId="{E07E2FC2-97CC-4435-92C7-D72035CBD38B}">
      <dgm:prSet/>
      <dgm:spPr/>
      <dgm:t>
        <a:bodyPr/>
        <a:lstStyle/>
        <a:p>
          <a:endParaRPr lang="en-US"/>
        </a:p>
      </dgm:t>
    </dgm:pt>
    <dgm:pt modelId="{D14352CB-862A-4E19-BDA0-8A86D1AF7C0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Channel Decisions?</a:t>
          </a:r>
          <a:endParaRPr lang="en-US" dirty="0"/>
        </a:p>
      </dgm:t>
    </dgm:pt>
    <dgm:pt modelId="{D3869E7A-83ED-4CCC-930D-08FB5CE842F9}" type="parTrans" cxnId="{31E5B451-9784-4656-91A0-D77A166155B7}">
      <dgm:prSet/>
      <dgm:spPr/>
      <dgm:t>
        <a:bodyPr/>
        <a:lstStyle/>
        <a:p>
          <a:endParaRPr lang="en-US"/>
        </a:p>
      </dgm:t>
    </dgm:pt>
    <dgm:pt modelId="{4E3A26F7-EC3F-46A2-BBBC-88C8D559136A}" type="sibTrans" cxnId="{31E5B451-9784-4656-91A0-D77A166155B7}">
      <dgm:prSet/>
      <dgm:spPr/>
      <dgm:t>
        <a:bodyPr/>
        <a:lstStyle/>
        <a:p>
          <a:endParaRPr lang="en-US"/>
        </a:p>
      </dgm:t>
    </dgm:pt>
    <dgm:pt modelId="{DCCFC0A5-7FF8-4705-94E8-0683E9D2383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Direct Channels</a:t>
          </a:r>
          <a:r>
            <a:rPr lang="en-US"/>
            <a:t>: Sell directly to customers through e-commerce, physical stores, or mobile apps.</a:t>
          </a:r>
        </a:p>
      </dgm:t>
    </dgm:pt>
    <dgm:pt modelId="{472695C8-F4C9-417A-BB74-7373B7C44B2C}" type="parTrans" cxnId="{D173FFD8-19B3-49E8-94B7-D0279B9A4E4C}">
      <dgm:prSet/>
      <dgm:spPr/>
      <dgm:t>
        <a:bodyPr/>
        <a:lstStyle/>
        <a:p>
          <a:endParaRPr lang="en-US"/>
        </a:p>
      </dgm:t>
    </dgm:pt>
    <dgm:pt modelId="{B998AAC6-7E08-4DC0-9B2A-B2A5DD1996FF}" type="sibTrans" cxnId="{D173FFD8-19B3-49E8-94B7-D0279B9A4E4C}">
      <dgm:prSet/>
      <dgm:spPr/>
      <dgm:t>
        <a:bodyPr/>
        <a:lstStyle/>
        <a:p>
          <a:endParaRPr lang="en-US"/>
        </a:p>
      </dgm:t>
    </dgm:pt>
    <dgm:pt modelId="{F2543C9C-9976-4F8D-8D19-C1013E2A82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Indirect Channels</a:t>
          </a:r>
          <a:r>
            <a:rPr lang="en-US"/>
            <a:t>: Use distributors, retailers, or third-party platforms for broader market access.</a:t>
          </a:r>
        </a:p>
      </dgm:t>
    </dgm:pt>
    <dgm:pt modelId="{FFEEAB42-CF74-430A-AC4F-ACEC171CF942}" type="parTrans" cxnId="{1C7AC8DB-D692-4950-B2C2-C1C8F6C36955}">
      <dgm:prSet/>
      <dgm:spPr/>
      <dgm:t>
        <a:bodyPr/>
        <a:lstStyle/>
        <a:p>
          <a:endParaRPr lang="en-US"/>
        </a:p>
      </dgm:t>
    </dgm:pt>
    <dgm:pt modelId="{FEFF9F72-6009-42C9-913E-744B00A6DDE0}" type="sibTrans" cxnId="{1C7AC8DB-D692-4950-B2C2-C1C8F6C36955}">
      <dgm:prSet/>
      <dgm:spPr/>
      <dgm:t>
        <a:bodyPr/>
        <a:lstStyle/>
        <a:p>
          <a:endParaRPr lang="en-US"/>
        </a:p>
      </dgm:t>
    </dgm:pt>
    <dgm:pt modelId="{42955C34-1503-476F-B60F-26C618D839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Omnichannel Approach</a:t>
          </a:r>
          <a:r>
            <a:rPr lang="en-US" dirty="0"/>
            <a:t>: Combine online and offline channels to offer seamless customer experiences.</a:t>
          </a:r>
        </a:p>
      </dgm:t>
    </dgm:pt>
    <dgm:pt modelId="{5A92A849-1D0B-4892-AAFA-721B2A6ADAF4}" type="parTrans" cxnId="{B0DA9EC1-9918-444E-AD00-006FA94FFA3D}">
      <dgm:prSet/>
      <dgm:spPr/>
      <dgm:t>
        <a:bodyPr/>
        <a:lstStyle/>
        <a:p>
          <a:endParaRPr lang="en-US"/>
        </a:p>
      </dgm:t>
    </dgm:pt>
    <dgm:pt modelId="{67F292BA-EA03-4D95-8A17-2AE37F9D3E22}" type="sibTrans" cxnId="{B0DA9EC1-9918-444E-AD00-006FA94FFA3D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070AE608-E003-4873-B1FA-E0C085AD84E9}" srcId="{D86D676A-2522-476C-91A7-703FC23F9727}" destId="{B6F3A6CD-459B-459B-8C00-002E919B5C7C}" srcOrd="2" destOrd="0" parTransId="{FCC0D20D-4E99-4E95-9199-53C85D33BB69}" sibTransId="{7F0F7B1B-D012-4BF9-8CAF-77464EEBF184}"/>
    <dgm:cxn modelId="{FF442D0F-8418-4D5B-93E9-65A948D68A68}" type="presOf" srcId="{05F503FF-550E-4684-B891-F204D39122F9}" destId="{92E15EC2-3A66-437E-8081-B37C53418BD3}" srcOrd="0" destOrd="8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6" destOrd="0" parTransId="{7E31A27D-E114-422C-A3D6-E98A81545604}" sibTransId="{41D100C3-E103-4659-BE56-FACB635D4335}"/>
    <dgm:cxn modelId="{00ED3E1C-B4FF-4F97-A6E8-C98F16C6E97C}" type="presOf" srcId="{F2543C9C-9976-4F8D-8D19-C1013E2A82C2}" destId="{92E15EC2-3A66-437E-8081-B37C53418BD3}" srcOrd="0" destOrd="18" presId="urn:microsoft.com/office/officeart/2005/8/layout/vList2"/>
    <dgm:cxn modelId="{96BB601C-7D14-4F6D-A641-EBFE4ADAA4DD}" type="presOf" srcId="{3D56BCCB-EE65-46A6-9153-C6799A79B968}" destId="{92E15EC2-3A66-437E-8081-B37C53418BD3}" srcOrd="0" destOrd="11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7DB2EC23-61F6-42BF-8F18-F4879638E4D2}" srcId="{D86D676A-2522-476C-91A7-703FC23F9727}" destId="{B902F2ED-2E4C-4F57-B066-5C3210DACCBB}" srcOrd="10" destOrd="0" parTransId="{4F8E6F1A-0BB7-42C3-BC6B-8F09E0749AD6}" sibTransId="{57F302D8-9534-4095-8FBE-2D89E3A4C82C}"/>
    <dgm:cxn modelId="{88E89024-FC2A-4E53-8BBE-CFE2E3CFFB66}" srcId="{D86D676A-2522-476C-91A7-703FC23F9727}" destId="{86A058FE-4C87-427F-831E-1DF59CD39407}" srcOrd="1" destOrd="0" parTransId="{67F0CF7D-7A4E-47F5-9DBF-C0FB902059AE}" sibTransId="{19E38DD0-3FE7-43FF-9BAD-50EDDD800B2E}"/>
    <dgm:cxn modelId="{B2C59832-F32E-4481-AD3B-FBCD78795EF3}" type="presOf" srcId="{E3A970BD-CDAF-4E4F-9D7C-20AE4859DECC}" destId="{92E15EC2-3A66-437E-8081-B37C53418BD3}" srcOrd="0" destOrd="6" presId="urn:microsoft.com/office/officeart/2005/8/layout/vList2"/>
    <dgm:cxn modelId="{5A40D743-EA07-4279-8ABB-67F38B848623}" srcId="{B902F2ED-2E4C-4F57-B066-5C3210DACCBB}" destId="{384AB7CF-1878-46C1-8041-BACFC7932E1A}" srcOrd="1" destOrd="0" parTransId="{FC3A1CBA-3890-4985-BE90-D95249B0BDC4}" sibTransId="{D30FD934-F0B6-4179-B840-E733EBFAB8A6}"/>
    <dgm:cxn modelId="{C9402C47-B92C-4B17-AFCB-9CAF9CFD1438}" type="presOf" srcId="{D14352CB-862A-4E19-BDA0-8A86D1AF7C01}" destId="{92E15EC2-3A66-437E-8081-B37C53418BD3}" srcOrd="0" destOrd="16" presId="urn:microsoft.com/office/officeart/2005/8/layout/vList2"/>
    <dgm:cxn modelId="{31E5B451-9784-4656-91A0-D77A166155B7}" srcId="{D86D676A-2522-476C-91A7-703FC23F9727}" destId="{D14352CB-862A-4E19-BDA0-8A86D1AF7C01}" srcOrd="12" destOrd="0" parTransId="{D3869E7A-83ED-4CCC-930D-08FB5CE842F9}" sibTransId="{4E3A26F7-EC3F-46A2-BBBC-88C8D559136A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73A0B356-64F9-41B0-9A7F-3CE86FB08681}" srcId="{D86D676A-2522-476C-91A7-703FC23F9727}" destId="{C9200005-A8ED-4B41-8906-0AD6E40FD755}" srcOrd="4" destOrd="0" parTransId="{CEBB5119-3A7D-46AE-BACA-5234C84D3030}" sibTransId="{9BAF1CDD-3A2F-408D-A0DA-C054EA015488}"/>
    <dgm:cxn modelId="{E84C1569-49BB-44B4-99C8-A960CBC56AC0}" srcId="{D86D676A-2522-476C-91A7-703FC23F9727}" destId="{E3A970BD-CDAF-4E4F-9D7C-20AE4859DECC}" srcOrd="6" destOrd="0" parTransId="{20A7D859-1012-45B7-BBDA-CFCE779FA4C6}" sibTransId="{1B170E7F-A0FE-4AE5-B93D-7C166E0045A8}"/>
    <dgm:cxn modelId="{DE87136A-24F2-4945-9CAB-290AD6E652DA}" type="presOf" srcId="{A29F7F23-7F7E-472F-B811-C3F0476B3ACB}" destId="{92E15EC2-3A66-437E-8081-B37C53418BD3}" srcOrd="0" destOrd="9" presId="urn:microsoft.com/office/officeart/2005/8/layout/vList2"/>
    <dgm:cxn modelId="{1A41CF6A-AAF8-44FB-AF60-FCC852EB86CB}" type="presOf" srcId="{4DB98C39-D9FC-4359-9B01-4AA1CEC562ED}" destId="{92E15EC2-3A66-437E-8081-B37C53418BD3}" srcOrd="0" destOrd="15" presId="urn:microsoft.com/office/officeart/2005/8/layout/vList2"/>
    <dgm:cxn modelId="{11C9AB6C-B212-44E6-BCD7-846AF66DE761}" type="presOf" srcId="{B6F3A6CD-459B-459B-8C00-002E919B5C7C}" destId="{92E15EC2-3A66-437E-8081-B37C53418BD3}" srcOrd="0" destOrd="2" presId="urn:microsoft.com/office/officeart/2005/8/layout/vList2"/>
    <dgm:cxn modelId="{73C4A272-8C66-498A-A885-AB6A0D5E79E2}" type="presOf" srcId="{ED562C4F-77F1-4F23-B11C-6DD556DCAFC6}" destId="{92E15EC2-3A66-437E-8081-B37C53418BD3}" srcOrd="0" destOrd="5" presId="urn:microsoft.com/office/officeart/2005/8/layout/vList2"/>
    <dgm:cxn modelId="{5CA66173-D02D-4728-A5B7-3FEFAEC74874}" srcId="{D86D676A-2522-476C-91A7-703FC23F9727}" destId="{A29F7F23-7F7E-472F-B811-C3F0476B3ACB}" srcOrd="9" destOrd="0" parTransId="{CDFF8E0E-139D-403D-BEBD-30E08DDD895A}" sibTransId="{DF8AA5B6-37FC-495D-903D-04C92B575A9E}"/>
    <dgm:cxn modelId="{639F5875-85A5-47F1-940B-DDD93B06EEB1}" type="presOf" srcId="{65944F8C-DBF8-4F66-83C9-FBF8A08E2FD6}" destId="{92E15EC2-3A66-437E-8081-B37C53418BD3}" srcOrd="0" destOrd="13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AF3C1B7B-A0F3-40AA-8D28-3DE6580F3C61}" type="presOf" srcId="{DCCFC0A5-7FF8-4705-94E8-0683E9D2383C}" destId="{92E15EC2-3A66-437E-8081-B37C53418BD3}" srcOrd="0" destOrd="17" presId="urn:microsoft.com/office/officeart/2005/8/layout/vList2"/>
    <dgm:cxn modelId="{C2D05F7D-BA5B-4699-8D1E-5F3B23FD714F}" type="presOf" srcId="{0601A4F4-8B25-4D2C-A97B-4C00299F0237}" destId="{92E15EC2-3A66-437E-8081-B37C53418BD3}" srcOrd="0" destOrd="14" presId="urn:microsoft.com/office/officeart/2005/8/layout/vList2"/>
    <dgm:cxn modelId="{40D74E84-222F-4F70-9D67-61BF6A6579FD}" srcId="{B902F2ED-2E4C-4F57-B066-5C3210DACCBB}" destId="{3D56BCCB-EE65-46A6-9153-C6799A79B968}" srcOrd="0" destOrd="0" parTransId="{5B5BCA38-FF0C-452E-99C8-EFA3EB721F44}" sibTransId="{125E2454-BAB7-4E24-A850-5D058509A4B0}"/>
    <dgm:cxn modelId="{5589D085-D389-4858-AABA-FC5AA3EF0004}" type="presOf" srcId="{E685923F-AF5F-43A1-9614-C558E5679314}" destId="{92E15EC2-3A66-437E-8081-B37C53418BD3}" srcOrd="0" destOrd="20" presId="urn:microsoft.com/office/officeart/2005/8/layout/vList2"/>
    <dgm:cxn modelId="{E436EC95-5B7C-4D8B-A641-EAE393E8F4EC}" srcId="{D86D676A-2522-476C-91A7-703FC23F9727}" destId="{65944F8C-DBF8-4F66-83C9-FBF8A08E2FD6}" srcOrd="11" destOrd="0" parTransId="{FA35F06F-2BFE-444B-99C2-93C4BC65996A}" sibTransId="{B9302210-01BB-48AD-BEF0-78294DAAE9B8}"/>
    <dgm:cxn modelId="{0EF4C196-311D-4E15-B0C0-A8EE7FB61727}" type="presOf" srcId="{C7282D28-1EEF-4E23-9631-2F4E44DD0318}" destId="{92E15EC2-3A66-437E-8081-B37C53418BD3}" srcOrd="0" destOrd="3" presId="urn:microsoft.com/office/officeart/2005/8/layout/vList2"/>
    <dgm:cxn modelId="{CCD986BA-0F1F-4DB4-8EC5-17CD12D568E4}" type="presOf" srcId="{B902F2ED-2E4C-4F57-B066-5C3210DACCBB}" destId="{92E15EC2-3A66-437E-8081-B37C53418BD3}" srcOrd="0" destOrd="10" presId="urn:microsoft.com/office/officeart/2005/8/layout/vList2"/>
    <dgm:cxn modelId="{C5860EC0-A667-4D2A-A855-8CCA670CAB17}" type="presOf" srcId="{42955C34-1503-476F-B60F-26C618D8391F}" destId="{92E15EC2-3A66-437E-8081-B37C53418BD3}" srcOrd="0" destOrd="19" presId="urn:microsoft.com/office/officeart/2005/8/layout/vList2"/>
    <dgm:cxn modelId="{B0DA9EC1-9918-444E-AD00-006FA94FFA3D}" srcId="{D86D676A-2522-476C-91A7-703FC23F9727}" destId="{42955C34-1503-476F-B60F-26C618D8391F}" srcOrd="15" destOrd="0" parTransId="{5A92A849-1D0B-4892-AAFA-721B2A6ADAF4}" sibTransId="{67F292BA-EA03-4D95-8A17-2AE37F9D3E22}"/>
    <dgm:cxn modelId="{E07E2FC2-97CC-4435-92C7-D72035CBD38B}" srcId="{65944F8C-DBF8-4F66-83C9-FBF8A08E2FD6}" destId="{4DB98C39-D9FC-4359-9B01-4AA1CEC562ED}" srcOrd="1" destOrd="0" parTransId="{840E70D4-1A99-463C-9162-964AC1A71029}" sibTransId="{314BF96E-8B0D-4186-BD61-1DACF8490FD6}"/>
    <dgm:cxn modelId="{01276BCF-32A1-4503-80D8-1833F5B15933}" srcId="{D86D676A-2522-476C-91A7-703FC23F9727}" destId="{05F503FF-550E-4684-B891-F204D39122F9}" srcOrd="8" destOrd="0" parTransId="{DD86CF57-CE96-4474-8211-781C02805472}" sibTransId="{B3173278-20E6-473D-97A8-6661700C1597}"/>
    <dgm:cxn modelId="{81DC57D2-39B4-422F-BDD8-C5D0CA0B6C90}" type="presOf" srcId="{86A058FE-4C87-427F-831E-1DF59CD39407}" destId="{92E15EC2-3A66-437E-8081-B37C53418BD3}" srcOrd="0" destOrd="1" presId="urn:microsoft.com/office/officeart/2005/8/layout/vList2"/>
    <dgm:cxn modelId="{80E135D7-AF6B-473A-BA63-7503B2DA4617}" type="presOf" srcId="{B0615990-B3FB-44D8-967B-C500D6F47D5D}" destId="{92E15EC2-3A66-437E-8081-B37C53418BD3}" srcOrd="0" destOrd="7" presId="urn:microsoft.com/office/officeart/2005/8/layout/vList2"/>
    <dgm:cxn modelId="{D173FFD8-19B3-49E8-94B7-D0279B9A4E4C}" srcId="{D86D676A-2522-476C-91A7-703FC23F9727}" destId="{DCCFC0A5-7FF8-4705-94E8-0683E9D2383C}" srcOrd="13" destOrd="0" parTransId="{472695C8-F4C9-417A-BB74-7373B7C44B2C}" sibTransId="{B998AAC6-7E08-4DC0-9B2A-B2A5DD1996FF}"/>
    <dgm:cxn modelId="{1C7AC8DB-D692-4950-B2C2-C1C8F6C36955}" srcId="{D86D676A-2522-476C-91A7-703FC23F9727}" destId="{F2543C9C-9976-4F8D-8D19-C1013E2A82C2}" srcOrd="14" destOrd="0" parTransId="{FFEEAB42-CF74-430A-AC4F-ACEC171CF942}" sibTransId="{FEFF9F72-6009-42C9-913E-744B00A6DDE0}"/>
    <dgm:cxn modelId="{D31F6DE3-94AC-417C-AA73-AC755B34260B}" srcId="{D86D676A-2522-476C-91A7-703FC23F9727}" destId="{C7282D28-1EEF-4E23-9631-2F4E44DD0318}" srcOrd="3" destOrd="0" parTransId="{364F11D5-768F-4675-A95A-645D0C2A45CC}" sibTransId="{5B1C1AC2-A9CE-4880-8492-270A028896E5}"/>
    <dgm:cxn modelId="{FE8476E3-73D1-407E-820E-AA34AAEE450A}" srcId="{65944F8C-DBF8-4F66-83C9-FBF8A08E2FD6}" destId="{0601A4F4-8B25-4D2C-A97B-4C00299F0237}" srcOrd="0" destOrd="0" parTransId="{4F67D820-3B24-421E-A4F0-DB46860F9676}" sibTransId="{CA300EA7-6672-48A8-BEAC-4576DE3DA9BD}"/>
    <dgm:cxn modelId="{E8CA99E3-AFA1-48D0-A1AF-9DB36BD0C86D}" srcId="{D86D676A-2522-476C-91A7-703FC23F9727}" destId="{ED562C4F-77F1-4F23-B11C-6DD556DCAFC6}" srcOrd="5" destOrd="0" parTransId="{B4A4D787-C104-406C-9E75-AE08B5757E45}" sibTransId="{20479BEE-10D6-4262-8877-DA2F6C33B8EC}"/>
    <dgm:cxn modelId="{B47FEAF5-2AD8-491B-B78E-C89BA5A7BC2E}" type="presOf" srcId="{384AB7CF-1878-46C1-8041-BACFC7932E1A}" destId="{92E15EC2-3A66-437E-8081-B37C53418BD3}" srcOrd="0" destOrd="12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6944AEF8-652B-4A18-8AB3-9EAF26E7D513}" type="presOf" srcId="{C9200005-A8ED-4B41-8906-0AD6E40FD755}" destId="{92E15EC2-3A66-437E-8081-B37C53418BD3}" srcOrd="0" destOrd="4" presId="urn:microsoft.com/office/officeart/2005/8/layout/vList2"/>
    <dgm:cxn modelId="{9ADC93FB-3EBA-4F61-9013-AE781A593959}" srcId="{D86D676A-2522-476C-91A7-703FC23F9727}" destId="{B0615990-B3FB-44D8-967B-C500D6F47D5D}" srcOrd="7" destOrd="0" parTransId="{55E2C487-3CAD-4F73-B0AB-7778B319535A}" sibTransId="{1885F063-A155-40AB-AFF1-C5BF43DD3B93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Idea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/>
            <a:t>Own ability/knowledge/...</a:t>
          </a:r>
          <a:endParaRPr lang="en-US" dirty="0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2DE8FAEE-0DAD-41C2-BE63-6DC8D80D6A5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Leverage personal skills, expertise, and passions to create a unique business idea.</a:t>
          </a:r>
        </a:p>
      </dgm:t>
    </dgm:pt>
    <dgm:pt modelId="{595A0EB8-34B6-4C7B-96E8-E814B87D6BDE}" type="parTrans" cxnId="{0055BEB6-9ADC-47E3-9EDC-C10AA2BB30F8}">
      <dgm:prSet/>
      <dgm:spPr/>
      <dgm:t>
        <a:bodyPr/>
        <a:lstStyle/>
        <a:p>
          <a:endParaRPr lang="en-US"/>
        </a:p>
      </dgm:t>
    </dgm:pt>
    <dgm:pt modelId="{694B6EED-F6C6-4E22-A5FF-EA2D9FCFE195}" type="sibTrans" cxnId="{0055BEB6-9ADC-47E3-9EDC-C10AA2BB30F8}">
      <dgm:prSet/>
      <dgm:spPr/>
      <dgm:t>
        <a:bodyPr/>
        <a:lstStyle/>
        <a:p>
          <a:endParaRPr lang="en-US"/>
        </a:p>
      </dgm:t>
    </dgm:pt>
    <dgm:pt modelId="{81AD7D6F-F292-4E2E-83E9-C5F8E632E5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Imitation</a:t>
          </a:r>
          <a:endParaRPr lang="en-US"/>
        </a:p>
      </dgm:t>
    </dgm:pt>
    <dgm:pt modelId="{E3A136F6-CB7F-4565-85B7-5BFAD1C435EF}" type="parTrans" cxnId="{D27744B9-54A0-446A-9597-647098F48097}">
      <dgm:prSet/>
      <dgm:spPr/>
      <dgm:t>
        <a:bodyPr/>
        <a:lstStyle/>
        <a:p>
          <a:endParaRPr lang="en-US"/>
        </a:p>
      </dgm:t>
    </dgm:pt>
    <dgm:pt modelId="{8D86A048-BADC-4460-A30A-C8548D7B8F19}" type="sibTrans" cxnId="{D27744B9-54A0-446A-9597-647098F48097}">
      <dgm:prSet/>
      <dgm:spPr/>
      <dgm:t>
        <a:bodyPr/>
        <a:lstStyle/>
        <a:p>
          <a:endParaRPr lang="en-US"/>
        </a:p>
      </dgm:t>
    </dgm:pt>
    <dgm:pt modelId="{0AD6A90D-09DB-4073-B566-AAC9539B2A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Adapt or replicate existing successful business models while adding a unique value proposition.</a:t>
          </a:r>
        </a:p>
      </dgm:t>
    </dgm:pt>
    <dgm:pt modelId="{D6FDF3F2-9F08-48AE-BFA3-CB5EC6EC1B1D}" type="parTrans" cxnId="{318CAC1F-ACDD-4C4D-A5D1-96F6C03A861D}">
      <dgm:prSet/>
      <dgm:spPr/>
      <dgm:t>
        <a:bodyPr/>
        <a:lstStyle/>
        <a:p>
          <a:endParaRPr lang="en-US"/>
        </a:p>
      </dgm:t>
    </dgm:pt>
    <dgm:pt modelId="{E55E05C4-771A-4D66-BC02-74A9C4A1DD3D}" type="sibTrans" cxnId="{318CAC1F-ACDD-4C4D-A5D1-96F6C03A861D}">
      <dgm:prSet/>
      <dgm:spPr/>
      <dgm:t>
        <a:bodyPr/>
        <a:lstStyle/>
        <a:p>
          <a:endParaRPr lang="en-US"/>
        </a:p>
      </dgm:t>
    </dgm:pt>
    <dgm:pt modelId="{1F8902A6-D79E-4784-929B-B20ACE5B991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R&amp;D (Research and Development)</a:t>
          </a:r>
          <a:endParaRPr lang="en-US"/>
        </a:p>
      </dgm:t>
    </dgm:pt>
    <dgm:pt modelId="{44EAC9A9-7C05-49A2-B53E-D0FA782B4812}" type="parTrans" cxnId="{9D96C8F6-AD93-4D3F-A3FD-310374358711}">
      <dgm:prSet/>
      <dgm:spPr/>
      <dgm:t>
        <a:bodyPr/>
        <a:lstStyle/>
        <a:p>
          <a:endParaRPr lang="en-US"/>
        </a:p>
      </dgm:t>
    </dgm:pt>
    <dgm:pt modelId="{813AF701-B5F5-4114-A827-0D91377A37D1}" type="sibTrans" cxnId="{9D96C8F6-AD93-4D3F-A3FD-310374358711}">
      <dgm:prSet/>
      <dgm:spPr/>
      <dgm:t>
        <a:bodyPr/>
        <a:lstStyle/>
        <a:p>
          <a:endParaRPr lang="en-US"/>
        </a:p>
      </dgm:t>
    </dgm:pt>
    <dgm:pt modelId="{BBF02C84-0F33-42AD-8B9D-62B3BD0AF1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Invest in innovation and experimentation to develop new products or services.</a:t>
          </a:r>
        </a:p>
      </dgm:t>
    </dgm:pt>
    <dgm:pt modelId="{F403AD4E-B84A-4CE7-B967-2C8C69DE2CE4}" type="parTrans" cxnId="{27D7F21D-F10F-4BDB-BB90-7E6595402649}">
      <dgm:prSet/>
      <dgm:spPr/>
      <dgm:t>
        <a:bodyPr/>
        <a:lstStyle/>
        <a:p>
          <a:endParaRPr lang="en-US"/>
        </a:p>
      </dgm:t>
    </dgm:pt>
    <dgm:pt modelId="{7957306D-7564-4D62-9058-BF4BB560A181}" type="sibTrans" cxnId="{27D7F21D-F10F-4BDB-BB90-7E6595402649}">
      <dgm:prSet/>
      <dgm:spPr/>
      <dgm:t>
        <a:bodyPr/>
        <a:lstStyle/>
        <a:p>
          <a:endParaRPr lang="en-US"/>
        </a:p>
      </dgm:t>
    </dgm:pt>
    <dgm:pt modelId="{98358D47-B9A3-4315-88D3-159FFD4DAF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Buying an idea or a company</a:t>
          </a:r>
          <a:endParaRPr lang="en-US"/>
        </a:p>
      </dgm:t>
    </dgm:pt>
    <dgm:pt modelId="{40F6FD98-B7E3-4BA9-B365-C0584860967D}" type="parTrans" cxnId="{EB6B7BC4-3A14-46DE-B93D-344BFBEB4E47}">
      <dgm:prSet/>
      <dgm:spPr/>
      <dgm:t>
        <a:bodyPr/>
        <a:lstStyle/>
        <a:p>
          <a:endParaRPr lang="en-US"/>
        </a:p>
      </dgm:t>
    </dgm:pt>
    <dgm:pt modelId="{86CBE5B1-865B-463A-AEE4-4CC301ABBDA5}" type="sibTrans" cxnId="{EB6B7BC4-3A14-46DE-B93D-344BFBEB4E47}">
      <dgm:prSet/>
      <dgm:spPr/>
      <dgm:t>
        <a:bodyPr/>
        <a:lstStyle/>
        <a:p>
          <a:endParaRPr lang="en-US"/>
        </a:p>
      </dgm:t>
    </dgm:pt>
    <dgm:pt modelId="{884A90A2-4FE0-4821-93F0-B3ABDC21D77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Acquire an existing business or idea to jumpstart operations.</a:t>
          </a:r>
        </a:p>
      </dgm:t>
    </dgm:pt>
    <dgm:pt modelId="{A1636656-BE30-4532-A599-18576658619A}" type="parTrans" cxnId="{07A53148-379C-41B0-B1B0-B3E1E581B9E6}">
      <dgm:prSet/>
      <dgm:spPr/>
      <dgm:t>
        <a:bodyPr/>
        <a:lstStyle/>
        <a:p>
          <a:endParaRPr lang="en-US"/>
        </a:p>
      </dgm:t>
    </dgm:pt>
    <dgm:pt modelId="{E7E27059-6AED-41C4-B073-A0318468DB95}" type="sibTrans" cxnId="{07A53148-379C-41B0-B1B0-B3E1E581B9E6}">
      <dgm:prSet/>
      <dgm:spPr/>
      <dgm:t>
        <a:bodyPr/>
        <a:lstStyle/>
        <a:p>
          <a:endParaRPr lang="en-US"/>
        </a:p>
      </dgm:t>
    </dgm:pt>
    <dgm:pt modelId="{6966D79C-87B9-4860-84C8-A186D897035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Systematic business idea generation</a:t>
          </a:r>
          <a:endParaRPr lang="en-US" dirty="0"/>
        </a:p>
      </dgm:t>
    </dgm:pt>
    <dgm:pt modelId="{C4158435-F8AE-432E-9354-1C62A4AB4144}" type="parTrans" cxnId="{10572E9E-340D-42CF-84BF-E2D5A30EE998}">
      <dgm:prSet/>
      <dgm:spPr/>
      <dgm:t>
        <a:bodyPr/>
        <a:lstStyle/>
        <a:p>
          <a:endParaRPr lang="en-US"/>
        </a:p>
      </dgm:t>
    </dgm:pt>
    <dgm:pt modelId="{E1CEB91B-147E-41A9-962D-E3FBDC5E1E93}" type="sibTrans" cxnId="{10572E9E-340D-42CF-84BF-E2D5A30EE998}">
      <dgm:prSet/>
      <dgm:spPr/>
      <dgm:t>
        <a:bodyPr/>
        <a:lstStyle/>
        <a:p>
          <a:endParaRPr lang="en-US"/>
        </a:p>
      </dgm:t>
    </dgm:pt>
    <dgm:pt modelId="{3908D51E-C4A8-4BBE-94B2-3D2313FA89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Use structured methods, brainstorming, or analytical tools to generate business ideas.</a:t>
          </a:r>
        </a:p>
      </dgm:t>
    </dgm:pt>
    <dgm:pt modelId="{10766E04-C779-4EF3-8901-1B5688F9516F}" type="parTrans" cxnId="{57AB6FD6-BEEE-48B9-9788-F3D4C68C5468}">
      <dgm:prSet/>
      <dgm:spPr/>
      <dgm:t>
        <a:bodyPr/>
        <a:lstStyle/>
        <a:p>
          <a:endParaRPr lang="en-US"/>
        </a:p>
      </dgm:t>
    </dgm:pt>
    <dgm:pt modelId="{FEF216CD-ED95-455E-9F03-B35E0BD075E3}" type="sibTrans" cxnId="{57AB6FD6-BEEE-48B9-9788-F3D4C68C5468}">
      <dgm:prSet/>
      <dgm:spPr/>
      <dgm:t>
        <a:bodyPr/>
        <a:lstStyle/>
        <a:p>
          <a:endParaRPr lang="en-US"/>
        </a:p>
      </dgm:t>
    </dgm:pt>
    <dgm:pt modelId="{CB1B3E58-CDE8-4E02-A51E-40721BA755D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New technology (e.g., heart rate monitors)</a:t>
          </a:r>
          <a:endParaRPr lang="en-US"/>
        </a:p>
      </dgm:t>
    </dgm:pt>
    <dgm:pt modelId="{7636B630-B25F-43DB-8EB5-99AC0A1CE9B7}" type="parTrans" cxnId="{92C95F42-C716-46FF-A8E7-5E89EC13550B}">
      <dgm:prSet/>
      <dgm:spPr/>
      <dgm:t>
        <a:bodyPr/>
        <a:lstStyle/>
        <a:p>
          <a:endParaRPr lang="en-US"/>
        </a:p>
      </dgm:t>
    </dgm:pt>
    <dgm:pt modelId="{F35303BC-D16F-455F-B65C-E4FE3CC70866}" type="sibTrans" cxnId="{92C95F42-C716-46FF-A8E7-5E89EC13550B}">
      <dgm:prSet/>
      <dgm:spPr/>
      <dgm:t>
        <a:bodyPr/>
        <a:lstStyle/>
        <a:p>
          <a:endParaRPr lang="en-US"/>
        </a:p>
      </dgm:t>
    </dgm:pt>
    <dgm:pt modelId="{B6F5D0D9-3E5C-4FB2-A401-8D30D76ABE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Identify opportunities created by advancements in technology.</a:t>
          </a:r>
        </a:p>
      </dgm:t>
    </dgm:pt>
    <dgm:pt modelId="{42406784-AD25-4AB0-9120-650C0E28951A}" type="parTrans" cxnId="{41991862-771E-404C-8D8D-A906201B4199}">
      <dgm:prSet/>
      <dgm:spPr/>
      <dgm:t>
        <a:bodyPr/>
        <a:lstStyle/>
        <a:p>
          <a:endParaRPr lang="en-US"/>
        </a:p>
      </dgm:t>
    </dgm:pt>
    <dgm:pt modelId="{70486B69-1B93-485C-B38E-0247E214B691}" type="sibTrans" cxnId="{41991862-771E-404C-8D8D-A906201B4199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A09110-74E5-4C0E-BEA4-A9D7D39141CA}" type="presOf" srcId="{0AD6A90D-09DB-4073-B566-AAC9539B2A02}" destId="{92E15EC2-3A66-437E-8081-B37C53418BD3}" srcOrd="0" destOrd="3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6" destOrd="0" parTransId="{7E31A27D-E114-422C-A3D6-E98A81545604}" sibTransId="{41D100C3-E103-4659-BE56-FACB635D4335}"/>
    <dgm:cxn modelId="{27D7F21D-F10F-4BDB-BB90-7E6595402649}" srcId="{1F8902A6-D79E-4784-929B-B20ACE5B991F}" destId="{BBF02C84-0F33-42AD-8B9D-62B3BD0AF13E}" srcOrd="0" destOrd="0" parTransId="{F403AD4E-B84A-4CE7-B967-2C8C69DE2CE4}" sibTransId="{7957306D-7564-4D62-9058-BF4BB560A181}"/>
    <dgm:cxn modelId="{318CAC1F-ACDD-4C4D-A5D1-96F6C03A861D}" srcId="{81AD7D6F-F292-4E2E-83E9-C5F8E632E514}" destId="{0AD6A90D-09DB-4073-B566-AAC9539B2A02}" srcOrd="0" destOrd="0" parTransId="{D6FDF3F2-9F08-48AE-BFA3-CB5EC6EC1B1D}" sibTransId="{E55E05C4-771A-4D66-BC02-74A9C4A1DD3D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B292623D-6FEC-4C6A-A774-C64924C96A28}" type="presOf" srcId="{CB1B3E58-CDE8-4E02-A51E-40721BA755D0}" destId="{92E15EC2-3A66-437E-8081-B37C53418BD3}" srcOrd="0" destOrd="10" presId="urn:microsoft.com/office/officeart/2005/8/layout/vList2"/>
    <dgm:cxn modelId="{92C95F42-C716-46FF-A8E7-5E89EC13550B}" srcId="{D86D676A-2522-476C-91A7-703FC23F9727}" destId="{CB1B3E58-CDE8-4E02-A51E-40721BA755D0}" srcOrd="5" destOrd="0" parTransId="{7636B630-B25F-43DB-8EB5-99AC0A1CE9B7}" sibTransId="{F35303BC-D16F-455F-B65C-E4FE3CC70866}"/>
    <dgm:cxn modelId="{07A53148-379C-41B0-B1B0-B3E1E581B9E6}" srcId="{98358D47-B9A3-4315-88D3-159FFD4DAFC4}" destId="{884A90A2-4FE0-4821-93F0-B3ABDC21D77A}" srcOrd="0" destOrd="0" parTransId="{A1636656-BE30-4532-A599-18576658619A}" sibTransId="{E7E27059-6AED-41C4-B073-A0318468DB95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BF477E5D-4E8F-48EE-94A1-E6739EA3A91B}" type="presOf" srcId="{B6F5D0D9-3E5C-4FB2-A401-8D30D76ABE72}" destId="{92E15EC2-3A66-437E-8081-B37C53418BD3}" srcOrd="0" destOrd="11" presId="urn:microsoft.com/office/officeart/2005/8/layout/vList2"/>
    <dgm:cxn modelId="{41991862-771E-404C-8D8D-A906201B4199}" srcId="{CB1B3E58-CDE8-4E02-A51E-40721BA755D0}" destId="{B6F5D0D9-3E5C-4FB2-A401-8D30D76ABE72}" srcOrd="0" destOrd="0" parTransId="{42406784-AD25-4AB0-9120-650C0E28951A}" sibTransId="{70486B69-1B93-485C-B38E-0247E214B691}"/>
    <dgm:cxn modelId="{71985063-8293-4C3C-B829-58C80E8640CC}" type="presOf" srcId="{2DE8FAEE-0DAD-41C2-BE63-6DC8D80D6A5A}" destId="{92E15EC2-3A66-437E-8081-B37C53418BD3}" srcOrd="0" destOrd="1" presId="urn:microsoft.com/office/officeart/2005/8/layout/vList2"/>
    <dgm:cxn modelId="{DB486769-6387-4490-A135-ABCBBC4CD59C}" type="presOf" srcId="{BBF02C84-0F33-42AD-8B9D-62B3BD0AF13E}" destId="{92E15EC2-3A66-437E-8081-B37C53418BD3}" srcOrd="0" destOrd="5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494B3D7B-4388-4565-A446-5F4AE51A1D1F}" type="presOf" srcId="{3908D51E-C4A8-4BBE-94B2-3D2313FA8972}" destId="{92E15EC2-3A66-437E-8081-B37C53418BD3}" srcOrd="0" destOrd="9" presId="urn:microsoft.com/office/officeart/2005/8/layout/vList2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10572E9E-340D-42CF-84BF-E2D5A30EE998}" srcId="{D86D676A-2522-476C-91A7-703FC23F9727}" destId="{6966D79C-87B9-4860-84C8-A186D8970353}" srcOrd="4" destOrd="0" parTransId="{C4158435-F8AE-432E-9354-1C62A4AB4144}" sibTransId="{E1CEB91B-147E-41A9-962D-E3FBDC5E1E93}"/>
    <dgm:cxn modelId="{7F564BAF-7598-43CF-A04A-AF50FF81F203}" type="presOf" srcId="{884A90A2-4FE0-4821-93F0-B3ABDC21D77A}" destId="{92E15EC2-3A66-437E-8081-B37C53418BD3}" srcOrd="0" destOrd="7" presId="urn:microsoft.com/office/officeart/2005/8/layout/vList2"/>
    <dgm:cxn modelId="{C7AC42B6-D19F-4EBE-ADC4-5D4F302C83D4}" type="presOf" srcId="{81AD7D6F-F292-4E2E-83E9-C5F8E632E514}" destId="{92E15EC2-3A66-437E-8081-B37C53418BD3}" srcOrd="0" destOrd="2" presId="urn:microsoft.com/office/officeart/2005/8/layout/vList2"/>
    <dgm:cxn modelId="{0055BEB6-9ADC-47E3-9EDC-C10AA2BB30F8}" srcId="{1CE14AFD-1544-48C0-A6E2-CD4AFDDDF1EC}" destId="{2DE8FAEE-0DAD-41C2-BE63-6DC8D80D6A5A}" srcOrd="0" destOrd="0" parTransId="{595A0EB8-34B6-4C7B-96E8-E814B87D6BDE}" sibTransId="{694B6EED-F6C6-4E22-A5FF-EA2D9FCFE195}"/>
    <dgm:cxn modelId="{D27744B9-54A0-446A-9597-647098F48097}" srcId="{D86D676A-2522-476C-91A7-703FC23F9727}" destId="{81AD7D6F-F292-4E2E-83E9-C5F8E632E514}" srcOrd="1" destOrd="0" parTransId="{E3A136F6-CB7F-4565-85B7-5BFAD1C435EF}" sibTransId="{8D86A048-BADC-4460-A30A-C8548D7B8F19}"/>
    <dgm:cxn modelId="{EB6B7BC4-3A14-46DE-B93D-344BFBEB4E47}" srcId="{D86D676A-2522-476C-91A7-703FC23F9727}" destId="{98358D47-B9A3-4315-88D3-159FFD4DAFC4}" srcOrd="3" destOrd="0" parTransId="{40F6FD98-B7E3-4BA9-B365-C0584860967D}" sibTransId="{86CBE5B1-865B-463A-AEE4-4CC301ABBDA5}"/>
    <dgm:cxn modelId="{57AB6FD6-BEEE-48B9-9788-F3D4C68C5468}" srcId="{6966D79C-87B9-4860-84C8-A186D8970353}" destId="{3908D51E-C4A8-4BBE-94B2-3D2313FA8972}" srcOrd="0" destOrd="0" parTransId="{10766E04-C779-4EF3-8901-1B5688F9516F}" sibTransId="{FEF216CD-ED95-455E-9F03-B35E0BD075E3}"/>
    <dgm:cxn modelId="{C751A8D7-1A34-40FF-BD2E-08AE33BD8955}" type="presOf" srcId="{1F8902A6-D79E-4784-929B-B20ACE5B991F}" destId="{92E15EC2-3A66-437E-8081-B37C53418BD3}" srcOrd="0" destOrd="4" presId="urn:microsoft.com/office/officeart/2005/8/layout/vList2"/>
    <dgm:cxn modelId="{9048A1E9-B0D6-431A-9433-EC933461CCED}" type="presOf" srcId="{98358D47-B9A3-4315-88D3-159FFD4DAFC4}" destId="{92E15EC2-3A66-437E-8081-B37C53418BD3}" srcOrd="0" destOrd="6" presId="urn:microsoft.com/office/officeart/2005/8/layout/vList2"/>
    <dgm:cxn modelId="{9D96C8F6-AD93-4D3F-A3FD-310374358711}" srcId="{D86D676A-2522-476C-91A7-703FC23F9727}" destId="{1F8902A6-D79E-4784-929B-B20ACE5B991F}" srcOrd="2" destOrd="0" parTransId="{44EAC9A9-7C05-49A2-B53E-D0FA782B4812}" sibTransId="{813AF701-B5F5-4114-A827-0D91377A37D1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5186ACFA-0B83-46F8-8775-75DF0D0B7F2D}" type="presOf" srcId="{6966D79C-87B9-4860-84C8-A186D8970353}" destId="{92E15EC2-3A66-437E-8081-B37C53418BD3}" srcOrd="0" destOrd="8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Company image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How Do the Customers See Us?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49E9356F-54DC-4C7B-BD8A-9F661A8B9F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Perceived Value</a:t>
          </a:r>
          <a:r>
            <a:rPr lang="en-US"/>
            <a:t>: Customers evaluate the brand based on product/service quality, reliability, and trustworthiness.</a:t>
          </a:r>
        </a:p>
      </dgm:t>
    </dgm:pt>
    <dgm:pt modelId="{9EE70BD7-D863-49C8-81ED-0C3AD7E34708}" type="parTrans" cxnId="{118E7A89-F91B-40BB-9861-D60D6D960CA1}">
      <dgm:prSet/>
      <dgm:spPr/>
      <dgm:t>
        <a:bodyPr/>
        <a:lstStyle/>
        <a:p>
          <a:endParaRPr lang="en-US"/>
        </a:p>
      </dgm:t>
    </dgm:pt>
    <dgm:pt modelId="{5E343A73-9A1C-410B-81DB-B84F7DAB9CBD}" type="sibTrans" cxnId="{118E7A89-F91B-40BB-9861-D60D6D960CA1}">
      <dgm:prSet/>
      <dgm:spPr/>
      <dgm:t>
        <a:bodyPr/>
        <a:lstStyle/>
        <a:p>
          <a:endParaRPr lang="en-US"/>
        </a:p>
      </dgm:t>
    </dgm:pt>
    <dgm:pt modelId="{B02A5101-6BB9-495E-A381-2FBAB32692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Reputation</a:t>
          </a:r>
          <a:r>
            <a:rPr lang="en-US"/>
            <a:t>: Established through customer reviews, testimonials, and market presence.</a:t>
          </a:r>
        </a:p>
      </dgm:t>
    </dgm:pt>
    <dgm:pt modelId="{1B4BEB4F-C490-4F55-98AF-9ABF7229E73A}" type="parTrans" cxnId="{FF42E284-0106-445B-8FF2-970511F402E5}">
      <dgm:prSet/>
      <dgm:spPr/>
      <dgm:t>
        <a:bodyPr/>
        <a:lstStyle/>
        <a:p>
          <a:endParaRPr lang="en-US"/>
        </a:p>
      </dgm:t>
    </dgm:pt>
    <dgm:pt modelId="{5B80E520-7C6C-444D-B92E-DB7481FB60B4}" type="sibTrans" cxnId="{FF42E284-0106-445B-8FF2-970511F402E5}">
      <dgm:prSet/>
      <dgm:spPr/>
      <dgm:t>
        <a:bodyPr/>
        <a:lstStyle/>
        <a:p>
          <a:endParaRPr lang="en-US"/>
        </a:p>
      </dgm:t>
    </dgm:pt>
    <dgm:pt modelId="{46A7D167-78AF-48C0-AB58-C36CE5A65D1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Brand Personality</a:t>
          </a:r>
          <a:r>
            <a:rPr lang="en-US"/>
            <a:t>: The emotional connection customers feel towards the company (e.g., friendly, innovative, luxurious).</a:t>
          </a:r>
        </a:p>
      </dgm:t>
    </dgm:pt>
    <dgm:pt modelId="{FA10845C-BF6E-43A6-9F0D-D74B7BF7A16B}" type="parTrans" cxnId="{3A3E0788-BD69-405B-B15B-4AD0419A2A7A}">
      <dgm:prSet/>
      <dgm:spPr/>
      <dgm:t>
        <a:bodyPr/>
        <a:lstStyle/>
        <a:p>
          <a:endParaRPr lang="en-US"/>
        </a:p>
      </dgm:t>
    </dgm:pt>
    <dgm:pt modelId="{6D4BEBB7-F977-461D-B0B0-1344AA89999B}" type="sibTrans" cxnId="{3A3E0788-BD69-405B-B15B-4AD0419A2A7A}">
      <dgm:prSet/>
      <dgm:spPr/>
      <dgm:t>
        <a:bodyPr/>
        <a:lstStyle/>
        <a:p>
          <a:endParaRPr lang="en-US"/>
        </a:p>
      </dgm:t>
    </dgm:pt>
    <dgm:pt modelId="{7FCBB6AB-2065-4637-856A-A454596CAEC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Starting Business – No Image</a:t>
          </a:r>
          <a:r>
            <a:rPr lang="en-US" dirty="0"/>
            <a:t>:</a:t>
          </a:r>
        </a:p>
      </dgm:t>
    </dgm:pt>
    <dgm:pt modelId="{4A0398B0-9F16-47F7-820D-D71DE8ABBDCB}" type="parTrans" cxnId="{B19A7C15-2EBF-48EE-AEB8-49931BE549C6}">
      <dgm:prSet/>
      <dgm:spPr/>
      <dgm:t>
        <a:bodyPr/>
        <a:lstStyle/>
        <a:p>
          <a:endParaRPr lang="en-US"/>
        </a:p>
      </dgm:t>
    </dgm:pt>
    <dgm:pt modelId="{BACAC3B2-7EF3-45CA-AF91-6E4B6303063F}" type="sibTrans" cxnId="{B19A7C15-2EBF-48EE-AEB8-49931BE549C6}">
      <dgm:prSet/>
      <dgm:spPr/>
      <dgm:t>
        <a:bodyPr/>
        <a:lstStyle/>
        <a:p>
          <a:endParaRPr lang="en-US"/>
        </a:p>
      </dgm:t>
    </dgm:pt>
    <dgm:pt modelId="{35C6A21F-DC84-4B12-AFF3-CA125AD8CA2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New businesses must focus on:</a:t>
          </a:r>
        </a:p>
      </dgm:t>
    </dgm:pt>
    <dgm:pt modelId="{DF08FA6E-6298-467B-B8DF-0B5375896572}" type="parTrans" cxnId="{CEE19156-6D60-4B81-AC6F-5DFCED50F38E}">
      <dgm:prSet/>
      <dgm:spPr/>
      <dgm:t>
        <a:bodyPr/>
        <a:lstStyle/>
        <a:p>
          <a:endParaRPr lang="en-US"/>
        </a:p>
      </dgm:t>
    </dgm:pt>
    <dgm:pt modelId="{BEC238EA-A124-4DE3-855E-8AAB326E1E16}" type="sibTrans" cxnId="{CEE19156-6D60-4B81-AC6F-5DFCED50F38E}">
      <dgm:prSet/>
      <dgm:spPr/>
      <dgm:t>
        <a:bodyPr/>
        <a:lstStyle/>
        <a:p>
          <a:endParaRPr lang="en-US"/>
        </a:p>
      </dgm:t>
    </dgm:pt>
    <dgm:pt modelId="{0910015F-4B6F-4ABB-9FD3-CB6BE2516A3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Creating visibility</a:t>
          </a:r>
          <a:r>
            <a:rPr lang="en-US"/>
            <a:t> through marketing and networking.</a:t>
          </a:r>
        </a:p>
      </dgm:t>
    </dgm:pt>
    <dgm:pt modelId="{B2F8D7E8-4772-4A58-8362-EAD4E68B0509}" type="parTrans" cxnId="{F04B1E4A-CBFB-43E4-B546-F71823F6FAC1}">
      <dgm:prSet/>
      <dgm:spPr/>
      <dgm:t>
        <a:bodyPr/>
        <a:lstStyle/>
        <a:p>
          <a:endParaRPr lang="en-US"/>
        </a:p>
      </dgm:t>
    </dgm:pt>
    <dgm:pt modelId="{642C8ABD-91EC-4352-BD4C-10177E2E257C}" type="sibTrans" cxnId="{F04B1E4A-CBFB-43E4-B546-F71823F6FAC1}">
      <dgm:prSet/>
      <dgm:spPr/>
      <dgm:t>
        <a:bodyPr/>
        <a:lstStyle/>
        <a:p>
          <a:endParaRPr lang="en-US"/>
        </a:p>
      </dgm:t>
    </dgm:pt>
    <dgm:pt modelId="{BB5A0261-9611-4352-97B2-2709605B5C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Delivering consistent quality</a:t>
          </a:r>
          <a:r>
            <a:rPr lang="en-US"/>
            <a:t> to build initial trust.</a:t>
          </a:r>
        </a:p>
      </dgm:t>
    </dgm:pt>
    <dgm:pt modelId="{1C8AF960-BFCA-4145-82D2-B93C3368389D}" type="parTrans" cxnId="{9D5D389A-DBA8-4077-9920-071EE281BD9B}">
      <dgm:prSet/>
      <dgm:spPr/>
      <dgm:t>
        <a:bodyPr/>
        <a:lstStyle/>
        <a:p>
          <a:endParaRPr lang="en-US"/>
        </a:p>
      </dgm:t>
    </dgm:pt>
    <dgm:pt modelId="{4ECF107B-3CDC-42FD-BF38-52FD805BE86D}" type="sibTrans" cxnId="{9D5D389A-DBA8-4077-9920-071EE281BD9B}">
      <dgm:prSet/>
      <dgm:spPr/>
      <dgm:t>
        <a:bodyPr/>
        <a:lstStyle/>
        <a:p>
          <a:endParaRPr lang="en-US"/>
        </a:p>
      </dgm:t>
    </dgm:pt>
    <dgm:pt modelId="{6BE1D151-4564-4F7B-8E47-8D7A04F96C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Defining core values</a:t>
          </a:r>
          <a:r>
            <a:rPr lang="en-US" dirty="0"/>
            <a:t> that align with target audience expectations.</a:t>
          </a:r>
        </a:p>
      </dgm:t>
    </dgm:pt>
    <dgm:pt modelId="{06B1E206-9C75-48C1-9176-3E98988EF46A}" type="parTrans" cxnId="{CBC1A9DC-878F-4E96-90FF-1ED289CA99CA}">
      <dgm:prSet/>
      <dgm:spPr/>
      <dgm:t>
        <a:bodyPr/>
        <a:lstStyle/>
        <a:p>
          <a:endParaRPr lang="en-US"/>
        </a:p>
      </dgm:t>
    </dgm:pt>
    <dgm:pt modelId="{1A27953D-AFD3-46F2-80BE-DCDDA341A736}" type="sibTrans" cxnId="{CBC1A9DC-878F-4E96-90FF-1ED289CA99CA}">
      <dgm:prSet/>
      <dgm:spPr/>
      <dgm:t>
        <a:bodyPr/>
        <a:lstStyle/>
        <a:p>
          <a:endParaRPr lang="en-US"/>
        </a:p>
      </dgm:t>
    </dgm:pt>
    <dgm:pt modelId="{8CA763BF-9FD0-4B2E-839C-06F318CE899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Describing the Company by Adjectives</a:t>
          </a:r>
          <a:r>
            <a:rPr lang="en-US" dirty="0"/>
            <a:t>:</a:t>
          </a:r>
        </a:p>
      </dgm:t>
    </dgm:pt>
    <dgm:pt modelId="{522BF1D7-02F4-4016-B2C8-EC91459115C8}" type="parTrans" cxnId="{BBE23F7A-089B-4ABD-8A6A-7B6C6706908D}">
      <dgm:prSet/>
      <dgm:spPr/>
      <dgm:t>
        <a:bodyPr/>
        <a:lstStyle/>
        <a:p>
          <a:endParaRPr lang="en-US"/>
        </a:p>
      </dgm:t>
    </dgm:pt>
    <dgm:pt modelId="{AE353165-4C6D-41C5-9081-2A853AE4DE6F}" type="sibTrans" cxnId="{BBE23F7A-089B-4ABD-8A6A-7B6C6706908D}">
      <dgm:prSet/>
      <dgm:spPr/>
      <dgm:t>
        <a:bodyPr/>
        <a:lstStyle/>
        <a:p>
          <a:endParaRPr lang="en-US"/>
        </a:p>
      </dgm:t>
    </dgm:pt>
    <dgm:pt modelId="{85040F64-27F4-4501-B215-86115D10FE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Choose adjectives that reflect the desired brand identity:</a:t>
          </a:r>
        </a:p>
      </dgm:t>
    </dgm:pt>
    <dgm:pt modelId="{F60E9A61-C636-4F78-9C5D-9925E4CFA29B}" type="parTrans" cxnId="{013A0840-47FF-43EA-AAD4-C9EB40796817}">
      <dgm:prSet/>
      <dgm:spPr/>
      <dgm:t>
        <a:bodyPr/>
        <a:lstStyle/>
        <a:p>
          <a:endParaRPr lang="en-US"/>
        </a:p>
      </dgm:t>
    </dgm:pt>
    <dgm:pt modelId="{9BF21490-3C47-41A9-BAEA-ADCF7ADD00F2}" type="sibTrans" cxnId="{013A0840-47FF-43EA-AAD4-C9EB40796817}">
      <dgm:prSet/>
      <dgm:spPr/>
      <dgm:t>
        <a:bodyPr/>
        <a:lstStyle/>
        <a:p>
          <a:endParaRPr lang="en-US"/>
        </a:p>
      </dgm:t>
    </dgm:pt>
    <dgm:pt modelId="{B67E7B75-8726-4821-A200-83E96F9575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Innovative</a:t>
          </a:r>
          <a:r>
            <a:rPr lang="en-US"/>
            <a:t>: Cutting-edge, forward-thinking, creative.</a:t>
          </a:r>
        </a:p>
      </dgm:t>
    </dgm:pt>
    <dgm:pt modelId="{87B7861F-F526-45BE-82D6-897DC579865E}" type="parTrans" cxnId="{9F4D55E6-7212-4091-AA78-970B13C912B1}">
      <dgm:prSet/>
      <dgm:spPr/>
      <dgm:t>
        <a:bodyPr/>
        <a:lstStyle/>
        <a:p>
          <a:endParaRPr lang="en-US"/>
        </a:p>
      </dgm:t>
    </dgm:pt>
    <dgm:pt modelId="{F0A20BFA-9842-4BF1-9AB0-1D454F7373D4}" type="sibTrans" cxnId="{9F4D55E6-7212-4091-AA78-970B13C912B1}">
      <dgm:prSet/>
      <dgm:spPr/>
      <dgm:t>
        <a:bodyPr/>
        <a:lstStyle/>
        <a:p>
          <a:endParaRPr lang="en-US"/>
        </a:p>
      </dgm:t>
    </dgm:pt>
    <dgm:pt modelId="{0CD94AC4-6437-4DAE-9CA0-ECAF81E8496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Reliable</a:t>
          </a:r>
          <a:r>
            <a:rPr lang="en-US"/>
            <a:t>: Dependable, consistent, trustworthy.</a:t>
          </a:r>
        </a:p>
      </dgm:t>
    </dgm:pt>
    <dgm:pt modelId="{837A667B-C50E-40C6-8442-C32149B9037D}" type="parTrans" cxnId="{CAA5E89D-E3AC-423D-B640-D9D3F5442B36}">
      <dgm:prSet/>
      <dgm:spPr/>
      <dgm:t>
        <a:bodyPr/>
        <a:lstStyle/>
        <a:p>
          <a:endParaRPr lang="en-US"/>
        </a:p>
      </dgm:t>
    </dgm:pt>
    <dgm:pt modelId="{1158B74A-4E1B-44D7-8905-51DFB9EAB75E}" type="sibTrans" cxnId="{CAA5E89D-E3AC-423D-B640-D9D3F5442B36}">
      <dgm:prSet/>
      <dgm:spPr/>
      <dgm:t>
        <a:bodyPr/>
        <a:lstStyle/>
        <a:p>
          <a:endParaRPr lang="en-US"/>
        </a:p>
      </dgm:t>
    </dgm:pt>
    <dgm:pt modelId="{489F2ADC-9013-4136-B75D-E67F3DA564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Customer-focused</a:t>
          </a:r>
          <a:r>
            <a:rPr lang="en-US"/>
            <a:t>: Attentive, empathetic, service-oriented.</a:t>
          </a:r>
        </a:p>
      </dgm:t>
    </dgm:pt>
    <dgm:pt modelId="{139585DF-1ED5-49E1-8F5C-17A90F1BF8FC}" type="parTrans" cxnId="{CFF3C15C-8553-4050-B0F8-4D24A807C363}">
      <dgm:prSet/>
      <dgm:spPr/>
      <dgm:t>
        <a:bodyPr/>
        <a:lstStyle/>
        <a:p>
          <a:endParaRPr lang="en-US"/>
        </a:p>
      </dgm:t>
    </dgm:pt>
    <dgm:pt modelId="{C30DDE2E-2F05-46B2-90D5-318247513D31}" type="sibTrans" cxnId="{CFF3C15C-8553-4050-B0F8-4D24A807C363}">
      <dgm:prSet/>
      <dgm:spPr/>
      <dgm:t>
        <a:bodyPr/>
        <a:lstStyle/>
        <a:p>
          <a:endParaRPr lang="en-US"/>
        </a:p>
      </dgm:t>
    </dgm:pt>
    <dgm:pt modelId="{A4683F6C-EAC2-431C-8CCD-8BBAAD4BC5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Dynamic</a:t>
          </a:r>
          <a:r>
            <a:rPr lang="en-US"/>
            <a:t>: Agile, adaptable, energetic.</a:t>
          </a:r>
        </a:p>
      </dgm:t>
    </dgm:pt>
    <dgm:pt modelId="{0FD05AB5-6635-4705-B128-6F105073BA95}" type="parTrans" cxnId="{9FD8000F-C3EE-48EF-9E8E-D7E55FCD34FE}">
      <dgm:prSet/>
      <dgm:spPr/>
      <dgm:t>
        <a:bodyPr/>
        <a:lstStyle/>
        <a:p>
          <a:endParaRPr lang="en-US"/>
        </a:p>
      </dgm:t>
    </dgm:pt>
    <dgm:pt modelId="{BE0D4E51-564F-49C7-B18E-585F5BEF454D}" type="sibTrans" cxnId="{9FD8000F-C3EE-48EF-9E8E-D7E55FCD34FE}">
      <dgm:prSet/>
      <dgm:spPr/>
      <dgm:t>
        <a:bodyPr/>
        <a:lstStyle/>
        <a:p>
          <a:endParaRPr lang="en-US"/>
        </a:p>
      </dgm:t>
    </dgm:pt>
    <dgm:pt modelId="{90A642F4-50F7-4760-99F2-1E75FE831B4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Sustainable</a:t>
          </a:r>
          <a:r>
            <a:rPr lang="en-US" dirty="0"/>
            <a:t>: Eco-friendly, responsible, ethical.</a:t>
          </a:r>
        </a:p>
      </dgm:t>
    </dgm:pt>
    <dgm:pt modelId="{4EA61AF9-3136-4241-A834-39CE916437E8}" type="parTrans" cxnId="{A8142655-61EC-497D-BA6A-B62FF1ED6BBE}">
      <dgm:prSet/>
      <dgm:spPr/>
      <dgm:t>
        <a:bodyPr/>
        <a:lstStyle/>
        <a:p>
          <a:endParaRPr lang="en-US"/>
        </a:p>
      </dgm:t>
    </dgm:pt>
    <dgm:pt modelId="{D2AB7F67-5A11-4D11-9F0E-63B034018FC6}" type="sibTrans" cxnId="{A8142655-61EC-497D-BA6A-B62FF1ED6BBE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15DBDE04-E795-4700-AC0E-95812B464FBE}" type="presOf" srcId="{6BE1D151-4564-4F7B-8E47-8D7A04F96C15}" destId="{92E15EC2-3A66-437E-8081-B37C53418BD3}" srcOrd="0" destOrd="8" presId="urn:microsoft.com/office/officeart/2005/8/layout/vList2"/>
    <dgm:cxn modelId="{90C0120A-2EFE-416E-938B-5D8E3F618D7E}" type="presOf" srcId="{B02A5101-6BB9-495E-A381-2FBAB32692E1}" destId="{92E15EC2-3A66-437E-8081-B37C53418BD3}" srcOrd="0" destOrd="2" presId="urn:microsoft.com/office/officeart/2005/8/layout/vList2"/>
    <dgm:cxn modelId="{9FD8000F-C3EE-48EF-9E8E-D7E55FCD34FE}" srcId="{85040F64-27F4-4501-B215-86115D10FEF7}" destId="{A4683F6C-EAC2-431C-8CCD-8BBAAD4BC55E}" srcOrd="3" destOrd="0" parTransId="{0FD05AB5-6635-4705-B128-6F105073BA95}" sibTransId="{BE0D4E51-564F-49C7-B18E-585F5BEF454D}"/>
    <dgm:cxn modelId="{2E0B5510-5A8E-4D49-B06E-8B2C20DC9D74}" type="presOf" srcId="{0CD94AC4-6437-4DAE-9CA0-ECAF81E8496F}" destId="{92E15EC2-3A66-437E-8081-B37C53418BD3}" srcOrd="0" destOrd="12" presId="urn:microsoft.com/office/officeart/2005/8/layout/vList2"/>
    <dgm:cxn modelId="{B19A7C15-2EBF-48EE-AEB8-49931BE549C6}" srcId="{D86D676A-2522-476C-91A7-703FC23F9727}" destId="{7FCBB6AB-2065-4637-856A-A454596CAEC6}" srcOrd="4" destOrd="0" parTransId="{4A0398B0-9F16-47F7-820D-D71DE8ABBDCB}" sibTransId="{BACAC3B2-7EF3-45CA-AF91-6E4B6303063F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5F050F1B-E98E-4ACE-BA95-C99E1D004272}" type="presOf" srcId="{BB5A0261-9611-4352-97B2-2709605B5CF7}" destId="{92E15EC2-3A66-437E-8081-B37C53418BD3}" srcOrd="0" destOrd="7" presId="urn:microsoft.com/office/officeart/2005/8/layout/vList2"/>
    <dgm:cxn modelId="{09362E1C-90EE-4ED7-85B4-9982F05FEA58}" srcId="{D86D676A-2522-476C-91A7-703FC23F9727}" destId="{E685923F-AF5F-43A1-9614-C558E5679314}" srcOrd="8" destOrd="0" parTransId="{7E31A27D-E114-422C-A3D6-E98A81545604}" sibTransId="{41D100C3-E103-4659-BE56-FACB635D4335}"/>
    <dgm:cxn modelId="{ED56691E-AD1F-461B-AAF1-4BE4CC0D7783}" type="presOf" srcId="{46A7D167-78AF-48C0-AB58-C36CE5A65D1E}" destId="{92E15EC2-3A66-437E-8081-B37C53418BD3}" srcOrd="0" destOrd="3" presId="urn:microsoft.com/office/officeart/2005/8/layout/vList2"/>
    <dgm:cxn modelId="{9413A21E-29D5-4DF5-B596-A8A93E722F12}" type="presOf" srcId="{0910015F-4B6F-4ABB-9FD3-CB6BE2516A3E}" destId="{92E15EC2-3A66-437E-8081-B37C53418BD3}" srcOrd="0" destOrd="6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11C86E34-35EA-4596-84BF-C958FE83F5C0}" type="presOf" srcId="{489F2ADC-9013-4136-B75D-E67F3DA5646E}" destId="{92E15EC2-3A66-437E-8081-B37C53418BD3}" srcOrd="0" destOrd="13" presId="urn:microsoft.com/office/officeart/2005/8/layout/vList2"/>
    <dgm:cxn modelId="{013A0840-47FF-43EA-AAD4-C9EB40796817}" srcId="{D86D676A-2522-476C-91A7-703FC23F9727}" destId="{85040F64-27F4-4501-B215-86115D10FEF7}" srcOrd="7" destOrd="0" parTransId="{F60E9A61-C636-4F78-9C5D-9925E4CFA29B}" sibTransId="{9BF21490-3C47-41A9-BAEA-ADCF7ADD00F2}"/>
    <dgm:cxn modelId="{F04B1E4A-CBFB-43E4-B546-F71823F6FAC1}" srcId="{35C6A21F-DC84-4B12-AFF3-CA125AD8CA2F}" destId="{0910015F-4B6F-4ABB-9FD3-CB6BE2516A3E}" srcOrd="0" destOrd="0" parTransId="{B2F8D7E8-4772-4A58-8362-EAD4E68B0509}" sibTransId="{642C8ABD-91EC-4352-BD4C-10177E2E257C}"/>
    <dgm:cxn modelId="{A8142655-61EC-497D-BA6A-B62FF1ED6BBE}" srcId="{85040F64-27F4-4501-B215-86115D10FEF7}" destId="{90A642F4-50F7-4760-99F2-1E75FE831B47}" srcOrd="4" destOrd="0" parTransId="{4EA61AF9-3136-4241-A834-39CE916437E8}" sibTransId="{D2AB7F67-5A11-4D11-9F0E-63B034018FC6}"/>
    <dgm:cxn modelId="{CEE19156-6D60-4B81-AC6F-5DFCED50F38E}" srcId="{D86D676A-2522-476C-91A7-703FC23F9727}" destId="{35C6A21F-DC84-4B12-AFF3-CA125AD8CA2F}" srcOrd="5" destOrd="0" parTransId="{DF08FA6E-6298-467B-B8DF-0B5375896572}" sibTransId="{BEC238EA-A124-4DE3-855E-8AAB326E1E16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CFF3C15C-8553-4050-B0F8-4D24A807C363}" srcId="{85040F64-27F4-4501-B215-86115D10FEF7}" destId="{489F2ADC-9013-4136-B75D-E67F3DA5646E}" srcOrd="2" destOrd="0" parTransId="{139585DF-1ED5-49E1-8F5C-17A90F1BF8FC}" sibTransId="{C30DDE2E-2F05-46B2-90D5-318247513D31}"/>
    <dgm:cxn modelId="{BBE23F7A-089B-4ABD-8A6A-7B6C6706908D}" srcId="{D86D676A-2522-476C-91A7-703FC23F9727}" destId="{8CA763BF-9FD0-4B2E-839C-06F318CE8990}" srcOrd="6" destOrd="0" parTransId="{522BF1D7-02F4-4016-B2C8-EC91459115C8}" sibTransId="{AE353165-4C6D-41C5-9081-2A853AE4DE6F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C92E137D-9B41-4B7F-AB81-F53B26BDED2A}" type="presOf" srcId="{85040F64-27F4-4501-B215-86115D10FEF7}" destId="{92E15EC2-3A66-437E-8081-B37C53418BD3}" srcOrd="0" destOrd="10" presId="urn:microsoft.com/office/officeart/2005/8/layout/vList2"/>
    <dgm:cxn modelId="{FF42E284-0106-445B-8FF2-970511F402E5}" srcId="{D86D676A-2522-476C-91A7-703FC23F9727}" destId="{B02A5101-6BB9-495E-A381-2FBAB32692E1}" srcOrd="2" destOrd="0" parTransId="{1B4BEB4F-C490-4F55-98AF-9ABF7229E73A}" sibTransId="{5B80E520-7C6C-444D-B92E-DB7481FB60B4}"/>
    <dgm:cxn modelId="{5589D085-D389-4858-AABA-FC5AA3EF0004}" type="presOf" srcId="{E685923F-AF5F-43A1-9614-C558E5679314}" destId="{92E15EC2-3A66-437E-8081-B37C53418BD3}" srcOrd="0" destOrd="16" presId="urn:microsoft.com/office/officeart/2005/8/layout/vList2"/>
    <dgm:cxn modelId="{3A3E0788-BD69-405B-B15B-4AD0419A2A7A}" srcId="{D86D676A-2522-476C-91A7-703FC23F9727}" destId="{46A7D167-78AF-48C0-AB58-C36CE5A65D1E}" srcOrd="3" destOrd="0" parTransId="{FA10845C-BF6E-43A6-9F0D-D74B7BF7A16B}" sibTransId="{6D4BEBB7-F977-461D-B0B0-1344AA89999B}"/>
    <dgm:cxn modelId="{118E7A89-F91B-40BB-9861-D60D6D960CA1}" srcId="{D86D676A-2522-476C-91A7-703FC23F9727}" destId="{49E9356F-54DC-4C7B-BD8A-9F661A8B9F03}" srcOrd="1" destOrd="0" parTransId="{9EE70BD7-D863-49C8-81ED-0C3AD7E34708}" sibTransId="{5E343A73-9A1C-410B-81DB-B84F7DAB9CBD}"/>
    <dgm:cxn modelId="{95765F94-3B66-4BFE-A3C4-00E65C75D669}" type="presOf" srcId="{90A642F4-50F7-4760-99F2-1E75FE831B47}" destId="{92E15EC2-3A66-437E-8081-B37C53418BD3}" srcOrd="0" destOrd="15" presId="urn:microsoft.com/office/officeart/2005/8/layout/vList2"/>
    <dgm:cxn modelId="{87682996-EA51-48BD-9EC2-1A2195EC3C5D}" type="presOf" srcId="{B67E7B75-8726-4821-A200-83E96F95752B}" destId="{92E15EC2-3A66-437E-8081-B37C53418BD3}" srcOrd="0" destOrd="11" presId="urn:microsoft.com/office/officeart/2005/8/layout/vList2"/>
    <dgm:cxn modelId="{9D5D389A-DBA8-4077-9920-071EE281BD9B}" srcId="{35C6A21F-DC84-4B12-AFF3-CA125AD8CA2F}" destId="{BB5A0261-9611-4352-97B2-2709605B5CF7}" srcOrd="1" destOrd="0" parTransId="{1C8AF960-BFCA-4145-82D2-B93C3368389D}" sibTransId="{4ECF107B-3CDC-42FD-BF38-52FD805BE86D}"/>
    <dgm:cxn modelId="{CAA5E89D-E3AC-423D-B640-D9D3F5442B36}" srcId="{85040F64-27F4-4501-B215-86115D10FEF7}" destId="{0CD94AC4-6437-4DAE-9CA0-ECAF81E8496F}" srcOrd="1" destOrd="0" parTransId="{837A667B-C50E-40C6-8442-C32149B9037D}" sibTransId="{1158B74A-4E1B-44D7-8905-51DFB9EAB75E}"/>
    <dgm:cxn modelId="{1BE9C4AA-0A25-4029-B544-2C969C34294B}" type="presOf" srcId="{8CA763BF-9FD0-4B2E-839C-06F318CE8990}" destId="{92E15EC2-3A66-437E-8081-B37C53418BD3}" srcOrd="0" destOrd="9" presId="urn:microsoft.com/office/officeart/2005/8/layout/vList2"/>
    <dgm:cxn modelId="{71D070B8-5CFB-425D-9925-4F37704CA846}" type="presOf" srcId="{7FCBB6AB-2065-4637-856A-A454596CAEC6}" destId="{92E15EC2-3A66-437E-8081-B37C53418BD3}" srcOrd="0" destOrd="4" presId="urn:microsoft.com/office/officeart/2005/8/layout/vList2"/>
    <dgm:cxn modelId="{0EC710D4-5FFB-43FF-BB01-D44821B412DD}" type="presOf" srcId="{A4683F6C-EAC2-431C-8CCD-8BBAAD4BC55E}" destId="{92E15EC2-3A66-437E-8081-B37C53418BD3}" srcOrd="0" destOrd="14" presId="urn:microsoft.com/office/officeart/2005/8/layout/vList2"/>
    <dgm:cxn modelId="{78119CD9-794D-4D82-8413-1D9F6B39E9BE}" type="presOf" srcId="{49E9356F-54DC-4C7B-BD8A-9F661A8B9F03}" destId="{92E15EC2-3A66-437E-8081-B37C53418BD3}" srcOrd="0" destOrd="1" presId="urn:microsoft.com/office/officeart/2005/8/layout/vList2"/>
    <dgm:cxn modelId="{356E54DB-271D-47AE-A541-4CDEBDEAAD73}" type="presOf" srcId="{35C6A21F-DC84-4B12-AFF3-CA125AD8CA2F}" destId="{92E15EC2-3A66-437E-8081-B37C53418BD3}" srcOrd="0" destOrd="5" presId="urn:microsoft.com/office/officeart/2005/8/layout/vList2"/>
    <dgm:cxn modelId="{CBC1A9DC-878F-4E96-90FF-1ED289CA99CA}" srcId="{35C6A21F-DC84-4B12-AFF3-CA125AD8CA2F}" destId="{6BE1D151-4564-4F7B-8E47-8D7A04F96C15}" srcOrd="2" destOrd="0" parTransId="{06B1E206-9C75-48C1-9176-3E98988EF46A}" sibTransId="{1A27953D-AFD3-46F2-80BE-DCDDA341A736}"/>
    <dgm:cxn modelId="{9F4D55E6-7212-4091-AA78-970B13C912B1}" srcId="{85040F64-27F4-4501-B215-86115D10FEF7}" destId="{B67E7B75-8726-4821-A200-83E96F95752B}" srcOrd="0" destOrd="0" parTransId="{87B7861F-F526-45BE-82D6-897DC579865E}" sibTransId="{F0A20BFA-9842-4BF1-9AB0-1D454F7373D4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Demand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What Are the Forces Behind Demand?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0549ECB4-1965-49E2-9786-FAE7C687F52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Customer needs and preferences</a:t>
          </a:r>
          <a:r>
            <a:rPr lang="en-US"/>
            <a:t>: Shifts in lifestyle, trends, or pain points.</a:t>
          </a:r>
        </a:p>
      </dgm:t>
    </dgm:pt>
    <dgm:pt modelId="{84DE1A08-F434-4CE5-8478-FDC8A30CE9FF}" type="parTrans" cxnId="{9FBD1B7E-9FE1-40C4-A058-36CBE0202213}">
      <dgm:prSet/>
      <dgm:spPr/>
      <dgm:t>
        <a:bodyPr/>
        <a:lstStyle/>
        <a:p>
          <a:endParaRPr lang="en-US"/>
        </a:p>
      </dgm:t>
    </dgm:pt>
    <dgm:pt modelId="{70DBE47E-9E62-46E3-AD52-F9FB756A96C8}" type="sibTrans" cxnId="{9FBD1B7E-9FE1-40C4-A058-36CBE0202213}">
      <dgm:prSet/>
      <dgm:spPr/>
      <dgm:t>
        <a:bodyPr/>
        <a:lstStyle/>
        <a:p>
          <a:endParaRPr lang="en-US"/>
        </a:p>
      </dgm:t>
    </dgm:pt>
    <dgm:pt modelId="{2461E823-CACD-4456-90BA-C43725B7397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Economic factors</a:t>
          </a:r>
          <a:r>
            <a:rPr lang="en-US"/>
            <a:t>: Disposable income, employment rates, and purchasing power.</a:t>
          </a:r>
        </a:p>
      </dgm:t>
    </dgm:pt>
    <dgm:pt modelId="{65266087-E1F0-4D0C-9EAE-7ED2C8A89ADA}" type="parTrans" cxnId="{9F991852-475A-49EB-B169-7E421FF4FE5C}">
      <dgm:prSet/>
      <dgm:spPr/>
      <dgm:t>
        <a:bodyPr/>
        <a:lstStyle/>
        <a:p>
          <a:endParaRPr lang="en-US"/>
        </a:p>
      </dgm:t>
    </dgm:pt>
    <dgm:pt modelId="{576ED81E-B405-4F31-88D9-F7CBD6ABB46B}" type="sibTrans" cxnId="{9F991852-475A-49EB-B169-7E421FF4FE5C}">
      <dgm:prSet/>
      <dgm:spPr/>
      <dgm:t>
        <a:bodyPr/>
        <a:lstStyle/>
        <a:p>
          <a:endParaRPr lang="en-US"/>
        </a:p>
      </dgm:t>
    </dgm:pt>
    <dgm:pt modelId="{E2F918F7-1564-4732-9143-3862312E96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Technological advancements</a:t>
          </a:r>
          <a:r>
            <a:rPr lang="en-US"/>
            <a:t>: Innovation driving new product or service demands.</a:t>
          </a:r>
        </a:p>
      </dgm:t>
    </dgm:pt>
    <dgm:pt modelId="{11757A61-436F-4325-954E-FBD970481618}" type="parTrans" cxnId="{134F002C-65EF-4B43-83BF-7AF7BA907856}">
      <dgm:prSet/>
      <dgm:spPr/>
      <dgm:t>
        <a:bodyPr/>
        <a:lstStyle/>
        <a:p>
          <a:endParaRPr lang="en-US"/>
        </a:p>
      </dgm:t>
    </dgm:pt>
    <dgm:pt modelId="{A6BC022E-578C-4986-973E-D09B0BEAAB2B}" type="sibTrans" cxnId="{134F002C-65EF-4B43-83BF-7AF7BA907856}">
      <dgm:prSet/>
      <dgm:spPr/>
      <dgm:t>
        <a:bodyPr/>
        <a:lstStyle/>
        <a:p>
          <a:endParaRPr lang="en-US"/>
        </a:p>
      </dgm:t>
    </dgm:pt>
    <dgm:pt modelId="{5B991FA1-E4B7-453E-A9CA-09CA236F56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Social and cultural influences</a:t>
          </a:r>
          <a:r>
            <a:rPr lang="en-US"/>
            <a:t>: Changing values and societal norms.</a:t>
          </a:r>
        </a:p>
      </dgm:t>
    </dgm:pt>
    <dgm:pt modelId="{D34CD5FF-7414-4EC7-952B-ECD2188CF7E6}" type="parTrans" cxnId="{DAE374CA-AE17-48BF-969E-9B0259A66723}">
      <dgm:prSet/>
      <dgm:spPr/>
      <dgm:t>
        <a:bodyPr/>
        <a:lstStyle/>
        <a:p>
          <a:endParaRPr lang="en-US"/>
        </a:p>
      </dgm:t>
    </dgm:pt>
    <dgm:pt modelId="{5C45F313-2586-4B67-9C1E-FAD0BDDF14A6}" type="sibTrans" cxnId="{DAE374CA-AE17-48BF-969E-9B0259A66723}">
      <dgm:prSet/>
      <dgm:spPr/>
      <dgm:t>
        <a:bodyPr/>
        <a:lstStyle/>
        <a:p>
          <a:endParaRPr lang="en-US"/>
        </a:p>
      </dgm:t>
    </dgm:pt>
    <dgm:pt modelId="{6DD2F90D-7AEE-48EF-A716-459B720D057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How Big Is the Demand in Your Line of Business?</a:t>
          </a:r>
          <a:endParaRPr lang="en-US" dirty="0"/>
        </a:p>
      </dgm:t>
    </dgm:pt>
    <dgm:pt modelId="{70B89D53-84C1-430E-9B22-047F3F4E331D}" type="parTrans" cxnId="{EDDD9E48-2FC4-4496-856A-7FA37FE1F3F9}">
      <dgm:prSet/>
      <dgm:spPr/>
      <dgm:t>
        <a:bodyPr/>
        <a:lstStyle/>
        <a:p>
          <a:endParaRPr lang="en-US"/>
        </a:p>
      </dgm:t>
    </dgm:pt>
    <dgm:pt modelId="{87E90AF5-A745-492D-9521-D3BF63220EDE}" type="sibTrans" cxnId="{EDDD9E48-2FC4-4496-856A-7FA37FE1F3F9}">
      <dgm:prSet/>
      <dgm:spPr/>
      <dgm:t>
        <a:bodyPr/>
        <a:lstStyle/>
        <a:p>
          <a:endParaRPr lang="en-US"/>
        </a:p>
      </dgm:t>
    </dgm:pt>
    <dgm:pt modelId="{311D8694-F6F0-4A33-B45D-659F8421A2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Conduct market research to measure the </a:t>
          </a:r>
          <a:r>
            <a:rPr lang="en-US" b="1"/>
            <a:t>total addressable market (TAM)</a:t>
          </a:r>
          <a:r>
            <a:rPr lang="en-US"/>
            <a:t> and identify potential customer base size.</a:t>
          </a:r>
        </a:p>
      </dgm:t>
    </dgm:pt>
    <dgm:pt modelId="{5BCC76AD-95D6-4851-9BC4-126071AF9FFD}" type="parTrans" cxnId="{B93C882D-2464-4970-96B0-3E2AB0F1038B}">
      <dgm:prSet/>
      <dgm:spPr/>
      <dgm:t>
        <a:bodyPr/>
        <a:lstStyle/>
        <a:p>
          <a:endParaRPr lang="en-US"/>
        </a:p>
      </dgm:t>
    </dgm:pt>
    <dgm:pt modelId="{37A8D5FA-16FD-420A-91A2-FC136DB3BE28}" type="sibTrans" cxnId="{B93C882D-2464-4970-96B0-3E2AB0F1038B}">
      <dgm:prSet/>
      <dgm:spPr/>
      <dgm:t>
        <a:bodyPr/>
        <a:lstStyle/>
        <a:p>
          <a:endParaRPr lang="en-US"/>
        </a:p>
      </dgm:t>
    </dgm:pt>
    <dgm:pt modelId="{F5EC9201-4454-4016-AF02-DE87E9F9EA3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Assess whether the industry is growing, stable, or declining.</a:t>
          </a:r>
        </a:p>
      </dgm:t>
    </dgm:pt>
    <dgm:pt modelId="{EEFD906A-ADD4-42ED-B97E-C6C2BFCD39CD}" type="parTrans" cxnId="{CC8F4D39-4196-4D69-92F8-D53E7708EBB0}">
      <dgm:prSet/>
      <dgm:spPr/>
      <dgm:t>
        <a:bodyPr/>
        <a:lstStyle/>
        <a:p>
          <a:endParaRPr lang="en-US"/>
        </a:p>
      </dgm:t>
    </dgm:pt>
    <dgm:pt modelId="{3BFB6D40-7AB7-4512-AD35-AA45E3048EBA}" type="sibTrans" cxnId="{CC8F4D39-4196-4D69-92F8-D53E7708EBB0}">
      <dgm:prSet/>
      <dgm:spPr/>
      <dgm:t>
        <a:bodyPr/>
        <a:lstStyle/>
        <a:p>
          <a:endParaRPr lang="en-US"/>
        </a:p>
      </dgm:t>
    </dgm:pt>
    <dgm:pt modelId="{3380EBD5-1904-49F2-85ED-47FB4EDB2FB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Is There More Demand Than Supply?</a:t>
          </a:r>
          <a:endParaRPr lang="en-US" dirty="0"/>
        </a:p>
      </dgm:t>
    </dgm:pt>
    <dgm:pt modelId="{5FF4BD2B-7192-48D5-A507-86D19EEADDE6}" type="parTrans" cxnId="{CA83EE51-FD6C-46BF-B23F-39F5FF51FFFE}">
      <dgm:prSet/>
      <dgm:spPr/>
      <dgm:t>
        <a:bodyPr/>
        <a:lstStyle/>
        <a:p>
          <a:endParaRPr lang="en-US"/>
        </a:p>
      </dgm:t>
    </dgm:pt>
    <dgm:pt modelId="{82249F61-69DF-4D2B-A806-C69EC0922648}" type="sibTrans" cxnId="{CA83EE51-FD6C-46BF-B23F-39F5FF51FFFE}">
      <dgm:prSet/>
      <dgm:spPr/>
      <dgm:t>
        <a:bodyPr/>
        <a:lstStyle/>
        <a:p>
          <a:endParaRPr lang="en-US"/>
        </a:p>
      </dgm:t>
    </dgm:pt>
    <dgm:pt modelId="{D6C445BC-C0B3-453C-B6A3-8A2C25CB0E7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Excess demand</a:t>
          </a:r>
          <a:r>
            <a:rPr lang="en-US"/>
            <a:t>: Opportunities for growth, but may face competition.</a:t>
          </a:r>
        </a:p>
      </dgm:t>
    </dgm:pt>
    <dgm:pt modelId="{C35F8291-CC37-4331-A09F-ED2D885D7A2F}" type="parTrans" cxnId="{2C6A19DC-BFFF-4AE8-B503-041DE444EE45}">
      <dgm:prSet/>
      <dgm:spPr/>
      <dgm:t>
        <a:bodyPr/>
        <a:lstStyle/>
        <a:p>
          <a:endParaRPr lang="en-US"/>
        </a:p>
      </dgm:t>
    </dgm:pt>
    <dgm:pt modelId="{51AFD253-7BE5-47B0-8FDE-56910E727EA3}" type="sibTrans" cxnId="{2C6A19DC-BFFF-4AE8-B503-041DE444EE45}">
      <dgm:prSet/>
      <dgm:spPr/>
      <dgm:t>
        <a:bodyPr/>
        <a:lstStyle/>
        <a:p>
          <a:endParaRPr lang="en-US"/>
        </a:p>
      </dgm:t>
    </dgm:pt>
    <dgm:pt modelId="{CF53F4AE-7713-4CCC-B3E4-C0A3B4A7B2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Excess supply</a:t>
          </a:r>
          <a:r>
            <a:rPr lang="en-US" dirty="0"/>
            <a:t>: Requires differentiation or niche targeting to stand out.</a:t>
          </a:r>
        </a:p>
      </dgm:t>
    </dgm:pt>
    <dgm:pt modelId="{D989C81F-0869-4102-990A-EA546D8A7041}" type="parTrans" cxnId="{454BC07B-0C73-4F42-9F5C-2E04369FD6FC}">
      <dgm:prSet/>
      <dgm:spPr/>
      <dgm:t>
        <a:bodyPr/>
        <a:lstStyle/>
        <a:p>
          <a:endParaRPr lang="en-US"/>
        </a:p>
      </dgm:t>
    </dgm:pt>
    <dgm:pt modelId="{9BDB09E8-52C4-430C-B379-11170805AAC2}" type="sibTrans" cxnId="{454BC07B-0C73-4F42-9F5C-2E04369FD6FC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802F5813-EFE4-4AD5-9CA5-EB6D1D79D1BF}" type="presOf" srcId="{311D8694-F6F0-4A33-B45D-659F8421A2C9}" destId="{92E15EC2-3A66-437E-8081-B37C53418BD3}" srcOrd="0" destOrd="6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E7D1911D-1390-434A-AF0C-8ABF65AB284E}" type="presOf" srcId="{D6C445BC-C0B3-453C-B6A3-8A2C25CB0E7E}" destId="{92E15EC2-3A66-437E-8081-B37C53418BD3}" srcOrd="0" destOrd="9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134F002C-65EF-4B43-83BF-7AF7BA907856}" srcId="{D86D676A-2522-476C-91A7-703FC23F9727}" destId="{E2F918F7-1564-4732-9143-3862312E96DB}" srcOrd="3" destOrd="0" parTransId="{11757A61-436F-4325-954E-FBD970481618}" sibTransId="{A6BC022E-578C-4986-973E-D09B0BEAAB2B}"/>
    <dgm:cxn modelId="{B93C882D-2464-4970-96B0-3E2AB0F1038B}" srcId="{D86D676A-2522-476C-91A7-703FC23F9727}" destId="{311D8694-F6F0-4A33-B45D-659F8421A2C9}" srcOrd="6" destOrd="0" parTransId="{5BCC76AD-95D6-4851-9BC4-126071AF9FFD}" sibTransId="{37A8D5FA-16FD-420A-91A2-FC136DB3BE28}"/>
    <dgm:cxn modelId="{CC8F4D39-4196-4D69-92F8-D53E7708EBB0}" srcId="{D86D676A-2522-476C-91A7-703FC23F9727}" destId="{F5EC9201-4454-4016-AF02-DE87E9F9EA37}" srcOrd="7" destOrd="0" parTransId="{EEFD906A-ADD4-42ED-B97E-C6C2BFCD39CD}" sibTransId="{3BFB6D40-7AB7-4512-AD35-AA45E3048EBA}"/>
    <dgm:cxn modelId="{A0A5C63B-7C9C-4DED-A7CE-AE8115CA4BE6}" type="presOf" srcId="{3380EBD5-1904-49F2-85ED-47FB4EDB2FB9}" destId="{92E15EC2-3A66-437E-8081-B37C53418BD3}" srcOrd="0" destOrd="8" presId="urn:microsoft.com/office/officeart/2005/8/layout/vList2"/>
    <dgm:cxn modelId="{EDDD9E48-2FC4-4496-856A-7FA37FE1F3F9}" srcId="{D86D676A-2522-476C-91A7-703FC23F9727}" destId="{6DD2F90D-7AEE-48EF-A716-459B720D0571}" srcOrd="5" destOrd="0" parTransId="{70B89D53-84C1-430E-9B22-047F3F4E331D}" sibTransId="{87E90AF5-A745-492D-9521-D3BF63220EDE}"/>
    <dgm:cxn modelId="{98227D51-40E0-4E46-ACB1-02D6E57335CF}" type="presOf" srcId="{0549ECB4-1965-49E2-9786-FAE7C687F52F}" destId="{92E15EC2-3A66-437E-8081-B37C53418BD3}" srcOrd="0" destOrd="1" presId="urn:microsoft.com/office/officeart/2005/8/layout/vList2"/>
    <dgm:cxn modelId="{CA83EE51-FD6C-46BF-B23F-39F5FF51FFFE}" srcId="{D86D676A-2522-476C-91A7-703FC23F9727}" destId="{3380EBD5-1904-49F2-85ED-47FB4EDB2FB9}" srcOrd="8" destOrd="0" parTransId="{5FF4BD2B-7192-48D5-A507-86D19EEADDE6}" sibTransId="{82249F61-69DF-4D2B-A806-C69EC0922648}"/>
    <dgm:cxn modelId="{9F991852-475A-49EB-B169-7E421FF4FE5C}" srcId="{D86D676A-2522-476C-91A7-703FC23F9727}" destId="{2461E823-CACD-4456-90BA-C43725B7397F}" srcOrd="2" destOrd="0" parTransId="{65266087-E1F0-4D0C-9EAE-7ED2C8A89ADA}" sibTransId="{576ED81E-B405-4F31-88D9-F7CBD6ABB46B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454BC07B-0C73-4F42-9F5C-2E04369FD6FC}" srcId="{D86D676A-2522-476C-91A7-703FC23F9727}" destId="{CF53F4AE-7713-4CCC-B3E4-C0A3B4A7B270}" srcOrd="10" destOrd="0" parTransId="{D989C81F-0869-4102-990A-EA546D8A7041}" sibTransId="{9BDB09E8-52C4-430C-B379-11170805AAC2}"/>
    <dgm:cxn modelId="{9FBD1B7E-9FE1-40C4-A058-36CBE0202213}" srcId="{D86D676A-2522-476C-91A7-703FC23F9727}" destId="{0549ECB4-1965-49E2-9786-FAE7C687F52F}" srcOrd="1" destOrd="0" parTransId="{84DE1A08-F434-4CE5-8478-FDC8A30CE9FF}" sibTransId="{70DBE47E-9E62-46E3-AD52-F9FB756A96C8}"/>
    <dgm:cxn modelId="{82B38F7E-2159-47BF-B390-7C297523924C}" type="presOf" srcId="{5B991FA1-E4B7-453E-A9CA-09CA236F56F3}" destId="{92E15EC2-3A66-437E-8081-B37C53418BD3}" srcOrd="0" destOrd="4" presId="urn:microsoft.com/office/officeart/2005/8/layout/vList2"/>
    <dgm:cxn modelId="{59B6D080-B17A-44F1-82E2-CF001C73777F}" type="presOf" srcId="{CF53F4AE-7713-4CCC-B3E4-C0A3B4A7B270}" destId="{92E15EC2-3A66-437E-8081-B37C53418BD3}" srcOrd="0" destOrd="10" presId="urn:microsoft.com/office/officeart/2005/8/layout/vList2"/>
    <dgm:cxn modelId="{5C03759B-5299-4E6F-9812-6336E4EF6EEC}" type="presOf" srcId="{E2F918F7-1564-4732-9143-3862312E96DB}" destId="{92E15EC2-3A66-437E-8081-B37C53418BD3}" srcOrd="0" destOrd="3" presId="urn:microsoft.com/office/officeart/2005/8/layout/vList2"/>
    <dgm:cxn modelId="{93D273B2-B956-41D5-8544-2DFB02DF63BA}" type="presOf" srcId="{6DD2F90D-7AEE-48EF-A716-459B720D0571}" destId="{92E15EC2-3A66-437E-8081-B37C53418BD3}" srcOrd="0" destOrd="5" presId="urn:microsoft.com/office/officeart/2005/8/layout/vList2"/>
    <dgm:cxn modelId="{DAE374CA-AE17-48BF-969E-9B0259A66723}" srcId="{D86D676A-2522-476C-91A7-703FC23F9727}" destId="{5B991FA1-E4B7-453E-A9CA-09CA236F56F3}" srcOrd="4" destOrd="0" parTransId="{D34CD5FF-7414-4EC7-952B-ECD2188CF7E6}" sibTransId="{5C45F313-2586-4B67-9C1E-FAD0BDDF14A6}"/>
    <dgm:cxn modelId="{706674D0-7F35-4375-98DD-5B742E97A40A}" type="presOf" srcId="{F5EC9201-4454-4016-AF02-DE87E9F9EA37}" destId="{92E15EC2-3A66-437E-8081-B37C53418BD3}" srcOrd="0" destOrd="7" presId="urn:microsoft.com/office/officeart/2005/8/layout/vList2"/>
    <dgm:cxn modelId="{2C6A19DC-BFFF-4AE8-B503-041DE444EE45}" srcId="{D86D676A-2522-476C-91A7-703FC23F9727}" destId="{D6C445BC-C0B3-453C-B6A3-8A2C25CB0E7E}" srcOrd="9" destOrd="0" parTransId="{C35F8291-CC37-4331-A09F-ED2D885D7A2F}" sibTransId="{51AFD253-7BE5-47B0-8FDE-56910E727EA3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4CB522FA-DF7C-441E-9D9E-DF6507E0F64A}" type="presOf" srcId="{2461E823-CACD-4456-90BA-C43725B7397F}" destId="{92E15EC2-3A66-437E-8081-B37C53418BD3}" srcOrd="0" destOrd="2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Demand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Changes in Demand in the Near Future?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DFC32780-D8E0-4372-BF22-0FD17921D1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Analyze trends, innovations, or external factors (e.g., regulatory changes, economic shifts).</a:t>
          </a:r>
        </a:p>
      </dgm:t>
    </dgm:pt>
    <dgm:pt modelId="{E0F1EBF3-F7FD-40B4-AB6F-9685E56D825D}" type="sibTrans" cxnId="{1B5F4203-F4CA-46D1-8420-0EFE4913A693}">
      <dgm:prSet/>
      <dgm:spPr/>
      <dgm:t>
        <a:bodyPr/>
        <a:lstStyle/>
        <a:p>
          <a:endParaRPr lang="en-US"/>
        </a:p>
      </dgm:t>
    </dgm:pt>
    <dgm:pt modelId="{56C94F39-FABA-4A5F-B3F4-9F63BB26C7AE}" type="parTrans" cxnId="{1B5F4203-F4CA-46D1-8420-0EFE4913A693}">
      <dgm:prSet/>
      <dgm:spPr/>
      <dgm:t>
        <a:bodyPr/>
        <a:lstStyle/>
        <a:p>
          <a:endParaRPr lang="en-US"/>
        </a:p>
      </dgm:t>
    </dgm:pt>
    <dgm:pt modelId="{DDE1728D-368C-4B7B-9894-208A6FA6B15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Stay flexible to adapt offerings as demand evolves.</a:t>
          </a:r>
        </a:p>
      </dgm:t>
    </dgm:pt>
    <dgm:pt modelId="{9FAF2DD4-15FE-454A-8727-7E56D516DA6F}" type="sibTrans" cxnId="{45F68DAD-1267-4EC2-AF91-2B8619132440}">
      <dgm:prSet/>
      <dgm:spPr/>
      <dgm:t>
        <a:bodyPr/>
        <a:lstStyle/>
        <a:p>
          <a:endParaRPr lang="en-US"/>
        </a:p>
      </dgm:t>
    </dgm:pt>
    <dgm:pt modelId="{878E9A33-62D2-49AA-B77B-75ECDE674390}" type="parTrans" cxnId="{45F68DAD-1267-4EC2-AF91-2B8619132440}">
      <dgm:prSet/>
      <dgm:spPr/>
      <dgm:t>
        <a:bodyPr/>
        <a:lstStyle/>
        <a:p>
          <a:endParaRPr lang="en-US"/>
        </a:p>
      </dgm:t>
    </dgm:pt>
    <dgm:pt modelId="{FAD79712-2DC3-42E1-B488-06CF55B0AC9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Substitutes?</a:t>
          </a:r>
          <a:endParaRPr lang="en-US" dirty="0"/>
        </a:p>
      </dgm:t>
    </dgm:pt>
    <dgm:pt modelId="{D758BB8F-45CA-413F-8749-19B78B17E353}" type="sibTrans" cxnId="{93CB8034-8BA6-4108-8EC3-D4643C6F442D}">
      <dgm:prSet/>
      <dgm:spPr/>
      <dgm:t>
        <a:bodyPr/>
        <a:lstStyle/>
        <a:p>
          <a:endParaRPr lang="en-US"/>
        </a:p>
      </dgm:t>
    </dgm:pt>
    <dgm:pt modelId="{8F1A7AAC-0F3A-473B-AE5F-7D9796C74206}" type="parTrans" cxnId="{93CB8034-8BA6-4108-8EC3-D4643C6F442D}">
      <dgm:prSet/>
      <dgm:spPr/>
      <dgm:t>
        <a:bodyPr/>
        <a:lstStyle/>
        <a:p>
          <a:endParaRPr lang="en-US"/>
        </a:p>
      </dgm:t>
    </dgm:pt>
    <dgm:pt modelId="{7044722D-C1AC-4034-BDF8-188DCE9087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 existing alternatives that fulfill similar customer needs.</a:t>
          </a:r>
        </a:p>
      </dgm:t>
    </dgm:pt>
    <dgm:pt modelId="{D1A4E860-1293-4C23-8B12-A9526E86EFFA}" type="sibTrans" cxnId="{EB172E39-35D2-4AE1-8E7B-9D06A6021465}">
      <dgm:prSet/>
      <dgm:spPr/>
      <dgm:t>
        <a:bodyPr/>
        <a:lstStyle/>
        <a:p>
          <a:endParaRPr lang="en-US"/>
        </a:p>
      </dgm:t>
    </dgm:pt>
    <dgm:pt modelId="{74E15458-19AC-4A0A-AE68-C7FB607720DD}" type="parTrans" cxnId="{EB172E39-35D2-4AE1-8E7B-9D06A6021465}">
      <dgm:prSet/>
      <dgm:spPr/>
      <dgm:t>
        <a:bodyPr/>
        <a:lstStyle/>
        <a:p>
          <a:endParaRPr lang="en-US"/>
        </a:p>
      </dgm:t>
    </dgm:pt>
    <dgm:pt modelId="{1729C0FA-FDA7-436E-9D67-97658F1A38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Highlight your unique value proposition to make your product/service more attractive.</a:t>
          </a:r>
        </a:p>
      </dgm:t>
    </dgm:pt>
    <dgm:pt modelId="{7C5322A9-4B73-49DC-93CE-76B81719536F}" type="sibTrans" cxnId="{0B537CC8-A303-45A6-BAD4-8239A5E56767}">
      <dgm:prSet/>
      <dgm:spPr/>
      <dgm:t>
        <a:bodyPr/>
        <a:lstStyle/>
        <a:p>
          <a:endParaRPr lang="en-US"/>
        </a:p>
      </dgm:t>
    </dgm:pt>
    <dgm:pt modelId="{82070CB9-52F2-49EC-B51C-F82EAF0D924C}" type="parTrans" cxnId="{0B537CC8-A303-45A6-BAD4-8239A5E56767}">
      <dgm:prSet/>
      <dgm:spPr/>
      <dgm:t>
        <a:bodyPr/>
        <a:lstStyle/>
        <a:p>
          <a:endParaRPr lang="en-US"/>
        </a:p>
      </dgm:t>
    </dgm:pt>
    <dgm:pt modelId="{2DA3F2DE-4C9C-4A41-ABDD-EBF59AB67F1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What Kind of Market Share Are You After?</a:t>
          </a:r>
          <a:endParaRPr lang="en-US" dirty="0"/>
        </a:p>
      </dgm:t>
    </dgm:pt>
    <dgm:pt modelId="{6AE7A1A4-898E-45B7-8BF8-40F19901357E}" type="sibTrans" cxnId="{9F6C0C8A-379C-48C1-B76C-1FDEADBC3996}">
      <dgm:prSet/>
      <dgm:spPr/>
      <dgm:t>
        <a:bodyPr/>
        <a:lstStyle/>
        <a:p>
          <a:endParaRPr lang="en-US"/>
        </a:p>
      </dgm:t>
    </dgm:pt>
    <dgm:pt modelId="{C79B0098-3291-4F50-8410-B8620A9FD7C4}" type="parTrans" cxnId="{9F6C0C8A-379C-48C1-B76C-1FDEADBC3996}">
      <dgm:prSet/>
      <dgm:spPr/>
      <dgm:t>
        <a:bodyPr/>
        <a:lstStyle/>
        <a:p>
          <a:endParaRPr lang="en-US"/>
        </a:p>
      </dgm:t>
    </dgm:pt>
    <dgm:pt modelId="{E0089CEB-AB75-4705-9426-A27F347A3D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Define realistic goals:</a:t>
          </a:r>
        </a:p>
      </dgm:t>
    </dgm:pt>
    <dgm:pt modelId="{73836482-E8CB-429C-8FFA-79E5986F5561}" type="sibTrans" cxnId="{8B88AEBF-4323-4CD3-B8F9-D7C17FA81208}">
      <dgm:prSet/>
      <dgm:spPr/>
      <dgm:t>
        <a:bodyPr/>
        <a:lstStyle/>
        <a:p>
          <a:endParaRPr lang="en-US"/>
        </a:p>
      </dgm:t>
    </dgm:pt>
    <dgm:pt modelId="{D857E07A-26AC-4810-83B8-11FB9DA465ED}" type="parTrans" cxnId="{8B88AEBF-4323-4CD3-B8F9-D7C17FA81208}">
      <dgm:prSet/>
      <dgm:spPr/>
      <dgm:t>
        <a:bodyPr/>
        <a:lstStyle/>
        <a:p>
          <a:endParaRPr lang="en-US"/>
        </a:p>
      </dgm:t>
    </dgm:pt>
    <dgm:pt modelId="{2D7751EA-4FB3-4747-8CB2-B2BB6001D82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Niche market</a:t>
          </a:r>
          <a:r>
            <a:rPr lang="en-US"/>
            <a:t>: Focus on a specific customer segment with tailored offerings.</a:t>
          </a:r>
        </a:p>
      </dgm:t>
    </dgm:pt>
    <dgm:pt modelId="{4DD7AD4D-3380-4490-AEBE-2D7F4C7549DB}" type="sibTrans" cxnId="{1A6B586E-236C-454C-ACBA-A2454E828A18}">
      <dgm:prSet/>
      <dgm:spPr/>
      <dgm:t>
        <a:bodyPr/>
        <a:lstStyle/>
        <a:p>
          <a:endParaRPr lang="en-US"/>
        </a:p>
      </dgm:t>
    </dgm:pt>
    <dgm:pt modelId="{5DCCD854-937F-4635-A59F-2257603FB6DD}" type="parTrans" cxnId="{1A6B586E-236C-454C-ACBA-A2454E828A18}">
      <dgm:prSet/>
      <dgm:spPr/>
      <dgm:t>
        <a:bodyPr/>
        <a:lstStyle/>
        <a:p>
          <a:endParaRPr lang="en-US"/>
        </a:p>
      </dgm:t>
    </dgm:pt>
    <dgm:pt modelId="{726C22FF-10E5-4D53-90B0-5FB41CBAB95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Broad market</a:t>
          </a:r>
          <a:r>
            <a:rPr lang="en-US"/>
            <a:t>: Compete for a larger audience by addressing widespread needs.</a:t>
          </a:r>
        </a:p>
      </dgm:t>
    </dgm:pt>
    <dgm:pt modelId="{29F1CE5C-EDD0-478F-9B11-2513504ECE92}" type="sibTrans" cxnId="{E0244876-DE85-4018-9A6E-3D1B6183793B}">
      <dgm:prSet/>
      <dgm:spPr/>
      <dgm:t>
        <a:bodyPr/>
        <a:lstStyle/>
        <a:p>
          <a:endParaRPr lang="en-US"/>
        </a:p>
      </dgm:t>
    </dgm:pt>
    <dgm:pt modelId="{D9FF95E4-C901-40FF-ABA9-B6DE2E03333F}" type="parTrans" cxnId="{E0244876-DE85-4018-9A6E-3D1B6183793B}">
      <dgm:prSet/>
      <dgm:spPr/>
      <dgm:t>
        <a:bodyPr/>
        <a:lstStyle/>
        <a:p>
          <a:endParaRPr lang="en-US"/>
        </a:p>
      </dgm:t>
    </dgm:pt>
    <dgm:pt modelId="{9EA11F6B-B8AB-480F-8F33-9E596950B3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Set measurable objectives for market entry and growth.</a:t>
          </a:r>
        </a:p>
      </dgm:t>
    </dgm:pt>
    <dgm:pt modelId="{E053F761-9C5C-4FF9-B8EA-2805181F7806}" type="sibTrans" cxnId="{63AE770B-DFD9-4E96-BEA7-EC5B55D30680}">
      <dgm:prSet/>
      <dgm:spPr/>
      <dgm:t>
        <a:bodyPr/>
        <a:lstStyle/>
        <a:p>
          <a:endParaRPr lang="en-US"/>
        </a:p>
      </dgm:t>
    </dgm:pt>
    <dgm:pt modelId="{A88D8527-F341-43BE-8D45-093684650AAA}" type="parTrans" cxnId="{63AE770B-DFD9-4E96-BEA7-EC5B55D30680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1B5F4203-F4CA-46D1-8420-0EFE4913A693}" srcId="{D86D676A-2522-476C-91A7-703FC23F9727}" destId="{DFC32780-D8E0-4372-BF22-0FD17921D165}" srcOrd="1" destOrd="0" parTransId="{56C94F39-FABA-4A5F-B3F4-9F63BB26C7AE}" sibTransId="{E0F1EBF3-F7FD-40B4-AB6F-9685E56D825D}"/>
    <dgm:cxn modelId="{63AE770B-DFD9-4E96-BEA7-EC5B55D30680}" srcId="{D86D676A-2522-476C-91A7-703FC23F9727}" destId="{9EA11F6B-B8AB-480F-8F33-9E596950B302}" srcOrd="8" destOrd="0" parTransId="{A88D8527-F341-43BE-8D45-093684650AAA}" sibTransId="{E053F761-9C5C-4FF9-B8EA-2805181F7806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CA884E33-73D5-4A72-A56A-B34CDF1CA101}" type="presOf" srcId="{2D7751EA-4FB3-4747-8CB2-B2BB6001D82B}" destId="{92E15EC2-3A66-437E-8081-B37C53418BD3}" srcOrd="0" destOrd="8" presId="urn:microsoft.com/office/officeart/2005/8/layout/vList2"/>
    <dgm:cxn modelId="{93CB8034-8BA6-4108-8EC3-D4643C6F442D}" srcId="{D86D676A-2522-476C-91A7-703FC23F9727}" destId="{FAD79712-2DC3-42E1-B488-06CF55B0AC97}" srcOrd="3" destOrd="0" parTransId="{8F1A7AAC-0F3A-473B-AE5F-7D9796C74206}" sibTransId="{D758BB8F-45CA-413F-8749-19B78B17E353}"/>
    <dgm:cxn modelId="{EB172E39-35D2-4AE1-8E7B-9D06A6021465}" srcId="{D86D676A-2522-476C-91A7-703FC23F9727}" destId="{7044722D-C1AC-4034-BDF8-188DCE90872B}" srcOrd="4" destOrd="0" parTransId="{74E15458-19AC-4A0A-AE68-C7FB607720DD}" sibTransId="{D1A4E860-1293-4C23-8B12-A9526E86EFFA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E23A5B5F-4A5E-48A7-8C28-375D19E89E45}" type="presOf" srcId="{726C22FF-10E5-4D53-90B0-5FB41CBAB950}" destId="{92E15EC2-3A66-437E-8081-B37C53418BD3}" srcOrd="0" destOrd="9" presId="urn:microsoft.com/office/officeart/2005/8/layout/vList2"/>
    <dgm:cxn modelId="{1A6B586E-236C-454C-ACBA-A2454E828A18}" srcId="{E0089CEB-AB75-4705-9426-A27F347A3DD8}" destId="{2D7751EA-4FB3-4747-8CB2-B2BB6001D82B}" srcOrd="0" destOrd="0" parTransId="{5DCCD854-937F-4635-A59F-2257603FB6DD}" sibTransId="{4DD7AD4D-3380-4490-AEBE-2D7F4C7549DB}"/>
    <dgm:cxn modelId="{E0244876-DE85-4018-9A6E-3D1B6183793B}" srcId="{E0089CEB-AB75-4705-9426-A27F347A3DD8}" destId="{726C22FF-10E5-4D53-90B0-5FB41CBAB950}" srcOrd="1" destOrd="0" parTransId="{D9FF95E4-C901-40FF-ABA9-B6DE2E03333F}" sibTransId="{29F1CE5C-EDD0-478F-9B11-2513504ECE92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272B2781-76E6-478C-99E5-879A093C5C29}" type="presOf" srcId="{DFC32780-D8E0-4372-BF22-0FD17921D165}" destId="{92E15EC2-3A66-437E-8081-B37C53418BD3}" srcOrd="0" destOrd="1" presId="urn:microsoft.com/office/officeart/2005/8/layout/vList2"/>
    <dgm:cxn modelId="{5589D085-D389-4858-AABA-FC5AA3EF0004}" type="presOf" srcId="{E685923F-AF5F-43A1-9614-C558E5679314}" destId="{92E15EC2-3A66-437E-8081-B37C53418BD3}" srcOrd="0" destOrd="11" presId="urn:microsoft.com/office/officeart/2005/8/layout/vList2"/>
    <dgm:cxn modelId="{9F6C0C8A-379C-48C1-B76C-1FDEADBC3996}" srcId="{D86D676A-2522-476C-91A7-703FC23F9727}" destId="{2DA3F2DE-4C9C-4A41-ABDD-EBF59AB67F11}" srcOrd="6" destOrd="0" parTransId="{C79B0098-3291-4F50-8410-B8620A9FD7C4}" sibTransId="{6AE7A1A4-898E-45B7-8BF8-40F19901357E}"/>
    <dgm:cxn modelId="{23E80597-D4CB-459A-ABE0-3D0903043FC0}" type="presOf" srcId="{7044722D-C1AC-4034-BDF8-188DCE90872B}" destId="{92E15EC2-3A66-437E-8081-B37C53418BD3}" srcOrd="0" destOrd="4" presId="urn:microsoft.com/office/officeart/2005/8/layout/vList2"/>
    <dgm:cxn modelId="{45F68DAD-1267-4EC2-AF91-2B8619132440}" srcId="{D86D676A-2522-476C-91A7-703FC23F9727}" destId="{DDE1728D-368C-4B7B-9894-208A6FA6B156}" srcOrd="2" destOrd="0" parTransId="{878E9A33-62D2-49AA-B77B-75ECDE674390}" sibTransId="{9FAF2DD4-15FE-454A-8727-7E56D516DA6F}"/>
    <dgm:cxn modelId="{344CB6B3-95BF-4B74-B537-8A04BD408C19}" type="presOf" srcId="{FAD79712-2DC3-42E1-B488-06CF55B0AC97}" destId="{92E15EC2-3A66-437E-8081-B37C53418BD3}" srcOrd="0" destOrd="3" presId="urn:microsoft.com/office/officeart/2005/8/layout/vList2"/>
    <dgm:cxn modelId="{E42124B7-7CBC-431C-8917-2DE6355A40E2}" type="presOf" srcId="{2DA3F2DE-4C9C-4A41-ABDD-EBF59AB67F11}" destId="{92E15EC2-3A66-437E-8081-B37C53418BD3}" srcOrd="0" destOrd="6" presId="urn:microsoft.com/office/officeart/2005/8/layout/vList2"/>
    <dgm:cxn modelId="{8B88AEBF-4323-4CD3-B8F9-D7C17FA81208}" srcId="{D86D676A-2522-476C-91A7-703FC23F9727}" destId="{E0089CEB-AB75-4705-9426-A27F347A3DD8}" srcOrd="7" destOrd="0" parTransId="{D857E07A-26AC-4810-83B8-11FB9DA465ED}" sibTransId="{73836482-E8CB-429C-8FFA-79E5986F5561}"/>
    <dgm:cxn modelId="{0B537CC8-A303-45A6-BAD4-8239A5E56767}" srcId="{D86D676A-2522-476C-91A7-703FC23F9727}" destId="{1729C0FA-FDA7-436E-9D67-97658F1A384C}" srcOrd="5" destOrd="0" parTransId="{82070CB9-52F2-49EC-B51C-F82EAF0D924C}" sibTransId="{7C5322A9-4B73-49DC-93CE-76B81719536F}"/>
    <dgm:cxn modelId="{937A77D4-600A-46A0-8774-9AC0CFE0BDEF}" type="presOf" srcId="{1729C0FA-FDA7-436E-9D67-97658F1A384C}" destId="{92E15EC2-3A66-437E-8081-B37C53418BD3}" srcOrd="0" destOrd="5" presId="urn:microsoft.com/office/officeart/2005/8/layout/vList2"/>
    <dgm:cxn modelId="{839626D8-75B6-4E74-BD43-075DC87B6059}" type="presOf" srcId="{E0089CEB-AB75-4705-9426-A27F347A3DD8}" destId="{92E15EC2-3A66-437E-8081-B37C53418BD3}" srcOrd="0" destOrd="7" presId="urn:microsoft.com/office/officeart/2005/8/layout/vList2"/>
    <dgm:cxn modelId="{329FC1D9-D6E5-4346-A5AF-C849772A5DC2}" type="presOf" srcId="{DDE1728D-368C-4B7B-9894-208A6FA6B156}" destId="{92E15EC2-3A66-437E-8081-B37C53418BD3}" srcOrd="0" destOrd="2" presId="urn:microsoft.com/office/officeart/2005/8/layout/vList2"/>
    <dgm:cxn modelId="{98D50DDB-B374-49BC-8116-96C72EA88B40}" type="presOf" srcId="{9EA11F6B-B8AB-480F-8F33-9E596950B302}" destId="{92E15EC2-3A66-437E-8081-B37C53418BD3}" srcOrd="0" destOrd="10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Market Intelligence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From Where to Get Market Information?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F525E64B-2B81-4C87-9CAB-13ED4A8BA9A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Industry Reports</a:t>
          </a:r>
          <a:r>
            <a:rPr lang="en-US"/>
            <a:t>: Published by firms like Gartner, IBISWorld, or Statista.</a:t>
          </a:r>
        </a:p>
      </dgm:t>
    </dgm:pt>
    <dgm:pt modelId="{F9AE1DAE-5DBD-48A2-8186-B61D62FB2D93}" type="parTrans" cxnId="{68B3C009-C667-44C6-8F91-3B60B74B6D76}">
      <dgm:prSet/>
      <dgm:spPr/>
      <dgm:t>
        <a:bodyPr/>
        <a:lstStyle/>
        <a:p>
          <a:endParaRPr lang="en-US"/>
        </a:p>
      </dgm:t>
    </dgm:pt>
    <dgm:pt modelId="{A61A9EE2-71AB-4A28-A666-1535B7CE384B}" type="sibTrans" cxnId="{68B3C009-C667-44C6-8F91-3B60B74B6D76}">
      <dgm:prSet/>
      <dgm:spPr/>
      <dgm:t>
        <a:bodyPr/>
        <a:lstStyle/>
        <a:p>
          <a:endParaRPr lang="en-US"/>
        </a:p>
      </dgm:t>
    </dgm:pt>
    <dgm:pt modelId="{5FC7EBCE-BD92-421F-8FF5-2E72493BC3D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Government Data</a:t>
          </a:r>
          <a:r>
            <a:rPr lang="en-US"/>
            <a:t>: Economic reports, trade statistics, and census data.</a:t>
          </a:r>
        </a:p>
      </dgm:t>
    </dgm:pt>
    <dgm:pt modelId="{1583A2C5-7D7A-47F6-8432-B9C140718C38}" type="parTrans" cxnId="{BCBC0E4A-4618-408E-8769-5B72C1C4789F}">
      <dgm:prSet/>
      <dgm:spPr/>
      <dgm:t>
        <a:bodyPr/>
        <a:lstStyle/>
        <a:p>
          <a:endParaRPr lang="en-US"/>
        </a:p>
      </dgm:t>
    </dgm:pt>
    <dgm:pt modelId="{65166A93-B606-4266-A4E7-F7D4F4E67EB7}" type="sibTrans" cxnId="{BCBC0E4A-4618-408E-8769-5B72C1C4789F}">
      <dgm:prSet/>
      <dgm:spPr/>
      <dgm:t>
        <a:bodyPr/>
        <a:lstStyle/>
        <a:p>
          <a:endParaRPr lang="en-US"/>
        </a:p>
      </dgm:t>
    </dgm:pt>
    <dgm:pt modelId="{34CEF183-3DF7-48AF-AEC1-80AE32E0B7A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Trade Associations</a:t>
          </a:r>
          <a:r>
            <a:rPr lang="en-US"/>
            <a:t>: Insights from industry-specific organizations.</a:t>
          </a:r>
        </a:p>
      </dgm:t>
    </dgm:pt>
    <dgm:pt modelId="{228C43AF-5048-4A05-B694-1657C6D6C530}" type="parTrans" cxnId="{156E28C2-6C99-4C87-8CA4-38488B7FB1C0}">
      <dgm:prSet/>
      <dgm:spPr/>
      <dgm:t>
        <a:bodyPr/>
        <a:lstStyle/>
        <a:p>
          <a:endParaRPr lang="en-US"/>
        </a:p>
      </dgm:t>
    </dgm:pt>
    <dgm:pt modelId="{EC47A45E-D6D8-408A-B7F2-25E0B45FF1D3}" type="sibTrans" cxnId="{156E28C2-6C99-4C87-8CA4-38488B7FB1C0}">
      <dgm:prSet/>
      <dgm:spPr/>
      <dgm:t>
        <a:bodyPr/>
        <a:lstStyle/>
        <a:p>
          <a:endParaRPr lang="en-US"/>
        </a:p>
      </dgm:t>
    </dgm:pt>
    <dgm:pt modelId="{C336A307-4808-4AFF-BCCF-D21A527DC04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Market Research Firms</a:t>
          </a:r>
          <a:r>
            <a:rPr lang="en-US"/>
            <a:t>: Custom studies and surveys.</a:t>
          </a:r>
        </a:p>
      </dgm:t>
    </dgm:pt>
    <dgm:pt modelId="{014FD64C-3D37-4B08-923D-2529F5A45360}" type="parTrans" cxnId="{0F8842C7-9B11-4AE5-8204-1124D686F4F5}">
      <dgm:prSet/>
      <dgm:spPr/>
      <dgm:t>
        <a:bodyPr/>
        <a:lstStyle/>
        <a:p>
          <a:endParaRPr lang="en-US"/>
        </a:p>
      </dgm:t>
    </dgm:pt>
    <dgm:pt modelId="{513F0276-3126-4857-A83B-0C5E01E89570}" type="sibTrans" cxnId="{0F8842C7-9B11-4AE5-8204-1124D686F4F5}">
      <dgm:prSet/>
      <dgm:spPr/>
      <dgm:t>
        <a:bodyPr/>
        <a:lstStyle/>
        <a:p>
          <a:endParaRPr lang="en-US"/>
        </a:p>
      </dgm:t>
    </dgm:pt>
    <dgm:pt modelId="{37424A84-E980-47D2-B897-5E22544265E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News and Media</a:t>
          </a:r>
          <a:r>
            <a:rPr lang="en-US"/>
            <a:t>: Industry trends reported by reputable outlets.</a:t>
          </a:r>
        </a:p>
      </dgm:t>
    </dgm:pt>
    <dgm:pt modelId="{C5F9216A-90EF-41C0-A1B6-BA923F4068E9}" type="parTrans" cxnId="{D85B6372-41C8-4084-892F-8D19488FFA5C}">
      <dgm:prSet/>
      <dgm:spPr/>
      <dgm:t>
        <a:bodyPr/>
        <a:lstStyle/>
        <a:p>
          <a:endParaRPr lang="en-US"/>
        </a:p>
      </dgm:t>
    </dgm:pt>
    <dgm:pt modelId="{94CAF650-06F1-47A0-A445-49B8A044345F}" type="sibTrans" cxnId="{D85B6372-41C8-4084-892F-8D19488FFA5C}">
      <dgm:prSet/>
      <dgm:spPr/>
      <dgm:t>
        <a:bodyPr/>
        <a:lstStyle/>
        <a:p>
          <a:endParaRPr lang="en-US"/>
        </a:p>
      </dgm:t>
    </dgm:pt>
    <dgm:pt modelId="{FFEE911F-E1BA-4FF1-83DE-8B8E66A6572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From Where to Get Competitor Information?</a:t>
          </a:r>
          <a:endParaRPr lang="en-US" dirty="0"/>
        </a:p>
      </dgm:t>
    </dgm:pt>
    <dgm:pt modelId="{DC599375-24FB-4BA8-9822-64B0713B5335}" type="parTrans" cxnId="{A80A40D2-C497-40A9-B7F2-58694839AB2D}">
      <dgm:prSet/>
      <dgm:spPr/>
      <dgm:t>
        <a:bodyPr/>
        <a:lstStyle/>
        <a:p>
          <a:endParaRPr lang="en-US"/>
        </a:p>
      </dgm:t>
    </dgm:pt>
    <dgm:pt modelId="{57266198-24DC-4442-B8E4-FF91414C5D3E}" type="sibTrans" cxnId="{A80A40D2-C497-40A9-B7F2-58694839AB2D}">
      <dgm:prSet/>
      <dgm:spPr/>
      <dgm:t>
        <a:bodyPr/>
        <a:lstStyle/>
        <a:p>
          <a:endParaRPr lang="en-US"/>
        </a:p>
      </dgm:t>
    </dgm:pt>
    <dgm:pt modelId="{D3F07924-5378-41D3-8017-F8E661C8E86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Company Websites</a:t>
          </a:r>
          <a:r>
            <a:rPr lang="en-US"/>
            <a:t>: Product offerings, pricing, and marketing strategies.</a:t>
          </a:r>
        </a:p>
      </dgm:t>
    </dgm:pt>
    <dgm:pt modelId="{B5D74136-3C76-4E41-9899-7E8BBB9412CF}" type="parTrans" cxnId="{152AE77E-CB0A-43B8-9811-420ECF7AA314}">
      <dgm:prSet/>
      <dgm:spPr/>
      <dgm:t>
        <a:bodyPr/>
        <a:lstStyle/>
        <a:p>
          <a:endParaRPr lang="en-US"/>
        </a:p>
      </dgm:t>
    </dgm:pt>
    <dgm:pt modelId="{CA71D1F1-13C3-4A31-9246-B6E850E58CDA}" type="sibTrans" cxnId="{152AE77E-CB0A-43B8-9811-420ECF7AA314}">
      <dgm:prSet/>
      <dgm:spPr/>
      <dgm:t>
        <a:bodyPr/>
        <a:lstStyle/>
        <a:p>
          <a:endParaRPr lang="en-US"/>
        </a:p>
      </dgm:t>
    </dgm:pt>
    <dgm:pt modelId="{1F275BA3-1228-4C38-A80E-C9F743F333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Financial Reports</a:t>
          </a:r>
          <a:r>
            <a:rPr lang="en-US"/>
            <a:t>: Public filings for listed companies.</a:t>
          </a:r>
        </a:p>
      </dgm:t>
    </dgm:pt>
    <dgm:pt modelId="{4C822841-F254-41AF-B65F-751BC7F58613}" type="parTrans" cxnId="{AA25FB9F-3EF2-4E23-89AF-CCDAEC715B6B}">
      <dgm:prSet/>
      <dgm:spPr/>
      <dgm:t>
        <a:bodyPr/>
        <a:lstStyle/>
        <a:p>
          <a:endParaRPr lang="en-US"/>
        </a:p>
      </dgm:t>
    </dgm:pt>
    <dgm:pt modelId="{AC6F98BC-6578-45CF-8C1F-26C057D6847C}" type="sibTrans" cxnId="{AA25FB9F-3EF2-4E23-89AF-CCDAEC715B6B}">
      <dgm:prSet/>
      <dgm:spPr/>
      <dgm:t>
        <a:bodyPr/>
        <a:lstStyle/>
        <a:p>
          <a:endParaRPr lang="en-US"/>
        </a:p>
      </dgm:t>
    </dgm:pt>
    <dgm:pt modelId="{0BA68C57-EEB2-466A-ADA8-D306A1ED2A4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Social Media</a:t>
          </a:r>
          <a:r>
            <a:rPr lang="en-US"/>
            <a:t>: Monitoring competitor activities and customer engagement.</a:t>
          </a:r>
        </a:p>
      </dgm:t>
    </dgm:pt>
    <dgm:pt modelId="{598FE492-0D5A-4FCD-B93C-876568CAD325}" type="parTrans" cxnId="{DCDBCD17-FCE6-4407-B10D-72194E7DE378}">
      <dgm:prSet/>
      <dgm:spPr/>
      <dgm:t>
        <a:bodyPr/>
        <a:lstStyle/>
        <a:p>
          <a:endParaRPr lang="en-US"/>
        </a:p>
      </dgm:t>
    </dgm:pt>
    <dgm:pt modelId="{82B113F4-5FA4-4DEA-81CB-85552DECE9F0}" type="sibTrans" cxnId="{DCDBCD17-FCE6-4407-B10D-72194E7DE378}">
      <dgm:prSet/>
      <dgm:spPr/>
      <dgm:t>
        <a:bodyPr/>
        <a:lstStyle/>
        <a:p>
          <a:endParaRPr lang="en-US"/>
        </a:p>
      </dgm:t>
    </dgm:pt>
    <dgm:pt modelId="{DFF4F233-A015-4213-A582-F84310598BE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Customer Reviews</a:t>
          </a:r>
          <a:r>
            <a:rPr lang="en-US"/>
            <a:t>: Feedback on competitor products/services.</a:t>
          </a:r>
        </a:p>
      </dgm:t>
    </dgm:pt>
    <dgm:pt modelId="{F87E802A-FA4F-42D0-A474-D1A77E8B4EE4}" type="parTrans" cxnId="{B1B0AD5A-09C2-4837-9178-1862057597D1}">
      <dgm:prSet/>
      <dgm:spPr/>
      <dgm:t>
        <a:bodyPr/>
        <a:lstStyle/>
        <a:p>
          <a:endParaRPr lang="en-US"/>
        </a:p>
      </dgm:t>
    </dgm:pt>
    <dgm:pt modelId="{F5FDCEF6-357B-46C1-ACE5-6579A8924738}" type="sibTrans" cxnId="{B1B0AD5A-09C2-4837-9178-1862057597D1}">
      <dgm:prSet/>
      <dgm:spPr/>
      <dgm:t>
        <a:bodyPr/>
        <a:lstStyle/>
        <a:p>
          <a:endParaRPr lang="en-US"/>
        </a:p>
      </dgm:t>
    </dgm:pt>
    <dgm:pt modelId="{626B878C-8BAF-45D3-958E-511421E2E1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Third-Party Tools</a:t>
          </a:r>
          <a:r>
            <a:rPr lang="en-US" dirty="0"/>
            <a:t>: Tools like SEMrush or </a:t>
          </a:r>
          <a:r>
            <a:rPr lang="en-US" dirty="0" err="1"/>
            <a:t>SimilarWeb</a:t>
          </a:r>
          <a:r>
            <a:rPr lang="en-US" dirty="0"/>
            <a:t> for web traffic and SEO analysis.</a:t>
          </a:r>
        </a:p>
      </dgm:t>
    </dgm:pt>
    <dgm:pt modelId="{F34D36BB-89B9-4859-B934-466BEDE97DC7}" type="parTrans" cxnId="{E6828CBD-8719-4C90-A61C-7831FA71FE61}">
      <dgm:prSet/>
      <dgm:spPr/>
      <dgm:t>
        <a:bodyPr/>
        <a:lstStyle/>
        <a:p>
          <a:endParaRPr lang="en-US"/>
        </a:p>
      </dgm:t>
    </dgm:pt>
    <dgm:pt modelId="{B643C431-0919-4B88-99D7-9F13C18A0B66}" type="sibTrans" cxnId="{E6828CBD-8719-4C90-A61C-7831FA71FE61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68B3C009-C667-44C6-8F91-3B60B74B6D76}" srcId="{D86D676A-2522-476C-91A7-703FC23F9727}" destId="{F525E64B-2B81-4C87-9CAB-13ED4A8BA9A5}" srcOrd="1" destOrd="0" parTransId="{F9AE1DAE-5DBD-48A2-8186-B61D62FB2D93}" sibTransId="{A61A9EE2-71AB-4A28-A666-1535B7CE384B}"/>
    <dgm:cxn modelId="{DCDBCD17-FCE6-4407-B10D-72194E7DE378}" srcId="{D86D676A-2522-476C-91A7-703FC23F9727}" destId="{0BA68C57-EEB2-466A-ADA8-D306A1ED2A4C}" srcOrd="9" destOrd="0" parTransId="{598FE492-0D5A-4FCD-B93C-876568CAD325}" sibTransId="{82B113F4-5FA4-4DEA-81CB-85552DECE9F0}"/>
    <dgm:cxn modelId="{EECA6A19-DB74-4478-AECD-C0066DE13380}" type="presOf" srcId="{D3F07924-5378-41D3-8017-F8E661C8E863}" destId="{92E15EC2-3A66-437E-8081-B37C53418BD3}" srcOrd="0" destOrd="7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73E6E535-8919-4C50-93FF-7AC299E3F475}" type="presOf" srcId="{DFF4F233-A015-4213-A582-F84310598BE4}" destId="{92E15EC2-3A66-437E-8081-B37C53418BD3}" srcOrd="0" destOrd="10" presId="urn:microsoft.com/office/officeart/2005/8/layout/vList2"/>
    <dgm:cxn modelId="{BFA06348-0F3B-431C-805F-A05B61853CF0}" type="presOf" srcId="{34CEF183-3DF7-48AF-AEC1-80AE32E0B7A0}" destId="{92E15EC2-3A66-437E-8081-B37C53418BD3}" srcOrd="0" destOrd="3" presId="urn:microsoft.com/office/officeart/2005/8/layout/vList2"/>
    <dgm:cxn modelId="{BCBC0E4A-4618-408E-8769-5B72C1C4789F}" srcId="{D86D676A-2522-476C-91A7-703FC23F9727}" destId="{5FC7EBCE-BD92-421F-8FF5-2E72493BC3D8}" srcOrd="2" destOrd="0" parTransId="{1583A2C5-7D7A-47F6-8432-B9C140718C38}" sibTransId="{65166A93-B606-4266-A4E7-F7D4F4E67EB7}"/>
    <dgm:cxn modelId="{641B9C51-5968-423F-8951-4DA6EAD6D198}" type="presOf" srcId="{5FC7EBCE-BD92-421F-8FF5-2E72493BC3D8}" destId="{92E15EC2-3A66-437E-8081-B37C53418BD3}" srcOrd="0" destOrd="2" presId="urn:microsoft.com/office/officeart/2005/8/layout/vList2"/>
    <dgm:cxn modelId="{66F4E754-2FBC-46F4-9BBE-76B98ACA5761}" type="presOf" srcId="{C336A307-4808-4AFF-BCCF-D21A527DC042}" destId="{92E15EC2-3A66-437E-8081-B37C53418BD3}" srcOrd="0" destOrd="4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B1B0AD5A-09C2-4837-9178-1862057597D1}" srcId="{D86D676A-2522-476C-91A7-703FC23F9727}" destId="{DFF4F233-A015-4213-A582-F84310598BE4}" srcOrd="10" destOrd="0" parTransId="{F87E802A-FA4F-42D0-A474-D1A77E8B4EE4}" sibTransId="{F5FDCEF6-357B-46C1-ACE5-6579A8924738}"/>
    <dgm:cxn modelId="{15B89F62-08DF-4A78-8B31-501FDB15C9B7}" type="presOf" srcId="{FFEE911F-E1BA-4FF1-83DE-8B8E66A65726}" destId="{92E15EC2-3A66-437E-8081-B37C53418BD3}" srcOrd="0" destOrd="6" presId="urn:microsoft.com/office/officeart/2005/8/layout/vList2"/>
    <dgm:cxn modelId="{D85B6372-41C8-4084-892F-8D19488FFA5C}" srcId="{D86D676A-2522-476C-91A7-703FC23F9727}" destId="{37424A84-E980-47D2-B897-5E22544265EA}" srcOrd="5" destOrd="0" parTransId="{C5F9216A-90EF-41C0-A1B6-BA923F4068E9}" sibTransId="{94CAF650-06F1-47A0-A445-49B8A044345F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152AE77E-CB0A-43B8-9811-420ECF7AA314}" srcId="{D86D676A-2522-476C-91A7-703FC23F9727}" destId="{D3F07924-5378-41D3-8017-F8E661C8E863}" srcOrd="7" destOrd="0" parTransId="{B5D74136-3C76-4E41-9899-7E8BBB9412CF}" sibTransId="{CA71D1F1-13C3-4A31-9246-B6E850E58CDA}"/>
    <dgm:cxn modelId="{0E72BF9D-A82E-4C7D-A91E-A51ABA90AB41}" type="presOf" srcId="{626B878C-8BAF-45D3-958E-511421E2E1B3}" destId="{92E15EC2-3A66-437E-8081-B37C53418BD3}" srcOrd="0" destOrd="11" presId="urn:microsoft.com/office/officeart/2005/8/layout/vList2"/>
    <dgm:cxn modelId="{AA25FB9F-3EF2-4E23-89AF-CCDAEC715B6B}" srcId="{D86D676A-2522-476C-91A7-703FC23F9727}" destId="{1F275BA3-1228-4C38-A80E-C9F743F333C2}" srcOrd="8" destOrd="0" parTransId="{4C822841-F254-41AF-B65F-751BC7F58613}" sibTransId="{AC6F98BC-6578-45CF-8C1F-26C057D6847C}"/>
    <dgm:cxn modelId="{499454A6-55D7-43FE-B153-297606B89815}" type="presOf" srcId="{1F275BA3-1228-4C38-A80E-C9F743F333C2}" destId="{92E15EC2-3A66-437E-8081-B37C53418BD3}" srcOrd="0" destOrd="8" presId="urn:microsoft.com/office/officeart/2005/8/layout/vList2"/>
    <dgm:cxn modelId="{68207DAF-ACD3-4C7C-AFA0-EFE759FC7CD7}" type="presOf" srcId="{37424A84-E980-47D2-B897-5E22544265EA}" destId="{92E15EC2-3A66-437E-8081-B37C53418BD3}" srcOrd="0" destOrd="5" presId="urn:microsoft.com/office/officeart/2005/8/layout/vList2"/>
    <dgm:cxn modelId="{E6828CBD-8719-4C90-A61C-7831FA71FE61}" srcId="{D86D676A-2522-476C-91A7-703FC23F9727}" destId="{626B878C-8BAF-45D3-958E-511421E2E1B3}" srcOrd="11" destOrd="0" parTransId="{F34D36BB-89B9-4859-B934-466BEDE97DC7}" sibTransId="{B643C431-0919-4B88-99D7-9F13C18A0B66}"/>
    <dgm:cxn modelId="{29075AC1-6796-459A-AEEA-D37ACDD56258}" type="presOf" srcId="{F525E64B-2B81-4C87-9CAB-13ED4A8BA9A5}" destId="{92E15EC2-3A66-437E-8081-B37C53418BD3}" srcOrd="0" destOrd="1" presId="urn:microsoft.com/office/officeart/2005/8/layout/vList2"/>
    <dgm:cxn modelId="{6E49B0C1-BDBD-469A-914F-FEDD49D6CFED}" type="presOf" srcId="{0BA68C57-EEB2-466A-ADA8-D306A1ED2A4C}" destId="{92E15EC2-3A66-437E-8081-B37C53418BD3}" srcOrd="0" destOrd="9" presId="urn:microsoft.com/office/officeart/2005/8/layout/vList2"/>
    <dgm:cxn modelId="{156E28C2-6C99-4C87-8CA4-38488B7FB1C0}" srcId="{D86D676A-2522-476C-91A7-703FC23F9727}" destId="{34CEF183-3DF7-48AF-AEC1-80AE32E0B7A0}" srcOrd="3" destOrd="0" parTransId="{228C43AF-5048-4A05-B694-1657C6D6C530}" sibTransId="{EC47A45E-D6D8-408A-B7F2-25E0B45FF1D3}"/>
    <dgm:cxn modelId="{0F8842C7-9B11-4AE5-8204-1124D686F4F5}" srcId="{D86D676A-2522-476C-91A7-703FC23F9727}" destId="{C336A307-4808-4AFF-BCCF-D21A527DC042}" srcOrd="4" destOrd="0" parTransId="{014FD64C-3D37-4B08-923D-2529F5A45360}" sibTransId="{513F0276-3126-4857-A83B-0C5E01E89570}"/>
    <dgm:cxn modelId="{A80A40D2-C497-40A9-B7F2-58694839AB2D}" srcId="{D86D676A-2522-476C-91A7-703FC23F9727}" destId="{FFEE911F-E1BA-4FF1-83DE-8B8E66A65726}" srcOrd="6" destOrd="0" parTransId="{DC599375-24FB-4BA8-9822-64B0713B5335}" sibTransId="{57266198-24DC-4442-B8E4-FF91414C5D3E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Market Intelligence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From Where to Get Customer Information?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A43B464A-1093-4DB4-A4A2-62B31E8546B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Surveys and Questionnaires</a:t>
          </a:r>
          <a:r>
            <a:rPr lang="en-US"/>
            <a:t>: Direct feedback from target audiences.</a:t>
          </a:r>
        </a:p>
      </dgm:t>
    </dgm:pt>
    <dgm:pt modelId="{71C6F634-1ACF-4438-BDBA-B25B84514288}" type="parTrans" cxnId="{9B452CB0-7BBB-4D8E-8B87-A6A9D0176297}">
      <dgm:prSet/>
      <dgm:spPr/>
      <dgm:t>
        <a:bodyPr/>
        <a:lstStyle/>
        <a:p>
          <a:endParaRPr lang="en-US"/>
        </a:p>
      </dgm:t>
    </dgm:pt>
    <dgm:pt modelId="{A30F4210-B3B7-4C0D-84FF-8DD2662FC380}" type="sibTrans" cxnId="{9B452CB0-7BBB-4D8E-8B87-A6A9D0176297}">
      <dgm:prSet/>
      <dgm:spPr/>
      <dgm:t>
        <a:bodyPr/>
        <a:lstStyle/>
        <a:p>
          <a:endParaRPr lang="en-US"/>
        </a:p>
      </dgm:t>
    </dgm:pt>
    <dgm:pt modelId="{3D6AC310-BA1B-4BEF-B936-226C586CC10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Customer Relationship Management (CRM)</a:t>
          </a:r>
          <a:r>
            <a:rPr lang="en-US" dirty="0"/>
            <a:t>: Analyze existing customer data.</a:t>
          </a:r>
        </a:p>
      </dgm:t>
    </dgm:pt>
    <dgm:pt modelId="{0A39ADFB-70B7-4F3B-BBA1-AC5308731887}" type="parTrans" cxnId="{9BCA8FEF-FFE4-48C4-8E61-38AFA8673F11}">
      <dgm:prSet/>
      <dgm:spPr/>
      <dgm:t>
        <a:bodyPr/>
        <a:lstStyle/>
        <a:p>
          <a:endParaRPr lang="en-US"/>
        </a:p>
      </dgm:t>
    </dgm:pt>
    <dgm:pt modelId="{EF6003AE-9495-45A8-B44D-2A16C7BA60BE}" type="sibTrans" cxnId="{9BCA8FEF-FFE4-48C4-8E61-38AFA8673F11}">
      <dgm:prSet/>
      <dgm:spPr/>
      <dgm:t>
        <a:bodyPr/>
        <a:lstStyle/>
        <a:p>
          <a:endParaRPr lang="en-US"/>
        </a:p>
      </dgm:t>
    </dgm:pt>
    <dgm:pt modelId="{0594B440-0B29-4DAC-8F18-485E856E96E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Social Media Analytics</a:t>
          </a:r>
          <a:r>
            <a:rPr lang="en-US" dirty="0"/>
            <a:t>: Understand customer preferences and behaviors.</a:t>
          </a:r>
        </a:p>
      </dgm:t>
    </dgm:pt>
    <dgm:pt modelId="{6AFCF1B5-6181-4BFE-AC14-D63C7DDD8449}" type="parTrans" cxnId="{5DF052ED-0748-4E14-9683-6637CFD4AEC3}">
      <dgm:prSet/>
      <dgm:spPr/>
      <dgm:t>
        <a:bodyPr/>
        <a:lstStyle/>
        <a:p>
          <a:endParaRPr lang="en-US"/>
        </a:p>
      </dgm:t>
    </dgm:pt>
    <dgm:pt modelId="{BC54A285-0D33-4F1E-9DC8-C10FE3F6826A}" type="sibTrans" cxnId="{5DF052ED-0748-4E14-9683-6637CFD4AEC3}">
      <dgm:prSet/>
      <dgm:spPr/>
      <dgm:t>
        <a:bodyPr/>
        <a:lstStyle/>
        <a:p>
          <a:endParaRPr lang="en-US"/>
        </a:p>
      </dgm:t>
    </dgm:pt>
    <dgm:pt modelId="{04D8DE38-72D1-49FD-8885-DDD57260B1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Focus Groups</a:t>
          </a:r>
          <a:r>
            <a:rPr lang="en-US"/>
            <a:t>: Conduct small group discussions for deeper insights.</a:t>
          </a:r>
        </a:p>
      </dgm:t>
    </dgm:pt>
    <dgm:pt modelId="{46C54FE0-DA5B-466C-BE97-CCF6D7DA34C4}" type="parTrans" cxnId="{9FCD8035-713B-4521-A49A-07A618A42714}">
      <dgm:prSet/>
      <dgm:spPr/>
      <dgm:t>
        <a:bodyPr/>
        <a:lstStyle/>
        <a:p>
          <a:endParaRPr lang="en-US"/>
        </a:p>
      </dgm:t>
    </dgm:pt>
    <dgm:pt modelId="{0078CB2F-D2A5-4F37-B714-B9B0A854EA2B}" type="sibTrans" cxnId="{9FCD8035-713B-4521-A49A-07A618A42714}">
      <dgm:prSet/>
      <dgm:spPr/>
      <dgm:t>
        <a:bodyPr/>
        <a:lstStyle/>
        <a:p>
          <a:endParaRPr lang="en-US"/>
        </a:p>
      </dgm:t>
    </dgm:pt>
    <dgm:pt modelId="{81259C10-1881-4B43-9472-F26B2AB0A8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Online Forums and Communities</a:t>
          </a:r>
          <a:r>
            <a:rPr lang="en-US"/>
            <a:t>: Discover customer pain points and desires.</a:t>
          </a:r>
        </a:p>
      </dgm:t>
    </dgm:pt>
    <dgm:pt modelId="{BE8E1549-AAC0-49BE-A8DD-65F4CE531C43}" type="parTrans" cxnId="{8F21AEB5-38F4-47CA-A3FF-D3BA91E04FFF}">
      <dgm:prSet/>
      <dgm:spPr/>
      <dgm:t>
        <a:bodyPr/>
        <a:lstStyle/>
        <a:p>
          <a:endParaRPr lang="en-US"/>
        </a:p>
      </dgm:t>
    </dgm:pt>
    <dgm:pt modelId="{5CDEE718-EBA2-483D-BD6B-BC6741000EE9}" type="sibTrans" cxnId="{8F21AEB5-38F4-47CA-A3FF-D3BA91E04FFF}">
      <dgm:prSet/>
      <dgm:spPr/>
      <dgm:t>
        <a:bodyPr/>
        <a:lstStyle/>
        <a:p>
          <a:endParaRPr lang="en-US"/>
        </a:p>
      </dgm:t>
    </dgm:pt>
    <dgm:pt modelId="{CF23FC30-D35A-4914-9528-83446A79291B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From Where to Get Other Needed Information?</a:t>
          </a:r>
          <a:endParaRPr lang="en-US" dirty="0"/>
        </a:p>
      </dgm:t>
    </dgm:pt>
    <dgm:pt modelId="{1698B860-810C-4B53-8C08-C10C24D71CB4}" type="parTrans" cxnId="{C3B3A468-89F1-430D-A8F3-15A8A6E0C2CA}">
      <dgm:prSet/>
      <dgm:spPr/>
      <dgm:t>
        <a:bodyPr/>
        <a:lstStyle/>
        <a:p>
          <a:endParaRPr lang="en-US"/>
        </a:p>
      </dgm:t>
    </dgm:pt>
    <dgm:pt modelId="{3A23BA38-8126-484C-8F0D-C3D2D4AC0960}" type="sibTrans" cxnId="{C3B3A468-89F1-430D-A8F3-15A8A6E0C2CA}">
      <dgm:prSet/>
      <dgm:spPr/>
      <dgm:t>
        <a:bodyPr/>
        <a:lstStyle/>
        <a:p>
          <a:endParaRPr lang="en-US"/>
        </a:p>
      </dgm:t>
    </dgm:pt>
    <dgm:pt modelId="{0D91368A-0A8A-496C-B819-504CDFC57E7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Academic Journals</a:t>
          </a:r>
          <a:r>
            <a:rPr lang="en-US"/>
            <a:t>: Research papers for technical or specialized knowledge.</a:t>
          </a:r>
        </a:p>
      </dgm:t>
    </dgm:pt>
    <dgm:pt modelId="{CDDF8401-3199-461D-9190-709DFD789DCA}" type="parTrans" cxnId="{4A3C0E41-1D6C-42F6-AA79-1C58D4CB823B}">
      <dgm:prSet/>
      <dgm:spPr/>
      <dgm:t>
        <a:bodyPr/>
        <a:lstStyle/>
        <a:p>
          <a:endParaRPr lang="en-US"/>
        </a:p>
      </dgm:t>
    </dgm:pt>
    <dgm:pt modelId="{0590DD6A-1377-4A8C-AE78-81DAD39717B4}" type="sibTrans" cxnId="{4A3C0E41-1D6C-42F6-AA79-1C58D4CB823B}">
      <dgm:prSet/>
      <dgm:spPr/>
      <dgm:t>
        <a:bodyPr/>
        <a:lstStyle/>
        <a:p>
          <a:endParaRPr lang="en-US"/>
        </a:p>
      </dgm:t>
    </dgm:pt>
    <dgm:pt modelId="{040EB305-3DE1-44F3-8179-213C2F1BF98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Business Consultants</a:t>
          </a:r>
          <a:r>
            <a:rPr lang="en-US"/>
            <a:t>: Expert insights tailored to specific needs.</a:t>
          </a:r>
        </a:p>
      </dgm:t>
    </dgm:pt>
    <dgm:pt modelId="{B302311D-D63D-43DB-9073-31E5DB32573B}" type="parTrans" cxnId="{05C7212B-20BC-4E3A-A129-F4E6009B9516}">
      <dgm:prSet/>
      <dgm:spPr/>
      <dgm:t>
        <a:bodyPr/>
        <a:lstStyle/>
        <a:p>
          <a:endParaRPr lang="en-US"/>
        </a:p>
      </dgm:t>
    </dgm:pt>
    <dgm:pt modelId="{1EAB6C44-6835-4FED-AD15-4966E1DC5EDE}" type="sibTrans" cxnId="{05C7212B-20BC-4E3A-A129-F4E6009B9516}">
      <dgm:prSet/>
      <dgm:spPr/>
      <dgm:t>
        <a:bodyPr/>
        <a:lstStyle/>
        <a:p>
          <a:endParaRPr lang="en-US"/>
        </a:p>
      </dgm:t>
    </dgm:pt>
    <dgm:pt modelId="{46A64685-B57F-49EB-8FDF-20CD9D213D6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Conferences and Trade Shows</a:t>
          </a:r>
          <a:r>
            <a:rPr lang="en-US"/>
            <a:t>: Networking and trend updates.</a:t>
          </a:r>
        </a:p>
      </dgm:t>
    </dgm:pt>
    <dgm:pt modelId="{2B1D878D-FFF5-4DA7-AE5B-39C39E3E136C}" type="parTrans" cxnId="{6F8B0A8E-5629-483B-91D0-2CA320F712C2}">
      <dgm:prSet/>
      <dgm:spPr/>
      <dgm:t>
        <a:bodyPr/>
        <a:lstStyle/>
        <a:p>
          <a:endParaRPr lang="en-US"/>
        </a:p>
      </dgm:t>
    </dgm:pt>
    <dgm:pt modelId="{624F2BFE-26B4-4201-8EFA-FE935C4CD51C}" type="sibTrans" cxnId="{6F8B0A8E-5629-483B-91D0-2CA320F712C2}">
      <dgm:prSet/>
      <dgm:spPr/>
      <dgm:t>
        <a:bodyPr/>
        <a:lstStyle/>
        <a:p>
          <a:endParaRPr lang="en-US"/>
        </a:p>
      </dgm:t>
    </dgm:pt>
    <dgm:pt modelId="{00FC4DD3-424B-4B45-A750-0E7532CC700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Patents and IP Databases</a:t>
          </a:r>
          <a:r>
            <a:rPr lang="en-US"/>
            <a:t>: Insights into new innovations.</a:t>
          </a:r>
        </a:p>
      </dgm:t>
    </dgm:pt>
    <dgm:pt modelId="{DCFDBBEC-D978-4FCB-8E22-1CDF66638629}" type="parTrans" cxnId="{0BD8B98E-FF28-49C2-9410-F4CB727918FB}">
      <dgm:prSet/>
      <dgm:spPr/>
      <dgm:t>
        <a:bodyPr/>
        <a:lstStyle/>
        <a:p>
          <a:endParaRPr lang="en-US"/>
        </a:p>
      </dgm:t>
    </dgm:pt>
    <dgm:pt modelId="{7E9A3ED6-5CD2-400F-AD51-6C9546046478}" type="sibTrans" cxnId="{0BD8B98E-FF28-49C2-9410-F4CB727918FB}">
      <dgm:prSet/>
      <dgm:spPr/>
      <dgm:t>
        <a:bodyPr/>
        <a:lstStyle/>
        <a:p>
          <a:endParaRPr lang="en-US"/>
        </a:p>
      </dgm:t>
    </dgm:pt>
    <dgm:pt modelId="{E177B2D4-CA24-487F-8B5D-D0B4CDD76B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Regulatory Authorities</a:t>
          </a:r>
          <a:r>
            <a:rPr lang="en-US" dirty="0"/>
            <a:t>: Information on legal and compliance requirements.</a:t>
          </a:r>
        </a:p>
      </dgm:t>
    </dgm:pt>
    <dgm:pt modelId="{5AEE481B-3F15-4F65-A715-ADEE42CC9F46}" type="parTrans" cxnId="{98980E47-7F7A-419F-8370-0A86501F0AB0}">
      <dgm:prSet/>
      <dgm:spPr/>
      <dgm:t>
        <a:bodyPr/>
        <a:lstStyle/>
        <a:p>
          <a:endParaRPr lang="en-US"/>
        </a:p>
      </dgm:t>
    </dgm:pt>
    <dgm:pt modelId="{073C6A3D-BE19-4D20-9D35-82F0AAFCB2DE}" type="sibTrans" cxnId="{98980E47-7F7A-419F-8370-0A86501F0AB0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11560" custLinFactNeighborY="-2488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4E165005-BAE1-44E4-A6C5-09F59B0AD671}" type="presOf" srcId="{0D91368A-0A8A-496C-B819-504CDFC57E72}" destId="{92E15EC2-3A66-437E-8081-B37C53418BD3}" srcOrd="0" destOrd="7" presId="urn:microsoft.com/office/officeart/2005/8/layout/vList2"/>
    <dgm:cxn modelId="{6547CE0B-2A0C-45E4-84B8-09331F8B0A44}" type="presOf" srcId="{E177B2D4-CA24-487F-8B5D-D0B4CDD76BF7}" destId="{92E15EC2-3A66-437E-8081-B37C53418BD3}" srcOrd="0" destOrd="11" presId="urn:microsoft.com/office/officeart/2005/8/layout/vList2"/>
    <dgm:cxn modelId="{D22D940F-D30C-4E27-9311-4C7D7AF04145}" type="presOf" srcId="{040EB305-3DE1-44F3-8179-213C2F1BF983}" destId="{92E15EC2-3A66-437E-8081-B37C53418BD3}" srcOrd="0" destOrd="8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2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6FA9B126-BFDD-41F8-B776-53F7CFAED176}" type="presOf" srcId="{46A64685-B57F-49EB-8FDF-20CD9D213D6E}" destId="{92E15EC2-3A66-437E-8081-B37C53418BD3}" srcOrd="0" destOrd="9" presId="urn:microsoft.com/office/officeart/2005/8/layout/vList2"/>
    <dgm:cxn modelId="{05C7212B-20BC-4E3A-A129-F4E6009B9516}" srcId="{D86D676A-2522-476C-91A7-703FC23F9727}" destId="{040EB305-3DE1-44F3-8179-213C2F1BF983}" srcOrd="8" destOrd="0" parTransId="{B302311D-D63D-43DB-9073-31E5DB32573B}" sibTransId="{1EAB6C44-6835-4FED-AD15-4966E1DC5EDE}"/>
    <dgm:cxn modelId="{9FCD8035-713B-4521-A49A-07A618A42714}" srcId="{D86D676A-2522-476C-91A7-703FC23F9727}" destId="{04D8DE38-72D1-49FD-8885-DDD57260B179}" srcOrd="4" destOrd="0" parTransId="{46C54FE0-DA5B-466C-BE97-CCF6D7DA34C4}" sibTransId="{0078CB2F-D2A5-4F37-B714-B9B0A854EA2B}"/>
    <dgm:cxn modelId="{B8456037-13F5-47D9-A24C-2494D8D0C09C}" type="presOf" srcId="{CF23FC30-D35A-4914-9528-83446A79291B}" destId="{92E15EC2-3A66-437E-8081-B37C53418BD3}" srcOrd="0" destOrd="6" presId="urn:microsoft.com/office/officeart/2005/8/layout/vList2"/>
    <dgm:cxn modelId="{C325B23E-3986-439E-BCE5-0349F3EA68E0}" type="presOf" srcId="{3D6AC310-BA1B-4BEF-B936-226C586CC105}" destId="{92E15EC2-3A66-437E-8081-B37C53418BD3}" srcOrd="0" destOrd="2" presId="urn:microsoft.com/office/officeart/2005/8/layout/vList2"/>
    <dgm:cxn modelId="{4A3C0E41-1D6C-42F6-AA79-1C58D4CB823B}" srcId="{D86D676A-2522-476C-91A7-703FC23F9727}" destId="{0D91368A-0A8A-496C-B819-504CDFC57E72}" srcOrd="7" destOrd="0" parTransId="{CDDF8401-3199-461D-9190-709DFD789DCA}" sibTransId="{0590DD6A-1377-4A8C-AE78-81DAD39717B4}"/>
    <dgm:cxn modelId="{98980E47-7F7A-419F-8370-0A86501F0AB0}" srcId="{D86D676A-2522-476C-91A7-703FC23F9727}" destId="{E177B2D4-CA24-487F-8B5D-D0B4CDD76BF7}" srcOrd="11" destOrd="0" parTransId="{5AEE481B-3F15-4F65-A715-ADEE42CC9F46}" sibTransId="{073C6A3D-BE19-4D20-9D35-82F0AAFCB2DE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50FEE659-011B-49F3-BB40-819AB299F4A7}" type="presOf" srcId="{04D8DE38-72D1-49FD-8885-DDD57260B179}" destId="{92E15EC2-3A66-437E-8081-B37C53418BD3}" srcOrd="0" destOrd="4" presId="urn:microsoft.com/office/officeart/2005/8/layout/vList2"/>
    <dgm:cxn modelId="{C3B3A468-89F1-430D-A8F3-15A8A6E0C2CA}" srcId="{D86D676A-2522-476C-91A7-703FC23F9727}" destId="{CF23FC30-D35A-4914-9528-83446A79291B}" srcOrd="6" destOrd="0" parTransId="{1698B860-810C-4B53-8C08-C10C24D71CB4}" sibTransId="{3A23BA38-8126-484C-8F0D-C3D2D4AC0960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FD07BA7B-7258-4527-87BE-56086F73D3A7}" type="presOf" srcId="{A43B464A-1093-4DB4-A4A2-62B31E8546B1}" destId="{92E15EC2-3A66-437E-8081-B37C53418BD3}" srcOrd="0" destOrd="1" presId="urn:microsoft.com/office/officeart/2005/8/layout/vList2"/>
    <dgm:cxn modelId="{59D25D82-DB03-4C73-B9F6-B16EC8291BEC}" type="presOf" srcId="{81259C10-1881-4B43-9472-F26B2AB0A884}" destId="{92E15EC2-3A66-437E-8081-B37C53418BD3}" srcOrd="0" destOrd="5" presId="urn:microsoft.com/office/officeart/2005/8/layout/vList2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6F8B0A8E-5629-483B-91D0-2CA320F712C2}" srcId="{D86D676A-2522-476C-91A7-703FC23F9727}" destId="{46A64685-B57F-49EB-8FDF-20CD9D213D6E}" srcOrd="9" destOrd="0" parTransId="{2B1D878D-FFF5-4DA7-AE5B-39C39E3E136C}" sibTransId="{624F2BFE-26B4-4201-8EFA-FE935C4CD51C}"/>
    <dgm:cxn modelId="{0BD8B98E-FF28-49C2-9410-F4CB727918FB}" srcId="{D86D676A-2522-476C-91A7-703FC23F9727}" destId="{00FC4DD3-424B-4B45-A750-0E7532CC7002}" srcOrd="10" destOrd="0" parTransId="{DCFDBBEC-D978-4FCB-8E22-1CDF66638629}" sibTransId="{7E9A3ED6-5CD2-400F-AD51-6C9546046478}"/>
    <dgm:cxn modelId="{B67476A2-824A-40AD-B392-AEF5708691CB}" type="presOf" srcId="{00FC4DD3-424B-4B45-A750-0E7532CC7002}" destId="{92E15EC2-3A66-437E-8081-B37C53418BD3}" srcOrd="0" destOrd="10" presId="urn:microsoft.com/office/officeart/2005/8/layout/vList2"/>
    <dgm:cxn modelId="{F5C965AC-53D2-45A2-990C-C91D89D6A899}" type="presOf" srcId="{0594B440-0B29-4DAC-8F18-485E856E96E3}" destId="{92E15EC2-3A66-437E-8081-B37C53418BD3}" srcOrd="0" destOrd="3" presId="urn:microsoft.com/office/officeart/2005/8/layout/vList2"/>
    <dgm:cxn modelId="{9B452CB0-7BBB-4D8E-8B87-A6A9D0176297}" srcId="{D86D676A-2522-476C-91A7-703FC23F9727}" destId="{A43B464A-1093-4DB4-A4A2-62B31E8546B1}" srcOrd="1" destOrd="0" parTransId="{71C6F634-1ACF-4438-BDBA-B25B84514288}" sibTransId="{A30F4210-B3B7-4C0D-84FF-8DD2662FC380}"/>
    <dgm:cxn modelId="{8F21AEB5-38F4-47CA-A3FF-D3BA91E04FFF}" srcId="{D86D676A-2522-476C-91A7-703FC23F9727}" destId="{81259C10-1881-4B43-9472-F26B2AB0A884}" srcOrd="5" destOrd="0" parTransId="{BE8E1549-AAC0-49BE-A8DD-65F4CE531C43}" sibTransId="{5CDEE718-EBA2-483D-BD6B-BC6741000EE9}"/>
    <dgm:cxn modelId="{5DF052ED-0748-4E14-9683-6637CFD4AEC3}" srcId="{D86D676A-2522-476C-91A7-703FC23F9727}" destId="{0594B440-0B29-4DAC-8F18-485E856E96E3}" srcOrd="3" destOrd="0" parTransId="{6AFCF1B5-6181-4BFE-AC14-D63C7DDD8449}" sibTransId="{BC54A285-0D33-4F1E-9DC8-C10FE3F6826A}"/>
    <dgm:cxn modelId="{9BCA8FEF-FFE4-48C4-8E61-38AFA8673F11}" srcId="{D86D676A-2522-476C-91A7-703FC23F9727}" destId="{3D6AC310-BA1B-4BEF-B936-226C586CC105}" srcOrd="2" destOrd="0" parTransId="{0A39ADFB-70B7-4F3B-BBA1-AC5308731887}" sibTransId="{EF6003AE-9495-45A8-B44D-2A16C7BA60BE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Selecting Sector and Revenue Logic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Key Considerations</a:t>
          </a:r>
          <a:r>
            <a:rPr lang="en-US"/>
            <a:t>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E418961F-8D4B-4DAA-BBB6-E549CDE55B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Make no assumptions</a:t>
          </a:r>
          <a:r>
            <a:rPr lang="en-US"/>
            <a:t>: Competition exists in every market.</a:t>
          </a:r>
        </a:p>
      </dgm:t>
    </dgm:pt>
    <dgm:pt modelId="{ED69A86D-6FE6-4D02-B2B1-802E3B85B05E}" type="parTrans" cxnId="{C3C21EE7-B6A7-49D8-89F8-DC65581EB340}">
      <dgm:prSet/>
      <dgm:spPr/>
      <dgm:t>
        <a:bodyPr/>
        <a:lstStyle/>
        <a:p>
          <a:endParaRPr lang="en-US"/>
        </a:p>
      </dgm:t>
    </dgm:pt>
    <dgm:pt modelId="{F6792B86-2900-4B40-8A0A-B9995D2789AA}" type="sibTrans" cxnId="{C3C21EE7-B6A7-49D8-89F8-DC65581EB340}">
      <dgm:prSet/>
      <dgm:spPr/>
      <dgm:t>
        <a:bodyPr/>
        <a:lstStyle/>
        <a:p>
          <a:endParaRPr lang="en-US"/>
        </a:p>
      </dgm:t>
    </dgm:pt>
    <dgm:pt modelId="{6422F057-AD20-408D-9473-4E767196B49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Evaluate sector dynamics</a:t>
          </a:r>
          <a:r>
            <a:rPr lang="en-US"/>
            <a:t>: Understand the competitive landscape, growth potential, and barriers to entry.</a:t>
          </a:r>
        </a:p>
      </dgm:t>
    </dgm:pt>
    <dgm:pt modelId="{861D24C8-60EC-4C98-8684-90ABC962FAF0}" type="parTrans" cxnId="{A8A28C28-8AD5-40E0-95BC-58D42CB36BB2}">
      <dgm:prSet/>
      <dgm:spPr/>
      <dgm:t>
        <a:bodyPr/>
        <a:lstStyle/>
        <a:p>
          <a:endParaRPr lang="en-US"/>
        </a:p>
      </dgm:t>
    </dgm:pt>
    <dgm:pt modelId="{2A872FE7-6283-4E90-9E3C-BD4D8E2FDA5A}" type="sibTrans" cxnId="{A8A28C28-8AD5-40E0-95BC-58D42CB36BB2}">
      <dgm:prSet/>
      <dgm:spPr/>
      <dgm:t>
        <a:bodyPr/>
        <a:lstStyle/>
        <a:p>
          <a:endParaRPr lang="en-US"/>
        </a:p>
      </dgm:t>
    </dgm:pt>
    <dgm:pt modelId="{EAF10060-22D1-4F7C-8583-1347AE6E462E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Difficult Sectors</a:t>
          </a:r>
          <a:r>
            <a:rPr lang="en-US" dirty="0"/>
            <a:t>:</a:t>
          </a:r>
        </a:p>
      </dgm:t>
    </dgm:pt>
    <dgm:pt modelId="{C00687DA-7780-4651-80AB-0B4947C9C336}" type="parTrans" cxnId="{43BA58A3-F35A-4EC7-9467-6B71C03E85A1}">
      <dgm:prSet/>
      <dgm:spPr/>
      <dgm:t>
        <a:bodyPr/>
        <a:lstStyle/>
        <a:p>
          <a:endParaRPr lang="en-US"/>
        </a:p>
      </dgm:t>
    </dgm:pt>
    <dgm:pt modelId="{26466428-60AD-4593-B5E0-2086BAE80F4D}" type="sibTrans" cxnId="{43BA58A3-F35A-4EC7-9467-6B71C03E85A1}">
      <dgm:prSet/>
      <dgm:spPr/>
      <dgm:t>
        <a:bodyPr/>
        <a:lstStyle/>
        <a:p>
          <a:endParaRPr lang="en-US"/>
        </a:p>
      </dgm:t>
    </dgm:pt>
    <dgm:pt modelId="{7FA37A50-9EE0-4DE0-BFFD-3C1DE63C813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Old sectors</a:t>
          </a:r>
          <a:r>
            <a:rPr lang="en-US"/>
            <a:t>: Saturated industries with minimal innovation.</a:t>
          </a:r>
        </a:p>
      </dgm:t>
    </dgm:pt>
    <dgm:pt modelId="{6546B075-DCD0-43C6-AF15-A5B09EA289A7}" type="parTrans" cxnId="{1D235621-53CF-418E-93D7-77F805CCF8AA}">
      <dgm:prSet/>
      <dgm:spPr/>
      <dgm:t>
        <a:bodyPr/>
        <a:lstStyle/>
        <a:p>
          <a:endParaRPr lang="en-US"/>
        </a:p>
      </dgm:t>
    </dgm:pt>
    <dgm:pt modelId="{A20B7885-6112-4105-B6D1-A4BDAD8E130C}" type="sibTrans" cxnId="{1D235621-53CF-418E-93D7-77F805CCF8AA}">
      <dgm:prSet/>
      <dgm:spPr/>
      <dgm:t>
        <a:bodyPr/>
        <a:lstStyle/>
        <a:p>
          <a:endParaRPr lang="en-US"/>
        </a:p>
      </dgm:t>
    </dgm:pt>
    <dgm:pt modelId="{3D8FB8B6-0995-422A-879F-947CCA92576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Dominated by large companies</a:t>
          </a:r>
          <a:r>
            <a:rPr lang="en-US"/>
            <a:t>: Hard to compete against established giants with significant resources.</a:t>
          </a:r>
        </a:p>
      </dgm:t>
    </dgm:pt>
    <dgm:pt modelId="{6CBC1D7D-CCE5-42C2-9145-3D4485C6C82B}" type="parTrans" cxnId="{3A2A4893-881C-409E-A09E-B2D1D17DD048}">
      <dgm:prSet/>
      <dgm:spPr/>
      <dgm:t>
        <a:bodyPr/>
        <a:lstStyle/>
        <a:p>
          <a:endParaRPr lang="en-US"/>
        </a:p>
      </dgm:t>
    </dgm:pt>
    <dgm:pt modelId="{C96304BC-159B-4038-BAF3-A1D01BB2A14F}" type="sibTrans" cxnId="{3A2A4893-881C-409E-A09E-B2D1D17DD048}">
      <dgm:prSet/>
      <dgm:spPr/>
      <dgm:t>
        <a:bodyPr/>
        <a:lstStyle/>
        <a:p>
          <a:endParaRPr lang="en-US"/>
        </a:p>
      </dgm:t>
    </dgm:pt>
    <dgm:pt modelId="{464D6FBC-E7A6-440B-B44D-D0E53E2FB8E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Long-term relationships</a:t>
          </a:r>
          <a:r>
            <a:rPr lang="en-US"/>
            <a:t>: Customers are loyal to existing suppliers, making market penetration challenging.</a:t>
          </a:r>
        </a:p>
      </dgm:t>
    </dgm:pt>
    <dgm:pt modelId="{0950CB16-2936-4075-A4A9-0C264BC07B46}" type="parTrans" cxnId="{D01E5B8E-BDE6-45DC-84A5-0301923CBB63}">
      <dgm:prSet/>
      <dgm:spPr/>
      <dgm:t>
        <a:bodyPr/>
        <a:lstStyle/>
        <a:p>
          <a:endParaRPr lang="en-US"/>
        </a:p>
      </dgm:t>
    </dgm:pt>
    <dgm:pt modelId="{4D83FF68-4341-4D7E-AF63-8A1FE4DAD8DA}" type="sibTrans" cxnId="{D01E5B8E-BDE6-45DC-84A5-0301923CBB63}">
      <dgm:prSet/>
      <dgm:spPr/>
      <dgm:t>
        <a:bodyPr/>
        <a:lstStyle/>
        <a:p>
          <a:endParaRPr lang="en-US"/>
        </a:p>
      </dgm:t>
    </dgm:pt>
    <dgm:pt modelId="{907030AC-F5AE-47EE-9D7C-153C9D42B18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Sector is not growing</a:t>
          </a:r>
          <a:r>
            <a:rPr lang="en-US"/>
            <a:t>: Limited opportunities for new entrants or innovation.</a:t>
          </a:r>
        </a:p>
      </dgm:t>
    </dgm:pt>
    <dgm:pt modelId="{5898BCEA-4393-458B-8F19-0EBE034B2A71}" type="parTrans" cxnId="{A9974307-0EAA-4177-A037-547276BDC710}">
      <dgm:prSet/>
      <dgm:spPr/>
      <dgm:t>
        <a:bodyPr/>
        <a:lstStyle/>
        <a:p>
          <a:endParaRPr lang="en-US"/>
        </a:p>
      </dgm:t>
    </dgm:pt>
    <dgm:pt modelId="{5776B6BB-08CA-4A41-8C12-533C8A3B2DEB}" type="sibTrans" cxnId="{A9974307-0EAA-4177-A037-547276BDC710}">
      <dgm:prSet/>
      <dgm:spPr/>
      <dgm:t>
        <a:bodyPr/>
        <a:lstStyle/>
        <a:p>
          <a:endParaRPr lang="en-US"/>
        </a:p>
      </dgm:t>
    </dgm:pt>
    <dgm:pt modelId="{05B580B3-5DC6-4AAA-B0CE-2CBE339CFD8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Easier Sectors</a:t>
          </a:r>
          <a:r>
            <a:rPr lang="en-US" dirty="0"/>
            <a:t>:</a:t>
          </a:r>
        </a:p>
      </dgm:t>
    </dgm:pt>
    <dgm:pt modelId="{22A53BE1-B7E8-4517-BF7C-967BAA8BDC11}" type="parTrans" cxnId="{0CEDDB42-571F-4132-8161-B743D7C2449E}">
      <dgm:prSet/>
      <dgm:spPr/>
      <dgm:t>
        <a:bodyPr/>
        <a:lstStyle/>
        <a:p>
          <a:endParaRPr lang="en-US"/>
        </a:p>
      </dgm:t>
    </dgm:pt>
    <dgm:pt modelId="{E946E643-BC01-4068-8D0F-2FA3E84C91CA}" type="sibTrans" cxnId="{0CEDDB42-571F-4132-8161-B743D7C2449E}">
      <dgm:prSet/>
      <dgm:spPr/>
      <dgm:t>
        <a:bodyPr/>
        <a:lstStyle/>
        <a:p>
          <a:endParaRPr lang="en-US"/>
        </a:p>
      </dgm:t>
    </dgm:pt>
    <dgm:pt modelId="{121229EE-3A8B-40FB-B8D9-B4FFDA2C642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New</a:t>
          </a:r>
          <a:r>
            <a:rPr lang="en-US"/>
            <a:t>: Emerging industries with high demand for innovative products/services.</a:t>
          </a:r>
        </a:p>
      </dgm:t>
    </dgm:pt>
    <dgm:pt modelId="{15559E42-D279-4178-9B16-4FC04C8171FD}" type="parTrans" cxnId="{ACD331B2-44A0-4E00-B0AF-EF625AE9BEE7}">
      <dgm:prSet/>
      <dgm:spPr/>
      <dgm:t>
        <a:bodyPr/>
        <a:lstStyle/>
        <a:p>
          <a:endParaRPr lang="en-US"/>
        </a:p>
      </dgm:t>
    </dgm:pt>
    <dgm:pt modelId="{7E6B2EA7-7441-44A3-B84B-362CC25D8259}" type="sibTrans" cxnId="{ACD331B2-44A0-4E00-B0AF-EF625AE9BEE7}">
      <dgm:prSet/>
      <dgm:spPr/>
      <dgm:t>
        <a:bodyPr/>
        <a:lstStyle/>
        <a:p>
          <a:endParaRPr lang="en-US"/>
        </a:p>
      </dgm:t>
    </dgm:pt>
    <dgm:pt modelId="{8A77D0A7-D859-42B7-96E5-C47327877BA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Small business dominated</a:t>
          </a:r>
          <a:r>
            <a:rPr lang="en-US"/>
            <a:t>: Less competition from large, resource-heavy companies.</a:t>
          </a:r>
        </a:p>
      </dgm:t>
    </dgm:pt>
    <dgm:pt modelId="{D1772CC4-EBA2-4C56-AF21-882E40256908}" type="parTrans" cxnId="{9B3978CD-075D-49B6-AC4C-08FC986A5E54}">
      <dgm:prSet/>
      <dgm:spPr/>
      <dgm:t>
        <a:bodyPr/>
        <a:lstStyle/>
        <a:p>
          <a:endParaRPr lang="en-US"/>
        </a:p>
      </dgm:t>
    </dgm:pt>
    <dgm:pt modelId="{BDCCFC0C-9D76-4880-84CE-BE9E0CD2D721}" type="sibTrans" cxnId="{9B3978CD-075D-49B6-AC4C-08FC986A5E54}">
      <dgm:prSet/>
      <dgm:spPr/>
      <dgm:t>
        <a:bodyPr/>
        <a:lstStyle/>
        <a:p>
          <a:endParaRPr lang="en-US"/>
        </a:p>
      </dgm:t>
    </dgm:pt>
    <dgm:pt modelId="{CD3CDA28-E6D2-4DF9-80C0-18A5CED5FE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Local</a:t>
          </a:r>
          <a:r>
            <a:rPr lang="en-US"/>
            <a:t>: Opportunities to cater to regional needs and build relationships.</a:t>
          </a:r>
        </a:p>
      </dgm:t>
    </dgm:pt>
    <dgm:pt modelId="{F3875625-6421-4E1F-B799-A05A28B0C1D5}" type="parTrans" cxnId="{73DEE190-777D-4DCA-89FA-7B24ABBCBC74}">
      <dgm:prSet/>
      <dgm:spPr/>
      <dgm:t>
        <a:bodyPr/>
        <a:lstStyle/>
        <a:p>
          <a:endParaRPr lang="en-US"/>
        </a:p>
      </dgm:t>
    </dgm:pt>
    <dgm:pt modelId="{23A3B2BF-12E6-41A3-A0CD-8E06166B9418}" type="sibTrans" cxnId="{73DEE190-777D-4DCA-89FA-7B24ABBCBC74}">
      <dgm:prSet/>
      <dgm:spPr/>
      <dgm:t>
        <a:bodyPr/>
        <a:lstStyle/>
        <a:p>
          <a:endParaRPr lang="en-US"/>
        </a:p>
      </dgm:t>
    </dgm:pt>
    <dgm:pt modelId="{950E1AE2-DD40-4767-A2B3-AD536FBD03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Growing sectors</a:t>
          </a:r>
          <a:r>
            <a:rPr lang="en-US" dirty="0"/>
            <a:t>: High growth industries with expanding market opportunities (e.g., green energy, AI, e-commerce).</a:t>
          </a:r>
        </a:p>
      </dgm:t>
    </dgm:pt>
    <dgm:pt modelId="{4CE63D8C-C2A7-4704-A1A5-53503A34A107}" type="parTrans" cxnId="{C1A1C0ED-47D6-4C5F-9A8F-B286A8E8B01D}">
      <dgm:prSet/>
      <dgm:spPr/>
      <dgm:t>
        <a:bodyPr/>
        <a:lstStyle/>
        <a:p>
          <a:endParaRPr lang="en-US"/>
        </a:p>
      </dgm:t>
    </dgm:pt>
    <dgm:pt modelId="{34206860-6938-43FB-84C3-CE33CFF334E7}" type="sibTrans" cxnId="{C1A1C0ED-47D6-4C5F-9A8F-B286A8E8B01D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-439" custLinFactNeighborY="-689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904FF406-77E0-43F4-A928-0CAB0EA627E5}" type="presOf" srcId="{EAF10060-22D1-4F7C-8583-1347AE6E462E}" destId="{92E15EC2-3A66-437E-8081-B37C53418BD3}" srcOrd="0" destOrd="3" presId="urn:microsoft.com/office/officeart/2005/8/layout/vList2"/>
    <dgm:cxn modelId="{A9974307-0EAA-4177-A037-547276BDC710}" srcId="{D86D676A-2522-476C-91A7-703FC23F9727}" destId="{907030AC-F5AE-47EE-9D7C-153C9D42B18E}" srcOrd="7" destOrd="0" parTransId="{5898BCEA-4393-458B-8F19-0EBE034B2A71}" sibTransId="{5776B6BB-08CA-4A41-8C12-533C8A3B2DEB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3" destOrd="0" parTransId="{7E31A27D-E114-422C-A3D6-E98A81545604}" sibTransId="{41D100C3-E103-4659-BE56-FACB635D4335}"/>
    <dgm:cxn modelId="{1D235621-53CF-418E-93D7-77F805CCF8AA}" srcId="{D86D676A-2522-476C-91A7-703FC23F9727}" destId="{7FA37A50-9EE0-4DE0-BFFD-3C1DE63C8131}" srcOrd="4" destOrd="0" parTransId="{6546B075-DCD0-43C6-AF15-A5B09EA289A7}" sibTransId="{A20B7885-6112-4105-B6D1-A4BDAD8E130C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A8A28C28-8AD5-40E0-95BC-58D42CB36BB2}" srcId="{D86D676A-2522-476C-91A7-703FC23F9727}" destId="{6422F057-AD20-408D-9473-4E767196B498}" srcOrd="2" destOrd="0" parTransId="{861D24C8-60EC-4C98-8684-90ABC962FAF0}" sibTransId="{2A872FE7-6283-4E90-9E3C-BD4D8E2FDA5A}"/>
    <dgm:cxn modelId="{F6135731-DD00-4071-9822-0F4E6E058249}" type="presOf" srcId="{6422F057-AD20-408D-9473-4E767196B498}" destId="{92E15EC2-3A66-437E-8081-B37C53418BD3}" srcOrd="0" destOrd="2" presId="urn:microsoft.com/office/officeart/2005/8/layout/vList2"/>
    <dgm:cxn modelId="{0CEDDB42-571F-4132-8161-B743D7C2449E}" srcId="{D86D676A-2522-476C-91A7-703FC23F9727}" destId="{05B580B3-5DC6-4AAA-B0CE-2CBE339CFD89}" srcOrd="8" destOrd="0" parTransId="{22A53BE1-B7E8-4517-BF7C-967BAA8BDC11}" sibTransId="{E946E643-BC01-4068-8D0F-2FA3E84C91CA}"/>
    <dgm:cxn modelId="{183FA346-3812-452F-B1A8-804F25D780C7}" type="presOf" srcId="{05B580B3-5DC6-4AAA-B0CE-2CBE339CFD89}" destId="{92E15EC2-3A66-437E-8081-B37C53418BD3}" srcOrd="0" destOrd="8" presId="urn:microsoft.com/office/officeart/2005/8/layout/vList2"/>
    <dgm:cxn modelId="{DE41C250-703D-4083-90EA-B5DCDAE283B2}" type="presOf" srcId="{950E1AE2-DD40-4767-A2B3-AD536FBD0370}" destId="{92E15EC2-3A66-437E-8081-B37C53418BD3}" srcOrd="0" destOrd="12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00C4F45B-87DA-4E15-9A40-7B3436F1A6F6}" type="presOf" srcId="{CD3CDA28-E6D2-4DF9-80C0-18A5CED5FEE2}" destId="{92E15EC2-3A66-437E-8081-B37C53418BD3}" srcOrd="0" destOrd="11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9E29B67F-1346-4CA5-88D6-0279A0D0DC3F}" type="presOf" srcId="{7FA37A50-9EE0-4DE0-BFFD-3C1DE63C8131}" destId="{92E15EC2-3A66-437E-8081-B37C53418BD3}" srcOrd="0" destOrd="4" presId="urn:microsoft.com/office/officeart/2005/8/layout/vList2"/>
    <dgm:cxn modelId="{430A2485-2E47-4A17-A768-C4E8F686C84C}" type="presOf" srcId="{121229EE-3A8B-40FB-B8D9-B4FFDA2C6425}" destId="{92E15EC2-3A66-437E-8081-B37C53418BD3}" srcOrd="0" destOrd="9" presId="urn:microsoft.com/office/officeart/2005/8/layout/vList2"/>
    <dgm:cxn modelId="{5589D085-D389-4858-AABA-FC5AA3EF0004}" type="presOf" srcId="{E685923F-AF5F-43A1-9614-C558E5679314}" destId="{92E15EC2-3A66-437E-8081-B37C53418BD3}" srcOrd="0" destOrd="13" presId="urn:microsoft.com/office/officeart/2005/8/layout/vList2"/>
    <dgm:cxn modelId="{D537578A-6206-4426-AA95-950D54988D83}" type="presOf" srcId="{464D6FBC-E7A6-440B-B44D-D0E53E2FB8E5}" destId="{92E15EC2-3A66-437E-8081-B37C53418BD3}" srcOrd="0" destOrd="6" presId="urn:microsoft.com/office/officeart/2005/8/layout/vList2"/>
    <dgm:cxn modelId="{D01E5B8E-BDE6-45DC-84A5-0301923CBB63}" srcId="{D86D676A-2522-476C-91A7-703FC23F9727}" destId="{464D6FBC-E7A6-440B-B44D-D0E53E2FB8E5}" srcOrd="6" destOrd="0" parTransId="{0950CB16-2936-4075-A4A9-0C264BC07B46}" sibTransId="{4D83FF68-4341-4D7E-AF63-8A1FE4DAD8DA}"/>
    <dgm:cxn modelId="{73DEE190-777D-4DCA-89FA-7B24ABBCBC74}" srcId="{D86D676A-2522-476C-91A7-703FC23F9727}" destId="{CD3CDA28-E6D2-4DF9-80C0-18A5CED5FEE2}" srcOrd="11" destOrd="0" parTransId="{F3875625-6421-4E1F-B799-A05A28B0C1D5}" sibTransId="{23A3B2BF-12E6-41A3-A0CD-8E06166B9418}"/>
    <dgm:cxn modelId="{C903E892-60FB-4395-A12D-4016983D6D6B}" type="presOf" srcId="{907030AC-F5AE-47EE-9D7C-153C9D42B18E}" destId="{92E15EC2-3A66-437E-8081-B37C53418BD3}" srcOrd="0" destOrd="7" presId="urn:microsoft.com/office/officeart/2005/8/layout/vList2"/>
    <dgm:cxn modelId="{3A2A4893-881C-409E-A09E-B2D1D17DD048}" srcId="{D86D676A-2522-476C-91A7-703FC23F9727}" destId="{3D8FB8B6-0995-422A-879F-947CCA92576B}" srcOrd="5" destOrd="0" parTransId="{6CBC1D7D-CCE5-42C2-9145-3D4485C6C82B}" sibTransId="{C96304BC-159B-4038-BAF3-A1D01BB2A14F}"/>
    <dgm:cxn modelId="{43BA58A3-F35A-4EC7-9467-6B71C03E85A1}" srcId="{D86D676A-2522-476C-91A7-703FC23F9727}" destId="{EAF10060-22D1-4F7C-8583-1347AE6E462E}" srcOrd="3" destOrd="0" parTransId="{C00687DA-7780-4651-80AB-0B4947C9C336}" sibTransId="{26466428-60AD-4593-B5E0-2086BAE80F4D}"/>
    <dgm:cxn modelId="{ACD331B2-44A0-4E00-B0AF-EF625AE9BEE7}" srcId="{D86D676A-2522-476C-91A7-703FC23F9727}" destId="{121229EE-3A8B-40FB-B8D9-B4FFDA2C6425}" srcOrd="9" destOrd="0" parTransId="{15559E42-D279-4178-9B16-4FC04C8171FD}" sibTransId="{7E6B2EA7-7441-44A3-B84B-362CC25D8259}"/>
    <dgm:cxn modelId="{32CF6FBA-3944-480A-B95A-C2551C51F645}" type="presOf" srcId="{3D8FB8B6-0995-422A-879F-947CCA92576B}" destId="{92E15EC2-3A66-437E-8081-B37C53418BD3}" srcOrd="0" destOrd="5" presId="urn:microsoft.com/office/officeart/2005/8/layout/vList2"/>
    <dgm:cxn modelId="{9B3978CD-075D-49B6-AC4C-08FC986A5E54}" srcId="{D86D676A-2522-476C-91A7-703FC23F9727}" destId="{8A77D0A7-D859-42B7-96E5-C47327877BA3}" srcOrd="10" destOrd="0" parTransId="{D1772CC4-EBA2-4C56-AF21-882E40256908}" sibTransId="{BDCCFC0C-9D76-4880-84CE-BE9E0CD2D721}"/>
    <dgm:cxn modelId="{107D53DC-F1FB-433D-A9E3-7E68BFEB8A28}" type="presOf" srcId="{E418961F-8D4B-4DAA-BBB6-E549CDE55B49}" destId="{92E15EC2-3A66-437E-8081-B37C53418BD3}" srcOrd="0" destOrd="1" presId="urn:microsoft.com/office/officeart/2005/8/layout/vList2"/>
    <dgm:cxn modelId="{C3C21EE7-B6A7-49D8-89F8-DC65581EB340}" srcId="{D86D676A-2522-476C-91A7-703FC23F9727}" destId="{E418961F-8D4B-4DAA-BBB6-E549CDE55B49}" srcOrd="1" destOrd="0" parTransId="{ED69A86D-6FE6-4D02-B2B1-802E3B85B05E}" sibTransId="{F6792B86-2900-4B40-8A0A-B9995D2789AA}"/>
    <dgm:cxn modelId="{C1A1C0ED-47D6-4C5F-9A8F-B286A8E8B01D}" srcId="{D86D676A-2522-476C-91A7-703FC23F9727}" destId="{950E1AE2-DD40-4767-A2B3-AD536FBD0370}" srcOrd="12" destOrd="0" parTransId="{4CE63D8C-C2A7-4704-A1A5-53503A34A107}" sibTransId="{34206860-6938-43FB-84C3-CE33CFF334E7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45E93CFD-9D3E-4521-83A6-9DD0F5C7B6DC}" type="presOf" srcId="{8A77D0A7-D859-42B7-96E5-C47327877BA3}" destId="{92E15EC2-3A66-437E-8081-B37C53418BD3}" srcOrd="0" destOrd="1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Old Success Factors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Old Success Factors: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D03D1CF8-C816-495C-95E1-B5B31FE7F0A0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Size</a:t>
          </a:r>
          <a:r>
            <a:rPr lang="en-US"/>
            <a:t>:</a:t>
          </a:r>
        </a:p>
      </dgm:t>
    </dgm:pt>
    <dgm:pt modelId="{80EBB97D-CA84-4067-90FD-47974CB3208C}" type="parTrans" cxnId="{77D833F8-3B27-4209-91D4-591A12C293B1}">
      <dgm:prSet/>
      <dgm:spPr/>
      <dgm:t>
        <a:bodyPr/>
        <a:lstStyle/>
        <a:p>
          <a:endParaRPr lang="en-US"/>
        </a:p>
      </dgm:t>
    </dgm:pt>
    <dgm:pt modelId="{A129AA73-07D0-4CD5-92FB-215F952FB58B}" type="sibTrans" cxnId="{77D833F8-3B27-4209-91D4-591A12C293B1}">
      <dgm:prSet/>
      <dgm:spPr/>
      <dgm:t>
        <a:bodyPr/>
        <a:lstStyle/>
        <a:p>
          <a:endParaRPr lang="en-US"/>
        </a:p>
      </dgm:t>
    </dgm:pt>
    <dgm:pt modelId="{9832063A-8FF0-4A4D-B931-C278B5CD483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Larger organizations were often seen as more successful due to economies of scale and extensive resources.</a:t>
          </a:r>
        </a:p>
      </dgm:t>
    </dgm:pt>
    <dgm:pt modelId="{2A414040-810F-4E44-8F20-24B9D198023C}" type="parTrans" cxnId="{626D9E94-0BBF-4552-ABAC-E99BD3F3F229}">
      <dgm:prSet/>
      <dgm:spPr/>
      <dgm:t>
        <a:bodyPr/>
        <a:lstStyle/>
        <a:p>
          <a:endParaRPr lang="en-US"/>
        </a:p>
      </dgm:t>
    </dgm:pt>
    <dgm:pt modelId="{270D2AAD-CAFC-47A9-9DD9-313442A50844}" type="sibTrans" cxnId="{626D9E94-0BBF-4552-ABAC-E99BD3F3F229}">
      <dgm:prSet/>
      <dgm:spPr/>
      <dgm:t>
        <a:bodyPr/>
        <a:lstStyle/>
        <a:p>
          <a:endParaRPr lang="en-US"/>
        </a:p>
      </dgm:t>
    </dgm:pt>
    <dgm:pt modelId="{BB2FC667-3274-49E6-8BD5-11DEB483D2B6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Role Clarity</a:t>
          </a:r>
          <a:r>
            <a:rPr lang="en-US"/>
            <a:t>:</a:t>
          </a:r>
        </a:p>
      </dgm:t>
    </dgm:pt>
    <dgm:pt modelId="{AA851AB0-F73F-4FF7-8E4F-5014DF7633F9}" type="parTrans" cxnId="{F1AC5648-1AF5-4533-8FFD-7BEECFF2D611}">
      <dgm:prSet/>
      <dgm:spPr/>
      <dgm:t>
        <a:bodyPr/>
        <a:lstStyle/>
        <a:p>
          <a:endParaRPr lang="en-US"/>
        </a:p>
      </dgm:t>
    </dgm:pt>
    <dgm:pt modelId="{2A301AAB-F75E-487E-9BDB-EF23C65EDEC3}" type="sibTrans" cxnId="{F1AC5648-1AF5-4533-8FFD-7BEECFF2D611}">
      <dgm:prSet/>
      <dgm:spPr/>
      <dgm:t>
        <a:bodyPr/>
        <a:lstStyle/>
        <a:p>
          <a:endParaRPr lang="en-US"/>
        </a:p>
      </dgm:t>
    </dgm:pt>
    <dgm:pt modelId="{FD5F12C2-2C2C-46E1-8618-BCD859654D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Clear and rigidly defined roles ensured operational efficiency and reduced ambiguity.</a:t>
          </a:r>
        </a:p>
      </dgm:t>
    </dgm:pt>
    <dgm:pt modelId="{CFE620E5-34B6-4117-8CCB-3FBD53428F16}" type="parTrans" cxnId="{A158F271-D58C-42B4-B574-18E06DC7B415}">
      <dgm:prSet/>
      <dgm:spPr/>
      <dgm:t>
        <a:bodyPr/>
        <a:lstStyle/>
        <a:p>
          <a:endParaRPr lang="en-US"/>
        </a:p>
      </dgm:t>
    </dgm:pt>
    <dgm:pt modelId="{1D72C3A1-C978-418B-9A07-0E7F5FE8AC5F}" type="sibTrans" cxnId="{A158F271-D58C-42B4-B574-18E06DC7B415}">
      <dgm:prSet/>
      <dgm:spPr/>
      <dgm:t>
        <a:bodyPr/>
        <a:lstStyle/>
        <a:p>
          <a:endParaRPr lang="en-US"/>
        </a:p>
      </dgm:t>
    </dgm:pt>
    <dgm:pt modelId="{815586C5-B232-45BA-98B7-169A96ADAB71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 dirty="0"/>
            <a:t>Specialization</a:t>
          </a:r>
          <a:r>
            <a:rPr lang="en-US" dirty="0"/>
            <a:t>:</a:t>
          </a:r>
        </a:p>
      </dgm:t>
    </dgm:pt>
    <dgm:pt modelId="{22CE69EA-CD64-41DC-96AA-19BBF550CF72}" type="parTrans" cxnId="{5C1C20E4-4CD2-443A-AF5E-DC33D0DFBF76}">
      <dgm:prSet/>
      <dgm:spPr/>
      <dgm:t>
        <a:bodyPr/>
        <a:lstStyle/>
        <a:p>
          <a:endParaRPr lang="en-US"/>
        </a:p>
      </dgm:t>
    </dgm:pt>
    <dgm:pt modelId="{D913CC6F-06EC-4692-BBDC-C5D95B331E67}" type="sibTrans" cxnId="{5C1C20E4-4CD2-443A-AF5E-DC33D0DFBF76}">
      <dgm:prSet/>
      <dgm:spPr/>
      <dgm:t>
        <a:bodyPr/>
        <a:lstStyle/>
        <a:p>
          <a:endParaRPr lang="en-US"/>
        </a:p>
      </dgm:t>
    </dgm:pt>
    <dgm:pt modelId="{42A0DF10-8F9C-4450-ABAC-D1DC6FBBBA37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Dividing tasks into specialized units allowed for higher productivity and expertise.</a:t>
          </a:r>
        </a:p>
      </dgm:t>
    </dgm:pt>
    <dgm:pt modelId="{A4327C65-ACAC-47DF-8F5C-0B7C73280DA0}" type="parTrans" cxnId="{728DFBE6-75B1-4991-8061-D80D59ED78AD}">
      <dgm:prSet/>
      <dgm:spPr/>
      <dgm:t>
        <a:bodyPr/>
        <a:lstStyle/>
        <a:p>
          <a:endParaRPr lang="en-US"/>
        </a:p>
      </dgm:t>
    </dgm:pt>
    <dgm:pt modelId="{912E30B4-BEC0-4063-A910-B05C926A9AF9}" type="sibTrans" cxnId="{728DFBE6-75B1-4991-8061-D80D59ED78AD}">
      <dgm:prSet/>
      <dgm:spPr/>
      <dgm:t>
        <a:bodyPr/>
        <a:lstStyle/>
        <a:p>
          <a:endParaRPr lang="en-US"/>
        </a:p>
      </dgm:t>
    </dgm:pt>
    <dgm:pt modelId="{62E0C528-A88F-4CC4-93A7-FD8409D63FBE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Control</a:t>
          </a:r>
          <a:r>
            <a:rPr lang="en-US"/>
            <a:t>:</a:t>
          </a:r>
        </a:p>
      </dgm:t>
    </dgm:pt>
    <dgm:pt modelId="{F8C350FF-010F-4F3C-8B2E-6177B5C5CDBA}" type="parTrans" cxnId="{79F66C81-350D-4021-8DEC-FBA2CE730820}">
      <dgm:prSet/>
      <dgm:spPr/>
      <dgm:t>
        <a:bodyPr/>
        <a:lstStyle/>
        <a:p>
          <a:endParaRPr lang="en-US"/>
        </a:p>
      </dgm:t>
    </dgm:pt>
    <dgm:pt modelId="{53ADA73B-08C8-4C53-9826-C09FB0960980}" type="sibTrans" cxnId="{79F66C81-350D-4021-8DEC-FBA2CE730820}">
      <dgm:prSet/>
      <dgm:spPr/>
      <dgm:t>
        <a:bodyPr/>
        <a:lstStyle/>
        <a:p>
          <a:endParaRPr lang="en-US"/>
        </a:p>
      </dgm:t>
    </dgm:pt>
    <dgm:pt modelId="{7D19ED72-FDAD-4929-A7EA-DC86FE55F999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Centralized decision-making and strict oversight ensured consistency and minimized risks.</a:t>
          </a:r>
        </a:p>
      </dgm:t>
    </dgm:pt>
    <dgm:pt modelId="{A78901C4-8C0B-4253-A9FF-11BCC94E16C5}" type="parTrans" cxnId="{8FE009F3-504D-4309-8E89-2D28767EB0F9}">
      <dgm:prSet/>
      <dgm:spPr/>
      <dgm:t>
        <a:bodyPr/>
        <a:lstStyle/>
        <a:p>
          <a:endParaRPr lang="en-US"/>
        </a:p>
      </dgm:t>
    </dgm:pt>
    <dgm:pt modelId="{F826CBDF-2452-4641-9EF4-2A109F7E554B}" type="sibTrans" cxnId="{8FE009F3-504D-4309-8E89-2D28767EB0F9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-439" custLinFactNeighborY="-689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0F63EE11-194E-4684-BBC6-266C138052DB}" type="presOf" srcId="{7D19ED72-FDAD-4929-A7EA-DC86FE55F999}" destId="{92E15EC2-3A66-437E-8081-B37C53418BD3}" srcOrd="0" destOrd="8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5" destOrd="0" parTransId="{7E31A27D-E114-422C-A3D6-E98A81545604}" sibTransId="{41D100C3-E103-4659-BE56-FACB635D4335}"/>
    <dgm:cxn modelId="{4581651F-92A3-4188-A004-604570BBE95D}" type="presOf" srcId="{BB2FC667-3274-49E6-8BD5-11DEB483D2B6}" destId="{92E15EC2-3A66-437E-8081-B37C53418BD3}" srcOrd="0" destOrd="3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F32DDE2E-1683-4119-B3A7-7593BEE8ABBF}" type="presOf" srcId="{62E0C528-A88F-4CC4-93A7-FD8409D63FBE}" destId="{92E15EC2-3A66-437E-8081-B37C53418BD3}" srcOrd="0" destOrd="7" presId="urn:microsoft.com/office/officeart/2005/8/layout/vList2"/>
    <dgm:cxn modelId="{9A725537-38D5-4950-A533-3AE300FB2541}" type="presOf" srcId="{D03D1CF8-C816-495C-95E1-B5B31FE7F0A0}" destId="{92E15EC2-3A66-437E-8081-B37C53418BD3}" srcOrd="0" destOrd="1" presId="urn:microsoft.com/office/officeart/2005/8/layout/vList2"/>
    <dgm:cxn modelId="{F1AC5648-1AF5-4533-8FFD-7BEECFF2D611}" srcId="{D86D676A-2522-476C-91A7-703FC23F9727}" destId="{BB2FC667-3274-49E6-8BD5-11DEB483D2B6}" srcOrd="2" destOrd="0" parTransId="{AA851AB0-F73F-4FF7-8E4F-5014DF7633F9}" sibTransId="{2A301AAB-F75E-487E-9BDB-EF23C65EDEC3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50BFB458-BAE7-441C-90BE-723B028EE401}" type="presOf" srcId="{FD5F12C2-2C2C-46E1-8618-BCD859654DA6}" destId="{92E15EC2-3A66-437E-8081-B37C53418BD3}" srcOrd="0" destOrd="4" presId="urn:microsoft.com/office/officeart/2005/8/layout/vList2"/>
    <dgm:cxn modelId="{A158F271-D58C-42B4-B574-18E06DC7B415}" srcId="{BB2FC667-3274-49E6-8BD5-11DEB483D2B6}" destId="{FD5F12C2-2C2C-46E1-8618-BCD859654DA6}" srcOrd="0" destOrd="0" parTransId="{CFE620E5-34B6-4117-8CCB-3FBD53428F16}" sibTransId="{1D72C3A1-C978-418B-9A07-0E7F5FE8AC5F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79F66C81-350D-4021-8DEC-FBA2CE730820}" srcId="{D86D676A-2522-476C-91A7-703FC23F9727}" destId="{62E0C528-A88F-4CC4-93A7-FD8409D63FBE}" srcOrd="4" destOrd="0" parTransId="{F8C350FF-010F-4F3C-8B2E-6177B5C5CDBA}" sibTransId="{53ADA73B-08C8-4C53-9826-C09FB0960980}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1E00CA8B-5F5D-4433-9A9C-0A55C599D356}" type="presOf" srcId="{42A0DF10-8F9C-4450-ABAC-D1DC6FBBBA37}" destId="{92E15EC2-3A66-437E-8081-B37C53418BD3}" srcOrd="0" destOrd="6" presId="urn:microsoft.com/office/officeart/2005/8/layout/vList2"/>
    <dgm:cxn modelId="{1B771D92-A140-4581-B361-05C860F5F941}" type="presOf" srcId="{9832063A-8FF0-4A4D-B931-C278B5CD483C}" destId="{92E15EC2-3A66-437E-8081-B37C53418BD3}" srcOrd="0" destOrd="2" presId="urn:microsoft.com/office/officeart/2005/8/layout/vList2"/>
    <dgm:cxn modelId="{626D9E94-0BBF-4552-ABAC-E99BD3F3F229}" srcId="{D03D1CF8-C816-495C-95E1-B5B31FE7F0A0}" destId="{9832063A-8FF0-4A4D-B931-C278B5CD483C}" srcOrd="0" destOrd="0" parTransId="{2A414040-810F-4E44-8F20-24B9D198023C}" sibTransId="{270D2AAD-CAFC-47A9-9DD9-313442A50844}"/>
    <dgm:cxn modelId="{46919AD1-1809-4339-AE47-63D4FB5D4103}" type="presOf" srcId="{815586C5-B232-45BA-98B7-169A96ADAB71}" destId="{92E15EC2-3A66-437E-8081-B37C53418BD3}" srcOrd="0" destOrd="5" presId="urn:microsoft.com/office/officeart/2005/8/layout/vList2"/>
    <dgm:cxn modelId="{5C1C20E4-4CD2-443A-AF5E-DC33D0DFBF76}" srcId="{D86D676A-2522-476C-91A7-703FC23F9727}" destId="{815586C5-B232-45BA-98B7-169A96ADAB71}" srcOrd="3" destOrd="0" parTransId="{22CE69EA-CD64-41DC-96AA-19BBF550CF72}" sibTransId="{D913CC6F-06EC-4692-BBDC-C5D95B331E67}"/>
    <dgm:cxn modelId="{728DFBE6-75B1-4991-8061-D80D59ED78AD}" srcId="{815586C5-B232-45BA-98B7-169A96ADAB71}" destId="{42A0DF10-8F9C-4450-ABAC-D1DC6FBBBA37}" srcOrd="0" destOrd="0" parTransId="{A4327C65-ACAC-47DF-8F5C-0B7C73280DA0}" sibTransId="{912E30B4-BEC0-4063-A910-B05C926A9AF9}"/>
    <dgm:cxn modelId="{8FE009F3-504D-4309-8E89-2D28767EB0F9}" srcId="{62E0C528-A88F-4CC4-93A7-FD8409D63FBE}" destId="{7D19ED72-FDAD-4929-A7EA-DC86FE55F999}" srcOrd="0" destOrd="0" parTransId="{A78901C4-8C0B-4253-A9FF-11BCC94E16C5}" sibTransId="{F826CBDF-2452-4641-9EF4-2A109F7E554B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77D833F8-3B27-4209-91D4-591A12C293B1}" srcId="{D86D676A-2522-476C-91A7-703FC23F9727}" destId="{D03D1CF8-C816-495C-95E1-B5B31FE7F0A0}" srcOrd="1" destOrd="0" parTransId="{80EBB97D-CA84-4067-90FD-47974CB3208C}" sibTransId="{A129AA73-07D0-4CD5-92FB-215F952FB58B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New Success Factors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/>
            <a:t>New Success Factors: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AC0D6B00-6F15-4C7E-B180-CD670DDEA2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Speed</a:t>
          </a:r>
          <a:r>
            <a:rPr lang="en-US"/>
            <a:t>:</a:t>
          </a:r>
        </a:p>
      </dgm:t>
    </dgm:pt>
    <dgm:pt modelId="{82C7A7C7-8681-4156-B1ED-395D21EA07DA}" type="parTrans" cxnId="{90B2F19C-01C5-4210-8A82-EE72AE876C92}">
      <dgm:prSet/>
      <dgm:spPr/>
      <dgm:t>
        <a:bodyPr/>
        <a:lstStyle/>
        <a:p>
          <a:endParaRPr lang="en-US"/>
        </a:p>
      </dgm:t>
    </dgm:pt>
    <dgm:pt modelId="{3C867FB1-A1D5-4D9E-B25E-898DFD4BA81D}" type="sibTrans" cxnId="{90B2F19C-01C5-4210-8A82-EE72AE876C92}">
      <dgm:prSet/>
      <dgm:spPr/>
      <dgm:t>
        <a:bodyPr/>
        <a:lstStyle/>
        <a:p>
          <a:endParaRPr lang="en-US"/>
        </a:p>
      </dgm:t>
    </dgm:pt>
    <dgm:pt modelId="{B811571D-D6A9-4B6E-A499-C35BDA479D84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Quick decision-making and faster time-to-market are crucial in dynamic industries.</a:t>
          </a:r>
        </a:p>
      </dgm:t>
    </dgm:pt>
    <dgm:pt modelId="{303DB2C1-74CA-47FF-9677-5AEC0BDA9A87}" type="parTrans" cxnId="{3F3055CD-21A2-484F-90F0-5213044197A5}">
      <dgm:prSet/>
      <dgm:spPr/>
      <dgm:t>
        <a:bodyPr/>
        <a:lstStyle/>
        <a:p>
          <a:endParaRPr lang="en-US"/>
        </a:p>
      </dgm:t>
    </dgm:pt>
    <dgm:pt modelId="{11CF2821-9515-4514-8718-6EE85478B260}" type="sibTrans" cxnId="{3F3055CD-21A2-484F-90F0-5213044197A5}">
      <dgm:prSet/>
      <dgm:spPr/>
      <dgm:t>
        <a:bodyPr/>
        <a:lstStyle/>
        <a:p>
          <a:endParaRPr lang="en-US"/>
        </a:p>
      </dgm:t>
    </dgm:pt>
    <dgm:pt modelId="{4656CAC5-4A81-4DAA-8ED1-1EE0837D5213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Flexibility</a:t>
          </a:r>
          <a:r>
            <a:rPr lang="en-US"/>
            <a:t>:</a:t>
          </a:r>
        </a:p>
      </dgm:t>
    </dgm:pt>
    <dgm:pt modelId="{5806FB94-DDDB-4845-A320-CC7D7735B789}" type="parTrans" cxnId="{F813F68D-AE00-4901-8CA7-ECE119CF5259}">
      <dgm:prSet/>
      <dgm:spPr/>
      <dgm:t>
        <a:bodyPr/>
        <a:lstStyle/>
        <a:p>
          <a:endParaRPr lang="en-US"/>
        </a:p>
      </dgm:t>
    </dgm:pt>
    <dgm:pt modelId="{113D1C50-992C-408E-8DD9-C4DA680111DB}" type="sibTrans" cxnId="{F813F68D-AE00-4901-8CA7-ECE119CF5259}">
      <dgm:prSet/>
      <dgm:spPr/>
      <dgm:t>
        <a:bodyPr/>
        <a:lstStyle/>
        <a:p>
          <a:endParaRPr lang="en-US"/>
        </a:p>
      </dgm:t>
    </dgm:pt>
    <dgm:pt modelId="{B316EDF5-805B-4107-A5B0-83D30EF6F17E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Adaptability to changing market conditions and customer needs is essential for resilience.</a:t>
          </a:r>
        </a:p>
      </dgm:t>
    </dgm:pt>
    <dgm:pt modelId="{7719488B-FF26-4927-9086-D7E230095444}" type="parTrans" cxnId="{1BD26745-4F33-4D2F-A5C9-4EF616C96D56}">
      <dgm:prSet/>
      <dgm:spPr/>
      <dgm:t>
        <a:bodyPr/>
        <a:lstStyle/>
        <a:p>
          <a:endParaRPr lang="en-US"/>
        </a:p>
      </dgm:t>
    </dgm:pt>
    <dgm:pt modelId="{B15B2DC7-4F6E-46F0-B475-060C80411493}" type="sibTrans" cxnId="{1BD26745-4F33-4D2F-A5C9-4EF616C96D56}">
      <dgm:prSet/>
      <dgm:spPr/>
      <dgm:t>
        <a:bodyPr/>
        <a:lstStyle/>
        <a:p>
          <a:endParaRPr lang="en-US"/>
        </a:p>
      </dgm:t>
    </dgm:pt>
    <dgm:pt modelId="{D62BF5F7-4373-4AEB-B004-8AD459A18212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Integration</a:t>
          </a:r>
          <a:r>
            <a:rPr lang="en-US"/>
            <a:t>:</a:t>
          </a:r>
        </a:p>
      </dgm:t>
    </dgm:pt>
    <dgm:pt modelId="{75AF5CF6-CC93-4FB3-8E2C-DE184663CFD0}" type="parTrans" cxnId="{88D18F7F-075E-4DB4-828C-DBA8644E4CE7}">
      <dgm:prSet/>
      <dgm:spPr/>
      <dgm:t>
        <a:bodyPr/>
        <a:lstStyle/>
        <a:p>
          <a:endParaRPr lang="en-US"/>
        </a:p>
      </dgm:t>
    </dgm:pt>
    <dgm:pt modelId="{BD969FC5-2F74-421E-B940-81A2747EEE9A}" type="sibTrans" cxnId="{88D18F7F-075E-4DB4-828C-DBA8644E4CE7}">
      <dgm:prSet/>
      <dgm:spPr/>
      <dgm:t>
        <a:bodyPr/>
        <a:lstStyle/>
        <a:p>
          <a:endParaRPr lang="en-US"/>
        </a:p>
      </dgm:t>
    </dgm:pt>
    <dgm:pt modelId="{8E6961EF-BFD4-4F70-89A7-5111A1583486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Seamless collaboration across teams and technologies fosters better outcomes.</a:t>
          </a:r>
        </a:p>
      </dgm:t>
    </dgm:pt>
    <dgm:pt modelId="{DDEE3B32-AAD7-4891-AA3F-6B2525CD50FF}" type="parTrans" cxnId="{E3F97F6A-BD4D-4B6D-AFEC-947ACC32ED0D}">
      <dgm:prSet/>
      <dgm:spPr/>
      <dgm:t>
        <a:bodyPr/>
        <a:lstStyle/>
        <a:p>
          <a:endParaRPr lang="en-US"/>
        </a:p>
      </dgm:t>
    </dgm:pt>
    <dgm:pt modelId="{A7E6C221-30CB-4F23-95D5-5E7E01C74548}" type="sibTrans" cxnId="{E3F97F6A-BD4D-4B6D-AFEC-947ACC32ED0D}">
      <dgm:prSet/>
      <dgm:spPr/>
      <dgm:t>
        <a:bodyPr/>
        <a:lstStyle/>
        <a:p>
          <a:endParaRPr lang="en-US"/>
        </a:p>
      </dgm:t>
    </dgm:pt>
    <dgm:pt modelId="{CB2F0DAF-99EC-482E-BB85-01CA9B591319}">
      <dgm:prSet/>
      <dgm:spPr/>
      <dgm:t>
        <a:bodyPr/>
        <a:lstStyle/>
        <a:p>
          <a:pPr>
            <a:buFont typeface="+mj-lt"/>
            <a:buAutoNum type="arabicPeriod"/>
          </a:pPr>
          <a:r>
            <a:rPr lang="en-US" b="1"/>
            <a:t>Innovation</a:t>
          </a:r>
          <a:r>
            <a:rPr lang="en-US"/>
            <a:t>:</a:t>
          </a:r>
        </a:p>
      </dgm:t>
    </dgm:pt>
    <dgm:pt modelId="{9050E40E-9AC2-449B-9D72-0010A0EA4E5C}" type="parTrans" cxnId="{42A5AB4D-46CC-4D5B-95C7-BC78898361A8}">
      <dgm:prSet/>
      <dgm:spPr/>
      <dgm:t>
        <a:bodyPr/>
        <a:lstStyle/>
        <a:p>
          <a:endParaRPr lang="en-US"/>
        </a:p>
      </dgm:t>
    </dgm:pt>
    <dgm:pt modelId="{DD8C3F25-22A7-4827-9118-533150B623CE}" type="sibTrans" cxnId="{42A5AB4D-46CC-4D5B-95C7-BC78898361A8}">
      <dgm:prSet/>
      <dgm:spPr/>
      <dgm:t>
        <a:bodyPr/>
        <a:lstStyle/>
        <a:p>
          <a:endParaRPr lang="en-US"/>
        </a:p>
      </dgm:t>
    </dgm:pt>
    <dgm:pt modelId="{D680C48A-E8A0-4DDB-9528-77D613053CAC}">
      <dgm:prSet/>
      <dgm:spPr/>
      <dgm:t>
        <a:bodyPr/>
        <a:lstStyle/>
        <a:p>
          <a:pPr>
            <a:buFont typeface="Wingdings" panose="05000000000000000000" pitchFamily="2" charset="2"/>
            <a:buChar char="§"/>
          </a:pPr>
          <a:r>
            <a:rPr lang="en-US" dirty="0"/>
            <a:t>Continuous improvement and breakthrough ideas are key to staying competitive in a rapidly evolving world.</a:t>
          </a:r>
        </a:p>
      </dgm:t>
    </dgm:pt>
    <dgm:pt modelId="{3C4542B6-F64E-4E46-98A2-791CF633785C}" type="parTrans" cxnId="{4161DBAA-468F-4C55-98C1-B79F32CB91AA}">
      <dgm:prSet/>
      <dgm:spPr/>
      <dgm:t>
        <a:bodyPr/>
        <a:lstStyle/>
        <a:p>
          <a:endParaRPr lang="en-US"/>
        </a:p>
      </dgm:t>
    </dgm:pt>
    <dgm:pt modelId="{97765F19-CB32-4E25-9076-9BF85127ACF7}" type="sibTrans" cxnId="{4161DBAA-468F-4C55-98C1-B79F32CB91AA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-439" custLinFactNeighborY="-689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5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B4C18825-E308-440C-963B-4BA2AFB39F83}" type="presOf" srcId="{B811571D-D6A9-4B6E-A499-C35BDA479D84}" destId="{92E15EC2-3A66-437E-8081-B37C53418BD3}" srcOrd="0" destOrd="2" presId="urn:microsoft.com/office/officeart/2005/8/layout/vList2"/>
    <dgm:cxn modelId="{1BD26745-4F33-4D2F-A5C9-4EF616C96D56}" srcId="{4656CAC5-4A81-4DAA-8ED1-1EE0837D5213}" destId="{B316EDF5-805B-4107-A5B0-83D30EF6F17E}" srcOrd="0" destOrd="0" parTransId="{7719488B-FF26-4927-9086-D7E230095444}" sibTransId="{B15B2DC7-4F6E-46F0-B475-060C80411493}"/>
    <dgm:cxn modelId="{42A5AB4D-46CC-4D5B-95C7-BC78898361A8}" srcId="{D86D676A-2522-476C-91A7-703FC23F9727}" destId="{CB2F0DAF-99EC-482E-BB85-01CA9B591319}" srcOrd="4" destOrd="0" parTransId="{9050E40E-9AC2-449B-9D72-0010A0EA4E5C}" sibTransId="{DD8C3F25-22A7-4827-9118-533150B623CE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E3F97F6A-BD4D-4B6D-AFEC-947ACC32ED0D}" srcId="{D62BF5F7-4373-4AEB-B004-8AD459A18212}" destId="{8E6961EF-BFD4-4F70-89A7-5111A1583486}" srcOrd="0" destOrd="0" parTransId="{DDEE3B32-AAD7-4891-AA3F-6B2525CD50FF}" sibTransId="{A7E6C221-30CB-4F23-95D5-5E7E01C74548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6AB0AA7D-C00C-4EC8-A48C-AD1DF186A5F7}" type="presOf" srcId="{D62BF5F7-4373-4AEB-B004-8AD459A18212}" destId="{92E15EC2-3A66-437E-8081-B37C53418BD3}" srcOrd="0" destOrd="5" presId="urn:microsoft.com/office/officeart/2005/8/layout/vList2"/>
    <dgm:cxn modelId="{88D18F7F-075E-4DB4-828C-DBA8644E4CE7}" srcId="{D86D676A-2522-476C-91A7-703FC23F9727}" destId="{D62BF5F7-4373-4AEB-B004-8AD459A18212}" srcOrd="3" destOrd="0" parTransId="{75AF5CF6-CC93-4FB3-8E2C-DE184663CFD0}" sibTransId="{BD969FC5-2F74-421E-B940-81A2747EEE9A}"/>
    <dgm:cxn modelId="{CCAE0385-D428-4CB0-A684-3CCE74A2BC9B}" type="presOf" srcId="{8E6961EF-BFD4-4F70-89A7-5111A1583486}" destId="{92E15EC2-3A66-437E-8081-B37C53418BD3}" srcOrd="0" destOrd="6" presId="urn:microsoft.com/office/officeart/2005/8/layout/vList2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57460987-7325-46F8-BB33-5F70124DF793}" type="presOf" srcId="{CB2F0DAF-99EC-482E-BB85-01CA9B591319}" destId="{92E15EC2-3A66-437E-8081-B37C53418BD3}" srcOrd="0" destOrd="7" presId="urn:microsoft.com/office/officeart/2005/8/layout/vList2"/>
    <dgm:cxn modelId="{F813F68D-AE00-4901-8CA7-ECE119CF5259}" srcId="{D86D676A-2522-476C-91A7-703FC23F9727}" destId="{4656CAC5-4A81-4DAA-8ED1-1EE0837D5213}" srcOrd="2" destOrd="0" parTransId="{5806FB94-DDDB-4845-A320-CC7D7735B789}" sibTransId="{113D1C50-992C-408E-8DD9-C4DA680111DB}"/>
    <dgm:cxn modelId="{90B2F19C-01C5-4210-8A82-EE72AE876C92}" srcId="{D86D676A-2522-476C-91A7-703FC23F9727}" destId="{AC0D6B00-6F15-4C7E-B180-CD670DDEA212}" srcOrd="1" destOrd="0" parTransId="{82C7A7C7-8681-4156-B1ED-395D21EA07DA}" sibTransId="{3C867FB1-A1D5-4D9E-B25E-898DFD4BA81D}"/>
    <dgm:cxn modelId="{4161DBAA-468F-4C55-98C1-B79F32CB91AA}" srcId="{CB2F0DAF-99EC-482E-BB85-01CA9B591319}" destId="{D680C48A-E8A0-4DDB-9528-77D613053CAC}" srcOrd="0" destOrd="0" parTransId="{3C4542B6-F64E-4E46-98A2-791CF633785C}" sibTransId="{97765F19-CB32-4E25-9076-9BF85127ACF7}"/>
    <dgm:cxn modelId="{4E74ACAE-B8CB-4598-9EB3-8B86C5EFB405}" type="presOf" srcId="{4656CAC5-4A81-4DAA-8ED1-1EE0837D5213}" destId="{92E15EC2-3A66-437E-8081-B37C53418BD3}" srcOrd="0" destOrd="3" presId="urn:microsoft.com/office/officeart/2005/8/layout/vList2"/>
    <dgm:cxn modelId="{3F3055CD-21A2-484F-90F0-5213044197A5}" srcId="{AC0D6B00-6F15-4C7E-B180-CD670DDEA212}" destId="{B811571D-D6A9-4B6E-A499-C35BDA479D84}" srcOrd="0" destOrd="0" parTransId="{303DB2C1-74CA-47FF-9677-5AEC0BDA9A87}" sibTransId="{11CF2821-9515-4514-8718-6EE85478B260}"/>
    <dgm:cxn modelId="{3BA4A4CD-8288-449E-A84B-6B07939E5F8F}" type="presOf" srcId="{B316EDF5-805B-4107-A5B0-83D30EF6F17E}" destId="{92E15EC2-3A66-437E-8081-B37C53418BD3}" srcOrd="0" destOrd="4" presId="urn:microsoft.com/office/officeart/2005/8/layout/vList2"/>
    <dgm:cxn modelId="{07DC03EC-9DAF-4BAD-9C22-59D34464A192}" type="presOf" srcId="{D680C48A-E8A0-4DDB-9528-77D613053CAC}" destId="{92E15EC2-3A66-437E-8081-B37C53418BD3}" srcOrd="0" destOrd="8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023ED9FC-0E19-462F-B4FA-78DC1DEC7E39}" type="presOf" srcId="{AC0D6B00-6F15-4C7E-B180-CD670DDEA212}" destId="{92E15EC2-3A66-437E-8081-B37C53418BD3}" srcOrd="0" destOrd="1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Nuts and Bolts of Starting a Business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Preliminary Business Plan</a:t>
          </a:r>
          <a:r>
            <a:rPr lang="en-US" dirty="0"/>
            <a:t>:</a:t>
          </a:r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4FEEAE27-4137-4393-8ADF-AEA6521E9FB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Draft a detailed plan outlining the business idea, target market, competitive analysis, financial projections, and operational strategy.</a:t>
          </a:r>
        </a:p>
      </dgm:t>
    </dgm:pt>
    <dgm:pt modelId="{5A25F760-CAC3-4077-A043-7297D914B8BD}" type="parTrans" cxnId="{CB365E4D-90A7-413F-AFA2-CEB253C10EA3}">
      <dgm:prSet/>
      <dgm:spPr/>
      <dgm:t>
        <a:bodyPr/>
        <a:lstStyle/>
        <a:p>
          <a:endParaRPr lang="en-US"/>
        </a:p>
      </dgm:t>
    </dgm:pt>
    <dgm:pt modelId="{6A4440AE-7F2C-4AAC-B4AA-20591C7F1773}" type="sibTrans" cxnId="{CB365E4D-90A7-413F-AFA2-CEB253C10EA3}">
      <dgm:prSet/>
      <dgm:spPr/>
      <dgm:t>
        <a:bodyPr/>
        <a:lstStyle/>
        <a:p>
          <a:endParaRPr lang="en-US"/>
        </a:p>
      </dgm:t>
    </dgm:pt>
    <dgm:pt modelId="{51C82128-1DA5-43BE-B570-B9BA5A13EEB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Organizing Financing</a:t>
          </a:r>
          <a:r>
            <a:rPr lang="en-US" dirty="0"/>
            <a:t>:</a:t>
          </a:r>
        </a:p>
      </dgm:t>
    </dgm:pt>
    <dgm:pt modelId="{CF992174-5B76-461D-B6F5-CFB0B633DDDC}" type="parTrans" cxnId="{4F05909E-A699-4E9D-9AFE-BB203D500A19}">
      <dgm:prSet/>
      <dgm:spPr/>
      <dgm:t>
        <a:bodyPr/>
        <a:lstStyle/>
        <a:p>
          <a:endParaRPr lang="en-US"/>
        </a:p>
      </dgm:t>
    </dgm:pt>
    <dgm:pt modelId="{383D3F8D-CCD1-4EAA-8E30-F4542DED926C}" type="sibTrans" cxnId="{4F05909E-A699-4E9D-9AFE-BB203D500A19}">
      <dgm:prSet/>
      <dgm:spPr/>
      <dgm:t>
        <a:bodyPr/>
        <a:lstStyle/>
        <a:p>
          <a:endParaRPr lang="en-US"/>
        </a:p>
      </dgm:t>
    </dgm:pt>
    <dgm:pt modelId="{C124052A-FC5A-4CC9-BD1A-DFD378DC2A2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Determine funding needs and secure capital through savings, loans, investors, or crowdfunding.</a:t>
          </a:r>
        </a:p>
      </dgm:t>
    </dgm:pt>
    <dgm:pt modelId="{EB4BF219-00F5-4694-BA84-D9F78FBDC4D9}" type="parTrans" cxnId="{AABBCFC6-1CA5-4EA6-93A1-74837DDBAA18}">
      <dgm:prSet/>
      <dgm:spPr/>
      <dgm:t>
        <a:bodyPr/>
        <a:lstStyle/>
        <a:p>
          <a:endParaRPr lang="en-US"/>
        </a:p>
      </dgm:t>
    </dgm:pt>
    <dgm:pt modelId="{3DE365D3-4008-40D0-841D-35BAFAC08F29}" type="sibTrans" cxnId="{AABBCFC6-1CA5-4EA6-93A1-74837DDBAA18}">
      <dgm:prSet/>
      <dgm:spPr/>
      <dgm:t>
        <a:bodyPr/>
        <a:lstStyle/>
        <a:p>
          <a:endParaRPr lang="en-US"/>
        </a:p>
      </dgm:t>
    </dgm:pt>
    <dgm:pt modelId="{E8022578-EB39-43D1-B924-12CBE2B0FFD6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Selection of Legal Form of the Business</a:t>
          </a:r>
          <a:r>
            <a:rPr lang="en-US" dirty="0"/>
            <a:t>:</a:t>
          </a:r>
        </a:p>
      </dgm:t>
    </dgm:pt>
    <dgm:pt modelId="{42318215-F507-45CA-84E9-BA765DD73261}" type="parTrans" cxnId="{B39104A9-67BA-409E-BC00-93A704617463}">
      <dgm:prSet/>
      <dgm:spPr/>
      <dgm:t>
        <a:bodyPr/>
        <a:lstStyle/>
        <a:p>
          <a:endParaRPr lang="en-US"/>
        </a:p>
      </dgm:t>
    </dgm:pt>
    <dgm:pt modelId="{638DBA15-9371-4E60-9393-2B4C30BA07E9}" type="sibTrans" cxnId="{B39104A9-67BA-409E-BC00-93A704617463}">
      <dgm:prSet/>
      <dgm:spPr/>
      <dgm:t>
        <a:bodyPr/>
        <a:lstStyle/>
        <a:p>
          <a:endParaRPr lang="en-US"/>
        </a:p>
      </dgm:t>
    </dgm:pt>
    <dgm:pt modelId="{DE9DAF13-B570-42A5-82F4-6643AE908F6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Choose the appropriate business structure (e.g., sole proprietorship, partnership, LLC, corporation) based on liability, taxation, and operational needs.</a:t>
          </a:r>
        </a:p>
      </dgm:t>
    </dgm:pt>
    <dgm:pt modelId="{42ABEFE4-830E-4A57-925C-7079C567553E}" type="parTrans" cxnId="{2C43E68F-6879-45C4-8FFC-04412209249F}">
      <dgm:prSet/>
      <dgm:spPr/>
      <dgm:t>
        <a:bodyPr/>
        <a:lstStyle/>
        <a:p>
          <a:endParaRPr lang="en-US"/>
        </a:p>
      </dgm:t>
    </dgm:pt>
    <dgm:pt modelId="{7A22FAF7-5773-42A5-8965-B0B0959EAC69}" type="sibTrans" cxnId="{2C43E68F-6879-45C4-8FFC-04412209249F}">
      <dgm:prSet/>
      <dgm:spPr/>
      <dgm:t>
        <a:bodyPr/>
        <a:lstStyle/>
        <a:p>
          <a:endParaRPr lang="en-US"/>
        </a:p>
      </dgm:t>
    </dgm:pt>
    <dgm:pt modelId="{3AD7ACB0-47C4-44AD-A0D6-D2CA02CBEEC1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Licensing Requirements</a:t>
          </a:r>
          <a:r>
            <a:rPr lang="en-US" dirty="0"/>
            <a:t>:</a:t>
          </a:r>
        </a:p>
      </dgm:t>
    </dgm:pt>
    <dgm:pt modelId="{D8241BC2-9B82-4F99-9651-B84E38467208}" type="parTrans" cxnId="{08F98045-BAB6-4A29-8B68-D975BCF3F7B8}">
      <dgm:prSet/>
      <dgm:spPr/>
      <dgm:t>
        <a:bodyPr/>
        <a:lstStyle/>
        <a:p>
          <a:endParaRPr lang="en-US"/>
        </a:p>
      </dgm:t>
    </dgm:pt>
    <dgm:pt modelId="{7C294AD3-0462-47DF-9D26-BDD8CB9B4920}" type="sibTrans" cxnId="{08F98045-BAB6-4A29-8B68-D975BCF3F7B8}">
      <dgm:prSet/>
      <dgm:spPr/>
      <dgm:t>
        <a:bodyPr/>
        <a:lstStyle/>
        <a:p>
          <a:endParaRPr lang="en-US"/>
        </a:p>
      </dgm:t>
    </dgm:pt>
    <dgm:pt modelId="{397FA149-5249-484A-B70F-BDDD50FE03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Verify whether the business needs specific licenses or permits to operate legally in the chosen sector and location.</a:t>
          </a:r>
        </a:p>
      </dgm:t>
    </dgm:pt>
    <dgm:pt modelId="{27C5C6EC-0E03-4954-998C-7E613C03939B}" type="parTrans" cxnId="{FFA72BF2-6065-4204-82BB-1AF30B2BCFEA}">
      <dgm:prSet/>
      <dgm:spPr/>
      <dgm:t>
        <a:bodyPr/>
        <a:lstStyle/>
        <a:p>
          <a:endParaRPr lang="en-US"/>
        </a:p>
      </dgm:t>
    </dgm:pt>
    <dgm:pt modelId="{8B20D701-A157-48EF-BB9A-B202F319E5A9}" type="sibTrans" cxnId="{FFA72BF2-6065-4204-82BB-1AF30B2BCFEA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-439" custLinFactNeighborY="-689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BE9F6F17-8135-4019-9E49-6E5FD096669D}" type="presOf" srcId="{397FA149-5249-484A-B70F-BDDD50FE031D}" destId="{92E15EC2-3A66-437E-8081-B37C53418BD3}" srcOrd="0" destOrd="7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08F98045-BAB6-4A29-8B68-D975BCF3F7B8}" srcId="{D86D676A-2522-476C-91A7-703FC23F9727}" destId="{3AD7ACB0-47C4-44AD-A0D6-D2CA02CBEEC1}" srcOrd="6" destOrd="0" parTransId="{D8241BC2-9B82-4F99-9651-B84E38467208}" sibTransId="{7C294AD3-0462-47DF-9D26-BDD8CB9B4920}"/>
    <dgm:cxn modelId="{CB365E4D-90A7-413F-AFA2-CEB253C10EA3}" srcId="{D86D676A-2522-476C-91A7-703FC23F9727}" destId="{4FEEAE27-4137-4393-8ADF-AEA6521E9FB0}" srcOrd="1" destOrd="0" parTransId="{5A25F760-CAC3-4077-A043-7297D914B8BD}" sibTransId="{6A4440AE-7F2C-4AAC-B4AA-20591C7F1773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C21E3757-3E98-4590-B215-2910BD8CCA72}" type="presOf" srcId="{51C82128-1DA5-43BE-B570-B9BA5A13EEB7}" destId="{92E15EC2-3A66-437E-8081-B37C53418BD3}" srcOrd="0" destOrd="2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2C43E68F-6879-45C4-8FFC-04412209249F}" srcId="{D86D676A-2522-476C-91A7-703FC23F9727}" destId="{DE9DAF13-B570-42A5-82F4-6643AE908F67}" srcOrd="5" destOrd="0" parTransId="{42ABEFE4-830E-4A57-925C-7079C567553E}" sibTransId="{7A22FAF7-5773-42A5-8965-B0B0959EAC69}"/>
    <dgm:cxn modelId="{4F05909E-A699-4E9D-9AFE-BB203D500A19}" srcId="{D86D676A-2522-476C-91A7-703FC23F9727}" destId="{51C82128-1DA5-43BE-B570-B9BA5A13EEB7}" srcOrd="2" destOrd="0" parTransId="{CF992174-5B76-461D-B6F5-CFB0B633DDDC}" sibTransId="{383D3F8D-CCD1-4EAA-8E30-F4542DED926C}"/>
    <dgm:cxn modelId="{B39104A9-67BA-409E-BC00-93A704617463}" srcId="{D86D676A-2522-476C-91A7-703FC23F9727}" destId="{E8022578-EB39-43D1-B924-12CBE2B0FFD6}" srcOrd="4" destOrd="0" parTransId="{42318215-F507-45CA-84E9-BA765DD73261}" sibTransId="{638DBA15-9371-4E60-9393-2B4C30BA07E9}"/>
    <dgm:cxn modelId="{4E30C5BF-05A0-47C1-AC5D-3658088F1176}" type="presOf" srcId="{4FEEAE27-4137-4393-8ADF-AEA6521E9FB0}" destId="{92E15EC2-3A66-437E-8081-B37C53418BD3}" srcOrd="0" destOrd="1" presId="urn:microsoft.com/office/officeart/2005/8/layout/vList2"/>
    <dgm:cxn modelId="{AABBCFC6-1CA5-4EA6-93A1-74837DDBAA18}" srcId="{D86D676A-2522-476C-91A7-703FC23F9727}" destId="{C124052A-FC5A-4CC9-BD1A-DFD378DC2A21}" srcOrd="3" destOrd="0" parTransId="{EB4BF219-00F5-4694-BA84-D9F78FBDC4D9}" sibTransId="{3DE365D3-4008-40D0-841D-35BAFAC08F29}"/>
    <dgm:cxn modelId="{E5147FD6-1E25-49C2-B764-A43A2AA6B3F6}" type="presOf" srcId="{C124052A-FC5A-4CC9-BD1A-DFD378DC2A21}" destId="{92E15EC2-3A66-437E-8081-B37C53418BD3}" srcOrd="0" destOrd="3" presId="urn:microsoft.com/office/officeart/2005/8/layout/vList2"/>
    <dgm:cxn modelId="{A228E7D7-0A66-4C76-B36F-BF53E14876EC}" type="presOf" srcId="{E8022578-EB39-43D1-B924-12CBE2B0FFD6}" destId="{92E15EC2-3A66-437E-8081-B37C53418BD3}" srcOrd="0" destOrd="4" presId="urn:microsoft.com/office/officeart/2005/8/layout/vList2"/>
    <dgm:cxn modelId="{FFA72BF2-6065-4204-82BB-1AF30B2BCFEA}" srcId="{D86D676A-2522-476C-91A7-703FC23F9727}" destId="{397FA149-5249-484A-B70F-BDDD50FE031D}" srcOrd="7" destOrd="0" parTransId="{27C5C6EC-0E03-4954-998C-7E613C03939B}" sibTransId="{8B20D701-A157-48EF-BB9A-B202F319E5A9}"/>
    <dgm:cxn modelId="{AB7008F7-8D14-4A02-94B7-280450260D1F}" type="presOf" srcId="{DE9DAF13-B570-42A5-82F4-6643AE908F67}" destId="{92E15EC2-3A66-437E-8081-B37C53418BD3}" srcOrd="0" destOrd="5" presId="urn:microsoft.com/office/officeart/2005/8/layout/vList2"/>
    <dgm:cxn modelId="{55E25AF7-A086-42A9-8295-5A7C729A3668}" type="presOf" srcId="{3AD7ACB0-47C4-44AD-A0D6-D2CA02CBEEC1}" destId="{92E15EC2-3A66-437E-8081-B37C53418BD3}" srcOrd="0" destOrd="6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Nuts and Bolts of Starting a Business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Starting Announcement to Company Register</a:t>
          </a:r>
          <a:r>
            <a:rPr lang="en-US" dirty="0"/>
            <a:t>:</a:t>
          </a:r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F502A1AC-B2E7-49EF-8AA0-F545373E28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Register the business with the local or national company registrar to obtain legal recognition.</a:t>
          </a:r>
        </a:p>
      </dgm:t>
    </dgm:pt>
    <dgm:pt modelId="{EE7083AA-712D-444C-9B78-A81AC9276DB4}" type="parTrans" cxnId="{6A648496-33D5-499B-8C4C-9C24AC3E5FA6}">
      <dgm:prSet/>
      <dgm:spPr/>
      <dgm:t>
        <a:bodyPr/>
        <a:lstStyle/>
        <a:p>
          <a:endParaRPr lang="en-US"/>
        </a:p>
      </dgm:t>
    </dgm:pt>
    <dgm:pt modelId="{A25823DD-4CCA-43E5-803E-A17F460726E1}" type="sibTrans" cxnId="{6A648496-33D5-499B-8C4C-9C24AC3E5FA6}">
      <dgm:prSet/>
      <dgm:spPr/>
      <dgm:t>
        <a:bodyPr/>
        <a:lstStyle/>
        <a:p>
          <a:endParaRPr lang="en-US"/>
        </a:p>
      </dgm:t>
    </dgm:pt>
    <dgm:pt modelId="{462085BF-5955-4A8E-BACF-9F1A40B7D3E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Starting Announcement to the Tax Authorities</a:t>
          </a:r>
          <a:r>
            <a:rPr lang="en-US" dirty="0"/>
            <a:t>:</a:t>
          </a:r>
        </a:p>
      </dgm:t>
    </dgm:pt>
    <dgm:pt modelId="{C8322443-0EC5-49F4-8B58-36FAF1682E53}" type="parTrans" cxnId="{C6E8BC02-5CA7-4B19-A869-CAB6E188AB9D}">
      <dgm:prSet/>
      <dgm:spPr/>
      <dgm:t>
        <a:bodyPr/>
        <a:lstStyle/>
        <a:p>
          <a:endParaRPr lang="en-US"/>
        </a:p>
      </dgm:t>
    </dgm:pt>
    <dgm:pt modelId="{069CB695-C617-40DA-A5A8-4F3A90CA90E4}" type="sibTrans" cxnId="{C6E8BC02-5CA7-4B19-A869-CAB6E188AB9D}">
      <dgm:prSet/>
      <dgm:spPr/>
      <dgm:t>
        <a:bodyPr/>
        <a:lstStyle/>
        <a:p>
          <a:endParaRPr lang="en-US"/>
        </a:p>
      </dgm:t>
    </dgm:pt>
    <dgm:pt modelId="{A5C7980B-9DB6-4FBA-8EDF-522B83FB1E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Inform tax authorities and register for tax purposes (e.g., VAT, income tax, corporate tax).</a:t>
          </a:r>
        </a:p>
      </dgm:t>
    </dgm:pt>
    <dgm:pt modelId="{322D8C34-082F-47AC-B0FA-3FAF4793728C}" type="parTrans" cxnId="{7C7EB6C6-883F-4478-8241-9F34F32A82BC}">
      <dgm:prSet/>
      <dgm:spPr/>
      <dgm:t>
        <a:bodyPr/>
        <a:lstStyle/>
        <a:p>
          <a:endParaRPr lang="en-US"/>
        </a:p>
      </dgm:t>
    </dgm:pt>
    <dgm:pt modelId="{17F2C831-8DF5-474A-A51F-A6F174B22566}" type="sibTrans" cxnId="{7C7EB6C6-883F-4478-8241-9F34F32A82BC}">
      <dgm:prSet/>
      <dgm:spPr/>
      <dgm:t>
        <a:bodyPr/>
        <a:lstStyle/>
        <a:p>
          <a:endParaRPr lang="en-US"/>
        </a:p>
      </dgm:t>
    </dgm:pt>
    <dgm:pt modelId="{11338D63-FDFF-4EB6-B529-6DEC7B794B38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Insurances</a:t>
          </a:r>
          <a:r>
            <a:rPr lang="en-US" dirty="0"/>
            <a:t>:</a:t>
          </a:r>
        </a:p>
      </dgm:t>
    </dgm:pt>
    <dgm:pt modelId="{AAF5715A-D4F0-4900-8167-6581171C21C4}" type="parTrans" cxnId="{5E77967A-069F-45C9-8983-F579F78B9780}">
      <dgm:prSet/>
      <dgm:spPr/>
      <dgm:t>
        <a:bodyPr/>
        <a:lstStyle/>
        <a:p>
          <a:endParaRPr lang="en-US"/>
        </a:p>
      </dgm:t>
    </dgm:pt>
    <dgm:pt modelId="{3F385B04-FDAF-476A-88A4-E4DFAF505745}" type="sibTrans" cxnId="{5E77967A-069F-45C9-8983-F579F78B9780}">
      <dgm:prSet/>
      <dgm:spPr/>
      <dgm:t>
        <a:bodyPr/>
        <a:lstStyle/>
        <a:p>
          <a:endParaRPr lang="en-US"/>
        </a:p>
      </dgm:t>
    </dgm:pt>
    <dgm:pt modelId="{6A330C43-8FA8-478C-8E6A-E4891DDF9FA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Acquire necessary insurance policies, such as liability insurance, property insurance, or employee coverage, to mitigate risks.</a:t>
          </a:r>
        </a:p>
      </dgm:t>
    </dgm:pt>
    <dgm:pt modelId="{35965532-0087-406C-B800-6612ADAA14E3}" type="parTrans" cxnId="{93F73DEB-50FB-40FD-AEB9-471ABB41CB06}">
      <dgm:prSet/>
      <dgm:spPr/>
      <dgm:t>
        <a:bodyPr/>
        <a:lstStyle/>
        <a:p>
          <a:endParaRPr lang="en-US"/>
        </a:p>
      </dgm:t>
    </dgm:pt>
    <dgm:pt modelId="{E8530DDF-8EBB-4078-931F-7F0268C2AC3C}" type="sibTrans" cxnId="{93F73DEB-50FB-40FD-AEB9-471ABB41CB06}">
      <dgm:prSet/>
      <dgm:spPr/>
      <dgm:t>
        <a:bodyPr/>
        <a:lstStyle/>
        <a:p>
          <a:endParaRPr lang="en-US"/>
        </a:p>
      </dgm:t>
    </dgm:pt>
    <dgm:pt modelId="{00063CC0-5F9A-4A8F-9B89-F4171BDFCAE3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b="1" dirty="0"/>
            <a:t>Organizing Bookkeeping and Auditors</a:t>
          </a:r>
          <a:r>
            <a:rPr lang="en-US" dirty="0"/>
            <a:t>:</a:t>
          </a:r>
        </a:p>
      </dgm:t>
    </dgm:pt>
    <dgm:pt modelId="{9688E21B-1209-4CE5-87A6-5902E25883E8}" type="parTrans" cxnId="{9233716B-D332-4C9F-A857-31B63DD4D831}">
      <dgm:prSet/>
      <dgm:spPr/>
      <dgm:t>
        <a:bodyPr/>
        <a:lstStyle/>
        <a:p>
          <a:endParaRPr lang="en-US"/>
        </a:p>
      </dgm:t>
    </dgm:pt>
    <dgm:pt modelId="{86930622-9C44-446B-82F7-EE7FAD392043}" type="sibTrans" cxnId="{9233716B-D332-4C9F-A857-31B63DD4D831}">
      <dgm:prSet/>
      <dgm:spPr/>
      <dgm:t>
        <a:bodyPr/>
        <a:lstStyle/>
        <a:p>
          <a:endParaRPr lang="en-US"/>
        </a:p>
      </dgm:t>
    </dgm:pt>
    <dgm:pt modelId="{2A439B06-FDD8-447E-B9CF-574FB622CA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Set up a system for accounting and financial management.</a:t>
          </a:r>
        </a:p>
      </dgm:t>
    </dgm:pt>
    <dgm:pt modelId="{AF151AA2-99E5-45E8-8AA0-5CE456015CA6}" type="parTrans" cxnId="{E90D8CF7-76F6-460F-84FD-960DB734900F}">
      <dgm:prSet/>
      <dgm:spPr/>
      <dgm:t>
        <a:bodyPr/>
        <a:lstStyle/>
        <a:p>
          <a:endParaRPr lang="en-US"/>
        </a:p>
      </dgm:t>
    </dgm:pt>
    <dgm:pt modelId="{1C450192-DD4B-43F8-A89D-9F683248AFDB}" type="sibTrans" cxnId="{E90D8CF7-76F6-460F-84FD-960DB734900F}">
      <dgm:prSet/>
      <dgm:spPr/>
      <dgm:t>
        <a:bodyPr/>
        <a:lstStyle/>
        <a:p>
          <a:endParaRPr lang="en-US"/>
        </a:p>
      </dgm:t>
    </dgm:pt>
    <dgm:pt modelId="{A50C7D6D-3187-42AC-9CD7-84D5DE7DACA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Appoint auditors if required by law or for internal governance.</a:t>
          </a:r>
        </a:p>
      </dgm:t>
    </dgm:pt>
    <dgm:pt modelId="{702D8E71-DDA3-4538-92BC-592CCFF56DB4}" type="parTrans" cxnId="{B909CD4E-C26A-44E4-8F28-E84ECD2E4985}">
      <dgm:prSet/>
      <dgm:spPr/>
      <dgm:t>
        <a:bodyPr/>
        <a:lstStyle/>
        <a:p>
          <a:endParaRPr lang="en-US"/>
        </a:p>
      </dgm:t>
    </dgm:pt>
    <dgm:pt modelId="{F27C378F-89CA-4211-AD83-D68FF874EA21}" type="sibTrans" cxnId="{B909CD4E-C26A-44E4-8F28-E84ECD2E4985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 custLinFactNeighborX="-439" custLinFactNeighborY="-689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 custScaleX="100000" custScaleY="102240" custLinFactNeighborX="-22239" custLinFactNeighborY="-4553">
        <dgm:presLayoutVars>
          <dgm:bulletEnabled val="1"/>
        </dgm:presLayoutVars>
      </dgm:prSet>
      <dgm:spPr/>
    </dgm:pt>
  </dgm:ptLst>
  <dgm:cxnLst>
    <dgm:cxn modelId="{C6E8BC02-5CA7-4B19-A869-CAB6E188AB9D}" srcId="{D86D676A-2522-476C-91A7-703FC23F9727}" destId="{462085BF-5955-4A8E-BACF-9F1A40B7D3E4}" srcOrd="2" destOrd="0" parTransId="{C8322443-0EC5-49F4-8B58-36FAF1682E53}" sibTransId="{069CB695-C617-40DA-A5A8-4F3A90CA90E4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9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556B0A3A-8668-4F0B-A6E3-3927C92BCEDD}" type="presOf" srcId="{462085BF-5955-4A8E-BACF-9F1A40B7D3E4}" destId="{92E15EC2-3A66-437E-8081-B37C53418BD3}" srcOrd="0" destOrd="2" presId="urn:microsoft.com/office/officeart/2005/8/layout/vList2"/>
    <dgm:cxn modelId="{B909CD4E-C26A-44E4-8F28-E84ECD2E4985}" srcId="{D86D676A-2522-476C-91A7-703FC23F9727}" destId="{A50C7D6D-3187-42AC-9CD7-84D5DE7DACA9}" srcOrd="8" destOrd="0" parTransId="{702D8E71-DDA3-4538-92BC-592CCFF56DB4}" sibTransId="{F27C378F-89CA-4211-AD83-D68FF874EA21}"/>
    <dgm:cxn modelId="{76396B52-AA1D-4F48-B5C0-E469B0FA137F}" type="presOf" srcId="{00063CC0-5F9A-4A8F-9B89-F4171BDFCAE3}" destId="{92E15EC2-3A66-437E-8081-B37C53418BD3}" srcOrd="0" destOrd="6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A6035768-9CB6-4197-BD36-144F44BA6FE2}" type="presOf" srcId="{6A330C43-8FA8-478C-8E6A-E4891DDF9FA6}" destId="{92E15EC2-3A66-437E-8081-B37C53418BD3}" srcOrd="0" destOrd="5" presId="urn:microsoft.com/office/officeart/2005/8/layout/vList2"/>
    <dgm:cxn modelId="{AC1FFD69-4FC6-4034-BB48-A69BC453DD5C}" type="presOf" srcId="{F502A1AC-B2E7-49EF-8AA0-F545373E28F8}" destId="{92E15EC2-3A66-437E-8081-B37C53418BD3}" srcOrd="0" destOrd="1" presId="urn:microsoft.com/office/officeart/2005/8/layout/vList2"/>
    <dgm:cxn modelId="{9233716B-D332-4C9F-A857-31B63DD4D831}" srcId="{D86D676A-2522-476C-91A7-703FC23F9727}" destId="{00063CC0-5F9A-4A8F-9B89-F4171BDFCAE3}" srcOrd="6" destOrd="0" parTransId="{9688E21B-1209-4CE5-87A6-5902E25883E8}" sibTransId="{86930622-9C44-446B-82F7-EE7FAD392043}"/>
    <dgm:cxn modelId="{AC9EEF6D-A4CE-4145-BB25-4FB2497F6F74}" type="presOf" srcId="{A50C7D6D-3187-42AC-9CD7-84D5DE7DACA9}" destId="{92E15EC2-3A66-437E-8081-B37C53418BD3}" srcOrd="0" destOrd="8" presId="urn:microsoft.com/office/officeart/2005/8/layout/vList2"/>
    <dgm:cxn modelId="{5E77967A-069F-45C9-8983-F579F78B9780}" srcId="{D86D676A-2522-476C-91A7-703FC23F9727}" destId="{11338D63-FDFF-4EB6-B529-6DEC7B794B38}" srcOrd="4" destOrd="0" parTransId="{AAF5715A-D4F0-4900-8167-6581171C21C4}" sibTransId="{3F385B04-FDAF-476A-88A4-E4DFAF505745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6A648496-33D5-499B-8C4C-9C24AC3E5FA6}" srcId="{D86D676A-2522-476C-91A7-703FC23F9727}" destId="{F502A1AC-B2E7-49EF-8AA0-F545373E28F8}" srcOrd="1" destOrd="0" parTransId="{EE7083AA-712D-444C-9B78-A81AC9276DB4}" sibTransId="{A25823DD-4CCA-43E5-803E-A17F460726E1}"/>
    <dgm:cxn modelId="{6E37A299-43EF-46C4-8C5D-C0FD332D0890}" type="presOf" srcId="{A5C7980B-9DB6-4FBA-8EDF-522B83FB1E65}" destId="{92E15EC2-3A66-437E-8081-B37C53418BD3}" srcOrd="0" destOrd="3" presId="urn:microsoft.com/office/officeart/2005/8/layout/vList2"/>
    <dgm:cxn modelId="{732C43BA-E619-480E-AEF0-D0CF3B7E601A}" type="presOf" srcId="{2A439B06-FDD8-447E-B9CF-574FB622CAA9}" destId="{92E15EC2-3A66-437E-8081-B37C53418BD3}" srcOrd="0" destOrd="7" presId="urn:microsoft.com/office/officeart/2005/8/layout/vList2"/>
    <dgm:cxn modelId="{7C7EB6C6-883F-4478-8241-9F34F32A82BC}" srcId="{D86D676A-2522-476C-91A7-703FC23F9727}" destId="{A5C7980B-9DB6-4FBA-8EDF-522B83FB1E65}" srcOrd="3" destOrd="0" parTransId="{322D8C34-082F-47AC-B0FA-3FAF4793728C}" sibTransId="{17F2C831-8DF5-474A-A51F-A6F174B22566}"/>
    <dgm:cxn modelId="{ED07D1E0-8328-48E9-AA1B-B1DCC8E3CECD}" type="presOf" srcId="{11338D63-FDFF-4EB6-B529-6DEC7B794B38}" destId="{92E15EC2-3A66-437E-8081-B37C53418BD3}" srcOrd="0" destOrd="4" presId="urn:microsoft.com/office/officeart/2005/8/layout/vList2"/>
    <dgm:cxn modelId="{93F73DEB-50FB-40FD-AEB9-471ABB41CB06}" srcId="{D86D676A-2522-476C-91A7-703FC23F9727}" destId="{6A330C43-8FA8-478C-8E6A-E4891DDF9FA6}" srcOrd="5" destOrd="0" parTransId="{35965532-0087-406C-B800-6612ADAA14E3}" sibTransId="{E8530DDF-8EBB-4078-931F-7F0268C2AC3C}"/>
    <dgm:cxn modelId="{E90D8CF7-76F6-460F-84FD-960DB734900F}" srcId="{D86D676A-2522-476C-91A7-703FC23F9727}" destId="{2A439B06-FDD8-447E-B9CF-574FB622CAA9}" srcOrd="7" destOrd="0" parTransId="{AF151AA2-99E5-45E8-8AA0-5CE456015CA6}" sibTransId="{1C450192-DD4B-43F8-A89D-9F683248AFDB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Idea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 dirty="0"/>
            <a:t>Changes in the environment (e.g., digital radio)</a:t>
          </a:r>
          <a:endParaRPr lang="en-US" dirty="0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5F150853-206E-43D8-A988-8E32DB732B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Respond to shifts in market trends, regulations, or industry landscapes.</a:t>
          </a:r>
        </a:p>
      </dgm:t>
    </dgm:pt>
    <dgm:pt modelId="{C7FCAA8F-EE8D-4AC4-954E-65C736B43268}" type="sibTrans" cxnId="{BC0C6513-B1EE-4068-B6EA-6234B2BC65F2}">
      <dgm:prSet/>
      <dgm:spPr/>
      <dgm:t>
        <a:bodyPr/>
        <a:lstStyle/>
        <a:p>
          <a:endParaRPr lang="en-US"/>
        </a:p>
      </dgm:t>
    </dgm:pt>
    <dgm:pt modelId="{54D2A722-EF30-419A-AB70-C72202781DC7}" type="parTrans" cxnId="{BC0C6513-B1EE-4068-B6EA-6234B2BC65F2}">
      <dgm:prSet/>
      <dgm:spPr/>
      <dgm:t>
        <a:bodyPr/>
        <a:lstStyle/>
        <a:p>
          <a:endParaRPr lang="en-US"/>
        </a:p>
      </dgm:t>
    </dgm:pt>
    <dgm:pt modelId="{62D4F0FA-C5EB-481D-A7BE-EA7D2AE8528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New values and beliefs (e.g., ecology; green products)</a:t>
          </a:r>
          <a:endParaRPr lang="en-US"/>
        </a:p>
      </dgm:t>
    </dgm:pt>
    <dgm:pt modelId="{8793AAF5-FAD3-486B-9DA1-200AD10DFD4E}" type="sibTrans" cxnId="{428FE5A6-4B18-4130-929F-7BE70B955B28}">
      <dgm:prSet/>
      <dgm:spPr/>
      <dgm:t>
        <a:bodyPr/>
        <a:lstStyle/>
        <a:p>
          <a:endParaRPr lang="en-US"/>
        </a:p>
      </dgm:t>
    </dgm:pt>
    <dgm:pt modelId="{28E2F44D-4CC9-488B-9C61-E85DF57FC923}" type="parTrans" cxnId="{428FE5A6-4B18-4130-929F-7BE70B955B28}">
      <dgm:prSet/>
      <dgm:spPr/>
      <dgm:t>
        <a:bodyPr/>
        <a:lstStyle/>
        <a:p>
          <a:endParaRPr lang="en-US"/>
        </a:p>
      </dgm:t>
    </dgm:pt>
    <dgm:pt modelId="{CFA6291E-103F-4C94-83B0-C18800AEE7E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Tap into evolving consumer preferences for sustainability and ethical practices.</a:t>
          </a:r>
        </a:p>
      </dgm:t>
    </dgm:pt>
    <dgm:pt modelId="{978BB217-DF11-4990-9E36-9AEB04AA5387}" type="sibTrans" cxnId="{CDE2FFF4-6CAA-4CEE-B487-E99902B2BD34}">
      <dgm:prSet/>
      <dgm:spPr/>
      <dgm:t>
        <a:bodyPr/>
        <a:lstStyle/>
        <a:p>
          <a:endParaRPr lang="en-US"/>
        </a:p>
      </dgm:t>
    </dgm:pt>
    <dgm:pt modelId="{1E08BE2C-CDC7-41B0-B5B6-AF917B9C8C8C}" type="parTrans" cxnId="{CDE2FFF4-6CAA-4CEE-B487-E99902B2BD34}">
      <dgm:prSet/>
      <dgm:spPr/>
      <dgm:t>
        <a:bodyPr/>
        <a:lstStyle/>
        <a:p>
          <a:endParaRPr lang="en-US"/>
        </a:p>
      </dgm:t>
    </dgm:pt>
    <dgm:pt modelId="{7CBC2D1A-B94B-48EC-9446-9CC7108411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Previous experiences (e.g., problems)</a:t>
          </a:r>
          <a:endParaRPr lang="en-US" dirty="0"/>
        </a:p>
      </dgm:t>
    </dgm:pt>
    <dgm:pt modelId="{546E638F-EB45-4DF7-8071-4634ABBE7F58}" type="sibTrans" cxnId="{A67937FA-A9E1-47A9-9F0E-6B381CEC2C77}">
      <dgm:prSet/>
      <dgm:spPr/>
      <dgm:t>
        <a:bodyPr/>
        <a:lstStyle/>
        <a:p>
          <a:endParaRPr lang="en-US"/>
        </a:p>
      </dgm:t>
    </dgm:pt>
    <dgm:pt modelId="{43416F2C-9D06-4032-BAC8-C16288A41A51}" type="parTrans" cxnId="{A67937FA-A9E1-47A9-9F0E-6B381CEC2C77}">
      <dgm:prSet/>
      <dgm:spPr/>
      <dgm:t>
        <a:bodyPr/>
        <a:lstStyle/>
        <a:p>
          <a:endParaRPr lang="en-US"/>
        </a:p>
      </dgm:t>
    </dgm:pt>
    <dgm:pt modelId="{019CD1D7-742E-4CB9-B49A-65E7EC34FA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Draw on past challenges or insights to identify unmet needs or opportunities.</a:t>
          </a:r>
        </a:p>
      </dgm:t>
    </dgm:pt>
    <dgm:pt modelId="{AB7C626C-5FC9-4807-B89F-BEA7888D251F}" type="sibTrans" cxnId="{45127DE1-6992-4B86-A1C8-8BFD165DFCE1}">
      <dgm:prSet/>
      <dgm:spPr/>
      <dgm:t>
        <a:bodyPr/>
        <a:lstStyle/>
        <a:p>
          <a:endParaRPr lang="en-US"/>
        </a:p>
      </dgm:t>
    </dgm:pt>
    <dgm:pt modelId="{A2252453-D7F9-459E-ACB3-79F207E2E878}" type="parTrans" cxnId="{45127DE1-6992-4B86-A1C8-8BFD165DFCE1}">
      <dgm:prSet/>
      <dgm:spPr/>
      <dgm:t>
        <a:bodyPr/>
        <a:lstStyle/>
        <a:p>
          <a:endParaRPr lang="en-US"/>
        </a:p>
      </dgm:t>
    </dgm:pt>
    <dgm:pt modelId="{05B556E9-18D2-4769-A3AA-F3CAC25ABEB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Customer problems</a:t>
          </a:r>
          <a:endParaRPr lang="en-US" dirty="0"/>
        </a:p>
      </dgm:t>
    </dgm:pt>
    <dgm:pt modelId="{5F6E818D-93BA-450F-8E50-72913DFE68BC}" type="sibTrans" cxnId="{210ADCAD-2B5E-4BC8-AA11-BE6AD1ADB4AE}">
      <dgm:prSet/>
      <dgm:spPr/>
      <dgm:t>
        <a:bodyPr/>
        <a:lstStyle/>
        <a:p>
          <a:endParaRPr lang="en-US"/>
        </a:p>
      </dgm:t>
    </dgm:pt>
    <dgm:pt modelId="{72A846A6-28C5-472E-B9E0-24357F5A823F}" type="parTrans" cxnId="{210ADCAD-2B5E-4BC8-AA11-BE6AD1ADB4AE}">
      <dgm:prSet/>
      <dgm:spPr/>
      <dgm:t>
        <a:bodyPr/>
        <a:lstStyle/>
        <a:p>
          <a:endParaRPr lang="en-US"/>
        </a:p>
      </dgm:t>
    </dgm:pt>
    <dgm:pt modelId="{7DA3518A-B9A4-40F2-878F-0E5D04EDAD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Focus on solving specific pain points or issues faced by customers.</a:t>
          </a:r>
        </a:p>
      </dgm:t>
    </dgm:pt>
    <dgm:pt modelId="{4061A646-C201-4830-82E9-AC4C68032BE9}" type="sibTrans" cxnId="{D05E2A45-4EBE-4119-85A5-34F912ED2829}">
      <dgm:prSet/>
      <dgm:spPr/>
      <dgm:t>
        <a:bodyPr/>
        <a:lstStyle/>
        <a:p>
          <a:endParaRPr lang="en-US"/>
        </a:p>
      </dgm:t>
    </dgm:pt>
    <dgm:pt modelId="{6F8AC0D4-1A0B-42CD-A79E-19B7DC092250}" type="parTrans" cxnId="{D05E2A45-4EBE-4119-85A5-34F912ED2829}">
      <dgm:prSet/>
      <dgm:spPr/>
      <dgm:t>
        <a:bodyPr/>
        <a:lstStyle/>
        <a:p>
          <a:endParaRPr lang="en-US"/>
        </a:p>
      </dgm:t>
    </dgm:pt>
    <dgm:pt modelId="{4E7D5EB3-CB52-4B7D-A9AA-C2684A9231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Old demand and new technology (e.g., traffic signs)</a:t>
          </a:r>
          <a:endParaRPr lang="en-US"/>
        </a:p>
      </dgm:t>
    </dgm:pt>
    <dgm:pt modelId="{66C0A87E-A6DB-41CD-9D34-7F80617ED466}" type="sibTrans" cxnId="{D751F19F-29B1-4C5C-BCC2-F2F8C6F18E3C}">
      <dgm:prSet/>
      <dgm:spPr/>
      <dgm:t>
        <a:bodyPr/>
        <a:lstStyle/>
        <a:p>
          <a:endParaRPr lang="en-US"/>
        </a:p>
      </dgm:t>
    </dgm:pt>
    <dgm:pt modelId="{BE7970E7-9711-4C93-A892-479E32EB6D24}" type="parTrans" cxnId="{D751F19F-29B1-4C5C-BCC2-F2F8C6F18E3C}">
      <dgm:prSet/>
      <dgm:spPr/>
      <dgm:t>
        <a:bodyPr/>
        <a:lstStyle/>
        <a:p>
          <a:endParaRPr lang="en-US"/>
        </a:p>
      </dgm:t>
    </dgm:pt>
    <dgm:pt modelId="{1EB5DF1E-93E7-47F8-A719-D31E288AF9F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Modernize traditional products or services with cutting-edge technology</a:t>
          </a:r>
        </a:p>
      </dgm:t>
    </dgm:pt>
    <dgm:pt modelId="{8E363EFD-55BA-40D0-9021-9DFC30A7EFA3}" type="sibTrans" cxnId="{215E02C1-2957-4D3F-A3D6-F3C6637A6214}">
      <dgm:prSet/>
      <dgm:spPr/>
      <dgm:t>
        <a:bodyPr/>
        <a:lstStyle/>
        <a:p>
          <a:endParaRPr lang="en-US"/>
        </a:p>
      </dgm:t>
    </dgm:pt>
    <dgm:pt modelId="{77EC04FB-F8BC-43D9-A29C-B3512B55C673}" type="parTrans" cxnId="{215E02C1-2957-4D3F-A3D6-F3C6637A6214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8A78106-0380-4DA5-B8BE-508E5605D410}" type="presOf" srcId="{05B556E9-18D2-4769-A3AA-F3CAC25ABEBE}" destId="{92E15EC2-3A66-437E-8081-B37C53418BD3}" srcOrd="0" destOrd="6" presId="urn:microsoft.com/office/officeart/2005/8/layout/vList2"/>
    <dgm:cxn modelId="{BC0C6513-B1EE-4068-B6EA-6234B2BC65F2}" srcId="{1CE14AFD-1544-48C0-A6E2-CD4AFDDDF1EC}" destId="{5F150853-206E-43D8-A988-8E32DB732B97}" srcOrd="0" destOrd="0" parTransId="{54D2A722-EF30-419A-AB70-C72202781DC7}" sibTransId="{C7FCAA8F-EE8D-4AC4-954E-65C736B43268}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5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D05E2A45-4EBE-4119-85A5-34F912ED2829}" srcId="{05B556E9-18D2-4769-A3AA-F3CAC25ABEBE}" destId="{7DA3518A-B9A4-40F2-878F-0E5D04EDAD66}" srcOrd="0" destOrd="0" parTransId="{6F8AC0D4-1A0B-42CD-A79E-19B7DC092250}" sibTransId="{4061A646-C201-4830-82E9-AC4C68032BE9}"/>
    <dgm:cxn modelId="{6D7E3647-CD05-498C-8AD2-1F19FDB4BF6A}" type="presOf" srcId="{62D4F0FA-C5EB-481D-A7BE-EA7D2AE85284}" destId="{92E15EC2-3A66-437E-8081-B37C53418BD3}" srcOrd="0" destOrd="2" presId="urn:microsoft.com/office/officeart/2005/8/layout/vList2"/>
    <dgm:cxn modelId="{7319B348-A8A1-471B-AB0B-06B646E0D041}" type="presOf" srcId="{7CBC2D1A-B94B-48EC-9446-9CC7108411BD}" destId="{92E15EC2-3A66-437E-8081-B37C53418BD3}" srcOrd="0" destOrd="4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C2725D69-61AA-49ED-90B8-CDD0AB9DA0A7}" type="presOf" srcId="{4E7D5EB3-CB52-4B7D-A9AA-C2684A92313F}" destId="{92E15EC2-3A66-437E-8081-B37C53418BD3}" srcOrd="0" destOrd="8" presId="urn:microsoft.com/office/officeart/2005/8/layout/vList2"/>
    <dgm:cxn modelId="{BE42B469-CD5D-4308-B4B6-BAE87404017E}" type="presOf" srcId="{CFA6291E-103F-4C94-83B0-C18800AEE7E7}" destId="{92E15EC2-3A66-437E-8081-B37C53418BD3}" srcOrd="0" destOrd="3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5589D085-D389-4858-AABA-FC5AA3EF0004}" type="presOf" srcId="{E685923F-AF5F-43A1-9614-C558E5679314}" destId="{92E15EC2-3A66-437E-8081-B37C53418BD3}" srcOrd="0" destOrd="10" presId="urn:microsoft.com/office/officeart/2005/8/layout/vList2"/>
    <dgm:cxn modelId="{D751F19F-29B1-4C5C-BCC2-F2F8C6F18E3C}" srcId="{D86D676A-2522-476C-91A7-703FC23F9727}" destId="{4E7D5EB3-CB52-4B7D-A9AA-C2684A92313F}" srcOrd="4" destOrd="0" parTransId="{BE7970E7-9711-4C93-A892-479E32EB6D24}" sibTransId="{66C0A87E-A6DB-41CD-9D34-7F80617ED466}"/>
    <dgm:cxn modelId="{428FE5A6-4B18-4130-929F-7BE70B955B28}" srcId="{D86D676A-2522-476C-91A7-703FC23F9727}" destId="{62D4F0FA-C5EB-481D-A7BE-EA7D2AE85284}" srcOrd="1" destOrd="0" parTransId="{28E2F44D-4CC9-488B-9C61-E85DF57FC923}" sibTransId="{8793AAF5-FAD3-486B-9DA1-200AD10DFD4E}"/>
    <dgm:cxn modelId="{210ADCAD-2B5E-4BC8-AA11-BE6AD1ADB4AE}" srcId="{D86D676A-2522-476C-91A7-703FC23F9727}" destId="{05B556E9-18D2-4769-A3AA-F3CAC25ABEBE}" srcOrd="3" destOrd="0" parTransId="{72A846A6-28C5-472E-B9E0-24357F5A823F}" sibTransId="{5F6E818D-93BA-450F-8E50-72913DFE68BC}"/>
    <dgm:cxn modelId="{0B3F8FAF-4592-4FEA-82DC-31D9047A4DCD}" type="presOf" srcId="{5F150853-206E-43D8-A988-8E32DB732B97}" destId="{92E15EC2-3A66-437E-8081-B37C53418BD3}" srcOrd="0" destOrd="1" presId="urn:microsoft.com/office/officeart/2005/8/layout/vList2"/>
    <dgm:cxn modelId="{B3A62DB7-ECD8-4941-9965-09134221FB32}" type="presOf" srcId="{019CD1D7-742E-4CB9-B49A-65E7EC34FA28}" destId="{92E15EC2-3A66-437E-8081-B37C53418BD3}" srcOrd="0" destOrd="5" presId="urn:microsoft.com/office/officeart/2005/8/layout/vList2"/>
    <dgm:cxn modelId="{215E02C1-2957-4D3F-A3D6-F3C6637A6214}" srcId="{4E7D5EB3-CB52-4B7D-A9AA-C2684A92313F}" destId="{1EB5DF1E-93E7-47F8-A719-D31E288AF9F2}" srcOrd="0" destOrd="0" parTransId="{77EC04FB-F8BC-43D9-A29C-B3512B55C673}" sibTransId="{8E363EFD-55BA-40D0-9021-9DFC30A7EFA3}"/>
    <dgm:cxn modelId="{A487D3C8-2782-4776-826D-C793454B1223}" type="presOf" srcId="{7DA3518A-B9A4-40F2-878F-0E5D04EDAD66}" destId="{92E15EC2-3A66-437E-8081-B37C53418BD3}" srcOrd="0" destOrd="7" presId="urn:microsoft.com/office/officeart/2005/8/layout/vList2"/>
    <dgm:cxn modelId="{91B251E1-E7D6-4E23-8718-280B8EFB49E3}" type="presOf" srcId="{1EB5DF1E-93E7-47F8-A719-D31E288AF9F2}" destId="{92E15EC2-3A66-437E-8081-B37C53418BD3}" srcOrd="0" destOrd="9" presId="urn:microsoft.com/office/officeart/2005/8/layout/vList2"/>
    <dgm:cxn modelId="{45127DE1-6992-4B86-A1C8-8BFD165DFCE1}" srcId="{7CBC2D1A-B94B-48EC-9446-9CC7108411BD}" destId="{019CD1D7-742E-4CB9-B49A-65E7EC34FA28}" srcOrd="0" destOrd="0" parTransId="{A2252453-D7F9-459E-ACB3-79F207E2E878}" sibTransId="{AB7C626C-5FC9-4807-B89F-BEA7888D251F}"/>
    <dgm:cxn modelId="{CDE2FFF4-6CAA-4CEE-B487-E99902B2BD34}" srcId="{62D4F0FA-C5EB-481D-A7BE-EA7D2AE85284}" destId="{CFA6291E-103F-4C94-83B0-C18800AEE7E7}" srcOrd="0" destOrd="0" parTransId="{1E08BE2C-CDC7-41B0-B5B6-AF917B9C8C8C}" sibTransId="{978BB217-DF11-4990-9E36-9AEB04AA5387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A67937FA-A9E1-47A9-9F0E-6B381CEC2C77}" srcId="{D86D676A-2522-476C-91A7-703FC23F9727}" destId="{7CBC2D1A-B94B-48EC-9446-9CC7108411BD}" srcOrd="2" destOrd="0" parTransId="{43416F2C-9D06-4032-BAC8-C16288A41A51}" sibTransId="{546E638F-EB45-4DF7-8071-4634ABBE7F58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development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/>
            <a:t>Invention → Innovation → Imitation (Schumpeter)</a:t>
          </a:r>
          <a:endParaRPr lang="en-US" dirty="0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5D218A14-6269-4F59-A4B6-4ABEEA67AC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The cycle where new inventions lead to innovations, which are later imitated by others, driving economic and market evolution.</a:t>
          </a:r>
        </a:p>
      </dgm:t>
    </dgm:pt>
    <dgm:pt modelId="{E43C534A-29A0-4CDF-A4FC-7A2668991808}" type="parTrans" cxnId="{EE8B18CF-F022-4730-B7BB-613886CE52FD}">
      <dgm:prSet/>
      <dgm:spPr/>
      <dgm:t>
        <a:bodyPr/>
        <a:lstStyle/>
        <a:p>
          <a:endParaRPr lang="en-US"/>
        </a:p>
      </dgm:t>
    </dgm:pt>
    <dgm:pt modelId="{8277911B-4D43-4D9E-9B1C-B1A145C1EAC9}" type="sibTrans" cxnId="{EE8B18CF-F022-4730-B7BB-613886CE52FD}">
      <dgm:prSet/>
      <dgm:spPr/>
      <dgm:t>
        <a:bodyPr/>
        <a:lstStyle/>
        <a:p>
          <a:endParaRPr lang="en-US"/>
        </a:p>
      </dgm:t>
    </dgm:pt>
    <dgm:pt modelId="{15941169-0A8F-4AE8-860F-7A33EA35062A}">
      <dgm:prSet/>
      <dgm:spPr/>
      <dgm:t>
        <a:bodyPr/>
        <a:lstStyle/>
        <a:p>
          <a:r>
            <a:rPr lang="en-US" b="1"/>
            <a:t>Research-based businesses, technology transfer</a:t>
          </a:r>
          <a:endParaRPr lang="en-US"/>
        </a:p>
      </dgm:t>
    </dgm:pt>
    <dgm:pt modelId="{5B54234F-2595-46C6-97A1-CA8357ABF394}" type="parTrans" cxnId="{FE0F8354-0570-4B59-8583-5A4A9829CE31}">
      <dgm:prSet/>
      <dgm:spPr/>
      <dgm:t>
        <a:bodyPr/>
        <a:lstStyle/>
        <a:p>
          <a:endParaRPr lang="en-US"/>
        </a:p>
      </dgm:t>
    </dgm:pt>
    <dgm:pt modelId="{5B01AB20-717B-4255-9F62-4204DFA90489}" type="sibTrans" cxnId="{FE0F8354-0570-4B59-8583-5A4A9829CE31}">
      <dgm:prSet/>
      <dgm:spPr/>
      <dgm:t>
        <a:bodyPr/>
        <a:lstStyle/>
        <a:p>
          <a:endParaRPr lang="en-US"/>
        </a:p>
      </dgm:t>
    </dgm:pt>
    <dgm:pt modelId="{02127B35-6264-45B3-B182-28AEC53133C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Businesses that emerge from academic or industrial research, often commercializing innovative findings through technology transfer.</a:t>
          </a:r>
        </a:p>
      </dgm:t>
    </dgm:pt>
    <dgm:pt modelId="{4FD6A8A7-3137-4D70-90CE-877D67942AB0}" type="parTrans" cxnId="{D8EB5F5E-A4E5-48FD-8CDA-4C86D65057DA}">
      <dgm:prSet/>
      <dgm:spPr/>
      <dgm:t>
        <a:bodyPr/>
        <a:lstStyle/>
        <a:p>
          <a:endParaRPr lang="en-US"/>
        </a:p>
      </dgm:t>
    </dgm:pt>
    <dgm:pt modelId="{D8C201CF-F2EE-4B7E-B7A2-C5448736A160}" type="sibTrans" cxnId="{D8EB5F5E-A4E5-48FD-8CDA-4C86D65057DA}">
      <dgm:prSet/>
      <dgm:spPr/>
      <dgm:t>
        <a:bodyPr/>
        <a:lstStyle/>
        <a:p>
          <a:endParaRPr lang="en-US"/>
        </a:p>
      </dgm:t>
    </dgm:pt>
    <dgm:pt modelId="{F0F7D4AB-C682-4F2F-968F-C6825776F458}">
      <dgm:prSet/>
      <dgm:spPr/>
      <dgm:t>
        <a:bodyPr/>
        <a:lstStyle/>
        <a:p>
          <a:r>
            <a:rPr lang="en-US" b="1"/>
            <a:t>New technology</a:t>
          </a:r>
          <a:endParaRPr lang="en-US"/>
        </a:p>
      </dgm:t>
    </dgm:pt>
    <dgm:pt modelId="{7CDBD700-8795-4651-97FC-FEC22F476A41}" type="parTrans" cxnId="{0AA66C81-1638-482E-9258-5C3CD87D17A0}">
      <dgm:prSet/>
      <dgm:spPr/>
      <dgm:t>
        <a:bodyPr/>
        <a:lstStyle/>
        <a:p>
          <a:endParaRPr lang="en-US"/>
        </a:p>
      </dgm:t>
    </dgm:pt>
    <dgm:pt modelId="{6F6F3BA5-00B5-4566-95F6-CBD27CFD1F05}" type="sibTrans" cxnId="{0AA66C81-1638-482E-9258-5C3CD87D17A0}">
      <dgm:prSet/>
      <dgm:spPr/>
      <dgm:t>
        <a:bodyPr/>
        <a:lstStyle/>
        <a:p>
          <a:endParaRPr lang="en-US"/>
        </a:p>
      </dgm:t>
    </dgm:pt>
    <dgm:pt modelId="{A37E62A3-4D1D-447F-BB9D-8D83ADC8D2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The creation or adoption of cutting-edge tools, systems, or software to meet market demands and improve processes.</a:t>
          </a:r>
        </a:p>
      </dgm:t>
    </dgm:pt>
    <dgm:pt modelId="{685AC986-045C-4E20-A9CA-E4E91D8431F3}" type="parTrans" cxnId="{369E4701-2125-4AA3-8D1C-1154AB851DF7}">
      <dgm:prSet/>
      <dgm:spPr/>
      <dgm:t>
        <a:bodyPr/>
        <a:lstStyle/>
        <a:p>
          <a:endParaRPr lang="en-US"/>
        </a:p>
      </dgm:t>
    </dgm:pt>
    <dgm:pt modelId="{768C9D0C-DB46-4211-9D51-699BC917E752}" type="sibTrans" cxnId="{369E4701-2125-4AA3-8D1C-1154AB851DF7}">
      <dgm:prSet/>
      <dgm:spPr/>
      <dgm:t>
        <a:bodyPr/>
        <a:lstStyle/>
        <a:p>
          <a:endParaRPr lang="en-US"/>
        </a:p>
      </dgm:t>
    </dgm:pt>
    <dgm:pt modelId="{329DA61C-6DAD-4238-AFEB-1C867AB8951D}">
      <dgm:prSet/>
      <dgm:spPr/>
      <dgm:t>
        <a:bodyPr/>
        <a:lstStyle/>
        <a:p>
          <a:r>
            <a:rPr lang="en-US" b="1"/>
            <a:t>New applications</a:t>
          </a:r>
          <a:endParaRPr lang="en-US"/>
        </a:p>
      </dgm:t>
    </dgm:pt>
    <dgm:pt modelId="{F154802E-008A-494B-B3CD-4F4FA369EF65}" type="parTrans" cxnId="{778CA168-1AD3-4A7D-B342-FF23E502D499}">
      <dgm:prSet/>
      <dgm:spPr/>
      <dgm:t>
        <a:bodyPr/>
        <a:lstStyle/>
        <a:p>
          <a:endParaRPr lang="en-US"/>
        </a:p>
      </dgm:t>
    </dgm:pt>
    <dgm:pt modelId="{99AE85B9-A0F2-4514-A9B6-F37542BC9151}" type="sibTrans" cxnId="{778CA168-1AD3-4A7D-B342-FF23E502D499}">
      <dgm:prSet/>
      <dgm:spPr/>
      <dgm:t>
        <a:bodyPr/>
        <a:lstStyle/>
        <a:p>
          <a:endParaRPr lang="en-US"/>
        </a:p>
      </dgm:t>
    </dgm:pt>
    <dgm:pt modelId="{FE130E68-AF4F-4AFD-82F1-7D5EF7EC9A4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Developing innovative ways to use existing technologies or products in different markets or industries.</a:t>
          </a:r>
        </a:p>
      </dgm:t>
    </dgm:pt>
    <dgm:pt modelId="{3C069EF6-0782-420E-9CE8-4231192E953C}" type="parTrans" cxnId="{500F86D8-9DB3-4B2B-935A-070F28145862}">
      <dgm:prSet/>
      <dgm:spPr/>
      <dgm:t>
        <a:bodyPr/>
        <a:lstStyle/>
        <a:p>
          <a:endParaRPr lang="en-US"/>
        </a:p>
      </dgm:t>
    </dgm:pt>
    <dgm:pt modelId="{E313A2C2-FEC7-461B-A169-D02752D32C43}" type="sibTrans" cxnId="{500F86D8-9DB3-4B2B-935A-070F28145862}">
      <dgm:prSet/>
      <dgm:spPr/>
      <dgm:t>
        <a:bodyPr/>
        <a:lstStyle/>
        <a:p>
          <a:endParaRPr lang="en-US"/>
        </a:p>
      </dgm:t>
    </dgm:pt>
    <dgm:pt modelId="{6F558981-0878-4AFA-B3F3-90C91CFD3951}">
      <dgm:prSet/>
      <dgm:spPr/>
      <dgm:t>
        <a:bodyPr/>
        <a:lstStyle/>
        <a:p>
          <a:r>
            <a:rPr lang="en-US" b="1"/>
            <a:t>New services</a:t>
          </a:r>
          <a:endParaRPr lang="en-US"/>
        </a:p>
      </dgm:t>
    </dgm:pt>
    <dgm:pt modelId="{FE30F7D0-0705-49FA-BDB0-A87397889205}" type="parTrans" cxnId="{BB021DFD-F39D-4BB1-8E5E-1988AAF19134}">
      <dgm:prSet/>
      <dgm:spPr/>
      <dgm:t>
        <a:bodyPr/>
        <a:lstStyle/>
        <a:p>
          <a:endParaRPr lang="en-US"/>
        </a:p>
      </dgm:t>
    </dgm:pt>
    <dgm:pt modelId="{F3820A73-577F-4EA3-9D9D-5D969DA85165}" type="sibTrans" cxnId="{BB021DFD-F39D-4BB1-8E5E-1988AAF19134}">
      <dgm:prSet/>
      <dgm:spPr/>
      <dgm:t>
        <a:bodyPr/>
        <a:lstStyle/>
        <a:p>
          <a:endParaRPr lang="en-US"/>
        </a:p>
      </dgm:t>
    </dgm:pt>
    <dgm:pt modelId="{5C9DEEDC-D507-4568-AC02-7DE7176541B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Launching services tailored to emerging needs, such as cloud computing, digital marketing, or personal wellness programs.</a:t>
          </a:r>
        </a:p>
      </dgm:t>
    </dgm:pt>
    <dgm:pt modelId="{890C63B0-9767-4F3F-917A-807560A208C8}" type="parTrans" cxnId="{9760DCC9-837C-4493-9CD8-4AAF2C2135C1}">
      <dgm:prSet/>
      <dgm:spPr/>
      <dgm:t>
        <a:bodyPr/>
        <a:lstStyle/>
        <a:p>
          <a:endParaRPr lang="en-US"/>
        </a:p>
      </dgm:t>
    </dgm:pt>
    <dgm:pt modelId="{B97DB51B-57E3-46B0-85AE-517144DAD44C}" type="sibTrans" cxnId="{9760DCC9-837C-4493-9CD8-4AAF2C2135C1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69E4701-2125-4AA3-8D1C-1154AB851DF7}" srcId="{D86D676A-2522-476C-91A7-703FC23F9727}" destId="{A37E62A3-4D1D-447F-BB9D-8D83ADC8D234}" srcOrd="5" destOrd="0" parTransId="{685AC986-045C-4E20-A9CA-E4E91D8431F3}" sibTransId="{768C9D0C-DB46-4211-9D51-699BC917E752}"/>
    <dgm:cxn modelId="{9E4DDD03-1F7A-45D9-B879-AEE51DDC77C0}" type="presOf" srcId="{5D218A14-6269-4F59-A4B6-4ABEEA67ACBA}" destId="{92E15EC2-3A66-437E-8081-B37C53418BD3}" srcOrd="0" destOrd="1" presId="urn:microsoft.com/office/officeart/2005/8/layout/vList2"/>
    <dgm:cxn modelId="{8DDB8C06-BF60-40A7-9E33-F3D84FC5E4BB}" type="presOf" srcId="{15941169-0A8F-4AE8-860F-7A33EA35062A}" destId="{92E15EC2-3A66-437E-8081-B37C53418BD3}" srcOrd="0" destOrd="2" presId="urn:microsoft.com/office/officeart/2005/8/layout/vList2"/>
    <dgm:cxn modelId="{4CDEAA06-4649-4620-BD7C-193AF966CCA7}" type="presOf" srcId="{A37E62A3-4D1D-447F-BB9D-8D83ADC8D234}" destId="{92E15EC2-3A66-437E-8081-B37C53418BD3}" srcOrd="0" destOrd="5" presId="urn:microsoft.com/office/officeart/2005/8/layout/vList2"/>
    <dgm:cxn modelId="{442D730F-BCFA-41F1-9FDE-AFB441BEF9C4}" type="presOf" srcId="{329DA61C-6DAD-4238-AFEB-1C867AB8951D}" destId="{92E15EC2-3A66-437E-8081-B37C53418BD3}" srcOrd="0" destOrd="6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0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3A675554-58FD-4341-B301-DDCE5353B160}" type="presOf" srcId="{5C9DEEDC-D507-4568-AC02-7DE7176541BD}" destId="{92E15EC2-3A66-437E-8081-B37C53418BD3}" srcOrd="0" destOrd="9" presId="urn:microsoft.com/office/officeart/2005/8/layout/vList2"/>
    <dgm:cxn modelId="{FE0F8354-0570-4B59-8583-5A4A9829CE31}" srcId="{D86D676A-2522-476C-91A7-703FC23F9727}" destId="{15941169-0A8F-4AE8-860F-7A33EA35062A}" srcOrd="2" destOrd="0" parTransId="{5B54234F-2595-46C6-97A1-CA8357ABF394}" sibTransId="{5B01AB20-717B-4255-9F62-4204DFA90489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D8EB5F5E-A4E5-48FD-8CDA-4C86D65057DA}" srcId="{D86D676A-2522-476C-91A7-703FC23F9727}" destId="{02127B35-6264-45B3-B182-28AEC53133CE}" srcOrd="3" destOrd="0" parTransId="{4FD6A8A7-3137-4D70-90CE-877D67942AB0}" sibTransId="{D8C201CF-F2EE-4B7E-B7A2-C5448736A160}"/>
    <dgm:cxn modelId="{778CA168-1AD3-4A7D-B342-FF23E502D499}" srcId="{D86D676A-2522-476C-91A7-703FC23F9727}" destId="{329DA61C-6DAD-4238-AFEB-1C867AB8951D}" srcOrd="6" destOrd="0" parTransId="{F154802E-008A-494B-B3CD-4F4FA369EF65}" sibTransId="{99AE85B9-A0F2-4514-A9B6-F37542BC9151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193DF680-C48D-4D24-AAC4-A1A3A7C3DA15}" type="presOf" srcId="{F0F7D4AB-C682-4F2F-968F-C6825776F458}" destId="{92E15EC2-3A66-437E-8081-B37C53418BD3}" srcOrd="0" destOrd="4" presId="urn:microsoft.com/office/officeart/2005/8/layout/vList2"/>
    <dgm:cxn modelId="{0AA66C81-1638-482E-9258-5C3CD87D17A0}" srcId="{D86D676A-2522-476C-91A7-703FC23F9727}" destId="{F0F7D4AB-C682-4F2F-968F-C6825776F458}" srcOrd="4" destOrd="0" parTransId="{7CDBD700-8795-4651-97FC-FEC22F476A41}" sibTransId="{6F6F3BA5-00B5-4566-95F6-CBD27CFD1F05}"/>
    <dgm:cxn modelId="{5922CB81-3890-489C-8485-43F8758780BA}" type="presOf" srcId="{FE130E68-AF4F-4AFD-82F1-7D5EF7EC9A4D}" destId="{92E15EC2-3A66-437E-8081-B37C53418BD3}" srcOrd="0" destOrd="7" presId="urn:microsoft.com/office/officeart/2005/8/layout/vList2"/>
    <dgm:cxn modelId="{98030785-1C5F-40C9-A9C9-5391589C38A1}" type="presOf" srcId="{6F558981-0878-4AFA-B3F3-90C91CFD3951}" destId="{92E15EC2-3A66-437E-8081-B37C53418BD3}" srcOrd="0" destOrd="8" presId="urn:microsoft.com/office/officeart/2005/8/layout/vList2"/>
    <dgm:cxn modelId="{5589D085-D389-4858-AABA-FC5AA3EF0004}" type="presOf" srcId="{E685923F-AF5F-43A1-9614-C558E5679314}" destId="{92E15EC2-3A66-437E-8081-B37C53418BD3}" srcOrd="0" destOrd="10" presId="urn:microsoft.com/office/officeart/2005/8/layout/vList2"/>
    <dgm:cxn modelId="{9760DCC9-837C-4493-9CD8-4AAF2C2135C1}" srcId="{D86D676A-2522-476C-91A7-703FC23F9727}" destId="{5C9DEEDC-D507-4568-AC02-7DE7176541BD}" srcOrd="9" destOrd="0" parTransId="{890C63B0-9767-4F3F-917A-807560A208C8}" sibTransId="{B97DB51B-57E3-46B0-85AE-517144DAD44C}"/>
    <dgm:cxn modelId="{28E23DCA-63AC-46F2-B87C-B85EBA700709}" type="presOf" srcId="{02127B35-6264-45B3-B182-28AEC53133CE}" destId="{92E15EC2-3A66-437E-8081-B37C53418BD3}" srcOrd="0" destOrd="3" presId="urn:microsoft.com/office/officeart/2005/8/layout/vList2"/>
    <dgm:cxn modelId="{EE8B18CF-F022-4730-B7BB-613886CE52FD}" srcId="{D86D676A-2522-476C-91A7-703FC23F9727}" destId="{5D218A14-6269-4F59-A4B6-4ABEEA67ACBA}" srcOrd="1" destOrd="0" parTransId="{E43C534A-29A0-4CDF-A4FC-7A2668991808}" sibTransId="{8277911B-4D43-4D9E-9B1C-B1A145C1EAC9}"/>
    <dgm:cxn modelId="{500F86D8-9DB3-4B2B-935A-070F28145862}" srcId="{D86D676A-2522-476C-91A7-703FC23F9727}" destId="{FE130E68-AF4F-4AFD-82F1-7D5EF7EC9A4D}" srcOrd="7" destOrd="0" parTransId="{3C069EF6-0782-420E-9CE8-4231192E953C}" sibTransId="{E313A2C2-FEC7-461B-A169-D02752D32C43}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BB021DFD-F39D-4BB1-8E5E-1988AAF19134}" srcId="{D86D676A-2522-476C-91A7-703FC23F9727}" destId="{6F558981-0878-4AFA-B3F3-90C91CFD3951}" srcOrd="8" destOrd="0" parTransId="{FE30F7D0-0705-49FA-BDB0-A87397889205}" sibTransId="{F3820A73-577F-4EA3-9D9D-5D969DA85165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development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/>
            <a:t>New demand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A06DE15D-13D6-411E-A702-33B2EB92A34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Identifying and addressing latent or emerging customer needs that are not currently met in the market.</a:t>
          </a:r>
        </a:p>
      </dgm:t>
    </dgm:pt>
    <dgm:pt modelId="{0302E102-5BA5-4981-89CA-070598AF039F}" type="sibTrans" cxnId="{D962CD7E-AD09-40C4-A65C-062559D62317}">
      <dgm:prSet/>
      <dgm:spPr/>
      <dgm:t>
        <a:bodyPr/>
        <a:lstStyle/>
        <a:p>
          <a:endParaRPr lang="en-US"/>
        </a:p>
      </dgm:t>
    </dgm:pt>
    <dgm:pt modelId="{89B7801C-94B0-475E-8010-B4E31AF54681}" type="parTrans" cxnId="{D962CD7E-AD09-40C4-A65C-062559D62317}">
      <dgm:prSet/>
      <dgm:spPr/>
      <dgm:t>
        <a:bodyPr/>
        <a:lstStyle/>
        <a:p>
          <a:endParaRPr lang="en-US"/>
        </a:p>
      </dgm:t>
    </dgm:pt>
    <dgm:pt modelId="{0BECCD20-65D3-4D9D-BC39-39662822A6BB}">
      <dgm:prSet/>
      <dgm:spPr/>
      <dgm:t>
        <a:bodyPr/>
        <a:lstStyle/>
        <a:p>
          <a:r>
            <a:rPr lang="en-US" b="1"/>
            <a:t>Knowledge Intensive Business Services (KIBS)</a:t>
          </a:r>
          <a:endParaRPr lang="en-US"/>
        </a:p>
      </dgm:t>
    </dgm:pt>
    <dgm:pt modelId="{85E661ED-7CEE-4FE3-B1F0-6E59160F890E}" type="sibTrans" cxnId="{2E9A0506-F406-41F3-BB66-34BE97134E9B}">
      <dgm:prSet/>
      <dgm:spPr/>
      <dgm:t>
        <a:bodyPr/>
        <a:lstStyle/>
        <a:p>
          <a:endParaRPr lang="en-US"/>
        </a:p>
      </dgm:t>
    </dgm:pt>
    <dgm:pt modelId="{22BF2136-2D8A-4039-8C2F-AF59DFFF1E38}" type="parTrans" cxnId="{2E9A0506-F406-41F3-BB66-34BE97134E9B}">
      <dgm:prSet/>
      <dgm:spPr/>
      <dgm:t>
        <a:bodyPr/>
        <a:lstStyle/>
        <a:p>
          <a:endParaRPr lang="en-US"/>
        </a:p>
      </dgm:t>
    </dgm:pt>
    <dgm:pt modelId="{0ADFCE37-A90C-44E3-B111-43502626A5E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Firms providing high-value services based on specialized knowledge, such as IT consulting, legal services, or R&amp;D support.</a:t>
          </a:r>
        </a:p>
      </dgm:t>
    </dgm:pt>
    <dgm:pt modelId="{3B902F64-A249-4B96-8D30-A7FF652727A4}" type="sibTrans" cxnId="{CAA92649-2766-4F9C-9B27-7C2AC5E6D3BE}">
      <dgm:prSet/>
      <dgm:spPr/>
      <dgm:t>
        <a:bodyPr/>
        <a:lstStyle/>
        <a:p>
          <a:endParaRPr lang="en-US"/>
        </a:p>
      </dgm:t>
    </dgm:pt>
    <dgm:pt modelId="{C661A543-6D17-4C65-ABA0-5D226461ED60}" type="parTrans" cxnId="{CAA92649-2766-4F9C-9B27-7C2AC5E6D3BE}">
      <dgm:prSet/>
      <dgm:spPr/>
      <dgm:t>
        <a:bodyPr/>
        <a:lstStyle/>
        <a:p>
          <a:endParaRPr lang="en-US"/>
        </a:p>
      </dgm:t>
    </dgm:pt>
    <dgm:pt modelId="{8E6025B5-9756-47BC-A225-F187D2B8ED0E}">
      <dgm:prSet/>
      <dgm:spPr/>
      <dgm:t>
        <a:bodyPr/>
        <a:lstStyle/>
        <a:p>
          <a:r>
            <a:rPr lang="en-US" b="1"/>
            <a:t>Incubation services &amp; financial assistance</a:t>
          </a:r>
          <a:endParaRPr lang="en-US"/>
        </a:p>
      </dgm:t>
    </dgm:pt>
    <dgm:pt modelId="{F250C010-83F5-45B0-A439-9FE5DD1689C2}" type="sibTrans" cxnId="{B2B9F3B2-A6D4-408F-AB01-0B7866EAB12C}">
      <dgm:prSet/>
      <dgm:spPr/>
      <dgm:t>
        <a:bodyPr/>
        <a:lstStyle/>
        <a:p>
          <a:endParaRPr lang="en-US"/>
        </a:p>
      </dgm:t>
    </dgm:pt>
    <dgm:pt modelId="{147436AB-2859-48D3-9AB3-42EFD7E389A1}" type="parTrans" cxnId="{B2B9F3B2-A6D4-408F-AB01-0B7866EAB12C}">
      <dgm:prSet/>
      <dgm:spPr/>
      <dgm:t>
        <a:bodyPr/>
        <a:lstStyle/>
        <a:p>
          <a:endParaRPr lang="en-US"/>
        </a:p>
      </dgm:t>
    </dgm:pt>
    <dgm:pt modelId="{465735C0-9408-4867-A03F-C1EA5F45CA0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Support systems like business incubators that provide startups with resources, mentorship, and funding to grow.</a:t>
          </a:r>
        </a:p>
      </dgm:t>
    </dgm:pt>
    <dgm:pt modelId="{48E5E2C5-B45A-458F-B574-D3E1FC10D5CC}" type="sibTrans" cxnId="{BE4EF9B3-874D-4B5F-8E64-6A291A02F8C6}">
      <dgm:prSet/>
      <dgm:spPr/>
      <dgm:t>
        <a:bodyPr/>
        <a:lstStyle/>
        <a:p>
          <a:endParaRPr lang="en-US"/>
        </a:p>
      </dgm:t>
    </dgm:pt>
    <dgm:pt modelId="{38A488E1-91F4-49DA-8F91-ACAE9B6F3A05}" type="parTrans" cxnId="{BE4EF9B3-874D-4B5F-8E64-6A291A02F8C6}">
      <dgm:prSet/>
      <dgm:spPr/>
      <dgm:t>
        <a:bodyPr/>
        <a:lstStyle/>
        <a:p>
          <a:endParaRPr lang="en-US"/>
        </a:p>
      </dgm:t>
    </dgm:pt>
    <dgm:pt modelId="{EFF4A2E2-BC98-4006-BBF9-DC9ED5FFA43A}">
      <dgm:prSet/>
      <dgm:spPr/>
      <dgm:t>
        <a:bodyPr/>
        <a:lstStyle/>
        <a:p>
          <a:r>
            <a:rPr lang="en-US" b="1"/>
            <a:t>Pre start-up funding</a:t>
          </a:r>
          <a:endParaRPr lang="en-US"/>
        </a:p>
      </dgm:t>
    </dgm:pt>
    <dgm:pt modelId="{9D6F7CBA-1A9F-4CCF-8005-84D11B543C3C}" type="sibTrans" cxnId="{551D2B78-D8FB-4EAD-B83D-5E922A6D4F37}">
      <dgm:prSet/>
      <dgm:spPr/>
      <dgm:t>
        <a:bodyPr/>
        <a:lstStyle/>
        <a:p>
          <a:endParaRPr lang="en-US"/>
        </a:p>
      </dgm:t>
    </dgm:pt>
    <dgm:pt modelId="{D12A7E86-C632-4099-8A81-3358DC3AE3BA}" type="parTrans" cxnId="{551D2B78-D8FB-4EAD-B83D-5E922A6D4F37}">
      <dgm:prSet/>
      <dgm:spPr/>
      <dgm:t>
        <a:bodyPr/>
        <a:lstStyle/>
        <a:p>
          <a:endParaRPr lang="en-US"/>
        </a:p>
      </dgm:t>
    </dgm:pt>
    <dgm:pt modelId="{B583C9EF-3840-4068-BB78-1A7947641AE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Initial financial support to cover costs associated with starting a business, including prototyping and market research.</a:t>
          </a:r>
        </a:p>
      </dgm:t>
    </dgm:pt>
    <dgm:pt modelId="{EB107AC4-544E-4E7C-BBD7-45E1B2AE1ADF}" type="sibTrans" cxnId="{FF0E70E5-3485-4202-B3E8-A1404FC72914}">
      <dgm:prSet/>
      <dgm:spPr/>
      <dgm:t>
        <a:bodyPr/>
        <a:lstStyle/>
        <a:p>
          <a:endParaRPr lang="en-US"/>
        </a:p>
      </dgm:t>
    </dgm:pt>
    <dgm:pt modelId="{9B051D2E-06BD-4A7D-A816-A2B2620D6C0D}" type="parTrans" cxnId="{FF0E70E5-3485-4202-B3E8-A1404FC72914}">
      <dgm:prSet/>
      <dgm:spPr/>
      <dgm:t>
        <a:bodyPr/>
        <a:lstStyle/>
        <a:p>
          <a:endParaRPr lang="en-US"/>
        </a:p>
      </dgm:t>
    </dgm:pt>
    <dgm:pt modelId="{6A3CE25A-785D-4F17-A5CB-D491FC419957}">
      <dgm:prSet/>
      <dgm:spPr/>
      <dgm:t>
        <a:bodyPr/>
        <a:lstStyle/>
        <a:p>
          <a:r>
            <a:rPr lang="en-US" b="1"/>
            <a:t>IPR rights (Intellectual Property Rights)</a:t>
          </a:r>
          <a:endParaRPr lang="en-US"/>
        </a:p>
      </dgm:t>
    </dgm:pt>
    <dgm:pt modelId="{C2D50871-18E5-40E1-B8CB-F4039BF0F187}" type="sibTrans" cxnId="{3286FFC7-E8E0-414C-BDAC-0A86DA4F88A8}">
      <dgm:prSet/>
      <dgm:spPr/>
      <dgm:t>
        <a:bodyPr/>
        <a:lstStyle/>
        <a:p>
          <a:endParaRPr lang="en-US"/>
        </a:p>
      </dgm:t>
    </dgm:pt>
    <dgm:pt modelId="{21175AE3-5078-4508-A536-6C600ED08770}" type="parTrans" cxnId="{3286FFC7-E8E0-414C-BDAC-0A86DA4F88A8}">
      <dgm:prSet/>
      <dgm:spPr/>
      <dgm:t>
        <a:bodyPr/>
        <a:lstStyle/>
        <a:p>
          <a:endParaRPr lang="en-US"/>
        </a:p>
      </dgm:t>
    </dgm:pt>
    <dgm:pt modelId="{10BDE159-E25A-4980-A3E0-0A6801CC2FE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Securing legal protection for innovations, such as patents, trademarks, and copyrights, to ensure exclusivity and profitability.</a:t>
          </a:r>
        </a:p>
      </dgm:t>
    </dgm:pt>
    <dgm:pt modelId="{F8973BC5-C68B-4C27-81C2-628F9E70BF91}" type="sibTrans" cxnId="{5A1D4BA6-A03E-4C6E-9127-D2F7A57859EB}">
      <dgm:prSet/>
      <dgm:spPr/>
      <dgm:t>
        <a:bodyPr/>
        <a:lstStyle/>
        <a:p>
          <a:endParaRPr lang="en-US"/>
        </a:p>
      </dgm:t>
    </dgm:pt>
    <dgm:pt modelId="{CF5F39BE-59EF-44D4-947D-E879315D87EE}" type="parTrans" cxnId="{5A1D4BA6-A03E-4C6E-9127-D2F7A57859EB}">
      <dgm:prSet/>
      <dgm:spPr/>
      <dgm:t>
        <a:bodyPr/>
        <a:lstStyle/>
        <a:p>
          <a:endParaRPr lang="en-US"/>
        </a:p>
      </dgm:t>
    </dgm:pt>
    <dgm:pt modelId="{83361CA0-12C9-43B1-A706-D4F37CAE5681}">
      <dgm:prSet/>
      <dgm:spPr/>
      <dgm:t>
        <a:bodyPr/>
        <a:lstStyle/>
        <a:p>
          <a:r>
            <a:rPr lang="en-US" b="1"/>
            <a:t>eCommerce (eCom)</a:t>
          </a:r>
          <a:endParaRPr lang="en-US"/>
        </a:p>
      </dgm:t>
    </dgm:pt>
    <dgm:pt modelId="{46FE5E1F-670E-4D52-9B44-2DF245757532}" type="sibTrans" cxnId="{80BBE238-C539-4EC8-B01D-999E8737F695}">
      <dgm:prSet/>
      <dgm:spPr/>
      <dgm:t>
        <a:bodyPr/>
        <a:lstStyle/>
        <a:p>
          <a:endParaRPr lang="en-US"/>
        </a:p>
      </dgm:t>
    </dgm:pt>
    <dgm:pt modelId="{450F373A-3D85-4D2A-A3E4-25CD9ACABEDA}" type="parTrans" cxnId="{80BBE238-C539-4EC8-B01D-999E8737F695}">
      <dgm:prSet/>
      <dgm:spPr/>
      <dgm:t>
        <a:bodyPr/>
        <a:lstStyle/>
        <a:p>
          <a:endParaRPr lang="en-US"/>
        </a:p>
      </dgm:t>
    </dgm:pt>
    <dgm:pt modelId="{04F2EB23-7969-4E7D-9E01-E94870BAD66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Leveraging online platforms to conduct business, from product sales to service delivery, capitalizing on the digital economy.</a:t>
          </a:r>
        </a:p>
      </dgm:t>
    </dgm:pt>
    <dgm:pt modelId="{191008FD-68FD-4302-8381-716D6B165345}" type="sibTrans" cxnId="{5F45ABA8-D161-4D3A-9FE4-2187ECEB2AD0}">
      <dgm:prSet/>
      <dgm:spPr/>
      <dgm:t>
        <a:bodyPr/>
        <a:lstStyle/>
        <a:p>
          <a:endParaRPr lang="en-US"/>
        </a:p>
      </dgm:t>
    </dgm:pt>
    <dgm:pt modelId="{F89915B6-C70B-49FB-B445-2F796D4A2D16}" type="parTrans" cxnId="{5F45ABA8-D161-4D3A-9FE4-2187ECEB2AD0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22E6A04-9356-4A8C-AA39-1CCE1EEA928A}" type="presOf" srcId="{83361CA0-12C9-43B1-A706-D4F37CAE5681}" destId="{92E15EC2-3A66-437E-8081-B37C53418BD3}" srcOrd="0" destOrd="10" presId="urn:microsoft.com/office/officeart/2005/8/layout/vList2"/>
    <dgm:cxn modelId="{2E9A0506-F406-41F3-BB66-34BE97134E9B}" srcId="{D86D676A-2522-476C-91A7-703FC23F9727}" destId="{0BECCD20-65D3-4D9D-BC39-39662822A6BB}" srcOrd="2" destOrd="0" parTransId="{22BF2136-2D8A-4039-8C2F-AF59DFFF1E38}" sibTransId="{85E661ED-7CEE-4FE3-B1F0-6E59160F890E}"/>
    <dgm:cxn modelId="{A5C3E607-F2DA-4320-9531-F579AEB08BB1}" type="presOf" srcId="{8E6025B5-9756-47BC-A225-F187D2B8ED0E}" destId="{92E15EC2-3A66-437E-8081-B37C53418BD3}" srcOrd="0" destOrd="4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2" destOrd="0" parTransId="{7E31A27D-E114-422C-A3D6-E98A81545604}" sibTransId="{41D100C3-E103-4659-BE56-FACB635D4335}"/>
    <dgm:cxn modelId="{FC0C681C-402F-408C-AEB1-F4BEAF86CC5B}" type="presOf" srcId="{0ADFCE37-A90C-44E3-B111-43502626A5E0}" destId="{92E15EC2-3A66-437E-8081-B37C53418BD3}" srcOrd="0" destOrd="3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80BBE238-C539-4EC8-B01D-999E8737F695}" srcId="{D86D676A-2522-476C-91A7-703FC23F9727}" destId="{83361CA0-12C9-43B1-A706-D4F37CAE5681}" srcOrd="10" destOrd="0" parTransId="{450F373A-3D85-4D2A-A3E4-25CD9ACABEDA}" sibTransId="{46FE5E1F-670E-4D52-9B44-2DF245757532}"/>
    <dgm:cxn modelId="{0BD3F341-03BD-49E5-B68C-193CF0941B97}" type="presOf" srcId="{B583C9EF-3840-4068-BB78-1A7947641AED}" destId="{92E15EC2-3A66-437E-8081-B37C53418BD3}" srcOrd="0" destOrd="7" presId="urn:microsoft.com/office/officeart/2005/8/layout/vList2"/>
    <dgm:cxn modelId="{37C65F47-60E9-42AA-B73B-AF90774ECCB7}" type="presOf" srcId="{04F2EB23-7969-4E7D-9E01-E94870BAD66C}" destId="{92E15EC2-3A66-437E-8081-B37C53418BD3}" srcOrd="0" destOrd="11" presId="urn:microsoft.com/office/officeart/2005/8/layout/vList2"/>
    <dgm:cxn modelId="{CAA92649-2766-4F9C-9B27-7C2AC5E6D3BE}" srcId="{D86D676A-2522-476C-91A7-703FC23F9727}" destId="{0ADFCE37-A90C-44E3-B111-43502626A5E0}" srcOrd="3" destOrd="0" parTransId="{C661A543-6D17-4C65-ABA0-5D226461ED60}" sibTransId="{3B902F64-A249-4B96-8D30-A7FF652727A4}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551D2B78-D8FB-4EAD-B83D-5E922A6D4F37}" srcId="{D86D676A-2522-476C-91A7-703FC23F9727}" destId="{EFF4A2E2-BC98-4006-BBF9-DC9ED5FFA43A}" srcOrd="6" destOrd="0" parTransId="{D12A7E86-C632-4099-8A81-3358DC3AE3BA}" sibTransId="{9D6F7CBA-1A9F-4CCF-8005-84D11B543C3C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D962CD7E-AD09-40C4-A65C-062559D62317}" srcId="{D86D676A-2522-476C-91A7-703FC23F9727}" destId="{A06DE15D-13D6-411E-A702-33B2EB92A341}" srcOrd="1" destOrd="0" parTransId="{89B7801C-94B0-475E-8010-B4E31AF54681}" sibTransId="{0302E102-5BA5-4981-89CA-070598AF039F}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25AB6EA1-38D8-4442-A0D9-FA2569DF77F4}" type="presOf" srcId="{6A3CE25A-785D-4F17-A5CB-D491FC419957}" destId="{92E15EC2-3A66-437E-8081-B37C53418BD3}" srcOrd="0" destOrd="8" presId="urn:microsoft.com/office/officeart/2005/8/layout/vList2"/>
    <dgm:cxn modelId="{5A1D4BA6-A03E-4C6E-9127-D2F7A57859EB}" srcId="{D86D676A-2522-476C-91A7-703FC23F9727}" destId="{10BDE159-E25A-4980-A3E0-0A6801CC2FE8}" srcOrd="9" destOrd="0" parTransId="{CF5F39BE-59EF-44D4-947D-E879315D87EE}" sibTransId="{F8973BC5-C68B-4C27-81C2-628F9E70BF91}"/>
    <dgm:cxn modelId="{5F45ABA8-D161-4D3A-9FE4-2187ECEB2AD0}" srcId="{D86D676A-2522-476C-91A7-703FC23F9727}" destId="{04F2EB23-7969-4E7D-9E01-E94870BAD66C}" srcOrd="11" destOrd="0" parTransId="{F89915B6-C70B-49FB-B445-2F796D4A2D16}" sibTransId="{191008FD-68FD-4302-8381-716D6B165345}"/>
    <dgm:cxn modelId="{B2B9F3B2-A6D4-408F-AB01-0B7866EAB12C}" srcId="{D86D676A-2522-476C-91A7-703FC23F9727}" destId="{8E6025B5-9756-47BC-A225-F187D2B8ED0E}" srcOrd="4" destOrd="0" parTransId="{147436AB-2859-48D3-9AB3-42EFD7E389A1}" sibTransId="{F250C010-83F5-45B0-A439-9FE5DD1689C2}"/>
    <dgm:cxn modelId="{BE4EF9B3-874D-4B5F-8E64-6A291A02F8C6}" srcId="{D86D676A-2522-476C-91A7-703FC23F9727}" destId="{465735C0-9408-4867-A03F-C1EA5F45CA03}" srcOrd="5" destOrd="0" parTransId="{38A488E1-91F4-49DA-8F91-ACAE9B6F3A05}" sibTransId="{48E5E2C5-B45A-458F-B574-D3E1FC10D5CC}"/>
    <dgm:cxn modelId="{3DCF68C1-F022-48C5-A60E-D635ABC88026}" type="presOf" srcId="{EFF4A2E2-BC98-4006-BBF9-DC9ED5FFA43A}" destId="{92E15EC2-3A66-437E-8081-B37C53418BD3}" srcOrd="0" destOrd="6" presId="urn:microsoft.com/office/officeart/2005/8/layout/vList2"/>
    <dgm:cxn modelId="{3286FFC7-E8E0-414C-BDAC-0A86DA4F88A8}" srcId="{D86D676A-2522-476C-91A7-703FC23F9727}" destId="{6A3CE25A-785D-4F17-A5CB-D491FC419957}" srcOrd="8" destOrd="0" parTransId="{21175AE3-5078-4508-A536-6C600ED08770}" sibTransId="{C2D50871-18E5-40E1-B8CB-F4039BF0F187}"/>
    <dgm:cxn modelId="{72085CD4-5C44-4317-9CF3-DB9F1301A5B6}" type="presOf" srcId="{A06DE15D-13D6-411E-A702-33B2EB92A341}" destId="{92E15EC2-3A66-437E-8081-B37C53418BD3}" srcOrd="0" destOrd="1" presId="urn:microsoft.com/office/officeart/2005/8/layout/vList2"/>
    <dgm:cxn modelId="{738AB0D9-8597-42CE-9F6D-6F7616271351}" type="presOf" srcId="{0BECCD20-65D3-4D9D-BC39-39662822A6BB}" destId="{92E15EC2-3A66-437E-8081-B37C53418BD3}" srcOrd="0" destOrd="2" presId="urn:microsoft.com/office/officeart/2005/8/layout/vList2"/>
    <dgm:cxn modelId="{FF0E70E5-3485-4202-B3E8-A1404FC72914}" srcId="{D86D676A-2522-476C-91A7-703FC23F9727}" destId="{B583C9EF-3840-4068-BB78-1A7947641AED}" srcOrd="7" destOrd="0" parTransId="{9B051D2E-06BD-4A7D-A816-A2B2620D6C0D}" sibTransId="{EB107AC4-544E-4E7C-BBD7-45E1B2AE1ADF}"/>
    <dgm:cxn modelId="{4101CFEC-3361-4403-AC05-49E04BE97589}" type="presOf" srcId="{10BDE159-E25A-4980-A3E0-0A6801CC2FE8}" destId="{92E15EC2-3A66-437E-8081-B37C53418BD3}" srcOrd="0" destOrd="9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8D4319FF-404A-468B-943A-9071034B2349}" type="presOf" srcId="{465735C0-9408-4867-A03F-C1EA5F45CA03}" destId="{92E15EC2-3A66-437E-8081-B37C53418BD3}" srcOrd="0" destOrd="5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Business development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/>
            <a:t>Divide participants into groups of 4 people.</a:t>
          </a:r>
          <a:r>
            <a:rPr lang="en-US"/>
            <a:t> Each group will work collaboratively to develop a business idea.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61D6C8C9-B2A5-461B-85B6-6E4A7DF35FBC}">
      <dgm:prSet/>
      <dgm:spPr/>
      <dgm:t>
        <a:bodyPr/>
        <a:lstStyle/>
        <a:p>
          <a:r>
            <a:rPr lang="en-US" b="1"/>
            <a:t>Select 3 industries or sectors</a:t>
          </a:r>
          <a:r>
            <a:rPr lang="en-US"/>
            <a:t> using the Yellow Pages or any similar directory. The goal is to combine these sectors creatively to generate a unique business concept.</a:t>
          </a:r>
        </a:p>
      </dgm:t>
    </dgm:pt>
    <dgm:pt modelId="{E4088CFC-086D-456B-AA73-5652E79AD108}" type="parTrans" cxnId="{C2F9A4FB-2A43-4564-BC24-D357B709BF20}">
      <dgm:prSet/>
      <dgm:spPr/>
      <dgm:t>
        <a:bodyPr/>
        <a:lstStyle/>
        <a:p>
          <a:endParaRPr lang="en-US"/>
        </a:p>
      </dgm:t>
    </dgm:pt>
    <dgm:pt modelId="{D98513AE-E99D-43C7-9A9A-C33C24CB9A27}" type="sibTrans" cxnId="{C2F9A4FB-2A43-4564-BC24-D357B709BF20}">
      <dgm:prSet/>
      <dgm:spPr/>
      <dgm:t>
        <a:bodyPr/>
        <a:lstStyle/>
        <a:p>
          <a:endParaRPr lang="en-US"/>
        </a:p>
      </dgm:t>
    </dgm:pt>
    <dgm:pt modelId="{E701ECEA-922F-4458-BD7C-488535FCCEEE}">
      <dgm:prSet/>
      <dgm:spPr/>
      <dgm:t>
        <a:bodyPr/>
        <a:lstStyle/>
        <a:p>
          <a:r>
            <a:rPr lang="en-US" b="1"/>
            <a:t>Brainstorming session</a:t>
          </a:r>
          <a:r>
            <a:rPr lang="en-US"/>
            <a:t>: Groups will discuss and come up with a detailed business idea that connects the chosen industries. The idea should address a specific problem, highlight its uniqueness, and show potential for scalability.</a:t>
          </a:r>
        </a:p>
      </dgm:t>
    </dgm:pt>
    <dgm:pt modelId="{FFD388B1-0ED0-4D6A-A9D8-37D7E036F2F2}" type="parTrans" cxnId="{4C82BF31-DF76-4EA7-86B6-F7B7143BE284}">
      <dgm:prSet/>
      <dgm:spPr/>
      <dgm:t>
        <a:bodyPr/>
        <a:lstStyle/>
        <a:p>
          <a:endParaRPr lang="en-US"/>
        </a:p>
      </dgm:t>
    </dgm:pt>
    <dgm:pt modelId="{21BF4645-147B-481C-8182-0E29C96FF5B4}" type="sibTrans" cxnId="{4C82BF31-DF76-4EA7-86B6-F7B7143BE284}">
      <dgm:prSet/>
      <dgm:spPr/>
      <dgm:t>
        <a:bodyPr/>
        <a:lstStyle/>
        <a:p>
          <a:endParaRPr lang="en-US"/>
        </a:p>
      </dgm:t>
    </dgm:pt>
    <dgm:pt modelId="{899CC0B3-1882-43D9-8D68-BB35043DDBBF}">
      <dgm:prSet/>
      <dgm:spPr/>
      <dgm:t>
        <a:bodyPr/>
        <a:lstStyle/>
        <a:p>
          <a:r>
            <a:rPr lang="en-US" b="1" dirty="0"/>
            <a:t>Prepare a presentation</a:t>
          </a:r>
          <a:r>
            <a:rPr lang="en-US" dirty="0"/>
            <a:t>: Each group will have 5 minutes to pitch their idea. The presentation should include:</a:t>
          </a:r>
        </a:p>
      </dgm:t>
    </dgm:pt>
    <dgm:pt modelId="{AA0CBF51-E2DC-4B82-B2C1-A5798DE30769}" type="parTrans" cxnId="{9332FF29-8B8F-40FB-AE6B-D99DD9035D54}">
      <dgm:prSet/>
      <dgm:spPr/>
      <dgm:t>
        <a:bodyPr/>
        <a:lstStyle/>
        <a:p>
          <a:endParaRPr lang="en-US"/>
        </a:p>
      </dgm:t>
    </dgm:pt>
    <dgm:pt modelId="{7C8C9EA2-CDA4-4D49-8072-0B189BD3386E}" type="sibTrans" cxnId="{9332FF29-8B8F-40FB-AE6B-D99DD9035D54}">
      <dgm:prSet/>
      <dgm:spPr/>
      <dgm:t>
        <a:bodyPr/>
        <a:lstStyle/>
        <a:p>
          <a:endParaRPr lang="en-US"/>
        </a:p>
      </dgm:t>
    </dgm:pt>
    <dgm:pt modelId="{68AFC792-C1BE-4DCE-ACE2-DED9865FBC8E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The chosen industries/sectors</a:t>
          </a:r>
        </a:p>
      </dgm:t>
    </dgm:pt>
    <dgm:pt modelId="{A13023D4-9F08-4556-A587-F635F70278DB}" type="parTrans" cxnId="{132684C6-73A6-47CD-90E9-384449F43BF3}">
      <dgm:prSet/>
      <dgm:spPr/>
      <dgm:t>
        <a:bodyPr/>
        <a:lstStyle/>
        <a:p>
          <a:endParaRPr lang="en-US"/>
        </a:p>
      </dgm:t>
    </dgm:pt>
    <dgm:pt modelId="{2019F928-9D59-4CAB-BCF8-4C7E8AE0651E}" type="sibTrans" cxnId="{132684C6-73A6-47CD-90E9-384449F43BF3}">
      <dgm:prSet/>
      <dgm:spPr/>
      <dgm:t>
        <a:bodyPr/>
        <a:lstStyle/>
        <a:p>
          <a:endParaRPr lang="en-US"/>
        </a:p>
      </dgm:t>
    </dgm:pt>
    <dgm:pt modelId="{AA429727-8E95-4D38-B01D-A04F00A24DE8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The business idea</a:t>
          </a:r>
        </a:p>
      </dgm:t>
    </dgm:pt>
    <dgm:pt modelId="{82E4BDE6-A602-45D9-8C55-5F34949F0E12}" type="parTrans" cxnId="{E505EB34-FA7D-4ED1-9D5F-4CC6DC5B0271}">
      <dgm:prSet/>
      <dgm:spPr/>
      <dgm:t>
        <a:bodyPr/>
        <a:lstStyle/>
        <a:p>
          <a:endParaRPr lang="en-US"/>
        </a:p>
      </dgm:t>
    </dgm:pt>
    <dgm:pt modelId="{176533A7-9BC8-492C-B547-BDAAAD83C3F2}" type="sibTrans" cxnId="{E505EB34-FA7D-4ED1-9D5F-4CC6DC5B0271}">
      <dgm:prSet/>
      <dgm:spPr/>
      <dgm:t>
        <a:bodyPr/>
        <a:lstStyle/>
        <a:p>
          <a:endParaRPr lang="en-US"/>
        </a:p>
      </dgm:t>
    </dgm:pt>
    <dgm:pt modelId="{CE7E700E-D722-4B6B-8FE4-62224D6CFD90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/>
            <a:t>The problem it solves</a:t>
          </a:r>
        </a:p>
      </dgm:t>
    </dgm:pt>
    <dgm:pt modelId="{256009A7-7CA4-48A9-91BD-9A75FB737910}" type="parTrans" cxnId="{2DD1D09C-F086-41B1-B8C7-8D9FEDFC5D51}">
      <dgm:prSet/>
      <dgm:spPr/>
      <dgm:t>
        <a:bodyPr/>
        <a:lstStyle/>
        <a:p>
          <a:endParaRPr lang="en-US"/>
        </a:p>
      </dgm:t>
    </dgm:pt>
    <dgm:pt modelId="{88E35165-5E46-4A03-A357-981F7B31696E}" type="sibTrans" cxnId="{2DD1D09C-F086-41B1-B8C7-8D9FEDFC5D51}">
      <dgm:prSet/>
      <dgm:spPr/>
      <dgm:t>
        <a:bodyPr/>
        <a:lstStyle/>
        <a:p>
          <a:endParaRPr lang="en-US"/>
        </a:p>
      </dgm:t>
    </dgm:pt>
    <dgm:pt modelId="{114F1D6C-3CC7-42CF-B768-F89EC1973986}">
      <dgm:prSet/>
      <dgm:spPr/>
      <dgm:t>
        <a:bodyPr/>
        <a:lstStyle/>
        <a:p>
          <a:pPr>
            <a:buFont typeface="Wingdings" panose="05000000000000000000" pitchFamily="2" charset="2"/>
            <a:buChar char="ü"/>
          </a:pPr>
          <a:r>
            <a:rPr lang="en-US" dirty="0"/>
            <a:t>Its target audience and market potential</a:t>
          </a:r>
        </a:p>
      </dgm:t>
    </dgm:pt>
    <dgm:pt modelId="{8A908E97-CB05-4F8A-BA8D-6EC714530761}" type="parTrans" cxnId="{776A51B4-647A-4119-82E7-C920F4F3EF01}">
      <dgm:prSet/>
      <dgm:spPr/>
      <dgm:t>
        <a:bodyPr/>
        <a:lstStyle/>
        <a:p>
          <a:endParaRPr lang="en-US"/>
        </a:p>
      </dgm:t>
    </dgm:pt>
    <dgm:pt modelId="{FB34CF64-C9D5-4F6F-B6A1-379EFA845667}" type="sibTrans" cxnId="{776A51B4-647A-4119-82E7-C920F4F3EF01}">
      <dgm:prSet/>
      <dgm:spPr/>
      <dgm:t>
        <a:bodyPr/>
        <a:lstStyle/>
        <a:p>
          <a:endParaRPr lang="en-US"/>
        </a:p>
      </dgm:t>
    </dgm:pt>
    <dgm:pt modelId="{7E1617A9-A9D9-4EAB-B950-BE06763952A3}">
      <dgm:prSet/>
      <dgm:spPr/>
      <dgm:t>
        <a:bodyPr/>
        <a:lstStyle/>
        <a:p>
          <a:r>
            <a:rPr lang="en-US" b="1" dirty="0"/>
            <a:t>Group discussion</a:t>
          </a:r>
          <a:r>
            <a:rPr lang="en-US" dirty="0"/>
            <a:t>: After all groups present, there will be a discussion to evaluate the ideas based on creativity, feasibility, and impact. Constructive feedback will be shared with each group.</a:t>
          </a:r>
        </a:p>
      </dgm:t>
    </dgm:pt>
    <dgm:pt modelId="{AE9C294D-AD49-4E46-830E-755647A1487B}" type="parTrans" cxnId="{2B3CC2C2-753E-4667-BB00-493FDA31495A}">
      <dgm:prSet/>
      <dgm:spPr/>
      <dgm:t>
        <a:bodyPr/>
        <a:lstStyle/>
        <a:p>
          <a:endParaRPr lang="en-US"/>
        </a:p>
      </dgm:t>
    </dgm:pt>
    <dgm:pt modelId="{BB056D6E-D020-45E9-89E5-16D0F87BC30A}" type="sibTrans" cxnId="{2B3CC2C2-753E-4667-BB00-493FDA31495A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EC0A6405-33C9-4061-8ABC-F6BE47111A19}" type="presOf" srcId="{E701ECEA-922F-4458-BD7C-488535FCCEEE}" destId="{92E15EC2-3A66-437E-8081-B37C53418BD3}" srcOrd="0" destOrd="2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5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9332FF29-8B8F-40FB-AE6B-D99DD9035D54}" srcId="{D86D676A-2522-476C-91A7-703FC23F9727}" destId="{899CC0B3-1882-43D9-8D68-BB35043DDBBF}" srcOrd="3" destOrd="0" parTransId="{AA0CBF51-E2DC-4B82-B2C1-A5798DE30769}" sibTransId="{7C8C9EA2-CDA4-4D49-8072-0B189BD3386E}"/>
    <dgm:cxn modelId="{BB51EB2F-35B5-4290-BBF0-967852D18656}" type="presOf" srcId="{CE7E700E-D722-4B6B-8FE4-62224D6CFD90}" destId="{92E15EC2-3A66-437E-8081-B37C53418BD3}" srcOrd="0" destOrd="6" presId="urn:microsoft.com/office/officeart/2005/8/layout/vList2"/>
    <dgm:cxn modelId="{4C82BF31-DF76-4EA7-86B6-F7B7143BE284}" srcId="{D86D676A-2522-476C-91A7-703FC23F9727}" destId="{E701ECEA-922F-4458-BD7C-488535FCCEEE}" srcOrd="2" destOrd="0" parTransId="{FFD388B1-0ED0-4D6A-A9D8-37D7E036F2F2}" sibTransId="{21BF4645-147B-481C-8182-0E29C96FF5B4}"/>
    <dgm:cxn modelId="{E505EB34-FA7D-4ED1-9D5F-4CC6DC5B0271}" srcId="{899CC0B3-1882-43D9-8D68-BB35043DDBBF}" destId="{AA429727-8E95-4D38-B01D-A04F00A24DE8}" srcOrd="1" destOrd="0" parTransId="{82E4BDE6-A602-45D9-8C55-5F34949F0E12}" sibTransId="{176533A7-9BC8-492C-B547-BDAAAD83C3F2}"/>
    <dgm:cxn modelId="{2C5C6847-87E4-401D-82E8-44E53DB87040}" type="presOf" srcId="{61D6C8C9-B2A5-461B-85B6-6E4A7DF35FBC}" destId="{92E15EC2-3A66-437E-8081-B37C53418BD3}" srcOrd="0" destOrd="1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93A31B59-DDD5-4873-89B2-6BBC5E404F21}" type="presOf" srcId="{7E1617A9-A9D9-4EAB-B950-BE06763952A3}" destId="{92E15EC2-3A66-437E-8081-B37C53418BD3}" srcOrd="0" destOrd="8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F7B19285-ADB8-41F2-96BD-2518666C99AF}" type="presOf" srcId="{899CC0B3-1882-43D9-8D68-BB35043DDBBF}" destId="{92E15EC2-3A66-437E-8081-B37C53418BD3}" srcOrd="0" destOrd="3" presId="urn:microsoft.com/office/officeart/2005/8/layout/vList2"/>
    <dgm:cxn modelId="{5589D085-D389-4858-AABA-FC5AA3EF0004}" type="presOf" srcId="{E685923F-AF5F-43A1-9614-C558E5679314}" destId="{92E15EC2-3A66-437E-8081-B37C53418BD3}" srcOrd="0" destOrd="9" presId="urn:microsoft.com/office/officeart/2005/8/layout/vList2"/>
    <dgm:cxn modelId="{2DD1D09C-F086-41B1-B8C7-8D9FEDFC5D51}" srcId="{899CC0B3-1882-43D9-8D68-BB35043DDBBF}" destId="{CE7E700E-D722-4B6B-8FE4-62224D6CFD90}" srcOrd="2" destOrd="0" parTransId="{256009A7-7CA4-48A9-91BD-9A75FB737910}" sibTransId="{88E35165-5E46-4A03-A357-981F7B31696E}"/>
    <dgm:cxn modelId="{E7AE1EA8-BAF6-49A0-9453-3FC54B5AF219}" type="presOf" srcId="{68AFC792-C1BE-4DCE-ACE2-DED9865FBC8E}" destId="{92E15EC2-3A66-437E-8081-B37C53418BD3}" srcOrd="0" destOrd="4" presId="urn:microsoft.com/office/officeart/2005/8/layout/vList2"/>
    <dgm:cxn modelId="{776A51B4-647A-4119-82E7-C920F4F3EF01}" srcId="{899CC0B3-1882-43D9-8D68-BB35043DDBBF}" destId="{114F1D6C-3CC7-42CF-B768-F89EC1973986}" srcOrd="3" destOrd="0" parTransId="{8A908E97-CB05-4F8A-BA8D-6EC714530761}" sibTransId="{FB34CF64-C9D5-4F6F-B6A1-379EFA845667}"/>
    <dgm:cxn modelId="{2B3CC2C2-753E-4667-BB00-493FDA31495A}" srcId="{D86D676A-2522-476C-91A7-703FC23F9727}" destId="{7E1617A9-A9D9-4EAB-B950-BE06763952A3}" srcOrd="4" destOrd="0" parTransId="{AE9C294D-AD49-4E46-830E-755647A1487B}" sibTransId="{BB056D6E-D020-45E9-89E5-16D0F87BC30A}"/>
    <dgm:cxn modelId="{FB765FC6-C733-4D8C-B33E-367AC2319428}" type="presOf" srcId="{114F1D6C-3CC7-42CF-B768-F89EC1973986}" destId="{92E15EC2-3A66-437E-8081-B37C53418BD3}" srcOrd="0" destOrd="7" presId="urn:microsoft.com/office/officeart/2005/8/layout/vList2"/>
    <dgm:cxn modelId="{132684C6-73A6-47CD-90E9-384449F43BF3}" srcId="{899CC0B3-1882-43D9-8D68-BB35043DDBBF}" destId="{68AFC792-C1BE-4DCE-ACE2-DED9865FBC8E}" srcOrd="0" destOrd="0" parTransId="{A13023D4-9F08-4556-A587-F635F70278DB}" sibTransId="{2019F928-9D59-4CAB-BCF8-4C7E8AE0651E}"/>
    <dgm:cxn modelId="{9FA324F4-25EF-420E-BA96-949BD93780FB}" type="presOf" srcId="{AA429727-8E95-4D38-B01D-A04F00A24DE8}" destId="{92E15EC2-3A66-437E-8081-B37C53418BD3}" srcOrd="0" destOrd="5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C2F9A4FB-2A43-4564-BC24-D357B709BF20}" srcId="{D86D676A-2522-476C-91A7-703FC23F9727}" destId="{61D6C8C9-B2A5-461B-85B6-6E4A7DF35FBC}" srcOrd="1" destOrd="0" parTransId="{E4088CFC-086D-456B-AA73-5652E79AD108}" sibTransId="{D98513AE-E99D-43C7-9A9A-C33C24CB9A27}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b="1" dirty="0"/>
            <a:t>How to make Money</a:t>
          </a:r>
          <a:endParaRPr lang="en-US" dirty="0"/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r>
            <a:rPr lang="en-US" b="1" dirty="0"/>
            <a:t>What are the strengths of the company?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B81BED1E-5163-4981-A45E-9EA85D45FD1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Identify unique advantages such as expertise, innovation, resources, or market position.</a:t>
          </a:r>
        </a:p>
      </dgm:t>
    </dgm:pt>
    <dgm:pt modelId="{B62E98A4-F9CE-4A11-A429-88FF15CC9A37}" type="parTrans" cxnId="{6325FD5D-A997-4B7B-83DB-B7EB97D03DC1}">
      <dgm:prSet/>
      <dgm:spPr/>
      <dgm:t>
        <a:bodyPr/>
        <a:lstStyle/>
        <a:p>
          <a:endParaRPr lang="en-US"/>
        </a:p>
      </dgm:t>
    </dgm:pt>
    <dgm:pt modelId="{632C3D63-2028-4E1A-BDC0-060E11B0AC69}" type="sibTrans" cxnId="{6325FD5D-A997-4B7B-83DB-B7EB97D03DC1}">
      <dgm:prSet/>
      <dgm:spPr/>
      <dgm:t>
        <a:bodyPr/>
        <a:lstStyle/>
        <a:p>
          <a:endParaRPr lang="en-US"/>
        </a:p>
      </dgm:t>
    </dgm:pt>
    <dgm:pt modelId="{D9D27003-A305-4047-A557-0951BCEB1898}">
      <dgm:prSet/>
      <dgm:spPr/>
      <dgm:t>
        <a:bodyPr/>
        <a:lstStyle/>
        <a:p>
          <a:r>
            <a:rPr lang="en-US" b="1"/>
            <a:t>Profitability</a:t>
          </a:r>
          <a:r>
            <a:rPr lang="en-US"/>
            <a:t>:</a:t>
          </a:r>
        </a:p>
      </dgm:t>
    </dgm:pt>
    <dgm:pt modelId="{923890A8-4B4B-4E8C-93F9-E5FBE06C8EBA}" type="parTrans" cxnId="{EEA72B37-F45F-4D3B-B17A-A20B90E23ED5}">
      <dgm:prSet/>
      <dgm:spPr/>
      <dgm:t>
        <a:bodyPr/>
        <a:lstStyle/>
        <a:p>
          <a:endParaRPr lang="en-US"/>
        </a:p>
      </dgm:t>
    </dgm:pt>
    <dgm:pt modelId="{B47F4430-5B78-4A1B-B548-F4D43FB0C3F0}" type="sibTrans" cxnId="{EEA72B37-F45F-4D3B-B17A-A20B90E23ED5}">
      <dgm:prSet/>
      <dgm:spPr/>
      <dgm:t>
        <a:bodyPr/>
        <a:lstStyle/>
        <a:p>
          <a:endParaRPr lang="en-US"/>
        </a:p>
      </dgm:t>
    </dgm:pt>
    <dgm:pt modelId="{8718708C-03B0-4554-8244-624447FEA34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Ensure the business model is sustainable and focused on generating consistent revenue and profits.</a:t>
          </a:r>
        </a:p>
      </dgm:t>
    </dgm:pt>
    <dgm:pt modelId="{5F158F00-DF60-4CB5-861D-A1A624E94C95}" type="parTrans" cxnId="{8E8AB8A6-2C41-40A0-A4CF-6E0FA05879CF}">
      <dgm:prSet/>
      <dgm:spPr/>
      <dgm:t>
        <a:bodyPr/>
        <a:lstStyle/>
        <a:p>
          <a:endParaRPr lang="en-US"/>
        </a:p>
      </dgm:t>
    </dgm:pt>
    <dgm:pt modelId="{F21FDE13-875D-4018-B7B2-548E004C651A}" type="sibTrans" cxnId="{8E8AB8A6-2C41-40A0-A4CF-6E0FA05879CF}">
      <dgm:prSet/>
      <dgm:spPr/>
      <dgm:t>
        <a:bodyPr/>
        <a:lstStyle/>
        <a:p>
          <a:endParaRPr lang="en-US"/>
        </a:p>
      </dgm:t>
    </dgm:pt>
    <dgm:pt modelId="{355D2662-8195-44D3-AAA3-AAF72B44CABE}">
      <dgm:prSet/>
      <dgm:spPr/>
      <dgm:t>
        <a:bodyPr/>
        <a:lstStyle/>
        <a:p>
          <a:r>
            <a:rPr lang="en-US" b="1"/>
            <a:t>Products/Services</a:t>
          </a:r>
          <a:r>
            <a:rPr lang="en-US"/>
            <a:t>:</a:t>
          </a:r>
        </a:p>
      </dgm:t>
    </dgm:pt>
    <dgm:pt modelId="{8871BBA1-FFAE-45A2-9349-25BE12F8C971}" type="parTrans" cxnId="{D999AA5D-9DE6-49B6-8CEF-1E029F508CF3}">
      <dgm:prSet/>
      <dgm:spPr/>
      <dgm:t>
        <a:bodyPr/>
        <a:lstStyle/>
        <a:p>
          <a:endParaRPr lang="en-US"/>
        </a:p>
      </dgm:t>
    </dgm:pt>
    <dgm:pt modelId="{DD6386FF-ED5B-4945-830D-70953CEE23B5}" type="sibTrans" cxnId="{D999AA5D-9DE6-49B6-8CEF-1E029F508CF3}">
      <dgm:prSet/>
      <dgm:spPr/>
      <dgm:t>
        <a:bodyPr/>
        <a:lstStyle/>
        <a:p>
          <a:endParaRPr lang="en-US"/>
        </a:p>
      </dgm:t>
    </dgm:pt>
    <dgm:pt modelId="{EC6BAAF1-2E9D-4772-9A01-136546B6F6C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Offer high-quality, innovative, or niche products/services that meet customer needs effectively.</a:t>
          </a:r>
        </a:p>
      </dgm:t>
    </dgm:pt>
    <dgm:pt modelId="{FBDE45F1-ED0E-4474-8B2F-8DE0A07B855F}" type="parTrans" cxnId="{4FB0262A-7891-4BF5-982C-5E76BED96904}">
      <dgm:prSet/>
      <dgm:spPr/>
      <dgm:t>
        <a:bodyPr/>
        <a:lstStyle/>
        <a:p>
          <a:endParaRPr lang="en-US"/>
        </a:p>
      </dgm:t>
    </dgm:pt>
    <dgm:pt modelId="{B33F5446-874F-4B56-A52F-514371EA078F}" type="sibTrans" cxnId="{4FB0262A-7891-4BF5-982C-5E76BED96904}">
      <dgm:prSet/>
      <dgm:spPr/>
      <dgm:t>
        <a:bodyPr/>
        <a:lstStyle/>
        <a:p>
          <a:endParaRPr lang="en-US"/>
        </a:p>
      </dgm:t>
    </dgm:pt>
    <dgm:pt modelId="{E047D75F-4DA2-4F25-804D-7BFCC759F666}">
      <dgm:prSet/>
      <dgm:spPr/>
      <dgm:t>
        <a:bodyPr/>
        <a:lstStyle/>
        <a:p>
          <a:r>
            <a:rPr lang="en-US" b="1"/>
            <a:t>Customers &amp; Customer Orientation</a:t>
          </a:r>
          <a:r>
            <a:rPr lang="en-US"/>
            <a:t>:</a:t>
          </a:r>
        </a:p>
      </dgm:t>
    </dgm:pt>
    <dgm:pt modelId="{F305559D-119F-4B63-9DA6-8D088BA90140}" type="parTrans" cxnId="{309BBB3D-07B2-4E87-9FC9-08C8B097F767}">
      <dgm:prSet/>
      <dgm:spPr/>
      <dgm:t>
        <a:bodyPr/>
        <a:lstStyle/>
        <a:p>
          <a:endParaRPr lang="en-US"/>
        </a:p>
      </dgm:t>
    </dgm:pt>
    <dgm:pt modelId="{A141FBC4-1E9C-4CF7-BC4F-3ACDB71B40EA}" type="sibTrans" cxnId="{309BBB3D-07B2-4E87-9FC9-08C8B097F767}">
      <dgm:prSet/>
      <dgm:spPr/>
      <dgm:t>
        <a:bodyPr/>
        <a:lstStyle/>
        <a:p>
          <a:endParaRPr lang="en-US"/>
        </a:p>
      </dgm:t>
    </dgm:pt>
    <dgm:pt modelId="{649A1677-5BB6-4871-ADD8-965D4620786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Understand the target audience and prioritize customer satisfaction and loyalty through excellent service and engagement.</a:t>
          </a:r>
        </a:p>
      </dgm:t>
    </dgm:pt>
    <dgm:pt modelId="{A81F3839-9C46-4886-BE01-6A6178F465B1}" type="parTrans" cxnId="{72C42689-9FDB-459A-8597-67A0223B2991}">
      <dgm:prSet/>
      <dgm:spPr/>
      <dgm:t>
        <a:bodyPr/>
        <a:lstStyle/>
        <a:p>
          <a:endParaRPr lang="en-US"/>
        </a:p>
      </dgm:t>
    </dgm:pt>
    <dgm:pt modelId="{7BBD1596-7D0A-4958-A8AD-072D27EA9202}" type="sibTrans" cxnId="{72C42689-9FDB-459A-8597-67A0223B2991}">
      <dgm:prSet/>
      <dgm:spPr/>
      <dgm:t>
        <a:bodyPr/>
        <a:lstStyle/>
        <a:p>
          <a:endParaRPr lang="en-US"/>
        </a:p>
      </dgm:t>
    </dgm:pt>
    <dgm:pt modelId="{46966BEE-0892-42DD-81A6-CA1CD1A3C687}">
      <dgm:prSet/>
      <dgm:spPr/>
      <dgm:t>
        <a:bodyPr/>
        <a:lstStyle/>
        <a:p>
          <a:r>
            <a:rPr lang="en-US" b="1"/>
            <a:t>Operative Decisions</a:t>
          </a:r>
          <a:r>
            <a:rPr lang="en-US"/>
            <a:t>:</a:t>
          </a:r>
        </a:p>
      </dgm:t>
    </dgm:pt>
    <dgm:pt modelId="{770F74A3-49B5-4A67-BD47-6460169E2B1B}" type="parTrans" cxnId="{E590DC23-6EF0-406B-AAAD-93358EEB352B}">
      <dgm:prSet/>
      <dgm:spPr/>
      <dgm:t>
        <a:bodyPr/>
        <a:lstStyle/>
        <a:p>
          <a:endParaRPr lang="en-US"/>
        </a:p>
      </dgm:t>
    </dgm:pt>
    <dgm:pt modelId="{F2FABBB5-6D37-495F-825A-9A282D530FEE}" type="sibTrans" cxnId="{E590DC23-6EF0-406B-AAAD-93358EEB352B}">
      <dgm:prSet/>
      <dgm:spPr/>
      <dgm:t>
        <a:bodyPr/>
        <a:lstStyle/>
        <a:p>
          <a:endParaRPr lang="en-US"/>
        </a:p>
      </dgm:t>
    </dgm:pt>
    <dgm:pt modelId="{BDFCD170-B9E0-4AF0-87EC-658FA9144F2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Make strategic operational choices that optimize efficiency, reduce costs, and improve delivery of products/services.</a:t>
          </a:r>
        </a:p>
      </dgm:t>
    </dgm:pt>
    <dgm:pt modelId="{68250E17-09FA-4AEC-9F03-49606365E715}" type="parTrans" cxnId="{CAFBE528-9CC6-40A8-B98B-B8E990610B10}">
      <dgm:prSet/>
      <dgm:spPr/>
      <dgm:t>
        <a:bodyPr/>
        <a:lstStyle/>
        <a:p>
          <a:endParaRPr lang="en-US"/>
        </a:p>
      </dgm:t>
    </dgm:pt>
    <dgm:pt modelId="{A55673F8-6852-4C79-86C4-832E41B047D9}" type="sibTrans" cxnId="{CAFBE528-9CC6-40A8-B98B-B8E990610B10}">
      <dgm:prSet/>
      <dgm:spPr/>
      <dgm:t>
        <a:bodyPr/>
        <a:lstStyle/>
        <a:p>
          <a:endParaRPr lang="en-US"/>
        </a:p>
      </dgm:t>
    </dgm:pt>
    <dgm:pt modelId="{2098B0E0-E1DE-4641-80CF-395176C5AFBE}">
      <dgm:prSet/>
      <dgm:spPr/>
      <dgm:t>
        <a:bodyPr/>
        <a:lstStyle/>
        <a:p>
          <a:r>
            <a:rPr lang="en-US" b="1"/>
            <a:t>Alignment and Fit</a:t>
          </a:r>
          <a:r>
            <a:rPr lang="en-US"/>
            <a:t>:</a:t>
          </a:r>
        </a:p>
      </dgm:t>
    </dgm:pt>
    <dgm:pt modelId="{10955F7C-E731-4520-9B80-2B4C86D432BC}" type="parTrans" cxnId="{13246EDC-7E3C-4718-91A4-3A9469205990}">
      <dgm:prSet/>
      <dgm:spPr/>
      <dgm:t>
        <a:bodyPr/>
        <a:lstStyle/>
        <a:p>
          <a:endParaRPr lang="en-US"/>
        </a:p>
      </dgm:t>
    </dgm:pt>
    <dgm:pt modelId="{1BBB0685-717C-4177-8605-1FDBA3F0E58C}" type="sibTrans" cxnId="{13246EDC-7E3C-4718-91A4-3A9469205990}">
      <dgm:prSet/>
      <dgm:spPr/>
      <dgm:t>
        <a:bodyPr/>
        <a:lstStyle/>
        <a:p>
          <a:endParaRPr lang="en-US"/>
        </a:p>
      </dgm:t>
    </dgm:pt>
    <dgm:pt modelId="{4C7BF427-3408-413D-85D8-DF9328CD65F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Ensure there is a coherent fit between the company's strengths, profitability, products/services, customer focus, and operational decisions for seamless execution and success.</a:t>
          </a:r>
        </a:p>
      </dgm:t>
    </dgm:pt>
    <dgm:pt modelId="{4DBE9951-E2DE-4E82-ABDC-AA42D28100D4}" type="parTrans" cxnId="{48DDF86B-AF36-479C-B7D1-4AF1EA2A8B4E}">
      <dgm:prSet/>
      <dgm:spPr/>
      <dgm:t>
        <a:bodyPr/>
        <a:lstStyle/>
        <a:p>
          <a:endParaRPr lang="en-US"/>
        </a:p>
      </dgm:t>
    </dgm:pt>
    <dgm:pt modelId="{B06A2267-7A43-43FD-BD1F-4FF37479CE68}" type="sibTrans" cxnId="{48DDF86B-AF36-479C-B7D1-4AF1EA2A8B4E}">
      <dgm:prSet/>
      <dgm:spPr/>
      <dgm:t>
        <a:bodyPr/>
        <a:lstStyle/>
        <a:p>
          <a:endParaRPr lang="en-US"/>
        </a:p>
      </dgm:t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4B1C306-5CEB-4090-8C8B-EFB6E4470D3C}" type="presOf" srcId="{B81BED1E-5163-4981-A45E-9EA85D45FD15}" destId="{92E15EC2-3A66-437E-8081-B37C53418BD3}" srcOrd="0" destOrd="1" presId="urn:microsoft.com/office/officeart/2005/8/layout/vList2"/>
    <dgm:cxn modelId="{0532AB08-4BC8-41D9-9E9B-174A6FE1F5DE}" type="presOf" srcId="{EC6BAAF1-2E9D-4772-9A01-136546B6F6C9}" destId="{92E15EC2-3A66-437E-8081-B37C53418BD3}" srcOrd="0" destOrd="5" presId="urn:microsoft.com/office/officeart/2005/8/layout/vList2"/>
    <dgm:cxn modelId="{ECD2320E-7A06-4752-A7EE-11BD41595019}" type="presOf" srcId="{E047D75F-4DA2-4F25-804D-7BFCC759F666}" destId="{92E15EC2-3A66-437E-8081-B37C53418BD3}" srcOrd="0" destOrd="6" presId="urn:microsoft.com/office/officeart/2005/8/layout/vList2"/>
    <dgm:cxn modelId="{1F0BBB10-FAA7-414F-A1F5-C595EB82D8CB}" type="presOf" srcId="{649A1677-5BB6-4871-ADD8-965D46207861}" destId="{92E15EC2-3A66-437E-8081-B37C53418BD3}" srcOrd="0" destOrd="7" presId="urn:microsoft.com/office/officeart/2005/8/layout/vList2"/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12" destOrd="0" parTransId="{7E31A27D-E114-422C-A3D6-E98A81545604}" sibTransId="{41D100C3-E103-4659-BE56-FACB635D4335}"/>
    <dgm:cxn modelId="{551F791D-BD37-4EE1-AF87-501292DBBB8E}" type="presOf" srcId="{2098B0E0-E1DE-4641-80CF-395176C5AFBE}" destId="{92E15EC2-3A66-437E-8081-B37C53418BD3}" srcOrd="0" destOrd="10" presId="urn:microsoft.com/office/officeart/2005/8/layout/vList2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E590DC23-6EF0-406B-AAAD-93358EEB352B}" srcId="{D86D676A-2522-476C-91A7-703FC23F9727}" destId="{46966BEE-0892-42DD-81A6-CA1CD1A3C687}" srcOrd="8" destOrd="0" parTransId="{770F74A3-49B5-4A67-BD47-6460169E2B1B}" sibTransId="{F2FABBB5-6D37-495F-825A-9A282D530FEE}"/>
    <dgm:cxn modelId="{CAFBE528-9CC6-40A8-B98B-B8E990610B10}" srcId="{D86D676A-2522-476C-91A7-703FC23F9727}" destId="{BDFCD170-B9E0-4AF0-87EC-658FA9144F22}" srcOrd="9" destOrd="0" parTransId="{68250E17-09FA-4AEC-9F03-49606365E715}" sibTransId="{A55673F8-6852-4C79-86C4-832E41B047D9}"/>
    <dgm:cxn modelId="{4FB0262A-7891-4BF5-982C-5E76BED96904}" srcId="{D86D676A-2522-476C-91A7-703FC23F9727}" destId="{EC6BAAF1-2E9D-4772-9A01-136546B6F6C9}" srcOrd="5" destOrd="0" parTransId="{FBDE45F1-ED0E-4474-8B2F-8DE0A07B855F}" sibTransId="{B33F5446-874F-4B56-A52F-514371EA078F}"/>
    <dgm:cxn modelId="{EEA72B37-F45F-4D3B-B17A-A20B90E23ED5}" srcId="{D86D676A-2522-476C-91A7-703FC23F9727}" destId="{D9D27003-A305-4047-A557-0951BCEB1898}" srcOrd="2" destOrd="0" parTransId="{923890A8-4B4B-4E8C-93F9-E5FBE06C8EBA}" sibTransId="{B47F4430-5B78-4A1B-B548-F4D43FB0C3F0}"/>
    <dgm:cxn modelId="{309BBB3D-07B2-4E87-9FC9-08C8B097F767}" srcId="{D86D676A-2522-476C-91A7-703FC23F9727}" destId="{E047D75F-4DA2-4F25-804D-7BFCC759F666}" srcOrd="6" destOrd="0" parTransId="{F305559D-119F-4B63-9DA6-8D088BA90140}" sibTransId="{A141FBC4-1E9C-4CF7-BC4F-3ACDB71B40EA}"/>
    <dgm:cxn modelId="{A378FE3E-E55D-4F98-A9F4-93FD8CD31C94}" type="presOf" srcId="{D9D27003-A305-4047-A557-0951BCEB1898}" destId="{92E15EC2-3A66-437E-8081-B37C53418BD3}" srcOrd="0" destOrd="2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D999AA5D-9DE6-49B6-8CEF-1E029F508CF3}" srcId="{D86D676A-2522-476C-91A7-703FC23F9727}" destId="{355D2662-8195-44D3-AAA3-AAF72B44CABE}" srcOrd="4" destOrd="0" parTransId="{8871BBA1-FFAE-45A2-9349-25BE12F8C971}" sibTransId="{DD6386FF-ED5B-4945-830D-70953CEE23B5}"/>
    <dgm:cxn modelId="{6325FD5D-A997-4B7B-83DB-B7EB97D03DC1}" srcId="{D86D676A-2522-476C-91A7-703FC23F9727}" destId="{B81BED1E-5163-4981-A45E-9EA85D45FD15}" srcOrd="1" destOrd="0" parTransId="{B62E98A4-F9CE-4A11-A429-88FF15CC9A37}" sibTransId="{632C3D63-2028-4E1A-BDC0-060E11B0AC69}"/>
    <dgm:cxn modelId="{B1AF4B61-3014-4BEF-A7E8-7E7E364AAA27}" type="presOf" srcId="{46966BEE-0892-42DD-81A6-CA1CD1A3C687}" destId="{92E15EC2-3A66-437E-8081-B37C53418BD3}" srcOrd="0" destOrd="8" presId="urn:microsoft.com/office/officeart/2005/8/layout/vList2"/>
    <dgm:cxn modelId="{48DDF86B-AF36-479C-B7D1-4AF1EA2A8B4E}" srcId="{D86D676A-2522-476C-91A7-703FC23F9727}" destId="{4C7BF427-3408-413D-85D8-DF9328CD65FA}" srcOrd="11" destOrd="0" parTransId="{4DBE9951-E2DE-4E82-ABDC-AA42D28100D4}" sibTransId="{B06A2267-7A43-43FD-BD1F-4FF37479CE68}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0BEDB37B-0FCF-415D-8438-2FED952C708E}" type="presOf" srcId="{BDFCD170-B9E0-4AF0-87EC-658FA9144F22}" destId="{92E15EC2-3A66-437E-8081-B37C53418BD3}" srcOrd="0" destOrd="9" presId="urn:microsoft.com/office/officeart/2005/8/layout/vList2"/>
    <dgm:cxn modelId="{5589D085-D389-4858-AABA-FC5AA3EF0004}" type="presOf" srcId="{E685923F-AF5F-43A1-9614-C558E5679314}" destId="{92E15EC2-3A66-437E-8081-B37C53418BD3}" srcOrd="0" destOrd="12" presId="urn:microsoft.com/office/officeart/2005/8/layout/vList2"/>
    <dgm:cxn modelId="{72C42689-9FDB-459A-8597-67A0223B2991}" srcId="{D86D676A-2522-476C-91A7-703FC23F9727}" destId="{649A1677-5BB6-4871-ADD8-965D46207861}" srcOrd="7" destOrd="0" parTransId="{A81F3839-9C46-4886-BE01-6A6178F465B1}" sibTransId="{7BBD1596-7D0A-4958-A8AD-072D27EA9202}"/>
    <dgm:cxn modelId="{F18654A5-AAF3-4EEF-8A7B-EF89BFB7BE19}" type="presOf" srcId="{4C7BF427-3408-413D-85D8-DF9328CD65FA}" destId="{92E15EC2-3A66-437E-8081-B37C53418BD3}" srcOrd="0" destOrd="11" presId="urn:microsoft.com/office/officeart/2005/8/layout/vList2"/>
    <dgm:cxn modelId="{8E8AB8A6-2C41-40A0-A4CF-6E0FA05879CF}" srcId="{D86D676A-2522-476C-91A7-703FC23F9727}" destId="{8718708C-03B0-4554-8244-624447FEA344}" srcOrd="3" destOrd="0" parTransId="{5F158F00-DF60-4CB5-861D-A1A624E94C95}" sibTransId="{F21FDE13-875D-4018-B7B2-548E004C651A}"/>
    <dgm:cxn modelId="{21B038BF-A562-405F-BE4C-18B046F6D3F2}" type="presOf" srcId="{355D2662-8195-44D3-AAA3-AAF72B44CABE}" destId="{92E15EC2-3A66-437E-8081-B37C53418BD3}" srcOrd="0" destOrd="4" presId="urn:microsoft.com/office/officeart/2005/8/layout/vList2"/>
    <dgm:cxn modelId="{13246EDC-7E3C-4718-91A4-3A9469205990}" srcId="{D86D676A-2522-476C-91A7-703FC23F9727}" destId="{2098B0E0-E1DE-4641-80CF-395176C5AFBE}" srcOrd="10" destOrd="0" parTransId="{10955F7C-E731-4520-9B80-2B4C86D432BC}" sibTransId="{1BBB0685-717C-4177-8605-1FDBA3F0E58C}"/>
    <dgm:cxn modelId="{1045D0F2-C2B4-4F90-878D-B46A52EAC12E}" type="presOf" srcId="{8718708C-03B0-4554-8244-624447FEA344}" destId="{92E15EC2-3A66-437E-8081-B37C53418BD3}" srcOrd="0" destOrd="3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726F6A-3B2A-40CF-8A52-DB8C668596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6D676A-2522-476C-91A7-703FC23F9727}">
      <dgm:prSet/>
      <dgm:spPr/>
      <dgm:t>
        <a:bodyPr/>
        <a:lstStyle/>
        <a:p>
          <a:r>
            <a:rPr lang="en-US" dirty="0"/>
            <a:t>Planning</a:t>
          </a:r>
        </a:p>
      </dgm:t>
    </dgm:pt>
    <dgm:pt modelId="{8FA086B4-98F9-4161-AE50-06CC0DD677F1}" type="parTrans" cxnId="{6AEB1D23-06DD-4CD1-8082-952BE4488D08}">
      <dgm:prSet/>
      <dgm:spPr/>
      <dgm:t>
        <a:bodyPr/>
        <a:lstStyle/>
        <a:p>
          <a:endParaRPr lang="en-US"/>
        </a:p>
      </dgm:t>
    </dgm:pt>
    <dgm:pt modelId="{02766E58-0A0E-4B2A-81BF-64753445341B}" type="sibTrans" cxnId="{6AEB1D23-06DD-4CD1-8082-952BE4488D08}">
      <dgm:prSet/>
      <dgm:spPr/>
      <dgm:t>
        <a:bodyPr/>
        <a:lstStyle/>
        <a:p>
          <a:endParaRPr lang="en-US"/>
        </a:p>
      </dgm:t>
    </dgm:pt>
    <dgm:pt modelId="{1CE14AFD-1544-48C0-A6E2-CD4AFDDDF1EC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1. Who do I work for?</a:t>
          </a:r>
          <a:endParaRPr lang="en-US" dirty="0"/>
        </a:p>
      </dgm:t>
    </dgm:pt>
    <dgm:pt modelId="{CCD50E15-BFEE-4E74-84CB-52F53FE9AA5D}" type="sibTrans" cxnId="{94659356-24E4-41BE-9644-EC924FB42C86}">
      <dgm:prSet/>
      <dgm:spPr/>
      <dgm:t>
        <a:bodyPr/>
        <a:lstStyle/>
        <a:p>
          <a:endParaRPr lang="en-US"/>
        </a:p>
      </dgm:t>
    </dgm:pt>
    <dgm:pt modelId="{AC022529-E370-4795-B5CE-DF94160AF5CA}" type="parTrans" cxnId="{94659356-24E4-41BE-9644-EC924FB42C86}">
      <dgm:prSet/>
      <dgm:spPr/>
      <dgm:t>
        <a:bodyPr/>
        <a:lstStyle/>
        <a:p>
          <a:endParaRPr lang="en-US"/>
        </a:p>
      </dgm:t>
    </dgm:pt>
    <dgm:pt modelId="{E685923F-AF5F-43A1-9614-C558E56793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en-US" dirty="0"/>
        </a:p>
      </dgm:t>
    </dgm:pt>
    <dgm:pt modelId="{41D100C3-E103-4659-BE56-FACB635D4335}" type="sibTrans" cxnId="{09362E1C-90EE-4ED7-85B4-9982F05FEA58}">
      <dgm:prSet/>
      <dgm:spPr/>
      <dgm:t>
        <a:bodyPr/>
        <a:lstStyle/>
        <a:p>
          <a:endParaRPr lang="en-US"/>
        </a:p>
      </dgm:t>
    </dgm:pt>
    <dgm:pt modelId="{7E31A27D-E114-422C-A3D6-E98A81545604}" type="parTrans" cxnId="{09362E1C-90EE-4ED7-85B4-9982F05FEA58}">
      <dgm:prSet/>
      <dgm:spPr/>
      <dgm:t>
        <a:bodyPr/>
        <a:lstStyle/>
        <a:p>
          <a:endParaRPr lang="en-US"/>
        </a:p>
      </dgm:t>
    </dgm:pt>
    <dgm:pt modelId="{C1DB3825-C5A7-47B2-B793-28A74E5D994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Customer</a:t>
          </a:r>
          <a:r>
            <a:rPr lang="en-US" dirty="0"/>
            <a:t>: Identify your target audience, understand their demographics, preferences, and behaviors.</a:t>
          </a:r>
        </a:p>
      </dgm:t>
    </dgm:pt>
    <dgm:pt modelId="{29D7A493-634F-40F0-B225-42BF4EE50E9F}" type="parTrans" cxnId="{0732AACC-82F9-438A-B06C-B2EF2772D7B2}">
      <dgm:prSet/>
      <dgm:spPr/>
      <dgm:t>
        <a:bodyPr/>
        <a:lstStyle/>
        <a:p>
          <a:endParaRPr lang="en-US"/>
        </a:p>
      </dgm:t>
    </dgm:pt>
    <dgm:pt modelId="{909EC012-4C88-49F0-BA17-BF8E52F175BE}" type="sibTrans" cxnId="{0732AACC-82F9-438A-B06C-B2EF2772D7B2}">
      <dgm:prSet/>
      <dgm:spPr/>
      <dgm:t>
        <a:bodyPr/>
        <a:lstStyle/>
        <a:p>
          <a:endParaRPr lang="en-US"/>
        </a:p>
      </dgm:t>
    </dgm:pt>
    <dgm:pt modelId="{E5661F1B-5618-4DDD-85C5-031EBAD5AA2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Needs</a:t>
          </a:r>
          <a:r>
            <a:rPr lang="en-US" dirty="0"/>
            <a:t>: Address specific pain points or gaps in the market by offering solutions that add value to customers’ lives.</a:t>
          </a:r>
        </a:p>
      </dgm:t>
    </dgm:pt>
    <dgm:pt modelId="{EFFC64D6-FE5A-4D0F-B205-B79A6A8B516E}" type="parTrans" cxnId="{276E323C-F697-4D53-8DA6-8849F655FF51}">
      <dgm:prSet/>
      <dgm:spPr/>
      <dgm:t>
        <a:bodyPr/>
        <a:lstStyle/>
        <a:p>
          <a:endParaRPr lang="en-US"/>
        </a:p>
      </dgm:t>
    </dgm:pt>
    <dgm:pt modelId="{B67AB722-C4EF-4327-B4AE-DFBF2DBF96C2}" type="sibTrans" cxnId="{276E323C-F697-4D53-8DA6-8849F655FF51}">
      <dgm:prSet/>
      <dgm:spPr/>
      <dgm:t>
        <a:bodyPr/>
        <a:lstStyle/>
        <a:p>
          <a:endParaRPr lang="en-US"/>
        </a:p>
      </dgm:t>
    </dgm:pt>
    <dgm:pt modelId="{25BDEFD9-55CD-4BBF-ACDB-DCC470A56A3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Product</a:t>
          </a:r>
          <a:r>
            <a:rPr lang="en-US" dirty="0"/>
            <a:t>: Develop high-quality, innovative, or tailored products/services that effectively meet customer needs.</a:t>
          </a:r>
        </a:p>
      </dgm:t>
    </dgm:pt>
    <dgm:pt modelId="{63413290-1315-4805-B747-961C9CC92511}" type="parTrans" cxnId="{95599B81-D42F-4173-90C8-C2B391E1A940}">
      <dgm:prSet/>
      <dgm:spPr/>
      <dgm:t>
        <a:bodyPr/>
        <a:lstStyle/>
        <a:p>
          <a:endParaRPr lang="en-US"/>
        </a:p>
      </dgm:t>
    </dgm:pt>
    <dgm:pt modelId="{A9E72B63-34C4-41C4-B67D-C4DCE1D83FBC}" type="sibTrans" cxnId="{95599B81-D42F-4173-90C8-C2B391E1A940}">
      <dgm:prSet/>
      <dgm:spPr/>
      <dgm:t>
        <a:bodyPr/>
        <a:lstStyle/>
        <a:p>
          <a:endParaRPr lang="en-US"/>
        </a:p>
      </dgm:t>
    </dgm:pt>
    <dgm:pt modelId="{DD1A9569-1710-4E5A-9E76-DCC221E0CFF4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4. How do I reach customers?</a:t>
          </a:r>
          <a:endParaRPr lang="en-US" dirty="0"/>
        </a:p>
      </dgm:t>
    </dgm:pt>
    <dgm:pt modelId="{714B0DFE-8EF8-490F-BC59-BB66FCCB2775}" type="parTrans" cxnId="{DE8F1032-93DC-4613-941F-C97372B5E885}">
      <dgm:prSet/>
      <dgm:spPr/>
      <dgm:t>
        <a:bodyPr/>
        <a:lstStyle/>
        <a:p>
          <a:endParaRPr lang="en-US"/>
        </a:p>
      </dgm:t>
    </dgm:pt>
    <dgm:pt modelId="{0C9F65A4-3229-415D-AAF0-695EF66D3C2E}" type="sibTrans" cxnId="{DE8F1032-93DC-4613-941F-C97372B5E885}">
      <dgm:prSet/>
      <dgm:spPr/>
      <dgm:t>
        <a:bodyPr/>
        <a:lstStyle/>
        <a:p>
          <a:endParaRPr lang="en-US"/>
        </a:p>
      </dgm:t>
    </dgm:pt>
    <dgm:pt modelId="{2EEFB7D8-4C0D-40EF-9AA4-40478657ABC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Channel</a:t>
          </a:r>
          <a:r>
            <a:rPr lang="en-US" dirty="0"/>
            <a:t>: Utilize appropriate channels such as online platforms, retail stores, or direct sales to connect with and serve your audience.</a:t>
          </a:r>
        </a:p>
      </dgm:t>
    </dgm:pt>
    <dgm:pt modelId="{4D90501A-7F3C-424E-8EEC-C9752BBBC26B}" type="parTrans" cxnId="{CC3159C8-D051-4C4A-8371-3E86BF42514F}">
      <dgm:prSet/>
      <dgm:spPr/>
      <dgm:t>
        <a:bodyPr/>
        <a:lstStyle/>
        <a:p>
          <a:endParaRPr lang="en-US"/>
        </a:p>
      </dgm:t>
    </dgm:pt>
    <dgm:pt modelId="{FC973C3D-CAEB-44A3-9AF0-492AB2F7798F}" type="sibTrans" cxnId="{CC3159C8-D051-4C4A-8371-3E86BF42514F}">
      <dgm:prSet/>
      <dgm:spPr/>
      <dgm:t>
        <a:bodyPr/>
        <a:lstStyle/>
        <a:p>
          <a:endParaRPr lang="en-US"/>
        </a:p>
      </dgm:t>
    </dgm:pt>
    <dgm:pt modelId="{AE918B77-12BE-4B95-AAF3-798FFCD5217F}">
      <dgm:prSet/>
      <dgm:spPr/>
      <dgm:t>
        <a:bodyPr/>
        <a:lstStyle/>
        <a:p>
          <a:pPr>
            <a:buFont typeface="+mj-lt"/>
            <a:buNone/>
          </a:pPr>
          <a:r>
            <a:rPr lang="en-US" b="1" dirty="0"/>
            <a:t>2. What problems do I solve?</a:t>
          </a:r>
          <a:endParaRPr lang="en-US" dirty="0"/>
        </a:p>
      </dgm:t>
    </dgm:pt>
    <dgm:pt modelId="{8E042608-6EC6-4521-A2F5-40FA756102A5}" type="sibTrans" cxnId="{F5EFAA37-C065-4F43-84A3-424587668D8C}">
      <dgm:prSet/>
      <dgm:spPr/>
      <dgm:t>
        <a:bodyPr/>
        <a:lstStyle/>
        <a:p>
          <a:endParaRPr lang="en-US"/>
        </a:p>
      </dgm:t>
    </dgm:pt>
    <dgm:pt modelId="{09FF1AE5-B1E4-4D7F-8C2C-0C64954746E6}" type="parTrans" cxnId="{F5EFAA37-C065-4F43-84A3-424587668D8C}">
      <dgm:prSet/>
      <dgm:spPr/>
      <dgm:t>
        <a:bodyPr/>
        <a:lstStyle/>
        <a:p>
          <a:endParaRPr lang="en-US"/>
        </a:p>
      </dgm:t>
    </dgm:pt>
    <dgm:pt modelId="{C1AB2702-B88B-43C6-B7A6-E40D920FA95F}">
      <dgm:prSet/>
      <dgm:spPr/>
      <dgm:t>
        <a:bodyPr/>
        <a:lstStyle/>
        <a:p>
          <a:pPr>
            <a:buFontTx/>
            <a:buNone/>
          </a:pPr>
          <a:r>
            <a:rPr lang="en-US" b="1" dirty="0"/>
            <a:t>3. What do I work with?</a:t>
          </a:r>
          <a:endParaRPr lang="en-US" dirty="0"/>
        </a:p>
      </dgm:t>
    </dgm:pt>
    <dgm:pt modelId="{C64CF064-32F3-4868-AC0A-77EAB18AC82C}" type="parTrans" cxnId="{BF83F4AB-8759-4D09-AFC1-0F20028FEDB3}">
      <dgm:prSet/>
      <dgm:spPr/>
    </dgm:pt>
    <dgm:pt modelId="{3D69163E-CF81-4137-83E1-769819AFEB1F}" type="sibTrans" cxnId="{BF83F4AB-8759-4D09-AFC1-0F20028FEDB3}">
      <dgm:prSet/>
      <dgm:spPr/>
    </dgm:pt>
    <dgm:pt modelId="{F4078063-C38B-4651-9B4C-FF72856263F7}" type="pres">
      <dgm:prSet presAssocID="{0E726F6A-3B2A-40CF-8A52-DB8C66859663}" presName="linear" presStyleCnt="0">
        <dgm:presLayoutVars>
          <dgm:animLvl val="lvl"/>
          <dgm:resizeHandles val="exact"/>
        </dgm:presLayoutVars>
      </dgm:prSet>
      <dgm:spPr/>
    </dgm:pt>
    <dgm:pt modelId="{B91A228C-495B-4E34-BEF1-51A5E746E837}" type="pres">
      <dgm:prSet presAssocID="{D86D676A-2522-476C-91A7-703FC23F9727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92E15EC2-3A66-437E-8081-B37C53418BD3}" type="pres">
      <dgm:prSet presAssocID="{D86D676A-2522-476C-91A7-703FC23F972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4359EF1A-48CE-49B4-A014-B075378E8DC9}" type="presOf" srcId="{0E726F6A-3B2A-40CF-8A52-DB8C66859663}" destId="{F4078063-C38B-4651-9B4C-FF72856263F7}" srcOrd="0" destOrd="0" presId="urn:microsoft.com/office/officeart/2005/8/layout/vList2"/>
    <dgm:cxn modelId="{09362E1C-90EE-4ED7-85B4-9982F05FEA58}" srcId="{D86D676A-2522-476C-91A7-703FC23F9727}" destId="{E685923F-AF5F-43A1-9614-C558E5679314}" srcOrd="8" destOrd="0" parTransId="{7E31A27D-E114-422C-A3D6-E98A81545604}" sibTransId="{41D100C3-E103-4659-BE56-FACB635D4335}"/>
    <dgm:cxn modelId="{6AEB1D23-06DD-4CD1-8082-952BE4488D08}" srcId="{0E726F6A-3B2A-40CF-8A52-DB8C66859663}" destId="{D86D676A-2522-476C-91A7-703FC23F9727}" srcOrd="0" destOrd="0" parTransId="{8FA086B4-98F9-4161-AE50-06CC0DD677F1}" sibTransId="{02766E58-0A0E-4B2A-81BF-64753445341B}"/>
    <dgm:cxn modelId="{DE8F1032-93DC-4613-941F-C97372B5E885}" srcId="{D86D676A-2522-476C-91A7-703FC23F9727}" destId="{DD1A9569-1710-4E5A-9E76-DCC221E0CFF4}" srcOrd="6" destOrd="0" parTransId="{714B0DFE-8EF8-490F-BC59-BB66FCCB2775}" sibTransId="{0C9F65A4-3229-415D-AAF0-695EF66D3C2E}"/>
    <dgm:cxn modelId="{F5EFAA37-C065-4F43-84A3-424587668D8C}" srcId="{D86D676A-2522-476C-91A7-703FC23F9727}" destId="{AE918B77-12BE-4B95-AAF3-798FFCD5217F}" srcOrd="2" destOrd="0" parTransId="{09FF1AE5-B1E4-4D7F-8C2C-0C64954746E6}" sibTransId="{8E042608-6EC6-4521-A2F5-40FA756102A5}"/>
    <dgm:cxn modelId="{276E323C-F697-4D53-8DA6-8849F655FF51}" srcId="{D86D676A-2522-476C-91A7-703FC23F9727}" destId="{E5661F1B-5618-4DDD-85C5-031EBAD5AA2F}" srcOrd="3" destOrd="0" parTransId="{EFFC64D6-FE5A-4D0F-B205-B79A6A8B516E}" sibTransId="{B67AB722-C4EF-4327-B4AE-DFBF2DBF96C2}"/>
    <dgm:cxn modelId="{3959AF4F-6BBE-481D-96D8-08CBECAB561D}" type="presOf" srcId="{C1DB3825-C5A7-47B2-B793-28A74E5D994A}" destId="{92E15EC2-3A66-437E-8081-B37C53418BD3}" srcOrd="0" destOrd="1" presId="urn:microsoft.com/office/officeart/2005/8/layout/vList2"/>
    <dgm:cxn modelId="{94659356-24E4-41BE-9644-EC924FB42C86}" srcId="{D86D676A-2522-476C-91A7-703FC23F9727}" destId="{1CE14AFD-1544-48C0-A6E2-CD4AFDDDF1EC}" srcOrd="0" destOrd="0" parTransId="{AC022529-E370-4795-B5CE-DF94160AF5CA}" sibTransId="{CCD50E15-BFEE-4E74-84CB-52F53FE9AA5D}"/>
    <dgm:cxn modelId="{69ADAC75-DAE6-4FF3-85A5-1C430EA3A327}" type="presOf" srcId="{AE918B77-12BE-4B95-AAF3-798FFCD5217F}" destId="{92E15EC2-3A66-437E-8081-B37C53418BD3}" srcOrd="0" destOrd="2" presId="urn:microsoft.com/office/officeart/2005/8/layout/vList2"/>
    <dgm:cxn modelId="{91DB0D7B-592F-48C3-85F4-D3F811BF547B}" type="presOf" srcId="{1CE14AFD-1544-48C0-A6E2-CD4AFDDDF1EC}" destId="{92E15EC2-3A66-437E-8081-B37C53418BD3}" srcOrd="0" destOrd="0" presId="urn:microsoft.com/office/officeart/2005/8/layout/vList2"/>
    <dgm:cxn modelId="{95599B81-D42F-4173-90C8-C2B391E1A940}" srcId="{D86D676A-2522-476C-91A7-703FC23F9727}" destId="{25BDEFD9-55CD-4BBF-ACDB-DCC470A56A3F}" srcOrd="5" destOrd="0" parTransId="{63413290-1315-4805-B747-961C9CC92511}" sibTransId="{A9E72B63-34C4-41C4-B67D-C4DCE1D83FBC}"/>
    <dgm:cxn modelId="{5589D085-D389-4858-AABA-FC5AA3EF0004}" type="presOf" srcId="{E685923F-AF5F-43A1-9614-C558E5679314}" destId="{92E15EC2-3A66-437E-8081-B37C53418BD3}" srcOrd="0" destOrd="8" presId="urn:microsoft.com/office/officeart/2005/8/layout/vList2"/>
    <dgm:cxn modelId="{C901EE85-F784-4146-95B8-00F015A13DAF}" type="presOf" srcId="{E5661F1B-5618-4DDD-85C5-031EBAD5AA2F}" destId="{92E15EC2-3A66-437E-8081-B37C53418BD3}" srcOrd="0" destOrd="3" presId="urn:microsoft.com/office/officeart/2005/8/layout/vList2"/>
    <dgm:cxn modelId="{7A83989E-1829-4352-B9C4-8D9B8BECD699}" type="presOf" srcId="{C1AB2702-B88B-43C6-B7A6-E40D920FA95F}" destId="{92E15EC2-3A66-437E-8081-B37C53418BD3}" srcOrd="0" destOrd="4" presId="urn:microsoft.com/office/officeart/2005/8/layout/vList2"/>
    <dgm:cxn modelId="{BF83F4AB-8759-4D09-AFC1-0F20028FEDB3}" srcId="{D86D676A-2522-476C-91A7-703FC23F9727}" destId="{C1AB2702-B88B-43C6-B7A6-E40D920FA95F}" srcOrd="4" destOrd="0" parTransId="{C64CF064-32F3-4868-AC0A-77EAB18AC82C}" sibTransId="{3D69163E-CF81-4137-83E1-769819AFEB1F}"/>
    <dgm:cxn modelId="{A458FDAC-04D7-438F-B6CC-0CFC1C981AA1}" type="presOf" srcId="{DD1A9569-1710-4E5A-9E76-DCC221E0CFF4}" destId="{92E15EC2-3A66-437E-8081-B37C53418BD3}" srcOrd="0" destOrd="6" presId="urn:microsoft.com/office/officeart/2005/8/layout/vList2"/>
    <dgm:cxn modelId="{B6555CC5-13DA-4637-A3DB-150D77D6BF0F}" type="presOf" srcId="{2EEFB7D8-4C0D-40EF-9AA4-40478657ABC5}" destId="{92E15EC2-3A66-437E-8081-B37C53418BD3}" srcOrd="0" destOrd="7" presId="urn:microsoft.com/office/officeart/2005/8/layout/vList2"/>
    <dgm:cxn modelId="{CC3159C8-D051-4C4A-8371-3E86BF42514F}" srcId="{D86D676A-2522-476C-91A7-703FC23F9727}" destId="{2EEFB7D8-4C0D-40EF-9AA4-40478657ABC5}" srcOrd="7" destOrd="0" parTransId="{4D90501A-7F3C-424E-8EEC-C9752BBBC26B}" sibTransId="{FC973C3D-CAEB-44A3-9AF0-492AB2F7798F}"/>
    <dgm:cxn modelId="{0732AACC-82F9-438A-B06C-B2EF2772D7B2}" srcId="{D86D676A-2522-476C-91A7-703FC23F9727}" destId="{C1DB3825-C5A7-47B2-B793-28A74E5D994A}" srcOrd="1" destOrd="0" parTransId="{29D7A493-634F-40F0-B225-42BF4EE50E9F}" sibTransId="{909EC012-4C88-49F0-BA17-BF8E52F175BE}"/>
    <dgm:cxn modelId="{30157EEC-29B1-4CAD-B049-54128F50B53D}" type="presOf" srcId="{25BDEFD9-55CD-4BBF-ACDB-DCC470A56A3F}" destId="{92E15EC2-3A66-437E-8081-B37C53418BD3}" srcOrd="0" destOrd="5" presId="urn:microsoft.com/office/officeart/2005/8/layout/vList2"/>
    <dgm:cxn modelId="{EAFC1FF8-7112-4BC7-B920-1FADA43607CA}" type="presOf" srcId="{D86D676A-2522-476C-91A7-703FC23F9727}" destId="{B91A228C-495B-4E34-BEF1-51A5E746E837}" srcOrd="0" destOrd="0" presId="urn:microsoft.com/office/officeart/2005/8/layout/vList2"/>
    <dgm:cxn modelId="{3E0336D9-6C75-4EBE-AD0E-EE63D56D05C0}" type="presParOf" srcId="{F4078063-C38B-4651-9B4C-FF72856263F7}" destId="{B91A228C-495B-4E34-BEF1-51A5E746E837}" srcOrd="0" destOrd="0" presId="urn:microsoft.com/office/officeart/2005/8/layout/vList2"/>
    <dgm:cxn modelId="{D06272CA-3251-4F75-B8A6-FD72A5E9876F}" type="presParOf" srcId="{F4078063-C38B-4651-9B4C-FF72856263F7}" destId="{92E15EC2-3A66-437E-8081-B37C53418BD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5618"/>
          <a:ext cx="10889796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Questions Before the Start-Up</a:t>
          </a:r>
          <a:endParaRPr lang="en-US" sz="2400" kern="1200"/>
        </a:p>
      </dsp:txBody>
      <dsp:txXfrm>
        <a:off x="26730" y="42348"/>
        <a:ext cx="10836336" cy="494099"/>
      </dsp:txXfrm>
    </dsp:sp>
    <dsp:sp modelId="{92E15EC2-3A66-437E-8081-B37C53418BD3}">
      <dsp:nvSpPr>
        <dsp:cNvPr id="0" name=""/>
        <dsp:cNvSpPr/>
      </dsp:nvSpPr>
      <dsp:spPr>
        <a:xfrm>
          <a:off x="0" y="563178"/>
          <a:ext cx="10889796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5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What is a business plan?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Understand the definition, purpose, and components of a business plan.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Why a business plan?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Explore the importance of a business plan in guiding business strategy, securing funding, and setting objectives.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Experiences of various business plans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Learn from real-world examples of successful and unsuccessful business plans to understand best practices and pitfalls.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A workbook for writing a business plan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Utilize structured templates or guides to systematically create your own business plan.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Checklists for writing a business plan</a:t>
          </a:r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Follow comprehensive checklists to ensure all critical elements of the business plan are covered.</a:t>
          </a:r>
        </a:p>
      </dsp:txBody>
      <dsp:txXfrm>
        <a:off x="0" y="563178"/>
        <a:ext cx="10889796" cy="35769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54156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Planning</a:t>
          </a:r>
        </a:p>
      </dsp:txBody>
      <dsp:txXfrm>
        <a:off x="30071" y="84227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642114"/>
          <a:ext cx="8381685" cy="413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2000" b="1" kern="1200" dirty="0"/>
            <a:t>1. Who do I work for?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Customer</a:t>
          </a:r>
          <a:r>
            <a:rPr lang="en-US" sz="2000" kern="1200" dirty="0"/>
            <a:t>: Identify your target audience, understand their demographics, preferences, and behaviors.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2000" b="1" kern="1200" dirty="0"/>
            <a:t>2. What problems do I solve?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Needs</a:t>
          </a:r>
          <a:r>
            <a:rPr lang="en-US" sz="2000" kern="1200" dirty="0"/>
            <a:t>: Address specific pain points or gaps in the market by offering solutions that add value to customers’ lives.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000" b="1" kern="1200" dirty="0"/>
            <a:t>3. What do I work with?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Product</a:t>
          </a:r>
          <a:r>
            <a:rPr lang="en-US" sz="2000" kern="1200" dirty="0"/>
            <a:t>: Develop high-quality, innovative, or tailored products/services that effectively meet customer needs.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000" b="1" kern="1200" dirty="0"/>
            <a:t>4. How do I reach customers?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Channel</a:t>
          </a:r>
          <a:r>
            <a:rPr lang="en-US" sz="2000" kern="1200" dirty="0"/>
            <a:t>: Utilize appropriate channels such as online platforms, retail stores, or direct sales to connect with and serve your audience.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kern="1200" dirty="0"/>
        </a:p>
      </dsp:txBody>
      <dsp:txXfrm>
        <a:off x="0" y="642114"/>
        <a:ext cx="8381685" cy="41358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5265"/>
          <a:ext cx="1106493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Business Concepts</a:t>
          </a:r>
        </a:p>
      </dsp:txBody>
      <dsp:txXfrm>
        <a:off x="25616" y="50881"/>
        <a:ext cx="11013700" cy="473513"/>
      </dsp:txXfrm>
    </dsp:sp>
    <dsp:sp modelId="{92E15EC2-3A66-437E-8081-B37C53418BD3}">
      <dsp:nvSpPr>
        <dsp:cNvPr id="0" name=""/>
        <dsp:cNvSpPr/>
      </dsp:nvSpPr>
      <dsp:spPr>
        <a:xfrm>
          <a:off x="0" y="526119"/>
          <a:ext cx="11064932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1800" b="1" kern="1200" dirty="0"/>
            <a:t>1. Business Model</a:t>
          </a:r>
          <a:r>
            <a:rPr lang="en-US" sz="1800" kern="1200" dirty="0"/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What is the basic principle behind the business?</a:t>
          </a:r>
          <a:br>
            <a:rPr lang="en-US" sz="1800" kern="1200" dirty="0"/>
          </a:br>
          <a:r>
            <a:rPr lang="en-US" sz="1800" kern="1200" dirty="0"/>
            <a:t>Define how your business creates, delivers, and captures value in the marketplace.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b="1" kern="1200" dirty="0"/>
            <a:t>2. Revenue Model</a:t>
          </a:r>
          <a:r>
            <a:rPr lang="en-US" sz="1800" kern="1200" dirty="0"/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How do you plan to make money?</a:t>
          </a:r>
          <a:br>
            <a:rPr lang="en-US" sz="1800" kern="1200" dirty="0"/>
          </a:br>
          <a:r>
            <a:rPr lang="en-US" sz="1800" kern="1200" dirty="0"/>
            <a:t>Outline the strategy for generating revenue, including pricing structures and payment methods.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What are your sources of income?</a:t>
          </a:r>
          <a:br>
            <a:rPr lang="en-US" sz="1800" kern="1200" dirty="0"/>
          </a:br>
          <a:r>
            <a:rPr lang="en-US" sz="1800" kern="1200" dirty="0"/>
            <a:t>Identify streams such as product sales, subscriptions, licensing, or advertising.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b="1" kern="1200" dirty="0"/>
            <a:t>3. Value Proposition</a:t>
          </a:r>
          <a:r>
            <a:rPr lang="en-US" sz="1800" kern="1200" dirty="0"/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How do you plan to create value?</a:t>
          </a:r>
          <a:br>
            <a:rPr lang="en-US" sz="1800" kern="1200" dirty="0"/>
          </a:br>
          <a:r>
            <a:rPr lang="en-US" sz="1800" kern="1200" dirty="0"/>
            <a:t>Articulate the unique benefits or solutions your product/service offers to customers.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What is the commercial proposition?</a:t>
          </a:r>
          <a:br>
            <a:rPr lang="en-US" sz="1800" kern="1200"/>
          </a:br>
          <a:r>
            <a:rPr lang="en-US" sz="1800" kern="1200"/>
            <a:t>Explain why customers should choose your business over competitors.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What is the customer going to pay for?</a:t>
          </a:r>
          <a:br>
            <a:rPr lang="en-US" sz="1800" kern="1200" dirty="0"/>
          </a:br>
          <a:r>
            <a:rPr lang="en-US" sz="1800" kern="1200" dirty="0"/>
            <a:t>Highlight the specific products, services, or experiences that address customer needs and justify the price.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800" kern="1200" dirty="0"/>
        </a:p>
      </dsp:txBody>
      <dsp:txXfrm>
        <a:off x="0" y="526119"/>
        <a:ext cx="11064932" cy="42849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3151"/>
          <a:ext cx="11064932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Key Business Concepts – Example of IKEA</a:t>
          </a:r>
        </a:p>
      </dsp:txBody>
      <dsp:txXfrm>
        <a:off x="27843" y="50994"/>
        <a:ext cx="11009246" cy="514689"/>
      </dsp:txXfrm>
    </dsp:sp>
    <dsp:sp modelId="{92E15EC2-3A66-437E-8081-B37C53418BD3}">
      <dsp:nvSpPr>
        <dsp:cNvPr id="0" name=""/>
        <dsp:cNvSpPr/>
      </dsp:nvSpPr>
      <dsp:spPr>
        <a:xfrm>
          <a:off x="0" y="567556"/>
          <a:ext cx="11064932" cy="424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2000" b="1" kern="1200" dirty="0"/>
            <a:t>1. Business Model</a:t>
          </a:r>
          <a:r>
            <a:rPr lang="en-US" sz="20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/>
            <a:t>IKEA operates as a </a:t>
          </a:r>
          <a:r>
            <a:rPr lang="en-US" sz="2000" b="1" kern="1200"/>
            <a:t>low-cost retail service provider</a:t>
          </a:r>
          <a:r>
            <a:rPr lang="en-US" sz="2000" kern="1200"/>
            <a:t>, focusing on affordability and efficiency.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/>
            <a:t>It offers </a:t>
          </a:r>
          <a:r>
            <a:rPr lang="en-US" sz="2000" b="1" kern="1200"/>
            <a:t>self-service and flat-pack products</a:t>
          </a:r>
          <a:r>
            <a:rPr lang="en-US" sz="2000" kern="1200"/>
            <a:t> to reduce costs and enhance customer convenience.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000" b="1" kern="1200" dirty="0"/>
            <a:t>2. Revenue Model</a:t>
          </a:r>
          <a:r>
            <a:rPr lang="en-US" sz="20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IKEA generates revenue by </a:t>
          </a:r>
          <a:r>
            <a:rPr lang="en-US" sz="2000" b="1" kern="1200" dirty="0"/>
            <a:t>selling home furnishing items at retail prices directly to the public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The model relies on </a:t>
          </a:r>
          <a:r>
            <a:rPr lang="en-US" sz="2000" b="1" kern="1200" dirty="0"/>
            <a:t>high volume sales</a:t>
          </a:r>
          <a:r>
            <a:rPr lang="en-US" sz="2000" kern="1200" dirty="0"/>
            <a:t> driven by its wide product range and competitive pricing.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000" b="1" kern="1200" dirty="0"/>
            <a:t>3. Value Proposition</a:t>
          </a:r>
          <a:r>
            <a:rPr lang="en-US" sz="20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Low-cost, easy-to-assemble items</a:t>
          </a:r>
          <a:r>
            <a:rPr lang="en-US" sz="2000" kern="1200" dirty="0"/>
            <a:t> designed for modern living spaces.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A </a:t>
          </a:r>
          <a:r>
            <a:rPr lang="en-US" sz="2000" b="1" kern="1200" dirty="0"/>
            <a:t>pleasant and engaging shopping experience</a:t>
          </a:r>
          <a:r>
            <a:rPr lang="en-US" sz="2000" kern="1200" dirty="0"/>
            <a:t>, including inspirational showrooms and family-friendly services like in-store cafes.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kern="1200" dirty="0"/>
        </a:p>
      </dsp:txBody>
      <dsp:txXfrm>
        <a:off x="0" y="567556"/>
        <a:ext cx="11064932" cy="42435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20486"/>
          <a:ext cx="1106493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Key Business Concepts – Example of Netflix</a:t>
          </a:r>
        </a:p>
      </dsp:txBody>
      <dsp:txXfrm>
        <a:off x="25616" y="146102"/>
        <a:ext cx="11013700" cy="473513"/>
      </dsp:txXfrm>
    </dsp:sp>
    <dsp:sp modelId="{92E15EC2-3A66-437E-8081-B37C53418BD3}">
      <dsp:nvSpPr>
        <dsp:cNvPr id="0" name=""/>
        <dsp:cNvSpPr/>
      </dsp:nvSpPr>
      <dsp:spPr>
        <a:xfrm>
          <a:off x="0" y="621339"/>
          <a:ext cx="11064932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1800" b="1" kern="1200" dirty="0"/>
            <a:t>1</a:t>
          </a:r>
          <a:r>
            <a:rPr lang="en-US" sz="1800" b="1" kern="1200"/>
            <a:t>. Business Model</a:t>
          </a:r>
          <a:r>
            <a:rPr lang="en-US" sz="1800" kern="1200"/>
            <a:t>: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Netflix operates as a </a:t>
          </a:r>
          <a:r>
            <a:rPr lang="en-US" sz="1800" b="1" kern="1200"/>
            <a:t>subscription-based streaming service provider</a:t>
          </a:r>
          <a:r>
            <a:rPr lang="en-US" sz="1800" kern="1200"/>
            <a:t>, offering on-demand access to movies, TV shows, and original content.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It focuses on </a:t>
          </a:r>
          <a:r>
            <a:rPr lang="en-US" sz="1800" b="1" kern="1200"/>
            <a:t>direct-to-consumer delivery</a:t>
          </a:r>
          <a:r>
            <a:rPr lang="en-US" sz="1800" kern="1200"/>
            <a:t> via digital platforms.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b="1" kern="1200" dirty="0"/>
            <a:t>2. Revenue Model</a:t>
          </a:r>
          <a:r>
            <a:rPr lang="en-US" sz="1800" kern="1200" dirty="0"/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Netflix generates revenue through </a:t>
          </a:r>
          <a:r>
            <a:rPr lang="en-US" sz="1800" b="1" kern="1200"/>
            <a:t>monthly subscription fees</a:t>
          </a:r>
          <a:r>
            <a:rPr lang="en-US" sz="1800" kern="1200"/>
            <a:t> at tiered pricing based on features like streaming quality and account sharing.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Additional revenue comes from licensing its original content to other platforms and merchandise tied to popular shows.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800" b="1" kern="1200" dirty="0"/>
            <a:t>3. Value Proposition</a:t>
          </a:r>
          <a:r>
            <a:rPr lang="en-US" sz="1800" kern="1200" dirty="0"/>
            <a:t>: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Provides </a:t>
          </a:r>
          <a:r>
            <a:rPr lang="en-US" sz="1800" b="1" kern="1200" dirty="0"/>
            <a:t>convenient, ad-free, on-demand entertainment</a:t>
          </a:r>
          <a:r>
            <a:rPr lang="en-US" sz="1800" kern="1200" dirty="0"/>
            <a:t> with a vast library of diverse content.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Offers </a:t>
          </a:r>
          <a:r>
            <a:rPr lang="en-US" sz="1800" b="1" kern="1200" dirty="0"/>
            <a:t>personalized recommendations</a:t>
          </a:r>
          <a:r>
            <a:rPr lang="en-US" sz="1800" kern="1200" dirty="0"/>
            <a:t> and a seamless user experience across multiple devices.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Regularly invests in </a:t>
          </a:r>
          <a:r>
            <a:rPr lang="en-US" sz="1800" b="1" kern="1200" dirty="0"/>
            <a:t>high-quality original programming</a:t>
          </a:r>
          <a:r>
            <a:rPr lang="en-US" sz="1800" kern="1200" dirty="0"/>
            <a:t> to maintain its competitive edge and attract global audiences.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800" kern="1200" dirty="0"/>
        </a:p>
      </dsp:txBody>
      <dsp:txXfrm>
        <a:off x="0" y="621339"/>
        <a:ext cx="11064932" cy="40944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29823"/>
          <a:ext cx="1106493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 Business Concepts – Example of Tableau</a:t>
          </a:r>
        </a:p>
      </dsp:txBody>
      <dsp:txXfrm>
        <a:off x="24502" y="154325"/>
        <a:ext cx="11015928" cy="452926"/>
      </dsp:txXfrm>
    </dsp:sp>
    <dsp:sp modelId="{92E15EC2-3A66-437E-8081-B37C53418BD3}">
      <dsp:nvSpPr>
        <dsp:cNvPr id="0" name=""/>
        <dsp:cNvSpPr/>
      </dsp:nvSpPr>
      <dsp:spPr>
        <a:xfrm>
          <a:off x="0" y="608900"/>
          <a:ext cx="11064932" cy="40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1700" b="1" kern="1200" dirty="0"/>
            <a:t>1</a:t>
          </a:r>
          <a:r>
            <a:rPr lang="en-US" sz="1700" b="1" kern="1200"/>
            <a:t>. Business Model</a:t>
          </a:r>
          <a:r>
            <a:rPr lang="en-US" sz="1700" kern="120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Tableau operates as a </a:t>
          </a:r>
          <a:r>
            <a:rPr lang="en-US" sz="1700" b="1" kern="1200"/>
            <a:t>data visualization and analytics platform</a:t>
          </a:r>
          <a:r>
            <a:rPr lang="en-US" sz="1700" kern="1200"/>
            <a:t>, enabling users to transform raw data into actionable insights.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It offers a </a:t>
          </a:r>
          <a:r>
            <a:rPr lang="en-US" sz="1700" b="1" kern="1200"/>
            <a:t>software-as-a-service (SaaS)</a:t>
          </a:r>
          <a:r>
            <a:rPr lang="en-US" sz="1700" kern="1200"/>
            <a:t> model alongside perpetual licensing options for enterprises.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700" b="1" kern="1200" dirty="0"/>
            <a:t>2. Revenue Model</a:t>
          </a:r>
          <a:r>
            <a:rPr lang="en-US" sz="1700" kern="1200" dirty="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Revenue is generated through </a:t>
          </a:r>
          <a:r>
            <a:rPr lang="en-US" sz="1700" b="1" kern="1200"/>
            <a:t>subscription plans</a:t>
          </a:r>
          <a:r>
            <a:rPr lang="en-US" sz="1700" kern="1200"/>
            <a:t> (monthly or annual) for individual users, teams, and enterprises.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Additional income streams include </a:t>
          </a:r>
          <a:r>
            <a:rPr lang="en-US" sz="1700" b="1" kern="1200"/>
            <a:t>training services</a:t>
          </a:r>
          <a:r>
            <a:rPr lang="en-US" sz="1700" kern="1200"/>
            <a:t>, </a:t>
          </a:r>
          <a:r>
            <a:rPr lang="en-US" sz="1700" b="1" kern="1200"/>
            <a:t>consulting</a:t>
          </a:r>
          <a:r>
            <a:rPr lang="en-US" sz="1700" kern="1200"/>
            <a:t>, and </a:t>
          </a:r>
          <a:r>
            <a:rPr lang="en-US" sz="1700" b="1" kern="1200"/>
            <a:t>custom integrations</a:t>
          </a:r>
          <a:r>
            <a:rPr lang="en-US" sz="1700" kern="1200"/>
            <a:t> for large organizations.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700" b="1" kern="1200" dirty="0"/>
            <a:t>3. Value Proposition</a:t>
          </a:r>
          <a:r>
            <a:rPr lang="en-US" sz="1700" kern="1200" dirty="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Provides </a:t>
          </a:r>
          <a:r>
            <a:rPr lang="en-US" sz="1700" b="1" kern="1200"/>
            <a:t>intuitive and interactive tools</a:t>
          </a:r>
          <a:r>
            <a:rPr lang="en-US" sz="1700" kern="1200"/>
            <a:t> to create visually engaging dashboards and reports without requiring deep technical expertise.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Offers </a:t>
          </a:r>
          <a:r>
            <a:rPr lang="en-US" sz="1700" b="1" kern="1200"/>
            <a:t>real-time data connectivity</a:t>
          </a:r>
          <a:r>
            <a:rPr lang="en-US" sz="1700" kern="1200"/>
            <a:t> and integration with various data sources, ensuring flexibility for users.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Supports </a:t>
          </a:r>
          <a:r>
            <a:rPr lang="en-US" sz="1700" b="1" kern="1200" dirty="0"/>
            <a:t>AI-driven insights</a:t>
          </a:r>
          <a:r>
            <a:rPr lang="en-US" sz="1700" kern="1200" dirty="0"/>
            <a:t> with features like automated data prep, predictive analytics, and natural language processing (NLP) for query handling.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700" kern="1200" dirty="0"/>
        </a:p>
      </dsp:txBody>
      <dsp:txXfrm>
        <a:off x="0" y="608900"/>
        <a:ext cx="11064932" cy="40986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47441"/>
          <a:ext cx="1106493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Business Concepts – Example of </a:t>
          </a:r>
          <a:r>
            <a:rPr lang="en-US" sz="2100" kern="1200" dirty="0" err="1"/>
            <a:t>DataRobot</a:t>
          </a:r>
          <a:endParaRPr lang="en-US" sz="2100" kern="1200" dirty="0"/>
        </a:p>
      </dsp:txBody>
      <dsp:txXfrm>
        <a:off x="23388" y="170829"/>
        <a:ext cx="11018156" cy="432338"/>
      </dsp:txXfrm>
    </dsp:sp>
    <dsp:sp modelId="{92E15EC2-3A66-437E-8081-B37C53418BD3}">
      <dsp:nvSpPr>
        <dsp:cNvPr id="0" name=""/>
        <dsp:cNvSpPr/>
      </dsp:nvSpPr>
      <dsp:spPr>
        <a:xfrm>
          <a:off x="0" y="604741"/>
          <a:ext cx="11064932" cy="4086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1600" b="1" kern="1200"/>
            <a:t>1Business Model</a:t>
          </a:r>
          <a:r>
            <a:rPr lang="en-US" sz="1600" kern="120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DataRobot operates as an </a:t>
          </a:r>
          <a:r>
            <a:rPr lang="en-US" sz="1600" b="1" kern="1200"/>
            <a:t>AI-driven platform for automated machine learning (AutoML)</a:t>
          </a:r>
          <a:r>
            <a:rPr lang="en-US" sz="1600" kern="1200"/>
            <a:t>, enabling businesses to build, deploy, and manage AI models efficiently.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Targets SMEs and enterprises across industries like finance, healthcare, and retail by providing easy-to-use AI solutions.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600" b="1" kern="1200" dirty="0"/>
            <a:t>2. Revenue Model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Subscription plans</a:t>
          </a:r>
          <a:r>
            <a:rPr lang="en-US" sz="1600" kern="1200"/>
            <a:t>: Offers tiered pricing based on features and user capacity, making it accessible to businesses of all sizes.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Professional services</a:t>
          </a:r>
          <a:r>
            <a:rPr lang="en-US" sz="1600" kern="1200"/>
            <a:t>: Provides consulting, custom AI model development, and training for companies integrating AI into their workflows.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Partnerships</a:t>
          </a:r>
          <a:r>
            <a:rPr lang="en-US" sz="1600" kern="1200"/>
            <a:t>: Collaborates with cloud service providers and software integrators to enhance reach and functionality.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1600" b="1" kern="1200" dirty="0"/>
            <a:t>3. Value Proposition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Delivers </a:t>
          </a:r>
          <a:r>
            <a:rPr lang="en-US" sz="1600" b="1" kern="1200"/>
            <a:t>automated AI model development</a:t>
          </a:r>
          <a:r>
            <a:rPr lang="en-US" sz="1600" kern="1200"/>
            <a:t>, allowing businesses to harness the power of AI without requiring a team of data scientists.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Provides </a:t>
          </a:r>
          <a:r>
            <a:rPr lang="en-US" sz="1600" b="1" kern="1200"/>
            <a:t>end-to-end AI lifecycle management</a:t>
          </a:r>
          <a:r>
            <a:rPr lang="en-US" sz="1600" kern="1200"/>
            <a:t>, from data preparation to deployment, making AI adoption seamless.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Ensures </a:t>
          </a:r>
          <a:r>
            <a:rPr lang="en-US" sz="1600" b="1" kern="1200" dirty="0"/>
            <a:t>scalability and adaptability</a:t>
          </a:r>
          <a:r>
            <a:rPr lang="en-US" sz="1600" kern="1200" dirty="0"/>
            <a:t>, enabling businesses to optimize processes and improve decision-making with minimal overhead.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0" y="604741"/>
        <a:ext cx="11064932" cy="408618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54156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New Business Models</a:t>
          </a:r>
        </a:p>
      </dsp:txBody>
      <dsp:txXfrm>
        <a:off x="30071" y="84227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180358" y="642114"/>
          <a:ext cx="5782754" cy="413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/>
            <a:t>Origins</a:t>
          </a:r>
          <a:r>
            <a:rPr lang="en-US" sz="1600" kern="120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Discussions on new business models gained momentum during the </a:t>
          </a:r>
          <a:r>
            <a:rPr lang="en-US" sz="1600" b="1" kern="1200"/>
            <a:t>Dot.com hype</a:t>
          </a:r>
          <a:r>
            <a:rPr lang="en-US" sz="1600" kern="1200"/>
            <a:t>, emphasizing innovative ways to leverage internet-based opportunities.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Definition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A business model defines a company’s </a:t>
          </a:r>
          <a:r>
            <a:rPr lang="en-US" sz="1600" b="1" kern="1200"/>
            <a:t>activities and goals</a:t>
          </a:r>
          <a:r>
            <a:rPr lang="en-US" sz="1600" kern="1200"/>
            <a:t>, outlining how it aims to take advantage of emerging business opportunities.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Focus on Customer Base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Building and expanding a </a:t>
          </a:r>
          <a:r>
            <a:rPr lang="en-US" sz="1600" b="1" kern="1200"/>
            <a:t>customer base</a:t>
          </a:r>
          <a:r>
            <a:rPr lang="en-US" sz="1600" kern="1200"/>
            <a:t> is often a primary goal of new business models, especially in digital and startup ecosystems.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Importance of Marketing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Marketing activities</a:t>
          </a:r>
          <a:r>
            <a:rPr lang="en-US" sz="1600" kern="1200" dirty="0"/>
            <a:t> play a critical role in attracting and retaining customers, ensuring the success of new business ventures.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180358" y="642114"/>
        <a:ext cx="5782754" cy="413585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69748"/>
          <a:ext cx="11064932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Models</a:t>
          </a:r>
        </a:p>
      </dsp:txBody>
      <dsp:txXfrm>
        <a:off x="26730" y="96478"/>
        <a:ext cx="11011472" cy="494099"/>
      </dsp:txXfrm>
    </dsp:sp>
    <dsp:sp modelId="{92E15EC2-3A66-437E-8081-B37C53418BD3}">
      <dsp:nvSpPr>
        <dsp:cNvPr id="0" name=""/>
        <dsp:cNvSpPr/>
      </dsp:nvSpPr>
      <dsp:spPr>
        <a:xfrm>
          <a:off x="180358" y="592378"/>
          <a:ext cx="5782754" cy="417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/>
            <a:t>The Open Business Model</a:t>
          </a:r>
          <a:r>
            <a:rPr lang="en-US" sz="1500" kern="1200"/>
            <a:t>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Description</a:t>
          </a:r>
          <a:r>
            <a:rPr lang="en-US" sz="1500" kern="1200"/>
            <a:t>: Leverages collaboration and shared innovation, often involving open-source systems or platforms.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Examples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Amazon</a:t>
          </a:r>
          <a:r>
            <a:rPr lang="en-US" sz="1500" kern="1200"/>
            <a:t>: An open marketplace for third-party sellers to reach customers.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Open Innovation</a:t>
          </a:r>
          <a:r>
            <a:rPr lang="en-US" sz="1500" kern="1200"/>
            <a:t>: Companies like Tesla sharing patents to promote electric vehicle adoption.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OSS (Open Source Software)</a:t>
          </a:r>
          <a:r>
            <a:rPr lang="en-US" sz="1500" kern="1200"/>
            <a:t>: Linux and GitHub platforms.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 dirty="0"/>
            <a:t>The Subscription Business Model</a:t>
          </a:r>
          <a:r>
            <a:rPr lang="en-US" sz="1500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Description</a:t>
          </a:r>
          <a:r>
            <a:rPr lang="en-US" sz="1500" kern="1200"/>
            <a:t>: Generates recurring revenue by providing ongoing access to products or services.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 dirty="0"/>
            <a:t>Examples</a:t>
          </a:r>
          <a:r>
            <a:rPr lang="en-US" sz="1500" kern="1200" dirty="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Magazines</a:t>
          </a:r>
          <a:r>
            <a:rPr lang="en-US" sz="1500" kern="1200"/>
            <a:t>: The New Yorker.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E-Services</a:t>
          </a:r>
          <a:r>
            <a:rPr lang="en-US" sz="1500" kern="1200"/>
            <a:t>: Netflix, Spotify.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 dirty="0"/>
            <a:t>Podcasts</a:t>
          </a:r>
          <a:r>
            <a:rPr lang="en-US" sz="1500" kern="1200" dirty="0"/>
            <a:t>: Patreon-supported content.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500" kern="1200" dirty="0"/>
        </a:p>
      </dsp:txBody>
      <dsp:txXfrm>
        <a:off x="180358" y="592378"/>
        <a:ext cx="5782754" cy="41731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75363"/>
          <a:ext cx="1106493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Models</a:t>
          </a:r>
        </a:p>
      </dsp:txBody>
      <dsp:txXfrm>
        <a:off x="24502" y="199865"/>
        <a:ext cx="11015928" cy="452926"/>
      </dsp:txXfrm>
    </dsp:sp>
    <dsp:sp modelId="{92E15EC2-3A66-437E-8081-B37C53418BD3}">
      <dsp:nvSpPr>
        <dsp:cNvPr id="0" name=""/>
        <dsp:cNvSpPr/>
      </dsp:nvSpPr>
      <dsp:spPr>
        <a:xfrm>
          <a:off x="180358" y="654440"/>
          <a:ext cx="5782754" cy="4007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/>
            <a:t>The Razor and Blades Business Model (Bait &amp; Hook)</a:t>
          </a:r>
          <a:r>
            <a:rPr lang="en-US" sz="1400" kern="1200"/>
            <a:t>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Sells a base product (razor) at a low cost while generating profit from related consumables (blades).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Nintendo Wii</a:t>
          </a:r>
          <a:r>
            <a:rPr lang="en-US" sz="1400" kern="1200"/>
            <a:t>: Affordable consoles with revenue from games and accessories.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Printers</a:t>
          </a:r>
          <a:r>
            <a:rPr lang="en-US" sz="1400" kern="1200"/>
            <a:t>: Cheap printers with expensive ink cartridges.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Pyramid Scheme Business Model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Relies on recruitment of participants, where lower levels provide value or payments to upper levels.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 Often illegal schemes disguised as investment opportunities.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Multi-Level Marketing (</a:t>
          </a:r>
          <a:r>
            <a:rPr lang="en-US" sz="1400" b="1" kern="1200" dirty="0" err="1"/>
            <a:t>MLM</a:t>
          </a:r>
          <a:r>
            <a:rPr lang="en-US" sz="1400" b="1" kern="1200" dirty="0"/>
            <a:t>) Business Model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Involves recruiting individuals who sell products and recruit others, earning commissions from their sales.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Herbalife</a:t>
          </a:r>
          <a:r>
            <a:rPr lang="en-US" sz="1400" kern="1200" dirty="0"/>
            <a:t>, </a:t>
          </a:r>
          <a:r>
            <a:rPr lang="en-US" sz="1400" b="1" kern="1200" dirty="0"/>
            <a:t>Amway</a:t>
          </a:r>
          <a:r>
            <a:rPr lang="en-US" sz="1400" kern="1200" dirty="0"/>
            <a:t>, </a:t>
          </a:r>
          <a:r>
            <a:rPr lang="en-US" sz="1400" b="1" kern="1200" dirty="0"/>
            <a:t>Avon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180358" y="654440"/>
        <a:ext cx="5782754" cy="400752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47441"/>
          <a:ext cx="1106493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Models</a:t>
          </a:r>
        </a:p>
      </dsp:txBody>
      <dsp:txXfrm>
        <a:off x="23388" y="170829"/>
        <a:ext cx="11018156" cy="432338"/>
      </dsp:txXfrm>
    </dsp:sp>
    <dsp:sp modelId="{92E15EC2-3A66-437E-8081-B37C53418BD3}">
      <dsp:nvSpPr>
        <dsp:cNvPr id="0" name=""/>
        <dsp:cNvSpPr/>
      </dsp:nvSpPr>
      <dsp:spPr>
        <a:xfrm>
          <a:off x="180358" y="604741"/>
          <a:ext cx="5782754" cy="4086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/>
            <a:t>The Network Effects Business Model</a:t>
          </a:r>
          <a:r>
            <a:rPr lang="en-US" sz="1400" kern="1200"/>
            <a:t>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Gains value as more users join, increasing utility for all.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Mobile Phones</a:t>
          </a:r>
          <a:r>
            <a:rPr lang="en-US" sz="1400" kern="1200"/>
            <a:t>: Networks are more valuable with more users.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Social Media</a:t>
          </a:r>
          <a:r>
            <a:rPr lang="en-US" sz="1400" kern="1200"/>
            <a:t>: Facebook, LinkedIn.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Monopolistic Business Model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Dominates a market with little or no competition.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ALKO</a:t>
          </a:r>
          <a:r>
            <a:rPr lang="en-US" sz="1400" kern="1200"/>
            <a:t>: Alcohol monopoly in Finland.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Systembolaget</a:t>
          </a:r>
          <a:r>
            <a:rPr lang="en-US" sz="1400" kern="1200"/>
            <a:t>: Alcohol monopoly in Sweden.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Cutting Out the Middleman Model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Direct-to-consumer sales, eliminating intermediaries to reduce costs.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Dell</a:t>
          </a:r>
          <a:r>
            <a:rPr lang="en-US" sz="1400" kern="1200"/>
            <a:t>: Direct sales of computers to customers.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 dirty="0" err="1"/>
            <a:t>Warby</a:t>
          </a:r>
          <a:r>
            <a:rPr lang="en-US" sz="1400" b="1" kern="1200" dirty="0"/>
            <a:t> Parker</a:t>
          </a:r>
          <a:r>
            <a:rPr lang="en-US" sz="1400" kern="1200" dirty="0"/>
            <a:t>: Online eyewear sales.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180358" y="604741"/>
        <a:ext cx="5782754" cy="4086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5618"/>
          <a:ext cx="10889796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Business Idea</a:t>
          </a:r>
          <a:endParaRPr lang="en-US" sz="2400" kern="1200" dirty="0"/>
        </a:p>
      </dsp:txBody>
      <dsp:txXfrm>
        <a:off x="26730" y="42348"/>
        <a:ext cx="10836336" cy="494099"/>
      </dsp:txXfrm>
    </dsp:sp>
    <dsp:sp modelId="{92E15EC2-3A66-437E-8081-B37C53418BD3}">
      <dsp:nvSpPr>
        <dsp:cNvPr id="0" name=""/>
        <dsp:cNvSpPr/>
      </dsp:nvSpPr>
      <dsp:spPr>
        <a:xfrm>
          <a:off x="0" y="563178"/>
          <a:ext cx="10889796" cy="357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5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A starting point, from which a business model can be created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Identify a foundation or idea that serves as the basis for developing a viable business model.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Knowledge needed on the subject matter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Gain expertise and understanding of the industry, market, or field related to the business.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Business skills needed (somewhat)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Acquire essential skills such as management, marketing, finance, and operations to run the business effectively.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Profitability – a key issue here!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Ensure the business is financially sustainable and focused on generating profits.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Customer needs and customer satisfaction!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Prioritize understanding and fulfilling customer needs while maintaining high levels of satisfaction</a:t>
          </a:r>
        </a:p>
      </dsp:txBody>
      <dsp:txXfrm>
        <a:off x="0" y="563178"/>
        <a:ext cx="10889796" cy="357696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69748"/>
          <a:ext cx="11064932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Business Models</a:t>
          </a:r>
        </a:p>
      </dsp:txBody>
      <dsp:txXfrm>
        <a:off x="26730" y="96478"/>
        <a:ext cx="11011472" cy="494099"/>
      </dsp:txXfrm>
    </dsp:sp>
    <dsp:sp modelId="{92E15EC2-3A66-437E-8081-B37C53418BD3}">
      <dsp:nvSpPr>
        <dsp:cNvPr id="0" name=""/>
        <dsp:cNvSpPr/>
      </dsp:nvSpPr>
      <dsp:spPr>
        <a:xfrm>
          <a:off x="180358" y="592378"/>
          <a:ext cx="5782754" cy="4173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/>
            <a:t>The Auction Business Model (Traditional)</a:t>
          </a:r>
          <a:r>
            <a:rPr lang="en-US" sz="1600" kern="120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Description</a:t>
          </a:r>
          <a:r>
            <a:rPr lang="en-US" sz="1600" kern="1200"/>
            <a:t>: Involves competitive bidding where the highest bidder wins the product or service.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Examples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Traditional auctions</a:t>
          </a:r>
          <a:r>
            <a:rPr lang="en-US" sz="1600" kern="1200"/>
            <a:t>: Sotheby’s, Christie’s for art, antiques, and collectibles.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The Online Auction Business Model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Description</a:t>
          </a:r>
          <a:r>
            <a:rPr lang="en-US" sz="1600" kern="1200"/>
            <a:t>: Digital platforms facilitate auctions where users can bid on items.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Examples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eBay</a:t>
          </a:r>
          <a:r>
            <a:rPr lang="en-US" sz="1600" kern="1200"/>
            <a:t>, </a:t>
          </a:r>
          <a:r>
            <a:rPr lang="en-US" sz="1600" b="1" kern="1200"/>
            <a:t>huuto.net</a:t>
          </a:r>
          <a:r>
            <a:rPr lang="en-US" sz="1600" kern="1200"/>
            <a:t>, </a:t>
          </a:r>
          <a:r>
            <a:rPr lang="en-US" sz="1600" b="1" kern="1200"/>
            <a:t>Craigslist</a:t>
          </a:r>
          <a:r>
            <a:rPr lang="en-US" sz="1600" kern="1200"/>
            <a:t> (auction-based listings).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The Bricks and Clicks Business Model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Description</a:t>
          </a:r>
          <a:r>
            <a:rPr lang="en-US" sz="1600" kern="1200"/>
            <a:t>: Combines physical retail stores (bricks) with online platforms (clicks) for an omnichannel approach.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/>
            <a:t>Examples</a:t>
          </a:r>
          <a:r>
            <a:rPr lang="en-US" sz="1600" kern="1200"/>
            <a:t>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b="1" kern="1200" dirty="0"/>
            <a:t>Walmart</a:t>
          </a:r>
          <a:r>
            <a:rPr lang="en-US" sz="1600" kern="1200" dirty="0"/>
            <a:t>, </a:t>
          </a:r>
          <a:r>
            <a:rPr lang="en-US" sz="1600" b="1" kern="1200" dirty="0"/>
            <a:t>Best Buy</a:t>
          </a:r>
          <a:r>
            <a:rPr lang="en-US" sz="1600" kern="1200" dirty="0"/>
            <a:t>, </a:t>
          </a:r>
          <a:r>
            <a:rPr lang="en-US" sz="1600" b="1" kern="1200" dirty="0"/>
            <a:t>IKEA</a:t>
          </a:r>
          <a:r>
            <a:rPr lang="en-US" sz="1600" kern="1200" dirty="0"/>
            <a:t>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180358" y="592378"/>
        <a:ext cx="5782754" cy="417312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35006"/>
          <a:ext cx="1106493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Business Models</a:t>
          </a:r>
        </a:p>
      </dsp:txBody>
      <dsp:txXfrm>
        <a:off x="23388" y="258394"/>
        <a:ext cx="11018156" cy="432338"/>
      </dsp:txXfrm>
    </dsp:sp>
    <dsp:sp modelId="{92E15EC2-3A66-437E-8081-B37C53418BD3}">
      <dsp:nvSpPr>
        <dsp:cNvPr id="0" name=""/>
        <dsp:cNvSpPr/>
      </dsp:nvSpPr>
      <dsp:spPr>
        <a:xfrm>
          <a:off x="0" y="692307"/>
          <a:ext cx="6240621" cy="39110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/>
            <a:t>The Loyalty Business Models (Relationship Marketing)</a:t>
          </a:r>
          <a:r>
            <a:rPr lang="en-US" sz="1400" kern="1200"/>
            <a:t>: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Focuses on building long-term customer relationships through loyalty programs and personalized marketing.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Starbucks Rewards</a:t>
          </a:r>
          <a:r>
            <a:rPr lang="en-US" sz="1400" kern="1200"/>
            <a:t>, </a:t>
          </a:r>
          <a:r>
            <a:rPr lang="en-US" sz="1400" b="1" kern="1200"/>
            <a:t>Amazon Prime</a:t>
          </a:r>
          <a:r>
            <a:rPr lang="en-US" sz="1400" kern="1200"/>
            <a:t>, </a:t>
          </a:r>
          <a:r>
            <a:rPr lang="en-US" sz="1400" b="1" kern="1200"/>
            <a:t>airline frequent flyer programs</a:t>
          </a:r>
          <a:r>
            <a:rPr lang="en-US" sz="1400" kern="120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Collective Business Models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Operates through cooperative ownership or collective participation, sharing benefits and responsibilities.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Co-operatives</a:t>
          </a:r>
          <a:r>
            <a:rPr lang="en-US" sz="1400" kern="1200" dirty="0"/>
            <a:t>: Mondragon (worker-owned), Credit Unions.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Trade Associations</a:t>
          </a:r>
          <a:r>
            <a:rPr lang="en-US" sz="1400" kern="1200"/>
            <a:t>: National Retail Federation.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The Industrialization of Services Business Model</a:t>
          </a:r>
          <a:r>
            <a:rPr lang="en-US" sz="1400" kern="1200" dirty="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Description</a:t>
          </a:r>
          <a:r>
            <a:rPr lang="en-US" sz="1400" kern="1200"/>
            <a:t>: Applies mass-production techniques to services for efficiency and consistency.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Examples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McDonald’s</a:t>
          </a:r>
          <a:r>
            <a:rPr lang="en-US" sz="1400" kern="1200" dirty="0"/>
            <a:t>, </a:t>
          </a:r>
          <a:r>
            <a:rPr lang="en-US" sz="1400" b="1" kern="1200" dirty="0"/>
            <a:t>Subway</a:t>
          </a:r>
          <a:r>
            <a:rPr lang="en-US" sz="1400" kern="1200" dirty="0"/>
            <a:t>, </a:t>
          </a:r>
          <a:r>
            <a:rPr lang="en-US" sz="1400" b="1" kern="1200" dirty="0"/>
            <a:t>Domino’s Pizza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0" y="692307"/>
        <a:ext cx="6240621" cy="3911048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53359"/>
          <a:ext cx="1106493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Business Models</a:t>
          </a:r>
        </a:p>
      </dsp:txBody>
      <dsp:txXfrm>
        <a:off x="20047" y="73406"/>
        <a:ext cx="11024838" cy="370575"/>
      </dsp:txXfrm>
    </dsp:sp>
    <dsp:sp modelId="{92E15EC2-3A66-437E-8081-B37C53418BD3}">
      <dsp:nvSpPr>
        <dsp:cNvPr id="0" name=""/>
        <dsp:cNvSpPr/>
      </dsp:nvSpPr>
      <dsp:spPr>
        <a:xfrm>
          <a:off x="0" y="445332"/>
          <a:ext cx="7168969" cy="434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200" b="1" kern="1200" dirty="0"/>
            <a:t>The Low-Cost Carrier Business Model</a:t>
          </a:r>
          <a:r>
            <a:rPr lang="en-US" sz="1200" kern="1200" dirty="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Description</a:t>
          </a:r>
          <a:r>
            <a:rPr lang="en-US" sz="1200" kern="1200"/>
            <a:t>: Focuses on offering basic services at a lower cost by minimizing operational expenses and upselling add-ons.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Examples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Ryanair</a:t>
          </a:r>
          <a:r>
            <a:rPr lang="en-US" sz="1200" kern="1200"/>
            <a:t>, </a:t>
          </a:r>
          <a:r>
            <a:rPr lang="en-US" sz="1200" b="1" kern="1200"/>
            <a:t>Blue1</a:t>
          </a:r>
          <a:r>
            <a:rPr lang="en-US" sz="1200" kern="1200"/>
            <a:t>, </a:t>
          </a:r>
          <a:r>
            <a:rPr lang="en-US" sz="1200" b="1" kern="1200"/>
            <a:t>EasyJet</a:t>
          </a:r>
          <a:r>
            <a:rPr lang="en-US" sz="1200" kern="120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200" b="1" kern="1200" dirty="0"/>
            <a:t>The Online Content Business Model</a:t>
          </a:r>
          <a:r>
            <a:rPr lang="en-US" sz="1200" kern="1200" dirty="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Description</a:t>
          </a:r>
          <a:r>
            <a:rPr lang="en-US" sz="1200" kern="1200"/>
            <a:t>: Monetizes digital content such as music, videos, and information through direct sales, upgrades, or subscriptions.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Examples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Apple iPod/iTunes</a:t>
          </a:r>
          <a:r>
            <a:rPr lang="en-US" sz="1200" kern="1200" dirty="0"/>
            <a:t>: Selling individual songs and upgrades.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Netflix</a:t>
          </a:r>
          <a:r>
            <a:rPr lang="en-US" sz="1200" kern="1200"/>
            <a:t>: Streaming content on subscription.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200" b="1" kern="1200" dirty="0"/>
            <a:t>The Freemium Business Model</a:t>
          </a:r>
          <a:r>
            <a:rPr lang="en-US" sz="1200" kern="1200" dirty="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Description</a:t>
          </a:r>
          <a:r>
            <a:rPr lang="en-US" sz="1200" kern="1200" dirty="0"/>
            <a:t>: Offers basic services for free, with premium features or functionalities available at a cost.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Examples</a:t>
          </a:r>
          <a:r>
            <a:rPr lang="en-US" sz="1200" kern="1200" dirty="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Skype</a:t>
          </a:r>
          <a:r>
            <a:rPr lang="en-US" sz="1200" kern="1200"/>
            <a:t>: Free calls with paid features for international or group calls.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Spotify Open</a:t>
          </a:r>
          <a:r>
            <a:rPr lang="en-US" sz="1200" kern="1200" dirty="0"/>
            <a:t>: Free streaming with ads, premium for ad-free and offline listening.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200" b="1" kern="1200" dirty="0"/>
            <a:t>The Premium Business Model</a:t>
          </a:r>
          <a:r>
            <a:rPr lang="en-US" sz="1200" kern="1200" dirty="0"/>
            <a:t>: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Description</a:t>
          </a:r>
          <a:r>
            <a:rPr lang="en-US" sz="1200" kern="1200"/>
            <a:t>: Focuses on high-quality, luxury products with superior branding and exclusivity.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/>
            <a:t>Examples</a:t>
          </a:r>
          <a:r>
            <a:rPr lang="en-US" sz="1200" kern="1200"/>
            <a:t>:</a:t>
          </a: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200" b="1" kern="1200" dirty="0"/>
            <a:t>Ferrari</a:t>
          </a:r>
          <a:r>
            <a:rPr lang="en-US" sz="1200" kern="1200" dirty="0"/>
            <a:t>, </a:t>
          </a:r>
          <a:r>
            <a:rPr lang="en-US" sz="1200" b="1" kern="1200" dirty="0"/>
            <a:t>Rolex</a:t>
          </a:r>
          <a:r>
            <a:rPr lang="en-US" sz="1200" kern="1200" dirty="0"/>
            <a:t>, </a:t>
          </a:r>
          <a:r>
            <a:rPr lang="en-US" sz="1200" b="1" kern="1200" dirty="0"/>
            <a:t>Gucci</a:t>
          </a:r>
          <a:r>
            <a:rPr lang="en-US" sz="1200" kern="1200" dirty="0"/>
            <a:t>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200" kern="1200" dirty="0"/>
        </a:p>
      </dsp:txBody>
      <dsp:txXfrm>
        <a:off x="0" y="445332"/>
        <a:ext cx="7168969" cy="434278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915"/>
          <a:ext cx="11064932" cy="4563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Business Models</a:t>
          </a:r>
        </a:p>
      </dsp:txBody>
      <dsp:txXfrm>
        <a:off x="22275" y="23190"/>
        <a:ext cx="11020382" cy="411750"/>
      </dsp:txXfrm>
    </dsp:sp>
    <dsp:sp modelId="{92E15EC2-3A66-437E-8081-B37C53418BD3}">
      <dsp:nvSpPr>
        <dsp:cNvPr id="0" name=""/>
        <dsp:cNvSpPr/>
      </dsp:nvSpPr>
      <dsp:spPr>
        <a:xfrm>
          <a:off x="0" y="436440"/>
          <a:ext cx="7168969" cy="44020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/>
            <a:t>The Direct Sales Model</a:t>
          </a:r>
          <a:r>
            <a:rPr lang="en-US" sz="1500" kern="1200"/>
            <a:t>: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Description</a:t>
          </a:r>
          <a:r>
            <a:rPr lang="en-US" sz="1500" kern="1200"/>
            <a:t>: Bypasses intermediaries to sell directly to consumers through personal communication or online platforms.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Examples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Avon</a:t>
          </a:r>
          <a:r>
            <a:rPr lang="en-US" sz="1500" kern="1200"/>
            <a:t>, </a:t>
          </a:r>
          <a:r>
            <a:rPr lang="en-US" sz="1500" b="1" kern="1200"/>
            <a:t>Tupperware</a:t>
          </a:r>
          <a:r>
            <a:rPr lang="en-US" sz="1500" kern="1200"/>
            <a:t>, </a:t>
          </a:r>
          <a:r>
            <a:rPr lang="en-US" sz="1500" b="1" kern="1200"/>
            <a:t>telemarketing companies</a:t>
          </a:r>
          <a:r>
            <a:rPr lang="en-US" sz="1500" kern="1200"/>
            <a:t>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 dirty="0"/>
            <a:t>The Professional Open-Source Model</a:t>
          </a:r>
          <a:r>
            <a:rPr lang="en-US" sz="1500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Description</a:t>
          </a:r>
          <a:r>
            <a:rPr lang="en-US" sz="1500" kern="1200"/>
            <a:t>: Provides free software and generates revenue through consulting, support, and custom solutions.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Examples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Red Hat</a:t>
          </a:r>
          <a:r>
            <a:rPr lang="en-US" sz="1500" kern="1200"/>
            <a:t>: Free Linux distribution with paid enterprise support.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MongoDB</a:t>
          </a:r>
          <a:r>
            <a:rPr lang="en-US" sz="1500" kern="1200"/>
            <a:t>: Open-source database with professional services.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 dirty="0"/>
            <a:t>Various Distribution Business Models</a:t>
          </a:r>
          <a:r>
            <a:rPr lang="en-US" sz="1500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Description</a:t>
          </a:r>
          <a:r>
            <a:rPr lang="en-US" sz="1500" kern="1200"/>
            <a:t>: Determines how a product/service reaches customers through channels like retail, online, or direct.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Examples</a:t>
          </a:r>
          <a:r>
            <a:rPr lang="en-US" sz="1500" kern="1200"/>
            <a:t>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Retail</a:t>
          </a:r>
          <a:r>
            <a:rPr lang="en-US" sz="1500" kern="1200"/>
            <a:t>: Walmart, Amazon.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Online platforms</a:t>
          </a:r>
          <a:r>
            <a:rPr lang="en-US" sz="1500" kern="1200"/>
            <a:t>: Etsy, Shopify.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 dirty="0"/>
            <a:t>Subscription services</a:t>
          </a:r>
          <a:r>
            <a:rPr lang="en-US" sz="1500" kern="1200" dirty="0"/>
            <a:t>: Blue Apron, Dollar Shave Club.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500" kern="1200" dirty="0"/>
        </a:p>
      </dsp:txBody>
      <dsp:txXfrm>
        <a:off x="0" y="436440"/>
        <a:ext cx="7168969" cy="4402045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1"/>
          <a:ext cx="1106493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Demand analysis</a:t>
          </a:r>
        </a:p>
      </dsp:txBody>
      <dsp:txXfrm>
        <a:off x="23388" y="23399"/>
        <a:ext cx="11018156" cy="432338"/>
      </dsp:txXfrm>
    </dsp:sp>
    <dsp:sp modelId="{92E15EC2-3A66-437E-8081-B37C53418BD3}">
      <dsp:nvSpPr>
        <dsp:cNvPr id="0" name=""/>
        <dsp:cNvSpPr/>
      </dsp:nvSpPr>
      <dsp:spPr>
        <a:xfrm>
          <a:off x="0" y="558976"/>
          <a:ext cx="11064932" cy="41777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/>
            <a:t>Customer Need</a:t>
          </a:r>
          <a:r>
            <a:rPr lang="en-US" sz="1600" kern="1200"/>
            <a:t>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Identify the specific </a:t>
          </a:r>
          <a:r>
            <a:rPr lang="en-US" sz="1600" b="1" kern="1200"/>
            <a:t>requirement or problem</a:t>
          </a:r>
          <a:r>
            <a:rPr lang="en-US" sz="1600" kern="1200"/>
            <a:t> that needs to be addressed for successful marketing.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Understand what customers value most in products or services to ensure alignment with their expectations.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Substitutes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Analyze existing </a:t>
          </a:r>
          <a:r>
            <a:rPr lang="en-US" sz="1600" b="1" kern="1200"/>
            <a:t>alternative products or services</a:t>
          </a:r>
          <a:r>
            <a:rPr lang="en-US" sz="1600" kern="1200"/>
            <a:t> that customers might choose instead.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Determine how your offering is superior or more appealing compared to substitutes.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Customer Behavior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Evaluate if customers need to </a:t>
          </a:r>
          <a:r>
            <a:rPr lang="en-US" sz="1600" b="1" kern="1200"/>
            <a:t>change their habits or consumption patterns</a:t>
          </a:r>
          <a:r>
            <a:rPr lang="en-US" sz="1600" kern="1200"/>
            <a:t> to use your product/service.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Understand that requiring significant behavior changes is challenging and may affect adoption rates.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Demand Consistency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Assess whether demand is </a:t>
          </a:r>
          <a:r>
            <a:rPr lang="en-US" sz="1600" b="1" kern="1200"/>
            <a:t>steady or fluctuates</a:t>
          </a:r>
          <a:r>
            <a:rPr lang="en-US" sz="1600" kern="1200"/>
            <a:t> due to factors like seasons, holidays, or economic conditions.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Plan strategies for handling </a:t>
          </a:r>
          <a:r>
            <a:rPr lang="en-US" sz="1600" b="1" kern="1200"/>
            <a:t>variability in demand</a:t>
          </a:r>
          <a:r>
            <a:rPr lang="en-US" sz="1600" kern="1200"/>
            <a:t>, such as promotions or diversifying offerings.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600" b="1" kern="1200" dirty="0"/>
            <a:t>External Influences</a:t>
          </a:r>
          <a:r>
            <a:rPr lang="en-US" sz="1600" kern="1200" dirty="0"/>
            <a:t>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Consider potential </a:t>
          </a:r>
          <a:r>
            <a:rPr lang="en-US" sz="1600" b="1" kern="1200"/>
            <a:t>changes in infrastructure, legislation, or local dynamics</a:t>
          </a:r>
          <a:r>
            <a:rPr lang="en-US" sz="1600" kern="1200"/>
            <a:t> that could impact demand.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Stay informed about trends and regulatory shifts to adapt your strategies accordingly.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0" y="558976"/>
        <a:ext cx="11064932" cy="417771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3803"/>
          <a:ext cx="1106493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Customer segment</a:t>
          </a:r>
        </a:p>
      </dsp:txBody>
      <dsp:txXfrm>
        <a:off x="25616" y="49419"/>
        <a:ext cx="11013700" cy="473513"/>
      </dsp:txXfrm>
    </dsp:sp>
    <dsp:sp modelId="{92E15EC2-3A66-437E-8081-B37C53418BD3}">
      <dsp:nvSpPr>
        <dsp:cNvPr id="0" name=""/>
        <dsp:cNvSpPr/>
      </dsp:nvSpPr>
      <dsp:spPr>
        <a:xfrm>
          <a:off x="0" y="624157"/>
          <a:ext cx="11064932" cy="40888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1" kern="1200"/>
            <a:t>Who Are My Customers?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Define customer demographics: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Location</a:t>
          </a:r>
          <a:r>
            <a:rPr lang="en-US" sz="1800" kern="1200"/>
            <a:t>: Urban, suburban, rural, or specific regions.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Age</a:t>
          </a:r>
          <a:r>
            <a:rPr lang="en-US" sz="1800" kern="1200"/>
            <a:t>: Target age range (e.g., teenagers, millennials, retirees).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Gender</a:t>
          </a:r>
          <a:r>
            <a:rPr lang="en-US" sz="1800" kern="1200"/>
            <a:t>: Male, female, non-binary, or inclusive of all.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Occupation</a:t>
          </a:r>
          <a:r>
            <a:rPr lang="en-US" sz="1800" kern="1200"/>
            <a:t>: Professions or industries relevant to your product/service.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Annual Income</a:t>
          </a:r>
          <a:r>
            <a:rPr lang="en-US" sz="1800" kern="1200"/>
            <a:t>: Socioeconomic groups that can afford and value your offering.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Personality and Lifestyle</a:t>
          </a:r>
          <a:r>
            <a:rPr lang="en-US" sz="1800" kern="1200"/>
            <a:t>: Interests, hobbies, and buying habits.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1" kern="1200" dirty="0"/>
            <a:t>How Do I Reach My Customers?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Utilize an effective </a:t>
          </a:r>
          <a:r>
            <a:rPr lang="en-US" sz="1800" b="1" kern="1200"/>
            <a:t>marketing mix</a:t>
          </a:r>
          <a:r>
            <a:rPr lang="en-US" sz="1800" kern="1200"/>
            <a:t>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Advertising</a:t>
          </a:r>
          <a:r>
            <a:rPr lang="en-US" sz="1800" kern="1200"/>
            <a:t>: Social media, TV, print, or digital ads.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Distribution channels</a:t>
          </a:r>
          <a:r>
            <a:rPr lang="en-US" sz="1800" kern="1200"/>
            <a:t>: Online platforms, physical stores, or both.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Engagement</a:t>
          </a:r>
          <a:r>
            <a:rPr lang="en-US" sz="1800" kern="1200" dirty="0"/>
            <a:t>: Email campaigns, influencer partnerships, or in-person events.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800" kern="1200" dirty="0"/>
        </a:p>
      </dsp:txBody>
      <dsp:txXfrm>
        <a:off x="0" y="624157"/>
        <a:ext cx="11064932" cy="408882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Customer segment</a:t>
          </a:r>
        </a:p>
      </dsp:txBody>
      <dsp:txXfrm>
        <a:off x="27843" y="27843"/>
        <a:ext cx="11009246" cy="514689"/>
      </dsp:txXfrm>
    </dsp:sp>
    <dsp:sp modelId="{92E15EC2-3A66-437E-8081-B37C53418BD3}">
      <dsp:nvSpPr>
        <dsp:cNvPr id="0" name=""/>
        <dsp:cNvSpPr/>
      </dsp:nvSpPr>
      <dsp:spPr>
        <a:xfrm>
          <a:off x="0" y="572938"/>
          <a:ext cx="11064932" cy="423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b="1" kern="1200" dirty="0"/>
            <a:t>How Do My Customers Consume at the Moment?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Understand current consumption patterns: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Online shopping or in-store purchasing.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Preferences for delivery, subscription models, or one-time purchases.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b="1" kern="1200" dirty="0"/>
            <a:t>Who Makes Buying Decisions?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Identify decision-makers and influencers: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Individuals, families, or businesses.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Consider influencers like parents, peers, or corporate stakeholders.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b="1" kern="1200" dirty="0"/>
            <a:t>Competitive Products/Services</a:t>
          </a:r>
          <a:r>
            <a:rPr lang="en-US" sz="2000" kern="1200" dirty="0"/>
            <a:t>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Analyze competing offerings: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Understand their strengths, weaknesses, and pricing.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Identify gaps or unmet needs your product/service can fill.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kern="1200" dirty="0"/>
        </a:p>
      </dsp:txBody>
      <dsp:txXfrm>
        <a:off x="0" y="572938"/>
        <a:ext cx="11064932" cy="423273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67524"/>
          <a:ext cx="1106493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segment</a:t>
          </a:r>
        </a:p>
      </dsp:txBody>
      <dsp:txXfrm>
        <a:off x="20047" y="87571"/>
        <a:ext cx="11024838" cy="370575"/>
      </dsp:txXfrm>
    </dsp:sp>
    <dsp:sp modelId="{92E15EC2-3A66-437E-8081-B37C53418BD3}">
      <dsp:nvSpPr>
        <dsp:cNvPr id="0" name=""/>
        <dsp:cNvSpPr/>
      </dsp:nvSpPr>
      <dsp:spPr>
        <a:xfrm>
          <a:off x="0" y="559615"/>
          <a:ext cx="11064932" cy="411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/>
            <a:t>Who Are My Competitors?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Identify both </a:t>
          </a:r>
          <a:r>
            <a:rPr lang="en-US" sz="1400" b="1" kern="1200"/>
            <a:t>direct competitors</a:t>
          </a:r>
          <a:r>
            <a:rPr lang="en-US" sz="1400" kern="1200"/>
            <a:t> (offering similar products/services) and </a:t>
          </a:r>
          <a:r>
            <a:rPr lang="en-US" sz="1400" b="1" kern="1200"/>
            <a:t>indirect competitors</a:t>
          </a:r>
          <a:r>
            <a:rPr lang="en-US" sz="1400" kern="1200"/>
            <a:t> (meeting similar customer needs differently).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Categorize competitors based on size, market share, and geographic presence.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What Are the Strengths and Weaknesses of Your Competitors?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/>
            <a:t>Strengths</a:t>
          </a:r>
          <a:r>
            <a:rPr lang="en-US" sz="1400" kern="120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Strong brand reputation.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Wide distribution network.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Advanced technology or unique offerings.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b="1" kern="1200" dirty="0"/>
            <a:t>Weaknesses</a:t>
          </a:r>
          <a:r>
            <a:rPr lang="en-US" sz="1400" kern="1200" dirty="0"/>
            <a:t>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Poor customer service.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High prices.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Limited product range or outdated systems.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What Are Their Ways to Compete?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Analyze strategies such as: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Price wars (low-cost leadership).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Differentiation (unique features or quality).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Customer loyalty programs.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Aggressive marketing campaigns.</a:t>
          </a:r>
        </a:p>
      </dsp:txBody>
      <dsp:txXfrm>
        <a:off x="0" y="559615"/>
        <a:ext cx="11064932" cy="411421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41066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Customer segment</a:t>
          </a:r>
        </a:p>
      </dsp:txBody>
      <dsp:txXfrm>
        <a:off x="20047" y="20047"/>
        <a:ext cx="11024838" cy="370575"/>
      </dsp:txXfrm>
    </dsp:sp>
    <dsp:sp modelId="{92E15EC2-3A66-437E-8081-B37C53418BD3}">
      <dsp:nvSpPr>
        <dsp:cNvPr id="0" name=""/>
        <dsp:cNvSpPr/>
      </dsp:nvSpPr>
      <dsp:spPr>
        <a:xfrm>
          <a:off x="0" y="445332"/>
          <a:ext cx="11064932" cy="4342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Who Is on the Rise/Fall?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Track market trends to identify </a:t>
          </a:r>
          <a:r>
            <a:rPr lang="en-US" sz="1400" b="1" kern="1200"/>
            <a:t>emerging competitors</a:t>
          </a:r>
          <a:r>
            <a:rPr lang="en-US" sz="1400" kern="1200"/>
            <a:t> gaining market share.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Spot declining competitors struggling with outdated business models or poor adaptability.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How Do They Do Their Marketing?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Study their marketing channels: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Social media, search engine ads, partnerships, or events.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Branding and messaging strategies (tone, focus, appeal).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Potential New Competitors?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Anticipate entrants from: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Adjacent industries diversifying into your space.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Startups with disruptive innovations.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Global players entering your local market.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400" b="1" kern="1200" dirty="0"/>
            <a:t>How Do I Succeed in Competition with My Competitors?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Focus on your </a:t>
          </a:r>
          <a:r>
            <a:rPr lang="en-US" sz="1400" b="1" kern="1200" dirty="0"/>
            <a:t>unique value proposition</a:t>
          </a:r>
          <a:r>
            <a:rPr lang="en-US" sz="1400" kern="1200" dirty="0"/>
            <a:t>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Build </a:t>
          </a:r>
          <a:r>
            <a:rPr lang="en-US" sz="1400" b="1" kern="1200"/>
            <a:t>customer loyalty</a:t>
          </a:r>
          <a:r>
            <a:rPr lang="en-US" sz="1400" kern="1200"/>
            <a:t> with exceptional service and engagement.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Innovate consistently to stay ahead of trends.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/>
            <a:t>Optimize pricing and cost-efficiency.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Leverage data-driven marketing to target the right audience effectively.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400" kern="1200" dirty="0"/>
        </a:p>
      </dsp:txBody>
      <dsp:txXfrm>
        <a:off x="0" y="445332"/>
        <a:ext cx="11064932" cy="434278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3878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Market segment</a:t>
          </a:r>
        </a:p>
      </dsp:txBody>
      <dsp:txXfrm>
        <a:off x="18934" y="18934"/>
        <a:ext cx="11027064" cy="349987"/>
      </dsp:txXfrm>
    </dsp:sp>
    <dsp:sp modelId="{92E15EC2-3A66-437E-8081-B37C53418BD3}">
      <dsp:nvSpPr>
        <dsp:cNvPr id="0" name=""/>
        <dsp:cNvSpPr/>
      </dsp:nvSpPr>
      <dsp:spPr>
        <a:xfrm>
          <a:off x="0" y="375705"/>
          <a:ext cx="11064932" cy="4461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300" b="1" kern="1200"/>
            <a:t>How Do We Take Care of Production/Service Providing?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Quality Assurance</a:t>
          </a:r>
          <a:r>
            <a:rPr lang="en-US" sz="1300" kern="1200"/>
            <a:t>: Ensure consistent quality of products/services through robust processes and regular audits.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Efficiency</a:t>
          </a:r>
          <a:r>
            <a:rPr lang="en-US" sz="1300" kern="1200"/>
            <a:t>: Optimize production or service delivery using lean methodologies or automation.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Flexibility</a:t>
          </a:r>
          <a:r>
            <a:rPr lang="en-US" sz="1300" kern="1200"/>
            <a:t>: Adapt production/service capacity to meet changing demand.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Sustainability</a:t>
          </a:r>
          <a:r>
            <a:rPr lang="en-US" sz="1300" kern="1200"/>
            <a:t>: Incorporate eco-friendly practices to align with market expectations.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300" b="1" kern="1200" dirty="0"/>
            <a:t>How Do We Reach the Customers?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Marketing Channels</a:t>
          </a:r>
          <a:r>
            <a:rPr lang="en-US" sz="1300" kern="1200"/>
            <a:t>: Use a mix of online (social media, email marketing) and offline (events, print ads) channels.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Direct Engagement</a:t>
          </a:r>
          <a:r>
            <a:rPr lang="en-US" sz="1300" kern="1200"/>
            <a:t>: Build relationships through customer support, loyalty programs, or personalized offers.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Partnerships</a:t>
          </a:r>
          <a:r>
            <a:rPr lang="en-US" sz="1300" kern="1200"/>
            <a:t>: Collaborate with other brands or platforms for wider reach.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300" b="1" kern="1200" dirty="0"/>
            <a:t>Make or Buy Decisions?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Make</a:t>
          </a:r>
          <a:r>
            <a:rPr lang="en-US" sz="1300" kern="1200"/>
            <a:t>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kern="1200"/>
            <a:t>Suitable when quality control and proprietary knowledge are critical.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kern="1200"/>
            <a:t>Offers greater customization and potential cost savings over time.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 dirty="0"/>
            <a:t>Buy</a:t>
          </a:r>
          <a:r>
            <a:rPr lang="en-US" sz="1300" kern="1200" dirty="0"/>
            <a:t>: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kern="1200"/>
            <a:t>Consider outsourcing if external providers are cost-efficient or offer specialized expertise.</a:t>
          </a:r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kern="1200"/>
            <a:t>Ideal for non-core components or services.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300" b="1" kern="1200" dirty="0"/>
            <a:t>Channel Decisions?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Direct Channels</a:t>
          </a:r>
          <a:r>
            <a:rPr lang="en-US" sz="1300" kern="1200"/>
            <a:t>: Sell directly to customers through e-commerce, physical stores, or mobile apps.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/>
            <a:t>Indirect Channels</a:t>
          </a:r>
          <a:r>
            <a:rPr lang="en-US" sz="1300" kern="1200"/>
            <a:t>: Use distributors, retailers, or third-party platforms for broader market access.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300" b="1" kern="1200" dirty="0"/>
            <a:t>Omnichannel Approach</a:t>
          </a:r>
          <a:r>
            <a:rPr lang="en-US" sz="1300" kern="1200" dirty="0"/>
            <a:t>: Combine online and offline channels to offer seamless customer experiences.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300" kern="1200" dirty="0"/>
        </a:p>
      </dsp:txBody>
      <dsp:txXfrm>
        <a:off x="0" y="375705"/>
        <a:ext cx="11064932" cy="44613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03226"/>
          <a:ext cx="10889796" cy="5475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Business Idea</a:t>
          </a:r>
          <a:endParaRPr lang="en-US" sz="2400" kern="1200" dirty="0"/>
        </a:p>
      </dsp:txBody>
      <dsp:txXfrm>
        <a:off x="26730" y="129956"/>
        <a:ext cx="10836336" cy="494099"/>
      </dsp:txXfrm>
    </dsp:sp>
    <dsp:sp modelId="{92E15EC2-3A66-437E-8081-B37C53418BD3}">
      <dsp:nvSpPr>
        <dsp:cNvPr id="0" name=""/>
        <dsp:cNvSpPr/>
      </dsp:nvSpPr>
      <dsp:spPr>
        <a:xfrm>
          <a:off x="0" y="650786"/>
          <a:ext cx="10889796" cy="3974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51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b="1" kern="1200"/>
            <a:t>Own ability/knowledge/...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Leverage personal skills, expertise, and passions to create a unique business idea.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Imitation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Adapt or replicate existing successful business models while adding a unique value proposition.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R&amp;D (Research and Development)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Invest in innovation and experimentation to develop new products or services.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Buying an idea or a company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Acquire an existing business or idea to jumpstart operations.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 dirty="0"/>
            <a:t>Systematic business idea generation</a:t>
          </a:r>
          <a:endParaRPr lang="en-US" sz="190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/>
            <a:t>Use structured methods, brainstorming, or analytical tools to generate business ideas.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/>
            <a:t>New technology (e.g., heart rate monitors)</a:t>
          </a:r>
          <a:endParaRPr lang="en-US" sz="1900" kern="120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Identify opportunities created by advancements in technology.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900" kern="1200" dirty="0"/>
        </a:p>
      </dsp:txBody>
      <dsp:txXfrm>
        <a:off x="0" y="650786"/>
        <a:ext cx="10889796" cy="3974400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0607"/>
          <a:ext cx="11064932" cy="4334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Company image</a:t>
          </a:r>
        </a:p>
      </dsp:txBody>
      <dsp:txXfrm>
        <a:off x="21161" y="41768"/>
        <a:ext cx="11022610" cy="391163"/>
      </dsp:txXfrm>
    </dsp:sp>
    <dsp:sp modelId="{92E15EC2-3A66-437E-8081-B37C53418BD3}">
      <dsp:nvSpPr>
        <dsp:cNvPr id="0" name=""/>
        <dsp:cNvSpPr/>
      </dsp:nvSpPr>
      <dsp:spPr>
        <a:xfrm>
          <a:off x="0" y="536122"/>
          <a:ext cx="11064932" cy="41819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/>
            <a:t>How Do the Customers See Us?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Perceived Value</a:t>
          </a:r>
          <a:r>
            <a:rPr lang="en-US" sz="1500" kern="1200"/>
            <a:t>: Customers evaluate the brand based on product/service quality, reliability, and trustworthiness.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Reputation</a:t>
          </a:r>
          <a:r>
            <a:rPr lang="en-US" sz="1500" kern="1200"/>
            <a:t>: Established through customer reviews, testimonials, and market presence.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Brand Personality</a:t>
          </a:r>
          <a:r>
            <a:rPr lang="en-US" sz="1500" kern="1200"/>
            <a:t>: The emotional connection customers feel towards the company (e.g., friendly, innovative, luxurious).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 dirty="0"/>
            <a:t>Starting Business – No Image</a:t>
          </a:r>
          <a:r>
            <a:rPr lang="en-US" sz="1500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/>
            <a:t>New businesses must focus on: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Creating visibility</a:t>
          </a:r>
          <a:r>
            <a:rPr lang="en-US" sz="1500" kern="1200"/>
            <a:t> through marketing and networking.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Delivering consistent quality</a:t>
          </a:r>
          <a:r>
            <a:rPr lang="en-US" sz="1500" kern="1200"/>
            <a:t> to build initial trust.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 dirty="0"/>
            <a:t>Defining core values</a:t>
          </a:r>
          <a:r>
            <a:rPr lang="en-US" sz="1500" kern="1200" dirty="0"/>
            <a:t> that align with target audience expectations.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500" b="1" kern="1200" dirty="0"/>
            <a:t>Describing the Company by Adjectives</a:t>
          </a:r>
          <a:r>
            <a:rPr lang="en-US" sz="1500" kern="1200" dirty="0"/>
            <a:t>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kern="1200" dirty="0"/>
            <a:t>Choose adjectives that reflect the desired brand identity: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Innovative</a:t>
          </a:r>
          <a:r>
            <a:rPr lang="en-US" sz="1500" kern="1200"/>
            <a:t>: Cutting-edge, forward-thinking, creative.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Reliable</a:t>
          </a:r>
          <a:r>
            <a:rPr lang="en-US" sz="1500" kern="1200"/>
            <a:t>: Dependable, consistent, trustworthy.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Customer-focused</a:t>
          </a:r>
          <a:r>
            <a:rPr lang="en-US" sz="1500" kern="1200"/>
            <a:t>: Attentive, empathetic, service-oriented.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/>
            <a:t>Dynamic</a:t>
          </a:r>
          <a:r>
            <a:rPr lang="en-US" sz="1500" kern="1200"/>
            <a:t>: Agile, adaptable, energetic.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500" b="1" kern="1200" dirty="0"/>
            <a:t>Sustainable</a:t>
          </a:r>
          <a:r>
            <a:rPr lang="en-US" sz="1500" kern="1200" dirty="0"/>
            <a:t>: Eco-friendly, responsible, ethical.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500" kern="1200" dirty="0"/>
        </a:p>
      </dsp:txBody>
      <dsp:txXfrm>
        <a:off x="0" y="536122"/>
        <a:ext cx="11064932" cy="418194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Demand</a:t>
          </a:r>
        </a:p>
      </dsp:txBody>
      <dsp:txXfrm>
        <a:off x="30071" y="30071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652934"/>
          <a:ext cx="11064932" cy="411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/>
            <a:t>What Are the Forces Behind Demand?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Customer needs and preferences</a:t>
          </a:r>
          <a:r>
            <a:rPr lang="en-US" sz="2100" kern="1200"/>
            <a:t>: Shifts in lifestyle, trends, or pain points.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Economic factors</a:t>
          </a:r>
          <a:r>
            <a:rPr lang="en-US" sz="2100" kern="1200"/>
            <a:t>: Disposable income, employment rates, and purchasing power.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Technological advancements</a:t>
          </a:r>
          <a:r>
            <a:rPr lang="en-US" sz="2100" kern="1200"/>
            <a:t>: Innovation driving new product or service demands.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Social and cultural influences</a:t>
          </a:r>
          <a:r>
            <a:rPr lang="en-US" sz="2100" kern="1200"/>
            <a:t>: Changing values and societal norms.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How Big Is the Demand in Your Line of Business?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Conduct market research to measure the </a:t>
          </a:r>
          <a:r>
            <a:rPr lang="en-US" sz="2100" b="1" kern="1200"/>
            <a:t>total addressable market (TAM)</a:t>
          </a:r>
          <a:r>
            <a:rPr lang="en-US" sz="2100" kern="1200"/>
            <a:t> and identify potential customer base size.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Assess whether the industry is growing, stable, or declining.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Is There More Demand Than Supply?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Excess demand</a:t>
          </a:r>
          <a:r>
            <a:rPr lang="en-US" sz="2100" kern="1200"/>
            <a:t>: Opportunities for growth, but may face competition.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Excess supply</a:t>
          </a:r>
          <a:r>
            <a:rPr lang="en-US" sz="2100" kern="1200" dirty="0"/>
            <a:t>: Requires differentiation or niche targeting to stand out.</a:t>
          </a:r>
        </a:p>
      </dsp:txBody>
      <dsp:txXfrm>
        <a:off x="0" y="652934"/>
        <a:ext cx="11064932" cy="4114219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Demand</a:t>
          </a:r>
        </a:p>
      </dsp:txBody>
      <dsp:txXfrm>
        <a:off x="30071" y="30071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652934"/>
          <a:ext cx="11064932" cy="411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Changes in Demand in the Near Future?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Analyze trends, innovations, or external factors (e.g., regulatory changes, economic shifts).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Stay flexible to adapt offerings as demand evolves.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Substitutes?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Identify existing alternatives that fulfill similar customer needs.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Highlight your unique value proposition to make your product/service more attractive.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What Kind of Market Share Are You After?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Define realistic goals: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Niche market</a:t>
          </a:r>
          <a:r>
            <a:rPr lang="en-US" sz="2100" kern="1200"/>
            <a:t>: Focus on a specific customer segment with tailored offerings.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Broad market</a:t>
          </a:r>
          <a:r>
            <a:rPr lang="en-US" sz="2100" kern="1200"/>
            <a:t>: Compete for a larger audience by addressing widespread needs.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Set measurable objectives for market entry and growth.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100" kern="1200" dirty="0"/>
        </a:p>
      </dsp:txBody>
      <dsp:txXfrm>
        <a:off x="0" y="652934"/>
        <a:ext cx="11064932" cy="4114219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Market Intelligence</a:t>
          </a:r>
        </a:p>
      </dsp:txBody>
      <dsp:txXfrm>
        <a:off x="30071" y="30071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652934"/>
          <a:ext cx="11064932" cy="41142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/>
            <a:t>From Where to Get Market Information?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Industry Reports</a:t>
          </a:r>
          <a:r>
            <a:rPr lang="en-US" sz="2100" kern="1200"/>
            <a:t>: Published by firms like Gartner, IBISWorld, or Statista.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Government Data</a:t>
          </a:r>
          <a:r>
            <a:rPr lang="en-US" sz="2100" kern="1200"/>
            <a:t>: Economic reports, trade statistics, and census data.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Trade Associations</a:t>
          </a:r>
          <a:r>
            <a:rPr lang="en-US" sz="2100" kern="1200"/>
            <a:t>: Insights from industry-specific organizations.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Market Research Firms</a:t>
          </a:r>
          <a:r>
            <a:rPr lang="en-US" sz="2100" kern="1200"/>
            <a:t>: Custom studies and surveys.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News and Media</a:t>
          </a:r>
          <a:r>
            <a:rPr lang="en-US" sz="2100" kern="1200"/>
            <a:t>: Industry trends reported by reputable outlets.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From Where to Get Competitor Information?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Company Websites</a:t>
          </a:r>
          <a:r>
            <a:rPr lang="en-US" sz="2100" kern="1200"/>
            <a:t>: Product offerings, pricing, and marketing strategies.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Financial Reports</a:t>
          </a:r>
          <a:r>
            <a:rPr lang="en-US" sz="2100" kern="1200"/>
            <a:t>: Public filings for listed companies.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Social Media</a:t>
          </a:r>
          <a:r>
            <a:rPr lang="en-US" sz="2100" kern="1200"/>
            <a:t>: Monitoring competitor activities and customer engagement.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/>
            <a:t>Customer Reviews</a:t>
          </a:r>
          <a:r>
            <a:rPr lang="en-US" sz="2100" kern="1200"/>
            <a:t>: Feedback on competitor products/services.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Third-Party Tools</a:t>
          </a:r>
          <a:r>
            <a:rPr lang="en-US" sz="2100" kern="1200" dirty="0"/>
            <a:t>: Tools like SEMrush or </a:t>
          </a:r>
          <a:r>
            <a:rPr lang="en-US" sz="2100" kern="1200" dirty="0" err="1"/>
            <a:t>SimilarWeb</a:t>
          </a:r>
          <a:r>
            <a:rPr lang="en-US" sz="2100" kern="1200" dirty="0"/>
            <a:t> for web traffic and SEO analysis.</a:t>
          </a:r>
        </a:p>
      </dsp:txBody>
      <dsp:txXfrm>
        <a:off x="0" y="652934"/>
        <a:ext cx="11064932" cy="411421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0"/>
          <a:ext cx="11064932" cy="570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Market Intelligence</a:t>
          </a:r>
        </a:p>
      </dsp:txBody>
      <dsp:txXfrm>
        <a:off x="27843" y="27843"/>
        <a:ext cx="11009246" cy="514689"/>
      </dsp:txXfrm>
    </dsp:sp>
    <dsp:sp modelId="{92E15EC2-3A66-437E-8081-B37C53418BD3}">
      <dsp:nvSpPr>
        <dsp:cNvPr id="0" name=""/>
        <dsp:cNvSpPr/>
      </dsp:nvSpPr>
      <dsp:spPr>
        <a:xfrm>
          <a:off x="0" y="572938"/>
          <a:ext cx="11064932" cy="423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b="1" kern="1200" dirty="0"/>
            <a:t>From Where to Get Customer Information?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Surveys and Questionnaires</a:t>
          </a:r>
          <a:r>
            <a:rPr lang="en-US" sz="2000" kern="1200"/>
            <a:t>: Direct feedback from target audiences.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Customer Relationship Management (CRM)</a:t>
          </a:r>
          <a:r>
            <a:rPr lang="en-US" sz="2000" kern="1200" dirty="0"/>
            <a:t>: Analyze existing customer data.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Social Media Analytics</a:t>
          </a:r>
          <a:r>
            <a:rPr lang="en-US" sz="2000" kern="1200" dirty="0"/>
            <a:t>: Understand customer preferences and behaviors.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Focus Groups</a:t>
          </a:r>
          <a:r>
            <a:rPr lang="en-US" sz="2000" kern="1200"/>
            <a:t>: Conduct small group discussions for deeper insights.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Online Forums and Communities</a:t>
          </a:r>
          <a:r>
            <a:rPr lang="en-US" sz="2000" kern="1200"/>
            <a:t>: Discover customer pain points and desires.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000" b="1" kern="1200" dirty="0"/>
            <a:t>From Where to Get Other Needed Information?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Academic Journals</a:t>
          </a:r>
          <a:r>
            <a:rPr lang="en-US" sz="2000" kern="1200"/>
            <a:t>: Research papers for technical or specialized knowledge.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Business Consultants</a:t>
          </a:r>
          <a:r>
            <a:rPr lang="en-US" sz="2000" kern="1200"/>
            <a:t>: Expert insights tailored to specific needs.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Conferences and Trade Shows</a:t>
          </a:r>
          <a:r>
            <a:rPr lang="en-US" sz="2000" kern="1200"/>
            <a:t>: Networking and trend updates.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/>
            <a:t>Patents and IP Databases</a:t>
          </a:r>
          <a:r>
            <a:rPr lang="en-US" sz="2000" kern="1200"/>
            <a:t>: Insights into new innovations.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000" b="1" kern="1200" dirty="0"/>
            <a:t>Regulatory Authorities</a:t>
          </a:r>
          <a:r>
            <a:rPr lang="en-US" sz="2000" kern="1200" dirty="0"/>
            <a:t>: Information on legal and compliance requirements.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000" kern="1200" dirty="0"/>
        </a:p>
      </dsp:txBody>
      <dsp:txXfrm>
        <a:off x="0" y="572938"/>
        <a:ext cx="11064932" cy="4232736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02867"/>
          <a:ext cx="1106493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Selecting Sector and Revenue Logic</a:t>
          </a:r>
        </a:p>
      </dsp:txBody>
      <dsp:txXfrm>
        <a:off x="24502" y="127369"/>
        <a:ext cx="11015928" cy="452926"/>
      </dsp:txXfrm>
    </dsp:sp>
    <dsp:sp modelId="{92E15EC2-3A66-437E-8081-B37C53418BD3}">
      <dsp:nvSpPr>
        <dsp:cNvPr id="0" name=""/>
        <dsp:cNvSpPr/>
      </dsp:nvSpPr>
      <dsp:spPr>
        <a:xfrm>
          <a:off x="0" y="609556"/>
          <a:ext cx="11064932" cy="40972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700" b="1" kern="1200"/>
            <a:t>Key Considerations</a:t>
          </a:r>
          <a:r>
            <a:rPr lang="en-US" sz="1700" kern="1200"/>
            <a:t>: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Make no assumptions</a:t>
          </a:r>
          <a:r>
            <a:rPr lang="en-US" sz="1700" kern="1200"/>
            <a:t>: Competition exists in every market.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Evaluate sector dynamics</a:t>
          </a:r>
          <a:r>
            <a:rPr lang="en-US" sz="1700" kern="1200"/>
            <a:t>: Understand the competitive landscape, growth potential, and barriers to entry.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700" b="1" kern="1200" dirty="0"/>
            <a:t>Difficult Sectors</a:t>
          </a:r>
          <a:r>
            <a:rPr lang="en-US" sz="1700" kern="1200" dirty="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Old sectors</a:t>
          </a:r>
          <a:r>
            <a:rPr lang="en-US" sz="1700" kern="1200"/>
            <a:t>: Saturated industries with minimal innovation.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Dominated by large companies</a:t>
          </a:r>
          <a:r>
            <a:rPr lang="en-US" sz="1700" kern="1200"/>
            <a:t>: Hard to compete against established giants with significant resources.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Long-term relationships</a:t>
          </a:r>
          <a:r>
            <a:rPr lang="en-US" sz="1700" kern="1200"/>
            <a:t>: Customers are loyal to existing suppliers, making market penetration challenging.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Sector is not growing</a:t>
          </a:r>
          <a:r>
            <a:rPr lang="en-US" sz="1700" kern="1200"/>
            <a:t>: Limited opportunities for new entrants or innovation.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700" b="1" kern="1200" dirty="0"/>
            <a:t>Easier Sectors</a:t>
          </a:r>
          <a:r>
            <a:rPr lang="en-US" sz="1700" kern="1200" dirty="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New</a:t>
          </a:r>
          <a:r>
            <a:rPr lang="en-US" sz="1700" kern="1200"/>
            <a:t>: Emerging industries with high demand for innovative products/services.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Small business dominated</a:t>
          </a:r>
          <a:r>
            <a:rPr lang="en-US" sz="1700" kern="1200"/>
            <a:t>: Less competition from large, resource-heavy companies.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/>
            <a:t>Local</a:t>
          </a:r>
          <a:r>
            <a:rPr lang="en-US" sz="1700" kern="1200"/>
            <a:t>: Opportunities to cater to regional needs and build relationships.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b="1" kern="1200" dirty="0"/>
            <a:t>Growing sectors</a:t>
          </a:r>
          <a:r>
            <a:rPr lang="en-US" sz="1700" kern="1200" dirty="0"/>
            <a:t>: High growth industries with expanding market opportunities (e.g., green energy, AI, e-commerce).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700" kern="1200" dirty="0"/>
        </a:p>
      </dsp:txBody>
      <dsp:txXfrm>
        <a:off x="0" y="609556"/>
        <a:ext cx="11064932" cy="4097288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95162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Old Success Factors</a:t>
          </a:r>
        </a:p>
      </dsp:txBody>
      <dsp:txXfrm>
        <a:off x="30071" y="125233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710076"/>
          <a:ext cx="11064932" cy="3999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/>
            <a:t>Old Success Factors: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Size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Larger organizations were often seen as more successful due to economies of scale and extensive resources.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Role Clarity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Clear and rigidly defined roles ensured operational efficiency and reduced ambiguity.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 dirty="0"/>
            <a:t>Specialization</a:t>
          </a:r>
          <a:r>
            <a:rPr lang="en-US" sz="2100" kern="1200" dirty="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Dividing tasks into specialized units allowed for higher productivity and expertise.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Control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Centralized decision-making and strict oversight ensured consistency and minimized risks.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100" kern="1200" dirty="0"/>
        </a:p>
      </dsp:txBody>
      <dsp:txXfrm>
        <a:off x="0" y="710076"/>
        <a:ext cx="11064932" cy="3999935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95162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New Success Factors</a:t>
          </a:r>
        </a:p>
      </dsp:txBody>
      <dsp:txXfrm>
        <a:off x="30071" y="125233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710076"/>
          <a:ext cx="11064932" cy="3999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/>
            <a:t>New Success Factors: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Speed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Quick decision-making and faster time-to-market are crucial in dynamic industries.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Flexibility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Adaptability to changing market conditions and customer needs is essential for resilience.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Integration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Seamless collaboration across teams and technologies fosters better outcomes.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eriod"/>
          </a:pPr>
          <a:r>
            <a:rPr lang="en-US" sz="2100" b="1" kern="1200"/>
            <a:t>Innovation</a:t>
          </a:r>
          <a:r>
            <a:rPr lang="en-US" sz="2100" kern="1200"/>
            <a:t>: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§"/>
          </a:pPr>
          <a:r>
            <a:rPr lang="en-US" sz="2100" kern="1200" dirty="0"/>
            <a:t>Continuous improvement and breakthrough ideas are key to staying competitive in a rapidly evolving world.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100" kern="1200" dirty="0"/>
        </a:p>
      </dsp:txBody>
      <dsp:txXfrm>
        <a:off x="0" y="710076"/>
        <a:ext cx="11064932" cy="3999935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68740"/>
          <a:ext cx="11064932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Nuts and Bolts of Starting a Business</a:t>
          </a:r>
        </a:p>
      </dsp:txBody>
      <dsp:txXfrm>
        <a:off x="31185" y="99925"/>
        <a:ext cx="11002562" cy="576449"/>
      </dsp:txXfrm>
    </dsp:sp>
    <dsp:sp modelId="{92E15EC2-3A66-437E-8081-B37C53418BD3}">
      <dsp:nvSpPr>
        <dsp:cNvPr id="0" name=""/>
        <dsp:cNvSpPr/>
      </dsp:nvSpPr>
      <dsp:spPr>
        <a:xfrm>
          <a:off x="0" y="705630"/>
          <a:ext cx="11064932" cy="4029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200" b="1" kern="1200" dirty="0"/>
            <a:t>Preliminary Business Plan</a:t>
          </a:r>
          <a:r>
            <a:rPr lang="en-US" sz="2200" kern="1200" dirty="0"/>
            <a:t>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/>
            <a:t>Draft a detailed plan outlining the business idea, target market, competitive analysis, financial projections, and operational strategy.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200" b="1" kern="1200" dirty="0"/>
            <a:t>Organizing Financing</a:t>
          </a:r>
          <a:r>
            <a:rPr lang="en-US" sz="2200" kern="1200" dirty="0"/>
            <a:t>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/>
            <a:t>Determine funding needs and secure capital through savings, loans, investors, or crowdfunding.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200" b="1" kern="1200" dirty="0"/>
            <a:t>Selection of Legal Form of the Business</a:t>
          </a:r>
          <a:r>
            <a:rPr lang="en-US" sz="2200" kern="1200" dirty="0"/>
            <a:t>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/>
            <a:t>Choose the appropriate business structure (e.g., sole proprietorship, partnership, LLC, corporation) based on liability, taxation, and operational needs.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200" b="1" kern="1200" dirty="0"/>
            <a:t>Licensing Requirements</a:t>
          </a:r>
          <a:r>
            <a:rPr lang="en-US" sz="2200" kern="1200" dirty="0"/>
            <a:t>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Verify whether the business needs specific licenses or permits to operate legally in the chosen sector and location.</a:t>
          </a:r>
        </a:p>
      </dsp:txBody>
      <dsp:txXfrm>
        <a:off x="0" y="705630"/>
        <a:ext cx="11064932" cy="4029564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95162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Nuts and Bolts of Starting a Business</a:t>
          </a:r>
        </a:p>
      </dsp:txBody>
      <dsp:txXfrm>
        <a:off x="30071" y="125233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710076"/>
          <a:ext cx="11064932" cy="3999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Starting Announcement to Company Register</a:t>
          </a:r>
          <a:r>
            <a:rPr lang="en-US" sz="2100" kern="1200" dirty="0"/>
            <a:t>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Register the business with the local or national company registrar to obtain legal recognition.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Starting Announcement to the Tax Authorities</a:t>
          </a:r>
          <a:r>
            <a:rPr lang="en-US" sz="2100" kern="1200" dirty="0"/>
            <a:t>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/>
            <a:t>Inform tax authorities and register for tax purposes (e.g., VAT, income tax, corporate tax).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Insurances</a:t>
          </a:r>
          <a:r>
            <a:rPr lang="en-US" sz="2100" kern="1200" dirty="0"/>
            <a:t>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Acquire necessary insurance policies, such as liability insurance, property insurance, or employee coverage, to mitigate risks.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2100" b="1" kern="1200" dirty="0"/>
            <a:t>Organizing Bookkeeping and Auditors</a:t>
          </a:r>
          <a:r>
            <a:rPr lang="en-US" sz="2100" kern="1200" dirty="0"/>
            <a:t>: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Set up a system for accounting and financial management.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kern="1200" dirty="0"/>
            <a:t>Appoint auditors if required by law or for internal governance.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100" kern="1200" dirty="0"/>
        </a:p>
      </dsp:txBody>
      <dsp:txXfrm>
        <a:off x="0" y="710076"/>
        <a:ext cx="11064932" cy="3999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74156"/>
          <a:ext cx="10889796" cy="6388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Business Idea</a:t>
          </a:r>
          <a:endParaRPr lang="en-US" sz="2800" kern="1200" dirty="0"/>
        </a:p>
      </dsp:txBody>
      <dsp:txXfrm>
        <a:off x="31185" y="105341"/>
        <a:ext cx="10827426" cy="576449"/>
      </dsp:txXfrm>
    </dsp:sp>
    <dsp:sp modelId="{92E15EC2-3A66-437E-8081-B37C53418BD3}">
      <dsp:nvSpPr>
        <dsp:cNvPr id="0" name=""/>
        <dsp:cNvSpPr/>
      </dsp:nvSpPr>
      <dsp:spPr>
        <a:xfrm>
          <a:off x="0" y="712976"/>
          <a:ext cx="10889796" cy="3941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51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1" kern="1200" dirty="0"/>
            <a:t>Changes in the environment (e.g., digital radio)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/>
            <a:t>Respond to shifts in market trends, regulations, or industry landscapes.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1" kern="1200"/>
            <a:t>New values and beliefs (e.g., ecology; green products)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Tap into evolving consumer preferences for sustainability and ethical practices.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1" kern="1200" dirty="0"/>
            <a:t>Previous experiences (e.g., problems)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Draw on past challenges or insights to identify unmet needs or opportunities.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1" kern="1200" dirty="0"/>
            <a:t>Customer problems</a:t>
          </a:r>
          <a:endParaRPr lang="en-US" sz="2200" kern="1200" dirty="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/>
            <a:t>Focus on solving specific pain points or issues faced by customers.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b="1" kern="1200"/>
            <a:t>Old demand and new technology (e.g., traffic signs)</a:t>
          </a:r>
          <a:endParaRPr lang="en-US" sz="2200" kern="1200"/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200" kern="1200" dirty="0"/>
            <a:t>Modernize traditional products or services with cutting-edge technology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200" kern="1200" dirty="0"/>
        </a:p>
      </dsp:txBody>
      <dsp:txXfrm>
        <a:off x="0" y="712976"/>
        <a:ext cx="10889796" cy="3941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54604"/>
          <a:ext cx="10889796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Business development</a:t>
          </a:r>
          <a:endParaRPr lang="en-US" sz="2300" kern="1200" dirty="0"/>
        </a:p>
      </dsp:txBody>
      <dsp:txXfrm>
        <a:off x="25616" y="80220"/>
        <a:ext cx="10838564" cy="473513"/>
      </dsp:txXfrm>
    </dsp:sp>
    <dsp:sp modelId="{92E15EC2-3A66-437E-8081-B37C53418BD3}">
      <dsp:nvSpPr>
        <dsp:cNvPr id="0" name=""/>
        <dsp:cNvSpPr/>
      </dsp:nvSpPr>
      <dsp:spPr>
        <a:xfrm>
          <a:off x="0" y="579349"/>
          <a:ext cx="10889796" cy="40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575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Invention → Innovation → Imitation (Schumpeter)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The cycle where new inventions lead to innovations, which are later imitated by others, driving economic and market evolution.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Research-based businesses, technology transfer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Businesses that emerge from academic or industrial research, often commercializing innovative findings through technology transfer.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New technology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The creation or adoption of cutting-edge tools, systems, or software to meet market demands and improve processes.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New applications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/>
            <a:t>Developing innovative ways to use existing technologies or products in different markets or industries.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New services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Launching services tailored to emerging needs, such as cloud computing, digital marketing, or personal wellness programs.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800" kern="1200" dirty="0"/>
        </a:p>
      </dsp:txBody>
      <dsp:txXfrm>
        <a:off x="0" y="579349"/>
        <a:ext cx="10889796" cy="40944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190911"/>
          <a:ext cx="11064932" cy="4791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Business development</a:t>
          </a:r>
          <a:endParaRPr lang="en-US" sz="2100" kern="1200" dirty="0"/>
        </a:p>
      </dsp:txBody>
      <dsp:txXfrm>
        <a:off x="23388" y="214299"/>
        <a:ext cx="11018156" cy="432338"/>
      </dsp:txXfrm>
    </dsp:sp>
    <dsp:sp modelId="{92E15EC2-3A66-437E-8081-B37C53418BD3}">
      <dsp:nvSpPr>
        <dsp:cNvPr id="0" name=""/>
        <dsp:cNvSpPr/>
      </dsp:nvSpPr>
      <dsp:spPr>
        <a:xfrm>
          <a:off x="0" y="670026"/>
          <a:ext cx="11064932" cy="3999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New demand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Identifying and addressing latent or emerging customer needs that are not currently met in the market.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Knowledge Intensive Business Services (KIBS)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Firms providing high-value services based on specialized knowledge, such as IT consulting, legal services, or R&amp;D support.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Incubation services &amp; financial assistance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Support systems like business incubators that provide startups with resources, mentorship, and funding to grow.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Pre start-up funding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Initial financial support to cover costs associated with starting a business, including prototyping and market research.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IPR rights (Intellectual Property Rights)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/>
            <a:t>Securing legal protection for innovations, such as patents, trademarks, and copyrights, to ensure exclusivity and profitability.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b="1" kern="1200"/>
            <a:t>eCommerce (eCom)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600" kern="1200" dirty="0"/>
            <a:t>Leveraging online platforms to conduct business, from product sales to service delivery, capitalizing on the digital economy.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600" kern="1200" dirty="0"/>
        </a:p>
      </dsp:txBody>
      <dsp:txXfrm>
        <a:off x="0" y="670026"/>
        <a:ext cx="11064932" cy="39992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25265"/>
          <a:ext cx="11064932" cy="5247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Business development</a:t>
          </a:r>
          <a:endParaRPr lang="en-US" sz="2300" kern="1200" dirty="0"/>
        </a:p>
      </dsp:txBody>
      <dsp:txXfrm>
        <a:off x="25616" y="50881"/>
        <a:ext cx="11013700" cy="473513"/>
      </dsp:txXfrm>
    </dsp:sp>
    <dsp:sp modelId="{92E15EC2-3A66-437E-8081-B37C53418BD3}">
      <dsp:nvSpPr>
        <dsp:cNvPr id="0" name=""/>
        <dsp:cNvSpPr/>
      </dsp:nvSpPr>
      <dsp:spPr>
        <a:xfrm>
          <a:off x="0" y="550010"/>
          <a:ext cx="11064932" cy="4284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Divide participants into groups of 4 people.</a:t>
          </a:r>
          <a:r>
            <a:rPr lang="en-US" sz="1800" kern="1200"/>
            <a:t> Each group will work collaboratively to develop a business idea.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Select 3 industries or sectors</a:t>
          </a:r>
          <a:r>
            <a:rPr lang="en-US" sz="1800" kern="1200"/>
            <a:t> using the Yellow Pages or any similar directory. The goal is to combine these sectors creatively to generate a unique business concept.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/>
            <a:t>Brainstorming session</a:t>
          </a:r>
          <a:r>
            <a:rPr lang="en-US" sz="1800" kern="1200"/>
            <a:t>: Groups will discuss and come up with a detailed business idea that connects the chosen industries. The idea should address a specific problem, highlight its uniqueness, and show potential for scalability.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Prepare a presentation</a:t>
          </a:r>
          <a:r>
            <a:rPr lang="en-US" sz="1800" kern="1200" dirty="0"/>
            <a:t>: Each group will have 5 minutes to pitch their idea. The presentation should include: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The chosen industries/sectors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The business idea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800" kern="1200"/>
            <a:t>The problem it solves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ü"/>
          </a:pPr>
          <a:r>
            <a:rPr lang="en-US" sz="1800" kern="1200" dirty="0"/>
            <a:t>Its target audience and market potential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1" kern="1200" dirty="0"/>
            <a:t>Group discussion</a:t>
          </a:r>
          <a:r>
            <a:rPr lang="en-US" sz="1800" kern="1200" dirty="0"/>
            <a:t>: After all groups present, there will be a discussion to evaluate the ideas based on creativity, feasibility, and impact. Constructive feedback will be shared with each group.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800" kern="1200" dirty="0"/>
        </a:p>
      </dsp:txBody>
      <dsp:txXfrm>
        <a:off x="0" y="550010"/>
        <a:ext cx="11064932" cy="4284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84283"/>
          <a:ext cx="11064932" cy="5019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How to make Money</a:t>
          </a:r>
          <a:endParaRPr lang="en-US" sz="2200" kern="1200" dirty="0"/>
        </a:p>
      </dsp:txBody>
      <dsp:txXfrm>
        <a:off x="24502" y="108785"/>
        <a:ext cx="11015928" cy="452926"/>
      </dsp:txXfrm>
    </dsp:sp>
    <dsp:sp modelId="{92E15EC2-3A66-437E-8081-B37C53418BD3}">
      <dsp:nvSpPr>
        <dsp:cNvPr id="0" name=""/>
        <dsp:cNvSpPr/>
      </dsp:nvSpPr>
      <dsp:spPr>
        <a:xfrm>
          <a:off x="0" y="586213"/>
          <a:ext cx="11064932" cy="4189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 dirty="0"/>
            <a:t>What are the strengths of the company?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Identify unique advantages such as expertise, innovation, resources, or market position.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Profitability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Ensure the business model is sustainable and focused on generating consistent revenue and profits.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Products/Services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Offer high-quality, innovative, or niche products/services that meet customer needs effectively.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Customers &amp; Customer Orientation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Understand the target audience and prioritize customer satisfaction and loyalty through excellent service and engagement.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Operative Decisions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/>
            <a:t>Make strategic operational choices that optimize efficiency, reduce costs, and improve delivery of products/services.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700" b="1" kern="1200"/>
            <a:t>Alignment and Fit</a:t>
          </a:r>
          <a:r>
            <a:rPr lang="en-US" sz="1700" kern="1200"/>
            <a:t>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700" kern="1200" dirty="0"/>
            <a:t>Ensure there is a coherent fit between the company's strengths, profitability, products/services, customer focus, and operational decisions for seamless execution and success.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1700" kern="1200" dirty="0"/>
        </a:p>
      </dsp:txBody>
      <dsp:txXfrm>
        <a:off x="0" y="586213"/>
        <a:ext cx="11064932" cy="418968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A228C-495B-4E34-BEF1-51A5E746E837}">
      <dsp:nvSpPr>
        <dsp:cNvPr id="0" name=""/>
        <dsp:cNvSpPr/>
      </dsp:nvSpPr>
      <dsp:spPr>
        <a:xfrm>
          <a:off x="0" y="54156"/>
          <a:ext cx="11064932" cy="61600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Planning</a:t>
          </a:r>
        </a:p>
      </dsp:txBody>
      <dsp:txXfrm>
        <a:off x="30071" y="84227"/>
        <a:ext cx="11004790" cy="555862"/>
      </dsp:txXfrm>
    </dsp:sp>
    <dsp:sp modelId="{92E15EC2-3A66-437E-8081-B37C53418BD3}">
      <dsp:nvSpPr>
        <dsp:cNvPr id="0" name=""/>
        <dsp:cNvSpPr/>
      </dsp:nvSpPr>
      <dsp:spPr>
        <a:xfrm>
          <a:off x="0" y="670161"/>
          <a:ext cx="11064932" cy="4135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31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2100" b="1" kern="1200" dirty="0"/>
            <a:t>1. Who do I work for?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Customer</a:t>
          </a:r>
          <a:r>
            <a:rPr lang="en-US" sz="2100" kern="1200" dirty="0"/>
            <a:t>: Identify your target audience, understand their demographics, preferences, and behaviors.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None/>
          </a:pPr>
          <a:r>
            <a:rPr lang="en-US" sz="2100" b="1" kern="1200" dirty="0"/>
            <a:t>2. What problems do I solve?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Needs</a:t>
          </a:r>
          <a:r>
            <a:rPr lang="en-US" sz="2100" kern="1200" dirty="0"/>
            <a:t>: Address specific pain points or gaps in the market by offering solutions that add value to customers’ lives.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100" b="1" kern="1200" dirty="0"/>
            <a:t>3. What do I work with?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Product</a:t>
          </a:r>
          <a:r>
            <a:rPr lang="en-US" sz="2100" kern="1200" dirty="0"/>
            <a:t>: Develop high-quality, innovative, or tailored products/services that effectively meet customer needs.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Tx/>
            <a:buNone/>
          </a:pPr>
          <a:r>
            <a:rPr lang="en-US" sz="2100" b="1" kern="1200" dirty="0"/>
            <a:t>4. How do I reach customers?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2100" b="1" kern="1200" dirty="0"/>
            <a:t>Channel</a:t>
          </a:r>
          <a:r>
            <a:rPr lang="en-US" sz="2100" kern="1200" dirty="0"/>
            <a:t>: Utilize appropriate channels such as online platforms, retail stores, or direct sales to connect with and serve your audience.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endParaRPr lang="en-US" sz="2100" kern="1200" dirty="0"/>
        </a:p>
      </dsp:txBody>
      <dsp:txXfrm>
        <a:off x="0" y="670161"/>
        <a:ext cx="11064932" cy="4135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12/20/24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t>12/20/24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358183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799336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979302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47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New Venture Creation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vi-VN" altLang="zh-CN"/>
              <a:t>Bấm biểu tượng để thêm hình ảnh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New Venture Creation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New Venture Creation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vi-VN" altLang="zh-CN"/>
              <a:t>Bấm biểu tượng để thêm hình ảnh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vi-VN" noProof="0"/>
              <a:t>Bấm để chỉnh sửa kiểu văn bản của Bản cái</a:t>
            </a:r>
          </a:p>
          <a:p>
            <a:pPr lvl="1"/>
            <a:r>
              <a:rPr lang="vi-VN" noProof="0"/>
              <a:t>Mức hai</a:t>
            </a:r>
          </a:p>
          <a:p>
            <a:pPr lvl="2"/>
            <a:r>
              <a:rPr lang="vi-VN" noProof="0"/>
              <a:t>Mức ba</a:t>
            </a:r>
          </a:p>
          <a:p>
            <a:pPr lvl="3"/>
            <a:r>
              <a:rPr lang="vi-VN" noProof="0"/>
              <a:t>Mức bốn</a:t>
            </a:r>
          </a:p>
          <a:p>
            <a:pPr lvl="4"/>
            <a:r>
              <a:rPr lang="vi-VN" noProof="0"/>
              <a:t>Mức năm</a:t>
            </a:r>
            <a:endParaRPr lang="en-US" noProof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vi-VN" noProof="0"/>
              <a:t>Bấm để sửa kiểu tiêu đề Bản cái</a:t>
            </a:r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4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5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5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5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7" Type="http://schemas.openxmlformats.org/officeDocument/2006/relationships/image" Target="../media/image5.png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7" Type="http://schemas.openxmlformats.org/officeDocument/2006/relationships/image" Target="../media/image5.png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7" Type="http://schemas.openxmlformats.org/officeDocument/2006/relationships/image" Target="../media/image5.png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7" Type="http://schemas.openxmlformats.org/officeDocument/2006/relationships/image" Target="../media/image5.png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2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2.xml"/><Relationship Id="rId5" Type="http://schemas.openxmlformats.org/officeDocument/2006/relationships/diagramColors" Target="../diagrams/colors32.xml"/><Relationship Id="rId4" Type="http://schemas.openxmlformats.org/officeDocument/2006/relationships/diagramQuickStyle" Target="../diagrams/quickStyle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3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3.xml"/><Relationship Id="rId5" Type="http://schemas.openxmlformats.org/officeDocument/2006/relationships/diagramColors" Target="../diagrams/colors33.xml"/><Relationship Id="rId4" Type="http://schemas.openxmlformats.org/officeDocument/2006/relationships/diagramQuickStyle" Target="../diagrams/quickStyl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4.xml"/><Relationship Id="rId2" Type="http://schemas.openxmlformats.org/officeDocument/2006/relationships/diagramData" Target="../diagrams/data3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4.xml"/><Relationship Id="rId5" Type="http://schemas.openxmlformats.org/officeDocument/2006/relationships/diagramColors" Target="../diagrams/colors34.xml"/><Relationship Id="rId4" Type="http://schemas.openxmlformats.org/officeDocument/2006/relationships/diagramQuickStyle" Target="../diagrams/quickStyle3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5.xml"/><Relationship Id="rId2" Type="http://schemas.openxmlformats.org/officeDocument/2006/relationships/diagramData" Target="../diagrams/data3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5.xml"/><Relationship Id="rId5" Type="http://schemas.openxmlformats.org/officeDocument/2006/relationships/diagramColors" Target="../diagrams/colors35.xml"/><Relationship Id="rId4" Type="http://schemas.openxmlformats.org/officeDocument/2006/relationships/diagramQuickStyle" Target="../diagrams/quickStyle3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6.xml"/><Relationship Id="rId2" Type="http://schemas.openxmlformats.org/officeDocument/2006/relationships/diagramData" Target="../diagrams/data3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6.xml"/><Relationship Id="rId5" Type="http://schemas.openxmlformats.org/officeDocument/2006/relationships/diagramColors" Target="../diagrams/colors36.xml"/><Relationship Id="rId4" Type="http://schemas.openxmlformats.org/officeDocument/2006/relationships/diagramQuickStyle" Target="../diagrams/quickStyle3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7.xml"/><Relationship Id="rId2" Type="http://schemas.openxmlformats.org/officeDocument/2006/relationships/diagramData" Target="../diagrams/data37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7.xml"/><Relationship Id="rId5" Type="http://schemas.openxmlformats.org/officeDocument/2006/relationships/diagramColors" Target="../diagrams/colors37.xml"/><Relationship Id="rId4" Type="http://schemas.openxmlformats.org/officeDocument/2006/relationships/diagramQuickStyle" Target="../diagrams/quickStyle3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8.xml"/><Relationship Id="rId2" Type="http://schemas.openxmlformats.org/officeDocument/2006/relationships/diagramData" Target="../diagrams/data3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8.xml"/><Relationship Id="rId5" Type="http://schemas.openxmlformats.org/officeDocument/2006/relationships/diagramColors" Target="../diagrams/colors38.xml"/><Relationship Id="rId4" Type="http://schemas.openxmlformats.org/officeDocument/2006/relationships/diagramQuickStyle" Target="../diagrams/quickStyle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9.xml"/><Relationship Id="rId2" Type="http://schemas.openxmlformats.org/officeDocument/2006/relationships/diagramData" Target="../diagrams/data39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9.xml"/><Relationship Id="rId5" Type="http://schemas.openxmlformats.org/officeDocument/2006/relationships/diagramColors" Target="../diagrams/colors39.xml"/><Relationship Id="rId4" Type="http://schemas.openxmlformats.org/officeDocument/2006/relationships/diagramQuickStyle" Target="../diagrams/quickStyle39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youtu.be/Zq2_fl_q5Y8?si=bPYH4ekB-adFdldB" TargetMode="External"/><Relationship Id="rId5" Type="http://schemas.openxmlformats.org/officeDocument/2006/relationships/hyperlink" Target="https://youtu.be/Qa_4c9zrxf0?si=vnL9ZzHzbBjcHBgG" TargetMode="Externa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haith@soict.hust.edu.vn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07" y="2424778"/>
            <a:ext cx="5768791" cy="2057441"/>
          </a:xfrm>
        </p:spPr>
        <p:txBody>
          <a:bodyPr/>
          <a:lstStyle/>
          <a:p>
            <a:r>
              <a:rPr lang="en-US" altLang="zh-CN" dirty="0"/>
              <a:t>New Venture Creation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96207" y="4367292"/>
            <a:ext cx="5621367" cy="760288"/>
          </a:xfrm>
        </p:spPr>
        <p:txBody>
          <a:bodyPr/>
          <a:lstStyle/>
          <a:p>
            <a:r>
              <a:rPr lang="en-US" dirty="0"/>
              <a:t>Tran Hoang Hai</a:t>
            </a:r>
          </a:p>
          <a:p>
            <a:r>
              <a:rPr lang="en-US" dirty="0"/>
              <a:t>School of Information and Communication Technology</a:t>
            </a:r>
          </a:p>
        </p:txBody>
      </p:sp>
      <p:pic>
        <p:nvPicPr>
          <p:cNvPr id="30" name="Picture placeholder 29" descr="People in an office discussing work over a laptop&#10;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75" r="1875"/>
          <a:stretch/>
        </p:blipFill>
        <p:spPr>
          <a:xfrm>
            <a:off x="6742557" y="821836"/>
            <a:ext cx="4405503" cy="5066346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8" name="Hình ảnh 7" descr="Ảnh có chứa văn bản, áp phích, Phông chữ, Đồ họa&#10;&#10;Mô tả được tạo tự động">
            <a:extLst>
              <a:ext uri="{FF2B5EF4-FFF2-40B4-BE49-F238E27FC236}">
                <a16:creationId xmlns:a16="http://schemas.microsoft.com/office/drawing/2014/main" id="{993B7273-A87C-3F70-CA1D-818CBEA45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07" y="205483"/>
            <a:ext cx="1476244" cy="217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51F22-6C8D-AC80-C910-4E6A4751B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6D49B270-D750-30C9-02F5-B68F639F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Group Assignment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3FD8F29-4F0F-4C28-0970-2764EF3CF00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54152A-A6F1-3720-EA23-30B8D67D61C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10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2A0624D-08AE-2A63-D5D8-584119A11C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837829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144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DCF94-C2B4-A3D6-0EBA-9A25B431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D6207930-8B20-9105-659F-F2AE8B97B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Business idea: How to make money? 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D521E6A-48B4-D1B6-CBBA-B669121D79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7EFE7D5-CA20-57BB-DDA9-9F1F786D4FB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11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BF87F437-1CE5-3756-59E4-CD72512DEA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7134034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467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F5AC-6E15-ABBC-4C0E-74D3615B3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776F730C-76F3-EF9A-DC80-E12F9C540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D03ABA6-90A7-F103-E7CB-67A0ECAAAE0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367C4E8-8F80-2A11-1734-0B99A6FC431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12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F5EEDDE2-69CB-8054-8EE8-FC5C72DE30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1679562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54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A4B1-CCA1-FD14-6896-FA6E9F83E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2F4B1151-AB26-C4AE-9F5A-86E0BA90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1025EC8-F3B5-5E47-0722-E9EF6EE9FC0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A5404AE-CAE8-145F-5E7A-4AE2F19EF23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13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B283EC0C-649A-FF8A-40D9-9387089F5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637456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Hình ảnh 2">
            <a:extLst>
              <a:ext uri="{FF2B5EF4-FFF2-40B4-BE49-F238E27FC236}">
                <a16:creationId xmlns:a16="http://schemas.microsoft.com/office/drawing/2014/main" id="{C039E23A-05F5-5623-F6D8-BC6709FD66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5558" y="2905565"/>
            <a:ext cx="1905266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27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3168-9B53-DBE1-5466-7E45EA488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4598B9C6-8C5F-C4C3-FC21-DF90BA8A4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782DDB1-9749-8CCF-C050-1D4DBA880F8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65E5387-6757-66D3-061A-1AEADF4003B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14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9DBB4DB2-9636-07DA-86BA-5577FF347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396692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6516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E1C9-1EA7-7DDA-D657-3B5D925F8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0421277B-6DFC-5768-251B-EF7D8EEB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C587F17-8840-D7B8-F1C4-2CB7B68D316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3699360-641C-72B1-3099-B3E4114A9EF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15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3FF49F7-777C-3745-0482-ED436CA88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1121719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0224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21FB4-8063-68B8-022A-6F3C28CD7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80C9F47E-25E3-C5DC-0ABD-C13F736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FF13A8D-E245-33A9-900E-7CB1C4B9D29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291B506-995D-3E2C-DB9E-6A3305EDE3F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16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0E5F420-A308-A9DD-9DEA-1FE830B985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236697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346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7EB24-5BC7-9EFA-0682-A46F33241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995C5345-A728-DC47-07B0-625B604E1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1216628-597E-FA1A-219C-2E6E2A46B03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378019F-D3A1-29CA-9321-DD124390E7C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17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82635E5-C6BB-12C5-44A5-6430BCC541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837349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9047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BDB1-9CA8-2CF5-F885-F2AAA99C8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98FE6432-E7F4-4785-586E-22CFE785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Planning the Start-ups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CF72FC9-C1B0-03F2-B9C3-FF76683D31B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49F89EC-A452-99DB-2640-5FBEE107D7E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18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41FE175-8A56-1A12-94F2-67A0DB80DB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4946026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566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7748-89B5-3894-0F95-D070AB0DC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5066EF2F-DF7B-B308-13FE-D147D4F4D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DDB6276-FC06-5DC3-9DF5-583B8460FB6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726A2C5-6A93-43F5-B8B4-71F5AEEA121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19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88B39B15-3710-6D16-341D-1A22091C9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0749355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7D4CE32F-5611-2E75-BE3C-53F46D9BF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161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3" y="2096892"/>
            <a:ext cx="6201469" cy="1325563"/>
          </a:xfrm>
        </p:spPr>
        <p:txBody>
          <a:bodyPr/>
          <a:lstStyle/>
          <a:p>
            <a:r>
              <a:rPr lang="en-US" altLang="zh-CN" dirty="0"/>
              <a:t>New Venture Creation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3" y="3435546"/>
            <a:ext cx="5235427" cy="2782374"/>
          </a:xfrm>
        </p:spPr>
        <p:txBody>
          <a:bodyPr/>
          <a:lstStyle/>
          <a:p>
            <a:pPr algn="just"/>
            <a:r>
              <a:rPr lang="en-US" sz="1800" dirty="0"/>
              <a:t>New Venture Creation refers to the process of identifying a business opportunity, developing a business idea, and bringing it to life as a new business or entrepreneurial venture. It involves transforming an idea into a functioning organization that delivers goods or services and generates value for stakeholders. This process is central to entrepreneurship and often encompasses a range of activities and steps, from conceptualization to implementation.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1EC1F-42C9-66C4-9D49-F6AF79D5BE91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 dirty="0"/>
              <a:t>New Venture Creation – Tran Hoang Hai</a:t>
            </a: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6A988-4782-AF1D-330F-4EADE79D0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7E7DA887-8561-30A0-8194-C6D30BDF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E9CEF3A-3271-8A9E-8AE2-ABB5C982296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F48460-DC8F-024A-2891-AED35A9CF64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20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670D2E7E-6250-E21E-F136-D1C694E6D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611656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19F6EC1F-A684-17DD-F590-E36EBCF11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3128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9C0F9-0D1E-6D5B-21EC-F4035E2B3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1F027288-25C4-B389-DD0E-531CFD09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1DDB8D6-C8D1-9C5D-9CA7-E3DECBB61AF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F365DC91-4BED-C668-B1A2-3D86FC6F5E2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21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63985739-6BE3-C660-F348-3BDC1A3F0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0337524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04BC6A88-5BFB-7C17-8C2C-0310B2DD6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202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D11AF-90A1-53F5-1747-68754617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289CD3CA-D756-0FF5-0089-566B34AB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1740D1F-DCCB-E162-AF7A-F63A183F16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F292B05-5815-9D36-746E-107EA7EDD1E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22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44C6808-8ABD-4DCF-50D5-9695C8258A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9452505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D6C41E69-44EA-EDD5-D26B-B1F5F4BE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75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DA5C-CB7A-172E-F155-00A6E305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19BC8CB2-B7ED-FD90-D1B0-B9CC0F130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DA171AF-F98E-49D6-0B0F-4C832EC77D5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E01A43-9B1D-F7E1-9BCB-B0C05CBFEE2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23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33B4858-32FA-1522-6F24-03C369ADD3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3131225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7B7AD02C-05F7-EEFB-BD4C-A42120CFC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50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A529A-4541-F939-4215-F527B8EA6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352D3A57-FC52-0521-2C42-95F493D9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A17F575-9E86-369A-3E0D-1D6F5B1269E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ADAA0DF-5A86-897D-06A8-0B85DF10170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24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3CB30C51-D08D-E303-CEFF-26BAD0BD70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625062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B0D313CB-C1E0-487B-4374-DD8FABBB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8" y="2507507"/>
            <a:ext cx="5670872" cy="351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81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077E7-8E02-22DA-21B1-414E50FF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44768F28-27BB-F925-AE1F-C2C725990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2AC1F25-BD39-E304-4FEA-FE398A11ED9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42CDA9B-991F-3A37-B7DE-F0EE4CC660E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25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412087F-7C7E-F9FA-F3D7-D81CB8EE7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696746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BE70F1C9-609A-A932-0CCC-CB22D1373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16" y="2507507"/>
            <a:ext cx="4899383" cy="30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525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E4A1-2FCF-2494-C2A1-D3054A9E6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DDEFC2BB-2E40-7AC0-AF48-2E6B88311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New Business Models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BC5C84A-34C8-71BB-E3F1-8B7CD89606C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F350628-FE56-D17E-5BEF-2191C48FDE5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26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7C9A0F74-C4B6-7ECA-69BA-3774F00FAC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937963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The Building Blocks of Digital Transformation: Community, Tech, Business  Models, and a Change Platform | On Digital Strategy | Dion Hinchcliffe">
            <a:extLst>
              <a:ext uri="{FF2B5EF4-FFF2-40B4-BE49-F238E27FC236}">
                <a16:creationId xmlns:a16="http://schemas.microsoft.com/office/drawing/2014/main" id="{33D04C80-9C28-618E-6922-2DE241541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616" y="2507507"/>
            <a:ext cx="4899383" cy="303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86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Hình ảnh 8">
            <a:extLst>
              <a:ext uri="{FF2B5EF4-FFF2-40B4-BE49-F238E27FC236}">
                <a16:creationId xmlns:a16="http://schemas.microsoft.com/office/drawing/2014/main" id="{84E6DB2F-CE0D-8A81-2B9D-A2138ADBA94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r>
              <a:rPr lang="en-US" sz="2400" b="1" dirty="0"/>
              <a:t>Business model canvas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44912DF-8258-E686-AD31-C5917113BAA0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D21AE1C-0EAF-163A-702A-04E90200607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/>
              <a:t>New Venture Creation</a:t>
            </a:r>
            <a:endParaRPr lang="en-US" dirty="0"/>
          </a:p>
        </p:txBody>
      </p:sp>
      <p:pic>
        <p:nvPicPr>
          <p:cNvPr id="17410" name="Picture 2" descr="Business model canvas - Wikipedia">
            <a:extLst>
              <a:ext uri="{FF2B5EF4-FFF2-40B4-BE49-F238E27FC236}">
                <a16:creationId xmlns:a16="http://schemas.microsoft.com/office/drawing/2014/main" id="{5D39F11E-FF9F-684B-DF3E-1D34B125E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685" y="274637"/>
            <a:ext cx="8549315" cy="604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1431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44E3-AF23-4E7A-AC06-2884D877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Hình ảnh 8">
            <a:extLst>
              <a:ext uri="{FF2B5EF4-FFF2-40B4-BE49-F238E27FC236}">
                <a16:creationId xmlns:a16="http://schemas.microsoft.com/office/drawing/2014/main" id="{8CDBEE0D-61AB-1BB4-D05C-16C756B24783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r>
              <a:rPr lang="en-US" sz="2400" b="1" dirty="0"/>
              <a:t>Business model canvas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FD27FA8-7137-609C-04B0-BB87CE70D4D3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D6B0D93-ED2A-224D-784C-FC895F983B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/>
              <a:t>New Venture Creation</a:t>
            </a:r>
            <a:endParaRPr lang="en-US" dirty="0"/>
          </a:p>
        </p:txBody>
      </p:sp>
      <p:pic>
        <p:nvPicPr>
          <p:cNvPr id="26626" name="Picture 2" descr="business model canvas starbucks">
            <a:extLst>
              <a:ext uri="{FF2B5EF4-FFF2-40B4-BE49-F238E27FC236}">
                <a16:creationId xmlns:a16="http://schemas.microsoft.com/office/drawing/2014/main" id="{40AFCCCA-CC17-41B9-4938-1A000A801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81" y="875138"/>
            <a:ext cx="8853219" cy="4647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717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6ED61-A68B-B52C-AC16-0E90C0A75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hỗ dành sẵn cho Hình ảnh 8">
            <a:extLst>
              <a:ext uri="{FF2B5EF4-FFF2-40B4-BE49-F238E27FC236}">
                <a16:creationId xmlns:a16="http://schemas.microsoft.com/office/drawing/2014/main" id="{F0659607-A02C-C813-A818-54DB61E23D94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/>
        <p:txBody>
          <a:bodyPr/>
          <a:lstStyle/>
          <a:p>
            <a:r>
              <a:rPr lang="en-US" sz="2400" b="1" dirty="0"/>
              <a:t>Business model canvas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8E37AE0-A205-D647-5877-20067CA033D2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75AAE1D-69E3-79C9-DCBD-AF4AF791213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218238"/>
            <a:ext cx="4114800" cy="365125"/>
          </a:xfrm>
        </p:spPr>
        <p:txBody>
          <a:bodyPr/>
          <a:lstStyle/>
          <a:p>
            <a:r>
              <a:rPr lang="en-US"/>
              <a:t>New Venture Creation</a:t>
            </a:r>
            <a:endParaRPr lang="en-US" dirty="0"/>
          </a:p>
        </p:txBody>
      </p:sp>
      <p:pic>
        <p:nvPicPr>
          <p:cNvPr id="27650" name="Picture 2" descr="business model canvas facebook">
            <a:extLst>
              <a:ext uri="{FF2B5EF4-FFF2-40B4-BE49-F238E27FC236}">
                <a16:creationId xmlns:a16="http://schemas.microsoft.com/office/drawing/2014/main" id="{C3FEF3A7-34F0-532A-2DBC-FCED129A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7156" y="1091821"/>
            <a:ext cx="8737002" cy="4586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40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938" y="4711576"/>
            <a:ext cx="4518122" cy="1688906"/>
          </a:xfrm>
        </p:spPr>
        <p:txBody>
          <a:bodyPr/>
          <a:lstStyle/>
          <a:p>
            <a:r>
              <a:rPr lang="en-US" dirty="0"/>
              <a:t>“Business opportunities are like buses. There’s always another one coming.”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2CEC6EF-006F-693B-5D79-47FD797CB22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836938" y="6335857"/>
            <a:ext cx="4672693" cy="522143"/>
          </a:xfrm>
        </p:spPr>
        <p:txBody>
          <a:bodyPr/>
          <a:lstStyle/>
          <a:p>
            <a:r>
              <a:rPr lang="en-US" dirty="0"/>
              <a:t>Richard Branson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 dirty="0"/>
              <a:t>New Venture Creation – Tran Hoang Hai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BEEAB42-2938-518E-6A19-E21018E883D1}"/>
              </a:ext>
            </a:extLst>
          </p:cNvPr>
          <p:cNvSpPr txBox="1">
            <a:spLocks/>
          </p:cNvSpPr>
          <p:nvPr/>
        </p:nvSpPr>
        <p:spPr>
          <a:xfrm>
            <a:off x="1323834" y="2722633"/>
            <a:ext cx="2784144" cy="7063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5400" dirty="0"/>
              <a:t>Goals</a:t>
            </a:r>
            <a:endParaRPr lang="en-US" sz="5400" dirty="0"/>
          </a:p>
        </p:txBody>
      </p:sp>
      <p:sp>
        <p:nvSpPr>
          <p:cNvPr id="9" name="Hộp Văn bản 8">
            <a:extLst>
              <a:ext uri="{FF2B5EF4-FFF2-40B4-BE49-F238E27FC236}">
                <a16:creationId xmlns:a16="http://schemas.microsoft.com/office/drawing/2014/main" id="{1AA9AA4C-944E-5070-18CA-9810FC6C148E}"/>
              </a:ext>
            </a:extLst>
          </p:cNvPr>
          <p:cNvSpPr txBox="1"/>
          <p:nvPr/>
        </p:nvSpPr>
        <p:spPr>
          <a:xfrm>
            <a:off x="5462769" y="579328"/>
            <a:ext cx="609372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 leave graduate school with a detailed plan to establish, implement, and create a new venture, or to expand an existing one, or to learn how to make one.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 develop a specific business plan to improve or create your own entrepreneurial future.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 help develop an expanded entrepreneurial competence.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/>
              <a:t>To think differently about your role as an entrepreneur and business leader. 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8C6F6-68F6-BFB0-3F6A-A03D37C7E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D12FDCEA-672D-3243-C050-F5CA08D2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Key Considerations for Market Demand Analysis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1EC36E5-F989-2CF8-ED3A-D30A7D6E2A3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8BA2D97-6B02-06E5-819E-89A9EDC1FA0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30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B0F6436E-F53E-4402-C417-7CBEA522E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554985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37025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1BE-CB3C-28DB-27B7-D9521122E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5B2142BD-4640-6BF8-4361-6C1A9E2A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Key Considerations for Customer Segmentation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B35604B-8DF9-533C-E9D8-9B9161C33CA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FE5CDA4-676D-D54A-FCF2-42AFC09A32D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31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A279FADB-F683-FBCE-81C3-5F6E77FE82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01924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1404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92909-E492-59C6-1123-15FF989B0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596CAD43-484D-21BB-4D9B-92A7A910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Key Considerations for Customer Segmentation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11EB72-91F6-018F-2707-836518E359C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2651707-15AB-03E3-D578-FB03F4A38CB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32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77E66EE3-30C8-89F7-4865-ED8B440CC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38817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41533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5EBD3-AC56-A0B8-9E4B-EA92CF59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89EA7F6F-AC11-BD11-19F4-6EC48EFD2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Competitive Analysis Framework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440CC8E-056D-C43E-B46F-76FE54446E9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5B0051-EF08-E8F3-0228-B819CFE3BF44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33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915A9D81-53AF-429D-0245-52F03E73EB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5386152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9214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C3627-EEC7-4020-F583-2B28454D5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C7634657-D868-24B8-71AE-AFD28102F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Competitive Analysis Framework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EEB61AE-53ED-D566-7735-F70A41270F2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CFA7A6A-ABDD-6D09-B182-2724F5F4BD6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34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17B6261-AC8A-4A37-9A2C-6631F7C756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572453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8662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58F35-9676-E49A-F0E4-2509597C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11E88835-3C94-A5C8-1E50-2A5C55CA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Market Segment and Production/Service Strategy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A54466C-B0D1-1B77-25C4-CD4A4753928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69F44E8-7EA8-5D5E-FB10-D1CB9C10E54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35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F3E72EB9-965C-DAF5-F930-DE2F76D41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61175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2757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AEAF0-E2AB-4BCF-29EE-09CC9A978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4E94D1AA-AA3C-4111-4B54-64F2E57BF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Building and Maintaining Company Image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DD8826D-B5A3-8C4A-7D84-5C2C2FF5418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5DDF9B7-DC3D-F850-E044-E7134C0D3C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36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AB303540-F80C-0EB1-5977-D708E85B9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954608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374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1A00E-BC99-6693-2B6B-6261886EA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CA4E003B-97D8-0EB8-4F37-92AD210BD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Demand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09C2005-6DBF-2D73-3300-0690EEE1567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E4A2094-2C56-8F4A-59EE-68E2D1B770D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37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A019FF9C-8F00-4666-37AC-91A94716F6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9563379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94404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209F-C4DC-77D9-A9F3-83B9E73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7D424FC9-EDFA-ECEC-1EBD-D66BC5679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Understanding Demand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F52F3F0-14B1-72B2-5BDE-CD70CA0C65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C3CE699-E77E-0181-884C-72B5EFA7679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38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B878818A-A349-42E9-72EA-4E1498A0D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377964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756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0788-7C49-0602-7AA1-E3A66599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E5479DE7-D868-D77C-0F46-7E7FAE73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Market Intelligence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AF39D57-A7D1-84DC-F4EF-B02D56F948D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4EA7FF3-A12F-360B-3EC2-D0483F2BC379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39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54063C50-02D0-D291-19E3-E2A9DF9FB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615018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326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FCD21C9A-B825-46D2-B229-F119E907B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Schedule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271E6E9-ADE4-C967-30EF-9134BE9EA0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3B95699-B91F-1330-E6FA-5FBF7644E85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27A4B64-3615-5BDE-C6E4-B23A722024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1842987"/>
              </p:ext>
            </p:extLst>
          </p:nvPr>
        </p:nvGraphicFramePr>
        <p:xfrm>
          <a:off x="587829" y="1622510"/>
          <a:ext cx="10889796" cy="41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284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2B10-12FA-28E3-C8F0-8D894FA92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860689F4-B300-D505-C862-9F7A0723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Market Intelligence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A21A340-0FA3-D00E-8B0A-F058C4A22FA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FBC5E0A-E206-0C3F-DCB8-24E588C9032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40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FFC99B0C-6173-703E-2C40-98541DAB8A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5448504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1259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B541-22FA-236D-B24D-7929A878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86BC1959-31AF-4FE7-1E52-5543C37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Selecting Sector and Revenue Logic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E1B6BE0-882A-381F-55B7-3C9D0BA4EF48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55D3C1C-D920-54BD-6CEA-0B46948A9C6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41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1036710F-9EAA-B82E-CF30-B683F02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2067899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310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AA0DF-CC7D-472D-CF3E-24FA53DA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C3C93988-0C9D-FC53-1BCB-A76DBDCC5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The Shifting Paradigm for Organizational Success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DFDCB45-45F1-7CB9-1654-667B185D1D2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319F37-416F-F6B2-9781-5F4CB892FB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42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F0975287-1E64-58BC-CAE7-2F5A2A3947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9142744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7012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01FBC-9405-4E6C-6F18-6EA2B98A9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1FBD41C9-583D-D133-8B41-7E24CBEE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The Shifting Paradigm for Organizational Success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EADBB15-2AD1-F63C-1AC6-3D58D693ECD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189D2E9-3B01-DA20-27A5-7AA5F82AAC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43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DE78EB37-760F-873D-BC4A-10D00D77B0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88704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69557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E05D0-7B5C-7B6B-2E9F-8BA95FD45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D75F22D4-49B0-54D7-4BF8-F2A5F475C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Nuts and Bolts of Starting a Business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EB924C9C-5CB4-1412-F260-41B4D26236D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475809F6-246D-01C3-CE8B-EA3A0CAE25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44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2DD4FFA0-9231-DDEE-B925-94AE715DE9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9774027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413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45706-0103-5315-F8CA-7C431DF08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56D1C38A-C9A6-E884-F5A0-D234299AF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Nuts and Bolts of Starting a Business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9613A10-2551-F735-6C2E-D8BAD92D7AB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1466FAD-FABD-3BC0-46BB-EEE717CDAEF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45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CF30D160-00A6-39A9-85C4-0D76CBEC51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7439893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0787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FA9173-F892-5C7D-99AF-4C5FFB15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888267"/>
            <a:ext cx="9823998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2FD53DB-CD39-2575-F8BA-63488E8109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1878" y="1729896"/>
            <a:ext cx="4959822" cy="2007158"/>
          </a:xfrm>
        </p:spPr>
        <p:txBody>
          <a:bodyPr/>
          <a:lstStyle/>
          <a:p>
            <a:pPr algn="just"/>
            <a:r>
              <a:rPr lang="en-US" altLang="zh-CN" b="1" dirty="0"/>
              <a:t>New Venture Creation </a:t>
            </a:r>
            <a:r>
              <a:rPr lang="en-US" altLang="zh-CN" dirty="0"/>
              <a:t>is the process of transforming a business idea into a functioning enterprise. It involves identifying opportunities, developing a business concept, and addressing customer needs with innovative solutions. Key steps include creating a business plan, organizing resources, securing funding, and ensuring legal and operational readiness. Success depends on understanding market demand, building a solid value proposition, and adapting to challenges with creativity, flexibility, and strategic planning. This process drives innovation, economic growth, and personal development.</a:t>
            </a:r>
            <a:endParaRPr lang="en-US" dirty="0"/>
          </a:p>
        </p:txBody>
      </p:sp>
      <p:pic>
        <p:nvPicPr>
          <p:cNvPr id="38" name="Picture Placeholder 37" descr="People working in office">
            <a:extLst>
              <a:ext uri="{FF2B5EF4-FFF2-40B4-BE49-F238E27FC236}">
                <a16:creationId xmlns:a16="http://schemas.microsoft.com/office/drawing/2014/main" id="{4162880A-4A88-ED9F-357E-65638ED8BB0C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pic>
        <p:nvPicPr>
          <p:cNvPr id="39" name="Picture Placeholder 31">
            <a:extLst>
              <a:ext uri="{FF2B5EF4-FFF2-40B4-BE49-F238E27FC236}">
                <a16:creationId xmlns:a16="http://schemas.microsoft.com/office/drawing/2014/main" id="{6037332D-8714-C147-6E64-3654D8C57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31165-F745-171F-F6EC-07FDD4E3E06C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30A6A-65C9-04FE-77CF-C95CC406DBD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46</a:t>
            </a:fld>
            <a:endParaRPr lang="en-US" altLang="zh-CN" dirty="0"/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A3FAC9B7-4261-5708-4EF8-E52A61B78A61}"/>
              </a:ext>
            </a:extLst>
          </p:cNvPr>
          <p:cNvSpPr txBox="1"/>
          <p:nvPr/>
        </p:nvSpPr>
        <p:spPr>
          <a:xfrm>
            <a:off x="517427" y="560040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Elon Musk 5 Rules for creating company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6ED2831F-02E8-6397-0812-8F1EB6A0EC25}"/>
              </a:ext>
            </a:extLst>
          </p:cNvPr>
          <p:cNvSpPr txBox="1"/>
          <p:nvPr/>
        </p:nvSpPr>
        <p:spPr>
          <a:xfrm>
            <a:off x="517427" y="4986068"/>
            <a:ext cx="4959822" cy="3661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  <a:hlinkClick r:id="rId6"/>
              </a:rPr>
              <a:t>Top 50 Companies Slogan - Tagline</a:t>
            </a:r>
            <a:endParaRPr lang="en-US" sz="18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5333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14" name="Picture Placeholder 13" descr="People working in office">
            <a:extLst>
              <a:ext uri="{FF2B5EF4-FFF2-40B4-BE49-F238E27FC236}">
                <a16:creationId xmlns:a16="http://schemas.microsoft.com/office/drawing/2014/main" id="{496155F4-61B2-441D-9F16-788866450DA2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6" name="Picture Placeholder 15" descr="People in an office discussing work over a laptop&#10;">
            <a:extLst>
              <a:ext uri="{FF2B5EF4-FFF2-40B4-BE49-F238E27FC236}">
                <a16:creationId xmlns:a16="http://schemas.microsoft.com/office/drawing/2014/main" id="{BCD5762E-DD49-42B3-9CA8-46A4AD7193E2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pic>
        <p:nvPicPr>
          <p:cNvPr id="18" name="Picture Placeholder 17" descr="Layout of website design sketches on white paper">
            <a:extLst>
              <a:ext uri="{FF2B5EF4-FFF2-40B4-BE49-F238E27FC236}">
                <a16:creationId xmlns:a16="http://schemas.microsoft.com/office/drawing/2014/main" id="{1051CD21-1408-4D13-BF0B-0D7013AD2D0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Tran Hoang Hai</a:t>
            </a:r>
          </a:p>
          <a:p>
            <a:pPr lvl="0"/>
            <a:r>
              <a:rPr lang="en-US" dirty="0" err="1">
                <a:hlinkClick r:id="rId6"/>
              </a:rPr>
              <a:t>haith@soict.hust.edu.vn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28" name="Picture Placeholder 27" descr="Businesswoman reviewing sticky notes on a wall">
            <a:extLst>
              <a:ext uri="{FF2B5EF4-FFF2-40B4-BE49-F238E27FC236}">
                <a16:creationId xmlns:a16="http://schemas.microsoft.com/office/drawing/2014/main" id="{B746A775-E65C-70F6-9DB4-E51F7F2DAECE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8FFC1-5B45-5790-29B2-6880AEB98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D2A682B9-1D2B-03F3-18B3-C22AFDC1E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0515600" cy="1115434"/>
          </a:xfrm>
        </p:spPr>
        <p:txBody>
          <a:bodyPr anchor="ctr">
            <a:normAutofit/>
          </a:bodyPr>
          <a:lstStyle/>
          <a:p>
            <a:r>
              <a:rPr lang="en-US" dirty="0"/>
              <a:t>Key Considerations for Starting a Business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3335101C-F188-D3EE-6312-4181818AA9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3FE552B-2EBA-560E-0A3F-E0D580A7C6D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5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EA20AEA8-42AA-B64D-556D-BBF999BA25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9708621"/>
              </p:ext>
            </p:extLst>
          </p:nvPr>
        </p:nvGraphicFramePr>
        <p:xfrm>
          <a:off x="587829" y="1622510"/>
          <a:ext cx="10889796" cy="4155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4827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29FE8-6408-EEF0-9D0A-C713761B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49DF74F3-D8EF-CEA5-DDC3-CC3DA9D4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Sources and Approaches to Business Idea Generation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4BEC56FB-0ABD-C193-9462-FE362649E56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CE98FFB8-27B8-6929-D9E8-FA985FD238B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6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C3821837-77B2-EE62-EE79-3314F98B2D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0198708"/>
              </p:ext>
            </p:extLst>
          </p:nvPr>
        </p:nvGraphicFramePr>
        <p:xfrm>
          <a:off x="587829" y="1622510"/>
          <a:ext cx="10889796" cy="472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0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0C446-1ED8-CE44-C45E-FA1C5C4C6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2D295F7E-1D48-1338-187F-971EFC29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Sources and Approaches to Business Idea Generation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A5258C3-E95F-E4A4-535B-B7A8F70A543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D587CD0-3BC1-D4D8-1BD9-4C04ECDEF7C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7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1A06962C-F3BC-5536-D593-81F0E8F3EC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496195"/>
              </p:ext>
            </p:extLst>
          </p:nvPr>
        </p:nvGraphicFramePr>
        <p:xfrm>
          <a:off x="587829" y="1622510"/>
          <a:ext cx="10889796" cy="472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316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5170E-84E1-BA64-3802-AD5C57324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25C6B532-F74F-547F-15B9-BA8EA294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Key Concepts and Pathways in Business Development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29D72B1-4220-AB8D-5B94-A6F4E3281DF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BE8D9B1-6147-73A6-4745-C2CF67F9433D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8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27B7D1C5-1D13-941E-877D-DC92350A97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4808956"/>
              </p:ext>
            </p:extLst>
          </p:nvPr>
        </p:nvGraphicFramePr>
        <p:xfrm>
          <a:off x="587829" y="1622510"/>
          <a:ext cx="10889796" cy="47284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596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1170E-E005-1BAC-CB3D-F5DA7A24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êu đề 5">
            <a:extLst>
              <a:ext uri="{FF2B5EF4-FFF2-40B4-BE49-F238E27FC236}">
                <a16:creationId xmlns:a16="http://schemas.microsoft.com/office/drawing/2014/main" id="{0CE1907A-B60B-4627-9E39-606ED5C7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305" y="507076"/>
            <a:ext cx="11357782" cy="1115434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Key Concepts and Pathways in Business Development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996A532-9394-4F0E-EC58-690012F45C35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84632" y="621792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noProof="0" dirty="0"/>
              <a:t>New Venture Creation – Tran Hoang Hai</a:t>
            </a:r>
            <a:endParaRPr lang="en-US" noProof="0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C444481-5289-770C-2506-5244F286F2B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7FEACEE-25B4-4A2D-B147-27296E36371D}" type="slidenum">
              <a:rPr lang="en-US" altLang="zh-CN" noProof="0" smtClean="0"/>
              <a:pPr>
                <a:spcAft>
                  <a:spcPts val="600"/>
                </a:spcAft>
              </a:pPr>
              <a:t>9</a:t>
            </a:fld>
            <a:endParaRPr lang="en-US" altLang="zh-CN" noProof="0"/>
          </a:p>
        </p:txBody>
      </p:sp>
      <p:graphicFrame>
        <p:nvGraphicFramePr>
          <p:cNvPr id="9" name="Chỗ dành sẵn cho Biểu đồ 6">
            <a:extLst>
              <a:ext uri="{FF2B5EF4-FFF2-40B4-BE49-F238E27FC236}">
                <a16:creationId xmlns:a16="http://schemas.microsoft.com/office/drawing/2014/main" id="{2C7A7DE3-1FCD-5349-E2E0-D46297981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5510850"/>
              </p:ext>
            </p:extLst>
          </p:nvPr>
        </p:nvGraphicFramePr>
        <p:xfrm>
          <a:off x="587829" y="1622509"/>
          <a:ext cx="11064932" cy="48601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67716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9E55F2ABA2C49A0C4A7184FCDC7C0" ma:contentTypeVersion="0" ma:contentTypeDescription="Create a new document." ma:contentTypeScope="" ma:versionID="2c7788f95d889481cf844a555e32b5c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498AC33-240E-468C-99BA-340AE05D7337}"/>
</file>

<file path=customXml/itemProps3.xml><?xml version="1.0" encoding="utf-8"?>
<ds:datastoreItem xmlns:ds="http://schemas.openxmlformats.org/officeDocument/2006/customXml" ds:itemID="{A0AD9BE2-6B3D-4616-B044-300A8177D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218</TotalTime>
  <Words>5747</Words>
  <Application>Microsoft Macintosh PowerPoint</Application>
  <PresentationFormat>Widescreen</PresentationFormat>
  <Paragraphs>656</Paragraphs>
  <Slides>47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Custom​​</vt:lpstr>
      <vt:lpstr>New Venture Creation</vt:lpstr>
      <vt:lpstr>New Venture Creation</vt:lpstr>
      <vt:lpstr>“Business opportunities are like buses. There’s always another one coming.”</vt:lpstr>
      <vt:lpstr>Schedule</vt:lpstr>
      <vt:lpstr>Key Considerations for Starting a Business</vt:lpstr>
      <vt:lpstr>Sources and Approaches to Business Idea Generation</vt:lpstr>
      <vt:lpstr>Sources and Approaches to Business Idea Generation</vt:lpstr>
      <vt:lpstr>Key Concepts and Pathways in Business Development</vt:lpstr>
      <vt:lpstr>Key Concepts and Pathways in Business Development</vt:lpstr>
      <vt:lpstr>Group Assignment</vt:lpstr>
      <vt:lpstr>Business idea: How to make money? </vt:lpstr>
      <vt:lpstr>Planning the Start-ups</vt:lpstr>
      <vt:lpstr>Planning the Start-ups</vt:lpstr>
      <vt:lpstr>Planning the Start-ups</vt:lpstr>
      <vt:lpstr>Planning the Start-ups</vt:lpstr>
      <vt:lpstr>Planning the Start-ups</vt:lpstr>
      <vt:lpstr>Planning the Start-ups</vt:lpstr>
      <vt:lpstr>Planning the Start-ups</vt:lpstr>
      <vt:lpstr>New Business Models</vt:lpstr>
      <vt:lpstr>New Business Models</vt:lpstr>
      <vt:lpstr>New Business Models</vt:lpstr>
      <vt:lpstr>New Business Models</vt:lpstr>
      <vt:lpstr>New Business Models</vt:lpstr>
      <vt:lpstr>New Business Models</vt:lpstr>
      <vt:lpstr>New Business Models</vt:lpstr>
      <vt:lpstr>New Business Models</vt:lpstr>
      <vt:lpstr>PowerPoint Presentation</vt:lpstr>
      <vt:lpstr>PowerPoint Presentation</vt:lpstr>
      <vt:lpstr>PowerPoint Presentation</vt:lpstr>
      <vt:lpstr>Key Considerations for Market Demand Analysis</vt:lpstr>
      <vt:lpstr>Key Considerations for Customer Segmentation</vt:lpstr>
      <vt:lpstr>Key Considerations for Customer Segmentation</vt:lpstr>
      <vt:lpstr>Competitive Analysis Framework</vt:lpstr>
      <vt:lpstr>Competitive Analysis Framework</vt:lpstr>
      <vt:lpstr>Market Segment and Production/Service Strategy</vt:lpstr>
      <vt:lpstr>Building and Maintaining Company Image</vt:lpstr>
      <vt:lpstr>Understanding Demand</vt:lpstr>
      <vt:lpstr>Understanding Demand</vt:lpstr>
      <vt:lpstr>Market Intelligence</vt:lpstr>
      <vt:lpstr>Market Intelligence</vt:lpstr>
      <vt:lpstr>Selecting Sector and Revenue Logic</vt:lpstr>
      <vt:lpstr>The Shifting Paradigm for Organizational Success</vt:lpstr>
      <vt:lpstr>The Shifting Paradigm for Organizational Success</vt:lpstr>
      <vt:lpstr>Nuts and Bolts of Starting a Business</vt:lpstr>
      <vt:lpstr>Nuts and Bolts of Starting a Business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Hoàng Hải</dc:creator>
  <cp:lastModifiedBy>Trần Hoàng Hải</cp:lastModifiedBy>
  <cp:revision>10</cp:revision>
  <dcterms:created xsi:type="dcterms:W3CDTF">2024-12-19T07:45:16Z</dcterms:created>
  <dcterms:modified xsi:type="dcterms:W3CDTF">2024-12-20T08:59:48Z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0x0101002599E55F2ABA2C49A0C4A7184FCDC7C0</vt:lpwstr>
  </property>
</Properties>
</file>