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79" r:id="rId10"/>
    <p:sldId id="260" r:id="rId11"/>
    <p:sldId id="278" r:id="rId12"/>
    <p:sldId id="261" r:id="rId13"/>
    <p:sldId id="280" r:id="rId14"/>
    <p:sldId id="262" r:id="rId15"/>
    <p:sldId id="263" r:id="rId16"/>
    <p:sldId id="301" r:id="rId17"/>
    <p:sldId id="302" r:id="rId18"/>
    <p:sldId id="264" r:id="rId19"/>
    <p:sldId id="303" r:id="rId20"/>
    <p:sldId id="304" r:id="rId21"/>
    <p:sldId id="305" r:id="rId22"/>
    <p:sldId id="306" r:id="rId23"/>
    <p:sldId id="265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75" r:id="rId33"/>
    <p:sldId id="276" r:id="rId34"/>
  </p:sldIdLst>
  <p:sldSz cx="12192000" cy="6858000"/>
  <p:notesSz cx="7559675" cy="10691495"/>
  <p:embeddedFontLst>
    <p:embeddedFont>
      <p:font typeface="Calibri" panose="020F0502020204030204"/>
      <p:regular r:id="rId38"/>
    </p:embeddedFont>
    <p:embeddedFont>
      <p:font typeface="Lato" panose="020F0502020204030203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ba4a9992c_0_36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ba4a9992c_0_36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ba4a9992c_0_95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ba4a9992c_0_95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ba4a9992c_0_10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g2dba4a9992c_0_10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4:notes"/>
          <p:cNvSpPr/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ba4a9992c_0_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ba4a9992c_0_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ba4a9992c_0_5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ba4a9992c_0_5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ba4a9992c_0_1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ba4a9992c_0_1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ba4a9992c_0_15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ba4a9992c_0_15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ba4a9992c_0_20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ba4a9992c_0_20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ba4a9992c_0_26:notes"/>
          <p:cNvSpPr/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ba4a9992c_0_26:notes"/>
          <p:cNvSpPr txBox="1"/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type="subTitle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type="body" idx="1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type="body" idx="2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subTitle" idx="1"/>
          </p:nvPr>
        </p:nvSpPr>
        <p:spPr>
          <a:xfrm>
            <a:off x="609480" y="273600"/>
            <a:ext cx="10972500" cy="5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type="body" idx="2"/>
          </p:nvPr>
        </p:nvSpPr>
        <p:spPr>
          <a:xfrm>
            <a:off x="623196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type="body" idx="3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6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3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type="body" idx="1"/>
          </p:nvPr>
        </p:nvSpPr>
        <p:spPr>
          <a:xfrm>
            <a:off x="609480" y="1604520"/>
            <a:ext cx="5354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type="body" idx="3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type="body" idx="3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type="body" idx="1"/>
          </p:nvPr>
        </p:nvSpPr>
        <p:spPr>
          <a:xfrm>
            <a:off x="609480" y="160452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type="body" idx="2"/>
          </p:nvPr>
        </p:nvSpPr>
        <p:spPr>
          <a:xfrm>
            <a:off x="609480" y="3682080"/>
            <a:ext cx="109725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type="body" idx="1"/>
          </p:nvPr>
        </p:nvSpPr>
        <p:spPr>
          <a:xfrm>
            <a:off x="60948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type="body" idx="2"/>
          </p:nvPr>
        </p:nvSpPr>
        <p:spPr>
          <a:xfrm>
            <a:off x="6231960" y="160452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type="body" idx="3"/>
          </p:nvPr>
        </p:nvSpPr>
        <p:spPr>
          <a:xfrm>
            <a:off x="60948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type="body" idx="4"/>
          </p:nvPr>
        </p:nvSpPr>
        <p:spPr>
          <a:xfrm>
            <a:off x="6231960" y="3682080"/>
            <a:ext cx="53544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type="body" idx="1"/>
          </p:nvPr>
        </p:nvSpPr>
        <p:spPr>
          <a:xfrm>
            <a:off x="60948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type="body" idx="2"/>
          </p:nvPr>
        </p:nvSpPr>
        <p:spPr>
          <a:xfrm>
            <a:off x="431964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type="body" idx="3"/>
          </p:nvPr>
        </p:nvSpPr>
        <p:spPr>
          <a:xfrm>
            <a:off x="8029800" y="160452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type="body" idx="4"/>
          </p:nvPr>
        </p:nvSpPr>
        <p:spPr>
          <a:xfrm>
            <a:off x="60948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type="body" idx="5"/>
          </p:nvPr>
        </p:nvSpPr>
        <p:spPr>
          <a:xfrm>
            <a:off x="431964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type="body" idx="6"/>
          </p:nvPr>
        </p:nvSpPr>
        <p:spPr>
          <a:xfrm>
            <a:off x="8029800" y="3682080"/>
            <a:ext cx="35331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/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3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3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4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4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4"/>
          <p:cNvSpPr txBox="1"/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5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5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5"/>
          <p:cNvSpPr txBox="1"/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6"/>
          <p:cNvSpPr txBox="1"/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6"/>
          <p:cNvSpPr txBox="1"/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7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7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7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8"/>
          <p:cNvSpPr txBox="1"/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8"/>
          <p:cNvSpPr txBox="1"/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8"/>
          <p:cNvSpPr txBox="1"/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8"/>
          <p:cNvSpPr txBox="1"/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8"/>
          <p:cNvSpPr txBox="1"/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8"/>
          <p:cNvSpPr txBox="1"/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p10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609480" y="273600"/>
            <a:ext cx="109725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58" name="Google Shape;58;p12"/>
          <p:cNvSpPr txBox="1"/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body" idx="1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ba4a9992c_0_15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Weights	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US" sz="20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are the weight in the hidden layer.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1</a:t>
            </a:r>
            <a:r>
              <a:rPr lang="en-US" sz="2000" baseline="30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row represents the 1</a:t>
            </a:r>
            <a:r>
              <a:rPr lang="en-US" sz="2000" baseline="30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node weights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2</a:t>
            </a:r>
            <a:r>
              <a:rPr lang="en-US" sz="2000" baseline="30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nd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row represents the 2</a:t>
            </a:r>
            <a:r>
              <a:rPr lang="en-US" sz="2000" baseline="30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nd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node weights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....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last row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represents the last node weights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Each node is represented a  row in the matrix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output layer has only one node, meaning </a:t>
            </a:r>
            <a:b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its matrix has only one row with weights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Bias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Since there is 1 bias per node, there are going</a:t>
            </a:r>
            <a:b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to be 7 rows of biases for the hidden layer and</a:t>
            </a:r>
            <a:b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one row of biases for the output layer.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50900" marR="0" lvl="1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There’s only one bias per node so there will be</a:t>
            </a:r>
            <a:b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only one column 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Google Shape;199;g2dba4a9992c_0_15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Weight and Bias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Object 2"/>
          <p:cNvGraphicFramePr/>
          <p:nvPr/>
        </p:nvGraphicFramePr>
        <p:xfrm>
          <a:off x="6167755" y="1316355"/>
          <a:ext cx="5573395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568950" imgH="4222750" progId="Paint.Picture">
                  <p:embed/>
                </p:oleObj>
              </mc:Choice>
              <mc:Fallback>
                <p:oleObj name="" r:id="rId1" imgW="5568950" imgH="4222750" progId="Paint.Picture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7755" y="1316355"/>
                        <a:ext cx="5573395" cy="422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ba4a9992c_0_2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forward_prop()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 executes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our entire neural network for a given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input X containing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values.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returns the matrix outputs from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four stages: Z1, A1, Z2, and A2.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“1” and “2” indicate the operations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belong to layers 1 and 2 respectively.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“Z”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indicates an unactivated output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the layer, and “A” is activated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output from the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layer.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g2dba4a9992c_0_2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 function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Object 2"/>
          <p:cNvGraphicFramePr/>
          <p:nvPr/>
        </p:nvGraphicFramePr>
        <p:xfrm>
          <a:off x="5429885" y="1196340"/>
          <a:ext cx="6306820" cy="35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613150" imgH="1708150" progId="Paint.Picture">
                  <p:embed/>
                </p:oleObj>
              </mc:Choice>
              <mc:Fallback>
                <p:oleObj name="" r:id="rId1" imgW="3613150" imgH="1708150" progId="Paint.Picture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9885" y="1196340"/>
                        <a:ext cx="6306820" cy="354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" name="Google Shape;204;g2dba4a9992c_0_2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hidden layer is represented by Z1 and A1.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Z1 is the weights and biases applied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 X.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Then A1 takes that output from Z1 and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pushes it through the activation ReLU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function.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Z2 takes the output from A1 and applies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the output layer weights and biases.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That output is in turn pushed through the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activation function, the logistic curve,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becomes A2.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final stage, A2, is the prediction </a:t>
            </a:r>
            <a:b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probability from the output layer,returning a value between 0 and 1. 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A2 is the “activated” output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layer 2.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g2dba4a9992c_0_2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 function ( cont)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5951855" y="1124585"/>
          <a:ext cx="6031865" cy="313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13150" imgH="1708150" progId="Paint.Picture">
                  <p:embed/>
                </p:oleObj>
              </mc:Choice>
              <mc:Fallback>
                <p:oleObj name="" r:id="rId1" imgW="3613150" imgH="1708150" progId="Paint.Picture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1855" y="1124585"/>
                        <a:ext cx="6031865" cy="313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" name="Google Shape;204;g2dba4a9992c_0_2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W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+ B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hidden</a:t>
            </a:r>
            <a:endParaRPr lang="en-US" sz="3200" baseline="-25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RELU(Z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W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output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+ B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output</a:t>
            </a:r>
            <a:endParaRPr lang="en-US" sz="3200" baseline="-25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logistic(Z</a:t>
            </a:r>
            <a:r>
              <a:rPr lang="en-US" sz="32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A2 is the final output that makes a prediction</a:t>
            </a:r>
            <a:b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whether that the apple is in good shape or</a:t>
            </a:r>
            <a:b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a bad condition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8001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g2dba4a9992c_0_2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Forward function ( cont)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5951855" y="1124585"/>
          <a:ext cx="6031865" cy="313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13150" imgH="1708150" progId="Paint.Picture">
                  <p:embed/>
                </p:oleObj>
              </mc:Choice>
              <mc:Fallback>
                <p:oleObj name="" r:id="rId1" imgW="3613150" imgH="1708150" progId="Paint.Picture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1855" y="1124585"/>
                        <a:ext cx="6031865" cy="313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order to optiomize the weights and biases, we have to apply backpropagation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have to get the partial derivatives with respect to the weights W</a:t>
            </a:r>
            <a:r>
              <a:rPr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biases B</a:t>
            </a:r>
            <a:r>
              <a:rPr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and we have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to use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the chain rule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During gradient descent, we need to figure out which weights and biases should be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adjusted, and by how much, to reduce the overall cost function. The cost for a single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prediction is going to be the squared output of the neural network A</a:t>
            </a:r>
            <a:r>
              <a:rPr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minus the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actual value Y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 = (A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- Y)</a:t>
            </a:r>
            <a:r>
              <a:rPr lang="en-US" sz="2800" baseline="30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lang="en-US" sz="2800" baseline="3000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know that activated output A2 is just Z2 with the activation function:</a:t>
            </a:r>
            <a:b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sigmoid(Z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lang="en-US" sz="280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Backpropagation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 turn is the output weights and biases applied to activation output A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which comes from the hidden layer: 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W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A1 + B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built off Z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which is passed through the ReLU activation function:</a:t>
            </a:r>
            <a:b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ReLU(Z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Finally, Z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the input x-values weighted and biased by the hidden layer:</a:t>
            </a:r>
            <a:b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Z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W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+ B</a:t>
            </a:r>
            <a:r>
              <a:rPr lang="en-US" sz="2800" baseline="-25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2800" baseline="-2500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need to find the weights and biases contained in the W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B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W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and B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matrices and vectors that will minimize our loss. By nudging their slopes, we can change the weights and biases that have the most impact in minimizing loss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Backpropagation (cont)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Applying chain rule, we can define the derivative of C with respect to W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lang="en-US" sz="2800" baseline="-25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also have  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Backpropagation (cont)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3791585" y="1916430"/>
          <a:ext cx="3714750" cy="11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571750" imgH="768350" progId="Paint.Picture">
                  <p:embed/>
                </p:oleObj>
              </mc:Choice>
              <mc:Fallback>
                <p:oleObj name="" r:id="rId1" imgW="2571750" imgH="7683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1585" y="1916430"/>
                        <a:ext cx="3714750" cy="118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623570" y="3933190"/>
          <a:ext cx="3656330" cy="119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330450" imgH="781050" progId="Paint.Picture">
                  <p:embed/>
                </p:oleObj>
              </mc:Choice>
              <mc:Fallback>
                <p:oleObj name="" r:id="rId3" imgW="2330450" imgH="7810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570" y="3933190"/>
                        <a:ext cx="3656330" cy="119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3503295" y="3723640"/>
          <a:ext cx="3746500" cy="161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355850" imgH="1136650" progId="Paint.Picture">
                  <p:embed/>
                </p:oleObj>
              </mc:Choice>
              <mc:Fallback>
                <p:oleObj name="" r:id="rId5" imgW="2355850" imgH="1136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295" y="3723640"/>
                        <a:ext cx="3746500" cy="161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7103745" y="3789045"/>
          <a:ext cx="2436495" cy="119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327150" imgH="742950" progId="Paint.Picture">
                  <p:embed/>
                </p:oleObj>
              </mc:Choice>
              <mc:Fallback>
                <p:oleObj name="" r:id="rId7" imgW="1327150" imgH="7429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03745" y="3789045"/>
                        <a:ext cx="2436495" cy="119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Putting it all </a:t>
            </a:r>
            <a:b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together, we can </a:t>
            </a:r>
            <a:b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define the </a:t>
            </a:r>
            <a:b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derivative of C </a:t>
            </a:r>
            <a:b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with respect to </a:t>
            </a:r>
            <a:b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B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W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b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B</a:t>
            </a:r>
            <a:r>
              <a:rPr lang="en-US" sz="2800" baseline="-25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</a:t>
            </a:r>
            <a:endParaRPr lang="en-US" sz="2800" baseline="-25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Backpropagation (cont)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3534410" y="1052830"/>
          <a:ext cx="8318500" cy="474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12150" imgH="4743450" progId="Paint.Picture">
                  <p:embed/>
                </p:oleObj>
              </mc:Choice>
              <mc:Fallback>
                <p:oleObj name="" r:id="rId1" imgW="8312150" imgH="474345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4410" y="1052830"/>
                        <a:ext cx="8318500" cy="4747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Backpropagation (cont)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911225" y="1052830"/>
          <a:ext cx="10153650" cy="504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613650" imgH="4298950" progId="Paint.Picture">
                  <p:embed/>
                </p:oleObj>
              </mc:Choice>
              <mc:Fallback>
                <p:oleObj name="" r:id="rId1" imgW="7613650" imgH="42989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225" y="1052830"/>
                        <a:ext cx="10153650" cy="504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Collab link: https://colab.research.google.com/drive/17IrBC8cYtRvz5_cGZ3Cy3rRfVk0JFFUP?usp=sharing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Source code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" descr="Text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2040" y="271440"/>
            <a:ext cx="3174120" cy="115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"/>
          <p:cNvSpPr/>
          <p:nvPr/>
        </p:nvSpPr>
        <p:spPr>
          <a:xfrm>
            <a:off x="695325" y="1899285"/>
            <a:ext cx="9819005" cy="13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solidFill>
                  <a:schemeClr val="accent1"/>
                </a:solidFill>
              </a:rPr>
              <a:t>Introduction to Machine Learning</a:t>
            </a:r>
            <a:endParaRPr lang="en-US" sz="3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>
                <a:solidFill>
                  <a:schemeClr val="accent1"/>
                </a:solidFill>
              </a:rPr>
              <a:t>Middle Project: Apple Quality Classification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695527" y="3403075"/>
            <a:ext cx="8924700" cy="22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Instructro: Dr. Thân Quang Khoát</a:t>
            </a:r>
            <a:endParaRPr lang="en-US"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Students:  Lê Hoàng Long  20232099M</a:t>
            </a:r>
            <a:endParaRPr lang="en-US" sz="24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400">
                <a:solidFill>
                  <a:schemeClr val="accent1"/>
                </a:solidFill>
              </a:rPr>
              <a:t>               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 pandas as pd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df =  pd.read_csv('/content/drive/MyDrive/Colab Notebooks/store/hust/machine learning/project/apple_quality.csv')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df.rename(columns={'Quality': 'ql'}, inplace=True)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df.head()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 numpy as np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df['Quality'] = np.where(df['ql'] == 'good', 1, 0)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df.drop(['ql'], axis=1, inplace=True)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df.drop(['A_id'], axis=1, inplace=True)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all_inputs = df.iloc[:, :-1]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all_outputs = df.iloc[:, -1]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#all_inputs = all_inputs.values / all_inputs.values.max()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all_inputs = all_inputs.values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all_outputs = all_outputs.values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sklearn.model_selection import train_test_split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X_train, X_test, y_train, y_test = train_test_split(all_inputs, all_outputs, test_size=0.2, random_state=42)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= X_train.shape[0]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w_hidden = np.random.rand(7, 7)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w_output = np.random.rand(1, 7)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b_hidden = np.random.rand(7, 1)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b_output = np.random.rand(1, 1)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w_hidden, w_output, b_hidden, b_output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relu = lambda x: np.maximum(0, x)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logistic = lambda x: 1 / (1 + np.exp(-x))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 forward_prop(X):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Z1 = w_hidden @ X  + b_hidden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A1 = relu(Z1)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Z2 = w_output @ A1 + b_output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A2 = logistic(Z2)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return Z1, A1, Z2, A2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d_relu = lambda x: 1 * (x &gt; 0)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d_logistic = lambda x: np.exp(-x) / ((1 + np.exp(-x))**2)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 back_prop(Z1, A1, Z2, A2, X, Y):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dC_dA2 = 2 * A2 - 2 * Y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dA2_dZ2 = d_logistic(Z2)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dZ2_dA1 = w_output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dZ2_dW2 = A1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dZ2_dB2 = 1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dA1_dZ1 = d_relu(Z1)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dZ1_dW1 = X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dZ1_dB1 = 1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g2dba4a9992c_0_26"/>
          <p:cNvSpPr txBox="1"/>
          <p:nvPr/>
        </p:nvSpPr>
        <p:spPr>
          <a:xfrm>
            <a:off x="263295" y="11173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dC_dW2 = dC_dA2 @ dA2_dZ2 @ dZ2_dW2.T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dC_dB2 = dC_dA2 @ dA2_dZ2 * dZ2_dB2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dC_dA1 = dC_dA2 @ dA2_dZ2 @ dZ2_dA1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dC_dW1 = dC_dA1 @ dA1_dZ1 @ dZ1_dW1.T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dC_dB1 = dC_dA1 @ dA1_dZ1 * dZ1_dB1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return dC_dW1, dC_dB1, dC_dW2, dC_dB2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g2dba4a9992c_0_26"/>
          <p:cNvSpPr txBox="1"/>
          <p:nvPr/>
        </p:nvSpPr>
        <p:spPr>
          <a:xfrm>
            <a:off x="338860" y="1712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210;g2dba4a9992c_0_26"/>
          <p:cNvSpPr txBox="1"/>
          <p:nvPr/>
        </p:nvSpPr>
        <p:spPr>
          <a:xfrm>
            <a:off x="259485" y="1134505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dC_dW2 = dC_dA2 @ dA2_dZ2 @ dZ2_dW2.T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dC_dB2 = dC_dA2 @ dA2_dZ2 * dZ2_dB2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dC_dA1 = dC_dA2 @ dA2_dZ2 @ dZ2_dA1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dC_dW1 = dC_dA1 @ dA1_dZ1 @ dZ1_dW1.T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dC_dB1 = dC_dA1 @ dA1_dZ1 * dZ1_dB1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return dC_dW1, dC_dB1, dC_dW2, dC_dB2</a:t>
            </a: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211;g2dba4a9992c_0_26"/>
          <p:cNvSpPr txBox="1"/>
          <p:nvPr/>
        </p:nvSpPr>
        <p:spPr>
          <a:xfrm>
            <a:off x="335050" y="188425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Google Shape;210;g2dba4a9992c_0_26"/>
          <p:cNvSpPr txBox="1"/>
          <p:nvPr/>
        </p:nvSpPr>
        <p:spPr>
          <a:xfrm>
            <a:off x="259485" y="1134505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 = 0.003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i in range(200000):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idx = np.random.choice(n, 1, replace=False)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X_sample = X_train[idx].transpose()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Y_sample = y_train[idx]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Z1, A1, Z2, A2 = forward_prop(X_sample)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dW1, dB1, dW2, dB2 = back_prop(Z1, A1, Z2, A2, X_sample, Y_sample)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w_hidden -= L * dW1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b_hidden -= L * dB1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w_output -= L * dW2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b_output -= L * dB2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pass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211;g2dba4a9992c_0_26"/>
          <p:cNvSpPr txBox="1"/>
          <p:nvPr/>
        </p:nvSpPr>
        <p:spPr>
          <a:xfrm>
            <a:off x="335050" y="188425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Google Shape;210;g2dba4a9992c_0_26"/>
          <p:cNvSpPr txBox="1"/>
          <p:nvPr/>
        </p:nvSpPr>
        <p:spPr>
          <a:xfrm>
            <a:off x="259485" y="1134505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 accuracy(X, Y):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test_predictions = forward_prop(X.transpose())[3]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test_comparisons = np.equal((test_predictions &gt;= .5 ).flatten().astype(int), Y)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test_accuracy = sum(test_comparisons.astype(int) / X.shape[0])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return test_accuracy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accuracy(X_test, y_test), accuracy(X_train, y_train)</a:t>
            </a:r>
            <a:endParaRPr lang="en-US" sz="240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211;g2dba4a9992c_0_26"/>
          <p:cNvSpPr txBox="1"/>
          <p:nvPr/>
        </p:nvSpPr>
        <p:spPr>
          <a:xfrm>
            <a:off x="335050" y="188425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ba4a9992c_0_95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this project, we explored the use of a perceptron model for apple quality classification. Despite its simplicity, the perceptron demonstrated promising results in distinguishing between different apple grades based on selected features. 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summary, while the perceptron provides a solid foundation, further advancements are necessary to achieve reliable and efficient apple quality classification systems.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According to industry standard, a good accuracy is above 70%. 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g2dba4a9992c_0_95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2dba4a9992c_0_100" descr="Text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2040" y="271440"/>
            <a:ext cx="3174120" cy="1153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dba4a9992c_0_100"/>
          <p:cNvSpPr/>
          <p:nvPr/>
        </p:nvSpPr>
        <p:spPr>
          <a:xfrm>
            <a:off x="6962400" y="3269880"/>
            <a:ext cx="4329000" cy="13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g2dba4a9992c_0_100"/>
          <p:cNvSpPr/>
          <p:nvPr/>
        </p:nvSpPr>
        <p:spPr>
          <a:xfrm>
            <a:off x="3060100" y="2863275"/>
            <a:ext cx="5136600" cy="9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THANK YOU !</a:t>
            </a:r>
            <a:endParaRPr sz="60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Specification</a:t>
            </a:r>
            <a:endParaRPr lang="en-US"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</a:t>
            </a:r>
            <a:endParaRPr lang="en-US"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Mathematical Reference </a:t>
            </a:r>
            <a:endParaRPr lang="en-US"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Solution and source code</a:t>
            </a:r>
            <a:endParaRPr lang="en-US"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Conclusion</a:t>
            </a:r>
            <a:endParaRPr lang="en-US"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/>
              <a:buAutoNum type="arabicPeriod"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CONTENTS</a:t>
            </a: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ba4a9992c_0_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this 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aims to perform a predictive task on a real-world problem using machine learning models.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 chose a classification task and picked a dataset from Kaggle. We applyied neural network to predict the quality of apples</a:t>
            </a:r>
            <a:r>
              <a:rPr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Quality:  https://www.kaggle.com/datasets/nelgiriyewithana/apple-quality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dataset contains information about various attributes of a set of fruits, providing insights into their characteristics. The dataset includes details such as fruit ID, size, weight, sweetness, crunchiness, juiciness, ripeness, acidity, and quality.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project has been implemented from scratch. 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g2dba4a9992c_0_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Specification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" name="Google Shape;180;g2dba4a9992c_0_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Key features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A_id: Unique identifier for each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Size: Size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Weight: Weight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Sweetness: Degree of sweetness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Crunchiness: Texture indicating the crunchiness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Juiciness: Level of juiciness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Ripeness: Stage of ripeness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Acidity: Acidity level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Quality: Overall quality of the fruit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g2dba4a9992c_0_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Specification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ba4a9992c_0_5"/>
          <p:cNvSpPr txBox="1"/>
          <p:nvPr/>
        </p:nvSpPr>
        <p:spPr>
          <a:xfrm>
            <a:off x="40734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Size vs Weight by Quality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None/>
            </a:pP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g2dba4a9992c_0_5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Specification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strike="noStrik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Object 2"/>
          <p:cNvGraphicFramePr/>
          <p:nvPr/>
        </p:nvGraphicFramePr>
        <p:xfrm>
          <a:off x="2927350" y="1484630"/>
          <a:ext cx="853059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223000" imgH="3721100" progId="Paint.Picture">
                  <p:embed/>
                </p:oleObj>
              </mc:Choice>
              <mc:Fallback>
                <p:oleObj name="" r:id="rId1" imgW="6223000" imgH="37211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1484630"/>
                        <a:ext cx="853059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" name="Google Shape;180;g2dba4a9992c_0_0"/>
          <p:cNvSpPr txBox="1"/>
          <p:nvPr/>
        </p:nvSpPr>
        <p:spPr>
          <a:xfrm>
            <a:off x="407340" y="1053045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3D Scatter Plot for Size, Weight and Sweetness by Quality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 panose="020F0502020204030204"/>
              <a:buChar char="●"/>
            </a:pP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g2dba4a9992c_0_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Specification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1703705" y="1556385"/>
          <a:ext cx="8800465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511800" imgH="3009900" progId="Paint.Picture">
                  <p:embed/>
                </p:oleObj>
              </mc:Choice>
              <mc:Fallback>
                <p:oleObj name="" r:id="rId1" imgW="5511800" imgH="30099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3705" y="1556385"/>
                        <a:ext cx="8800465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ba4a9992c_0_1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Simple concept model with 7 features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g2dba4a9992c_0_1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Object 2"/>
          <p:cNvGraphicFramePr/>
          <p:nvPr/>
        </p:nvGraphicFramePr>
        <p:xfrm>
          <a:off x="2135505" y="1484630"/>
          <a:ext cx="8048625" cy="404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905500" imgH="3105150" progId="Paint.Picture">
                  <p:embed/>
                </p:oleObj>
              </mc:Choice>
              <mc:Fallback>
                <p:oleObj name="" r:id="rId1" imgW="5905500" imgH="3105150" progId="Paint.Picture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505" y="1484630"/>
                        <a:ext cx="8048625" cy="404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" name="Google Shape;192;g2dba4a9992c_0_10"/>
          <p:cNvSpPr txBox="1"/>
          <p:nvPr/>
        </p:nvSpPr>
        <p:spPr>
          <a:xfrm>
            <a:off x="338760" y="1058760"/>
            <a:ext cx="11514300" cy="4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Layer Perceptron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937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g2dba4a9992c_0_10"/>
          <p:cNvSpPr txBox="1"/>
          <p:nvPr/>
        </p:nvSpPr>
        <p:spPr>
          <a:xfrm>
            <a:off x="338760" y="112680"/>
            <a:ext cx="11514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</a:t>
            </a:r>
            <a:endParaRPr lang="en-US" sz="18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767080" y="1431290"/>
          <a:ext cx="10828020" cy="47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591550" imgH="4108450" progId="Paint.Picture">
                  <p:embed/>
                </p:oleObj>
              </mc:Choice>
              <mc:Fallback>
                <p:oleObj name="" r:id="rId1" imgW="8591550" imgH="41084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080" y="1431290"/>
                        <a:ext cx="10828020" cy="47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7589</Words>
  <Application>WPS Presentation</Application>
  <PresentationFormat/>
  <Paragraphs>291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29</vt:i4>
      </vt:variant>
    </vt:vector>
  </HeadingPairs>
  <TitlesOfParts>
    <vt:vector size="5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Lato</vt:lpstr>
      <vt:lpstr>Office Theme</vt:lpstr>
      <vt:lpstr>Office Theme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Phong TT &amp; QTTH</dc:creator>
  <cp:lastModifiedBy>12-19-11-1-2023</cp:lastModifiedBy>
  <cp:revision>66</cp:revision>
  <dcterms:created xsi:type="dcterms:W3CDTF">2024-05-21T21:36:00Z</dcterms:created>
  <dcterms:modified xsi:type="dcterms:W3CDTF">2024-05-25T06:25:03Z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  <property fmtid="{D5CDD505-2E9C-101B-9397-08002B2CF9AE}" pid="12" name="ICV">
    <vt:lpwstr>9E15386B7C434D6B82A40DD6975999EF_12</vt:lpwstr>
  </property>
  <property fmtid="{D5CDD505-2E9C-101B-9397-08002B2CF9AE}" pid="13" name="KSOProductBuildVer">
    <vt:lpwstr>1033-12.2.0.16909</vt:lpwstr>
  </property>
</Properties>
</file>