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8"/>
  </p:notesMasterIdLst>
  <p:handoutMasterIdLst>
    <p:handoutMasterId r:id="rId19"/>
  </p:handoutMasterIdLst>
  <p:sldIdLst>
    <p:sldId id="275" r:id="rId2"/>
    <p:sldId id="276" r:id="rId3"/>
    <p:sldId id="257" r:id="rId4"/>
    <p:sldId id="265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E03D09-F8C1-DCBE-1C3C-5A16772CF80B}" v="1900" dt="2025-01-01T21:29:31.7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54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EAC724-B034-4F10-A9E8-56851A79B8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0872BB-3892-4F66-9266-36ADB83FAD5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45424-6BAC-416C-8F6C-5F9DE854A36B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CA138F-B9BA-4997-B3C2-DA8B17B6D5B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E86FBF-0AC4-4904-8ED7-0BD6E9AC71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4D737-83BD-4FDE-8CF3-8BC01E7F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0737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733702-C25A-40B9-9167-54BAA79B29B0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FC7A4-3D1B-482D-8C9D-7642A2CE30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265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80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7: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227550"/>
            <a:ext cx="8674100" cy="486844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423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8: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18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9: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1164920"/>
            <a:ext cx="8674100" cy="4931079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64829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6EAE966-F590-4BAF-A55B-75735FCC66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0CA1C-4366-43E8-9DC8-B360FC115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2DB13F6-9193-4FE2-AE85-5B96248C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4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6">
            <a:extLst>
              <a:ext uri="{FF2B5EF4-FFF2-40B4-BE49-F238E27FC236}">
                <a16:creationId xmlns:a16="http://schemas.microsoft.com/office/drawing/2014/main" id="{C5DD3B49-F775-49FC-ACAD-45B074D1C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0488" y="2365248"/>
            <a:ext cx="4383024" cy="2127504"/>
          </a:xfrm>
          <a:prstGeom prst="rect">
            <a:avLst/>
          </a:prstGeom>
        </p:spPr>
        <p:txBody>
          <a:bodyPr/>
          <a:lstStyle>
            <a:lvl1pPr algn="ctr">
              <a:defRPr sz="4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8804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4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0FC03-A82E-4B34-AE4B-8AC40A0CD5B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49FB7E-C73B-452D-861A-6C73FF59E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733BD-32DD-483E-A597-B70529CBD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44DCE4FD-DEE1-4DE9-A40E-616ACEB2FE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1: ………………………………………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90DFCEB3-810D-48E5-B7BA-1A6C924A64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5077" y="841247"/>
            <a:ext cx="8674100" cy="5303393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7547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2: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314880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07929A3-17ED-41F3-AD36-819BC9DFBC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973EE95-672F-4E5A-A918-2F51DB2C3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B17F6F6-0CA3-4D52-AA3D-7CF8ADE79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6">
            <a:extLst>
              <a:ext uri="{FF2B5EF4-FFF2-40B4-BE49-F238E27FC236}">
                <a16:creationId xmlns:a16="http://schemas.microsoft.com/office/drawing/2014/main" id="{943CD72D-5295-43E4-B175-0EA61084AD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3: ………………………………………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0C9A3A79-B187-4A33-8EBB-92ECD8BA3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950" y="963168"/>
            <a:ext cx="8674100" cy="513283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1798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D2FCDAA-D1AE-440A-ADEA-98F1ACB064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1/1/2025</a:t>
            </a:fld>
            <a:endParaRPr lang="en-US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C4186984-389F-440C-BD79-8D1349BD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5C66723D-7FE6-462E-9733-48764D89B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3483232-D29A-4255-9149-0177F87858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8828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A1BAF8AD-67D8-46AD-A292-05589E827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423289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EFD61387-9809-4E21-B8EA-93815E5E8F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4: ………………………………………</a:t>
            </a:r>
          </a:p>
        </p:txBody>
      </p:sp>
    </p:spTree>
    <p:extLst>
      <p:ext uri="{BB962C8B-B14F-4D97-AF65-F5344CB8AC3E}">
        <p14:creationId xmlns:p14="http://schemas.microsoft.com/office/powerpoint/2010/main" val="13534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6">
            <a:extLst>
              <a:ext uri="{FF2B5EF4-FFF2-40B4-BE49-F238E27FC236}">
                <a16:creationId xmlns:a16="http://schemas.microsoft.com/office/drawing/2014/main" id="{689FBFE6-E7AD-40DE-88B8-794C73F9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1295" y="224917"/>
            <a:ext cx="5397627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5: ……………………………………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C2ED7A5-CBB5-4B5C-BD2A-3596087A71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24251" y="1011238"/>
            <a:ext cx="5384672" cy="5529262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21F2271-B488-4DC9-A50E-592D82F2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bg1">
                    <a:lumMod val="95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706E966D-F219-41DE-82BF-3F3121B7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F61A491-C108-489A-B2EA-9FC27DAD4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388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6">
            <a:extLst>
              <a:ext uri="{FF2B5EF4-FFF2-40B4-BE49-F238E27FC236}">
                <a16:creationId xmlns:a16="http://schemas.microsoft.com/office/drawing/2014/main" id="{74BADCE4-794A-4B69-9AB7-3D794A1F9A4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5077" y="78613"/>
            <a:ext cx="8673846" cy="451739"/>
          </a:xfrm>
          <a:prstGeom prst="rect">
            <a:avLst/>
          </a:prstGeom>
        </p:spPr>
        <p:txBody>
          <a:bodyPr/>
          <a:lstStyle>
            <a:lvl1pPr>
              <a:defRPr sz="2800" b="1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/>
              <a:t>Title 6: ………………………………………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375D86-D290-4003-A314-C916116C42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5884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FB62406B-26DB-4A01-B048-1F2C7540F8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39056" y="1533017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2pPr>
            <a:lvl3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3pPr>
            <a:lvl4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4pPr>
            <a:lvl5pPr>
              <a:defRPr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A52862E5-D8E1-49BF-8D1B-BF0ED657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565257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F70EAA40-3A53-4A3D-924A-D38F1059C7D5}" type="datetime1">
              <a:rPr lang="en-US" smtClean="0"/>
              <a:pPr/>
              <a:t>1/1/2025</a:t>
            </a:fld>
            <a:endParaRPr lang="en-US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591AAF74-01FB-49A8-9375-959140F1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565257"/>
            <a:ext cx="3086100" cy="36512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BBF4BC2F-980C-499D-A4B9-E7CD3D447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67383" y="6572126"/>
            <a:ext cx="2057400" cy="365125"/>
          </a:xfrm>
          <a:prstGeom prst="rect">
            <a:avLst/>
          </a:prstGeom>
        </p:spPr>
        <p:txBody>
          <a:bodyPr/>
          <a:lstStyle>
            <a:lvl1pPr algn="r">
              <a:defRPr sz="1200" b="1">
                <a:solidFill>
                  <a:schemeClr val="accent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fld id="{9EA0BE3B-158A-4EDF-80DC-E394A0D1600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40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895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83" r:id="rId7"/>
    <p:sldLayoutId id="2147483676" r:id="rId8"/>
    <p:sldLayoutId id="2147483679" r:id="rId9"/>
    <p:sldLayoutId id="2147483680" r:id="rId10"/>
    <p:sldLayoutId id="2147483681" r:id="rId11"/>
    <p:sldLayoutId id="2147483682" r:id="rId12"/>
    <p:sldLayoutId id="2147483678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anglong1712/Dai-Hoc-Bach-Khoa-Ha-Noi/tree/main/Web%20ng%E1%BB%AF%20ngh%C4%A9a%20Semantic%20Web/project%201" TargetMode="External"/><Relationship Id="rId2" Type="http://schemas.openxmlformats.org/officeDocument/2006/relationships/hyperlink" Target="https://www.kaggle.com/datasets/vivovinco/20212022-football-player-stats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wikidata.org/wiki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20864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Transform collected data into 4* standard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/>
            <a:endParaRPr lang="en-US" dirty="0"/>
          </a:p>
          <a:p>
            <a:pPr lvl="1"/>
            <a:r>
              <a:rPr lang="en-US" dirty="0">
                <a:latin typeface="Lato"/>
                <a:ea typeface="Lato"/>
                <a:cs typeface="Lato"/>
              </a:rPr>
              <a:t>Step to transform collected data to 4* standard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 dirty="0">
                <a:latin typeface="Lato"/>
                <a:ea typeface="Lato"/>
                <a:cs typeface="Lato"/>
              </a:rPr>
              <a:t>Use schema.org, xmlns.com, and purl.org</a:t>
            </a:r>
          </a:p>
          <a:p>
            <a:pPr lvl="3"/>
            <a:r>
              <a:rPr lang="en-US" sz="2200" dirty="0">
                <a:latin typeface="Lato"/>
                <a:ea typeface="Lato"/>
                <a:cs typeface="Lato"/>
              </a:rPr>
              <a:t>Tournament becomes </a:t>
            </a:r>
            <a:r>
              <a:rPr lang="en-US" sz="2200" err="1">
                <a:latin typeface="Lato"/>
                <a:ea typeface="Lato"/>
                <a:cs typeface="Lato"/>
              </a:rPr>
              <a:t>schema:memberOf</a:t>
            </a:r>
            <a:endParaRPr lang="en-US" sz="2200">
              <a:latin typeface="Lato"/>
              <a:ea typeface="Lato"/>
              <a:cs typeface="Lato"/>
            </a:endParaRPr>
          </a:p>
          <a:p>
            <a:pPr lvl="3"/>
            <a:r>
              <a:rPr lang="en-US" sz="2200" dirty="0">
                <a:latin typeface="Lato"/>
                <a:ea typeface="Lato"/>
                <a:cs typeface="Lato"/>
              </a:rPr>
              <a:t>Player becomes </a:t>
            </a:r>
            <a:r>
              <a:rPr lang="en-US" sz="2200" dirty="0" err="1">
                <a:latin typeface="Lato"/>
                <a:ea typeface="Lato"/>
                <a:cs typeface="Lato"/>
              </a:rPr>
              <a:t>schema:member</a:t>
            </a:r>
            <a:r>
              <a:rPr lang="en-US" sz="2200" dirty="0">
                <a:latin typeface="Lato"/>
                <a:ea typeface="Lato"/>
                <a:cs typeface="Lato"/>
              </a:rPr>
              <a:t>, </a:t>
            </a:r>
            <a:r>
              <a:rPr lang="en-US" sz="2200" dirty="0" err="1">
                <a:latin typeface="Lato"/>
                <a:ea typeface="Lato"/>
                <a:cs typeface="Lato"/>
              </a:rPr>
              <a:t>foaf:name</a:t>
            </a:r>
          </a:p>
          <a:p>
            <a:pPr lvl="3"/>
            <a:r>
              <a:rPr lang="en-US" sz="2200" dirty="0">
                <a:latin typeface="Lato"/>
                <a:ea typeface="Lato"/>
                <a:cs typeface="Lato"/>
              </a:rPr>
              <a:t>Age becomes </a:t>
            </a:r>
            <a:r>
              <a:rPr lang="en-US" sz="2200" dirty="0" err="1">
                <a:latin typeface="Lato"/>
                <a:ea typeface="Lato"/>
                <a:cs typeface="Lato"/>
              </a:rPr>
              <a:t>foaf:age</a:t>
            </a:r>
          </a:p>
          <a:p>
            <a:pPr lvl="3"/>
            <a:r>
              <a:rPr lang="en-US" sz="2200" dirty="0">
                <a:latin typeface="Lato"/>
                <a:ea typeface="Lato"/>
                <a:cs typeface="Lato"/>
              </a:rPr>
              <a:t>Pos becomes </a:t>
            </a:r>
            <a:r>
              <a:rPr lang="en-US" sz="2200" err="1">
                <a:latin typeface="Lato"/>
                <a:ea typeface="Lato"/>
                <a:cs typeface="Lato"/>
              </a:rPr>
              <a:t>schema:position</a:t>
            </a:r>
            <a:endParaRPr lang="en-US" sz="2200">
              <a:latin typeface="Lato"/>
              <a:ea typeface="Lato"/>
              <a:cs typeface="Lato"/>
            </a:endParaRPr>
          </a:p>
          <a:p>
            <a:pPr lvl="3"/>
            <a:r>
              <a:rPr lang="en-US" sz="2200" dirty="0">
                <a:latin typeface="Lato"/>
                <a:ea typeface="Lato"/>
                <a:cs typeface="Lato"/>
              </a:rPr>
              <a:t>Nation becomes </a:t>
            </a:r>
            <a:r>
              <a:rPr lang="en-US" sz="2200" err="1">
                <a:latin typeface="Lato"/>
                <a:ea typeface="Lato"/>
                <a:cs typeface="Lato"/>
              </a:rPr>
              <a:t>schema:nationality</a:t>
            </a:r>
            <a:endParaRPr lang="en-US" sz="2200">
              <a:latin typeface="Lato"/>
              <a:ea typeface="Lato"/>
              <a:cs typeface="Lato"/>
            </a:endParaRPr>
          </a:p>
          <a:p>
            <a:pPr lvl="3"/>
            <a:r>
              <a:rPr lang="en-US" sz="2200" dirty="0">
                <a:latin typeface="Lato"/>
                <a:ea typeface="Lato"/>
                <a:cs typeface="Lato"/>
              </a:rPr>
              <a:t>Squad becomes </a:t>
            </a:r>
            <a:r>
              <a:rPr lang="en-US" sz="2200" dirty="0" err="1">
                <a:latin typeface="Lato"/>
                <a:ea typeface="Lato"/>
                <a:cs typeface="Lato"/>
              </a:rPr>
              <a:t>schema:memberOf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 dirty="0">
                <a:latin typeface="Lato"/>
                <a:ea typeface="Lato"/>
                <a:cs typeface="Lato"/>
              </a:rPr>
              <a:t>Use metadata</a:t>
            </a:r>
          </a:p>
          <a:p>
            <a:pPr lvl="3"/>
            <a:r>
              <a:rPr lang="en-US" sz="2200" dirty="0">
                <a:latin typeface="Lato"/>
                <a:ea typeface="Lato"/>
                <a:cs typeface="Lato"/>
              </a:rPr>
              <a:t>Add </a:t>
            </a:r>
            <a:r>
              <a:rPr lang="en-US" sz="2200" dirty="0" err="1">
                <a:latin typeface="Lato"/>
                <a:ea typeface="Lato"/>
                <a:cs typeface="Lato"/>
              </a:rPr>
              <a:t>dct:title</a:t>
            </a:r>
          </a:p>
          <a:p>
            <a:pPr lvl="3"/>
            <a:r>
              <a:rPr lang="en-US" sz="2200" dirty="0">
                <a:latin typeface="Lato"/>
                <a:ea typeface="Lato"/>
                <a:cs typeface="Lato"/>
              </a:rPr>
              <a:t>Add </a:t>
            </a:r>
            <a:r>
              <a:rPr lang="en-US" sz="2200" dirty="0" err="1">
                <a:latin typeface="Lato"/>
                <a:ea typeface="Lato"/>
                <a:cs typeface="Lato"/>
              </a:rPr>
              <a:t>dct:license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1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30645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Establish links to other datasets to obtain 5* standard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/>
            <a:endParaRPr lang="en-US" dirty="0"/>
          </a:p>
          <a:p>
            <a:pPr lvl="1"/>
            <a:r>
              <a:rPr lang="en-US" dirty="0">
                <a:latin typeface="Lato"/>
                <a:ea typeface="Lato"/>
                <a:cs typeface="Lato"/>
              </a:rPr>
              <a:t>Data enrichment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Link to Wikidata.org</a:t>
            </a:r>
          </a:p>
          <a:p>
            <a:pPr lvl="3"/>
            <a:r>
              <a:rPr lang="en-US" dirty="0">
                <a:latin typeface="Lato"/>
                <a:ea typeface="Lato"/>
                <a:cs typeface="Lato"/>
              </a:rPr>
              <a:t>Each player has a link to Wikidata.org</a:t>
            </a:r>
          </a:p>
          <a:p>
            <a:pPr lvl="3"/>
            <a:r>
              <a:rPr lang="en-US" dirty="0">
                <a:latin typeface="Lato"/>
                <a:ea typeface="Lato"/>
                <a:cs typeface="Lato"/>
              </a:rPr>
              <a:t>Each team has a link to Wikidata.org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Link to homepage</a:t>
            </a:r>
          </a:p>
          <a:p>
            <a:pPr lvl="3"/>
            <a:r>
              <a:rPr lang="en-US" dirty="0">
                <a:latin typeface="Lato"/>
                <a:ea typeface="Lato"/>
                <a:cs typeface="Lato"/>
              </a:rPr>
              <a:t>Each team has a link the its official homepage</a:t>
            </a:r>
          </a:p>
          <a:p>
            <a:pPr lvl="1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1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586819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Interface via SPARQL endpoint/</a:t>
            </a:r>
            <a:r>
              <a:rPr lang="en-US" b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termnal</a:t>
            </a:r>
            <a:r>
              <a:rPr lang="en-US" b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to query data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/>
            <a:r>
              <a:rPr lang="en-US" dirty="0">
                <a:latin typeface="Lato"/>
                <a:ea typeface="Lato"/>
                <a:cs typeface="Lato"/>
              </a:rPr>
              <a:t>Collecting name of all teams and leagues </a:t>
            </a:r>
            <a:endParaRPr lang="en-US" dirty="0"/>
          </a:p>
          <a:p>
            <a:pPr lvl="1">
              <a:buNone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</a:rPr>
              <a:t>PREFIX : &lt;http://example.org/&gt;</a:t>
            </a:r>
            <a:endParaRPr lang="en-US" sz="16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PREFIX </a:t>
            </a:r>
            <a:r>
              <a:rPr lang="en-US" sz="160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xsd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: &lt;http://www.w3.org/2001/XMLSchema#&gt;</a:t>
            </a:r>
            <a:endParaRPr lang="en-US" sz="16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SELECT ?team ?tournament</a:t>
            </a:r>
            <a:endParaRPr lang="en-US" sz="16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WHERE {</a:t>
            </a:r>
            <a:endParaRPr lang="en-US" sz="16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  ?record &lt;http://example.org/Team&gt; ?team ;</a:t>
            </a:r>
            <a:endParaRPr lang="en-US" sz="16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          &lt;http://example.org/Tournament&gt; ?tournament .</a:t>
            </a:r>
            <a:endParaRPr lang="en-US" sz="1600" dirty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}</a:t>
            </a:r>
            <a:endParaRPr lang="en-US" sz="1600" dirty="0">
              <a:solidFill>
                <a:schemeClr val="accent1"/>
              </a:solidFill>
            </a:endParaRPr>
          </a:p>
          <a:p>
            <a:pPr marL="914400" lvl="1" indent="-457200"/>
            <a:r>
              <a:rPr lang="en-US" dirty="0">
                <a:latin typeface="Lato"/>
                <a:ea typeface="Lato"/>
                <a:cs typeface="Lato"/>
              </a:rPr>
              <a:t>Looking for the most scored team</a:t>
            </a:r>
          </a:p>
          <a:p>
            <a:pPr lvl="1">
              <a:buNone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</a:rPr>
              <a:t>PREFIX : &lt;http://example.org/&gt;</a:t>
            </a:r>
            <a:endParaRPr lang="en-US" sz="16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PREFIX </a:t>
            </a:r>
            <a:r>
              <a:rPr lang="en-US" sz="160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xsd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: &lt;http://www.w3.org/2001/XMLSchema#&gt;</a:t>
            </a:r>
            <a:endParaRPr lang="en-US" sz="16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SELECT ?team ?goals</a:t>
            </a:r>
            <a:endParaRPr lang="en-US" sz="16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WHERE {</a:t>
            </a:r>
            <a:endParaRPr lang="en-US" sz="16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  ?record &lt;http://example.org/Team&gt; ?team ;</a:t>
            </a:r>
            <a:endParaRPr lang="en-US" sz="16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          &lt;http://example.org/Goals&gt; ?goals .</a:t>
            </a:r>
            <a:endParaRPr lang="en-US" sz="1600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} ORDER BY DESC(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xsd:integer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(?goals)) LIMIT 1</a:t>
            </a:r>
            <a:endParaRPr lang="en-US" sz="1600" dirty="0">
              <a:solidFill>
                <a:schemeClr val="accent1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1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885976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Interface via SPARQL endpoint/</a:t>
            </a:r>
            <a:r>
              <a:rPr lang="en-US" b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termnal</a:t>
            </a:r>
            <a:r>
              <a:rPr lang="en-US" b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to query data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/>
            <a:r>
              <a:rPr lang="en-US" dirty="0">
                <a:latin typeface="Lato"/>
                <a:ea typeface="Lato"/>
                <a:cs typeface="Lato"/>
              </a:rPr>
              <a:t>Looking for teams which process the ball at least 60% of time of all matches 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</a:rPr>
              <a:t>PREFIX : &lt;http://example.org/&gt;</a:t>
            </a:r>
            <a:endParaRPr lang="en-US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</a:rPr>
              <a:t>PREFIX </a:t>
            </a:r>
            <a:r>
              <a:rPr lang="en-US" sz="160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xsd</a:t>
            </a: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</a:rPr>
              <a:t>: &lt;http://www.w3.org/2001/XMLSchema#&gt;</a:t>
            </a:r>
            <a:endParaRPr lang="en-US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SELECT ?team ?possession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</a:rPr>
              <a:t>WHERE {</a:t>
            </a:r>
            <a:endParaRPr lang="en-US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</a:rPr>
              <a:t>  ?record &lt;http://example.org/Team&gt; ?team ;</a:t>
            </a:r>
            <a:endParaRPr lang="en-US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</a:rPr>
              <a:t>          &lt;http://example.org/PossessionPercent&gt; ?possession .</a:t>
            </a:r>
            <a:endParaRPr lang="en-US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</a:rPr>
              <a:t>  FILTER(</a:t>
            </a:r>
            <a:r>
              <a:rPr lang="en-US" sz="160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xsd:decimal</a:t>
            </a: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</a:rPr>
              <a:t>(?possession) &gt; 60)</a:t>
            </a:r>
            <a:endParaRPr lang="en-US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}</a:t>
            </a:r>
            <a:endParaRPr lang="en-US" dirty="0">
              <a:solidFill>
                <a:schemeClr val="accent1"/>
              </a:solidFill>
            </a:endParaRPr>
          </a:p>
          <a:p>
            <a:pPr marL="914400" lvl="1" indent="-457200"/>
            <a:r>
              <a:rPr lang="en-US" dirty="0">
                <a:latin typeface="Lato"/>
                <a:ea typeface="Lato"/>
                <a:cs typeface="Lato"/>
              </a:rPr>
              <a:t>Counting the number of team</a:t>
            </a: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PREFIX : &lt;http://example.org/&gt;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PREFIX 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xsd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: &lt;http://www.w3.org/2001/XMLSchema#&gt;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SELECT (COUNT(?team) AS ?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teamCount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WHERE {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  ?record &lt;http://example.org/Team&gt; ?team .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}</a:t>
            </a:r>
            <a:endParaRPr lang="en-US" dirty="0">
              <a:solidFill>
                <a:schemeClr val="accent1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1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6388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Interface via SPARQL endpoint/</a:t>
            </a:r>
            <a:r>
              <a:rPr lang="en-US" b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termnal</a:t>
            </a:r>
            <a:r>
              <a:rPr lang="en-US" b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to query data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/>
            <a:r>
              <a:rPr lang="en-US" dirty="0">
                <a:latin typeface="Lato"/>
                <a:ea typeface="Lato"/>
                <a:cs typeface="Lato"/>
              </a:rPr>
              <a:t>Looking for teams which get the biggest number of red card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</a:rPr>
              <a:t>PREFIX : &lt;http://example.org/&gt;</a:t>
            </a:r>
            <a:endParaRPr lang="en-US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PREFIX 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xsd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: &lt;http://www.w3.org/2001/XMLSchema#&gt;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SELECT ?team ?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redCards</a:t>
            </a:r>
            <a:endParaRPr lang="en-US" dirty="0" err="1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WHERE {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  ?record &lt;http://example.org/Team&gt; ?team ;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          &lt;http://example.org/red_cards&gt; ?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redCards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 .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} ORDER BY DESC(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xsd:integer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(?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redCards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)) LIMIT 1</a:t>
            </a:r>
            <a:endParaRPr lang="en-US" dirty="0">
              <a:solidFill>
                <a:schemeClr val="accent1"/>
              </a:solidFill>
            </a:endParaRPr>
          </a:p>
          <a:p>
            <a:pPr marL="914400" lvl="1" indent="-457200"/>
            <a:r>
              <a:rPr lang="en-US">
                <a:latin typeface="Lato"/>
                <a:ea typeface="Lato"/>
                <a:cs typeface="Lato"/>
              </a:rPr>
              <a:t>Calculating the average number of yellow cards of all </a:t>
            </a:r>
            <a:r>
              <a:rPr lang="en-US" dirty="0">
                <a:latin typeface="Lato"/>
                <a:ea typeface="Lato"/>
                <a:cs typeface="Lato"/>
              </a:rPr>
              <a:t>teams</a:t>
            </a:r>
          </a:p>
          <a:p>
            <a:pPr lvl="1">
              <a:buNone/>
            </a:pPr>
            <a:r>
              <a:rPr lang="en-US" sz="1600">
                <a:solidFill>
                  <a:schemeClr val="accent1"/>
                </a:solidFill>
                <a:latin typeface="Lato"/>
                <a:ea typeface="Lato"/>
                <a:cs typeface="Lato"/>
              </a:rPr>
              <a:t>PREFIX : &lt;http://example.org/&gt;</a:t>
            </a:r>
            <a:endParaRPr lang="en-US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PREFIX 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xsd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: &lt;http://www.w3.org/2001/XMLSchema#&gt;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SELECT (AVG(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xsd:integer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(?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yellowCards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)) AS ?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avgYellowCards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)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WHERE {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  ?record &lt;http://example.org/yellow_cards&gt; ?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yellowCards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 .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}</a:t>
            </a:r>
            <a:endParaRPr lang="en-US" dirty="0">
              <a:solidFill>
                <a:schemeClr val="accent1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1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04464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Interface via SPARQL endpoint/</a:t>
            </a:r>
            <a:r>
              <a:rPr lang="en-US" b="0" dirty="0" err="1">
                <a:solidFill>
                  <a:srgbClr val="FFFFFF"/>
                </a:solidFill>
                <a:latin typeface="Lato"/>
                <a:ea typeface="Lato"/>
                <a:cs typeface="Lato"/>
              </a:rPr>
              <a:t>termnal</a:t>
            </a:r>
            <a:r>
              <a:rPr lang="en-US" b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 to query data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/>
            <a:r>
              <a:rPr lang="en-US" dirty="0">
                <a:latin typeface="Lato"/>
                <a:ea typeface="Lato"/>
                <a:cs typeface="Lato"/>
              </a:rPr>
              <a:t>Sort the list of teams in descending order of ball passing rate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PREFIX : &lt;http://example.org/&gt;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PREFIX 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xsd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: &lt;http://www.w3.org/2001/XMLSchema#&gt;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SELECT ?team ?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passPercent</a:t>
            </a:r>
            <a:endParaRPr lang="en-US" dirty="0" err="1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WHERE {  ?record &lt;http://example.org/Team&gt; ?team ;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          &lt;http://example.org/PassPercent&gt; ?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passPercent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 .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} ORDER BY DESC(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xsd:decimal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(?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passPercent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))</a:t>
            </a:r>
            <a:endParaRPr lang="en-US" dirty="0">
              <a:solidFill>
                <a:schemeClr val="accent1"/>
              </a:solidFill>
            </a:endParaRPr>
          </a:p>
          <a:p>
            <a:pPr marL="914400" lvl="1" indent="-457200"/>
            <a:r>
              <a:rPr lang="en-US" dirty="0">
                <a:latin typeface="Lato"/>
                <a:ea typeface="Lato"/>
                <a:cs typeface="Lato"/>
              </a:rPr>
              <a:t>Looking for a Premier League team which have more than 80 goals </a:t>
            </a:r>
            <a:endParaRPr lang="en-US" dirty="0"/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PREFIX : &lt;http://example.org/&gt;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PREFIX 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xsd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: &lt;http://www.w3.org/2001/XMLSchema#&gt;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SELECT ?team ?goals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WHERE {  ?record &lt;http://example.org/Team&gt; ?team ;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          &lt;http://example.org/Tournament&gt; "Premier League" ;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          &lt;http://example.org/Goals&gt; ?goals .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  FILTER(</a:t>
            </a:r>
            <a:r>
              <a:rPr lang="en-US" sz="1600" dirty="0" err="1">
                <a:solidFill>
                  <a:schemeClr val="accent1"/>
                </a:solidFill>
                <a:latin typeface="Lato"/>
                <a:ea typeface="Lato"/>
                <a:cs typeface="Lato"/>
              </a:rPr>
              <a:t>xsd:integer</a:t>
            </a: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(?goals) &gt; 80)</a:t>
            </a:r>
            <a:endParaRPr lang="en-US" dirty="0">
              <a:solidFill>
                <a:schemeClr val="accent1"/>
              </a:solidFill>
            </a:endParaRPr>
          </a:p>
          <a:p>
            <a:pPr lvl="1">
              <a:buNone/>
            </a:pPr>
            <a:r>
              <a:rPr lang="en-US" sz="1600" dirty="0">
                <a:solidFill>
                  <a:schemeClr val="accent1"/>
                </a:solidFill>
                <a:latin typeface="Lato"/>
                <a:ea typeface="Lato"/>
                <a:cs typeface="Lato"/>
              </a:rPr>
              <a:t>}</a:t>
            </a:r>
            <a:endParaRPr lang="en-US" dirty="0">
              <a:solidFill>
                <a:schemeClr val="accent1"/>
              </a:solidFill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1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454340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37B5C8-2095-4D2D-97FE-E4E8D8937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itle 10">
            <a:extLst>
              <a:ext uri="{FF2B5EF4-FFF2-40B4-BE49-F238E27FC236}">
                <a16:creationId xmlns:a16="http://schemas.microsoft.com/office/drawing/2014/main" id="{F78B3876-6ECC-4098-BDD1-C48CE4B42721}"/>
              </a:ext>
            </a:extLst>
          </p:cNvPr>
          <p:cNvSpPr txBox="1">
            <a:spLocks/>
          </p:cNvSpPr>
          <p:nvPr/>
        </p:nvSpPr>
        <p:spPr>
          <a:xfrm>
            <a:off x="4181094" y="3021991"/>
            <a:ext cx="4197975" cy="81401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4800" dirty="0"/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283053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A3716-1A4C-0838-86B6-64CAAF77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Lato"/>
                <a:ea typeface="Lato"/>
                <a:cs typeface="Lato"/>
              </a:rPr>
              <a:t>SEMANTIC WEB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00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:a16="http://schemas.microsoft.com/office/drawing/2014/main" id="{67FB4AA9-E9AF-4CE0-A0DC-99D7952890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012" y="398419"/>
            <a:ext cx="2037225" cy="611594"/>
          </a:xfrm>
          <a:prstGeom prst="rect">
            <a:avLst/>
          </a:prstGeom>
        </p:spPr>
      </p:pic>
      <p:sp>
        <p:nvSpPr>
          <p:cNvPr id="11" name="Title 6">
            <a:extLst>
              <a:ext uri="{FF2B5EF4-FFF2-40B4-BE49-F238E27FC236}">
                <a16:creationId xmlns:a16="http://schemas.microsoft.com/office/drawing/2014/main" id="{FF8BDF70-CFA6-4031-86B7-31F910D8115D}"/>
              </a:ext>
            </a:extLst>
          </p:cNvPr>
          <p:cNvSpPr txBox="1">
            <a:spLocks/>
          </p:cNvSpPr>
          <p:nvPr/>
        </p:nvSpPr>
        <p:spPr>
          <a:xfrm>
            <a:off x="413012" y="1521828"/>
            <a:ext cx="8424684" cy="2283621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dirty="0">
                <a:latin typeface="Lato"/>
                <a:ea typeface="Lato"/>
                <a:cs typeface="Lato"/>
              </a:rPr>
              <a:t>Topic: Build a </a:t>
            </a:r>
            <a:endParaRPr lang="en-US" dirty="0"/>
          </a:p>
          <a:p>
            <a:r>
              <a:rPr lang="en-US" dirty="0">
                <a:latin typeface="Lato"/>
                <a:ea typeface="Lato"/>
                <a:cs typeface="Lato"/>
              </a:rPr>
              <a:t>Linked Open Data (LOD) application</a:t>
            </a:r>
            <a:endParaRPr lang="en-US"/>
          </a:p>
        </p:txBody>
      </p:sp>
      <p:sp>
        <p:nvSpPr>
          <p:cNvPr id="12" name="Title 6">
            <a:extLst>
              <a:ext uri="{FF2B5EF4-FFF2-40B4-BE49-F238E27FC236}">
                <a16:creationId xmlns:a16="http://schemas.microsoft.com/office/drawing/2014/main" id="{A4ACF486-B7D8-4A5A-B633-83527A2F99E2}"/>
              </a:ext>
            </a:extLst>
          </p:cNvPr>
          <p:cNvSpPr txBox="1">
            <a:spLocks/>
          </p:cNvSpPr>
          <p:nvPr/>
        </p:nvSpPr>
        <p:spPr>
          <a:xfrm>
            <a:off x="413012" y="4005367"/>
            <a:ext cx="7342482" cy="1724282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2800" b="0" dirty="0">
                <a:latin typeface="Lato"/>
                <a:ea typeface="Lato"/>
                <a:cs typeface="Lato"/>
              </a:rPr>
              <a:t>Supervisor: Prof. </a:t>
            </a:r>
            <a:r>
              <a:rPr lang="en-US" sz="2800" b="0" dirty="0" err="1">
                <a:latin typeface="Lato"/>
                <a:ea typeface="Lato"/>
                <a:cs typeface="Lato"/>
              </a:rPr>
              <a:t>Đỗ</a:t>
            </a:r>
            <a:r>
              <a:rPr lang="en-US" sz="2800" b="0" dirty="0">
                <a:latin typeface="Lato"/>
                <a:ea typeface="Lato"/>
                <a:cs typeface="Lato"/>
              </a:rPr>
              <a:t> Bá Lâm</a:t>
            </a:r>
            <a:endParaRPr lang="en-US" sz="2800" b="0" dirty="0"/>
          </a:p>
          <a:p>
            <a:r>
              <a:rPr lang="en-US" sz="2800" b="0" dirty="0">
                <a:latin typeface="Lato"/>
                <a:ea typeface="Lato"/>
                <a:cs typeface="Lato"/>
              </a:rPr>
              <a:t>Students: </a:t>
            </a:r>
            <a:endParaRPr lang="en-US" sz="2800" b="0" dirty="0"/>
          </a:p>
          <a:p>
            <a:r>
              <a:rPr lang="en-US" sz="2800" b="0" dirty="0">
                <a:latin typeface="Lato"/>
                <a:ea typeface="Lato"/>
                <a:cs typeface="Lato"/>
              </a:rPr>
              <a:t>                Đào Phan Khải  20232206M </a:t>
            </a:r>
            <a:endParaRPr lang="en-US" sz="2800" b="0" dirty="0"/>
          </a:p>
          <a:p>
            <a:r>
              <a:rPr lang="en-US" sz="2800" b="0" dirty="0">
                <a:latin typeface="Lato"/>
                <a:ea typeface="Lato"/>
                <a:cs typeface="Lato"/>
              </a:rPr>
              <a:t>      Lê Hoàng Long  20232099M    </a:t>
            </a:r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  <a:p>
            <a:endParaRPr 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743172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Lato"/>
                <a:ea typeface="Lato"/>
                <a:cs typeface="Lato"/>
              </a:rPr>
              <a:t>Agenda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/>
              <a:t>Define an ontology for the selected domain</a:t>
            </a:r>
          </a:p>
          <a:p>
            <a:r>
              <a:rPr lang="en-US">
                <a:latin typeface="Lato"/>
                <a:ea typeface="Lato"/>
                <a:cs typeface="Lato"/>
              </a:rPr>
              <a:t>Collect relevant data in this domain</a:t>
            </a:r>
          </a:p>
          <a:p>
            <a:r>
              <a:rPr lang="en-US">
                <a:latin typeface="Lato"/>
                <a:ea typeface="Lato"/>
                <a:cs typeface="Lato"/>
              </a:rPr>
              <a:t>Transform collected data into 4* standard</a:t>
            </a:r>
          </a:p>
          <a:p>
            <a:r>
              <a:rPr lang="en-US">
                <a:latin typeface="Lato"/>
                <a:ea typeface="Lato"/>
                <a:cs typeface="Lato"/>
              </a:rPr>
              <a:t>Find and establish links to other datasets to obtain 5* standard</a:t>
            </a:r>
          </a:p>
          <a:p>
            <a:r>
              <a:rPr lang="en-US" dirty="0">
                <a:latin typeface="Lato"/>
                <a:ea typeface="Lato"/>
                <a:cs typeface="Lato"/>
              </a:rPr>
              <a:t>Provide an interface via SPARQL endpoint/</a:t>
            </a:r>
            <a:r>
              <a:rPr lang="en-US" dirty="0" err="1">
                <a:latin typeface="Lato"/>
                <a:ea typeface="Lato"/>
                <a:cs typeface="Lato"/>
              </a:rPr>
              <a:t>termnal</a:t>
            </a:r>
            <a:r>
              <a:rPr lang="en-US" dirty="0">
                <a:latin typeface="Lato"/>
                <a:ea typeface="Lato"/>
                <a:cs typeface="Lato"/>
              </a:rPr>
              <a:t> to query data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4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Define an ontology for the selected domain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Lato"/>
                <a:ea typeface="Lato"/>
                <a:cs typeface="Lato"/>
              </a:rPr>
              <a:t>The selected domain is European football league.</a:t>
            </a:r>
            <a:endParaRPr lang="en-US" dirty="0">
              <a:latin typeface="Lato"/>
              <a:ea typeface="Lato"/>
              <a:cs typeface="Lato"/>
            </a:endParaRPr>
          </a:p>
          <a:p>
            <a:r>
              <a:rPr lang="en-US" dirty="0">
                <a:latin typeface="Lato"/>
                <a:ea typeface="Lato"/>
                <a:cs typeface="Lato"/>
              </a:rPr>
              <a:t>Classes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Team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Player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League</a:t>
            </a:r>
          </a:p>
        </p:txBody>
      </p:sp>
      <p:pic>
        <p:nvPicPr>
          <p:cNvPr id="5" name="Picture 4" descr="A diagram of a football team&#10;&#10;Description automatically generated">
            <a:extLst>
              <a:ext uri="{FF2B5EF4-FFF2-40B4-BE49-F238E27FC236}">
                <a16:creationId xmlns:a16="http://schemas.microsoft.com/office/drawing/2014/main" id="{2080E04B-D994-A96D-B471-9F6EA49A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83" y="1731433"/>
            <a:ext cx="54483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26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Define an ontology for the selected domain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r>
              <a:rPr lang="en-US" dirty="0">
                <a:latin typeface="Lato"/>
                <a:ea typeface="Lato"/>
                <a:cs typeface="Lato"/>
              </a:rPr>
              <a:t>Attributes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Team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Title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Homepage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Member of league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Link on Wikidata.org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Has players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Season statistics </a:t>
            </a:r>
          </a:p>
          <a:p>
            <a:pPr lvl="3"/>
            <a:r>
              <a:rPr lang="en-US" dirty="0">
                <a:latin typeface="Lato"/>
                <a:ea typeface="Lato"/>
                <a:cs typeface="Lato"/>
              </a:rPr>
              <a:t>Goals, Shot per game</a:t>
            </a:r>
          </a:p>
          <a:p>
            <a:pPr lvl="3"/>
            <a:r>
              <a:rPr lang="en-US" dirty="0">
                <a:latin typeface="Lato"/>
                <a:ea typeface="Lato"/>
                <a:cs typeface="Lato"/>
              </a:rPr>
              <a:t>Number of yellow card, Number of red card</a:t>
            </a:r>
          </a:p>
          <a:p>
            <a:pPr lvl="3"/>
            <a:r>
              <a:rPr lang="en-US" dirty="0">
                <a:latin typeface="Lato"/>
                <a:ea typeface="Lato"/>
                <a:cs typeface="Lato"/>
              </a:rPr>
              <a:t>Percent of ball procession, Percent of successful ball passing </a:t>
            </a:r>
          </a:p>
          <a:p>
            <a:pPr lvl="3"/>
            <a:r>
              <a:rPr lang="en-US" dirty="0">
                <a:latin typeface="Lato"/>
                <a:ea typeface="Lato"/>
                <a:cs typeface="Lato"/>
              </a:rPr>
              <a:t>Percent of successful aerial, Rating</a:t>
            </a: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970977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Define an ontology for the selected domain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Player</a:t>
            </a:r>
            <a:endParaRPr lang="en-US" dirty="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Name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Age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Field position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Nationality 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External link on Wikidata.org</a:t>
            </a:r>
          </a:p>
          <a:p>
            <a:pPr lvl="2">
              <a:buFont typeface="Wingdings,Sans-Serif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Member of a team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League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Title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</a:rPr>
              <a:t>Description </a:t>
            </a: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54607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Collect relevant data in the domain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Original dataset: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  <a:hlinkClick r:id="rId2"/>
              </a:rPr>
              <a:t>https://www.kaggle.com/datasets/vivovinco/20212022-football-player-stats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Processed dataset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  <a:hlinkClick r:id="rId3"/>
              </a:rPr>
              <a:t>https://github.com/hoanglong1712/Dai-Hoc-Bach-Khoa-Ha-Noi/tree/main/Web%20ng%E1%BB%AF%20ngh%C4%A9a%20Semantic%20Web/project%201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Lato"/>
                <a:ea typeface="Lato"/>
                <a:cs typeface="Lato"/>
              </a:rPr>
              <a:t>Linked dataset: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dirty="0">
                <a:latin typeface="Lato"/>
                <a:ea typeface="Lato"/>
                <a:cs typeface="Lato"/>
                <a:hlinkClick r:id="rId4"/>
              </a:rPr>
              <a:t>https://www.wikidata.org/wiki/</a:t>
            </a:r>
            <a:endParaRPr lang="en-US"/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542885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101F79-2CBF-4392-B538-B0B5700DB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0BE3B-158A-4EDF-80DC-E394A0D1600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F27CAA-32BA-4E6B-B8C0-1A481E08E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b="0" dirty="0">
                <a:solidFill>
                  <a:srgbClr val="FFFFFF"/>
                </a:solidFill>
                <a:latin typeface="Lato"/>
                <a:ea typeface="Lato"/>
                <a:cs typeface="Lato"/>
              </a:rPr>
              <a:t>Transform collected data into 4* standard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63378-38F8-4CB3-AF99-2C56FCF5540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91440" tIns="45720" rIns="91440" bIns="45720" anchor="t"/>
          <a:lstStyle/>
          <a:p>
            <a:pPr lvl="1"/>
            <a:r>
              <a:rPr lang="en-US" dirty="0">
                <a:latin typeface="Lato"/>
                <a:ea typeface="Lato"/>
                <a:cs typeface="Lato"/>
              </a:rPr>
              <a:t>The raw data is in tabular format</a:t>
            </a:r>
            <a:endParaRPr lang="en-US" dirty="0"/>
          </a:p>
          <a:p>
            <a:pPr marL="457200" lvl="1" indent="0">
              <a:buNone/>
            </a:pPr>
            <a:endParaRPr lang="en-US" dirty="0">
              <a:latin typeface="Lato"/>
              <a:ea typeface="Lato"/>
              <a:cs typeface="Lato"/>
            </a:endParaRPr>
          </a:p>
          <a:p>
            <a:pPr marL="457200" lvl="1" indent="0">
              <a:buNone/>
            </a:pPr>
            <a:endParaRPr lang="en-US" dirty="0">
              <a:latin typeface="Lato"/>
              <a:ea typeface="Lato"/>
              <a:cs typeface="Lato"/>
            </a:endParaRPr>
          </a:p>
          <a:p>
            <a:pPr marL="457200" lvl="1" indent="0">
              <a:buNone/>
            </a:pPr>
            <a:endParaRPr lang="en-US" dirty="0">
              <a:latin typeface="Lato"/>
              <a:ea typeface="Lato"/>
              <a:cs typeface="Lato"/>
            </a:endParaRPr>
          </a:p>
          <a:p>
            <a:pPr marL="457200" lvl="1" indent="0">
              <a:buNone/>
            </a:pPr>
            <a:endParaRPr lang="en-US" dirty="0">
              <a:latin typeface="Lato"/>
              <a:ea typeface="Lato"/>
              <a:cs typeface="Lato"/>
            </a:endParaRPr>
          </a:p>
          <a:p>
            <a:pPr marL="457200" lvl="1" indent="0">
              <a:buNone/>
            </a:pPr>
            <a:endParaRPr lang="en-US" dirty="0">
              <a:latin typeface="Lato"/>
              <a:ea typeface="Lato"/>
              <a:cs typeface="Lato"/>
            </a:endParaRPr>
          </a:p>
          <a:p>
            <a:pPr marL="457200" lvl="1" indent="0">
              <a:buNone/>
            </a:pPr>
            <a:endParaRPr lang="en-US" dirty="0">
              <a:latin typeface="Lato"/>
              <a:ea typeface="Lato"/>
              <a:cs typeface="Lato"/>
            </a:endParaRPr>
          </a:p>
          <a:p>
            <a:pPr lvl="1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1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3"/>
            <a:endParaRPr lang="en-US" dirty="0">
              <a:latin typeface="Lato"/>
              <a:ea typeface="Lato"/>
              <a:cs typeface="Lato"/>
            </a:endParaRPr>
          </a:p>
          <a:p>
            <a:pPr lvl="2">
              <a:buFont typeface="Wingdings" panose="020B0604020202020204" pitchFamily="34" charset="0"/>
              <a:buChar char="§"/>
            </a:pPr>
            <a:endParaRPr lang="en-US" dirty="0">
              <a:latin typeface="Lato"/>
              <a:ea typeface="Lato"/>
              <a:cs typeface="Lato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387214-4913-A989-25F8-BF28C70119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4919782"/>
              </p:ext>
            </p:extLst>
          </p:nvPr>
        </p:nvGraphicFramePr>
        <p:xfrm>
          <a:off x="582084" y="2000250"/>
          <a:ext cx="7972500" cy="613410"/>
        </p:xfrm>
        <a:graphic>
          <a:graphicData uri="http://schemas.openxmlformats.org/drawingml/2006/table">
            <a:tbl>
              <a:tblPr bandRow="1">
                <a:tableStyleId>{BDBED569-4797-4DF1-A0F4-6AAB3CD982D8}</a:tableStyleId>
              </a:tblPr>
              <a:tblGrid>
                <a:gridCol w="797250">
                  <a:extLst>
                    <a:ext uri="{9D8B030D-6E8A-4147-A177-3AD203B41FA5}">
                      <a16:colId xmlns:a16="http://schemas.microsoft.com/office/drawing/2014/main" val="791599013"/>
                    </a:ext>
                  </a:extLst>
                </a:gridCol>
                <a:gridCol w="797250">
                  <a:extLst>
                    <a:ext uri="{9D8B030D-6E8A-4147-A177-3AD203B41FA5}">
                      <a16:colId xmlns:a16="http://schemas.microsoft.com/office/drawing/2014/main" val="225149049"/>
                    </a:ext>
                  </a:extLst>
                </a:gridCol>
                <a:gridCol w="797250">
                  <a:extLst>
                    <a:ext uri="{9D8B030D-6E8A-4147-A177-3AD203B41FA5}">
                      <a16:colId xmlns:a16="http://schemas.microsoft.com/office/drawing/2014/main" val="2758169920"/>
                    </a:ext>
                  </a:extLst>
                </a:gridCol>
                <a:gridCol w="797250">
                  <a:extLst>
                    <a:ext uri="{9D8B030D-6E8A-4147-A177-3AD203B41FA5}">
                      <a16:colId xmlns:a16="http://schemas.microsoft.com/office/drawing/2014/main" val="2849959381"/>
                    </a:ext>
                  </a:extLst>
                </a:gridCol>
                <a:gridCol w="797250">
                  <a:extLst>
                    <a:ext uri="{9D8B030D-6E8A-4147-A177-3AD203B41FA5}">
                      <a16:colId xmlns:a16="http://schemas.microsoft.com/office/drawing/2014/main" val="1463554353"/>
                    </a:ext>
                  </a:extLst>
                </a:gridCol>
                <a:gridCol w="797250">
                  <a:extLst>
                    <a:ext uri="{9D8B030D-6E8A-4147-A177-3AD203B41FA5}">
                      <a16:colId xmlns:a16="http://schemas.microsoft.com/office/drawing/2014/main" val="1127789625"/>
                    </a:ext>
                  </a:extLst>
                </a:gridCol>
                <a:gridCol w="797250">
                  <a:extLst>
                    <a:ext uri="{9D8B030D-6E8A-4147-A177-3AD203B41FA5}">
                      <a16:colId xmlns:a16="http://schemas.microsoft.com/office/drawing/2014/main" val="1364518838"/>
                    </a:ext>
                  </a:extLst>
                </a:gridCol>
                <a:gridCol w="797250">
                  <a:extLst>
                    <a:ext uri="{9D8B030D-6E8A-4147-A177-3AD203B41FA5}">
                      <a16:colId xmlns:a16="http://schemas.microsoft.com/office/drawing/2014/main" val="1465306492"/>
                    </a:ext>
                  </a:extLst>
                </a:gridCol>
                <a:gridCol w="797250">
                  <a:extLst>
                    <a:ext uri="{9D8B030D-6E8A-4147-A177-3AD203B41FA5}">
                      <a16:colId xmlns:a16="http://schemas.microsoft.com/office/drawing/2014/main" val="793468447"/>
                    </a:ext>
                  </a:extLst>
                </a:gridCol>
                <a:gridCol w="797250">
                  <a:extLst>
                    <a:ext uri="{9D8B030D-6E8A-4147-A177-3AD203B41FA5}">
                      <a16:colId xmlns:a16="http://schemas.microsoft.com/office/drawing/2014/main" val="24228036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Team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Tournament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Goals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Shots pg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yellow_cards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red_cards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Possession%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Pass%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AerialsWon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Rating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4150797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Manchester City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Premier League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15.8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60.8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89.4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12.8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solidFill>
                            <a:srgbClr val="000000"/>
                          </a:solidFill>
                          <a:effectLst/>
                        </a:rPr>
                        <a:t>7.01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323865133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D049BF2-484C-9890-A09F-0E18E8416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73485"/>
              </p:ext>
            </p:extLst>
          </p:nvPr>
        </p:nvGraphicFramePr>
        <p:xfrm>
          <a:off x="232833" y="3492500"/>
          <a:ext cx="8661393" cy="1003935"/>
        </p:xfrm>
        <a:graphic>
          <a:graphicData uri="http://schemas.openxmlformats.org/drawingml/2006/table">
            <a:tbl>
              <a:tblPr bandRow="1">
                <a:tableStyleId>{E8B1032C-EA38-4F05-BA0D-38AFFFC7BED3}</a:tableStyleId>
              </a:tblPr>
              <a:tblGrid>
                <a:gridCol w="354841">
                  <a:extLst>
                    <a:ext uri="{9D8B030D-6E8A-4147-A177-3AD203B41FA5}">
                      <a16:colId xmlns:a16="http://schemas.microsoft.com/office/drawing/2014/main" val="2048134581"/>
                    </a:ext>
                  </a:extLst>
                </a:gridCol>
                <a:gridCol w="872216">
                  <a:extLst>
                    <a:ext uri="{9D8B030D-6E8A-4147-A177-3AD203B41FA5}">
                      <a16:colId xmlns:a16="http://schemas.microsoft.com/office/drawing/2014/main" val="857060550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843592307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3152353073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2951763991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1085287417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3750949121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2018248825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4269028562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2667241599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3656441011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3524133898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2915255716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363830179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1185804596"/>
                    </a:ext>
                  </a:extLst>
                </a:gridCol>
                <a:gridCol w="531024">
                  <a:extLst>
                    <a:ext uri="{9D8B030D-6E8A-4147-A177-3AD203B41FA5}">
                      <a16:colId xmlns:a16="http://schemas.microsoft.com/office/drawing/2014/main" val="55091446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Rk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Player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Nation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Pos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Squad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Comp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Age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Born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MP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Starts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90s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Goals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Shots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SoT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SoT</a:t>
                      </a:r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%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4128288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Brenden Aaronson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MFFW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Leeds United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Premier League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2000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1596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17.7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1.53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0.28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18.5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9098571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Yunis Abdelhamid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MAR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DF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Reims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Ligue 1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1987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1980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0.86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</a:p>
                  </a:txBody>
                  <a:tcPr marL="9525" marR="9525" marT="9525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5.3</a:t>
                      </a:r>
                    </a:p>
                  </a:txBody>
                  <a:tcPr marL="9525" marR="9525" marT="9525" anchor="b"/>
                </a:tc>
                <a:extLst>
                  <a:ext uri="{0D108BD9-81ED-4DB2-BD59-A6C34878D82A}">
                    <a16:rowId xmlns:a16="http://schemas.microsoft.com/office/drawing/2014/main" val="1250352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798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25</Words>
  <Application>Microsoft Office PowerPoint</Application>
  <PresentationFormat>On-screen Show (4:3)</PresentationFormat>
  <Paragraphs>15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SEMANTIC WEB</vt:lpstr>
      <vt:lpstr>PowerPoint Presentation</vt:lpstr>
      <vt:lpstr>Agenda</vt:lpstr>
      <vt:lpstr>Define an ontology for the selected domain </vt:lpstr>
      <vt:lpstr>Define an ontology for the selected domain </vt:lpstr>
      <vt:lpstr>Define an ontology for the selected domain </vt:lpstr>
      <vt:lpstr>Collect relevant data in the domain </vt:lpstr>
      <vt:lpstr>Transform collected data into 4* standard</vt:lpstr>
      <vt:lpstr>Transform collected data into 4* standard</vt:lpstr>
      <vt:lpstr>Establish links to other datasets to obtain 5* standard</vt:lpstr>
      <vt:lpstr>Interface via SPARQL endpoint/termnal to query data</vt:lpstr>
      <vt:lpstr>Interface via SPARQL endpoint/termnal to query data</vt:lpstr>
      <vt:lpstr>Interface via SPARQL endpoint/termnal to query data</vt:lpstr>
      <vt:lpstr>Interface via SPARQL endpoint/termnal to query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Phong TT &amp; QTTH</dc:creator>
  <cp:lastModifiedBy>HUST CCPR</cp:lastModifiedBy>
  <cp:revision>711</cp:revision>
  <dcterms:created xsi:type="dcterms:W3CDTF">2021-05-28T04:32:29Z</dcterms:created>
  <dcterms:modified xsi:type="dcterms:W3CDTF">2025-01-01T21:30:28Z</dcterms:modified>
</cp:coreProperties>
</file>