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75" r:id="rId2"/>
    <p:sldId id="276" r:id="rId3"/>
    <p:sldId id="257" r:id="rId4"/>
    <p:sldId id="26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8" r:id="rId14"/>
    <p:sldId id="285" r:id="rId15"/>
    <p:sldId id="289" r:id="rId16"/>
    <p:sldId id="286" r:id="rId17"/>
    <p:sldId id="290" r:id="rId18"/>
    <p:sldId id="28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CF2A9-507F-BD6F-902B-C1A62AC056F9}" v="151" dt="2025-01-08T23:08:32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1/8/2025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anglong1712/Dai-Hoc-Bach-Khoa-Ha-Noi/tree/main/Web%20ng%E1%BB%AF%20ngh%C4%A9a%20Semantic%20Web/project%201%20version%202" TargetMode="External"/><Relationship Id="rId2" Type="http://schemas.openxmlformats.org/officeDocument/2006/relationships/hyperlink" Target="https://www.kaggle.com/datasets/vivovinco/20212022-football-player-stat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ikidata.org/wik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Transform collected data into 4* standard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917" y="853407"/>
            <a:ext cx="8674100" cy="5303393"/>
          </a:xfrm>
        </p:spPr>
        <p:txBody>
          <a:bodyPr lIns="91440" tIns="45720" rIns="91440" bIns="45720" anchor="t"/>
          <a:lstStyle/>
          <a:p>
            <a:pPr lvl="1"/>
            <a:endParaRPr lang="en-US"/>
          </a:p>
          <a:p>
            <a:pPr lvl="1"/>
            <a:r>
              <a:rPr lang="en-US" dirty="0">
                <a:latin typeface="Lato"/>
                <a:ea typeface="Lato"/>
                <a:cs typeface="Lato"/>
              </a:rPr>
              <a:t>Step to transform collected data to 4* standard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Tournament becomes http://www.semanticweb.org/ontologies/2025/football/League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Player becomes http://www.semanticweb.org/ontologies/2025/football/Player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Age becomes http://www.semanticweb.org/ontologies/2025/football/age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Pos becomes http://www.semanticweb.org/ontologies/2025/football/position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Nation becomes http://www.semanticweb.org/ontologies/2025/football/nationality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Squad becomes http://www.semanticweb.org/ontologies/2025/football/Team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064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Establish links to other datasets to obtain 5* standard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endParaRPr lang="en-US"/>
          </a:p>
          <a:p>
            <a:pPr lvl="1"/>
            <a:r>
              <a:rPr lang="en-US">
                <a:latin typeface="Lato"/>
                <a:ea typeface="Lato"/>
                <a:cs typeface="Lato"/>
              </a:rPr>
              <a:t>Data enrichment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Link to Wikidata.org</a:t>
            </a:r>
          </a:p>
          <a:p>
            <a:pPr lvl="3"/>
            <a:r>
              <a:rPr lang="en-US">
                <a:latin typeface="Lato"/>
                <a:ea typeface="Lato"/>
                <a:cs typeface="Lato"/>
              </a:rPr>
              <a:t>Each player has a link to Wikidata.org</a:t>
            </a:r>
          </a:p>
          <a:p>
            <a:pPr lvl="3"/>
            <a:r>
              <a:rPr lang="en-US">
                <a:latin typeface="Lato"/>
                <a:ea typeface="Lato"/>
                <a:cs typeface="Lato"/>
              </a:rPr>
              <a:t>Each team has a link to Wikidata.org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Link to homepage</a:t>
            </a:r>
          </a:p>
          <a:p>
            <a:pPr lvl="3"/>
            <a:r>
              <a:rPr lang="en-US">
                <a:latin typeface="Lato"/>
                <a:ea typeface="Lato"/>
                <a:cs typeface="Lato"/>
              </a:rPr>
              <a:t>Each team has a link the its official homepage</a:t>
            </a: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8681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Collecting name of all teams and leagues </a:t>
            </a:r>
            <a:endParaRPr lang="en-US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owl: &lt;http://www.w3.org/2002/07/owl#&gt; 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&lt;http://www.w3.org/1999/02/22-rdf-syntax-ns#&gt; 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xml: &lt;http://www.w3.org/XML/1998/namespace&gt; 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&lt;http://www.w3.org/2001/XMLSchema#&gt; 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&lt;http://www.w3.org/2000/01/rdf-schema#&gt; 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ex: &lt;http://www.semanticweb.org/ontologies/2025/football/&gt;  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SELECT ?team ?league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WHERE {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.       # Specify the Team class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?league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ex:League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.   # Specify the League class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ex:competesIn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?league .   # </a:t>
            </a:r>
            <a:endParaRPr lang="en-US" sz="2000">
              <a:solidFill>
                <a:schemeClr val="accent1"/>
              </a:solidFill>
              <a:latin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  <a:p>
            <a:pPr marL="914400" lvl="1" indent="-457200"/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597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Looking for the most scored team</a:t>
            </a:r>
            <a:endParaRPr lang="en-US" sz="2000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owl: &lt;http://www.w3.org/2002/07/owl#&gt;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&lt;http://www.w3.org/1999/02/22-rdf-syntax-ns#&gt;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ex: &lt;http://www.semanticweb.org/ontologies/2025/football/&gt;  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SELECT ?team ?goals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WHERE {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;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      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ex:goal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?goals .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ORDER BY DESC(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xsd:integer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(?goals))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LIMIT 1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865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Looking for teams which process the ball at least 60% of time of all matches 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    prefix owl: &lt;http://www.w3.org/2002/07/owl#&gt; </a:t>
            </a:r>
            <a:endParaRPr lang="en-US" sz="2000" dirty="0">
              <a:solidFill>
                <a:schemeClr val="accent5"/>
              </a:solidFill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rdf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: &lt;http://www.w3.org/1999/02/22-rdf-syntax-ns#&gt;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prefix xml: &lt;http://www.w3.org/XML/1998/namespace&gt;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xsd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: &lt;http://www.w3.org/2001/XMLSchema#&gt;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rdfs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: &lt;http://www.w3.org/2000/01/rdf-schema#&gt;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PREFIX ex: &lt;http://www.semanticweb.org/ontologies/2025/football/&gt;  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SELECT ?team ?possession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WHERE {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  ?team a </a:t>
            </a:r>
            <a:r>
              <a:rPr lang="en-US" sz="2000" err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ex:Team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 ;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        </a:t>
            </a:r>
            <a:r>
              <a:rPr lang="en-US" sz="2000" err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ex:procession_percentage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  ?possession .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  FILTER(</a:t>
            </a:r>
            <a:r>
              <a:rPr lang="en-US" sz="2000" err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xsd:decimal</a:t>
            </a: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(?possession) &gt; 60)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}</a:t>
            </a:r>
            <a:br>
              <a:rPr lang="en-US" sz="1100" dirty="0">
                <a:latin typeface="Calibri"/>
                <a:ea typeface="Calibri"/>
                <a:cs typeface="Calibri"/>
              </a:rPr>
            </a:br>
            <a:endParaRPr lang="en-US" sz="1100" dirty="0">
              <a:latin typeface="Calibri"/>
              <a:ea typeface="Calibri"/>
              <a:cs typeface="Calibri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6388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Counting the number of team</a:t>
            </a:r>
            <a:endParaRPr lang="en-US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owl: &lt;http://www.w3.org/2002/07/owl#&gt;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&lt;http://www.w3.org/1999/02/22-rdf-syntax-ns#&gt;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ex: &lt;http://www.semanticweb.org/ontologies/2025/football/&gt;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SELECT (COUNT(?team) AS ?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teamCount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WHERE {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?team a 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.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}</a:t>
            </a: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6550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Looking for teams which get the biggest number of red card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owl: &lt;http://www.w3.org/2002/07/owl#&gt;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&lt;http://www.w3.org/1999/02/22-rdf-syntax-ns#&gt;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xml: &lt;http://www.w3.org/XML/1998/namespace&gt; 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ex: &lt;http://www.semanticweb.org/ontologies/2025/football/&gt;  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SELECT ?team 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red_cards</a:t>
            </a:r>
            <a:endParaRPr lang="en-US" sz="2000" err="1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WHERE {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;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      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ex:red_card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 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red_cards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.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}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ORDER BY DESC(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xsd:integer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(?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red_cards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))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LIMIT 1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0446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Calculating the average number of yellow cards of all teams</a:t>
            </a:r>
            <a:endParaRPr lang="en-US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owl: &lt;http://www.w3.org/2002/07/owl#&gt;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&lt;http://www.w3.org/1999/02/22-rdf-syntax-ns#&gt;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ex: &lt;http://www.semanticweb.org/ontologies/2025/football/&gt;  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SELECT  (AVG(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xsd:integer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(?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yellow_card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)) AS 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avgYellowCards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)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WHERE {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?record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ex:yellow_card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 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yellow_card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.</a:t>
            </a: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}</a:t>
            </a: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63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Sort the list of teams in descending order of ball passing rate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owl: &lt;http://www.w3.org/2002/07/owl#&gt;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&lt;http://www.w3.org/1999/02/22-rdf-syntax-ns#&gt;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&lt;http://www.w3.org/2001/XMLSchema#&gt;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rdfs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: &lt;http://www.w3.org/2000/01/rdf-schema#&gt;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PREFIX ex: &lt;http://www.semanticweb.org/ontologies/2025/football/&gt;  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SELECT ?team 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pass_percentage</a:t>
            </a:r>
            <a:endParaRPr lang="en-US" sz="2000" err="1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WHERE {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ex:Team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;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        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ex:pass_percentage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 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pass_percentage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.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}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ORDER BY DESC(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xsd:decimal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(?</a:t>
            </a:r>
            <a:r>
              <a:rPr lang="en-US" sz="2000" err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pass_percentage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))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543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SEMANTIC WEB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21828"/>
            <a:ext cx="8424684" cy="22836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>
                <a:latin typeface="Lato"/>
                <a:ea typeface="Lato"/>
                <a:cs typeface="Lato"/>
              </a:rPr>
              <a:t>Topic: Build a </a:t>
            </a:r>
            <a:endParaRPr lang="en-US"/>
          </a:p>
          <a:p>
            <a:r>
              <a:rPr lang="en-US">
                <a:latin typeface="Lato"/>
                <a:ea typeface="Lato"/>
                <a:cs typeface="Lato"/>
              </a:rPr>
              <a:t>Linked Open Data (LOD) application</a:t>
            </a:r>
            <a:endParaRPr lang="en-US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005367"/>
            <a:ext cx="7342482" cy="172428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>
                <a:latin typeface="Lato"/>
                <a:ea typeface="Lato"/>
                <a:cs typeface="Lato"/>
              </a:rPr>
              <a:t>Supervisor: Prof. </a:t>
            </a:r>
            <a:r>
              <a:rPr lang="en-US" sz="2800" b="0" err="1">
                <a:latin typeface="Lato"/>
                <a:ea typeface="Lato"/>
                <a:cs typeface="Lato"/>
              </a:rPr>
              <a:t>Đỗ</a:t>
            </a:r>
            <a:r>
              <a:rPr lang="en-US" sz="2800" b="0">
                <a:latin typeface="Lato"/>
                <a:ea typeface="Lato"/>
                <a:cs typeface="Lato"/>
              </a:rPr>
              <a:t> Bá Lâm</a:t>
            </a:r>
            <a:endParaRPr lang="en-US" sz="2800" b="0"/>
          </a:p>
          <a:p>
            <a:r>
              <a:rPr lang="en-US" sz="2800" b="0">
                <a:latin typeface="Lato"/>
                <a:ea typeface="Lato"/>
                <a:cs typeface="Lato"/>
              </a:rPr>
              <a:t>Students: </a:t>
            </a:r>
            <a:endParaRPr lang="en-US" sz="2800" b="0"/>
          </a:p>
          <a:p>
            <a:r>
              <a:rPr lang="en-US" sz="2800" b="0">
                <a:latin typeface="Lato"/>
                <a:ea typeface="Lato"/>
                <a:cs typeface="Lato"/>
              </a:rPr>
              <a:t>                Đào Phan Khải  20232206M </a:t>
            </a:r>
            <a:endParaRPr lang="en-US" sz="2800" b="0"/>
          </a:p>
          <a:p>
            <a:r>
              <a:rPr lang="en-US" sz="2800" b="0">
                <a:latin typeface="Lato"/>
                <a:ea typeface="Lato"/>
                <a:cs typeface="Lato"/>
              </a:rPr>
              <a:t>      Lê Hoàng Long  20232099M    </a:t>
            </a:r>
            <a:endParaRPr lang="en-US" sz="2800" b="0"/>
          </a:p>
          <a:p>
            <a:endParaRPr lang="en-US" sz="2800" b="0"/>
          </a:p>
          <a:p>
            <a:endParaRPr lang="en-US" sz="2800" b="0"/>
          </a:p>
          <a:p>
            <a:endParaRPr lang="en-US" sz="2800" b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Agenda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/>
              <a:t>Define an ontology for the selected domain</a:t>
            </a:r>
          </a:p>
          <a:p>
            <a:r>
              <a:rPr lang="en-US">
                <a:latin typeface="Lato"/>
                <a:ea typeface="Lato"/>
                <a:cs typeface="Lato"/>
              </a:rPr>
              <a:t>Collect relevant data in this domain</a:t>
            </a:r>
          </a:p>
          <a:p>
            <a:r>
              <a:rPr lang="en-US">
                <a:latin typeface="Lato"/>
                <a:ea typeface="Lato"/>
                <a:cs typeface="Lato"/>
              </a:rPr>
              <a:t>Transform collected data into 4* standard</a:t>
            </a:r>
          </a:p>
          <a:p>
            <a:r>
              <a:rPr lang="en-US">
                <a:latin typeface="Lato"/>
                <a:ea typeface="Lato"/>
                <a:cs typeface="Lato"/>
              </a:rPr>
              <a:t>Find and establish links to other datasets to obtain 5* standard</a:t>
            </a:r>
          </a:p>
          <a:p>
            <a:r>
              <a:rPr lang="en-US">
                <a:latin typeface="Lato"/>
                <a:ea typeface="Lato"/>
                <a:cs typeface="Lato"/>
              </a:rPr>
              <a:t>Provide an interface via SPARQL endpoint/</a:t>
            </a:r>
            <a:r>
              <a:rPr lang="en-US" err="1">
                <a:latin typeface="Lato"/>
                <a:ea typeface="Lato"/>
                <a:cs typeface="Lato"/>
              </a:rPr>
              <a:t>termnal</a:t>
            </a:r>
            <a:r>
              <a:rPr lang="en-US"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The selected domain is European football league.</a:t>
            </a:r>
          </a:p>
          <a:p>
            <a:r>
              <a:rPr lang="en-US">
                <a:latin typeface="Lato"/>
                <a:ea typeface="Lato"/>
                <a:cs typeface="Lato"/>
              </a:rPr>
              <a:t>Classes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Team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Player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League</a:t>
            </a:r>
          </a:p>
        </p:txBody>
      </p:sp>
      <p:pic>
        <p:nvPicPr>
          <p:cNvPr id="6" name="Picture 5" descr="A diagram of a team">
            <a:extLst>
              <a:ext uri="{FF2B5EF4-FFF2-40B4-BE49-F238E27FC236}">
                <a16:creationId xmlns:a16="http://schemas.microsoft.com/office/drawing/2014/main" id="{3D9A980C-91BF-47A6-9DC8-49C63664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87" y="1360657"/>
            <a:ext cx="4900917" cy="41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Attributes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Team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Title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Homepage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Member of league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Link on Wikidata.org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Hires players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Season statistics 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Goals, Shot per game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Number of yellow card, Number of red card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Percent of ball procession, Percent of successful ball passing 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Percent of successful aerial, Rating</a:t>
            </a: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7097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Player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Name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Field position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Nationality 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External link on Wikidata.org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Play for a team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League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Title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4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Collect relevant data in the domain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Original dataset: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2"/>
              </a:rPr>
              <a:t>https://www.kaggle.com/datasets/vivovinco/20212022-football-player-stats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Processed dataset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3"/>
              </a:rPr>
              <a:t>https://github.com/hoanglong1712/Dai-Hoc-Bach-Khoa-Ha-Noi/tree/main/Web%20ng%E1%BB%AF%20ngh%C4%A9a%20Semantic%20Web/project%201%20version%202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Linked dataset: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4"/>
              </a:rPr>
              <a:t>https://www.wikidata.org/wiki/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4288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Transform collected data into 4* standard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>
                <a:latin typeface="Lato"/>
                <a:ea typeface="Lato"/>
                <a:cs typeface="Lato"/>
              </a:rPr>
              <a:t>The raw data is in tabular format</a:t>
            </a:r>
            <a:endParaRPr lang="en-US"/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387214-4913-A989-25F8-BF28C7011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19782"/>
              </p:ext>
            </p:extLst>
          </p:nvPr>
        </p:nvGraphicFramePr>
        <p:xfrm>
          <a:off x="582084" y="2000250"/>
          <a:ext cx="7972500" cy="61341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797250">
                  <a:extLst>
                    <a:ext uri="{9D8B030D-6E8A-4147-A177-3AD203B41FA5}">
                      <a16:colId xmlns:a16="http://schemas.microsoft.com/office/drawing/2014/main" val="791599013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25149049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758169920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849959381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463554353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127789625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364518838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465306492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793468447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4228036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Team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Tournament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Goals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Shots pg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yellow_cards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red_cards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Possession%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Pass%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AerialsWon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Rating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415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Manchester City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Premier League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12.8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7.01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86513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049BF2-484C-9890-A09F-0E18E841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3485"/>
              </p:ext>
            </p:extLst>
          </p:nvPr>
        </p:nvGraphicFramePr>
        <p:xfrm>
          <a:off x="232833" y="3492500"/>
          <a:ext cx="8661393" cy="1003935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354841">
                  <a:extLst>
                    <a:ext uri="{9D8B030D-6E8A-4147-A177-3AD203B41FA5}">
                      <a16:colId xmlns:a16="http://schemas.microsoft.com/office/drawing/2014/main" val="2048134581"/>
                    </a:ext>
                  </a:extLst>
                </a:gridCol>
                <a:gridCol w="872216">
                  <a:extLst>
                    <a:ext uri="{9D8B030D-6E8A-4147-A177-3AD203B41FA5}">
                      <a16:colId xmlns:a16="http://schemas.microsoft.com/office/drawing/2014/main" val="857060550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843592307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152353073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951763991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1085287417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750949121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018248825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4269028562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667241599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656441011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524133898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915255716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63830179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1185804596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5509144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solidFill>
                            <a:srgbClr val="000000"/>
                          </a:solidFill>
                          <a:effectLst/>
                        </a:rPr>
                        <a:t>Rk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Player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Pos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Squad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Comp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Born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Starts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90s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Goals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Shots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solidFill>
                            <a:srgbClr val="000000"/>
                          </a:solidFill>
                          <a:effectLst/>
                        </a:rPr>
                        <a:t>SoT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solidFill>
                            <a:srgbClr val="000000"/>
                          </a:solidFill>
                          <a:effectLst/>
                        </a:rPr>
                        <a:t>SoT</a:t>
                      </a:r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828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Brenden Aaronson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MFFW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Leeds United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Premier League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1596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17.7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1.53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0985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Yunis Abdelhamid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MAR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Reims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Ligue 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1987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1980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5.3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035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98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SEMANTIC WEB</vt:lpstr>
      <vt:lpstr>PowerPoint Presentation</vt:lpstr>
      <vt:lpstr>Agenda</vt:lpstr>
      <vt:lpstr>Define an ontology for the selected domain </vt:lpstr>
      <vt:lpstr>Define an ontology for the selected domain </vt:lpstr>
      <vt:lpstr>Define an ontology for the selected domain </vt:lpstr>
      <vt:lpstr>Collect relevant data in the domain </vt:lpstr>
      <vt:lpstr>Transform collected data into 4* standard</vt:lpstr>
      <vt:lpstr>Transform collected data into 4* standard</vt:lpstr>
      <vt:lpstr>Establish links to other datasets to obtain 5* standard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revision>68</cp:revision>
  <dcterms:created xsi:type="dcterms:W3CDTF">2021-05-28T04:32:29Z</dcterms:created>
  <dcterms:modified xsi:type="dcterms:W3CDTF">2025-01-08T23:09:05Z</dcterms:modified>
</cp:coreProperties>
</file>