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ppt/charts/chart3.xml" ContentType="application/vnd.openxmlformats-officedocument.drawingml.chart+xml"/>
  <Override PartName="/ppt/drawings/drawing2.xml" ContentType="application/vnd.openxmlformats-officedocument.drawingml.chartshape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53" r:id="rId1"/>
    <p:sldMasterId id="2147483670" r:id="rId2"/>
  </p:sldMasterIdLst>
  <p:notesMasterIdLst>
    <p:notesMasterId r:id="rId21"/>
  </p:notesMasterIdLst>
  <p:handoutMasterIdLst>
    <p:handoutMasterId r:id="rId22"/>
  </p:handoutMasterIdLst>
  <p:sldIdLst>
    <p:sldId id="320" r:id="rId3"/>
    <p:sldId id="352" r:id="rId4"/>
    <p:sldId id="396" r:id="rId5"/>
    <p:sldId id="342" r:id="rId6"/>
    <p:sldId id="537" r:id="rId7"/>
    <p:sldId id="538" r:id="rId8"/>
    <p:sldId id="539" r:id="rId9"/>
    <p:sldId id="540" r:id="rId10"/>
    <p:sldId id="541" r:id="rId11"/>
    <p:sldId id="542" r:id="rId12"/>
    <p:sldId id="511" r:id="rId13"/>
    <p:sldId id="543" r:id="rId14"/>
    <p:sldId id="519" r:id="rId15"/>
    <p:sldId id="545" r:id="rId16"/>
    <p:sldId id="544" r:id="rId17"/>
    <p:sldId id="425" r:id="rId18"/>
    <p:sldId id="546" r:id="rId19"/>
    <p:sldId id="377" r:id="rId20"/>
  </p:sldIdLst>
  <p:sldSz cx="9144000" cy="6858000" type="screen4x3"/>
  <p:notesSz cx="6858000" cy="9144000"/>
  <p:embeddedFontLst>
    <p:embeddedFont>
      <p:font typeface="Cambria Math" pitchFamily="18" charset="0"/>
      <p:regular r:id="rId23"/>
    </p:embeddedFont>
    <p:embeddedFont>
      <p:font typeface="Lucida Console" pitchFamily="49" charset="0"/>
      <p:regular r:id="rId24"/>
    </p:embeddedFont>
    <p:embeddedFont>
      <p:font typeface="Calibri" pitchFamily="34" charset="0"/>
      <p:regular r:id="rId25"/>
      <p:bold r:id="rId26"/>
      <p:italic r:id="rId27"/>
      <p:boldItalic r:id="rId28"/>
    </p:embeddedFont>
  </p:embeddedFontLst>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sz="2400" kern="1200">
        <a:solidFill>
          <a:schemeClr val="tx1"/>
        </a:solidFill>
        <a:latin typeface="Arial" charset="0"/>
        <a:ea typeface="+mn-ea"/>
        <a:cs typeface="Arial" charset="0"/>
      </a:defRPr>
    </a:lvl1pPr>
    <a:lvl2pPr marL="457200" algn="l" rtl="0" fontAlgn="base">
      <a:spcBef>
        <a:spcPct val="0"/>
      </a:spcBef>
      <a:spcAft>
        <a:spcPct val="0"/>
      </a:spcAft>
      <a:defRPr sz="2400" kern="1200">
        <a:solidFill>
          <a:schemeClr val="tx1"/>
        </a:solidFill>
        <a:latin typeface="Arial" charset="0"/>
        <a:ea typeface="+mn-ea"/>
        <a:cs typeface="Arial" charset="0"/>
      </a:defRPr>
    </a:lvl2pPr>
    <a:lvl3pPr marL="914400" algn="l" rtl="0" fontAlgn="base">
      <a:spcBef>
        <a:spcPct val="0"/>
      </a:spcBef>
      <a:spcAft>
        <a:spcPct val="0"/>
      </a:spcAft>
      <a:defRPr sz="2400" kern="1200">
        <a:solidFill>
          <a:schemeClr val="tx1"/>
        </a:solidFill>
        <a:latin typeface="Arial" charset="0"/>
        <a:ea typeface="+mn-ea"/>
        <a:cs typeface="Arial" charset="0"/>
      </a:defRPr>
    </a:lvl3pPr>
    <a:lvl4pPr marL="1371600" algn="l" rtl="0" fontAlgn="base">
      <a:spcBef>
        <a:spcPct val="0"/>
      </a:spcBef>
      <a:spcAft>
        <a:spcPct val="0"/>
      </a:spcAft>
      <a:defRPr sz="2400" kern="1200">
        <a:solidFill>
          <a:schemeClr val="tx1"/>
        </a:solidFill>
        <a:latin typeface="Arial" charset="0"/>
        <a:ea typeface="+mn-ea"/>
        <a:cs typeface="Arial" charset="0"/>
      </a:defRPr>
    </a:lvl4pPr>
    <a:lvl5pPr marL="1828800" algn="l"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83C1"/>
    <a:srgbClr val="FF99FF"/>
    <a:srgbClr val="FDE0BD"/>
    <a:srgbClr val="CCF1F6"/>
    <a:srgbClr val="CBDDF7"/>
    <a:srgbClr val="98EBF6"/>
    <a:srgbClr val="00CC99"/>
    <a:srgbClr val="CCFF33"/>
    <a:srgbClr val="2CD460"/>
    <a:srgbClr val="E7F4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12" autoAdjust="0"/>
    <p:restoredTop sz="94917" autoAdjust="0"/>
  </p:normalViewPr>
  <p:slideViewPr>
    <p:cSldViewPr>
      <p:cViewPr varScale="1">
        <p:scale>
          <a:sx n="70" d="100"/>
          <a:sy n="70" d="100"/>
        </p:scale>
        <p:origin x="-102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2130" y="-25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view3D>
      <c:rotX val="30"/>
      <c:rotY val="0"/>
      <c:rAngAx val="0"/>
      <c:perspective val="30"/>
    </c:view3D>
    <c:floor>
      <c:thickness val="0"/>
    </c:floor>
    <c:sideWall>
      <c:thickness val="0"/>
    </c:sideWall>
    <c:backWall>
      <c:thickness val="0"/>
    </c:backWall>
    <c:plotArea>
      <c:layout>
        <c:manualLayout>
          <c:layoutTarget val="inner"/>
          <c:xMode val="edge"/>
          <c:yMode val="edge"/>
          <c:x val="0.27525853018372703"/>
          <c:y val="0.31198449803149608"/>
          <c:w val="0.67265813648293959"/>
          <c:h val="0.68801550196850392"/>
        </c:manualLayout>
      </c:layout>
      <c:pie3DChart>
        <c:varyColors val="1"/>
        <c:ser>
          <c:idx val="0"/>
          <c:order val="0"/>
          <c:tx>
            <c:strRef>
              <c:f>Sheet1!$B$1</c:f>
              <c:strCache>
                <c:ptCount val="1"/>
                <c:pt idx="0">
                  <c:v>Market share</c:v>
                </c:pt>
              </c:strCache>
            </c:strRef>
          </c:tx>
          <c:explosion val="25"/>
          <c:dPt>
            <c:idx val="0"/>
            <c:bubble3D val="0"/>
            <c:explosion val="0"/>
          </c:dPt>
          <c:dPt>
            <c:idx val="1"/>
            <c:bubble3D val="0"/>
            <c:explosion val="20"/>
          </c:dPt>
          <c:dPt>
            <c:idx val="2"/>
            <c:bubble3D val="0"/>
            <c:spPr>
              <a:solidFill>
                <a:srgbClr val="FF0000"/>
              </a:solidFill>
            </c:spPr>
          </c:dPt>
          <c:cat>
            <c:strRef>
              <c:f>Sheet1!$A$2:$A$4</c:f>
              <c:strCache>
                <c:ptCount val="3"/>
                <c:pt idx="0">
                  <c:v>A</c:v>
                </c:pt>
                <c:pt idx="1">
                  <c:v>B</c:v>
                </c:pt>
                <c:pt idx="2">
                  <c:v>Khac</c:v>
                </c:pt>
              </c:strCache>
            </c:strRef>
          </c:cat>
          <c:val>
            <c:numRef>
              <c:f>Sheet1!$B$2:$B$4</c:f>
              <c:numCache>
                <c:formatCode>General</c:formatCode>
                <c:ptCount val="3"/>
                <c:pt idx="0">
                  <c:v>0.45</c:v>
                </c:pt>
                <c:pt idx="1">
                  <c:v>0.4</c:v>
                </c:pt>
                <c:pt idx="2">
                  <c:v>0.15</c:v>
                </c:pt>
              </c:numCache>
            </c:numRef>
          </c:val>
        </c:ser>
        <c:dLbls>
          <c:showLegendKey val="0"/>
          <c:showVal val="0"/>
          <c:showCatName val="0"/>
          <c:showSerName val="0"/>
          <c:showPercent val="0"/>
          <c:showBubbleSize val="0"/>
          <c:showLeaderLines val="1"/>
        </c:dLbls>
      </c:pie3DChart>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tx>
            <c:strRef>
              <c:f>Sheet1!$B$1</c:f>
              <c:strCache>
                <c:ptCount val="1"/>
                <c:pt idx="0">
                  <c:v>Market share (after)</c:v>
                </c:pt>
              </c:strCache>
            </c:strRef>
          </c:tx>
          <c:explosion val="25"/>
          <c:dPt>
            <c:idx val="0"/>
            <c:bubble3D val="0"/>
            <c:explosion val="0"/>
          </c:dPt>
          <c:dPt>
            <c:idx val="1"/>
            <c:bubble3D val="0"/>
            <c:explosion val="0"/>
          </c:dPt>
          <c:dPt>
            <c:idx val="2"/>
            <c:bubble3D val="0"/>
            <c:explosion val="0"/>
            <c:spPr>
              <a:solidFill>
                <a:srgbClr val="FF0000"/>
              </a:solidFill>
            </c:spPr>
          </c:dPt>
          <c:cat>
            <c:strRef>
              <c:f>Sheet1!$A$2:$A$4</c:f>
              <c:strCache>
                <c:ptCount val="3"/>
                <c:pt idx="0">
                  <c:v>A</c:v>
                </c:pt>
                <c:pt idx="1">
                  <c:v>B</c:v>
                </c:pt>
                <c:pt idx="2">
                  <c:v>Khac</c:v>
                </c:pt>
              </c:strCache>
            </c:strRef>
          </c:cat>
          <c:val>
            <c:numRef>
              <c:f>Sheet1!$B$2:$B$4</c:f>
              <c:numCache>
                <c:formatCode>General</c:formatCode>
                <c:ptCount val="3"/>
                <c:pt idx="0">
                  <c:v>0.55000000000000004</c:v>
                </c:pt>
                <c:pt idx="1">
                  <c:v>0.35</c:v>
                </c:pt>
                <c:pt idx="2">
                  <c:v>0.1</c:v>
                </c:pt>
              </c:numCache>
            </c:numRef>
          </c:val>
        </c:ser>
        <c:dLbls>
          <c:showLegendKey val="0"/>
          <c:showVal val="0"/>
          <c:showCatName val="0"/>
          <c:showSerName val="0"/>
          <c:showPercent val="0"/>
          <c:showBubbleSize val="0"/>
          <c:showLeaderLines val="1"/>
        </c:dLbls>
      </c:pie3DChart>
    </c:plotArea>
    <c:legend>
      <c:legendPos val="r"/>
      <c:layout/>
      <c:overlay val="0"/>
    </c:legend>
    <c:plotVisOnly val="1"/>
    <c:dispBlanksAs val="gap"/>
    <c:showDLblsOverMax val="0"/>
  </c:chart>
  <c:txPr>
    <a:bodyPr/>
    <a:lstStyle/>
    <a:p>
      <a:pPr>
        <a:defRPr sz="1800"/>
      </a:pPr>
      <a:endParaRPr lang="en-US"/>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tx>
            <c:strRef>
              <c:f>Sheet1!$B$1</c:f>
              <c:strCache>
                <c:ptCount val="1"/>
                <c:pt idx="0">
                  <c:v>Market share (after)</c:v>
                </c:pt>
              </c:strCache>
            </c:strRef>
          </c:tx>
          <c:explosion val="25"/>
          <c:dPt>
            <c:idx val="0"/>
            <c:bubble3D val="0"/>
            <c:explosion val="0"/>
          </c:dPt>
          <c:dPt>
            <c:idx val="1"/>
            <c:bubble3D val="0"/>
            <c:explosion val="0"/>
          </c:dPt>
          <c:dPt>
            <c:idx val="2"/>
            <c:bubble3D val="0"/>
            <c:explosion val="0"/>
            <c:spPr>
              <a:solidFill>
                <a:srgbClr val="FF0000"/>
              </a:solidFill>
            </c:spPr>
          </c:dPt>
          <c:cat>
            <c:strRef>
              <c:f>Sheet1!$A$2:$A$4</c:f>
              <c:strCache>
                <c:ptCount val="3"/>
                <c:pt idx="0">
                  <c:v>A</c:v>
                </c:pt>
                <c:pt idx="1">
                  <c:v>B</c:v>
                </c:pt>
                <c:pt idx="2">
                  <c:v>Khac</c:v>
                </c:pt>
              </c:strCache>
            </c:strRef>
          </c:cat>
          <c:val>
            <c:numRef>
              <c:f>Sheet1!$B$2:$B$4</c:f>
              <c:numCache>
                <c:formatCode>General</c:formatCode>
                <c:ptCount val="3"/>
                <c:pt idx="0">
                  <c:v>0.55000000000000004</c:v>
                </c:pt>
                <c:pt idx="1">
                  <c:v>0.35</c:v>
                </c:pt>
                <c:pt idx="2">
                  <c:v>0.1</c:v>
                </c:pt>
              </c:numCache>
            </c:numRef>
          </c:val>
        </c:ser>
        <c:dLbls>
          <c:showLegendKey val="0"/>
          <c:showVal val="0"/>
          <c:showCatName val="0"/>
          <c:showSerName val="0"/>
          <c:showPercent val="0"/>
          <c:showBubbleSize val="0"/>
          <c:showLeaderLines val="1"/>
        </c:dLbls>
      </c:pie3DChart>
    </c:plotArea>
    <c:legend>
      <c:legendPos val="r"/>
      <c:layout/>
      <c:overlay val="0"/>
    </c:legend>
    <c:plotVisOnly val="1"/>
    <c:dispBlanksAs val="gap"/>
    <c:showDLblsOverMax val="0"/>
  </c:chart>
  <c:txPr>
    <a:bodyPr/>
    <a:lstStyle/>
    <a:p>
      <a:pPr>
        <a:defRPr sz="1800"/>
      </a:pPr>
      <a:endParaRPr lang="en-US"/>
    </a:p>
  </c:txPr>
  <c:externalData r:id="rId1">
    <c:autoUpdate val="0"/>
  </c:externalData>
  <c:userShapes r:id="rId2"/>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94DAC1-852E-49B0-86FE-39D7B906736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A4EB91E2-0CC4-4AAD-A090-8D557E667315}">
      <dgm:prSet phldrT="[Text]" phldr="1"/>
      <dgm:spPr>
        <a:solidFill>
          <a:schemeClr val="bg1"/>
        </a:solidFill>
        <a:ln>
          <a:solidFill>
            <a:schemeClr val="accent1"/>
          </a:solidFill>
        </a:ln>
      </dgm:spPr>
      <dgm:t>
        <a:bodyPr/>
        <a:lstStyle/>
        <a:p>
          <a:endParaRPr lang="en-US" dirty="0"/>
        </a:p>
      </dgm:t>
    </dgm:pt>
    <dgm:pt modelId="{9901F36B-59CF-4708-AA46-66F3220EB162}" type="parTrans" cxnId="{02D42BFD-2BE8-4A81-BDB0-1E740F6EFA1F}">
      <dgm:prSet/>
      <dgm:spPr/>
      <dgm:t>
        <a:bodyPr/>
        <a:lstStyle/>
        <a:p>
          <a:endParaRPr lang="en-US"/>
        </a:p>
      </dgm:t>
    </dgm:pt>
    <dgm:pt modelId="{FCAD6F7D-61C1-4FE3-80EF-1912B3F55A24}" type="sibTrans" cxnId="{02D42BFD-2BE8-4A81-BDB0-1E740F6EFA1F}">
      <dgm:prSet/>
      <dgm:spPr/>
      <dgm:t>
        <a:bodyPr/>
        <a:lstStyle/>
        <a:p>
          <a:endParaRPr lang="en-US"/>
        </a:p>
      </dgm:t>
    </dgm:pt>
    <dgm:pt modelId="{3CDAC2E6-C1F1-46A2-9D91-6FF649B257B9}">
      <dgm:prSet phldrT="[Text]" phldr="1"/>
      <dgm:spPr>
        <a:solidFill>
          <a:schemeClr val="bg1"/>
        </a:solidFill>
        <a:ln>
          <a:solidFill>
            <a:schemeClr val="accent1"/>
          </a:solidFill>
        </a:ln>
      </dgm:spPr>
      <dgm:t>
        <a:bodyPr/>
        <a:lstStyle/>
        <a:p>
          <a:endParaRPr lang="en-US"/>
        </a:p>
      </dgm:t>
    </dgm:pt>
    <dgm:pt modelId="{CDAD89D4-80E3-420A-BB85-ECA573FA357E}" type="parTrans" cxnId="{D123CCE9-8E22-42CA-861D-1DA98FA8BEA8}">
      <dgm:prSet/>
      <dgm:spPr/>
      <dgm:t>
        <a:bodyPr/>
        <a:lstStyle/>
        <a:p>
          <a:endParaRPr lang="en-US"/>
        </a:p>
      </dgm:t>
    </dgm:pt>
    <dgm:pt modelId="{EEE12D9B-29FD-498C-BD1D-DC8CBD6DC845}" type="sibTrans" cxnId="{D123CCE9-8E22-42CA-861D-1DA98FA8BEA8}">
      <dgm:prSet/>
      <dgm:spPr/>
      <dgm:t>
        <a:bodyPr/>
        <a:lstStyle/>
        <a:p>
          <a:endParaRPr lang="en-US"/>
        </a:p>
      </dgm:t>
    </dgm:pt>
    <dgm:pt modelId="{A8EB363E-57E3-4F1F-9241-AF4D99E1D9E3}">
      <dgm:prSet phldrT="[Text]" phldr="1"/>
      <dgm:spPr>
        <a:solidFill>
          <a:schemeClr val="bg1"/>
        </a:solidFill>
        <a:ln>
          <a:solidFill>
            <a:schemeClr val="accent1"/>
          </a:solidFill>
        </a:ln>
      </dgm:spPr>
      <dgm:t>
        <a:bodyPr/>
        <a:lstStyle/>
        <a:p>
          <a:endParaRPr lang="en-US" dirty="0"/>
        </a:p>
      </dgm:t>
    </dgm:pt>
    <dgm:pt modelId="{CDDFAA62-0398-492E-873E-45EAB7CBC18E}" type="parTrans" cxnId="{BDBF4230-EB29-40ED-A028-56CF999D0A7F}">
      <dgm:prSet/>
      <dgm:spPr/>
      <dgm:t>
        <a:bodyPr/>
        <a:lstStyle/>
        <a:p>
          <a:endParaRPr lang="en-US"/>
        </a:p>
      </dgm:t>
    </dgm:pt>
    <dgm:pt modelId="{57B52AF5-B459-45A9-9C2B-1465A3CA6C5C}" type="sibTrans" cxnId="{BDBF4230-EB29-40ED-A028-56CF999D0A7F}">
      <dgm:prSet/>
      <dgm:spPr/>
      <dgm:t>
        <a:bodyPr/>
        <a:lstStyle/>
        <a:p>
          <a:endParaRPr lang="en-US"/>
        </a:p>
      </dgm:t>
    </dgm:pt>
    <dgm:pt modelId="{28755CC7-8BA3-4CC8-834B-E668D4A11467}" type="pres">
      <dgm:prSet presAssocID="{1994DAC1-852E-49B0-86FE-39D7B9067369}" presName="Name0" presStyleCnt="0">
        <dgm:presLayoutVars>
          <dgm:chMax val="7"/>
          <dgm:chPref val="7"/>
          <dgm:dir/>
        </dgm:presLayoutVars>
      </dgm:prSet>
      <dgm:spPr/>
      <dgm:t>
        <a:bodyPr/>
        <a:lstStyle/>
        <a:p>
          <a:endParaRPr lang="en-US"/>
        </a:p>
      </dgm:t>
    </dgm:pt>
    <dgm:pt modelId="{FF8B68D9-7ADD-48E4-B38A-D539DF0708AF}" type="pres">
      <dgm:prSet presAssocID="{1994DAC1-852E-49B0-86FE-39D7B9067369}" presName="Name1" presStyleCnt="0"/>
      <dgm:spPr/>
      <dgm:t>
        <a:bodyPr/>
        <a:lstStyle/>
        <a:p>
          <a:endParaRPr lang="en-US"/>
        </a:p>
      </dgm:t>
    </dgm:pt>
    <dgm:pt modelId="{1C9040E7-4CB2-48BA-B178-977376E7BEF3}" type="pres">
      <dgm:prSet presAssocID="{1994DAC1-852E-49B0-86FE-39D7B9067369}" presName="cycle" presStyleCnt="0"/>
      <dgm:spPr/>
      <dgm:t>
        <a:bodyPr/>
        <a:lstStyle/>
        <a:p>
          <a:endParaRPr lang="en-US"/>
        </a:p>
      </dgm:t>
    </dgm:pt>
    <dgm:pt modelId="{63FF15B4-2535-49F7-B98D-B01B8727976A}" type="pres">
      <dgm:prSet presAssocID="{1994DAC1-852E-49B0-86FE-39D7B9067369}" presName="srcNode" presStyleLbl="node1" presStyleIdx="0" presStyleCnt="3"/>
      <dgm:spPr/>
      <dgm:t>
        <a:bodyPr/>
        <a:lstStyle/>
        <a:p>
          <a:endParaRPr lang="en-US"/>
        </a:p>
      </dgm:t>
    </dgm:pt>
    <dgm:pt modelId="{6FD3B8E5-2899-48AF-AB81-12A342932D7D}" type="pres">
      <dgm:prSet presAssocID="{1994DAC1-852E-49B0-86FE-39D7B9067369}" presName="conn" presStyleLbl="parChTrans1D2" presStyleIdx="0" presStyleCnt="1"/>
      <dgm:spPr/>
      <dgm:t>
        <a:bodyPr/>
        <a:lstStyle/>
        <a:p>
          <a:endParaRPr lang="en-US"/>
        </a:p>
      </dgm:t>
    </dgm:pt>
    <dgm:pt modelId="{D2202AD1-391F-4EFC-91EB-004C0DE820B1}" type="pres">
      <dgm:prSet presAssocID="{1994DAC1-852E-49B0-86FE-39D7B9067369}" presName="extraNode" presStyleLbl="node1" presStyleIdx="0" presStyleCnt="3"/>
      <dgm:spPr/>
      <dgm:t>
        <a:bodyPr/>
        <a:lstStyle/>
        <a:p>
          <a:endParaRPr lang="en-US"/>
        </a:p>
      </dgm:t>
    </dgm:pt>
    <dgm:pt modelId="{D0A68C47-AC56-40AC-9371-F225D9BF55A0}" type="pres">
      <dgm:prSet presAssocID="{1994DAC1-852E-49B0-86FE-39D7B9067369}" presName="dstNode" presStyleLbl="node1" presStyleIdx="0" presStyleCnt="3"/>
      <dgm:spPr/>
      <dgm:t>
        <a:bodyPr/>
        <a:lstStyle/>
        <a:p>
          <a:endParaRPr lang="en-US"/>
        </a:p>
      </dgm:t>
    </dgm:pt>
    <dgm:pt modelId="{6B79BD21-427B-4B7F-8F44-23B85216F5CD}" type="pres">
      <dgm:prSet presAssocID="{A4EB91E2-0CC4-4AAD-A090-8D557E667315}" presName="text_1" presStyleLbl="node1" presStyleIdx="0" presStyleCnt="3">
        <dgm:presLayoutVars>
          <dgm:bulletEnabled val="1"/>
        </dgm:presLayoutVars>
      </dgm:prSet>
      <dgm:spPr/>
      <dgm:t>
        <a:bodyPr/>
        <a:lstStyle/>
        <a:p>
          <a:endParaRPr lang="en-US"/>
        </a:p>
      </dgm:t>
    </dgm:pt>
    <dgm:pt modelId="{15BBE74A-24CC-485C-A6C8-6C4EA26450E2}" type="pres">
      <dgm:prSet presAssocID="{A4EB91E2-0CC4-4AAD-A090-8D557E667315}" presName="accent_1" presStyleCnt="0"/>
      <dgm:spPr/>
      <dgm:t>
        <a:bodyPr/>
        <a:lstStyle/>
        <a:p>
          <a:endParaRPr lang="en-US"/>
        </a:p>
      </dgm:t>
    </dgm:pt>
    <dgm:pt modelId="{557807B4-3133-4DEE-914D-B2BD3A8BF615}" type="pres">
      <dgm:prSet presAssocID="{A4EB91E2-0CC4-4AAD-A090-8D557E667315}" presName="accentRepeatNode" presStyleLbl="solidFgAcc1" presStyleIdx="0" presStyleCnt="3" custLinFactNeighborX="873" custLinFactNeighborY="-2468"/>
      <dgm:spPr/>
      <dgm:t>
        <a:bodyPr/>
        <a:lstStyle/>
        <a:p>
          <a:endParaRPr lang="en-US"/>
        </a:p>
      </dgm:t>
    </dgm:pt>
    <dgm:pt modelId="{F0B22118-8BD4-4D6D-B8C4-202DA537673E}" type="pres">
      <dgm:prSet presAssocID="{3CDAC2E6-C1F1-46A2-9D91-6FF649B257B9}" presName="text_2" presStyleLbl="node1" presStyleIdx="1" presStyleCnt="3">
        <dgm:presLayoutVars>
          <dgm:bulletEnabled val="1"/>
        </dgm:presLayoutVars>
      </dgm:prSet>
      <dgm:spPr/>
      <dgm:t>
        <a:bodyPr/>
        <a:lstStyle/>
        <a:p>
          <a:endParaRPr lang="en-US"/>
        </a:p>
      </dgm:t>
    </dgm:pt>
    <dgm:pt modelId="{734C9FA3-080A-4A22-95BC-7330D89F7525}" type="pres">
      <dgm:prSet presAssocID="{3CDAC2E6-C1F1-46A2-9D91-6FF649B257B9}" presName="accent_2" presStyleCnt="0"/>
      <dgm:spPr/>
      <dgm:t>
        <a:bodyPr/>
        <a:lstStyle/>
        <a:p>
          <a:endParaRPr lang="en-US"/>
        </a:p>
      </dgm:t>
    </dgm:pt>
    <dgm:pt modelId="{64C8F375-A151-4423-96DC-7A0CA48D31DD}" type="pres">
      <dgm:prSet presAssocID="{3CDAC2E6-C1F1-46A2-9D91-6FF649B257B9}" presName="accentRepeatNode" presStyleLbl="solidFgAcc1" presStyleIdx="1" presStyleCnt="3"/>
      <dgm:spPr/>
      <dgm:t>
        <a:bodyPr/>
        <a:lstStyle/>
        <a:p>
          <a:endParaRPr lang="en-US"/>
        </a:p>
      </dgm:t>
    </dgm:pt>
    <dgm:pt modelId="{8696965F-7121-49FF-ACAA-EE07F06A8F53}" type="pres">
      <dgm:prSet presAssocID="{A8EB363E-57E3-4F1F-9241-AF4D99E1D9E3}" presName="text_3" presStyleLbl="node1" presStyleIdx="2" presStyleCnt="3">
        <dgm:presLayoutVars>
          <dgm:bulletEnabled val="1"/>
        </dgm:presLayoutVars>
      </dgm:prSet>
      <dgm:spPr/>
      <dgm:t>
        <a:bodyPr/>
        <a:lstStyle/>
        <a:p>
          <a:endParaRPr lang="en-US"/>
        </a:p>
      </dgm:t>
    </dgm:pt>
    <dgm:pt modelId="{DCC0DE94-E9EA-4E5B-9ADE-2BFF91DBB3BC}" type="pres">
      <dgm:prSet presAssocID="{A8EB363E-57E3-4F1F-9241-AF4D99E1D9E3}" presName="accent_3" presStyleCnt="0"/>
      <dgm:spPr/>
      <dgm:t>
        <a:bodyPr/>
        <a:lstStyle/>
        <a:p>
          <a:endParaRPr lang="en-US"/>
        </a:p>
      </dgm:t>
    </dgm:pt>
    <dgm:pt modelId="{AC1F493E-5A9D-4FB4-8A87-AA7EE3925329}" type="pres">
      <dgm:prSet presAssocID="{A8EB363E-57E3-4F1F-9241-AF4D99E1D9E3}" presName="accentRepeatNode" presStyleLbl="solidFgAcc1" presStyleIdx="2" presStyleCnt="3"/>
      <dgm:spPr/>
      <dgm:t>
        <a:bodyPr/>
        <a:lstStyle/>
        <a:p>
          <a:endParaRPr lang="en-US"/>
        </a:p>
      </dgm:t>
    </dgm:pt>
  </dgm:ptLst>
  <dgm:cxnLst>
    <dgm:cxn modelId="{DD1DCDD6-B9A3-440A-9847-A83FB639F0F4}" type="presOf" srcId="{3CDAC2E6-C1F1-46A2-9D91-6FF649B257B9}" destId="{F0B22118-8BD4-4D6D-B8C4-202DA537673E}" srcOrd="0" destOrd="0" presId="urn:microsoft.com/office/officeart/2008/layout/VerticalCurvedList"/>
    <dgm:cxn modelId="{01171A69-52C2-4AB4-9E4F-DFAF78D8EE17}" type="presOf" srcId="{A8EB363E-57E3-4F1F-9241-AF4D99E1D9E3}" destId="{8696965F-7121-49FF-ACAA-EE07F06A8F53}" srcOrd="0" destOrd="0" presId="urn:microsoft.com/office/officeart/2008/layout/VerticalCurvedList"/>
    <dgm:cxn modelId="{BC487F91-861E-4858-AD4D-C80C902516E6}" type="presOf" srcId="{A4EB91E2-0CC4-4AAD-A090-8D557E667315}" destId="{6B79BD21-427B-4B7F-8F44-23B85216F5CD}" srcOrd="0" destOrd="0" presId="urn:microsoft.com/office/officeart/2008/layout/VerticalCurvedList"/>
    <dgm:cxn modelId="{02D42BFD-2BE8-4A81-BDB0-1E740F6EFA1F}" srcId="{1994DAC1-852E-49B0-86FE-39D7B9067369}" destId="{A4EB91E2-0CC4-4AAD-A090-8D557E667315}" srcOrd="0" destOrd="0" parTransId="{9901F36B-59CF-4708-AA46-66F3220EB162}" sibTransId="{FCAD6F7D-61C1-4FE3-80EF-1912B3F55A24}"/>
    <dgm:cxn modelId="{D123CCE9-8E22-42CA-861D-1DA98FA8BEA8}" srcId="{1994DAC1-852E-49B0-86FE-39D7B9067369}" destId="{3CDAC2E6-C1F1-46A2-9D91-6FF649B257B9}" srcOrd="1" destOrd="0" parTransId="{CDAD89D4-80E3-420A-BB85-ECA573FA357E}" sibTransId="{EEE12D9B-29FD-498C-BD1D-DC8CBD6DC845}"/>
    <dgm:cxn modelId="{A34C05D2-25F8-4D5F-B161-6A414513F65B}" type="presOf" srcId="{FCAD6F7D-61C1-4FE3-80EF-1912B3F55A24}" destId="{6FD3B8E5-2899-48AF-AB81-12A342932D7D}" srcOrd="0" destOrd="0" presId="urn:microsoft.com/office/officeart/2008/layout/VerticalCurvedList"/>
    <dgm:cxn modelId="{B5DCD649-97B1-42CB-A77A-74C611508147}" type="presOf" srcId="{1994DAC1-852E-49B0-86FE-39D7B9067369}" destId="{28755CC7-8BA3-4CC8-834B-E668D4A11467}" srcOrd="0" destOrd="0" presId="urn:microsoft.com/office/officeart/2008/layout/VerticalCurvedList"/>
    <dgm:cxn modelId="{BDBF4230-EB29-40ED-A028-56CF999D0A7F}" srcId="{1994DAC1-852E-49B0-86FE-39D7B9067369}" destId="{A8EB363E-57E3-4F1F-9241-AF4D99E1D9E3}" srcOrd="2" destOrd="0" parTransId="{CDDFAA62-0398-492E-873E-45EAB7CBC18E}" sibTransId="{57B52AF5-B459-45A9-9C2B-1465A3CA6C5C}"/>
    <dgm:cxn modelId="{66DAEF82-5360-434A-A359-25EAF1611A9F}" type="presParOf" srcId="{28755CC7-8BA3-4CC8-834B-E668D4A11467}" destId="{FF8B68D9-7ADD-48E4-B38A-D539DF0708AF}" srcOrd="0" destOrd="0" presId="urn:microsoft.com/office/officeart/2008/layout/VerticalCurvedList"/>
    <dgm:cxn modelId="{4C3D663F-CF6F-4ABC-BE49-56FEFFF6443E}" type="presParOf" srcId="{FF8B68D9-7ADD-48E4-B38A-D539DF0708AF}" destId="{1C9040E7-4CB2-48BA-B178-977376E7BEF3}" srcOrd="0" destOrd="0" presId="urn:microsoft.com/office/officeart/2008/layout/VerticalCurvedList"/>
    <dgm:cxn modelId="{32859D57-B6FD-4BE6-AA81-9D2E891F6E24}" type="presParOf" srcId="{1C9040E7-4CB2-48BA-B178-977376E7BEF3}" destId="{63FF15B4-2535-49F7-B98D-B01B8727976A}" srcOrd="0" destOrd="0" presId="urn:microsoft.com/office/officeart/2008/layout/VerticalCurvedList"/>
    <dgm:cxn modelId="{183270ED-D733-4B1B-832C-522D628E4BFB}" type="presParOf" srcId="{1C9040E7-4CB2-48BA-B178-977376E7BEF3}" destId="{6FD3B8E5-2899-48AF-AB81-12A342932D7D}" srcOrd="1" destOrd="0" presId="urn:microsoft.com/office/officeart/2008/layout/VerticalCurvedList"/>
    <dgm:cxn modelId="{A7E76837-E72C-4F89-844B-B1F04B176FA9}" type="presParOf" srcId="{1C9040E7-4CB2-48BA-B178-977376E7BEF3}" destId="{D2202AD1-391F-4EFC-91EB-004C0DE820B1}" srcOrd="2" destOrd="0" presId="urn:microsoft.com/office/officeart/2008/layout/VerticalCurvedList"/>
    <dgm:cxn modelId="{AB2D22E5-DB07-4A6B-B68E-3DDCF6F89B8D}" type="presParOf" srcId="{1C9040E7-4CB2-48BA-B178-977376E7BEF3}" destId="{D0A68C47-AC56-40AC-9371-F225D9BF55A0}" srcOrd="3" destOrd="0" presId="urn:microsoft.com/office/officeart/2008/layout/VerticalCurvedList"/>
    <dgm:cxn modelId="{F7D1441F-BFA0-4C7C-920A-C510095749BC}" type="presParOf" srcId="{FF8B68D9-7ADD-48E4-B38A-D539DF0708AF}" destId="{6B79BD21-427B-4B7F-8F44-23B85216F5CD}" srcOrd="1" destOrd="0" presId="urn:microsoft.com/office/officeart/2008/layout/VerticalCurvedList"/>
    <dgm:cxn modelId="{88E3039E-168D-4F37-B893-58E47C81E74C}" type="presParOf" srcId="{FF8B68D9-7ADD-48E4-B38A-D539DF0708AF}" destId="{15BBE74A-24CC-485C-A6C8-6C4EA26450E2}" srcOrd="2" destOrd="0" presId="urn:microsoft.com/office/officeart/2008/layout/VerticalCurvedList"/>
    <dgm:cxn modelId="{8566DF63-7213-49CE-B455-96D9BCBA1A97}" type="presParOf" srcId="{15BBE74A-24CC-485C-A6C8-6C4EA26450E2}" destId="{557807B4-3133-4DEE-914D-B2BD3A8BF615}" srcOrd="0" destOrd="0" presId="urn:microsoft.com/office/officeart/2008/layout/VerticalCurvedList"/>
    <dgm:cxn modelId="{99B2411A-E293-43D0-9E81-BE6E7929338C}" type="presParOf" srcId="{FF8B68D9-7ADD-48E4-B38A-D539DF0708AF}" destId="{F0B22118-8BD4-4D6D-B8C4-202DA537673E}" srcOrd="3" destOrd="0" presId="urn:microsoft.com/office/officeart/2008/layout/VerticalCurvedList"/>
    <dgm:cxn modelId="{3AAAA0D4-4565-4FB5-AD3F-F9DB5C941E9A}" type="presParOf" srcId="{FF8B68D9-7ADD-48E4-B38A-D539DF0708AF}" destId="{734C9FA3-080A-4A22-95BC-7330D89F7525}" srcOrd="4" destOrd="0" presId="urn:microsoft.com/office/officeart/2008/layout/VerticalCurvedList"/>
    <dgm:cxn modelId="{97C8BBC6-8471-42AE-AB46-AB0ED39DFA93}" type="presParOf" srcId="{734C9FA3-080A-4A22-95BC-7330D89F7525}" destId="{64C8F375-A151-4423-96DC-7A0CA48D31DD}" srcOrd="0" destOrd="0" presId="urn:microsoft.com/office/officeart/2008/layout/VerticalCurvedList"/>
    <dgm:cxn modelId="{FBCEBC51-2E50-44DC-8155-FD84AB8C2F76}" type="presParOf" srcId="{FF8B68D9-7ADD-48E4-B38A-D539DF0708AF}" destId="{8696965F-7121-49FF-ACAA-EE07F06A8F53}" srcOrd="5" destOrd="0" presId="urn:microsoft.com/office/officeart/2008/layout/VerticalCurvedList"/>
    <dgm:cxn modelId="{FDDD710A-8C07-411E-B1CD-CF6DC986A99B}" type="presParOf" srcId="{FF8B68D9-7ADD-48E4-B38A-D539DF0708AF}" destId="{DCC0DE94-E9EA-4E5B-9ADE-2BFF91DBB3BC}" srcOrd="6" destOrd="0" presId="urn:microsoft.com/office/officeart/2008/layout/VerticalCurvedList"/>
    <dgm:cxn modelId="{7C4B64AF-DC4D-4A03-80E4-481159731A3B}" type="presParOf" srcId="{DCC0DE94-E9EA-4E5B-9ADE-2BFF91DBB3BC}" destId="{AC1F493E-5A9D-4FB4-8A87-AA7EE392532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D3B8E5-2899-48AF-AB81-12A342932D7D}">
      <dsp:nvSpPr>
        <dsp:cNvPr id="0" name=""/>
        <dsp:cNvSpPr/>
      </dsp:nvSpPr>
      <dsp:spPr>
        <a:xfrm>
          <a:off x="-5226334" y="-800521"/>
          <a:ext cx="6223843" cy="6223843"/>
        </a:xfrm>
        <a:prstGeom prst="blockArc">
          <a:avLst>
            <a:gd name="adj1" fmla="val 18900000"/>
            <a:gd name="adj2" fmla="val 2700000"/>
            <a:gd name="adj3" fmla="val 347"/>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79BD21-427B-4B7F-8F44-23B85216F5CD}">
      <dsp:nvSpPr>
        <dsp:cNvPr id="0" name=""/>
        <dsp:cNvSpPr/>
      </dsp:nvSpPr>
      <dsp:spPr>
        <a:xfrm>
          <a:off x="641644" y="462280"/>
          <a:ext cx="8057560" cy="924560"/>
        </a:xfrm>
        <a:prstGeom prst="rect">
          <a:avLst/>
        </a:prstGeom>
        <a:solidFill>
          <a:schemeClr val="bg1"/>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3870" tIns="127000" rIns="127000" bIns="127000" numCol="1" spcCol="1270" anchor="ctr" anchorCtr="0">
          <a:noAutofit/>
        </a:bodyPr>
        <a:lstStyle/>
        <a:p>
          <a:pPr lvl="0" algn="l" defTabSz="2222500">
            <a:lnSpc>
              <a:spcPct val="90000"/>
            </a:lnSpc>
            <a:spcBef>
              <a:spcPct val="0"/>
            </a:spcBef>
            <a:spcAft>
              <a:spcPct val="35000"/>
            </a:spcAft>
          </a:pPr>
          <a:endParaRPr lang="en-US" sz="5000" kern="1200" dirty="0"/>
        </a:p>
      </dsp:txBody>
      <dsp:txXfrm>
        <a:off x="641644" y="462280"/>
        <a:ext cx="8057560" cy="924560"/>
      </dsp:txXfrm>
    </dsp:sp>
    <dsp:sp modelId="{557807B4-3133-4DEE-914D-B2BD3A8BF615}">
      <dsp:nvSpPr>
        <dsp:cNvPr id="0" name=""/>
        <dsp:cNvSpPr/>
      </dsp:nvSpPr>
      <dsp:spPr>
        <a:xfrm>
          <a:off x="73883" y="318187"/>
          <a:ext cx="1155699" cy="1155699"/>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B22118-8BD4-4D6D-B8C4-202DA537673E}">
      <dsp:nvSpPr>
        <dsp:cNvPr id="0" name=""/>
        <dsp:cNvSpPr/>
      </dsp:nvSpPr>
      <dsp:spPr>
        <a:xfrm>
          <a:off x="977722" y="1849119"/>
          <a:ext cx="7721483" cy="924560"/>
        </a:xfrm>
        <a:prstGeom prst="rect">
          <a:avLst/>
        </a:prstGeom>
        <a:solidFill>
          <a:schemeClr val="bg1"/>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3870" tIns="127000" rIns="127000" bIns="127000" numCol="1" spcCol="1270" anchor="ctr" anchorCtr="0">
          <a:noAutofit/>
        </a:bodyPr>
        <a:lstStyle/>
        <a:p>
          <a:pPr lvl="0" algn="l" defTabSz="2222500">
            <a:lnSpc>
              <a:spcPct val="90000"/>
            </a:lnSpc>
            <a:spcBef>
              <a:spcPct val="0"/>
            </a:spcBef>
            <a:spcAft>
              <a:spcPct val="35000"/>
            </a:spcAft>
          </a:pPr>
          <a:endParaRPr lang="en-US" sz="5000" kern="1200"/>
        </a:p>
      </dsp:txBody>
      <dsp:txXfrm>
        <a:off x="977722" y="1849119"/>
        <a:ext cx="7721483" cy="924560"/>
      </dsp:txXfrm>
    </dsp:sp>
    <dsp:sp modelId="{64C8F375-A151-4423-96DC-7A0CA48D31DD}">
      <dsp:nvSpPr>
        <dsp:cNvPr id="0" name=""/>
        <dsp:cNvSpPr/>
      </dsp:nvSpPr>
      <dsp:spPr>
        <a:xfrm>
          <a:off x="399872" y="1733549"/>
          <a:ext cx="1155699" cy="1155699"/>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96965F-7121-49FF-ACAA-EE07F06A8F53}">
      <dsp:nvSpPr>
        <dsp:cNvPr id="0" name=""/>
        <dsp:cNvSpPr/>
      </dsp:nvSpPr>
      <dsp:spPr>
        <a:xfrm>
          <a:off x="641644" y="3235960"/>
          <a:ext cx="8057560" cy="924560"/>
        </a:xfrm>
        <a:prstGeom prst="rect">
          <a:avLst/>
        </a:prstGeom>
        <a:solidFill>
          <a:schemeClr val="bg1"/>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3870" tIns="127000" rIns="127000" bIns="127000" numCol="1" spcCol="1270" anchor="ctr" anchorCtr="0">
          <a:noAutofit/>
        </a:bodyPr>
        <a:lstStyle/>
        <a:p>
          <a:pPr lvl="0" algn="l" defTabSz="2222500">
            <a:lnSpc>
              <a:spcPct val="90000"/>
            </a:lnSpc>
            <a:spcBef>
              <a:spcPct val="0"/>
            </a:spcBef>
            <a:spcAft>
              <a:spcPct val="35000"/>
            </a:spcAft>
          </a:pPr>
          <a:endParaRPr lang="en-US" sz="5000" kern="1200" dirty="0"/>
        </a:p>
      </dsp:txBody>
      <dsp:txXfrm>
        <a:off x="641644" y="3235960"/>
        <a:ext cx="8057560" cy="924560"/>
      </dsp:txXfrm>
    </dsp:sp>
    <dsp:sp modelId="{AC1F493E-5A9D-4FB4-8A87-AA7EE3925329}">
      <dsp:nvSpPr>
        <dsp:cNvPr id="0" name=""/>
        <dsp:cNvSpPr/>
      </dsp:nvSpPr>
      <dsp:spPr>
        <a:xfrm>
          <a:off x="63794" y="3120390"/>
          <a:ext cx="1155699" cy="1155699"/>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drawing1.xml><?xml version="1.0" encoding="utf-8"?>
<c:userShapes xmlns:c="http://schemas.openxmlformats.org/drawingml/2006/chart">
  <cdr:relSizeAnchor xmlns:cdr="http://schemas.openxmlformats.org/drawingml/2006/chartDrawing">
    <cdr:from>
      <cdr:x>0.52381</cdr:x>
      <cdr:y>0.37398</cdr:y>
    </cdr:from>
    <cdr:to>
      <cdr:x>0.66667</cdr:x>
      <cdr:y>0.59836</cdr:y>
    </cdr:to>
    <mc:AlternateContent xmlns:mc="http://schemas.openxmlformats.org/markup-compatibility/2006">
      <mc:Choice xmlns:a14="http://schemas.microsoft.com/office/drawing/2010/main" Requires="a14">
        <cdr:sp macro="" textlink="">
          <cdr:nvSpPr>
            <cdr:cNvPr id="2" name="TextBox 1"/>
            <cdr:cNvSpPr txBox="1"/>
          </cdr:nvSpPr>
          <cdr:spPr>
            <a:xfrm xmlns:a="http://schemas.openxmlformats.org/drawingml/2006/main">
              <a:off x="3352800" y="152400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14:m>
                <m:oMathPara xmlns:m="http://schemas.openxmlformats.org/officeDocument/2006/math">
                  <m:oMathParaPr>
                    <m:jc m:val="centerGroup"/>
                  </m:oMathParaPr>
                  <m:oMath xmlns:m="http://schemas.openxmlformats.org/officeDocument/2006/math">
                    <m:sSub>
                      <m:sSubPr>
                        <m:ctrlPr>
                          <a:rPr lang="en-US" sz="2800" b="0" i="1" smtClean="0">
                            <a:latin typeface="Cambria Math"/>
                          </a:rPr>
                        </m:ctrlPr>
                      </m:sSubPr>
                      <m:e>
                        <m:r>
                          <a:rPr lang="en-US" sz="2800" b="0" i="1" smtClean="0">
                            <a:latin typeface="Cambria Math"/>
                          </a:rPr>
                          <m:t>𝑝</m:t>
                        </m:r>
                      </m:e>
                      <m:sub>
                        <m:r>
                          <a:rPr lang="en-US" sz="2800" b="0" i="1" smtClean="0">
                            <a:latin typeface="Cambria Math"/>
                          </a:rPr>
                          <m:t>1</m:t>
                        </m:r>
                      </m:sub>
                    </m:sSub>
                  </m:oMath>
                </m:oMathPara>
              </a14:m>
              <a:endParaRPr lang="en-US" sz="2800"/>
            </a:p>
          </cdr:txBody>
        </cdr:sp>
      </mc:Choice>
      <mc:Fallback>
        <cdr:sp macro="" textlink="">
          <cdr:nvSpPr>
            <cdr:cNvPr id="2" name="TextBox 1"/>
            <cdr:cNvSpPr txBox="1"/>
          </cdr:nvSpPr>
          <cdr:spPr>
            <a:xfrm xmlns:a="http://schemas.openxmlformats.org/drawingml/2006/main">
              <a:off x="3352800" y="152400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2800" b="0" i="0" smtClean="0">
                  <a:latin typeface="Cambria Math"/>
                </a:rPr>
                <a:t>𝑝_1</a:t>
              </a:r>
              <a:endParaRPr lang="en-US" sz="2800"/>
            </a:p>
          </cdr:txBody>
        </cdr:sp>
      </mc:Fallback>
    </mc:AlternateContent>
  </cdr:relSizeAnchor>
  <cdr:relSizeAnchor xmlns:cdr="http://schemas.openxmlformats.org/drawingml/2006/chartDrawing">
    <cdr:from>
      <cdr:x>0.25</cdr:x>
      <cdr:y>0.50487</cdr:y>
    </cdr:from>
    <cdr:to>
      <cdr:x>0.39286</cdr:x>
      <cdr:y>0.72926</cdr:y>
    </cdr:to>
    <mc:AlternateContent xmlns:mc="http://schemas.openxmlformats.org/markup-compatibility/2006">
      <mc:Choice xmlns:a14="http://schemas.microsoft.com/office/drawing/2010/main" Requires="a14">
        <cdr:sp macro="" textlink="">
          <cdr:nvSpPr>
            <cdr:cNvPr id="3" name="TextBox 2"/>
            <cdr:cNvSpPr txBox="1"/>
          </cdr:nvSpPr>
          <cdr:spPr>
            <a:xfrm xmlns:a="http://schemas.openxmlformats.org/drawingml/2006/main">
              <a:off x="1600200" y="205740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14:m>
                <m:oMathPara xmlns:m="http://schemas.openxmlformats.org/officeDocument/2006/math">
                  <m:oMathParaPr>
                    <m:jc m:val="centerGroup"/>
                  </m:oMathParaPr>
                  <m:oMath xmlns:m="http://schemas.openxmlformats.org/officeDocument/2006/math">
                    <m:sSub>
                      <m:sSubPr>
                        <m:ctrlPr>
                          <a:rPr lang="en-US" sz="2800" b="0" i="1" smtClean="0">
                            <a:latin typeface="Cambria Math"/>
                          </a:rPr>
                        </m:ctrlPr>
                      </m:sSubPr>
                      <m:e>
                        <m:r>
                          <a:rPr lang="en-US" sz="2800" b="0" i="1" smtClean="0">
                            <a:latin typeface="Cambria Math"/>
                          </a:rPr>
                          <m:t>𝑝</m:t>
                        </m:r>
                      </m:e>
                      <m:sub>
                        <m:r>
                          <a:rPr lang="en-US" sz="2800" b="0" i="1" smtClean="0">
                            <a:latin typeface="Cambria Math"/>
                          </a:rPr>
                          <m:t>2</m:t>
                        </m:r>
                      </m:sub>
                    </m:sSub>
                  </m:oMath>
                </m:oMathPara>
              </a14:m>
              <a:endParaRPr lang="en-US" sz="2800"/>
            </a:p>
          </cdr:txBody>
        </cdr:sp>
      </mc:Choice>
      <mc:Fallback>
        <cdr:sp macro="" textlink="">
          <cdr:nvSpPr>
            <cdr:cNvPr id="3" name="TextBox 2"/>
            <cdr:cNvSpPr txBox="1"/>
          </cdr:nvSpPr>
          <cdr:spPr>
            <a:xfrm xmlns:a="http://schemas.openxmlformats.org/drawingml/2006/main">
              <a:off x="1600200" y="205740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2800" b="0" i="0" smtClean="0">
                  <a:latin typeface="Cambria Math"/>
                </a:rPr>
                <a:t>𝑝_2</a:t>
              </a:r>
              <a:endParaRPr lang="en-US" sz="2800"/>
            </a:p>
          </cdr:txBody>
        </cdr:sp>
      </mc:Fallback>
    </mc:AlternateContent>
  </cdr:relSizeAnchor>
  <cdr:relSizeAnchor xmlns:cdr="http://schemas.openxmlformats.org/drawingml/2006/chartDrawing">
    <cdr:from>
      <cdr:x>0.29762</cdr:x>
      <cdr:y>0.20569</cdr:y>
    </cdr:from>
    <cdr:to>
      <cdr:x>0.44048</cdr:x>
      <cdr:y>0.43007</cdr:y>
    </cdr:to>
    <mc:AlternateContent xmlns:mc="http://schemas.openxmlformats.org/markup-compatibility/2006">
      <mc:Choice xmlns:a14="http://schemas.microsoft.com/office/drawing/2010/main" Requires="a14">
        <cdr:sp macro="" textlink="">
          <cdr:nvSpPr>
            <cdr:cNvPr id="4" name="TextBox 3"/>
            <cdr:cNvSpPr txBox="1"/>
          </cdr:nvSpPr>
          <cdr:spPr>
            <a:xfrm xmlns:a="http://schemas.openxmlformats.org/drawingml/2006/main">
              <a:off x="1905000" y="83820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14:m>
                <m:oMathPara xmlns:m="http://schemas.openxmlformats.org/officeDocument/2006/math">
                  <m:oMathParaPr>
                    <m:jc m:val="centerGroup"/>
                  </m:oMathParaPr>
                  <m:oMath xmlns:m="http://schemas.openxmlformats.org/officeDocument/2006/math">
                    <m:sSub>
                      <m:sSubPr>
                        <m:ctrlPr>
                          <a:rPr lang="en-US" sz="2800" b="0" i="1" smtClean="0">
                            <a:latin typeface="Cambria Math"/>
                          </a:rPr>
                        </m:ctrlPr>
                      </m:sSubPr>
                      <m:e>
                        <m:r>
                          <a:rPr lang="en-US" sz="2800" b="0" i="1" smtClean="0">
                            <a:latin typeface="Cambria Math"/>
                          </a:rPr>
                          <m:t>𝑝</m:t>
                        </m:r>
                      </m:e>
                      <m:sub>
                        <m:r>
                          <a:rPr lang="en-US" sz="2800" b="0" i="1" smtClean="0">
                            <a:latin typeface="Cambria Math"/>
                          </a:rPr>
                          <m:t>3</m:t>
                        </m:r>
                      </m:sub>
                    </m:sSub>
                  </m:oMath>
                </m:oMathPara>
              </a14:m>
              <a:endParaRPr lang="en-US" sz="2800"/>
            </a:p>
          </cdr:txBody>
        </cdr:sp>
      </mc:Choice>
      <mc:Fallback>
        <cdr:sp macro="" textlink="">
          <cdr:nvSpPr>
            <cdr:cNvPr id="4" name="TextBox 3"/>
            <cdr:cNvSpPr txBox="1"/>
          </cdr:nvSpPr>
          <cdr:spPr>
            <a:xfrm xmlns:a="http://schemas.openxmlformats.org/drawingml/2006/main">
              <a:off x="1905000" y="83820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2800" b="0" i="0" smtClean="0">
                  <a:latin typeface="Cambria Math"/>
                </a:rPr>
                <a:t>𝑝_3</a:t>
              </a:r>
              <a:endParaRPr lang="en-US" sz="2800"/>
            </a:p>
          </cdr:txBody>
        </cdr:sp>
      </mc:Fallback>
    </mc:AlternateContent>
  </cdr:relSizeAnchor>
</c:userShapes>
</file>

<file path=ppt/drawings/drawing2.xml><?xml version="1.0" encoding="utf-8"?>
<c:userShapes xmlns:c="http://schemas.openxmlformats.org/drawingml/2006/chart">
  <cdr:relSizeAnchor xmlns:cdr="http://schemas.openxmlformats.org/drawingml/2006/chartDrawing">
    <cdr:from>
      <cdr:x>0.4902</cdr:x>
      <cdr:y>0.48016</cdr:y>
    </cdr:from>
    <cdr:to>
      <cdr:x>0.66667</cdr:x>
      <cdr:y>0.59836</cdr:y>
    </cdr:to>
    <mc:AlternateContent xmlns:mc="http://schemas.openxmlformats.org/markup-compatibility/2006">
      <mc:Choice xmlns:a14="http://schemas.microsoft.com/office/drawing/2010/main" Requires="a14">
        <cdr:sp macro="" textlink="">
          <cdr:nvSpPr>
            <cdr:cNvPr id="2" name="TextBox 1"/>
            <cdr:cNvSpPr txBox="1"/>
          </cdr:nvSpPr>
          <cdr:spPr>
            <a:xfrm xmlns:a="http://schemas.openxmlformats.org/drawingml/2006/main">
              <a:off x="1905000" y="2286000"/>
              <a:ext cx="685813" cy="56274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14:m>
                <m:oMathPara xmlns:m="http://schemas.openxmlformats.org/officeDocument/2006/math">
                  <m:oMathParaPr>
                    <m:jc m:val="centerGroup"/>
                  </m:oMathParaPr>
                  <m:oMath xmlns:m="http://schemas.openxmlformats.org/officeDocument/2006/math">
                    <m:sSub>
                      <m:sSubPr>
                        <m:ctrlPr>
                          <a:rPr lang="en-US" sz="1600" b="0" i="1" smtClean="0">
                            <a:latin typeface="Cambria Math"/>
                          </a:rPr>
                        </m:ctrlPr>
                      </m:sSubPr>
                      <m:e>
                        <m:r>
                          <a:rPr lang="en-US" sz="1600" b="0" i="1" smtClean="0">
                            <a:latin typeface="Cambria Math"/>
                          </a:rPr>
                          <m:t>𝑝</m:t>
                        </m:r>
                      </m:e>
                      <m:sub>
                        <m:r>
                          <a:rPr lang="en-US" sz="1600" b="0" i="1" smtClean="0">
                            <a:latin typeface="Cambria Math"/>
                          </a:rPr>
                          <m:t>1</m:t>
                        </m:r>
                      </m:sub>
                    </m:sSub>
                  </m:oMath>
                </m:oMathPara>
              </a14:m>
              <a:endParaRPr lang="en-US" sz="1600" b="0" smtClean="0"/>
            </a:p>
            <a:p xmlns:a="http://schemas.openxmlformats.org/drawingml/2006/main">
              <a:endParaRPr lang="en-US" sz="1600"/>
            </a:p>
          </cdr:txBody>
        </cdr:sp>
      </mc:Choice>
      <mc:Fallback>
        <cdr:sp macro="" textlink="">
          <cdr:nvSpPr>
            <cdr:cNvPr id="2" name="TextBox 1"/>
            <cdr:cNvSpPr txBox="1"/>
          </cdr:nvSpPr>
          <cdr:spPr>
            <a:xfrm xmlns:a="http://schemas.openxmlformats.org/drawingml/2006/main">
              <a:off x="1905000" y="2286000"/>
              <a:ext cx="685813" cy="56274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b="0" i="0" smtClean="0">
                  <a:latin typeface="Cambria Math"/>
                </a:rPr>
                <a:t>𝑝_1</a:t>
              </a:r>
              <a:endParaRPr lang="en-US" sz="1600" b="0" smtClean="0"/>
            </a:p>
            <a:p xmlns:a="http://schemas.openxmlformats.org/drawingml/2006/main">
              <a:endParaRPr lang="en-US" sz="1600"/>
            </a:p>
          </cdr:txBody>
        </cdr:sp>
      </mc:Fallback>
    </mc:AlternateContent>
  </cdr:relSizeAnchor>
  <cdr:relSizeAnchor xmlns:cdr="http://schemas.openxmlformats.org/drawingml/2006/chartDrawing">
    <cdr:from>
      <cdr:x>0.19608</cdr:x>
      <cdr:y>0.4735</cdr:y>
    </cdr:from>
    <cdr:to>
      <cdr:x>0.33894</cdr:x>
      <cdr:y>0.69789</cdr:y>
    </cdr:to>
    <mc:AlternateContent xmlns:mc="http://schemas.openxmlformats.org/markup-compatibility/2006">
      <mc:Choice xmlns:a14="http://schemas.microsoft.com/office/drawing/2010/main" Requires="a14">
        <cdr:sp macro="" textlink="">
          <cdr:nvSpPr>
            <cdr:cNvPr id="3" name="TextBox 2"/>
            <cdr:cNvSpPr txBox="1"/>
          </cdr:nvSpPr>
          <cdr:spPr>
            <a:xfrm xmlns:a="http://schemas.openxmlformats.org/drawingml/2006/main">
              <a:off x="762000" y="2254290"/>
              <a:ext cx="555183" cy="1068301"/>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14:m>
                <m:oMathPara xmlns:m="http://schemas.openxmlformats.org/officeDocument/2006/math">
                  <m:oMathParaPr>
                    <m:jc m:val="centerGroup"/>
                  </m:oMathParaPr>
                  <m:oMath xmlns:m="http://schemas.openxmlformats.org/officeDocument/2006/math">
                    <m:sSub>
                      <m:sSubPr>
                        <m:ctrlPr>
                          <a:rPr lang="en-US" sz="1600" b="0" i="1" smtClean="0">
                            <a:latin typeface="Cambria Math"/>
                          </a:rPr>
                        </m:ctrlPr>
                      </m:sSubPr>
                      <m:e>
                        <m:r>
                          <a:rPr lang="en-US" sz="1600" b="0" i="1" smtClean="0">
                            <a:latin typeface="Cambria Math"/>
                          </a:rPr>
                          <m:t>𝑝</m:t>
                        </m:r>
                      </m:e>
                      <m:sub>
                        <m:r>
                          <a:rPr lang="en-US" sz="1600" b="0" i="1" smtClean="0">
                            <a:latin typeface="Cambria Math"/>
                          </a:rPr>
                          <m:t>2</m:t>
                        </m:r>
                      </m:sub>
                    </m:sSub>
                  </m:oMath>
                </m:oMathPara>
              </a14:m>
              <a:endParaRPr lang="en-US" sz="1600"/>
            </a:p>
          </cdr:txBody>
        </cdr:sp>
      </mc:Choice>
      <mc:Fallback>
        <cdr:sp macro="" textlink="">
          <cdr:nvSpPr>
            <cdr:cNvPr id="3" name="TextBox 2"/>
            <cdr:cNvSpPr txBox="1"/>
          </cdr:nvSpPr>
          <cdr:spPr>
            <a:xfrm xmlns:a="http://schemas.openxmlformats.org/drawingml/2006/main">
              <a:off x="762000" y="2254290"/>
              <a:ext cx="555183" cy="1068301"/>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b="0" i="0" smtClean="0">
                  <a:latin typeface="Cambria Math"/>
                </a:rPr>
                <a:t>𝑝_2</a:t>
              </a:r>
              <a:endParaRPr lang="en-US" sz="1600"/>
            </a:p>
          </cdr:txBody>
        </cdr:sp>
      </mc:Fallback>
    </mc:AlternateContent>
  </cdr:relSizeAnchor>
  <cdr:relSizeAnchor xmlns:cdr="http://schemas.openxmlformats.org/drawingml/2006/chartDrawing">
    <cdr:from>
      <cdr:x>0.29412</cdr:x>
      <cdr:y>0.35212</cdr:y>
    </cdr:from>
    <cdr:to>
      <cdr:x>0.44048</cdr:x>
      <cdr:y>0.43007</cdr:y>
    </cdr:to>
    <mc:AlternateContent xmlns:mc="http://schemas.openxmlformats.org/markup-compatibility/2006">
      <mc:Choice xmlns:a14="http://schemas.microsoft.com/office/drawing/2010/main" Requires="a14">
        <cdr:sp macro="" textlink="">
          <cdr:nvSpPr>
            <cdr:cNvPr id="4" name="TextBox 3"/>
            <cdr:cNvSpPr txBox="1"/>
          </cdr:nvSpPr>
          <cdr:spPr>
            <a:xfrm xmlns:a="http://schemas.openxmlformats.org/drawingml/2006/main">
              <a:off x="1143000" y="1676400"/>
              <a:ext cx="568793" cy="371126"/>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14:m>
                <m:oMathPara xmlns:m="http://schemas.openxmlformats.org/officeDocument/2006/math">
                  <m:oMathParaPr>
                    <m:jc m:val="centerGroup"/>
                  </m:oMathParaPr>
                  <m:oMath xmlns:m="http://schemas.openxmlformats.org/officeDocument/2006/math">
                    <m:sSub>
                      <m:sSubPr>
                        <m:ctrlPr>
                          <a:rPr lang="en-US" sz="1600" b="0" i="1" smtClean="0">
                            <a:latin typeface="Cambria Math"/>
                          </a:rPr>
                        </m:ctrlPr>
                      </m:sSubPr>
                      <m:e>
                        <m:r>
                          <a:rPr lang="en-US" sz="1600" b="0" i="1" smtClean="0">
                            <a:latin typeface="Cambria Math"/>
                          </a:rPr>
                          <m:t>𝑝</m:t>
                        </m:r>
                      </m:e>
                      <m:sub>
                        <m:r>
                          <a:rPr lang="en-US" sz="1600" b="0" i="1" smtClean="0">
                            <a:latin typeface="Cambria Math"/>
                          </a:rPr>
                          <m:t>3</m:t>
                        </m:r>
                      </m:sub>
                    </m:sSub>
                  </m:oMath>
                </m:oMathPara>
              </a14:m>
              <a:endParaRPr lang="en-US" sz="1600"/>
            </a:p>
          </cdr:txBody>
        </cdr:sp>
      </mc:Choice>
      <mc:Fallback>
        <cdr:sp macro="" textlink="">
          <cdr:nvSpPr>
            <cdr:cNvPr id="4" name="TextBox 3"/>
            <cdr:cNvSpPr txBox="1"/>
          </cdr:nvSpPr>
          <cdr:spPr>
            <a:xfrm xmlns:a="http://schemas.openxmlformats.org/drawingml/2006/main">
              <a:off x="1143000" y="1676400"/>
              <a:ext cx="568793" cy="371126"/>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b="0" i="0" smtClean="0">
                  <a:latin typeface="Cambria Math"/>
                </a:rPr>
                <a:t>𝑝_3</a:t>
              </a:r>
              <a:endParaRPr lang="en-US" sz="1600"/>
            </a:p>
          </cdr:txBody>
        </cdr:sp>
      </mc:Fallback>
    </mc:AlternateContent>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7" name="Rectangle 5"/>
          <p:cNvSpPr>
            <a:spLocks noChangeArrowheads="1"/>
          </p:cNvSpPr>
          <p:nvPr/>
        </p:nvSpPr>
        <p:spPr bwMode="auto">
          <a:xfrm>
            <a:off x="76200" y="8824913"/>
            <a:ext cx="6705600" cy="273050"/>
          </a:xfrm>
          <a:prstGeom prst="rect">
            <a:avLst/>
          </a:prstGeom>
          <a:noFill/>
          <a:ln w="12700">
            <a:noFill/>
            <a:miter lim="800000"/>
            <a:headEnd/>
            <a:tailEnd/>
          </a:ln>
          <a:effectLst/>
        </p:spPr>
        <p:txBody>
          <a:bodyPr wrap="none" anchor="ctr"/>
          <a:lstStyle/>
          <a:p>
            <a:pPr algn="ctr">
              <a:defRPr/>
            </a:pPr>
            <a:endParaRPr lang="en-US">
              <a:latin typeface="Arial" pitchFamily="34" charset="0"/>
              <a:cs typeface="+mn-cs"/>
            </a:endParaRPr>
          </a:p>
        </p:txBody>
      </p:sp>
      <p:sp>
        <p:nvSpPr>
          <p:cNvPr id="3079" name="Line 7"/>
          <p:cNvSpPr>
            <a:spLocks noChangeShapeType="1"/>
          </p:cNvSpPr>
          <p:nvPr/>
        </p:nvSpPr>
        <p:spPr bwMode="auto">
          <a:xfrm>
            <a:off x="828675" y="8763000"/>
            <a:ext cx="5622925" cy="0"/>
          </a:xfrm>
          <a:prstGeom prst="line">
            <a:avLst/>
          </a:prstGeom>
          <a:noFill/>
          <a:ln w="25400">
            <a:solidFill>
              <a:schemeClr val="tx1"/>
            </a:solidFill>
            <a:round/>
            <a:headEnd/>
            <a:tailEnd/>
          </a:ln>
          <a:effectLst/>
        </p:spPr>
        <p:txBody>
          <a:bodyPr wrap="none" anchor="ctr"/>
          <a:lstStyle/>
          <a:p>
            <a:pPr algn="ctr">
              <a:defRPr/>
            </a:pPr>
            <a:endParaRPr lang="en-US">
              <a:latin typeface="Arial" pitchFamily="34" charset="0"/>
              <a:cs typeface="+mn-cs"/>
            </a:endParaRPr>
          </a:p>
        </p:txBody>
      </p:sp>
      <p:sp>
        <p:nvSpPr>
          <p:cNvPr id="3080" name="Rectangle 8"/>
          <p:cNvSpPr>
            <a:spLocks noChangeArrowheads="1"/>
          </p:cNvSpPr>
          <p:nvPr/>
        </p:nvSpPr>
        <p:spPr bwMode="auto">
          <a:xfrm>
            <a:off x="71438" y="8818563"/>
            <a:ext cx="6715125" cy="241300"/>
          </a:xfrm>
          <a:prstGeom prst="rect">
            <a:avLst/>
          </a:prstGeom>
          <a:noFill/>
          <a:ln w="12700">
            <a:noFill/>
            <a:miter lim="800000"/>
            <a:headEnd/>
            <a:tailEnd/>
          </a:ln>
          <a:effectLst/>
        </p:spPr>
        <p:txBody>
          <a:bodyPr lIns="90488" tIns="44450" rIns="90488" bIns="44450">
            <a:spAutoFit/>
          </a:bodyPr>
          <a:lstStyle/>
          <a:p>
            <a:pPr eaLnBrk="0" hangingPunct="0">
              <a:tabLst>
                <a:tab pos="285750" algn="l"/>
                <a:tab pos="6457950" algn="r"/>
              </a:tabLst>
              <a:defRPr/>
            </a:pPr>
            <a:r>
              <a:rPr lang="en-US" sz="1000" dirty="0">
                <a:latin typeface="Arial" pitchFamily="34" charset="0"/>
                <a:cs typeface="+mn-cs"/>
              </a:rPr>
              <a:t>Basic Business Statistics:, 10/e	© 2006 Prentice Hall, Inc.</a:t>
            </a:r>
          </a:p>
        </p:txBody>
      </p:sp>
      <p:sp>
        <p:nvSpPr>
          <p:cNvPr id="3081" name="Rectangle 9"/>
          <p:cNvSpPr>
            <a:spLocks noChangeArrowheads="1"/>
          </p:cNvSpPr>
          <p:nvPr/>
        </p:nvSpPr>
        <p:spPr bwMode="auto">
          <a:xfrm>
            <a:off x="71438" y="55563"/>
            <a:ext cx="6715125" cy="273050"/>
          </a:xfrm>
          <a:prstGeom prst="rect">
            <a:avLst/>
          </a:prstGeom>
          <a:noFill/>
          <a:ln w="12700">
            <a:noFill/>
            <a:miter lim="800000"/>
            <a:headEnd/>
            <a:tailEnd/>
          </a:ln>
          <a:effectLst/>
        </p:spPr>
        <p:txBody>
          <a:bodyPr lIns="90488" tIns="44450" rIns="90488" bIns="44450">
            <a:spAutoFit/>
          </a:bodyPr>
          <a:lstStyle/>
          <a:p>
            <a:pPr eaLnBrk="0" hangingPunct="0">
              <a:tabLst>
                <a:tab pos="285750" algn="l"/>
                <a:tab pos="3257550" algn="ctr"/>
                <a:tab pos="6457950" algn="r"/>
              </a:tabLst>
              <a:defRPr/>
            </a:pPr>
            <a:r>
              <a:rPr lang="en-US" sz="1200">
                <a:latin typeface="Arial" pitchFamily="34" charset="0"/>
                <a:cs typeface="+mn-cs"/>
              </a:rPr>
              <a:t>	Chapter 1		 1-</a:t>
            </a:r>
            <a:fld id="{25006161-E7C1-41BA-9A94-9564703FC8F3}" type="slidenum">
              <a:rPr lang="en-US" sz="1200">
                <a:latin typeface="Arial" pitchFamily="34" charset="0"/>
                <a:cs typeface="+mn-cs"/>
              </a:rPr>
              <a:pPr eaLnBrk="0" hangingPunct="0">
                <a:tabLst>
                  <a:tab pos="285750" algn="l"/>
                  <a:tab pos="3257550" algn="ctr"/>
                  <a:tab pos="6457950" algn="r"/>
                </a:tabLst>
                <a:defRPr/>
              </a:pPr>
              <a:t>‹#›</a:t>
            </a:fld>
            <a:endParaRPr lang="en-US" sz="1200">
              <a:latin typeface="Arial" pitchFamily="34" charset="0"/>
              <a:cs typeface="+mn-cs"/>
            </a:endParaRPr>
          </a:p>
        </p:txBody>
      </p:sp>
    </p:spTree>
    <p:extLst>
      <p:ext uri="{BB962C8B-B14F-4D97-AF65-F5344CB8AC3E}">
        <p14:creationId xmlns:p14="http://schemas.microsoft.com/office/powerpoint/2010/main" val="1180103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3581400"/>
            <a:ext cx="5029200" cy="4876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363" name="Rectangle 3"/>
          <p:cNvSpPr>
            <a:spLocks noGrp="1" noRot="1" noChangeAspect="1" noChangeArrowheads="1" noTextEdit="1"/>
          </p:cNvSpPr>
          <p:nvPr>
            <p:ph type="sldImg" idx="2"/>
          </p:nvPr>
        </p:nvSpPr>
        <p:spPr bwMode="auto">
          <a:xfrm>
            <a:off x="1371600" y="533400"/>
            <a:ext cx="4191000" cy="2971800"/>
          </a:xfrm>
          <a:prstGeom prst="rect">
            <a:avLst/>
          </a:prstGeom>
          <a:noFill/>
          <a:ln w="12700">
            <a:solidFill>
              <a:schemeClr val="tx1"/>
            </a:solidFill>
            <a:miter lim="800000"/>
            <a:headEnd/>
            <a:tailEnd/>
          </a:ln>
        </p:spPr>
      </p:sp>
      <p:sp>
        <p:nvSpPr>
          <p:cNvPr id="2052" name="Line 4"/>
          <p:cNvSpPr>
            <a:spLocks noChangeShapeType="1"/>
          </p:cNvSpPr>
          <p:nvPr/>
        </p:nvSpPr>
        <p:spPr bwMode="auto">
          <a:xfrm>
            <a:off x="1120775" y="35814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53" name="Line 5"/>
          <p:cNvSpPr>
            <a:spLocks noChangeShapeType="1"/>
          </p:cNvSpPr>
          <p:nvPr/>
        </p:nvSpPr>
        <p:spPr bwMode="auto">
          <a:xfrm>
            <a:off x="1120775" y="38862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54" name="Line 6"/>
          <p:cNvSpPr>
            <a:spLocks noChangeShapeType="1"/>
          </p:cNvSpPr>
          <p:nvPr/>
        </p:nvSpPr>
        <p:spPr bwMode="auto">
          <a:xfrm>
            <a:off x="1120775" y="41910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55" name="Line 7"/>
          <p:cNvSpPr>
            <a:spLocks noChangeShapeType="1"/>
          </p:cNvSpPr>
          <p:nvPr/>
        </p:nvSpPr>
        <p:spPr bwMode="auto">
          <a:xfrm>
            <a:off x="1120775" y="44958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56" name="Line 8"/>
          <p:cNvSpPr>
            <a:spLocks noChangeShapeType="1"/>
          </p:cNvSpPr>
          <p:nvPr/>
        </p:nvSpPr>
        <p:spPr bwMode="auto">
          <a:xfrm>
            <a:off x="1120775" y="48006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57" name="Line 9"/>
          <p:cNvSpPr>
            <a:spLocks noChangeShapeType="1"/>
          </p:cNvSpPr>
          <p:nvPr/>
        </p:nvSpPr>
        <p:spPr bwMode="auto">
          <a:xfrm>
            <a:off x="1120775" y="51054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58" name="Line 10"/>
          <p:cNvSpPr>
            <a:spLocks noChangeShapeType="1"/>
          </p:cNvSpPr>
          <p:nvPr/>
        </p:nvSpPr>
        <p:spPr bwMode="auto">
          <a:xfrm>
            <a:off x="1120775" y="51054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59" name="Line 11"/>
          <p:cNvSpPr>
            <a:spLocks noChangeShapeType="1"/>
          </p:cNvSpPr>
          <p:nvPr/>
        </p:nvSpPr>
        <p:spPr bwMode="auto">
          <a:xfrm>
            <a:off x="1120775" y="54102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60" name="Line 12"/>
          <p:cNvSpPr>
            <a:spLocks noChangeShapeType="1"/>
          </p:cNvSpPr>
          <p:nvPr/>
        </p:nvSpPr>
        <p:spPr bwMode="auto">
          <a:xfrm>
            <a:off x="1120775" y="57150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61" name="Line 13"/>
          <p:cNvSpPr>
            <a:spLocks noChangeShapeType="1"/>
          </p:cNvSpPr>
          <p:nvPr/>
        </p:nvSpPr>
        <p:spPr bwMode="auto">
          <a:xfrm>
            <a:off x="1120775" y="60198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62" name="Line 14"/>
          <p:cNvSpPr>
            <a:spLocks noChangeShapeType="1"/>
          </p:cNvSpPr>
          <p:nvPr/>
        </p:nvSpPr>
        <p:spPr bwMode="auto">
          <a:xfrm>
            <a:off x="1120775" y="63246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63" name="Line 15"/>
          <p:cNvSpPr>
            <a:spLocks noChangeShapeType="1"/>
          </p:cNvSpPr>
          <p:nvPr/>
        </p:nvSpPr>
        <p:spPr bwMode="auto">
          <a:xfrm>
            <a:off x="1120775" y="66294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64" name="Line 16"/>
          <p:cNvSpPr>
            <a:spLocks noChangeShapeType="1"/>
          </p:cNvSpPr>
          <p:nvPr/>
        </p:nvSpPr>
        <p:spPr bwMode="auto">
          <a:xfrm>
            <a:off x="1120775" y="69342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65" name="Line 17"/>
          <p:cNvSpPr>
            <a:spLocks noChangeShapeType="1"/>
          </p:cNvSpPr>
          <p:nvPr/>
        </p:nvSpPr>
        <p:spPr bwMode="auto">
          <a:xfrm>
            <a:off x="1120775" y="72390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66" name="Line 18"/>
          <p:cNvSpPr>
            <a:spLocks noChangeShapeType="1"/>
          </p:cNvSpPr>
          <p:nvPr/>
        </p:nvSpPr>
        <p:spPr bwMode="auto">
          <a:xfrm>
            <a:off x="1120775" y="75438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67" name="Line 19"/>
          <p:cNvSpPr>
            <a:spLocks noChangeShapeType="1"/>
          </p:cNvSpPr>
          <p:nvPr/>
        </p:nvSpPr>
        <p:spPr bwMode="auto">
          <a:xfrm>
            <a:off x="1120775" y="78486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68" name="Line 20"/>
          <p:cNvSpPr>
            <a:spLocks noChangeShapeType="1"/>
          </p:cNvSpPr>
          <p:nvPr/>
        </p:nvSpPr>
        <p:spPr bwMode="auto">
          <a:xfrm>
            <a:off x="1120775" y="81534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69" name="Line 21"/>
          <p:cNvSpPr>
            <a:spLocks noChangeShapeType="1"/>
          </p:cNvSpPr>
          <p:nvPr/>
        </p:nvSpPr>
        <p:spPr bwMode="auto">
          <a:xfrm>
            <a:off x="1120775" y="8458200"/>
            <a:ext cx="4657725" cy="0"/>
          </a:xfrm>
          <a:prstGeom prst="line">
            <a:avLst/>
          </a:prstGeom>
          <a:noFill/>
          <a:ln w="12700">
            <a:solidFill>
              <a:schemeClr val="folHlink"/>
            </a:solidFill>
            <a:round/>
            <a:headEnd/>
            <a:tailEnd/>
          </a:ln>
          <a:effectLst/>
        </p:spPr>
        <p:txBody>
          <a:bodyPr wrap="none" anchor="ctr"/>
          <a:lstStyle/>
          <a:p>
            <a:pPr algn="ctr">
              <a:defRPr/>
            </a:pPr>
            <a:endParaRPr lang="en-US">
              <a:latin typeface="Arial" pitchFamily="34" charset="0"/>
              <a:cs typeface="+mn-cs"/>
            </a:endParaRPr>
          </a:p>
        </p:txBody>
      </p:sp>
      <p:sp>
        <p:nvSpPr>
          <p:cNvPr id="2072" name="Line 24"/>
          <p:cNvSpPr>
            <a:spLocks noChangeShapeType="1"/>
          </p:cNvSpPr>
          <p:nvPr/>
        </p:nvSpPr>
        <p:spPr bwMode="auto">
          <a:xfrm>
            <a:off x="523875" y="8763000"/>
            <a:ext cx="5851525" cy="0"/>
          </a:xfrm>
          <a:prstGeom prst="line">
            <a:avLst/>
          </a:prstGeom>
          <a:noFill/>
          <a:ln w="25400">
            <a:solidFill>
              <a:schemeClr val="tx1"/>
            </a:solidFill>
            <a:round/>
            <a:headEnd/>
            <a:tailEnd/>
          </a:ln>
          <a:effectLst/>
        </p:spPr>
        <p:txBody>
          <a:bodyPr wrap="none" anchor="ctr"/>
          <a:lstStyle/>
          <a:p>
            <a:pPr algn="ctr">
              <a:defRPr/>
            </a:pPr>
            <a:endParaRPr lang="en-US">
              <a:latin typeface="Arial" pitchFamily="34" charset="0"/>
              <a:cs typeface="+mn-cs"/>
            </a:endParaRPr>
          </a:p>
        </p:txBody>
      </p:sp>
      <p:sp>
        <p:nvSpPr>
          <p:cNvPr id="2073" name="Rectangle 25"/>
          <p:cNvSpPr>
            <a:spLocks noChangeArrowheads="1"/>
          </p:cNvSpPr>
          <p:nvPr/>
        </p:nvSpPr>
        <p:spPr bwMode="auto">
          <a:xfrm>
            <a:off x="77788" y="61913"/>
            <a:ext cx="6702425" cy="273050"/>
          </a:xfrm>
          <a:prstGeom prst="rect">
            <a:avLst/>
          </a:prstGeom>
          <a:noFill/>
          <a:ln w="12700">
            <a:noFill/>
            <a:miter lim="800000"/>
            <a:headEnd/>
            <a:tailEnd/>
          </a:ln>
          <a:effectLst/>
        </p:spPr>
        <p:txBody>
          <a:bodyPr lIns="90488" tIns="44450" rIns="90488" bIns="44450">
            <a:spAutoFit/>
          </a:bodyPr>
          <a:lstStyle/>
          <a:p>
            <a:pPr eaLnBrk="0" hangingPunct="0">
              <a:tabLst>
                <a:tab pos="285750" algn="l"/>
                <a:tab pos="3257550" algn="ctr"/>
                <a:tab pos="6457950" algn="r"/>
              </a:tabLst>
              <a:defRPr/>
            </a:pPr>
            <a:r>
              <a:rPr lang="en-US" sz="1200">
                <a:latin typeface="Arial" pitchFamily="34" charset="0"/>
                <a:cs typeface="+mn-cs"/>
              </a:rPr>
              <a:t>	Chapter 1		1-</a:t>
            </a:r>
            <a:fld id="{DE37599C-A8EF-4244-9776-77220BBAA149}" type="slidenum">
              <a:rPr lang="en-US" sz="1200">
                <a:latin typeface="Arial" pitchFamily="34" charset="0"/>
                <a:cs typeface="+mn-cs"/>
              </a:rPr>
              <a:pPr eaLnBrk="0" hangingPunct="0">
                <a:tabLst>
                  <a:tab pos="285750" algn="l"/>
                  <a:tab pos="3257550" algn="ctr"/>
                  <a:tab pos="6457950" algn="r"/>
                </a:tabLst>
                <a:defRPr/>
              </a:pPr>
              <a:t>‹#›</a:t>
            </a:fld>
            <a:endParaRPr lang="en-US" sz="1200">
              <a:latin typeface="Arial" pitchFamily="34" charset="0"/>
              <a:cs typeface="+mn-cs"/>
            </a:endParaRPr>
          </a:p>
        </p:txBody>
      </p:sp>
      <p:sp>
        <p:nvSpPr>
          <p:cNvPr id="2074" name="Rectangle 26"/>
          <p:cNvSpPr>
            <a:spLocks noChangeArrowheads="1"/>
          </p:cNvSpPr>
          <p:nvPr/>
        </p:nvSpPr>
        <p:spPr bwMode="auto">
          <a:xfrm>
            <a:off x="71438" y="8818563"/>
            <a:ext cx="6715125" cy="241300"/>
          </a:xfrm>
          <a:prstGeom prst="rect">
            <a:avLst/>
          </a:prstGeom>
          <a:noFill/>
          <a:ln w="12700">
            <a:noFill/>
            <a:miter lim="800000"/>
            <a:headEnd/>
            <a:tailEnd/>
          </a:ln>
          <a:effectLst/>
        </p:spPr>
        <p:txBody>
          <a:bodyPr lIns="90488" tIns="44450" rIns="90488" bIns="44450">
            <a:spAutoFit/>
          </a:bodyPr>
          <a:lstStyle/>
          <a:p>
            <a:pPr eaLnBrk="0" hangingPunct="0">
              <a:tabLst>
                <a:tab pos="285750" algn="l"/>
                <a:tab pos="6457950" algn="r"/>
              </a:tabLst>
              <a:defRPr/>
            </a:pPr>
            <a:r>
              <a:rPr lang="en-US" sz="1000" dirty="0">
                <a:latin typeface="Arial" pitchFamily="34" charset="0"/>
                <a:cs typeface="+mn-cs"/>
              </a:rPr>
              <a:t>Basic Business Statistics:, 10/e	© 2006 Prentice Hall, Inc.</a:t>
            </a:r>
          </a:p>
        </p:txBody>
      </p:sp>
    </p:spTree>
    <p:extLst>
      <p:ext uri="{BB962C8B-B14F-4D97-AF65-F5344CB8AC3E}">
        <p14:creationId xmlns:p14="http://schemas.microsoft.com/office/powerpoint/2010/main" val="1691009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4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4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4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4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85900" y="533400"/>
            <a:ext cx="3962400" cy="29718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2EC7AC2C-094C-476B-B1D6-E3FB0E1733E0}" type="slidenum">
              <a:rPr lang="en-US" smtClean="0"/>
              <a:pPr/>
              <a:t>2</a:t>
            </a:fld>
            <a:endParaRPr lang="en-US"/>
          </a:p>
        </p:txBody>
      </p:sp>
    </p:spTree>
    <p:extLst>
      <p:ext uri="{BB962C8B-B14F-4D97-AF65-F5344CB8AC3E}">
        <p14:creationId xmlns:p14="http://schemas.microsoft.com/office/powerpoint/2010/main" val="2295741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85900" y="533400"/>
            <a:ext cx="3962400" cy="29718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B354AE8-1BD8-43F8-A125-29D810206449}" type="slidenum">
              <a:rPr lang="en-US" smtClean="0"/>
              <a:t>14</a:t>
            </a:fld>
            <a:endParaRPr lang="en-US"/>
          </a:p>
        </p:txBody>
      </p:sp>
    </p:spTree>
    <p:extLst>
      <p:ext uri="{BB962C8B-B14F-4D97-AF65-F5344CB8AC3E}">
        <p14:creationId xmlns:p14="http://schemas.microsoft.com/office/powerpoint/2010/main" val="2826652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64"/>
          <p:cNvGrpSpPr>
            <a:grpSpLocks/>
          </p:cNvGrpSpPr>
          <p:nvPr userDrawn="1"/>
        </p:nvGrpSpPr>
        <p:grpSpPr bwMode="auto">
          <a:xfrm>
            <a:off x="134938" y="2438400"/>
            <a:ext cx="9009062" cy="1181100"/>
            <a:chOff x="0" y="1536"/>
            <a:chExt cx="5675" cy="744"/>
          </a:xfrm>
        </p:grpSpPr>
        <p:grpSp>
          <p:nvGrpSpPr>
            <p:cNvPr id="5" name="Group 1065"/>
            <p:cNvGrpSpPr>
              <a:grpSpLocks/>
            </p:cNvGrpSpPr>
            <p:nvPr userDrawn="1"/>
          </p:nvGrpSpPr>
          <p:grpSpPr bwMode="auto">
            <a:xfrm>
              <a:off x="185" y="1604"/>
              <a:ext cx="449" cy="297"/>
              <a:chOff x="720" y="336"/>
              <a:chExt cx="624" cy="432"/>
            </a:xfrm>
          </p:grpSpPr>
          <p:sp>
            <p:nvSpPr>
              <p:cNvPr id="12" name="Rectangle 1066"/>
              <p:cNvSpPr>
                <a:spLocks noChangeArrowheads="1"/>
              </p:cNvSpPr>
              <p:nvPr userDrawn="1"/>
            </p:nvSpPr>
            <p:spPr bwMode="auto">
              <a:xfrm>
                <a:off x="720" y="336"/>
                <a:ext cx="384" cy="432"/>
              </a:xfrm>
              <a:prstGeom prst="rect">
                <a:avLst/>
              </a:prstGeom>
              <a:solidFill>
                <a:srgbClr val="FF0000"/>
              </a:solidFill>
              <a:ln w="9525">
                <a:noFill/>
                <a:miter lim="800000"/>
                <a:headEnd/>
                <a:tailEnd/>
              </a:ln>
              <a:effectLst/>
            </p:spPr>
            <p:txBody>
              <a:bodyPr wrap="none" anchor="ctr"/>
              <a:lstStyle/>
              <a:p>
                <a:pPr algn="ctr">
                  <a:defRPr/>
                </a:pPr>
                <a:endParaRPr lang="en-US">
                  <a:latin typeface="Arial" pitchFamily="34" charset="0"/>
                  <a:cs typeface="+mn-cs"/>
                </a:endParaRPr>
              </a:p>
            </p:txBody>
          </p:sp>
          <p:sp>
            <p:nvSpPr>
              <p:cNvPr id="13" name="Rectangle 1067"/>
              <p:cNvSpPr>
                <a:spLocks noChangeArrowheads="1"/>
              </p:cNvSpPr>
              <p:nvPr userDrawn="1"/>
            </p:nvSpPr>
            <p:spPr bwMode="auto">
              <a:xfrm>
                <a:off x="1056" y="336"/>
                <a:ext cx="288" cy="432"/>
              </a:xfrm>
              <a:prstGeom prst="rect">
                <a:avLst/>
              </a:prstGeom>
              <a:gradFill rotWithShape="1">
                <a:gsLst>
                  <a:gs pos="0">
                    <a:srgbClr val="FF0000"/>
                  </a:gs>
                  <a:gs pos="100000">
                    <a:srgbClr val="FFFFFF"/>
                  </a:gs>
                </a:gsLst>
                <a:lin ang="0" scaled="1"/>
              </a:gradFill>
              <a:ln w="9525">
                <a:noFill/>
                <a:miter lim="800000"/>
                <a:headEnd/>
                <a:tailEnd/>
              </a:ln>
              <a:effectLst/>
            </p:spPr>
            <p:txBody>
              <a:bodyPr wrap="none" anchor="ctr"/>
              <a:lstStyle/>
              <a:p>
                <a:pPr algn="ctr">
                  <a:defRPr/>
                </a:pPr>
                <a:endParaRPr lang="en-US">
                  <a:latin typeface="Arial" pitchFamily="34" charset="0"/>
                  <a:cs typeface="+mn-cs"/>
                </a:endParaRPr>
              </a:p>
            </p:txBody>
          </p:sp>
        </p:grpSp>
        <p:sp>
          <p:nvSpPr>
            <p:cNvPr id="6" name="Rectangle 1068"/>
            <p:cNvSpPr>
              <a:spLocks noChangeArrowheads="1"/>
            </p:cNvSpPr>
            <p:nvPr userDrawn="1"/>
          </p:nvSpPr>
          <p:spPr bwMode="auto">
            <a:xfrm>
              <a:off x="432" y="1868"/>
              <a:ext cx="294" cy="298"/>
            </a:xfrm>
            <a:prstGeom prst="rect">
              <a:avLst/>
            </a:prstGeom>
            <a:gradFill rotWithShape="1">
              <a:gsLst>
                <a:gs pos="0">
                  <a:srgbClr val="339966"/>
                </a:gs>
                <a:gs pos="100000">
                  <a:schemeClr val="bg1"/>
                </a:gs>
              </a:gsLst>
              <a:lin ang="2700000" scaled="1"/>
            </a:gradFill>
            <a:ln w="9525">
              <a:noFill/>
              <a:miter lim="800000"/>
              <a:headEnd/>
              <a:tailEnd/>
            </a:ln>
            <a:effectLst/>
          </p:spPr>
          <p:txBody>
            <a:bodyPr wrap="none" anchor="ctr"/>
            <a:lstStyle/>
            <a:p>
              <a:pPr algn="ctr">
                <a:defRPr/>
              </a:pPr>
              <a:endParaRPr lang="en-US">
                <a:latin typeface="Arial" pitchFamily="34" charset="0"/>
                <a:cs typeface="+mn-cs"/>
              </a:endParaRPr>
            </a:p>
          </p:txBody>
        </p:sp>
        <p:sp>
          <p:nvSpPr>
            <p:cNvPr id="7" name="Rectangle 1069"/>
            <p:cNvSpPr>
              <a:spLocks noChangeArrowheads="1"/>
            </p:cNvSpPr>
            <p:nvPr userDrawn="1"/>
          </p:nvSpPr>
          <p:spPr bwMode="auto">
            <a:xfrm>
              <a:off x="245" y="1868"/>
              <a:ext cx="187" cy="298"/>
            </a:xfrm>
            <a:prstGeom prst="rect">
              <a:avLst/>
            </a:prstGeom>
            <a:solidFill>
              <a:srgbClr val="339966"/>
            </a:solidFill>
            <a:ln w="9525">
              <a:noFill/>
              <a:miter lim="800000"/>
              <a:headEnd/>
              <a:tailEnd/>
            </a:ln>
            <a:effectLst/>
          </p:spPr>
          <p:txBody>
            <a:bodyPr wrap="none" anchor="ctr"/>
            <a:lstStyle/>
            <a:p>
              <a:pPr algn="ctr">
                <a:defRPr/>
              </a:pPr>
              <a:endParaRPr lang="en-US">
                <a:latin typeface="Arial" pitchFamily="34" charset="0"/>
                <a:cs typeface="+mn-cs"/>
              </a:endParaRPr>
            </a:p>
          </p:txBody>
        </p:sp>
        <p:sp>
          <p:nvSpPr>
            <p:cNvPr id="8" name="Rectangle 1070"/>
            <p:cNvSpPr>
              <a:spLocks noChangeArrowheads="1"/>
            </p:cNvSpPr>
            <p:nvPr userDrawn="1"/>
          </p:nvSpPr>
          <p:spPr bwMode="auto">
            <a:xfrm>
              <a:off x="144" y="2016"/>
              <a:ext cx="353" cy="264"/>
            </a:xfrm>
            <a:prstGeom prst="rect">
              <a:avLst/>
            </a:prstGeom>
            <a:gradFill rotWithShape="1">
              <a:gsLst>
                <a:gs pos="0">
                  <a:srgbClr val="FFFF00"/>
                </a:gs>
                <a:gs pos="100000">
                  <a:srgbClr val="FFFFCC"/>
                </a:gs>
              </a:gsLst>
              <a:lin ang="5400000" scaled="1"/>
            </a:gradFill>
            <a:ln w="9525">
              <a:noFill/>
              <a:miter lim="800000"/>
              <a:headEnd/>
              <a:tailEnd/>
            </a:ln>
            <a:effectLst/>
          </p:spPr>
          <p:txBody>
            <a:bodyPr wrap="none" anchor="ctr"/>
            <a:lstStyle/>
            <a:p>
              <a:pPr algn="ctr">
                <a:defRPr/>
              </a:pPr>
              <a:endParaRPr lang="en-US">
                <a:latin typeface="Arial" pitchFamily="34" charset="0"/>
                <a:cs typeface="+mn-cs"/>
              </a:endParaRPr>
            </a:p>
          </p:txBody>
        </p:sp>
        <p:sp>
          <p:nvSpPr>
            <p:cNvPr id="9" name="Rectangle 1071"/>
            <p:cNvSpPr>
              <a:spLocks noChangeArrowheads="1"/>
            </p:cNvSpPr>
            <p:nvPr userDrawn="1"/>
          </p:nvSpPr>
          <p:spPr bwMode="auto">
            <a:xfrm>
              <a:off x="0" y="1823"/>
              <a:ext cx="353" cy="264"/>
            </a:xfrm>
            <a:prstGeom prst="rect">
              <a:avLst/>
            </a:prstGeom>
            <a:gradFill rotWithShape="1">
              <a:gsLst>
                <a:gs pos="0">
                  <a:schemeClr val="bg1"/>
                </a:gs>
                <a:gs pos="100000">
                  <a:srgbClr val="0000FF"/>
                </a:gs>
              </a:gsLst>
              <a:lin ang="18900000" scaled="1"/>
            </a:gradFill>
            <a:ln w="9525">
              <a:noFill/>
              <a:miter lim="800000"/>
              <a:headEnd/>
              <a:tailEnd/>
            </a:ln>
            <a:effectLst/>
          </p:spPr>
          <p:txBody>
            <a:bodyPr wrap="none" anchor="ctr"/>
            <a:lstStyle/>
            <a:p>
              <a:pPr algn="ctr">
                <a:defRPr/>
              </a:pPr>
              <a:endParaRPr lang="en-US">
                <a:latin typeface="Arial" pitchFamily="34" charset="0"/>
                <a:cs typeface="+mn-cs"/>
              </a:endParaRPr>
            </a:p>
          </p:txBody>
        </p:sp>
        <p:sp>
          <p:nvSpPr>
            <p:cNvPr id="10" name="Rectangle 1072"/>
            <p:cNvSpPr>
              <a:spLocks noChangeArrowheads="1"/>
            </p:cNvSpPr>
            <p:nvPr userDrawn="1"/>
          </p:nvSpPr>
          <p:spPr bwMode="auto">
            <a:xfrm>
              <a:off x="400" y="1536"/>
              <a:ext cx="20" cy="660"/>
            </a:xfrm>
            <a:prstGeom prst="rect">
              <a:avLst/>
            </a:prstGeom>
            <a:solidFill>
              <a:schemeClr val="bg2"/>
            </a:solidFill>
            <a:ln w="9525">
              <a:noFill/>
              <a:miter lim="800000"/>
              <a:headEnd/>
              <a:tailEnd/>
            </a:ln>
            <a:effectLst/>
          </p:spPr>
          <p:txBody>
            <a:bodyPr wrap="none" anchor="ctr"/>
            <a:lstStyle/>
            <a:p>
              <a:pPr algn="ctr">
                <a:defRPr/>
              </a:pPr>
              <a:endParaRPr lang="en-US">
                <a:latin typeface="Arial" pitchFamily="34" charset="0"/>
                <a:cs typeface="+mn-cs"/>
              </a:endParaRPr>
            </a:p>
          </p:txBody>
        </p:sp>
        <p:sp>
          <p:nvSpPr>
            <p:cNvPr id="11" name="Rectangle 1073"/>
            <p:cNvSpPr>
              <a:spLocks noChangeArrowheads="1"/>
            </p:cNvSpPr>
            <p:nvPr userDrawn="1"/>
          </p:nvSpPr>
          <p:spPr bwMode="auto">
            <a:xfrm flipV="1">
              <a:off x="199" y="2052"/>
              <a:ext cx="5476" cy="34"/>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lang="en-US">
                <a:latin typeface="Arial" pitchFamily="34" charset="0"/>
                <a:cs typeface="+mn-cs"/>
              </a:endParaRPr>
            </a:p>
          </p:txBody>
        </p:sp>
      </p:grpSp>
      <p:sp>
        <p:nvSpPr>
          <p:cNvPr id="93196" name="Rectangle 1036"/>
          <p:cNvSpPr>
            <a:spLocks noGrp="1" noChangeArrowheads="1"/>
          </p:cNvSpPr>
          <p:nvPr>
            <p:ph type="ctrTitle"/>
          </p:nvPr>
        </p:nvSpPr>
        <p:spPr>
          <a:xfrm>
            <a:off x="990600" y="1833563"/>
            <a:ext cx="7772400" cy="1143000"/>
          </a:xfrm>
        </p:spPr>
        <p:txBody>
          <a:bodyPr/>
          <a:lstStyle>
            <a:lvl1pPr>
              <a:defRPr/>
            </a:lvl1pPr>
          </a:lstStyle>
          <a:p>
            <a:r>
              <a:rPr lang="en-US"/>
              <a:t>Click to edit Master title style</a:t>
            </a:r>
          </a:p>
        </p:txBody>
      </p:sp>
      <p:sp>
        <p:nvSpPr>
          <p:cNvPr id="93197" name="Rectangle 1037"/>
          <p:cNvSpPr>
            <a:spLocks noGrp="1" noChangeArrowheads="1"/>
          </p:cNvSpPr>
          <p:nvPr>
            <p:ph type="subTitle" idx="1"/>
          </p:nvPr>
        </p:nvSpPr>
        <p:spPr>
          <a:xfrm>
            <a:off x="1371600" y="3881438"/>
            <a:ext cx="6400800" cy="1762125"/>
          </a:xfrm>
        </p:spPr>
        <p:txBody>
          <a:bodyPr/>
          <a:lstStyle>
            <a:lvl1pPr marL="0" indent="0" algn="ctr">
              <a:buFont typeface="Wingdings" pitchFamily="2" charset="2"/>
              <a:buNone/>
              <a:defRPr/>
            </a:lvl1pPr>
          </a:lstStyle>
          <a:p>
            <a:r>
              <a:rPr lang="en-US"/>
              <a:t>Click to edit Master subtitle style</a:t>
            </a:r>
          </a:p>
        </p:txBody>
      </p:sp>
      <p:sp>
        <p:nvSpPr>
          <p:cNvPr id="14" name="Rectangle 1075"/>
          <p:cNvSpPr>
            <a:spLocks noGrp="1" noChangeArrowheads="1"/>
          </p:cNvSpPr>
          <p:nvPr>
            <p:ph type="sldNum" sz="quarter" idx="10"/>
          </p:nvPr>
        </p:nvSpPr>
        <p:spPr/>
        <p:txBody>
          <a:bodyPr/>
          <a:lstStyle>
            <a:lvl1pPr>
              <a:defRPr/>
            </a:lvl1pPr>
          </a:lstStyle>
          <a:p>
            <a:pPr>
              <a:defRPr/>
            </a:pPr>
            <a:r>
              <a:rPr lang="en-US"/>
              <a:t>Chap 1-</a:t>
            </a:r>
            <a:fld id="{713625CD-EF2A-41FE-8FBE-795D3232A319}" type="slidenum">
              <a:rPr lang="en-US"/>
              <a:pPr>
                <a:defRPr/>
              </a:pPr>
              <a:t>‹#›</a:t>
            </a:fld>
            <a:endParaRPr lang="en-US"/>
          </a:p>
        </p:txBody>
      </p:sp>
      <p:sp>
        <p:nvSpPr>
          <p:cNvPr id="15" name="Footer Placeholder 17"/>
          <p:cNvSpPr>
            <a:spLocks noGrp="1" noChangeArrowheads="1"/>
          </p:cNvSpPr>
          <p:nvPr>
            <p:ph type="ftr" sz="quarter" idx="11"/>
          </p:nvPr>
        </p:nvSpPr>
        <p:spPr/>
        <p:txBody>
          <a:bodyPr/>
          <a:lstStyle>
            <a:lvl1pPr>
              <a:defRPr/>
            </a:lvl1pPr>
          </a:lstStyle>
          <a:p>
            <a:pPr>
              <a:defRPr/>
            </a:pPr>
            <a:r>
              <a:rPr lang="en-US"/>
              <a:t>Copyright ©2013 Pearson Education, Inc. publishing as Prentice Hall </a:t>
            </a:r>
          </a:p>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sldNum" sz="quarter" idx="10"/>
          </p:nvPr>
        </p:nvSpPr>
        <p:spPr>
          <a:ln/>
        </p:spPr>
        <p:txBody>
          <a:bodyPr/>
          <a:lstStyle>
            <a:lvl1pPr>
              <a:defRPr/>
            </a:lvl1pPr>
          </a:lstStyle>
          <a:p>
            <a:pPr>
              <a:defRPr/>
            </a:pPr>
            <a:r>
              <a:rPr lang="en-US"/>
              <a:t>Chap 1-</a:t>
            </a:r>
            <a:fld id="{33040FC4-9F06-499F-84D0-9163B2876F1C}" type="slidenum">
              <a:rPr lang="en-US"/>
              <a:pPr>
                <a:defRPr/>
              </a:pPr>
              <a:t>‹#›</a:t>
            </a:fld>
            <a:endParaRPr lang="en-US"/>
          </a:p>
        </p:txBody>
      </p:sp>
      <p:sp>
        <p:nvSpPr>
          <p:cNvPr id="5" name="Footer Placeholder 17"/>
          <p:cNvSpPr>
            <a:spLocks noGrp="1" noChangeArrowheads="1"/>
          </p:cNvSpPr>
          <p:nvPr>
            <p:ph type="ftr" sz="quarter" idx="11"/>
          </p:nvPr>
        </p:nvSpPr>
        <p:spPr/>
        <p:txBody>
          <a:bodyPr/>
          <a:lstStyle>
            <a:lvl1pPr>
              <a:defRPr/>
            </a:lvl1pPr>
          </a:lstStyle>
          <a:p>
            <a:pPr>
              <a:defRPr/>
            </a:pPr>
            <a:r>
              <a:rPr lang="en-US"/>
              <a:t>Copyright ©2013 Pearson Education, Inc. publishing as Prentice Hall </a:t>
            </a:r>
          </a:p>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28600"/>
            <a:ext cx="2019300" cy="6132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28600"/>
            <a:ext cx="5905500" cy="6132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sldNum" sz="quarter" idx="10"/>
          </p:nvPr>
        </p:nvSpPr>
        <p:spPr>
          <a:ln/>
        </p:spPr>
        <p:txBody>
          <a:bodyPr/>
          <a:lstStyle>
            <a:lvl1pPr>
              <a:defRPr/>
            </a:lvl1pPr>
          </a:lstStyle>
          <a:p>
            <a:pPr>
              <a:defRPr/>
            </a:pPr>
            <a:r>
              <a:rPr lang="en-US"/>
              <a:t>Chap 1-</a:t>
            </a:r>
            <a:fld id="{033B4EA2-684E-4446-A82B-1D077104E73A}" type="slidenum">
              <a:rPr lang="en-US"/>
              <a:pPr>
                <a:defRPr/>
              </a:pPr>
              <a:t>‹#›</a:t>
            </a:fld>
            <a:endParaRPr lang="en-US"/>
          </a:p>
        </p:txBody>
      </p:sp>
      <p:sp>
        <p:nvSpPr>
          <p:cNvPr id="5" name="Footer Placeholder 17"/>
          <p:cNvSpPr>
            <a:spLocks noGrp="1" noChangeArrowheads="1"/>
          </p:cNvSpPr>
          <p:nvPr>
            <p:ph type="ftr" sz="quarter" idx="11"/>
          </p:nvPr>
        </p:nvSpPr>
        <p:spPr/>
        <p:txBody>
          <a:bodyPr/>
          <a:lstStyle>
            <a:lvl1pPr>
              <a:defRPr/>
            </a:lvl1pPr>
          </a:lstStyle>
          <a:p>
            <a:pPr>
              <a:defRPr/>
            </a:pPr>
            <a:r>
              <a:rPr lang="en-US"/>
              <a:t>Copyright ©2013 Pearson Education, Inc. publishing as Prentice Hall </a:t>
            </a:r>
          </a:p>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228600"/>
            <a:ext cx="7383462" cy="990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828800"/>
            <a:ext cx="8077200" cy="4532313"/>
          </a:xfrm>
        </p:spPr>
        <p:txBody>
          <a:bodyPr/>
          <a:lstStyle/>
          <a:p>
            <a:pPr lvl="0"/>
            <a:endParaRPr lang="en-US" noProof="0" smtClean="0"/>
          </a:p>
        </p:txBody>
      </p:sp>
      <p:sp>
        <p:nvSpPr>
          <p:cNvPr id="4" name="Rectangle 14"/>
          <p:cNvSpPr>
            <a:spLocks noGrp="1" noChangeArrowheads="1"/>
          </p:cNvSpPr>
          <p:nvPr>
            <p:ph type="sldNum" sz="quarter" idx="10"/>
          </p:nvPr>
        </p:nvSpPr>
        <p:spPr>
          <a:ln/>
        </p:spPr>
        <p:txBody>
          <a:bodyPr/>
          <a:lstStyle>
            <a:lvl1pPr>
              <a:defRPr/>
            </a:lvl1pPr>
          </a:lstStyle>
          <a:p>
            <a:pPr>
              <a:defRPr/>
            </a:pPr>
            <a:r>
              <a:rPr lang="en-US"/>
              <a:t>Chap 1-</a:t>
            </a:r>
            <a:fld id="{B50B3974-EDCA-482F-A95B-03DCB5CEB897}" type="slidenum">
              <a:rPr lang="en-US"/>
              <a:pPr>
                <a:defRPr/>
              </a:pPr>
              <a:t>‹#›</a:t>
            </a:fld>
            <a:endParaRPr lang="en-US"/>
          </a:p>
        </p:txBody>
      </p:sp>
      <p:sp>
        <p:nvSpPr>
          <p:cNvPr id="5" name="Footer Placeholder 17"/>
          <p:cNvSpPr>
            <a:spLocks noGrp="1" noChangeArrowheads="1"/>
          </p:cNvSpPr>
          <p:nvPr>
            <p:ph type="ftr" sz="quarter" idx="11"/>
          </p:nvPr>
        </p:nvSpPr>
        <p:spPr/>
        <p:txBody>
          <a:bodyPr/>
          <a:lstStyle>
            <a:lvl1pPr>
              <a:defRPr/>
            </a:lvl1pPr>
          </a:lstStyle>
          <a:p>
            <a:pPr>
              <a:defRPr/>
            </a:pPr>
            <a:r>
              <a:rPr lang="en-US"/>
              <a:t>Copyright ©2013 Pearson Education, Inc. publishing as Prentice Hall </a:t>
            </a:r>
          </a:p>
          <a:p>
            <a:pPr>
              <a:defRPr/>
            </a:pP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28600"/>
            <a:ext cx="7383462"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828800"/>
            <a:ext cx="3962400" cy="4532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828800"/>
            <a:ext cx="3962400" cy="4532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4"/>
          <p:cNvSpPr>
            <a:spLocks noGrp="1" noChangeArrowheads="1"/>
          </p:cNvSpPr>
          <p:nvPr>
            <p:ph type="sldNum" sz="quarter" idx="10"/>
          </p:nvPr>
        </p:nvSpPr>
        <p:spPr>
          <a:ln/>
        </p:spPr>
        <p:txBody>
          <a:bodyPr/>
          <a:lstStyle>
            <a:lvl1pPr>
              <a:defRPr/>
            </a:lvl1pPr>
          </a:lstStyle>
          <a:p>
            <a:pPr>
              <a:defRPr/>
            </a:pPr>
            <a:r>
              <a:rPr lang="en-US"/>
              <a:t>Chap 1-</a:t>
            </a:r>
            <a:fld id="{583A79CB-8955-4597-AFD8-1489DB7F0A54}" type="slidenum">
              <a:rPr lang="en-US"/>
              <a:pPr>
                <a:defRPr/>
              </a:pPr>
              <a:t>‹#›</a:t>
            </a:fld>
            <a:endParaRPr lang="en-US"/>
          </a:p>
        </p:txBody>
      </p:sp>
      <p:sp>
        <p:nvSpPr>
          <p:cNvPr id="6" name="Footer Placeholder 17"/>
          <p:cNvSpPr>
            <a:spLocks noGrp="1" noChangeArrowheads="1"/>
          </p:cNvSpPr>
          <p:nvPr>
            <p:ph type="ftr" sz="quarter" idx="11"/>
          </p:nvPr>
        </p:nvSpPr>
        <p:spPr/>
        <p:txBody>
          <a:bodyPr/>
          <a:lstStyle>
            <a:lvl1pPr>
              <a:defRPr/>
            </a:lvl1pPr>
          </a:lstStyle>
          <a:p>
            <a:pPr>
              <a:defRPr/>
            </a:pPr>
            <a:r>
              <a:rPr lang="en-US"/>
              <a:t>Copyright ©2013 Pearson Education, Inc. publishing as Prentice Hall </a:t>
            </a:r>
          </a:p>
          <a:p>
            <a:pPr>
              <a:defRPr/>
            </a:pP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0D7BA4A1-3200-4A44-B6CE-6C0E46098721}" type="slidenum">
              <a:rPr lang="en-US" smtClean="0"/>
              <a:pPr/>
              <a:t>‹#›</a:t>
            </a:fld>
            <a:endParaRPr lang="en-US"/>
          </a:p>
        </p:txBody>
      </p:sp>
    </p:spTree>
    <p:extLst>
      <p:ext uri="{BB962C8B-B14F-4D97-AF65-F5344CB8AC3E}">
        <p14:creationId xmlns:p14="http://schemas.microsoft.com/office/powerpoint/2010/main" val="187393274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305800" cy="762000"/>
          </a:xfrm>
        </p:spPr>
        <p:txBody>
          <a:bodyPr/>
          <a:lstStyle/>
          <a:p>
            <a:r>
              <a:rPr lang="en-US" dirty="0" smtClean="0"/>
              <a:t>Click to edit Master 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2800" b="1">
                <a:solidFill>
                  <a:schemeClr val="tx1"/>
                </a:solidFill>
                <a:latin typeface="Times New Roman" pitchFamily="18" charset="0"/>
                <a:cs typeface="Times New Roman" pitchFamily="18" charset="0"/>
              </a:defRPr>
            </a:lvl1pPr>
          </a:lstStyle>
          <a:p>
            <a:fld id="{2286D2AC-B0F5-41AD-8620-E048191860F8}" type="slidenum">
              <a:rPr lang="en-US" smtClean="0"/>
              <a:pPr/>
              <a:t>‹#›</a:t>
            </a:fld>
            <a:endParaRPr lang="en-US" dirty="0"/>
          </a:p>
        </p:txBody>
      </p:sp>
    </p:spTree>
    <p:extLst>
      <p:ext uri="{BB962C8B-B14F-4D97-AF65-F5344CB8AC3E}">
        <p14:creationId xmlns:p14="http://schemas.microsoft.com/office/powerpoint/2010/main" val="257866540"/>
      </p:ext>
    </p:extLst>
  </p:cSld>
  <p:clrMapOvr>
    <a:masterClrMapping/>
  </p:clrMapOvr>
  <p:transition>
    <p:newsfla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b="0"/>
            </a:lvl1pPr>
          </a:lstStyle>
          <a:p>
            <a:fld id="{67B62B8D-91A0-4A24-871D-2CE53B8580D5}" type="slidenum">
              <a:rPr lang="en-US" smtClean="0"/>
              <a:pPr/>
              <a:t>‹#›</a:t>
            </a:fld>
            <a:endParaRPr lang="en-US"/>
          </a:p>
        </p:txBody>
      </p:sp>
    </p:spTree>
    <p:extLst>
      <p:ext uri="{BB962C8B-B14F-4D97-AF65-F5344CB8AC3E}">
        <p14:creationId xmlns:p14="http://schemas.microsoft.com/office/powerpoint/2010/main" val="424449335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sldNum" sz="quarter" idx="10"/>
          </p:nvPr>
        </p:nvSpPr>
        <p:spPr>
          <a:ln/>
        </p:spPr>
        <p:txBody>
          <a:bodyPr/>
          <a:lstStyle>
            <a:lvl1pPr>
              <a:defRPr/>
            </a:lvl1pPr>
          </a:lstStyle>
          <a:p>
            <a:pPr>
              <a:defRPr/>
            </a:pPr>
            <a:r>
              <a:rPr lang="en-US"/>
              <a:t>Chap 1-</a:t>
            </a:r>
            <a:fld id="{2CB3198D-C55E-46E6-8960-576AED387128}" type="slidenum">
              <a:rPr lang="en-US"/>
              <a:pPr>
                <a:defRPr/>
              </a:pPr>
              <a:t>‹#›</a:t>
            </a:fld>
            <a:endParaRPr lang="en-US"/>
          </a:p>
        </p:txBody>
      </p:sp>
      <p:sp>
        <p:nvSpPr>
          <p:cNvPr id="5" name="Footer Placeholder 17"/>
          <p:cNvSpPr>
            <a:spLocks noGrp="1" noChangeArrowheads="1"/>
          </p:cNvSpPr>
          <p:nvPr>
            <p:ph type="ftr" sz="quarter" idx="11"/>
          </p:nvPr>
        </p:nvSpPr>
        <p:spPr/>
        <p:txBody>
          <a:bodyPr/>
          <a:lstStyle>
            <a:lvl1pPr>
              <a:defRPr/>
            </a:lvl1pPr>
          </a:lstStyle>
          <a:p>
            <a:pPr>
              <a:defRPr/>
            </a:pPr>
            <a:r>
              <a:rPr lang="en-US"/>
              <a:t>Copyright ©2013 Pearson Education, Inc. publishing as Prentice Hall </a:t>
            </a:r>
          </a:p>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4"/>
          <p:cNvSpPr>
            <a:spLocks noGrp="1" noChangeArrowheads="1"/>
          </p:cNvSpPr>
          <p:nvPr>
            <p:ph type="sldNum" sz="quarter" idx="10"/>
          </p:nvPr>
        </p:nvSpPr>
        <p:spPr>
          <a:ln/>
        </p:spPr>
        <p:txBody>
          <a:bodyPr/>
          <a:lstStyle>
            <a:lvl1pPr>
              <a:defRPr/>
            </a:lvl1pPr>
          </a:lstStyle>
          <a:p>
            <a:pPr>
              <a:defRPr/>
            </a:pPr>
            <a:r>
              <a:rPr lang="en-US"/>
              <a:t>Chap 1-</a:t>
            </a:r>
            <a:fld id="{3A5AFF03-CB7E-4540-A95D-F3D46D2FA166}" type="slidenum">
              <a:rPr lang="en-US"/>
              <a:pPr>
                <a:defRPr/>
              </a:pPr>
              <a:t>‹#›</a:t>
            </a:fld>
            <a:endParaRPr lang="en-US"/>
          </a:p>
        </p:txBody>
      </p:sp>
      <p:sp>
        <p:nvSpPr>
          <p:cNvPr id="5" name="Footer Placeholder 17"/>
          <p:cNvSpPr>
            <a:spLocks noGrp="1" noChangeArrowheads="1"/>
          </p:cNvSpPr>
          <p:nvPr>
            <p:ph type="ftr" sz="quarter" idx="11"/>
          </p:nvPr>
        </p:nvSpPr>
        <p:spPr/>
        <p:txBody>
          <a:bodyPr/>
          <a:lstStyle>
            <a:lvl1pPr>
              <a:defRPr/>
            </a:lvl1pPr>
          </a:lstStyle>
          <a:p>
            <a:pPr>
              <a:defRPr/>
            </a:pPr>
            <a:r>
              <a:rPr lang="en-US"/>
              <a:t>Copyright ©2013 Pearson Education, Inc. publishing as Prentice Hall </a:t>
            </a:r>
          </a:p>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828800"/>
            <a:ext cx="3962400" cy="4532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828800"/>
            <a:ext cx="3962400" cy="4532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4"/>
          <p:cNvSpPr>
            <a:spLocks noGrp="1" noChangeArrowheads="1"/>
          </p:cNvSpPr>
          <p:nvPr>
            <p:ph type="sldNum" sz="quarter" idx="10"/>
          </p:nvPr>
        </p:nvSpPr>
        <p:spPr>
          <a:ln/>
        </p:spPr>
        <p:txBody>
          <a:bodyPr/>
          <a:lstStyle>
            <a:lvl1pPr>
              <a:defRPr/>
            </a:lvl1pPr>
          </a:lstStyle>
          <a:p>
            <a:pPr>
              <a:defRPr/>
            </a:pPr>
            <a:r>
              <a:rPr lang="en-US"/>
              <a:t>Chap 1-</a:t>
            </a:r>
            <a:fld id="{AC5C1BC3-E588-48DF-8190-F88F06B57931}" type="slidenum">
              <a:rPr lang="en-US"/>
              <a:pPr>
                <a:defRPr/>
              </a:pPr>
              <a:t>‹#›</a:t>
            </a:fld>
            <a:endParaRPr lang="en-US"/>
          </a:p>
        </p:txBody>
      </p:sp>
      <p:sp>
        <p:nvSpPr>
          <p:cNvPr id="6" name="Footer Placeholder 17"/>
          <p:cNvSpPr>
            <a:spLocks noGrp="1" noChangeArrowheads="1"/>
          </p:cNvSpPr>
          <p:nvPr>
            <p:ph type="ftr" sz="quarter" idx="11"/>
          </p:nvPr>
        </p:nvSpPr>
        <p:spPr/>
        <p:txBody>
          <a:bodyPr/>
          <a:lstStyle>
            <a:lvl1pPr>
              <a:defRPr/>
            </a:lvl1pPr>
          </a:lstStyle>
          <a:p>
            <a:pPr>
              <a:defRPr/>
            </a:pPr>
            <a:r>
              <a:rPr lang="en-US"/>
              <a:t>Copyright ©2013 Pearson Education, Inc. publishing as Prentice Hall </a:t>
            </a:r>
          </a:p>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4"/>
          <p:cNvSpPr>
            <a:spLocks noGrp="1" noChangeArrowheads="1"/>
          </p:cNvSpPr>
          <p:nvPr>
            <p:ph type="sldNum" sz="quarter" idx="10"/>
          </p:nvPr>
        </p:nvSpPr>
        <p:spPr>
          <a:ln/>
        </p:spPr>
        <p:txBody>
          <a:bodyPr/>
          <a:lstStyle>
            <a:lvl1pPr>
              <a:defRPr/>
            </a:lvl1pPr>
          </a:lstStyle>
          <a:p>
            <a:pPr>
              <a:defRPr/>
            </a:pPr>
            <a:r>
              <a:rPr lang="en-US"/>
              <a:t>Chap 1-</a:t>
            </a:r>
            <a:fld id="{268C2F8D-7C82-483C-85EF-21973E799AE4}" type="slidenum">
              <a:rPr lang="en-US"/>
              <a:pPr>
                <a:defRPr/>
              </a:pPr>
              <a:t>‹#›</a:t>
            </a:fld>
            <a:endParaRPr lang="en-US"/>
          </a:p>
        </p:txBody>
      </p:sp>
      <p:sp>
        <p:nvSpPr>
          <p:cNvPr id="8" name="Footer Placeholder 17"/>
          <p:cNvSpPr>
            <a:spLocks noGrp="1" noChangeArrowheads="1"/>
          </p:cNvSpPr>
          <p:nvPr>
            <p:ph type="ftr" sz="quarter" idx="11"/>
          </p:nvPr>
        </p:nvSpPr>
        <p:spPr/>
        <p:txBody>
          <a:bodyPr/>
          <a:lstStyle>
            <a:lvl1pPr>
              <a:defRPr/>
            </a:lvl1pPr>
          </a:lstStyle>
          <a:p>
            <a:pPr>
              <a:defRPr/>
            </a:pPr>
            <a:r>
              <a:rPr lang="en-US"/>
              <a:t>Copyright ©2013 Pearson Education, Inc. publishing as Prentice Hall </a:t>
            </a:r>
          </a:p>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4"/>
          <p:cNvSpPr>
            <a:spLocks noGrp="1" noChangeArrowheads="1"/>
          </p:cNvSpPr>
          <p:nvPr>
            <p:ph type="sldNum" sz="quarter" idx="10"/>
          </p:nvPr>
        </p:nvSpPr>
        <p:spPr>
          <a:ln/>
        </p:spPr>
        <p:txBody>
          <a:bodyPr/>
          <a:lstStyle>
            <a:lvl1pPr>
              <a:defRPr/>
            </a:lvl1pPr>
          </a:lstStyle>
          <a:p>
            <a:pPr>
              <a:defRPr/>
            </a:pPr>
            <a:r>
              <a:rPr lang="en-US"/>
              <a:t>Chap 1-</a:t>
            </a:r>
            <a:fld id="{A26DE1FC-4FE4-4069-8429-1C32AA1F3579}" type="slidenum">
              <a:rPr lang="en-US"/>
              <a:pPr>
                <a:defRPr/>
              </a:pPr>
              <a:t>‹#›</a:t>
            </a:fld>
            <a:endParaRPr lang="en-US"/>
          </a:p>
        </p:txBody>
      </p:sp>
      <p:sp>
        <p:nvSpPr>
          <p:cNvPr id="4" name="Footer Placeholder 17"/>
          <p:cNvSpPr>
            <a:spLocks noGrp="1" noChangeArrowheads="1"/>
          </p:cNvSpPr>
          <p:nvPr>
            <p:ph type="ftr" sz="quarter" idx="11"/>
          </p:nvPr>
        </p:nvSpPr>
        <p:spPr/>
        <p:txBody>
          <a:bodyPr/>
          <a:lstStyle>
            <a:lvl1pPr>
              <a:defRPr/>
            </a:lvl1pPr>
          </a:lstStyle>
          <a:p>
            <a:pPr>
              <a:defRPr/>
            </a:pPr>
            <a:r>
              <a:rPr lang="en-US"/>
              <a:t>Copyright ©2013 Pearson Education, Inc. publishing as Prentice Hall </a:t>
            </a:r>
          </a:p>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sldNum" sz="quarter" idx="10"/>
          </p:nvPr>
        </p:nvSpPr>
        <p:spPr>
          <a:ln/>
        </p:spPr>
        <p:txBody>
          <a:bodyPr/>
          <a:lstStyle>
            <a:lvl1pPr>
              <a:defRPr/>
            </a:lvl1pPr>
          </a:lstStyle>
          <a:p>
            <a:pPr>
              <a:defRPr/>
            </a:pPr>
            <a:r>
              <a:rPr lang="en-US"/>
              <a:t>Chap 1-</a:t>
            </a:r>
            <a:fld id="{40C569E1-E610-4DC0-B504-4B1C5157916C}" type="slidenum">
              <a:rPr lang="en-US"/>
              <a:pPr>
                <a:defRPr/>
              </a:pPr>
              <a:t>‹#›</a:t>
            </a:fld>
            <a:endParaRPr lang="en-US"/>
          </a:p>
        </p:txBody>
      </p:sp>
      <p:sp>
        <p:nvSpPr>
          <p:cNvPr id="3" name="Footer Placeholder 17"/>
          <p:cNvSpPr>
            <a:spLocks noGrp="1" noChangeArrowheads="1"/>
          </p:cNvSpPr>
          <p:nvPr>
            <p:ph type="ftr" sz="quarter" idx="11"/>
          </p:nvPr>
        </p:nvSpPr>
        <p:spPr/>
        <p:txBody>
          <a:bodyPr/>
          <a:lstStyle>
            <a:lvl1pPr>
              <a:defRPr/>
            </a:lvl1pPr>
          </a:lstStyle>
          <a:p>
            <a:pPr>
              <a:defRPr/>
            </a:pPr>
            <a:r>
              <a:rPr lang="en-US"/>
              <a:t>Copyright ©2013 Pearson Education, Inc. publishing as Prentice Hall </a:t>
            </a:r>
          </a:p>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r>
              <a:rPr lang="en-US"/>
              <a:t>Chap 1-</a:t>
            </a:r>
            <a:fld id="{9F13497E-BB0C-489B-9863-1A1EA60CEB3F}" type="slidenum">
              <a:rPr lang="en-US"/>
              <a:pPr>
                <a:defRPr/>
              </a:pPr>
              <a:t>‹#›</a:t>
            </a:fld>
            <a:endParaRPr lang="en-US"/>
          </a:p>
        </p:txBody>
      </p:sp>
      <p:sp>
        <p:nvSpPr>
          <p:cNvPr id="6" name="Footer Placeholder 17"/>
          <p:cNvSpPr>
            <a:spLocks noGrp="1" noChangeArrowheads="1"/>
          </p:cNvSpPr>
          <p:nvPr>
            <p:ph type="ftr" sz="quarter" idx="11"/>
          </p:nvPr>
        </p:nvSpPr>
        <p:spPr/>
        <p:txBody>
          <a:bodyPr/>
          <a:lstStyle>
            <a:lvl1pPr>
              <a:defRPr/>
            </a:lvl1pPr>
          </a:lstStyle>
          <a:p>
            <a:pPr>
              <a:defRPr/>
            </a:pPr>
            <a:r>
              <a:rPr lang="en-US"/>
              <a:t>Copyright ©2013 Pearson Education, Inc. publishing as Prentice Hall </a:t>
            </a:r>
          </a:p>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r>
              <a:rPr lang="en-US"/>
              <a:t>Chap 1-</a:t>
            </a:r>
            <a:fld id="{33163078-5BE5-46C7-A658-1F7ED78F5F5A}" type="slidenum">
              <a:rPr lang="en-US"/>
              <a:pPr>
                <a:defRPr/>
              </a:pPr>
              <a:t>‹#›</a:t>
            </a:fld>
            <a:endParaRPr lang="en-US"/>
          </a:p>
        </p:txBody>
      </p:sp>
      <p:sp>
        <p:nvSpPr>
          <p:cNvPr id="6" name="Footer Placeholder 17"/>
          <p:cNvSpPr>
            <a:spLocks noGrp="1" noChangeArrowheads="1"/>
          </p:cNvSpPr>
          <p:nvPr>
            <p:ph type="ftr" sz="quarter" idx="11"/>
          </p:nvPr>
        </p:nvSpPr>
        <p:spPr/>
        <p:txBody>
          <a:bodyPr/>
          <a:lstStyle>
            <a:lvl1pPr>
              <a:defRPr/>
            </a:lvl1pPr>
          </a:lstStyle>
          <a:p>
            <a:pPr>
              <a:defRPr/>
            </a:pPr>
            <a:r>
              <a:rPr lang="en-US"/>
              <a:t>Copyright ©2013 Pearson Education, Inc. publishing as Prentice Hall </a:t>
            </a:r>
          </a:p>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6.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7F4F5"/>
        </a:solidFill>
        <a:effectLst/>
      </p:bgPr>
    </p:bg>
    <p:spTree>
      <p:nvGrpSpPr>
        <p:cNvPr id="1" name=""/>
        <p:cNvGrpSpPr/>
        <p:nvPr/>
      </p:nvGrpSpPr>
      <p:grpSpPr>
        <a:xfrm>
          <a:off x="0" y="0"/>
          <a:ext cx="0" cy="0"/>
          <a:chOff x="0" y="0"/>
          <a:chExt cx="0" cy="0"/>
        </a:xfrm>
      </p:grpSpPr>
      <p:sp>
        <p:nvSpPr>
          <p:cNvPr id="22530" name="Rectangle 9"/>
          <p:cNvSpPr>
            <a:spLocks noGrp="1" noChangeArrowheads="1"/>
          </p:cNvSpPr>
          <p:nvPr>
            <p:ph type="title"/>
          </p:nvPr>
        </p:nvSpPr>
        <p:spPr bwMode="auto">
          <a:xfrm>
            <a:off x="1150938" y="228600"/>
            <a:ext cx="7383462" cy="990600"/>
          </a:xfrm>
          <a:prstGeom prst="rect">
            <a:avLst/>
          </a:prstGeom>
          <a:noFill/>
          <a:ln w="9525">
            <a:noFill/>
            <a:miter lim="800000"/>
            <a:headEnd/>
            <a:tailEnd/>
          </a:ln>
        </p:spPr>
        <p:txBody>
          <a:bodyPr vert="horz" wrap="square" lIns="85342" tIns="42672" rIns="85342" bIns="42672" numCol="1" anchor="b" anchorCtr="0" compatLnSpc="1">
            <a:prstTxWarp prst="textNoShape">
              <a:avLst/>
            </a:prstTxWarp>
          </a:bodyPr>
          <a:lstStyle/>
          <a:p>
            <a:pPr lvl="0"/>
            <a:r>
              <a:rPr lang="en-US" smtClean="0"/>
              <a:t>Click to edit Master title style</a:t>
            </a:r>
          </a:p>
        </p:txBody>
      </p:sp>
      <p:sp>
        <p:nvSpPr>
          <p:cNvPr id="22531" name="Rectangle 10"/>
          <p:cNvSpPr>
            <a:spLocks noGrp="1" noChangeArrowheads="1"/>
          </p:cNvSpPr>
          <p:nvPr>
            <p:ph type="body" idx="1"/>
          </p:nvPr>
        </p:nvSpPr>
        <p:spPr bwMode="auto">
          <a:xfrm>
            <a:off x="609600" y="1828800"/>
            <a:ext cx="8077200" cy="4532313"/>
          </a:xfrm>
          <a:prstGeom prst="rect">
            <a:avLst/>
          </a:prstGeom>
          <a:noFill/>
          <a:ln w="9525">
            <a:noFill/>
            <a:miter lim="800000"/>
            <a:headEnd/>
            <a:tailEnd/>
          </a:ln>
        </p:spPr>
        <p:txBody>
          <a:bodyPr vert="horz" wrap="square" lIns="85342" tIns="42672" rIns="85342" bIns="4267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174" name="Rectangle 14"/>
          <p:cNvSpPr>
            <a:spLocks noGrp="1" noChangeArrowheads="1"/>
          </p:cNvSpPr>
          <p:nvPr>
            <p:ph type="sldNum" sz="quarter" idx="4"/>
          </p:nvPr>
        </p:nvSpPr>
        <p:spPr bwMode="auto">
          <a:xfrm>
            <a:off x="6858000" y="6534150"/>
            <a:ext cx="2133600" cy="320675"/>
          </a:xfrm>
          <a:prstGeom prst="rect">
            <a:avLst/>
          </a:prstGeom>
          <a:noFill/>
          <a:ln w="9525">
            <a:noFill/>
            <a:miter lim="800000"/>
            <a:headEnd/>
            <a:tailEnd/>
          </a:ln>
          <a:effectLst/>
        </p:spPr>
        <p:txBody>
          <a:bodyPr vert="horz" wrap="square" lIns="85342" tIns="42672" rIns="85342" bIns="42672" numCol="1" anchor="b" anchorCtr="0" compatLnSpc="1">
            <a:prstTxWarp prst="textNoShape">
              <a:avLst/>
            </a:prstTxWarp>
          </a:bodyPr>
          <a:lstStyle>
            <a:lvl1pPr algn="r">
              <a:defRPr sz="1000">
                <a:latin typeface="Arial" pitchFamily="34" charset="0"/>
                <a:cs typeface="+mn-cs"/>
              </a:defRPr>
            </a:lvl1pPr>
          </a:lstStyle>
          <a:p>
            <a:pPr>
              <a:defRPr/>
            </a:pPr>
            <a:r>
              <a:rPr lang="en-US"/>
              <a:t>Chap 1-</a:t>
            </a:r>
            <a:fld id="{16AE41C4-3E57-4B32-BF39-9ECE6D003A72}" type="slidenum">
              <a:rPr lang="en-US"/>
              <a:pPr>
                <a:defRPr/>
              </a:pPr>
              <a:t>‹#›</a:t>
            </a:fld>
            <a:endParaRPr lang="en-US"/>
          </a:p>
        </p:txBody>
      </p:sp>
      <p:grpSp>
        <p:nvGrpSpPr>
          <p:cNvPr id="22533" name="Group 15"/>
          <p:cNvGrpSpPr>
            <a:grpSpLocks/>
          </p:cNvGrpSpPr>
          <p:nvPr userDrawn="1"/>
        </p:nvGrpSpPr>
        <p:grpSpPr bwMode="auto">
          <a:xfrm>
            <a:off x="0" y="609600"/>
            <a:ext cx="9009063" cy="1181100"/>
            <a:chOff x="0" y="1536"/>
            <a:chExt cx="5675" cy="744"/>
          </a:xfrm>
        </p:grpSpPr>
        <p:grpSp>
          <p:nvGrpSpPr>
            <p:cNvPr id="22535" name="Group 16"/>
            <p:cNvGrpSpPr>
              <a:grpSpLocks/>
            </p:cNvGrpSpPr>
            <p:nvPr userDrawn="1"/>
          </p:nvGrpSpPr>
          <p:grpSpPr bwMode="auto">
            <a:xfrm>
              <a:off x="183" y="1604"/>
              <a:ext cx="448" cy="297"/>
              <a:chOff x="720" y="336"/>
              <a:chExt cx="624" cy="432"/>
            </a:xfrm>
          </p:grpSpPr>
          <p:sp>
            <p:nvSpPr>
              <p:cNvPr id="92177" name="Rectangle 17"/>
              <p:cNvSpPr>
                <a:spLocks noChangeArrowheads="1"/>
              </p:cNvSpPr>
              <p:nvPr userDrawn="1"/>
            </p:nvSpPr>
            <p:spPr bwMode="auto">
              <a:xfrm>
                <a:off x="720" y="336"/>
                <a:ext cx="384" cy="432"/>
              </a:xfrm>
              <a:prstGeom prst="rect">
                <a:avLst/>
              </a:prstGeom>
              <a:solidFill>
                <a:srgbClr val="FF0000"/>
              </a:solidFill>
              <a:ln w="9525">
                <a:noFill/>
                <a:miter lim="800000"/>
                <a:headEnd/>
                <a:tailEnd/>
              </a:ln>
              <a:effectLst/>
            </p:spPr>
            <p:txBody>
              <a:bodyPr wrap="none" anchor="ctr"/>
              <a:lstStyle/>
              <a:p>
                <a:pPr algn="ctr">
                  <a:defRPr/>
                </a:pPr>
                <a:endParaRPr lang="en-US">
                  <a:latin typeface="Arial" pitchFamily="34" charset="0"/>
                  <a:cs typeface="+mn-cs"/>
                </a:endParaRPr>
              </a:p>
            </p:txBody>
          </p:sp>
          <p:sp>
            <p:nvSpPr>
              <p:cNvPr id="92178" name="Rectangle 18"/>
              <p:cNvSpPr>
                <a:spLocks noChangeArrowheads="1"/>
              </p:cNvSpPr>
              <p:nvPr userDrawn="1"/>
            </p:nvSpPr>
            <p:spPr bwMode="auto">
              <a:xfrm>
                <a:off x="1056" y="336"/>
                <a:ext cx="288" cy="432"/>
              </a:xfrm>
              <a:prstGeom prst="rect">
                <a:avLst/>
              </a:prstGeom>
              <a:gradFill rotWithShape="1">
                <a:gsLst>
                  <a:gs pos="0">
                    <a:srgbClr val="FF0000"/>
                  </a:gs>
                  <a:gs pos="100000">
                    <a:srgbClr val="FFFFFF"/>
                  </a:gs>
                </a:gsLst>
                <a:lin ang="0" scaled="1"/>
              </a:gradFill>
              <a:ln w="9525">
                <a:noFill/>
                <a:miter lim="800000"/>
                <a:headEnd/>
                <a:tailEnd/>
              </a:ln>
              <a:effectLst/>
            </p:spPr>
            <p:txBody>
              <a:bodyPr wrap="none" anchor="ctr"/>
              <a:lstStyle/>
              <a:p>
                <a:pPr algn="ctr">
                  <a:defRPr/>
                </a:pPr>
                <a:endParaRPr lang="en-US">
                  <a:latin typeface="Arial" pitchFamily="34" charset="0"/>
                  <a:cs typeface="+mn-cs"/>
                </a:endParaRPr>
              </a:p>
            </p:txBody>
          </p:sp>
        </p:grpSp>
        <p:sp>
          <p:nvSpPr>
            <p:cNvPr id="92179" name="Rectangle 19"/>
            <p:cNvSpPr>
              <a:spLocks noChangeArrowheads="1"/>
            </p:cNvSpPr>
            <p:nvPr userDrawn="1"/>
          </p:nvSpPr>
          <p:spPr bwMode="auto">
            <a:xfrm>
              <a:off x="432" y="1868"/>
              <a:ext cx="294" cy="298"/>
            </a:xfrm>
            <a:prstGeom prst="rect">
              <a:avLst/>
            </a:prstGeom>
            <a:gradFill rotWithShape="1">
              <a:gsLst>
                <a:gs pos="0">
                  <a:srgbClr val="339966"/>
                </a:gs>
                <a:gs pos="100000">
                  <a:schemeClr val="bg1"/>
                </a:gs>
              </a:gsLst>
              <a:lin ang="2700000" scaled="1"/>
            </a:gradFill>
            <a:ln w="9525">
              <a:noFill/>
              <a:miter lim="800000"/>
              <a:headEnd/>
              <a:tailEnd/>
            </a:ln>
            <a:effectLst/>
          </p:spPr>
          <p:txBody>
            <a:bodyPr wrap="none" anchor="ctr"/>
            <a:lstStyle/>
            <a:p>
              <a:pPr algn="ctr">
                <a:defRPr/>
              </a:pPr>
              <a:endParaRPr lang="en-US">
                <a:latin typeface="Arial" pitchFamily="34" charset="0"/>
                <a:cs typeface="+mn-cs"/>
              </a:endParaRPr>
            </a:p>
          </p:txBody>
        </p:sp>
        <p:sp>
          <p:nvSpPr>
            <p:cNvPr id="92180" name="Rectangle 20"/>
            <p:cNvSpPr>
              <a:spLocks noChangeArrowheads="1"/>
            </p:cNvSpPr>
            <p:nvPr userDrawn="1"/>
          </p:nvSpPr>
          <p:spPr bwMode="auto">
            <a:xfrm>
              <a:off x="245" y="1868"/>
              <a:ext cx="187" cy="298"/>
            </a:xfrm>
            <a:prstGeom prst="rect">
              <a:avLst/>
            </a:prstGeom>
            <a:solidFill>
              <a:srgbClr val="339966"/>
            </a:solidFill>
            <a:ln w="9525">
              <a:noFill/>
              <a:miter lim="800000"/>
              <a:headEnd/>
              <a:tailEnd/>
            </a:ln>
            <a:effectLst/>
          </p:spPr>
          <p:txBody>
            <a:bodyPr wrap="none" anchor="ctr"/>
            <a:lstStyle/>
            <a:p>
              <a:pPr algn="ctr">
                <a:defRPr/>
              </a:pPr>
              <a:endParaRPr lang="en-US">
                <a:latin typeface="Arial" pitchFamily="34" charset="0"/>
                <a:cs typeface="+mn-cs"/>
              </a:endParaRPr>
            </a:p>
          </p:txBody>
        </p:sp>
        <p:sp>
          <p:nvSpPr>
            <p:cNvPr id="92181" name="Rectangle 21"/>
            <p:cNvSpPr>
              <a:spLocks noChangeArrowheads="1"/>
            </p:cNvSpPr>
            <p:nvPr userDrawn="1"/>
          </p:nvSpPr>
          <p:spPr bwMode="auto">
            <a:xfrm>
              <a:off x="144" y="2016"/>
              <a:ext cx="353" cy="264"/>
            </a:xfrm>
            <a:prstGeom prst="rect">
              <a:avLst/>
            </a:prstGeom>
            <a:gradFill rotWithShape="1">
              <a:gsLst>
                <a:gs pos="0">
                  <a:srgbClr val="FFFF00"/>
                </a:gs>
                <a:gs pos="100000">
                  <a:srgbClr val="FFFFCC"/>
                </a:gs>
              </a:gsLst>
              <a:lin ang="5400000" scaled="1"/>
            </a:gradFill>
            <a:ln w="9525">
              <a:noFill/>
              <a:miter lim="800000"/>
              <a:headEnd/>
              <a:tailEnd/>
            </a:ln>
            <a:effectLst/>
          </p:spPr>
          <p:txBody>
            <a:bodyPr wrap="none" anchor="ctr"/>
            <a:lstStyle/>
            <a:p>
              <a:pPr algn="ctr">
                <a:defRPr/>
              </a:pPr>
              <a:endParaRPr lang="en-US">
                <a:latin typeface="Arial" pitchFamily="34" charset="0"/>
                <a:cs typeface="+mn-cs"/>
              </a:endParaRPr>
            </a:p>
          </p:txBody>
        </p:sp>
        <p:sp>
          <p:nvSpPr>
            <p:cNvPr id="92182" name="Rectangle 22"/>
            <p:cNvSpPr>
              <a:spLocks noChangeArrowheads="1"/>
            </p:cNvSpPr>
            <p:nvPr userDrawn="1"/>
          </p:nvSpPr>
          <p:spPr bwMode="auto">
            <a:xfrm>
              <a:off x="0" y="1823"/>
              <a:ext cx="353" cy="264"/>
            </a:xfrm>
            <a:prstGeom prst="rect">
              <a:avLst/>
            </a:prstGeom>
            <a:gradFill rotWithShape="1">
              <a:gsLst>
                <a:gs pos="0">
                  <a:schemeClr val="bg1"/>
                </a:gs>
                <a:gs pos="100000">
                  <a:srgbClr val="0000FF"/>
                </a:gs>
              </a:gsLst>
              <a:lin ang="18900000" scaled="1"/>
            </a:gradFill>
            <a:ln w="9525">
              <a:noFill/>
              <a:miter lim="800000"/>
              <a:headEnd/>
              <a:tailEnd/>
            </a:ln>
            <a:effectLst/>
          </p:spPr>
          <p:txBody>
            <a:bodyPr wrap="none" anchor="ctr"/>
            <a:lstStyle/>
            <a:p>
              <a:pPr algn="ctr">
                <a:defRPr/>
              </a:pPr>
              <a:endParaRPr lang="en-US">
                <a:latin typeface="Arial" pitchFamily="34" charset="0"/>
                <a:cs typeface="+mn-cs"/>
              </a:endParaRPr>
            </a:p>
          </p:txBody>
        </p:sp>
        <p:sp>
          <p:nvSpPr>
            <p:cNvPr id="92183" name="Rectangle 23"/>
            <p:cNvSpPr>
              <a:spLocks noChangeArrowheads="1"/>
            </p:cNvSpPr>
            <p:nvPr userDrawn="1"/>
          </p:nvSpPr>
          <p:spPr bwMode="auto">
            <a:xfrm>
              <a:off x="400" y="1536"/>
              <a:ext cx="20" cy="660"/>
            </a:xfrm>
            <a:prstGeom prst="rect">
              <a:avLst/>
            </a:prstGeom>
            <a:solidFill>
              <a:schemeClr val="bg2"/>
            </a:solidFill>
            <a:ln w="9525">
              <a:noFill/>
              <a:miter lim="800000"/>
              <a:headEnd/>
              <a:tailEnd/>
            </a:ln>
            <a:effectLst/>
          </p:spPr>
          <p:txBody>
            <a:bodyPr wrap="none" anchor="ctr"/>
            <a:lstStyle/>
            <a:p>
              <a:pPr algn="ctr">
                <a:defRPr/>
              </a:pPr>
              <a:endParaRPr lang="en-US">
                <a:latin typeface="Arial" pitchFamily="34" charset="0"/>
                <a:cs typeface="+mn-cs"/>
              </a:endParaRPr>
            </a:p>
          </p:txBody>
        </p:sp>
        <p:sp>
          <p:nvSpPr>
            <p:cNvPr id="92184" name="Rectangle 24"/>
            <p:cNvSpPr>
              <a:spLocks noChangeArrowheads="1"/>
            </p:cNvSpPr>
            <p:nvPr userDrawn="1"/>
          </p:nvSpPr>
          <p:spPr bwMode="auto">
            <a:xfrm flipV="1">
              <a:off x="199" y="2052"/>
              <a:ext cx="5476" cy="34"/>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lang="en-US">
                <a:latin typeface="Arial" pitchFamily="34" charset="0"/>
                <a:cs typeface="+mn-cs"/>
              </a:endParaRPr>
            </a:p>
          </p:txBody>
        </p:sp>
      </p:grpSp>
      <p:sp>
        <p:nvSpPr>
          <p:cNvPr id="18" name="Footer Placeholder 17"/>
          <p:cNvSpPr>
            <a:spLocks noGrp="1" noChangeArrowheads="1"/>
          </p:cNvSpPr>
          <p:nvPr>
            <p:ph type="ftr" sz="quarter" idx="3"/>
          </p:nvPr>
        </p:nvSpPr>
        <p:spPr>
          <a:xfrm>
            <a:off x="0" y="6599238"/>
            <a:ext cx="4419600" cy="258762"/>
          </a:xfrm>
          <a:prstGeom prst="rect">
            <a:avLst/>
          </a:prstGeom>
          <a:noFill/>
        </p:spPr>
        <p:txBody>
          <a:bodyPr vert="horz" wrap="square" lIns="91440" tIns="45720" rIns="91440" bIns="45720" numCol="1" anchor="t" anchorCtr="0" compatLnSpc="1">
            <a:prstTxWarp prst="textNoShape">
              <a:avLst/>
            </a:prstTxWarp>
          </a:bodyPr>
          <a:lstStyle>
            <a:lvl1pPr>
              <a:defRPr sz="1000"/>
            </a:lvl1pPr>
          </a:lstStyle>
          <a:p>
            <a:pPr>
              <a:defRPr/>
            </a:pPr>
            <a:r>
              <a:rPr lang="en-US"/>
              <a:t>Copyright ©2013 Pearson Education, Inc. publishing as Prentice Hall </a:t>
            </a:r>
          </a:p>
          <a:p>
            <a:pPr>
              <a:defRPr/>
            </a:pPr>
            <a:endParaRPr lang="en-US"/>
          </a:p>
        </p:txBody>
      </p:sp>
    </p:spTree>
  </p:cSld>
  <p:clrMap bg1="lt1" tx1="dk1" bg2="lt2" tx2="dk2" accent1="accent1" accent2="accent2" accent3="accent3" accent4="accent4" accent5="accent5" accent6="accent6" hlink="hlink" folHlink="folHlink"/>
  <p:sldLayoutIdLst>
    <p:sldLayoutId id="2147483667" r:id="rId1"/>
    <p:sldLayoutId id="2147483666" r:id="rId2"/>
    <p:sldLayoutId id="2147483665" r:id="rId3"/>
    <p:sldLayoutId id="2147483664" r:id="rId4"/>
    <p:sldLayoutId id="2147483663" r:id="rId5"/>
    <p:sldLayoutId id="2147483662" r:id="rId6"/>
    <p:sldLayoutId id="2147483661" r:id="rId7"/>
    <p:sldLayoutId id="2147483660" r:id="rId8"/>
    <p:sldLayoutId id="2147483659" r:id="rId9"/>
    <p:sldLayoutId id="2147483658" r:id="rId10"/>
    <p:sldLayoutId id="2147483657" r:id="rId11"/>
    <p:sldLayoutId id="2147483656" r:id="rId12"/>
    <p:sldLayoutId id="2147483655" r:id="rId13"/>
    <p:sldLayoutId id="2147483668" r:id="rId14"/>
    <p:sldLayoutId id="2147483672" r:id="rId15"/>
  </p:sldLayoutIdLst>
  <p:timing>
    <p:tnLst>
      <p:par>
        <p:cTn id="1" dur="indefinite" restart="never" nodeType="tmRoot"/>
      </p:par>
    </p:tnLst>
  </p:timing>
  <p:hf hdr="0" dt="0"/>
  <p:txStyles>
    <p:titleStyle>
      <a:lvl1pPr algn="ctr" defTabSz="852488" rtl="0" eaLnBrk="0" fontAlgn="base" hangingPunct="0">
        <a:spcBef>
          <a:spcPct val="0"/>
        </a:spcBef>
        <a:spcAft>
          <a:spcPct val="0"/>
        </a:spcAft>
        <a:defRPr sz="4000">
          <a:solidFill>
            <a:schemeClr val="tx2"/>
          </a:solidFill>
          <a:latin typeface="+mj-lt"/>
          <a:ea typeface="+mj-ea"/>
          <a:cs typeface="+mj-cs"/>
        </a:defRPr>
      </a:lvl1pPr>
      <a:lvl2pPr algn="ctr" defTabSz="852488" rtl="0" eaLnBrk="0" fontAlgn="base" hangingPunct="0">
        <a:spcBef>
          <a:spcPct val="0"/>
        </a:spcBef>
        <a:spcAft>
          <a:spcPct val="0"/>
        </a:spcAft>
        <a:defRPr sz="4000">
          <a:solidFill>
            <a:schemeClr val="tx2"/>
          </a:solidFill>
          <a:latin typeface="Arial" pitchFamily="34" charset="0"/>
        </a:defRPr>
      </a:lvl2pPr>
      <a:lvl3pPr algn="ctr" defTabSz="852488" rtl="0" eaLnBrk="0" fontAlgn="base" hangingPunct="0">
        <a:spcBef>
          <a:spcPct val="0"/>
        </a:spcBef>
        <a:spcAft>
          <a:spcPct val="0"/>
        </a:spcAft>
        <a:defRPr sz="4000">
          <a:solidFill>
            <a:schemeClr val="tx2"/>
          </a:solidFill>
          <a:latin typeface="Arial" pitchFamily="34" charset="0"/>
        </a:defRPr>
      </a:lvl3pPr>
      <a:lvl4pPr algn="ctr" defTabSz="852488" rtl="0" eaLnBrk="0" fontAlgn="base" hangingPunct="0">
        <a:spcBef>
          <a:spcPct val="0"/>
        </a:spcBef>
        <a:spcAft>
          <a:spcPct val="0"/>
        </a:spcAft>
        <a:defRPr sz="4000">
          <a:solidFill>
            <a:schemeClr val="tx2"/>
          </a:solidFill>
          <a:latin typeface="Arial" pitchFamily="34" charset="0"/>
        </a:defRPr>
      </a:lvl4pPr>
      <a:lvl5pPr algn="ctr" defTabSz="852488" rtl="0" eaLnBrk="0" fontAlgn="base" hangingPunct="0">
        <a:spcBef>
          <a:spcPct val="0"/>
        </a:spcBef>
        <a:spcAft>
          <a:spcPct val="0"/>
        </a:spcAft>
        <a:defRPr sz="4000">
          <a:solidFill>
            <a:schemeClr val="tx2"/>
          </a:solidFill>
          <a:latin typeface="Arial" pitchFamily="34" charset="0"/>
        </a:defRPr>
      </a:lvl5pPr>
      <a:lvl6pPr marL="457200" algn="ctr" defTabSz="852488" rtl="0" fontAlgn="base">
        <a:spcBef>
          <a:spcPct val="0"/>
        </a:spcBef>
        <a:spcAft>
          <a:spcPct val="0"/>
        </a:spcAft>
        <a:defRPr sz="4000">
          <a:solidFill>
            <a:schemeClr val="tx2"/>
          </a:solidFill>
          <a:latin typeface="Arial" pitchFamily="34" charset="0"/>
        </a:defRPr>
      </a:lvl6pPr>
      <a:lvl7pPr marL="914400" algn="ctr" defTabSz="852488" rtl="0" fontAlgn="base">
        <a:spcBef>
          <a:spcPct val="0"/>
        </a:spcBef>
        <a:spcAft>
          <a:spcPct val="0"/>
        </a:spcAft>
        <a:defRPr sz="4000">
          <a:solidFill>
            <a:schemeClr val="tx2"/>
          </a:solidFill>
          <a:latin typeface="Arial" pitchFamily="34" charset="0"/>
        </a:defRPr>
      </a:lvl7pPr>
      <a:lvl8pPr marL="1371600" algn="ctr" defTabSz="852488" rtl="0" fontAlgn="base">
        <a:spcBef>
          <a:spcPct val="0"/>
        </a:spcBef>
        <a:spcAft>
          <a:spcPct val="0"/>
        </a:spcAft>
        <a:defRPr sz="4000">
          <a:solidFill>
            <a:schemeClr val="tx2"/>
          </a:solidFill>
          <a:latin typeface="Arial" pitchFamily="34" charset="0"/>
        </a:defRPr>
      </a:lvl8pPr>
      <a:lvl9pPr marL="1828800" algn="ctr" defTabSz="852488" rtl="0" fontAlgn="base">
        <a:spcBef>
          <a:spcPct val="0"/>
        </a:spcBef>
        <a:spcAft>
          <a:spcPct val="0"/>
        </a:spcAft>
        <a:defRPr sz="4000">
          <a:solidFill>
            <a:schemeClr val="tx2"/>
          </a:solidFill>
          <a:latin typeface="Arial" pitchFamily="34" charset="0"/>
        </a:defRPr>
      </a:lvl9pPr>
    </p:titleStyle>
    <p:bodyStyle>
      <a:lvl1pPr marL="320675" indent="-320675" algn="l" defTabSz="852488"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693738" indent="-268288" algn="l" defTabSz="852488" rtl="0" eaLnBrk="0" fontAlgn="base" hangingPunct="0">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068388" indent="-215900" algn="l" defTabSz="852488" rtl="0" eaLnBrk="0" fontAlgn="base" hangingPunct="0">
        <a:spcBef>
          <a:spcPct val="20000"/>
        </a:spcBef>
        <a:spcAft>
          <a:spcPct val="0"/>
        </a:spcAft>
        <a:buClr>
          <a:schemeClr val="accent2"/>
        </a:buClr>
        <a:buSzPct val="50000"/>
        <a:buFont typeface="Wingdings" pitchFamily="2" charset="2"/>
        <a:buChar char="n"/>
        <a:defRPr sz="2000">
          <a:solidFill>
            <a:schemeClr val="tx1"/>
          </a:solidFill>
          <a:latin typeface="+mn-lt"/>
        </a:defRPr>
      </a:lvl3pPr>
      <a:lvl4pPr marL="1493838" indent="-212725" algn="l" defTabSz="852488" rtl="0" eaLnBrk="0" fontAlgn="base" hangingPunct="0">
        <a:spcBef>
          <a:spcPct val="20000"/>
        </a:spcBef>
        <a:spcAft>
          <a:spcPct val="0"/>
        </a:spcAft>
        <a:buClr>
          <a:schemeClr val="folHlink"/>
        </a:buClr>
        <a:buSzPct val="55000"/>
        <a:buFont typeface="Wingdings" pitchFamily="2" charset="2"/>
        <a:buChar char="n"/>
        <a:defRPr sz="2000">
          <a:solidFill>
            <a:schemeClr val="tx1"/>
          </a:solidFill>
          <a:latin typeface="+mn-lt"/>
        </a:defRPr>
      </a:lvl4pPr>
      <a:lvl5pPr marL="1919288" indent="-212725" algn="l" defTabSz="852488" rtl="0" eaLnBrk="0" fontAlgn="base" hangingPunct="0">
        <a:spcBef>
          <a:spcPct val="20000"/>
        </a:spcBef>
        <a:spcAft>
          <a:spcPct val="0"/>
        </a:spcAft>
        <a:buClr>
          <a:srgbClr val="FD2B4E"/>
        </a:buClr>
        <a:buSzPct val="50000"/>
        <a:buFont typeface="Wingdings" pitchFamily="2" charset="2"/>
        <a:buChar char="n"/>
        <a:defRPr sz="2000">
          <a:solidFill>
            <a:schemeClr val="tx1"/>
          </a:solidFill>
          <a:latin typeface="+mn-lt"/>
        </a:defRPr>
      </a:lvl5pPr>
      <a:lvl6pPr marL="23764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6pPr>
      <a:lvl7pPr marL="28336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7pPr>
      <a:lvl8pPr marL="32908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8pPr>
      <a:lvl9pPr marL="37480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
            <a:ext cx="9144000" cy="6858000"/>
          </a:xfrm>
          <a:prstGeom prst="rect">
            <a:avLst/>
          </a:prstGeom>
        </p:spPr>
      </p:pic>
      <p:sp>
        <p:nvSpPr>
          <p:cNvPr id="6" name="Slide Number Placeholder 5"/>
          <p:cNvSpPr>
            <a:spLocks noGrp="1"/>
          </p:cNvSpPr>
          <p:nvPr>
            <p:ph type="sldNum" sz="quarter" idx="4"/>
          </p:nvPr>
        </p:nvSpPr>
        <p:spPr>
          <a:xfrm>
            <a:off x="5638800" y="6492875"/>
            <a:ext cx="2133600" cy="365125"/>
          </a:xfrm>
          <a:prstGeom prst="rect">
            <a:avLst/>
          </a:prstGeom>
        </p:spPr>
        <p:txBody>
          <a:bodyPr vert="horz" lIns="91440" tIns="45720" rIns="91440" bIns="45720" rtlCol="0" anchor="ctr"/>
          <a:lstStyle>
            <a:lvl1pPr algn="r">
              <a:defRPr sz="1200" b="0">
                <a:solidFill>
                  <a:srgbClr val="C00000"/>
                </a:solidFill>
                <a:latin typeface="Times New Roman" pitchFamily="18" charset="0"/>
                <a:cs typeface="Times New Roman" pitchFamily="18" charset="0"/>
              </a:defRPr>
            </a:lvl1pPr>
          </a:lstStyle>
          <a:p>
            <a:pPr fontAlgn="auto">
              <a:spcBef>
                <a:spcPts val="0"/>
              </a:spcBef>
              <a:spcAft>
                <a:spcPts val="0"/>
              </a:spcAft>
            </a:pPr>
            <a:fld id="{67B62B8D-91A0-4A24-871D-2CE53B8580D5}" type="slidenum">
              <a:rPr lang="en-US" smtClean="0"/>
              <a:pPr fontAlgn="auto">
                <a:spcBef>
                  <a:spcPts val="0"/>
                </a:spcBef>
                <a:spcAft>
                  <a:spcPts val="0"/>
                </a:spcAft>
              </a:pPr>
              <a:t>‹#›</a:t>
            </a:fld>
            <a:endParaRPr lang="en-US"/>
          </a:p>
        </p:txBody>
      </p:sp>
      <p:pic>
        <p:nvPicPr>
          <p:cNvPr id="8" name="Picture 7"/>
          <p:cNvPicPr>
            <a:picLocks noChangeAspect="1"/>
          </p:cNvPicPr>
          <p:nvPr userDrawn="1"/>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flipV="1">
            <a:off x="-228600" y="1143000"/>
            <a:ext cx="3733800" cy="4953000"/>
          </a:xfrm>
          <a:prstGeom prst="rect">
            <a:avLst/>
          </a:prstGeom>
        </p:spPr>
      </p:pic>
    </p:spTree>
    <p:extLst>
      <p:ext uri="{BB962C8B-B14F-4D97-AF65-F5344CB8AC3E}">
        <p14:creationId xmlns:p14="http://schemas.microsoft.com/office/powerpoint/2010/main" val="3068173858"/>
      </p:ext>
    </p:extLst>
  </p:cSld>
  <p:clrMap bg1="lt1" tx1="dk1" bg2="lt2" tx2="dk2" accent1="accent1" accent2="accent2" accent3="accent3" accent4="accent4" accent5="accent5" accent6="accent6" hlink="hlink" folHlink="folHlink"/>
  <p:sldLayoutIdLst>
    <p:sldLayoutId id="2147483671" r:id="rId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1.bin"/><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9"/>
          <p:cNvSpPr>
            <a:spLocks noGrp="1" noChangeArrowheads="1"/>
          </p:cNvSpPr>
          <p:nvPr>
            <p:ph type="ctrTitle"/>
          </p:nvPr>
        </p:nvSpPr>
        <p:spPr>
          <a:xfrm>
            <a:off x="762000" y="1295401"/>
            <a:ext cx="8077200" cy="1981199"/>
          </a:xfrm>
        </p:spPr>
        <p:txBody>
          <a:bodyPr/>
          <a:lstStyle/>
          <a:p>
            <a:r>
              <a:rPr lang="en-US" sz="3600" b="1"/>
              <a:t>Bài </a:t>
            </a:r>
            <a:r>
              <a:rPr lang="en-US" sz="3600" b="1" smtClean="0"/>
              <a:t>11</a:t>
            </a:r>
            <a:r>
              <a:rPr lang="en-US" sz="3600"/>
              <a:t/>
            </a:r>
            <a:br>
              <a:rPr lang="en-US" sz="3600"/>
            </a:br>
            <a:r>
              <a:rPr lang="en-US" sz="3600" smtClean="0"/>
              <a:t>Kiểm định Khi bình phương</a:t>
            </a:r>
            <a:endParaRPr lang="en-US" sz="3600" dirty="0" smtClean="0">
              <a:solidFill>
                <a:schemeClr val="folHlink"/>
              </a:solidFill>
            </a:endParaRPr>
          </a:p>
        </p:txBody>
      </p:sp>
      <p:sp>
        <p:nvSpPr>
          <p:cNvPr id="17412" name="Rectangle 7"/>
          <p:cNvSpPr>
            <a:spLocks noGrp="1" noChangeArrowheads="1"/>
          </p:cNvSpPr>
          <p:nvPr>
            <p:ph type="subTitle" idx="1"/>
          </p:nvPr>
        </p:nvSpPr>
        <p:spPr>
          <a:xfrm>
            <a:off x="1371600" y="5943600"/>
            <a:ext cx="4419600" cy="152400"/>
          </a:xfrm>
        </p:spPr>
        <p:txBody>
          <a:bodyPr/>
          <a:lstStyle/>
          <a:p>
            <a:pPr eaLnBrk="1" hangingPunct="1"/>
            <a:endParaRPr lang="en-US" sz="3500" dirty="0" smtClean="0"/>
          </a:p>
        </p:txBody>
      </p:sp>
      <p:sp>
        <p:nvSpPr>
          <p:cNvPr id="4" name="Rectangle 1075"/>
          <p:cNvSpPr>
            <a:spLocks noGrp="1" noChangeArrowheads="1"/>
          </p:cNvSpPr>
          <p:nvPr>
            <p:ph type="sldNum" sz="quarter" idx="10"/>
          </p:nvPr>
        </p:nvSpPr>
        <p:spPr/>
        <p:txBody>
          <a:bodyPr/>
          <a:lstStyle/>
          <a:p>
            <a:pPr>
              <a:defRPr/>
            </a:pPr>
            <a:r>
              <a:rPr lang="en-US" dirty="0" err="1" smtClean="0"/>
              <a:t>Thống</a:t>
            </a:r>
            <a:r>
              <a:rPr lang="en-US" dirty="0" smtClean="0"/>
              <a:t> </a:t>
            </a:r>
            <a:r>
              <a:rPr lang="en-US" dirty="0" err="1" smtClean="0"/>
              <a:t>kê</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trong</a:t>
            </a:r>
            <a:r>
              <a:rPr lang="en-US" dirty="0" smtClean="0"/>
              <a:t> KTXH</a:t>
            </a:r>
            <a:endParaRPr lang="en-US" dirty="0"/>
          </a:p>
        </p:txBody>
      </p:sp>
      <p:sp>
        <p:nvSpPr>
          <p:cNvPr id="17410" name="Footer Placeholder 17"/>
          <p:cNvSpPr>
            <a:spLocks noGrp="1" noChangeArrowheads="1"/>
          </p:cNvSpPr>
          <p:nvPr>
            <p:ph type="ftr" sz="quarter" idx="11"/>
          </p:nvPr>
        </p:nvSpPr>
        <p:spPr bwMode="auto">
          <a:noFill/>
          <a:ln>
            <a:miter lim="800000"/>
            <a:headEnd/>
            <a:tailEnd/>
          </a:ln>
        </p:spPr>
        <p:txBody>
          <a:bodyPr/>
          <a:lstStyle/>
          <a:p>
            <a:r>
              <a:rPr lang="en-US" b="1" dirty="0" err="1" smtClean="0"/>
              <a:t>Bộ</a:t>
            </a:r>
            <a:r>
              <a:rPr lang="en-US" b="1" dirty="0" smtClean="0"/>
              <a:t> </a:t>
            </a:r>
            <a:r>
              <a:rPr lang="en-US" b="1" dirty="0" err="1" smtClean="0"/>
              <a:t>môn</a:t>
            </a:r>
            <a:r>
              <a:rPr lang="en-US" b="1" dirty="0" smtClean="0"/>
              <a:t> </a:t>
            </a:r>
            <a:r>
              <a:rPr lang="en-US" b="1" dirty="0" err="1" smtClean="0"/>
              <a:t>Toán</a:t>
            </a:r>
            <a:r>
              <a:rPr lang="en-US" b="1" dirty="0" smtClean="0"/>
              <a:t> – </a:t>
            </a:r>
            <a:r>
              <a:rPr lang="en-US" b="1" dirty="0" err="1" smtClean="0"/>
              <a:t>Đại</a:t>
            </a:r>
            <a:r>
              <a:rPr lang="en-US" b="1" dirty="0" smtClean="0"/>
              <a:t> </a:t>
            </a:r>
            <a:r>
              <a:rPr lang="en-US" b="1" dirty="0" err="1" smtClean="0"/>
              <a:t>học</a:t>
            </a:r>
            <a:r>
              <a:rPr lang="en-US" b="1" dirty="0" smtClean="0"/>
              <a:t> </a:t>
            </a:r>
            <a:r>
              <a:rPr lang="en-US" b="1" dirty="0" err="1" smtClean="0"/>
              <a:t>Thăng</a:t>
            </a:r>
            <a:r>
              <a:rPr lang="en-US" b="1" dirty="0" smtClean="0"/>
              <a:t> Long</a:t>
            </a:r>
          </a:p>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mtClean="0"/>
                  <a:t>Ví dụ: thị phần</a:t>
                </a:r>
                <a:endParaRPr lang="en-US"/>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 name="Content Placeholder 5"/>
              <p:cNvGraphicFramePr>
                <a:graphicFrameLocks noGrp="1"/>
              </p:cNvGraphicFramePr>
              <p:nvPr>
                <p:ph idx="1"/>
                <p:extLst>
                  <p:ext uri="{D42A27DB-BD31-4B8C-83A1-F6EECF244321}">
                    <p14:modId xmlns:p14="http://schemas.microsoft.com/office/powerpoint/2010/main" val="2335393308"/>
                  </p:ext>
                </p:extLst>
              </p:nvPr>
            </p:nvGraphicFramePr>
            <p:xfrm>
              <a:off x="4800600" y="1600200"/>
              <a:ext cx="3886200" cy="4760913"/>
            </p:xfrm>
            <a:graphic>
              <a:graphicData uri="http://schemas.openxmlformats.org/drawingml/2006/chart">
                <c:chart xmlns:c="http://schemas.openxmlformats.org/drawingml/2006/chart" xmlns:r="http://schemas.openxmlformats.org/officeDocument/2006/relationships" r:id="rId3"/>
              </a:graphicData>
            </a:graphic>
          </p:graphicFrame>
        </mc:Choice>
        <mc:Fallback xmlns="">
          <p:graphicFrame>
            <p:nvGraphicFramePr>
              <p:cNvPr id="6" name="Content Placeholder 5"/>
              <p:cNvGraphicFramePr>
                <a:graphicFrameLocks noGrp="1"/>
              </p:cNvGraphicFramePr>
              <p:nvPr>
                <p:ph idx="1"/>
                <p:extLst>
                  <p:ext uri="{D42A27DB-BD31-4B8C-83A1-F6EECF244321}">
                    <p14:modId xmlns:p14="http://schemas.microsoft.com/office/powerpoint/2010/main" val="1303871176"/>
                  </p:ext>
                </p:extLst>
              </p:nvPr>
            </p:nvGraphicFramePr>
            <p:xfrm>
              <a:off x="4800600" y="1600200"/>
              <a:ext cx="3886200" cy="4760913"/>
            </p:xfrm>
            <a:graphic>
              <a:graphicData uri="http://schemas.openxmlformats.org/drawingml/2006/chart">
                <c:chart xmlns:c="http://schemas.openxmlformats.org/drawingml/2006/chart" xmlns:r="http://schemas.openxmlformats.org/officeDocument/2006/relationships" r:id="rId4"/>
              </a:graphicData>
            </a:graphic>
          </p:graphicFrame>
        </mc:Fallback>
      </mc:AlternateContent>
      <mc:AlternateContent xmlns:mc="http://schemas.openxmlformats.org/markup-compatibility/2006" xmlns:a14="http://schemas.microsoft.com/office/drawing/2010/main">
        <mc:Choice Requires="a14">
          <p:sp>
            <p:nvSpPr>
              <p:cNvPr id="8" name="TextBox 7"/>
              <p:cNvSpPr txBox="1"/>
              <p:nvPr/>
            </p:nvSpPr>
            <p:spPr>
              <a:xfrm>
                <a:off x="1143000" y="2286000"/>
                <a:ext cx="6110262" cy="830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a:rPr>
                          </m:ctrlPr>
                        </m:sSubPr>
                        <m:e>
                          <m:r>
                            <a:rPr lang="en-US" b="0" i="1" smtClean="0">
                              <a:solidFill>
                                <a:srgbClr val="FF0000"/>
                              </a:solidFill>
                              <a:latin typeface="Cambria Math"/>
                            </a:rPr>
                            <m:t>𝐻</m:t>
                          </m:r>
                        </m:e>
                        <m:sub>
                          <m:r>
                            <a:rPr lang="en-US" b="0" i="1" smtClean="0">
                              <a:solidFill>
                                <a:srgbClr val="FF0000"/>
                              </a:solidFill>
                              <a:latin typeface="Cambria Math"/>
                            </a:rPr>
                            <m:t>0</m:t>
                          </m:r>
                        </m:sub>
                      </m:sSub>
                      <m:r>
                        <a:rPr lang="en-US" b="0" i="1" smtClean="0">
                          <a:solidFill>
                            <a:srgbClr val="FF0000"/>
                          </a:solidFill>
                          <a:latin typeface="Cambria Math"/>
                        </a:rPr>
                        <m:t>:</m:t>
                      </m:r>
                      <m:sSub>
                        <m:sSubPr>
                          <m:ctrlPr>
                            <a:rPr lang="en-US" b="0" i="1" smtClean="0">
                              <a:solidFill>
                                <a:srgbClr val="FF0000"/>
                              </a:solidFill>
                              <a:latin typeface="Cambria Math"/>
                            </a:rPr>
                          </m:ctrlPr>
                        </m:sSubPr>
                        <m:e>
                          <m:r>
                            <a:rPr lang="en-US" b="0" i="1" smtClean="0">
                              <a:solidFill>
                                <a:srgbClr val="FF0000"/>
                              </a:solidFill>
                              <a:latin typeface="Cambria Math"/>
                            </a:rPr>
                            <m:t>𝑝</m:t>
                          </m:r>
                        </m:e>
                        <m:sub>
                          <m:r>
                            <a:rPr lang="en-US" b="0" i="1" smtClean="0">
                              <a:solidFill>
                                <a:srgbClr val="FF0000"/>
                              </a:solidFill>
                              <a:latin typeface="Cambria Math"/>
                            </a:rPr>
                            <m:t>1</m:t>
                          </m:r>
                        </m:sub>
                      </m:sSub>
                      <m:r>
                        <a:rPr lang="en-US" b="0" i="1" smtClean="0">
                          <a:solidFill>
                            <a:srgbClr val="FF0000"/>
                          </a:solidFill>
                          <a:latin typeface="Cambria Math"/>
                        </a:rPr>
                        <m:t>=0.45, </m:t>
                      </m:r>
                      <m:sSub>
                        <m:sSubPr>
                          <m:ctrlPr>
                            <a:rPr lang="en-US" b="0" i="1" smtClean="0">
                              <a:solidFill>
                                <a:srgbClr val="FF0000"/>
                              </a:solidFill>
                              <a:latin typeface="Cambria Math"/>
                            </a:rPr>
                          </m:ctrlPr>
                        </m:sSubPr>
                        <m:e>
                          <m:r>
                            <a:rPr lang="en-US" b="0" i="1" smtClean="0">
                              <a:solidFill>
                                <a:srgbClr val="FF0000"/>
                              </a:solidFill>
                              <a:latin typeface="Cambria Math"/>
                            </a:rPr>
                            <m:t>𝑝</m:t>
                          </m:r>
                        </m:e>
                        <m:sub>
                          <m:r>
                            <a:rPr lang="en-US" b="0" i="1" smtClean="0">
                              <a:solidFill>
                                <a:srgbClr val="FF0000"/>
                              </a:solidFill>
                              <a:latin typeface="Cambria Math"/>
                            </a:rPr>
                            <m:t>2</m:t>
                          </m:r>
                        </m:sub>
                      </m:sSub>
                      <m:r>
                        <a:rPr lang="en-US" b="0" i="1" smtClean="0">
                          <a:solidFill>
                            <a:srgbClr val="FF0000"/>
                          </a:solidFill>
                          <a:latin typeface="Cambria Math"/>
                        </a:rPr>
                        <m:t>=0.40, </m:t>
                      </m:r>
                      <m:sSub>
                        <m:sSubPr>
                          <m:ctrlPr>
                            <a:rPr lang="en-US" b="0" i="1" smtClean="0">
                              <a:solidFill>
                                <a:srgbClr val="FF0000"/>
                              </a:solidFill>
                              <a:latin typeface="Cambria Math"/>
                            </a:rPr>
                          </m:ctrlPr>
                        </m:sSubPr>
                        <m:e>
                          <m:r>
                            <a:rPr lang="en-US" b="0" i="1" smtClean="0">
                              <a:solidFill>
                                <a:srgbClr val="FF0000"/>
                              </a:solidFill>
                              <a:latin typeface="Cambria Math"/>
                            </a:rPr>
                            <m:t> </m:t>
                          </m:r>
                          <m:r>
                            <a:rPr lang="en-US" b="0" i="1" smtClean="0">
                              <a:solidFill>
                                <a:srgbClr val="FF0000"/>
                              </a:solidFill>
                              <a:latin typeface="Cambria Math"/>
                            </a:rPr>
                            <m:t>𝑝</m:t>
                          </m:r>
                        </m:e>
                        <m:sub>
                          <m:r>
                            <a:rPr lang="en-US" b="0" i="1" smtClean="0">
                              <a:solidFill>
                                <a:srgbClr val="FF0000"/>
                              </a:solidFill>
                              <a:latin typeface="Cambria Math"/>
                            </a:rPr>
                            <m:t>3</m:t>
                          </m:r>
                        </m:sub>
                      </m:sSub>
                      <m:r>
                        <a:rPr lang="en-US" b="0" i="1" smtClean="0">
                          <a:solidFill>
                            <a:srgbClr val="FF0000"/>
                          </a:solidFill>
                          <a:latin typeface="Cambria Math"/>
                        </a:rPr>
                        <m:t>=0.15 </m:t>
                      </m:r>
                    </m:oMath>
                  </m:oMathPara>
                </a14:m>
                <a:endParaRPr lang="en-US" b="0" smtClean="0">
                  <a:solidFill>
                    <a:srgbClr val="FF0000"/>
                  </a:solidFill>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𝐻</m:t>
                          </m:r>
                        </m:e>
                        <m:sub>
                          <m:r>
                            <a:rPr lang="en-US" b="0" i="1" smtClean="0">
                              <a:latin typeface="Cambria Math"/>
                            </a:rPr>
                            <m:t>1</m:t>
                          </m:r>
                        </m:sub>
                      </m:sSub>
                      <m:r>
                        <a:rPr lang="en-US" b="0" i="1" smtClean="0">
                          <a:latin typeface="Cambria Math"/>
                        </a:rPr>
                        <m:t>:</m:t>
                      </m:r>
                      <m:sSub>
                        <m:sSubPr>
                          <m:ctrlPr>
                            <a:rPr lang="en-US" b="0" i="1" smtClean="0">
                              <a:latin typeface="Cambria Math"/>
                            </a:rPr>
                          </m:ctrlPr>
                        </m:sSubPr>
                        <m:e>
                          <m:r>
                            <a:rPr lang="en-US" b="0" i="1" smtClean="0">
                              <a:latin typeface="Cambria Math"/>
                            </a:rPr>
                            <m:t>𝑝</m:t>
                          </m:r>
                        </m:e>
                        <m:sub>
                          <m:r>
                            <a:rPr lang="en-US" b="0" i="1" smtClean="0">
                              <a:latin typeface="Cambria Math"/>
                            </a:rPr>
                            <m:t>1</m:t>
                          </m:r>
                        </m:sub>
                      </m:sSub>
                      <m:r>
                        <a:rPr lang="en-US" b="0" i="1" smtClean="0">
                          <a:latin typeface="Cambria Math"/>
                          <a:ea typeface="Cambria Math"/>
                        </a:rPr>
                        <m:t>≠0.45 </m:t>
                      </m:r>
                      <m:r>
                        <a:rPr lang="en-US" b="0" i="1" smtClean="0">
                          <a:latin typeface="Cambria Math"/>
                          <a:ea typeface="Cambria Math"/>
                        </a:rPr>
                        <m:t>h𝑜</m:t>
                      </m:r>
                      <m:r>
                        <a:rPr lang="en-US" b="0" i="1" smtClean="0">
                          <a:latin typeface="Cambria Math"/>
                          <a:ea typeface="Cambria Math"/>
                        </a:rPr>
                        <m:t>ặ</m:t>
                      </m:r>
                      <m:r>
                        <a:rPr lang="en-US" b="0" i="1" smtClean="0">
                          <a:latin typeface="Cambria Math"/>
                          <a:ea typeface="Cambria Math"/>
                        </a:rPr>
                        <m:t>𝑐</m:t>
                      </m:r>
                      <m:r>
                        <a:rPr lang="en-US" b="0" i="1" smtClean="0">
                          <a:latin typeface="Cambria Math"/>
                          <a:ea typeface="Cambria Math"/>
                        </a:rPr>
                        <m:t> </m:t>
                      </m:r>
                      <m:sSub>
                        <m:sSubPr>
                          <m:ctrlPr>
                            <a:rPr lang="en-US" b="0" i="1" smtClean="0">
                              <a:latin typeface="Cambria Math"/>
                              <a:ea typeface="Cambria Math"/>
                            </a:rPr>
                          </m:ctrlPr>
                        </m:sSubPr>
                        <m:e>
                          <m:r>
                            <a:rPr lang="en-US" b="0" i="1" smtClean="0">
                              <a:latin typeface="Cambria Math"/>
                              <a:ea typeface="Cambria Math"/>
                            </a:rPr>
                            <m:t>𝑝</m:t>
                          </m:r>
                        </m:e>
                        <m:sub>
                          <m:r>
                            <a:rPr lang="en-US" b="0" i="1" smtClean="0">
                              <a:latin typeface="Cambria Math"/>
                              <a:ea typeface="Cambria Math"/>
                            </a:rPr>
                            <m:t>2</m:t>
                          </m:r>
                        </m:sub>
                      </m:sSub>
                      <m:r>
                        <a:rPr lang="en-US" b="0" i="1" smtClean="0">
                          <a:latin typeface="Cambria Math"/>
                          <a:ea typeface="Cambria Math"/>
                        </a:rPr>
                        <m:t>≠0.40 </m:t>
                      </m:r>
                      <m:r>
                        <a:rPr lang="en-US" b="0" i="1" smtClean="0">
                          <a:latin typeface="Cambria Math"/>
                          <a:ea typeface="Cambria Math"/>
                        </a:rPr>
                        <m:t>h𝑜</m:t>
                      </m:r>
                      <m:r>
                        <a:rPr lang="en-US" b="0" i="1" smtClean="0">
                          <a:latin typeface="Cambria Math"/>
                          <a:ea typeface="Cambria Math"/>
                        </a:rPr>
                        <m:t>ặ</m:t>
                      </m:r>
                      <m:r>
                        <a:rPr lang="en-US" b="0" i="1" smtClean="0">
                          <a:latin typeface="Cambria Math"/>
                          <a:ea typeface="Cambria Math"/>
                        </a:rPr>
                        <m:t>𝑐</m:t>
                      </m:r>
                      <m:r>
                        <a:rPr lang="en-US" b="0" i="1" smtClean="0">
                          <a:latin typeface="Cambria Math"/>
                          <a:ea typeface="Cambria Math"/>
                        </a:rPr>
                        <m:t> </m:t>
                      </m:r>
                      <m:sSub>
                        <m:sSubPr>
                          <m:ctrlPr>
                            <a:rPr lang="en-US" b="0" i="1" smtClean="0">
                              <a:latin typeface="Cambria Math"/>
                              <a:ea typeface="Cambria Math"/>
                            </a:rPr>
                          </m:ctrlPr>
                        </m:sSubPr>
                        <m:e>
                          <m:r>
                            <a:rPr lang="en-US" b="0" i="1" smtClean="0">
                              <a:latin typeface="Cambria Math"/>
                              <a:ea typeface="Cambria Math"/>
                            </a:rPr>
                            <m:t>𝑝</m:t>
                          </m:r>
                        </m:e>
                        <m:sub>
                          <m:r>
                            <a:rPr lang="en-US" b="0" i="1" smtClean="0">
                              <a:latin typeface="Cambria Math"/>
                              <a:ea typeface="Cambria Math"/>
                            </a:rPr>
                            <m:t>3</m:t>
                          </m:r>
                        </m:sub>
                      </m:sSub>
                      <m:r>
                        <a:rPr lang="en-US" b="0" i="1" smtClean="0">
                          <a:latin typeface="Cambria Math"/>
                          <a:ea typeface="Cambria Math"/>
                        </a:rPr>
                        <m:t>≠0.15</m:t>
                      </m:r>
                    </m:oMath>
                  </m:oMathPara>
                </a14:m>
                <a:endParaRPr lang="en-US"/>
              </a:p>
            </p:txBody>
          </p:sp>
        </mc:Choice>
        <mc:Fallback xmlns="">
          <p:sp>
            <p:nvSpPr>
              <p:cNvPr id="8" name="TextBox 7"/>
              <p:cNvSpPr txBox="1">
                <a:spLocks noRot="1" noChangeAspect="1" noMove="1" noResize="1" noEditPoints="1" noAdjustHandles="1" noChangeArrowheads="1" noChangeShapeType="1" noTextEdit="1"/>
              </p:cNvSpPr>
              <p:nvPr/>
            </p:nvSpPr>
            <p:spPr>
              <a:xfrm>
                <a:off x="1143000" y="2286000"/>
                <a:ext cx="6110262" cy="830997"/>
              </a:xfrm>
              <a:prstGeom prst="rect">
                <a:avLst/>
              </a:prstGeom>
              <a:blipFill rotWithShape="1">
                <a:blip r:embed="rId5"/>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371600" y="3962400"/>
                <a:ext cx="3238579" cy="9603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solidFill>
                                <a:schemeClr val="tx1"/>
                              </a:solidFill>
                              <a:latin typeface="Cambria Math"/>
                            </a:rPr>
                          </m:ctrlPr>
                        </m:sSupPr>
                        <m:e>
                          <m:r>
                            <a:rPr lang="en-US" sz="2800" b="0" i="1" smtClean="0">
                              <a:solidFill>
                                <a:schemeClr val="tx1"/>
                              </a:solidFill>
                              <a:latin typeface="Cambria Math"/>
                            </a:rPr>
                            <m:t>𝜒</m:t>
                          </m:r>
                        </m:e>
                        <m:sup>
                          <m:r>
                            <a:rPr lang="en-US" sz="2800" b="0" i="1" smtClean="0">
                              <a:solidFill>
                                <a:schemeClr val="tx1"/>
                              </a:solidFill>
                              <a:latin typeface="Cambria Math"/>
                            </a:rPr>
                            <m:t>2</m:t>
                          </m:r>
                        </m:sup>
                      </m:sSup>
                      <m:r>
                        <a:rPr lang="en-US" sz="2800" b="0" i="1" smtClean="0">
                          <a:solidFill>
                            <a:schemeClr val="tx1"/>
                          </a:solidFill>
                          <a:latin typeface="Cambria Math"/>
                        </a:rPr>
                        <m:t>=8.18, </m:t>
                      </m:r>
                    </m:oMath>
                  </m:oMathPara>
                </a14:m>
                <a:endParaRPr lang="en-US" sz="2800" b="0" smtClean="0">
                  <a:solidFill>
                    <a:schemeClr val="tx1"/>
                  </a:solidFill>
                </a:endParaRPr>
              </a:p>
              <a:p>
                <a14:m>
                  <m:oMath xmlns:m="http://schemas.openxmlformats.org/officeDocument/2006/math">
                    <m:sSub>
                      <m:sSubPr>
                        <m:ctrlPr>
                          <a:rPr lang="en-US" i="1" smtClean="0">
                            <a:solidFill>
                              <a:srgbClr val="FF0000"/>
                            </a:solidFill>
                            <a:latin typeface="Cambria Math"/>
                          </a:rPr>
                        </m:ctrlPr>
                      </m:sSubPr>
                      <m:e>
                        <m:sSup>
                          <m:sSupPr>
                            <m:ctrlPr>
                              <a:rPr lang="en-US" i="1">
                                <a:solidFill>
                                  <a:srgbClr val="FF0000"/>
                                </a:solidFill>
                                <a:latin typeface="Cambria Math"/>
                              </a:rPr>
                            </m:ctrlPr>
                          </m:sSupPr>
                          <m:e>
                            <m:r>
                              <a:rPr lang="en-US" i="1">
                                <a:solidFill>
                                  <a:srgbClr val="FF0000"/>
                                </a:solidFill>
                                <a:latin typeface="Cambria Math"/>
                              </a:rPr>
                              <m:t>𝜒</m:t>
                            </m:r>
                          </m:e>
                          <m:sup>
                            <m:r>
                              <a:rPr lang="en-US" i="1">
                                <a:solidFill>
                                  <a:srgbClr val="FF0000"/>
                                </a:solidFill>
                                <a:latin typeface="Cambria Math"/>
                              </a:rPr>
                              <m:t>2</m:t>
                            </m:r>
                          </m:sup>
                        </m:sSup>
                      </m:e>
                      <m:sub>
                        <m:r>
                          <a:rPr lang="en-US" i="1">
                            <a:solidFill>
                              <a:srgbClr val="FF0000"/>
                            </a:solidFill>
                            <a:latin typeface="Cambria Math"/>
                          </a:rPr>
                          <m:t>𝑘</m:t>
                        </m:r>
                        <m:r>
                          <a:rPr lang="en-US" i="1">
                            <a:solidFill>
                              <a:srgbClr val="FF0000"/>
                            </a:solidFill>
                            <a:latin typeface="Cambria Math"/>
                          </a:rPr>
                          <m:t>−1,</m:t>
                        </m:r>
                        <m:r>
                          <a:rPr lang="en-US" i="1">
                            <a:solidFill>
                              <a:srgbClr val="FF0000"/>
                            </a:solidFill>
                            <a:latin typeface="Cambria Math"/>
                          </a:rPr>
                          <m:t>𝛼</m:t>
                        </m:r>
                      </m:sub>
                    </m:sSub>
                  </m:oMath>
                </a14:m>
                <a:r>
                  <a:rPr lang="en-US" smtClean="0">
                    <a:solidFill>
                      <a:srgbClr val="FF0000"/>
                    </a:solidFill>
                  </a:rPr>
                  <a:t>=</a:t>
                </a:r>
                <a:r>
                  <a:rPr lang="en-US">
                    <a:solidFill>
                      <a:srgbClr val="FF0000"/>
                    </a:solidFill>
                  </a:rPr>
                  <a:t> </a:t>
                </a:r>
                <a14:m>
                  <m:oMath xmlns:m="http://schemas.openxmlformats.org/officeDocument/2006/math">
                    <m:sSub>
                      <m:sSubPr>
                        <m:ctrlPr>
                          <a:rPr lang="en-US" i="1">
                            <a:solidFill>
                              <a:srgbClr val="FF0000"/>
                            </a:solidFill>
                            <a:latin typeface="Cambria Math"/>
                          </a:rPr>
                        </m:ctrlPr>
                      </m:sSubPr>
                      <m:e>
                        <m:sSup>
                          <m:sSupPr>
                            <m:ctrlPr>
                              <a:rPr lang="en-US" i="1">
                                <a:solidFill>
                                  <a:srgbClr val="FF0000"/>
                                </a:solidFill>
                                <a:latin typeface="Cambria Math"/>
                              </a:rPr>
                            </m:ctrlPr>
                          </m:sSupPr>
                          <m:e>
                            <m:r>
                              <a:rPr lang="en-US" i="1">
                                <a:solidFill>
                                  <a:srgbClr val="FF0000"/>
                                </a:solidFill>
                                <a:latin typeface="Cambria Math"/>
                              </a:rPr>
                              <m:t>𝜒</m:t>
                            </m:r>
                          </m:e>
                          <m:sup>
                            <m:r>
                              <a:rPr lang="en-US" i="1">
                                <a:solidFill>
                                  <a:srgbClr val="FF0000"/>
                                </a:solidFill>
                                <a:latin typeface="Cambria Math"/>
                              </a:rPr>
                              <m:t>2</m:t>
                            </m:r>
                          </m:sup>
                        </m:sSup>
                      </m:e>
                      <m:sub>
                        <m:r>
                          <a:rPr lang="en-US" b="0" i="1" smtClean="0">
                            <a:solidFill>
                              <a:srgbClr val="FF0000"/>
                            </a:solidFill>
                            <a:latin typeface="Cambria Math"/>
                          </a:rPr>
                          <m:t>2</m:t>
                        </m:r>
                        <m:r>
                          <a:rPr lang="en-US" i="1">
                            <a:solidFill>
                              <a:srgbClr val="FF0000"/>
                            </a:solidFill>
                            <a:latin typeface="Cambria Math"/>
                          </a:rPr>
                          <m:t>,</m:t>
                        </m:r>
                        <m:r>
                          <a:rPr lang="en-US" b="0" i="1" smtClean="0">
                            <a:solidFill>
                              <a:srgbClr val="FF0000"/>
                            </a:solidFill>
                            <a:latin typeface="Cambria Math"/>
                          </a:rPr>
                          <m:t>5%</m:t>
                        </m:r>
                      </m:sub>
                    </m:sSub>
                  </m:oMath>
                </a14:m>
                <a:r>
                  <a:rPr lang="en-US" smtClean="0">
                    <a:solidFill>
                      <a:srgbClr val="FF0000"/>
                    </a:solidFill>
                  </a:rPr>
                  <a:t> = 5.99</a:t>
                </a:r>
                <a:endParaRPr lang="en-US">
                  <a:solidFill>
                    <a:srgbClr val="FF000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1371600" y="3962400"/>
                <a:ext cx="3238579" cy="960391"/>
              </a:xfrm>
              <a:prstGeom prst="rect">
                <a:avLst/>
              </a:prstGeom>
              <a:blipFill rotWithShape="1">
                <a:blip r:embed="rId6"/>
                <a:stretch>
                  <a:fillRect l="-377" r="-2072" b="-6962"/>
                </a:stretch>
              </a:blipFill>
            </p:spPr>
            <p:txBody>
              <a:bodyPr/>
              <a:lstStyle/>
              <a:p>
                <a:r>
                  <a:rPr lang="en-US">
                    <a:noFill/>
                  </a:rPr>
                  <a:t> </a:t>
                </a:r>
              </a:p>
            </p:txBody>
          </p:sp>
        </mc:Fallback>
      </mc:AlternateContent>
    </p:spTree>
    <p:extLst>
      <p:ext uri="{BB962C8B-B14F-4D97-AF65-F5344CB8AC3E}">
        <p14:creationId xmlns:p14="http://schemas.microsoft.com/office/powerpoint/2010/main" val="16713289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47767"/>
            <a:ext cx="8534400" cy="990600"/>
          </a:xfrm>
        </p:spPr>
        <p:txBody>
          <a:bodyPr/>
          <a:lstStyle/>
          <a:p>
            <a:r>
              <a:rPr lang="en-US" sz="3600" smtClean="0"/>
              <a:t>Áp dụng: Phân khúc thị trường</a:t>
            </a:r>
            <a:endParaRPr lang="en-US" sz="3600" b="1"/>
          </a:p>
        </p:txBody>
      </p:sp>
      <p:sp>
        <p:nvSpPr>
          <p:cNvPr id="3" name="Content Placeholder 2"/>
          <p:cNvSpPr>
            <a:spLocks noGrp="1"/>
          </p:cNvSpPr>
          <p:nvPr>
            <p:ph idx="1"/>
          </p:nvPr>
        </p:nvSpPr>
        <p:spPr/>
        <p:txBody>
          <a:bodyPr/>
          <a:lstStyle/>
          <a:p>
            <a:pPr marL="0" indent="0">
              <a:buNone/>
            </a:pPr>
            <a:r>
              <a:rPr lang="vi-VN" sz="2400" smtClean="0"/>
              <a:t> </a:t>
            </a:r>
            <a:r>
              <a:rPr lang="en-US" sz="1800"/>
              <a:t>P</a:t>
            </a:r>
            <a:r>
              <a:rPr lang="vi-VN" sz="1800" smtClean="0"/>
              <a:t>hân </a:t>
            </a:r>
            <a:r>
              <a:rPr lang="vi-VN" sz="1800"/>
              <a:t>khúc là chia thị trường tổng thể thành những thị trường nhỏ hơn với những khách hàng có chung nhu cầu. Việc nhận biết các phân khúc thị trường này giúp công ty: (1) tạo ra sản phẩm và dịch vụ đáp ứng nhu cầu của các khách hàng cụ thể và (2) tập trung các nguồn lực marketing </a:t>
            </a:r>
            <a:r>
              <a:rPr lang="vi-VN" sz="1800" smtClean="0"/>
              <a:t>một</a:t>
            </a:r>
            <a:r>
              <a:rPr lang="en-US" sz="1800" smtClean="0"/>
              <a:t> cách hiệu quả</a:t>
            </a:r>
            <a:r>
              <a:rPr lang="en-US" sz="1800" smtClean="0">
                <a:solidFill>
                  <a:srgbClr val="FF0000"/>
                </a:solidFill>
              </a:rPr>
              <a:t>.</a:t>
            </a:r>
          </a:p>
          <a:p>
            <a:pPr marL="0" indent="0">
              <a:buNone/>
            </a:pPr>
            <a:r>
              <a:rPr lang="en-US" sz="2400" smtClean="0">
                <a:solidFill>
                  <a:srgbClr val="FF0000"/>
                </a:solidFill>
              </a:rPr>
              <a:t>Kiểm định sự phù hợp được dùng để xác định độ lớn của từng phân khúc</a:t>
            </a:r>
            <a:endParaRPr lang="en-US" sz="2400" smtClean="0">
              <a:solidFill>
                <a:srgbClr val="FF0000"/>
              </a:solidFill>
            </a:endParaRPr>
          </a:p>
          <a:p>
            <a:endParaRPr lang="en-US" sz="2400">
              <a:solidFill>
                <a:srgbClr val="FF000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419600"/>
            <a:ext cx="3657600" cy="2296851"/>
          </a:xfrm>
          <a:prstGeom prst="rect">
            <a:avLst/>
          </a:prstGeom>
        </p:spPr>
      </p:pic>
      <p:sp>
        <p:nvSpPr>
          <p:cNvPr id="7" name="TextBox 6"/>
          <p:cNvSpPr txBox="1"/>
          <p:nvPr/>
        </p:nvSpPr>
        <p:spPr>
          <a:xfrm>
            <a:off x="4114800" y="4419600"/>
            <a:ext cx="4648200" cy="1938992"/>
          </a:xfrm>
          <a:prstGeom prst="rect">
            <a:avLst/>
          </a:prstGeom>
          <a:noFill/>
        </p:spPr>
        <p:txBody>
          <a:bodyPr wrap="square" rtlCol="0">
            <a:spAutoFit/>
          </a:bodyPr>
          <a:lstStyle/>
          <a:p>
            <a:pPr algn="just"/>
            <a:r>
              <a:rPr lang="en-US" smtClean="0">
                <a:solidFill>
                  <a:schemeClr val="tx2">
                    <a:lumMod val="60000"/>
                    <a:lumOff val="40000"/>
                  </a:schemeClr>
                </a:solidFill>
              </a:rPr>
              <a:t>Kiểm định xem khi phân chia</a:t>
            </a:r>
          </a:p>
          <a:p>
            <a:pPr algn="just"/>
            <a:r>
              <a:rPr lang="en-US" smtClean="0">
                <a:solidFill>
                  <a:schemeClr val="tx2">
                    <a:lumMod val="60000"/>
                    <a:lumOff val="40000"/>
                  </a:schemeClr>
                </a:solidFill>
              </a:rPr>
              <a:t> khách hàng của siêu thị  theo</a:t>
            </a:r>
          </a:p>
          <a:p>
            <a:pPr algn="just"/>
            <a:r>
              <a:rPr lang="en-US" smtClean="0">
                <a:solidFill>
                  <a:schemeClr val="tx2">
                    <a:lumMod val="60000"/>
                    <a:lumOff val="40000"/>
                  </a:schemeClr>
                </a:solidFill>
              </a:rPr>
              <a:t> nghề nghiệp, tỷ lệ khách hàng</a:t>
            </a:r>
          </a:p>
          <a:p>
            <a:pPr algn="just"/>
            <a:r>
              <a:rPr lang="en-US" smtClean="0">
                <a:solidFill>
                  <a:schemeClr val="tx2">
                    <a:lumMod val="60000"/>
                    <a:lumOff val="40000"/>
                  </a:schemeClr>
                </a:solidFill>
              </a:rPr>
              <a:t> thuộc từng nhóm có đồng</a:t>
            </a:r>
          </a:p>
          <a:p>
            <a:pPr algn="just"/>
            <a:r>
              <a:rPr lang="en-US" smtClean="0">
                <a:solidFill>
                  <a:schemeClr val="tx2">
                    <a:lumMod val="60000"/>
                    <a:lumOff val="40000"/>
                  </a:schemeClr>
                </a:solidFill>
              </a:rPr>
              <a:t> đều không? (xem dữ liệu bài 2).</a:t>
            </a:r>
            <a:endParaRPr lang="en-US">
              <a:solidFill>
                <a:schemeClr val="tx2">
                  <a:lumMod val="60000"/>
                  <a:lumOff val="40000"/>
                </a:schemeClr>
              </a:solidFill>
            </a:endParaRPr>
          </a:p>
        </p:txBody>
      </p:sp>
    </p:spTree>
    <p:extLst>
      <p:ext uri="{BB962C8B-B14F-4D97-AF65-F5344CB8AC3E}">
        <p14:creationId xmlns:p14="http://schemas.microsoft.com/office/powerpoint/2010/main" val="365232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anim calcmode="lin" valueType="num">
                                      <p:cBhvr additive="base">
                                        <p:cTn id="24"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7">
                                            <p:txEl>
                                              <p:pRg st="1" end="1"/>
                                            </p:txEl>
                                          </p:spTgt>
                                        </p:tgtEl>
                                        <p:attrNameLst>
                                          <p:attrName>style.visibility</p:attrName>
                                        </p:attrNameLst>
                                      </p:cBhvr>
                                      <p:to>
                                        <p:strVal val="visible"/>
                                      </p:to>
                                    </p:set>
                                    <p:anim calcmode="lin" valueType="num">
                                      <p:cBhvr additive="base">
                                        <p:cTn id="2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
                                            <p:txEl>
                                              <p:pRg st="1" end="1"/>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 calcmode="lin" valueType="num">
                                      <p:cBhvr additive="base">
                                        <p:cTn id="32"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7">
                                            <p:txEl>
                                              <p:pRg st="2" end="2"/>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7">
                                            <p:txEl>
                                              <p:pRg st="3" end="3"/>
                                            </p:txEl>
                                          </p:spTgt>
                                        </p:tgtEl>
                                        <p:attrNameLst>
                                          <p:attrName>style.visibility</p:attrName>
                                        </p:attrNameLst>
                                      </p:cBhvr>
                                      <p:to>
                                        <p:strVal val="visible"/>
                                      </p:to>
                                    </p:set>
                                    <p:anim calcmode="lin" valueType="num">
                                      <p:cBhvr additive="base">
                                        <p:cTn id="36"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7">
                                            <p:txEl>
                                              <p:pRg st="4" end="4"/>
                                            </p:txEl>
                                          </p:spTgt>
                                        </p:tgtEl>
                                        <p:attrNameLst>
                                          <p:attrName>style.visibility</p:attrName>
                                        </p:attrNameLst>
                                      </p:cBhvr>
                                      <p:to>
                                        <p:strVal val="visible"/>
                                      </p:to>
                                    </p:set>
                                    <p:anim calcmode="lin" valueType="num">
                                      <p:cBhvr additive="base">
                                        <p:cTn id="40"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mtClean="0"/>
                  <a:t>Kiểm định </a:t>
                </a:r>
                <a14:m>
                  <m:oMath xmlns:m="http://schemas.openxmlformats.org/officeDocument/2006/math">
                    <m:sSup>
                      <m:sSupPr>
                        <m:ctrlPr>
                          <a:rPr lang="en-US" b="0" i="1" smtClean="0">
                            <a:latin typeface="Cambria Math"/>
                          </a:rPr>
                        </m:ctrlPr>
                      </m:sSupPr>
                      <m:e>
                        <m:r>
                          <a:rPr lang="en-US" b="0" i="1" smtClean="0">
                            <a:latin typeface="Cambria Math"/>
                          </a:rPr>
                          <m:t>𝜒</m:t>
                        </m:r>
                      </m:e>
                      <m:sup>
                        <m:r>
                          <a:rPr lang="en-US" b="0" i="1" smtClean="0">
                            <a:latin typeface="Cambria Math"/>
                          </a:rPr>
                          <m:t>2</m:t>
                        </m:r>
                      </m:sup>
                    </m:sSup>
                    <m:r>
                      <a:rPr lang="en-US" b="0" i="1" smtClean="0">
                        <a:latin typeface="Cambria Math"/>
                      </a:rPr>
                      <m:t> </m:t>
                    </m:r>
                  </m:oMath>
                </a14:m>
                <a:r>
                  <a:rPr lang="en-US" smtClean="0"/>
                  <a:t>về tính độc lập</a:t>
                </a:r>
                <a:endParaRPr lang="en-US"/>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b="-265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mtClean="0"/>
                  <a:t>Khi nghiên cứu hai biến định tính trên các đối tượng của tổng thể.</a:t>
                </a:r>
              </a:p>
              <a:p>
                <a:pPr marL="0" indent="0">
                  <a:buNone/>
                </a:pPr>
                <a:r>
                  <a:rPr lang="en-US" smtClean="0">
                    <a:solidFill>
                      <a:srgbClr val="FF0000"/>
                    </a:solidFill>
                  </a:rPr>
                  <a:t>Vấn đề: Có mối liên quan giữa hai đặc điểm đang xét hay không? -&gt;</a:t>
                </a:r>
                <a:r>
                  <a:rPr lang="en-US" smtClean="0">
                    <a:solidFill>
                      <a:schemeClr val="tx2"/>
                    </a:solidFill>
                  </a:rPr>
                  <a:t> Kiểm định tính độc lập</a:t>
                </a:r>
              </a:p>
              <a:p>
                <a:pPr marL="0" indent="0">
                  <a:buNone/>
                </a:pPr>
                <a:endParaRPr lang="en-US">
                  <a:solidFill>
                    <a:schemeClr val="tx2"/>
                  </a:solidFill>
                </a:endParaRPr>
              </a:p>
              <a:p>
                <a:pPr marL="0" indent="0" algn="ctr">
                  <a:buNone/>
                </a:pPr>
                <a14:m>
                  <m:oMath xmlns:m="http://schemas.openxmlformats.org/officeDocument/2006/math">
                    <m:sSub>
                      <m:sSubPr>
                        <m:ctrlPr>
                          <a:rPr lang="en-US" b="0" i="1" smtClean="0">
                            <a:solidFill>
                              <a:schemeClr val="tx2"/>
                            </a:solidFill>
                            <a:latin typeface="Cambria Math"/>
                          </a:rPr>
                        </m:ctrlPr>
                      </m:sSubPr>
                      <m:e>
                        <m:r>
                          <a:rPr lang="en-US" b="0" i="1" smtClean="0">
                            <a:solidFill>
                              <a:schemeClr val="tx2"/>
                            </a:solidFill>
                            <a:latin typeface="Cambria Math"/>
                          </a:rPr>
                          <m:t>𝐻</m:t>
                        </m:r>
                      </m:e>
                      <m:sub>
                        <m:r>
                          <a:rPr lang="en-US" b="0" i="1" smtClean="0">
                            <a:solidFill>
                              <a:schemeClr val="tx2"/>
                            </a:solidFill>
                            <a:latin typeface="Cambria Math"/>
                          </a:rPr>
                          <m:t>0</m:t>
                        </m:r>
                      </m:sub>
                    </m:sSub>
                    <m:r>
                      <a:rPr lang="en-US" b="0" i="1" smtClean="0">
                        <a:solidFill>
                          <a:schemeClr val="tx2"/>
                        </a:solidFill>
                        <a:latin typeface="Cambria Math"/>
                      </a:rPr>
                      <m:t>:  </m:t>
                    </m:r>
                  </m:oMath>
                </a14:m>
                <a:r>
                  <a:rPr lang="en-US" smtClean="0">
                    <a:solidFill>
                      <a:srgbClr val="FF0000"/>
                    </a:solidFill>
                  </a:rPr>
                  <a:t>Không</a:t>
                </a:r>
                <a:r>
                  <a:rPr lang="en-US" smtClean="0">
                    <a:solidFill>
                      <a:schemeClr val="tx2"/>
                    </a:solidFill>
                  </a:rPr>
                  <a:t> có mối liên hệ giữa hai biến </a:t>
                </a:r>
              </a:p>
              <a:p>
                <a:pPr marL="0" indent="0" algn="ctr">
                  <a:buNone/>
                </a:pPr>
                <a14:m>
                  <m:oMath xmlns:m="http://schemas.openxmlformats.org/officeDocument/2006/math">
                    <m:sSub>
                      <m:sSubPr>
                        <m:ctrlPr>
                          <a:rPr lang="en-US" i="1">
                            <a:solidFill>
                              <a:schemeClr val="tx2"/>
                            </a:solidFill>
                            <a:latin typeface="Cambria Math"/>
                          </a:rPr>
                        </m:ctrlPr>
                      </m:sSubPr>
                      <m:e>
                        <m:r>
                          <a:rPr lang="en-US" i="1">
                            <a:solidFill>
                              <a:schemeClr val="tx2"/>
                            </a:solidFill>
                            <a:latin typeface="Cambria Math"/>
                          </a:rPr>
                          <m:t>𝐻</m:t>
                        </m:r>
                      </m:e>
                      <m:sub>
                        <m:r>
                          <a:rPr lang="en-US" b="0" i="1" smtClean="0">
                            <a:solidFill>
                              <a:schemeClr val="tx2"/>
                            </a:solidFill>
                            <a:latin typeface="Cambria Math"/>
                          </a:rPr>
                          <m:t>1</m:t>
                        </m:r>
                      </m:sub>
                    </m:sSub>
                    <m:r>
                      <a:rPr lang="en-US" i="1">
                        <a:solidFill>
                          <a:schemeClr val="tx2"/>
                        </a:solidFill>
                        <a:latin typeface="Cambria Math"/>
                      </a:rPr>
                      <m:t>:  </m:t>
                    </m:r>
                    <m:r>
                      <m:rPr>
                        <m:sty m:val="p"/>
                      </m:rPr>
                      <a:rPr lang="en-US" b="0" i="0" smtClean="0">
                        <a:solidFill>
                          <a:srgbClr val="FF0000"/>
                        </a:solidFill>
                        <a:latin typeface="Cambria Math"/>
                      </a:rPr>
                      <m:t>C</m:t>
                    </m:r>
                  </m:oMath>
                </a14:m>
                <a:r>
                  <a:rPr lang="en-US" smtClean="0">
                    <a:solidFill>
                      <a:srgbClr val="FF0000"/>
                    </a:solidFill>
                  </a:rPr>
                  <a:t>ó</a:t>
                </a:r>
                <a:r>
                  <a:rPr lang="en-US" smtClean="0">
                    <a:solidFill>
                      <a:schemeClr val="tx2"/>
                    </a:solidFill>
                  </a:rPr>
                  <a:t> </a:t>
                </a:r>
                <a:r>
                  <a:rPr lang="en-US">
                    <a:solidFill>
                      <a:schemeClr val="tx2"/>
                    </a:solidFill>
                  </a:rPr>
                  <a:t>mối liên hệ giữa hai biến </a:t>
                </a:r>
              </a:p>
              <a:p>
                <a:pPr marL="0" indent="0">
                  <a:buNone/>
                </a:pPr>
                <a:endParaRPr lang="en-US">
                  <a:solidFill>
                    <a:schemeClr val="tx2"/>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585" t="-1346" r="-1811"/>
                </a:stretch>
              </a:blipFill>
            </p:spPr>
            <p:txBody>
              <a:bodyPr/>
              <a:lstStyle/>
              <a:p>
                <a:r>
                  <a:rPr lang="en-US">
                    <a:noFill/>
                  </a:rPr>
                  <a:t> </a:t>
                </a:r>
              </a:p>
            </p:txBody>
          </p:sp>
        </mc:Fallback>
      </mc:AlternateContent>
      <p:sp>
        <p:nvSpPr>
          <p:cNvPr id="6" name="Oval 5"/>
          <p:cNvSpPr/>
          <p:nvPr/>
        </p:nvSpPr>
        <p:spPr bwMode="auto">
          <a:xfrm>
            <a:off x="838200" y="3962400"/>
            <a:ext cx="7391400" cy="1524000"/>
          </a:xfrm>
          <a:prstGeom prst="ellipse">
            <a:avLst/>
          </a:prstGeom>
          <a:noFill/>
          <a:ln w="31750" cap="flat" cmpd="sng" algn="ctr">
            <a:solidFill>
              <a:schemeClr val="fo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71018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47767"/>
            <a:ext cx="8534400" cy="990600"/>
          </a:xfrm>
        </p:spPr>
        <p:txBody>
          <a:bodyPr/>
          <a:lstStyle/>
          <a:p>
            <a:r>
              <a:rPr lang="en-US" sz="3600" smtClean="0"/>
              <a:t>Ví dụ: giá ngoại tệ</a:t>
            </a:r>
            <a:endParaRPr lang="en-US" sz="3600" b="1"/>
          </a:p>
        </p:txBody>
      </p:sp>
      <p:sp>
        <p:nvSpPr>
          <p:cNvPr id="3" name="Content Placeholder 2"/>
          <p:cNvSpPr>
            <a:spLocks noGrp="1"/>
          </p:cNvSpPr>
          <p:nvPr>
            <p:ph idx="1"/>
          </p:nvPr>
        </p:nvSpPr>
        <p:spPr/>
        <p:txBody>
          <a:bodyPr/>
          <a:lstStyle/>
          <a:p>
            <a:pPr marL="0" indent="0">
              <a:buNone/>
            </a:pPr>
            <a:r>
              <a:rPr lang="en-US" smtClean="0">
                <a:solidFill>
                  <a:srgbClr val="FF0000"/>
                </a:solidFill>
              </a:rPr>
              <a:t>Các nhà đầu tư thường phỏng đoán xu hướng tăng giảm của giá ngoại tệ. </a:t>
            </a:r>
          </a:p>
          <a:p>
            <a:pPr marL="0" indent="0">
              <a:buNone/>
            </a:pPr>
            <a:r>
              <a:rPr lang="en-US" smtClean="0">
                <a:solidFill>
                  <a:srgbClr val="FF0000"/>
                </a:solidFill>
              </a:rPr>
              <a:t>Liệu dự báo của các nhà đầu </a:t>
            </a:r>
          </a:p>
          <a:p>
            <a:pPr marL="0" indent="0">
              <a:buNone/>
            </a:pPr>
            <a:r>
              <a:rPr lang="en-US" smtClean="0">
                <a:solidFill>
                  <a:srgbClr val="FF0000"/>
                </a:solidFill>
              </a:rPr>
              <a:t>tư và xu hướng tăng/giảm </a:t>
            </a:r>
          </a:p>
          <a:p>
            <a:pPr marL="0" indent="0">
              <a:buNone/>
            </a:pPr>
            <a:r>
              <a:rPr lang="en-US" smtClean="0">
                <a:solidFill>
                  <a:srgbClr val="FF0000"/>
                </a:solidFill>
              </a:rPr>
              <a:t>giá thực tế có liên quan tới</a:t>
            </a:r>
          </a:p>
          <a:p>
            <a:pPr marL="0" indent="0">
              <a:buNone/>
            </a:pPr>
            <a:r>
              <a:rPr lang="en-US" smtClean="0">
                <a:solidFill>
                  <a:srgbClr val="FF0000"/>
                </a:solidFill>
              </a:rPr>
              <a:t> nhau?</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2357437"/>
            <a:ext cx="2524125" cy="2143125"/>
          </a:xfrm>
          <a:prstGeom prst="rect">
            <a:avLst/>
          </a:prstGeom>
        </p:spPr>
      </p:pic>
    </p:spTree>
    <p:extLst>
      <p:ext uri="{BB962C8B-B14F-4D97-AF65-F5344CB8AC3E}">
        <p14:creationId xmlns:p14="http://schemas.microsoft.com/office/powerpoint/2010/main" val="36827850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p:cNvSpPr>
            <a:spLocks noGrp="1"/>
          </p:cNvSpPr>
          <p:nvPr>
            <p:ph type="title"/>
          </p:nvPr>
        </p:nvSpPr>
        <p:spPr>
          <a:xfrm>
            <a:off x="0" y="-54735"/>
            <a:ext cx="9144000" cy="664335"/>
          </a:xfrm>
        </p:spPr>
        <p:txBody>
          <a:bodyPr>
            <a:noAutofit/>
          </a:bodyPr>
          <a:lstStyle/>
          <a:p>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a:latin typeface="Times New Roman" pitchFamily="18" charset="0"/>
                <a:cs typeface="Times New Roman" pitchFamily="18" charset="0"/>
              </a:rPr>
              <a:t/>
            </a:r>
            <a:br>
              <a:rPr lang="en-US" sz="3600" b="1"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graphicFrame>
            <p:nvGraphicFramePr>
              <p:cNvPr id="23" name="Table 22"/>
              <p:cNvGraphicFramePr>
                <a:graphicFrameLocks noGrp="1"/>
              </p:cNvGraphicFramePr>
              <p:nvPr>
                <p:extLst>
                  <p:ext uri="{D42A27DB-BD31-4B8C-83A1-F6EECF244321}">
                    <p14:modId xmlns:p14="http://schemas.microsoft.com/office/powerpoint/2010/main" val="1908580983"/>
                  </p:ext>
                </p:extLst>
              </p:nvPr>
            </p:nvGraphicFramePr>
            <p:xfrm>
              <a:off x="1180057" y="2286000"/>
              <a:ext cx="6477000" cy="2985278"/>
            </p:xfrm>
            <a:graphic>
              <a:graphicData uri="http://schemas.openxmlformats.org/drawingml/2006/table">
                <a:tbl>
                  <a:tblPr firstRow="1" bandRow="1">
                    <a:tableStyleId>{5C22544A-7EE6-4342-B048-85BDC9FD1C3A}</a:tableStyleId>
                  </a:tblPr>
                  <a:tblGrid>
                    <a:gridCol w="1129323"/>
                    <a:gridCol w="1262185"/>
                    <a:gridCol w="1494692"/>
                    <a:gridCol w="1295400"/>
                    <a:gridCol w="1295400"/>
                  </a:tblGrid>
                  <a:tr h="341589">
                    <a:tc rowSpan="2">
                      <a:txBody>
                        <a:bodyPr/>
                        <a:lstStyle/>
                        <a:p>
                          <a:r>
                            <a:rPr lang="en-US" sz="2000" b="0" smtClean="0">
                              <a:solidFill>
                                <a:schemeClr val="tx1"/>
                              </a:solidFill>
                              <a:latin typeface="Times New Roman" panose="02020603050405020304" pitchFamily="18" charset="0"/>
                              <a:cs typeface="Times New Roman" panose="02020603050405020304" pitchFamily="18" charset="0"/>
                            </a:rPr>
                            <a:t>Biến</a:t>
                          </a:r>
                          <a:r>
                            <a:rPr lang="en-US" sz="2000" b="0" baseline="0" smtClean="0">
                              <a:solidFill>
                                <a:schemeClr val="tx1"/>
                              </a:solidFill>
                              <a:latin typeface="Times New Roman" panose="02020603050405020304" pitchFamily="18" charset="0"/>
                              <a:cs typeface="Times New Roman" panose="02020603050405020304" pitchFamily="18" charset="0"/>
                            </a:rPr>
                            <a:t> 1</a:t>
                          </a:r>
                          <a:endParaRPr lang="en-US" sz="2000" b="0" dirty="0">
                            <a:solidFill>
                              <a:schemeClr val="tx1"/>
                            </a:solidFill>
                            <a:latin typeface="Times New Roman" panose="02020603050405020304" pitchFamily="18" charset="0"/>
                            <a:cs typeface="Times New Roman" panose="02020603050405020304" pitchFamily="18" charset="0"/>
                          </a:endParaRPr>
                        </a:p>
                      </a:txBody>
                      <a:tcPr/>
                    </a:tc>
                    <a:tc gridSpan="4">
                      <a:txBody>
                        <a:bodyPr/>
                        <a:lstStyle/>
                        <a:p>
                          <a:pPr algn="ctr"/>
                          <a:r>
                            <a:rPr lang="en-US" sz="2000" b="0" smtClean="0">
                              <a:solidFill>
                                <a:schemeClr val="tx1"/>
                              </a:solidFill>
                              <a:latin typeface="Times New Roman" panose="02020603050405020304" pitchFamily="18" charset="0"/>
                              <a:cs typeface="Times New Roman" panose="02020603050405020304" pitchFamily="18" charset="0"/>
                            </a:rPr>
                            <a:t>Biến</a:t>
                          </a:r>
                          <a:r>
                            <a:rPr lang="en-US" sz="2000" b="0" baseline="0" smtClean="0">
                              <a:solidFill>
                                <a:schemeClr val="tx1"/>
                              </a:solidFill>
                              <a:latin typeface="Times New Roman" panose="02020603050405020304" pitchFamily="18" charset="0"/>
                              <a:cs typeface="Times New Roman" panose="02020603050405020304" pitchFamily="18" charset="0"/>
                            </a:rPr>
                            <a:t> 2</a:t>
                          </a:r>
                          <a:endParaRPr lang="en-US" sz="2000" b="0" dirty="0">
                            <a:solidFill>
                              <a:schemeClr val="tx1"/>
                            </a:solidFill>
                            <a:latin typeface="Times New Roman" panose="02020603050405020304" pitchFamily="18" charset="0"/>
                            <a:cs typeface="Times New Roman" panose="02020603050405020304" pitchFamily="18" charset="0"/>
                          </a:endParaRPr>
                        </a:p>
                      </a:txBody>
                      <a:tcPr>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551796">
                    <a:tc vMerge="1">
                      <a:txBody>
                        <a:bodyPr/>
                        <a:lstStyle/>
                        <a:p>
                          <a:endParaRPr lang="en-US"/>
                        </a:p>
                      </a:txBody>
                      <a:tcPr/>
                    </a:tc>
                    <a:tc>
                      <a:txBody>
                        <a:bodyPr/>
                        <a:lstStyle/>
                        <a:p>
                          <a:pPr algn="ctr"/>
                          <a:r>
                            <a:rPr lang="en-US" baseline="0" smtClean="0"/>
                            <a:t> 1</a:t>
                          </a:r>
                          <a:endParaRPr lang="en-US" dirty="0"/>
                        </a:p>
                      </a:txBody>
                      <a:tcPr>
                        <a:solidFill>
                          <a:srgbClr val="92D050"/>
                        </a:solidFill>
                      </a:tcPr>
                    </a:tc>
                    <a:tc>
                      <a:txBody>
                        <a:bodyPr/>
                        <a:lstStyle/>
                        <a:p>
                          <a:pPr algn="ctr"/>
                          <a:r>
                            <a:rPr lang="en-US" smtClean="0"/>
                            <a:t>2</a:t>
                          </a:r>
                          <a:endParaRPr lang="en-US" dirty="0"/>
                        </a:p>
                      </a:txBody>
                      <a:tcPr>
                        <a:solidFill>
                          <a:srgbClr val="92D050"/>
                        </a:solidFill>
                      </a:tcPr>
                    </a:tc>
                    <a:tc>
                      <a:txBody>
                        <a:bodyPr/>
                        <a:lstStyle/>
                        <a:p>
                          <a:pPr algn="ctr"/>
                          <a:r>
                            <a:rPr lang="en-US" smtClean="0"/>
                            <a:t>…</a:t>
                          </a:r>
                          <a:endParaRPr lang="en-US" dirty="0"/>
                        </a:p>
                      </a:txBody>
                      <a:tcPr>
                        <a:solidFill>
                          <a:srgbClr val="92D050"/>
                        </a:solidFill>
                      </a:tcPr>
                    </a:tc>
                    <a:tc>
                      <a:txBody>
                        <a:bodyPr/>
                        <a:lstStyle/>
                        <a:p>
                          <a:pPr algn="ctr"/>
                          <a:r>
                            <a:rPr lang="en-US" smtClean="0"/>
                            <a:t>c</a:t>
                          </a:r>
                          <a:endParaRPr lang="en-US" dirty="0"/>
                        </a:p>
                      </a:txBody>
                      <a:tcPr>
                        <a:solidFill>
                          <a:srgbClr val="92D050"/>
                        </a:solidFill>
                      </a:tcPr>
                    </a:tc>
                  </a:tr>
                  <a:tr h="551796">
                    <a:tc>
                      <a:txBody>
                        <a:bodyPr/>
                        <a:lstStyle/>
                        <a:p>
                          <a:pPr algn="ctr"/>
                          <a:r>
                            <a:rPr lang="en-US" sz="1800" baseline="0" smtClean="0">
                              <a:latin typeface="Times New Roman" panose="02020603050405020304" pitchFamily="18" charset="0"/>
                              <a:cs typeface="Times New Roman" panose="02020603050405020304" pitchFamily="18" charset="0"/>
                            </a:rPr>
                            <a:t>1</a:t>
                          </a:r>
                          <a:endParaRPr lang="en-US" sz="1800"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𝑓</m:t>
                                    </m:r>
                                  </m:e>
                                  <m:sub>
                                    <m:r>
                                      <a:rPr lang="en-US" b="0" i="1" smtClean="0">
                                        <a:latin typeface="Cambria Math"/>
                                      </a:rPr>
                                      <m:t>11</m:t>
                                    </m:r>
                                  </m:sub>
                                </m:sSub>
                              </m:oMath>
                            </m:oMathPara>
                          </a14:m>
                          <a:endParaRPr lang="en-US" dirty="0"/>
                        </a:p>
                      </a:txBody>
                      <a:tcPr>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𝑓</m:t>
                                    </m:r>
                                  </m:e>
                                  <m:sub>
                                    <m:r>
                                      <a:rPr lang="en-US" b="0" i="1" smtClean="0">
                                        <a:latin typeface="Cambria Math"/>
                                      </a:rPr>
                                      <m:t>12</m:t>
                                    </m:r>
                                  </m:sub>
                                </m:sSub>
                              </m:oMath>
                            </m:oMathPara>
                          </a14:m>
                          <a:endParaRPr lang="en-US" dirty="0"/>
                        </a:p>
                      </a:txBody>
                      <a:tcPr>
                        <a:solidFill>
                          <a:schemeClr val="accent2">
                            <a:lumMod val="20000"/>
                            <a:lumOff val="80000"/>
                          </a:schemeClr>
                        </a:solidFill>
                      </a:tcPr>
                    </a:tc>
                    <a:tc>
                      <a:txBody>
                        <a:bodyPr/>
                        <a:lstStyle/>
                        <a:p>
                          <a:pPr algn="ctr"/>
                          <a:r>
                            <a:rPr lang="en-US" smtClean="0"/>
                            <a:t>…</a:t>
                          </a:r>
                          <a:endParaRPr lang="en-US" dirty="0"/>
                        </a:p>
                      </a:txBody>
                      <a:tcPr>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𝑓</m:t>
                                    </m:r>
                                  </m:e>
                                  <m:sub>
                                    <m:r>
                                      <a:rPr lang="en-US" b="0" i="1" smtClean="0">
                                        <a:latin typeface="Cambria Math"/>
                                      </a:rPr>
                                      <m:t>1</m:t>
                                    </m:r>
                                    <m:r>
                                      <a:rPr lang="en-US" b="0" i="1" smtClean="0">
                                        <a:latin typeface="Cambria Math"/>
                                      </a:rPr>
                                      <m:t>𝑐</m:t>
                                    </m:r>
                                  </m:sub>
                                </m:sSub>
                              </m:oMath>
                            </m:oMathPara>
                          </a14:m>
                          <a:endParaRPr lang="en-US" dirty="0"/>
                        </a:p>
                      </a:txBody>
                      <a:tcPr>
                        <a:solidFill>
                          <a:schemeClr val="accent2">
                            <a:lumMod val="20000"/>
                            <a:lumOff val="80000"/>
                          </a:schemeClr>
                        </a:solidFill>
                      </a:tcPr>
                    </a:tc>
                  </a:tr>
                  <a:tr h="551796">
                    <a:tc>
                      <a:txBody>
                        <a:bodyPr/>
                        <a:lstStyle/>
                        <a:p>
                          <a:pPr algn="ctr"/>
                          <a:r>
                            <a:rPr lang="en-US" smtClean="0"/>
                            <a:t>2</a:t>
                          </a:r>
                          <a:endParaRPr lang="en-US" dirty="0"/>
                        </a:p>
                      </a:txBody>
                      <a:tcPr>
                        <a:solidFill>
                          <a:srgbClr val="92D050"/>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𝑓</m:t>
                                    </m:r>
                                  </m:e>
                                  <m:sub>
                                    <m:r>
                                      <a:rPr lang="en-US" b="0" i="1" smtClean="0">
                                        <a:latin typeface="Cambria Math"/>
                                      </a:rPr>
                                      <m:t>21</m:t>
                                    </m:r>
                                  </m:sub>
                                </m:sSub>
                              </m:oMath>
                            </m:oMathPara>
                          </a14:m>
                          <a:endParaRPr lang="en-US" dirty="0"/>
                        </a:p>
                      </a:txBody>
                      <a:tcPr>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𝑓</m:t>
                                    </m:r>
                                  </m:e>
                                  <m:sub>
                                    <m:r>
                                      <a:rPr lang="en-US" b="0" i="1" smtClean="0">
                                        <a:latin typeface="Cambria Math"/>
                                      </a:rPr>
                                      <m:t>22</m:t>
                                    </m:r>
                                  </m:sub>
                                </m:sSub>
                              </m:oMath>
                            </m:oMathPara>
                          </a14:m>
                          <a:endParaRPr lang="en-US" dirty="0"/>
                        </a:p>
                      </a:txBody>
                      <a:tcPr>
                        <a:solidFill>
                          <a:schemeClr val="accent2">
                            <a:lumMod val="20000"/>
                            <a:lumOff val="80000"/>
                          </a:schemeClr>
                        </a:solidFill>
                      </a:tcPr>
                    </a:tc>
                    <a:tc>
                      <a:txBody>
                        <a:bodyPr/>
                        <a:lstStyle/>
                        <a:p>
                          <a:pPr algn="ctr"/>
                          <a:endParaRPr lang="en-US" dirty="0"/>
                        </a:p>
                      </a:txBody>
                      <a:tcPr>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𝑓</m:t>
                                    </m:r>
                                  </m:e>
                                  <m:sub>
                                    <m:r>
                                      <a:rPr lang="en-US" b="0" i="1" smtClean="0">
                                        <a:latin typeface="Cambria Math"/>
                                      </a:rPr>
                                      <m:t>2</m:t>
                                    </m:r>
                                    <m:r>
                                      <a:rPr lang="en-US" b="0" i="1" smtClean="0">
                                        <a:latin typeface="Cambria Math"/>
                                      </a:rPr>
                                      <m:t>𝑐</m:t>
                                    </m:r>
                                  </m:sub>
                                </m:sSub>
                              </m:oMath>
                            </m:oMathPara>
                          </a14:m>
                          <a:endParaRPr lang="en-US" dirty="0"/>
                        </a:p>
                      </a:txBody>
                      <a:tcPr>
                        <a:solidFill>
                          <a:schemeClr val="accent2">
                            <a:lumMod val="20000"/>
                            <a:lumOff val="80000"/>
                          </a:schemeClr>
                        </a:solidFill>
                      </a:tcPr>
                    </a:tc>
                  </a:tr>
                  <a:tr h="466825">
                    <a:tc>
                      <a:txBody>
                        <a:bodyPr/>
                        <a:lstStyle/>
                        <a:p>
                          <a:pPr algn="ctr"/>
                          <a:r>
                            <a:rPr lang="en-US" smtClean="0"/>
                            <a:t>…</a:t>
                          </a:r>
                          <a:endParaRPr lang="en-US" dirty="0"/>
                        </a:p>
                      </a:txBody>
                      <a:tcPr>
                        <a:solidFill>
                          <a:srgbClr val="92D050"/>
                        </a:solidFill>
                      </a:tcPr>
                    </a:tc>
                    <a:tc>
                      <a:txBody>
                        <a:bodyPr/>
                        <a:lstStyle/>
                        <a:p>
                          <a:pPr algn="ctr"/>
                          <a:r>
                            <a:rPr lang="en-US" smtClean="0"/>
                            <a:t>…</a:t>
                          </a:r>
                          <a:endParaRPr lang="en-US" dirty="0"/>
                        </a:p>
                      </a:txBody>
                      <a:tcPr>
                        <a:solidFill>
                          <a:schemeClr val="accent2">
                            <a:lumMod val="20000"/>
                            <a:lumOff val="80000"/>
                          </a:schemeClr>
                        </a:solidFill>
                      </a:tcPr>
                    </a:tc>
                    <a:tc>
                      <a:txBody>
                        <a:bodyPr/>
                        <a:lstStyle/>
                        <a:p>
                          <a:pPr algn="ctr"/>
                          <a:endParaRPr lang="en-US" dirty="0"/>
                        </a:p>
                      </a:txBody>
                      <a:tcPr>
                        <a:solidFill>
                          <a:schemeClr val="accent2">
                            <a:lumMod val="20000"/>
                            <a:lumOff val="80000"/>
                          </a:schemeClr>
                        </a:solidFill>
                      </a:tcPr>
                    </a:tc>
                    <a:tc>
                      <a:txBody>
                        <a:bodyPr/>
                        <a:lstStyle/>
                        <a:p>
                          <a:pPr algn="ctr"/>
                          <a:endParaRPr lang="en-US" dirty="0"/>
                        </a:p>
                      </a:txBody>
                      <a:tcPr>
                        <a:solidFill>
                          <a:schemeClr val="accent2">
                            <a:lumMod val="20000"/>
                            <a:lumOff val="80000"/>
                          </a:schemeClr>
                        </a:solidFill>
                      </a:tcPr>
                    </a:tc>
                    <a:tc>
                      <a:txBody>
                        <a:bodyPr/>
                        <a:lstStyle/>
                        <a:p>
                          <a:pPr algn="ctr"/>
                          <a:endParaRPr lang="en-US" dirty="0"/>
                        </a:p>
                      </a:txBody>
                      <a:tcPr>
                        <a:solidFill>
                          <a:schemeClr val="accent2">
                            <a:lumMod val="20000"/>
                            <a:lumOff val="80000"/>
                          </a:schemeClr>
                        </a:solidFill>
                      </a:tcPr>
                    </a:tc>
                  </a:tr>
                  <a:tr h="466825">
                    <a:tc>
                      <a:txBody>
                        <a:bodyPr/>
                        <a:lstStyle/>
                        <a:p>
                          <a:pPr algn="ctr"/>
                          <a:r>
                            <a:rPr lang="en-US" smtClean="0"/>
                            <a:t>r</a:t>
                          </a:r>
                          <a:endParaRPr lang="en-US" dirty="0"/>
                        </a:p>
                      </a:txBody>
                      <a:tcPr>
                        <a:solidFill>
                          <a:srgbClr val="92D050"/>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𝑓</m:t>
                                    </m:r>
                                  </m:e>
                                  <m:sub>
                                    <m:r>
                                      <a:rPr lang="en-US" b="0" i="1" smtClean="0">
                                        <a:latin typeface="Cambria Math"/>
                                      </a:rPr>
                                      <m:t>𝑟</m:t>
                                    </m:r>
                                    <m:r>
                                      <a:rPr lang="en-US" b="0" i="1" smtClean="0">
                                        <a:latin typeface="Cambria Math"/>
                                      </a:rPr>
                                      <m:t>1</m:t>
                                    </m:r>
                                  </m:sub>
                                </m:sSub>
                              </m:oMath>
                            </m:oMathPara>
                          </a14:m>
                          <a:endParaRPr lang="en-US" dirty="0"/>
                        </a:p>
                      </a:txBody>
                      <a:tcPr>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𝑓</m:t>
                                    </m:r>
                                  </m:e>
                                  <m:sub>
                                    <m:r>
                                      <a:rPr lang="en-US" b="0" i="1" smtClean="0">
                                        <a:latin typeface="Cambria Math"/>
                                      </a:rPr>
                                      <m:t>𝑟</m:t>
                                    </m:r>
                                    <m:r>
                                      <a:rPr lang="en-US" b="0" i="1" smtClean="0">
                                        <a:latin typeface="Cambria Math"/>
                                      </a:rPr>
                                      <m:t>2</m:t>
                                    </m:r>
                                  </m:sub>
                                </m:sSub>
                              </m:oMath>
                            </m:oMathPara>
                          </a14:m>
                          <a:endParaRPr lang="en-US" dirty="0"/>
                        </a:p>
                      </a:txBody>
                      <a:tcPr>
                        <a:solidFill>
                          <a:schemeClr val="accent2">
                            <a:lumMod val="20000"/>
                            <a:lumOff val="80000"/>
                          </a:schemeClr>
                        </a:solidFill>
                      </a:tcPr>
                    </a:tc>
                    <a:tc>
                      <a:txBody>
                        <a:bodyPr/>
                        <a:lstStyle/>
                        <a:p>
                          <a:pPr algn="ctr"/>
                          <a:endParaRPr lang="en-US" dirty="0"/>
                        </a:p>
                      </a:txBody>
                      <a:tcPr>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𝑓</m:t>
                                    </m:r>
                                  </m:e>
                                  <m:sub>
                                    <m:r>
                                      <a:rPr lang="en-US" b="0" i="1" smtClean="0">
                                        <a:latin typeface="Cambria Math"/>
                                      </a:rPr>
                                      <m:t>𝑟𝑐</m:t>
                                    </m:r>
                                  </m:sub>
                                </m:sSub>
                              </m:oMath>
                            </m:oMathPara>
                          </a14:m>
                          <a:endParaRPr lang="en-US" dirty="0"/>
                        </a:p>
                      </a:txBody>
                      <a:tcPr>
                        <a:solidFill>
                          <a:schemeClr val="accent2">
                            <a:lumMod val="20000"/>
                            <a:lumOff val="80000"/>
                          </a:schemeClr>
                        </a:solidFill>
                      </a:tcPr>
                    </a:tc>
                  </a:tr>
                </a:tbl>
              </a:graphicData>
            </a:graphic>
          </p:graphicFrame>
        </mc:Choice>
        <mc:Fallback xmlns="">
          <p:graphicFrame>
            <p:nvGraphicFramePr>
              <p:cNvPr id="23" name="Table 22"/>
              <p:cNvGraphicFramePr>
                <a:graphicFrameLocks noGrp="1"/>
              </p:cNvGraphicFramePr>
              <p:nvPr>
                <p:extLst>
                  <p:ext uri="{D42A27DB-BD31-4B8C-83A1-F6EECF244321}">
                    <p14:modId xmlns:p14="http://schemas.microsoft.com/office/powerpoint/2010/main" val="1908580983"/>
                  </p:ext>
                </p:extLst>
              </p:nvPr>
            </p:nvGraphicFramePr>
            <p:xfrm>
              <a:off x="1180057" y="2286000"/>
              <a:ext cx="6477000" cy="2985278"/>
            </p:xfrm>
            <a:graphic>
              <a:graphicData uri="http://schemas.openxmlformats.org/drawingml/2006/table">
                <a:tbl>
                  <a:tblPr firstRow="1" bandRow="1">
                    <a:tableStyleId>{5C22544A-7EE6-4342-B048-85BDC9FD1C3A}</a:tableStyleId>
                  </a:tblPr>
                  <a:tblGrid>
                    <a:gridCol w="1129323"/>
                    <a:gridCol w="1262185"/>
                    <a:gridCol w="1494692"/>
                    <a:gridCol w="1295400"/>
                    <a:gridCol w="1295400"/>
                  </a:tblGrid>
                  <a:tr h="396240">
                    <a:tc rowSpan="2">
                      <a:txBody>
                        <a:bodyPr/>
                        <a:lstStyle/>
                        <a:p>
                          <a:r>
                            <a:rPr lang="en-US" sz="2000" b="0" smtClean="0">
                              <a:solidFill>
                                <a:schemeClr val="tx1"/>
                              </a:solidFill>
                              <a:latin typeface="Times New Roman" panose="02020603050405020304" pitchFamily="18" charset="0"/>
                              <a:cs typeface="Times New Roman" panose="02020603050405020304" pitchFamily="18" charset="0"/>
                            </a:rPr>
                            <a:t>Biến</a:t>
                          </a:r>
                          <a:r>
                            <a:rPr lang="en-US" sz="2000" b="0" baseline="0" smtClean="0">
                              <a:solidFill>
                                <a:schemeClr val="tx1"/>
                              </a:solidFill>
                              <a:latin typeface="Times New Roman" panose="02020603050405020304" pitchFamily="18" charset="0"/>
                              <a:cs typeface="Times New Roman" panose="02020603050405020304" pitchFamily="18" charset="0"/>
                            </a:rPr>
                            <a:t> 1</a:t>
                          </a:r>
                          <a:endParaRPr lang="en-US" sz="2000" b="0" dirty="0">
                            <a:solidFill>
                              <a:schemeClr val="tx1"/>
                            </a:solidFill>
                            <a:latin typeface="Times New Roman" panose="02020603050405020304" pitchFamily="18" charset="0"/>
                            <a:cs typeface="Times New Roman" panose="02020603050405020304" pitchFamily="18" charset="0"/>
                          </a:endParaRPr>
                        </a:p>
                      </a:txBody>
                      <a:tcPr/>
                    </a:tc>
                    <a:tc gridSpan="4">
                      <a:txBody>
                        <a:bodyPr/>
                        <a:lstStyle/>
                        <a:p>
                          <a:pPr algn="ctr"/>
                          <a:r>
                            <a:rPr lang="en-US" sz="2000" b="0" smtClean="0">
                              <a:solidFill>
                                <a:schemeClr val="tx1"/>
                              </a:solidFill>
                              <a:latin typeface="Times New Roman" panose="02020603050405020304" pitchFamily="18" charset="0"/>
                              <a:cs typeface="Times New Roman" panose="02020603050405020304" pitchFamily="18" charset="0"/>
                            </a:rPr>
                            <a:t>Biến</a:t>
                          </a:r>
                          <a:r>
                            <a:rPr lang="en-US" sz="2000" b="0" baseline="0" smtClean="0">
                              <a:solidFill>
                                <a:schemeClr val="tx1"/>
                              </a:solidFill>
                              <a:latin typeface="Times New Roman" panose="02020603050405020304" pitchFamily="18" charset="0"/>
                              <a:cs typeface="Times New Roman" panose="02020603050405020304" pitchFamily="18" charset="0"/>
                            </a:rPr>
                            <a:t> 2</a:t>
                          </a:r>
                          <a:endParaRPr lang="en-US" sz="2000" b="0" dirty="0">
                            <a:solidFill>
                              <a:schemeClr val="tx1"/>
                            </a:solidFill>
                            <a:latin typeface="Times New Roman" panose="02020603050405020304" pitchFamily="18" charset="0"/>
                            <a:cs typeface="Times New Roman" panose="02020603050405020304" pitchFamily="18" charset="0"/>
                          </a:endParaRPr>
                        </a:p>
                      </a:txBody>
                      <a:tcPr>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551796">
                    <a:tc vMerge="1">
                      <a:txBody>
                        <a:bodyPr/>
                        <a:lstStyle/>
                        <a:p>
                          <a:endParaRPr lang="en-US"/>
                        </a:p>
                      </a:txBody>
                      <a:tcPr/>
                    </a:tc>
                    <a:tc>
                      <a:txBody>
                        <a:bodyPr/>
                        <a:lstStyle/>
                        <a:p>
                          <a:pPr algn="ctr"/>
                          <a:r>
                            <a:rPr lang="en-US" baseline="0" smtClean="0"/>
                            <a:t> </a:t>
                          </a:r>
                          <a:r>
                            <a:rPr lang="en-US" baseline="0" smtClean="0"/>
                            <a:t>1</a:t>
                          </a:r>
                          <a:endParaRPr lang="en-US" dirty="0"/>
                        </a:p>
                      </a:txBody>
                      <a:tcPr>
                        <a:solidFill>
                          <a:srgbClr val="92D050"/>
                        </a:solidFill>
                      </a:tcPr>
                    </a:tc>
                    <a:tc>
                      <a:txBody>
                        <a:bodyPr/>
                        <a:lstStyle/>
                        <a:p>
                          <a:pPr algn="ctr"/>
                          <a:r>
                            <a:rPr lang="en-US" smtClean="0"/>
                            <a:t>2</a:t>
                          </a:r>
                          <a:endParaRPr lang="en-US" dirty="0"/>
                        </a:p>
                      </a:txBody>
                      <a:tcPr>
                        <a:solidFill>
                          <a:srgbClr val="92D050"/>
                        </a:solidFill>
                      </a:tcPr>
                    </a:tc>
                    <a:tc>
                      <a:txBody>
                        <a:bodyPr/>
                        <a:lstStyle/>
                        <a:p>
                          <a:pPr algn="ctr"/>
                          <a:r>
                            <a:rPr lang="en-US" smtClean="0"/>
                            <a:t>…</a:t>
                          </a:r>
                          <a:endParaRPr lang="en-US" dirty="0"/>
                        </a:p>
                      </a:txBody>
                      <a:tcPr>
                        <a:solidFill>
                          <a:srgbClr val="92D050"/>
                        </a:solidFill>
                      </a:tcPr>
                    </a:tc>
                    <a:tc>
                      <a:txBody>
                        <a:bodyPr/>
                        <a:lstStyle/>
                        <a:p>
                          <a:pPr algn="ctr"/>
                          <a:r>
                            <a:rPr lang="en-US" smtClean="0"/>
                            <a:t>c</a:t>
                          </a:r>
                          <a:endParaRPr lang="en-US" dirty="0"/>
                        </a:p>
                      </a:txBody>
                      <a:tcPr>
                        <a:solidFill>
                          <a:srgbClr val="92D050"/>
                        </a:solidFill>
                      </a:tcPr>
                    </a:tc>
                  </a:tr>
                  <a:tr h="551796">
                    <a:tc>
                      <a:txBody>
                        <a:bodyPr/>
                        <a:lstStyle/>
                        <a:p>
                          <a:pPr algn="ctr"/>
                          <a:r>
                            <a:rPr lang="en-US" sz="1800" baseline="0" smtClean="0">
                              <a:latin typeface="Times New Roman" panose="02020603050405020304" pitchFamily="18" charset="0"/>
                              <a:cs typeface="Times New Roman" panose="02020603050405020304" pitchFamily="18" charset="0"/>
                            </a:rPr>
                            <a:t>1</a:t>
                          </a:r>
                          <a:endParaRPr lang="en-US" sz="1800"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endParaRPr lang="en-US"/>
                        </a:p>
                      </a:txBody>
                      <a:tcPr>
                        <a:blipFill rotWithShape="1">
                          <a:blip r:embed="rId4"/>
                          <a:stretch>
                            <a:fillRect l="-89855" t="-178889" r="-324155" b="-271111"/>
                          </a:stretch>
                        </a:blipFill>
                      </a:tcPr>
                    </a:tc>
                    <a:tc>
                      <a:txBody>
                        <a:bodyPr/>
                        <a:lstStyle/>
                        <a:p>
                          <a:endParaRPr lang="en-US"/>
                        </a:p>
                      </a:txBody>
                      <a:tcPr>
                        <a:blipFill rotWithShape="1">
                          <a:blip r:embed="rId4"/>
                          <a:stretch>
                            <a:fillRect l="-160408" t="-178889" r="-173878" b="-271111"/>
                          </a:stretch>
                        </a:blipFill>
                      </a:tcPr>
                    </a:tc>
                    <a:tc>
                      <a:txBody>
                        <a:bodyPr/>
                        <a:lstStyle/>
                        <a:p>
                          <a:pPr algn="ctr"/>
                          <a:r>
                            <a:rPr lang="en-US" smtClean="0"/>
                            <a:t>…</a:t>
                          </a:r>
                          <a:endParaRPr lang="en-US" dirty="0"/>
                        </a:p>
                      </a:txBody>
                      <a:tcPr>
                        <a:solidFill>
                          <a:schemeClr val="accent2">
                            <a:lumMod val="20000"/>
                            <a:lumOff val="80000"/>
                          </a:schemeClr>
                        </a:solidFill>
                      </a:tcPr>
                    </a:tc>
                    <a:tc>
                      <a:txBody>
                        <a:bodyPr/>
                        <a:lstStyle/>
                        <a:p>
                          <a:endParaRPr lang="en-US"/>
                        </a:p>
                      </a:txBody>
                      <a:tcPr>
                        <a:blipFill rotWithShape="1">
                          <a:blip r:embed="rId4"/>
                          <a:stretch>
                            <a:fillRect l="-401415" t="-178889" r="-472" b="-271111"/>
                          </a:stretch>
                        </a:blipFill>
                      </a:tcPr>
                    </a:tc>
                  </a:tr>
                  <a:tr h="551796">
                    <a:tc>
                      <a:txBody>
                        <a:bodyPr/>
                        <a:lstStyle/>
                        <a:p>
                          <a:pPr algn="ctr"/>
                          <a:r>
                            <a:rPr lang="en-US" smtClean="0"/>
                            <a:t>2</a:t>
                          </a:r>
                          <a:endParaRPr lang="en-US" dirty="0"/>
                        </a:p>
                      </a:txBody>
                      <a:tcPr>
                        <a:solidFill>
                          <a:srgbClr val="92D050"/>
                        </a:solidFill>
                      </a:tcPr>
                    </a:tc>
                    <a:tc>
                      <a:txBody>
                        <a:bodyPr/>
                        <a:lstStyle/>
                        <a:p>
                          <a:endParaRPr lang="en-US"/>
                        </a:p>
                      </a:txBody>
                      <a:tcPr>
                        <a:blipFill rotWithShape="1">
                          <a:blip r:embed="rId4"/>
                          <a:stretch>
                            <a:fillRect l="-89855" t="-275824" r="-324155" b="-168132"/>
                          </a:stretch>
                        </a:blipFill>
                      </a:tcPr>
                    </a:tc>
                    <a:tc>
                      <a:txBody>
                        <a:bodyPr/>
                        <a:lstStyle/>
                        <a:p>
                          <a:endParaRPr lang="en-US"/>
                        </a:p>
                      </a:txBody>
                      <a:tcPr>
                        <a:blipFill rotWithShape="1">
                          <a:blip r:embed="rId4"/>
                          <a:stretch>
                            <a:fillRect l="-160408" t="-275824" r="-173878" b="-168132"/>
                          </a:stretch>
                        </a:blipFill>
                      </a:tcPr>
                    </a:tc>
                    <a:tc>
                      <a:txBody>
                        <a:bodyPr/>
                        <a:lstStyle/>
                        <a:p>
                          <a:pPr algn="ctr"/>
                          <a:endParaRPr lang="en-US" dirty="0"/>
                        </a:p>
                      </a:txBody>
                      <a:tcPr>
                        <a:solidFill>
                          <a:schemeClr val="accent2">
                            <a:lumMod val="20000"/>
                            <a:lumOff val="80000"/>
                          </a:schemeClr>
                        </a:solidFill>
                      </a:tcPr>
                    </a:tc>
                    <a:tc>
                      <a:txBody>
                        <a:bodyPr/>
                        <a:lstStyle/>
                        <a:p>
                          <a:endParaRPr lang="en-US"/>
                        </a:p>
                      </a:txBody>
                      <a:tcPr>
                        <a:blipFill rotWithShape="1">
                          <a:blip r:embed="rId4"/>
                          <a:stretch>
                            <a:fillRect l="-401415" t="-275824" r="-472" b="-168132"/>
                          </a:stretch>
                        </a:blipFill>
                      </a:tcPr>
                    </a:tc>
                  </a:tr>
                  <a:tr h="466825">
                    <a:tc>
                      <a:txBody>
                        <a:bodyPr/>
                        <a:lstStyle/>
                        <a:p>
                          <a:pPr algn="ctr"/>
                          <a:r>
                            <a:rPr lang="en-US" smtClean="0"/>
                            <a:t>…</a:t>
                          </a:r>
                          <a:endParaRPr lang="en-US" dirty="0"/>
                        </a:p>
                      </a:txBody>
                      <a:tcPr>
                        <a:solidFill>
                          <a:srgbClr val="92D050"/>
                        </a:solidFill>
                      </a:tcPr>
                    </a:tc>
                    <a:tc>
                      <a:txBody>
                        <a:bodyPr/>
                        <a:lstStyle/>
                        <a:p>
                          <a:pPr algn="ctr"/>
                          <a:r>
                            <a:rPr lang="en-US" smtClean="0"/>
                            <a:t>…</a:t>
                          </a:r>
                          <a:endParaRPr lang="en-US" dirty="0"/>
                        </a:p>
                      </a:txBody>
                      <a:tcPr>
                        <a:solidFill>
                          <a:schemeClr val="accent2">
                            <a:lumMod val="20000"/>
                            <a:lumOff val="80000"/>
                          </a:schemeClr>
                        </a:solidFill>
                      </a:tcPr>
                    </a:tc>
                    <a:tc>
                      <a:txBody>
                        <a:bodyPr/>
                        <a:lstStyle/>
                        <a:p>
                          <a:pPr algn="ctr"/>
                          <a:endParaRPr lang="en-US" dirty="0"/>
                        </a:p>
                      </a:txBody>
                      <a:tcPr>
                        <a:solidFill>
                          <a:schemeClr val="accent2">
                            <a:lumMod val="20000"/>
                            <a:lumOff val="80000"/>
                          </a:schemeClr>
                        </a:solidFill>
                      </a:tcPr>
                    </a:tc>
                    <a:tc>
                      <a:txBody>
                        <a:bodyPr/>
                        <a:lstStyle/>
                        <a:p>
                          <a:pPr algn="ctr"/>
                          <a:endParaRPr lang="en-US" dirty="0"/>
                        </a:p>
                      </a:txBody>
                      <a:tcPr>
                        <a:solidFill>
                          <a:schemeClr val="accent2">
                            <a:lumMod val="20000"/>
                            <a:lumOff val="80000"/>
                          </a:schemeClr>
                        </a:solidFill>
                      </a:tcPr>
                    </a:tc>
                    <a:tc>
                      <a:txBody>
                        <a:bodyPr/>
                        <a:lstStyle/>
                        <a:p>
                          <a:pPr algn="ctr"/>
                          <a:endParaRPr lang="en-US" dirty="0"/>
                        </a:p>
                      </a:txBody>
                      <a:tcPr>
                        <a:solidFill>
                          <a:schemeClr val="accent2">
                            <a:lumMod val="20000"/>
                            <a:lumOff val="80000"/>
                          </a:schemeClr>
                        </a:solidFill>
                      </a:tcPr>
                    </a:tc>
                  </a:tr>
                  <a:tr h="466825">
                    <a:tc>
                      <a:txBody>
                        <a:bodyPr/>
                        <a:lstStyle/>
                        <a:p>
                          <a:pPr algn="ctr"/>
                          <a:r>
                            <a:rPr lang="en-US" smtClean="0"/>
                            <a:t>r</a:t>
                          </a:r>
                          <a:endParaRPr lang="en-US" dirty="0"/>
                        </a:p>
                      </a:txBody>
                      <a:tcPr>
                        <a:solidFill>
                          <a:srgbClr val="92D050"/>
                        </a:solidFill>
                      </a:tcPr>
                    </a:tc>
                    <a:tc>
                      <a:txBody>
                        <a:bodyPr/>
                        <a:lstStyle/>
                        <a:p>
                          <a:endParaRPr lang="en-US"/>
                        </a:p>
                      </a:txBody>
                      <a:tcPr>
                        <a:blipFill rotWithShape="1">
                          <a:blip r:embed="rId4"/>
                          <a:stretch>
                            <a:fillRect l="-89855" t="-542857" r="-324155"/>
                          </a:stretch>
                        </a:blipFill>
                      </a:tcPr>
                    </a:tc>
                    <a:tc>
                      <a:txBody>
                        <a:bodyPr/>
                        <a:lstStyle/>
                        <a:p>
                          <a:endParaRPr lang="en-US"/>
                        </a:p>
                      </a:txBody>
                      <a:tcPr>
                        <a:blipFill rotWithShape="1">
                          <a:blip r:embed="rId4"/>
                          <a:stretch>
                            <a:fillRect l="-160408" t="-542857" r="-173878"/>
                          </a:stretch>
                        </a:blipFill>
                      </a:tcPr>
                    </a:tc>
                    <a:tc>
                      <a:txBody>
                        <a:bodyPr/>
                        <a:lstStyle/>
                        <a:p>
                          <a:pPr algn="ctr"/>
                          <a:endParaRPr lang="en-US" dirty="0"/>
                        </a:p>
                      </a:txBody>
                      <a:tcPr>
                        <a:solidFill>
                          <a:schemeClr val="accent2">
                            <a:lumMod val="20000"/>
                            <a:lumOff val="80000"/>
                          </a:schemeClr>
                        </a:solidFill>
                      </a:tcPr>
                    </a:tc>
                    <a:tc>
                      <a:txBody>
                        <a:bodyPr/>
                        <a:lstStyle/>
                        <a:p>
                          <a:endParaRPr lang="en-US"/>
                        </a:p>
                      </a:txBody>
                      <a:tcPr>
                        <a:blipFill rotWithShape="1">
                          <a:blip r:embed="rId4"/>
                          <a:stretch>
                            <a:fillRect l="-401415" t="-542857" r="-472"/>
                          </a:stretch>
                        </a:blipFill>
                      </a:tcPr>
                    </a:tc>
                  </a:tr>
                </a:tbl>
              </a:graphicData>
            </a:graphic>
          </p:graphicFrame>
        </mc:Fallback>
      </mc:AlternateContent>
      <p:graphicFrame>
        <p:nvGraphicFramePr>
          <p:cNvPr id="25" name="Object 24"/>
          <p:cNvGraphicFramePr>
            <a:graphicFrameLocks noChangeAspect="1"/>
          </p:cNvGraphicFramePr>
          <p:nvPr>
            <p:extLst/>
          </p:nvPr>
        </p:nvGraphicFramePr>
        <p:xfrm>
          <a:off x="4527550" y="3308350"/>
          <a:ext cx="88900" cy="241300"/>
        </p:xfrm>
        <a:graphic>
          <a:graphicData uri="http://schemas.openxmlformats.org/presentationml/2006/ole">
            <mc:AlternateContent xmlns:mc="http://schemas.openxmlformats.org/markup-compatibility/2006">
              <mc:Choice xmlns:v="urn:schemas-microsoft-com:vml" Requires="v">
                <p:oleObj spid="_x0000_s1035" name="Equation" r:id="rId5" imgW="88560" imgH="241200" progId="Equation.3">
                  <p:embed/>
                </p:oleObj>
              </mc:Choice>
              <mc:Fallback>
                <p:oleObj name="Equation" r:id="rId5" imgW="88560" imgH="241200" progId="Equation.3">
                  <p:embed/>
                  <p:pic>
                    <p:nvPicPr>
                      <p:cNvPr id="0" name=""/>
                      <p:cNvPicPr/>
                      <p:nvPr/>
                    </p:nvPicPr>
                    <p:blipFill>
                      <a:blip r:embed="rId6"/>
                      <a:stretch>
                        <a:fillRect/>
                      </a:stretch>
                    </p:blipFill>
                    <p:spPr>
                      <a:xfrm>
                        <a:off x="4527550" y="3308350"/>
                        <a:ext cx="88900" cy="2413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24" name="Rectangle 2"/>
              <p:cNvSpPr txBox="1">
                <a:spLocks noChangeArrowheads="1"/>
              </p:cNvSpPr>
              <p:nvPr/>
            </p:nvSpPr>
            <p:spPr bwMode="auto">
              <a:xfrm>
                <a:off x="1149350" y="158750"/>
                <a:ext cx="6934200" cy="1219200"/>
              </a:xfrm>
              <a:prstGeom prst="rect">
                <a:avLst/>
              </a:prstGeom>
              <a:noFill/>
              <a:ln w="9525">
                <a:noFill/>
                <a:miter lim="800000"/>
                <a:headEnd/>
                <a:tailEnd/>
              </a:ln>
            </p:spPr>
            <p:txBody>
              <a:bodyPr vert="horz" wrap="square" lIns="85342" tIns="42672" rIns="85342" bIns="42672" numCol="1" anchor="b" anchorCtr="0" compatLnSpc="1">
                <a:prstTxWarp prst="textNoShape">
                  <a:avLst/>
                </a:prstTxWarp>
              </a:bodyPr>
              <a:lstStyle>
                <a:lvl1pPr algn="ctr" defTabSz="852488" rtl="0" eaLnBrk="0" fontAlgn="base" hangingPunct="0">
                  <a:spcBef>
                    <a:spcPct val="0"/>
                  </a:spcBef>
                  <a:spcAft>
                    <a:spcPct val="0"/>
                  </a:spcAft>
                  <a:defRPr sz="4000">
                    <a:solidFill>
                      <a:schemeClr val="tx2"/>
                    </a:solidFill>
                    <a:latin typeface="+mj-lt"/>
                    <a:ea typeface="+mj-ea"/>
                    <a:cs typeface="+mj-cs"/>
                  </a:defRPr>
                </a:lvl1pPr>
                <a:lvl2pPr algn="ctr" defTabSz="852488" rtl="0" eaLnBrk="0" fontAlgn="base" hangingPunct="0">
                  <a:spcBef>
                    <a:spcPct val="0"/>
                  </a:spcBef>
                  <a:spcAft>
                    <a:spcPct val="0"/>
                  </a:spcAft>
                  <a:defRPr sz="4000">
                    <a:solidFill>
                      <a:schemeClr val="tx2"/>
                    </a:solidFill>
                    <a:latin typeface="Arial" pitchFamily="34" charset="0"/>
                  </a:defRPr>
                </a:lvl2pPr>
                <a:lvl3pPr algn="ctr" defTabSz="852488" rtl="0" eaLnBrk="0" fontAlgn="base" hangingPunct="0">
                  <a:spcBef>
                    <a:spcPct val="0"/>
                  </a:spcBef>
                  <a:spcAft>
                    <a:spcPct val="0"/>
                  </a:spcAft>
                  <a:defRPr sz="4000">
                    <a:solidFill>
                      <a:schemeClr val="tx2"/>
                    </a:solidFill>
                    <a:latin typeface="Arial" pitchFamily="34" charset="0"/>
                  </a:defRPr>
                </a:lvl3pPr>
                <a:lvl4pPr algn="ctr" defTabSz="852488" rtl="0" eaLnBrk="0" fontAlgn="base" hangingPunct="0">
                  <a:spcBef>
                    <a:spcPct val="0"/>
                  </a:spcBef>
                  <a:spcAft>
                    <a:spcPct val="0"/>
                  </a:spcAft>
                  <a:defRPr sz="4000">
                    <a:solidFill>
                      <a:schemeClr val="tx2"/>
                    </a:solidFill>
                    <a:latin typeface="Arial" pitchFamily="34" charset="0"/>
                  </a:defRPr>
                </a:lvl4pPr>
                <a:lvl5pPr algn="ctr" defTabSz="852488" rtl="0" eaLnBrk="0" fontAlgn="base" hangingPunct="0">
                  <a:spcBef>
                    <a:spcPct val="0"/>
                  </a:spcBef>
                  <a:spcAft>
                    <a:spcPct val="0"/>
                  </a:spcAft>
                  <a:defRPr sz="4000">
                    <a:solidFill>
                      <a:schemeClr val="tx2"/>
                    </a:solidFill>
                    <a:latin typeface="Arial" pitchFamily="34" charset="0"/>
                  </a:defRPr>
                </a:lvl5pPr>
                <a:lvl6pPr marL="457200" algn="ctr" defTabSz="852488" rtl="0" fontAlgn="base">
                  <a:spcBef>
                    <a:spcPct val="0"/>
                  </a:spcBef>
                  <a:spcAft>
                    <a:spcPct val="0"/>
                  </a:spcAft>
                  <a:defRPr sz="4000">
                    <a:solidFill>
                      <a:schemeClr val="tx2"/>
                    </a:solidFill>
                    <a:latin typeface="Arial" pitchFamily="34" charset="0"/>
                  </a:defRPr>
                </a:lvl6pPr>
                <a:lvl7pPr marL="914400" algn="ctr" defTabSz="852488" rtl="0" fontAlgn="base">
                  <a:spcBef>
                    <a:spcPct val="0"/>
                  </a:spcBef>
                  <a:spcAft>
                    <a:spcPct val="0"/>
                  </a:spcAft>
                  <a:defRPr sz="4000">
                    <a:solidFill>
                      <a:schemeClr val="tx2"/>
                    </a:solidFill>
                    <a:latin typeface="Arial" pitchFamily="34" charset="0"/>
                  </a:defRPr>
                </a:lvl7pPr>
                <a:lvl8pPr marL="1371600" algn="ctr" defTabSz="852488" rtl="0" fontAlgn="base">
                  <a:spcBef>
                    <a:spcPct val="0"/>
                  </a:spcBef>
                  <a:spcAft>
                    <a:spcPct val="0"/>
                  </a:spcAft>
                  <a:defRPr sz="4000">
                    <a:solidFill>
                      <a:schemeClr val="tx2"/>
                    </a:solidFill>
                    <a:latin typeface="Arial" pitchFamily="34" charset="0"/>
                  </a:defRPr>
                </a:lvl8pPr>
                <a:lvl9pPr marL="1828800" algn="ctr" defTabSz="852488" rtl="0" fontAlgn="base">
                  <a:spcBef>
                    <a:spcPct val="0"/>
                  </a:spcBef>
                  <a:spcAft>
                    <a:spcPct val="0"/>
                  </a:spcAft>
                  <a:defRPr sz="4000">
                    <a:solidFill>
                      <a:schemeClr val="tx2"/>
                    </a:solidFill>
                    <a:latin typeface="Arial" pitchFamily="34" charset="0"/>
                  </a:defRPr>
                </a:lvl9pPr>
              </a:lstStyle>
              <a:p>
                <a:pPr eaLnBrk="1" hangingPunct="1"/>
                <a:r>
                  <a:rPr lang="en-US"/>
                  <a:t>Kiểm định </a:t>
                </a:r>
                <a14:m>
                  <m:oMath xmlns:m="http://schemas.openxmlformats.org/officeDocument/2006/math">
                    <m:sSup>
                      <m:sSupPr>
                        <m:ctrlPr>
                          <a:rPr lang="en-US" i="1">
                            <a:latin typeface="Cambria Math"/>
                          </a:rPr>
                        </m:ctrlPr>
                      </m:sSupPr>
                      <m:e>
                        <m:r>
                          <a:rPr lang="en-US" i="1">
                            <a:latin typeface="Cambria Math"/>
                          </a:rPr>
                          <m:t>𝜒</m:t>
                        </m:r>
                      </m:e>
                      <m:sup>
                        <m:r>
                          <a:rPr lang="en-US" i="1">
                            <a:latin typeface="Cambria Math"/>
                          </a:rPr>
                          <m:t>2</m:t>
                        </m:r>
                      </m:sup>
                    </m:sSup>
                    <m:r>
                      <a:rPr lang="en-US" i="1">
                        <a:latin typeface="Cambria Math"/>
                      </a:rPr>
                      <m:t> </m:t>
                    </m:r>
                  </m:oMath>
                </a14:m>
                <a:r>
                  <a:rPr lang="en-US"/>
                  <a:t>về tính độc lập</a:t>
                </a:r>
                <a:endParaRPr lang="en-US" kern="0" dirty="0" smtClean="0"/>
              </a:p>
            </p:txBody>
          </p:sp>
        </mc:Choice>
        <mc:Fallback xmlns="">
          <p:sp>
            <p:nvSpPr>
              <p:cNvPr id="24" name="Rectangle 2"/>
              <p:cNvSpPr txBox="1">
                <a:spLocks noRot="1" noChangeAspect="1" noMove="1" noResize="1" noEditPoints="1" noAdjustHandles="1" noChangeArrowheads="1" noChangeShapeType="1" noTextEdit="1"/>
              </p:cNvSpPr>
              <p:nvPr/>
            </p:nvSpPr>
            <p:spPr bwMode="auto">
              <a:xfrm>
                <a:off x="1149350" y="158750"/>
                <a:ext cx="6934200" cy="1219200"/>
              </a:xfrm>
              <a:prstGeom prst="rect">
                <a:avLst/>
              </a:prstGeom>
              <a:blipFill rotWithShape="1">
                <a:blip r:embed="rId7"/>
                <a:stretch>
                  <a:fillRect l="-440" r="-264" b="-22000"/>
                </a:stretch>
              </a:blipFill>
              <a:ln w="9525">
                <a:noFill/>
                <a:miter lim="800000"/>
                <a:headEnd/>
                <a:tailEnd/>
              </a:ln>
            </p:spPr>
            <p:txBody>
              <a:bodyPr/>
              <a:lstStyle/>
              <a:p>
                <a:r>
                  <a:rPr lang="en-US">
                    <a:noFill/>
                  </a:rPr>
                  <a:t> </a:t>
                </a:r>
              </a:p>
            </p:txBody>
          </p:sp>
        </mc:Fallback>
      </mc:AlternateContent>
      <p:sp>
        <p:nvSpPr>
          <p:cNvPr id="3" name="Rectangle 19"/>
          <p:cNvSpPr>
            <a:spLocks noChangeArrowheads="1"/>
          </p:cNvSpPr>
          <p:nvPr/>
        </p:nvSpPr>
        <p:spPr bwMode="auto">
          <a:xfrm>
            <a:off x="0" y="0"/>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Lucida Console" panose="020B0609040504020204" pitchFamily="49" charset="0"/>
              </a:rPr>
              <a:t>101 74 17 137</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 name="TextBox 1"/>
          <p:cNvSpPr txBox="1"/>
          <p:nvPr/>
        </p:nvSpPr>
        <p:spPr>
          <a:xfrm>
            <a:off x="1149350" y="1676400"/>
            <a:ext cx="6851556" cy="830997"/>
          </a:xfrm>
          <a:prstGeom prst="rect">
            <a:avLst/>
          </a:prstGeom>
          <a:noFill/>
        </p:spPr>
        <p:txBody>
          <a:bodyPr wrap="none" rtlCol="0">
            <a:spAutoFit/>
          </a:bodyPr>
          <a:lstStyle/>
          <a:p>
            <a:r>
              <a:rPr lang="en-US"/>
              <a:t>Lấy mẫu, thu thâp dữ liệu -&gt; </a:t>
            </a:r>
            <a:r>
              <a:rPr lang="en-US">
                <a:solidFill>
                  <a:srgbClr val="FF0000"/>
                </a:solidFill>
              </a:rPr>
              <a:t>Bảng tần số 2 chiều</a:t>
            </a:r>
          </a:p>
          <a:p>
            <a:endParaRPr lang="en-US"/>
          </a:p>
        </p:txBody>
      </p:sp>
    </p:spTree>
    <p:extLst>
      <p:ext uri="{BB962C8B-B14F-4D97-AF65-F5344CB8AC3E}">
        <p14:creationId xmlns:p14="http://schemas.microsoft.com/office/powerpoint/2010/main" val="1310408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a:t>Kiểm định </a:t>
                </a:r>
                <a14:m>
                  <m:oMath xmlns:m="http://schemas.openxmlformats.org/officeDocument/2006/math">
                    <m:sSup>
                      <m:sSupPr>
                        <m:ctrlPr>
                          <a:rPr lang="en-US" i="1">
                            <a:latin typeface="Cambria Math"/>
                          </a:rPr>
                        </m:ctrlPr>
                      </m:sSupPr>
                      <m:e>
                        <m:r>
                          <a:rPr lang="en-US" i="1">
                            <a:latin typeface="Cambria Math"/>
                          </a:rPr>
                          <m:t>𝜒</m:t>
                        </m:r>
                      </m:e>
                      <m:sup>
                        <m:r>
                          <a:rPr lang="en-US" i="1">
                            <a:latin typeface="Cambria Math"/>
                          </a:rPr>
                          <m:t>2</m:t>
                        </m:r>
                      </m:sup>
                    </m:sSup>
                    <m:r>
                      <a:rPr lang="en-US" i="1">
                        <a:latin typeface="Cambria Math"/>
                      </a:rPr>
                      <m:t> </m:t>
                    </m:r>
                  </m:oMath>
                </a14:m>
                <a:r>
                  <a:rPr lang="en-US"/>
                  <a:t>về tính độc </a:t>
                </a:r>
                <a:r>
                  <a:rPr lang="en-US" smtClean="0"/>
                  <a:t>lập</a:t>
                </a:r>
                <a:endParaRPr lang="en-US"/>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b="-26543"/>
                </a:stretch>
              </a:blipFill>
            </p:spPr>
            <p:txBody>
              <a:bodyPr/>
              <a:lstStyle/>
              <a:p>
                <a:r>
                  <a:rPr lang="en-US">
                    <a:noFill/>
                  </a:rPr>
                  <a:t> </a:t>
                </a:r>
              </a:p>
            </p:txBody>
          </p:sp>
        </mc:Fallback>
      </mc:AlternateContent>
      <p:sp>
        <p:nvSpPr>
          <p:cNvPr id="3" name="Content Placeholder 2"/>
          <p:cNvSpPr>
            <a:spLocks noGrp="1"/>
          </p:cNvSpPr>
          <p:nvPr>
            <p:ph idx="1"/>
          </p:nvPr>
        </p:nvSpPr>
        <p:spPr/>
        <p:txBody>
          <a:bodyPr/>
          <a:lstStyle/>
          <a:p>
            <a:pPr marL="0" indent="0">
              <a:buNone/>
            </a:pPr>
            <a:r>
              <a:rPr lang="en-US" smtClean="0"/>
              <a:t>Tần số kỳ vọng:</a:t>
            </a:r>
            <a:endParaRPr lang="en-US"/>
          </a:p>
        </p:txBody>
      </p:sp>
      <mc:AlternateContent xmlns:mc="http://schemas.openxmlformats.org/markup-compatibility/2006" xmlns:a14="http://schemas.microsoft.com/office/drawing/2010/main">
        <mc:Choice Requires="a14">
          <p:sp>
            <p:nvSpPr>
              <p:cNvPr id="7" name="Rounded Rectangle 6"/>
              <p:cNvSpPr/>
              <p:nvPr/>
            </p:nvSpPr>
            <p:spPr bwMode="auto">
              <a:xfrm>
                <a:off x="2133600" y="2740926"/>
                <a:ext cx="5334000" cy="914400"/>
              </a:xfrm>
              <a:prstGeom prst="roundRect">
                <a:avLst/>
              </a:prstGeom>
              <a:solidFill>
                <a:srgbClr val="F983C1"/>
              </a:solidFill>
              <a:ln w="31750" cap="flat" cmpd="sng" algn="ctr">
                <a:solidFill>
                  <a:schemeClr val="fo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𝐸</m:t>
                          </m:r>
                        </m:e>
                        <m:sub>
                          <m:r>
                            <a:rPr lang="en-US" i="1">
                              <a:latin typeface="Cambria Math"/>
                            </a:rPr>
                            <m:t>𝑖𝑗</m:t>
                          </m:r>
                        </m:sub>
                      </m:sSub>
                      <m:r>
                        <a:rPr lang="en-US" i="1">
                          <a:latin typeface="Cambria Math"/>
                        </a:rPr>
                        <m:t>=</m:t>
                      </m:r>
                      <m:f>
                        <m:fPr>
                          <m:ctrlPr>
                            <a:rPr lang="en-US" i="1">
                              <a:latin typeface="Cambria Math"/>
                              <a:ea typeface="Cambria Math"/>
                            </a:rPr>
                          </m:ctrlPr>
                        </m:fPr>
                        <m:num>
                          <m:r>
                            <a:rPr lang="en-US" i="1">
                              <a:latin typeface="Cambria Math"/>
                            </a:rPr>
                            <m:t>𝑇</m:t>
                          </m:r>
                          <m:r>
                            <a:rPr lang="en-US" i="1">
                              <a:latin typeface="Cambria Math"/>
                            </a:rPr>
                            <m:t>ổ</m:t>
                          </m:r>
                          <m:r>
                            <a:rPr lang="en-US" i="1">
                              <a:latin typeface="Cambria Math"/>
                            </a:rPr>
                            <m:t>𝑛𝑔</m:t>
                          </m:r>
                          <m:r>
                            <a:rPr lang="en-US" i="1">
                              <a:latin typeface="Cambria Math"/>
                            </a:rPr>
                            <m:t> </m:t>
                          </m:r>
                          <m:r>
                            <a:rPr lang="en-US" i="1">
                              <a:latin typeface="Cambria Math"/>
                            </a:rPr>
                            <m:t>h</m:t>
                          </m:r>
                          <m:r>
                            <a:rPr lang="en-US" i="1">
                              <a:latin typeface="Cambria Math"/>
                            </a:rPr>
                            <m:t>à</m:t>
                          </m:r>
                          <m:r>
                            <a:rPr lang="en-US" i="1">
                              <a:latin typeface="Cambria Math"/>
                            </a:rPr>
                            <m:t>𝑛𝑔</m:t>
                          </m:r>
                          <m:r>
                            <a:rPr lang="en-US" i="1">
                              <a:latin typeface="Cambria Math"/>
                            </a:rPr>
                            <m:t> </m:t>
                          </m:r>
                          <m:r>
                            <a:rPr lang="en-US" i="1">
                              <a:latin typeface="Cambria Math"/>
                            </a:rPr>
                            <m:t>𝑖</m:t>
                          </m:r>
                          <m:r>
                            <a:rPr lang="en-US" i="1">
                              <a:latin typeface="Cambria Math"/>
                            </a:rPr>
                            <m:t> ×</m:t>
                          </m:r>
                          <m:r>
                            <a:rPr lang="en-US" i="1">
                              <a:latin typeface="Cambria Math"/>
                              <a:ea typeface="Cambria Math"/>
                            </a:rPr>
                            <m:t>𝑇</m:t>
                          </m:r>
                          <m:r>
                            <a:rPr lang="en-US" i="1">
                              <a:latin typeface="Cambria Math"/>
                              <a:ea typeface="Cambria Math"/>
                            </a:rPr>
                            <m:t>ổ</m:t>
                          </m:r>
                          <m:r>
                            <a:rPr lang="en-US" i="1">
                              <a:latin typeface="Cambria Math"/>
                              <a:ea typeface="Cambria Math"/>
                            </a:rPr>
                            <m:t>𝑛𝑔</m:t>
                          </m:r>
                          <m:r>
                            <a:rPr lang="en-US" i="1">
                              <a:latin typeface="Cambria Math"/>
                              <a:ea typeface="Cambria Math"/>
                            </a:rPr>
                            <m:t> </m:t>
                          </m:r>
                          <m:r>
                            <a:rPr lang="en-US" i="1">
                              <a:latin typeface="Cambria Math"/>
                              <a:ea typeface="Cambria Math"/>
                            </a:rPr>
                            <m:t>𝑐</m:t>
                          </m:r>
                          <m:r>
                            <a:rPr lang="en-US" i="1">
                              <a:latin typeface="Cambria Math"/>
                              <a:ea typeface="Cambria Math"/>
                            </a:rPr>
                            <m:t>ộ</m:t>
                          </m:r>
                          <m:r>
                            <a:rPr lang="en-US" i="1">
                              <a:latin typeface="Cambria Math"/>
                              <a:ea typeface="Cambria Math"/>
                            </a:rPr>
                            <m:t>𝑡</m:t>
                          </m:r>
                          <m:r>
                            <a:rPr lang="en-US" i="1">
                              <a:latin typeface="Cambria Math"/>
                              <a:ea typeface="Cambria Math"/>
                            </a:rPr>
                            <m:t> </m:t>
                          </m:r>
                          <m:r>
                            <a:rPr lang="en-US" i="1">
                              <a:latin typeface="Cambria Math"/>
                              <a:ea typeface="Cambria Math"/>
                            </a:rPr>
                            <m:t>𝑗</m:t>
                          </m:r>
                        </m:num>
                        <m:den>
                          <m:r>
                            <a:rPr lang="en-US" i="1">
                              <a:latin typeface="Cambria Math"/>
                              <a:ea typeface="Cambria Math"/>
                            </a:rPr>
                            <m:t>𝑛</m:t>
                          </m:r>
                        </m:den>
                      </m:f>
                    </m:oMath>
                  </m:oMathPara>
                </a14:m>
                <a:endParaRPr lang="en-US"/>
              </a:p>
            </p:txBody>
          </p:sp>
        </mc:Choice>
        <mc:Fallback xmlns="">
          <p:sp>
            <p:nvSpPr>
              <p:cNvPr id="7" name="Rounded Rectangle 6"/>
              <p:cNvSpPr>
                <a:spLocks noRot="1" noChangeAspect="1" noMove="1" noResize="1" noEditPoints="1" noAdjustHandles="1" noChangeArrowheads="1" noChangeShapeType="1" noTextEdit="1"/>
              </p:cNvSpPr>
              <p:nvPr/>
            </p:nvSpPr>
            <p:spPr bwMode="auto">
              <a:xfrm>
                <a:off x="2133600" y="2740926"/>
                <a:ext cx="5334000" cy="914400"/>
              </a:xfrm>
              <a:prstGeom prst="roundRect">
                <a:avLst/>
              </a:prstGeom>
              <a:blipFill rotWithShape="1">
                <a:blip r:embed="rId3"/>
                <a:stretch>
                  <a:fillRect/>
                </a:stretch>
              </a:blipFill>
              <a:ln w="31750" cap="flat" cmpd="sng" algn="ctr">
                <a:solidFill>
                  <a:schemeClr val="folHlink"/>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914400" y="3886200"/>
                <a:ext cx="2956387" cy="13381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a:rPr>
                          </m:ctrlPr>
                        </m:sSupPr>
                        <m:e>
                          <m:r>
                            <a:rPr lang="en-US" b="0" i="1" smtClean="0">
                              <a:latin typeface="Cambria Math"/>
                            </a:rPr>
                            <m:t>𝜒</m:t>
                          </m:r>
                        </m:e>
                        <m:sup>
                          <m:r>
                            <a:rPr lang="en-US" b="0" i="1" smtClean="0">
                              <a:latin typeface="Cambria Math"/>
                            </a:rPr>
                            <m:t>2</m:t>
                          </m:r>
                        </m:sup>
                      </m:sSup>
                      <m:r>
                        <a:rPr lang="en-US" b="0" i="1" smtClean="0">
                          <a:latin typeface="Cambria Math"/>
                        </a:rPr>
                        <m:t>=</m:t>
                      </m:r>
                      <m:nary>
                        <m:naryPr>
                          <m:chr m:val="∑"/>
                          <m:subHide m:val="on"/>
                          <m:supHide m:val="on"/>
                          <m:ctrlPr>
                            <a:rPr lang="en-US" b="0" i="1" smtClean="0">
                              <a:latin typeface="Cambria Math"/>
                            </a:rPr>
                          </m:ctrlPr>
                        </m:naryPr>
                        <m:sub/>
                        <m:sup/>
                        <m:e>
                          <m:f>
                            <m:fPr>
                              <m:ctrlPr>
                                <a:rPr lang="en-US" b="0" i="1" smtClean="0">
                                  <a:latin typeface="Cambria Math"/>
                                </a:rPr>
                              </m:ctrlPr>
                            </m:fPr>
                            <m:num>
                              <m:sSup>
                                <m:sSupPr>
                                  <m:ctrlPr>
                                    <a:rPr lang="en-US" b="0" i="1" smtClean="0">
                                      <a:latin typeface="Cambria Math"/>
                                    </a:rPr>
                                  </m:ctrlPr>
                                </m:sSupPr>
                                <m:e>
                                  <m:d>
                                    <m:dPr>
                                      <m:ctrlPr>
                                        <a:rPr lang="en-US" b="0" i="1" smtClean="0">
                                          <a:latin typeface="Cambria Math"/>
                                        </a:rPr>
                                      </m:ctrlPr>
                                    </m:dPr>
                                    <m:e>
                                      <m:sSub>
                                        <m:sSubPr>
                                          <m:ctrlPr>
                                            <a:rPr lang="en-US" b="0" i="1" smtClean="0">
                                              <a:latin typeface="Cambria Math"/>
                                            </a:rPr>
                                          </m:ctrlPr>
                                        </m:sSubPr>
                                        <m:e>
                                          <m:r>
                                            <a:rPr lang="en-US" b="0" i="1" smtClean="0">
                                              <a:latin typeface="Cambria Math"/>
                                            </a:rPr>
                                            <m:t>𝑓</m:t>
                                          </m:r>
                                        </m:e>
                                        <m:sub>
                                          <m:r>
                                            <a:rPr lang="en-US" b="0" i="1" smtClean="0">
                                              <a:latin typeface="Cambria Math"/>
                                            </a:rPr>
                                            <m:t>𝑖𝑗</m:t>
                                          </m:r>
                                        </m:sub>
                                      </m:sSub>
                                      <m:r>
                                        <a:rPr lang="en-US" b="0" i="1" smtClean="0">
                                          <a:latin typeface="Cambria Math"/>
                                        </a:rPr>
                                        <m:t>−</m:t>
                                      </m:r>
                                      <m:sSub>
                                        <m:sSubPr>
                                          <m:ctrlPr>
                                            <a:rPr lang="en-US" b="0" i="1" smtClean="0">
                                              <a:latin typeface="Cambria Math"/>
                                            </a:rPr>
                                          </m:ctrlPr>
                                        </m:sSubPr>
                                        <m:e>
                                          <m:r>
                                            <a:rPr lang="en-US" b="0" i="1" smtClean="0">
                                              <a:latin typeface="Cambria Math"/>
                                            </a:rPr>
                                            <m:t>𝐸</m:t>
                                          </m:r>
                                        </m:e>
                                        <m:sub>
                                          <m:r>
                                            <a:rPr lang="en-US" b="0" i="1" smtClean="0">
                                              <a:latin typeface="Cambria Math"/>
                                            </a:rPr>
                                            <m:t>𝑖𝑗</m:t>
                                          </m:r>
                                        </m:sub>
                                      </m:sSub>
                                    </m:e>
                                  </m:d>
                                </m:e>
                                <m:sup>
                                  <m:r>
                                    <a:rPr lang="en-US" b="0" i="1" smtClean="0">
                                      <a:latin typeface="Cambria Math"/>
                                    </a:rPr>
                                    <m:t>2</m:t>
                                  </m:r>
                                </m:sup>
                              </m:sSup>
                            </m:num>
                            <m:den>
                              <m:eqArr>
                                <m:eqArrPr>
                                  <m:ctrlPr>
                                    <a:rPr lang="en-US" b="0" i="1" smtClean="0">
                                      <a:latin typeface="Cambria Math"/>
                                    </a:rPr>
                                  </m:ctrlPr>
                                </m:eqArrPr>
                                <m:e>
                                  <m:sSub>
                                    <m:sSubPr>
                                      <m:ctrlPr>
                                        <a:rPr lang="en-US" b="0" i="1" smtClean="0">
                                          <a:latin typeface="Cambria Math"/>
                                        </a:rPr>
                                      </m:ctrlPr>
                                    </m:sSubPr>
                                    <m:e>
                                      <m:r>
                                        <a:rPr lang="en-US" b="0" i="1" smtClean="0">
                                          <a:latin typeface="Cambria Math"/>
                                        </a:rPr>
                                        <m:t>𝐸</m:t>
                                      </m:r>
                                    </m:e>
                                    <m:sub>
                                      <m:r>
                                        <a:rPr lang="en-US" b="0" i="1" smtClean="0">
                                          <a:latin typeface="Cambria Math"/>
                                        </a:rPr>
                                        <m:t>𝑖𝑗</m:t>
                                      </m:r>
                                    </m:sub>
                                  </m:sSub>
                                </m:e>
                                <m:e/>
                              </m:eqArr>
                            </m:den>
                          </m:f>
                        </m:e>
                      </m:nary>
                    </m:oMath>
                  </m:oMathPara>
                </a14:m>
                <a:endParaRPr lang="en-US"/>
              </a:p>
            </p:txBody>
          </p:sp>
        </mc:Choice>
        <mc:Fallback xmlns="">
          <p:sp>
            <p:nvSpPr>
              <p:cNvPr id="8" name="TextBox 7"/>
              <p:cNvSpPr txBox="1">
                <a:spLocks noRot="1" noChangeAspect="1" noMove="1" noResize="1" noEditPoints="1" noAdjustHandles="1" noChangeArrowheads="1" noChangeShapeType="1" noTextEdit="1"/>
              </p:cNvSpPr>
              <p:nvPr/>
            </p:nvSpPr>
            <p:spPr>
              <a:xfrm>
                <a:off x="914400" y="3886200"/>
                <a:ext cx="2956387" cy="1338187"/>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99740" y="5105400"/>
                <a:ext cx="3361690" cy="830997"/>
              </a:xfrm>
              <a:prstGeom prst="rect">
                <a:avLst/>
              </a:prstGeom>
              <a:noFill/>
            </p:spPr>
            <p:txBody>
              <a:bodyPr wrap="none" rtlCol="0">
                <a:spAutoFit/>
              </a:bodyPr>
              <a:lstStyle/>
              <a:p>
                <a:r>
                  <a:rPr lang="en-US" smtClean="0">
                    <a:solidFill>
                      <a:srgbClr val="FF0000"/>
                    </a:solidFill>
                  </a:rPr>
                  <a:t>Phân phối </a:t>
                </a:r>
                <a14:m>
                  <m:oMath xmlns:m="http://schemas.openxmlformats.org/officeDocument/2006/math">
                    <m:sSup>
                      <m:sSupPr>
                        <m:ctrlPr>
                          <a:rPr lang="en-US" b="0" i="1" smtClean="0">
                            <a:solidFill>
                              <a:srgbClr val="FF0000"/>
                            </a:solidFill>
                            <a:latin typeface="Cambria Math"/>
                          </a:rPr>
                        </m:ctrlPr>
                      </m:sSupPr>
                      <m:e>
                        <m:r>
                          <a:rPr lang="en-US" b="0" i="1" smtClean="0">
                            <a:solidFill>
                              <a:srgbClr val="FF0000"/>
                            </a:solidFill>
                            <a:latin typeface="Cambria Math"/>
                          </a:rPr>
                          <m:t>𝜒</m:t>
                        </m:r>
                      </m:e>
                      <m:sup>
                        <m:r>
                          <a:rPr lang="en-US" b="0" i="1" smtClean="0">
                            <a:solidFill>
                              <a:srgbClr val="FF0000"/>
                            </a:solidFill>
                            <a:latin typeface="Cambria Math"/>
                          </a:rPr>
                          <m:t>2</m:t>
                        </m:r>
                      </m:sup>
                    </m:sSup>
                    <m:r>
                      <a:rPr lang="en-US" b="0" i="1" smtClean="0">
                        <a:solidFill>
                          <a:srgbClr val="FF0000"/>
                        </a:solidFill>
                        <a:latin typeface="Cambria Math"/>
                      </a:rPr>
                      <m:t> </m:t>
                    </m:r>
                  </m:oMath>
                </a14:m>
                <a:r>
                  <a:rPr lang="en-US" smtClean="0">
                    <a:solidFill>
                      <a:srgbClr val="FF0000"/>
                    </a:solidFill>
                  </a:rPr>
                  <a:t>bậc tự do</a:t>
                </a:r>
              </a:p>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a:rPr>
                        <m:t>𝑑𝑓</m:t>
                      </m:r>
                      <m:r>
                        <a:rPr lang="en-US" b="0" i="1" smtClean="0">
                          <a:solidFill>
                            <a:srgbClr val="FF0000"/>
                          </a:solidFill>
                          <a:latin typeface="Cambria Math"/>
                        </a:rPr>
                        <m:t>=(</m:t>
                      </m:r>
                      <m:r>
                        <a:rPr lang="en-US" b="0" i="1" smtClean="0">
                          <a:solidFill>
                            <a:srgbClr val="FF0000"/>
                          </a:solidFill>
                          <a:latin typeface="Cambria Math"/>
                        </a:rPr>
                        <m:t>𝑟</m:t>
                      </m:r>
                      <m:r>
                        <a:rPr lang="en-US" b="0" i="1" smtClean="0">
                          <a:solidFill>
                            <a:srgbClr val="FF0000"/>
                          </a:solidFill>
                          <a:latin typeface="Cambria Math"/>
                        </a:rPr>
                        <m:t>−1)(</m:t>
                      </m:r>
                      <m:r>
                        <a:rPr lang="en-US" b="0" i="1" smtClean="0">
                          <a:solidFill>
                            <a:srgbClr val="FF0000"/>
                          </a:solidFill>
                          <a:latin typeface="Cambria Math"/>
                        </a:rPr>
                        <m:t>𝑐</m:t>
                      </m:r>
                      <m:r>
                        <a:rPr lang="en-US" b="0" i="1" smtClean="0">
                          <a:solidFill>
                            <a:srgbClr val="FF0000"/>
                          </a:solidFill>
                          <a:latin typeface="Cambria Math"/>
                        </a:rPr>
                        <m:t>−1)</m:t>
                      </m:r>
                    </m:oMath>
                  </m:oMathPara>
                </a14:m>
                <a:endParaRPr lang="en-US">
                  <a:solidFill>
                    <a:srgbClr val="FF000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799740" y="5105400"/>
                <a:ext cx="3361690" cy="830997"/>
              </a:xfrm>
              <a:prstGeom prst="rect">
                <a:avLst/>
              </a:prstGeom>
              <a:blipFill rotWithShape="1">
                <a:blip r:embed="rId5"/>
                <a:stretch>
                  <a:fillRect l="-2717" t="-5147" r="-1812" b="-10294"/>
                </a:stretch>
              </a:blipFill>
            </p:spPr>
            <p:txBody>
              <a:bodyPr/>
              <a:lstStyle/>
              <a:p>
                <a:r>
                  <a:rPr lang="en-US">
                    <a:noFill/>
                  </a:rPr>
                  <a:t> </a:t>
                </a:r>
              </a:p>
            </p:txBody>
          </p:sp>
        </mc:Fallback>
      </mc:AlternateContent>
      <p:sp>
        <p:nvSpPr>
          <p:cNvPr id="10" name="Cloud 9"/>
          <p:cNvSpPr/>
          <p:nvPr/>
        </p:nvSpPr>
        <p:spPr bwMode="auto">
          <a:xfrm>
            <a:off x="4343400" y="3733800"/>
            <a:ext cx="4343400" cy="1973997"/>
          </a:xfrm>
          <a:prstGeom prst="cloud">
            <a:avLst/>
          </a:prstGeom>
          <a:noFill/>
          <a:ln w="31750" cap="flat" cmpd="sng" algn="ctr">
            <a:solidFill>
              <a:schemeClr val="fo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ndParaRPr>
          </a:p>
        </p:txBody>
      </p:sp>
      <mc:AlternateContent xmlns:mc="http://schemas.openxmlformats.org/markup-compatibility/2006" xmlns:a14="http://schemas.microsoft.com/office/drawing/2010/main">
        <mc:Choice Requires="a14">
          <p:sp>
            <p:nvSpPr>
              <p:cNvPr id="11" name="TextBox 10"/>
              <p:cNvSpPr txBox="1"/>
              <p:nvPr/>
            </p:nvSpPr>
            <p:spPr>
              <a:xfrm>
                <a:off x="4686300" y="4116645"/>
                <a:ext cx="3657600" cy="1185517"/>
              </a:xfrm>
              <a:prstGeom prst="rect">
                <a:avLst/>
              </a:prstGeom>
              <a:noFill/>
            </p:spPr>
            <p:txBody>
              <a:bodyPr wrap="square" rtlCol="0">
                <a:spAutoFit/>
              </a:bodyPr>
              <a:lstStyle/>
              <a:p>
                <a:pPr algn="ctr"/>
                <a:r>
                  <a:rPr lang="en-US" sz="3200" smtClean="0">
                    <a:solidFill>
                      <a:srgbClr val="FF0000"/>
                    </a:solidFill>
                  </a:rPr>
                  <a:t>Bác bỏ </a:t>
                </a:r>
                <a14:m>
                  <m:oMath xmlns:m="http://schemas.openxmlformats.org/officeDocument/2006/math">
                    <m:sSub>
                      <m:sSubPr>
                        <m:ctrlPr>
                          <a:rPr lang="en-US" sz="3200" b="0" i="1" smtClean="0">
                            <a:solidFill>
                              <a:srgbClr val="FF0000"/>
                            </a:solidFill>
                            <a:latin typeface="Cambria Math"/>
                          </a:rPr>
                        </m:ctrlPr>
                      </m:sSubPr>
                      <m:e>
                        <m:r>
                          <a:rPr lang="en-US" sz="3200" b="0" i="1" smtClean="0">
                            <a:solidFill>
                              <a:srgbClr val="FF0000"/>
                            </a:solidFill>
                            <a:latin typeface="Cambria Math"/>
                          </a:rPr>
                          <m:t>𝐻</m:t>
                        </m:r>
                      </m:e>
                      <m:sub>
                        <m:r>
                          <a:rPr lang="en-US" sz="3200" b="0" i="1" smtClean="0">
                            <a:solidFill>
                              <a:srgbClr val="FF0000"/>
                            </a:solidFill>
                            <a:latin typeface="Cambria Math"/>
                          </a:rPr>
                          <m:t>0</m:t>
                        </m:r>
                      </m:sub>
                    </m:sSub>
                  </m:oMath>
                </a14:m>
                <a:r>
                  <a:rPr lang="en-US" sz="3200" smtClean="0">
                    <a:solidFill>
                      <a:srgbClr val="FF0000"/>
                    </a:solidFill>
                  </a:rPr>
                  <a:t>:</a:t>
                </a:r>
              </a:p>
              <a:p>
                <a:pPr/>
                <a14:m>
                  <m:oMathPara xmlns:m="http://schemas.openxmlformats.org/officeDocument/2006/math">
                    <m:oMathParaPr>
                      <m:jc m:val="centerGroup"/>
                    </m:oMathParaPr>
                    <m:oMath xmlns:m="http://schemas.openxmlformats.org/officeDocument/2006/math">
                      <m:sSup>
                        <m:sSupPr>
                          <m:ctrlPr>
                            <a:rPr lang="en-US" sz="3200" b="0" i="1" smtClean="0">
                              <a:solidFill>
                                <a:srgbClr val="FF0000"/>
                              </a:solidFill>
                              <a:latin typeface="Cambria Math"/>
                            </a:rPr>
                          </m:ctrlPr>
                        </m:sSupPr>
                        <m:e>
                          <m:r>
                            <a:rPr lang="en-US" sz="3200" b="0" i="1" smtClean="0">
                              <a:solidFill>
                                <a:srgbClr val="FF0000"/>
                              </a:solidFill>
                              <a:latin typeface="Cambria Math"/>
                            </a:rPr>
                            <m:t>𝜒</m:t>
                          </m:r>
                        </m:e>
                        <m:sup>
                          <m:r>
                            <a:rPr lang="en-US" sz="3200" b="0" i="1" smtClean="0">
                              <a:solidFill>
                                <a:srgbClr val="FF0000"/>
                              </a:solidFill>
                              <a:latin typeface="Cambria Math"/>
                            </a:rPr>
                            <m:t>2</m:t>
                          </m:r>
                        </m:sup>
                      </m:sSup>
                      <m:r>
                        <a:rPr lang="en-US" sz="3200" b="0" i="1" smtClean="0">
                          <a:solidFill>
                            <a:srgbClr val="FF0000"/>
                          </a:solidFill>
                          <a:latin typeface="Cambria Math"/>
                        </a:rPr>
                        <m:t>&gt; </m:t>
                      </m:r>
                      <m:sSub>
                        <m:sSubPr>
                          <m:ctrlPr>
                            <a:rPr lang="en-US" sz="3200" b="0" i="1" smtClean="0">
                              <a:solidFill>
                                <a:srgbClr val="FF0000"/>
                              </a:solidFill>
                              <a:latin typeface="Cambria Math"/>
                            </a:rPr>
                          </m:ctrlPr>
                        </m:sSubPr>
                        <m:e>
                          <m:sSup>
                            <m:sSupPr>
                              <m:ctrlPr>
                                <a:rPr lang="en-US" sz="3200" b="0" i="1" smtClean="0">
                                  <a:solidFill>
                                    <a:srgbClr val="FF0000"/>
                                  </a:solidFill>
                                  <a:latin typeface="Cambria Math"/>
                                </a:rPr>
                              </m:ctrlPr>
                            </m:sSupPr>
                            <m:e>
                              <m:r>
                                <a:rPr lang="en-US" sz="3200" b="0" i="1" smtClean="0">
                                  <a:solidFill>
                                    <a:srgbClr val="FF0000"/>
                                  </a:solidFill>
                                  <a:latin typeface="Cambria Math"/>
                                </a:rPr>
                                <m:t>𝜒</m:t>
                              </m:r>
                            </m:e>
                            <m:sup>
                              <m:r>
                                <a:rPr lang="en-US" sz="3200" b="0" i="1" smtClean="0">
                                  <a:solidFill>
                                    <a:srgbClr val="FF0000"/>
                                  </a:solidFill>
                                  <a:latin typeface="Cambria Math"/>
                                </a:rPr>
                                <m:t>2</m:t>
                              </m:r>
                            </m:sup>
                          </m:sSup>
                        </m:e>
                        <m:sub>
                          <m:r>
                            <a:rPr lang="en-US" sz="3200" b="0" i="1" smtClean="0">
                              <a:solidFill>
                                <a:srgbClr val="FF0000"/>
                              </a:solidFill>
                              <a:latin typeface="Cambria Math"/>
                            </a:rPr>
                            <m:t>𝑑𝑓</m:t>
                          </m:r>
                          <m:r>
                            <a:rPr lang="en-US" sz="3200" b="0" i="1" smtClean="0">
                              <a:solidFill>
                                <a:srgbClr val="FF0000"/>
                              </a:solidFill>
                              <a:latin typeface="Cambria Math"/>
                            </a:rPr>
                            <m:t>,</m:t>
                          </m:r>
                          <m:r>
                            <a:rPr lang="en-US" sz="3200" b="0" i="1" smtClean="0">
                              <a:solidFill>
                                <a:srgbClr val="FF0000"/>
                              </a:solidFill>
                              <a:latin typeface="Cambria Math"/>
                            </a:rPr>
                            <m:t>𝛼</m:t>
                          </m:r>
                        </m:sub>
                      </m:sSub>
                    </m:oMath>
                  </m:oMathPara>
                </a14:m>
                <a:endParaRPr lang="en-US" sz="3200">
                  <a:solidFill>
                    <a:srgbClr val="FF000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686300" y="4116645"/>
                <a:ext cx="3657600" cy="1185517"/>
              </a:xfrm>
              <a:prstGeom prst="rect">
                <a:avLst/>
              </a:prstGeom>
              <a:blipFill rotWithShape="1">
                <a:blip r:embed="rId6"/>
                <a:stretch>
                  <a:fillRect t="-6667"/>
                </a:stretch>
              </a:blipFill>
            </p:spPr>
            <p:txBody>
              <a:bodyPr/>
              <a:lstStyle/>
              <a:p>
                <a:r>
                  <a:rPr lang="en-US">
                    <a:noFill/>
                  </a:rPr>
                  <a:t> </a:t>
                </a:r>
              </a:p>
            </p:txBody>
          </p:sp>
        </mc:Fallback>
      </mc:AlternateContent>
    </p:spTree>
    <p:extLst>
      <p:ext uri="{BB962C8B-B14F-4D97-AF65-F5344CB8AC3E}">
        <p14:creationId xmlns:p14="http://schemas.microsoft.com/office/powerpoint/2010/main" val="39096188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Ví dụ: giá ngoại tệ</a:t>
            </a:r>
          </a:p>
        </p:txBody>
      </p:sp>
      <p:sp>
        <p:nvSpPr>
          <p:cNvPr id="4" name="Content Placeholder 3"/>
          <p:cNvSpPr>
            <a:spLocks noGrp="1"/>
          </p:cNvSpPr>
          <p:nvPr>
            <p:ph idx="1"/>
          </p:nvPr>
        </p:nvSpPr>
        <p:spPr/>
        <p:txBody>
          <a:bodyPr/>
          <a:lstStyle/>
          <a:p>
            <a:pPr marL="0" indent="0">
              <a:buNone/>
            </a:pPr>
            <a:r>
              <a:rPr lang="en-US" smtClean="0"/>
              <a:t>Thu thập dự báo của 216 nhà đầu tư, và thực tế tăng /giảm của giá một số ngoại tệ</a:t>
            </a:r>
            <a:endParaRPr lang="en-US"/>
          </a:p>
        </p:txBody>
      </p:sp>
      <mc:AlternateContent xmlns:mc="http://schemas.openxmlformats.org/markup-compatibility/2006" xmlns:a14="http://schemas.microsoft.com/office/drawing/2010/main">
        <mc:Choice Requires="a14">
          <p:graphicFrame>
            <p:nvGraphicFramePr>
              <p:cNvPr id="12" name="Table 11"/>
              <p:cNvGraphicFramePr>
                <a:graphicFrameLocks noGrp="1"/>
              </p:cNvGraphicFramePr>
              <p:nvPr>
                <p:extLst>
                  <p:ext uri="{D42A27DB-BD31-4B8C-83A1-F6EECF244321}">
                    <p14:modId xmlns:p14="http://schemas.microsoft.com/office/powerpoint/2010/main" val="3770731371"/>
                  </p:ext>
                </p:extLst>
              </p:nvPr>
            </p:nvGraphicFramePr>
            <p:xfrm>
              <a:off x="3657600" y="3048000"/>
              <a:ext cx="3886200" cy="1865592"/>
            </p:xfrm>
            <a:graphic>
              <a:graphicData uri="http://schemas.openxmlformats.org/drawingml/2006/table">
                <a:tbl>
                  <a:tblPr firstRow="1" bandRow="1">
                    <a:tableStyleId>{5C22544A-7EE6-4342-B048-85BDC9FD1C3A}</a:tableStyleId>
                  </a:tblPr>
                  <a:tblGrid>
                    <a:gridCol w="1129323"/>
                    <a:gridCol w="1262185"/>
                    <a:gridCol w="1494692"/>
                  </a:tblGrid>
                  <a:tr h="341589">
                    <a:tc rowSpan="2">
                      <a:txBody>
                        <a:bodyPr/>
                        <a:lstStyle/>
                        <a:p>
                          <a:r>
                            <a:rPr lang="en-US" sz="2000" b="0" smtClean="0">
                              <a:solidFill>
                                <a:schemeClr val="tx1"/>
                              </a:solidFill>
                              <a:latin typeface="Times New Roman" panose="02020603050405020304" pitchFamily="18" charset="0"/>
                              <a:cs typeface="Times New Roman" panose="02020603050405020304" pitchFamily="18" charset="0"/>
                            </a:rPr>
                            <a:t>Dự</a:t>
                          </a:r>
                          <a:r>
                            <a:rPr lang="en-US" sz="2000" b="0" baseline="0" smtClean="0">
                              <a:solidFill>
                                <a:schemeClr val="tx1"/>
                              </a:solidFill>
                              <a:latin typeface="Times New Roman" panose="02020603050405020304" pitchFamily="18" charset="0"/>
                              <a:cs typeface="Times New Roman" panose="02020603050405020304" pitchFamily="18" charset="0"/>
                            </a:rPr>
                            <a:t> báo</a:t>
                          </a:r>
                          <a:endParaRPr lang="en-US" sz="2000" b="0" dirty="0">
                            <a:solidFill>
                              <a:schemeClr val="tx1"/>
                            </a:solidFill>
                            <a:latin typeface="Times New Roman" panose="02020603050405020304" pitchFamily="18" charset="0"/>
                            <a:cs typeface="Times New Roman" panose="02020603050405020304" pitchFamily="18" charset="0"/>
                          </a:endParaRPr>
                        </a:p>
                      </a:txBody>
                      <a:tcPr/>
                    </a:tc>
                    <a:tc gridSpan="2">
                      <a:txBody>
                        <a:bodyPr/>
                        <a:lstStyle/>
                        <a:p>
                          <a:pPr algn="ctr"/>
                          <a:r>
                            <a:rPr lang="en-US" sz="2000" b="0" smtClean="0">
                              <a:solidFill>
                                <a:schemeClr val="tx1"/>
                              </a:solidFill>
                              <a:latin typeface="Times New Roman" panose="02020603050405020304" pitchFamily="18" charset="0"/>
                              <a:cs typeface="Times New Roman" panose="02020603050405020304" pitchFamily="18" charset="0"/>
                            </a:rPr>
                            <a:t>Thực</a:t>
                          </a:r>
                          <a:r>
                            <a:rPr lang="en-US" sz="2000" b="0" baseline="0" smtClean="0">
                              <a:solidFill>
                                <a:schemeClr val="tx1"/>
                              </a:solidFill>
                              <a:latin typeface="Times New Roman" panose="02020603050405020304" pitchFamily="18" charset="0"/>
                              <a:cs typeface="Times New Roman" panose="02020603050405020304" pitchFamily="18" charset="0"/>
                            </a:rPr>
                            <a:t> tế</a:t>
                          </a:r>
                          <a:endParaRPr lang="en-US" sz="2000" b="0" dirty="0">
                            <a:solidFill>
                              <a:schemeClr val="tx1"/>
                            </a:solidFill>
                            <a:latin typeface="Times New Roman" panose="02020603050405020304" pitchFamily="18" charset="0"/>
                            <a:cs typeface="Times New Roman" panose="02020603050405020304" pitchFamily="18" charset="0"/>
                          </a:endParaRPr>
                        </a:p>
                      </a:txBody>
                      <a:tcPr>
                        <a:solidFill>
                          <a:srgbClr val="FFFF00"/>
                        </a:solidFill>
                      </a:tcPr>
                    </a:tc>
                    <a:tc hMerge="1">
                      <a:txBody>
                        <a:bodyPr/>
                        <a:lstStyle/>
                        <a:p>
                          <a:endParaRPr lang="en-US"/>
                        </a:p>
                      </a:txBody>
                      <a:tcPr/>
                    </a:tc>
                  </a:tr>
                  <a:tr h="551796">
                    <a:tc vMerge="1">
                      <a:txBody>
                        <a:bodyPr/>
                        <a:lstStyle/>
                        <a:p>
                          <a:endParaRPr lang="en-US"/>
                        </a:p>
                      </a:txBody>
                      <a:tcPr/>
                    </a:tc>
                    <a:tc>
                      <a:txBody>
                        <a:bodyPr/>
                        <a:lstStyle/>
                        <a:p>
                          <a:pPr algn="ctr"/>
                          <a:r>
                            <a:rPr lang="en-US" baseline="0" smtClean="0"/>
                            <a:t> Tăng</a:t>
                          </a:r>
                          <a:endParaRPr lang="en-US" dirty="0"/>
                        </a:p>
                      </a:txBody>
                      <a:tcPr>
                        <a:solidFill>
                          <a:srgbClr val="92D050"/>
                        </a:solidFill>
                      </a:tcPr>
                    </a:tc>
                    <a:tc>
                      <a:txBody>
                        <a:bodyPr/>
                        <a:lstStyle/>
                        <a:p>
                          <a:pPr algn="ctr"/>
                          <a:r>
                            <a:rPr lang="en-US" smtClean="0"/>
                            <a:t>Giảm</a:t>
                          </a:r>
                          <a:endParaRPr lang="en-US" dirty="0"/>
                        </a:p>
                      </a:txBody>
                      <a:tcPr>
                        <a:solidFill>
                          <a:srgbClr val="92D050"/>
                        </a:solidFill>
                      </a:tcPr>
                    </a:tc>
                  </a:tr>
                  <a:tr h="118764">
                    <a:tc>
                      <a:txBody>
                        <a:bodyPr/>
                        <a:lstStyle/>
                        <a:p>
                          <a:pPr algn="ctr"/>
                          <a:r>
                            <a:rPr lang="en-US" sz="1800" baseline="0" smtClean="0">
                              <a:latin typeface="Times New Roman" panose="02020603050405020304" pitchFamily="18" charset="0"/>
                              <a:cs typeface="Times New Roman" panose="02020603050405020304" pitchFamily="18" charset="0"/>
                            </a:rPr>
                            <a:t>Tăng</a:t>
                          </a:r>
                          <a:endParaRPr lang="en-US" sz="1800"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smtClean="0"/>
                            <a:t>65</a:t>
                          </a:r>
                          <a:endParaRPr lang="en-US" dirty="0"/>
                        </a:p>
                      </a:txBody>
                      <a:tcPr>
                        <a:solidFill>
                          <a:schemeClr val="accent2">
                            <a:lumMod val="20000"/>
                            <a:lumOff val="80000"/>
                          </a:schemeClr>
                        </a:solidFill>
                      </a:tcPr>
                    </a:tc>
                    <a:tc>
                      <a:txBody>
                        <a:bodyPr/>
                        <a:lstStyle/>
                        <a:p>
                          <a:pPr algn="ctr"/>
                          <a:r>
                            <a:rPr lang="en-US" smtClean="0"/>
                            <a:t>64</a:t>
                          </a:r>
                          <a:endParaRPr lang="en-US" dirty="0"/>
                        </a:p>
                      </a:txBody>
                      <a:tcPr>
                        <a:solidFill>
                          <a:schemeClr val="accent2">
                            <a:lumMod val="20000"/>
                            <a:lumOff val="80000"/>
                          </a:schemeClr>
                        </a:solidFill>
                      </a:tcPr>
                    </a:tc>
                  </a:tr>
                  <a:tr h="551796">
                    <a:tc>
                      <a:txBody>
                        <a:bodyPr/>
                        <a:lstStyle/>
                        <a:p>
                          <a:pPr algn="ctr"/>
                          <a:r>
                            <a:rPr lang="en-US" smtClean="0"/>
                            <a:t>Giảm</a:t>
                          </a:r>
                          <a:endParaRPr lang="en-US" dirty="0"/>
                        </a:p>
                      </a:txBody>
                      <a:tcPr>
                        <a:solidFill>
                          <a:srgbClr val="92D050"/>
                        </a:solidFill>
                      </a:tcPr>
                    </a:tc>
                    <a:tc>
                      <a:txBody>
                        <a:bodyPr/>
                        <a:lstStyle/>
                        <a:p>
                          <a:pPr algn="ctr"/>
                          <a:r>
                            <a:rPr lang="en-US" smtClean="0"/>
                            <a:t>39</a:t>
                          </a:r>
                          <a:endParaRPr lang="en-US" dirty="0"/>
                        </a:p>
                      </a:txBody>
                      <a:tcPr>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a:rPr>
                                  <m:t>48</m:t>
                                </m:r>
                              </m:oMath>
                            </m:oMathPara>
                          </a14:m>
                          <a:endParaRPr lang="en-US" dirty="0"/>
                        </a:p>
                      </a:txBody>
                      <a:tcPr>
                        <a:solidFill>
                          <a:schemeClr val="accent2">
                            <a:lumMod val="20000"/>
                            <a:lumOff val="80000"/>
                          </a:schemeClr>
                        </a:solidFill>
                      </a:tcPr>
                    </a:tc>
                  </a:tr>
                </a:tbl>
              </a:graphicData>
            </a:graphic>
          </p:graphicFrame>
        </mc:Choice>
        <mc:Fallback xmlns="">
          <p:graphicFrame>
            <p:nvGraphicFramePr>
              <p:cNvPr id="12" name="Table 11"/>
              <p:cNvGraphicFramePr>
                <a:graphicFrameLocks noGrp="1"/>
              </p:cNvGraphicFramePr>
              <p:nvPr>
                <p:extLst>
                  <p:ext uri="{D42A27DB-BD31-4B8C-83A1-F6EECF244321}">
                    <p14:modId xmlns:p14="http://schemas.microsoft.com/office/powerpoint/2010/main" val="3770731371"/>
                  </p:ext>
                </p:extLst>
              </p:nvPr>
            </p:nvGraphicFramePr>
            <p:xfrm>
              <a:off x="3657600" y="3048000"/>
              <a:ext cx="3886200" cy="1865592"/>
            </p:xfrm>
            <a:graphic>
              <a:graphicData uri="http://schemas.openxmlformats.org/drawingml/2006/table">
                <a:tbl>
                  <a:tblPr firstRow="1" bandRow="1">
                    <a:tableStyleId>{5C22544A-7EE6-4342-B048-85BDC9FD1C3A}</a:tableStyleId>
                  </a:tblPr>
                  <a:tblGrid>
                    <a:gridCol w="1129323"/>
                    <a:gridCol w="1262185"/>
                    <a:gridCol w="1494692"/>
                  </a:tblGrid>
                  <a:tr h="396240">
                    <a:tc rowSpan="2">
                      <a:txBody>
                        <a:bodyPr/>
                        <a:lstStyle/>
                        <a:p>
                          <a:r>
                            <a:rPr lang="en-US" sz="2000" b="0" smtClean="0">
                              <a:solidFill>
                                <a:schemeClr val="tx1"/>
                              </a:solidFill>
                              <a:latin typeface="Times New Roman" panose="02020603050405020304" pitchFamily="18" charset="0"/>
                              <a:cs typeface="Times New Roman" panose="02020603050405020304" pitchFamily="18" charset="0"/>
                            </a:rPr>
                            <a:t>Dự</a:t>
                          </a:r>
                          <a:r>
                            <a:rPr lang="en-US" sz="2000" b="0" baseline="0" smtClean="0">
                              <a:solidFill>
                                <a:schemeClr val="tx1"/>
                              </a:solidFill>
                              <a:latin typeface="Times New Roman" panose="02020603050405020304" pitchFamily="18" charset="0"/>
                              <a:cs typeface="Times New Roman" panose="02020603050405020304" pitchFamily="18" charset="0"/>
                            </a:rPr>
                            <a:t> báo</a:t>
                          </a:r>
                          <a:endParaRPr lang="en-US" sz="2000" b="0" dirty="0">
                            <a:solidFill>
                              <a:schemeClr val="tx1"/>
                            </a:solidFill>
                            <a:latin typeface="Times New Roman" panose="02020603050405020304" pitchFamily="18" charset="0"/>
                            <a:cs typeface="Times New Roman" panose="02020603050405020304" pitchFamily="18" charset="0"/>
                          </a:endParaRPr>
                        </a:p>
                      </a:txBody>
                      <a:tcPr/>
                    </a:tc>
                    <a:tc gridSpan="2">
                      <a:txBody>
                        <a:bodyPr/>
                        <a:lstStyle/>
                        <a:p>
                          <a:pPr algn="ctr"/>
                          <a:r>
                            <a:rPr lang="en-US" sz="2000" b="0" smtClean="0">
                              <a:solidFill>
                                <a:schemeClr val="tx1"/>
                              </a:solidFill>
                              <a:latin typeface="Times New Roman" panose="02020603050405020304" pitchFamily="18" charset="0"/>
                              <a:cs typeface="Times New Roman" panose="02020603050405020304" pitchFamily="18" charset="0"/>
                            </a:rPr>
                            <a:t>Thực</a:t>
                          </a:r>
                          <a:r>
                            <a:rPr lang="en-US" sz="2000" b="0" baseline="0" smtClean="0">
                              <a:solidFill>
                                <a:schemeClr val="tx1"/>
                              </a:solidFill>
                              <a:latin typeface="Times New Roman" panose="02020603050405020304" pitchFamily="18" charset="0"/>
                              <a:cs typeface="Times New Roman" panose="02020603050405020304" pitchFamily="18" charset="0"/>
                            </a:rPr>
                            <a:t> tế</a:t>
                          </a:r>
                          <a:endParaRPr lang="en-US" sz="2000" b="0" dirty="0">
                            <a:solidFill>
                              <a:schemeClr val="tx1"/>
                            </a:solidFill>
                            <a:latin typeface="Times New Roman" panose="02020603050405020304" pitchFamily="18" charset="0"/>
                            <a:cs typeface="Times New Roman" panose="02020603050405020304" pitchFamily="18" charset="0"/>
                          </a:endParaRPr>
                        </a:p>
                      </a:txBody>
                      <a:tcPr>
                        <a:solidFill>
                          <a:srgbClr val="FFFF00"/>
                        </a:solidFill>
                      </a:tcPr>
                    </a:tc>
                    <a:tc hMerge="1">
                      <a:txBody>
                        <a:bodyPr/>
                        <a:lstStyle/>
                        <a:p>
                          <a:endParaRPr lang="en-US"/>
                        </a:p>
                      </a:txBody>
                      <a:tcPr/>
                    </a:tc>
                  </a:tr>
                  <a:tr h="551796">
                    <a:tc vMerge="1">
                      <a:txBody>
                        <a:bodyPr/>
                        <a:lstStyle/>
                        <a:p>
                          <a:endParaRPr lang="en-US"/>
                        </a:p>
                      </a:txBody>
                      <a:tcPr/>
                    </a:tc>
                    <a:tc>
                      <a:txBody>
                        <a:bodyPr/>
                        <a:lstStyle/>
                        <a:p>
                          <a:pPr algn="ctr"/>
                          <a:r>
                            <a:rPr lang="en-US" baseline="0" smtClean="0"/>
                            <a:t> </a:t>
                          </a:r>
                          <a:r>
                            <a:rPr lang="en-US" baseline="0" smtClean="0"/>
                            <a:t>Tăng</a:t>
                          </a:r>
                          <a:endParaRPr lang="en-US" dirty="0"/>
                        </a:p>
                      </a:txBody>
                      <a:tcPr>
                        <a:solidFill>
                          <a:srgbClr val="92D050"/>
                        </a:solidFill>
                      </a:tcPr>
                    </a:tc>
                    <a:tc>
                      <a:txBody>
                        <a:bodyPr/>
                        <a:lstStyle/>
                        <a:p>
                          <a:pPr algn="ctr"/>
                          <a:r>
                            <a:rPr lang="en-US" smtClean="0"/>
                            <a:t>Giảm</a:t>
                          </a:r>
                          <a:endParaRPr lang="en-US" dirty="0"/>
                        </a:p>
                      </a:txBody>
                      <a:tcPr>
                        <a:solidFill>
                          <a:srgbClr val="92D050"/>
                        </a:solidFill>
                      </a:tcPr>
                    </a:tc>
                  </a:tr>
                  <a:tr h="365760">
                    <a:tc>
                      <a:txBody>
                        <a:bodyPr/>
                        <a:lstStyle/>
                        <a:p>
                          <a:pPr algn="ctr"/>
                          <a:r>
                            <a:rPr lang="en-US" sz="1800" baseline="0" smtClean="0">
                              <a:latin typeface="Times New Roman" panose="02020603050405020304" pitchFamily="18" charset="0"/>
                              <a:cs typeface="Times New Roman" panose="02020603050405020304" pitchFamily="18" charset="0"/>
                            </a:rPr>
                            <a:t>Tăng</a:t>
                          </a:r>
                          <a:endParaRPr lang="en-US" sz="1800" dirty="0">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smtClean="0"/>
                            <a:t>65</a:t>
                          </a:r>
                          <a:endParaRPr lang="en-US" dirty="0"/>
                        </a:p>
                      </a:txBody>
                      <a:tcPr>
                        <a:solidFill>
                          <a:schemeClr val="accent2">
                            <a:lumMod val="20000"/>
                            <a:lumOff val="80000"/>
                          </a:schemeClr>
                        </a:solidFill>
                      </a:tcPr>
                    </a:tc>
                    <a:tc>
                      <a:txBody>
                        <a:bodyPr/>
                        <a:lstStyle/>
                        <a:p>
                          <a:pPr algn="ctr"/>
                          <a:r>
                            <a:rPr lang="en-US" smtClean="0"/>
                            <a:t>64</a:t>
                          </a:r>
                          <a:endParaRPr lang="en-US" dirty="0"/>
                        </a:p>
                      </a:txBody>
                      <a:tcPr>
                        <a:solidFill>
                          <a:schemeClr val="accent2">
                            <a:lumMod val="20000"/>
                            <a:lumOff val="80000"/>
                          </a:schemeClr>
                        </a:solidFill>
                      </a:tcPr>
                    </a:tc>
                  </a:tr>
                  <a:tr h="551796">
                    <a:tc>
                      <a:txBody>
                        <a:bodyPr/>
                        <a:lstStyle/>
                        <a:p>
                          <a:pPr algn="ctr"/>
                          <a:r>
                            <a:rPr lang="en-US" smtClean="0"/>
                            <a:t>Giảm</a:t>
                          </a:r>
                          <a:endParaRPr lang="en-US" dirty="0"/>
                        </a:p>
                      </a:txBody>
                      <a:tcPr>
                        <a:solidFill>
                          <a:srgbClr val="92D050"/>
                        </a:solidFill>
                      </a:tcPr>
                    </a:tc>
                    <a:tc>
                      <a:txBody>
                        <a:bodyPr/>
                        <a:lstStyle/>
                        <a:p>
                          <a:pPr algn="ctr"/>
                          <a:r>
                            <a:rPr lang="en-US" smtClean="0"/>
                            <a:t>39</a:t>
                          </a:r>
                          <a:endParaRPr lang="en-US" dirty="0"/>
                        </a:p>
                      </a:txBody>
                      <a:tcPr>
                        <a:solidFill>
                          <a:schemeClr val="accent2">
                            <a:lumMod val="20000"/>
                            <a:lumOff val="80000"/>
                          </a:schemeClr>
                        </a:solidFill>
                      </a:tcPr>
                    </a:tc>
                    <a:tc>
                      <a:txBody>
                        <a:bodyPr/>
                        <a:lstStyle/>
                        <a:p>
                          <a:endParaRPr lang="en-US"/>
                        </a:p>
                      </a:txBody>
                      <a:tcPr>
                        <a:blipFill rotWithShape="1">
                          <a:blip r:embed="rId2"/>
                          <a:stretch>
                            <a:fillRect l="-160408" t="-241758" b="-1099"/>
                          </a:stretch>
                        </a:blipFill>
                      </a:tcPr>
                    </a:tc>
                  </a:tr>
                </a:tbl>
              </a:graphicData>
            </a:graphic>
          </p:graphicFrame>
        </mc:Fallback>
      </mc:AlternateContent>
      <mc:AlternateContent xmlns:mc="http://schemas.openxmlformats.org/markup-compatibility/2006" xmlns:a14="http://schemas.microsoft.com/office/drawing/2010/main">
        <mc:Choice Requires="a14">
          <p:sp>
            <p:nvSpPr>
              <p:cNvPr id="13" name="TextBox 12"/>
              <p:cNvSpPr txBox="1"/>
              <p:nvPr/>
            </p:nvSpPr>
            <p:spPr>
              <a:xfrm>
                <a:off x="762000" y="3505200"/>
                <a:ext cx="2208490" cy="9603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solidFill>
                                <a:schemeClr val="tx1"/>
                              </a:solidFill>
                              <a:latin typeface="Cambria Math"/>
                            </a:rPr>
                          </m:ctrlPr>
                        </m:sSupPr>
                        <m:e>
                          <m:r>
                            <a:rPr lang="en-US" sz="2800" b="0" i="1" smtClean="0">
                              <a:solidFill>
                                <a:schemeClr val="tx1"/>
                              </a:solidFill>
                              <a:latin typeface="Cambria Math"/>
                            </a:rPr>
                            <m:t>𝜒</m:t>
                          </m:r>
                        </m:e>
                        <m:sup>
                          <m:r>
                            <a:rPr lang="en-US" sz="2800" b="0" i="1" smtClean="0">
                              <a:solidFill>
                                <a:schemeClr val="tx1"/>
                              </a:solidFill>
                              <a:latin typeface="Cambria Math"/>
                            </a:rPr>
                            <m:t>2</m:t>
                          </m:r>
                        </m:sup>
                      </m:sSup>
                      <m:r>
                        <a:rPr lang="en-US" sz="2800" b="0" i="1" smtClean="0">
                          <a:solidFill>
                            <a:schemeClr val="tx1"/>
                          </a:solidFill>
                          <a:latin typeface="Cambria Math"/>
                        </a:rPr>
                        <m:t>=0.64, </m:t>
                      </m:r>
                    </m:oMath>
                  </m:oMathPara>
                </a14:m>
                <a:endParaRPr lang="en-US" sz="2800" b="0" smtClean="0">
                  <a:solidFill>
                    <a:schemeClr val="tx1"/>
                  </a:solidFill>
                </a:endParaRPr>
              </a:p>
              <a:p>
                <a14:m>
                  <m:oMath xmlns:m="http://schemas.openxmlformats.org/officeDocument/2006/math">
                    <m:sSub>
                      <m:sSubPr>
                        <m:ctrlPr>
                          <a:rPr lang="en-US" i="1">
                            <a:solidFill>
                              <a:srgbClr val="FF0000"/>
                            </a:solidFill>
                            <a:latin typeface="Cambria Math"/>
                          </a:rPr>
                        </m:ctrlPr>
                      </m:sSubPr>
                      <m:e>
                        <m:sSup>
                          <m:sSupPr>
                            <m:ctrlPr>
                              <a:rPr lang="en-US" i="1">
                                <a:solidFill>
                                  <a:srgbClr val="FF0000"/>
                                </a:solidFill>
                                <a:latin typeface="Cambria Math"/>
                              </a:rPr>
                            </m:ctrlPr>
                          </m:sSupPr>
                          <m:e>
                            <m:r>
                              <a:rPr lang="en-US" i="1">
                                <a:solidFill>
                                  <a:srgbClr val="FF0000"/>
                                </a:solidFill>
                                <a:latin typeface="Cambria Math"/>
                              </a:rPr>
                              <m:t>𝜒</m:t>
                            </m:r>
                          </m:e>
                          <m:sup>
                            <m:r>
                              <a:rPr lang="en-US" i="1">
                                <a:solidFill>
                                  <a:srgbClr val="FF0000"/>
                                </a:solidFill>
                                <a:latin typeface="Cambria Math"/>
                              </a:rPr>
                              <m:t>2</m:t>
                            </m:r>
                          </m:sup>
                        </m:sSup>
                      </m:e>
                      <m:sub>
                        <m:r>
                          <a:rPr lang="en-US" b="0" i="1" smtClean="0">
                            <a:solidFill>
                              <a:srgbClr val="FF0000"/>
                            </a:solidFill>
                            <a:latin typeface="Cambria Math"/>
                          </a:rPr>
                          <m:t>1</m:t>
                        </m:r>
                        <m:r>
                          <a:rPr lang="en-US" i="1">
                            <a:solidFill>
                              <a:srgbClr val="FF0000"/>
                            </a:solidFill>
                            <a:latin typeface="Cambria Math"/>
                          </a:rPr>
                          <m:t>,</m:t>
                        </m:r>
                        <m:r>
                          <a:rPr lang="en-US" b="0" i="1" smtClean="0">
                            <a:solidFill>
                              <a:srgbClr val="FF0000"/>
                            </a:solidFill>
                            <a:latin typeface="Cambria Math"/>
                          </a:rPr>
                          <m:t>5%</m:t>
                        </m:r>
                      </m:sub>
                    </m:sSub>
                  </m:oMath>
                </a14:m>
                <a:r>
                  <a:rPr lang="en-US" smtClean="0">
                    <a:solidFill>
                      <a:srgbClr val="FF0000"/>
                    </a:solidFill>
                  </a:rPr>
                  <a:t> = 3.84</a:t>
                </a:r>
                <a:endParaRPr lang="en-US">
                  <a:solidFill>
                    <a:srgbClr val="FF000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762000" y="3505200"/>
                <a:ext cx="2208490" cy="960391"/>
              </a:xfrm>
              <a:prstGeom prst="rect">
                <a:avLst/>
              </a:prstGeom>
              <a:blipFill rotWithShape="1">
                <a:blip r:embed="rId3"/>
                <a:stretch>
                  <a:fillRect l="-552" b="-6962"/>
                </a:stretch>
              </a:blipFill>
            </p:spPr>
            <p:txBody>
              <a:bodyPr/>
              <a:lstStyle/>
              <a:p>
                <a:r>
                  <a:rPr lang="en-US">
                    <a:noFill/>
                  </a:rPr>
                  <a:t> </a:t>
                </a:r>
              </a:p>
            </p:txBody>
          </p:sp>
        </mc:Fallback>
      </mc:AlternateContent>
    </p:spTree>
    <p:extLst>
      <p:ext uri="{BB962C8B-B14F-4D97-AF65-F5344CB8AC3E}">
        <p14:creationId xmlns:p14="http://schemas.microsoft.com/office/powerpoint/2010/main" val="2375230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idx="1"/>
          </p:nvPr>
        </p:nvSpPr>
        <p:spPr/>
        <p:txBody>
          <a:bodyPr/>
          <a:lstStyle/>
          <a:p>
            <a:pPr marL="0" indent="0">
              <a:buNone/>
            </a:pPr>
            <a:r>
              <a:rPr lang="en-US" smtClean="0"/>
              <a:t>Khảo sát sở thích trẻ em về hương vị kem của một nhà sản xuất có kết quả như sau</a:t>
            </a:r>
          </a:p>
          <a:p>
            <a:endParaRPr lang="en-US"/>
          </a:p>
          <a:p>
            <a:endParaRPr lang="en-US" smtClean="0"/>
          </a:p>
          <a:p>
            <a:endParaRPr lang="en-US"/>
          </a:p>
          <a:p>
            <a:pPr marL="0" indent="0">
              <a:buNone/>
            </a:pPr>
            <a:r>
              <a:rPr lang="en-US" smtClean="0">
                <a:solidFill>
                  <a:srgbClr val="FF0000"/>
                </a:solidFill>
              </a:rPr>
              <a:t>Để phục vụ các bạn nhỏ trong hội trại, nhà sản xuất có nên mang tới những loại kem này với tỷ </a:t>
            </a:r>
            <a:r>
              <a:rPr lang="en-US" smtClean="0">
                <a:solidFill>
                  <a:srgbClr val="FF0000"/>
                </a:solidFill>
              </a:rPr>
              <a:t>lệ: 30% Dâu, 30% Socola, 20% Chanh muối, 20% Vani  </a:t>
            </a:r>
            <a:r>
              <a:rPr lang="en-US" smtClean="0">
                <a:solidFill>
                  <a:srgbClr val="FF0000"/>
                </a:solidFill>
              </a:rPr>
              <a:t>hay không?</a:t>
            </a:r>
          </a:p>
          <a:p>
            <a:pPr marL="0" indent="0">
              <a:buNone/>
            </a:pPr>
            <a:endParaRPr lang="en-US" smtClean="0"/>
          </a:p>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725113256"/>
              </p:ext>
            </p:extLst>
          </p:nvPr>
        </p:nvGraphicFramePr>
        <p:xfrm>
          <a:off x="1676400" y="2895600"/>
          <a:ext cx="6096000" cy="101092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r>
                        <a:rPr lang="en-US" smtClean="0"/>
                        <a:t>Loại</a:t>
                      </a:r>
                      <a:r>
                        <a:rPr lang="en-US" baseline="0" smtClean="0"/>
                        <a:t> kem</a:t>
                      </a:r>
                      <a:endParaRPr lang="en-US"/>
                    </a:p>
                  </a:txBody>
                  <a:tcPr/>
                </a:tc>
                <a:tc>
                  <a:txBody>
                    <a:bodyPr/>
                    <a:lstStyle/>
                    <a:p>
                      <a:r>
                        <a:rPr lang="en-US" smtClean="0"/>
                        <a:t>Dâu</a:t>
                      </a:r>
                      <a:endParaRPr lang="en-US"/>
                    </a:p>
                  </a:txBody>
                  <a:tcPr/>
                </a:tc>
                <a:tc>
                  <a:txBody>
                    <a:bodyPr/>
                    <a:lstStyle/>
                    <a:p>
                      <a:r>
                        <a:rPr lang="en-US" smtClean="0"/>
                        <a:t>Socola</a:t>
                      </a:r>
                      <a:endParaRPr lang="en-US"/>
                    </a:p>
                  </a:txBody>
                  <a:tcPr/>
                </a:tc>
                <a:tc>
                  <a:txBody>
                    <a:bodyPr/>
                    <a:lstStyle/>
                    <a:p>
                      <a:r>
                        <a:rPr lang="en-US" smtClean="0"/>
                        <a:t>Chanh muối</a:t>
                      </a:r>
                      <a:endParaRPr lang="en-US"/>
                    </a:p>
                  </a:txBody>
                  <a:tcPr/>
                </a:tc>
                <a:tc>
                  <a:txBody>
                    <a:bodyPr/>
                    <a:lstStyle/>
                    <a:p>
                      <a:r>
                        <a:rPr lang="en-US" smtClean="0"/>
                        <a:t>Vani</a:t>
                      </a:r>
                      <a:endParaRPr lang="en-US"/>
                    </a:p>
                  </a:txBody>
                  <a:tcPr/>
                </a:tc>
              </a:tr>
              <a:tr h="370840">
                <a:tc>
                  <a:txBody>
                    <a:bodyPr/>
                    <a:lstStyle/>
                    <a:p>
                      <a:r>
                        <a:rPr lang="en-US" smtClean="0"/>
                        <a:t>Tần</a:t>
                      </a:r>
                      <a:r>
                        <a:rPr lang="en-US" baseline="0" smtClean="0"/>
                        <a:t> số</a:t>
                      </a:r>
                      <a:endParaRPr lang="en-US"/>
                    </a:p>
                  </a:txBody>
                  <a:tcPr/>
                </a:tc>
                <a:tc>
                  <a:txBody>
                    <a:bodyPr/>
                    <a:lstStyle/>
                    <a:p>
                      <a:r>
                        <a:rPr lang="en-US" smtClean="0"/>
                        <a:t>189</a:t>
                      </a:r>
                      <a:endParaRPr lang="en-US"/>
                    </a:p>
                  </a:txBody>
                  <a:tcPr/>
                </a:tc>
                <a:tc>
                  <a:txBody>
                    <a:bodyPr/>
                    <a:lstStyle/>
                    <a:p>
                      <a:r>
                        <a:rPr lang="en-US" smtClean="0"/>
                        <a:t>168</a:t>
                      </a:r>
                      <a:endParaRPr lang="en-US"/>
                    </a:p>
                  </a:txBody>
                  <a:tcPr/>
                </a:tc>
                <a:tc>
                  <a:txBody>
                    <a:bodyPr/>
                    <a:lstStyle/>
                    <a:p>
                      <a:r>
                        <a:rPr lang="en-US" smtClean="0"/>
                        <a:t>107</a:t>
                      </a:r>
                      <a:endParaRPr lang="en-US"/>
                    </a:p>
                  </a:txBody>
                  <a:tcPr/>
                </a:tc>
                <a:tc>
                  <a:txBody>
                    <a:bodyPr/>
                    <a:lstStyle/>
                    <a:p>
                      <a:r>
                        <a:rPr lang="en-US" smtClean="0"/>
                        <a:t>120</a:t>
                      </a:r>
                      <a:endParaRPr lang="en-US"/>
                    </a:p>
                  </a:txBody>
                  <a:tcPr/>
                </a:tc>
              </a:tr>
            </a:tbl>
          </a:graphicData>
        </a:graphic>
      </p:graphicFrame>
    </p:spTree>
    <p:extLst>
      <p:ext uri="{BB962C8B-B14F-4D97-AF65-F5344CB8AC3E}">
        <p14:creationId xmlns:p14="http://schemas.microsoft.com/office/powerpoint/2010/main" val="23202033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1216025" y="492125"/>
            <a:ext cx="6200775" cy="727075"/>
          </a:xfrm>
        </p:spPr>
        <p:txBody>
          <a:bodyPr/>
          <a:lstStyle/>
          <a:p>
            <a:pPr eaLnBrk="1" hangingPunct="1"/>
            <a:r>
              <a:rPr lang="en-US" dirty="0" err="1" smtClean="0"/>
              <a:t>Tổng</a:t>
            </a:r>
            <a:r>
              <a:rPr lang="en-US" dirty="0" smtClean="0"/>
              <a:t> </a:t>
            </a:r>
            <a:r>
              <a:rPr lang="en-US" dirty="0" err="1" smtClean="0"/>
              <a:t>kết</a:t>
            </a:r>
            <a:endParaRPr lang="en-US" dirty="0" smtClean="0"/>
          </a:p>
        </p:txBody>
      </p:sp>
      <p:sp>
        <p:nvSpPr>
          <p:cNvPr id="18436" name="Rectangle 3"/>
          <p:cNvSpPr>
            <a:spLocks noGrp="1" noChangeArrowheads="1"/>
          </p:cNvSpPr>
          <p:nvPr>
            <p:ph idx="1"/>
          </p:nvPr>
        </p:nvSpPr>
        <p:spPr>
          <a:xfrm>
            <a:off x="76200" y="1905000"/>
            <a:ext cx="8915400" cy="4191000"/>
          </a:xfrm>
        </p:spPr>
        <p:txBody>
          <a:bodyPr/>
          <a:lstStyle/>
          <a:p>
            <a:pPr eaLnBrk="1" hangingPunct="1">
              <a:lnSpc>
                <a:spcPct val="90000"/>
              </a:lnSpc>
              <a:buFont typeface="Wingdings" pitchFamily="2" charset="2"/>
              <a:buNone/>
            </a:pPr>
            <a:r>
              <a:rPr lang="en-US" b="1" dirty="0" err="1" smtClean="0"/>
              <a:t>Trong</a:t>
            </a:r>
            <a:r>
              <a:rPr lang="en-US" b="1" dirty="0" smtClean="0"/>
              <a:t> </a:t>
            </a:r>
            <a:r>
              <a:rPr lang="en-US" b="1" dirty="0" err="1" smtClean="0"/>
              <a:t>bài</a:t>
            </a:r>
            <a:r>
              <a:rPr lang="en-US" b="1" dirty="0" smtClean="0"/>
              <a:t> </a:t>
            </a:r>
            <a:r>
              <a:rPr lang="en-US" b="1" dirty="0" err="1" smtClean="0"/>
              <a:t>này</a:t>
            </a:r>
            <a:r>
              <a:rPr lang="en-US" b="1" dirty="0" smtClean="0"/>
              <a:t>, </a:t>
            </a:r>
            <a:r>
              <a:rPr lang="en-US" b="1" dirty="0" err="1" smtClean="0"/>
              <a:t>chúng</a:t>
            </a:r>
            <a:r>
              <a:rPr lang="en-US" b="1" dirty="0" smtClean="0"/>
              <a:t> ta </a:t>
            </a:r>
            <a:r>
              <a:rPr lang="en-US" b="1" dirty="0" err="1" smtClean="0"/>
              <a:t>đã</a:t>
            </a:r>
            <a:r>
              <a:rPr lang="en-US" b="1" dirty="0" smtClean="0"/>
              <a:t>:</a:t>
            </a:r>
            <a:r>
              <a:rPr lang="en-US" dirty="0" smtClean="0"/>
              <a:t> </a:t>
            </a:r>
          </a:p>
          <a:p>
            <a:pPr>
              <a:lnSpc>
                <a:spcPct val="150000"/>
              </a:lnSpc>
            </a:pPr>
            <a:r>
              <a:rPr lang="en-US" smtClean="0"/>
              <a:t>Biết cách kiểm định về phân phối của một tổng thể</a:t>
            </a:r>
            <a:endParaRPr lang="en-US" dirty="0" smtClean="0"/>
          </a:p>
          <a:p>
            <a:pPr>
              <a:lnSpc>
                <a:spcPct val="150000"/>
              </a:lnSpc>
            </a:pPr>
            <a:r>
              <a:rPr lang="en-US" smtClean="0"/>
              <a:t>Biết cách kiểm định mối quan hệ giữa hai biến định tính</a:t>
            </a:r>
            <a:endParaRPr lang="en-US" dirty="0" smtClean="0"/>
          </a:p>
          <a:p>
            <a:pPr marL="0" indent="0" eaLnBrk="1" hangingPunct="1">
              <a:lnSpc>
                <a:spcPct val="200000"/>
              </a:lnSpc>
              <a:buNone/>
            </a:pPr>
            <a:endParaRPr lang="en-US" dirty="0" smtClean="0">
              <a:solidFill>
                <a:srgbClr val="FF0000"/>
              </a:solidFill>
            </a:endParaRPr>
          </a:p>
        </p:txBody>
      </p:sp>
      <p:sp>
        <p:nvSpPr>
          <p:cNvPr id="4" name="Rectangle 14"/>
          <p:cNvSpPr>
            <a:spLocks noGrp="1" noChangeArrowheads="1"/>
          </p:cNvSpPr>
          <p:nvPr>
            <p:ph type="sldNum" sz="quarter" idx="10"/>
          </p:nvPr>
        </p:nvSpPr>
        <p:spPr/>
        <p:txBody>
          <a:bodyPr/>
          <a:lstStyle/>
          <a:p>
            <a:pPr>
              <a:defRPr/>
            </a:pPr>
            <a:fld id="{3168D739-EB7C-4DC3-B2D7-1B056525D34B}" type="slidenum">
              <a:rPr lang="en-US" smtClean="0"/>
              <a:pPr>
                <a:defRPr/>
              </a:pPr>
              <a:t>18</a:t>
            </a:fld>
            <a:endParaRPr lang="en-US" dirty="0"/>
          </a:p>
        </p:txBody>
      </p:sp>
      <p:sp>
        <p:nvSpPr>
          <p:cNvPr id="18434" name="Footer Placeholder 17"/>
          <p:cNvSpPr>
            <a:spLocks noGrp="1" noChangeArrowheads="1"/>
          </p:cNvSpPr>
          <p:nvPr>
            <p:ph type="ftr" sz="quarter" idx="11"/>
          </p:nvPr>
        </p:nvSpPr>
        <p:spPr bwMode="auto">
          <a:noFill/>
          <a:ln>
            <a:miter lim="800000"/>
            <a:headEnd/>
            <a:tailEnd/>
          </a:ln>
        </p:spPr>
        <p:txBody>
          <a:bodyPr/>
          <a:lstStyle/>
          <a:p>
            <a:r>
              <a:rPr lang="en-US" dirty="0" err="1" smtClean="0"/>
              <a:t>Bộ</a:t>
            </a:r>
            <a:r>
              <a:rPr lang="en-US" dirty="0" smtClean="0"/>
              <a:t> </a:t>
            </a:r>
            <a:r>
              <a:rPr lang="en-US" dirty="0" err="1" smtClean="0"/>
              <a:t>môn</a:t>
            </a:r>
            <a:r>
              <a:rPr lang="en-US" dirty="0" smtClean="0"/>
              <a:t> </a:t>
            </a:r>
            <a:r>
              <a:rPr lang="en-US" dirty="0" err="1" smtClean="0"/>
              <a:t>Toán</a:t>
            </a:r>
            <a:r>
              <a:rPr lang="en-US" dirty="0" smtClean="0"/>
              <a:t> – </a:t>
            </a:r>
            <a:r>
              <a:rPr lang="en-US" dirty="0" err="1" smtClean="0"/>
              <a:t>Đại</a:t>
            </a:r>
            <a:r>
              <a:rPr lang="en-US" dirty="0" smtClean="0"/>
              <a:t> </a:t>
            </a:r>
            <a:r>
              <a:rPr lang="en-US" dirty="0" err="1" smtClean="0"/>
              <a:t>học</a:t>
            </a:r>
            <a:r>
              <a:rPr lang="en-US" dirty="0" smtClean="0"/>
              <a:t> </a:t>
            </a:r>
            <a:r>
              <a:rPr lang="en-US" dirty="0" err="1" smtClean="0"/>
              <a:t>Thăng</a:t>
            </a:r>
            <a:r>
              <a:rPr lang="en-US" dirty="0" smtClean="0"/>
              <a:t> Long</a:t>
            </a:r>
          </a:p>
          <a:p>
            <a:endParaRPr lang="en-US" dirty="0" smtClean="0"/>
          </a:p>
        </p:txBody>
      </p:sp>
    </p:spTree>
    <p:extLst>
      <p:ext uri="{BB962C8B-B14F-4D97-AF65-F5344CB8AC3E}">
        <p14:creationId xmlns:p14="http://schemas.microsoft.com/office/powerpoint/2010/main" val="36049868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0" y="381000"/>
            <a:ext cx="9144000" cy="664335"/>
          </a:xfrm>
        </p:spPr>
        <p:txBody>
          <a:bodyPr>
            <a:noAutofit/>
          </a:bodyPr>
          <a:lstStyle/>
          <a:p>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a:latin typeface="Times New Roman" pitchFamily="18" charset="0"/>
                <a:cs typeface="Times New Roman" pitchFamily="18" charset="0"/>
              </a:rPr>
              <a:t/>
            </a:r>
            <a:br>
              <a:rPr lang="en-US" sz="3600" b="1" dirty="0">
                <a:latin typeface="Times New Roman" pitchFamily="18" charset="0"/>
                <a:cs typeface="Times New Roman" pitchFamily="18" charset="0"/>
              </a:rPr>
            </a:br>
            <a:r>
              <a:rPr lang="en-US" sz="3600" b="1" dirty="0">
                <a:solidFill>
                  <a:schemeClr val="tx2">
                    <a:lumMod val="75000"/>
                  </a:schemeClr>
                </a:solidFill>
                <a:latin typeface="Times New Roman" pitchFamily="18" charset="0"/>
                <a:cs typeface="Times New Roman" pitchFamily="18" charset="0"/>
              </a:rPr>
              <a:t>NỘI DUNG CHÍNH</a:t>
            </a:r>
            <a:endParaRPr lang="en-US" sz="3600" dirty="0">
              <a:latin typeface="Times New Roman" pitchFamily="18" charset="0"/>
              <a:cs typeface="Times New Roman" pitchFamily="18" charset="0"/>
            </a:endParaRPr>
          </a:p>
        </p:txBody>
      </p:sp>
      <p:sp>
        <p:nvSpPr>
          <p:cNvPr id="12" name="Slide Number Placeholder 3"/>
          <p:cNvSpPr>
            <a:spLocks noGrp="1"/>
          </p:cNvSpPr>
          <p:nvPr>
            <p:ph type="sldNum" sz="quarter" idx="12"/>
          </p:nvPr>
        </p:nvSpPr>
        <p:spPr>
          <a:xfrm>
            <a:off x="3505200" y="6477000"/>
            <a:ext cx="2133600" cy="365125"/>
          </a:xfrm>
        </p:spPr>
        <p:txBody>
          <a:bodyPr/>
          <a:lstStyle/>
          <a:p>
            <a:fld id="{EF92D9A3-AE8C-409F-844C-3EF81B1AB311}" type="slidenum">
              <a:rPr lang="en-US" sz="1600" b="0" smtClean="0">
                <a:solidFill>
                  <a:srgbClr val="C00000"/>
                </a:solidFill>
              </a:rPr>
              <a:pPr/>
              <a:t>2</a:t>
            </a:fld>
            <a:endParaRPr lang="en-US" sz="1600" b="0" dirty="0">
              <a:solidFill>
                <a:srgbClr val="C00000"/>
              </a:solidFill>
            </a:endParaRPr>
          </a:p>
        </p:txBody>
      </p:sp>
      <p:graphicFrame>
        <p:nvGraphicFramePr>
          <p:cNvPr id="14" name="Diagram 13"/>
          <p:cNvGraphicFramePr/>
          <p:nvPr>
            <p:extLst>
              <p:ext uri="{D42A27DB-BD31-4B8C-83A1-F6EECF244321}">
                <p14:modId xmlns:p14="http://schemas.microsoft.com/office/powerpoint/2010/main" val="3387272989"/>
              </p:ext>
            </p:extLst>
          </p:nvPr>
        </p:nvGraphicFramePr>
        <p:xfrm>
          <a:off x="0" y="1676400"/>
          <a:ext cx="8763000" cy="462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TextBox 18"/>
          <p:cNvSpPr txBox="1"/>
          <p:nvPr/>
        </p:nvSpPr>
        <p:spPr>
          <a:xfrm>
            <a:off x="1305588" y="2346361"/>
            <a:ext cx="8001000" cy="461665"/>
          </a:xfrm>
          <a:prstGeom prst="rect">
            <a:avLst/>
          </a:prstGeom>
          <a:noFill/>
        </p:spPr>
        <p:txBody>
          <a:bodyPr wrap="square" rtlCol="0">
            <a:spAutoFit/>
          </a:bodyPr>
          <a:lstStyle/>
          <a:p>
            <a:pPr lvl="0"/>
            <a:r>
              <a:rPr lang="en-US" smtClean="0">
                <a:solidFill>
                  <a:srgbClr val="002060"/>
                </a:solidFill>
                <a:latin typeface="Times New Roman" panose="02020603050405020304" pitchFamily="18" charset="0"/>
                <a:cs typeface="Times New Roman" panose="02020603050405020304" pitchFamily="18" charset="0"/>
              </a:rPr>
              <a:t>Phân phối Khi bình phương</a:t>
            </a: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20" name="TextBox 19"/>
          <p:cNvSpPr txBox="1"/>
          <p:nvPr/>
        </p:nvSpPr>
        <p:spPr>
          <a:xfrm>
            <a:off x="1541060" y="3647388"/>
            <a:ext cx="6705600" cy="461665"/>
          </a:xfrm>
          <a:prstGeom prst="rect">
            <a:avLst/>
          </a:prstGeom>
          <a:noFill/>
        </p:spPr>
        <p:txBody>
          <a:bodyPr wrap="square" rtlCol="0">
            <a:spAutoFit/>
          </a:bodyPr>
          <a:lstStyle/>
          <a:p>
            <a:r>
              <a:rPr lang="en-US" sz="2400" smtClean="0">
                <a:solidFill>
                  <a:srgbClr val="002060"/>
                </a:solidFill>
                <a:latin typeface="Times New Roman" panose="02020603050405020304" pitchFamily="18" charset="0"/>
                <a:cs typeface="Times New Roman" panose="02020603050405020304" pitchFamily="18" charset="0"/>
              </a:rPr>
              <a:t> Kiểm định mối quan hệ giữa hai biến định tính</a:t>
            </a: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22" name="TextBox 21"/>
          <p:cNvSpPr txBox="1"/>
          <p:nvPr/>
        </p:nvSpPr>
        <p:spPr>
          <a:xfrm>
            <a:off x="1371600" y="5089458"/>
            <a:ext cx="6737444" cy="461665"/>
          </a:xfrm>
          <a:prstGeom prst="rect">
            <a:avLst/>
          </a:prstGeom>
          <a:noFill/>
        </p:spPr>
        <p:txBody>
          <a:bodyPr wrap="square" rtlCol="0">
            <a:spAutoFit/>
          </a:bodyPr>
          <a:lstStyle/>
          <a:p>
            <a:pPr lvl="0"/>
            <a:r>
              <a:rPr lang="en-US" smtClean="0">
                <a:solidFill>
                  <a:srgbClr val="002060"/>
                </a:solidFill>
                <a:latin typeface="Times New Roman" panose="02020603050405020304" pitchFamily="18" charset="0"/>
                <a:cs typeface="Times New Roman" panose="02020603050405020304" pitchFamily="18" charset="0"/>
              </a:rPr>
              <a:t>Kiểm định </a:t>
            </a:r>
            <a:r>
              <a:rPr lang="en-US" smtClean="0">
                <a:solidFill>
                  <a:srgbClr val="002060"/>
                </a:solidFill>
                <a:latin typeface="Times New Roman" panose="02020603050405020304" pitchFamily="18" charset="0"/>
                <a:cs typeface="Times New Roman" panose="02020603050405020304" pitchFamily="18" charset="0"/>
              </a:rPr>
              <a:t>sự phù hợp</a:t>
            </a: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3261243"/>
      </p:ext>
    </p:extLst>
  </p:cSld>
  <p:clrMapOvr>
    <a:masterClrMapping/>
  </p:clrMapOvr>
  <mc:AlternateContent xmlns:mc="http://schemas.openxmlformats.org/markup-compatibility/2006" xmlns:p14="http://schemas.microsoft.com/office/powerpoint/2010/main">
    <mc:Choice Requires="p14">
      <p:transition spd="slow" p14:dur="1250">
        <p:dissolve/>
      </p:transition>
    </mc:Choice>
    <mc:Fallback xmlns="">
      <p:transition spd="slow">
        <p:dissolv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1216025" y="492125"/>
            <a:ext cx="6200775" cy="727075"/>
          </a:xfrm>
        </p:spPr>
        <p:txBody>
          <a:bodyPr/>
          <a:lstStyle/>
          <a:p>
            <a:pPr eaLnBrk="1" hangingPunct="1"/>
            <a:r>
              <a:rPr lang="en-US" dirty="0" err="1" smtClean="0"/>
              <a:t>Mục</a:t>
            </a:r>
            <a:r>
              <a:rPr lang="en-US" dirty="0" smtClean="0"/>
              <a:t> </a:t>
            </a:r>
            <a:r>
              <a:rPr lang="en-US" dirty="0" err="1" smtClean="0"/>
              <a:t>tiêu</a:t>
            </a:r>
            <a:endParaRPr lang="en-US" dirty="0" smtClean="0"/>
          </a:p>
        </p:txBody>
      </p:sp>
      <mc:AlternateContent xmlns:mc="http://schemas.openxmlformats.org/markup-compatibility/2006" xmlns:a14="http://schemas.microsoft.com/office/drawing/2010/main">
        <mc:Choice Requires="a14">
          <p:sp>
            <p:nvSpPr>
              <p:cNvPr id="18436" name="Rectangle 3"/>
              <p:cNvSpPr>
                <a:spLocks noGrp="1" noChangeArrowheads="1"/>
              </p:cNvSpPr>
              <p:nvPr>
                <p:ph idx="1"/>
              </p:nvPr>
            </p:nvSpPr>
            <p:spPr>
              <a:xfrm>
                <a:off x="838200" y="1600200"/>
                <a:ext cx="8305800" cy="4495800"/>
              </a:xfrm>
            </p:spPr>
            <p:txBody>
              <a:bodyPr/>
              <a:lstStyle/>
              <a:p>
                <a:pPr algn="just">
                  <a:lnSpc>
                    <a:spcPct val="150000"/>
                  </a:lnSpc>
                </a:pPr>
                <a:r>
                  <a:rPr lang="en-US" sz="2400" smtClean="0"/>
                  <a:t>Biết cách kiểm định giữa hai biến định tính có mối quan hệ phụ thuộc hay không.</a:t>
                </a:r>
              </a:p>
              <a:p>
                <a:pPr algn="just">
                  <a:lnSpc>
                    <a:spcPct val="150000"/>
                  </a:lnSpc>
                </a:pPr>
                <a:r>
                  <a:rPr lang="en-US" sz="2400" smtClean="0"/>
                  <a:t>Biết kiểm định phân phối của một tổng thể</a:t>
                </a:r>
              </a:p>
              <a:p>
                <a:pPr algn="just">
                  <a:lnSpc>
                    <a:spcPct val="150000"/>
                  </a:lnSpc>
                </a:pPr>
                <a:r>
                  <a:rPr lang="en-US" sz="2400" smtClean="0"/>
                  <a:t>Hiểu vai trò của kiểm định </a:t>
                </a:r>
                <a14:m>
                  <m:oMath xmlns:m="http://schemas.openxmlformats.org/officeDocument/2006/math">
                    <m:sSup>
                      <m:sSupPr>
                        <m:ctrlPr>
                          <a:rPr lang="en-US" sz="2400" b="0" i="1" smtClean="0">
                            <a:latin typeface="Cambria Math"/>
                          </a:rPr>
                        </m:ctrlPr>
                      </m:sSupPr>
                      <m:e>
                        <m:r>
                          <a:rPr lang="en-US" sz="2400" b="0" i="1" smtClean="0">
                            <a:latin typeface="Cambria Math"/>
                          </a:rPr>
                          <m:t>𝜒</m:t>
                        </m:r>
                      </m:e>
                      <m:sup>
                        <m:r>
                          <a:rPr lang="en-US" sz="2400" b="0" i="1" smtClean="0">
                            <a:latin typeface="Cambria Math"/>
                          </a:rPr>
                          <m:t>2</m:t>
                        </m:r>
                      </m:sup>
                    </m:sSup>
                  </m:oMath>
                </a14:m>
                <a:r>
                  <a:rPr lang="en-US" sz="2400" dirty="0" smtClean="0"/>
                  <a:t> </a:t>
                </a:r>
                <a:r>
                  <a:rPr lang="en-US" sz="2400" smtClean="0"/>
                  <a:t>trong bài toán liên qua tới dữ liệu định tính.</a:t>
                </a:r>
                <a:endParaRPr lang="en-US" sz="2400" dirty="0" smtClean="0"/>
              </a:p>
            </p:txBody>
          </p:sp>
        </mc:Choice>
        <mc:Fallback xmlns="">
          <p:sp>
            <p:nvSpPr>
              <p:cNvPr id="18436" name="Rectangle 3"/>
              <p:cNvSpPr>
                <a:spLocks noGrp="1" noRot="1" noChangeAspect="1" noMove="1" noResize="1" noEditPoints="1" noAdjustHandles="1" noChangeArrowheads="1" noChangeShapeType="1" noTextEdit="1"/>
              </p:cNvSpPr>
              <p:nvPr>
                <p:ph idx="1"/>
              </p:nvPr>
            </p:nvSpPr>
            <p:spPr>
              <a:xfrm>
                <a:off x="838200" y="1600200"/>
                <a:ext cx="8305800" cy="4495800"/>
              </a:xfrm>
              <a:blipFill rotWithShape="1">
                <a:blip r:embed="rId2"/>
                <a:stretch>
                  <a:fillRect l="-220" r="-1175"/>
                </a:stretch>
              </a:blipFill>
            </p:spPr>
            <p:txBody>
              <a:bodyPr/>
              <a:lstStyle/>
              <a:p>
                <a:r>
                  <a:rPr lang="en-US">
                    <a:noFill/>
                  </a:rPr>
                  <a:t> </a:t>
                </a:r>
              </a:p>
            </p:txBody>
          </p:sp>
        </mc:Fallback>
      </mc:AlternateContent>
      <p:sp>
        <p:nvSpPr>
          <p:cNvPr id="4" name="Rectangle 14"/>
          <p:cNvSpPr>
            <a:spLocks noGrp="1" noChangeArrowheads="1"/>
          </p:cNvSpPr>
          <p:nvPr>
            <p:ph type="sldNum" sz="quarter" idx="10"/>
          </p:nvPr>
        </p:nvSpPr>
        <p:spPr/>
        <p:txBody>
          <a:bodyPr/>
          <a:lstStyle/>
          <a:p>
            <a:pPr>
              <a:defRPr/>
            </a:pPr>
            <a:fld id="{3168D739-EB7C-4DC3-B2D7-1B056525D34B}" type="slidenum">
              <a:rPr lang="en-US" smtClean="0"/>
              <a:pPr>
                <a:defRPr/>
              </a:pPr>
              <a:t>3</a:t>
            </a:fld>
            <a:endParaRPr lang="en-US" dirty="0"/>
          </a:p>
        </p:txBody>
      </p:sp>
    </p:spTree>
    <p:extLst>
      <p:ext uri="{BB962C8B-B14F-4D97-AF65-F5344CB8AC3E}">
        <p14:creationId xmlns:p14="http://schemas.microsoft.com/office/powerpoint/2010/main" val="4186194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Ví dụ: Thị phần</a:t>
            </a:r>
            <a:endParaRPr lang="en-US"/>
          </a:p>
        </p:txBody>
      </p:sp>
      <p:sp>
        <p:nvSpPr>
          <p:cNvPr id="7" name="Content Placeholder 6"/>
          <p:cNvSpPr>
            <a:spLocks noGrp="1"/>
          </p:cNvSpPr>
          <p:nvPr>
            <p:ph idx="1"/>
          </p:nvPr>
        </p:nvSpPr>
        <p:spPr/>
        <p:txBody>
          <a:bodyPr/>
          <a:lstStyle/>
          <a:p>
            <a:pPr marL="0" indent="0">
              <a:buNone/>
            </a:pPr>
            <a:r>
              <a:rPr lang="en-US" smtClean="0"/>
              <a:t>Thị trường nước giặt gồm hai nhà sản xuất lớn A, B chiếm thị phần 45%, 40%;</a:t>
            </a:r>
          </a:p>
          <a:p>
            <a:pPr marL="0" indent="0">
              <a:buNone/>
            </a:pPr>
            <a:r>
              <a:rPr lang="en-US" smtClean="0"/>
              <a:t>còn lại thuộc về</a:t>
            </a:r>
          </a:p>
          <a:p>
            <a:pPr marL="0" indent="0">
              <a:buNone/>
            </a:pPr>
            <a:r>
              <a:rPr lang="en-US" smtClean="0"/>
              <a:t>những nhà</a:t>
            </a:r>
          </a:p>
          <a:p>
            <a:pPr marL="0" indent="0">
              <a:buNone/>
            </a:pPr>
            <a:r>
              <a:rPr lang="en-US" smtClean="0"/>
              <a:t>sản xuất khác.</a:t>
            </a:r>
          </a:p>
          <a:p>
            <a:endParaRPr lang="en-US"/>
          </a:p>
        </p:txBody>
      </p:sp>
      <p:graphicFrame>
        <p:nvGraphicFramePr>
          <p:cNvPr id="2" name="Chart 1"/>
          <p:cNvGraphicFramePr/>
          <p:nvPr>
            <p:extLst>
              <p:ext uri="{D42A27DB-BD31-4B8C-83A1-F6EECF244321}">
                <p14:modId xmlns:p14="http://schemas.microsoft.com/office/powerpoint/2010/main" val="3312670244"/>
              </p:ext>
            </p:extLst>
          </p:nvPr>
        </p:nvGraphicFramePr>
        <p:xfrm>
          <a:off x="2667000" y="2590800"/>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137584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a:t>Công ty A vừa thực hiện một chiến dịch quảng cáo lớn nhằm tăng thị phần trên thị trường.</a:t>
            </a:r>
          </a:p>
          <a:p>
            <a:endParaRPr lang="en-US"/>
          </a:p>
        </p:txBody>
      </p:sp>
      <p:sp>
        <p:nvSpPr>
          <p:cNvPr id="6" name="Explosion 1 5"/>
          <p:cNvSpPr/>
          <p:nvPr/>
        </p:nvSpPr>
        <p:spPr bwMode="auto">
          <a:xfrm>
            <a:off x="3352800" y="2438400"/>
            <a:ext cx="5105400" cy="4724400"/>
          </a:xfrm>
          <a:prstGeom prst="irregularSeal1">
            <a:avLst/>
          </a:prstGeom>
          <a:noFill/>
          <a:ln w="31750" cap="flat" cmpd="sng" algn="ctr">
            <a:solidFill>
              <a:schemeClr val="fo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ndParaRPr>
          </a:p>
        </p:txBody>
      </p:sp>
      <p:sp>
        <p:nvSpPr>
          <p:cNvPr id="8" name="TextBox 7"/>
          <p:cNvSpPr txBox="1"/>
          <p:nvPr/>
        </p:nvSpPr>
        <p:spPr>
          <a:xfrm>
            <a:off x="3887337" y="3886200"/>
            <a:ext cx="4243469" cy="1569660"/>
          </a:xfrm>
          <a:prstGeom prst="rect">
            <a:avLst/>
          </a:prstGeom>
          <a:noFill/>
        </p:spPr>
        <p:txBody>
          <a:bodyPr wrap="none" rtlCol="0">
            <a:spAutoFit/>
          </a:bodyPr>
          <a:lstStyle/>
          <a:p>
            <a:r>
              <a:rPr lang="en-US">
                <a:solidFill>
                  <a:srgbClr val="FF0000"/>
                </a:solidFill>
              </a:rPr>
              <a:t>Chiến dịch quảng cáo có làm </a:t>
            </a:r>
            <a:endParaRPr lang="en-US" smtClean="0">
              <a:solidFill>
                <a:srgbClr val="FF0000"/>
              </a:solidFill>
            </a:endParaRPr>
          </a:p>
          <a:p>
            <a:r>
              <a:rPr lang="en-US" smtClean="0">
                <a:solidFill>
                  <a:srgbClr val="FF0000"/>
                </a:solidFill>
              </a:rPr>
              <a:t>thay </a:t>
            </a:r>
            <a:r>
              <a:rPr lang="en-US">
                <a:solidFill>
                  <a:srgbClr val="FF0000"/>
                </a:solidFill>
              </a:rPr>
              <a:t>đổi thị phần của các </a:t>
            </a:r>
            <a:r>
              <a:rPr lang="en-US" smtClean="0">
                <a:solidFill>
                  <a:srgbClr val="FF0000"/>
                </a:solidFill>
              </a:rPr>
              <a:t>nhà</a:t>
            </a:r>
          </a:p>
          <a:p>
            <a:r>
              <a:rPr lang="en-US" smtClean="0">
                <a:solidFill>
                  <a:srgbClr val="FF0000"/>
                </a:solidFill>
              </a:rPr>
              <a:t> </a:t>
            </a:r>
            <a:r>
              <a:rPr lang="en-US">
                <a:solidFill>
                  <a:srgbClr val="FF0000"/>
                </a:solidFill>
              </a:rPr>
              <a:t>sản xuất nước giặt</a:t>
            </a:r>
          </a:p>
          <a:p>
            <a:endParaRPr lang="en-US">
              <a:solidFill>
                <a:srgbClr val="FF0000"/>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276600"/>
            <a:ext cx="2590800" cy="3380304"/>
          </a:xfrm>
          <a:prstGeom prst="rect">
            <a:avLst/>
          </a:prstGeom>
        </p:spPr>
      </p:pic>
    </p:spTree>
    <p:extLst>
      <p:ext uri="{BB962C8B-B14F-4D97-AF65-F5344CB8AC3E}">
        <p14:creationId xmlns:p14="http://schemas.microsoft.com/office/powerpoint/2010/main" val="24669936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endParaRPr lang="en-US"/>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 name="Content Placeholder 5"/>
              <p:cNvGraphicFramePr>
                <a:graphicFrameLocks noGrp="1"/>
              </p:cNvGraphicFramePr>
              <p:nvPr>
                <p:ph idx="1"/>
                <p:extLst>
                  <p:ext uri="{D42A27DB-BD31-4B8C-83A1-F6EECF244321}">
                    <p14:modId xmlns:p14="http://schemas.microsoft.com/office/powerpoint/2010/main" val="1139508111"/>
                  </p:ext>
                </p:extLst>
              </p:nvPr>
            </p:nvGraphicFramePr>
            <p:xfrm>
              <a:off x="2286000" y="2286000"/>
              <a:ext cx="6400800" cy="4075113"/>
            </p:xfrm>
            <a:graphic>
              <a:graphicData uri="http://schemas.openxmlformats.org/drawingml/2006/chart">
                <c:chart xmlns:c="http://schemas.openxmlformats.org/drawingml/2006/chart" xmlns:r="http://schemas.openxmlformats.org/officeDocument/2006/relationships" r:id="rId3"/>
              </a:graphicData>
            </a:graphic>
          </p:graphicFrame>
        </mc:Choice>
        <mc:Fallback xmlns="">
          <p:graphicFrame>
            <p:nvGraphicFramePr>
              <p:cNvPr id="6" name="Content Placeholder 5"/>
              <p:cNvGraphicFramePr>
                <a:graphicFrameLocks noGrp="1"/>
              </p:cNvGraphicFramePr>
              <p:nvPr>
                <p:ph idx="1"/>
                <p:extLst>
                  <p:ext uri="{D42A27DB-BD31-4B8C-83A1-F6EECF244321}">
                    <p14:modId xmlns:p14="http://schemas.microsoft.com/office/powerpoint/2010/main" val="1808768489"/>
                  </p:ext>
                </p:extLst>
              </p:nvPr>
            </p:nvGraphicFramePr>
            <p:xfrm>
              <a:off x="2286000" y="2286000"/>
              <a:ext cx="6400800" cy="4075113"/>
            </p:xfrm>
            <a:graphic>
              <a:graphicData uri="http://schemas.openxmlformats.org/drawingml/2006/chart">
                <c:chart xmlns:c="http://schemas.openxmlformats.org/drawingml/2006/chart" xmlns:r="http://schemas.openxmlformats.org/officeDocument/2006/relationships" r:id="rId4"/>
              </a:graphicData>
            </a:graphic>
          </p:graphicFrame>
        </mc:Fallback>
      </mc:AlternateContent>
    </p:spTree>
    <p:extLst>
      <p:ext uri="{BB962C8B-B14F-4D97-AF65-F5344CB8AC3E}">
        <p14:creationId xmlns:p14="http://schemas.microsoft.com/office/powerpoint/2010/main" val="12267554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mtClean="0"/>
                  <a:t>Kiểm định </a:t>
                </a:r>
                <a14:m>
                  <m:oMath xmlns:m="http://schemas.openxmlformats.org/officeDocument/2006/math">
                    <m:sSup>
                      <m:sSupPr>
                        <m:ctrlPr>
                          <a:rPr lang="en-US" b="0" i="1" smtClean="0">
                            <a:latin typeface="Cambria Math"/>
                          </a:rPr>
                        </m:ctrlPr>
                      </m:sSupPr>
                      <m:e>
                        <m:r>
                          <a:rPr lang="en-US" b="0" i="1" smtClean="0">
                            <a:latin typeface="Cambria Math"/>
                          </a:rPr>
                          <m:t>𝜒</m:t>
                        </m:r>
                      </m:e>
                      <m:sup>
                        <m:r>
                          <a:rPr lang="en-US" b="0" i="1" smtClean="0">
                            <a:latin typeface="Cambria Math"/>
                          </a:rPr>
                          <m:t>2</m:t>
                        </m:r>
                      </m:sup>
                    </m:sSup>
                  </m:oMath>
                </a14:m>
                <a:r>
                  <a:rPr lang="en-US" smtClean="0"/>
                  <a:t>về sự phù hợp</a:t>
                </a:r>
                <a:endParaRPr lang="en-US"/>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b="-265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vi-VN" smtClean="0">
                    <a:solidFill>
                      <a:srgbClr val="FF0000"/>
                    </a:solidFill>
                  </a:rPr>
                  <a:t>Xét một phép thử </a:t>
                </a:r>
                <a:r>
                  <a:rPr lang="vi-VN">
                    <a:solidFill>
                      <a:srgbClr val="FF0000"/>
                    </a:solidFill>
                  </a:rPr>
                  <a:t>như </a:t>
                </a:r>
                <a:r>
                  <a:rPr lang="vi-VN" smtClean="0">
                    <a:solidFill>
                      <a:srgbClr val="FF0000"/>
                    </a:solidFill>
                  </a:rPr>
                  <a:t>sau</a:t>
                </a:r>
                <a:endParaRPr lang="en-US" smtClean="0">
                  <a:solidFill>
                    <a:srgbClr val="FF0000"/>
                  </a:solidFill>
                </a:endParaRPr>
              </a:p>
              <a:p>
                <a:pPr>
                  <a:buFontTx/>
                  <a:buChar char="-"/>
                </a:pPr>
                <a:r>
                  <a:rPr lang="en-US" smtClean="0"/>
                  <a:t>gồm </a:t>
                </a:r>
                <a14:m>
                  <m:oMath xmlns:m="http://schemas.openxmlformats.org/officeDocument/2006/math">
                    <m:r>
                      <a:rPr lang="en-US" b="0" i="1" smtClean="0">
                        <a:solidFill>
                          <a:srgbClr val="FF0000"/>
                        </a:solidFill>
                        <a:latin typeface="Cambria Math"/>
                      </a:rPr>
                      <m:t>𝑛</m:t>
                    </m:r>
                    <m:r>
                      <a:rPr lang="en-US" b="0" i="1" smtClean="0">
                        <a:latin typeface="Cambria Math"/>
                      </a:rPr>
                      <m:t> </m:t>
                    </m:r>
                  </m:oMath>
                </a14:m>
                <a:r>
                  <a:rPr lang="vi-VN" smtClean="0"/>
                  <a:t> </a:t>
                </a:r>
                <a:r>
                  <a:rPr lang="vi-VN"/>
                  <a:t>thử nghiệm độc lập</a:t>
                </a:r>
                <a:r>
                  <a:rPr lang="vi-VN" smtClean="0"/>
                  <a:t>.</a:t>
                </a:r>
                <a:endParaRPr lang="en-US" smtClean="0"/>
              </a:p>
              <a:p>
                <a:pPr>
                  <a:buFontTx/>
                  <a:buChar char="-"/>
                </a:pPr>
                <a:r>
                  <a:rPr lang="vi-VN" smtClean="0"/>
                  <a:t>Mỗi </a:t>
                </a:r>
                <a:r>
                  <a:rPr lang="vi-VN"/>
                  <a:t>thử nghiệm có thể xảy ra </a:t>
                </a:r>
                <a14:m>
                  <m:oMath xmlns:m="http://schemas.openxmlformats.org/officeDocument/2006/math">
                    <m:r>
                      <a:rPr lang="vi-VN" i="1" smtClean="0">
                        <a:solidFill>
                          <a:srgbClr val="FF0000"/>
                        </a:solidFill>
                        <a:latin typeface="Cambria Math"/>
                      </a:rPr>
                      <m:t>𝑘</m:t>
                    </m:r>
                  </m:oMath>
                </a14:m>
                <a:r>
                  <a:rPr lang="vi-VN"/>
                  <a:t> kết </a:t>
                </a:r>
                <a:r>
                  <a:rPr lang="en-US" smtClean="0"/>
                  <a:t>quả</a:t>
                </a:r>
                <a:r>
                  <a:rPr lang="vi-VN" smtClean="0"/>
                  <a:t> </a:t>
                </a:r>
                <a:r>
                  <a:rPr lang="vi-VN"/>
                  <a:t>với xác </a:t>
                </a:r>
                <a:r>
                  <a:rPr lang="vi-VN" smtClean="0"/>
                  <a:t>suất </a:t>
                </a:r>
                <a:r>
                  <a:rPr lang="vi-VN"/>
                  <a:t>lần lượt </a:t>
                </a:r>
                <a:r>
                  <a:rPr lang="vi-VN" smtClean="0"/>
                  <a:t>là</a:t>
                </a:r>
                <a:r>
                  <a:rPr lang="en-US" smtClean="0"/>
                  <a:t> </a:t>
                </a:r>
                <a14:m>
                  <m:oMath xmlns:m="http://schemas.openxmlformats.org/officeDocument/2006/math">
                    <m:sSub>
                      <m:sSubPr>
                        <m:ctrlPr>
                          <a:rPr lang="en-US" b="0" i="1" smtClean="0">
                            <a:solidFill>
                              <a:srgbClr val="FF0000"/>
                            </a:solidFill>
                            <a:latin typeface="Cambria Math"/>
                          </a:rPr>
                        </m:ctrlPr>
                      </m:sSubPr>
                      <m:e>
                        <m:r>
                          <a:rPr lang="en-US" b="0" i="1" smtClean="0">
                            <a:solidFill>
                              <a:srgbClr val="FF0000"/>
                            </a:solidFill>
                            <a:latin typeface="Cambria Math"/>
                          </a:rPr>
                          <m:t>𝑝</m:t>
                        </m:r>
                      </m:e>
                      <m:sub>
                        <m:r>
                          <a:rPr lang="en-US" b="0" i="1" smtClean="0">
                            <a:solidFill>
                              <a:srgbClr val="FF0000"/>
                            </a:solidFill>
                            <a:latin typeface="Cambria Math"/>
                          </a:rPr>
                          <m:t>1</m:t>
                        </m:r>
                      </m:sub>
                    </m:sSub>
                    <m:r>
                      <a:rPr lang="en-US" b="0" i="1" smtClean="0">
                        <a:solidFill>
                          <a:srgbClr val="FF0000"/>
                        </a:solidFill>
                        <a:latin typeface="Cambria Math"/>
                      </a:rPr>
                      <m:t>,</m:t>
                    </m:r>
                    <m:sSub>
                      <m:sSubPr>
                        <m:ctrlPr>
                          <a:rPr lang="en-US" b="0" i="1" smtClean="0">
                            <a:solidFill>
                              <a:srgbClr val="FF0000"/>
                            </a:solidFill>
                            <a:latin typeface="Cambria Math"/>
                          </a:rPr>
                        </m:ctrlPr>
                      </m:sSubPr>
                      <m:e>
                        <m:r>
                          <a:rPr lang="en-US" b="0" i="1" smtClean="0">
                            <a:solidFill>
                              <a:srgbClr val="FF0000"/>
                            </a:solidFill>
                            <a:latin typeface="Cambria Math"/>
                          </a:rPr>
                          <m:t>𝑝</m:t>
                        </m:r>
                      </m:e>
                      <m:sub>
                        <m:r>
                          <a:rPr lang="en-US" b="0" i="1" smtClean="0">
                            <a:solidFill>
                              <a:srgbClr val="FF0000"/>
                            </a:solidFill>
                            <a:latin typeface="Cambria Math"/>
                          </a:rPr>
                          <m:t>2</m:t>
                        </m:r>
                      </m:sub>
                    </m:sSub>
                    <m:r>
                      <a:rPr lang="en-US" b="0" i="1" smtClean="0">
                        <a:solidFill>
                          <a:srgbClr val="FF0000"/>
                        </a:solidFill>
                        <a:latin typeface="Cambria Math"/>
                      </a:rPr>
                      <m:t>,…, </m:t>
                    </m:r>
                    <m:sSub>
                      <m:sSubPr>
                        <m:ctrlPr>
                          <a:rPr lang="en-US" b="0" i="1" smtClean="0">
                            <a:solidFill>
                              <a:srgbClr val="FF0000"/>
                            </a:solidFill>
                            <a:latin typeface="Cambria Math"/>
                          </a:rPr>
                        </m:ctrlPr>
                      </m:sSubPr>
                      <m:e>
                        <m:r>
                          <a:rPr lang="en-US" b="0" i="1" smtClean="0">
                            <a:solidFill>
                              <a:srgbClr val="FF0000"/>
                            </a:solidFill>
                            <a:latin typeface="Cambria Math"/>
                          </a:rPr>
                          <m:t>𝑝</m:t>
                        </m:r>
                      </m:e>
                      <m:sub>
                        <m:r>
                          <a:rPr lang="en-US" b="0" i="1" smtClean="0">
                            <a:solidFill>
                              <a:srgbClr val="FF0000"/>
                            </a:solidFill>
                            <a:latin typeface="Cambria Math"/>
                          </a:rPr>
                          <m:t>𝑘</m:t>
                        </m:r>
                      </m:sub>
                    </m:sSub>
                  </m:oMath>
                </a14:m>
                <a:endParaRPr lang="en-US" b="0" smtClean="0">
                  <a:solidFill>
                    <a:srgbClr val="FF0000"/>
                  </a:solidFill>
                </a:endParaRPr>
              </a:p>
              <a:p>
                <a:pPr marL="0" indent="0">
                  <a:buNone/>
                </a:pPr>
                <a:r>
                  <a:rPr lang="en-US" smtClean="0"/>
                  <a:t>Ta không biết giá trị của </a:t>
                </a:r>
                <a14:m>
                  <m:oMath xmlns:m="http://schemas.openxmlformats.org/officeDocument/2006/math">
                    <m:sSub>
                      <m:sSubPr>
                        <m:ctrlPr>
                          <a:rPr lang="en-US" i="1">
                            <a:solidFill>
                              <a:srgbClr val="FF0000"/>
                            </a:solidFill>
                            <a:latin typeface="Cambria Math"/>
                          </a:rPr>
                        </m:ctrlPr>
                      </m:sSubPr>
                      <m:e>
                        <m:r>
                          <a:rPr lang="en-US" i="1">
                            <a:solidFill>
                              <a:srgbClr val="FF0000"/>
                            </a:solidFill>
                            <a:latin typeface="Cambria Math"/>
                          </a:rPr>
                          <m:t>𝑝</m:t>
                        </m:r>
                      </m:e>
                      <m:sub>
                        <m:r>
                          <a:rPr lang="en-US" i="1">
                            <a:solidFill>
                              <a:srgbClr val="FF0000"/>
                            </a:solidFill>
                            <a:latin typeface="Cambria Math"/>
                          </a:rPr>
                          <m:t>1</m:t>
                        </m:r>
                      </m:sub>
                    </m:sSub>
                    <m:r>
                      <a:rPr lang="en-US" i="1">
                        <a:solidFill>
                          <a:srgbClr val="FF0000"/>
                        </a:solidFill>
                        <a:latin typeface="Cambria Math"/>
                      </a:rPr>
                      <m:t>,</m:t>
                    </m:r>
                    <m:sSub>
                      <m:sSubPr>
                        <m:ctrlPr>
                          <a:rPr lang="en-US" i="1">
                            <a:solidFill>
                              <a:srgbClr val="FF0000"/>
                            </a:solidFill>
                            <a:latin typeface="Cambria Math"/>
                          </a:rPr>
                        </m:ctrlPr>
                      </m:sSubPr>
                      <m:e>
                        <m:r>
                          <a:rPr lang="en-US" i="1">
                            <a:solidFill>
                              <a:srgbClr val="FF0000"/>
                            </a:solidFill>
                            <a:latin typeface="Cambria Math"/>
                          </a:rPr>
                          <m:t>𝑝</m:t>
                        </m:r>
                      </m:e>
                      <m:sub>
                        <m:r>
                          <a:rPr lang="en-US" i="1">
                            <a:solidFill>
                              <a:srgbClr val="FF0000"/>
                            </a:solidFill>
                            <a:latin typeface="Cambria Math"/>
                          </a:rPr>
                          <m:t>2</m:t>
                        </m:r>
                      </m:sub>
                    </m:sSub>
                    <m:r>
                      <a:rPr lang="en-US" i="1">
                        <a:solidFill>
                          <a:srgbClr val="FF0000"/>
                        </a:solidFill>
                        <a:latin typeface="Cambria Math"/>
                      </a:rPr>
                      <m:t>,…, </m:t>
                    </m:r>
                    <m:sSub>
                      <m:sSubPr>
                        <m:ctrlPr>
                          <a:rPr lang="en-US" i="1">
                            <a:solidFill>
                              <a:srgbClr val="FF0000"/>
                            </a:solidFill>
                            <a:latin typeface="Cambria Math"/>
                          </a:rPr>
                        </m:ctrlPr>
                      </m:sSubPr>
                      <m:e>
                        <m:r>
                          <a:rPr lang="en-US" i="1">
                            <a:solidFill>
                              <a:srgbClr val="FF0000"/>
                            </a:solidFill>
                            <a:latin typeface="Cambria Math"/>
                          </a:rPr>
                          <m:t>𝑝</m:t>
                        </m:r>
                      </m:e>
                      <m:sub>
                        <m:r>
                          <a:rPr lang="en-US" i="1">
                            <a:solidFill>
                              <a:srgbClr val="FF0000"/>
                            </a:solidFill>
                            <a:latin typeface="Cambria Math"/>
                          </a:rPr>
                          <m:t>𝑘</m:t>
                        </m:r>
                      </m:sub>
                    </m:sSub>
                    <m:r>
                      <a:rPr lang="en-US" b="0" i="1" smtClean="0">
                        <a:solidFill>
                          <a:srgbClr val="FF0000"/>
                        </a:solidFill>
                        <a:latin typeface="Cambria Math"/>
                      </a:rPr>
                      <m:t> →</m:t>
                    </m:r>
                  </m:oMath>
                </a14:m>
                <a:r>
                  <a:rPr lang="en-US" smtClean="0">
                    <a:solidFill>
                      <a:srgbClr val="FF0000"/>
                    </a:solidFill>
                  </a:rPr>
                  <a:t> Kiểm định</a:t>
                </a:r>
              </a:p>
              <a:p>
                <a:pPr marL="0" indent="0">
                  <a:buNone/>
                </a:pPr>
                <a:endParaRPr lang="en-US" b="0" i="1" smtClean="0">
                  <a:solidFill>
                    <a:srgbClr val="FF0000"/>
                  </a:solidFill>
                  <a:latin typeface="Cambria Math"/>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a:rPr>
                          </m:ctrlPr>
                        </m:sSubPr>
                        <m:e>
                          <m:r>
                            <a:rPr lang="en-US" b="0" i="1" smtClean="0">
                              <a:solidFill>
                                <a:srgbClr val="FF0000"/>
                              </a:solidFill>
                              <a:latin typeface="Cambria Math"/>
                            </a:rPr>
                            <m:t>𝐻</m:t>
                          </m:r>
                        </m:e>
                        <m:sub>
                          <m:r>
                            <a:rPr lang="en-US" b="0" i="1" smtClean="0">
                              <a:solidFill>
                                <a:srgbClr val="FF0000"/>
                              </a:solidFill>
                              <a:latin typeface="Cambria Math"/>
                            </a:rPr>
                            <m:t>0</m:t>
                          </m:r>
                        </m:sub>
                      </m:sSub>
                      <m:r>
                        <a:rPr lang="en-US" b="0" i="1" smtClean="0">
                          <a:solidFill>
                            <a:srgbClr val="FF0000"/>
                          </a:solidFill>
                          <a:latin typeface="Cambria Math"/>
                        </a:rPr>
                        <m:t>:</m:t>
                      </m:r>
                      <m:sSub>
                        <m:sSubPr>
                          <m:ctrlPr>
                            <a:rPr lang="en-US" b="0" i="1" smtClean="0">
                              <a:solidFill>
                                <a:srgbClr val="FF0000"/>
                              </a:solidFill>
                              <a:latin typeface="Cambria Math"/>
                            </a:rPr>
                          </m:ctrlPr>
                        </m:sSubPr>
                        <m:e>
                          <m:r>
                            <a:rPr lang="en-US" b="0" i="1" smtClean="0">
                              <a:solidFill>
                                <a:srgbClr val="FF0000"/>
                              </a:solidFill>
                              <a:latin typeface="Cambria Math"/>
                            </a:rPr>
                            <m:t>𝑝</m:t>
                          </m:r>
                        </m:e>
                        <m:sub>
                          <m:r>
                            <a:rPr lang="en-US" b="0" i="1" smtClean="0">
                              <a:solidFill>
                                <a:srgbClr val="FF0000"/>
                              </a:solidFill>
                              <a:latin typeface="Cambria Math"/>
                            </a:rPr>
                            <m:t>1</m:t>
                          </m:r>
                        </m:sub>
                      </m:sSub>
                      <m:r>
                        <a:rPr lang="en-US" b="0" i="1" smtClean="0">
                          <a:solidFill>
                            <a:srgbClr val="FF0000"/>
                          </a:solidFill>
                          <a:latin typeface="Cambria Math"/>
                        </a:rPr>
                        <m:t>=</m:t>
                      </m:r>
                      <m:sSub>
                        <m:sSubPr>
                          <m:ctrlPr>
                            <a:rPr lang="en-US" b="0" i="1" smtClean="0">
                              <a:solidFill>
                                <a:srgbClr val="FF0000"/>
                              </a:solidFill>
                              <a:latin typeface="Cambria Math"/>
                            </a:rPr>
                          </m:ctrlPr>
                        </m:sSubPr>
                        <m:e>
                          <m:r>
                            <a:rPr lang="en-US" b="0" i="1" smtClean="0">
                              <a:solidFill>
                                <a:srgbClr val="FF0000"/>
                              </a:solidFill>
                              <a:latin typeface="Cambria Math"/>
                            </a:rPr>
                            <m:t>𝑝</m:t>
                          </m:r>
                        </m:e>
                        <m:sub>
                          <m:r>
                            <a:rPr lang="en-US" b="0" i="1" smtClean="0">
                              <a:solidFill>
                                <a:srgbClr val="FF0000"/>
                              </a:solidFill>
                              <a:latin typeface="Cambria Math"/>
                            </a:rPr>
                            <m:t>10</m:t>
                          </m:r>
                        </m:sub>
                      </m:sSub>
                      <m:r>
                        <a:rPr lang="en-US" b="0" i="1" smtClean="0">
                          <a:solidFill>
                            <a:srgbClr val="FF0000"/>
                          </a:solidFill>
                          <a:latin typeface="Cambria Math"/>
                        </a:rPr>
                        <m:t>, </m:t>
                      </m:r>
                      <m:sSub>
                        <m:sSubPr>
                          <m:ctrlPr>
                            <a:rPr lang="en-US" b="0" i="1" smtClean="0">
                              <a:solidFill>
                                <a:srgbClr val="FF0000"/>
                              </a:solidFill>
                              <a:latin typeface="Cambria Math"/>
                            </a:rPr>
                          </m:ctrlPr>
                        </m:sSubPr>
                        <m:e>
                          <m:r>
                            <a:rPr lang="en-US" b="0" i="1" smtClean="0">
                              <a:solidFill>
                                <a:srgbClr val="FF0000"/>
                              </a:solidFill>
                              <a:latin typeface="Cambria Math"/>
                            </a:rPr>
                            <m:t>𝑝</m:t>
                          </m:r>
                        </m:e>
                        <m:sub>
                          <m:r>
                            <a:rPr lang="en-US" b="0" i="1" smtClean="0">
                              <a:solidFill>
                                <a:srgbClr val="FF0000"/>
                              </a:solidFill>
                              <a:latin typeface="Cambria Math"/>
                            </a:rPr>
                            <m:t>2</m:t>
                          </m:r>
                        </m:sub>
                      </m:sSub>
                      <m:r>
                        <a:rPr lang="en-US" b="0" i="1" smtClean="0">
                          <a:solidFill>
                            <a:srgbClr val="FF0000"/>
                          </a:solidFill>
                          <a:latin typeface="Cambria Math"/>
                        </a:rPr>
                        <m:t>=</m:t>
                      </m:r>
                      <m:sSub>
                        <m:sSubPr>
                          <m:ctrlPr>
                            <a:rPr lang="en-US" b="0" i="1" smtClean="0">
                              <a:solidFill>
                                <a:srgbClr val="FF0000"/>
                              </a:solidFill>
                              <a:latin typeface="Cambria Math"/>
                            </a:rPr>
                          </m:ctrlPr>
                        </m:sSubPr>
                        <m:e>
                          <m:r>
                            <a:rPr lang="en-US" b="0" i="1" smtClean="0">
                              <a:solidFill>
                                <a:srgbClr val="FF0000"/>
                              </a:solidFill>
                              <a:latin typeface="Cambria Math"/>
                            </a:rPr>
                            <m:t>𝑝</m:t>
                          </m:r>
                        </m:e>
                        <m:sub>
                          <m:r>
                            <a:rPr lang="en-US" b="0" i="1" smtClean="0">
                              <a:solidFill>
                                <a:srgbClr val="FF0000"/>
                              </a:solidFill>
                              <a:latin typeface="Cambria Math"/>
                            </a:rPr>
                            <m:t>20</m:t>
                          </m:r>
                        </m:sub>
                      </m:sSub>
                      <m:r>
                        <a:rPr lang="en-US" b="0" i="1" smtClean="0">
                          <a:solidFill>
                            <a:srgbClr val="FF0000"/>
                          </a:solidFill>
                          <a:latin typeface="Cambria Math"/>
                        </a:rPr>
                        <m:t>,…, </m:t>
                      </m:r>
                      <m:sSub>
                        <m:sSubPr>
                          <m:ctrlPr>
                            <a:rPr lang="en-US" b="0" i="1" smtClean="0">
                              <a:solidFill>
                                <a:srgbClr val="FF0000"/>
                              </a:solidFill>
                              <a:latin typeface="Cambria Math"/>
                            </a:rPr>
                          </m:ctrlPr>
                        </m:sSubPr>
                        <m:e>
                          <m:r>
                            <a:rPr lang="en-US" b="0" i="1" smtClean="0">
                              <a:solidFill>
                                <a:srgbClr val="FF0000"/>
                              </a:solidFill>
                              <a:latin typeface="Cambria Math"/>
                            </a:rPr>
                            <m:t>𝑝</m:t>
                          </m:r>
                        </m:e>
                        <m:sub>
                          <m:r>
                            <a:rPr lang="en-US" b="0" i="1" smtClean="0">
                              <a:solidFill>
                                <a:srgbClr val="FF0000"/>
                              </a:solidFill>
                              <a:latin typeface="Cambria Math"/>
                            </a:rPr>
                            <m:t>𝑘</m:t>
                          </m:r>
                        </m:sub>
                      </m:sSub>
                      <m:r>
                        <a:rPr lang="en-US" b="0" i="1" smtClean="0">
                          <a:solidFill>
                            <a:srgbClr val="FF0000"/>
                          </a:solidFill>
                          <a:latin typeface="Cambria Math"/>
                        </a:rPr>
                        <m:t>=</m:t>
                      </m:r>
                      <m:sSub>
                        <m:sSubPr>
                          <m:ctrlPr>
                            <a:rPr lang="en-US" b="0" i="1" smtClean="0">
                              <a:solidFill>
                                <a:srgbClr val="FF0000"/>
                              </a:solidFill>
                              <a:latin typeface="Cambria Math"/>
                            </a:rPr>
                          </m:ctrlPr>
                        </m:sSubPr>
                        <m:e>
                          <m:r>
                            <a:rPr lang="en-US" b="0" i="1" smtClean="0">
                              <a:solidFill>
                                <a:srgbClr val="FF0000"/>
                              </a:solidFill>
                              <a:latin typeface="Cambria Math"/>
                            </a:rPr>
                            <m:t>𝑝</m:t>
                          </m:r>
                        </m:e>
                        <m:sub>
                          <m:r>
                            <a:rPr lang="en-US" b="0" i="1" smtClean="0">
                              <a:solidFill>
                                <a:srgbClr val="FF0000"/>
                              </a:solidFill>
                              <a:latin typeface="Cambria Math"/>
                            </a:rPr>
                            <m:t>𝑘</m:t>
                          </m:r>
                          <m:r>
                            <a:rPr lang="en-US" b="0" i="1" smtClean="0">
                              <a:solidFill>
                                <a:srgbClr val="FF0000"/>
                              </a:solidFill>
                              <a:latin typeface="Cambria Math"/>
                            </a:rPr>
                            <m:t>0</m:t>
                          </m:r>
                        </m:sub>
                      </m:sSub>
                    </m:oMath>
                  </m:oMathPara>
                </a14:m>
                <a:endParaRPr lang="en-US" smtClean="0">
                  <a:solidFill>
                    <a:srgbClr val="FF0000"/>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a:rPr>
                          </m:ctrlPr>
                        </m:sSubPr>
                        <m:e>
                          <m:r>
                            <a:rPr lang="en-US" b="0" i="1" smtClean="0">
                              <a:solidFill>
                                <a:srgbClr val="0070C0"/>
                              </a:solidFill>
                              <a:latin typeface="Cambria Math"/>
                            </a:rPr>
                            <m:t>𝐻</m:t>
                          </m:r>
                        </m:e>
                        <m:sub>
                          <m:r>
                            <a:rPr lang="en-US" b="0" i="1" smtClean="0">
                              <a:solidFill>
                                <a:srgbClr val="0070C0"/>
                              </a:solidFill>
                              <a:latin typeface="Cambria Math"/>
                            </a:rPr>
                            <m:t>1</m:t>
                          </m:r>
                        </m:sub>
                      </m:sSub>
                      <m:r>
                        <a:rPr lang="en-US" b="0" i="1" smtClean="0">
                          <a:solidFill>
                            <a:srgbClr val="0070C0"/>
                          </a:solidFill>
                          <a:latin typeface="Cambria Math"/>
                        </a:rPr>
                        <m:t>: </m:t>
                      </m:r>
                      <m:r>
                        <a:rPr lang="en-US" b="0" i="1" smtClean="0">
                          <a:solidFill>
                            <a:srgbClr val="0070C0"/>
                          </a:solidFill>
                          <a:latin typeface="Cambria Math"/>
                          <a:ea typeface="Cambria Math"/>
                        </a:rPr>
                        <m:t>∃</m:t>
                      </m:r>
                      <m:r>
                        <a:rPr lang="en-US" b="0" i="1" smtClean="0">
                          <a:solidFill>
                            <a:srgbClr val="0070C0"/>
                          </a:solidFill>
                          <a:latin typeface="Cambria Math"/>
                          <a:ea typeface="Cambria Math"/>
                        </a:rPr>
                        <m:t>𝑖</m:t>
                      </m:r>
                      <m:r>
                        <a:rPr lang="en-US" b="0" i="1" smtClean="0">
                          <a:solidFill>
                            <a:srgbClr val="0070C0"/>
                          </a:solidFill>
                          <a:latin typeface="Cambria Math"/>
                          <a:ea typeface="Cambria Math"/>
                        </a:rPr>
                        <m:t>, </m:t>
                      </m:r>
                      <m:sSub>
                        <m:sSubPr>
                          <m:ctrlPr>
                            <a:rPr lang="en-US" b="0" i="1" smtClean="0">
                              <a:solidFill>
                                <a:srgbClr val="0070C0"/>
                              </a:solidFill>
                              <a:latin typeface="Cambria Math"/>
                              <a:ea typeface="Cambria Math"/>
                            </a:rPr>
                          </m:ctrlPr>
                        </m:sSubPr>
                        <m:e>
                          <m:r>
                            <a:rPr lang="en-US" b="0" i="1" smtClean="0">
                              <a:solidFill>
                                <a:srgbClr val="0070C0"/>
                              </a:solidFill>
                              <a:latin typeface="Cambria Math"/>
                              <a:ea typeface="Cambria Math"/>
                            </a:rPr>
                            <m:t>𝑝</m:t>
                          </m:r>
                        </m:e>
                        <m:sub>
                          <m:r>
                            <a:rPr lang="en-US" b="0" i="1" smtClean="0">
                              <a:solidFill>
                                <a:srgbClr val="0070C0"/>
                              </a:solidFill>
                              <a:latin typeface="Cambria Math"/>
                              <a:ea typeface="Cambria Math"/>
                            </a:rPr>
                            <m:t>𝑖</m:t>
                          </m:r>
                        </m:sub>
                      </m:sSub>
                      <m:r>
                        <a:rPr lang="en-US" i="1">
                          <a:solidFill>
                            <a:srgbClr val="0070C0"/>
                          </a:solidFill>
                          <a:latin typeface="Cambria Math"/>
                          <a:ea typeface="Cambria Math"/>
                        </a:rPr>
                        <m:t>≠</m:t>
                      </m:r>
                      <m:sSub>
                        <m:sSubPr>
                          <m:ctrlPr>
                            <a:rPr lang="en-US" b="0" i="1" smtClean="0">
                              <a:solidFill>
                                <a:srgbClr val="0070C0"/>
                              </a:solidFill>
                              <a:latin typeface="Cambria Math"/>
                              <a:ea typeface="Cambria Math"/>
                            </a:rPr>
                          </m:ctrlPr>
                        </m:sSubPr>
                        <m:e>
                          <m:r>
                            <a:rPr lang="en-US" b="0" i="1" smtClean="0">
                              <a:solidFill>
                                <a:srgbClr val="0070C0"/>
                              </a:solidFill>
                              <a:latin typeface="Cambria Math"/>
                              <a:ea typeface="Cambria Math"/>
                            </a:rPr>
                            <m:t>𝑝</m:t>
                          </m:r>
                        </m:e>
                        <m:sub>
                          <m:r>
                            <a:rPr lang="en-US" b="0" i="1" smtClean="0">
                              <a:solidFill>
                                <a:srgbClr val="0070C0"/>
                              </a:solidFill>
                              <a:latin typeface="Cambria Math"/>
                              <a:ea typeface="Cambria Math"/>
                            </a:rPr>
                            <m:t>𝑖</m:t>
                          </m:r>
                          <m:r>
                            <a:rPr lang="en-US" b="0" i="1" smtClean="0">
                              <a:solidFill>
                                <a:srgbClr val="0070C0"/>
                              </a:solidFill>
                              <a:latin typeface="Cambria Math"/>
                              <a:ea typeface="Cambria Math"/>
                            </a:rPr>
                            <m:t>0</m:t>
                          </m:r>
                        </m:sub>
                      </m:sSub>
                    </m:oMath>
                  </m:oMathPara>
                </a14:m>
                <a:endParaRPr lang="en-US" smtClean="0">
                  <a:solidFill>
                    <a:srgbClr val="0070C0"/>
                  </a:solidFill>
                </a:endParaRPr>
              </a:p>
              <a:p>
                <a:pPr marL="0" indent="0" algn="ctr">
                  <a:buNone/>
                </a:pPr>
                <a:r>
                  <a:rPr lang="en-US" sz="1800" smtClean="0">
                    <a:solidFill>
                      <a:srgbClr val="0070C0"/>
                    </a:solidFill>
                  </a:rPr>
                  <a:t>(giá trị của các </a:t>
                </a:r>
                <a14:m>
                  <m:oMath xmlns:m="http://schemas.openxmlformats.org/officeDocument/2006/math">
                    <m:sSub>
                      <m:sSubPr>
                        <m:ctrlPr>
                          <a:rPr lang="en-US" sz="1800" b="0" i="1" smtClean="0">
                            <a:solidFill>
                              <a:srgbClr val="0070C0"/>
                            </a:solidFill>
                            <a:latin typeface="Cambria Math"/>
                          </a:rPr>
                        </m:ctrlPr>
                      </m:sSubPr>
                      <m:e>
                        <m:r>
                          <a:rPr lang="en-US" sz="1800" b="0" i="1" smtClean="0">
                            <a:solidFill>
                              <a:srgbClr val="0070C0"/>
                            </a:solidFill>
                            <a:latin typeface="Cambria Math"/>
                          </a:rPr>
                          <m:t>𝑝</m:t>
                        </m:r>
                      </m:e>
                      <m:sub>
                        <m:r>
                          <a:rPr lang="en-US" sz="1800" b="0" i="1" smtClean="0">
                            <a:solidFill>
                              <a:srgbClr val="0070C0"/>
                            </a:solidFill>
                            <a:latin typeface="Cambria Math"/>
                          </a:rPr>
                          <m:t>𝑖</m:t>
                        </m:r>
                      </m:sub>
                    </m:sSub>
                    <m:r>
                      <a:rPr lang="en-US" sz="1800" b="0" i="1" smtClean="0">
                        <a:solidFill>
                          <a:srgbClr val="0070C0"/>
                        </a:solidFill>
                        <a:latin typeface="Cambria Math"/>
                      </a:rPr>
                      <m:t> </m:t>
                    </m:r>
                  </m:oMath>
                </a14:m>
                <a:r>
                  <a:rPr lang="en-US" sz="1800" smtClean="0">
                    <a:solidFill>
                      <a:srgbClr val="0070C0"/>
                    </a:solidFill>
                  </a:rPr>
                  <a:t>khác với giá trị nêu trong </a:t>
                </a:r>
                <a14:m>
                  <m:oMath xmlns:m="http://schemas.openxmlformats.org/officeDocument/2006/math">
                    <m:sSub>
                      <m:sSubPr>
                        <m:ctrlPr>
                          <a:rPr lang="en-US" sz="1800" b="0" i="1" smtClean="0">
                            <a:solidFill>
                              <a:srgbClr val="0070C0"/>
                            </a:solidFill>
                            <a:latin typeface="Cambria Math"/>
                          </a:rPr>
                        </m:ctrlPr>
                      </m:sSubPr>
                      <m:e>
                        <m:r>
                          <a:rPr lang="en-US" sz="1800" b="0" i="1" smtClean="0">
                            <a:solidFill>
                              <a:srgbClr val="0070C0"/>
                            </a:solidFill>
                            <a:latin typeface="Cambria Math"/>
                          </a:rPr>
                          <m:t>𝐻</m:t>
                        </m:r>
                      </m:e>
                      <m:sub>
                        <m:r>
                          <a:rPr lang="en-US" sz="1800" b="0" i="1" smtClean="0">
                            <a:solidFill>
                              <a:srgbClr val="0070C0"/>
                            </a:solidFill>
                            <a:latin typeface="Cambria Math"/>
                          </a:rPr>
                          <m:t>0</m:t>
                        </m:r>
                      </m:sub>
                    </m:sSub>
                  </m:oMath>
                </a14:m>
                <a:r>
                  <a:rPr lang="en-US" sz="1800" smtClean="0">
                    <a:solidFill>
                      <a:srgbClr val="0070C0"/>
                    </a:solidFill>
                  </a:rPr>
                  <a:t>)</a:t>
                </a:r>
                <a:endParaRPr lang="en-US" sz="1800">
                  <a:solidFill>
                    <a:srgbClr val="0070C0"/>
                  </a:solidFill>
                </a:endParaRPr>
              </a:p>
              <a:p>
                <a:pPr>
                  <a:buFontTx/>
                  <a:buChar char="-"/>
                </a:pPr>
                <a:endParaRPr lang="en-US">
                  <a:solidFill>
                    <a:srgbClr val="0070C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585" t="-1346" r="-906"/>
                </a:stretch>
              </a:blipFill>
            </p:spPr>
            <p:txBody>
              <a:bodyPr/>
              <a:lstStyle/>
              <a:p>
                <a:r>
                  <a:rPr lang="en-US">
                    <a:noFill/>
                  </a:rPr>
                  <a:t> </a:t>
                </a:r>
              </a:p>
            </p:txBody>
          </p:sp>
        </mc:Fallback>
      </mc:AlternateContent>
      <p:sp>
        <p:nvSpPr>
          <p:cNvPr id="6" name="Oval 5"/>
          <p:cNvSpPr/>
          <p:nvPr/>
        </p:nvSpPr>
        <p:spPr bwMode="auto">
          <a:xfrm>
            <a:off x="1524000" y="4495800"/>
            <a:ext cx="6781800" cy="2057400"/>
          </a:xfrm>
          <a:prstGeom prst="ellipse">
            <a:avLst/>
          </a:prstGeom>
          <a:noFill/>
          <a:ln w="31750" cap="flat" cmpd="sng" algn="ctr">
            <a:solidFill>
              <a:schemeClr val="fo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31872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a:t>Kiểm định </a:t>
                </a:r>
                <a14:m>
                  <m:oMath xmlns:m="http://schemas.openxmlformats.org/officeDocument/2006/math">
                    <m:sSup>
                      <m:sSupPr>
                        <m:ctrlPr>
                          <a:rPr lang="en-US" i="1">
                            <a:latin typeface="Cambria Math"/>
                          </a:rPr>
                        </m:ctrlPr>
                      </m:sSupPr>
                      <m:e>
                        <m:r>
                          <a:rPr lang="en-US" i="1">
                            <a:latin typeface="Cambria Math"/>
                          </a:rPr>
                          <m:t>𝜒</m:t>
                        </m:r>
                      </m:e>
                      <m:sup>
                        <m:r>
                          <a:rPr lang="en-US" i="1">
                            <a:latin typeface="Cambria Math"/>
                          </a:rPr>
                          <m:t>2</m:t>
                        </m:r>
                      </m:sup>
                    </m:sSup>
                  </m:oMath>
                </a14:m>
                <a:r>
                  <a:rPr lang="en-US"/>
                  <a:t>về sự phù hợp</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b="-26543"/>
                </a:stretch>
              </a:blipFill>
            </p:spPr>
            <p:txBody>
              <a:bodyPr/>
              <a:lstStyle/>
              <a:p>
                <a:r>
                  <a:rPr lang="en-US">
                    <a:noFill/>
                  </a:rPr>
                  <a:t> </a:t>
                </a:r>
              </a:p>
            </p:txBody>
          </p:sp>
        </mc:Fallback>
      </mc:AlternateContent>
      <p:sp>
        <p:nvSpPr>
          <p:cNvPr id="3" name="Content Placeholder 2"/>
          <p:cNvSpPr>
            <a:spLocks noGrp="1"/>
          </p:cNvSpPr>
          <p:nvPr>
            <p:ph idx="1"/>
          </p:nvPr>
        </p:nvSpPr>
        <p:spPr/>
        <p:txBody>
          <a:bodyPr/>
          <a:lstStyle/>
          <a:p>
            <a:pPr marL="0" indent="0">
              <a:buNone/>
            </a:pPr>
            <a:r>
              <a:rPr lang="en-US" sz="2600" smtClean="0"/>
              <a:t>Tiến hành lấy mẫu và thu thập dữ liệu -&gt; </a:t>
            </a:r>
            <a:r>
              <a:rPr lang="en-US" sz="2600" smtClean="0">
                <a:solidFill>
                  <a:srgbClr val="FF0000"/>
                </a:solidFill>
              </a:rPr>
              <a:t>Bảng tần số</a:t>
            </a:r>
          </a:p>
          <a:p>
            <a:pPr marL="0" indent="0">
              <a:buNone/>
            </a:pPr>
            <a:endParaRPr lang="en-US" sz="2600">
              <a:solidFill>
                <a:srgbClr val="FF0000"/>
              </a:solidFill>
            </a:endParaRPr>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1730747115"/>
                  </p:ext>
                </p:extLst>
              </p:nvPr>
            </p:nvGraphicFramePr>
            <p:xfrm>
              <a:off x="1295400" y="2514600"/>
              <a:ext cx="6096000" cy="7416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r>
                            <a:rPr lang="en-US" smtClean="0"/>
                            <a:t>Kết</a:t>
                          </a:r>
                          <a:r>
                            <a:rPr lang="en-US" baseline="0" smtClean="0"/>
                            <a:t> quả</a:t>
                          </a:r>
                          <a:endParaRPr lang="en-US"/>
                        </a:p>
                      </a:txBody>
                      <a:tcPr/>
                    </a:tc>
                    <a:tc>
                      <a:txBody>
                        <a:bodyPr/>
                        <a:lstStyle/>
                        <a:p>
                          <a:r>
                            <a:rPr lang="en-US" smtClean="0"/>
                            <a:t>KQ1</a:t>
                          </a:r>
                          <a:endParaRPr lang="en-US"/>
                        </a:p>
                      </a:txBody>
                      <a:tcPr/>
                    </a:tc>
                    <a:tc>
                      <a:txBody>
                        <a:bodyPr/>
                        <a:lstStyle/>
                        <a:p>
                          <a:r>
                            <a:rPr lang="en-US" smtClean="0"/>
                            <a:t>KQ2</a:t>
                          </a:r>
                          <a:endParaRPr lang="en-US"/>
                        </a:p>
                      </a:txBody>
                      <a:tcPr/>
                    </a:tc>
                    <a:tc>
                      <a:txBody>
                        <a:bodyPr/>
                        <a:lstStyle/>
                        <a:p>
                          <a:r>
                            <a:rPr lang="en-US" smtClean="0"/>
                            <a:t>…</a:t>
                          </a:r>
                          <a:endParaRPr lang="en-US"/>
                        </a:p>
                      </a:txBody>
                      <a:tcPr/>
                    </a:tc>
                    <a:tc>
                      <a:txBody>
                        <a:bodyPr/>
                        <a:lstStyle/>
                        <a:p>
                          <a:r>
                            <a:rPr lang="en-US" smtClean="0"/>
                            <a:t>KQk</a:t>
                          </a:r>
                          <a:endParaRPr lang="en-US"/>
                        </a:p>
                      </a:txBody>
                      <a:tcPr/>
                    </a:tc>
                  </a:tr>
                  <a:tr h="370840">
                    <a:tc>
                      <a:txBody>
                        <a:bodyPr/>
                        <a:lstStyle/>
                        <a:p>
                          <a:r>
                            <a:rPr lang="en-US" smtClean="0"/>
                            <a:t>Tần</a:t>
                          </a:r>
                          <a:r>
                            <a:rPr lang="en-US" baseline="0" smtClean="0"/>
                            <a:t> số</a:t>
                          </a:r>
                          <a:endParaRPr lang="en-US"/>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𝑓</m:t>
                                    </m:r>
                                  </m:e>
                                  <m:sub>
                                    <m:r>
                                      <a:rPr lang="en-US" b="0" i="1" smtClean="0">
                                        <a:latin typeface="Cambria Math"/>
                                      </a:rPr>
                                      <m:t>1</m:t>
                                    </m:r>
                                  </m:sub>
                                </m:sSub>
                              </m:oMath>
                            </m:oMathPara>
                          </a14:m>
                          <a:endParaRPr lang="en-US"/>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𝑓</m:t>
                                    </m:r>
                                  </m:e>
                                  <m:sub>
                                    <m:r>
                                      <a:rPr lang="en-US" b="0" i="1" smtClean="0">
                                        <a:latin typeface="Cambria Math"/>
                                      </a:rPr>
                                      <m:t>2</m:t>
                                    </m:r>
                                  </m:sub>
                                </m:sSub>
                              </m:oMath>
                            </m:oMathPara>
                          </a14:m>
                          <a:endParaRPr lang="en-US"/>
                        </a:p>
                      </a:txBody>
                      <a:tcPr/>
                    </a:tc>
                    <a:tc>
                      <a:txBody>
                        <a:bodyPr/>
                        <a:lstStyle/>
                        <a:p>
                          <a:r>
                            <a:rPr lang="en-US" smtClean="0"/>
                            <a:t>…</a:t>
                          </a:r>
                          <a:endParaRPr lang="en-US"/>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𝑓</m:t>
                                    </m:r>
                                  </m:e>
                                  <m:sub>
                                    <m:r>
                                      <a:rPr lang="en-US" b="0" i="1" smtClean="0">
                                        <a:latin typeface="Cambria Math"/>
                                      </a:rPr>
                                      <m:t>𝑘</m:t>
                                    </m:r>
                                  </m:sub>
                                </m:sSub>
                              </m:oMath>
                            </m:oMathPara>
                          </a14:m>
                          <a:endParaRPr lang="en-US"/>
                        </a:p>
                      </a:txBody>
                      <a:tcPr/>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1730747115"/>
                  </p:ext>
                </p:extLst>
              </p:nvPr>
            </p:nvGraphicFramePr>
            <p:xfrm>
              <a:off x="1295400" y="2514600"/>
              <a:ext cx="6096000" cy="7416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r>
                            <a:rPr lang="en-US" smtClean="0"/>
                            <a:t>Kết</a:t>
                          </a:r>
                          <a:r>
                            <a:rPr lang="en-US" baseline="0" smtClean="0"/>
                            <a:t> quả</a:t>
                          </a:r>
                          <a:endParaRPr lang="en-US"/>
                        </a:p>
                      </a:txBody>
                      <a:tcPr/>
                    </a:tc>
                    <a:tc>
                      <a:txBody>
                        <a:bodyPr/>
                        <a:lstStyle/>
                        <a:p>
                          <a:r>
                            <a:rPr lang="en-US" smtClean="0"/>
                            <a:t>KQ1</a:t>
                          </a:r>
                          <a:endParaRPr lang="en-US"/>
                        </a:p>
                      </a:txBody>
                      <a:tcPr/>
                    </a:tc>
                    <a:tc>
                      <a:txBody>
                        <a:bodyPr/>
                        <a:lstStyle/>
                        <a:p>
                          <a:r>
                            <a:rPr lang="en-US" smtClean="0"/>
                            <a:t>KQ2</a:t>
                          </a:r>
                          <a:endParaRPr lang="en-US"/>
                        </a:p>
                      </a:txBody>
                      <a:tcPr/>
                    </a:tc>
                    <a:tc>
                      <a:txBody>
                        <a:bodyPr/>
                        <a:lstStyle/>
                        <a:p>
                          <a:r>
                            <a:rPr lang="en-US" smtClean="0"/>
                            <a:t>…</a:t>
                          </a:r>
                          <a:endParaRPr lang="en-US"/>
                        </a:p>
                      </a:txBody>
                      <a:tcPr/>
                    </a:tc>
                    <a:tc>
                      <a:txBody>
                        <a:bodyPr/>
                        <a:lstStyle/>
                        <a:p>
                          <a:r>
                            <a:rPr lang="en-US" smtClean="0"/>
                            <a:t>KQk</a:t>
                          </a:r>
                          <a:endParaRPr lang="en-US"/>
                        </a:p>
                      </a:txBody>
                      <a:tcPr/>
                    </a:tc>
                  </a:tr>
                  <a:tr h="370840">
                    <a:tc>
                      <a:txBody>
                        <a:bodyPr/>
                        <a:lstStyle/>
                        <a:p>
                          <a:r>
                            <a:rPr lang="en-US" smtClean="0"/>
                            <a:t>Tần</a:t>
                          </a:r>
                          <a:r>
                            <a:rPr lang="en-US" baseline="0" smtClean="0"/>
                            <a:t> số</a:t>
                          </a:r>
                          <a:endParaRPr lang="en-US"/>
                        </a:p>
                      </a:txBody>
                      <a:tcPr/>
                    </a:tc>
                    <a:tc>
                      <a:txBody>
                        <a:bodyPr/>
                        <a:lstStyle/>
                        <a:p>
                          <a:endParaRPr lang="en-US"/>
                        </a:p>
                      </a:txBody>
                      <a:tcPr>
                        <a:blipFill rotWithShape="1">
                          <a:blip r:embed="rId3"/>
                          <a:stretch>
                            <a:fillRect l="-100500" t="-110000" r="-300000" b="-25000"/>
                          </a:stretch>
                        </a:blipFill>
                      </a:tcPr>
                    </a:tc>
                    <a:tc>
                      <a:txBody>
                        <a:bodyPr/>
                        <a:lstStyle/>
                        <a:p>
                          <a:endParaRPr lang="en-US"/>
                        </a:p>
                      </a:txBody>
                      <a:tcPr>
                        <a:blipFill rotWithShape="1">
                          <a:blip r:embed="rId3"/>
                          <a:stretch>
                            <a:fillRect l="-200500" t="-110000" r="-200000" b="-25000"/>
                          </a:stretch>
                        </a:blipFill>
                      </a:tcPr>
                    </a:tc>
                    <a:tc>
                      <a:txBody>
                        <a:bodyPr/>
                        <a:lstStyle/>
                        <a:p>
                          <a:r>
                            <a:rPr lang="en-US" smtClean="0"/>
                            <a:t>…</a:t>
                          </a:r>
                          <a:endParaRPr lang="en-US"/>
                        </a:p>
                      </a:txBody>
                      <a:tcPr/>
                    </a:tc>
                    <a:tc>
                      <a:txBody>
                        <a:bodyPr/>
                        <a:lstStyle/>
                        <a:p>
                          <a:endParaRPr lang="en-US"/>
                        </a:p>
                      </a:txBody>
                      <a:tcPr>
                        <a:blipFill rotWithShape="1">
                          <a:blip r:embed="rId3"/>
                          <a:stretch>
                            <a:fillRect l="-400500" t="-110000" b="-25000"/>
                          </a:stretch>
                        </a:blipFill>
                      </a:tcPr>
                    </a:tc>
                  </a:tr>
                </a:tbl>
              </a:graphicData>
            </a:graphic>
          </p:graphicFrame>
        </mc:Fallback>
      </mc:AlternateContent>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8558" y="3581400"/>
            <a:ext cx="2819400" cy="2817366"/>
          </a:xfrm>
          <a:prstGeom prst="rect">
            <a:avLst/>
          </a:prstGeom>
        </p:spPr>
      </p:pic>
      <p:sp>
        <p:nvSpPr>
          <p:cNvPr id="8" name="Oval Callout 7"/>
          <p:cNvSpPr/>
          <p:nvPr/>
        </p:nvSpPr>
        <p:spPr bwMode="auto">
          <a:xfrm rot="3248259">
            <a:off x="3550305" y="2871673"/>
            <a:ext cx="3780341" cy="3126378"/>
          </a:xfrm>
          <a:prstGeom prst="wedgeEllipseCallout">
            <a:avLst>
              <a:gd name="adj1" fmla="val -50046"/>
              <a:gd name="adj2" fmla="val 86046"/>
            </a:avLst>
          </a:prstGeom>
          <a:noFill/>
          <a:ln w="31750" cap="flat" cmpd="sng" algn="ctr">
            <a:solidFill>
              <a:schemeClr val="fo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ndParaRPr>
          </a:p>
        </p:txBody>
      </p:sp>
      <mc:AlternateContent xmlns:mc="http://schemas.openxmlformats.org/markup-compatibility/2006" xmlns:a14="http://schemas.microsoft.com/office/drawing/2010/main">
        <mc:Choice Requires="a14">
          <p:sp>
            <p:nvSpPr>
              <p:cNvPr id="9" name="TextBox 8"/>
              <p:cNvSpPr txBox="1"/>
              <p:nvPr/>
            </p:nvSpPr>
            <p:spPr>
              <a:xfrm>
                <a:off x="4073754" y="3741761"/>
                <a:ext cx="2733441" cy="1631216"/>
              </a:xfrm>
              <a:prstGeom prst="rect">
                <a:avLst/>
              </a:prstGeom>
              <a:noFill/>
            </p:spPr>
            <p:txBody>
              <a:bodyPr wrap="none" rtlCol="0">
                <a:spAutoFit/>
              </a:bodyPr>
              <a:lstStyle/>
              <a:p>
                <a:r>
                  <a:rPr lang="en-US" smtClean="0"/>
                  <a:t>Mức độ </a:t>
                </a:r>
                <a:r>
                  <a:rPr lang="en-US" sz="2800" smtClean="0">
                    <a:solidFill>
                      <a:srgbClr val="FF0000"/>
                    </a:solidFill>
                  </a:rPr>
                  <a:t>phù hợp</a:t>
                </a:r>
              </a:p>
              <a:p>
                <a:r>
                  <a:rPr lang="en-US"/>
                  <a:t>g</a:t>
                </a:r>
                <a:r>
                  <a:rPr lang="en-US" smtClean="0"/>
                  <a:t>iữa bảng tần số</a:t>
                </a:r>
              </a:p>
              <a:p>
                <a:r>
                  <a:rPr lang="en-US" smtClean="0"/>
                  <a:t>với phân phối nêu </a:t>
                </a:r>
              </a:p>
              <a:p>
                <a:r>
                  <a:rPr lang="en-US" smtClean="0"/>
                  <a:t>trong </a:t>
                </a:r>
                <a14:m>
                  <m:oMath xmlns:m="http://schemas.openxmlformats.org/officeDocument/2006/math">
                    <m:sSub>
                      <m:sSubPr>
                        <m:ctrlPr>
                          <a:rPr lang="en-US" b="0" i="1" smtClean="0">
                            <a:latin typeface="Cambria Math"/>
                          </a:rPr>
                        </m:ctrlPr>
                      </m:sSubPr>
                      <m:e>
                        <m:r>
                          <a:rPr lang="en-US" b="0" i="1" smtClean="0">
                            <a:latin typeface="Cambria Math"/>
                          </a:rPr>
                          <m:t>𝐻</m:t>
                        </m:r>
                      </m:e>
                      <m:sub>
                        <m:r>
                          <a:rPr lang="en-US" b="0" i="1" smtClean="0">
                            <a:latin typeface="Cambria Math"/>
                          </a:rPr>
                          <m:t>0</m:t>
                        </m:r>
                      </m:sub>
                    </m:sSub>
                    <m:r>
                      <a:rPr lang="en-US" b="0" i="0" smtClean="0">
                        <a:latin typeface="Cambria Math"/>
                      </a:rPr>
                      <m:t>?</m:t>
                    </m:r>
                  </m:oMath>
                </a14:m>
                <a:endParaRPr lang="en-US" b="0" smtClean="0"/>
              </a:p>
            </p:txBody>
          </p:sp>
        </mc:Choice>
        <mc:Fallback xmlns="">
          <p:sp>
            <p:nvSpPr>
              <p:cNvPr id="9" name="TextBox 8"/>
              <p:cNvSpPr txBox="1">
                <a:spLocks noRot="1" noChangeAspect="1" noMove="1" noResize="1" noEditPoints="1" noAdjustHandles="1" noChangeArrowheads="1" noChangeShapeType="1" noTextEdit="1"/>
              </p:cNvSpPr>
              <p:nvPr/>
            </p:nvSpPr>
            <p:spPr>
              <a:xfrm>
                <a:off x="4073754" y="3741761"/>
                <a:ext cx="2733441" cy="1631216"/>
              </a:xfrm>
              <a:prstGeom prst="rect">
                <a:avLst/>
              </a:prstGeom>
              <a:blipFill rotWithShape="1">
                <a:blip r:embed="rId5"/>
                <a:stretch>
                  <a:fillRect l="-3341" t="-3745" r="-2450" b="-8240"/>
                </a:stretch>
              </a:blipFill>
            </p:spPr>
            <p:txBody>
              <a:bodyPr/>
              <a:lstStyle/>
              <a:p>
                <a:r>
                  <a:rPr lang="en-US">
                    <a:noFill/>
                  </a:rPr>
                  <a:t> </a:t>
                </a:r>
              </a:p>
            </p:txBody>
          </p:sp>
        </mc:Fallback>
      </mc:AlternateContent>
    </p:spTree>
    <p:extLst>
      <p:ext uri="{BB962C8B-B14F-4D97-AF65-F5344CB8AC3E}">
        <p14:creationId xmlns:p14="http://schemas.microsoft.com/office/powerpoint/2010/main" val="10387579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a:t>Kiểm định </a:t>
                </a:r>
                <a14:m>
                  <m:oMath xmlns:m="http://schemas.openxmlformats.org/officeDocument/2006/math">
                    <m:sSup>
                      <m:sSupPr>
                        <m:ctrlPr>
                          <a:rPr lang="en-US" i="1">
                            <a:latin typeface="Cambria Math"/>
                          </a:rPr>
                        </m:ctrlPr>
                      </m:sSupPr>
                      <m:e>
                        <m:r>
                          <a:rPr lang="en-US" i="1">
                            <a:latin typeface="Cambria Math"/>
                          </a:rPr>
                          <m:t>𝜒</m:t>
                        </m:r>
                      </m:e>
                      <m:sup>
                        <m:r>
                          <a:rPr lang="en-US" i="1">
                            <a:latin typeface="Cambria Math"/>
                          </a:rPr>
                          <m:t>2</m:t>
                        </m:r>
                      </m:sup>
                    </m:sSup>
                  </m:oMath>
                </a14:m>
                <a:r>
                  <a:rPr lang="en-US"/>
                  <a:t>về sự phù hợp</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b="-26543"/>
                </a:stretch>
              </a:blipFill>
            </p:spPr>
            <p:txBody>
              <a:bodyPr/>
              <a:lstStyle/>
              <a:p>
                <a:r>
                  <a:rPr lang="en-US">
                    <a:noFill/>
                  </a:rPr>
                  <a:t> </a:t>
                </a:r>
              </a:p>
            </p:txBody>
          </p:sp>
        </mc:Fallback>
      </mc:AlternateContent>
      <p:sp>
        <p:nvSpPr>
          <p:cNvPr id="3" name="Content Placeholder 2"/>
          <p:cNvSpPr>
            <a:spLocks noGrp="1"/>
          </p:cNvSpPr>
          <p:nvPr>
            <p:ph idx="1"/>
          </p:nvPr>
        </p:nvSpPr>
        <p:spPr/>
        <p:txBody>
          <a:bodyPr/>
          <a:lstStyle/>
          <a:p>
            <a:endParaRPr lang="en-US"/>
          </a:p>
          <a:p>
            <a:endParaRPr lang="en-US"/>
          </a:p>
          <a:p>
            <a:endParaRPr lang="en-US"/>
          </a:p>
          <a:p>
            <a:endParaRPr lang="en-US" b="1"/>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3565410733"/>
                  </p:ext>
                </p:extLst>
              </p:nvPr>
            </p:nvGraphicFramePr>
            <p:xfrm>
              <a:off x="821813" y="1905000"/>
              <a:ext cx="7086600" cy="1112520"/>
            </p:xfrm>
            <a:graphic>
              <a:graphicData uri="http://schemas.openxmlformats.org/drawingml/2006/table">
                <a:tbl>
                  <a:tblPr firstRow="1" bandRow="1">
                    <a:tableStyleId>{5C22544A-7EE6-4342-B048-85BDC9FD1C3A}</a:tableStyleId>
                  </a:tblPr>
                  <a:tblGrid>
                    <a:gridCol w="1792014"/>
                    <a:gridCol w="1255986"/>
                    <a:gridCol w="1203960"/>
                    <a:gridCol w="1417320"/>
                    <a:gridCol w="1417320"/>
                  </a:tblGrid>
                  <a:tr h="370840">
                    <a:tc>
                      <a:txBody>
                        <a:bodyPr/>
                        <a:lstStyle/>
                        <a:p>
                          <a:r>
                            <a:rPr lang="en-US" smtClean="0"/>
                            <a:t>Kết</a:t>
                          </a:r>
                          <a:r>
                            <a:rPr lang="en-US" baseline="0" smtClean="0"/>
                            <a:t> quả</a:t>
                          </a:r>
                          <a:endParaRPr lang="en-US"/>
                        </a:p>
                      </a:txBody>
                      <a:tcPr/>
                    </a:tc>
                    <a:tc>
                      <a:txBody>
                        <a:bodyPr/>
                        <a:lstStyle/>
                        <a:p>
                          <a:r>
                            <a:rPr lang="en-US" smtClean="0"/>
                            <a:t>KQ1</a:t>
                          </a:r>
                          <a:endParaRPr lang="en-US"/>
                        </a:p>
                      </a:txBody>
                      <a:tcPr/>
                    </a:tc>
                    <a:tc>
                      <a:txBody>
                        <a:bodyPr/>
                        <a:lstStyle/>
                        <a:p>
                          <a:r>
                            <a:rPr lang="en-US" smtClean="0"/>
                            <a:t>KQ2</a:t>
                          </a:r>
                          <a:endParaRPr lang="en-US"/>
                        </a:p>
                      </a:txBody>
                      <a:tcPr/>
                    </a:tc>
                    <a:tc>
                      <a:txBody>
                        <a:bodyPr/>
                        <a:lstStyle/>
                        <a:p>
                          <a:r>
                            <a:rPr lang="en-US" smtClean="0"/>
                            <a:t>…</a:t>
                          </a:r>
                          <a:endParaRPr lang="en-US"/>
                        </a:p>
                      </a:txBody>
                      <a:tcPr/>
                    </a:tc>
                    <a:tc>
                      <a:txBody>
                        <a:bodyPr/>
                        <a:lstStyle/>
                        <a:p>
                          <a:r>
                            <a:rPr lang="en-US" smtClean="0"/>
                            <a:t>KQk</a:t>
                          </a:r>
                          <a:endParaRPr lang="en-US"/>
                        </a:p>
                      </a:txBody>
                      <a:tcPr/>
                    </a:tc>
                  </a:tr>
                  <a:tr h="370840">
                    <a:tc>
                      <a:txBody>
                        <a:bodyPr/>
                        <a:lstStyle/>
                        <a:p>
                          <a:r>
                            <a:rPr lang="en-US" smtClean="0"/>
                            <a:t>Tần</a:t>
                          </a:r>
                          <a:r>
                            <a:rPr lang="en-US" baseline="0" smtClean="0"/>
                            <a:t> số</a:t>
                          </a:r>
                          <a:endParaRPr lang="en-US"/>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𝑓</m:t>
                                    </m:r>
                                  </m:e>
                                  <m:sub>
                                    <m:r>
                                      <a:rPr lang="en-US" b="0" i="1" smtClean="0">
                                        <a:latin typeface="Cambria Math"/>
                                      </a:rPr>
                                      <m:t>1</m:t>
                                    </m:r>
                                  </m:sub>
                                </m:sSub>
                              </m:oMath>
                            </m:oMathPara>
                          </a14:m>
                          <a:endParaRPr lang="en-US"/>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𝑓</m:t>
                                    </m:r>
                                  </m:e>
                                  <m:sub>
                                    <m:r>
                                      <a:rPr lang="en-US" b="0" i="1" smtClean="0">
                                        <a:latin typeface="Cambria Math"/>
                                      </a:rPr>
                                      <m:t>2</m:t>
                                    </m:r>
                                  </m:sub>
                                </m:sSub>
                              </m:oMath>
                            </m:oMathPara>
                          </a14:m>
                          <a:endParaRPr lang="en-US"/>
                        </a:p>
                      </a:txBody>
                      <a:tcPr/>
                    </a:tc>
                    <a:tc>
                      <a:txBody>
                        <a:bodyPr/>
                        <a:lstStyle/>
                        <a:p>
                          <a:r>
                            <a:rPr lang="en-US" smtClean="0"/>
                            <a:t>…</a:t>
                          </a:r>
                          <a:endParaRPr lang="en-US"/>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𝑓</m:t>
                                    </m:r>
                                  </m:e>
                                  <m:sub>
                                    <m:r>
                                      <a:rPr lang="en-US" b="0" i="1" smtClean="0">
                                        <a:latin typeface="Cambria Math"/>
                                      </a:rPr>
                                      <m:t>𝑘</m:t>
                                    </m:r>
                                  </m:sub>
                                </m:sSub>
                              </m:oMath>
                            </m:oMathPara>
                          </a14:m>
                          <a:endParaRPr lang="en-US"/>
                        </a:p>
                      </a:txBody>
                      <a:tcPr/>
                    </a:tc>
                  </a:tr>
                  <a:tr h="370840">
                    <a:tc>
                      <a:txBody>
                        <a:bodyPr/>
                        <a:lstStyle/>
                        <a:p>
                          <a:r>
                            <a:rPr lang="en-US" smtClean="0"/>
                            <a:t>Tần</a:t>
                          </a:r>
                          <a:r>
                            <a:rPr lang="en-US" baseline="0" smtClean="0"/>
                            <a:t> số kỳ vọng</a:t>
                          </a:r>
                          <a:endParaRPr lang="en-US"/>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𝐸</m:t>
                                    </m:r>
                                  </m:e>
                                  <m:sub>
                                    <m:r>
                                      <a:rPr lang="en-US" b="0" i="1" smtClean="0">
                                        <a:latin typeface="Cambria Math"/>
                                      </a:rPr>
                                      <m:t>1</m:t>
                                    </m:r>
                                  </m:sub>
                                </m:sSub>
                                <m:r>
                                  <a:rPr lang="en-US" b="0" i="1" smtClean="0">
                                    <a:latin typeface="Cambria Math"/>
                                  </a:rPr>
                                  <m:t>=</m:t>
                                </m:r>
                                <m:r>
                                  <a:rPr lang="en-US" b="0" i="1" smtClean="0">
                                    <a:latin typeface="Cambria Math"/>
                                  </a:rPr>
                                  <m:t>𝑛</m:t>
                                </m:r>
                                <m:sSub>
                                  <m:sSubPr>
                                    <m:ctrlPr>
                                      <a:rPr lang="en-US" b="0" i="1" smtClean="0">
                                        <a:latin typeface="Cambria Math"/>
                                      </a:rPr>
                                    </m:ctrlPr>
                                  </m:sSubPr>
                                  <m:e>
                                    <m:r>
                                      <a:rPr lang="en-US" b="0" i="1" smtClean="0">
                                        <a:latin typeface="Cambria Math"/>
                                      </a:rPr>
                                      <m:t>𝑝</m:t>
                                    </m:r>
                                  </m:e>
                                  <m:sub>
                                    <m:r>
                                      <a:rPr lang="en-US" b="0" i="1" smtClean="0">
                                        <a:latin typeface="Cambria Math"/>
                                      </a:rPr>
                                      <m:t>10</m:t>
                                    </m:r>
                                  </m:sub>
                                </m:sSub>
                              </m:oMath>
                            </m:oMathPara>
                          </a14:m>
                          <a:endParaRPr lang="en-US"/>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𝐸</m:t>
                                    </m:r>
                                  </m:e>
                                  <m:sub>
                                    <m:r>
                                      <a:rPr lang="en-US" b="0" i="1" smtClean="0">
                                        <a:latin typeface="Cambria Math"/>
                                      </a:rPr>
                                      <m:t>2</m:t>
                                    </m:r>
                                  </m:sub>
                                </m:sSub>
                                <m:r>
                                  <a:rPr lang="en-US" b="0" i="1" smtClean="0">
                                    <a:latin typeface="Cambria Math"/>
                                  </a:rPr>
                                  <m:t>=</m:t>
                                </m:r>
                                <m:r>
                                  <a:rPr lang="en-US" b="0" i="1" smtClean="0">
                                    <a:latin typeface="Cambria Math"/>
                                  </a:rPr>
                                  <m:t>𝑛</m:t>
                                </m:r>
                                <m:sSub>
                                  <m:sSubPr>
                                    <m:ctrlPr>
                                      <a:rPr lang="en-US" b="0" i="1" smtClean="0">
                                        <a:latin typeface="Cambria Math"/>
                                      </a:rPr>
                                    </m:ctrlPr>
                                  </m:sSubPr>
                                  <m:e>
                                    <m:r>
                                      <a:rPr lang="en-US" b="0" i="1" smtClean="0">
                                        <a:latin typeface="Cambria Math"/>
                                      </a:rPr>
                                      <m:t>𝑝</m:t>
                                    </m:r>
                                  </m:e>
                                  <m:sub>
                                    <m:r>
                                      <a:rPr lang="en-US" b="0" i="1" smtClean="0">
                                        <a:latin typeface="Cambria Math"/>
                                      </a:rPr>
                                      <m:t>20</m:t>
                                    </m:r>
                                  </m:sub>
                                </m:sSub>
                              </m:oMath>
                            </m:oMathPara>
                          </a14:m>
                          <a:endParaRPr lang="en-US"/>
                        </a:p>
                      </a:txBody>
                      <a:tcPr/>
                    </a:tc>
                    <a:tc>
                      <a:txBody>
                        <a:bodyPr/>
                        <a:lstStyle/>
                        <a:p>
                          <a:r>
                            <a:rPr lang="en-US" smtClean="0"/>
                            <a:t>…</a:t>
                          </a:r>
                          <a:endParaRPr lang="en-US"/>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𝐸</m:t>
                                    </m:r>
                                  </m:e>
                                  <m:sub>
                                    <m:r>
                                      <a:rPr lang="en-US" b="0" i="1" smtClean="0">
                                        <a:latin typeface="Cambria Math"/>
                                      </a:rPr>
                                      <m:t>𝑘</m:t>
                                    </m:r>
                                  </m:sub>
                                </m:sSub>
                                <m:r>
                                  <a:rPr lang="en-US" b="0" i="1" smtClean="0">
                                    <a:latin typeface="Cambria Math"/>
                                  </a:rPr>
                                  <m:t>=</m:t>
                                </m:r>
                                <m:r>
                                  <a:rPr lang="en-US" b="0" i="1" smtClean="0">
                                    <a:latin typeface="Cambria Math"/>
                                  </a:rPr>
                                  <m:t>𝑛</m:t>
                                </m:r>
                                <m:sSub>
                                  <m:sSubPr>
                                    <m:ctrlPr>
                                      <a:rPr lang="en-US" b="0" i="1" smtClean="0">
                                        <a:latin typeface="Cambria Math"/>
                                      </a:rPr>
                                    </m:ctrlPr>
                                  </m:sSubPr>
                                  <m:e>
                                    <m:r>
                                      <a:rPr lang="en-US" b="0" i="1" smtClean="0">
                                        <a:latin typeface="Cambria Math"/>
                                      </a:rPr>
                                      <m:t>𝑝</m:t>
                                    </m:r>
                                  </m:e>
                                  <m:sub>
                                    <m:r>
                                      <a:rPr lang="en-US" b="0" i="1" smtClean="0">
                                        <a:latin typeface="Cambria Math"/>
                                      </a:rPr>
                                      <m:t>𝑘</m:t>
                                    </m:r>
                                    <m:r>
                                      <a:rPr lang="en-US" b="0" i="1" smtClean="0">
                                        <a:latin typeface="Cambria Math"/>
                                      </a:rPr>
                                      <m:t>0</m:t>
                                    </m:r>
                                  </m:sub>
                                </m:sSub>
                              </m:oMath>
                            </m:oMathPara>
                          </a14:m>
                          <a:endParaRPr lang="en-US"/>
                        </a:p>
                      </a:txBody>
                      <a:tcPr/>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3565410733"/>
                  </p:ext>
                </p:extLst>
              </p:nvPr>
            </p:nvGraphicFramePr>
            <p:xfrm>
              <a:off x="821813" y="1905000"/>
              <a:ext cx="7086600" cy="1112520"/>
            </p:xfrm>
            <a:graphic>
              <a:graphicData uri="http://schemas.openxmlformats.org/drawingml/2006/table">
                <a:tbl>
                  <a:tblPr firstRow="1" bandRow="1">
                    <a:tableStyleId>{5C22544A-7EE6-4342-B048-85BDC9FD1C3A}</a:tableStyleId>
                  </a:tblPr>
                  <a:tblGrid>
                    <a:gridCol w="1792014"/>
                    <a:gridCol w="1255986"/>
                    <a:gridCol w="1203960"/>
                    <a:gridCol w="1417320"/>
                    <a:gridCol w="1417320"/>
                  </a:tblGrid>
                  <a:tr h="370840">
                    <a:tc>
                      <a:txBody>
                        <a:bodyPr/>
                        <a:lstStyle/>
                        <a:p>
                          <a:r>
                            <a:rPr lang="en-US" smtClean="0"/>
                            <a:t>Kết</a:t>
                          </a:r>
                          <a:r>
                            <a:rPr lang="en-US" baseline="0" smtClean="0"/>
                            <a:t> quả</a:t>
                          </a:r>
                          <a:endParaRPr lang="en-US"/>
                        </a:p>
                      </a:txBody>
                      <a:tcPr/>
                    </a:tc>
                    <a:tc>
                      <a:txBody>
                        <a:bodyPr/>
                        <a:lstStyle/>
                        <a:p>
                          <a:r>
                            <a:rPr lang="en-US" smtClean="0"/>
                            <a:t>KQ1</a:t>
                          </a:r>
                          <a:endParaRPr lang="en-US"/>
                        </a:p>
                      </a:txBody>
                      <a:tcPr/>
                    </a:tc>
                    <a:tc>
                      <a:txBody>
                        <a:bodyPr/>
                        <a:lstStyle/>
                        <a:p>
                          <a:r>
                            <a:rPr lang="en-US" smtClean="0"/>
                            <a:t>KQ2</a:t>
                          </a:r>
                          <a:endParaRPr lang="en-US"/>
                        </a:p>
                      </a:txBody>
                      <a:tcPr/>
                    </a:tc>
                    <a:tc>
                      <a:txBody>
                        <a:bodyPr/>
                        <a:lstStyle/>
                        <a:p>
                          <a:r>
                            <a:rPr lang="en-US" smtClean="0"/>
                            <a:t>…</a:t>
                          </a:r>
                          <a:endParaRPr lang="en-US"/>
                        </a:p>
                      </a:txBody>
                      <a:tcPr/>
                    </a:tc>
                    <a:tc>
                      <a:txBody>
                        <a:bodyPr/>
                        <a:lstStyle/>
                        <a:p>
                          <a:r>
                            <a:rPr lang="en-US" smtClean="0"/>
                            <a:t>KQk</a:t>
                          </a:r>
                          <a:endParaRPr lang="en-US"/>
                        </a:p>
                      </a:txBody>
                      <a:tcPr/>
                    </a:tc>
                  </a:tr>
                  <a:tr h="370840">
                    <a:tc>
                      <a:txBody>
                        <a:bodyPr/>
                        <a:lstStyle/>
                        <a:p>
                          <a:r>
                            <a:rPr lang="en-US" smtClean="0"/>
                            <a:t>Tần</a:t>
                          </a:r>
                          <a:r>
                            <a:rPr lang="en-US" baseline="0" smtClean="0"/>
                            <a:t> số</a:t>
                          </a:r>
                          <a:endParaRPr lang="en-US"/>
                        </a:p>
                      </a:txBody>
                      <a:tcPr/>
                    </a:tc>
                    <a:tc>
                      <a:txBody>
                        <a:bodyPr/>
                        <a:lstStyle/>
                        <a:p>
                          <a:endParaRPr lang="en-US"/>
                        </a:p>
                      </a:txBody>
                      <a:tcPr>
                        <a:blipFill rotWithShape="1">
                          <a:blip r:embed="rId3"/>
                          <a:stretch>
                            <a:fillRect l="-143204" t="-110000" r="-321845" b="-126667"/>
                          </a:stretch>
                        </a:blipFill>
                      </a:tcPr>
                    </a:tc>
                    <a:tc>
                      <a:txBody>
                        <a:bodyPr/>
                        <a:lstStyle/>
                        <a:p>
                          <a:endParaRPr lang="en-US"/>
                        </a:p>
                      </a:txBody>
                      <a:tcPr>
                        <a:blipFill rotWithShape="1">
                          <a:blip r:embed="rId3"/>
                          <a:stretch>
                            <a:fillRect l="-254315" t="-110000" r="-236548" b="-126667"/>
                          </a:stretch>
                        </a:blipFill>
                      </a:tcPr>
                    </a:tc>
                    <a:tc>
                      <a:txBody>
                        <a:bodyPr/>
                        <a:lstStyle/>
                        <a:p>
                          <a:r>
                            <a:rPr lang="en-US" smtClean="0"/>
                            <a:t>…</a:t>
                          </a:r>
                          <a:endParaRPr lang="en-US"/>
                        </a:p>
                      </a:txBody>
                      <a:tcPr/>
                    </a:tc>
                    <a:tc>
                      <a:txBody>
                        <a:bodyPr/>
                        <a:lstStyle/>
                        <a:p>
                          <a:endParaRPr lang="en-US"/>
                        </a:p>
                      </a:txBody>
                      <a:tcPr>
                        <a:blipFill rotWithShape="1">
                          <a:blip r:embed="rId3"/>
                          <a:stretch>
                            <a:fillRect l="-401293" t="-110000" r="-431" b="-126667"/>
                          </a:stretch>
                        </a:blipFill>
                      </a:tcPr>
                    </a:tc>
                  </a:tr>
                  <a:tr h="370840">
                    <a:tc>
                      <a:txBody>
                        <a:bodyPr/>
                        <a:lstStyle/>
                        <a:p>
                          <a:r>
                            <a:rPr lang="en-US" smtClean="0"/>
                            <a:t>Tần</a:t>
                          </a:r>
                          <a:r>
                            <a:rPr lang="en-US" baseline="0" smtClean="0"/>
                            <a:t> số kỳ vọng</a:t>
                          </a:r>
                          <a:endParaRPr lang="en-US"/>
                        </a:p>
                      </a:txBody>
                      <a:tcPr/>
                    </a:tc>
                    <a:tc>
                      <a:txBody>
                        <a:bodyPr/>
                        <a:lstStyle/>
                        <a:p>
                          <a:endParaRPr lang="en-US"/>
                        </a:p>
                      </a:txBody>
                      <a:tcPr>
                        <a:blipFill rotWithShape="1">
                          <a:blip r:embed="rId3"/>
                          <a:stretch>
                            <a:fillRect l="-143204" t="-206557" r="-321845" b="-24590"/>
                          </a:stretch>
                        </a:blipFill>
                      </a:tcPr>
                    </a:tc>
                    <a:tc>
                      <a:txBody>
                        <a:bodyPr/>
                        <a:lstStyle/>
                        <a:p>
                          <a:endParaRPr lang="en-US"/>
                        </a:p>
                      </a:txBody>
                      <a:tcPr>
                        <a:blipFill rotWithShape="1">
                          <a:blip r:embed="rId3"/>
                          <a:stretch>
                            <a:fillRect l="-254315" t="-206557" r="-236548" b="-24590"/>
                          </a:stretch>
                        </a:blipFill>
                      </a:tcPr>
                    </a:tc>
                    <a:tc>
                      <a:txBody>
                        <a:bodyPr/>
                        <a:lstStyle/>
                        <a:p>
                          <a:r>
                            <a:rPr lang="en-US" smtClean="0"/>
                            <a:t>…</a:t>
                          </a:r>
                          <a:endParaRPr lang="en-US"/>
                        </a:p>
                      </a:txBody>
                      <a:tcPr/>
                    </a:tc>
                    <a:tc>
                      <a:txBody>
                        <a:bodyPr/>
                        <a:lstStyle/>
                        <a:p>
                          <a:endParaRPr lang="en-US"/>
                        </a:p>
                      </a:txBody>
                      <a:tcPr>
                        <a:blipFill rotWithShape="1">
                          <a:blip r:embed="rId3"/>
                          <a:stretch>
                            <a:fillRect l="-401293" t="-206557" r="-431" b="-24590"/>
                          </a:stretch>
                        </a:blipFill>
                      </a:tcPr>
                    </a:tc>
                  </a:tr>
                </a:tbl>
              </a:graphicData>
            </a:graphic>
          </p:graphicFrame>
        </mc:Fallback>
      </mc:AlternateContent>
      <mc:AlternateContent xmlns:mc="http://schemas.openxmlformats.org/markup-compatibility/2006" xmlns:a14="http://schemas.microsoft.com/office/drawing/2010/main">
        <mc:Choice Requires="a14">
          <p:sp>
            <p:nvSpPr>
              <p:cNvPr id="8" name="TextBox 7"/>
              <p:cNvSpPr txBox="1"/>
              <p:nvPr/>
            </p:nvSpPr>
            <p:spPr>
              <a:xfrm>
                <a:off x="1091410" y="3329064"/>
                <a:ext cx="2723758" cy="14444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a:rPr>
                          </m:ctrlPr>
                        </m:sSupPr>
                        <m:e>
                          <m:r>
                            <a:rPr lang="en-US" b="0" i="1" smtClean="0">
                              <a:latin typeface="Cambria Math"/>
                            </a:rPr>
                            <m:t>𝜒</m:t>
                          </m:r>
                        </m:e>
                        <m:sup>
                          <m:r>
                            <a:rPr lang="en-US" b="0" i="1" smtClean="0">
                              <a:latin typeface="Cambria Math"/>
                            </a:rPr>
                            <m:t>2</m:t>
                          </m:r>
                        </m:sup>
                      </m:sSup>
                      <m:r>
                        <a:rPr lang="en-US" b="0" i="1" smtClean="0">
                          <a:latin typeface="Cambria Math"/>
                        </a:rPr>
                        <m:t>=</m:t>
                      </m:r>
                      <m:nary>
                        <m:naryPr>
                          <m:chr m:val="∑"/>
                          <m:subHide m:val="on"/>
                          <m:supHide m:val="on"/>
                          <m:ctrlPr>
                            <a:rPr lang="en-US" b="0" i="1" smtClean="0">
                              <a:latin typeface="Cambria Math"/>
                            </a:rPr>
                          </m:ctrlPr>
                        </m:naryPr>
                        <m:sub/>
                        <m:sup/>
                        <m:e>
                          <m:f>
                            <m:fPr>
                              <m:ctrlPr>
                                <a:rPr lang="en-US" b="0" i="1" smtClean="0">
                                  <a:latin typeface="Cambria Math"/>
                                </a:rPr>
                              </m:ctrlPr>
                            </m:fPr>
                            <m:num>
                              <m:sSup>
                                <m:sSupPr>
                                  <m:ctrlPr>
                                    <a:rPr lang="en-US" b="0" i="1" smtClean="0">
                                      <a:latin typeface="Cambria Math"/>
                                    </a:rPr>
                                  </m:ctrlPr>
                                </m:sSupPr>
                                <m:e>
                                  <m:d>
                                    <m:dPr>
                                      <m:ctrlPr>
                                        <a:rPr lang="en-US" b="0" i="1" smtClean="0">
                                          <a:latin typeface="Cambria Math"/>
                                        </a:rPr>
                                      </m:ctrlPr>
                                    </m:dPr>
                                    <m:e>
                                      <m:sSub>
                                        <m:sSubPr>
                                          <m:ctrlPr>
                                            <a:rPr lang="en-US" b="0" i="1" smtClean="0">
                                              <a:latin typeface="Cambria Math"/>
                                            </a:rPr>
                                          </m:ctrlPr>
                                        </m:sSubPr>
                                        <m:e>
                                          <m:r>
                                            <a:rPr lang="en-US" b="0" i="1" smtClean="0">
                                              <a:latin typeface="Cambria Math"/>
                                            </a:rPr>
                                            <m:t>𝑓</m:t>
                                          </m:r>
                                        </m:e>
                                        <m:sub>
                                          <m:r>
                                            <a:rPr lang="en-US" b="0" i="1" smtClean="0">
                                              <a:latin typeface="Cambria Math"/>
                                            </a:rPr>
                                            <m:t>𝑖</m:t>
                                          </m:r>
                                        </m:sub>
                                      </m:sSub>
                                      <m:r>
                                        <a:rPr lang="en-US" b="0" i="1" smtClean="0">
                                          <a:latin typeface="Cambria Math"/>
                                        </a:rPr>
                                        <m:t>−</m:t>
                                      </m:r>
                                      <m:sSub>
                                        <m:sSubPr>
                                          <m:ctrlPr>
                                            <a:rPr lang="en-US" b="0" i="1" smtClean="0">
                                              <a:latin typeface="Cambria Math"/>
                                            </a:rPr>
                                          </m:ctrlPr>
                                        </m:sSubPr>
                                        <m:e>
                                          <m:r>
                                            <a:rPr lang="en-US" b="0" i="1" smtClean="0">
                                              <a:latin typeface="Cambria Math"/>
                                            </a:rPr>
                                            <m:t>𝐸</m:t>
                                          </m:r>
                                        </m:e>
                                        <m:sub>
                                          <m:r>
                                            <a:rPr lang="en-US" b="0" i="1" smtClean="0">
                                              <a:latin typeface="Cambria Math"/>
                                            </a:rPr>
                                            <m:t>𝑖</m:t>
                                          </m:r>
                                        </m:sub>
                                      </m:sSub>
                                    </m:e>
                                  </m:d>
                                </m:e>
                                <m:sup>
                                  <m:r>
                                    <a:rPr lang="en-US" b="0" i="1" smtClean="0">
                                      <a:latin typeface="Cambria Math"/>
                                    </a:rPr>
                                    <m:t>2</m:t>
                                  </m:r>
                                </m:sup>
                              </m:sSup>
                            </m:num>
                            <m:den>
                              <m:eqArr>
                                <m:eqArrPr>
                                  <m:ctrlPr>
                                    <a:rPr lang="en-US" b="0" i="1" smtClean="0">
                                      <a:latin typeface="Cambria Math"/>
                                    </a:rPr>
                                  </m:ctrlPr>
                                </m:eqArrPr>
                                <m:e>
                                  <m:sSub>
                                    <m:sSubPr>
                                      <m:ctrlPr>
                                        <a:rPr lang="en-US" b="0" i="1" smtClean="0">
                                          <a:latin typeface="Cambria Math"/>
                                        </a:rPr>
                                      </m:ctrlPr>
                                    </m:sSubPr>
                                    <m:e>
                                      <m:r>
                                        <a:rPr lang="en-US" b="0" i="1" smtClean="0">
                                          <a:latin typeface="Cambria Math"/>
                                        </a:rPr>
                                        <m:t>𝐸</m:t>
                                      </m:r>
                                    </m:e>
                                    <m:sub>
                                      <m:r>
                                        <a:rPr lang="en-US" b="0" i="1" smtClean="0">
                                          <a:latin typeface="Cambria Math"/>
                                        </a:rPr>
                                        <m:t>𝑖</m:t>
                                      </m:r>
                                    </m:sub>
                                  </m:sSub>
                                </m:e>
                                <m:e/>
                              </m:eqArr>
                            </m:den>
                          </m:f>
                        </m:e>
                      </m:nary>
                    </m:oMath>
                  </m:oMathPara>
                </a14:m>
                <a:endParaRPr lang="en-US"/>
              </a:p>
            </p:txBody>
          </p:sp>
        </mc:Choice>
        <mc:Fallback xmlns="">
          <p:sp>
            <p:nvSpPr>
              <p:cNvPr id="8" name="TextBox 7"/>
              <p:cNvSpPr txBox="1">
                <a:spLocks noRot="1" noChangeAspect="1" noMove="1" noResize="1" noEditPoints="1" noAdjustHandles="1" noChangeArrowheads="1" noChangeShapeType="1" noTextEdit="1"/>
              </p:cNvSpPr>
              <p:nvPr/>
            </p:nvSpPr>
            <p:spPr>
              <a:xfrm>
                <a:off x="1091410" y="3329064"/>
                <a:ext cx="2723758" cy="1444484"/>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99740" y="4876800"/>
                <a:ext cx="3361690" cy="830997"/>
              </a:xfrm>
              <a:prstGeom prst="rect">
                <a:avLst/>
              </a:prstGeom>
              <a:noFill/>
            </p:spPr>
            <p:txBody>
              <a:bodyPr wrap="none" rtlCol="0">
                <a:spAutoFit/>
              </a:bodyPr>
              <a:lstStyle/>
              <a:p>
                <a:r>
                  <a:rPr lang="en-US" smtClean="0">
                    <a:solidFill>
                      <a:srgbClr val="FF0000"/>
                    </a:solidFill>
                  </a:rPr>
                  <a:t>Phân phối </a:t>
                </a:r>
                <a14:m>
                  <m:oMath xmlns:m="http://schemas.openxmlformats.org/officeDocument/2006/math">
                    <m:sSup>
                      <m:sSupPr>
                        <m:ctrlPr>
                          <a:rPr lang="en-US" b="0" i="1" smtClean="0">
                            <a:solidFill>
                              <a:srgbClr val="FF0000"/>
                            </a:solidFill>
                            <a:latin typeface="Cambria Math"/>
                          </a:rPr>
                        </m:ctrlPr>
                      </m:sSupPr>
                      <m:e>
                        <m:r>
                          <a:rPr lang="en-US" b="0" i="1" smtClean="0">
                            <a:solidFill>
                              <a:srgbClr val="FF0000"/>
                            </a:solidFill>
                            <a:latin typeface="Cambria Math"/>
                          </a:rPr>
                          <m:t>𝜒</m:t>
                        </m:r>
                      </m:e>
                      <m:sup>
                        <m:r>
                          <a:rPr lang="en-US" b="0" i="1" smtClean="0">
                            <a:solidFill>
                              <a:srgbClr val="FF0000"/>
                            </a:solidFill>
                            <a:latin typeface="Cambria Math"/>
                          </a:rPr>
                          <m:t>2</m:t>
                        </m:r>
                      </m:sup>
                    </m:sSup>
                    <m:r>
                      <a:rPr lang="en-US" b="0" i="1" smtClean="0">
                        <a:solidFill>
                          <a:srgbClr val="FF0000"/>
                        </a:solidFill>
                        <a:latin typeface="Cambria Math"/>
                      </a:rPr>
                      <m:t> </m:t>
                    </m:r>
                  </m:oMath>
                </a14:m>
                <a:r>
                  <a:rPr lang="en-US" smtClean="0">
                    <a:solidFill>
                      <a:srgbClr val="FF0000"/>
                    </a:solidFill>
                  </a:rPr>
                  <a:t>bậc tự do</a:t>
                </a:r>
              </a:p>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a:rPr>
                        <m:t>𝑑𝑓</m:t>
                      </m:r>
                      <m:r>
                        <a:rPr lang="en-US" b="0" i="1" smtClean="0">
                          <a:solidFill>
                            <a:srgbClr val="FF0000"/>
                          </a:solidFill>
                          <a:latin typeface="Cambria Math"/>
                        </a:rPr>
                        <m:t>=</m:t>
                      </m:r>
                      <m:r>
                        <a:rPr lang="en-US" b="0" i="1" smtClean="0">
                          <a:solidFill>
                            <a:srgbClr val="FF0000"/>
                          </a:solidFill>
                          <a:latin typeface="Cambria Math"/>
                        </a:rPr>
                        <m:t>𝑘</m:t>
                      </m:r>
                      <m:r>
                        <a:rPr lang="en-US" b="0" i="1" smtClean="0">
                          <a:solidFill>
                            <a:srgbClr val="FF0000"/>
                          </a:solidFill>
                          <a:latin typeface="Cambria Math"/>
                        </a:rPr>
                        <m:t>−1</m:t>
                      </m:r>
                    </m:oMath>
                  </m:oMathPara>
                </a14:m>
                <a:endParaRPr lang="en-US">
                  <a:solidFill>
                    <a:srgbClr val="FF000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799740" y="4876800"/>
                <a:ext cx="3361690" cy="830997"/>
              </a:xfrm>
              <a:prstGeom prst="rect">
                <a:avLst/>
              </a:prstGeom>
              <a:blipFill rotWithShape="1">
                <a:blip r:embed="rId5"/>
                <a:stretch>
                  <a:fillRect l="-2717" t="-5147" r="-1812" b="-11029"/>
                </a:stretch>
              </a:blipFill>
            </p:spPr>
            <p:txBody>
              <a:bodyPr/>
              <a:lstStyle/>
              <a:p>
                <a:r>
                  <a:rPr lang="en-US">
                    <a:noFill/>
                  </a:rPr>
                  <a:t> </a:t>
                </a:r>
              </a:p>
            </p:txBody>
          </p:sp>
        </mc:Fallback>
      </mc:AlternateContent>
      <p:sp>
        <p:nvSpPr>
          <p:cNvPr id="11" name="Cloud 10"/>
          <p:cNvSpPr/>
          <p:nvPr/>
        </p:nvSpPr>
        <p:spPr bwMode="auto">
          <a:xfrm>
            <a:off x="4343400" y="3733800"/>
            <a:ext cx="4343400" cy="1973997"/>
          </a:xfrm>
          <a:prstGeom prst="cloud">
            <a:avLst/>
          </a:prstGeom>
          <a:noFill/>
          <a:ln w="31750" cap="flat" cmpd="sng" algn="ctr">
            <a:solidFill>
              <a:schemeClr val="fo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ndParaRPr>
          </a:p>
        </p:txBody>
      </p:sp>
      <mc:AlternateContent xmlns:mc="http://schemas.openxmlformats.org/markup-compatibility/2006" xmlns:a14="http://schemas.microsoft.com/office/drawing/2010/main">
        <mc:Choice Requires="a14">
          <p:sp>
            <p:nvSpPr>
              <p:cNvPr id="10" name="TextBox 9"/>
              <p:cNvSpPr txBox="1"/>
              <p:nvPr/>
            </p:nvSpPr>
            <p:spPr>
              <a:xfrm>
                <a:off x="4686300" y="4116645"/>
                <a:ext cx="3657600" cy="1167692"/>
              </a:xfrm>
              <a:prstGeom prst="rect">
                <a:avLst/>
              </a:prstGeom>
              <a:noFill/>
            </p:spPr>
            <p:txBody>
              <a:bodyPr wrap="square" rtlCol="0">
                <a:spAutoFit/>
              </a:bodyPr>
              <a:lstStyle/>
              <a:p>
                <a:pPr algn="ctr"/>
                <a:r>
                  <a:rPr lang="en-US" sz="3200" smtClean="0">
                    <a:solidFill>
                      <a:srgbClr val="FF0000"/>
                    </a:solidFill>
                  </a:rPr>
                  <a:t>Bác bỏ </a:t>
                </a:r>
                <a14:m>
                  <m:oMath xmlns:m="http://schemas.openxmlformats.org/officeDocument/2006/math">
                    <m:sSub>
                      <m:sSubPr>
                        <m:ctrlPr>
                          <a:rPr lang="en-US" sz="3200" b="0" i="1" smtClean="0">
                            <a:solidFill>
                              <a:srgbClr val="FF0000"/>
                            </a:solidFill>
                            <a:latin typeface="Cambria Math"/>
                          </a:rPr>
                        </m:ctrlPr>
                      </m:sSubPr>
                      <m:e>
                        <m:r>
                          <a:rPr lang="en-US" sz="3200" b="0" i="1" smtClean="0">
                            <a:solidFill>
                              <a:srgbClr val="FF0000"/>
                            </a:solidFill>
                            <a:latin typeface="Cambria Math"/>
                          </a:rPr>
                          <m:t>𝐻</m:t>
                        </m:r>
                      </m:e>
                      <m:sub>
                        <m:r>
                          <a:rPr lang="en-US" sz="3200" b="0" i="1" smtClean="0">
                            <a:solidFill>
                              <a:srgbClr val="FF0000"/>
                            </a:solidFill>
                            <a:latin typeface="Cambria Math"/>
                          </a:rPr>
                          <m:t>0</m:t>
                        </m:r>
                      </m:sub>
                    </m:sSub>
                  </m:oMath>
                </a14:m>
                <a:r>
                  <a:rPr lang="en-US" sz="3200" smtClean="0">
                    <a:solidFill>
                      <a:srgbClr val="FF0000"/>
                    </a:solidFill>
                  </a:rPr>
                  <a:t>:</a:t>
                </a:r>
              </a:p>
              <a:p>
                <a:pPr/>
                <a14:m>
                  <m:oMathPara xmlns:m="http://schemas.openxmlformats.org/officeDocument/2006/math">
                    <m:oMathParaPr>
                      <m:jc m:val="centerGroup"/>
                    </m:oMathParaPr>
                    <m:oMath xmlns:m="http://schemas.openxmlformats.org/officeDocument/2006/math">
                      <m:sSup>
                        <m:sSupPr>
                          <m:ctrlPr>
                            <a:rPr lang="en-US" sz="3200" b="0" i="1" smtClean="0">
                              <a:solidFill>
                                <a:srgbClr val="FF0000"/>
                              </a:solidFill>
                              <a:latin typeface="Cambria Math"/>
                            </a:rPr>
                          </m:ctrlPr>
                        </m:sSupPr>
                        <m:e>
                          <m:r>
                            <a:rPr lang="en-US" sz="3200" b="0" i="1" smtClean="0">
                              <a:solidFill>
                                <a:srgbClr val="FF0000"/>
                              </a:solidFill>
                              <a:latin typeface="Cambria Math"/>
                            </a:rPr>
                            <m:t>𝜒</m:t>
                          </m:r>
                        </m:e>
                        <m:sup>
                          <m:r>
                            <a:rPr lang="en-US" sz="3200" b="0" i="1" smtClean="0">
                              <a:solidFill>
                                <a:srgbClr val="FF0000"/>
                              </a:solidFill>
                              <a:latin typeface="Cambria Math"/>
                            </a:rPr>
                            <m:t>2</m:t>
                          </m:r>
                        </m:sup>
                      </m:sSup>
                      <m:r>
                        <a:rPr lang="en-US" sz="3200" b="0" i="1" smtClean="0">
                          <a:solidFill>
                            <a:srgbClr val="FF0000"/>
                          </a:solidFill>
                          <a:latin typeface="Cambria Math"/>
                        </a:rPr>
                        <m:t>&gt; </m:t>
                      </m:r>
                      <m:sSub>
                        <m:sSubPr>
                          <m:ctrlPr>
                            <a:rPr lang="en-US" sz="3200" b="0" i="1" smtClean="0">
                              <a:solidFill>
                                <a:srgbClr val="FF0000"/>
                              </a:solidFill>
                              <a:latin typeface="Cambria Math"/>
                            </a:rPr>
                          </m:ctrlPr>
                        </m:sSubPr>
                        <m:e>
                          <m:sSup>
                            <m:sSupPr>
                              <m:ctrlPr>
                                <a:rPr lang="en-US" sz="3200" b="0" i="1" smtClean="0">
                                  <a:solidFill>
                                    <a:srgbClr val="FF0000"/>
                                  </a:solidFill>
                                  <a:latin typeface="Cambria Math"/>
                                </a:rPr>
                              </m:ctrlPr>
                            </m:sSupPr>
                            <m:e>
                              <m:r>
                                <a:rPr lang="en-US" sz="3200" b="0" i="1" smtClean="0">
                                  <a:solidFill>
                                    <a:srgbClr val="FF0000"/>
                                  </a:solidFill>
                                  <a:latin typeface="Cambria Math"/>
                                </a:rPr>
                                <m:t>𝜒</m:t>
                              </m:r>
                            </m:e>
                            <m:sup>
                              <m:r>
                                <a:rPr lang="en-US" sz="3200" b="0" i="1" smtClean="0">
                                  <a:solidFill>
                                    <a:srgbClr val="FF0000"/>
                                  </a:solidFill>
                                  <a:latin typeface="Cambria Math"/>
                                </a:rPr>
                                <m:t>2</m:t>
                              </m:r>
                            </m:sup>
                          </m:sSup>
                        </m:e>
                        <m:sub>
                          <m:r>
                            <a:rPr lang="en-US" sz="3200" b="0" i="1" smtClean="0">
                              <a:solidFill>
                                <a:srgbClr val="FF0000"/>
                              </a:solidFill>
                              <a:latin typeface="Cambria Math"/>
                            </a:rPr>
                            <m:t>𝑘</m:t>
                          </m:r>
                          <m:r>
                            <a:rPr lang="en-US" sz="3200" b="0" i="1" smtClean="0">
                              <a:solidFill>
                                <a:srgbClr val="FF0000"/>
                              </a:solidFill>
                              <a:latin typeface="Cambria Math"/>
                            </a:rPr>
                            <m:t>−1,</m:t>
                          </m:r>
                          <m:r>
                            <a:rPr lang="en-US" sz="3200" b="0" i="1" smtClean="0">
                              <a:solidFill>
                                <a:srgbClr val="FF0000"/>
                              </a:solidFill>
                              <a:latin typeface="Cambria Math"/>
                            </a:rPr>
                            <m:t>𝛼</m:t>
                          </m:r>
                        </m:sub>
                      </m:sSub>
                    </m:oMath>
                  </m:oMathPara>
                </a14:m>
                <a:endParaRPr lang="en-US" sz="3200">
                  <a:solidFill>
                    <a:srgbClr val="FF000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686300" y="4116645"/>
                <a:ext cx="3657600" cy="1167692"/>
              </a:xfrm>
              <a:prstGeom prst="rect">
                <a:avLst/>
              </a:prstGeom>
              <a:blipFill rotWithShape="1">
                <a:blip r:embed="rId6"/>
                <a:stretch>
                  <a:fillRect t="-6771"/>
                </a:stretch>
              </a:blipFill>
            </p:spPr>
            <p:txBody>
              <a:bodyPr/>
              <a:lstStyle/>
              <a:p>
                <a:r>
                  <a:rPr lang="en-US">
                    <a:noFill/>
                  </a:rPr>
                  <a:t> </a:t>
                </a:r>
              </a:p>
            </p:txBody>
          </p:sp>
        </mc:Fallback>
      </mc:AlternateContent>
    </p:spTree>
    <p:extLst>
      <p:ext uri="{BB962C8B-B14F-4D97-AF65-F5344CB8AC3E}">
        <p14:creationId xmlns:p14="http://schemas.microsoft.com/office/powerpoint/2010/main" val="615530566"/>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nHall1">
  <a:themeElements>
    <a:clrScheme name="PrenHall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PrenHall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1750" cap="flat" cmpd="sng" algn="ctr">
          <a:solidFill>
            <a:schemeClr val="folHlink"/>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31750" cap="flat" cmpd="sng" algn="ctr">
          <a:solidFill>
            <a:schemeClr val="folHlink"/>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PrenHall1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PrenHall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PrenHall1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PrenHall1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PrenHall1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PrenHall1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PrenHall1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1F1F1F"/>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7846</TotalTime>
  <Pages>20</Pages>
  <Words>1266</Words>
  <Application>Microsoft Office PowerPoint</Application>
  <PresentationFormat>On-screen Show (4:3)</PresentationFormat>
  <Paragraphs>175</Paragraphs>
  <Slides>18</Slides>
  <Notes>2</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18</vt:i4>
      </vt:variant>
    </vt:vector>
  </HeadingPairs>
  <TitlesOfParts>
    <vt:vector size="27" baseType="lpstr">
      <vt:lpstr>Arial</vt:lpstr>
      <vt:lpstr>Wingdings</vt:lpstr>
      <vt:lpstr>Cambria Math</vt:lpstr>
      <vt:lpstr>Times New Roman</vt:lpstr>
      <vt:lpstr>Lucida Console</vt:lpstr>
      <vt:lpstr>Calibri</vt:lpstr>
      <vt:lpstr>PrenHall1</vt:lpstr>
      <vt:lpstr>Custom Design</vt:lpstr>
      <vt:lpstr>Equation</vt:lpstr>
      <vt:lpstr>Bài 11 Kiểm định Khi bình phương</vt:lpstr>
      <vt:lpstr>  NỘI DUNG CHÍNH</vt:lpstr>
      <vt:lpstr>Mục tiêu</vt:lpstr>
      <vt:lpstr>Ví dụ: Thị phần</vt:lpstr>
      <vt:lpstr>PowerPoint Presentation</vt:lpstr>
      <vt:lpstr>PowerPoint Presentation</vt:lpstr>
      <vt:lpstr>Kiểm định χ^2về sự phù hợp</vt:lpstr>
      <vt:lpstr>Kiểm định χ^2về sự phù hợp</vt:lpstr>
      <vt:lpstr>Kiểm định χ^2về sự phù hợp</vt:lpstr>
      <vt:lpstr>Ví dụ: thị phần</vt:lpstr>
      <vt:lpstr>Áp dụng: Phân khúc thị trường</vt:lpstr>
      <vt:lpstr>Kiểm định χ^2  về tính độc lập</vt:lpstr>
      <vt:lpstr>Ví dụ: giá ngoại tệ</vt:lpstr>
      <vt:lpstr>  </vt:lpstr>
      <vt:lpstr>Kiểm định χ^2  về tính độc lập</vt:lpstr>
      <vt:lpstr>Ví dụ: giá ngoại tệ</vt:lpstr>
      <vt:lpstr>Ví dụ</vt:lpstr>
      <vt:lpstr>Tổng kết</vt:lpstr>
    </vt:vector>
  </TitlesOfParts>
  <Company>University of San Diego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Business Statistics, 10/e</dc:title>
  <dc:subject>Chapter 1</dc:subject>
  <dc:creator>Pat Schur</dc:creator>
  <cp:lastModifiedBy>Admin</cp:lastModifiedBy>
  <cp:revision>806</cp:revision>
  <cp:lastPrinted>1998-11-22T23:37:53Z</cp:lastPrinted>
  <dcterms:created xsi:type="dcterms:W3CDTF">2001-01-13T00:04:22Z</dcterms:created>
  <dcterms:modified xsi:type="dcterms:W3CDTF">2017-09-21T04:12:36Z</dcterms:modified>
</cp:coreProperties>
</file>