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  <p:sldMasterId id="2147483670" r:id="rId2"/>
  </p:sldMasterIdLst>
  <p:notesMasterIdLst>
    <p:notesMasterId r:id="rId78"/>
  </p:notesMasterIdLst>
  <p:handoutMasterIdLst>
    <p:handoutMasterId r:id="rId79"/>
  </p:handoutMasterIdLst>
  <p:sldIdLst>
    <p:sldId id="320" r:id="rId3"/>
    <p:sldId id="352" r:id="rId4"/>
    <p:sldId id="396" r:id="rId5"/>
    <p:sldId id="342" r:id="rId6"/>
    <p:sldId id="425" r:id="rId7"/>
    <p:sldId id="440" r:id="rId8"/>
    <p:sldId id="441" r:id="rId9"/>
    <p:sldId id="443" r:id="rId10"/>
    <p:sldId id="451" r:id="rId11"/>
    <p:sldId id="447" r:id="rId12"/>
    <p:sldId id="448" r:id="rId13"/>
    <p:sldId id="449" r:id="rId14"/>
    <p:sldId id="450" r:id="rId15"/>
    <p:sldId id="428" r:id="rId16"/>
    <p:sldId id="429" r:id="rId17"/>
    <p:sldId id="430" r:id="rId18"/>
    <p:sldId id="431" r:id="rId19"/>
    <p:sldId id="436" r:id="rId20"/>
    <p:sldId id="435" r:id="rId21"/>
    <p:sldId id="433" r:id="rId22"/>
    <p:sldId id="437" r:id="rId23"/>
    <p:sldId id="438" r:id="rId24"/>
    <p:sldId id="401" r:id="rId25"/>
    <p:sldId id="452" r:id="rId26"/>
    <p:sldId id="453" r:id="rId27"/>
    <p:sldId id="454" r:id="rId28"/>
    <p:sldId id="455" r:id="rId29"/>
    <p:sldId id="456" r:id="rId30"/>
    <p:sldId id="457" r:id="rId31"/>
    <p:sldId id="458" r:id="rId32"/>
    <p:sldId id="459" r:id="rId33"/>
    <p:sldId id="460" r:id="rId34"/>
    <p:sldId id="462" r:id="rId35"/>
    <p:sldId id="463" r:id="rId36"/>
    <p:sldId id="465" r:id="rId37"/>
    <p:sldId id="466" r:id="rId38"/>
    <p:sldId id="467" r:id="rId39"/>
    <p:sldId id="471" r:id="rId40"/>
    <p:sldId id="474" r:id="rId41"/>
    <p:sldId id="475" r:id="rId42"/>
    <p:sldId id="468" r:id="rId43"/>
    <p:sldId id="472" r:id="rId44"/>
    <p:sldId id="473" r:id="rId45"/>
    <p:sldId id="476" r:id="rId46"/>
    <p:sldId id="477" r:id="rId47"/>
    <p:sldId id="478" r:id="rId48"/>
    <p:sldId id="479" r:id="rId49"/>
    <p:sldId id="480" r:id="rId50"/>
    <p:sldId id="482" r:id="rId51"/>
    <p:sldId id="483" r:id="rId52"/>
    <p:sldId id="484" r:id="rId53"/>
    <p:sldId id="485" r:id="rId54"/>
    <p:sldId id="486" r:id="rId55"/>
    <p:sldId id="487" r:id="rId56"/>
    <p:sldId id="489" r:id="rId57"/>
    <p:sldId id="490" r:id="rId58"/>
    <p:sldId id="488" r:id="rId59"/>
    <p:sldId id="492" r:id="rId60"/>
    <p:sldId id="424" r:id="rId61"/>
    <p:sldId id="493" r:id="rId62"/>
    <p:sldId id="497" r:id="rId63"/>
    <p:sldId id="496" r:id="rId64"/>
    <p:sldId id="498" r:id="rId65"/>
    <p:sldId id="499" r:id="rId66"/>
    <p:sldId id="500" r:id="rId67"/>
    <p:sldId id="501" r:id="rId68"/>
    <p:sldId id="502" r:id="rId69"/>
    <p:sldId id="503" r:id="rId70"/>
    <p:sldId id="504" r:id="rId71"/>
    <p:sldId id="505" r:id="rId72"/>
    <p:sldId id="507" r:id="rId73"/>
    <p:sldId id="506" r:id="rId74"/>
    <p:sldId id="508" r:id="rId75"/>
    <p:sldId id="509" r:id="rId76"/>
    <p:sldId id="377" r:id="rId77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0BD"/>
    <a:srgbClr val="CCF1F6"/>
    <a:srgbClr val="CBDDF7"/>
    <a:srgbClr val="98EBF6"/>
    <a:srgbClr val="00CC99"/>
    <a:srgbClr val="FF99FF"/>
    <a:srgbClr val="CCFF33"/>
    <a:srgbClr val="2CD460"/>
    <a:srgbClr val="E7F4F5"/>
    <a:srgbClr val="F98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05" autoAdjust="0"/>
    <p:restoredTop sz="94907" autoAdjust="0"/>
  </p:normalViewPr>
  <p:slideViewPr>
    <p:cSldViewPr>
      <p:cViewPr varScale="1">
        <p:scale>
          <a:sx n="106" d="100"/>
          <a:sy n="106" d="100"/>
        </p:scale>
        <p:origin x="212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75" d="100"/>
          <a:sy n="75" d="100"/>
        </p:scale>
        <p:origin x="-2130" y="-25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80" Type="http://schemas.openxmlformats.org/officeDocument/2006/relationships/presProps" Target="presProps.xml"/><Relationship Id="rId81" Type="http://schemas.openxmlformats.org/officeDocument/2006/relationships/viewProps" Target="viewProps.xml"/><Relationship Id="rId82" Type="http://schemas.openxmlformats.org/officeDocument/2006/relationships/theme" Target="theme/theme1.xml"/><Relationship Id="rId83" Type="http://schemas.openxmlformats.org/officeDocument/2006/relationships/tableStyles" Target="tableStyles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notesMaster" Target="notesMasters/notesMaster1.xml"/><Relationship Id="rId79" Type="http://schemas.openxmlformats.org/officeDocument/2006/relationships/handoutMaster" Target="handoutMasters/handoutMaster1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94DAC1-852E-49B0-86FE-39D7B906736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EB91E2-0CC4-4AAD-A090-8D557E667315}">
      <dgm:prSet phldrT="[Text]" phldr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endParaRPr lang="en-US" dirty="0"/>
        </a:p>
      </dgm:t>
    </dgm:pt>
    <dgm:pt modelId="{9901F36B-59CF-4708-AA46-66F3220EB162}" type="parTrans" cxnId="{02D42BFD-2BE8-4A81-BDB0-1E740F6EFA1F}">
      <dgm:prSet/>
      <dgm:spPr/>
      <dgm:t>
        <a:bodyPr/>
        <a:lstStyle/>
        <a:p>
          <a:endParaRPr lang="en-US"/>
        </a:p>
      </dgm:t>
    </dgm:pt>
    <dgm:pt modelId="{FCAD6F7D-61C1-4FE3-80EF-1912B3F55A24}" type="sibTrans" cxnId="{02D42BFD-2BE8-4A81-BDB0-1E740F6EFA1F}">
      <dgm:prSet/>
      <dgm:spPr/>
      <dgm:t>
        <a:bodyPr/>
        <a:lstStyle/>
        <a:p>
          <a:endParaRPr lang="en-US"/>
        </a:p>
      </dgm:t>
    </dgm:pt>
    <dgm:pt modelId="{3CDAC2E6-C1F1-46A2-9D91-6FF649B257B9}">
      <dgm:prSet phldrT="[Text]" phldr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CDAD89D4-80E3-420A-BB85-ECA573FA357E}" type="parTrans" cxnId="{D123CCE9-8E22-42CA-861D-1DA98FA8BEA8}">
      <dgm:prSet/>
      <dgm:spPr/>
      <dgm:t>
        <a:bodyPr/>
        <a:lstStyle/>
        <a:p>
          <a:endParaRPr lang="en-US"/>
        </a:p>
      </dgm:t>
    </dgm:pt>
    <dgm:pt modelId="{EEE12D9B-29FD-498C-BD1D-DC8CBD6DC845}" type="sibTrans" cxnId="{D123CCE9-8E22-42CA-861D-1DA98FA8BEA8}">
      <dgm:prSet/>
      <dgm:spPr/>
      <dgm:t>
        <a:bodyPr/>
        <a:lstStyle/>
        <a:p>
          <a:endParaRPr lang="en-US"/>
        </a:p>
      </dgm:t>
    </dgm:pt>
    <dgm:pt modelId="{A8EB363E-57E3-4F1F-9241-AF4D99E1D9E3}">
      <dgm:prSet phldrT="[Text]" phldr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endParaRPr lang="en-US" dirty="0"/>
        </a:p>
      </dgm:t>
    </dgm:pt>
    <dgm:pt modelId="{CDDFAA62-0398-492E-873E-45EAB7CBC18E}" type="parTrans" cxnId="{BDBF4230-EB29-40ED-A028-56CF999D0A7F}">
      <dgm:prSet/>
      <dgm:spPr/>
      <dgm:t>
        <a:bodyPr/>
        <a:lstStyle/>
        <a:p>
          <a:endParaRPr lang="en-US"/>
        </a:p>
      </dgm:t>
    </dgm:pt>
    <dgm:pt modelId="{57B52AF5-B459-45A9-9C2B-1465A3CA6C5C}" type="sibTrans" cxnId="{BDBF4230-EB29-40ED-A028-56CF999D0A7F}">
      <dgm:prSet/>
      <dgm:spPr/>
      <dgm:t>
        <a:bodyPr/>
        <a:lstStyle/>
        <a:p>
          <a:endParaRPr lang="en-US"/>
        </a:p>
      </dgm:t>
    </dgm:pt>
    <dgm:pt modelId="{8CE51BF4-D201-41F9-B837-5DD087835027}">
      <dgm:prSet phldrT="[Text]" phldr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endParaRPr lang="en-US" dirty="0"/>
        </a:p>
      </dgm:t>
    </dgm:pt>
    <dgm:pt modelId="{BBB03CF4-17C0-4DCC-AF5E-A86861010586}" type="parTrans" cxnId="{99E960C7-9D9D-4354-A5C6-38DB545520A7}">
      <dgm:prSet/>
      <dgm:spPr/>
      <dgm:t>
        <a:bodyPr/>
        <a:lstStyle/>
        <a:p>
          <a:endParaRPr lang="en-US"/>
        </a:p>
      </dgm:t>
    </dgm:pt>
    <dgm:pt modelId="{E8E2A42D-EF3B-468F-96AE-53DAA207A4E2}" type="sibTrans" cxnId="{99E960C7-9D9D-4354-A5C6-38DB545520A7}">
      <dgm:prSet/>
      <dgm:spPr/>
      <dgm:t>
        <a:bodyPr/>
        <a:lstStyle/>
        <a:p>
          <a:endParaRPr lang="en-US"/>
        </a:p>
      </dgm:t>
    </dgm:pt>
    <dgm:pt modelId="{28755CC7-8BA3-4CC8-834B-E668D4A11467}" type="pres">
      <dgm:prSet presAssocID="{1994DAC1-852E-49B0-86FE-39D7B906736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FF8B68D9-7ADD-48E4-B38A-D539DF0708AF}" type="pres">
      <dgm:prSet presAssocID="{1994DAC1-852E-49B0-86FE-39D7B9067369}" presName="Name1" presStyleCnt="0"/>
      <dgm:spPr/>
      <dgm:t>
        <a:bodyPr/>
        <a:lstStyle/>
        <a:p>
          <a:endParaRPr lang="en-US"/>
        </a:p>
      </dgm:t>
    </dgm:pt>
    <dgm:pt modelId="{1C9040E7-4CB2-48BA-B178-977376E7BEF3}" type="pres">
      <dgm:prSet presAssocID="{1994DAC1-852E-49B0-86FE-39D7B9067369}" presName="cycle" presStyleCnt="0"/>
      <dgm:spPr/>
      <dgm:t>
        <a:bodyPr/>
        <a:lstStyle/>
        <a:p>
          <a:endParaRPr lang="en-US"/>
        </a:p>
      </dgm:t>
    </dgm:pt>
    <dgm:pt modelId="{63FF15B4-2535-49F7-B98D-B01B8727976A}" type="pres">
      <dgm:prSet presAssocID="{1994DAC1-852E-49B0-86FE-39D7B9067369}" presName="srcNode" presStyleLbl="node1" presStyleIdx="0" presStyleCnt="4"/>
      <dgm:spPr/>
      <dgm:t>
        <a:bodyPr/>
        <a:lstStyle/>
        <a:p>
          <a:endParaRPr lang="en-US"/>
        </a:p>
      </dgm:t>
    </dgm:pt>
    <dgm:pt modelId="{6FD3B8E5-2899-48AF-AB81-12A342932D7D}" type="pres">
      <dgm:prSet presAssocID="{1994DAC1-852E-49B0-86FE-39D7B9067369}" presName="conn" presStyleLbl="parChTrans1D2" presStyleIdx="0" presStyleCnt="1"/>
      <dgm:spPr/>
      <dgm:t>
        <a:bodyPr/>
        <a:lstStyle/>
        <a:p>
          <a:endParaRPr lang="en-US"/>
        </a:p>
      </dgm:t>
    </dgm:pt>
    <dgm:pt modelId="{D2202AD1-391F-4EFC-91EB-004C0DE820B1}" type="pres">
      <dgm:prSet presAssocID="{1994DAC1-852E-49B0-86FE-39D7B9067369}" presName="extraNode" presStyleLbl="node1" presStyleIdx="0" presStyleCnt="4"/>
      <dgm:spPr/>
      <dgm:t>
        <a:bodyPr/>
        <a:lstStyle/>
        <a:p>
          <a:endParaRPr lang="en-US"/>
        </a:p>
      </dgm:t>
    </dgm:pt>
    <dgm:pt modelId="{D0A68C47-AC56-40AC-9371-F225D9BF55A0}" type="pres">
      <dgm:prSet presAssocID="{1994DAC1-852E-49B0-86FE-39D7B9067369}" presName="dstNode" presStyleLbl="node1" presStyleIdx="0" presStyleCnt="4"/>
      <dgm:spPr/>
      <dgm:t>
        <a:bodyPr/>
        <a:lstStyle/>
        <a:p>
          <a:endParaRPr lang="en-US"/>
        </a:p>
      </dgm:t>
    </dgm:pt>
    <dgm:pt modelId="{6B79BD21-427B-4B7F-8F44-23B85216F5CD}" type="pres">
      <dgm:prSet presAssocID="{A4EB91E2-0CC4-4AAD-A090-8D557E667315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BBE74A-24CC-485C-A6C8-6C4EA26450E2}" type="pres">
      <dgm:prSet presAssocID="{A4EB91E2-0CC4-4AAD-A090-8D557E667315}" presName="accent_1" presStyleCnt="0"/>
      <dgm:spPr/>
      <dgm:t>
        <a:bodyPr/>
        <a:lstStyle/>
        <a:p>
          <a:endParaRPr lang="en-US"/>
        </a:p>
      </dgm:t>
    </dgm:pt>
    <dgm:pt modelId="{557807B4-3133-4DEE-914D-B2BD3A8BF615}" type="pres">
      <dgm:prSet presAssocID="{A4EB91E2-0CC4-4AAD-A090-8D557E667315}" presName="accentRepeatNode" presStyleLbl="solidFgAcc1" presStyleIdx="0" presStyleCnt="4" custLinFactNeighborX="873" custLinFactNeighborY="-2468"/>
      <dgm:spPr/>
      <dgm:t>
        <a:bodyPr/>
        <a:lstStyle/>
        <a:p>
          <a:endParaRPr lang="en-US"/>
        </a:p>
      </dgm:t>
    </dgm:pt>
    <dgm:pt modelId="{F0B22118-8BD4-4D6D-B8C4-202DA537673E}" type="pres">
      <dgm:prSet presAssocID="{3CDAC2E6-C1F1-46A2-9D91-6FF649B257B9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4C9FA3-080A-4A22-95BC-7330D89F7525}" type="pres">
      <dgm:prSet presAssocID="{3CDAC2E6-C1F1-46A2-9D91-6FF649B257B9}" presName="accent_2" presStyleCnt="0"/>
      <dgm:spPr/>
      <dgm:t>
        <a:bodyPr/>
        <a:lstStyle/>
        <a:p>
          <a:endParaRPr lang="en-US"/>
        </a:p>
      </dgm:t>
    </dgm:pt>
    <dgm:pt modelId="{64C8F375-A151-4423-96DC-7A0CA48D31DD}" type="pres">
      <dgm:prSet presAssocID="{3CDAC2E6-C1F1-46A2-9D91-6FF649B257B9}" presName="accentRepeatNode" presStyleLbl="solidFgAcc1" presStyleIdx="1" presStyleCnt="4"/>
      <dgm:spPr/>
      <dgm:t>
        <a:bodyPr/>
        <a:lstStyle/>
        <a:p>
          <a:endParaRPr lang="en-US"/>
        </a:p>
      </dgm:t>
    </dgm:pt>
    <dgm:pt modelId="{8696965F-7121-49FF-ACAA-EE07F06A8F53}" type="pres">
      <dgm:prSet presAssocID="{A8EB363E-57E3-4F1F-9241-AF4D99E1D9E3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C0DE94-E9EA-4E5B-9ADE-2BFF91DBB3BC}" type="pres">
      <dgm:prSet presAssocID="{A8EB363E-57E3-4F1F-9241-AF4D99E1D9E3}" presName="accent_3" presStyleCnt="0"/>
      <dgm:spPr/>
      <dgm:t>
        <a:bodyPr/>
        <a:lstStyle/>
        <a:p>
          <a:endParaRPr lang="en-US"/>
        </a:p>
      </dgm:t>
    </dgm:pt>
    <dgm:pt modelId="{AC1F493E-5A9D-4FB4-8A87-AA7EE3925329}" type="pres">
      <dgm:prSet presAssocID="{A8EB363E-57E3-4F1F-9241-AF4D99E1D9E3}" presName="accentRepeatNode" presStyleLbl="solidFgAcc1" presStyleIdx="2" presStyleCnt="4"/>
      <dgm:spPr/>
      <dgm:t>
        <a:bodyPr/>
        <a:lstStyle/>
        <a:p>
          <a:endParaRPr lang="en-US"/>
        </a:p>
      </dgm:t>
    </dgm:pt>
    <dgm:pt modelId="{04543BC6-9D20-49A6-97B6-24353FD2C7F3}" type="pres">
      <dgm:prSet presAssocID="{8CE51BF4-D201-41F9-B837-5DD087835027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827B49-04C1-4DBD-9324-4A48F5381DA5}" type="pres">
      <dgm:prSet presAssocID="{8CE51BF4-D201-41F9-B837-5DD087835027}" presName="accent_4" presStyleCnt="0"/>
      <dgm:spPr/>
      <dgm:t>
        <a:bodyPr/>
        <a:lstStyle/>
        <a:p>
          <a:endParaRPr lang="en-US"/>
        </a:p>
      </dgm:t>
    </dgm:pt>
    <dgm:pt modelId="{26CA811C-248C-4ECA-975F-387B410CA46F}" type="pres">
      <dgm:prSet presAssocID="{8CE51BF4-D201-41F9-B837-5DD087835027}" presName="accentRepeatNode" presStyleLbl="solidFgAcc1" presStyleIdx="3" presStyleCnt="4"/>
      <dgm:spPr/>
      <dgm:t>
        <a:bodyPr/>
        <a:lstStyle/>
        <a:p>
          <a:endParaRPr lang="en-US"/>
        </a:p>
      </dgm:t>
    </dgm:pt>
  </dgm:ptLst>
  <dgm:cxnLst>
    <dgm:cxn modelId="{DD1DCDD6-B9A3-440A-9847-A83FB639F0F4}" type="presOf" srcId="{3CDAC2E6-C1F1-46A2-9D91-6FF649B257B9}" destId="{F0B22118-8BD4-4D6D-B8C4-202DA537673E}" srcOrd="0" destOrd="0" presId="urn:microsoft.com/office/officeart/2008/layout/VerticalCurvedList"/>
    <dgm:cxn modelId="{01171A69-52C2-4AB4-9E4F-DFAF78D8EE17}" type="presOf" srcId="{A8EB363E-57E3-4F1F-9241-AF4D99E1D9E3}" destId="{8696965F-7121-49FF-ACAA-EE07F06A8F53}" srcOrd="0" destOrd="0" presId="urn:microsoft.com/office/officeart/2008/layout/VerticalCurvedList"/>
    <dgm:cxn modelId="{BC487F91-861E-4858-AD4D-C80C902516E6}" type="presOf" srcId="{A4EB91E2-0CC4-4AAD-A090-8D557E667315}" destId="{6B79BD21-427B-4B7F-8F44-23B85216F5CD}" srcOrd="0" destOrd="0" presId="urn:microsoft.com/office/officeart/2008/layout/VerticalCurvedList"/>
    <dgm:cxn modelId="{02D42BFD-2BE8-4A81-BDB0-1E740F6EFA1F}" srcId="{1994DAC1-852E-49B0-86FE-39D7B9067369}" destId="{A4EB91E2-0CC4-4AAD-A090-8D557E667315}" srcOrd="0" destOrd="0" parTransId="{9901F36B-59CF-4708-AA46-66F3220EB162}" sibTransId="{FCAD6F7D-61C1-4FE3-80EF-1912B3F55A24}"/>
    <dgm:cxn modelId="{D123CCE9-8E22-42CA-861D-1DA98FA8BEA8}" srcId="{1994DAC1-852E-49B0-86FE-39D7B9067369}" destId="{3CDAC2E6-C1F1-46A2-9D91-6FF649B257B9}" srcOrd="1" destOrd="0" parTransId="{CDAD89D4-80E3-420A-BB85-ECA573FA357E}" sibTransId="{EEE12D9B-29FD-498C-BD1D-DC8CBD6DC845}"/>
    <dgm:cxn modelId="{99E960C7-9D9D-4354-A5C6-38DB545520A7}" srcId="{1994DAC1-852E-49B0-86FE-39D7B9067369}" destId="{8CE51BF4-D201-41F9-B837-5DD087835027}" srcOrd="3" destOrd="0" parTransId="{BBB03CF4-17C0-4DCC-AF5E-A86861010586}" sibTransId="{E8E2A42D-EF3B-468F-96AE-53DAA207A4E2}"/>
    <dgm:cxn modelId="{A34C05D2-25F8-4D5F-B161-6A414513F65B}" type="presOf" srcId="{FCAD6F7D-61C1-4FE3-80EF-1912B3F55A24}" destId="{6FD3B8E5-2899-48AF-AB81-12A342932D7D}" srcOrd="0" destOrd="0" presId="urn:microsoft.com/office/officeart/2008/layout/VerticalCurvedList"/>
    <dgm:cxn modelId="{B5DCD649-97B1-42CB-A77A-74C611508147}" type="presOf" srcId="{1994DAC1-852E-49B0-86FE-39D7B9067369}" destId="{28755CC7-8BA3-4CC8-834B-E668D4A11467}" srcOrd="0" destOrd="0" presId="urn:microsoft.com/office/officeart/2008/layout/VerticalCurvedList"/>
    <dgm:cxn modelId="{BDBF4230-EB29-40ED-A028-56CF999D0A7F}" srcId="{1994DAC1-852E-49B0-86FE-39D7B9067369}" destId="{A8EB363E-57E3-4F1F-9241-AF4D99E1D9E3}" srcOrd="2" destOrd="0" parTransId="{CDDFAA62-0398-492E-873E-45EAB7CBC18E}" sibTransId="{57B52AF5-B459-45A9-9C2B-1465A3CA6C5C}"/>
    <dgm:cxn modelId="{0A2A12F4-22E3-4581-94AF-D8011AFBD7A0}" type="presOf" srcId="{8CE51BF4-D201-41F9-B837-5DD087835027}" destId="{04543BC6-9D20-49A6-97B6-24353FD2C7F3}" srcOrd="0" destOrd="0" presId="urn:microsoft.com/office/officeart/2008/layout/VerticalCurvedList"/>
    <dgm:cxn modelId="{66DAEF82-5360-434A-A359-25EAF1611A9F}" type="presParOf" srcId="{28755CC7-8BA3-4CC8-834B-E668D4A11467}" destId="{FF8B68D9-7ADD-48E4-B38A-D539DF0708AF}" srcOrd="0" destOrd="0" presId="urn:microsoft.com/office/officeart/2008/layout/VerticalCurvedList"/>
    <dgm:cxn modelId="{4C3D663F-CF6F-4ABC-BE49-56FEFFF6443E}" type="presParOf" srcId="{FF8B68D9-7ADD-48E4-B38A-D539DF0708AF}" destId="{1C9040E7-4CB2-48BA-B178-977376E7BEF3}" srcOrd="0" destOrd="0" presId="urn:microsoft.com/office/officeart/2008/layout/VerticalCurvedList"/>
    <dgm:cxn modelId="{32859D57-B6FD-4BE6-AA81-9D2E891F6E24}" type="presParOf" srcId="{1C9040E7-4CB2-48BA-B178-977376E7BEF3}" destId="{63FF15B4-2535-49F7-B98D-B01B8727976A}" srcOrd="0" destOrd="0" presId="urn:microsoft.com/office/officeart/2008/layout/VerticalCurvedList"/>
    <dgm:cxn modelId="{183270ED-D733-4B1B-832C-522D628E4BFB}" type="presParOf" srcId="{1C9040E7-4CB2-48BA-B178-977376E7BEF3}" destId="{6FD3B8E5-2899-48AF-AB81-12A342932D7D}" srcOrd="1" destOrd="0" presId="urn:microsoft.com/office/officeart/2008/layout/VerticalCurvedList"/>
    <dgm:cxn modelId="{A7E76837-E72C-4F89-844B-B1F04B176FA9}" type="presParOf" srcId="{1C9040E7-4CB2-48BA-B178-977376E7BEF3}" destId="{D2202AD1-391F-4EFC-91EB-004C0DE820B1}" srcOrd="2" destOrd="0" presId="urn:microsoft.com/office/officeart/2008/layout/VerticalCurvedList"/>
    <dgm:cxn modelId="{AB2D22E5-DB07-4A6B-B68E-3DDCF6F89B8D}" type="presParOf" srcId="{1C9040E7-4CB2-48BA-B178-977376E7BEF3}" destId="{D0A68C47-AC56-40AC-9371-F225D9BF55A0}" srcOrd="3" destOrd="0" presId="urn:microsoft.com/office/officeart/2008/layout/VerticalCurvedList"/>
    <dgm:cxn modelId="{F7D1441F-BFA0-4C7C-920A-C510095749BC}" type="presParOf" srcId="{FF8B68D9-7ADD-48E4-B38A-D539DF0708AF}" destId="{6B79BD21-427B-4B7F-8F44-23B85216F5CD}" srcOrd="1" destOrd="0" presId="urn:microsoft.com/office/officeart/2008/layout/VerticalCurvedList"/>
    <dgm:cxn modelId="{88E3039E-168D-4F37-B893-58E47C81E74C}" type="presParOf" srcId="{FF8B68D9-7ADD-48E4-B38A-D539DF0708AF}" destId="{15BBE74A-24CC-485C-A6C8-6C4EA26450E2}" srcOrd="2" destOrd="0" presId="urn:microsoft.com/office/officeart/2008/layout/VerticalCurvedList"/>
    <dgm:cxn modelId="{8566DF63-7213-49CE-B455-96D9BCBA1A97}" type="presParOf" srcId="{15BBE74A-24CC-485C-A6C8-6C4EA26450E2}" destId="{557807B4-3133-4DEE-914D-B2BD3A8BF615}" srcOrd="0" destOrd="0" presId="urn:microsoft.com/office/officeart/2008/layout/VerticalCurvedList"/>
    <dgm:cxn modelId="{99B2411A-E293-43D0-9E81-BE6E7929338C}" type="presParOf" srcId="{FF8B68D9-7ADD-48E4-B38A-D539DF0708AF}" destId="{F0B22118-8BD4-4D6D-B8C4-202DA537673E}" srcOrd="3" destOrd="0" presId="urn:microsoft.com/office/officeart/2008/layout/VerticalCurvedList"/>
    <dgm:cxn modelId="{3AAAA0D4-4565-4FB5-AD3F-F9DB5C941E9A}" type="presParOf" srcId="{FF8B68D9-7ADD-48E4-B38A-D539DF0708AF}" destId="{734C9FA3-080A-4A22-95BC-7330D89F7525}" srcOrd="4" destOrd="0" presId="urn:microsoft.com/office/officeart/2008/layout/VerticalCurvedList"/>
    <dgm:cxn modelId="{97C8BBC6-8471-42AE-AB46-AB0ED39DFA93}" type="presParOf" srcId="{734C9FA3-080A-4A22-95BC-7330D89F7525}" destId="{64C8F375-A151-4423-96DC-7A0CA48D31DD}" srcOrd="0" destOrd="0" presId="urn:microsoft.com/office/officeart/2008/layout/VerticalCurvedList"/>
    <dgm:cxn modelId="{FBCEBC51-2E50-44DC-8155-FD84AB8C2F76}" type="presParOf" srcId="{FF8B68D9-7ADD-48E4-B38A-D539DF0708AF}" destId="{8696965F-7121-49FF-ACAA-EE07F06A8F53}" srcOrd="5" destOrd="0" presId="urn:microsoft.com/office/officeart/2008/layout/VerticalCurvedList"/>
    <dgm:cxn modelId="{FDDD710A-8C07-411E-B1CD-CF6DC986A99B}" type="presParOf" srcId="{FF8B68D9-7ADD-48E4-B38A-D539DF0708AF}" destId="{DCC0DE94-E9EA-4E5B-9ADE-2BFF91DBB3BC}" srcOrd="6" destOrd="0" presId="urn:microsoft.com/office/officeart/2008/layout/VerticalCurvedList"/>
    <dgm:cxn modelId="{7C4B64AF-DC4D-4A03-80E4-481159731A3B}" type="presParOf" srcId="{DCC0DE94-E9EA-4E5B-9ADE-2BFF91DBB3BC}" destId="{AC1F493E-5A9D-4FB4-8A87-AA7EE3925329}" srcOrd="0" destOrd="0" presId="urn:microsoft.com/office/officeart/2008/layout/VerticalCurvedList"/>
    <dgm:cxn modelId="{F5F619C2-3224-4032-B4A8-0E646331D5D9}" type="presParOf" srcId="{FF8B68D9-7ADD-48E4-B38A-D539DF0708AF}" destId="{04543BC6-9D20-49A6-97B6-24353FD2C7F3}" srcOrd="7" destOrd="0" presId="urn:microsoft.com/office/officeart/2008/layout/VerticalCurvedList"/>
    <dgm:cxn modelId="{664C9901-2226-4153-9581-E39405E4B1A4}" type="presParOf" srcId="{FF8B68D9-7ADD-48E4-B38A-D539DF0708AF}" destId="{EF827B49-04C1-4DBD-9324-4A48F5381DA5}" srcOrd="8" destOrd="0" presId="urn:microsoft.com/office/officeart/2008/layout/VerticalCurvedList"/>
    <dgm:cxn modelId="{A88C7D36-39D6-4BE5-B319-4B3153849141}" type="presParOf" srcId="{EF827B49-04C1-4DBD-9324-4A48F5381DA5}" destId="{26CA811C-248C-4ECA-975F-387B410CA46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63EC7B-AC18-4449-907D-1DEEE2EE46D0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530287-4595-43FF-836F-EA135A0EC11C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Đại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lượng</a:t>
          </a:r>
          <a:r>
            <a:rPr lang="en-US" dirty="0" smtClean="0">
              <a:solidFill>
                <a:schemeClr val="tx1"/>
              </a:solidFill>
            </a:rPr>
            <a:t> </a:t>
          </a:r>
        </a:p>
        <a:p>
          <a:r>
            <a:rPr lang="en-US" dirty="0" err="1" smtClean="0">
              <a:solidFill>
                <a:schemeClr val="tx1"/>
              </a:solidFill>
            </a:rPr>
            <a:t>thống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kê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mô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tả</a:t>
          </a:r>
          <a:endParaRPr lang="en-US" dirty="0">
            <a:solidFill>
              <a:schemeClr val="tx1"/>
            </a:solidFill>
          </a:endParaRPr>
        </a:p>
      </dgm:t>
    </dgm:pt>
    <dgm:pt modelId="{679C910E-70E2-45A2-929D-E207E008D9A4}" type="parTrans" cxnId="{77E0FC29-2DA0-46F8-860A-A756BCD8D934}">
      <dgm:prSet/>
      <dgm:spPr/>
      <dgm:t>
        <a:bodyPr/>
        <a:lstStyle/>
        <a:p>
          <a:endParaRPr lang="en-US"/>
        </a:p>
      </dgm:t>
    </dgm:pt>
    <dgm:pt modelId="{7FE4D4C1-C2A0-4B5E-A494-568131D6FBF9}" type="sibTrans" cxnId="{77E0FC29-2DA0-46F8-860A-A756BCD8D934}">
      <dgm:prSet/>
      <dgm:spPr/>
      <dgm:t>
        <a:bodyPr/>
        <a:lstStyle/>
        <a:p>
          <a:endParaRPr lang="en-US"/>
        </a:p>
      </dgm:t>
    </dgm:pt>
    <dgm:pt modelId="{23784D8E-C977-4886-89A6-F260976787F3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Số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đo</a:t>
          </a:r>
          <a:r>
            <a:rPr lang="en-US" dirty="0" smtClean="0">
              <a:solidFill>
                <a:schemeClr val="tx1"/>
              </a:solidFill>
            </a:rPr>
            <a:t> </a:t>
          </a:r>
        </a:p>
        <a:p>
          <a:r>
            <a:rPr lang="en-US" dirty="0" err="1" smtClean="0">
              <a:solidFill>
                <a:schemeClr val="tx1"/>
              </a:solidFill>
            </a:rPr>
            <a:t>hướng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tâm</a:t>
          </a:r>
          <a:endParaRPr lang="en-US" dirty="0">
            <a:solidFill>
              <a:schemeClr val="tx1"/>
            </a:solidFill>
          </a:endParaRPr>
        </a:p>
      </dgm:t>
    </dgm:pt>
    <dgm:pt modelId="{41AA7707-C56A-44CC-B5D7-C5B4D8B206FA}" type="parTrans" cxnId="{A020BF54-6874-4F40-8847-599729E288A1}">
      <dgm:prSet/>
      <dgm:spPr/>
      <dgm:t>
        <a:bodyPr/>
        <a:lstStyle/>
        <a:p>
          <a:endParaRPr lang="en-US"/>
        </a:p>
      </dgm:t>
    </dgm:pt>
    <dgm:pt modelId="{576965FC-727F-4268-9BF5-8FE141868AA5}" type="sibTrans" cxnId="{A020BF54-6874-4F40-8847-599729E288A1}">
      <dgm:prSet/>
      <dgm:spPr/>
      <dgm:t>
        <a:bodyPr/>
        <a:lstStyle/>
        <a:p>
          <a:endParaRPr lang="en-US"/>
        </a:p>
      </dgm:t>
    </dgm:pt>
    <dgm:pt modelId="{717A7CBF-6A2B-4EAF-9CEB-07AAEE2707A3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Số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đo</a:t>
          </a:r>
          <a:r>
            <a:rPr lang="en-US" dirty="0" smtClean="0">
              <a:solidFill>
                <a:schemeClr val="tx1"/>
              </a:solidFill>
            </a:rPr>
            <a:t> </a:t>
          </a:r>
        </a:p>
        <a:p>
          <a:r>
            <a:rPr lang="en-US" dirty="0" err="1" smtClean="0">
              <a:solidFill>
                <a:schemeClr val="tx1"/>
              </a:solidFill>
            </a:rPr>
            <a:t>độ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phân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tán</a:t>
          </a:r>
          <a:endParaRPr lang="en-US" dirty="0">
            <a:solidFill>
              <a:schemeClr val="tx1"/>
            </a:solidFill>
          </a:endParaRPr>
        </a:p>
      </dgm:t>
    </dgm:pt>
    <dgm:pt modelId="{EF2F478A-DB80-4B20-ACC9-BD56403E2C2A}" type="parTrans" cxnId="{5B81D46B-BD05-4CA1-83AF-B2013FAC435F}">
      <dgm:prSet/>
      <dgm:spPr/>
      <dgm:t>
        <a:bodyPr/>
        <a:lstStyle/>
        <a:p>
          <a:endParaRPr lang="en-US"/>
        </a:p>
      </dgm:t>
    </dgm:pt>
    <dgm:pt modelId="{C5342993-B820-431A-9940-3F644E8807AD}" type="sibTrans" cxnId="{5B81D46B-BD05-4CA1-83AF-B2013FAC435F}">
      <dgm:prSet/>
      <dgm:spPr/>
      <dgm:t>
        <a:bodyPr/>
        <a:lstStyle/>
        <a:p>
          <a:endParaRPr lang="en-US"/>
        </a:p>
      </dgm:t>
    </dgm:pt>
    <dgm:pt modelId="{F9AEFFE1-474C-4E0B-B3D4-11A6D149FA64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Số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đo</a:t>
          </a:r>
          <a:r>
            <a:rPr lang="en-US" dirty="0" smtClean="0">
              <a:solidFill>
                <a:schemeClr val="tx1"/>
              </a:solidFill>
            </a:rPr>
            <a:t> </a:t>
          </a:r>
        </a:p>
        <a:p>
          <a:r>
            <a:rPr lang="en-US" dirty="0" err="1" smtClean="0">
              <a:solidFill>
                <a:schemeClr val="tx1"/>
              </a:solidFill>
            </a:rPr>
            <a:t>độ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phân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bố</a:t>
          </a:r>
          <a:endParaRPr lang="en-US" dirty="0">
            <a:solidFill>
              <a:schemeClr val="tx1"/>
            </a:solidFill>
          </a:endParaRPr>
        </a:p>
      </dgm:t>
    </dgm:pt>
    <dgm:pt modelId="{8362196E-ABDA-41C6-B065-29302C8E9A0C}" type="parTrans" cxnId="{426B085E-2265-44BE-8133-041A15D5B2AF}">
      <dgm:prSet/>
      <dgm:spPr/>
      <dgm:t>
        <a:bodyPr/>
        <a:lstStyle/>
        <a:p>
          <a:endParaRPr lang="en-US"/>
        </a:p>
      </dgm:t>
    </dgm:pt>
    <dgm:pt modelId="{4970DAF3-F945-4FCF-B3E3-52F71E6FA338}" type="sibTrans" cxnId="{426B085E-2265-44BE-8133-041A15D5B2AF}">
      <dgm:prSet/>
      <dgm:spPr/>
      <dgm:t>
        <a:bodyPr/>
        <a:lstStyle/>
        <a:p>
          <a:endParaRPr lang="en-US"/>
        </a:p>
      </dgm:t>
    </dgm:pt>
    <dgm:pt modelId="{19B1F9F3-FD7E-4AC5-B5C7-E400644C65C7}" type="pres">
      <dgm:prSet presAssocID="{8B63EC7B-AC18-4449-907D-1DEEE2EE46D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CFBAD35-A4BB-4881-B45F-675EFCF999CC}" type="pres">
      <dgm:prSet presAssocID="{8B63EC7B-AC18-4449-907D-1DEEE2EE46D0}" presName="hierFlow" presStyleCnt="0"/>
      <dgm:spPr/>
    </dgm:pt>
    <dgm:pt modelId="{7E2B8108-40CD-470C-9E35-5221A5D0BC3A}" type="pres">
      <dgm:prSet presAssocID="{8B63EC7B-AC18-4449-907D-1DEEE2EE46D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79381C2-BB15-463B-94EC-476EE4F02BDA}" type="pres">
      <dgm:prSet presAssocID="{F4530287-4595-43FF-836F-EA135A0EC11C}" presName="Name14" presStyleCnt="0"/>
      <dgm:spPr/>
    </dgm:pt>
    <dgm:pt modelId="{EE9CE77F-C20C-43C8-A4CC-F081B0673DD3}" type="pres">
      <dgm:prSet presAssocID="{F4530287-4595-43FF-836F-EA135A0EC11C}" presName="level1Shape" presStyleLbl="node0" presStyleIdx="0" presStyleCnt="1" custScaleX="149668" custScaleY="71640" custLinFactNeighborY="-190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CE9E25-8951-4EA2-AEF6-92A0CB37FB97}" type="pres">
      <dgm:prSet presAssocID="{F4530287-4595-43FF-836F-EA135A0EC11C}" presName="hierChild2" presStyleCnt="0"/>
      <dgm:spPr/>
    </dgm:pt>
    <dgm:pt modelId="{3FC131F4-1930-4AE9-96C6-C03D6EE1FDCE}" type="pres">
      <dgm:prSet presAssocID="{41AA7707-C56A-44CC-B5D7-C5B4D8B206FA}" presName="Name19" presStyleLbl="parChTrans1D2" presStyleIdx="0" presStyleCnt="3"/>
      <dgm:spPr/>
      <dgm:t>
        <a:bodyPr/>
        <a:lstStyle/>
        <a:p>
          <a:endParaRPr lang="en-US"/>
        </a:p>
      </dgm:t>
    </dgm:pt>
    <dgm:pt modelId="{4E48C964-FC6D-4F4D-8E87-F859164CF84E}" type="pres">
      <dgm:prSet presAssocID="{23784D8E-C977-4886-89A6-F260976787F3}" presName="Name21" presStyleCnt="0"/>
      <dgm:spPr/>
    </dgm:pt>
    <dgm:pt modelId="{1A132D0B-478E-4A1D-BB36-0450F8911538}" type="pres">
      <dgm:prSet presAssocID="{23784D8E-C977-4886-89A6-F260976787F3}" presName="level2Shape" presStyleLbl="node2" presStyleIdx="0" presStyleCnt="3" custScaleY="54292" custLinFactNeighborY="-23572"/>
      <dgm:spPr/>
      <dgm:t>
        <a:bodyPr/>
        <a:lstStyle/>
        <a:p>
          <a:endParaRPr lang="en-US"/>
        </a:p>
      </dgm:t>
    </dgm:pt>
    <dgm:pt modelId="{952C96A4-42A8-4B8C-869C-2FC4DD0BF8E3}" type="pres">
      <dgm:prSet presAssocID="{23784D8E-C977-4886-89A6-F260976787F3}" presName="hierChild3" presStyleCnt="0"/>
      <dgm:spPr/>
    </dgm:pt>
    <dgm:pt modelId="{2B6EB86F-AFF3-4BD6-9157-339D955C9E89}" type="pres">
      <dgm:prSet presAssocID="{8362196E-ABDA-41C6-B065-29302C8E9A0C}" presName="Name19" presStyleLbl="parChTrans1D2" presStyleIdx="1" presStyleCnt="3"/>
      <dgm:spPr/>
      <dgm:t>
        <a:bodyPr/>
        <a:lstStyle/>
        <a:p>
          <a:endParaRPr lang="en-US"/>
        </a:p>
      </dgm:t>
    </dgm:pt>
    <dgm:pt modelId="{002142E1-61F4-40C2-9DFD-9A48BC194ADB}" type="pres">
      <dgm:prSet presAssocID="{F9AEFFE1-474C-4E0B-B3D4-11A6D149FA64}" presName="Name21" presStyleCnt="0"/>
      <dgm:spPr/>
    </dgm:pt>
    <dgm:pt modelId="{A7CE5C78-AC5C-478D-9CFD-5372E4DB84DD}" type="pres">
      <dgm:prSet presAssocID="{F9AEFFE1-474C-4E0B-B3D4-11A6D149FA64}" presName="level2Shape" presStyleLbl="node2" presStyleIdx="1" presStyleCnt="3" custScaleY="54291" custLinFactNeighborY="-23572"/>
      <dgm:spPr/>
      <dgm:t>
        <a:bodyPr/>
        <a:lstStyle/>
        <a:p>
          <a:endParaRPr lang="en-US"/>
        </a:p>
      </dgm:t>
    </dgm:pt>
    <dgm:pt modelId="{8F287E0F-4E97-44A4-A0BD-389BF01AFEDA}" type="pres">
      <dgm:prSet presAssocID="{F9AEFFE1-474C-4E0B-B3D4-11A6D149FA64}" presName="hierChild3" presStyleCnt="0"/>
      <dgm:spPr/>
    </dgm:pt>
    <dgm:pt modelId="{B57C3FB3-9719-4CD3-A100-376EAF23EB8E}" type="pres">
      <dgm:prSet presAssocID="{EF2F478A-DB80-4B20-ACC9-BD56403E2C2A}" presName="Name19" presStyleLbl="parChTrans1D2" presStyleIdx="2" presStyleCnt="3"/>
      <dgm:spPr/>
      <dgm:t>
        <a:bodyPr/>
        <a:lstStyle/>
        <a:p>
          <a:endParaRPr lang="en-US"/>
        </a:p>
      </dgm:t>
    </dgm:pt>
    <dgm:pt modelId="{4ADC4FDB-CA34-4427-AC9A-93DFA854C0EB}" type="pres">
      <dgm:prSet presAssocID="{717A7CBF-6A2B-4EAF-9CEB-07AAEE2707A3}" presName="Name21" presStyleCnt="0"/>
      <dgm:spPr/>
    </dgm:pt>
    <dgm:pt modelId="{9F3CA95A-3082-4AA1-979B-4E8CD766DFB6}" type="pres">
      <dgm:prSet presAssocID="{717A7CBF-6A2B-4EAF-9CEB-07AAEE2707A3}" presName="level2Shape" presStyleLbl="node2" presStyleIdx="2" presStyleCnt="3" custScaleY="54292" custLinFactNeighborY="-23572"/>
      <dgm:spPr/>
      <dgm:t>
        <a:bodyPr/>
        <a:lstStyle/>
        <a:p>
          <a:endParaRPr lang="en-US"/>
        </a:p>
      </dgm:t>
    </dgm:pt>
    <dgm:pt modelId="{B0B9A7D6-9403-4F57-875F-F6432672D518}" type="pres">
      <dgm:prSet presAssocID="{717A7CBF-6A2B-4EAF-9CEB-07AAEE2707A3}" presName="hierChild3" presStyleCnt="0"/>
      <dgm:spPr/>
    </dgm:pt>
    <dgm:pt modelId="{7B825453-58F1-4F20-A2BF-0CF6BCED9979}" type="pres">
      <dgm:prSet presAssocID="{8B63EC7B-AC18-4449-907D-1DEEE2EE46D0}" presName="bgShapesFlow" presStyleCnt="0"/>
      <dgm:spPr/>
    </dgm:pt>
  </dgm:ptLst>
  <dgm:cxnLst>
    <dgm:cxn modelId="{F07890B6-AD69-4C45-8395-147658D944FF}" type="presOf" srcId="{717A7CBF-6A2B-4EAF-9CEB-07AAEE2707A3}" destId="{9F3CA95A-3082-4AA1-979B-4E8CD766DFB6}" srcOrd="0" destOrd="0" presId="urn:microsoft.com/office/officeart/2005/8/layout/hierarchy6"/>
    <dgm:cxn modelId="{E675B037-9278-4333-A5E9-12314D24C237}" type="presOf" srcId="{8B63EC7B-AC18-4449-907D-1DEEE2EE46D0}" destId="{19B1F9F3-FD7E-4AC5-B5C7-E400644C65C7}" srcOrd="0" destOrd="0" presId="urn:microsoft.com/office/officeart/2005/8/layout/hierarchy6"/>
    <dgm:cxn modelId="{69F8B90C-8CF4-40EC-ADBD-5A335B247463}" type="presOf" srcId="{F9AEFFE1-474C-4E0B-B3D4-11A6D149FA64}" destId="{A7CE5C78-AC5C-478D-9CFD-5372E4DB84DD}" srcOrd="0" destOrd="0" presId="urn:microsoft.com/office/officeart/2005/8/layout/hierarchy6"/>
    <dgm:cxn modelId="{A020BF54-6874-4F40-8847-599729E288A1}" srcId="{F4530287-4595-43FF-836F-EA135A0EC11C}" destId="{23784D8E-C977-4886-89A6-F260976787F3}" srcOrd="0" destOrd="0" parTransId="{41AA7707-C56A-44CC-B5D7-C5B4D8B206FA}" sibTransId="{576965FC-727F-4268-9BF5-8FE141868AA5}"/>
    <dgm:cxn modelId="{8FF6779B-0EF4-4B08-837C-D5F195B2E970}" type="presOf" srcId="{F4530287-4595-43FF-836F-EA135A0EC11C}" destId="{EE9CE77F-C20C-43C8-A4CC-F081B0673DD3}" srcOrd="0" destOrd="0" presId="urn:microsoft.com/office/officeart/2005/8/layout/hierarchy6"/>
    <dgm:cxn modelId="{426B085E-2265-44BE-8133-041A15D5B2AF}" srcId="{F4530287-4595-43FF-836F-EA135A0EC11C}" destId="{F9AEFFE1-474C-4E0B-B3D4-11A6D149FA64}" srcOrd="1" destOrd="0" parTransId="{8362196E-ABDA-41C6-B065-29302C8E9A0C}" sibTransId="{4970DAF3-F945-4FCF-B3E3-52F71E6FA338}"/>
    <dgm:cxn modelId="{5F98F265-3DCA-42AD-B3E7-8B601B089150}" type="presOf" srcId="{EF2F478A-DB80-4B20-ACC9-BD56403E2C2A}" destId="{B57C3FB3-9719-4CD3-A100-376EAF23EB8E}" srcOrd="0" destOrd="0" presId="urn:microsoft.com/office/officeart/2005/8/layout/hierarchy6"/>
    <dgm:cxn modelId="{A303E001-7B4B-49A0-A8B6-F41B4E1179C6}" type="presOf" srcId="{23784D8E-C977-4886-89A6-F260976787F3}" destId="{1A132D0B-478E-4A1D-BB36-0450F8911538}" srcOrd="0" destOrd="0" presId="urn:microsoft.com/office/officeart/2005/8/layout/hierarchy6"/>
    <dgm:cxn modelId="{5B81D46B-BD05-4CA1-83AF-B2013FAC435F}" srcId="{F4530287-4595-43FF-836F-EA135A0EC11C}" destId="{717A7CBF-6A2B-4EAF-9CEB-07AAEE2707A3}" srcOrd="2" destOrd="0" parTransId="{EF2F478A-DB80-4B20-ACC9-BD56403E2C2A}" sibTransId="{C5342993-B820-431A-9940-3F644E8807AD}"/>
    <dgm:cxn modelId="{1F99494D-7FD6-4EB4-BE91-2B50D4E793E4}" type="presOf" srcId="{41AA7707-C56A-44CC-B5D7-C5B4D8B206FA}" destId="{3FC131F4-1930-4AE9-96C6-C03D6EE1FDCE}" srcOrd="0" destOrd="0" presId="urn:microsoft.com/office/officeart/2005/8/layout/hierarchy6"/>
    <dgm:cxn modelId="{77E0FC29-2DA0-46F8-860A-A756BCD8D934}" srcId="{8B63EC7B-AC18-4449-907D-1DEEE2EE46D0}" destId="{F4530287-4595-43FF-836F-EA135A0EC11C}" srcOrd="0" destOrd="0" parTransId="{679C910E-70E2-45A2-929D-E207E008D9A4}" sibTransId="{7FE4D4C1-C2A0-4B5E-A494-568131D6FBF9}"/>
    <dgm:cxn modelId="{68DD5D5A-0795-4962-8ED1-84819B7C0916}" type="presOf" srcId="{8362196E-ABDA-41C6-B065-29302C8E9A0C}" destId="{2B6EB86F-AFF3-4BD6-9157-339D955C9E89}" srcOrd="0" destOrd="0" presId="urn:microsoft.com/office/officeart/2005/8/layout/hierarchy6"/>
    <dgm:cxn modelId="{81A80DD6-3AEC-49F8-A2D1-118E848113D5}" type="presParOf" srcId="{19B1F9F3-FD7E-4AC5-B5C7-E400644C65C7}" destId="{8CFBAD35-A4BB-4881-B45F-675EFCF999CC}" srcOrd="0" destOrd="0" presId="urn:microsoft.com/office/officeart/2005/8/layout/hierarchy6"/>
    <dgm:cxn modelId="{8BD08BC4-F471-486E-BC35-EE7748C71D11}" type="presParOf" srcId="{8CFBAD35-A4BB-4881-B45F-675EFCF999CC}" destId="{7E2B8108-40CD-470C-9E35-5221A5D0BC3A}" srcOrd="0" destOrd="0" presId="urn:microsoft.com/office/officeart/2005/8/layout/hierarchy6"/>
    <dgm:cxn modelId="{17C5B098-D17E-4875-94F8-79443483D506}" type="presParOf" srcId="{7E2B8108-40CD-470C-9E35-5221A5D0BC3A}" destId="{279381C2-BB15-463B-94EC-476EE4F02BDA}" srcOrd="0" destOrd="0" presId="urn:microsoft.com/office/officeart/2005/8/layout/hierarchy6"/>
    <dgm:cxn modelId="{8A326C1E-81A6-4928-BBC6-43931067B8DF}" type="presParOf" srcId="{279381C2-BB15-463B-94EC-476EE4F02BDA}" destId="{EE9CE77F-C20C-43C8-A4CC-F081B0673DD3}" srcOrd="0" destOrd="0" presId="urn:microsoft.com/office/officeart/2005/8/layout/hierarchy6"/>
    <dgm:cxn modelId="{C0120CD2-9FC1-4D30-8006-94D3B3855FF2}" type="presParOf" srcId="{279381C2-BB15-463B-94EC-476EE4F02BDA}" destId="{C6CE9E25-8951-4EA2-AEF6-92A0CB37FB97}" srcOrd="1" destOrd="0" presId="urn:microsoft.com/office/officeart/2005/8/layout/hierarchy6"/>
    <dgm:cxn modelId="{D39CAC84-50ED-44F8-AAC1-25B300B91EFD}" type="presParOf" srcId="{C6CE9E25-8951-4EA2-AEF6-92A0CB37FB97}" destId="{3FC131F4-1930-4AE9-96C6-C03D6EE1FDCE}" srcOrd="0" destOrd="0" presId="urn:microsoft.com/office/officeart/2005/8/layout/hierarchy6"/>
    <dgm:cxn modelId="{FD057642-95EF-470B-8EE7-F9120A5ABA3E}" type="presParOf" srcId="{C6CE9E25-8951-4EA2-AEF6-92A0CB37FB97}" destId="{4E48C964-FC6D-4F4D-8E87-F859164CF84E}" srcOrd="1" destOrd="0" presId="urn:microsoft.com/office/officeart/2005/8/layout/hierarchy6"/>
    <dgm:cxn modelId="{AE2B1891-FDA3-43D1-9C9C-C19AEDEEDDBA}" type="presParOf" srcId="{4E48C964-FC6D-4F4D-8E87-F859164CF84E}" destId="{1A132D0B-478E-4A1D-BB36-0450F8911538}" srcOrd="0" destOrd="0" presId="urn:microsoft.com/office/officeart/2005/8/layout/hierarchy6"/>
    <dgm:cxn modelId="{68A09204-2A05-41ED-AA9F-3BF560EC44AA}" type="presParOf" srcId="{4E48C964-FC6D-4F4D-8E87-F859164CF84E}" destId="{952C96A4-42A8-4B8C-869C-2FC4DD0BF8E3}" srcOrd="1" destOrd="0" presId="urn:microsoft.com/office/officeart/2005/8/layout/hierarchy6"/>
    <dgm:cxn modelId="{2E16E818-D68C-4C6A-9C60-5B653E886066}" type="presParOf" srcId="{C6CE9E25-8951-4EA2-AEF6-92A0CB37FB97}" destId="{2B6EB86F-AFF3-4BD6-9157-339D955C9E89}" srcOrd="2" destOrd="0" presId="urn:microsoft.com/office/officeart/2005/8/layout/hierarchy6"/>
    <dgm:cxn modelId="{F1FBF447-4362-4DA9-B716-C7834D7902FF}" type="presParOf" srcId="{C6CE9E25-8951-4EA2-AEF6-92A0CB37FB97}" destId="{002142E1-61F4-40C2-9DFD-9A48BC194ADB}" srcOrd="3" destOrd="0" presId="urn:microsoft.com/office/officeart/2005/8/layout/hierarchy6"/>
    <dgm:cxn modelId="{D580210D-787F-438D-88E0-A1568552F496}" type="presParOf" srcId="{002142E1-61F4-40C2-9DFD-9A48BC194ADB}" destId="{A7CE5C78-AC5C-478D-9CFD-5372E4DB84DD}" srcOrd="0" destOrd="0" presId="urn:microsoft.com/office/officeart/2005/8/layout/hierarchy6"/>
    <dgm:cxn modelId="{C1F95124-5C81-40F7-A9E0-08936ED2EF33}" type="presParOf" srcId="{002142E1-61F4-40C2-9DFD-9A48BC194ADB}" destId="{8F287E0F-4E97-44A4-A0BD-389BF01AFEDA}" srcOrd="1" destOrd="0" presId="urn:microsoft.com/office/officeart/2005/8/layout/hierarchy6"/>
    <dgm:cxn modelId="{D95F8C5B-6A3F-489E-B746-274AEB22C583}" type="presParOf" srcId="{C6CE9E25-8951-4EA2-AEF6-92A0CB37FB97}" destId="{B57C3FB3-9719-4CD3-A100-376EAF23EB8E}" srcOrd="4" destOrd="0" presId="urn:microsoft.com/office/officeart/2005/8/layout/hierarchy6"/>
    <dgm:cxn modelId="{66EE5E27-A809-4DB5-A3E0-2479336A102F}" type="presParOf" srcId="{C6CE9E25-8951-4EA2-AEF6-92A0CB37FB97}" destId="{4ADC4FDB-CA34-4427-AC9A-93DFA854C0EB}" srcOrd="5" destOrd="0" presId="urn:microsoft.com/office/officeart/2005/8/layout/hierarchy6"/>
    <dgm:cxn modelId="{22C05640-D080-405D-A66E-713BB8CBC0F3}" type="presParOf" srcId="{4ADC4FDB-CA34-4427-AC9A-93DFA854C0EB}" destId="{9F3CA95A-3082-4AA1-979B-4E8CD766DFB6}" srcOrd="0" destOrd="0" presId="urn:microsoft.com/office/officeart/2005/8/layout/hierarchy6"/>
    <dgm:cxn modelId="{E3B6C0F8-1630-4174-9C26-04C1891F7FAE}" type="presParOf" srcId="{4ADC4FDB-CA34-4427-AC9A-93DFA854C0EB}" destId="{B0B9A7D6-9403-4F57-875F-F6432672D518}" srcOrd="1" destOrd="0" presId="urn:microsoft.com/office/officeart/2005/8/layout/hierarchy6"/>
    <dgm:cxn modelId="{06716493-9808-43E3-8EF6-501EECDDDB7F}" type="presParOf" srcId="{19B1F9F3-FD7E-4AC5-B5C7-E400644C65C7}" destId="{7B825453-58F1-4F20-A2BF-0CF6BCED997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D3B8E5-2899-48AF-AB81-12A342932D7D}">
      <dsp:nvSpPr>
        <dsp:cNvPr id="0" name=""/>
        <dsp:cNvSpPr/>
      </dsp:nvSpPr>
      <dsp:spPr>
        <a:xfrm>
          <a:off x="-5226551" y="-800521"/>
          <a:ext cx="6223843" cy="6223843"/>
        </a:xfrm>
        <a:prstGeom prst="blockArc">
          <a:avLst>
            <a:gd name="adj1" fmla="val 18900000"/>
            <a:gd name="adj2" fmla="val 2700000"/>
            <a:gd name="adj3" fmla="val 347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79BD21-427B-4B7F-8F44-23B85216F5CD}">
      <dsp:nvSpPr>
        <dsp:cNvPr id="0" name=""/>
        <dsp:cNvSpPr/>
      </dsp:nvSpPr>
      <dsp:spPr>
        <a:xfrm>
          <a:off x="522158" y="355400"/>
          <a:ext cx="8176828" cy="711171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4492" tIns="99060" rIns="99060" bIns="9906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900" kern="1200" dirty="0"/>
        </a:p>
      </dsp:txBody>
      <dsp:txXfrm>
        <a:off x="522158" y="355400"/>
        <a:ext cx="8176828" cy="711171"/>
      </dsp:txXfrm>
    </dsp:sp>
    <dsp:sp modelId="{557807B4-3133-4DEE-914D-B2BD3A8BF615}">
      <dsp:nvSpPr>
        <dsp:cNvPr id="0" name=""/>
        <dsp:cNvSpPr/>
      </dsp:nvSpPr>
      <dsp:spPr>
        <a:xfrm>
          <a:off x="85437" y="244564"/>
          <a:ext cx="888964" cy="8889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B22118-8BD4-4D6D-B8C4-202DA537673E}">
      <dsp:nvSpPr>
        <dsp:cNvPr id="0" name=""/>
        <dsp:cNvSpPr/>
      </dsp:nvSpPr>
      <dsp:spPr>
        <a:xfrm>
          <a:off x="929889" y="1422343"/>
          <a:ext cx="7769098" cy="711171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4492" tIns="99060" rIns="99060" bIns="9906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900" kern="1200"/>
        </a:p>
      </dsp:txBody>
      <dsp:txXfrm>
        <a:off x="929889" y="1422343"/>
        <a:ext cx="7769098" cy="711171"/>
      </dsp:txXfrm>
    </dsp:sp>
    <dsp:sp modelId="{64C8F375-A151-4423-96DC-7A0CA48D31DD}">
      <dsp:nvSpPr>
        <dsp:cNvPr id="0" name=""/>
        <dsp:cNvSpPr/>
      </dsp:nvSpPr>
      <dsp:spPr>
        <a:xfrm>
          <a:off x="485407" y="1333446"/>
          <a:ext cx="888964" cy="8889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96965F-7121-49FF-ACAA-EE07F06A8F53}">
      <dsp:nvSpPr>
        <dsp:cNvPr id="0" name=""/>
        <dsp:cNvSpPr/>
      </dsp:nvSpPr>
      <dsp:spPr>
        <a:xfrm>
          <a:off x="929889" y="2489285"/>
          <a:ext cx="7769098" cy="711171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4492" tIns="99060" rIns="99060" bIns="9906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900" kern="1200" dirty="0"/>
        </a:p>
      </dsp:txBody>
      <dsp:txXfrm>
        <a:off x="929889" y="2489285"/>
        <a:ext cx="7769098" cy="711171"/>
      </dsp:txXfrm>
    </dsp:sp>
    <dsp:sp modelId="{AC1F493E-5A9D-4FB4-8A87-AA7EE3925329}">
      <dsp:nvSpPr>
        <dsp:cNvPr id="0" name=""/>
        <dsp:cNvSpPr/>
      </dsp:nvSpPr>
      <dsp:spPr>
        <a:xfrm>
          <a:off x="485407" y="2400388"/>
          <a:ext cx="888964" cy="8889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543BC6-9D20-49A6-97B6-24353FD2C7F3}">
      <dsp:nvSpPr>
        <dsp:cNvPr id="0" name=""/>
        <dsp:cNvSpPr/>
      </dsp:nvSpPr>
      <dsp:spPr>
        <a:xfrm>
          <a:off x="522158" y="3556227"/>
          <a:ext cx="8176828" cy="711171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4492" tIns="99060" rIns="99060" bIns="9906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900" kern="1200" dirty="0"/>
        </a:p>
      </dsp:txBody>
      <dsp:txXfrm>
        <a:off x="522158" y="3556227"/>
        <a:ext cx="8176828" cy="711171"/>
      </dsp:txXfrm>
    </dsp:sp>
    <dsp:sp modelId="{26CA811C-248C-4ECA-975F-387B410CA46F}">
      <dsp:nvSpPr>
        <dsp:cNvPr id="0" name=""/>
        <dsp:cNvSpPr/>
      </dsp:nvSpPr>
      <dsp:spPr>
        <a:xfrm>
          <a:off x="77676" y="3467331"/>
          <a:ext cx="888964" cy="8889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9CE77F-C20C-43C8-A4CC-F081B0673DD3}">
      <dsp:nvSpPr>
        <dsp:cNvPr id="0" name=""/>
        <dsp:cNvSpPr/>
      </dsp:nvSpPr>
      <dsp:spPr>
        <a:xfrm>
          <a:off x="2362197" y="152403"/>
          <a:ext cx="3352804" cy="10699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>
              <a:solidFill>
                <a:schemeClr val="tx1"/>
              </a:solidFill>
            </a:rPr>
            <a:t>Đại</a:t>
          </a:r>
          <a:r>
            <a:rPr lang="en-US" sz="1900" kern="1200" dirty="0" smtClean="0">
              <a:solidFill>
                <a:schemeClr val="tx1"/>
              </a:solidFill>
            </a:rPr>
            <a:t> </a:t>
          </a:r>
          <a:r>
            <a:rPr lang="en-US" sz="1900" kern="1200" dirty="0" err="1" smtClean="0">
              <a:solidFill>
                <a:schemeClr val="tx1"/>
              </a:solidFill>
            </a:rPr>
            <a:t>lượng</a:t>
          </a:r>
          <a:r>
            <a:rPr lang="en-US" sz="1900" kern="1200" dirty="0" smtClean="0">
              <a:solidFill>
                <a:schemeClr val="tx1"/>
              </a:solidFill>
            </a:rPr>
            <a:t> 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>
              <a:solidFill>
                <a:schemeClr val="tx1"/>
              </a:solidFill>
            </a:rPr>
            <a:t>thống</a:t>
          </a:r>
          <a:r>
            <a:rPr lang="en-US" sz="1900" kern="1200" dirty="0" smtClean="0">
              <a:solidFill>
                <a:schemeClr val="tx1"/>
              </a:solidFill>
            </a:rPr>
            <a:t> </a:t>
          </a:r>
          <a:r>
            <a:rPr lang="en-US" sz="1900" kern="1200" dirty="0" err="1" smtClean="0">
              <a:solidFill>
                <a:schemeClr val="tx1"/>
              </a:solidFill>
            </a:rPr>
            <a:t>kê</a:t>
          </a:r>
          <a:r>
            <a:rPr lang="en-US" sz="1900" kern="1200" dirty="0" smtClean="0">
              <a:solidFill>
                <a:schemeClr val="tx1"/>
              </a:solidFill>
            </a:rPr>
            <a:t> </a:t>
          </a:r>
          <a:r>
            <a:rPr lang="en-US" sz="1900" kern="1200" dirty="0" err="1" smtClean="0">
              <a:solidFill>
                <a:schemeClr val="tx1"/>
              </a:solidFill>
            </a:rPr>
            <a:t>mô</a:t>
          </a:r>
          <a:r>
            <a:rPr lang="en-US" sz="1900" kern="1200" dirty="0" smtClean="0">
              <a:solidFill>
                <a:schemeClr val="tx1"/>
              </a:solidFill>
            </a:rPr>
            <a:t> </a:t>
          </a:r>
          <a:r>
            <a:rPr lang="en-US" sz="1900" kern="1200" dirty="0" err="1" smtClean="0">
              <a:solidFill>
                <a:schemeClr val="tx1"/>
              </a:solidFill>
            </a:rPr>
            <a:t>tả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2393533" y="183739"/>
        <a:ext cx="3290132" cy="1007228"/>
      </dsp:txXfrm>
    </dsp:sp>
    <dsp:sp modelId="{3FC131F4-1930-4AE9-96C6-C03D6EE1FDCE}">
      <dsp:nvSpPr>
        <dsp:cNvPr id="0" name=""/>
        <dsp:cNvSpPr/>
      </dsp:nvSpPr>
      <dsp:spPr>
        <a:xfrm>
          <a:off x="1126390" y="1222304"/>
          <a:ext cx="2912209" cy="530290"/>
        </a:xfrm>
        <a:custGeom>
          <a:avLst/>
          <a:gdLst/>
          <a:ahLst/>
          <a:cxnLst/>
          <a:rect l="0" t="0" r="0" b="0"/>
          <a:pathLst>
            <a:path>
              <a:moveTo>
                <a:pt x="2912209" y="0"/>
              </a:moveTo>
              <a:lnTo>
                <a:pt x="2912209" y="265145"/>
              </a:lnTo>
              <a:lnTo>
                <a:pt x="0" y="265145"/>
              </a:lnTo>
              <a:lnTo>
                <a:pt x="0" y="5302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132D0B-478E-4A1D-BB36-0450F8911538}">
      <dsp:nvSpPr>
        <dsp:cNvPr id="0" name=""/>
        <dsp:cNvSpPr/>
      </dsp:nvSpPr>
      <dsp:spPr>
        <a:xfrm>
          <a:off x="6310" y="1752595"/>
          <a:ext cx="2240160" cy="8108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>
              <a:solidFill>
                <a:schemeClr val="tx1"/>
              </a:solidFill>
            </a:rPr>
            <a:t>Số</a:t>
          </a:r>
          <a:r>
            <a:rPr lang="en-US" sz="1900" kern="1200" dirty="0" smtClean="0">
              <a:solidFill>
                <a:schemeClr val="tx1"/>
              </a:solidFill>
            </a:rPr>
            <a:t> </a:t>
          </a:r>
          <a:r>
            <a:rPr lang="en-US" sz="1900" kern="1200" dirty="0" err="1" smtClean="0">
              <a:solidFill>
                <a:schemeClr val="tx1"/>
              </a:solidFill>
            </a:rPr>
            <a:t>đo</a:t>
          </a:r>
          <a:r>
            <a:rPr lang="en-US" sz="1900" kern="1200" dirty="0" smtClean="0">
              <a:solidFill>
                <a:schemeClr val="tx1"/>
              </a:solidFill>
            </a:rPr>
            <a:t> 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>
              <a:solidFill>
                <a:schemeClr val="tx1"/>
              </a:solidFill>
            </a:rPr>
            <a:t>hướng</a:t>
          </a:r>
          <a:r>
            <a:rPr lang="en-US" sz="1900" kern="1200" dirty="0" smtClean="0">
              <a:solidFill>
                <a:schemeClr val="tx1"/>
              </a:solidFill>
            </a:rPr>
            <a:t> </a:t>
          </a:r>
          <a:r>
            <a:rPr lang="en-US" sz="1900" kern="1200" dirty="0" err="1" smtClean="0">
              <a:solidFill>
                <a:schemeClr val="tx1"/>
              </a:solidFill>
            </a:rPr>
            <a:t>tâm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30058" y="1776343"/>
        <a:ext cx="2192664" cy="763322"/>
      </dsp:txXfrm>
    </dsp:sp>
    <dsp:sp modelId="{2B6EB86F-AFF3-4BD6-9157-339D955C9E89}">
      <dsp:nvSpPr>
        <dsp:cNvPr id="0" name=""/>
        <dsp:cNvSpPr/>
      </dsp:nvSpPr>
      <dsp:spPr>
        <a:xfrm>
          <a:off x="3992880" y="1222304"/>
          <a:ext cx="91440" cy="5302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302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CE5C78-AC5C-478D-9CFD-5372E4DB84DD}">
      <dsp:nvSpPr>
        <dsp:cNvPr id="0" name=""/>
        <dsp:cNvSpPr/>
      </dsp:nvSpPr>
      <dsp:spPr>
        <a:xfrm>
          <a:off x="2918519" y="1752595"/>
          <a:ext cx="2240160" cy="8108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>
              <a:solidFill>
                <a:schemeClr val="tx1"/>
              </a:solidFill>
            </a:rPr>
            <a:t>Số</a:t>
          </a:r>
          <a:r>
            <a:rPr lang="en-US" sz="1900" kern="1200" dirty="0" smtClean="0">
              <a:solidFill>
                <a:schemeClr val="tx1"/>
              </a:solidFill>
            </a:rPr>
            <a:t> </a:t>
          </a:r>
          <a:r>
            <a:rPr lang="en-US" sz="1900" kern="1200" dirty="0" err="1" smtClean="0">
              <a:solidFill>
                <a:schemeClr val="tx1"/>
              </a:solidFill>
            </a:rPr>
            <a:t>đo</a:t>
          </a:r>
          <a:r>
            <a:rPr lang="en-US" sz="1900" kern="1200" dirty="0" smtClean="0">
              <a:solidFill>
                <a:schemeClr val="tx1"/>
              </a:solidFill>
            </a:rPr>
            <a:t> 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>
              <a:solidFill>
                <a:schemeClr val="tx1"/>
              </a:solidFill>
            </a:rPr>
            <a:t>độ</a:t>
          </a:r>
          <a:r>
            <a:rPr lang="en-US" sz="1900" kern="1200" dirty="0" smtClean="0">
              <a:solidFill>
                <a:schemeClr val="tx1"/>
              </a:solidFill>
            </a:rPr>
            <a:t> </a:t>
          </a:r>
          <a:r>
            <a:rPr lang="en-US" sz="1900" kern="1200" dirty="0" err="1" smtClean="0">
              <a:solidFill>
                <a:schemeClr val="tx1"/>
              </a:solidFill>
            </a:rPr>
            <a:t>phân</a:t>
          </a:r>
          <a:r>
            <a:rPr lang="en-US" sz="1900" kern="1200" dirty="0" smtClean="0">
              <a:solidFill>
                <a:schemeClr val="tx1"/>
              </a:solidFill>
            </a:rPr>
            <a:t> </a:t>
          </a:r>
          <a:r>
            <a:rPr lang="en-US" sz="1900" kern="1200" dirty="0" err="1" smtClean="0">
              <a:solidFill>
                <a:schemeClr val="tx1"/>
              </a:solidFill>
            </a:rPr>
            <a:t>bố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2942267" y="1776343"/>
        <a:ext cx="2192664" cy="763307"/>
      </dsp:txXfrm>
    </dsp:sp>
    <dsp:sp modelId="{B57C3FB3-9719-4CD3-A100-376EAF23EB8E}">
      <dsp:nvSpPr>
        <dsp:cNvPr id="0" name=""/>
        <dsp:cNvSpPr/>
      </dsp:nvSpPr>
      <dsp:spPr>
        <a:xfrm>
          <a:off x="4038600" y="1222304"/>
          <a:ext cx="2912209" cy="5302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145"/>
              </a:lnTo>
              <a:lnTo>
                <a:pt x="2912209" y="265145"/>
              </a:lnTo>
              <a:lnTo>
                <a:pt x="2912209" y="5302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3CA95A-3082-4AA1-979B-4E8CD766DFB6}">
      <dsp:nvSpPr>
        <dsp:cNvPr id="0" name=""/>
        <dsp:cNvSpPr/>
      </dsp:nvSpPr>
      <dsp:spPr>
        <a:xfrm>
          <a:off x="5830728" y="1752595"/>
          <a:ext cx="2240160" cy="8108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>
              <a:solidFill>
                <a:schemeClr val="tx1"/>
              </a:solidFill>
            </a:rPr>
            <a:t>Số</a:t>
          </a:r>
          <a:r>
            <a:rPr lang="en-US" sz="1900" kern="1200" dirty="0" smtClean="0">
              <a:solidFill>
                <a:schemeClr val="tx1"/>
              </a:solidFill>
            </a:rPr>
            <a:t> </a:t>
          </a:r>
          <a:r>
            <a:rPr lang="en-US" sz="1900" kern="1200" dirty="0" err="1" smtClean="0">
              <a:solidFill>
                <a:schemeClr val="tx1"/>
              </a:solidFill>
            </a:rPr>
            <a:t>đo</a:t>
          </a:r>
          <a:r>
            <a:rPr lang="en-US" sz="1900" kern="1200" dirty="0" smtClean="0">
              <a:solidFill>
                <a:schemeClr val="tx1"/>
              </a:solidFill>
            </a:rPr>
            <a:t> 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>
              <a:solidFill>
                <a:schemeClr val="tx1"/>
              </a:solidFill>
            </a:rPr>
            <a:t>độ</a:t>
          </a:r>
          <a:r>
            <a:rPr lang="en-US" sz="1900" kern="1200" dirty="0" smtClean="0">
              <a:solidFill>
                <a:schemeClr val="tx1"/>
              </a:solidFill>
            </a:rPr>
            <a:t> </a:t>
          </a:r>
          <a:r>
            <a:rPr lang="en-US" sz="1900" kern="1200" dirty="0" err="1" smtClean="0">
              <a:solidFill>
                <a:schemeClr val="tx1"/>
              </a:solidFill>
            </a:rPr>
            <a:t>phân</a:t>
          </a:r>
          <a:r>
            <a:rPr lang="en-US" sz="1900" kern="1200" dirty="0" smtClean="0">
              <a:solidFill>
                <a:schemeClr val="tx1"/>
              </a:solidFill>
            </a:rPr>
            <a:t> </a:t>
          </a:r>
          <a:r>
            <a:rPr lang="en-US" sz="1900" kern="1200" dirty="0" err="1" smtClean="0">
              <a:solidFill>
                <a:schemeClr val="tx1"/>
              </a:solidFill>
            </a:rPr>
            <a:t>tán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5854476" y="1776343"/>
        <a:ext cx="2192664" cy="7633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4" Type="http://schemas.openxmlformats.org/officeDocument/2006/relationships/image" Target="../media/image12.wmf"/><Relationship Id="rId5" Type="http://schemas.openxmlformats.org/officeDocument/2006/relationships/image" Target="../media/image13.wmf"/><Relationship Id="rId1" Type="http://schemas.openxmlformats.org/officeDocument/2006/relationships/image" Target="../media/image9.wmf"/><Relationship Id="rId2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4" Type="http://schemas.openxmlformats.org/officeDocument/2006/relationships/image" Target="../media/image55.wmf"/><Relationship Id="rId5" Type="http://schemas.openxmlformats.org/officeDocument/2006/relationships/image" Target="../media/image56.wmf"/><Relationship Id="rId6" Type="http://schemas.openxmlformats.org/officeDocument/2006/relationships/image" Target="../media/image57.wmf"/><Relationship Id="rId7" Type="http://schemas.openxmlformats.org/officeDocument/2006/relationships/image" Target="../media/image58.wmf"/><Relationship Id="rId8" Type="http://schemas.openxmlformats.org/officeDocument/2006/relationships/image" Target="../media/image59.wmf"/><Relationship Id="rId1" Type="http://schemas.openxmlformats.org/officeDocument/2006/relationships/image" Target="../media/image52.wmf"/><Relationship Id="rId2" Type="http://schemas.openxmlformats.org/officeDocument/2006/relationships/image" Target="../media/image5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Relationship Id="rId2" Type="http://schemas.openxmlformats.org/officeDocument/2006/relationships/image" Target="../media/image3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Relationship Id="rId2" Type="http://schemas.openxmlformats.org/officeDocument/2006/relationships/image" Target="../media/image3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4" Type="http://schemas.openxmlformats.org/officeDocument/2006/relationships/image" Target="../media/image46.wmf"/><Relationship Id="rId1" Type="http://schemas.openxmlformats.org/officeDocument/2006/relationships/image" Target="../media/image43.wmf"/><Relationship Id="rId2" Type="http://schemas.openxmlformats.org/officeDocument/2006/relationships/image" Target="../media/image4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76200" y="8824913"/>
            <a:ext cx="6705600" cy="273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>
            <a:off x="828675" y="8763000"/>
            <a:ext cx="56229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71438" y="8818563"/>
            <a:ext cx="6715125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tabLst>
                <a:tab pos="285750" algn="l"/>
                <a:tab pos="6457950" algn="r"/>
              </a:tabLst>
              <a:defRPr/>
            </a:pPr>
            <a:r>
              <a:rPr lang="en-US" sz="1000" dirty="0">
                <a:latin typeface="Arial" pitchFamily="34" charset="0"/>
                <a:cs typeface="+mn-cs"/>
              </a:rPr>
              <a:t>Basic Business Statistics:, 10/e	© 2006 Prentice Hall, Inc.</a:t>
            </a: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71438" y="55563"/>
            <a:ext cx="6715125" cy="273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tabLst>
                <a:tab pos="285750" algn="l"/>
                <a:tab pos="3257550" algn="ctr"/>
                <a:tab pos="6457950" algn="r"/>
              </a:tabLst>
              <a:defRPr/>
            </a:pPr>
            <a:r>
              <a:rPr lang="en-US" sz="1200">
                <a:latin typeface="Arial" pitchFamily="34" charset="0"/>
                <a:cs typeface="+mn-cs"/>
              </a:rPr>
              <a:t>	Chapter 1		 1-</a:t>
            </a:r>
            <a:fld id="{25006161-E7C1-41BA-9A94-9564703FC8F3}" type="slidenum">
              <a:rPr lang="en-US" sz="1200">
                <a:latin typeface="Arial" pitchFamily="34" charset="0"/>
                <a:cs typeface="+mn-cs"/>
              </a:rPr>
              <a:pPr eaLnBrk="0" hangingPunct="0">
                <a:tabLst>
                  <a:tab pos="285750" algn="l"/>
                  <a:tab pos="3257550" algn="ctr"/>
                  <a:tab pos="6457950" algn="r"/>
                </a:tabLst>
                <a:defRPr/>
              </a:pPr>
              <a:t>‹#›</a:t>
            </a:fld>
            <a:endParaRPr lang="en-US" sz="1200">
              <a:latin typeface="Arial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01038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581400"/>
            <a:ext cx="5029200" cy="487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71600" y="533400"/>
            <a:ext cx="4191000" cy="2971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1120775" y="3581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1120775" y="3886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>
            <a:off x="1120775" y="41910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5" name="Line 7"/>
          <p:cNvSpPr>
            <a:spLocks noChangeShapeType="1"/>
          </p:cNvSpPr>
          <p:nvPr/>
        </p:nvSpPr>
        <p:spPr bwMode="auto">
          <a:xfrm>
            <a:off x="1120775" y="44958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1120775" y="48006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7" name="Line 9"/>
          <p:cNvSpPr>
            <a:spLocks noChangeShapeType="1"/>
          </p:cNvSpPr>
          <p:nvPr/>
        </p:nvSpPr>
        <p:spPr bwMode="auto">
          <a:xfrm>
            <a:off x="1120775" y="5105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8" name="Line 10"/>
          <p:cNvSpPr>
            <a:spLocks noChangeShapeType="1"/>
          </p:cNvSpPr>
          <p:nvPr/>
        </p:nvSpPr>
        <p:spPr bwMode="auto">
          <a:xfrm>
            <a:off x="1120775" y="5105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9" name="Line 11"/>
          <p:cNvSpPr>
            <a:spLocks noChangeShapeType="1"/>
          </p:cNvSpPr>
          <p:nvPr/>
        </p:nvSpPr>
        <p:spPr bwMode="auto">
          <a:xfrm>
            <a:off x="1120775" y="5410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>
            <a:off x="1120775" y="57150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1" name="Line 13"/>
          <p:cNvSpPr>
            <a:spLocks noChangeShapeType="1"/>
          </p:cNvSpPr>
          <p:nvPr/>
        </p:nvSpPr>
        <p:spPr bwMode="auto">
          <a:xfrm>
            <a:off x="1120775" y="60198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2" name="Line 14"/>
          <p:cNvSpPr>
            <a:spLocks noChangeShapeType="1"/>
          </p:cNvSpPr>
          <p:nvPr/>
        </p:nvSpPr>
        <p:spPr bwMode="auto">
          <a:xfrm>
            <a:off x="1120775" y="63246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3" name="Line 15"/>
          <p:cNvSpPr>
            <a:spLocks noChangeShapeType="1"/>
          </p:cNvSpPr>
          <p:nvPr/>
        </p:nvSpPr>
        <p:spPr bwMode="auto">
          <a:xfrm>
            <a:off x="1120775" y="6629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4" name="Line 16"/>
          <p:cNvSpPr>
            <a:spLocks noChangeShapeType="1"/>
          </p:cNvSpPr>
          <p:nvPr/>
        </p:nvSpPr>
        <p:spPr bwMode="auto">
          <a:xfrm>
            <a:off x="1120775" y="6934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5" name="Line 17"/>
          <p:cNvSpPr>
            <a:spLocks noChangeShapeType="1"/>
          </p:cNvSpPr>
          <p:nvPr/>
        </p:nvSpPr>
        <p:spPr bwMode="auto">
          <a:xfrm>
            <a:off x="1120775" y="72390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6" name="Line 18"/>
          <p:cNvSpPr>
            <a:spLocks noChangeShapeType="1"/>
          </p:cNvSpPr>
          <p:nvPr/>
        </p:nvSpPr>
        <p:spPr bwMode="auto">
          <a:xfrm>
            <a:off x="1120775" y="75438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7" name="Line 19"/>
          <p:cNvSpPr>
            <a:spLocks noChangeShapeType="1"/>
          </p:cNvSpPr>
          <p:nvPr/>
        </p:nvSpPr>
        <p:spPr bwMode="auto">
          <a:xfrm>
            <a:off x="1120775" y="78486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8" name="Line 20"/>
          <p:cNvSpPr>
            <a:spLocks noChangeShapeType="1"/>
          </p:cNvSpPr>
          <p:nvPr/>
        </p:nvSpPr>
        <p:spPr bwMode="auto">
          <a:xfrm>
            <a:off x="1120775" y="8153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9" name="Line 21"/>
          <p:cNvSpPr>
            <a:spLocks noChangeShapeType="1"/>
          </p:cNvSpPr>
          <p:nvPr/>
        </p:nvSpPr>
        <p:spPr bwMode="auto">
          <a:xfrm>
            <a:off x="1120775" y="8458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72" name="Line 24"/>
          <p:cNvSpPr>
            <a:spLocks noChangeShapeType="1"/>
          </p:cNvSpPr>
          <p:nvPr/>
        </p:nvSpPr>
        <p:spPr bwMode="auto">
          <a:xfrm>
            <a:off x="523875" y="8763000"/>
            <a:ext cx="58515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73" name="Rectangle 25"/>
          <p:cNvSpPr>
            <a:spLocks noChangeArrowheads="1"/>
          </p:cNvSpPr>
          <p:nvPr/>
        </p:nvSpPr>
        <p:spPr bwMode="auto">
          <a:xfrm>
            <a:off x="77788" y="61913"/>
            <a:ext cx="6702425" cy="273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tabLst>
                <a:tab pos="285750" algn="l"/>
                <a:tab pos="3257550" algn="ctr"/>
                <a:tab pos="6457950" algn="r"/>
              </a:tabLst>
              <a:defRPr/>
            </a:pPr>
            <a:r>
              <a:rPr lang="en-US" sz="1200">
                <a:latin typeface="Arial" pitchFamily="34" charset="0"/>
                <a:cs typeface="+mn-cs"/>
              </a:rPr>
              <a:t>	Chapter 1		1-</a:t>
            </a:r>
            <a:fld id="{DE37599C-A8EF-4244-9776-77220BBAA149}" type="slidenum">
              <a:rPr lang="en-US" sz="1200">
                <a:latin typeface="Arial" pitchFamily="34" charset="0"/>
                <a:cs typeface="+mn-cs"/>
              </a:rPr>
              <a:pPr eaLnBrk="0" hangingPunct="0">
                <a:tabLst>
                  <a:tab pos="285750" algn="l"/>
                  <a:tab pos="3257550" algn="ctr"/>
                  <a:tab pos="6457950" algn="r"/>
                </a:tabLst>
                <a:defRPr/>
              </a:pPr>
              <a:t>‹#›</a:t>
            </a:fld>
            <a:endParaRPr lang="en-US" sz="1200">
              <a:latin typeface="Arial" pitchFamily="34" charset="0"/>
              <a:cs typeface="+mn-cs"/>
            </a:endParaRPr>
          </a:p>
        </p:txBody>
      </p:sp>
      <p:sp>
        <p:nvSpPr>
          <p:cNvPr id="2074" name="Rectangle 26"/>
          <p:cNvSpPr>
            <a:spLocks noChangeArrowheads="1"/>
          </p:cNvSpPr>
          <p:nvPr/>
        </p:nvSpPr>
        <p:spPr bwMode="auto">
          <a:xfrm>
            <a:off x="71438" y="8818563"/>
            <a:ext cx="6715125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tabLst>
                <a:tab pos="285750" algn="l"/>
                <a:tab pos="6457950" algn="r"/>
              </a:tabLst>
              <a:defRPr/>
            </a:pPr>
            <a:r>
              <a:rPr lang="en-US" sz="1000" dirty="0">
                <a:latin typeface="Arial" pitchFamily="34" charset="0"/>
                <a:cs typeface="+mn-cs"/>
              </a:rPr>
              <a:t>Basic Business Statistics:, 10/e	© 2006 Prentice Hall, Inc.</a:t>
            </a:r>
          </a:p>
        </p:txBody>
      </p:sp>
    </p:spTree>
    <p:extLst>
      <p:ext uri="{BB962C8B-B14F-4D97-AF65-F5344CB8AC3E}">
        <p14:creationId xmlns:p14="http://schemas.microsoft.com/office/powerpoint/2010/main" val="1691009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85900" y="533400"/>
            <a:ext cx="3962400" cy="2971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2EC7AC2C-094C-476B-B1D6-E3FB0E1733E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411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85900" y="533400"/>
            <a:ext cx="3962400" cy="2971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i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B354AE8-1BD8-43F8-A125-29D81020644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48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85900" y="533400"/>
            <a:ext cx="3962400" cy="2971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i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B354AE8-1BD8-43F8-A125-29D81020644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369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85900" y="533400"/>
            <a:ext cx="3962400" cy="2971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B354AE8-1BD8-43F8-A125-29D81020644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118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85900" y="533400"/>
            <a:ext cx="3962400" cy="2971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B354AE8-1BD8-43F8-A125-29D81020644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1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85900" y="533400"/>
            <a:ext cx="3962400" cy="2971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B354AE8-1BD8-43F8-A125-29D81020644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536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85900" y="533400"/>
            <a:ext cx="3962400" cy="2971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B354AE8-1BD8-43F8-A125-29D81020644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846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85900" y="533400"/>
            <a:ext cx="3962400" cy="2971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B354AE8-1BD8-43F8-A125-29D81020644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365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85900" y="533400"/>
            <a:ext cx="3962400" cy="2971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B354AE8-1BD8-43F8-A125-29D81020644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875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85900" y="533400"/>
            <a:ext cx="3962400" cy="2971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B354AE8-1BD8-43F8-A125-29D810206449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78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85900" y="533400"/>
            <a:ext cx="3962400" cy="2971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B354AE8-1BD8-43F8-A125-29D8102064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17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85900" y="533400"/>
            <a:ext cx="3962400" cy="2971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B354AE8-1BD8-43F8-A125-29D8102064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34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85900" y="533400"/>
            <a:ext cx="3962400" cy="2971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B354AE8-1BD8-43F8-A125-29D8102064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42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85900" y="533400"/>
            <a:ext cx="3962400" cy="2971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B354AE8-1BD8-43F8-A125-29D8102064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47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85900" y="533400"/>
            <a:ext cx="3962400" cy="2971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B354AE8-1BD8-43F8-A125-29D8102064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49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85900" y="533400"/>
            <a:ext cx="3962400" cy="2971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B354AE8-1BD8-43F8-A125-29D8102064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24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85900" y="533400"/>
            <a:ext cx="3962400" cy="2971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B354AE8-1BD8-43F8-A125-29D8102064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3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85900" y="533400"/>
            <a:ext cx="3962400" cy="2971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B354AE8-1BD8-43F8-A125-29D81020644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84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64"/>
          <p:cNvGrpSpPr>
            <a:grpSpLocks/>
          </p:cNvGrpSpPr>
          <p:nvPr userDrawn="1"/>
        </p:nvGrpSpPr>
        <p:grpSpPr bwMode="auto">
          <a:xfrm>
            <a:off x="134938" y="2438400"/>
            <a:ext cx="9009062" cy="1181100"/>
            <a:chOff x="0" y="1536"/>
            <a:chExt cx="5675" cy="744"/>
          </a:xfrm>
        </p:grpSpPr>
        <p:grpSp>
          <p:nvGrpSpPr>
            <p:cNvPr id="5" name="Group 1065"/>
            <p:cNvGrpSpPr>
              <a:grpSpLocks/>
            </p:cNvGrpSpPr>
            <p:nvPr userDrawn="1"/>
          </p:nvGrpSpPr>
          <p:grpSpPr bwMode="auto">
            <a:xfrm>
              <a:off x="185" y="1604"/>
              <a:ext cx="449" cy="297"/>
              <a:chOff x="720" y="336"/>
              <a:chExt cx="624" cy="432"/>
            </a:xfrm>
          </p:grpSpPr>
          <p:sp>
            <p:nvSpPr>
              <p:cNvPr id="12" name="Rectangle 1066"/>
              <p:cNvSpPr>
                <a:spLocks noChangeArrowheads="1"/>
              </p:cNvSpPr>
              <p:nvPr userDrawn="1"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13" name="Rectangle 1067"/>
              <p:cNvSpPr>
                <a:spLocks noChangeArrowheads="1"/>
              </p:cNvSpPr>
              <p:nvPr userDrawn="1"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latin typeface="Arial" pitchFamily="34" charset="0"/>
                  <a:cs typeface="+mn-cs"/>
                </a:endParaRPr>
              </a:p>
            </p:txBody>
          </p:sp>
        </p:grpSp>
        <p:sp>
          <p:nvSpPr>
            <p:cNvPr id="6" name="Rectangle 1068"/>
            <p:cNvSpPr>
              <a:spLocks noChangeArrowheads="1"/>
            </p:cNvSpPr>
            <p:nvPr userDrawn="1"/>
          </p:nvSpPr>
          <p:spPr bwMode="auto">
            <a:xfrm>
              <a:off x="432" y="1868"/>
              <a:ext cx="294" cy="298"/>
            </a:xfrm>
            <a:prstGeom prst="rect">
              <a:avLst/>
            </a:prstGeom>
            <a:gradFill rotWithShape="1">
              <a:gsLst>
                <a:gs pos="0">
                  <a:srgbClr val="339966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7" name="Rectangle 1069"/>
            <p:cNvSpPr>
              <a:spLocks noChangeArrowheads="1"/>
            </p:cNvSpPr>
            <p:nvPr userDrawn="1"/>
          </p:nvSpPr>
          <p:spPr bwMode="auto">
            <a:xfrm>
              <a:off x="245" y="1868"/>
              <a:ext cx="187" cy="298"/>
            </a:xfrm>
            <a:prstGeom prst="rect">
              <a:avLst/>
            </a:prstGeom>
            <a:solidFill>
              <a:srgbClr val="3399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8" name="Rectangle 1070"/>
            <p:cNvSpPr>
              <a:spLocks noChangeArrowheads="1"/>
            </p:cNvSpPr>
            <p:nvPr userDrawn="1"/>
          </p:nvSpPr>
          <p:spPr bwMode="auto">
            <a:xfrm>
              <a:off x="144" y="2016"/>
              <a:ext cx="353" cy="264"/>
            </a:xfrm>
            <a:prstGeom prst="rect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CC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9" name="Rectangle 1071"/>
            <p:cNvSpPr>
              <a:spLocks noChangeArrowheads="1"/>
            </p:cNvSpPr>
            <p:nvPr userDrawn="1"/>
          </p:nvSpPr>
          <p:spPr bwMode="auto">
            <a:xfrm>
              <a:off x="0" y="1823"/>
              <a:ext cx="353" cy="264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0000FF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" name="Rectangle 1072"/>
            <p:cNvSpPr>
              <a:spLocks noChangeArrowheads="1"/>
            </p:cNvSpPr>
            <p:nvPr userDrawn="1"/>
          </p:nvSpPr>
          <p:spPr bwMode="auto">
            <a:xfrm>
              <a:off x="400" y="1536"/>
              <a:ext cx="20" cy="66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1" name="Rectangle 1073"/>
            <p:cNvSpPr>
              <a:spLocks noChangeArrowheads="1"/>
            </p:cNvSpPr>
            <p:nvPr userDrawn="1"/>
          </p:nvSpPr>
          <p:spPr bwMode="auto">
            <a:xfrm flipV="1">
              <a:off x="199" y="2052"/>
              <a:ext cx="5476" cy="3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</p:grpSp>
      <p:sp>
        <p:nvSpPr>
          <p:cNvPr id="93196" name="Rectangle 1036"/>
          <p:cNvSpPr>
            <a:spLocks noGrp="1" noChangeArrowheads="1"/>
          </p:cNvSpPr>
          <p:nvPr>
            <p:ph type="ctrTitle"/>
          </p:nvPr>
        </p:nvSpPr>
        <p:spPr>
          <a:xfrm>
            <a:off x="990600" y="1833563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3197" name="Rectangle 103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1438"/>
            <a:ext cx="6400800" cy="17621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07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 1-</a:t>
            </a:r>
            <a:fld id="{713625CD-EF2A-41FE-8FBE-795D3232A3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Footer Placeholder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©2013 Pearson Education, Inc. publishing as Prentice Hall 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 1-</a:t>
            </a:r>
            <a:fld id="{33040FC4-9F06-499F-84D0-9163B2876F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©2013 Pearson Education, Inc. publishing as Prentice Hall 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28600"/>
            <a:ext cx="2019300" cy="6132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905500" cy="6132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 1-</a:t>
            </a:r>
            <a:fld id="{033B4EA2-684E-4446-A82B-1D077104E7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©2013 Pearson Education, Inc. publishing as Prentice Hall 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28600"/>
            <a:ext cx="7383462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828800"/>
            <a:ext cx="8077200" cy="453231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 1-</a:t>
            </a:r>
            <a:fld id="{B50B3974-EDCA-482F-A95B-03DCB5CEB8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©2013 Pearson Education, Inc. publishing as Prentice Hall 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28600"/>
            <a:ext cx="7383462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828800"/>
            <a:ext cx="3962400" cy="4532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828800"/>
            <a:ext cx="3962400" cy="4532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 1-</a:t>
            </a:r>
            <a:fld id="{583A79CB-8955-4597-AFD8-1489DB7F0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©2013 Pearson Education, Inc. publishing as Prentice Hall 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BA4A1-3200-4A44-B6CE-6C0E460987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32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305800" cy="762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286D2AC-B0F5-41AD-8620-E048191860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66540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fld id="{67B62B8D-91A0-4A24-871D-2CE53B8580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93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 1-</a:t>
            </a:r>
            <a:fld id="{2CB3198D-C55E-46E6-8960-576AED3871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©2013 Pearson Education, Inc. publishing as Prentice Hall 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 1-</a:t>
            </a:r>
            <a:fld id="{3A5AFF03-CB7E-4540-A95D-F3D46D2FA1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©2013 Pearson Education, Inc. publishing as Prentice Hall 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8800"/>
            <a:ext cx="3962400" cy="4532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828800"/>
            <a:ext cx="3962400" cy="4532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 1-</a:t>
            </a:r>
            <a:fld id="{AC5C1BC3-E588-48DF-8190-F88F06B579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©2013 Pearson Education, Inc. publishing as Prentice Hall 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 1-</a:t>
            </a:r>
            <a:fld id="{268C2F8D-7C82-483C-85EF-21973E799A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©2013 Pearson Education, Inc. publishing as Prentice Hall 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 1-</a:t>
            </a:r>
            <a:fld id="{A26DE1FC-4FE4-4069-8429-1C32AA1F35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Footer Placeholder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©2013 Pearson Education, Inc. publishing as Prentice Hall 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 1-</a:t>
            </a:r>
            <a:fld id="{40C569E1-E610-4DC0-B504-4B1C515791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Footer Placeholder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©2013 Pearson Education, Inc. publishing as Prentice Hall 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 1-</a:t>
            </a:r>
            <a:fld id="{9F13497E-BB0C-489B-9863-1A1EA60CEB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©2013 Pearson Education, Inc. publishing as Prentice Hall 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 1-</a:t>
            </a:r>
            <a:fld id="{33163078-5BE5-46C7-A658-1F7ED78F5F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©2013 Pearson Education, Inc. publishing as Prentice Hall 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28600"/>
            <a:ext cx="7383462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5342" tIns="42672" rIns="85342" bIns="42672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2531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828800"/>
            <a:ext cx="8077200" cy="453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5342" tIns="42672" rIns="85342" bIns="426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17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53415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342" tIns="42672" rIns="85342" bIns="42672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Chap 1-</a:t>
            </a:r>
            <a:fld id="{16AE41C4-3E57-4B32-BF39-9ECE6D003A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2533" name="Group 15"/>
          <p:cNvGrpSpPr>
            <a:grpSpLocks/>
          </p:cNvGrpSpPr>
          <p:nvPr userDrawn="1"/>
        </p:nvGrpSpPr>
        <p:grpSpPr bwMode="auto">
          <a:xfrm>
            <a:off x="0" y="609600"/>
            <a:ext cx="9009063" cy="1181100"/>
            <a:chOff x="0" y="1536"/>
            <a:chExt cx="5675" cy="744"/>
          </a:xfrm>
        </p:grpSpPr>
        <p:grpSp>
          <p:nvGrpSpPr>
            <p:cNvPr id="22535" name="Group 16"/>
            <p:cNvGrpSpPr>
              <a:grpSpLocks/>
            </p:cNvGrpSpPr>
            <p:nvPr userDrawn="1"/>
          </p:nvGrpSpPr>
          <p:grpSpPr bwMode="auto">
            <a:xfrm>
              <a:off x="183" y="1604"/>
              <a:ext cx="448" cy="297"/>
              <a:chOff x="720" y="336"/>
              <a:chExt cx="624" cy="432"/>
            </a:xfrm>
          </p:grpSpPr>
          <p:sp>
            <p:nvSpPr>
              <p:cNvPr id="92177" name="Rectangle 17"/>
              <p:cNvSpPr>
                <a:spLocks noChangeArrowheads="1"/>
              </p:cNvSpPr>
              <p:nvPr userDrawn="1"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92178" name="Rectangle 18"/>
              <p:cNvSpPr>
                <a:spLocks noChangeArrowheads="1"/>
              </p:cNvSpPr>
              <p:nvPr userDrawn="1"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latin typeface="Arial" pitchFamily="34" charset="0"/>
                  <a:cs typeface="+mn-cs"/>
                </a:endParaRPr>
              </a:p>
            </p:txBody>
          </p:sp>
        </p:grpSp>
        <p:sp>
          <p:nvSpPr>
            <p:cNvPr id="92179" name="Rectangle 19"/>
            <p:cNvSpPr>
              <a:spLocks noChangeArrowheads="1"/>
            </p:cNvSpPr>
            <p:nvPr userDrawn="1"/>
          </p:nvSpPr>
          <p:spPr bwMode="auto">
            <a:xfrm>
              <a:off x="432" y="1868"/>
              <a:ext cx="294" cy="298"/>
            </a:xfrm>
            <a:prstGeom prst="rect">
              <a:avLst/>
            </a:prstGeom>
            <a:gradFill rotWithShape="1">
              <a:gsLst>
                <a:gs pos="0">
                  <a:srgbClr val="339966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92180" name="Rectangle 20"/>
            <p:cNvSpPr>
              <a:spLocks noChangeArrowheads="1"/>
            </p:cNvSpPr>
            <p:nvPr userDrawn="1"/>
          </p:nvSpPr>
          <p:spPr bwMode="auto">
            <a:xfrm>
              <a:off x="245" y="1868"/>
              <a:ext cx="187" cy="298"/>
            </a:xfrm>
            <a:prstGeom prst="rect">
              <a:avLst/>
            </a:prstGeom>
            <a:solidFill>
              <a:srgbClr val="3399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92181" name="Rectangle 21"/>
            <p:cNvSpPr>
              <a:spLocks noChangeArrowheads="1"/>
            </p:cNvSpPr>
            <p:nvPr userDrawn="1"/>
          </p:nvSpPr>
          <p:spPr bwMode="auto">
            <a:xfrm>
              <a:off x="144" y="2016"/>
              <a:ext cx="353" cy="264"/>
            </a:xfrm>
            <a:prstGeom prst="rect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CC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92182" name="Rectangle 22"/>
            <p:cNvSpPr>
              <a:spLocks noChangeArrowheads="1"/>
            </p:cNvSpPr>
            <p:nvPr userDrawn="1"/>
          </p:nvSpPr>
          <p:spPr bwMode="auto">
            <a:xfrm>
              <a:off x="0" y="1823"/>
              <a:ext cx="353" cy="264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0000FF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92183" name="Rectangle 23"/>
            <p:cNvSpPr>
              <a:spLocks noChangeArrowheads="1"/>
            </p:cNvSpPr>
            <p:nvPr userDrawn="1"/>
          </p:nvSpPr>
          <p:spPr bwMode="auto">
            <a:xfrm>
              <a:off x="400" y="1536"/>
              <a:ext cx="20" cy="66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92184" name="Rectangle 24"/>
            <p:cNvSpPr>
              <a:spLocks noChangeArrowheads="1"/>
            </p:cNvSpPr>
            <p:nvPr userDrawn="1"/>
          </p:nvSpPr>
          <p:spPr bwMode="auto">
            <a:xfrm flipV="1">
              <a:off x="199" y="2052"/>
              <a:ext cx="5476" cy="3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</p:grpSp>
      <p:sp>
        <p:nvSpPr>
          <p:cNvPr id="18" name="Footer Placeholder 17"/>
          <p:cNvSpPr>
            <a:spLocks noGrp="1" noChangeArrowheads="1"/>
          </p:cNvSpPr>
          <p:nvPr>
            <p:ph type="ftr" sz="quarter" idx="3"/>
          </p:nvPr>
        </p:nvSpPr>
        <p:spPr>
          <a:xfrm>
            <a:off x="0" y="6599238"/>
            <a:ext cx="4419600" cy="258762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r>
              <a:rPr lang="en-US"/>
              <a:t>Copyright ©2013 Pearson Education, Inc. publishing as Prentice Hall </a:t>
            </a:r>
          </a:p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6" r:id="rId2"/>
    <p:sldLayoutId id="2147483665" r:id="rId3"/>
    <p:sldLayoutId id="2147483664" r:id="rId4"/>
    <p:sldLayoutId id="2147483663" r:id="rId5"/>
    <p:sldLayoutId id="2147483662" r:id="rId6"/>
    <p:sldLayoutId id="2147483661" r:id="rId7"/>
    <p:sldLayoutId id="2147483660" r:id="rId8"/>
    <p:sldLayoutId id="2147483659" r:id="rId9"/>
    <p:sldLayoutId id="2147483658" r:id="rId10"/>
    <p:sldLayoutId id="2147483657" r:id="rId11"/>
    <p:sldLayoutId id="2147483656" r:id="rId12"/>
    <p:sldLayoutId id="2147483655" r:id="rId13"/>
    <p:sldLayoutId id="2147483668" r:id="rId14"/>
    <p:sldLayoutId id="2147483672" r:id="rId15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2pPr>
      <a:lvl3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3pPr>
      <a:lvl4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4pPr>
      <a:lvl5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5pPr>
      <a:lvl6pPr marL="457200" algn="ctr" defTabSz="852488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6pPr>
      <a:lvl7pPr marL="914400" algn="ctr" defTabSz="852488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7pPr>
      <a:lvl8pPr marL="1371600" algn="ctr" defTabSz="852488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8pPr>
      <a:lvl9pPr marL="1828800" algn="ctr" defTabSz="852488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9pPr>
    </p:titleStyle>
    <p:bodyStyle>
      <a:lvl1pPr marL="320675" indent="-320675" algn="l" defTabSz="852488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93738" indent="-268288" algn="l" defTabSz="852488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068388" indent="-215900" algn="l" defTabSz="852488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493838" indent="-212725" algn="l" defTabSz="852488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1919288" indent="-212725" algn="l" defTabSz="852488" rtl="0" eaLnBrk="0" fontAlgn="base" hangingPunct="0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376488" indent="-212725" algn="l" defTabSz="852488" rtl="0" fontAlgn="base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833688" indent="-212725" algn="l" defTabSz="852488" rtl="0" fontAlgn="base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290888" indent="-212725" algn="l" defTabSz="852488" rtl="0" fontAlgn="base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748088" indent="-212725" algn="l" defTabSz="852488" rtl="0" fontAlgn="base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388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7B62B8D-91A0-4A24-871D-2CE53B8580D5}" type="slidenum">
              <a:rPr lang="en-US" smtClean="0"/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228600" y="1143000"/>
            <a:ext cx="37338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17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.bin"/><Relationship Id="rId12" Type="http://schemas.openxmlformats.org/officeDocument/2006/relationships/image" Target="../media/image10.wmf"/><Relationship Id="rId13" Type="http://schemas.openxmlformats.org/officeDocument/2006/relationships/oleObject" Target="../embeddings/oleObject3.bin"/><Relationship Id="rId14" Type="http://schemas.openxmlformats.org/officeDocument/2006/relationships/image" Target="../media/image11.wmf"/><Relationship Id="rId15" Type="http://schemas.openxmlformats.org/officeDocument/2006/relationships/oleObject" Target="../embeddings/oleObject4.bin"/><Relationship Id="rId16" Type="http://schemas.openxmlformats.org/officeDocument/2006/relationships/image" Target="../media/image12.wmf"/><Relationship Id="rId17" Type="http://schemas.openxmlformats.org/officeDocument/2006/relationships/oleObject" Target="../embeddings/oleObject5.bin"/><Relationship Id="rId18" Type="http://schemas.openxmlformats.org/officeDocument/2006/relationships/image" Target="../media/image1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oleObject" Target="../embeddings/oleObject1.bin"/><Relationship Id="rId10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gi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image" Target="../media/image30.png"/><Relationship Id="rId8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32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33.w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34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36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38.w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39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40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41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42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jpe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43.wmf"/><Relationship Id="rId5" Type="http://schemas.openxmlformats.org/officeDocument/2006/relationships/oleObject" Target="../embeddings/oleObject16.bin"/><Relationship Id="rId6" Type="http://schemas.openxmlformats.org/officeDocument/2006/relationships/image" Target="../media/image44.wmf"/><Relationship Id="rId7" Type="http://schemas.openxmlformats.org/officeDocument/2006/relationships/oleObject" Target="../embeddings/oleObject17.bin"/><Relationship Id="rId8" Type="http://schemas.openxmlformats.org/officeDocument/2006/relationships/image" Target="../media/image45.wmf"/><Relationship Id="rId9" Type="http://schemas.openxmlformats.org/officeDocument/2006/relationships/oleObject" Target="../embeddings/oleObject18.bin"/><Relationship Id="rId10" Type="http://schemas.openxmlformats.org/officeDocument/2006/relationships/image" Target="../media/image46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7.gi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5.wmf"/><Relationship Id="rId12" Type="http://schemas.openxmlformats.org/officeDocument/2006/relationships/oleObject" Target="../embeddings/oleObject23.bin"/><Relationship Id="rId13" Type="http://schemas.openxmlformats.org/officeDocument/2006/relationships/image" Target="../media/image56.wmf"/><Relationship Id="rId14" Type="http://schemas.openxmlformats.org/officeDocument/2006/relationships/oleObject" Target="../embeddings/oleObject24.bin"/><Relationship Id="rId15" Type="http://schemas.openxmlformats.org/officeDocument/2006/relationships/image" Target="../media/image57.wmf"/><Relationship Id="rId16" Type="http://schemas.openxmlformats.org/officeDocument/2006/relationships/oleObject" Target="../embeddings/oleObject25.bin"/><Relationship Id="rId17" Type="http://schemas.openxmlformats.org/officeDocument/2006/relationships/image" Target="../media/image58.wmf"/><Relationship Id="rId18" Type="http://schemas.openxmlformats.org/officeDocument/2006/relationships/oleObject" Target="../embeddings/oleObject26.bin"/><Relationship Id="rId19" Type="http://schemas.openxmlformats.org/officeDocument/2006/relationships/image" Target="../media/image59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52.w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53.wmf"/><Relationship Id="rId8" Type="http://schemas.openxmlformats.org/officeDocument/2006/relationships/oleObject" Target="../embeddings/oleObject21.bin"/><Relationship Id="rId9" Type="http://schemas.openxmlformats.org/officeDocument/2006/relationships/image" Target="../media/image54.wmf"/><Relationship Id="rId10" Type="http://schemas.openxmlformats.org/officeDocument/2006/relationships/oleObject" Target="../embeddings/oleObject22.bin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e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emf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4" Type="http://schemas.openxmlformats.org/officeDocument/2006/relationships/image" Target="../media/image6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emf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emf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4.emf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762000" y="1295401"/>
            <a:ext cx="8077200" cy="2438399"/>
          </a:xfrm>
        </p:spPr>
        <p:txBody>
          <a:bodyPr/>
          <a:lstStyle/>
          <a:p>
            <a:r>
              <a:rPr lang="en-US" sz="3600" b="1"/>
              <a:t>Bài 3:</a:t>
            </a:r>
            <a:r>
              <a:rPr lang="en-US" sz="3600"/>
              <a:t/>
            </a:r>
            <a:br>
              <a:rPr lang="en-US" sz="3600"/>
            </a:br>
            <a:r>
              <a:rPr lang="en-US" sz="3600"/>
              <a:t>Tóm tắt và trình bày dữ liệu bằng biểu đồ và các đại lượng thống kê mô tả</a:t>
            </a:r>
            <a:br>
              <a:rPr lang="en-US" sz="3600"/>
            </a:br>
            <a:endParaRPr lang="en-US" sz="3600" dirty="0" smtClean="0">
              <a:solidFill>
                <a:schemeClr val="folHlink"/>
              </a:solidFill>
            </a:endParaRPr>
          </a:p>
        </p:txBody>
      </p:sp>
      <p:sp>
        <p:nvSpPr>
          <p:cNvPr id="17412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943600"/>
            <a:ext cx="4419600" cy="152400"/>
          </a:xfrm>
        </p:spPr>
        <p:txBody>
          <a:bodyPr/>
          <a:lstStyle/>
          <a:p>
            <a:pPr eaLnBrk="1" hangingPunct="1"/>
            <a:endParaRPr lang="en-US" sz="3500" dirty="0" smtClean="0"/>
          </a:p>
        </p:txBody>
      </p:sp>
      <p:sp>
        <p:nvSpPr>
          <p:cNvPr id="4" name="Rectangle 107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KTXH</a:t>
            </a:r>
            <a:endParaRPr lang="en-US" dirty="0"/>
          </a:p>
        </p:txBody>
      </p:sp>
      <p:sp>
        <p:nvSpPr>
          <p:cNvPr id="17410" name="Footer Placeholder 17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b="1" dirty="0" err="1" smtClean="0"/>
              <a:t>Bộ</a:t>
            </a:r>
            <a:r>
              <a:rPr lang="en-US" b="1" dirty="0" smtClean="0"/>
              <a:t> </a:t>
            </a:r>
            <a:r>
              <a:rPr lang="en-US" b="1" dirty="0" err="1" smtClean="0"/>
              <a:t>môn</a:t>
            </a:r>
            <a:r>
              <a:rPr lang="en-US" b="1" dirty="0" smtClean="0"/>
              <a:t> </a:t>
            </a:r>
            <a:r>
              <a:rPr lang="en-US" b="1" dirty="0" err="1" smtClean="0"/>
              <a:t>Toán</a:t>
            </a:r>
            <a:r>
              <a:rPr lang="en-US" b="1" dirty="0" smtClean="0"/>
              <a:t> – </a:t>
            </a:r>
            <a:r>
              <a:rPr lang="en-US" b="1" dirty="0" err="1" smtClean="0"/>
              <a:t>Đại</a:t>
            </a:r>
            <a:r>
              <a:rPr lang="en-US" b="1" dirty="0" smtClean="0"/>
              <a:t> </a:t>
            </a:r>
            <a:r>
              <a:rPr lang="en-US" b="1" dirty="0" err="1" smtClean="0"/>
              <a:t>học</a:t>
            </a:r>
            <a:r>
              <a:rPr lang="en-US" b="1" dirty="0" smtClean="0"/>
              <a:t> </a:t>
            </a:r>
            <a:r>
              <a:rPr lang="en-US" b="1" dirty="0" err="1" smtClean="0"/>
              <a:t>Thăng</a:t>
            </a:r>
            <a:r>
              <a:rPr lang="en-US" b="1" dirty="0" smtClean="0"/>
              <a:t> Long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05200" y="6477000"/>
            <a:ext cx="2133600" cy="365125"/>
          </a:xfrm>
          <a:prstGeom prst="rect">
            <a:avLst/>
          </a:prstGeom>
        </p:spPr>
        <p:txBody>
          <a:bodyPr/>
          <a:lstStyle/>
          <a:p>
            <a:fld id="{EF92D9A3-AE8C-409F-844C-3EF81B1AB31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13648" y="0"/>
            <a:ext cx="9130352" cy="664335"/>
          </a:xfrm>
        </p:spPr>
        <p:txBody>
          <a:bodyPr>
            <a:noAutofit/>
          </a:bodyPr>
          <a:lstStyle/>
          <a:p>
            <a:r>
              <a:rPr lang="en-US" sz="3600" b="1" dirty="0">
                <a:cs typeface="Arial" pitchFamily="34" charset="0"/>
              </a:rPr>
              <a:t/>
            </a:r>
            <a:br>
              <a:rPr lang="en-US" sz="3600" b="1" dirty="0">
                <a:cs typeface="Arial" pitchFamily="34" charset="0"/>
              </a:rPr>
            </a:b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giác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tần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endParaRPr lang="en-US" sz="3600" dirty="0"/>
          </a:p>
        </p:txBody>
      </p:sp>
      <p:sp>
        <p:nvSpPr>
          <p:cNvPr id="3" name="Horizontal Scroll 2"/>
          <p:cNvSpPr/>
          <p:nvPr/>
        </p:nvSpPr>
        <p:spPr>
          <a:xfrm>
            <a:off x="914400" y="1371601"/>
            <a:ext cx="7696199" cy="2285999"/>
          </a:xfrm>
          <a:prstGeom prst="horizontalScroll">
            <a:avLst/>
          </a:prstGeom>
          <a:solidFill>
            <a:srgbClr val="FDE0BD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vi-VN" sz="2800" dirty="0">
                <a:solidFill>
                  <a:schemeClr val="tx1"/>
                </a:solidFill>
              </a:rPr>
              <a:t>Đa giác tần số là đồ thị gồm các đoạn thẳng nối các điểm với nhau dùng để miêu tả phân phối tần số của tập dữ liệu định lượng</a:t>
            </a:r>
            <a:r>
              <a:rPr lang="vi-VN" sz="2800" dirty="0"/>
              <a:t>.</a:t>
            </a:r>
            <a:r>
              <a:rPr lang="vi-VN" sz="2800" dirty="0" smtClean="0">
                <a:solidFill>
                  <a:schemeClr val="tx1"/>
                </a:solidFill>
              </a:rPr>
              <a:t> </a:t>
            </a: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409" y="3445541"/>
            <a:ext cx="3247666" cy="32435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800" y="3542116"/>
            <a:ext cx="3034981" cy="305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04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05200" y="6477000"/>
            <a:ext cx="2133600" cy="365125"/>
          </a:xfrm>
          <a:prstGeom prst="rect">
            <a:avLst/>
          </a:prstGeom>
        </p:spPr>
        <p:txBody>
          <a:bodyPr/>
          <a:lstStyle/>
          <a:p>
            <a:fld id="{EF92D9A3-AE8C-409F-844C-3EF81B1AB31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13648" y="0"/>
            <a:ext cx="9130352" cy="664335"/>
          </a:xfrm>
        </p:spPr>
        <p:txBody>
          <a:bodyPr>
            <a:noAutofit/>
          </a:bodyPr>
          <a:lstStyle/>
          <a:p>
            <a:r>
              <a:rPr lang="en-US" sz="3600" b="1" dirty="0">
                <a:cs typeface="Arial" pitchFamily="34" charset="0"/>
              </a:rPr>
              <a:t/>
            </a:r>
            <a:br>
              <a:rPr lang="en-US" sz="3600" b="1" dirty="0">
                <a:cs typeface="Arial" pitchFamily="34" charset="0"/>
              </a:rPr>
            </a:b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37849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vẽ</a:t>
            </a: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giác</a:t>
            </a: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tần</a:t>
            </a: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endParaRPr lang="en-US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3052" y="1828800"/>
            <a:ext cx="4896506" cy="9559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onvex"/>
          </a:sp3d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itchFamily="2" charset="2"/>
              <a:buChar char="v"/>
              <a:defRPr/>
            </a:pP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chia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</a:t>
            </a:r>
          </a:p>
          <a:p>
            <a:pPr>
              <a:defRPr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tần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229913" y="2902879"/>
            <a:ext cx="4909645" cy="14405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onvex"/>
          </a:sp3d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itchFamily="2" charset="2"/>
              <a:buChar char="v"/>
              <a:defRPr/>
            </a:pPr>
            <a:endParaRPr lang="en-US" sz="8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v"/>
              <a:defRPr/>
            </a:pP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284269" y="4784471"/>
            <a:ext cx="4709948" cy="1447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onvex"/>
          </a:sp3d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itchFamily="2" charset="2"/>
              <a:buChar char="v"/>
              <a:defRPr/>
            </a:pPr>
            <a:endParaRPr lang="en-US" sz="8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v"/>
              <a:defRPr/>
            </a:pP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defRPr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nhau</a:t>
            </a:r>
            <a:endParaRPr lang="en-US" sz="28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346613"/>
            <a:ext cx="1352381" cy="43809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5200" y="2345303"/>
            <a:ext cx="1319342" cy="39789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767" y="3847853"/>
            <a:ext cx="4752381" cy="47619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7581" y="5006236"/>
            <a:ext cx="1295238" cy="38095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4495800"/>
            <a:ext cx="2366019" cy="2239784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132156"/>
              </p:ext>
            </p:extLst>
          </p:nvPr>
        </p:nvGraphicFramePr>
        <p:xfrm>
          <a:off x="5867400" y="1956118"/>
          <a:ext cx="309810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1269309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Hoành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độ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Tung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độ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62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17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3235928"/>
              </p:ext>
            </p:extLst>
          </p:nvPr>
        </p:nvGraphicFramePr>
        <p:xfrm>
          <a:off x="5950499" y="1905000"/>
          <a:ext cx="336088" cy="465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23" name="Equation" r:id="rId9" imgW="164880" imgH="228600" progId="Equation.DSMT4">
                  <p:embed/>
                </p:oleObj>
              </mc:Choice>
              <mc:Fallback>
                <p:oleObj name="Equation" r:id="rId9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50499" y="1905000"/>
                        <a:ext cx="336088" cy="4653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437316"/>
              </p:ext>
            </p:extLst>
          </p:nvPr>
        </p:nvGraphicFramePr>
        <p:xfrm>
          <a:off x="5919788" y="2343150"/>
          <a:ext cx="3619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24" name="Equation" r:id="rId11" imgW="190440" imgH="330120" progId="Equation.DSMT4">
                  <p:embed/>
                </p:oleObj>
              </mc:Choice>
              <mc:Fallback>
                <p:oleObj name="Equation" r:id="rId11" imgW="1904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19788" y="2343150"/>
                        <a:ext cx="361950" cy="628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9421229"/>
              </p:ext>
            </p:extLst>
          </p:nvPr>
        </p:nvGraphicFramePr>
        <p:xfrm>
          <a:off x="5943599" y="2667000"/>
          <a:ext cx="322234" cy="446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25" name="Equation" r:id="rId13" imgW="164880" imgH="228600" progId="Equation.DSMT4">
                  <p:embed/>
                </p:oleObj>
              </mc:Choice>
              <mc:Fallback>
                <p:oleObj name="Equation" r:id="rId13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943599" y="2667000"/>
                        <a:ext cx="322234" cy="446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3788446"/>
              </p:ext>
            </p:extLst>
          </p:nvPr>
        </p:nvGraphicFramePr>
        <p:xfrm>
          <a:off x="5943600" y="3449638"/>
          <a:ext cx="363538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26" name="Equation" r:id="rId15" imgW="190440" imgH="228600" progId="Equation.DSMT4">
                  <p:embed/>
                </p:oleObj>
              </mc:Choice>
              <mc:Fallback>
                <p:oleObj name="Equation" r:id="rId15" imgW="190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943600" y="3449638"/>
                        <a:ext cx="363538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7462466"/>
              </p:ext>
            </p:extLst>
          </p:nvPr>
        </p:nvGraphicFramePr>
        <p:xfrm>
          <a:off x="5961063" y="3829050"/>
          <a:ext cx="34131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27" name="Equation" r:id="rId17" imgW="177480" imgH="228600" progId="Equation.DSMT4">
                  <p:embed/>
                </p:oleObj>
              </mc:Choice>
              <mc:Fallback>
                <p:oleObj name="Equation" r:id="rId17" imgW="177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961063" y="3829050"/>
                        <a:ext cx="341312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192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23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05200" y="6477000"/>
            <a:ext cx="2133600" cy="365125"/>
          </a:xfrm>
          <a:prstGeom prst="rect">
            <a:avLst/>
          </a:prstGeom>
        </p:spPr>
        <p:txBody>
          <a:bodyPr/>
          <a:lstStyle/>
          <a:p>
            <a:fld id="{EF92D9A3-AE8C-409F-844C-3EF81B1AB31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itle 8"/>
          <p:cNvSpPr>
            <a:spLocks noGrp="1"/>
          </p:cNvSpPr>
          <p:nvPr>
            <p:ph type="title"/>
          </p:nvPr>
        </p:nvSpPr>
        <p:spPr>
          <a:xfrm>
            <a:off x="0" y="-54735"/>
            <a:ext cx="9144000" cy="66433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9600" y="2286000"/>
            <a:ext cx="8382000" cy="2971800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30000"/>
              </a:lnSpc>
              <a:tabLst>
                <a:tab pos="270510" algn="l"/>
              </a:tabLst>
              <a:defRPr/>
            </a:pPr>
            <a:r>
              <a:rPr lang="en-US" sz="28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8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thu</a:t>
            </a: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giác</a:t>
            </a: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tần</a:t>
            </a: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endParaRPr lang="en-US" sz="28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30000"/>
              </a:lnSpc>
              <a:buFont typeface="Times New Roman" panose="02020603050405020304" pitchFamily="18" charset="0"/>
              <a:buChar char="-"/>
              <a:tabLst>
                <a:tab pos="270510" algn="l"/>
              </a:tabLst>
              <a:defRPr/>
            </a:pP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Hình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dáng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của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tập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dữ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liệu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đối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xứng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hay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tập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trung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bên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trái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hoặc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bên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phải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US" sz="28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30000"/>
              </a:lnSpc>
              <a:buFont typeface="Times New Roman" panose="02020603050405020304" pitchFamily="18" charset="0"/>
              <a:buChar char="-"/>
              <a:tabLst>
                <a:tab pos="270510" algn="l"/>
              </a:tabLst>
              <a:defRPr/>
            </a:pP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Phân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phối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của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tập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dữ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liệu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là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đều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hay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không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đều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US" sz="28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1434" y="118619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en-US" sz="28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37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98" y="2667000"/>
            <a:ext cx="685800" cy="685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B3198D-C55E-46E6-8960-576AED38712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77578" y="2667000"/>
            <a:ext cx="3671486" cy="1295400"/>
          </a:xfrm>
        </p:spPr>
        <p:txBody>
          <a:bodyPr/>
          <a:lstStyle/>
          <a:p>
            <a:pPr algn="l"/>
            <a:r>
              <a:rPr lang="en-US" sz="2800" dirty="0" err="1" smtClean="0"/>
              <a:t>Nêu</a:t>
            </a:r>
            <a:r>
              <a:rPr lang="en-US" sz="2800" dirty="0" smtClean="0"/>
              <a:t> </a:t>
            </a:r>
            <a:r>
              <a:rPr lang="en-US" sz="2800" dirty="0" err="1" smtClean="0"/>
              <a:t>nhận</a:t>
            </a:r>
            <a:r>
              <a:rPr lang="en-US" sz="2800" dirty="0" smtClean="0"/>
              <a:t> </a:t>
            </a:r>
            <a:r>
              <a:rPr lang="en-US" sz="2800" dirty="0" err="1" smtClean="0"/>
              <a:t>xét</a:t>
            </a:r>
            <a:r>
              <a:rPr lang="en-US" sz="2800" dirty="0" smtClean="0"/>
              <a:t> </a:t>
            </a:r>
            <a:r>
              <a:rPr lang="en-US" sz="2800" dirty="0" err="1" smtClean="0"/>
              <a:t>về</a:t>
            </a:r>
            <a:r>
              <a:rPr lang="en-US" sz="2800" dirty="0" smtClean="0"/>
              <a:t> </a:t>
            </a:r>
            <a:r>
              <a:rPr lang="en-US" sz="2800" dirty="0" err="1" smtClean="0"/>
              <a:t>phân</a:t>
            </a:r>
            <a:r>
              <a:rPr lang="en-US" sz="2800" dirty="0" smtClean="0"/>
              <a:t> </a:t>
            </a:r>
            <a:r>
              <a:rPr lang="en-US" sz="2800" dirty="0" err="1" smtClean="0"/>
              <a:t>phối</a:t>
            </a:r>
            <a:r>
              <a:rPr lang="en-US" sz="2800" dirty="0" smtClean="0"/>
              <a:t> </a:t>
            </a:r>
            <a:r>
              <a:rPr lang="en-US" sz="2800" dirty="0" err="1" smtClean="0"/>
              <a:t>tuổi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nhóm</a:t>
            </a:r>
            <a:r>
              <a:rPr lang="en-US" sz="2800" dirty="0" smtClean="0"/>
              <a:t> </a:t>
            </a:r>
            <a:r>
              <a:rPr lang="en-US" sz="2800" dirty="0" err="1" smtClean="0"/>
              <a:t>khách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676400"/>
            <a:ext cx="4165814" cy="394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99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93467" y="6448804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sz="1200" dirty="0" smtClean="0"/>
              <a:t>7</a:t>
            </a:r>
            <a:endParaRPr lang="en-US" sz="1200" dirty="0"/>
          </a:p>
        </p:txBody>
      </p:sp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16933" y="476698"/>
            <a:ext cx="9144000" cy="664335"/>
          </a:xfrm>
        </p:spPr>
        <p:txBody>
          <a:bodyPr>
            <a:noAutofit/>
          </a:bodyPr>
          <a:lstStyle/>
          <a:p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thân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lá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Kết quả hình ảnh cho stem and lea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599" y="1600200"/>
            <a:ext cx="569843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7232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05200" y="6477000"/>
            <a:ext cx="2133600" cy="365125"/>
          </a:xfrm>
          <a:prstGeom prst="rect">
            <a:avLst/>
          </a:prstGeom>
        </p:spPr>
        <p:txBody>
          <a:bodyPr/>
          <a:lstStyle/>
          <a:p>
            <a:fld id="{EF92D9A3-AE8C-409F-844C-3EF81B1AB31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13648" y="0"/>
            <a:ext cx="9130352" cy="664335"/>
          </a:xfrm>
        </p:spPr>
        <p:txBody>
          <a:bodyPr>
            <a:noAutofit/>
          </a:bodyPr>
          <a:lstStyle/>
          <a:p>
            <a:r>
              <a:rPr lang="en-US" sz="3600" b="1" dirty="0">
                <a:cs typeface="Arial" pitchFamily="34" charset="0"/>
              </a:rPr>
              <a:t/>
            </a:r>
            <a:br>
              <a:rPr lang="en-US" sz="3600" b="1" dirty="0">
                <a:cs typeface="Arial" pitchFamily="34" charset="0"/>
              </a:rPr>
            </a:br>
            <a:r>
              <a:rPr lang="en-US" sz="3600" b="1" dirty="0" err="1" smtClean="0">
                <a:cs typeface="Arial" pitchFamily="34" charset="0"/>
              </a:rPr>
              <a:t>Định</a:t>
            </a:r>
            <a:r>
              <a:rPr lang="en-US" sz="3600" b="1" dirty="0" smtClean="0">
                <a:cs typeface="Arial" pitchFamily="34" charset="0"/>
              </a:rPr>
              <a:t> </a:t>
            </a:r>
            <a:r>
              <a:rPr lang="en-US" sz="3600" b="1" dirty="0" err="1" smtClean="0">
                <a:cs typeface="Arial" pitchFamily="34" charset="0"/>
              </a:rPr>
              <a:t>nghĩa</a:t>
            </a:r>
            <a:r>
              <a:rPr lang="en-US" sz="3600" b="1" dirty="0" smtClean="0">
                <a:cs typeface="Arial" pitchFamily="34" charset="0"/>
              </a:rPr>
              <a:t> </a:t>
            </a:r>
            <a:r>
              <a:rPr lang="en-US" sz="3600" b="1" dirty="0" err="1" smtClean="0">
                <a:cs typeface="Arial" pitchFamily="34" charset="0"/>
              </a:rPr>
              <a:t>biểu</a:t>
            </a:r>
            <a:r>
              <a:rPr lang="en-US" sz="3600" b="1" dirty="0" smtClean="0">
                <a:cs typeface="Arial" pitchFamily="34" charset="0"/>
              </a:rPr>
              <a:t> </a:t>
            </a:r>
            <a:r>
              <a:rPr lang="en-US" sz="3600" b="1" dirty="0" err="1" smtClean="0">
                <a:cs typeface="Arial" pitchFamily="34" charset="0"/>
              </a:rPr>
              <a:t>đồ</a:t>
            </a:r>
            <a:r>
              <a:rPr lang="en-US" sz="3600" b="1" dirty="0" smtClean="0">
                <a:cs typeface="Arial" pitchFamily="34" charset="0"/>
              </a:rPr>
              <a:t> </a:t>
            </a:r>
            <a:r>
              <a:rPr lang="en-US" sz="3600" b="1" dirty="0" err="1" smtClean="0">
                <a:cs typeface="Arial" pitchFamily="34" charset="0"/>
              </a:rPr>
              <a:t>thân</a:t>
            </a:r>
            <a:r>
              <a:rPr lang="en-US" sz="3600" b="1" dirty="0" smtClean="0">
                <a:cs typeface="Arial" pitchFamily="34" charset="0"/>
              </a:rPr>
              <a:t> </a:t>
            </a:r>
            <a:r>
              <a:rPr lang="en-US" sz="3600" b="1" dirty="0" err="1" smtClean="0">
                <a:cs typeface="Arial" pitchFamily="34" charset="0"/>
              </a:rPr>
              <a:t>và</a:t>
            </a:r>
            <a:r>
              <a:rPr lang="en-US" sz="3600" b="1" dirty="0" smtClean="0">
                <a:cs typeface="Arial" pitchFamily="34" charset="0"/>
              </a:rPr>
              <a:t> </a:t>
            </a:r>
            <a:r>
              <a:rPr lang="en-US" sz="3600" b="1" dirty="0" err="1" smtClean="0">
                <a:cs typeface="Arial" pitchFamily="34" charset="0"/>
              </a:rPr>
              <a:t>lá</a:t>
            </a:r>
            <a:endParaRPr lang="en-US" sz="3600" dirty="0"/>
          </a:p>
        </p:txBody>
      </p:sp>
      <p:sp>
        <p:nvSpPr>
          <p:cNvPr id="3" name="Horizontal Scroll 2"/>
          <p:cNvSpPr/>
          <p:nvPr/>
        </p:nvSpPr>
        <p:spPr>
          <a:xfrm>
            <a:off x="1755010" y="1066799"/>
            <a:ext cx="5331590" cy="3352801"/>
          </a:xfrm>
          <a:prstGeom prst="horizontalScroll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just">
              <a:buFont typeface="Wingdings" pitchFamily="2" charset="2"/>
              <a:buChar char="v"/>
            </a:pP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Stem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Leaf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dáng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phối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 descr="Kết quả hình ảnh cho stem and lea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428458"/>
            <a:ext cx="2776326" cy="3396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97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05200" y="6477000"/>
            <a:ext cx="2133600" cy="365125"/>
          </a:xfrm>
          <a:prstGeom prst="rect">
            <a:avLst/>
          </a:prstGeom>
        </p:spPr>
        <p:txBody>
          <a:bodyPr/>
          <a:lstStyle/>
          <a:p>
            <a:fld id="{EF92D9A3-AE8C-409F-844C-3EF81B1AB31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13648" y="0"/>
            <a:ext cx="9130352" cy="664335"/>
          </a:xfrm>
        </p:spPr>
        <p:txBody>
          <a:bodyPr>
            <a:noAutofit/>
          </a:bodyPr>
          <a:lstStyle/>
          <a:p>
            <a:r>
              <a:rPr lang="en-US" sz="3600" b="1" dirty="0">
                <a:cs typeface="Arial" pitchFamily="34" charset="0"/>
              </a:rPr>
              <a:t/>
            </a:r>
            <a:br>
              <a:rPr lang="en-US" sz="3600" b="1" dirty="0">
                <a:cs typeface="Arial" pitchFamily="34" charset="0"/>
              </a:rPr>
            </a:b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37849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vẽ</a:t>
            </a: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Stem and Leaf</a:t>
            </a:r>
            <a:endParaRPr lang="en-US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3052" y="1828800"/>
            <a:ext cx="4709948" cy="7547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onvex"/>
          </a:sp3d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itchFamily="2" charset="2"/>
              <a:buChar char="v"/>
              <a:defRPr/>
            </a:pPr>
            <a:endParaRPr lang="en-US" sz="8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v"/>
              <a:defRPr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Sắp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dần</a:t>
            </a:r>
            <a:endParaRPr lang="en-US" sz="28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4434" y="1904769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10  52  24  34  51  61  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4434" y="2981749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10  24  34  51  52  61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6842234" y="3942547"/>
            <a:ext cx="0" cy="2339845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851634" y="4432176"/>
            <a:ext cx="2913993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070834" y="2583521"/>
            <a:ext cx="0" cy="322028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/>
          <p:cNvSpPr txBox="1">
            <a:spLocks/>
          </p:cNvSpPr>
          <p:nvPr/>
        </p:nvSpPr>
        <p:spPr>
          <a:xfrm>
            <a:off x="229914" y="2902879"/>
            <a:ext cx="4709948" cy="7547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onvex"/>
          </a:sp3d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itchFamily="2" charset="2"/>
              <a:buChar char="v"/>
              <a:defRPr/>
            </a:pPr>
            <a:endParaRPr lang="en-US" sz="8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v"/>
              <a:defRPr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Chia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vẽ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cột</a:t>
            </a:r>
            <a:endParaRPr lang="en-US" sz="28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243052" y="3962400"/>
            <a:ext cx="4709948" cy="7547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onvex"/>
          </a:sp3d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itchFamily="2" charset="2"/>
              <a:buChar char="v"/>
              <a:defRPr/>
            </a:pPr>
            <a:endParaRPr lang="en-US" sz="8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v"/>
              <a:defRPr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ác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thân</a:t>
            </a:r>
            <a:endParaRPr lang="en-US" sz="28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91048" y="3864361"/>
            <a:ext cx="853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stem</a:t>
            </a:r>
            <a:endParaRPr lang="en-US" sz="28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97110" y="3856148"/>
            <a:ext cx="853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leaf</a:t>
            </a:r>
            <a:endParaRPr lang="en-US" sz="28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5638800" y="2981749"/>
            <a:ext cx="252248" cy="5232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172200" y="2981749"/>
            <a:ext cx="252248" cy="5232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716110" y="2981749"/>
            <a:ext cx="252248" cy="5232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271845" y="2981749"/>
            <a:ext cx="252248" cy="5232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772400" y="2981749"/>
            <a:ext cx="252248" cy="5232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8305800" y="2981749"/>
            <a:ext cx="252248" cy="5232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135414" y="4343400"/>
            <a:ext cx="9511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097110" y="4343400"/>
            <a:ext cx="9511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4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sz="24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sz="24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1  2</a:t>
            </a:r>
          </a:p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243052" y="5036479"/>
            <a:ext cx="4709948" cy="7547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onvex"/>
          </a:sp3d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itchFamily="2" charset="2"/>
              <a:buChar char="v"/>
              <a:defRPr/>
            </a:pPr>
            <a:endParaRPr lang="en-US" sz="8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v"/>
              <a:defRPr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ác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lá</a:t>
            </a:r>
            <a:endParaRPr lang="en-US" sz="28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5843752" y="2971800"/>
            <a:ext cx="252248" cy="5232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377152" y="2971800"/>
            <a:ext cx="252248" cy="5232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921062" y="2971800"/>
            <a:ext cx="252248" cy="5232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476797" y="2971800"/>
            <a:ext cx="252248" cy="5232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7977352" y="2971800"/>
            <a:ext cx="252248" cy="5232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510752" y="2971800"/>
            <a:ext cx="252248" cy="5232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8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1" grpId="0"/>
      <p:bldP spid="13" grpId="0"/>
      <p:bldP spid="23" grpId="0" animBg="1"/>
      <p:bldP spid="24" grpId="0" animBg="1"/>
      <p:bldP spid="22" grpId="0"/>
      <p:bldP spid="27" grpId="0"/>
      <p:bldP spid="25" grpId="0" animBg="1"/>
      <p:bldP spid="25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28" grpId="0"/>
      <p:bldP spid="36" grpId="0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05200" y="6477000"/>
            <a:ext cx="2133600" cy="365125"/>
          </a:xfrm>
          <a:prstGeom prst="rect">
            <a:avLst/>
          </a:prstGeom>
        </p:spPr>
        <p:txBody>
          <a:bodyPr/>
          <a:lstStyle/>
          <a:p>
            <a:fld id="{EF92D9A3-AE8C-409F-844C-3EF81B1AB31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Title 8"/>
          <p:cNvSpPr>
            <a:spLocks noGrp="1"/>
          </p:cNvSpPr>
          <p:nvPr>
            <p:ph type="title"/>
          </p:nvPr>
        </p:nvSpPr>
        <p:spPr>
          <a:xfrm>
            <a:off x="0" y="-54735"/>
            <a:ext cx="9144000" cy="66433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42900" y="2057400"/>
            <a:ext cx="8458200" cy="3886200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Chú</a:t>
            </a:r>
            <a:r>
              <a:rPr lang="en-US" sz="32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ý</a:t>
            </a: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thân</a:t>
            </a: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lá</a:t>
            </a: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thân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chục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lá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endParaRPr lang="en-US" sz="26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thập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thân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algn="just"/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lá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thập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endParaRPr lang="en-US" sz="260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tròn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phù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algn="just"/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thân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lá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60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52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05200" y="6477000"/>
            <a:ext cx="2133600" cy="365125"/>
          </a:xfrm>
          <a:prstGeom prst="rect">
            <a:avLst/>
          </a:prstGeom>
        </p:spPr>
        <p:txBody>
          <a:bodyPr/>
          <a:lstStyle/>
          <a:p>
            <a:fld id="{EF92D9A3-AE8C-409F-844C-3EF81B1AB31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Title 8"/>
          <p:cNvSpPr>
            <a:spLocks noGrp="1"/>
          </p:cNvSpPr>
          <p:nvPr>
            <p:ph type="title"/>
          </p:nvPr>
        </p:nvSpPr>
        <p:spPr>
          <a:xfrm>
            <a:off x="0" y="-54735"/>
            <a:ext cx="9144000" cy="66433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9600" y="2286000"/>
            <a:ext cx="8382000" cy="2971800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30000"/>
              </a:lnSpc>
              <a:tabLst>
                <a:tab pos="270510" algn="l"/>
              </a:tabLst>
              <a:defRPr/>
            </a:pPr>
            <a:r>
              <a:rPr lang="en-US" sz="28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8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thu</a:t>
            </a: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thân</a:t>
            </a: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lá</a:t>
            </a:r>
            <a:endParaRPr lang="en-US" sz="28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30000"/>
              </a:lnSpc>
              <a:buFont typeface="Times New Roman" panose="02020603050405020304" pitchFamily="18" charset="0"/>
              <a:buChar char="-"/>
              <a:tabLst>
                <a:tab pos="270510" algn="l"/>
              </a:tabLst>
              <a:defRPr/>
            </a:pP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Hình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dáng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của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tập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dữ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liệu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đối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xứng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hay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tập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trung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bên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trái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hoặc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bên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phải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US" sz="28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30000"/>
              </a:lnSpc>
              <a:buFont typeface="Times New Roman" panose="02020603050405020304" pitchFamily="18" charset="0"/>
              <a:buChar char="-"/>
              <a:tabLst>
                <a:tab pos="270510" algn="l"/>
              </a:tabLst>
              <a:defRPr/>
            </a:pP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Phân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phối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của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tập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dữ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liệu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là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đều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hay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không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đều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US" sz="28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1434" y="118619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en-US" sz="28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23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2514600" y="4495800"/>
            <a:ext cx="5638800" cy="1447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05200" y="6477000"/>
            <a:ext cx="2133600" cy="365125"/>
          </a:xfrm>
          <a:prstGeom prst="rect">
            <a:avLst/>
          </a:prstGeom>
        </p:spPr>
        <p:txBody>
          <a:bodyPr/>
          <a:lstStyle/>
          <a:p>
            <a:fld id="{EF92D9A3-AE8C-409F-844C-3EF81B1AB31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-76583" y="223232"/>
            <a:ext cx="9144000" cy="664335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582" y="1589507"/>
            <a:ext cx="89908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Times New Roman" pitchFamily="18" charset="0"/>
                <a:cs typeface="Times New Roman" panose="02020603050405020304" pitchFamily="18" charset="0"/>
              </a:rPr>
              <a:t>Bảng</a:t>
            </a:r>
            <a:r>
              <a:rPr lang="en-US" sz="2000" b="1" dirty="0" smtClean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anose="02020603050405020304" pitchFamily="18" charset="0"/>
              </a:rPr>
              <a:t>sau</a:t>
            </a:r>
            <a:r>
              <a:rPr lang="en-US" sz="2000" b="1" dirty="0" smtClean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anose="02020603050405020304" pitchFamily="18" charset="0"/>
              </a:rPr>
              <a:t>cho</a:t>
            </a:r>
            <a:r>
              <a:rPr lang="en-US" sz="2000" b="1" dirty="0" smtClean="0">
                <a:latin typeface="Times New Roman" pitchFamily="18" charset="0"/>
                <a:cs typeface="Times New Roman" panose="02020603050405020304" pitchFamily="18" charset="0"/>
              </a:rPr>
              <a:t> ta </a:t>
            </a:r>
            <a:r>
              <a:rPr lang="en-US" sz="2000" b="1" dirty="0" err="1" smtClean="0">
                <a:latin typeface="Times New Roman" pitchFamily="18" charset="0"/>
                <a:cs typeface="Times New Roman" panose="02020603050405020304" pitchFamily="18" charset="0"/>
              </a:rPr>
              <a:t>số</a:t>
            </a:r>
            <a:r>
              <a:rPr lang="en-US" sz="2000" b="1" dirty="0" smtClean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anose="02020603050405020304" pitchFamily="18" charset="0"/>
              </a:rPr>
              <a:t>vụ</a:t>
            </a:r>
            <a:r>
              <a:rPr lang="en-US" sz="2000" b="1" dirty="0" smtClean="0">
                <a:latin typeface="Times New Roman" pitchFamily="18" charset="0"/>
                <a:cs typeface="Times New Roman" panose="02020603050405020304" pitchFamily="18" charset="0"/>
              </a:rPr>
              <a:t> vi </a:t>
            </a:r>
            <a:r>
              <a:rPr lang="en-US" sz="2000" b="1" dirty="0" err="1" smtClean="0">
                <a:latin typeface="Times New Roman" pitchFamily="18" charset="0"/>
                <a:cs typeface="Times New Roman" panose="02020603050405020304" pitchFamily="18" charset="0"/>
              </a:rPr>
              <a:t>phạm</a:t>
            </a:r>
            <a:r>
              <a:rPr lang="en-US" sz="2000" b="1" dirty="0" smtClean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anose="02020603050405020304" pitchFamily="18" charset="0"/>
              </a:rPr>
              <a:t>giao</a:t>
            </a:r>
            <a:r>
              <a:rPr lang="en-US" sz="2000" b="1" dirty="0" smtClean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anose="02020603050405020304" pitchFamily="18" charset="0"/>
              </a:rPr>
              <a:t>thông</a:t>
            </a:r>
            <a:r>
              <a:rPr lang="en-US" sz="2000" b="1" dirty="0" smtClean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anose="02020603050405020304" pitchFamily="18" charset="0"/>
              </a:rPr>
              <a:t>vào</a:t>
            </a:r>
            <a:r>
              <a:rPr lang="en-US" sz="2000" b="1" dirty="0" smtClean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anose="02020603050405020304" pitchFamily="18" charset="0"/>
              </a:rPr>
              <a:t>buổi</a:t>
            </a:r>
            <a:r>
              <a:rPr lang="en-US" sz="2000" b="1" dirty="0" smtClean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anose="02020603050405020304" pitchFamily="18" charset="0"/>
              </a:rPr>
              <a:t>sáng</a:t>
            </a:r>
            <a:r>
              <a:rPr lang="en-US" sz="2000" b="1" dirty="0" smtClean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anose="02020603050405020304" pitchFamily="18" charset="0"/>
              </a:rPr>
              <a:t>và</a:t>
            </a:r>
            <a:r>
              <a:rPr lang="en-US" sz="2000" b="1" dirty="0" smtClean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anose="02020603050405020304" pitchFamily="18" charset="0"/>
              </a:rPr>
              <a:t>buổi</a:t>
            </a:r>
            <a:r>
              <a:rPr lang="en-US" sz="2000" b="1" dirty="0" smtClean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anose="02020603050405020304" pitchFamily="18" charset="0"/>
              </a:rPr>
              <a:t>chiều</a:t>
            </a:r>
            <a:r>
              <a:rPr lang="en-US" sz="2000" b="1" dirty="0" smtClean="0">
                <a:latin typeface="Times New Roman" pitchFamily="18" charset="0"/>
                <a:cs typeface="Times New Roman" panose="02020603050405020304" pitchFamily="18" charset="0"/>
              </a:rPr>
              <a:t>. </a:t>
            </a:r>
            <a:r>
              <a:rPr lang="en-US" sz="2000" b="1" dirty="0" err="1" smtClean="0">
                <a:latin typeface="Times New Roman" pitchFamily="18" charset="0"/>
                <a:cs typeface="Times New Roman" panose="02020603050405020304" pitchFamily="18" charset="0"/>
              </a:rPr>
              <a:t>Vẽ</a:t>
            </a:r>
            <a:r>
              <a:rPr lang="en-US" sz="2000" b="1" dirty="0" smtClean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anose="02020603050405020304" pitchFamily="18" charset="0"/>
              </a:rPr>
              <a:t>biểu</a:t>
            </a:r>
            <a:r>
              <a:rPr lang="en-US" sz="2000" b="1" dirty="0" smtClean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anose="02020603050405020304" pitchFamily="18" charset="0"/>
              </a:rPr>
              <a:t>đồ</a:t>
            </a:r>
            <a:r>
              <a:rPr lang="en-US" sz="2000" b="1" dirty="0" smtClean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anose="02020603050405020304" pitchFamily="18" charset="0"/>
              </a:rPr>
              <a:t>thân</a:t>
            </a:r>
            <a:r>
              <a:rPr lang="en-US" sz="2000" b="1" dirty="0" smtClean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anose="02020603050405020304" pitchFamily="18" charset="0"/>
              </a:rPr>
              <a:t>và</a:t>
            </a:r>
            <a:r>
              <a:rPr lang="en-US" sz="2000" b="1" dirty="0" smtClean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anose="02020603050405020304" pitchFamily="18" charset="0"/>
              </a:rPr>
              <a:t>lá</a:t>
            </a:r>
            <a:r>
              <a:rPr lang="en-US" sz="2000" b="1" dirty="0" smtClean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anose="02020603050405020304" pitchFamily="18" charset="0"/>
              </a:rPr>
              <a:t>cho</a:t>
            </a:r>
            <a:r>
              <a:rPr lang="en-US" sz="2000" b="1" dirty="0" smtClean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anose="02020603050405020304" pitchFamily="18" charset="0"/>
              </a:rPr>
              <a:t>số</a:t>
            </a:r>
            <a:r>
              <a:rPr lang="en-US" sz="2000" b="1" dirty="0" smtClean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anose="02020603050405020304" pitchFamily="18" charset="0"/>
              </a:rPr>
              <a:t>vụ</a:t>
            </a:r>
            <a:r>
              <a:rPr lang="en-US" sz="2000" b="1" dirty="0" smtClean="0">
                <a:latin typeface="Times New Roman" pitchFamily="18" charset="0"/>
                <a:cs typeface="Times New Roman" panose="02020603050405020304" pitchFamily="18" charset="0"/>
              </a:rPr>
              <a:t> vi </a:t>
            </a:r>
            <a:r>
              <a:rPr lang="en-US" sz="2000" b="1" dirty="0" err="1" smtClean="0">
                <a:latin typeface="Times New Roman" pitchFamily="18" charset="0"/>
                <a:cs typeface="Times New Roman" panose="02020603050405020304" pitchFamily="18" charset="0"/>
              </a:rPr>
              <a:t>phạm</a:t>
            </a:r>
            <a:r>
              <a:rPr lang="en-US" sz="2000" b="1" dirty="0" smtClean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anose="02020603050405020304" pitchFamily="18" charset="0"/>
              </a:rPr>
              <a:t>giao</a:t>
            </a:r>
            <a:r>
              <a:rPr lang="en-US" sz="2000" b="1" dirty="0" smtClean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anose="02020603050405020304" pitchFamily="18" charset="0"/>
              </a:rPr>
              <a:t>thông</a:t>
            </a:r>
            <a:r>
              <a:rPr lang="en-US" sz="2000" b="1" dirty="0" smtClean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anose="02020603050405020304" pitchFamily="18" charset="0"/>
              </a:rPr>
              <a:t>vào</a:t>
            </a:r>
            <a:r>
              <a:rPr lang="en-US" sz="2000" b="1" dirty="0" smtClean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anose="02020603050405020304" pitchFamily="18" charset="0"/>
              </a:rPr>
              <a:t>buổi</a:t>
            </a:r>
            <a:r>
              <a:rPr lang="en-US" sz="2000" b="1" dirty="0" smtClean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anose="02020603050405020304" pitchFamily="18" charset="0"/>
              </a:rPr>
              <a:t>sáng</a:t>
            </a:r>
            <a:r>
              <a:rPr lang="en-US" sz="2000" b="1" dirty="0" smtClean="0">
                <a:latin typeface="Times New Roman" pitchFamily="18" charset="0"/>
                <a:cs typeface="Times New Roman" panose="02020603050405020304" pitchFamily="18" charset="0"/>
              </a:rPr>
              <a:t>/</a:t>
            </a:r>
            <a:r>
              <a:rPr lang="en-US" sz="2000" b="1" dirty="0" err="1" smtClean="0">
                <a:latin typeface="Times New Roman" pitchFamily="18" charset="0"/>
                <a:cs typeface="Times New Roman" panose="02020603050405020304" pitchFamily="18" charset="0"/>
              </a:rPr>
              <a:t>chiều</a:t>
            </a:r>
            <a:r>
              <a:rPr lang="en-US" sz="2000" b="1" dirty="0" smtClean="0">
                <a:latin typeface="Times New Roman" pitchFamily="18" charset="0"/>
                <a:cs typeface="Times New Roman" panose="02020603050405020304" pitchFamily="18" charset="0"/>
              </a:rPr>
              <a:t>.</a:t>
            </a:r>
            <a:endParaRPr lang="en-US" sz="2000" b="1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59" y="2719388"/>
            <a:ext cx="8990835" cy="150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28794" y="4729658"/>
            <a:ext cx="7772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Khung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giờ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cử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chú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cảnh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sát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gác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lang="en-US" sz="280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6191" y="4123267"/>
            <a:ext cx="1801229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45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664335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NỘI DUNG CHÍNH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05200" y="6477000"/>
            <a:ext cx="2133600" cy="365125"/>
          </a:xfrm>
        </p:spPr>
        <p:txBody>
          <a:bodyPr/>
          <a:lstStyle/>
          <a:p>
            <a:fld id="{EF92D9A3-AE8C-409F-844C-3EF81B1AB311}" type="slidenum">
              <a:rPr lang="en-US" sz="1600" b="0" smtClean="0">
                <a:solidFill>
                  <a:srgbClr val="C00000"/>
                </a:solidFill>
              </a:rPr>
              <a:pPr/>
              <a:t>2</a:t>
            </a:fld>
            <a:endParaRPr lang="en-US" sz="1600" b="0" dirty="0">
              <a:solidFill>
                <a:srgbClr val="C00000"/>
              </a:solidFill>
            </a:endParaRPr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2771783464"/>
              </p:ext>
            </p:extLst>
          </p:nvPr>
        </p:nvGraphicFramePr>
        <p:xfrm>
          <a:off x="0" y="1676400"/>
          <a:ext cx="87630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121343" y="2115529"/>
            <a:ext cx="800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24000" y="3185723"/>
            <a:ext cx="670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anose="02020603050405020304" pitchFamily="18" charset="0"/>
              </a:rPr>
              <a:t>Biểu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anose="02020603050405020304" pitchFamily="18" charset="0"/>
              </a:rPr>
              <a:t>đồ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anose="02020603050405020304" pitchFamily="18" charset="0"/>
              </a:rPr>
              <a:t>mô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anose="02020603050405020304" pitchFamily="18" charset="0"/>
              </a:rPr>
              <a:t>tả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anose="02020603050405020304" pitchFamily="18" charset="0"/>
              </a:rPr>
              <a:t>định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anose="02020603050405020304" pitchFamily="18" charset="0"/>
              </a:rPr>
              <a:t>tính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00200" y="4255917"/>
            <a:ext cx="670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anose="02020603050405020304" pitchFamily="18" charset="0"/>
              </a:rPr>
              <a:t>đại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anose="02020603050405020304" pitchFamily="18" charset="0"/>
              </a:rPr>
              <a:t>kê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anose="02020603050405020304" pitchFamily="18" charset="0"/>
              </a:rPr>
              <a:t>mô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anose="02020603050405020304" pitchFamily="18" charset="0"/>
              </a:rPr>
              <a:t>tả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71600" y="5320291"/>
            <a:ext cx="6737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anose="02020603050405020304" pitchFamily="18" charset="0"/>
              </a:rPr>
              <a:t>Biểu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anose="02020603050405020304" pitchFamily="18" charset="0"/>
              </a:rPr>
              <a:t>đồ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anose="02020603050405020304" pitchFamily="18" charset="0"/>
              </a:rPr>
              <a:t>tán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anose="02020603050405020304" pitchFamily="18" charset="0"/>
              </a:rPr>
              <a:t>xạ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anose="02020603050405020304" pitchFamily="18" charset="0"/>
              </a:rPr>
              <a:t>tương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anose="02020603050405020304" pitchFamily="18" charset="0"/>
              </a:rPr>
              <a:t>quan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26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05200" y="6477000"/>
            <a:ext cx="2133600" cy="365125"/>
          </a:xfrm>
          <a:prstGeom prst="rect">
            <a:avLst/>
          </a:prstGeom>
        </p:spPr>
        <p:txBody>
          <a:bodyPr/>
          <a:lstStyle/>
          <a:p>
            <a:fld id="{EF92D9A3-AE8C-409F-844C-3EF81B1AB31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Title 8"/>
          <p:cNvSpPr>
            <a:spLocks noGrp="1"/>
          </p:cNvSpPr>
          <p:nvPr>
            <p:ph type="title"/>
          </p:nvPr>
        </p:nvSpPr>
        <p:spPr>
          <a:xfrm>
            <a:off x="0" y="-54735"/>
            <a:ext cx="9144000" cy="664335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6776" y="997879"/>
            <a:ext cx="4709948" cy="7547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onvex"/>
          </a:sp3d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itchFamily="2" charset="2"/>
              <a:buChar char="v"/>
              <a:defRPr/>
            </a:pPr>
            <a:endParaRPr lang="en-US" sz="8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v"/>
              <a:defRPr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Sắp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dần</a:t>
            </a:r>
            <a:endParaRPr lang="en-US" sz="28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6776" y="1981200"/>
            <a:ext cx="47099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15, 12, 34, 45, 38, 22, 27, 29, 17, 45, 37, 14, 15, 37, 51, 18</a:t>
            </a:r>
          </a:p>
        </p:txBody>
      </p:sp>
      <p:sp>
        <p:nvSpPr>
          <p:cNvPr id="7" name="Rectangle 6"/>
          <p:cNvSpPr/>
          <p:nvPr/>
        </p:nvSpPr>
        <p:spPr>
          <a:xfrm>
            <a:off x="216776" y="3058511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12, 14, 15, 15, 17, 18, 22, 27, 29, 34, 37, 37, 38, 45, 45, 51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05000" y="2812197"/>
            <a:ext cx="0" cy="24631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147802" y="4191497"/>
            <a:ext cx="4709948" cy="7547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onvex"/>
          </a:sp3d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itchFamily="2" charset="2"/>
              <a:buChar char="v"/>
              <a:defRPr/>
            </a:pPr>
            <a:endParaRPr lang="en-US" sz="8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v"/>
              <a:defRPr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thân</a:t>
            </a:r>
            <a:endParaRPr lang="en-US" sz="28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858000" y="914400"/>
            <a:ext cx="0" cy="286629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867400" y="1535055"/>
            <a:ext cx="2913993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59367" y="1000837"/>
            <a:ext cx="853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stem</a:t>
            </a:r>
            <a:endParaRPr lang="en-US" sz="28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78567" y="992624"/>
            <a:ext cx="853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leaf</a:t>
            </a:r>
            <a:endParaRPr lang="en-US" sz="28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010151" y="4212848"/>
            <a:ext cx="428625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chục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en-US" sz="28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2, 3, 4, 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72200" y="1553163"/>
            <a:ext cx="7015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78828" y="5471831"/>
            <a:ext cx="4709948" cy="7547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onvex"/>
          </a:sp3d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itchFamily="2" charset="2"/>
              <a:buChar char="v"/>
              <a:defRPr/>
            </a:pPr>
            <a:endParaRPr lang="en-US" sz="8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v"/>
              <a:defRPr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lá</a:t>
            </a:r>
            <a:endParaRPr lang="en-US" sz="28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010150" y="5432048"/>
            <a:ext cx="428625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2, 4, 5, 5, 7, 8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26167" y="1553163"/>
            <a:ext cx="17552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2 4 5 5 7 8</a:t>
            </a:r>
          </a:p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2 7 9</a:t>
            </a:r>
          </a:p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4 7 7 8</a:t>
            </a:r>
          </a:p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5 5</a:t>
            </a:r>
          </a:p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9046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  <p:bldP spid="7" grpId="0"/>
      <p:bldP spid="10" grpId="0" animBg="1"/>
      <p:bldP spid="13" grpId="0"/>
      <p:bldP spid="14" grpId="0"/>
      <p:bldP spid="15" grpId="0"/>
      <p:bldP spid="16" grpId="0"/>
      <p:bldP spid="19" grpId="0" animBg="1"/>
      <p:bldP spid="20" grpId="0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00" y="1752600"/>
            <a:ext cx="685800" cy="685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B3198D-C55E-46E6-8960-576AED387128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90600" y="1752600"/>
            <a:ext cx="7696200" cy="990600"/>
          </a:xfrm>
        </p:spPr>
        <p:txBody>
          <a:bodyPr/>
          <a:lstStyle/>
          <a:p>
            <a:pPr algn="l"/>
            <a:r>
              <a:rPr lang="en-US" sz="2800" dirty="0" err="1" smtClean="0"/>
              <a:t>Nêu</a:t>
            </a:r>
            <a:r>
              <a:rPr lang="en-US" sz="2800" dirty="0" smtClean="0"/>
              <a:t> </a:t>
            </a:r>
            <a:r>
              <a:rPr lang="en-US" sz="2800" dirty="0" err="1" smtClean="0"/>
              <a:t>nhận</a:t>
            </a:r>
            <a:r>
              <a:rPr lang="en-US" sz="2800" dirty="0" smtClean="0"/>
              <a:t> </a:t>
            </a:r>
            <a:r>
              <a:rPr lang="en-US" sz="2800" dirty="0" err="1" smtClean="0"/>
              <a:t>xét</a:t>
            </a:r>
            <a:r>
              <a:rPr lang="en-US" sz="2800" dirty="0" smtClean="0"/>
              <a:t> </a:t>
            </a:r>
            <a:r>
              <a:rPr lang="en-US" sz="2800" dirty="0" err="1" smtClean="0"/>
              <a:t>về</a:t>
            </a:r>
            <a:r>
              <a:rPr lang="en-US" sz="2800" dirty="0" smtClean="0"/>
              <a:t> </a:t>
            </a:r>
            <a:r>
              <a:rPr lang="en-US" sz="2800" dirty="0" err="1" smtClean="0"/>
              <a:t>phân</a:t>
            </a:r>
            <a:r>
              <a:rPr lang="en-US" sz="2800" dirty="0" smtClean="0"/>
              <a:t> </a:t>
            </a:r>
            <a:r>
              <a:rPr lang="en-US" sz="2800" dirty="0" err="1" smtClean="0"/>
              <a:t>phối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vụ</a:t>
            </a:r>
            <a:r>
              <a:rPr lang="en-US" sz="2800" dirty="0" smtClean="0"/>
              <a:t> vi </a:t>
            </a:r>
            <a:r>
              <a:rPr lang="en-US" sz="2800" dirty="0" err="1" smtClean="0"/>
              <a:t>phạm</a:t>
            </a:r>
            <a:r>
              <a:rPr lang="en-US" sz="2800" dirty="0" smtClean="0"/>
              <a:t> </a:t>
            </a:r>
            <a:r>
              <a:rPr lang="en-US" sz="2800" dirty="0" err="1" smtClean="0"/>
              <a:t>giao</a:t>
            </a:r>
            <a:r>
              <a:rPr lang="en-US" sz="2800" dirty="0" smtClean="0"/>
              <a:t> </a:t>
            </a:r>
            <a:r>
              <a:rPr lang="en-US" sz="2800" dirty="0" err="1" smtClean="0"/>
              <a:t>thông</a:t>
            </a:r>
            <a:r>
              <a:rPr lang="en-US" sz="2800" dirty="0" smtClean="0"/>
              <a:t> </a:t>
            </a:r>
            <a:r>
              <a:rPr lang="en-US" sz="2800" dirty="0" err="1" smtClean="0"/>
              <a:t>vào</a:t>
            </a:r>
            <a:r>
              <a:rPr lang="en-US" sz="2800" dirty="0" smtClean="0"/>
              <a:t> </a:t>
            </a:r>
            <a:r>
              <a:rPr lang="en-US" sz="2800" dirty="0" err="1" smtClean="0"/>
              <a:t>buổi</a:t>
            </a:r>
            <a:r>
              <a:rPr lang="en-US" sz="2800" dirty="0" smtClean="0"/>
              <a:t> </a:t>
            </a:r>
            <a:r>
              <a:rPr lang="en-US" sz="2800" dirty="0" err="1" smtClean="0"/>
              <a:t>sáng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2018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05200" y="6477000"/>
            <a:ext cx="2133600" cy="365125"/>
          </a:xfrm>
          <a:prstGeom prst="rect">
            <a:avLst/>
          </a:prstGeom>
        </p:spPr>
        <p:txBody>
          <a:bodyPr/>
          <a:lstStyle/>
          <a:p>
            <a:fld id="{EF92D9A3-AE8C-409F-844C-3EF81B1AB31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Title 8"/>
          <p:cNvSpPr>
            <a:spLocks noGrp="1"/>
          </p:cNvSpPr>
          <p:nvPr>
            <p:ph type="title"/>
          </p:nvPr>
        </p:nvSpPr>
        <p:spPr>
          <a:xfrm>
            <a:off x="38100" y="-25400"/>
            <a:ext cx="9144000" cy="66433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47800" y="431983"/>
            <a:ext cx="596028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tabLst>
                <a:tab pos="269875" algn="l"/>
              </a:tabLst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thân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lá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back-to-back</a:t>
            </a:r>
            <a:endParaRPr lang="en-US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269875" algn="l"/>
              </a:tabLst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671342" y="1676400"/>
            <a:ext cx="0" cy="396240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24400" y="1676400"/>
            <a:ext cx="0" cy="396240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371600" y="2438400"/>
            <a:ext cx="6477000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76400" y="1868507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Lá</a:t>
            </a:r>
            <a:endParaRPr lang="en-US" sz="28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76800" y="1893918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Lá</a:t>
            </a:r>
            <a:endParaRPr lang="en-US" sz="28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71342" y="1868507"/>
            <a:ext cx="1053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hân</a:t>
            </a:r>
            <a:endParaRPr lang="en-US" sz="28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76400" y="2438400"/>
            <a:ext cx="1828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2 5</a:t>
            </a:r>
          </a:p>
          <a:p>
            <a:pPr algn="r"/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6 7 8</a:t>
            </a:r>
          </a:p>
          <a:p>
            <a:pPr algn="r"/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2 3 4 5 6 7</a:t>
            </a:r>
          </a:p>
          <a:p>
            <a:pPr algn="r"/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2 3 4</a:t>
            </a:r>
          </a:p>
          <a:p>
            <a:pPr algn="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8 9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76800" y="2466910"/>
            <a:ext cx="1828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2 4 5 5 7 8</a:t>
            </a:r>
          </a:p>
          <a:p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2 7 9</a:t>
            </a:r>
          </a:p>
          <a:p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4 7 7 8</a:t>
            </a:r>
          </a:p>
          <a:p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5 5</a:t>
            </a:r>
          </a:p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71342" y="2478890"/>
            <a:ext cx="10648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algn="ctr"/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algn="ctr"/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algn="ctr"/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62782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-152400" y="451536"/>
            <a:ext cx="9144000" cy="664335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04" y="1524000"/>
            <a:ext cx="1628078" cy="1219200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 bwMode="auto">
          <a:xfrm>
            <a:off x="2819400" y="1447800"/>
            <a:ext cx="5791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5342" tIns="42672" rIns="85342" bIns="42672" numCol="1" anchor="b" anchorCtr="0" compatLnSpc="1">
            <a:prstTxWarp prst="textNoShape">
              <a:avLst/>
            </a:prstTxWarp>
          </a:bodyPr>
          <a:lstStyle>
            <a:lvl1pPr algn="ctr" defTabSz="85248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5248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</a:defRPr>
            </a:lvl2pPr>
            <a:lvl3pPr algn="ctr" defTabSz="85248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</a:defRPr>
            </a:lvl3pPr>
            <a:lvl4pPr algn="ctr" defTabSz="85248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</a:defRPr>
            </a:lvl4pPr>
            <a:lvl5pPr algn="ctr" defTabSz="85248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</a:defRPr>
            </a:lvl5pPr>
            <a:lvl6pPr marL="457200" algn="ctr" defTabSz="85248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defTabSz="85248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defTabSz="85248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defTabSz="85248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algn="just"/>
            <a:r>
              <a:rPr lang="en-US" sz="2800" kern="0" dirty="0" smtClean="0"/>
              <a:t>So </a:t>
            </a:r>
            <a:r>
              <a:rPr lang="en-US" sz="2800" kern="0" dirty="0" err="1" smtClean="0"/>
              <a:t>sánh</a:t>
            </a:r>
            <a:r>
              <a:rPr lang="en-US" sz="2800" kern="0" dirty="0" smtClean="0"/>
              <a:t> </a:t>
            </a:r>
            <a:r>
              <a:rPr lang="en-US" sz="2800" kern="0" dirty="0" err="1" smtClean="0"/>
              <a:t>biểu</a:t>
            </a:r>
            <a:r>
              <a:rPr lang="en-US" sz="2800" kern="0" dirty="0" smtClean="0"/>
              <a:t> </a:t>
            </a:r>
            <a:r>
              <a:rPr lang="en-US" sz="2800" kern="0" dirty="0" err="1" smtClean="0"/>
              <a:t>đồ</a:t>
            </a:r>
            <a:r>
              <a:rPr lang="en-US" sz="2800" kern="0" dirty="0" smtClean="0"/>
              <a:t> </a:t>
            </a:r>
            <a:r>
              <a:rPr lang="en-US" sz="2800" kern="0" dirty="0" err="1" smtClean="0"/>
              <a:t>phân</a:t>
            </a:r>
            <a:r>
              <a:rPr lang="en-US" sz="2800" kern="0" dirty="0" smtClean="0"/>
              <a:t> </a:t>
            </a:r>
            <a:r>
              <a:rPr lang="en-US" sz="2800" kern="0" dirty="0" err="1" smtClean="0"/>
              <a:t>phối</a:t>
            </a:r>
            <a:r>
              <a:rPr lang="en-US" sz="2800" kern="0" dirty="0" smtClean="0"/>
              <a:t> </a:t>
            </a:r>
            <a:r>
              <a:rPr lang="en-US" sz="2800" kern="0" dirty="0" err="1" smtClean="0"/>
              <a:t>tần</a:t>
            </a:r>
            <a:r>
              <a:rPr lang="en-US" sz="2800" kern="0" dirty="0" smtClean="0"/>
              <a:t> </a:t>
            </a:r>
            <a:r>
              <a:rPr lang="en-US" sz="2800" kern="0" dirty="0" err="1" smtClean="0"/>
              <a:t>số</a:t>
            </a:r>
            <a:r>
              <a:rPr lang="en-US" sz="2800" kern="0" dirty="0" smtClean="0"/>
              <a:t>, </a:t>
            </a:r>
            <a:r>
              <a:rPr lang="en-US" sz="2800" kern="0" dirty="0" err="1" smtClean="0"/>
              <a:t>đa</a:t>
            </a:r>
            <a:r>
              <a:rPr lang="en-US" sz="2800" kern="0" dirty="0" smtClean="0"/>
              <a:t> </a:t>
            </a:r>
            <a:r>
              <a:rPr lang="en-US" sz="2800" kern="0" dirty="0" err="1" smtClean="0"/>
              <a:t>giác</a:t>
            </a:r>
            <a:r>
              <a:rPr lang="en-US" sz="2800" kern="0" dirty="0" smtClean="0"/>
              <a:t> </a:t>
            </a:r>
            <a:r>
              <a:rPr lang="en-US" sz="2800" kern="0" dirty="0" err="1" smtClean="0"/>
              <a:t>tần</a:t>
            </a:r>
            <a:r>
              <a:rPr lang="en-US" sz="2800" kern="0" dirty="0" smtClean="0"/>
              <a:t> </a:t>
            </a:r>
            <a:r>
              <a:rPr lang="en-US" sz="2800" kern="0" dirty="0" err="1" smtClean="0"/>
              <a:t>số</a:t>
            </a:r>
            <a:r>
              <a:rPr lang="en-US" sz="2800" kern="0" dirty="0" smtClean="0"/>
              <a:t>, </a:t>
            </a:r>
            <a:r>
              <a:rPr lang="en-US" sz="2800" kern="0" dirty="0" err="1" smtClean="0"/>
              <a:t>biểu</a:t>
            </a:r>
            <a:r>
              <a:rPr lang="en-US" sz="2800" kern="0" dirty="0" smtClean="0"/>
              <a:t> </a:t>
            </a:r>
            <a:r>
              <a:rPr lang="en-US" sz="2800" kern="0" dirty="0" err="1" smtClean="0"/>
              <a:t>đồ</a:t>
            </a:r>
            <a:r>
              <a:rPr lang="en-US" sz="2800" kern="0" dirty="0" smtClean="0"/>
              <a:t> </a:t>
            </a:r>
            <a:r>
              <a:rPr lang="en-US" sz="2800" kern="0" dirty="0" err="1" smtClean="0"/>
              <a:t>thân</a:t>
            </a:r>
            <a:r>
              <a:rPr lang="en-US" sz="2800" kern="0" dirty="0" smtClean="0"/>
              <a:t> </a:t>
            </a:r>
            <a:r>
              <a:rPr lang="en-US" sz="2800" kern="0" dirty="0" err="1" smtClean="0"/>
              <a:t>và</a:t>
            </a:r>
            <a:r>
              <a:rPr lang="en-US" sz="2800" kern="0" dirty="0" smtClean="0"/>
              <a:t> </a:t>
            </a:r>
            <a:r>
              <a:rPr lang="en-US" sz="2800" kern="0" dirty="0" err="1" smtClean="0"/>
              <a:t>lá</a:t>
            </a:r>
            <a:r>
              <a:rPr lang="en-US" sz="2800" kern="0" dirty="0"/>
              <a:t> </a:t>
            </a:r>
            <a:r>
              <a:rPr lang="en-US" sz="2800" kern="0" dirty="0" err="1" smtClean="0"/>
              <a:t>và</a:t>
            </a:r>
            <a:r>
              <a:rPr lang="en-US" sz="2800" kern="0" dirty="0" smtClean="0"/>
              <a:t> </a:t>
            </a:r>
            <a:r>
              <a:rPr lang="en-US" sz="2800" kern="0" dirty="0" err="1" smtClean="0"/>
              <a:t>từ</a:t>
            </a:r>
            <a:r>
              <a:rPr lang="en-US" sz="2800" kern="0" dirty="0" smtClean="0"/>
              <a:t> </a:t>
            </a:r>
            <a:r>
              <a:rPr lang="en-US" sz="2800" kern="0" dirty="0" err="1" smtClean="0"/>
              <a:t>đó</a:t>
            </a:r>
            <a:r>
              <a:rPr lang="en-US" sz="2800" kern="0" dirty="0" smtClean="0"/>
              <a:t> </a:t>
            </a:r>
            <a:r>
              <a:rPr lang="en-US" sz="2800" kern="0" dirty="0" err="1" smtClean="0"/>
              <a:t>rút</a:t>
            </a:r>
            <a:r>
              <a:rPr lang="en-US" sz="2800" kern="0" dirty="0" smtClean="0"/>
              <a:t> </a:t>
            </a:r>
            <a:r>
              <a:rPr lang="en-US" sz="2800" kern="0" dirty="0" err="1" smtClean="0"/>
              <a:t>ra</a:t>
            </a:r>
            <a:r>
              <a:rPr lang="en-US" sz="2800" kern="0" dirty="0" smtClean="0"/>
              <a:t> </a:t>
            </a:r>
            <a:r>
              <a:rPr lang="en-US" sz="2800" kern="0" dirty="0" err="1" smtClean="0"/>
              <a:t>kết</a:t>
            </a:r>
            <a:r>
              <a:rPr lang="en-US" sz="2800" kern="0" dirty="0" smtClean="0"/>
              <a:t> </a:t>
            </a:r>
            <a:r>
              <a:rPr lang="en-US" sz="2800" kern="0" dirty="0" err="1" smtClean="0"/>
              <a:t>luận</a:t>
            </a:r>
            <a:r>
              <a:rPr lang="en-US" sz="2800" kern="0" dirty="0" smtClean="0"/>
              <a:t>.</a:t>
            </a:r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420016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05200" y="6477000"/>
            <a:ext cx="2133600" cy="365125"/>
          </a:xfrm>
          <a:prstGeom prst="rect">
            <a:avLst/>
          </a:prstGeom>
        </p:spPr>
        <p:txBody>
          <a:bodyPr/>
          <a:lstStyle/>
          <a:p>
            <a:fld id="{EF92D9A3-AE8C-409F-844C-3EF81B1AB31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13648" y="0"/>
            <a:ext cx="9130352" cy="664335"/>
          </a:xfrm>
        </p:spPr>
        <p:txBody>
          <a:bodyPr>
            <a:noAutofit/>
          </a:bodyPr>
          <a:lstStyle/>
          <a:p>
            <a:r>
              <a:rPr lang="en-US" sz="3600" b="1" dirty="0">
                <a:cs typeface="Arial" pitchFamily="34" charset="0"/>
              </a:rPr>
              <a:t/>
            </a:r>
            <a:br>
              <a:rPr lang="en-US" sz="3600" b="1" dirty="0">
                <a:cs typeface="Arial" pitchFamily="34" charset="0"/>
              </a:rPr>
            </a:b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tròn</a:t>
            </a:r>
            <a:endParaRPr lang="en-US" sz="3600" dirty="0"/>
          </a:p>
        </p:txBody>
      </p:sp>
      <p:sp>
        <p:nvSpPr>
          <p:cNvPr id="3" name="Horizontal Scroll 2"/>
          <p:cNvSpPr/>
          <p:nvPr/>
        </p:nvSpPr>
        <p:spPr>
          <a:xfrm>
            <a:off x="990600" y="1600200"/>
            <a:ext cx="7772399" cy="2667000"/>
          </a:xfrm>
          <a:prstGeom prst="horizontalScroll">
            <a:avLst>
              <a:gd name="adj" fmla="val 3182"/>
            </a:avLst>
          </a:prstGeom>
          <a:solidFill>
            <a:srgbClr val="FDE0BD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vi-VN" sz="2800" dirty="0">
                <a:solidFill>
                  <a:schemeClr val="tx1"/>
                </a:solidFill>
              </a:rPr>
              <a:t>Biểu đồ hình tròn </a:t>
            </a:r>
            <a:r>
              <a:rPr lang="vi-VN" sz="2800" dirty="0" smtClean="0">
                <a:solidFill>
                  <a:schemeClr val="tx1"/>
                </a:solidFill>
              </a:rPr>
              <a:t>m</a:t>
            </a:r>
            <a:r>
              <a:rPr lang="en-US" sz="2800" dirty="0">
                <a:solidFill>
                  <a:schemeClr val="tx1"/>
                </a:solidFill>
              </a:rPr>
              <a:t>ô</a:t>
            </a:r>
            <a:r>
              <a:rPr lang="vi-VN" sz="2800" dirty="0" smtClean="0">
                <a:solidFill>
                  <a:schemeClr val="tx1"/>
                </a:solidFill>
              </a:rPr>
              <a:t> </a:t>
            </a:r>
            <a:r>
              <a:rPr lang="vi-VN" sz="2800" dirty="0">
                <a:solidFill>
                  <a:schemeClr val="tx1"/>
                </a:solidFill>
              </a:rPr>
              <a:t>tả dữ liệu </a:t>
            </a:r>
            <a:r>
              <a:rPr lang="vi-VN" sz="2800">
                <a:solidFill>
                  <a:schemeClr val="tx1"/>
                </a:solidFill>
              </a:rPr>
              <a:t>định </a:t>
            </a:r>
            <a:r>
              <a:rPr lang="vi-VN" sz="2800" smtClean="0">
                <a:solidFill>
                  <a:schemeClr val="tx1"/>
                </a:solidFill>
              </a:rPr>
              <a:t>tính</a:t>
            </a:r>
            <a:endParaRPr lang="en-US" sz="2800" smtClean="0">
              <a:solidFill>
                <a:schemeClr val="tx1"/>
              </a:solidFill>
            </a:endParaRP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2800">
                <a:solidFill>
                  <a:schemeClr val="tx1"/>
                </a:solidFill>
              </a:rPr>
              <a:t>D</a:t>
            </a:r>
            <a:r>
              <a:rPr lang="vi-VN" sz="2800" smtClean="0">
                <a:solidFill>
                  <a:schemeClr val="tx1"/>
                </a:solidFill>
              </a:rPr>
              <a:t>iện </a:t>
            </a:r>
            <a:r>
              <a:rPr lang="vi-VN" sz="2800" dirty="0">
                <a:solidFill>
                  <a:schemeClr val="tx1"/>
                </a:solidFill>
              </a:rPr>
              <a:t>tích của toàn bộ </a:t>
            </a:r>
            <a:r>
              <a:rPr lang="vi-VN" sz="2800">
                <a:solidFill>
                  <a:schemeClr val="tx1"/>
                </a:solidFill>
              </a:rPr>
              <a:t>hình </a:t>
            </a:r>
            <a:r>
              <a:rPr lang="vi-VN" sz="2800" smtClean="0">
                <a:solidFill>
                  <a:schemeClr val="tx1"/>
                </a:solidFill>
              </a:rPr>
              <a:t>tròn</a:t>
            </a:r>
            <a:r>
              <a:rPr lang="en-US" sz="2800" smtClean="0">
                <a:solidFill>
                  <a:schemeClr val="tx1"/>
                </a:solidFill>
              </a:rPr>
              <a:t>: </a:t>
            </a:r>
            <a:r>
              <a:rPr lang="vi-VN" sz="2800" smtClean="0">
                <a:solidFill>
                  <a:schemeClr val="tx1"/>
                </a:solidFill>
              </a:rPr>
              <a:t>100</a:t>
            </a:r>
            <a:r>
              <a:rPr lang="en-US" sz="2800" smtClean="0">
                <a:solidFill>
                  <a:schemeClr val="tx1"/>
                </a:solidFill>
              </a:rPr>
              <a:t>%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2800" smtClean="0">
                <a:solidFill>
                  <a:schemeClr val="tx1"/>
                </a:solidFill>
              </a:rPr>
              <a:t>Diện tích mỗi hình quạt: tỷ lệ mỗi biểu hiện  của biến trong tập dữ liệu.</a:t>
            </a: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486" y="4299065"/>
            <a:ext cx="3654397" cy="254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0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05200" y="6477000"/>
            <a:ext cx="2133600" cy="365125"/>
          </a:xfrm>
          <a:prstGeom prst="rect">
            <a:avLst/>
          </a:prstGeom>
        </p:spPr>
        <p:txBody>
          <a:bodyPr/>
          <a:lstStyle/>
          <a:p>
            <a:fld id="{EF92D9A3-AE8C-409F-844C-3EF81B1AB31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13648" y="0"/>
            <a:ext cx="9130352" cy="664335"/>
          </a:xfrm>
        </p:spPr>
        <p:txBody>
          <a:bodyPr>
            <a:noAutofit/>
          </a:bodyPr>
          <a:lstStyle/>
          <a:p>
            <a:r>
              <a:rPr lang="en-US" sz="3600" b="1" dirty="0">
                <a:cs typeface="Arial" pitchFamily="34" charset="0"/>
              </a:rPr>
              <a:t/>
            </a:r>
            <a:br>
              <a:rPr lang="en-US" sz="3600" b="1" dirty="0">
                <a:cs typeface="Arial" pitchFamily="34" charset="0"/>
              </a:rPr>
            </a:b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37849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vẽ</a:t>
            </a: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tròn</a:t>
            </a:r>
            <a:endParaRPr lang="en-US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9621" y="1772290"/>
            <a:ext cx="4017579" cy="9559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onvex"/>
          </a:sp3d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itchFamily="2" charset="2"/>
              <a:buChar char="v"/>
              <a:defRPr/>
            </a:pPr>
            <a:endParaRPr lang="en-US" sz="8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v"/>
              <a:defRPr/>
            </a:pP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Xác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định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err="1">
                <a:solidFill>
                  <a:schemeClr val="tx2">
                    <a:lumMod val="75000"/>
                  </a:schemeClr>
                </a:solidFill>
              </a:rPr>
              <a:t>các</a:t>
            </a:r>
            <a:r>
              <a:rPr lang="en-US" sz="240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smtClean="0">
                <a:solidFill>
                  <a:schemeClr val="tx2">
                    <a:lumMod val="75000"/>
                  </a:schemeClr>
                </a:solidFill>
              </a:rPr>
              <a:t>biểu hiện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trong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tập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dữ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liệu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4434" y="2981749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297873" y="3139328"/>
            <a:ext cx="4024148" cy="147370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onvex"/>
          </a:sp3d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itchFamily="2" charset="2"/>
              <a:buChar char="v"/>
              <a:defRPr/>
            </a:pPr>
            <a:endParaRPr lang="en-US" sz="8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v"/>
              <a:defRPr/>
            </a:pP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tỷ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lệ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góc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quạt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ứng</a:t>
            </a:r>
            <a:endParaRPr lang="en-US" sz="28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304800" y="5029200"/>
            <a:ext cx="4024148" cy="11757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onvex"/>
          </a:sp3d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itchFamily="2" charset="2"/>
              <a:buChar char="v"/>
              <a:defRPr/>
            </a:pPr>
            <a:endParaRPr lang="en-US" sz="8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v"/>
              <a:defRPr/>
            </a:pP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Vẽ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quạt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từng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endParaRPr lang="en-US" sz="28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560" y="4190999"/>
            <a:ext cx="2862561" cy="2535855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38094"/>
              </p:ext>
            </p:extLst>
          </p:nvPr>
        </p:nvGraphicFramePr>
        <p:xfrm>
          <a:off x="5181600" y="1600200"/>
          <a:ext cx="3810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990600"/>
                <a:gridCol w="10668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Nghề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Tần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số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Tỷ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lệ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(%)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Góc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(ᵒ)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CNVC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146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29.2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105.1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HSSV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20.4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73.4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Khác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9.6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34.6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NVVP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204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40.8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146.9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Tổng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360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39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3" grpId="0"/>
      <p:bldP spid="23" grpId="0" animBg="1"/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05200" y="6477000"/>
            <a:ext cx="2133600" cy="365125"/>
          </a:xfrm>
          <a:prstGeom prst="rect">
            <a:avLst/>
          </a:prstGeom>
        </p:spPr>
        <p:txBody>
          <a:bodyPr/>
          <a:lstStyle/>
          <a:p>
            <a:fld id="{EF92D9A3-AE8C-409F-844C-3EF81B1AB311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Title 8"/>
          <p:cNvSpPr>
            <a:spLocks noGrp="1"/>
          </p:cNvSpPr>
          <p:nvPr>
            <p:ph type="title"/>
          </p:nvPr>
        </p:nvSpPr>
        <p:spPr>
          <a:xfrm>
            <a:off x="0" y="-54735"/>
            <a:ext cx="9144000" cy="66433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41434" y="2286000"/>
            <a:ext cx="8550166" cy="2971800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30000"/>
              </a:lnSpc>
              <a:tabLst>
                <a:tab pos="270510" algn="l"/>
              </a:tabLst>
              <a:defRPr/>
            </a:pPr>
            <a:r>
              <a:rPr lang="en-US" sz="28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8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thu</a:t>
            </a: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tròn</a:t>
            </a:r>
            <a:endParaRPr lang="en-US" sz="28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30000"/>
              </a:lnSpc>
              <a:buFont typeface="Times New Roman" panose="02020603050405020304" pitchFamily="18" charset="0"/>
              <a:buChar char="-"/>
              <a:tabLst>
                <a:tab pos="270510" algn="l"/>
              </a:tabLst>
              <a:defRPr/>
            </a:pP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Giá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trị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nào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chiếm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nhiều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nhất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ít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nhất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</a:p>
          <a:p>
            <a:pPr marL="342900" indent="-342900" algn="just">
              <a:lnSpc>
                <a:spcPct val="130000"/>
              </a:lnSpc>
              <a:buFont typeface="Times New Roman" panose="02020603050405020304" pitchFamily="18" charset="0"/>
              <a:buChar char="-"/>
              <a:tabLst>
                <a:tab pos="270510" algn="l"/>
              </a:tabLst>
              <a:defRPr/>
            </a:pP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Mức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phân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phối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tương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đối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của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mỗi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giá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trị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so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với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toàn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bộ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</a:p>
          <a:p>
            <a:pPr marL="342900" indent="-342900" algn="just">
              <a:lnSpc>
                <a:spcPct val="130000"/>
              </a:lnSpc>
              <a:buFont typeface="Times New Roman" panose="02020603050405020304" pitchFamily="18" charset="0"/>
              <a:buChar char="-"/>
              <a:tabLst>
                <a:tab pos="270510" algn="l"/>
              </a:tabLst>
              <a:defRPr/>
            </a:pPr>
            <a:endParaRPr lang="en-US" sz="28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1434" y="118619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en-US" sz="28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23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98" y="2667000"/>
            <a:ext cx="685800" cy="685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B3198D-C55E-46E6-8960-576AED387128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77578" y="2667000"/>
            <a:ext cx="3671486" cy="1295400"/>
          </a:xfrm>
        </p:spPr>
        <p:txBody>
          <a:bodyPr/>
          <a:lstStyle/>
          <a:p>
            <a:pPr algn="l"/>
            <a:r>
              <a:rPr lang="en-US" sz="2800" dirty="0" err="1" smtClean="0"/>
              <a:t>Nêu</a:t>
            </a:r>
            <a:r>
              <a:rPr lang="en-US" sz="2800" dirty="0" smtClean="0"/>
              <a:t> </a:t>
            </a:r>
            <a:r>
              <a:rPr lang="en-US" sz="2800" dirty="0" err="1" smtClean="0"/>
              <a:t>nhận</a:t>
            </a:r>
            <a:r>
              <a:rPr lang="en-US" sz="2800" dirty="0" smtClean="0"/>
              <a:t> </a:t>
            </a:r>
            <a:r>
              <a:rPr lang="en-US" sz="2800" dirty="0" err="1" smtClean="0"/>
              <a:t>xét</a:t>
            </a:r>
            <a:r>
              <a:rPr lang="en-US" sz="2800" dirty="0" smtClean="0"/>
              <a:t> </a:t>
            </a:r>
            <a:r>
              <a:rPr lang="en-US" sz="2800" dirty="0" err="1" smtClean="0"/>
              <a:t>về</a:t>
            </a:r>
            <a:r>
              <a:rPr lang="en-US" sz="2800" dirty="0" smtClean="0"/>
              <a:t> </a:t>
            </a:r>
            <a:r>
              <a:rPr lang="en-US" sz="2800" dirty="0" err="1" smtClean="0"/>
              <a:t>phân</a:t>
            </a:r>
            <a:r>
              <a:rPr lang="en-US" sz="2800" dirty="0" smtClean="0"/>
              <a:t> </a:t>
            </a:r>
            <a:r>
              <a:rPr lang="en-US" sz="2800" dirty="0" err="1" smtClean="0"/>
              <a:t>phối</a:t>
            </a:r>
            <a:r>
              <a:rPr lang="en-US" sz="2800" dirty="0" smtClean="0"/>
              <a:t> </a:t>
            </a:r>
            <a:r>
              <a:rPr lang="en-US" sz="2800" dirty="0" err="1" smtClean="0"/>
              <a:t>ngành</a:t>
            </a:r>
            <a:r>
              <a:rPr lang="en-US" sz="2800" dirty="0" smtClean="0"/>
              <a:t> </a:t>
            </a:r>
            <a:r>
              <a:rPr lang="en-US" sz="2800" dirty="0" err="1" smtClean="0"/>
              <a:t>nghề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khách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436" y="1524000"/>
            <a:ext cx="4459324" cy="424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00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05200" y="6477000"/>
            <a:ext cx="2133600" cy="365125"/>
          </a:xfrm>
          <a:prstGeom prst="rect">
            <a:avLst/>
          </a:prstGeom>
        </p:spPr>
        <p:txBody>
          <a:bodyPr/>
          <a:lstStyle/>
          <a:p>
            <a:fld id="{EF92D9A3-AE8C-409F-844C-3EF81B1AB311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13648" y="0"/>
            <a:ext cx="9130352" cy="664335"/>
          </a:xfrm>
        </p:spPr>
        <p:txBody>
          <a:bodyPr>
            <a:noAutofit/>
          </a:bodyPr>
          <a:lstStyle/>
          <a:p>
            <a:r>
              <a:rPr lang="en-US" sz="3600" b="1" dirty="0">
                <a:cs typeface="Arial" pitchFamily="34" charset="0"/>
              </a:rPr>
              <a:t/>
            </a:r>
            <a:br>
              <a:rPr lang="en-US" sz="3600" b="1" dirty="0">
                <a:cs typeface="Arial" pitchFamily="34" charset="0"/>
              </a:rPr>
            </a:b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endParaRPr lang="en-US" sz="3600" dirty="0"/>
          </a:p>
        </p:txBody>
      </p:sp>
      <p:sp>
        <p:nvSpPr>
          <p:cNvPr id="3" name="Horizontal Scroll 2"/>
          <p:cNvSpPr/>
          <p:nvPr/>
        </p:nvSpPr>
        <p:spPr>
          <a:xfrm>
            <a:off x="990600" y="1600200"/>
            <a:ext cx="7772399" cy="1676400"/>
          </a:xfrm>
          <a:prstGeom prst="horizontalScroll">
            <a:avLst>
              <a:gd name="adj" fmla="val 3182"/>
            </a:avLst>
          </a:prstGeom>
          <a:solidFill>
            <a:srgbClr val="FDE0BD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Biểu đồ thanh bao 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gồm những </a:t>
            </a:r>
            <a:r>
              <a:rPr lang="en-US"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thanh đứng (ngang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Mỗi thanh đại diện cho 1 biểu hiện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Chiều cao (dài) của thanh là tần số tương ứng</a:t>
            </a: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217" y="3581400"/>
            <a:ext cx="3392383" cy="28693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00" y="3606338"/>
            <a:ext cx="3352800" cy="284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8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05200" y="6477000"/>
            <a:ext cx="2133600" cy="365125"/>
          </a:xfrm>
          <a:prstGeom prst="rect">
            <a:avLst/>
          </a:prstGeom>
        </p:spPr>
        <p:txBody>
          <a:bodyPr/>
          <a:lstStyle/>
          <a:p>
            <a:fld id="{EF92D9A3-AE8C-409F-844C-3EF81B1AB311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13648" y="0"/>
            <a:ext cx="9130352" cy="664335"/>
          </a:xfrm>
        </p:spPr>
        <p:txBody>
          <a:bodyPr>
            <a:noAutofit/>
          </a:bodyPr>
          <a:lstStyle/>
          <a:p>
            <a:r>
              <a:rPr lang="en-US" sz="3600" b="1" dirty="0">
                <a:cs typeface="Arial" pitchFamily="34" charset="0"/>
              </a:rPr>
              <a:t/>
            </a:r>
            <a:br>
              <a:rPr lang="en-US" sz="3600" b="1" dirty="0">
                <a:cs typeface="Arial" pitchFamily="34" charset="0"/>
              </a:rPr>
            </a:b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37849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vẽ</a:t>
            </a: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thanh</a:t>
            </a:r>
            <a:endParaRPr lang="en-US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9621" y="1772290"/>
            <a:ext cx="4017579" cy="9559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onvex"/>
          </a:sp3d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itchFamily="2" charset="2"/>
              <a:buChar char="v"/>
              <a:defRPr/>
            </a:pPr>
            <a:endParaRPr lang="en-US" sz="8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v"/>
              <a:defRPr/>
            </a:pP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Xác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định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các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giá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trị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trong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tập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dữ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liệu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4434" y="2981749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297873" y="3139328"/>
            <a:ext cx="4024148" cy="147370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onvex"/>
          </a:sp3d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itchFamily="2" charset="2"/>
              <a:buChar char="v"/>
              <a:defRPr/>
            </a:pPr>
            <a:endParaRPr lang="en-US" sz="8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v"/>
              <a:defRPr/>
            </a:pP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tần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endParaRPr lang="en-US" sz="28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304800" y="5029200"/>
            <a:ext cx="4024148" cy="1447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onvex"/>
          </a:sp3d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itchFamily="2" charset="2"/>
              <a:buChar char="v"/>
              <a:defRPr/>
            </a:pPr>
            <a:endParaRPr lang="en-US" sz="8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v"/>
              <a:defRPr/>
            </a:pP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Vẽ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đứng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tần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4178848"/>
            <a:ext cx="2924055" cy="248071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42034" y="3057949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021987"/>
              </p:ext>
            </p:extLst>
          </p:nvPr>
        </p:nvGraphicFramePr>
        <p:xfrm>
          <a:off x="5029200" y="1676400"/>
          <a:ext cx="2438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Nghề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Tần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số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CNVC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146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HSSV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102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err="1" smtClean="0"/>
                        <a:t>Khác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48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NVVP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204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Tổng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500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64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3" grpId="0"/>
      <p:bldP spid="23" grpId="0" animBg="1"/>
      <p:bldP spid="24" grpId="0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216025" y="492125"/>
            <a:ext cx="6200775" cy="727075"/>
          </a:xfrm>
        </p:spPr>
        <p:txBody>
          <a:bodyPr/>
          <a:lstStyle/>
          <a:p>
            <a:pPr eaLnBrk="1" hangingPunct="1"/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 smtClean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905000"/>
            <a:ext cx="8305800" cy="41910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smtClean="0"/>
              <a:t>Biết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biểu</a:t>
            </a:r>
            <a:r>
              <a:rPr lang="en-US" sz="2400" dirty="0" smtClean="0"/>
              <a:t> </a:t>
            </a:r>
            <a:r>
              <a:rPr lang="en-US" sz="2400" dirty="0" err="1" smtClean="0"/>
              <a:t>đồ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lượng</a:t>
            </a:r>
            <a:r>
              <a:rPr lang="en-US" sz="2400" dirty="0" smtClean="0"/>
              <a:t>,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lượng</a:t>
            </a:r>
            <a:r>
              <a:rPr lang="en-US" sz="2400" dirty="0" smtClean="0"/>
              <a:t>.</a:t>
            </a:r>
          </a:p>
          <a:p>
            <a:pPr algn="just" eaLnBrk="1" hangingPunct="1">
              <a:lnSpc>
                <a:spcPct val="200000"/>
              </a:lnSpc>
            </a:pPr>
            <a:r>
              <a:rPr lang="en-US" sz="2400" dirty="0" err="1" smtClean="0"/>
              <a:t>Biết</a:t>
            </a:r>
            <a:r>
              <a:rPr lang="en-US" sz="2400" dirty="0" smtClean="0"/>
              <a:t> </a:t>
            </a:r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đại</a:t>
            </a:r>
            <a:r>
              <a:rPr lang="en-US" sz="2400" dirty="0" smtClean="0"/>
              <a:t> </a:t>
            </a:r>
            <a:r>
              <a:rPr lang="en-US" sz="2400" dirty="0" err="1" smtClean="0"/>
              <a:t>lượng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kê</a:t>
            </a:r>
            <a:r>
              <a:rPr lang="en-US" sz="2400" dirty="0" smtClean="0"/>
              <a:t> </a:t>
            </a:r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tả</a:t>
            </a:r>
            <a:r>
              <a:rPr lang="en-US" sz="2400" dirty="0" smtClean="0"/>
              <a:t>.</a:t>
            </a:r>
          </a:p>
          <a:p>
            <a:pPr algn="just" eaLnBrk="1" hangingPunct="1">
              <a:lnSpc>
                <a:spcPct val="200000"/>
              </a:lnSpc>
            </a:pPr>
            <a:r>
              <a:rPr lang="en-US" sz="2400" dirty="0" err="1" smtClean="0"/>
              <a:t>Biết</a:t>
            </a:r>
            <a:r>
              <a:rPr lang="en-US" sz="2400" dirty="0" smtClean="0"/>
              <a:t> </a:t>
            </a:r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vẽ</a:t>
            </a:r>
            <a:r>
              <a:rPr lang="en-US" sz="2400" dirty="0" smtClean="0"/>
              <a:t> </a:t>
            </a:r>
            <a:r>
              <a:rPr lang="en-US" sz="2400" dirty="0" err="1" smtClean="0"/>
              <a:t>biểu</a:t>
            </a:r>
            <a:r>
              <a:rPr lang="en-US" sz="2400" dirty="0" smtClean="0"/>
              <a:t> </a:t>
            </a:r>
            <a:r>
              <a:rPr lang="en-US" sz="2400" dirty="0" err="1" smtClean="0"/>
              <a:t>đồ</a:t>
            </a:r>
            <a:r>
              <a:rPr lang="en-US" sz="2400" dirty="0" smtClean="0"/>
              <a:t> </a:t>
            </a:r>
            <a:r>
              <a:rPr lang="en-US" sz="2400" dirty="0" err="1" smtClean="0"/>
              <a:t>tán</a:t>
            </a:r>
            <a:r>
              <a:rPr lang="en-US" sz="2400" dirty="0" smtClean="0"/>
              <a:t> </a:t>
            </a:r>
            <a:r>
              <a:rPr lang="en-US" sz="2400" dirty="0" err="1" smtClean="0"/>
              <a:t>xạ</a:t>
            </a:r>
            <a:r>
              <a:rPr lang="en-US" sz="2400" dirty="0" smtClean="0"/>
              <a:t>,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tương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r>
              <a:rPr lang="en-US" sz="2400" smtClean="0"/>
              <a:t>.</a:t>
            </a:r>
            <a:endParaRPr lang="en-US" sz="2400" dirty="0" smtClean="0"/>
          </a:p>
          <a:p>
            <a:pPr algn="just" eaLnBrk="1" hangingPunct="1">
              <a:lnSpc>
                <a:spcPct val="150000"/>
              </a:lnSpc>
            </a:pPr>
            <a:r>
              <a:rPr lang="en-US" sz="2400" dirty="0" err="1" smtClean="0"/>
              <a:t>Hiểu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tin </a:t>
            </a:r>
            <a:r>
              <a:rPr lang="en-US" sz="2400" dirty="0" err="1" smtClean="0"/>
              <a:t>thu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r>
              <a:rPr lang="en-US" sz="2400" dirty="0" smtClean="0"/>
              <a:t> </a:t>
            </a:r>
            <a:r>
              <a:rPr lang="en-US" sz="2400" dirty="0" err="1" smtClean="0"/>
              <a:t>biểu</a:t>
            </a:r>
            <a:r>
              <a:rPr lang="en-US" sz="2400" dirty="0" smtClean="0"/>
              <a:t> </a:t>
            </a:r>
            <a:r>
              <a:rPr lang="en-US" sz="2400" dirty="0" err="1" smtClean="0"/>
              <a:t>đồ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đại</a:t>
            </a:r>
            <a:r>
              <a:rPr lang="en-US" sz="2400" dirty="0" smtClean="0"/>
              <a:t> </a:t>
            </a:r>
            <a:r>
              <a:rPr lang="en-US" sz="2400" dirty="0" err="1" smtClean="0"/>
              <a:t>lượng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kê</a:t>
            </a:r>
            <a:r>
              <a:rPr lang="en-US" sz="2400" dirty="0" smtClean="0"/>
              <a:t> </a:t>
            </a:r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tả</a:t>
            </a:r>
            <a:r>
              <a:rPr lang="en-US" sz="2400" dirty="0" smtClean="0"/>
              <a:t>.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68D739-EB7C-4DC3-B2D7-1B056525D34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8434" name="Footer Placeholder 17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–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Thăng</a:t>
            </a:r>
            <a:r>
              <a:rPr lang="en-US" dirty="0" smtClean="0"/>
              <a:t> Long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619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05200" y="6477000"/>
            <a:ext cx="2133600" cy="365125"/>
          </a:xfrm>
          <a:prstGeom prst="rect">
            <a:avLst/>
          </a:prstGeom>
        </p:spPr>
        <p:txBody>
          <a:bodyPr/>
          <a:lstStyle/>
          <a:p>
            <a:fld id="{EF92D9A3-AE8C-409F-844C-3EF81B1AB311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Title 8"/>
          <p:cNvSpPr>
            <a:spLocks noGrp="1"/>
          </p:cNvSpPr>
          <p:nvPr>
            <p:ph type="title"/>
          </p:nvPr>
        </p:nvSpPr>
        <p:spPr>
          <a:xfrm>
            <a:off x="0" y="-54735"/>
            <a:ext cx="9144000" cy="66433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9600" y="2286000"/>
            <a:ext cx="8382000" cy="2971800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30000"/>
              </a:lnSpc>
              <a:tabLst>
                <a:tab pos="270510" algn="l"/>
              </a:tabLst>
              <a:defRPr/>
            </a:pPr>
            <a:r>
              <a:rPr lang="en-US" sz="28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8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thu</a:t>
            </a: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thanh</a:t>
            </a:r>
            <a:endParaRPr lang="en-US" sz="28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30000"/>
              </a:lnSpc>
              <a:buFont typeface="Times New Roman" panose="02020603050405020304" pitchFamily="18" charset="0"/>
              <a:buChar char="-"/>
              <a:tabLst>
                <a:tab pos="270510" algn="l"/>
              </a:tabLst>
              <a:defRPr/>
            </a:pP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Giá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trị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nào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chiếm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nhiều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nhất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ít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nhất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US" sz="2800" dirty="0" smtClean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30000"/>
              </a:lnSpc>
              <a:buFont typeface="Times New Roman" panose="02020603050405020304" pitchFamily="18" charset="0"/>
              <a:buChar char="-"/>
              <a:tabLst>
                <a:tab pos="270510" algn="l"/>
              </a:tabLst>
              <a:defRPr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So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sánh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các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giá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trị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với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nhau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US" sz="28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1434" y="118619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en-US" sz="28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52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98" y="2667000"/>
            <a:ext cx="685800" cy="685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B3198D-C55E-46E6-8960-576AED387128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77578" y="2667000"/>
            <a:ext cx="3671486" cy="1295400"/>
          </a:xfrm>
        </p:spPr>
        <p:txBody>
          <a:bodyPr/>
          <a:lstStyle/>
          <a:p>
            <a:pPr algn="l"/>
            <a:r>
              <a:rPr lang="en-US" sz="2800" dirty="0" err="1" smtClean="0"/>
              <a:t>Nêu</a:t>
            </a:r>
            <a:r>
              <a:rPr lang="en-US" sz="2800" dirty="0" smtClean="0"/>
              <a:t> </a:t>
            </a:r>
            <a:r>
              <a:rPr lang="en-US" sz="2800" dirty="0" err="1" smtClean="0"/>
              <a:t>nhận</a:t>
            </a:r>
            <a:r>
              <a:rPr lang="en-US" sz="2800" dirty="0" smtClean="0"/>
              <a:t> </a:t>
            </a:r>
            <a:r>
              <a:rPr lang="en-US" sz="2800" dirty="0" err="1" smtClean="0"/>
              <a:t>xét</a:t>
            </a:r>
            <a:r>
              <a:rPr lang="en-US" sz="2800" dirty="0" smtClean="0"/>
              <a:t> </a:t>
            </a:r>
            <a:r>
              <a:rPr lang="en-US" sz="2800" dirty="0" err="1" smtClean="0"/>
              <a:t>về</a:t>
            </a:r>
            <a:r>
              <a:rPr lang="en-US" sz="2800" dirty="0" smtClean="0"/>
              <a:t> </a:t>
            </a:r>
            <a:r>
              <a:rPr lang="en-US" sz="2800" dirty="0" err="1" smtClean="0"/>
              <a:t>phân</a:t>
            </a:r>
            <a:r>
              <a:rPr lang="en-US" sz="2800" dirty="0" smtClean="0"/>
              <a:t> </a:t>
            </a:r>
            <a:r>
              <a:rPr lang="en-US" sz="2800" dirty="0" err="1" smtClean="0"/>
              <a:t>phối</a:t>
            </a:r>
            <a:r>
              <a:rPr lang="en-US" sz="2800" dirty="0" smtClean="0"/>
              <a:t> </a:t>
            </a:r>
            <a:r>
              <a:rPr lang="en-US" sz="2800" dirty="0" err="1" smtClean="0"/>
              <a:t>ngành</a:t>
            </a:r>
            <a:r>
              <a:rPr lang="en-US" sz="2800" dirty="0" smtClean="0"/>
              <a:t> </a:t>
            </a:r>
            <a:r>
              <a:rPr lang="en-US" sz="2800" dirty="0" err="1" smtClean="0"/>
              <a:t>nghề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khách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551" y="1600200"/>
            <a:ext cx="4221449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-152400" y="451536"/>
            <a:ext cx="9144000" cy="664335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04" y="1524000"/>
            <a:ext cx="1628078" cy="1219200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 bwMode="auto">
          <a:xfrm>
            <a:off x="2819400" y="1447800"/>
            <a:ext cx="5791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5342" tIns="42672" rIns="85342" bIns="42672" numCol="1" anchor="b" anchorCtr="0" compatLnSpc="1">
            <a:prstTxWarp prst="textNoShape">
              <a:avLst/>
            </a:prstTxWarp>
          </a:bodyPr>
          <a:lstStyle>
            <a:lvl1pPr algn="ctr" defTabSz="85248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5248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</a:defRPr>
            </a:lvl2pPr>
            <a:lvl3pPr algn="ctr" defTabSz="85248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</a:defRPr>
            </a:lvl3pPr>
            <a:lvl4pPr algn="ctr" defTabSz="85248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</a:defRPr>
            </a:lvl4pPr>
            <a:lvl5pPr algn="ctr" defTabSz="85248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</a:defRPr>
            </a:lvl5pPr>
            <a:lvl6pPr marL="457200" algn="ctr" defTabSz="85248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defTabSz="85248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defTabSz="85248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defTabSz="85248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algn="just"/>
            <a:r>
              <a:rPr lang="en-US" sz="2800" kern="0" dirty="0" smtClean="0"/>
              <a:t>So </a:t>
            </a:r>
            <a:r>
              <a:rPr lang="en-US" sz="2800" kern="0" dirty="0" err="1" smtClean="0"/>
              <a:t>sánh</a:t>
            </a:r>
            <a:r>
              <a:rPr lang="en-US" sz="2800" kern="0" dirty="0" smtClean="0"/>
              <a:t> </a:t>
            </a:r>
            <a:r>
              <a:rPr lang="en-US" sz="2800" kern="0" dirty="0" err="1" smtClean="0"/>
              <a:t>biểu</a:t>
            </a:r>
            <a:r>
              <a:rPr lang="en-US" sz="2800" kern="0" dirty="0" smtClean="0"/>
              <a:t> </a:t>
            </a:r>
            <a:r>
              <a:rPr lang="en-US" sz="2800" kern="0" dirty="0" err="1" smtClean="0"/>
              <a:t>đồ</a:t>
            </a:r>
            <a:r>
              <a:rPr lang="en-US" sz="2800" kern="0" dirty="0" smtClean="0"/>
              <a:t> </a:t>
            </a:r>
            <a:r>
              <a:rPr lang="en-US" sz="2800" kern="0" dirty="0" err="1" smtClean="0"/>
              <a:t>tròn</a:t>
            </a:r>
            <a:r>
              <a:rPr lang="en-US" sz="2800" kern="0" dirty="0" smtClean="0"/>
              <a:t> </a:t>
            </a:r>
            <a:r>
              <a:rPr lang="en-US" sz="2800" kern="0" dirty="0" err="1" smtClean="0"/>
              <a:t>và</a:t>
            </a:r>
            <a:r>
              <a:rPr lang="en-US" sz="2800" kern="0" dirty="0" smtClean="0"/>
              <a:t> </a:t>
            </a:r>
            <a:r>
              <a:rPr lang="en-US" sz="2800" kern="0" dirty="0" err="1" smtClean="0"/>
              <a:t>biểu</a:t>
            </a:r>
            <a:r>
              <a:rPr lang="en-US" sz="2800" kern="0" dirty="0" smtClean="0"/>
              <a:t> </a:t>
            </a:r>
            <a:r>
              <a:rPr lang="en-US" sz="2800" kern="0" dirty="0" err="1" smtClean="0"/>
              <a:t>đồ</a:t>
            </a:r>
            <a:r>
              <a:rPr lang="en-US" sz="2800" kern="0" dirty="0" smtClean="0"/>
              <a:t> </a:t>
            </a:r>
            <a:r>
              <a:rPr lang="en-US" sz="2800" kern="0" dirty="0" err="1" smtClean="0"/>
              <a:t>thanh</a:t>
            </a:r>
            <a:r>
              <a:rPr lang="en-US" sz="2800" kern="0" dirty="0" smtClean="0"/>
              <a:t>. </a:t>
            </a:r>
            <a:r>
              <a:rPr lang="en-US" sz="2800" kern="0" dirty="0" err="1" smtClean="0"/>
              <a:t>Từ</a:t>
            </a:r>
            <a:r>
              <a:rPr lang="en-US" sz="2800" kern="0" dirty="0" smtClean="0"/>
              <a:t> </a:t>
            </a:r>
            <a:r>
              <a:rPr lang="en-US" sz="2800" kern="0" dirty="0" err="1" smtClean="0"/>
              <a:t>đó</a:t>
            </a:r>
            <a:r>
              <a:rPr lang="en-US" sz="2800" kern="0" dirty="0" smtClean="0"/>
              <a:t> </a:t>
            </a:r>
            <a:r>
              <a:rPr lang="en-US" sz="2800" kern="0" dirty="0" err="1" smtClean="0"/>
              <a:t>rút</a:t>
            </a:r>
            <a:r>
              <a:rPr lang="en-US" sz="2800" kern="0" dirty="0" smtClean="0"/>
              <a:t> </a:t>
            </a:r>
            <a:r>
              <a:rPr lang="en-US" sz="2800" kern="0" dirty="0" err="1" smtClean="0"/>
              <a:t>ra</a:t>
            </a:r>
            <a:r>
              <a:rPr lang="en-US" sz="2800" kern="0" dirty="0" smtClean="0"/>
              <a:t> </a:t>
            </a:r>
            <a:r>
              <a:rPr lang="en-US" sz="2800" kern="0" dirty="0" err="1" smtClean="0"/>
              <a:t>kết</a:t>
            </a:r>
            <a:r>
              <a:rPr lang="en-US" sz="2800" kern="0" dirty="0" smtClean="0"/>
              <a:t> </a:t>
            </a:r>
            <a:r>
              <a:rPr lang="en-US" sz="2800" kern="0" dirty="0" err="1" smtClean="0"/>
              <a:t>luận</a:t>
            </a:r>
            <a:r>
              <a:rPr lang="en-US" sz="2800" kern="0" dirty="0" smtClean="0"/>
              <a:t>.</a:t>
            </a:r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77512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6237911"/>
              </p:ext>
            </p:extLst>
          </p:nvPr>
        </p:nvGraphicFramePr>
        <p:xfrm>
          <a:off x="609600" y="1600201"/>
          <a:ext cx="80772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 1-</a:t>
            </a:r>
            <a:fld id="{2CB3198D-C55E-46E6-8960-576AED38712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4267200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7030A0"/>
                </a:solidFill>
              </a:rPr>
              <a:t>Trung</a:t>
            </a:r>
            <a:r>
              <a:rPr lang="en-US" sz="1600" dirty="0" smtClean="0">
                <a:solidFill>
                  <a:srgbClr val="7030A0"/>
                </a:solidFill>
              </a:rPr>
              <a:t> </a:t>
            </a:r>
            <a:r>
              <a:rPr lang="en-US" sz="1600" dirty="0" err="1" smtClean="0">
                <a:solidFill>
                  <a:srgbClr val="7030A0"/>
                </a:solidFill>
              </a:rPr>
              <a:t>bình</a:t>
            </a:r>
            <a:r>
              <a:rPr lang="en-US" sz="1600" dirty="0" smtClean="0">
                <a:solidFill>
                  <a:srgbClr val="7030A0"/>
                </a:solidFill>
              </a:rPr>
              <a:t> </a:t>
            </a:r>
            <a:r>
              <a:rPr lang="en-US" sz="1600" dirty="0" err="1" smtClean="0">
                <a:solidFill>
                  <a:srgbClr val="7030A0"/>
                </a:solidFill>
              </a:rPr>
              <a:t>cộng</a:t>
            </a:r>
            <a:endParaRPr lang="en-US" sz="1600" dirty="0" smtClean="0">
              <a:solidFill>
                <a:srgbClr val="7030A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dirty="0" err="1" smtClean="0">
                <a:solidFill>
                  <a:srgbClr val="0070C0"/>
                </a:solidFill>
              </a:rPr>
              <a:t>Trung</a:t>
            </a:r>
            <a:r>
              <a:rPr lang="en-US" sz="1600" dirty="0" smtClean="0">
                <a:solidFill>
                  <a:srgbClr val="0070C0"/>
                </a:solidFill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</a:rPr>
              <a:t>vị</a:t>
            </a:r>
            <a:endParaRPr lang="en-US" sz="1600" dirty="0" smtClean="0">
              <a:solidFill>
                <a:srgbClr val="0070C0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schemeClr val="accent5">
                    <a:lumMod val="25000"/>
                  </a:schemeClr>
                </a:solidFill>
              </a:rPr>
              <a:t>Mode</a:t>
            </a:r>
            <a:endParaRPr lang="en-US" sz="16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81400" y="4343400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7030A0"/>
                </a:solidFill>
              </a:rPr>
              <a:t>Tứ</a:t>
            </a:r>
            <a:r>
              <a:rPr lang="en-US" sz="1600" dirty="0" smtClean="0">
                <a:solidFill>
                  <a:srgbClr val="7030A0"/>
                </a:solidFill>
              </a:rPr>
              <a:t> </a:t>
            </a:r>
            <a:r>
              <a:rPr lang="en-US" sz="1600" dirty="0" err="1" smtClean="0">
                <a:solidFill>
                  <a:srgbClr val="7030A0"/>
                </a:solidFill>
              </a:rPr>
              <a:t>phân</a:t>
            </a:r>
            <a:r>
              <a:rPr lang="en-US" sz="1600" dirty="0" smtClean="0">
                <a:solidFill>
                  <a:srgbClr val="7030A0"/>
                </a:solidFill>
              </a:rPr>
              <a:t> </a:t>
            </a:r>
            <a:r>
              <a:rPr lang="en-US" sz="1600" dirty="0" err="1" smtClean="0">
                <a:solidFill>
                  <a:srgbClr val="7030A0"/>
                </a:solidFill>
              </a:rPr>
              <a:t>vị</a:t>
            </a:r>
            <a:endParaRPr lang="en-US" sz="1600" dirty="0" smtClean="0">
              <a:solidFill>
                <a:srgbClr val="7030A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dirty="0" err="1" smtClean="0">
                <a:solidFill>
                  <a:srgbClr val="0070C0"/>
                </a:solidFill>
              </a:rPr>
              <a:t>Phân</a:t>
            </a:r>
            <a:r>
              <a:rPr lang="en-US" sz="1600" dirty="0" smtClean="0">
                <a:solidFill>
                  <a:srgbClr val="0070C0"/>
                </a:solidFill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</a:rPr>
              <a:t>vị</a:t>
            </a:r>
            <a:endParaRPr lang="en-US" sz="1600" dirty="0" smtClean="0">
              <a:solidFill>
                <a:srgbClr val="0070C0"/>
              </a:solidFill>
            </a:endParaRPr>
          </a:p>
          <a:p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6375862" y="4343400"/>
            <a:ext cx="22347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7030A0"/>
                </a:solidFill>
              </a:rPr>
              <a:t>Khoảng</a:t>
            </a:r>
            <a:r>
              <a:rPr lang="en-US" sz="1600" dirty="0" smtClean="0">
                <a:solidFill>
                  <a:srgbClr val="7030A0"/>
                </a:solidFill>
              </a:rPr>
              <a:t> </a:t>
            </a:r>
            <a:r>
              <a:rPr lang="en-US" sz="1600" dirty="0" err="1" smtClean="0">
                <a:solidFill>
                  <a:srgbClr val="7030A0"/>
                </a:solidFill>
              </a:rPr>
              <a:t>biến</a:t>
            </a:r>
            <a:r>
              <a:rPr lang="en-US" sz="1600" dirty="0" smtClean="0">
                <a:solidFill>
                  <a:srgbClr val="7030A0"/>
                </a:solidFill>
              </a:rPr>
              <a:t> </a:t>
            </a:r>
            <a:r>
              <a:rPr lang="en-US" sz="1600" dirty="0" err="1" smtClean="0">
                <a:solidFill>
                  <a:srgbClr val="7030A0"/>
                </a:solidFill>
              </a:rPr>
              <a:t>thiên</a:t>
            </a:r>
            <a:endParaRPr lang="en-US" sz="1600" dirty="0" smtClean="0">
              <a:solidFill>
                <a:srgbClr val="7030A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dirty="0" err="1" smtClean="0">
                <a:solidFill>
                  <a:srgbClr val="0070C0"/>
                </a:solidFill>
              </a:rPr>
              <a:t>Độ</a:t>
            </a:r>
            <a:r>
              <a:rPr lang="en-US" sz="1600" dirty="0" smtClean="0">
                <a:solidFill>
                  <a:srgbClr val="0070C0"/>
                </a:solidFill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</a:rPr>
              <a:t>trải</a:t>
            </a:r>
            <a:r>
              <a:rPr lang="en-US" sz="1600" dirty="0" smtClean="0">
                <a:solidFill>
                  <a:srgbClr val="0070C0"/>
                </a:solidFill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</a:rPr>
              <a:t>giữa</a:t>
            </a:r>
            <a:endParaRPr lang="en-US" sz="1600" dirty="0" smtClean="0">
              <a:solidFill>
                <a:srgbClr val="0070C0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err="1" smtClean="0">
                <a:solidFill>
                  <a:schemeClr val="accent5">
                    <a:lumMod val="25000"/>
                  </a:schemeClr>
                </a:solidFill>
              </a:rPr>
              <a:t>Phương</a:t>
            </a:r>
            <a:r>
              <a:rPr lang="en-US" sz="1600" dirty="0" smtClean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25000"/>
                  </a:schemeClr>
                </a:solidFill>
              </a:rPr>
              <a:t>sai</a:t>
            </a:r>
            <a:endParaRPr lang="en-US" sz="1600" dirty="0" smtClean="0">
              <a:solidFill>
                <a:schemeClr val="accent5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err="1" smtClean="0">
                <a:solidFill>
                  <a:schemeClr val="accent5">
                    <a:lumMod val="25000"/>
                  </a:schemeClr>
                </a:solidFill>
              </a:rPr>
              <a:t>Độ</a:t>
            </a:r>
            <a:r>
              <a:rPr lang="en-US" sz="1600" dirty="0" smtClean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25000"/>
                  </a:schemeClr>
                </a:solidFill>
              </a:rPr>
              <a:t>lệch</a:t>
            </a:r>
            <a:r>
              <a:rPr lang="en-US" sz="1600" dirty="0" smtClean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25000"/>
                  </a:schemeClr>
                </a:solidFill>
              </a:rPr>
              <a:t>chuẩn</a:t>
            </a:r>
            <a:endParaRPr lang="en-US" sz="1600" dirty="0">
              <a:solidFill>
                <a:schemeClr val="accent5">
                  <a:lumMod val="2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067718"/>
            <a:ext cx="2027643" cy="17871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742" y="5369116"/>
            <a:ext cx="2079567" cy="148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78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DF4183-F83A-4AB7-9DAE-51A820081F5D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1030" name="Footer Placeholder 17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3600" dirty="0" err="1"/>
              <a:t>Trung</a:t>
            </a:r>
            <a:r>
              <a:rPr lang="en-US" sz="3600" dirty="0"/>
              <a:t> </a:t>
            </a:r>
            <a:r>
              <a:rPr lang="en-US" sz="3600" dirty="0" err="1"/>
              <a:t>bình</a:t>
            </a:r>
            <a:r>
              <a:rPr lang="en-US" sz="3600" dirty="0"/>
              <a:t> </a:t>
            </a:r>
            <a:r>
              <a:rPr lang="en-US" sz="3600" dirty="0" err="1" smtClean="0"/>
              <a:t>cộng</a:t>
            </a:r>
            <a:endParaRPr lang="en-US" sz="3600" dirty="0" smtClean="0"/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8382000" cy="4532313"/>
          </a:xfrm>
        </p:spPr>
        <p:txBody>
          <a:bodyPr/>
          <a:lstStyle/>
          <a:p>
            <a:pPr eaLnBrk="1" hangingPunct="1"/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chia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</a:p>
          <a:p>
            <a:pPr eaLnBrk="1" hangingPunct="1"/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:</a:t>
            </a:r>
          </a:p>
          <a:p>
            <a:pPr marL="0" indent="0" eaLnBrk="1" hangingPunct="1">
              <a:buNone/>
            </a:pPr>
            <a:endParaRPr lang="en-US" dirty="0" smtClean="0"/>
          </a:p>
        </p:txBody>
      </p:sp>
      <p:sp>
        <p:nvSpPr>
          <p:cNvPr id="1033" name="Text Box 4"/>
          <p:cNvSpPr txBox="1">
            <a:spLocks noChangeArrowheads="1"/>
          </p:cNvSpPr>
          <p:nvPr/>
        </p:nvSpPr>
        <p:spPr bwMode="auto">
          <a:xfrm>
            <a:off x="838200" y="5781675"/>
            <a:ext cx="1905000" cy="466725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endParaRPr lang="en-US" dirty="0"/>
          </a:p>
        </p:txBody>
      </p:sp>
      <p:sp>
        <p:nvSpPr>
          <p:cNvPr id="1034" name="Line 5"/>
          <p:cNvSpPr>
            <a:spLocks noChangeShapeType="1"/>
          </p:cNvSpPr>
          <p:nvPr/>
        </p:nvSpPr>
        <p:spPr bwMode="auto">
          <a:xfrm flipH="1">
            <a:off x="3886200" y="3581400"/>
            <a:ext cx="1981200" cy="914400"/>
          </a:xfrm>
          <a:prstGeom prst="line">
            <a:avLst/>
          </a:prstGeom>
          <a:noFill/>
          <a:ln w="1905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2209800" y="4038600"/>
          <a:ext cx="4975225" cy="157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2" name="Equation" r:id="rId3" imgW="1930400" imgH="609600" progId="Equation.3">
                  <p:embed/>
                </p:oleObj>
              </mc:Choice>
              <mc:Fallback>
                <p:oleObj name="Equation" r:id="rId3" imgW="1930400" imgH="60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038600"/>
                        <a:ext cx="4975225" cy="157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" name="Text Box 7"/>
          <p:cNvSpPr txBox="1">
            <a:spLocks noChangeArrowheads="1"/>
          </p:cNvSpPr>
          <p:nvPr/>
        </p:nvSpPr>
        <p:spPr bwMode="auto">
          <a:xfrm>
            <a:off x="6248400" y="5791200"/>
            <a:ext cx="2590800" cy="461665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1036" name="Line 8"/>
          <p:cNvSpPr>
            <a:spLocks noChangeShapeType="1"/>
          </p:cNvSpPr>
          <p:nvPr/>
        </p:nvSpPr>
        <p:spPr bwMode="auto">
          <a:xfrm flipH="1" flipV="1">
            <a:off x="7162800" y="4800600"/>
            <a:ext cx="533400" cy="0"/>
          </a:xfrm>
          <a:prstGeom prst="line">
            <a:avLst/>
          </a:prstGeom>
          <a:noFill/>
          <a:ln w="1905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>
            <a:off x="7696200" y="4800600"/>
            <a:ext cx="0" cy="990600"/>
          </a:xfrm>
          <a:prstGeom prst="line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fr-FR"/>
          </a:p>
        </p:txBody>
      </p:sp>
      <p:sp>
        <p:nvSpPr>
          <p:cNvPr id="1038" name="Rectangle 10"/>
          <p:cNvSpPr>
            <a:spLocks noChangeArrowheads="1"/>
          </p:cNvSpPr>
          <p:nvPr/>
        </p:nvSpPr>
        <p:spPr bwMode="auto">
          <a:xfrm>
            <a:off x="5867400" y="3352800"/>
            <a:ext cx="1707519" cy="461665"/>
          </a:xfrm>
          <a:prstGeom prst="rect">
            <a:avLst/>
          </a:prstGeom>
          <a:solidFill>
            <a:srgbClr val="FDE0BD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1039" name="Line 11"/>
          <p:cNvSpPr>
            <a:spLocks noChangeShapeType="1"/>
          </p:cNvSpPr>
          <p:nvPr/>
        </p:nvSpPr>
        <p:spPr bwMode="auto">
          <a:xfrm flipV="1">
            <a:off x="2743200" y="5562600"/>
            <a:ext cx="533400" cy="228600"/>
          </a:xfrm>
          <a:prstGeom prst="line">
            <a:avLst/>
          </a:prstGeom>
          <a:noFill/>
          <a:ln w="1905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  <p:sp>
        <p:nvSpPr>
          <p:cNvPr id="1040" name="Text Box 12"/>
          <p:cNvSpPr txBox="1">
            <a:spLocks noChangeArrowheads="1"/>
          </p:cNvSpPr>
          <p:nvPr/>
        </p:nvSpPr>
        <p:spPr bwMode="auto">
          <a:xfrm>
            <a:off x="152400" y="3581400"/>
            <a:ext cx="2286000" cy="430887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 err="1" smtClean="0"/>
              <a:t>Đọc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X-</a:t>
            </a:r>
            <a:r>
              <a:rPr lang="en-US" sz="2200" dirty="0" err="1" smtClean="0"/>
              <a:t>ngang</a:t>
            </a:r>
            <a:endParaRPr lang="en-US" sz="2200" dirty="0"/>
          </a:p>
        </p:txBody>
      </p:sp>
      <p:sp>
        <p:nvSpPr>
          <p:cNvPr id="1041" name="Line 13"/>
          <p:cNvSpPr>
            <a:spLocks noChangeShapeType="1"/>
          </p:cNvSpPr>
          <p:nvPr/>
        </p:nvSpPr>
        <p:spPr bwMode="auto">
          <a:xfrm>
            <a:off x="1295400" y="3962400"/>
            <a:ext cx="990600" cy="685800"/>
          </a:xfrm>
          <a:prstGeom prst="line">
            <a:avLst/>
          </a:prstGeom>
          <a:noFill/>
          <a:ln w="1905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21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12456E-CA1F-4871-9B75-D86650A66CD6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2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Tính</a:t>
            </a:r>
            <a:r>
              <a:rPr lang="en-US" sz="3600" dirty="0" smtClean="0"/>
              <a:t> </a:t>
            </a:r>
            <a:r>
              <a:rPr lang="en-US" sz="3600" dirty="0" err="1" smtClean="0"/>
              <a:t>chất</a:t>
            </a:r>
            <a:r>
              <a:rPr lang="en-US" sz="3600" dirty="0" smtClean="0"/>
              <a:t> </a:t>
            </a:r>
            <a:r>
              <a:rPr lang="en-US" sz="3600" dirty="0" err="1" smtClean="0"/>
              <a:t>của</a:t>
            </a:r>
            <a:r>
              <a:rPr lang="en-US" sz="3600" dirty="0" smtClean="0"/>
              <a:t> </a:t>
            </a:r>
            <a:r>
              <a:rPr lang="en-US" sz="3600" dirty="0" err="1" smtClean="0"/>
              <a:t>trung</a:t>
            </a:r>
            <a:r>
              <a:rPr lang="en-US" sz="3600" dirty="0" smtClean="0"/>
              <a:t> </a:t>
            </a:r>
            <a:r>
              <a:rPr lang="en-US" sz="3600" dirty="0" err="1" smtClean="0"/>
              <a:t>bình</a:t>
            </a:r>
            <a:r>
              <a:rPr lang="en-US" sz="3600" dirty="0" smtClean="0"/>
              <a:t> </a:t>
            </a:r>
            <a:r>
              <a:rPr lang="en-US" sz="3600" dirty="0" err="1" smtClean="0"/>
              <a:t>cộng</a:t>
            </a:r>
            <a:endParaRPr lang="en-US" sz="3600" dirty="0" smtClean="0"/>
          </a:p>
        </p:txBody>
      </p:sp>
      <p:sp>
        <p:nvSpPr>
          <p:cNvPr id="2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5775" y="1676400"/>
            <a:ext cx="8353425" cy="4800600"/>
          </a:xfrm>
        </p:spPr>
        <p:txBody>
          <a:bodyPr/>
          <a:lstStyle/>
          <a:p>
            <a:pPr eaLnBrk="1" hangingPunct="1"/>
            <a:r>
              <a:rPr lang="en-US" sz="2400" dirty="0" err="1" smtClean="0"/>
              <a:t>Trung</a:t>
            </a:r>
            <a:r>
              <a:rPr lang="en-US" sz="2400" dirty="0" smtClean="0"/>
              <a:t> </a:t>
            </a:r>
            <a:r>
              <a:rPr lang="en-US" sz="2400" dirty="0" err="1" smtClean="0"/>
              <a:t>bình</a:t>
            </a:r>
            <a:r>
              <a:rPr lang="en-US" sz="2400" dirty="0" smtClean="0"/>
              <a:t> </a:t>
            </a:r>
            <a:r>
              <a:rPr lang="en-US" sz="2400" dirty="0" err="1" smtClean="0"/>
              <a:t>cộng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đo</a:t>
            </a:r>
            <a:r>
              <a:rPr lang="en-US" sz="2400" dirty="0" smtClean="0"/>
              <a:t> </a:t>
            </a:r>
            <a:r>
              <a:rPr lang="en-US" sz="2400" dirty="0" err="1" smtClean="0"/>
              <a:t>hướng</a:t>
            </a:r>
            <a:r>
              <a:rPr lang="en-US" sz="2400" dirty="0" smtClean="0"/>
              <a:t> </a:t>
            </a:r>
            <a:r>
              <a:rPr lang="en-US" sz="2400" dirty="0" err="1" smtClean="0"/>
              <a:t>tâm</a:t>
            </a:r>
            <a:r>
              <a:rPr lang="en-US" sz="2400" dirty="0" smtClean="0"/>
              <a:t> </a:t>
            </a:r>
            <a:r>
              <a:rPr lang="en-US" sz="2400" dirty="0" err="1" smtClean="0"/>
              <a:t>phổ</a:t>
            </a:r>
            <a:r>
              <a:rPr lang="en-US" sz="2400" dirty="0" smtClean="0"/>
              <a:t> </a:t>
            </a:r>
            <a:r>
              <a:rPr lang="en-US" sz="2400" dirty="0" err="1" smtClean="0"/>
              <a:t>biến</a:t>
            </a:r>
            <a:r>
              <a:rPr lang="en-US" sz="2400" dirty="0" smtClean="0"/>
              <a:t> </a:t>
            </a:r>
            <a:r>
              <a:rPr lang="en-US" sz="2400" dirty="0" err="1" smtClean="0"/>
              <a:t>nhất</a:t>
            </a:r>
            <a:r>
              <a:rPr lang="en-US" sz="2400" dirty="0" smtClean="0"/>
              <a:t>.</a:t>
            </a:r>
          </a:p>
          <a:p>
            <a:pPr eaLnBrk="1" hangingPunct="1"/>
            <a:r>
              <a:rPr lang="en-US" sz="2400" dirty="0" err="1" smtClean="0"/>
              <a:t>Trung</a:t>
            </a:r>
            <a:r>
              <a:rPr lang="en-US" sz="2400" dirty="0" smtClean="0"/>
              <a:t> </a:t>
            </a:r>
            <a:r>
              <a:rPr lang="en-US" sz="2400" dirty="0" err="1" smtClean="0"/>
              <a:t>bình</a:t>
            </a:r>
            <a:r>
              <a:rPr lang="en-US" sz="2400" dirty="0" smtClean="0"/>
              <a:t> </a:t>
            </a:r>
            <a:r>
              <a:rPr lang="en-US" sz="2400" dirty="0" err="1" smtClean="0"/>
              <a:t>cộng</a:t>
            </a:r>
            <a:r>
              <a:rPr lang="en-US" sz="2400" dirty="0" smtClean="0"/>
              <a:t> </a:t>
            </a:r>
            <a:r>
              <a:rPr lang="en-US" sz="2400" dirty="0" err="1" smtClean="0"/>
              <a:t>bị</a:t>
            </a:r>
            <a:r>
              <a:rPr lang="en-US" sz="2400" dirty="0" smtClean="0"/>
              <a:t> </a:t>
            </a:r>
            <a:r>
              <a:rPr lang="en-US" sz="2400" dirty="0" err="1" smtClean="0"/>
              <a:t>ảnh</a:t>
            </a:r>
            <a:r>
              <a:rPr lang="en-US" sz="2400" dirty="0" smtClean="0"/>
              <a:t> </a:t>
            </a:r>
            <a:r>
              <a:rPr lang="en-US" sz="2400" dirty="0" err="1" smtClean="0"/>
              <a:t>hưởng</a:t>
            </a:r>
            <a:r>
              <a:rPr lang="en-US" sz="2400" dirty="0" smtClean="0"/>
              <a:t> </a:t>
            </a:r>
            <a:r>
              <a:rPr lang="en-US" sz="2400" dirty="0" err="1" smtClean="0"/>
              <a:t>bởi</a:t>
            </a:r>
            <a:r>
              <a:rPr lang="en-US" sz="2400" dirty="0" smtClean="0"/>
              <a:t> </a:t>
            </a:r>
            <a:r>
              <a:rPr lang="en-US" sz="2400" dirty="0" err="1" smtClean="0"/>
              <a:t>giá</a:t>
            </a:r>
            <a:r>
              <a:rPr lang="en-US" sz="2400" dirty="0" smtClean="0"/>
              <a:t> </a:t>
            </a:r>
            <a:r>
              <a:rPr lang="en-US" sz="2400" dirty="0" err="1" smtClean="0"/>
              <a:t>trị</a:t>
            </a:r>
            <a:r>
              <a:rPr lang="en-US" sz="2400" dirty="0" smtClean="0"/>
              <a:t> </a:t>
            </a:r>
            <a:r>
              <a:rPr lang="en-US" sz="2400" dirty="0" err="1" smtClean="0"/>
              <a:t>ngoại</a:t>
            </a:r>
            <a:r>
              <a:rPr lang="en-US" sz="2400" dirty="0" smtClean="0"/>
              <a:t> </a:t>
            </a:r>
            <a:r>
              <a:rPr lang="en-US" sz="2400" dirty="0" err="1" smtClean="0"/>
              <a:t>biên</a:t>
            </a:r>
            <a:r>
              <a:rPr lang="en-US" sz="2400" dirty="0" smtClean="0"/>
              <a:t>.</a:t>
            </a:r>
          </a:p>
          <a:p>
            <a:pPr eaLnBrk="1" hangingPunct="1">
              <a:buFont typeface="Wingdings" pitchFamily="2" charset="2"/>
              <a:buNone/>
            </a:pPr>
            <a:endParaRPr lang="en-US" sz="2400" dirty="0" smtClean="0"/>
          </a:p>
          <a:p>
            <a:pPr eaLnBrk="1" hangingPunct="1">
              <a:buFont typeface="Wingdings" pitchFamily="2" charset="2"/>
              <a:buNone/>
            </a:pPr>
            <a:endParaRPr lang="en-US" sz="2400" dirty="0" smtClean="0"/>
          </a:p>
          <a:p>
            <a:pPr eaLnBrk="1" hangingPunct="1">
              <a:buFont typeface="Wingdings" pitchFamily="2" charset="2"/>
              <a:buNone/>
            </a:pPr>
            <a:endParaRPr lang="en-US" sz="2400" dirty="0" smtClean="0"/>
          </a:p>
          <a:p>
            <a:pPr eaLnBrk="1" hangingPunct="1">
              <a:buFont typeface="Wingdings" pitchFamily="2" charset="2"/>
              <a:buNone/>
            </a:pPr>
            <a:endParaRPr lang="en-US" sz="2400" dirty="0" smtClean="0"/>
          </a:p>
          <a:p>
            <a:pPr eaLnBrk="1" hangingPunct="1">
              <a:buFont typeface="Wingdings" pitchFamily="2" charset="2"/>
              <a:buNone/>
            </a:pPr>
            <a:endParaRPr lang="en-US" sz="2400" dirty="0" smtClean="0"/>
          </a:p>
          <a:p>
            <a:pPr eaLnBrk="1" hangingPunct="1">
              <a:buFont typeface="Wingdings" pitchFamily="2" charset="2"/>
              <a:buNone/>
            </a:pPr>
            <a:endParaRPr lang="en-US" sz="2400" dirty="0" smtClean="0"/>
          </a:p>
        </p:txBody>
      </p:sp>
      <p:sp>
        <p:nvSpPr>
          <p:cNvPr id="2061" name="AutoShape 5"/>
          <p:cNvSpPr>
            <a:spLocks noChangeArrowheads="1"/>
          </p:cNvSpPr>
          <p:nvPr/>
        </p:nvSpPr>
        <p:spPr bwMode="auto">
          <a:xfrm rot="-5400000">
            <a:off x="7048500" y="4305300"/>
            <a:ext cx="609600" cy="228600"/>
          </a:xfrm>
          <a:prstGeom prst="rightArrow">
            <a:avLst>
              <a:gd name="adj1" fmla="val 50000"/>
              <a:gd name="adj2" fmla="val 6716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fr-FR" dirty="0" smtClean="0"/>
              <a:t>   </a:t>
            </a:r>
            <a:endParaRPr lang="fr-FR" dirty="0"/>
          </a:p>
        </p:txBody>
      </p:sp>
      <p:sp>
        <p:nvSpPr>
          <p:cNvPr id="2062" name="Rectangle 7"/>
          <p:cNvSpPr>
            <a:spLocks noChangeArrowheads="1"/>
          </p:cNvSpPr>
          <p:nvPr/>
        </p:nvSpPr>
        <p:spPr bwMode="auto">
          <a:xfrm>
            <a:off x="522288" y="3798888"/>
            <a:ext cx="3984625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b="1" dirty="0" smtClean="0"/>
              <a:t>1    2     3    4    5    6  </a:t>
            </a:r>
            <a:endParaRPr lang="en-US" sz="1800" b="1" dirty="0"/>
          </a:p>
        </p:txBody>
      </p:sp>
      <p:sp>
        <p:nvSpPr>
          <p:cNvPr id="2063" name="Rectangle 8"/>
          <p:cNvSpPr>
            <a:spLocks noChangeArrowheads="1"/>
          </p:cNvSpPr>
          <p:nvPr/>
        </p:nvSpPr>
        <p:spPr bwMode="auto">
          <a:xfrm>
            <a:off x="609600" y="3657600"/>
            <a:ext cx="31432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fr-FR"/>
          </a:p>
        </p:txBody>
      </p:sp>
      <p:sp>
        <p:nvSpPr>
          <p:cNvPr id="2064" name="Oval 9"/>
          <p:cNvSpPr>
            <a:spLocks noChangeArrowheads="1"/>
          </p:cNvSpPr>
          <p:nvPr/>
        </p:nvSpPr>
        <p:spPr bwMode="auto">
          <a:xfrm>
            <a:off x="609600" y="3657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065" name="Oval 10"/>
          <p:cNvSpPr>
            <a:spLocks noChangeArrowheads="1"/>
          </p:cNvSpPr>
          <p:nvPr/>
        </p:nvSpPr>
        <p:spPr bwMode="auto">
          <a:xfrm>
            <a:off x="984250" y="3657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066" name="Oval 11"/>
          <p:cNvSpPr>
            <a:spLocks noChangeArrowheads="1"/>
          </p:cNvSpPr>
          <p:nvPr/>
        </p:nvSpPr>
        <p:spPr bwMode="auto">
          <a:xfrm>
            <a:off x="1374775" y="3657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067" name="Oval 12"/>
          <p:cNvSpPr>
            <a:spLocks noChangeArrowheads="1"/>
          </p:cNvSpPr>
          <p:nvPr/>
        </p:nvSpPr>
        <p:spPr bwMode="auto">
          <a:xfrm>
            <a:off x="1743075" y="3657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068" name="Oval 13"/>
          <p:cNvSpPr>
            <a:spLocks noChangeArrowheads="1"/>
          </p:cNvSpPr>
          <p:nvPr/>
        </p:nvSpPr>
        <p:spPr bwMode="auto">
          <a:xfrm>
            <a:off x="2133600" y="3657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069" name="AutoShape 14"/>
          <p:cNvSpPr>
            <a:spLocks noChangeArrowheads="1"/>
          </p:cNvSpPr>
          <p:nvPr/>
        </p:nvSpPr>
        <p:spPr bwMode="auto">
          <a:xfrm rot="-5400000">
            <a:off x="1409700" y="4305300"/>
            <a:ext cx="609600" cy="228600"/>
          </a:xfrm>
          <a:prstGeom prst="rightArrow">
            <a:avLst>
              <a:gd name="adj1" fmla="val 50000"/>
              <a:gd name="adj2" fmla="val 6716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070" name="Rectangle 15"/>
          <p:cNvSpPr>
            <a:spLocks noChangeArrowheads="1"/>
          </p:cNvSpPr>
          <p:nvPr/>
        </p:nvSpPr>
        <p:spPr bwMode="auto">
          <a:xfrm>
            <a:off x="838200" y="4800600"/>
            <a:ext cx="1752600" cy="458788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dirty="0"/>
              <a:t>Mean = </a:t>
            </a:r>
            <a:r>
              <a:rPr lang="en-US" b="1" dirty="0" smtClean="0"/>
              <a:t>3.5</a:t>
            </a:r>
            <a:endParaRPr lang="en-US" b="1" dirty="0"/>
          </a:p>
        </p:txBody>
      </p:sp>
      <p:sp>
        <p:nvSpPr>
          <p:cNvPr id="2071" name="Rectangle 17"/>
          <p:cNvSpPr>
            <a:spLocks noChangeArrowheads="1"/>
          </p:cNvSpPr>
          <p:nvPr/>
        </p:nvSpPr>
        <p:spPr bwMode="auto">
          <a:xfrm>
            <a:off x="4724400" y="3810000"/>
            <a:ext cx="4114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b="1" dirty="0"/>
              <a:t>  </a:t>
            </a:r>
            <a:r>
              <a:rPr lang="en-US" sz="1800" b="1" dirty="0" smtClean="0"/>
              <a:t>1     2    3    4   5                           45</a:t>
            </a:r>
            <a:endParaRPr lang="en-US" sz="1800" b="1" dirty="0"/>
          </a:p>
        </p:txBody>
      </p:sp>
      <p:sp>
        <p:nvSpPr>
          <p:cNvPr id="2072" name="Rectangle 18"/>
          <p:cNvSpPr>
            <a:spLocks noChangeArrowheads="1"/>
          </p:cNvSpPr>
          <p:nvPr/>
        </p:nvSpPr>
        <p:spPr bwMode="auto">
          <a:xfrm>
            <a:off x="4953000" y="3657600"/>
            <a:ext cx="31432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fr-FR"/>
          </a:p>
        </p:txBody>
      </p:sp>
      <p:sp>
        <p:nvSpPr>
          <p:cNvPr id="2073" name="Oval 19"/>
          <p:cNvSpPr>
            <a:spLocks noChangeArrowheads="1"/>
          </p:cNvSpPr>
          <p:nvPr/>
        </p:nvSpPr>
        <p:spPr bwMode="auto">
          <a:xfrm>
            <a:off x="4935538" y="3657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074" name="Oval 20"/>
          <p:cNvSpPr>
            <a:spLocks noChangeArrowheads="1"/>
          </p:cNvSpPr>
          <p:nvPr/>
        </p:nvSpPr>
        <p:spPr bwMode="auto">
          <a:xfrm>
            <a:off x="5334000" y="3657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075" name="Oval 21"/>
          <p:cNvSpPr>
            <a:spLocks noChangeArrowheads="1"/>
          </p:cNvSpPr>
          <p:nvPr/>
        </p:nvSpPr>
        <p:spPr bwMode="auto">
          <a:xfrm>
            <a:off x="5715000" y="3657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076" name="Oval 22"/>
          <p:cNvSpPr>
            <a:spLocks noChangeArrowheads="1"/>
          </p:cNvSpPr>
          <p:nvPr/>
        </p:nvSpPr>
        <p:spPr bwMode="auto">
          <a:xfrm>
            <a:off x="6078538" y="3657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077" name="Oval 23"/>
          <p:cNvSpPr>
            <a:spLocks noChangeArrowheads="1"/>
          </p:cNvSpPr>
          <p:nvPr/>
        </p:nvSpPr>
        <p:spPr bwMode="auto">
          <a:xfrm>
            <a:off x="8296275" y="3657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078" name="Rectangle 24"/>
          <p:cNvSpPr>
            <a:spLocks noChangeArrowheads="1"/>
          </p:cNvSpPr>
          <p:nvPr/>
        </p:nvSpPr>
        <p:spPr bwMode="auto">
          <a:xfrm>
            <a:off x="6553200" y="4800600"/>
            <a:ext cx="1676400" cy="458788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dirty="0"/>
              <a:t>Mean = </a:t>
            </a:r>
            <a:r>
              <a:rPr lang="en-US" b="1" dirty="0" smtClean="0"/>
              <a:t>10</a:t>
            </a:r>
            <a:endParaRPr lang="en-US" b="1" dirty="0"/>
          </a:p>
        </p:txBody>
      </p:sp>
      <p:graphicFrame>
        <p:nvGraphicFramePr>
          <p:cNvPr id="20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3672925"/>
              </p:ext>
            </p:extLst>
          </p:nvPr>
        </p:nvGraphicFramePr>
        <p:xfrm>
          <a:off x="485775" y="5334000"/>
          <a:ext cx="3282950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95" name="Equation" r:id="rId3" imgW="1765080" imgH="393480" progId="Equation.DSMT4">
                  <p:embed/>
                </p:oleObj>
              </mc:Choice>
              <mc:Fallback>
                <p:oleObj name="Equation" r:id="rId3" imgW="17650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" y="5334000"/>
                        <a:ext cx="3282950" cy="731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79" name="Straight Connector 30"/>
          <p:cNvCxnSpPr>
            <a:cxnSpLocks noChangeShapeType="1"/>
          </p:cNvCxnSpPr>
          <p:nvPr/>
        </p:nvCxnSpPr>
        <p:spPr bwMode="auto">
          <a:xfrm>
            <a:off x="4953000" y="3895725"/>
            <a:ext cx="3581400" cy="1588"/>
          </a:xfrm>
          <a:prstGeom prst="line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080" name="Straight Connector 31"/>
          <p:cNvCxnSpPr>
            <a:cxnSpLocks noChangeShapeType="1"/>
          </p:cNvCxnSpPr>
          <p:nvPr/>
        </p:nvCxnSpPr>
        <p:spPr bwMode="auto">
          <a:xfrm>
            <a:off x="609600" y="3886200"/>
            <a:ext cx="3581400" cy="1588"/>
          </a:xfrm>
          <a:prstGeom prst="line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30" name="Oval 13"/>
          <p:cNvSpPr>
            <a:spLocks noChangeArrowheads="1"/>
          </p:cNvSpPr>
          <p:nvPr/>
        </p:nvSpPr>
        <p:spPr bwMode="auto">
          <a:xfrm>
            <a:off x="2514600" y="3657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1" name="Oval 22"/>
          <p:cNvSpPr>
            <a:spLocks noChangeArrowheads="1"/>
          </p:cNvSpPr>
          <p:nvPr/>
        </p:nvSpPr>
        <p:spPr bwMode="auto">
          <a:xfrm>
            <a:off x="6400800" y="3657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graphicFrame>
        <p:nvGraphicFramePr>
          <p:cNvPr id="3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6643974"/>
              </p:ext>
            </p:extLst>
          </p:nvPr>
        </p:nvGraphicFramePr>
        <p:xfrm>
          <a:off x="4911725" y="5486400"/>
          <a:ext cx="3354388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96" name="Equation" r:id="rId5" imgW="1803240" imgH="393480" progId="Equation.DSMT4">
                  <p:embed/>
                </p:oleObj>
              </mc:Choice>
              <mc:Fallback>
                <p:oleObj name="Equation" r:id="rId5" imgW="18032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1725" y="5486400"/>
                        <a:ext cx="3354388" cy="731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735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 3-</a:t>
            </a:r>
            <a:fld id="{8AB41C99-E2AA-4FBD-A37A-680E2907D350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26626" name="Footer Placeholder 17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 </a:t>
            </a:r>
          </a:p>
          <a:p>
            <a:endParaRPr lang="en-US" dirty="0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28600"/>
            <a:ext cx="7383462" cy="776287"/>
          </a:xfrm>
        </p:spPr>
        <p:txBody>
          <a:bodyPr/>
          <a:lstStyle/>
          <a:p>
            <a:pPr eaLnBrk="1" hangingPunct="1"/>
            <a:r>
              <a:rPr lang="en-US" sz="3600" dirty="0" err="1" smtClean="0"/>
              <a:t>Trung</a:t>
            </a:r>
            <a:r>
              <a:rPr lang="en-US" sz="3600" dirty="0" smtClean="0"/>
              <a:t> </a:t>
            </a:r>
            <a:r>
              <a:rPr lang="en-US" sz="3600" dirty="0" err="1" smtClean="0"/>
              <a:t>vị</a:t>
            </a:r>
            <a:endParaRPr lang="en-US" sz="3600" dirty="0" smtClean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82000" cy="5029200"/>
          </a:xfrm>
        </p:spPr>
        <p:txBody>
          <a:bodyPr/>
          <a:lstStyle/>
          <a:p>
            <a:pPr eaLnBrk="1" hangingPunct="1"/>
            <a:endParaRPr lang="en-US" dirty="0" smtClean="0">
              <a:solidFill>
                <a:schemeClr val="folHlink"/>
              </a:solidFill>
            </a:endParaRPr>
          </a:p>
          <a:p>
            <a:pPr algn="just" eaLnBrk="1" hangingPunct="1"/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ở </a:t>
            </a:r>
            <a:r>
              <a:rPr lang="en-US" dirty="0" err="1" smtClean="0">
                <a:solidFill>
                  <a:srgbClr val="0070C0"/>
                </a:solidFill>
              </a:rPr>
              <a:t>giữa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50% </a:t>
            </a:r>
            <a:r>
              <a:rPr lang="en-US" dirty="0" err="1" smtClean="0">
                <a:solidFill>
                  <a:srgbClr val="0070C0"/>
                </a:solidFill>
              </a:rPr>
              <a:t>số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quan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sát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nhỏ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hơn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50% </a:t>
            </a:r>
            <a:r>
              <a:rPr lang="en-US" dirty="0" err="1" smtClean="0">
                <a:solidFill>
                  <a:srgbClr val="0070C0"/>
                </a:solidFill>
              </a:rPr>
              <a:t>số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quan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sát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lớn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hơn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.</a:t>
            </a:r>
          </a:p>
          <a:p>
            <a:pPr eaLnBrk="1" hangingPunct="1"/>
            <a:endParaRPr lang="en-US" sz="27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 </a:t>
            </a:r>
          </a:p>
          <a:p>
            <a:pPr marL="0" indent="0" eaLnBrk="1" hangingPunct="1">
              <a:buNone/>
            </a:pPr>
            <a:endParaRPr lang="en-US" dirty="0" smtClean="0"/>
          </a:p>
          <a:p>
            <a:pPr marL="0" indent="0" eaLnBrk="1" hangingPunct="1">
              <a:buNone/>
            </a:pPr>
            <a:endParaRPr lang="en-US" sz="2700" dirty="0" smtClean="0"/>
          </a:p>
        </p:txBody>
      </p:sp>
      <p:sp>
        <p:nvSpPr>
          <p:cNvPr id="26634" name="Rectangle 8"/>
          <p:cNvSpPr>
            <a:spLocks noChangeArrowheads="1"/>
          </p:cNvSpPr>
          <p:nvPr/>
        </p:nvSpPr>
        <p:spPr bwMode="auto">
          <a:xfrm>
            <a:off x="609600" y="3657600"/>
            <a:ext cx="31432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fr-FR"/>
          </a:p>
        </p:txBody>
      </p:sp>
      <p:sp>
        <p:nvSpPr>
          <p:cNvPr id="26640" name="Rectangle 17"/>
          <p:cNvSpPr>
            <a:spLocks noChangeArrowheads="1"/>
          </p:cNvSpPr>
          <p:nvPr/>
        </p:nvSpPr>
        <p:spPr bwMode="auto">
          <a:xfrm>
            <a:off x="4724400" y="3810000"/>
            <a:ext cx="4114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b="1" dirty="0"/>
              <a:t>  </a:t>
            </a:r>
          </a:p>
        </p:txBody>
      </p:sp>
      <p:sp>
        <p:nvSpPr>
          <p:cNvPr id="26641" name="Rectangle 18"/>
          <p:cNvSpPr>
            <a:spLocks noChangeArrowheads="1"/>
          </p:cNvSpPr>
          <p:nvPr/>
        </p:nvSpPr>
        <p:spPr bwMode="auto">
          <a:xfrm>
            <a:off x="4953000" y="3657600"/>
            <a:ext cx="31432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3048000" y="5181600"/>
            <a:ext cx="4572000" cy="76200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657600" y="5257800"/>
            <a:ext cx="843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50%</a:t>
            </a:r>
            <a:endParaRPr lang="en-US" sz="28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5334000" y="5181600"/>
            <a:ext cx="0" cy="7620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653501" y="4559085"/>
            <a:ext cx="1279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Median</a:t>
            </a:r>
            <a:endParaRPr lang="en-US" sz="28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90699" y="5257800"/>
            <a:ext cx="843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50%</a:t>
            </a:r>
            <a:endParaRPr lang="en-US" sz="28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78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8" grpId="0"/>
      <p:bldP spid="28" grpId="1"/>
      <p:bldP spid="31" grpId="0"/>
      <p:bldP spid="31" grpId="1"/>
      <p:bldP spid="32" grpId="0"/>
      <p:bldP spid="32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 3-</a:t>
            </a:r>
            <a:fld id="{88D6D0F1-82E9-44AC-854F-19D9249D6F0C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3081" name="Footer Placeholder 17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 </a:t>
            </a:r>
          </a:p>
          <a:p>
            <a:endParaRPr lang="en-US" dirty="0" smtClean="0"/>
          </a:p>
        </p:txBody>
      </p:sp>
      <p:sp>
        <p:nvSpPr>
          <p:cNvPr id="3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Cách</a:t>
            </a:r>
            <a:r>
              <a:rPr lang="en-US" sz="3600" dirty="0" smtClean="0"/>
              <a:t> </a:t>
            </a:r>
            <a:r>
              <a:rPr lang="en-US" sz="3600" dirty="0" err="1" smtClean="0"/>
              <a:t>tính</a:t>
            </a:r>
            <a:r>
              <a:rPr lang="en-US" sz="3600" dirty="0" smtClean="0"/>
              <a:t> </a:t>
            </a:r>
            <a:r>
              <a:rPr lang="en-US" sz="3600" dirty="0" err="1" smtClean="0"/>
              <a:t>trung</a:t>
            </a:r>
            <a:r>
              <a:rPr lang="en-US" sz="3600" dirty="0" smtClean="0"/>
              <a:t> </a:t>
            </a:r>
            <a:r>
              <a:rPr lang="en-US" sz="3600" dirty="0" err="1" smtClean="0"/>
              <a:t>vị</a:t>
            </a:r>
            <a:endParaRPr lang="en-US" sz="3600" dirty="0" smtClean="0"/>
          </a:p>
        </p:txBody>
      </p:sp>
      <p:sp>
        <p:nvSpPr>
          <p:cNvPr id="3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err="1" smtClean="0"/>
              <a:t>Sắp</a:t>
            </a:r>
            <a:r>
              <a:rPr lang="en-US" sz="2000" dirty="0" smtClean="0"/>
              <a:t> </a:t>
            </a:r>
            <a:r>
              <a:rPr lang="en-US" sz="2000" dirty="0" err="1" smtClean="0"/>
              <a:t>xếp</a:t>
            </a:r>
            <a:r>
              <a:rPr lang="en-US" sz="2000" dirty="0" smtClean="0"/>
              <a:t> </a:t>
            </a:r>
            <a:r>
              <a:rPr lang="en-US" sz="2000" dirty="0" err="1" smtClean="0"/>
              <a:t>tập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theo</a:t>
            </a:r>
            <a:r>
              <a:rPr lang="en-US" sz="2000" dirty="0" smtClean="0"/>
              <a:t> </a:t>
            </a:r>
            <a:r>
              <a:rPr lang="en-US" sz="2000" dirty="0" err="1" smtClean="0"/>
              <a:t>thứ</a:t>
            </a:r>
            <a:r>
              <a:rPr lang="en-US" sz="2000" dirty="0" smtClean="0"/>
              <a:t> </a:t>
            </a:r>
            <a:r>
              <a:rPr lang="en-US" sz="2000" dirty="0" err="1" smtClean="0"/>
              <a:t>tự</a:t>
            </a:r>
            <a:r>
              <a:rPr lang="en-US" sz="2000" dirty="0" smtClean="0"/>
              <a:t> </a:t>
            </a:r>
            <a:r>
              <a:rPr lang="en-US" sz="2000" dirty="0" err="1" smtClean="0"/>
              <a:t>tăng</a:t>
            </a:r>
            <a:r>
              <a:rPr lang="en-US" sz="2000" dirty="0" smtClean="0"/>
              <a:t> </a:t>
            </a:r>
            <a:r>
              <a:rPr lang="en-US" sz="2000" dirty="0" err="1" smtClean="0"/>
              <a:t>dần</a:t>
            </a:r>
            <a:r>
              <a:rPr lang="en-US" sz="20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dirty="0" err="1" smtClean="0"/>
              <a:t>Nếu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 smtClean="0"/>
              <a:t> </a:t>
            </a:r>
            <a:r>
              <a:rPr lang="en-US" sz="2000" dirty="0" err="1" smtClean="0"/>
              <a:t>sát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lẻ</a:t>
            </a:r>
            <a:r>
              <a:rPr lang="en-US" sz="2000" dirty="0" smtClean="0"/>
              <a:t> </a:t>
            </a:r>
            <a:r>
              <a:rPr lang="en-US" sz="2000" dirty="0" err="1" smtClean="0"/>
              <a:t>thì</a:t>
            </a:r>
            <a:r>
              <a:rPr lang="en-US" sz="2000" dirty="0" smtClean="0"/>
              <a:t> </a:t>
            </a:r>
            <a:r>
              <a:rPr lang="en-US" sz="2000" dirty="0" err="1" smtClean="0"/>
              <a:t>trung</a:t>
            </a:r>
            <a:r>
              <a:rPr lang="en-US" sz="2000" dirty="0" smtClean="0"/>
              <a:t> </a:t>
            </a:r>
            <a:r>
              <a:rPr lang="en-US" sz="2000" dirty="0" err="1" smtClean="0"/>
              <a:t>vị</a:t>
            </a:r>
            <a:r>
              <a:rPr lang="en-US" sz="2000" dirty="0" smtClean="0"/>
              <a:t> ở </a:t>
            </a:r>
            <a:r>
              <a:rPr lang="en-US" sz="2000" dirty="0" err="1" smtClean="0"/>
              <a:t>vị</a:t>
            </a:r>
            <a:r>
              <a:rPr lang="en-US" sz="2000" dirty="0" smtClean="0"/>
              <a:t> </a:t>
            </a:r>
            <a:r>
              <a:rPr lang="en-US" sz="2000" dirty="0" err="1" smtClean="0"/>
              <a:t>trí</a:t>
            </a:r>
            <a:r>
              <a:rPr lang="en-US" sz="2000" dirty="0" smtClean="0"/>
              <a:t> (n+1)/2.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dirty="0" err="1" smtClean="0"/>
              <a:t>Nếu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 smtClean="0"/>
              <a:t> </a:t>
            </a:r>
            <a:r>
              <a:rPr lang="en-US" sz="2000" dirty="0" err="1" smtClean="0"/>
              <a:t>sát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chẵn</a:t>
            </a:r>
            <a:r>
              <a:rPr lang="en-US" sz="2000" dirty="0" smtClean="0"/>
              <a:t> </a:t>
            </a:r>
            <a:r>
              <a:rPr lang="en-US" sz="2000" dirty="0" err="1" smtClean="0"/>
              <a:t>thì</a:t>
            </a:r>
            <a:r>
              <a:rPr lang="en-US" sz="2000" dirty="0" smtClean="0"/>
              <a:t> </a:t>
            </a:r>
            <a:r>
              <a:rPr lang="en-US" sz="2000" dirty="0" err="1" smtClean="0"/>
              <a:t>trung</a:t>
            </a:r>
            <a:r>
              <a:rPr lang="en-US" sz="2000" dirty="0" smtClean="0"/>
              <a:t> </a:t>
            </a:r>
            <a:r>
              <a:rPr lang="en-US" sz="2000" dirty="0" err="1" smtClean="0"/>
              <a:t>vị</a:t>
            </a:r>
            <a:r>
              <a:rPr lang="en-US" sz="2000" dirty="0" smtClean="0"/>
              <a:t> </a:t>
            </a:r>
            <a:r>
              <a:rPr lang="en-US" sz="2000" dirty="0" err="1" smtClean="0"/>
              <a:t>bằng</a:t>
            </a:r>
            <a:r>
              <a:rPr lang="en-US" sz="2000" dirty="0" smtClean="0"/>
              <a:t> </a:t>
            </a:r>
            <a:r>
              <a:rPr lang="en-US" sz="2000" dirty="0" err="1" smtClean="0"/>
              <a:t>trung</a:t>
            </a:r>
            <a:r>
              <a:rPr lang="en-US" sz="2000" dirty="0" smtClean="0"/>
              <a:t> </a:t>
            </a:r>
            <a:r>
              <a:rPr lang="en-US" sz="2000" dirty="0" err="1" smtClean="0"/>
              <a:t>bình</a:t>
            </a:r>
            <a:r>
              <a:rPr lang="en-US" sz="2000" dirty="0" smtClean="0"/>
              <a:t> </a:t>
            </a:r>
            <a:r>
              <a:rPr lang="en-US" sz="2000" dirty="0" err="1" smtClean="0"/>
              <a:t>cộng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 smtClean="0"/>
              <a:t> </a:t>
            </a:r>
            <a:r>
              <a:rPr lang="en-US" sz="2000" dirty="0" err="1" smtClean="0"/>
              <a:t>sát</a:t>
            </a:r>
            <a:r>
              <a:rPr lang="en-US" sz="2000" dirty="0" smtClean="0"/>
              <a:t> ở </a:t>
            </a:r>
            <a:r>
              <a:rPr lang="en-US" sz="2000" dirty="0" err="1" smtClean="0"/>
              <a:t>vị</a:t>
            </a:r>
            <a:r>
              <a:rPr lang="en-US" sz="2000" dirty="0" smtClean="0"/>
              <a:t> </a:t>
            </a:r>
            <a:r>
              <a:rPr lang="en-US" sz="2000" dirty="0" err="1" smtClean="0"/>
              <a:t>trí</a:t>
            </a:r>
            <a:r>
              <a:rPr lang="en-US" sz="2000" dirty="0" smtClean="0"/>
              <a:t> n/2 </a:t>
            </a:r>
            <a:r>
              <a:rPr lang="en-US" sz="2000" dirty="0" err="1" smtClean="0"/>
              <a:t>và</a:t>
            </a:r>
            <a:r>
              <a:rPr lang="en-US" sz="2000" dirty="0" smtClean="0"/>
              <a:t> (n+2)/2.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 dirty="0" smtClean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 err="1" smtClean="0">
                <a:solidFill>
                  <a:srgbClr val="0070C0"/>
                </a:solidFill>
              </a:rPr>
              <a:t>Ví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dụ</a:t>
            </a:r>
            <a:r>
              <a:rPr lang="en-US" sz="2000" dirty="0" smtClean="0">
                <a:solidFill>
                  <a:srgbClr val="0070C0"/>
                </a:solidFill>
              </a:rPr>
              <a:t>: </a:t>
            </a:r>
            <a:r>
              <a:rPr lang="en-US" sz="2000" dirty="0" err="1" smtClean="0"/>
              <a:t>Tính</a:t>
            </a:r>
            <a:r>
              <a:rPr lang="en-US" sz="2000" dirty="0" smtClean="0"/>
              <a:t> </a:t>
            </a:r>
            <a:r>
              <a:rPr lang="en-US" sz="2000" dirty="0" err="1" smtClean="0"/>
              <a:t>trung</a:t>
            </a:r>
            <a:r>
              <a:rPr lang="en-US" sz="2000" dirty="0" smtClean="0"/>
              <a:t> </a:t>
            </a:r>
            <a:r>
              <a:rPr lang="en-US" sz="2000" dirty="0" err="1" smtClean="0"/>
              <a:t>vị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tập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sau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nhận</a:t>
            </a:r>
            <a:r>
              <a:rPr lang="en-US" sz="2000" dirty="0" smtClean="0"/>
              <a:t> </a:t>
            </a:r>
            <a:r>
              <a:rPr lang="en-US" sz="2000" dirty="0" err="1" smtClean="0"/>
              <a:t>xét</a:t>
            </a:r>
            <a:r>
              <a:rPr lang="en-US" sz="2000" dirty="0" smtClean="0"/>
              <a:t>:</a:t>
            </a:r>
          </a:p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sz="2000" dirty="0" smtClean="0"/>
              <a:t>16, 8, 3, 46, 35, 25, 30, 50</a:t>
            </a:r>
          </a:p>
          <a:p>
            <a:pPr marL="512763" lvl="1" indent="-77788" eaLnBrk="1" hangingPunct="1">
              <a:lnSpc>
                <a:spcPct val="90000"/>
              </a:lnSpc>
            </a:pPr>
            <a:endParaRPr lang="en-US" sz="1800" dirty="0" smtClean="0"/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sz="2000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5498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12456E-CA1F-4871-9B75-D86650A66CD6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2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Tính</a:t>
            </a:r>
            <a:r>
              <a:rPr lang="en-US" sz="3600" dirty="0" smtClean="0"/>
              <a:t> </a:t>
            </a:r>
            <a:r>
              <a:rPr lang="en-US" sz="3600" dirty="0" err="1" smtClean="0"/>
              <a:t>chất</a:t>
            </a:r>
            <a:r>
              <a:rPr lang="en-US" sz="3600" dirty="0" smtClean="0"/>
              <a:t> </a:t>
            </a:r>
            <a:r>
              <a:rPr lang="en-US" sz="3600" dirty="0" err="1" smtClean="0"/>
              <a:t>của</a:t>
            </a:r>
            <a:r>
              <a:rPr lang="en-US" sz="3600" dirty="0" smtClean="0"/>
              <a:t> </a:t>
            </a:r>
            <a:r>
              <a:rPr lang="en-US" sz="3600" dirty="0" err="1" smtClean="0"/>
              <a:t>trung</a:t>
            </a:r>
            <a:r>
              <a:rPr lang="en-US" sz="3600" dirty="0" smtClean="0"/>
              <a:t> </a:t>
            </a:r>
            <a:r>
              <a:rPr lang="en-US" sz="3600" dirty="0" err="1" smtClean="0"/>
              <a:t>vị</a:t>
            </a:r>
            <a:endParaRPr lang="en-US" sz="3600" dirty="0" smtClean="0"/>
          </a:p>
        </p:txBody>
      </p:sp>
      <p:sp>
        <p:nvSpPr>
          <p:cNvPr id="2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5775" y="1676400"/>
            <a:ext cx="8353425" cy="4800600"/>
          </a:xfrm>
        </p:spPr>
        <p:txBody>
          <a:bodyPr/>
          <a:lstStyle/>
          <a:p>
            <a:pPr eaLnBrk="1" hangingPunct="1"/>
            <a:r>
              <a:rPr lang="en-US" sz="2400" err="1" smtClean="0"/>
              <a:t>Trung</a:t>
            </a:r>
            <a:r>
              <a:rPr lang="en-US" sz="2400" smtClean="0"/>
              <a:t> vị ít </a:t>
            </a:r>
            <a:r>
              <a:rPr lang="en-US" sz="2400" dirty="0" err="1" smtClean="0"/>
              <a:t>bị</a:t>
            </a:r>
            <a:r>
              <a:rPr lang="en-US" sz="2400" dirty="0" smtClean="0"/>
              <a:t> </a:t>
            </a:r>
            <a:r>
              <a:rPr lang="en-US" sz="2400" dirty="0" err="1" smtClean="0"/>
              <a:t>ảnh</a:t>
            </a:r>
            <a:r>
              <a:rPr lang="en-US" sz="2400" dirty="0" smtClean="0"/>
              <a:t> </a:t>
            </a:r>
            <a:r>
              <a:rPr lang="en-US" sz="2400" dirty="0" err="1" smtClean="0"/>
              <a:t>hưởng</a:t>
            </a:r>
            <a:r>
              <a:rPr lang="en-US" sz="2400" dirty="0" smtClean="0"/>
              <a:t> </a:t>
            </a:r>
            <a:r>
              <a:rPr lang="en-US" sz="2400" dirty="0" err="1" smtClean="0"/>
              <a:t>bởi</a:t>
            </a:r>
            <a:r>
              <a:rPr lang="en-US" sz="2400" dirty="0" smtClean="0"/>
              <a:t> </a:t>
            </a:r>
            <a:r>
              <a:rPr lang="en-US" sz="2400" dirty="0" err="1" smtClean="0"/>
              <a:t>giá</a:t>
            </a:r>
            <a:r>
              <a:rPr lang="en-US" sz="2400" dirty="0" smtClean="0"/>
              <a:t> </a:t>
            </a:r>
            <a:r>
              <a:rPr lang="en-US" sz="2400" dirty="0" err="1" smtClean="0"/>
              <a:t>trị</a:t>
            </a:r>
            <a:r>
              <a:rPr lang="en-US" sz="2400" dirty="0" smtClean="0"/>
              <a:t> </a:t>
            </a:r>
            <a:r>
              <a:rPr lang="en-US" sz="2400" dirty="0" err="1" smtClean="0"/>
              <a:t>ngoại</a:t>
            </a:r>
            <a:r>
              <a:rPr lang="en-US" sz="2400" dirty="0" smtClean="0"/>
              <a:t> </a:t>
            </a:r>
            <a:r>
              <a:rPr lang="en-US" sz="2400" dirty="0" err="1" smtClean="0"/>
              <a:t>biên</a:t>
            </a:r>
            <a:r>
              <a:rPr lang="en-US" sz="2400" dirty="0" smtClean="0"/>
              <a:t>.</a:t>
            </a:r>
          </a:p>
          <a:p>
            <a:pPr eaLnBrk="1" hangingPunct="1">
              <a:buFont typeface="Wingdings" pitchFamily="2" charset="2"/>
              <a:buNone/>
            </a:pPr>
            <a:endParaRPr lang="en-US" sz="2400" dirty="0" smtClean="0"/>
          </a:p>
          <a:p>
            <a:pPr eaLnBrk="1" hangingPunct="1">
              <a:buFont typeface="Wingdings" pitchFamily="2" charset="2"/>
              <a:buNone/>
            </a:pPr>
            <a:endParaRPr lang="en-US" sz="2400" dirty="0" smtClean="0"/>
          </a:p>
          <a:p>
            <a:pPr eaLnBrk="1" hangingPunct="1">
              <a:buFont typeface="Wingdings" pitchFamily="2" charset="2"/>
              <a:buNone/>
            </a:pPr>
            <a:endParaRPr lang="en-US" sz="2400" dirty="0" smtClean="0"/>
          </a:p>
          <a:p>
            <a:pPr eaLnBrk="1" hangingPunct="1">
              <a:buFont typeface="Wingdings" pitchFamily="2" charset="2"/>
              <a:buNone/>
            </a:pPr>
            <a:endParaRPr lang="en-US" sz="2400" dirty="0" smtClean="0"/>
          </a:p>
          <a:p>
            <a:pPr eaLnBrk="1" hangingPunct="1">
              <a:buFont typeface="Wingdings" pitchFamily="2" charset="2"/>
              <a:buNone/>
            </a:pPr>
            <a:endParaRPr lang="en-US" sz="2400" dirty="0" smtClean="0"/>
          </a:p>
          <a:p>
            <a:pPr eaLnBrk="1" hangingPunct="1">
              <a:buFont typeface="Wingdings" pitchFamily="2" charset="2"/>
              <a:buNone/>
            </a:pPr>
            <a:endParaRPr lang="en-US" sz="2400" dirty="0" smtClean="0"/>
          </a:p>
        </p:txBody>
      </p:sp>
      <p:sp>
        <p:nvSpPr>
          <p:cNvPr id="2061" name="AutoShape 5"/>
          <p:cNvSpPr>
            <a:spLocks noChangeArrowheads="1"/>
          </p:cNvSpPr>
          <p:nvPr/>
        </p:nvSpPr>
        <p:spPr bwMode="auto">
          <a:xfrm rot="-5400000">
            <a:off x="5676900" y="4305300"/>
            <a:ext cx="609600" cy="228600"/>
          </a:xfrm>
          <a:prstGeom prst="rightArrow">
            <a:avLst>
              <a:gd name="adj1" fmla="val 50000"/>
              <a:gd name="adj2" fmla="val 6716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fr-FR" dirty="0" smtClean="0"/>
              <a:t>   </a:t>
            </a:r>
            <a:endParaRPr lang="fr-FR" dirty="0"/>
          </a:p>
        </p:txBody>
      </p:sp>
      <p:sp>
        <p:nvSpPr>
          <p:cNvPr id="2062" name="Rectangle 7"/>
          <p:cNvSpPr>
            <a:spLocks noChangeArrowheads="1"/>
          </p:cNvSpPr>
          <p:nvPr/>
        </p:nvSpPr>
        <p:spPr bwMode="auto">
          <a:xfrm>
            <a:off x="522288" y="3798888"/>
            <a:ext cx="3984625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b="1" dirty="0" smtClean="0"/>
              <a:t>1    2     3    4    5    6  </a:t>
            </a:r>
            <a:endParaRPr lang="en-US" sz="1800" b="1" dirty="0"/>
          </a:p>
        </p:txBody>
      </p:sp>
      <p:sp>
        <p:nvSpPr>
          <p:cNvPr id="2063" name="Rectangle 8"/>
          <p:cNvSpPr>
            <a:spLocks noChangeArrowheads="1"/>
          </p:cNvSpPr>
          <p:nvPr/>
        </p:nvSpPr>
        <p:spPr bwMode="auto">
          <a:xfrm>
            <a:off x="609600" y="3657600"/>
            <a:ext cx="31432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fr-FR"/>
          </a:p>
        </p:txBody>
      </p:sp>
      <p:sp>
        <p:nvSpPr>
          <p:cNvPr id="2064" name="Oval 9"/>
          <p:cNvSpPr>
            <a:spLocks noChangeArrowheads="1"/>
          </p:cNvSpPr>
          <p:nvPr/>
        </p:nvSpPr>
        <p:spPr bwMode="auto">
          <a:xfrm>
            <a:off x="609600" y="3657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065" name="Oval 10"/>
          <p:cNvSpPr>
            <a:spLocks noChangeArrowheads="1"/>
          </p:cNvSpPr>
          <p:nvPr/>
        </p:nvSpPr>
        <p:spPr bwMode="auto">
          <a:xfrm>
            <a:off x="984250" y="3657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066" name="Oval 11"/>
          <p:cNvSpPr>
            <a:spLocks noChangeArrowheads="1"/>
          </p:cNvSpPr>
          <p:nvPr/>
        </p:nvSpPr>
        <p:spPr bwMode="auto">
          <a:xfrm>
            <a:off x="1374775" y="3657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067" name="Oval 12"/>
          <p:cNvSpPr>
            <a:spLocks noChangeArrowheads="1"/>
          </p:cNvSpPr>
          <p:nvPr/>
        </p:nvSpPr>
        <p:spPr bwMode="auto">
          <a:xfrm>
            <a:off x="1743075" y="3657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068" name="Oval 13"/>
          <p:cNvSpPr>
            <a:spLocks noChangeArrowheads="1"/>
          </p:cNvSpPr>
          <p:nvPr/>
        </p:nvSpPr>
        <p:spPr bwMode="auto">
          <a:xfrm>
            <a:off x="2133600" y="3657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069" name="AutoShape 14"/>
          <p:cNvSpPr>
            <a:spLocks noChangeArrowheads="1"/>
          </p:cNvSpPr>
          <p:nvPr/>
        </p:nvSpPr>
        <p:spPr bwMode="auto">
          <a:xfrm rot="-5400000">
            <a:off x="1409700" y="4305300"/>
            <a:ext cx="609600" cy="228600"/>
          </a:xfrm>
          <a:prstGeom prst="rightArrow">
            <a:avLst>
              <a:gd name="adj1" fmla="val 50000"/>
              <a:gd name="adj2" fmla="val 6716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070" name="Rectangle 15"/>
          <p:cNvSpPr>
            <a:spLocks noChangeArrowheads="1"/>
          </p:cNvSpPr>
          <p:nvPr/>
        </p:nvSpPr>
        <p:spPr bwMode="auto">
          <a:xfrm>
            <a:off x="838200" y="4800600"/>
            <a:ext cx="2057400" cy="459100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dirty="0" smtClean="0"/>
              <a:t>Median </a:t>
            </a:r>
            <a:r>
              <a:rPr lang="en-US" b="1" dirty="0"/>
              <a:t>= </a:t>
            </a:r>
            <a:r>
              <a:rPr lang="en-US" b="1" dirty="0" smtClean="0"/>
              <a:t>3.5</a:t>
            </a:r>
            <a:endParaRPr lang="en-US" b="1" dirty="0"/>
          </a:p>
        </p:txBody>
      </p:sp>
      <p:sp>
        <p:nvSpPr>
          <p:cNvPr id="2071" name="Rectangle 17"/>
          <p:cNvSpPr>
            <a:spLocks noChangeArrowheads="1"/>
          </p:cNvSpPr>
          <p:nvPr/>
        </p:nvSpPr>
        <p:spPr bwMode="auto">
          <a:xfrm>
            <a:off x="4724400" y="3810000"/>
            <a:ext cx="4114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b="1" dirty="0"/>
              <a:t>  </a:t>
            </a:r>
            <a:r>
              <a:rPr lang="en-US" sz="1800" b="1" dirty="0" smtClean="0"/>
              <a:t>1     2    3    4   5                           45</a:t>
            </a:r>
            <a:endParaRPr lang="en-US" sz="1800" b="1" dirty="0"/>
          </a:p>
        </p:txBody>
      </p:sp>
      <p:sp>
        <p:nvSpPr>
          <p:cNvPr id="2072" name="Rectangle 18"/>
          <p:cNvSpPr>
            <a:spLocks noChangeArrowheads="1"/>
          </p:cNvSpPr>
          <p:nvPr/>
        </p:nvSpPr>
        <p:spPr bwMode="auto">
          <a:xfrm>
            <a:off x="4953000" y="3657600"/>
            <a:ext cx="31432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fr-FR"/>
          </a:p>
        </p:txBody>
      </p:sp>
      <p:sp>
        <p:nvSpPr>
          <p:cNvPr id="2073" name="Oval 19"/>
          <p:cNvSpPr>
            <a:spLocks noChangeArrowheads="1"/>
          </p:cNvSpPr>
          <p:nvPr/>
        </p:nvSpPr>
        <p:spPr bwMode="auto">
          <a:xfrm>
            <a:off x="4935538" y="3657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074" name="Oval 20"/>
          <p:cNvSpPr>
            <a:spLocks noChangeArrowheads="1"/>
          </p:cNvSpPr>
          <p:nvPr/>
        </p:nvSpPr>
        <p:spPr bwMode="auto">
          <a:xfrm>
            <a:off x="5334000" y="3657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075" name="Oval 21"/>
          <p:cNvSpPr>
            <a:spLocks noChangeArrowheads="1"/>
          </p:cNvSpPr>
          <p:nvPr/>
        </p:nvSpPr>
        <p:spPr bwMode="auto">
          <a:xfrm>
            <a:off x="5715000" y="3657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076" name="Oval 22"/>
          <p:cNvSpPr>
            <a:spLocks noChangeArrowheads="1"/>
          </p:cNvSpPr>
          <p:nvPr/>
        </p:nvSpPr>
        <p:spPr bwMode="auto">
          <a:xfrm>
            <a:off x="6078538" y="3657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077" name="Oval 23"/>
          <p:cNvSpPr>
            <a:spLocks noChangeArrowheads="1"/>
          </p:cNvSpPr>
          <p:nvPr/>
        </p:nvSpPr>
        <p:spPr bwMode="auto">
          <a:xfrm>
            <a:off x="8296275" y="3657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078" name="Rectangle 24"/>
          <p:cNvSpPr>
            <a:spLocks noChangeArrowheads="1"/>
          </p:cNvSpPr>
          <p:nvPr/>
        </p:nvSpPr>
        <p:spPr bwMode="auto">
          <a:xfrm>
            <a:off x="4953000" y="4800600"/>
            <a:ext cx="2133601" cy="459100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dirty="0" smtClean="0"/>
              <a:t>Median </a:t>
            </a:r>
            <a:r>
              <a:rPr lang="en-US" b="1" dirty="0"/>
              <a:t>= </a:t>
            </a:r>
            <a:r>
              <a:rPr lang="en-US" b="1" dirty="0" smtClean="0"/>
              <a:t>3.5</a:t>
            </a:r>
            <a:endParaRPr lang="en-US" b="1" dirty="0"/>
          </a:p>
        </p:txBody>
      </p:sp>
      <p:cxnSp>
        <p:nvCxnSpPr>
          <p:cNvPr id="2079" name="Straight Connector 30"/>
          <p:cNvCxnSpPr>
            <a:cxnSpLocks noChangeShapeType="1"/>
          </p:cNvCxnSpPr>
          <p:nvPr/>
        </p:nvCxnSpPr>
        <p:spPr bwMode="auto">
          <a:xfrm>
            <a:off x="4953000" y="3895725"/>
            <a:ext cx="3581400" cy="1588"/>
          </a:xfrm>
          <a:prstGeom prst="line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080" name="Straight Connector 31"/>
          <p:cNvCxnSpPr>
            <a:cxnSpLocks noChangeShapeType="1"/>
          </p:cNvCxnSpPr>
          <p:nvPr/>
        </p:nvCxnSpPr>
        <p:spPr bwMode="auto">
          <a:xfrm>
            <a:off x="609600" y="3886200"/>
            <a:ext cx="3581400" cy="1588"/>
          </a:xfrm>
          <a:prstGeom prst="line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30" name="Oval 13"/>
          <p:cNvSpPr>
            <a:spLocks noChangeArrowheads="1"/>
          </p:cNvSpPr>
          <p:nvPr/>
        </p:nvSpPr>
        <p:spPr bwMode="auto">
          <a:xfrm>
            <a:off x="2514600" y="3657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1" name="Oval 22"/>
          <p:cNvSpPr>
            <a:spLocks noChangeArrowheads="1"/>
          </p:cNvSpPr>
          <p:nvPr/>
        </p:nvSpPr>
        <p:spPr bwMode="auto">
          <a:xfrm>
            <a:off x="6400800" y="3657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540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 3-</a:t>
            </a:r>
            <a:fld id="{8AB41C99-E2AA-4FBD-A37A-680E2907D350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26626" name="Footer Placeholder 17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 </a:t>
            </a:r>
          </a:p>
          <a:p>
            <a:endParaRPr lang="en-US" dirty="0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28600"/>
            <a:ext cx="7383462" cy="776287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Mode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82000" cy="5029200"/>
          </a:xfrm>
        </p:spPr>
        <p:txBody>
          <a:bodyPr/>
          <a:lstStyle/>
          <a:p>
            <a:pPr algn="just" eaLnBrk="1" hangingPunct="1"/>
            <a:r>
              <a:rPr lang="en-US" dirty="0" smtClean="0"/>
              <a:t>Mode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</a:t>
            </a:r>
            <a:endParaRPr lang="en-US" sz="27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 </a:t>
            </a:r>
          </a:p>
          <a:p>
            <a:pPr marL="0" indent="0" eaLnBrk="1" hangingPunct="1">
              <a:buNone/>
            </a:pPr>
            <a:endParaRPr lang="en-US" dirty="0" smtClean="0"/>
          </a:p>
          <a:p>
            <a:pPr marL="0" indent="0" eaLnBrk="1" hangingPunct="1">
              <a:buNone/>
            </a:pPr>
            <a:endParaRPr lang="en-US" sz="2700" dirty="0" smtClean="0"/>
          </a:p>
        </p:txBody>
      </p:sp>
      <p:sp>
        <p:nvSpPr>
          <p:cNvPr id="26634" name="Rectangle 8"/>
          <p:cNvSpPr>
            <a:spLocks noChangeArrowheads="1"/>
          </p:cNvSpPr>
          <p:nvPr/>
        </p:nvSpPr>
        <p:spPr bwMode="auto">
          <a:xfrm>
            <a:off x="609600" y="3657600"/>
            <a:ext cx="31432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fr-FR"/>
          </a:p>
        </p:txBody>
      </p:sp>
      <p:sp>
        <p:nvSpPr>
          <p:cNvPr id="26640" name="Rectangle 17"/>
          <p:cNvSpPr>
            <a:spLocks noChangeArrowheads="1"/>
          </p:cNvSpPr>
          <p:nvPr/>
        </p:nvSpPr>
        <p:spPr bwMode="auto">
          <a:xfrm>
            <a:off x="4724400" y="3810000"/>
            <a:ext cx="4114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b="1" dirty="0"/>
              <a:t>  </a:t>
            </a:r>
          </a:p>
        </p:txBody>
      </p:sp>
      <p:sp>
        <p:nvSpPr>
          <p:cNvPr id="26641" name="Rectangle 18"/>
          <p:cNvSpPr>
            <a:spLocks noChangeArrowheads="1"/>
          </p:cNvSpPr>
          <p:nvPr/>
        </p:nvSpPr>
        <p:spPr bwMode="auto">
          <a:xfrm>
            <a:off x="4953000" y="3657600"/>
            <a:ext cx="31432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294" y="3017837"/>
            <a:ext cx="4429706" cy="358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08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tiềm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BA4A1-3200-4A44-B6CE-6C0E4609872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761198" y="1797621"/>
            <a:ext cx="7849402" cy="19361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endParaRPr lang="en-US" sz="2800">
              <a:solidFill>
                <a:srgbClr val="002060"/>
              </a:solidFill>
              <a:latin typeface="Times New Roman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2021" y="2028135"/>
            <a:ext cx="74253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siêu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tiềm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 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976783"/>
            <a:ext cx="3657600" cy="273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75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 3-</a:t>
            </a:r>
            <a:fld id="{88D6D0F1-82E9-44AC-854F-19D9249D6F0C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3081" name="Footer Placeholder 17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 </a:t>
            </a:r>
          </a:p>
          <a:p>
            <a:endParaRPr lang="en-US" dirty="0" smtClean="0"/>
          </a:p>
        </p:txBody>
      </p:sp>
      <p:sp>
        <p:nvSpPr>
          <p:cNvPr id="3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Cách</a:t>
            </a:r>
            <a:r>
              <a:rPr lang="en-US" sz="3600" dirty="0" smtClean="0"/>
              <a:t> </a:t>
            </a:r>
            <a:r>
              <a:rPr lang="en-US" sz="3600" dirty="0" err="1" smtClean="0"/>
              <a:t>tìm</a:t>
            </a:r>
            <a:r>
              <a:rPr lang="en-US" sz="3600" dirty="0" smtClean="0"/>
              <a:t> Mode</a:t>
            </a:r>
          </a:p>
        </p:txBody>
      </p:sp>
      <p:sp>
        <p:nvSpPr>
          <p:cNvPr id="3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tần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tần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tần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400" dirty="0" smtClean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 err="1" smtClean="0">
                <a:solidFill>
                  <a:srgbClr val="0070C0"/>
                </a:solidFill>
              </a:rPr>
              <a:t>Ví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dụ</a:t>
            </a:r>
            <a:r>
              <a:rPr lang="en-US" sz="2400" dirty="0" smtClean="0">
                <a:solidFill>
                  <a:srgbClr val="0070C0"/>
                </a:solidFill>
              </a:rPr>
              <a:t>: </a:t>
            </a:r>
            <a:r>
              <a:rPr lang="en-US" sz="2400" dirty="0" err="1" smtClean="0"/>
              <a:t>Tìm</a:t>
            </a:r>
            <a:r>
              <a:rPr lang="en-US" sz="2400" dirty="0" smtClean="0"/>
              <a:t> mode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sau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nhận</a:t>
            </a:r>
            <a:r>
              <a:rPr lang="en-US" sz="2400" dirty="0" smtClean="0"/>
              <a:t> </a:t>
            </a:r>
            <a:r>
              <a:rPr lang="en-US" sz="2400" dirty="0" err="1" smtClean="0"/>
              <a:t>xét</a:t>
            </a:r>
            <a:r>
              <a:rPr lang="en-US" sz="2400" dirty="0" smtClean="0"/>
              <a:t>:</a:t>
            </a:r>
          </a:p>
          <a:p>
            <a:pPr marL="512763" lvl="1" indent="-77788" eaLnBrk="1" hangingPunct="1">
              <a:lnSpc>
                <a:spcPct val="90000"/>
              </a:lnSpc>
            </a:pPr>
            <a:r>
              <a:rPr lang="en-US" dirty="0" smtClean="0"/>
              <a:t> 0</a:t>
            </a:r>
            <a:r>
              <a:rPr lang="en-US" dirty="0"/>
              <a:t>, 1, 3, 1, 5, 2, 6, 2, 9, </a:t>
            </a:r>
            <a:r>
              <a:rPr lang="en-US" dirty="0" smtClean="0"/>
              <a:t>2</a:t>
            </a:r>
          </a:p>
          <a:p>
            <a:pPr marL="512763" lvl="1" indent="-77788" eaLnBrk="1" hangingPunct="1">
              <a:lnSpc>
                <a:spcPct val="90000"/>
              </a:lnSpc>
            </a:pPr>
            <a:r>
              <a:rPr lang="en-US" dirty="0"/>
              <a:t> 2, 3, 2, 5, 7, 8, 7, </a:t>
            </a:r>
            <a:r>
              <a:rPr lang="en-US" dirty="0" smtClean="0"/>
              <a:t>15</a:t>
            </a:r>
          </a:p>
          <a:p>
            <a:pPr marL="512763" lvl="1" indent="-77788" eaLnBrk="1" hangingPunct="1">
              <a:lnSpc>
                <a:spcPct val="90000"/>
              </a:lnSpc>
            </a:pPr>
            <a:r>
              <a:rPr lang="en-US" dirty="0"/>
              <a:t> 0, 1, 2, 3, 4, 5, 6</a:t>
            </a:r>
            <a:endParaRPr lang="en-US" dirty="0" smtClean="0"/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sz="2000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1095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ADFEA5-968A-4724-BF1C-AF37571A6151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14233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793038" cy="990600"/>
          </a:xfrm>
        </p:spPr>
        <p:txBody>
          <a:bodyPr/>
          <a:lstStyle/>
          <a:p>
            <a:pPr eaLnBrk="1" hangingPunct="1"/>
            <a:r>
              <a:rPr lang="en-US" sz="3600" dirty="0" err="1" smtClean="0"/>
              <a:t>Tính</a:t>
            </a:r>
            <a:r>
              <a:rPr lang="en-US" sz="3600" dirty="0" smtClean="0"/>
              <a:t> </a:t>
            </a:r>
            <a:r>
              <a:rPr lang="en-US" sz="3600" dirty="0" err="1" smtClean="0"/>
              <a:t>chất</a:t>
            </a:r>
            <a:r>
              <a:rPr lang="en-US" sz="3600" dirty="0" smtClean="0"/>
              <a:t> </a:t>
            </a:r>
            <a:r>
              <a:rPr lang="en-US" sz="3600" dirty="0" err="1" smtClean="0"/>
              <a:t>của</a:t>
            </a:r>
            <a:r>
              <a:rPr lang="en-US" sz="3600" dirty="0" smtClean="0"/>
              <a:t> mode</a:t>
            </a:r>
          </a:p>
        </p:txBody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4532313"/>
          </a:xfrm>
        </p:spPr>
        <p:txBody>
          <a:bodyPr/>
          <a:lstStyle/>
          <a:p>
            <a:pPr eaLnBrk="1" hangingPunct="1">
              <a:spcBef>
                <a:spcPct val="10000"/>
              </a:spcBef>
            </a:pP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ngoại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endParaRPr lang="en-US" dirty="0" smtClean="0"/>
          </a:p>
          <a:p>
            <a:pPr eaLnBrk="1" hangingPunct="1">
              <a:spcBef>
                <a:spcPct val="10000"/>
              </a:spcBef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.</a:t>
            </a:r>
          </a:p>
          <a:p>
            <a:pPr eaLnBrk="1" hangingPunct="1">
              <a:spcBef>
                <a:spcPct val="10000"/>
              </a:spcBef>
            </a:pP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mode</a:t>
            </a:r>
          </a:p>
          <a:p>
            <a:pPr eaLnBrk="1" hangingPunct="1">
              <a:spcBef>
                <a:spcPct val="10000"/>
              </a:spcBef>
            </a:pP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mode</a:t>
            </a:r>
          </a:p>
          <a:p>
            <a:pPr eaLnBrk="1" hangingPunct="1"/>
            <a:endParaRPr lang="en-US" dirty="0" smtClean="0"/>
          </a:p>
        </p:txBody>
      </p:sp>
      <p:sp>
        <p:nvSpPr>
          <p:cNvPr id="142341" name="Line 4"/>
          <p:cNvSpPr>
            <a:spLocks noChangeShapeType="1"/>
          </p:cNvSpPr>
          <p:nvPr/>
        </p:nvSpPr>
        <p:spPr bwMode="auto">
          <a:xfrm>
            <a:off x="768350" y="5576888"/>
            <a:ext cx="33543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42342" name="Rectangle 5"/>
          <p:cNvSpPr>
            <a:spLocks noChangeArrowheads="1"/>
          </p:cNvSpPr>
          <p:nvPr/>
        </p:nvSpPr>
        <p:spPr bwMode="auto">
          <a:xfrm>
            <a:off x="609600" y="5570538"/>
            <a:ext cx="5410200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/>
              <a:t>0   1   2   3   4   5   6   7   8   9   10   11   12   13   14</a:t>
            </a:r>
            <a:r>
              <a:rPr lang="en-US" sz="1800" b="1"/>
              <a:t>   </a:t>
            </a:r>
          </a:p>
        </p:txBody>
      </p:sp>
      <p:sp>
        <p:nvSpPr>
          <p:cNvPr id="142343" name="Oval 6"/>
          <p:cNvSpPr>
            <a:spLocks noChangeArrowheads="1"/>
          </p:cNvSpPr>
          <p:nvPr/>
        </p:nvSpPr>
        <p:spPr bwMode="auto">
          <a:xfrm>
            <a:off x="914400" y="53482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42344" name="Oval 7"/>
          <p:cNvSpPr>
            <a:spLocks noChangeArrowheads="1"/>
          </p:cNvSpPr>
          <p:nvPr/>
        </p:nvSpPr>
        <p:spPr bwMode="auto">
          <a:xfrm>
            <a:off x="1512888" y="53482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42345" name="Oval 8"/>
          <p:cNvSpPr>
            <a:spLocks noChangeArrowheads="1"/>
          </p:cNvSpPr>
          <p:nvPr/>
        </p:nvSpPr>
        <p:spPr bwMode="auto">
          <a:xfrm>
            <a:off x="2046288" y="53482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42346" name="Oval 9"/>
          <p:cNvSpPr>
            <a:spLocks noChangeArrowheads="1"/>
          </p:cNvSpPr>
          <p:nvPr/>
        </p:nvSpPr>
        <p:spPr bwMode="auto">
          <a:xfrm>
            <a:off x="2655888" y="53482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42347" name="Oval 10"/>
          <p:cNvSpPr>
            <a:spLocks noChangeArrowheads="1"/>
          </p:cNvSpPr>
          <p:nvPr/>
        </p:nvSpPr>
        <p:spPr bwMode="auto">
          <a:xfrm>
            <a:off x="2046288" y="51196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42348" name="Oval 11"/>
          <p:cNvSpPr>
            <a:spLocks noChangeArrowheads="1"/>
          </p:cNvSpPr>
          <p:nvPr/>
        </p:nvSpPr>
        <p:spPr bwMode="auto">
          <a:xfrm>
            <a:off x="3189288" y="53482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42349" name="Oval 12"/>
          <p:cNvSpPr>
            <a:spLocks noChangeArrowheads="1"/>
          </p:cNvSpPr>
          <p:nvPr/>
        </p:nvSpPr>
        <p:spPr bwMode="auto">
          <a:xfrm>
            <a:off x="3189288" y="51196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42350" name="Oval 13"/>
          <p:cNvSpPr>
            <a:spLocks noChangeArrowheads="1"/>
          </p:cNvSpPr>
          <p:nvPr/>
        </p:nvSpPr>
        <p:spPr bwMode="auto">
          <a:xfrm>
            <a:off x="3189288" y="48910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42351" name="Rectangle 14"/>
          <p:cNvSpPr>
            <a:spLocks noChangeArrowheads="1"/>
          </p:cNvSpPr>
          <p:nvPr/>
        </p:nvSpPr>
        <p:spPr bwMode="auto">
          <a:xfrm>
            <a:off x="3482975" y="6175375"/>
            <a:ext cx="1698625" cy="46672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Mode = 9</a:t>
            </a:r>
          </a:p>
        </p:txBody>
      </p:sp>
      <p:sp>
        <p:nvSpPr>
          <p:cNvPr id="142352" name="Oval 15"/>
          <p:cNvSpPr>
            <a:spLocks noChangeArrowheads="1"/>
          </p:cNvSpPr>
          <p:nvPr/>
        </p:nvSpPr>
        <p:spPr bwMode="auto">
          <a:xfrm>
            <a:off x="3570288" y="53482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42353" name="AutoShape 16"/>
          <p:cNvSpPr>
            <a:spLocks noChangeArrowheads="1"/>
          </p:cNvSpPr>
          <p:nvPr/>
        </p:nvSpPr>
        <p:spPr bwMode="auto">
          <a:xfrm rot="-5400000">
            <a:off x="3018632" y="5972968"/>
            <a:ext cx="609600" cy="398463"/>
          </a:xfrm>
          <a:prstGeom prst="rightArrow">
            <a:avLst>
              <a:gd name="adj1" fmla="val 31481"/>
              <a:gd name="adj2" fmla="val 38651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42354" name="Line 17"/>
          <p:cNvSpPr>
            <a:spLocks noChangeShapeType="1"/>
          </p:cNvSpPr>
          <p:nvPr/>
        </p:nvSpPr>
        <p:spPr bwMode="auto">
          <a:xfrm>
            <a:off x="3968750" y="5576888"/>
            <a:ext cx="1296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42355" name="Oval 18"/>
          <p:cNvSpPr>
            <a:spLocks noChangeArrowheads="1"/>
          </p:cNvSpPr>
          <p:nvPr/>
        </p:nvSpPr>
        <p:spPr bwMode="auto">
          <a:xfrm>
            <a:off x="4332288" y="53482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42356" name="Oval 19"/>
          <p:cNvSpPr>
            <a:spLocks noChangeArrowheads="1"/>
          </p:cNvSpPr>
          <p:nvPr/>
        </p:nvSpPr>
        <p:spPr bwMode="auto">
          <a:xfrm>
            <a:off x="4332288" y="51196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42357" name="Oval 20"/>
          <p:cNvSpPr>
            <a:spLocks noChangeArrowheads="1"/>
          </p:cNvSpPr>
          <p:nvPr/>
        </p:nvSpPr>
        <p:spPr bwMode="auto">
          <a:xfrm>
            <a:off x="4789488" y="53482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42358" name="Oval 21"/>
          <p:cNvSpPr>
            <a:spLocks noChangeArrowheads="1"/>
          </p:cNvSpPr>
          <p:nvPr/>
        </p:nvSpPr>
        <p:spPr bwMode="auto">
          <a:xfrm>
            <a:off x="5170488" y="53482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42359" name="Line 22"/>
          <p:cNvSpPr>
            <a:spLocks noChangeShapeType="1"/>
          </p:cNvSpPr>
          <p:nvPr/>
        </p:nvSpPr>
        <p:spPr bwMode="auto">
          <a:xfrm flipV="1">
            <a:off x="6477000" y="5576888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42360" name="Rectangle 23"/>
          <p:cNvSpPr>
            <a:spLocks noChangeArrowheads="1"/>
          </p:cNvSpPr>
          <p:nvPr/>
        </p:nvSpPr>
        <p:spPr bwMode="auto">
          <a:xfrm>
            <a:off x="6477000" y="5503863"/>
            <a:ext cx="253682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b="1"/>
              <a:t>0   1   2   3   4   5   6</a:t>
            </a:r>
          </a:p>
        </p:txBody>
      </p:sp>
      <p:sp>
        <p:nvSpPr>
          <p:cNvPr id="142361" name="Oval 24"/>
          <p:cNvSpPr>
            <a:spLocks noChangeArrowheads="1"/>
          </p:cNvSpPr>
          <p:nvPr/>
        </p:nvSpPr>
        <p:spPr bwMode="auto">
          <a:xfrm>
            <a:off x="6553200" y="53482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42362" name="Oval 25"/>
          <p:cNvSpPr>
            <a:spLocks noChangeArrowheads="1"/>
          </p:cNvSpPr>
          <p:nvPr/>
        </p:nvSpPr>
        <p:spPr bwMode="auto">
          <a:xfrm>
            <a:off x="6858000" y="53482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42363" name="Oval 26"/>
          <p:cNvSpPr>
            <a:spLocks noChangeArrowheads="1"/>
          </p:cNvSpPr>
          <p:nvPr/>
        </p:nvSpPr>
        <p:spPr bwMode="auto">
          <a:xfrm>
            <a:off x="7162800" y="53482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42364" name="Oval 27"/>
          <p:cNvSpPr>
            <a:spLocks noChangeArrowheads="1"/>
          </p:cNvSpPr>
          <p:nvPr/>
        </p:nvSpPr>
        <p:spPr bwMode="auto">
          <a:xfrm>
            <a:off x="7467600" y="53482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42365" name="Oval 28"/>
          <p:cNvSpPr>
            <a:spLocks noChangeArrowheads="1"/>
          </p:cNvSpPr>
          <p:nvPr/>
        </p:nvSpPr>
        <p:spPr bwMode="auto">
          <a:xfrm>
            <a:off x="8066088" y="53482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42366" name="Oval 29"/>
          <p:cNvSpPr>
            <a:spLocks noChangeArrowheads="1"/>
          </p:cNvSpPr>
          <p:nvPr/>
        </p:nvSpPr>
        <p:spPr bwMode="auto">
          <a:xfrm>
            <a:off x="8370888" y="53482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42367" name="Rectangle 30"/>
          <p:cNvSpPr>
            <a:spLocks noChangeArrowheads="1"/>
          </p:cNvSpPr>
          <p:nvPr/>
        </p:nvSpPr>
        <p:spPr bwMode="auto">
          <a:xfrm>
            <a:off x="6858000" y="6010275"/>
            <a:ext cx="1622425" cy="46672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No Mode</a:t>
            </a:r>
          </a:p>
        </p:txBody>
      </p:sp>
      <p:sp>
        <p:nvSpPr>
          <p:cNvPr id="142368" name="TextBox 33"/>
          <p:cNvSpPr txBox="1">
            <a:spLocks noChangeArrowheads="1"/>
          </p:cNvSpPr>
          <p:nvPr/>
        </p:nvSpPr>
        <p:spPr bwMode="auto">
          <a:xfrm>
            <a:off x="7620000" y="1295400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8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90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3F3977-C33F-431E-B2DD-F2CC27F1862F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?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081213"/>
            <a:ext cx="8077200" cy="394493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 err="1" smtClean="0">
                <a:latin typeface="Times New Roman" pitchFamily="18" charset="0"/>
              </a:rPr>
              <a:t>Trung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bình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thường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sử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nhiều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nhất</a:t>
            </a:r>
            <a:r>
              <a:rPr lang="en-US" dirty="0" smtClean="0">
                <a:latin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</a:rPr>
              <a:t>trừ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trường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hợp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tập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giá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ngoại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biên</a:t>
            </a:r>
            <a:r>
              <a:rPr lang="en-US" dirty="0" smtClean="0">
                <a:latin typeface="Times New Roman" pitchFamily="18" charset="0"/>
              </a:rPr>
              <a:t>.</a:t>
            </a:r>
          </a:p>
          <a:p>
            <a:pPr algn="just" eaLnBrk="1" hangingPunct="1">
              <a:lnSpc>
                <a:spcPct val="90000"/>
              </a:lnSpc>
              <a:spcBef>
                <a:spcPct val="55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 err="1" smtClean="0">
                <a:latin typeface="Times New Roman" pitchFamily="18" charset="0"/>
              </a:rPr>
              <a:t>Trung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vị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cũng</a:t>
            </a:r>
            <a:r>
              <a:rPr lang="en-US" dirty="0" smtClean="0">
                <a:latin typeface="Times New Roman" pitchFamily="18" charset="0"/>
              </a:rPr>
              <a:t> hay </a:t>
            </a:r>
            <a:r>
              <a:rPr lang="en-US" dirty="0" err="1" smtClean="0">
                <a:latin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sử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vì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bị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ảnh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hưởng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bởi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giá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ngoại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biên</a:t>
            </a:r>
            <a:r>
              <a:rPr lang="en-US" dirty="0" smtClean="0">
                <a:latin typeface="Times New Roman" pitchFamily="18" charset="0"/>
              </a:rPr>
              <a:t>.</a:t>
            </a:r>
          </a:p>
          <a:p>
            <a:pPr algn="just" eaLnBrk="1" hangingPunct="1">
              <a:lnSpc>
                <a:spcPct val="90000"/>
              </a:lnSpc>
              <a:spcBef>
                <a:spcPct val="55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 err="1" smtClean="0">
                <a:latin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nhiều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tình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huống</a:t>
            </a:r>
            <a:r>
              <a:rPr lang="en-US" dirty="0" smtClean="0">
                <a:latin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</a:rPr>
              <a:t>việc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cả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trung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bình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trung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</a:rPr>
              <a:t> ta </a:t>
            </a:r>
            <a:r>
              <a:rPr lang="en-US" dirty="0" err="1" smtClean="0">
                <a:latin typeface="Times New Roman" pitchFamily="18" charset="0"/>
              </a:rPr>
              <a:t>nhiều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thông</a:t>
            </a:r>
            <a:r>
              <a:rPr lang="en-US" dirty="0" smtClean="0">
                <a:latin typeface="Times New Roman" pitchFamily="18" charset="0"/>
              </a:rPr>
              <a:t> tin </a:t>
            </a:r>
            <a:r>
              <a:rPr lang="en-US" dirty="0" err="1" smtClean="0">
                <a:latin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</a:rPr>
              <a:t> ý </a:t>
            </a:r>
            <a:r>
              <a:rPr lang="en-US" dirty="0" err="1" smtClean="0">
                <a:latin typeface="Times New Roman" pitchFamily="18" charset="0"/>
              </a:rPr>
              <a:t>nghĩa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hơn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tập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8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BEFD56-76FF-4087-9380-43C7FCE61D2B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71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endParaRPr lang="en-US" dirty="0" smtClean="0"/>
          </a:p>
        </p:txBody>
      </p:sp>
      <p:sp>
        <p:nvSpPr>
          <p:cNvPr id="7176" name="Line 3"/>
          <p:cNvSpPr>
            <a:spLocks noChangeShapeType="1"/>
          </p:cNvSpPr>
          <p:nvPr/>
        </p:nvSpPr>
        <p:spPr bwMode="auto">
          <a:xfrm>
            <a:off x="4522788" y="2405063"/>
            <a:ext cx="0" cy="555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177" name="Rectangle 5"/>
          <p:cNvSpPr>
            <a:spLocks noChangeArrowheads="1"/>
          </p:cNvSpPr>
          <p:nvPr/>
        </p:nvSpPr>
        <p:spPr bwMode="auto">
          <a:xfrm>
            <a:off x="3152775" y="2057400"/>
            <a:ext cx="2876550" cy="4667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 dirty="0" err="1" smtClean="0">
                <a:latin typeface="Times New Roman" pitchFamily="18" charset="0"/>
              </a:rPr>
              <a:t>Số</a:t>
            </a:r>
            <a:r>
              <a:rPr lang="en-US" b="1" dirty="0" smtClean="0">
                <a:latin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</a:rPr>
              <a:t>đo</a:t>
            </a:r>
            <a:r>
              <a:rPr lang="en-US" b="1" dirty="0" smtClean="0">
                <a:latin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</a:rPr>
              <a:t>hướng</a:t>
            </a:r>
            <a:r>
              <a:rPr lang="en-US" b="1" dirty="0" smtClean="0">
                <a:latin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</a:rPr>
              <a:t>tâm</a:t>
            </a:r>
            <a:endParaRPr lang="en-US" b="1" dirty="0">
              <a:latin typeface="Times New Roman" pitchFamily="18" charset="0"/>
            </a:endParaRPr>
          </a:p>
        </p:txBody>
      </p:sp>
      <p:sp>
        <p:nvSpPr>
          <p:cNvPr id="7178" name="Line 6"/>
          <p:cNvSpPr>
            <a:spLocks noChangeShapeType="1"/>
          </p:cNvSpPr>
          <p:nvPr/>
        </p:nvSpPr>
        <p:spPr bwMode="auto">
          <a:xfrm>
            <a:off x="1712913" y="2960688"/>
            <a:ext cx="57626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179" name="Rectangle 7"/>
          <p:cNvSpPr>
            <a:spLocks noChangeArrowheads="1"/>
          </p:cNvSpPr>
          <p:nvPr/>
        </p:nvSpPr>
        <p:spPr bwMode="auto">
          <a:xfrm>
            <a:off x="685800" y="3378200"/>
            <a:ext cx="1987550" cy="39754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 dirty="0" err="1" smtClean="0">
                <a:latin typeface="Times New Roman" pitchFamily="18" charset="0"/>
              </a:rPr>
              <a:t>Trung</a:t>
            </a:r>
            <a:r>
              <a:rPr lang="en-US" sz="2000" b="1" dirty="0" smtClean="0">
                <a:latin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</a:rPr>
              <a:t>bình</a:t>
            </a:r>
            <a:r>
              <a:rPr lang="en-US" sz="2000" b="1" dirty="0" smtClean="0">
                <a:latin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</a:rPr>
              <a:t>cộng</a:t>
            </a:r>
            <a:endParaRPr lang="en-US" sz="2000" b="1" dirty="0">
              <a:latin typeface="Times New Roman" pitchFamily="18" charset="0"/>
            </a:endParaRPr>
          </a:p>
        </p:txBody>
      </p:sp>
      <p:sp>
        <p:nvSpPr>
          <p:cNvPr id="7180" name="Rectangle 8"/>
          <p:cNvSpPr>
            <a:spLocks noChangeArrowheads="1"/>
          </p:cNvSpPr>
          <p:nvPr/>
        </p:nvSpPr>
        <p:spPr bwMode="auto">
          <a:xfrm>
            <a:off x="3919538" y="3378200"/>
            <a:ext cx="1162050" cy="406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 dirty="0" err="1" smtClean="0">
                <a:latin typeface="Times New Roman" pitchFamily="18" charset="0"/>
              </a:rPr>
              <a:t>Trung</a:t>
            </a:r>
            <a:r>
              <a:rPr lang="en-US" sz="2000" b="1" dirty="0" smtClean="0">
                <a:latin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</a:rPr>
              <a:t>vị</a:t>
            </a:r>
            <a:endParaRPr lang="en-US" sz="2000" b="1" dirty="0">
              <a:latin typeface="Times New Roman" pitchFamily="18" charset="0"/>
            </a:endParaRPr>
          </a:p>
        </p:txBody>
      </p:sp>
      <p:sp>
        <p:nvSpPr>
          <p:cNvPr id="7181" name="Rectangle 9"/>
          <p:cNvSpPr>
            <a:spLocks noChangeArrowheads="1"/>
          </p:cNvSpPr>
          <p:nvPr/>
        </p:nvSpPr>
        <p:spPr bwMode="auto">
          <a:xfrm>
            <a:off x="6945313" y="3376613"/>
            <a:ext cx="1093787" cy="406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 dirty="0" smtClean="0">
                <a:latin typeface="Times New Roman" pitchFamily="18" charset="0"/>
              </a:rPr>
              <a:t>Mode</a:t>
            </a:r>
            <a:endParaRPr lang="en-US" sz="2000" b="1" dirty="0">
              <a:latin typeface="Times New Roman" pitchFamily="18" charset="0"/>
            </a:endParaRPr>
          </a:p>
        </p:txBody>
      </p:sp>
      <p:sp>
        <p:nvSpPr>
          <p:cNvPr id="7182" name="Line 11"/>
          <p:cNvSpPr>
            <a:spLocks noChangeShapeType="1"/>
          </p:cNvSpPr>
          <p:nvPr/>
        </p:nvSpPr>
        <p:spPr bwMode="auto">
          <a:xfrm>
            <a:off x="7485063" y="2960688"/>
            <a:ext cx="0" cy="415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183" name="Line 12"/>
          <p:cNvSpPr>
            <a:spLocks noChangeShapeType="1"/>
          </p:cNvSpPr>
          <p:nvPr/>
        </p:nvSpPr>
        <p:spPr bwMode="auto">
          <a:xfrm>
            <a:off x="1709738" y="2960688"/>
            <a:ext cx="0" cy="415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184" name="Line 13"/>
          <p:cNvSpPr>
            <a:spLocks noChangeShapeType="1"/>
          </p:cNvSpPr>
          <p:nvPr/>
        </p:nvSpPr>
        <p:spPr bwMode="auto">
          <a:xfrm>
            <a:off x="4533900" y="2960688"/>
            <a:ext cx="0" cy="415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185" name="Line 14"/>
          <p:cNvSpPr>
            <a:spLocks noChangeShapeType="1"/>
          </p:cNvSpPr>
          <p:nvPr/>
        </p:nvSpPr>
        <p:spPr bwMode="auto">
          <a:xfrm>
            <a:off x="3643313" y="4418013"/>
            <a:ext cx="1538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186" name="Oval 15"/>
          <p:cNvSpPr>
            <a:spLocks noChangeArrowheads="1"/>
          </p:cNvSpPr>
          <p:nvPr/>
        </p:nvSpPr>
        <p:spPr bwMode="auto">
          <a:xfrm>
            <a:off x="3673475" y="4279900"/>
            <a:ext cx="138113" cy="13811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7187" name="Oval 16"/>
          <p:cNvSpPr>
            <a:spLocks noChangeArrowheads="1"/>
          </p:cNvSpPr>
          <p:nvPr/>
        </p:nvSpPr>
        <p:spPr bwMode="auto">
          <a:xfrm>
            <a:off x="4359275" y="4279900"/>
            <a:ext cx="136525" cy="13811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7188" name="Oval 17"/>
          <p:cNvSpPr>
            <a:spLocks noChangeArrowheads="1"/>
          </p:cNvSpPr>
          <p:nvPr/>
        </p:nvSpPr>
        <p:spPr bwMode="auto">
          <a:xfrm>
            <a:off x="4564063" y="4279900"/>
            <a:ext cx="138112" cy="13811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7189" name="Oval 18"/>
          <p:cNvSpPr>
            <a:spLocks noChangeArrowheads="1"/>
          </p:cNvSpPr>
          <p:nvPr/>
        </p:nvSpPr>
        <p:spPr bwMode="auto">
          <a:xfrm>
            <a:off x="3856038" y="4279900"/>
            <a:ext cx="136525" cy="13811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7190" name="Oval 19"/>
          <p:cNvSpPr>
            <a:spLocks noChangeArrowheads="1"/>
          </p:cNvSpPr>
          <p:nvPr/>
        </p:nvSpPr>
        <p:spPr bwMode="auto">
          <a:xfrm>
            <a:off x="4702175" y="4279900"/>
            <a:ext cx="136525" cy="13811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7191" name="Oval 20"/>
          <p:cNvSpPr>
            <a:spLocks noChangeArrowheads="1"/>
          </p:cNvSpPr>
          <p:nvPr/>
        </p:nvSpPr>
        <p:spPr bwMode="auto">
          <a:xfrm>
            <a:off x="4154488" y="4279900"/>
            <a:ext cx="136525" cy="1381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7192" name="AutoShape 21"/>
          <p:cNvSpPr>
            <a:spLocks noChangeArrowheads="1"/>
          </p:cNvSpPr>
          <p:nvPr/>
        </p:nvSpPr>
        <p:spPr bwMode="auto">
          <a:xfrm rot="-5400000">
            <a:off x="4118770" y="4523581"/>
            <a:ext cx="207962" cy="136525"/>
          </a:xfrm>
          <a:prstGeom prst="rightArrow">
            <a:avLst>
              <a:gd name="adj1" fmla="val 50000"/>
              <a:gd name="adj2" fmla="val 38363"/>
            </a:avLst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7193" name="Oval 22"/>
          <p:cNvSpPr>
            <a:spLocks noChangeArrowheads="1"/>
          </p:cNvSpPr>
          <p:nvPr/>
        </p:nvSpPr>
        <p:spPr bwMode="auto">
          <a:xfrm>
            <a:off x="4951413" y="4279900"/>
            <a:ext cx="136525" cy="13811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7194" name="Oval 23"/>
          <p:cNvSpPr>
            <a:spLocks noChangeArrowheads="1"/>
          </p:cNvSpPr>
          <p:nvPr/>
        </p:nvSpPr>
        <p:spPr bwMode="auto">
          <a:xfrm>
            <a:off x="3856038" y="4002088"/>
            <a:ext cx="136525" cy="13811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7195" name="Oval 24"/>
          <p:cNvSpPr>
            <a:spLocks noChangeArrowheads="1"/>
          </p:cNvSpPr>
          <p:nvPr/>
        </p:nvSpPr>
        <p:spPr bwMode="auto">
          <a:xfrm>
            <a:off x="3856038" y="4140200"/>
            <a:ext cx="136525" cy="1397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7196" name="Line 25"/>
          <p:cNvSpPr>
            <a:spLocks noChangeShapeType="1"/>
          </p:cNvSpPr>
          <p:nvPr/>
        </p:nvSpPr>
        <p:spPr bwMode="auto">
          <a:xfrm>
            <a:off x="6843713" y="4418013"/>
            <a:ext cx="1538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197" name="Oval 26"/>
          <p:cNvSpPr>
            <a:spLocks noChangeArrowheads="1"/>
          </p:cNvSpPr>
          <p:nvPr/>
        </p:nvSpPr>
        <p:spPr bwMode="auto">
          <a:xfrm>
            <a:off x="6875463" y="4279900"/>
            <a:ext cx="136525" cy="13811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7198" name="Oval 27"/>
          <p:cNvSpPr>
            <a:spLocks noChangeArrowheads="1"/>
          </p:cNvSpPr>
          <p:nvPr/>
        </p:nvSpPr>
        <p:spPr bwMode="auto">
          <a:xfrm>
            <a:off x="7559675" y="4279900"/>
            <a:ext cx="138113" cy="13811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7199" name="Oval 28"/>
          <p:cNvSpPr>
            <a:spLocks noChangeArrowheads="1"/>
          </p:cNvSpPr>
          <p:nvPr/>
        </p:nvSpPr>
        <p:spPr bwMode="auto">
          <a:xfrm>
            <a:off x="7766050" y="4279900"/>
            <a:ext cx="136525" cy="13811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7200" name="Oval 29"/>
          <p:cNvSpPr>
            <a:spLocks noChangeArrowheads="1"/>
          </p:cNvSpPr>
          <p:nvPr/>
        </p:nvSpPr>
        <p:spPr bwMode="auto">
          <a:xfrm>
            <a:off x="7056438" y="4279900"/>
            <a:ext cx="136525" cy="1381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7201" name="Oval 30"/>
          <p:cNvSpPr>
            <a:spLocks noChangeArrowheads="1"/>
          </p:cNvSpPr>
          <p:nvPr/>
        </p:nvSpPr>
        <p:spPr bwMode="auto">
          <a:xfrm>
            <a:off x="7902575" y="4279900"/>
            <a:ext cx="136525" cy="13811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7202" name="Oval 31"/>
          <p:cNvSpPr>
            <a:spLocks noChangeArrowheads="1"/>
          </p:cNvSpPr>
          <p:nvPr/>
        </p:nvSpPr>
        <p:spPr bwMode="auto">
          <a:xfrm>
            <a:off x="7354888" y="4279900"/>
            <a:ext cx="136525" cy="13811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7203" name="AutoShape 32"/>
          <p:cNvSpPr>
            <a:spLocks noChangeArrowheads="1"/>
          </p:cNvSpPr>
          <p:nvPr/>
        </p:nvSpPr>
        <p:spPr bwMode="auto">
          <a:xfrm rot="-5400000">
            <a:off x="7044532" y="4523581"/>
            <a:ext cx="207962" cy="136525"/>
          </a:xfrm>
          <a:prstGeom prst="rightArrow">
            <a:avLst>
              <a:gd name="adj1" fmla="val 50000"/>
              <a:gd name="adj2" fmla="val 38363"/>
            </a:avLst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7204" name="Oval 33"/>
          <p:cNvSpPr>
            <a:spLocks noChangeArrowheads="1"/>
          </p:cNvSpPr>
          <p:nvPr/>
        </p:nvSpPr>
        <p:spPr bwMode="auto">
          <a:xfrm>
            <a:off x="8151813" y="4279900"/>
            <a:ext cx="138112" cy="13811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7205" name="Oval 34"/>
          <p:cNvSpPr>
            <a:spLocks noChangeArrowheads="1"/>
          </p:cNvSpPr>
          <p:nvPr/>
        </p:nvSpPr>
        <p:spPr bwMode="auto">
          <a:xfrm>
            <a:off x="7056438" y="4002088"/>
            <a:ext cx="136525" cy="13811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7206" name="Oval 35"/>
          <p:cNvSpPr>
            <a:spLocks noChangeArrowheads="1"/>
          </p:cNvSpPr>
          <p:nvPr/>
        </p:nvSpPr>
        <p:spPr bwMode="auto">
          <a:xfrm>
            <a:off x="7056438" y="4140200"/>
            <a:ext cx="136525" cy="1397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960438" y="4140200"/>
          <a:ext cx="1163637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1" name="Equation" r:id="rId3" imgW="672808" imgH="609336" progId="Equation.3">
                  <p:embed/>
                </p:oleObj>
              </mc:Choice>
              <mc:Fallback>
                <p:oleObj name="Equation" r:id="rId3" imgW="672808" imgH="6093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438" y="4140200"/>
                        <a:ext cx="1163637" cy="1069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7" name="Text Box 38"/>
          <p:cNvSpPr txBox="1">
            <a:spLocks noChangeArrowheads="1"/>
          </p:cNvSpPr>
          <p:nvPr/>
        </p:nvSpPr>
        <p:spPr bwMode="auto">
          <a:xfrm>
            <a:off x="3332163" y="4902200"/>
            <a:ext cx="18256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000" dirty="0" err="1" smtClean="0"/>
              <a:t>Giá</a:t>
            </a:r>
            <a:r>
              <a:rPr lang="en-US" sz="2000" dirty="0" smtClean="0"/>
              <a:t> </a:t>
            </a:r>
            <a:r>
              <a:rPr lang="en-US" sz="2000" dirty="0" err="1" smtClean="0"/>
              <a:t>trị</a:t>
            </a:r>
            <a:r>
              <a:rPr lang="en-US" sz="2000" dirty="0" smtClean="0"/>
              <a:t> ở </a:t>
            </a:r>
            <a:r>
              <a:rPr lang="en-US" sz="2000" dirty="0" err="1" smtClean="0"/>
              <a:t>giữa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tập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sắp</a:t>
            </a:r>
            <a:r>
              <a:rPr lang="en-US" sz="2000" dirty="0" smtClean="0"/>
              <a:t> </a:t>
            </a:r>
            <a:r>
              <a:rPr lang="en-US" sz="2000" dirty="0" err="1" smtClean="0"/>
              <a:t>thứ</a:t>
            </a:r>
            <a:r>
              <a:rPr lang="en-US" sz="2000" dirty="0" smtClean="0"/>
              <a:t> </a:t>
            </a:r>
            <a:r>
              <a:rPr lang="en-US" sz="2000" dirty="0" err="1" smtClean="0"/>
              <a:t>tự</a:t>
            </a:r>
            <a:endParaRPr lang="en-US" sz="2000" dirty="0"/>
          </a:p>
        </p:txBody>
      </p:sp>
      <p:sp>
        <p:nvSpPr>
          <p:cNvPr id="7208" name="Text Box 39"/>
          <p:cNvSpPr txBox="1">
            <a:spLocks noChangeArrowheads="1"/>
          </p:cNvSpPr>
          <p:nvPr/>
        </p:nvSpPr>
        <p:spPr bwMode="auto">
          <a:xfrm>
            <a:off x="6805613" y="4902200"/>
            <a:ext cx="195738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000" dirty="0" err="1" smtClean="0"/>
              <a:t>Giá</a:t>
            </a:r>
            <a:r>
              <a:rPr lang="en-US" sz="2000" dirty="0" smtClean="0"/>
              <a:t> </a:t>
            </a:r>
            <a:r>
              <a:rPr lang="en-US" sz="2000" dirty="0" err="1" smtClean="0"/>
              <a:t>trị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 smtClean="0"/>
              <a:t> </a:t>
            </a:r>
            <a:r>
              <a:rPr lang="en-US" sz="2000" dirty="0" err="1" smtClean="0"/>
              <a:t>sát</a:t>
            </a:r>
            <a:r>
              <a:rPr lang="en-US" sz="2000" dirty="0" smtClean="0"/>
              <a:t> </a:t>
            </a:r>
            <a:r>
              <a:rPr lang="en-US" sz="2000" dirty="0" err="1" smtClean="0"/>
              <a:t>xuất</a:t>
            </a:r>
            <a:r>
              <a:rPr lang="en-US" sz="2000" dirty="0" smtClean="0"/>
              <a:t> </a:t>
            </a:r>
            <a:r>
              <a:rPr lang="en-US" sz="2000" dirty="0" err="1" smtClean="0"/>
              <a:t>hiện</a:t>
            </a:r>
            <a:r>
              <a:rPr lang="en-US" sz="2000" dirty="0" smtClean="0"/>
              <a:t> </a:t>
            </a:r>
            <a:r>
              <a:rPr lang="en-US" sz="2000" dirty="0" err="1" smtClean="0"/>
              <a:t>nhiều</a:t>
            </a:r>
            <a:r>
              <a:rPr lang="en-US" sz="2000" dirty="0" smtClean="0"/>
              <a:t> </a:t>
            </a:r>
            <a:r>
              <a:rPr lang="en-US" sz="2000" dirty="0" err="1" smtClean="0"/>
              <a:t>nhất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323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 3-</a:t>
            </a:r>
            <a:fld id="{292B4183-E001-4451-806D-7EF911B72970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34818" name="Footer Placeholder 17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 </a:t>
            </a:r>
          </a:p>
          <a:p>
            <a:endParaRPr lang="en-US" dirty="0" smtClean="0"/>
          </a:p>
        </p:txBody>
      </p:sp>
      <p:pic>
        <p:nvPicPr>
          <p:cNvPr id="34819" name="Picture 2" descr="normalcurv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3408362"/>
            <a:ext cx="4419600" cy="337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5130800" y="6093801"/>
            <a:ext cx="2590800" cy="707886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 dirty="0" err="1" smtClean="0">
                <a:solidFill>
                  <a:schemeClr val="bg2"/>
                </a:solidFill>
              </a:rPr>
              <a:t>Cùng</a:t>
            </a:r>
            <a:r>
              <a:rPr lang="en-US" sz="2000" b="1" dirty="0" smtClean="0">
                <a:solidFill>
                  <a:schemeClr val="bg2"/>
                </a:solidFill>
              </a:rPr>
              <a:t> </a:t>
            </a:r>
            <a:r>
              <a:rPr lang="en-US" sz="2000" b="1" dirty="0" err="1" smtClean="0">
                <a:solidFill>
                  <a:schemeClr val="bg2"/>
                </a:solidFill>
              </a:rPr>
              <a:t>trung</a:t>
            </a:r>
            <a:r>
              <a:rPr lang="en-US" sz="2000" b="1" dirty="0" smtClean="0">
                <a:solidFill>
                  <a:schemeClr val="bg2"/>
                </a:solidFill>
              </a:rPr>
              <a:t> </a:t>
            </a:r>
            <a:r>
              <a:rPr lang="en-US" sz="2000" b="1" dirty="0" err="1" smtClean="0">
                <a:solidFill>
                  <a:schemeClr val="bg2"/>
                </a:solidFill>
              </a:rPr>
              <a:t>tâm</a:t>
            </a:r>
            <a:r>
              <a:rPr lang="en-US" sz="2000" b="1" dirty="0" smtClean="0">
                <a:solidFill>
                  <a:schemeClr val="bg2"/>
                </a:solidFill>
              </a:rPr>
              <a:t>, </a:t>
            </a:r>
            <a:endParaRPr lang="en-US" sz="2000" b="1" dirty="0">
              <a:solidFill>
                <a:schemeClr val="bg2"/>
              </a:solidFill>
            </a:endParaRPr>
          </a:p>
          <a:p>
            <a:pPr algn="ctr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2000" b="1" dirty="0" err="1" smtClean="0">
                <a:solidFill>
                  <a:schemeClr val="bg2"/>
                </a:solidFill>
              </a:rPr>
              <a:t>Phân</a:t>
            </a:r>
            <a:r>
              <a:rPr lang="en-US" sz="2000" b="1" dirty="0" smtClean="0">
                <a:solidFill>
                  <a:schemeClr val="bg2"/>
                </a:solidFill>
              </a:rPr>
              <a:t> </a:t>
            </a:r>
            <a:r>
              <a:rPr lang="en-US" sz="2000" b="1" dirty="0" err="1" smtClean="0">
                <a:solidFill>
                  <a:schemeClr val="bg2"/>
                </a:solidFill>
              </a:rPr>
              <a:t>tán</a:t>
            </a:r>
            <a:r>
              <a:rPr lang="en-US" sz="2000" b="1" dirty="0" smtClean="0">
                <a:solidFill>
                  <a:schemeClr val="bg2"/>
                </a:solidFill>
              </a:rPr>
              <a:t> </a:t>
            </a:r>
            <a:r>
              <a:rPr lang="en-US" sz="2000" b="1" dirty="0" err="1" smtClean="0">
                <a:solidFill>
                  <a:schemeClr val="bg2"/>
                </a:solidFill>
              </a:rPr>
              <a:t>khác</a:t>
            </a:r>
            <a:r>
              <a:rPr lang="en-US" sz="2000" b="1" dirty="0" smtClean="0">
                <a:solidFill>
                  <a:schemeClr val="bg2"/>
                </a:solidFill>
              </a:rPr>
              <a:t> </a:t>
            </a:r>
            <a:r>
              <a:rPr lang="en-US" sz="2000" b="1" dirty="0" err="1" smtClean="0">
                <a:solidFill>
                  <a:schemeClr val="bg2"/>
                </a:solidFill>
              </a:rPr>
              <a:t>nhau</a:t>
            </a:r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tán</a:t>
            </a:r>
            <a:endParaRPr lang="en-US" dirty="0" smtClean="0"/>
          </a:p>
        </p:txBody>
      </p:sp>
      <p:sp>
        <p:nvSpPr>
          <p:cNvPr id="34822" name="Rectangle 17"/>
          <p:cNvSpPr>
            <a:spLocks noChangeArrowheads="1"/>
          </p:cNvSpPr>
          <p:nvPr/>
        </p:nvSpPr>
        <p:spPr bwMode="auto">
          <a:xfrm>
            <a:off x="152400" y="4038600"/>
            <a:ext cx="3810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/>
          <a:lstStyle/>
          <a:p>
            <a:pPr algn="just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tán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ta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thiên</a:t>
            </a:r>
            <a:r>
              <a:rPr lang="en-US" dirty="0" smtClean="0"/>
              <a:t> hay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34823" name="Group 23"/>
          <p:cNvGrpSpPr>
            <a:grpSpLocks/>
          </p:cNvGrpSpPr>
          <p:nvPr/>
        </p:nvGrpSpPr>
        <p:grpSpPr bwMode="auto">
          <a:xfrm>
            <a:off x="381000" y="1676400"/>
            <a:ext cx="8380413" cy="1695450"/>
            <a:chOff x="144" y="1056"/>
            <a:chExt cx="5279" cy="1068"/>
          </a:xfrm>
        </p:grpSpPr>
        <p:sp>
          <p:nvSpPr>
            <p:cNvPr id="34825" name="Line 6"/>
            <p:cNvSpPr>
              <a:spLocks noChangeShapeType="1"/>
            </p:cNvSpPr>
            <p:nvPr/>
          </p:nvSpPr>
          <p:spPr bwMode="auto">
            <a:xfrm>
              <a:off x="432" y="1488"/>
              <a:ext cx="4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4826" name="Line 8"/>
            <p:cNvSpPr>
              <a:spLocks noChangeShapeType="1"/>
            </p:cNvSpPr>
            <p:nvPr/>
          </p:nvSpPr>
          <p:spPr bwMode="auto">
            <a:xfrm>
              <a:off x="2832" y="134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4827" name="Rectangle 10"/>
            <p:cNvSpPr>
              <a:spLocks noChangeArrowheads="1"/>
            </p:cNvSpPr>
            <p:nvPr/>
          </p:nvSpPr>
          <p:spPr bwMode="auto">
            <a:xfrm>
              <a:off x="2160" y="1056"/>
              <a:ext cx="1310" cy="289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0488" tIns="44450" rIns="90488" bIns="4445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b="1" dirty="0" err="1" smtClean="0"/>
                <a:t>Độ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phân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tán</a:t>
              </a:r>
              <a:endParaRPr lang="en-US" b="1" dirty="0"/>
            </a:p>
          </p:txBody>
        </p:sp>
        <p:grpSp>
          <p:nvGrpSpPr>
            <p:cNvPr id="34828" name="Group 21"/>
            <p:cNvGrpSpPr>
              <a:grpSpLocks/>
            </p:cNvGrpSpPr>
            <p:nvPr/>
          </p:nvGrpSpPr>
          <p:grpSpPr bwMode="auto">
            <a:xfrm>
              <a:off x="2992" y="1488"/>
              <a:ext cx="960" cy="636"/>
              <a:chOff x="3168" y="1488"/>
              <a:chExt cx="960" cy="636"/>
            </a:xfrm>
          </p:grpSpPr>
          <p:sp>
            <p:nvSpPr>
              <p:cNvPr id="34837" name="Line 4"/>
              <p:cNvSpPr>
                <a:spLocks noChangeShapeType="1"/>
              </p:cNvSpPr>
              <p:nvPr/>
            </p:nvSpPr>
            <p:spPr bwMode="auto">
              <a:xfrm>
                <a:off x="3600" y="1488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4838" name="Rectangle 12"/>
              <p:cNvSpPr>
                <a:spLocks noChangeArrowheads="1"/>
              </p:cNvSpPr>
              <p:nvPr/>
            </p:nvSpPr>
            <p:spPr bwMode="auto">
              <a:xfrm>
                <a:off x="3168" y="1680"/>
                <a:ext cx="960" cy="444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2000" b="1" dirty="0" err="1" smtClean="0"/>
                  <a:t>Phương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sai</a:t>
                </a:r>
                <a:endParaRPr lang="en-US" sz="2000" b="1" dirty="0"/>
              </a:p>
            </p:txBody>
          </p:sp>
        </p:grpSp>
        <p:sp>
          <p:nvSpPr>
            <p:cNvPr id="34829" name="Line 9"/>
            <p:cNvSpPr>
              <a:spLocks noChangeShapeType="1"/>
            </p:cNvSpPr>
            <p:nvPr/>
          </p:nvSpPr>
          <p:spPr bwMode="auto">
            <a:xfrm>
              <a:off x="4703" y="1487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4830" name="Rectangle 13"/>
            <p:cNvSpPr>
              <a:spLocks noChangeArrowheads="1"/>
            </p:cNvSpPr>
            <p:nvPr/>
          </p:nvSpPr>
          <p:spPr bwMode="auto">
            <a:xfrm>
              <a:off x="4368" y="1680"/>
              <a:ext cx="1055" cy="444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b="1" dirty="0" err="1" smtClean="0"/>
                <a:t>Độ</a:t>
              </a:r>
              <a:r>
                <a:rPr lang="en-US" sz="2000" b="1" dirty="0" smtClean="0"/>
                <a:t> </a:t>
              </a:r>
              <a:r>
                <a:rPr lang="en-US" sz="2000" b="1" dirty="0" err="1" smtClean="0"/>
                <a:t>lệch</a:t>
              </a:r>
              <a:r>
                <a:rPr lang="en-US" sz="2000" b="1" dirty="0" smtClean="0"/>
                <a:t> </a:t>
              </a:r>
              <a:r>
                <a:rPr lang="en-US" sz="2000" b="1" dirty="0" err="1" smtClean="0"/>
                <a:t>chuẩn</a:t>
              </a:r>
              <a:endParaRPr lang="en-US" sz="2000" b="1" dirty="0"/>
            </a:p>
          </p:txBody>
        </p:sp>
        <p:grpSp>
          <p:nvGrpSpPr>
            <p:cNvPr id="34831" name="Group 19"/>
            <p:cNvGrpSpPr>
              <a:grpSpLocks/>
            </p:cNvGrpSpPr>
            <p:nvPr/>
          </p:nvGrpSpPr>
          <p:grpSpPr bwMode="auto">
            <a:xfrm>
              <a:off x="144" y="1488"/>
              <a:ext cx="926" cy="636"/>
              <a:chOff x="144" y="1488"/>
              <a:chExt cx="926" cy="636"/>
            </a:xfrm>
          </p:grpSpPr>
          <p:sp>
            <p:nvSpPr>
              <p:cNvPr id="34835" name="Line 14"/>
              <p:cNvSpPr>
                <a:spLocks noChangeShapeType="1"/>
              </p:cNvSpPr>
              <p:nvPr/>
            </p:nvSpPr>
            <p:spPr bwMode="auto">
              <a:xfrm>
                <a:off x="432" y="1488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4836" name="Rectangle 15"/>
              <p:cNvSpPr>
                <a:spLocks noChangeArrowheads="1"/>
              </p:cNvSpPr>
              <p:nvPr/>
            </p:nvSpPr>
            <p:spPr bwMode="auto">
              <a:xfrm>
                <a:off x="144" y="1680"/>
                <a:ext cx="926" cy="444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90488" tIns="44450" rIns="90488" bIns="44450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2000" b="1" dirty="0" err="1" smtClean="0"/>
                  <a:t>Khoảng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biến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thiên</a:t>
                </a:r>
                <a:endParaRPr lang="en-US" sz="2000" b="1" dirty="0"/>
              </a:p>
            </p:txBody>
          </p:sp>
        </p:grpSp>
        <p:grpSp>
          <p:nvGrpSpPr>
            <p:cNvPr id="34832" name="Group 20"/>
            <p:cNvGrpSpPr>
              <a:grpSpLocks/>
            </p:cNvGrpSpPr>
            <p:nvPr/>
          </p:nvGrpSpPr>
          <p:grpSpPr bwMode="auto">
            <a:xfrm>
              <a:off x="1519" y="1488"/>
              <a:ext cx="864" cy="636"/>
              <a:chOff x="1632" y="1488"/>
              <a:chExt cx="864" cy="636"/>
            </a:xfrm>
          </p:grpSpPr>
          <p:sp>
            <p:nvSpPr>
              <p:cNvPr id="34833" name="Rectangle 1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864" cy="444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2000" b="1" dirty="0" err="1" smtClean="0"/>
                  <a:t>Độ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trải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giữa</a:t>
                </a:r>
                <a:endParaRPr lang="en-US" sz="2000" b="1" dirty="0"/>
              </a:p>
            </p:txBody>
          </p:sp>
          <p:sp>
            <p:nvSpPr>
              <p:cNvPr id="34834" name="Line 18"/>
              <p:cNvSpPr>
                <a:spLocks noChangeShapeType="1"/>
              </p:cNvSpPr>
              <p:nvPr/>
            </p:nvSpPr>
            <p:spPr bwMode="auto">
              <a:xfrm flipV="1">
                <a:off x="2064" y="148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fr-F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622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C1E88F-EC63-4E64-97F2-46279F9D8F83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35842" name="Footer Placeholder 17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 </a:t>
            </a:r>
          </a:p>
          <a:p>
            <a:endParaRPr lang="en-US" dirty="0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thiên</a:t>
            </a:r>
            <a:endParaRPr lang="en-US" dirty="0" smtClean="0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8077200" cy="1066800"/>
          </a:xfrm>
        </p:spPr>
        <p:txBody>
          <a:bodyPr/>
          <a:lstStyle/>
          <a:p>
            <a:pPr algn="just"/>
            <a:r>
              <a:rPr lang="en-US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thiên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6" name="Line 5"/>
          <p:cNvSpPr>
            <a:spLocks noChangeShapeType="1"/>
          </p:cNvSpPr>
          <p:nvPr/>
        </p:nvSpPr>
        <p:spPr bwMode="auto">
          <a:xfrm>
            <a:off x="2946400" y="5191125"/>
            <a:ext cx="3100388" cy="1588"/>
          </a:xfrm>
          <a:prstGeom prst="line">
            <a:avLst/>
          </a:prstGeom>
          <a:noFill/>
          <a:ln w="12700">
            <a:solidFill>
              <a:srgbClr val="FFFF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5847" name="Oval 6"/>
          <p:cNvSpPr>
            <a:spLocks noChangeArrowheads="1"/>
          </p:cNvSpPr>
          <p:nvPr/>
        </p:nvSpPr>
        <p:spPr bwMode="auto">
          <a:xfrm>
            <a:off x="3200400" y="4953000"/>
            <a:ext cx="211138" cy="211138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5848" name="Oval 7"/>
          <p:cNvSpPr>
            <a:spLocks noChangeArrowheads="1"/>
          </p:cNvSpPr>
          <p:nvPr/>
        </p:nvSpPr>
        <p:spPr bwMode="auto">
          <a:xfrm>
            <a:off x="3505200" y="4953000"/>
            <a:ext cx="211138" cy="211138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5849" name="Oval 8"/>
          <p:cNvSpPr>
            <a:spLocks noChangeArrowheads="1"/>
          </p:cNvSpPr>
          <p:nvPr/>
        </p:nvSpPr>
        <p:spPr bwMode="auto">
          <a:xfrm>
            <a:off x="4038600" y="4953000"/>
            <a:ext cx="211138" cy="211138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5850" name="Oval 9"/>
          <p:cNvSpPr>
            <a:spLocks noChangeArrowheads="1"/>
          </p:cNvSpPr>
          <p:nvPr/>
        </p:nvSpPr>
        <p:spPr bwMode="auto">
          <a:xfrm>
            <a:off x="4648200" y="4953000"/>
            <a:ext cx="211138" cy="211138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5851" name="Oval 10"/>
          <p:cNvSpPr>
            <a:spLocks noChangeArrowheads="1"/>
          </p:cNvSpPr>
          <p:nvPr/>
        </p:nvSpPr>
        <p:spPr bwMode="auto">
          <a:xfrm>
            <a:off x="4038600" y="4724400"/>
            <a:ext cx="211138" cy="20955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5852" name="Oval 11"/>
          <p:cNvSpPr>
            <a:spLocks noChangeArrowheads="1"/>
          </p:cNvSpPr>
          <p:nvPr/>
        </p:nvSpPr>
        <p:spPr bwMode="auto">
          <a:xfrm>
            <a:off x="5184775" y="4979988"/>
            <a:ext cx="211138" cy="21113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5853" name="Oval 12"/>
          <p:cNvSpPr>
            <a:spLocks noChangeArrowheads="1"/>
          </p:cNvSpPr>
          <p:nvPr/>
        </p:nvSpPr>
        <p:spPr bwMode="auto">
          <a:xfrm>
            <a:off x="5184775" y="4770438"/>
            <a:ext cx="211138" cy="20955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5854" name="Oval 13"/>
          <p:cNvSpPr>
            <a:spLocks noChangeArrowheads="1"/>
          </p:cNvSpPr>
          <p:nvPr/>
        </p:nvSpPr>
        <p:spPr bwMode="auto">
          <a:xfrm>
            <a:off x="5184775" y="4559300"/>
            <a:ext cx="211138" cy="211138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5855" name="Oval 14"/>
          <p:cNvSpPr>
            <a:spLocks noChangeArrowheads="1"/>
          </p:cNvSpPr>
          <p:nvPr/>
        </p:nvSpPr>
        <p:spPr bwMode="auto">
          <a:xfrm>
            <a:off x="5486400" y="4953000"/>
            <a:ext cx="211138" cy="211138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5856" name="Line 15"/>
          <p:cNvSpPr>
            <a:spLocks noChangeShapeType="1"/>
          </p:cNvSpPr>
          <p:nvPr/>
        </p:nvSpPr>
        <p:spPr bwMode="auto">
          <a:xfrm>
            <a:off x="5903913" y="5191125"/>
            <a:ext cx="1200150" cy="1588"/>
          </a:xfrm>
          <a:prstGeom prst="line">
            <a:avLst/>
          </a:prstGeom>
          <a:noFill/>
          <a:ln w="12700">
            <a:solidFill>
              <a:srgbClr val="FFFF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5857" name="Oval 16"/>
          <p:cNvSpPr>
            <a:spLocks noChangeArrowheads="1"/>
          </p:cNvSpPr>
          <p:nvPr/>
        </p:nvSpPr>
        <p:spPr bwMode="auto">
          <a:xfrm>
            <a:off x="6240463" y="4979988"/>
            <a:ext cx="211137" cy="21113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5858" name="Oval 17"/>
          <p:cNvSpPr>
            <a:spLocks noChangeArrowheads="1"/>
          </p:cNvSpPr>
          <p:nvPr/>
        </p:nvSpPr>
        <p:spPr bwMode="auto">
          <a:xfrm>
            <a:off x="6240463" y="4770438"/>
            <a:ext cx="211137" cy="20955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5859" name="Oval 18"/>
          <p:cNvSpPr>
            <a:spLocks noChangeArrowheads="1"/>
          </p:cNvSpPr>
          <p:nvPr/>
        </p:nvSpPr>
        <p:spPr bwMode="auto">
          <a:xfrm>
            <a:off x="6629400" y="4953000"/>
            <a:ext cx="211138" cy="211138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5860" name="Oval 19"/>
          <p:cNvSpPr>
            <a:spLocks noChangeArrowheads="1"/>
          </p:cNvSpPr>
          <p:nvPr/>
        </p:nvSpPr>
        <p:spPr bwMode="auto">
          <a:xfrm>
            <a:off x="7086600" y="4953000"/>
            <a:ext cx="211138" cy="211138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5861" name="Rectangle 20"/>
          <p:cNvSpPr>
            <a:spLocks noChangeArrowheads="1"/>
          </p:cNvSpPr>
          <p:nvPr/>
        </p:nvSpPr>
        <p:spPr bwMode="auto">
          <a:xfrm>
            <a:off x="2895600" y="5257800"/>
            <a:ext cx="5218113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/>
              <a:t>0   1   2   3   4   5   6   7   8   9   10   11   12    13   14   </a:t>
            </a:r>
          </a:p>
        </p:txBody>
      </p:sp>
      <p:sp>
        <p:nvSpPr>
          <p:cNvPr id="35862" name="Line 21"/>
          <p:cNvSpPr>
            <a:spLocks noChangeShapeType="1"/>
          </p:cNvSpPr>
          <p:nvPr/>
        </p:nvSpPr>
        <p:spPr bwMode="auto">
          <a:xfrm>
            <a:off x="3213100" y="5751513"/>
            <a:ext cx="3871913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5863" name="Line 22"/>
          <p:cNvSpPr>
            <a:spLocks noChangeShapeType="1"/>
          </p:cNvSpPr>
          <p:nvPr/>
        </p:nvSpPr>
        <p:spPr bwMode="auto">
          <a:xfrm flipV="1">
            <a:off x="3213100" y="5611813"/>
            <a:ext cx="0" cy="1397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5864" name="Line 23"/>
          <p:cNvSpPr>
            <a:spLocks noChangeShapeType="1"/>
          </p:cNvSpPr>
          <p:nvPr/>
        </p:nvSpPr>
        <p:spPr bwMode="auto">
          <a:xfrm flipV="1">
            <a:off x="7085013" y="5611813"/>
            <a:ext cx="0" cy="1397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5865" name="Text Box 24"/>
          <p:cNvSpPr txBox="1">
            <a:spLocks noChangeArrowheads="1"/>
          </p:cNvSpPr>
          <p:nvPr/>
        </p:nvSpPr>
        <p:spPr bwMode="auto">
          <a:xfrm>
            <a:off x="3776663" y="5751513"/>
            <a:ext cx="3802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Range = 13 - 1 = 12</a:t>
            </a:r>
            <a:endParaRPr lang="en-US"/>
          </a:p>
        </p:txBody>
      </p:sp>
      <p:sp>
        <p:nvSpPr>
          <p:cNvPr id="35866" name="Line 25"/>
          <p:cNvSpPr>
            <a:spLocks noChangeShapeType="1"/>
          </p:cNvSpPr>
          <p:nvPr/>
        </p:nvSpPr>
        <p:spPr bwMode="auto">
          <a:xfrm>
            <a:off x="2790825" y="5260975"/>
            <a:ext cx="45767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5867" name="Text Box 26"/>
          <p:cNvSpPr txBox="1">
            <a:spLocks noChangeArrowheads="1"/>
          </p:cNvSpPr>
          <p:nvPr/>
        </p:nvSpPr>
        <p:spPr bwMode="auto">
          <a:xfrm>
            <a:off x="1524000" y="4419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dirty="0" err="1" smtClean="0">
                <a:latin typeface="Times New Roman" pitchFamily="18" charset="0"/>
              </a:rPr>
              <a:t>Ví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dụ</a:t>
            </a:r>
            <a:r>
              <a:rPr lang="en-US" dirty="0" smtClean="0">
                <a:latin typeface="Times New Roman" pitchFamily="18" charset="0"/>
              </a:rPr>
              <a:t>: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38302" y="2810533"/>
            <a:ext cx="3713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= </a:t>
            </a:r>
            <a:r>
              <a:rPr lang="en-US" sz="2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46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8" tmFilter="0, 0; 0.125,0.2665; 0.25,0.4; 0.375,0.465; 0.5,0.5;  0.625,0.535; 0.75,0.6; 0.875,0.7335; 1,1">
                                          <p:stCondLst>
                                            <p:cond delay="827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04" decel="50000">
                                          <p:stCondLst>
                                            <p:cond delay="42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04" decel="50000">
                                          <p:stCondLst>
                                            <p:cond delay="1043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4FA2E-279E-482A-8E17-BA42147370A6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36866" name="Footer Placeholder 17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 </a:t>
            </a:r>
          </a:p>
          <a:p>
            <a:endParaRPr lang="en-US" dirty="0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err="1" smtClean="0"/>
              <a:t>Đặc</a:t>
            </a:r>
            <a:r>
              <a:rPr lang="en-US" sz="3200" dirty="0" smtClean="0"/>
              <a:t> </a:t>
            </a:r>
            <a:r>
              <a:rPr lang="en-US" sz="3200" dirty="0" err="1" smtClean="0"/>
              <a:t>điểm</a:t>
            </a:r>
            <a:r>
              <a:rPr lang="en-US" sz="3200" dirty="0" smtClean="0"/>
              <a:t> </a:t>
            </a:r>
            <a:r>
              <a:rPr lang="en-US" sz="3200" dirty="0" err="1" smtClean="0"/>
              <a:t>của</a:t>
            </a:r>
            <a:r>
              <a:rPr lang="en-US" sz="3200" dirty="0" smtClean="0"/>
              <a:t> </a:t>
            </a:r>
            <a:r>
              <a:rPr lang="en-US" sz="3200" dirty="0" err="1" smtClean="0"/>
              <a:t>khoảng</a:t>
            </a:r>
            <a:r>
              <a:rPr lang="en-US" sz="3200" dirty="0" smtClean="0"/>
              <a:t> </a:t>
            </a:r>
            <a:r>
              <a:rPr lang="en-US" sz="3200" dirty="0" err="1" smtClean="0"/>
              <a:t>biến</a:t>
            </a:r>
            <a:r>
              <a:rPr lang="en-US" sz="3200" dirty="0" smtClean="0"/>
              <a:t> </a:t>
            </a:r>
            <a:r>
              <a:rPr lang="en-US" sz="3200" dirty="0" err="1" smtClean="0"/>
              <a:t>thiên</a:t>
            </a:r>
            <a:endParaRPr lang="en-US" sz="3200" dirty="0" smtClean="0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077200" cy="41148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 err="1" smtClean="0">
                <a:latin typeface="Times New Roman" pitchFamily="18" charset="0"/>
              </a:rPr>
              <a:t>Bỏ</a:t>
            </a:r>
            <a:r>
              <a:rPr lang="en-US" dirty="0" smtClean="0">
                <a:latin typeface="Times New Roman" pitchFamily="18" charset="0"/>
              </a:rPr>
              <a:t> qua </a:t>
            </a:r>
            <a:r>
              <a:rPr lang="en-US" dirty="0" err="1" smtClean="0">
                <a:latin typeface="Times New Roman" pitchFamily="18" charset="0"/>
              </a:rPr>
              <a:t>phân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bố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bên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tập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liệu</a:t>
            </a:r>
            <a:endParaRPr lang="en-US" dirty="0" smtClean="0">
              <a:latin typeface="Times New Roman" pitchFamily="18" charset="0"/>
            </a:endParaRP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§"/>
            </a:pPr>
            <a:endParaRPr lang="en-US" dirty="0" smtClean="0">
              <a:latin typeface="Times New Roman" pitchFamily="18" charset="0"/>
            </a:endParaRP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§"/>
            </a:pPr>
            <a:endParaRPr lang="en-US" dirty="0" smtClean="0">
              <a:latin typeface="Times New Roman" pitchFamily="18" charset="0"/>
            </a:endParaRP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§"/>
            </a:pPr>
            <a:endParaRPr lang="en-US" dirty="0" smtClean="0">
              <a:latin typeface="Times New Roman" pitchFamily="18" charset="0"/>
            </a:endParaRP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 err="1" smtClean="0">
                <a:latin typeface="Times New Roman" pitchFamily="18" charset="0"/>
              </a:rPr>
              <a:t>Nhạy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cảm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với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giá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ngoại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biên</a:t>
            </a:r>
            <a:endParaRPr lang="en-US" dirty="0" smtClean="0">
              <a:latin typeface="Times New Roman" pitchFamily="18" charset="0"/>
            </a:endParaRPr>
          </a:p>
          <a:p>
            <a:pPr eaLnBrk="1" hangingPunct="1"/>
            <a:endParaRPr lang="en-US" dirty="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36869" name="Line 4"/>
          <p:cNvSpPr>
            <a:spLocks noChangeShapeType="1"/>
          </p:cNvSpPr>
          <p:nvPr/>
        </p:nvSpPr>
        <p:spPr bwMode="auto">
          <a:xfrm>
            <a:off x="1160463" y="2667000"/>
            <a:ext cx="3049587" cy="0"/>
          </a:xfrm>
          <a:prstGeom prst="line">
            <a:avLst/>
          </a:prstGeom>
          <a:noFill/>
          <a:ln w="12700">
            <a:solidFill>
              <a:srgbClr val="FFFFCC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36870" name="Oval 5"/>
          <p:cNvSpPr>
            <a:spLocks noChangeArrowheads="1"/>
          </p:cNvSpPr>
          <p:nvPr/>
        </p:nvSpPr>
        <p:spPr bwMode="auto">
          <a:xfrm>
            <a:off x="1219200" y="2514600"/>
            <a:ext cx="152400" cy="1524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6871" name="Oval 6"/>
          <p:cNvSpPr>
            <a:spLocks noChangeArrowheads="1"/>
          </p:cNvSpPr>
          <p:nvPr/>
        </p:nvSpPr>
        <p:spPr bwMode="auto">
          <a:xfrm>
            <a:off x="2209800" y="2514600"/>
            <a:ext cx="152400" cy="1524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6872" name="Oval 7"/>
          <p:cNvSpPr>
            <a:spLocks noChangeArrowheads="1"/>
          </p:cNvSpPr>
          <p:nvPr/>
        </p:nvSpPr>
        <p:spPr bwMode="auto">
          <a:xfrm>
            <a:off x="3886200" y="2514600"/>
            <a:ext cx="152400" cy="1524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6873" name="Oval 8"/>
          <p:cNvSpPr>
            <a:spLocks noChangeArrowheads="1"/>
          </p:cNvSpPr>
          <p:nvPr/>
        </p:nvSpPr>
        <p:spPr bwMode="auto">
          <a:xfrm>
            <a:off x="2743200" y="2514600"/>
            <a:ext cx="152400" cy="1524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6874" name="Oval 9"/>
          <p:cNvSpPr>
            <a:spLocks noChangeArrowheads="1"/>
          </p:cNvSpPr>
          <p:nvPr/>
        </p:nvSpPr>
        <p:spPr bwMode="auto">
          <a:xfrm>
            <a:off x="3352800" y="2514600"/>
            <a:ext cx="152400" cy="1524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6875" name="Oval 10"/>
          <p:cNvSpPr>
            <a:spLocks noChangeArrowheads="1"/>
          </p:cNvSpPr>
          <p:nvPr/>
        </p:nvSpPr>
        <p:spPr bwMode="auto">
          <a:xfrm>
            <a:off x="1752600" y="2514600"/>
            <a:ext cx="152400" cy="1524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6876" name="Rectangle 11"/>
          <p:cNvSpPr>
            <a:spLocks noChangeArrowheads="1"/>
          </p:cNvSpPr>
          <p:nvPr/>
        </p:nvSpPr>
        <p:spPr bwMode="auto">
          <a:xfrm>
            <a:off x="1143000" y="2667000"/>
            <a:ext cx="32766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7     8     9     10    11    12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1219200" y="3060700"/>
            <a:ext cx="2752725" cy="397545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="1" dirty="0" smtClean="0">
                <a:latin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</a:rPr>
              <a:t>= 12 - 7 = 5</a:t>
            </a:r>
          </a:p>
        </p:txBody>
      </p:sp>
      <p:sp>
        <p:nvSpPr>
          <p:cNvPr id="36878" name="Line 13"/>
          <p:cNvSpPr>
            <a:spLocks noChangeShapeType="1"/>
          </p:cNvSpPr>
          <p:nvPr/>
        </p:nvSpPr>
        <p:spPr bwMode="auto">
          <a:xfrm>
            <a:off x="5051425" y="2671763"/>
            <a:ext cx="3049588" cy="0"/>
          </a:xfrm>
          <a:prstGeom prst="line">
            <a:avLst/>
          </a:prstGeom>
          <a:noFill/>
          <a:ln w="12700">
            <a:solidFill>
              <a:srgbClr val="FFFFCC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36879" name="Rectangle 14"/>
          <p:cNvSpPr>
            <a:spLocks noChangeArrowheads="1"/>
          </p:cNvSpPr>
          <p:nvPr/>
        </p:nvSpPr>
        <p:spPr bwMode="auto">
          <a:xfrm>
            <a:off x="5029200" y="2667000"/>
            <a:ext cx="34290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7     8     9    10     11    12</a:t>
            </a:r>
          </a:p>
        </p:txBody>
      </p:sp>
      <p:sp>
        <p:nvSpPr>
          <p:cNvPr id="36880" name="Oval 15"/>
          <p:cNvSpPr>
            <a:spLocks noChangeArrowheads="1"/>
          </p:cNvSpPr>
          <p:nvPr/>
        </p:nvSpPr>
        <p:spPr bwMode="auto">
          <a:xfrm>
            <a:off x="5110163" y="2519363"/>
            <a:ext cx="152400" cy="1524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6881" name="Oval 16"/>
          <p:cNvSpPr>
            <a:spLocks noChangeArrowheads="1"/>
          </p:cNvSpPr>
          <p:nvPr/>
        </p:nvSpPr>
        <p:spPr bwMode="auto">
          <a:xfrm>
            <a:off x="6634163" y="2519363"/>
            <a:ext cx="152400" cy="1524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6882" name="Oval 17"/>
          <p:cNvSpPr>
            <a:spLocks noChangeArrowheads="1"/>
          </p:cNvSpPr>
          <p:nvPr/>
        </p:nvSpPr>
        <p:spPr bwMode="auto">
          <a:xfrm>
            <a:off x="7777163" y="2519363"/>
            <a:ext cx="152400" cy="1524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6883" name="Oval 18"/>
          <p:cNvSpPr>
            <a:spLocks noChangeArrowheads="1"/>
          </p:cNvSpPr>
          <p:nvPr/>
        </p:nvSpPr>
        <p:spPr bwMode="auto">
          <a:xfrm>
            <a:off x="7243763" y="2519363"/>
            <a:ext cx="152400" cy="1524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6884" name="Oval 19"/>
          <p:cNvSpPr>
            <a:spLocks noChangeArrowheads="1"/>
          </p:cNvSpPr>
          <p:nvPr/>
        </p:nvSpPr>
        <p:spPr bwMode="auto">
          <a:xfrm>
            <a:off x="7772400" y="2362200"/>
            <a:ext cx="152400" cy="1524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6885" name="Oval 20"/>
          <p:cNvSpPr>
            <a:spLocks noChangeArrowheads="1"/>
          </p:cNvSpPr>
          <p:nvPr/>
        </p:nvSpPr>
        <p:spPr bwMode="auto">
          <a:xfrm>
            <a:off x="7777163" y="2227263"/>
            <a:ext cx="152400" cy="1524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186363" y="2913063"/>
            <a:ext cx="23812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6887" name="Rectangle 22"/>
          <p:cNvSpPr>
            <a:spLocks noChangeArrowheads="1"/>
          </p:cNvSpPr>
          <p:nvPr/>
        </p:nvSpPr>
        <p:spPr bwMode="auto">
          <a:xfrm>
            <a:off x="5181600" y="3060700"/>
            <a:ext cx="2895600" cy="397545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="1" dirty="0" smtClean="0">
                <a:latin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</a:rPr>
              <a:t>= 12 - 7 = 5</a:t>
            </a:r>
          </a:p>
        </p:txBody>
      </p:sp>
      <p:sp>
        <p:nvSpPr>
          <p:cNvPr id="36888" name="Line 23"/>
          <p:cNvSpPr>
            <a:spLocks noChangeShapeType="1"/>
          </p:cNvSpPr>
          <p:nvPr/>
        </p:nvSpPr>
        <p:spPr bwMode="auto">
          <a:xfrm>
            <a:off x="1066800" y="2667000"/>
            <a:ext cx="31242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fr-FR"/>
          </a:p>
        </p:txBody>
      </p:sp>
      <p:sp>
        <p:nvSpPr>
          <p:cNvPr id="36889" name="Line 24"/>
          <p:cNvSpPr>
            <a:spLocks noChangeShapeType="1"/>
          </p:cNvSpPr>
          <p:nvPr/>
        </p:nvSpPr>
        <p:spPr bwMode="auto">
          <a:xfrm>
            <a:off x="5033963" y="2671763"/>
            <a:ext cx="31242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fr-FR"/>
          </a:p>
        </p:txBody>
      </p:sp>
      <p:sp>
        <p:nvSpPr>
          <p:cNvPr id="36890" name="Text Box 25"/>
          <p:cNvSpPr txBox="1">
            <a:spLocks noChangeArrowheads="1"/>
          </p:cNvSpPr>
          <p:nvPr/>
        </p:nvSpPr>
        <p:spPr bwMode="auto">
          <a:xfrm>
            <a:off x="533400" y="42672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</a:rPr>
              <a:t>	</a:t>
            </a:r>
            <a:r>
              <a:rPr lang="en-US" b="1">
                <a:latin typeface="Times New Roman" pitchFamily="18" charset="0"/>
              </a:rPr>
              <a:t>1</a:t>
            </a:r>
            <a:r>
              <a:rPr lang="en-US">
                <a:latin typeface="Times New Roman" pitchFamily="18" charset="0"/>
              </a:rPr>
              <a:t>,1,1,1,1,1,1,1,1,1,1,2,2,2,2,2,2,2,2,3,3,3,3,4,</a:t>
            </a:r>
            <a:r>
              <a:rPr lang="en-US" b="1">
                <a:latin typeface="Times New Roman" pitchFamily="18" charset="0"/>
              </a:rPr>
              <a:t>5</a:t>
            </a:r>
          </a:p>
        </p:txBody>
      </p:sp>
      <p:sp>
        <p:nvSpPr>
          <p:cNvPr id="36891" name="Text Box 26"/>
          <p:cNvSpPr txBox="1">
            <a:spLocks noChangeArrowheads="1"/>
          </p:cNvSpPr>
          <p:nvPr/>
        </p:nvSpPr>
        <p:spPr bwMode="auto">
          <a:xfrm>
            <a:off x="533400" y="54102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</a:rPr>
              <a:t>	</a:t>
            </a:r>
            <a:r>
              <a:rPr lang="en-US" b="1">
                <a:latin typeface="Times New Roman" pitchFamily="18" charset="0"/>
              </a:rPr>
              <a:t>1</a:t>
            </a:r>
            <a:r>
              <a:rPr lang="en-US">
                <a:latin typeface="Times New Roman" pitchFamily="18" charset="0"/>
              </a:rPr>
              <a:t>,1,1,1,1,1,1,1,1,1,1,2,2,2,2,2,2,2,2,3,3,3,3,4,</a:t>
            </a:r>
            <a:r>
              <a:rPr lang="en-US" b="1">
                <a:latin typeface="Times New Roman" pitchFamily="18" charset="0"/>
              </a:rPr>
              <a:t>120</a:t>
            </a:r>
          </a:p>
        </p:txBody>
      </p:sp>
      <p:sp>
        <p:nvSpPr>
          <p:cNvPr id="36892" name="Rectangle 27"/>
          <p:cNvSpPr>
            <a:spLocks noChangeArrowheads="1"/>
          </p:cNvSpPr>
          <p:nvPr/>
        </p:nvSpPr>
        <p:spPr bwMode="auto">
          <a:xfrm>
            <a:off x="3276600" y="4724400"/>
            <a:ext cx="2895600" cy="397545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="1" dirty="0" smtClean="0">
                <a:latin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</a:rPr>
              <a:t>= 5 - 1 = 4</a:t>
            </a:r>
          </a:p>
        </p:txBody>
      </p:sp>
      <p:sp>
        <p:nvSpPr>
          <p:cNvPr id="36893" name="Rectangle 28"/>
          <p:cNvSpPr>
            <a:spLocks noChangeArrowheads="1"/>
          </p:cNvSpPr>
          <p:nvPr/>
        </p:nvSpPr>
        <p:spPr bwMode="auto">
          <a:xfrm>
            <a:off x="3276600" y="5867400"/>
            <a:ext cx="2895600" cy="397545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="1" dirty="0" smtClean="0">
                <a:latin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</a:rPr>
              <a:t>= 120 - 1 = 119</a:t>
            </a:r>
          </a:p>
        </p:txBody>
      </p:sp>
    </p:spTree>
    <p:extLst>
      <p:ext uri="{BB962C8B-B14F-4D97-AF65-F5344CB8AC3E}">
        <p14:creationId xmlns:p14="http://schemas.microsoft.com/office/powerpoint/2010/main" val="258210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D25099-F1CA-4072-A869-3459E84FDB03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8201" name="Footer Placeholder 17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 </a:t>
            </a:r>
          </a:p>
          <a:p>
            <a:endParaRPr lang="en-US" dirty="0" smtClean="0"/>
          </a:p>
        </p:txBody>
      </p:sp>
      <p:sp>
        <p:nvSpPr>
          <p:cNvPr id="8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8077200" cy="4587875"/>
          </a:xfrm>
        </p:spPr>
        <p:txBody>
          <a:bodyPr/>
          <a:lstStyle/>
          <a:p>
            <a:pPr eaLnBrk="1" hangingPunct="1"/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(</a:t>
            </a:r>
            <a:r>
              <a:rPr lang="en-US" dirty="0" err="1" smtClean="0"/>
              <a:t>xấp</a:t>
            </a:r>
            <a:r>
              <a:rPr lang="en-US" dirty="0" smtClean="0"/>
              <a:t> </a:t>
            </a:r>
            <a:r>
              <a:rPr lang="en-US" dirty="0" err="1" smtClean="0"/>
              <a:t>xỉ</a:t>
            </a:r>
            <a:r>
              <a:rPr lang="en-US" dirty="0" smtClean="0"/>
              <a:t>)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lệch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.</a:t>
            </a:r>
          </a:p>
          <a:p>
            <a:pPr lvl="1" eaLnBrk="1" hangingPunct="1">
              <a:lnSpc>
                <a:spcPct val="120000"/>
              </a:lnSpc>
            </a:pPr>
            <a:endParaRPr lang="en-US" b="1" dirty="0" smtClean="0">
              <a:solidFill>
                <a:schemeClr val="folHlink"/>
              </a:solidFill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dirty="0" err="1" smtClean="0">
                <a:solidFill>
                  <a:schemeClr val="folHlink"/>
                </a:solidFill>
              </a:rPr>
              <a:t>Phương</a:t>
            </a:r>
            <a:r>
              <a:rPr lang="en-US" dirty="0" smtClean="0">
                <a:solidFill>
                  <a:schemeClr val="folHlink"/>
                </a:solidFill>
              </a:rPr>
              <a:t> </a:t>
            </a:r>
            <a:r>
              <a:rPr lang="en-US" dirty="0" err="1" smtClean="0">
                <a:solidFill>
                  <a:schemeClr val="folHlink"/>
                </a:solidFill>
              </a:rPr>
              <a:t>sai</a:t>
            </a:r>
            <a:r>
              <a:rPr lang="en-US" dirty="0" smtClean="0">
                <a:solidFill>
                  <a:schemeClr val="folHlink"/>
                </a:solidFill>
              </a:rPr>
              <a:t> </a:t>
            </a:r>
            <a:r>
              <a:rPr lang="en-US" dirty="0" err="1" smtClean="0">
                <a:solidFill>
                  <a:schemeClr val="folHlink"/>
                </a:solidFill>
              </a:rPr>
              <a:t>mẫu</a:t>
            </a:r>
            <a:r>
              <a:rPr lang="en-US" dirty="0" smtClean="0">
                <a:solidFill>
                  <a:schemeClr val="folHlink"/>
                </a:solidFill>
              </a:rPr>
              <a:t>:</a:t>
            </a:r>
          </a:p>
        </p:txBody>
      </p:sp>
      <p:sp>
        <p:nvSpPr>
          <p:cNvPr id="8203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383463" cy="990600"/>
          </a:xfrm>
        </p:spPr>
        <p:txBody>
          <a:bodyPr/>
          <a:lstStyle/>
          <a:p>
            <a:pPr eaLnBrk="1" hangingPunct="1"/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endParaRPr lang="en-US" dirty="0" smtClean="0"/>
          </a:p>
        </p:txBody>
      </p:sp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4572000" y="3048000"/>
          <a:ext cx="3373438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3" name="Equation" r:id="rId3" imgW="1143000" imgH="609600" progId="Equation.3">
                  <p:embed/>
                </p:oleObj>
              </mc:Choice>
              <mc:Fallback>
                <p:oleObj name="Equation" r:id="rId3" imgW="1143000" imgH="60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048000"/>
                        <a:ext cx="3373438" cy="1800225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4" name="Text Box 5"/>
          <p:cNvSpPr txBox="1">
            <a:spLocks noChangeArrowheads="1"/>
          </p:cNvSpPr>
          <p:nvPr/>
        </p:nvSpPr>
        <p:spPr bwMode="auto">
          <a:xfrm>
            <a:off x="1447800" y="50292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/>
              <a:t>Ở </a:t>
            </a:r>
            <a:r>
              <a:rPr lang="en-US" sz="2000" dirty="0" err="1" smtClean="0"/>
              <a:t>đây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205" name="Text Box 6"/>
          <p:cNvSpPr txBox="1">
            <a:spLocks noChangeArrowheads="1"/>
          </p:cNvSpPr>
          <p:nvPr/>
        </p:nvSpPr>
        <p:spPr bwMode="auto">
          <a:xfrm>
            <a:off x="2819400" y="5105400"/>
            <a:ext cx="40386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   =  </a:t>
            </a:r>
            <a:r>
              <a:rPr lang="en-US" sz="2000" dirty="0" err="1" smtClean="0"/>
              <a:t>trung</a:t>
            </a:r>
            <a:r>
              <a:rPr lang="en-US" sz="2000" dirty="0" smtClean="0"/>
              <a:t> </a:t>
            </a:r>
            <a:r>
              <a:rPr lang="en-US" sz="2000" dirty="0" err="1" smtClean="0"/>
              <a:t>bình</a:t>
            </a:r>
            <a:r>
              <a:rPr lang="en-US" sz="2000" dirty="0" smtClean="0"/>
              <a:t> </a:t>
            </a:r>
            <a:r>
              <a:rPr lang="en-US" sz="2000" dirty="0" err="1" smtClean="0"/>
              <a:t>cộng</a:t>
            </a:r>
            <a:endParaRPr lang="en-US" sz="2000" dirty="0"/>
          </a:p>
          <a:p>
            <a:pPr>
              <a:spcBef>
                <a:spcPct val="50000"/>
              </a:spcBef>
            </a:pPr>
            <a:r>
              <a:rPr lang="en-US" sz="2000" dirty="0"/>
              <a:t>n = </a:t>
            </a:r>
            <a:r>
              <a:rPr lang="en-US" sz="2000" dirty="0" err="1" smtClean="0"/>
              <a:t>cỡ</a:t>
            </a:r>
            <a:r>
              <a:rPr lang="en-US" sz="2000" dirty="0" smtClean="0"/>
              <a:t> </a:t>
            </a:r>
            <a:r>
              <a:rPr lang="en-US" sz="2000" dirty="0" err="1" smtClean="0"/>
              <a:t>mẫu</a:t>
            </a:r>
            <a:endParaRPr lang="en-US" sz="2000" dirty="0"/>
          </a:p>
          <a:p>
            <a:pPr>
              <a:spcBef>
                <a:spcPct val="50000"/>
              </a:spcBef>
            </a:pPr>
            <a:r>
              <a:rPr lang="en-US" sz="2000" dirty="0"/>
              <a:t>X</a:t>
            </a:r>
            <a:r>
              <a:rPr lang="en-US" sz="2000" baseline="-25000" dirty="0"/>
              <a:t>i</a:t>
            </a:r>
            <a:r>
              <a:rPr lang="en-US" sz="2000" dirty="0"/>
              <a:t> = </a:t>
            </a:r>
            <a:r>
              <a:rPr lang="en-US" sz="2000" dirty="0" err="1" smtClean="0"/>
              <a:t>giá</a:t>
            </a:r>
            <a:r>
              <a:rPr lang="en-US" sz="2000" dirty="0" smtClean="0"/>
              <a:t> </a:t>
            </a:r>
            <a:r>
              <a:rPr lang="en-US" sz="2000" dirty="0" err="1" smtClean="0"/>
              <a:t>trị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 smtClean="0"/>
              <a:t> </a:t>
            </a:r>
            <a:r>
              <a:rPr lang="en-US" sz="2000" dirty="0" err="1" smtClean="0"/>
              <a:t>sát</a:t>
            </a:r>
            <a:r>
              <a:rPr lang="en-US" sz="2000" dirty="0" smtClean="0"/>
              <a:t> </a:t>
            </a:r>
            <a:r>
              <a:rPr lang="en-US" sz="2000" dirty="0" err="1" smtClean="0"/>
              <a:t>thứ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endParaRPr lang="en-US" sz="2000" dirty="0"/>
          </a:p>
        </p:txBody>
      </p:sp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2819400" y="5029200"/>
          <a:ext cx="304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4" name="Equation" r:id="rId5" imgW="152268" imgH="203024" progId="Equation.3">
                  <p:embed/>
                </p:oleObj>
              </mc:Choice>
              <mc:Fallback>
                <p:oleObj name="Equation" r:id="rId5" imgW="152268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029200"/>
                        <a:ext cx="304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428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 3-</a:t>
            </a:r>
            <a:fld id="{0D781D0C-D945-44F1-BC57-ABAF051C9CEB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9222" name="Footer Placeholder 17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 </a:t>
            </a:r>
          </a:p>
          <a:p>
            <a:endParaRPr lang="en-US" dirty="0" smtClean="0"/>
          </a:p>
        </p:txBody>
      </p:sp>
      <p:sp>
        <p:nvSpPr>
          <p:cNvPr id="92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Độ</a:t>
            </a:r>
            <a:r>
              <a:rPr lang="en-US" sz="3600" dirty="0" smtClean="0"/>
              <a:t> </a:t>
            </a:r>
            <a:r>
              <a:rPr lang="en-US" sz="3600" dirty="0" err="1" smtClean="0"/>
              <a:t>lệch</a:t>
            </a:r>
            <a:r>
              <a:rPr lang="en-US" sz="3600" dirty="0" smtClean="0"/>
              <a:t> </a:t>
            </a:r>
            <a:r>
              <a:rPr lang="en-US" sz="3600" dirty="0" err="1" smtClean="0"/>
              <a:t>chuẩn</a:t>
            </a:r>
            <a:r>
              <a:rPr lang="en-US" sz="3600" dirty="0" smtClean="0"/>
              <a:t> </a:t>
            </a:r>
            <a:r>
              <a:rPr lang="en-US" sz="3600" dirty="0" err="1" smtClean="0"/>
              <a:t>của</a:t>
            </a:r>
            <a:r>
              <a:rPr lang="en-US" sz="3600" dirty="0" smtClean="0"/>
              <a:t> </a:t>
            </a:r>
            <a:r>
              <a:rPr lang="en-US" sz="3600" dirty="0" err="1" smtClean="0"/>
              <a:t>mẫu</a:t>
            </a:r>
            <a:endParaRPr lang="en-US" sz="3600" dirty="0" smtClean="0"/>
          </a:p>
        </p:txBody>
      </p:sp>
      <p:sp>
        <p:nvSpPr>
          <p:cNvPr id="92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382000" cy="453231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lệch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:</a:t>
            </a:r>
          </a:p>
          <a:p>
            <a:pPr eaLnBrk="1" hangingPunct="1"/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căn</a:t>
            </a:r>
            <a:r>
              <a:rPr lang="en-US" dirty="0" smtClean="0"/>
              <a:t> </a:t>
            </a:r>
            <a:r>
              <a:rPr lang="en-US" dirty="0" err="1" smtClean="0"/>
              <a:t>bậc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.</a:t>
            </a:r>
          </a:p>
          <a:p>
            <a:pPr eaLnBrk="1" hangingPunct="1"/>
            <a:r>
              <a:rPr lang="en-US" dirty="0" err="1" smtClean="0">
                <a:solidFill>
                  <a:srgbClr val="C00000"/>
                </a:solidFill>
              </a:rPr>
              <a:t>Có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cùng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đơn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vị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</a:p>
          <a:p>
            <a:pPr eaLnBrk="1" hangingPunct="1"/>
            <a:r>
              <a:rPr lang="en-US" dirty="0" err="1" smtClean="0">
                <a:solidFill>
                  <a:schemeClr val="accent5">
                    <a:lumMod val="25000"/>
                  </a:schemeClr>
                </a:solidFill>
              </a:rPr>
              <a:t>Là</a:t>
            </a:r>
            <a:r>
              <a:rPr lang="en-US" dirty="0" smtClean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25000"/>
                  </a:schemeClr>
                </a:solidFill>
              </a:rPr>
              <a:t>số</a:t>
            </a:r>
            <a:r>
              <a:rPr lang="en-US" dirty="0" smtClean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25000"/>
                  </a:schemeClr>
                </a:solidFill>
              </a:rPr>
              <a:t>đo</a:t>
            </a:r>
            <a:r>
              <a:rPr lang="en-US" dirty="0" smtClean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25000"/>
                  </a:schemeClr>
                </a:solidFill>
              </a:rPr>
              <a:t>phân</a:t>
            </a:r>
            <a:r>
              <a:rPr lang="en-US" dirty="0" smtClean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25000"/>
                  </a:schemeClr>
                </a:solidFill>
              </a:rPr>
              <a:t>tán</a:t>
            </a:r>
            <a:r>
              <a:rPr lang="en-US" dirty="0" smtClean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25000"/>
                  </a:schemeClr>
                </a:solidFill>
              </a:rPr>
              <a:t>được</a:t>
            </a:r>
            <a:r>
              <a:rPr lang="en-US" dirty="0" smtClean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25000"/>
                  </a:schemeClr>
                </a:solidFill>
              </a:rPr>
              <a:t>sử</a:t>
            </a:r>
            <a:r>
              <a:rPr lang="en-US" dirty="0" smtClean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25000"/>
                  </a:schemeClr>
                </a:solidFill>
              </a:rPr>
              <a:t>dụng</a:t>
            </a:r>
            <a:r>
              <a:rPr lang="en-US" dirty="0" smtClean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25000"/>
                  </a:schemeClr>
                </a:solidFill>
              </a:rPr>
              <a:t>nhiều</a:t>
            </a:r>
            <a:r>
              <a:rPr lang="en-US" dirty="0" smtClean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25000"/>
                  </a:schemeClr>
                </a:solidFill>
              </a:rPr>
              <a:t>nhất</a:t>
            </a:r>
            <a:endParaRPr lang="en-US" dirty="0" smtClean="0">
              <a:solidFill>
                <a:schemeClr val="accent5">
                  <a:lumMod val="25000"/>
                </a:schemeClr>
              </a:solidFill>
            </a:endParaRPr>
          </a:p>
          <a:p>
            <a:pPr eaLnBrk="1" hangingPunct="1"/>
            <a:endParaRPr lang="en-US" sz="1400" dirty="0" smtClean="0"/>
          </a:p>
          <a:p>
            <a:pPr eaLnBrk="1" hangingPunct="1"/>
            <a:endParaRPr lang="en-US" sz="1400" dirty="0" smtClean="0"/>
          </a:p>
          <a:p>
            <a:pPr eaLnBrk="1" hangingPunct="1"/>
            <a:endParaRPr lang="en-US" sz="1400" dirty="0" smtClean="0"/>
          </a:p>
          <a:p>
            <a:pPr lvl="1" eaLnBrk="1" hangingPunct="1"/>
            <a:r>
              <a:rPr lang="en-US" dirty="0" err="1" smtClean="0">
                <a:solidFill>
                  <a:schemeClr val="folHlink"/>
                </a:solidFill>
              </a:rPr>
              <a:t>Độ</a:t>
            </a:r>
            <a:r>
              <a:rPr lang="en-US" dirty="0" smtClean="0">
                <a:solidFill>
                  <a:schemeClr val="folHlink"/>
                </a:solidFill>
              </a:rPr>
              <a:t> </a:t>
            </a:r>
            <a:r>
              <a:rPr lang="en-US" dirty="0" err="1" smtClean="0">
                <a:solidFill>
                  <a:schemeClr val="folHlink"/>
                </a:solidFill>
              </a:rPr>
              <a:t>lệch</a:t>
            </a:r>
            <a:r>
              <a:rPr lang="en-US" dirty="0" smtClean="0">
                <a:solidFill>
                  <a:schemeClr val="folHlink"/>
                </a:solidFill>
              </a:rPr>
              <a:t> </a:t>
            </a:r>
            <a:r>
              <a:rPr lang="en-US" dirty="0" err="1" smtClean="0">
                <a:solidFill>
                  <a:schemeClr val="folHlink"/>
                </a:solidFill>
              </a:rPr>
              <a:t>chuẩn</a:t>
            </a:r>
            <a:r>
              <a:rPr lang="en-US" dirty="0" smtClean="0">
                <a:solidFill>
                  <a:schemeClr val="folHlink"/>
                </a:solidFill>
              </a:rPr>
              <a:t> </a:t>
            </a:r>
            <a:r>
              <a:rPr lang="en-US" dirty="0" err="1" smtClean="0">
                <a:solidFill>
                  <a:schemeClr val="folHlink"/>
                </a:solidFill>
              </a:rPr>
              <a:t>của</a:t>
            </a:r>
            <a:r>
              <a:rPr lang="en-US" dirty="0" smtClean="0">
                <a:solidFill>
                  <a:schemeClr val="folHlink"/>
                </a:solidFill>
              </a:rPr>
              <a:t> </a:t>
            </a:r>
            <a:r>
              <a:rPr lang="en-US" dirty="0" err="1" smtClean="0">
                <a:solidFill>
                  <a:schemeClr val="folHlink"/>
                </a:solidFill>
              </a:rPr>
              <a:t>mẫu</a:t>
            </a:r>
            <a:r>
              <a:rPr lang="en-US" dirty="0" smtClean="0">
                <a:solidFill>
                  <a:schemeClr val="folHlink"/>
                </a:solidFill>
              </a:rPr>
              <a:t>:</a:t>
            </a:r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715564"/>
              </p:ext>
            </p:extLst>
          </p:nvPr>
        </p:nvGraphicFramePr>
        <p:xfrm>
          <a:off x="5105400" y="3942556"/>
          <a:ext cx="3276600" cy="183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2" name="Equation" r:id="rId3" imgW="1180588" imgH="660113" progId="Equation.3">
                  <p:embed/>
                </p:oleObj>
              </mc:Choice>
              <mc:Fallback>
                <p:oleObj name="Equation" r:id="rId3" imgW="1180588" imgH="6601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942556"/>
                        <a:ext cx="3276600" cy="1831975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331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0A8EAA-923E-482B-9431-CD48FCD13ADC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10247" name="Rectangle 2"/>
          <p:cNvSpPr>
            <a:spLocks noChangeArrowheads="1"/>
          </p:cNvSpPr>
          <p:nvPr/>
        </p:nvSpPr>
        <p:spPr bwMode="auto">
          <a:xfrm>
            <a:off x="2209800" y="1981200"/>
            <a:ext cx="5715000" cy="5334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0248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620000" cy="1066800"/>
          </a:xfrm>
        </p:spPr>
        <p:txBody>
          <a:bodyPr/>
          <a:lstStyle/>
          <a:p>
            <a:pPr defTabSz="914400" eaLnBrk="1" hangingPunct="1">
              <a:lnSpc>
                <a:spcPct val="80000"/>
              </a:lnSpc>
            </a:pPr>
            <a:r>
              <a:rPr lang="en-US" sz="3200" dirty="0" err="1" smtClean="0"/>
              <a:t>Ví</a:t>
            </a:r>
            <a:r>
              <a:rPr lang="en-US" sz="3200" dirty="0" smtClean="0"/>
              <a:t> </a:t>
            </a:r>
            <a:r>
              <a:rPr lang="en-US" sz="3200" dirty="0" err="1" smtClean="0"/>
              <a:t>dụ</a:t>
            </a:r>
            <a:r>
              <a:rPr lang="en-US" sz="3200" dirty="0" smtClean="0"/>
              <a:t> </a:t>
            </a:r>
            <a:r>
              <a:rPr lang="en-US" sz="3200" dirty="0" err="1" smtClean="0"/>
              <a:t>tính</a:t>
            </a:r>
            <a:r>
              <a:rPr lang="en-US" sz="3200" dirty="0" smtClean="0"/>
              <a:t> </a:t>
            </a:r>
            <a:r>
              <a:rPr lang="en-US" sz="3200" dirty="0" err="1" smtClean="0"/>
              <a:t>độ</a:t>
            </a:r>
            <a:r>
              <a:rPr lang="en-US" sz="3200" dirty="0" smtClean="0"/>
              <a:t> </a:t>
            </a:r>
            <a:r>
              <a:rPr lang="en-US" sz="3200" dirty="0" err="1" smtClean="0"/>
              <a:t>lệch</a:t>
            </a:r>
            <a:r>
              <a:rPr lang="en-US" sz="3200" dirty="0" smtClean="0"/>
              <a:t> </a:t>
            </a:r>
            <a:r>
              <a:rPr lang="en-US" sz="3200" dirty="0" err="1" smtClean="0"/>
              <a:t>chuẩn</a:t>
            </a:r>
            <a:r>
              <a:rPr lang="en-US" sz="3200" dirty="0" smtClean="0"/>
              <a:t> </a:t>
            </a:r>
            <a:r>
              <a:rPr lang="en-US" sz="3200" dirty="0" err="1" smtClean="0"/>
              <a:t>mẫu</a:t>
            </a:r>
            <a:endParaRPr lang="en-US" sz="3200" dirty="0" smtClean="0"/>
          </a:p>
        </p:txBody>
      </p:sp>
      <p:sp>
        <p:nvSpPr>
          <p:cNvPr id="10249" name="Rectangle 4"/>
          <p:cNvSpPr>
            <a:spLocks noChangeArrowheads="1"/>
          </p:cNvSpPr>
          <p:nvPr/>
        </p:nvSpPr>
        <p:spPr bwMode="auto">
          <a:xfrm>
            <a:off x="381000" y="1676400"/>
            <a:ext cx="8305800" cy="8284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r>
              <a:rPr lang="en-US" b="1" dirty="0" smtClean="0"/>
              <a:t> </a:t>
            </a:r>
          </a:p>
          <a:p>
            <a:pPr eaLnBrk="0" hangingPunct="0">
              <a:spcBef>
                <a:spcPts val="0"/>
              </a:spcBef>
            </a:pPr>
            <a:r>
              <a:rPr lang="en-US" b="1" dirty="0" err="1" smtClean="0"/>
              <a:t>mẫu</a:t>
            </a:r>
            <a:r>
              <a:rPr lang="en-US" b="1" dirty="0" smtClean="0"/>
              <a:t>  </a:t>
            </a:r>
            <a:r>
              <a:rPr lang="en-US" b="1" dirty="0"/>
              <a:t>(X</a:t>
            </a:r>
            <a:r>
              <a:rPr lang="en-US" b="1" baseline="-25000" dirty="0"/>
              <a:t>i</a:t>
            </a:r>
            <a:r>
              <a:rPr lang="en-US" b="1" dirty="0"/>
              <a:t>) :     </a:t>
            </a:r>
            <a:r>
              <a:rPr lang="en-US" b="1" dirty="0">
                <a:solidFill>
                  <a:schemeClr val="folHlink"/>
                </a:solidFill>
              </a:rPr>
              <a:t>10     12     14     15    17    18    18    24</a:t>
            </a:r>
          </a:p>
        </p:txBody>
      </p:sp>
      <p:sp>
        <p:nvSpPr>
          <p:cNvPr id="10250" name="Rectangle 5"/>
          <p:cNvSpPr>
            <a:spLocks noChangeArrowheads="1"/>
          </p:cNvSpPr>
          <p:nvPr/>
        </p:nvSpPr>
        <p:spPr bwMode="auto">
          <a:xfrm>
            <a:off x="2590800" y="2630488"/>
            <a:ext cx="4343400" cy="417512"/>
          </a:xfrm>
          <a:prstGeom prst="rect">
            <a:avLst/>
          </a:prstGeom>
          <a:solidFill>
            <a:srgbClr val="FDE0BD"/>
          </a:solidFill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/>
              <a:t> n = 8            Mean = X = 16</a:t>
            </a:r>
          </a:p>
        </p:txBody>
      </p:sp>
      <p:sp>
        <p:nvSpPr>
          <p:cNvPr id="10251" name="Line 6"/>
          <p:cNvSpPr>
            <a:spLocks noChangeShapeType="1"/>
          </p:cNvSpPr>
          <p:nvPr/>
        </p:nvSpPr>
        <p:spPr bwMode="auto">
          <a:xfrm>
            <a:off x="5562600" y="2667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fr-FR"/>
          </a:p>
        </p:txBody>
      </p:sp>
      <p:sp>
        <p:nvSpPr>
          <p:cNvPr id="10252" name="Rectangle 7"/>
          <p:cNvSpPr>
            <a:spLocks noChangeArrowheads="1"/>
          </p:cNvSpPr>
          <p:nvPr/>
        </p:nvSpPr>
        <p:spPr bwMode="auto">
          <a:xfrm>
            <a:off x="2743200" y="5867400"/>
            <a:ext cx="1143000" cy="457200"/>
          </a:xfrm>
          <a:prstGeom prst="rect">
            <a:avLst/>
          </a:prstGeom>
          <a:solidFill>
            <a:srgbClr val="E9E9FF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graphicFrame>
        <p:nvGraphicFramePr>
          <p:cNvPr id="10244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762000" y="3219450"/>
          <a:ext cx="7602538" cy="325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6" name="Equation" r:id="rId3" imgW="114249960" imgH="59254920" progId="Equation.3">
                  <p:embed/>
                </p:oleObj>
              </mc:Choice>
              <mc:Fallback>
                <p:oleObj name="Equation" r:id="rId3" imgW="114249960" imgH="592549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219450"/>
                        <a:ext cx="7602538" cy="325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5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3" name="Text Box 9"/>
          <p:cNvSpPr txBox="1">
            <a:spLocks noChangeArrowheads="1"/>
          </p:cNvSpPr>
          <p:nvPr/>
        </p:nvSpPr>
        <p:spPr bwMode="auto">
          <a:xfrm>
            <a:off x="4572000" y="5638800"/>
            <a:ext cx="3962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“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”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tán</a:t>
            </a:r>
            <a:r>
              <a:rPr lang="en-US" dirty="0" smtClean="0"/>
              <a:t> </a:t>
            </a:r>
            <a:r>
              <a:rPr lang="en-US" dirty="0" err="1" smtClean="0"/>
              <a:t>xung</a:t>
            </a:r>
            <a:r>
              <a:rPr lang="en-US" dirty="0" smtClean="0"/>
              <a:t> </a:t>
            </a:r>
            <a:r>
              <a:rPr lang="en-US" dirty="0" err="1" smtClean="0"/>
              <a:t>quanh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endParaRPr lang="en-US" dirty="0"/>
          </a:p>
        </p:txBody>
      </p:sp>
      <p:sp>
        <p:nvSpPr>
          <p:cNvPr id="10254" name="AutoShape 10"/>
          <p:cNvSpPr>
            <a:spLocks noChangeArrowheads="1"/>
          </p:cNvSpPr>
          <p:nvPr/>
        </p:nvSpPr>
        <p:spPr bwMode="auto">
          <a:xfrm>
            <a:off x="3962400" y="60198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85719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ECC420F6-BB53-4FB8-BD12-EE3F0C1538D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7105" name="Title 5"/>
          <p:cNvSpPr>
            <a:spLocks noGrp="1"/>
          </p:cNvSpPr>
          <p:nvPr>
            <p:ph type="title"/>
          </p:nvPr>
        </p:nvSpPr>
        <p:spPr>
          <a:xfrm>
            <a:off x="685800" y="381000"/>
            <a:ext cx="8153400" cy="990600"/>
          </a:xfrm>
        </p:spPr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endParaRPr lang="en-US" dirty="0" smtClean="0"/>
          </a:p>
        </p:txBody>
      </p:sp>
      <p:sp>
        <p:nvSpPr>
          <p:cNvPr id="47107" name="Line 5"/>
          <p:cNvSpPr>
            <a:spLocks noChangeShapeType="1"/>
          </p:cNvSpPr>
          <p:nvPr/>
        </p:nvSpPr>
        <p:spPr bwMode="auto">
          <a:xfrm>
            <a:off x="4418013" y="2127249"/>
            <a:ext cx="2" cy="85883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08" name="Rectangle 6"/>
          <p:cNvSpPr>
            <a:spLocks noChangeArrowheads="1"/>
          </p:cNvSpPr>
          <p:nvPr/>
        </p:nvSpPr>
        <p:spPr bwMode="auto">
          <a:xfrm>
            <a:off x="2895600" y="1524000"/>
            <a:ext cx="2968625" cy="52065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 b="1" dirty="0" err="1" smtClean="0">
                <a:solidFill>
                  <a:srgbClr val="000066"/>
                </a:solidFill>
              </a:rPr>
              <a:t>Dữ</a:t>
            </a:r>
            <a:r>
              <a:rPr lang="en-US" sz="2800" b="1" dirty="0" smtClean="0">
                <a:solidFill>
                  <a:srgbClr val="000066"/>
                </a:solidFill>
              </a:rPr>
              <a:t> </a:t>
            </a:r>
            <a:r>
              <a:rPr lang="en-US" sz="2800" b="1" dirty="0" err="1" smtClean="0">
                <a:solidFill>
                  <a:srgbClr val="000066"/>
                </a:solidFill>
              </a:rPr>
              <a:t>liệu</a:t>
            </a:r>
            <a:endParaRPr lang="en-US" sz="2800" b="1" dirty="0">
              <a:solidFill>
                <a:srgbClr val="000066"/>
              </a:solidFill>
            </a:endParaRPr>
          </a:p>
        </p:txBody>
      </p:sp>
      <p:sp>
        <p:nvSpPr>
          <p:cNvPr id="47109" name="Line 19"/>
          <p:cNvSpPr>
            <a:spLocks noChangeShapeType="1"/>
          </p:cNvSpPr>
          <p:nvPr/>
        </p:nvSpPr>
        <p:spPr bwMode="auto">
          <a:xfrm flipH="1">
            <a:off x="2019300" y="4572000"/>
            <a:ext cx="2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1" name="Rectangle 18"/>
          <p:cNvSpPr>
            <a:spLocks noChangeArrowheads="1"/>
          </p:cNvSpPr>
          <p:nvPr/>
        </p:nvSpPr>
        <p:spPr bwMode="auto">
          <a:xfrm>
            <a:off x="152399" y="4876800"/>
            <a:ext cx="1447802" cy="762000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ctr" eaLnBrk="0" hangingPunct="0">
              <a:lnSpc>
                <a:spcPct val="90000"/>
              </a:lnSpc>
            </a:pPr>
            <a:r>
              <a:rPr lang="en-US" sz="2000" b="1" dirty="0" err="1" smtClean="0"/>
              <a:t>Phân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phối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tần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số</a:t>
            </a:r>
            <a:endParaRPr lang="en-US" sz="2000" b="1" dirty="0"/>
          </a:p>
        </p:txBody>
      </p:sp>
      <p:sp>
        <p:nvSpPr>
          <p:cNvPr id="47112" name="Rectangle 18"/>
          <p:cNvSpPr>
            <a:spLocks noChangeArrowheads="1"/>
          </p:cNvSpPr>
          <p:nvPr/>
        </p:nvSpPr>
        <p:spPr bwMode="auto">
          <a:xfrm>
            <a:off x="1143000" y="3505200"/>
            <a:ext cx="1752600" cy="1066800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 err="1" smtClean="0"/>
              <a:t>Dữ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liệu</a:t>
            </a:r>
            <a:r>
              <a:rPr lang="en-US" sz="2000" b="1" dirty="0" smtClean="0"/>
              <a:t> </a:t>
            </a:r>
          </a:p>
          <a:p>
            <a:pPr algn="ctr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 err="1" smtClean="0"/>
              <a:t>định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lượng</a:t>
            </a:r>
            <a:endParaRPr lang="en-US" sz="2000" b="1" dirty="0"/>
          </a:p>
        </p:txBody>
      </p:sp>
      <p:cxnSp>
        <p:nvCxnSpPr>
          <p:cNvPr id="47113" name="Shape 18"/>
          <p:cNvCxnSpPr>
            <a:cxnSpLocks noChangeShapeType="1"/>
            <a:stCxn id="47112" idx="0"/>
          </p:cNvCxnSpPr>
          <p:nvPr/>
        </p:nvCxnSpPr>
        <p:spPr bwMode="auto">
          <a:xfrm rot="5400000" flipH="1" flipV="1">
            <a:off x="2959104" y="2046290"/>
            <a:ext cx="519106" cy="2398715"/>
          </a:xfrm>
          <a:prstGeom prst="bentConnector2">
            <a:avLst/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47115" name="Rectangle 18"/>
          <p:cNvSpPr>
            <a:spLocks noChangeArrowheads="1"/>
          </p:cNvSpPr>
          <p:nvPr/>
        </p:nvSpPr>
        <p:spPr bwMode="auto">
          <a:xfrm>
            <a:off x="5789613" y="3503613"/>
            <a:ext cx="1981200" cy="1066800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 err="1" smtClean="0"/>
              <a:t>Dữ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liệu</a:t>
            </a:r>
            <a:endParaRPr lang="en-US" sz="2000" b="1" dirty="0" smtClean="0"/>
          </a:p>
          <a:p>
            <a:pPr algn="ctr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 smtClean="0"/>
              <a:t> </a:t>
            </a:r>
            <a:r>
              <a:rPr lang="en-US" sz="2000" b="1" dirty="0" err="1" smtClean="0"/>
              <a:t>định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tính</a:t>
            </a:r>
            <a:endParaRPr lang="en-US" sz="2000" b="1" dirty="0"/>
          </a:p>
        </p:txBody>
      </p:sp>
      <p:cxnSp>
        <p:nvCxnSpPr>
          <p:cNvPr id="47116" name="Shape 20"/>
          <p:cNvCxnSpPr>
            <a:cxnSpLocks noChangeShapeType="1"/>
            <a:stCxn id="47115" idx="0"/>
          </p:cNvCxnSpPr>
          <p:nvPr/>
        </p:nvCxnSpPr>
        <p:spPr bwMode="auto">
          <a:xfrm rot="16200000" flipV="1">
            <a:off x="5333208" y="2056607"/>
            <a:ext cx="531812" cy="2362199"/>
          </a:xfrm>
          <a:prstGeom prst="bentConnector2">
            <a:avLst/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47119" name="Rectangle 18"/>
          <p:cNvSpPr>
            <a:spLocks noChangeArrowheads="1"/>
          </p:cNvSpPr>
          <p:nvPr/>
        </p:nvSpPr>
        <p:spPr bwMode="auto">
          <a:xfrm>
            <a:off x="1066800" y="5791200"/>
            <a:ext cx="1828800" cy="382588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/>
              <a:t> </a:t>
            </a:r>
            <a:r>
              <a:rPr lang="en-US" sz="2000" b="1" dirty="0" err="1" smtClean="0"/>
              <a:t>Thân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và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lá</a:t>
            </a:r>
            <a:r>
              <a:rPr lang="en-US" sz="2000" b="1" dirty="0" smtClean="0"/>
              <a:t>  </a:t>
            </a:r>
            <a:endParaRPr lang="en-US" sz="2000" b="1" dirty="0"/>
          </a:p>
        </p:txBody>
      </p:sp>
      <p:sp>
        <p:nvSpPr>
          <p:cNvPr id="47120" name="Rectangle 18"/>
          <p:cNvSpPr>
            <a:spLocks noChangeArrowheads="1"/>
          </p:cNvSpPr>
          <p:nvPr/>
        </p:nvSpPr>
        <p:spPr bwMode="auto">
          <a:xfrm>
            <a:off x="2590800" y="4876800"/>
            <a:ext cx="1295400" cy="762000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ctr" eaLnBrk="0" hangingPunct="0">
              <a:lnSpc>
                <a:spcPct val="90000"/>
              </a:lnSpc>
            </a:pPr>
            <a:r>
              <a:rPr lang="en-US" sz="2000" b="1" dirty="0" err="1" smtClean="0"/>
              <a:t>Đa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giác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tần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số</a:t>
            </a:r>
            <a:endParaRPr lang="en-US" sz="2000" b="1" dirty="0"/>
          </a:p>
        </p:txBody>
      </p:sp>
      <p:cxnSp>
        <p:nvCxnSpPr>
          <p:cNvPr id="47121" name="Shape 27"/>
          <p:cNvCxnSpPr>
            <a:cxnSpLocks noChangeShapeType="1"/>
          </p:cNvCxnSpPr>
          <p:nvPr/>
        </p:nvCxnSpPr>
        <p:spPr bwMode="auto">
          <a:xfrm>
            <a:off x="2895600" y="4076700"/>
            <a:ext cx="342900" cy="76200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47122" name="Shape 29"/>
          <p:cNvCxnSpPr>
            <a:cxnSpLocks noChangeShapeType="1"/>
            <a:stCxn id="47112" idx="1"/>
            <a:endCxn id="47111" idx="0"/>
          </p:cNvCxnSpPr>
          <p:nvPr/>
        </p:nvCxnSpPr>
        <p:spPr bwMode="auto">
          <a:xfrm rot="10800000" flipV="1">
            <a:off x="876300" y="4038600"/>
            <a:ext cx="266700" cy="83820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36" name="Shape 27"/>
          <p:cNvCxnSpPr>
            <a:cxnSpLocks noChangeShapeType="1"/>
          </p:cNvCxnSpPr>
          <p:nvPr/>
        </p:nvCxnSpPr>
        <p:spPr bwMode="auto">
          <a:xfrm>
            <a:off x="7770813" y="4060826"/>
            <a:ext cx="342900" cy="76200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38" name="Rectangle 18"/>
          <p:cNvSpPr>
            <a:spLocks noChangeArrowheads="1"/>
          </p:cNvSpPr>
          <p:nvPr/>
        </p:nvSpPr>
        <p:spPr bwMode="auto">
          <a:xfrm>
            <a:off x="7467600" y="4876800"/>
            <a:ext cx="1295400" cy="762000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ctr" eaLnBrk="0" hangingPunct="0">
              <a:lnSpc>
                <a:spcPct val="90000"/>
              </a:lnSpc>
            </a:pPr>
            <a:r>
              <a:rPr lang="en-US" sz="2000" b="1" dirty="0" err="1" smtClean="0"/>
              <a:t>Biểu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đồ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thanh</a:t>
            </a:r>
            <a:endParaRPr lang="en-US" sz="2000" b="1" dirty="0"/>
          </a:p>
        </p:txBody>
      </p:sp>
      <p:cxnSp>
        <p:nvCxnSpPr>
          <p:cNvPr id="39" name="Shape 29"/>
          <p:cNvCxnSpPr>
            <a:cxnSpLocks noChangeShapeType="1"/>
          </p:cNvCxnSpPr>
          <p:nvPr/>
        </p:nvCxnSpPr>
        <p:spPr bwMode="auto">
          <a:xfrm rot="10800000" flipV="1">
            <a:off x="5524500" y="4038600"/>
            <a:ext cx="266700" cy="83820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4800598" y="4876800"/>
            <a:ext cx="1447802" cy="762000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ctr" eaLnBrk="0" hangingPunct="0">
              <a:lnSpc>
                <a:spcPct val="90000"/>
              </a:lnSpc>
            </a:pPr>
            <a:r>
              <a:rPr lang="en-US" sz="2000" b="1" dirty="0" err="1" smtClean="0"/>
              <a:t>Biểu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đồ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tròn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7523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 3-</a:t>
            </a:r>
            <a:fld id="{CA305FBE-45E5-4A6D-BD7C-8DDC9753E4DF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11270" name="Footer Placeholder 17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1271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28600"/>
            <a:ext cx="7688262" cy="990600"/>
          </a:xfrm>
        </p:spPr>
        <p:txBody>
          <a:bodyPr lIns="91440" tIns="45720" rIns="91440" bIns="45720" anchor="ctr"/>
          <a:lstStyle/>
          <a:p>
            <a:pPr eaLnBrk="1" hangingPunct="1"/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lệch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endParaRPr lang="en-US" dirty="0" smtClean="0"/>
          </a:p>
        </p:txBody>
      </p:sp>
      <p:graphicFrame>
        <p:nvGraphicFramePr>
          <p:cNvPr id="11268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4594225" y="3355975"/>
          <a:ext cx="420688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0" name="Equation" r:id="rId3" imgW="428724" imgH="542628" progId="Equation.DSMT4">
                  <p:embed/>
                </p:oleObj>
              </mc:Choice>
              <mc:Fallback>
                <p:oleObj name="Equation" r:id="rId3" imgW="428724" imgH="542628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4225" y="3355975"/>
                        <a:ext cx="420688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Rectangle 4"/>
          <p:cNvSpPr>
            <a:spLocks noChangeArrowheads="1"/>
          </p:cNvSpPr>
          <p:nvPr/>
        </p:nvSpPr>
        <p:spPr bwMode="auto">
          <a:xfrm>
            <a:off x="6934200" y="2209800"/>
            <a:ext cx="1941513" cy="8096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Mean = 15.5</a:t>
            </a:r>
          </a:p>
          <a:p>
            <a:pPr eaLnBrk="0" hangingPunct="0">
              <a:lnSpc>
                <a:spcPct val="30000"/>
              </a:lnSpc>
              <a:spcBef>
                <a:spcPct val="50000"/>
              </a:spcBef>
            </a:pPr>
            <a:r>
              <a:rPr lang="en-US" sz="2800">
                <a:latin typeface="Times New Roman" pitchFamily="18" charset="0"/>
              </a:rPr>
              <a:t>  S = </a:t>
            </a:r>
            <a:r>
              <a:rPr lang="en-US">
                <a:latin typeface="Times New Roman" pitchFamily="18" charset="0"/>
              </a:rPr>
              <a:t>3.338</a:t>
            </a:r>
            <a:r>
              <a:rPr lang="en-US" sz="2800">
                <a:latin typeface="Times New Roman" pitchFamily="18" charset="0"/>
              </a:rPr>
              <a:t>         </a:t>
            </a:r>
          </a:p>
        </p:txBody>
      </p:sp>
      <p:sp>
        <p:nvSpPr>
          <p:cNvPr id="11273" name="Line 5"/>
          <p:cNvSpPr>
            <a:spLocks noChangeShapeType="1"/>
          </p:cNvSpPr>
          <p:nvPr/>
        </p:nvSpPr>
        <p:spPr bwMode="auto">
          <a:xfrm>
            <a:off x="1336675" y="2727325"/>
            <a:ext cx="50784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74" name="Rectangle 6"/>
          <p:cNvSpPr>
            <a:spLocks noChangeArrowheads="1"/>
          </p:cNvSpPr>
          <p:nvPr/>
        </p:nvSpPr>
        <p:spPr bwMode="auto">
          <a:xfrm>
            <a:off x="1143000" y="2714625"/>
            <a:ext cx="54578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b="1"/>
              <a:t>11    12    13    14    15    16    17    18    19    20   21</a:t>
            </a:r>
          </a:p>
        </p:txBody>
      </p:sp>
      <p:sp>
        <p:nvSpPr>
          <p:cNvPr id="11275" name="Oval 7"/>
          <p:cNvSpPr>
            <a:spLocks noChangeArrowheads="1"/>
          </p:cNvSpPr>
          <p:nvPr/>
        </p:nvSpPr>
        <p:spPr bwMode="auto">
          <a:xfrm>
            <a:off x="1222375" y="2501900"/>
            <a:ext cx="223838" cy="225425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1276" name="Oval 8"/>
          <p:cNvSpPr>
            <a:spLocks noChangeArrowheads="1"/>
          </p:cNvSpPr>
          <p:nvPr/>
        </p:nvSpPr>
        <p:spPr bwMode="auto">
          <a:xfrm>
            <a:off x="1744663" y="2501900"/>
            <a:ext cx="223837" cy="225425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1277" name="Oval 9"/>
          <p:cNvSpPr>
            <a:spLocks noChangeArrowheads="1"/>
          </p:cNvSpPr>
          <p:nvPr/>
        </p:nvSpPr>
        <p:spPr bwMode="auto">
          <a:xfrm>
            <a:off x="2266950" y="2501900"/>
            <a:ext cx="223838" cy="225425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1278" name="Oval 10"/>
          <p:cNvSpPr>
            <a:spLocks noChangeArrowheads="1"/>
          </p:cNvSpPr>
          <p:nvPr/>
        </p:nvSpPr>
        <p:spPr bwMode="auto">
          <a:xfrm>
            <a:off x="3760788" y="2501900"/>
            <a:ext cx="223837" cy="225425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1279" name="Oval 11"/>
          <p:cNvSpPr>
            <a:spLocks noChangeArrowheads="1"/>
          </p:cNvSpPr>
          <p:nvPr/>
        </p:nvSpPr>
        <p:spPr bwMode="auto">
          <a:xfrm>
            <a:off x="3760788" y="2278063"/>
            <a:ext cx="223837" cy="22383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1280" name="Oval 12"/>
          <p:cNvSpPr>
            <a:spLocks noChangeArrowheads="1"/>
          </p:cNvSpPr>
          <p:nvPr/>
        </p:nvSpPr>
        <p:spPr bwMode="auto">
          <a:xfrm>
            <a:off x="4208463" y="2501900"/>
            <a:ext cx="223837" cy="225425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1281" name="Oval 13"/>
          <p:cNvSpPr>
            <a:spLocks noChangeArrowheads="1"/>
          </p:cNvSpPr>
          <p:nvPr/>
        </p:nvSpPr>
        <p:spPr bwMode="auto">
          <a:xfrm>
            <a:off x="4730750" y="2501900"/>
            <a:ext cx="223838" cy="225425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1282" name="Oval 14"/>
          <p:cNvSpPr>
            <a:spLocks noChangeArrowheads="1"/>
          </p:cNvSpPr>
          <p:nvPr/>
        </p:nvSpPr>
        <p:spPr bwMode="auto">
          <a:xfrm>
            <a:off x="6148388" y="2501900"/>
            <a:ext cx="223837" cy="225425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1283" name="Rectangle 15"/>
          <p:cNvSpPr>
            <a:spLocks noChangeArrowheads="1"/>
          </p:cNvSpPr>
          <p:nvPr/>
        </p:nvSpPr>
        <p:spPr bwMode="auto">
          <a:xfrm>
            <a:off x="1143000" y="4137025"/>
            <a:ext cx="5383213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b="1"/>
              <a:t>11    12    13    14    15    16    17    18    19    20   21</a:t>
            </a:r>
          </a:p>
        </p:txBody>
      </p:sp>
      <p:sp>
        <p:nvSpPr>
          <p:cNvPr id="11284" name="Rectangle 16"/>
          <p:cNvSpPr>
            <a:spLocks noChangeArrowheads="1"/>
          </p:cNvSpPr>
          <p:nvPr/>
        </p:nvSpPr>
        <p:spPr bwMode="auto">
          <a:xfrm>
            <a:off x="1223963" y="3402013"/>
            <a:ext cx="1265237" cy="4667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Data B</a:t>
            </a:r>
          </a:p>
        </p:txBody>
      </p:sp>
      <p:sp>
        <p:nvSpPr>
          <p:cNvPr id="11285" name="Rectangle 17"/>
          <p:cNvSpPr>
            <a:spLocks noChangeArrowheads="1"/>
          </p:cNvSpPr>
          <p:nvPr/>
        </p:nvSpPr>
        <p:spPr bwMode="auto">
          <a:xfrm>
            <a:off x="1223963" y="1905000"/>
            <a:ext cx="1265237" cy="4667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Data A</a:t>
            </a:r>
          </a:p>
        </p:txBody>
      </p:sp>
      <p:sp>
        <p:nvSpPr>
          <p:cNvPr id="11286" name="Line 18"/>
          <p:cNvSpPr>
            <a:spLocks noChangeShapeType="1"/>
          </p:cNvSpPr>
          <p:nvPr/>
        </p:nvSpPr>
        <p:spPr bwMode="auto">
          <a:xfrm>
            <a:off x="1314450" y="4148138"/>
            <a:ext cx="5076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87" name="Oval 19"/>
          <p:cNvSpPr>
            <a:spLocks noChangeArrowheads="1"/>
          </p:cNvSpPr>
          <p:nvPr/>
        </p:nvSpPr>
        <p:spPr bwMode="auto">
          <a:xfrm>
            <a:off x="3238500" y="3924300"/>
            <a:ext cx="223838" cy="22383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1288" name="Oval 20"/>
          <p:cNvSpPr>
            <a:spLocks noChangeArrowheads="1"/>
          </p:cNvSpPr>
          <p:nvPr/>
        </p:nvSpPr>
        <p:spPr bwMode="auto">
          <a:xfrm>
            <a:off x="3760788" y="3924300"/>
            <a:ext cx="223837" cy="22383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1289" name="Oval 21"/>
          <p:cNvSpPr>
            <a:spLocks noChangeArrowheads="1"/>
          </p:cNvSpPr>
          <p:nvPr/>
        </p:nvSpPr>
        <p:spPr bwMode="auto">
          <a:xfrm>
            <a:off x="3238500" y="3698875"/>
            <a:ext cx="223838" cy="225425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1290" name="Oval 22"/>
          <p:cNvSpPr>
            <a:spLocks noChangeArrowheads="1"/>
          </p:cNvSpPr>
          <p:nvPr/>
        </p:nvSpPr>
        <p:spPr bwMode="auto">
          <a:xfrm>
            <a:off x="3760788" y="3698875"/>
            <a:ext cx="223837" cy="225425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1291" name="Oval 23"/>
          <p:cNvSpPr>
            <a:spLocks noChangeArrowheads="1"/>
          </p:cNvSpPr>
          <p:nvPr/>
        </p:nvSpPr>
        <p:spPr bwMode="auto">
          <a:xfrm>
            <a:off x="3238500" y="3475038"/>
            <a:ext cx="223838" cy="223837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1292" name="Oval 24"/>
          <p:cNvSpPr>
            <a:spLocks noChangeArrowheads="1"/>
          </p:cNvSpPr>
          <p:nvPr/>
        </p:nvSpPr>
        <p:spPr bwMode="auto">
          <a:xfrm>
            <a:off x="3760788" y="3475038"/>
            <a:ext cx="223837" cy="223837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1293" name="Oval 25"/>
          <p:cNvSpPr>
            <a:spLocks noChangeArrowheads="1"/>
          </p:cNvSpPr>
          <p:nvPr/>
        </p:nvSpPr>
        <p:spPr bwMode="auto">
          <a:xfrm>
            <a:off x="2789238" y="3924300"/>
            <a:ext cx="223837" cy="22383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1294" name="Oval 26"/>
          <p:cNvSpPr>
            <a:spLocks noChangeArrowheads="1"/>
          </p:cNvSpPr>
          <p:nvPr/>
        </p:nvSpPr>
        <p:spPr bwMode="auto">
          <a:xfrm>
            <a:off x="4208463" y="3924300"/>
            <a:ext cx="223837" cy="22383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1295" name="Rectangle 27"/>
          <p:cNvSpPr>
            <a:spLocks noChangeArrowheads="1"/>
          </p:cNvSpPr>
          <p:nvPr/>
        </p:nvSpPr>
        <p:spPr bwMode="auto">
          <a:xfrm>
            <a:off x="6934200" y="3505200"/>
            <a:ext cx="1936750" cy="8953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Mean = 15.5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2800">
                <a:latin typeface="Times New Roman" pitchFamily="18" charset="0"/>
              </a:rPr>
              <a:t>  S = </a:t>
            </a:r>
            <a:r>
              <a:rPr lang="en-US">
                <a:latin typeface="Times New Roman" pitchFamily="18" charset="0"/>
              </a:rPr>
              <a:t>0.926</a:t>
            </a:r>
          </a:p>
        </p:txBody>
      </p:sp>
      <p:sp>
        <p:nvSpPr>
          <p:cNvPr id="11296" name="Rectangle 28"/>
          <p:cNvSpPr>
            <a:spLocks noChangeArrowheads="1"/>
          </p:cNvSpPr>
          <p:nvPr/>
        </p:nvSpPr>
        <p:spPr bwMode="auto">
          <a:xfrm>
            <a:off x="1143000" y="5645150"/>
            <a:ext cx="5607050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b="1"/>
              <a:t>11    12    13    14    15    16    17    18    19    20   21</a:t>
            </a:r>
          </a:p>
        </p:txBody>
      </p:sp>
      <p:sp>
        <p:nvSpPr>
          <p:cNvPr id="11297" name="Line 29"/>
          <p:cNvSpPr>
            <a:spLocks noChangeShapeType="1"/>
          </p:cNvSpPr>
          <p:nvPr/>
        </p:nvSpPr>
        <p:spPr bwMode="auto">
          <a:xfrm>
            <a:off x="1314450" y="5645150"/>
            <a:ext cx="5076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98" name="Oval 30"/>
          <p:cNvSpPr>
            <a:spLocks noChangeArrowheads="1"/>
          </p:cNvSpPr>
          <p:nvPr/>
        </p:nvSpPr>
        <p:spPr bwMode="auto">
          <a:xfrm>
            <a:off x="1222375" y="5421313"/>
            <a:ext cx="223838" cy="223837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1299" name="Oval 31"/>
          <p:cNvSpPr>
            <a:spLocks noChangeArrowheads="1"/>
          </p:cNvSpPr>
          <p:nvPr/>
        </p:nvSpPr>
        <p:spPr bwMode="auto">
          <a:xfrm>
            <a:off x="1222375" y="5195888"/>
            <a:ext cx="223838" cy="2254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1300" name="Oval 32"/>
          <p:cNvSpPr>
            <a:spLocks noChangeArrowheads="1"/>
          </p:cNvSpPr>
          <p:nvPr/>
        </p:nvSpPr>
        <p:spPr bwMode="auto">
          <a:xfrm>
            <a:off x="1222375" y="4972050"/>
            <a:ext cx="223838" cy="223838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1301" name="Oval 33"/>
          <p:cNvSpPr>
            <a:spLocks noChangeArrowheads="1"/>
          </p:cNvSpPr>
          <p:nvPr/>
        </p:nvSpPr>
        <p:spPr bwMode="auto">
          <a:xfrm>
            <a:off x="5700713" y="5421313"/>
            <a:ext cx="223837" cy="223837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1302" name="Oval 34"/>
          <p:cNvSpPr>
            <a:spLocks noChangeArrowheads="1"/>
          </p:cNvSpPr>
          <p:nvPr/>
        </p:nvSpPr>
        <p:spPr bwMode="auto">
          <a:xfrm>
            <a:off x="5700713" y="5195888"/>
            <a:ext cx="223837" cy="2254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1303" name="Oval 35"/>
          <p:cNvSpPr>
            <a:spLocks noChangeArrowheads="1"/>
          </p:cNvSpPr>
          <p:nvPr/>
        </p:nvSpPr>
        <p:spPr bwMode="auto">
          <a:xfrm>
            <a:off x="5700713" y="4972050"/>
            <a:ext cx="223837" cy="223838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1304" name="Oval 36"/>
          <p:cNvSpPr>
            <a:spLocks noChangeArrowheads="1"/>
          </p:cNvSpPr>
          <p:nvPr/>
        </p:nvSpPr>
        <p:spPr bwMode="auto">
          <a:xfrm>
            <a:off x="1744663" y="5421313"/>
            <a:ext cx="223837" cy="223837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1305" name="Oval 37"/>
          <p:cNvSpPr>
            <a:spLocks noChangeArrowheads="1"/>
          </p:cNvSpPr>
          <p:nvPr/>
        </p:nvSpPr>
        <p:spPr bwMode="auto">
          <a:xfrm>
            <a:off x="5253038" y="5421313"/>
            <a:ext cx="223837" cy="223837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1306" name="Rectangle 38"/>
          <p:cNvSpPr>
            <a:spLocks noChangeArrowheads="1"/>
          </p:cNvSpPr>
          <p:nvPr/>
        </p:nvSpPr>
        <p:spPr bwMode="auto">
          <a:xfrm>
            <a:off x="6934200" y="4953000"/>
            <a:ext cx="1936750" cy="8223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Mean = 15.5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2800">
                <a:latin typeface="Times New Roman" pitchFamily="18" charset="0"/>
              </a:rPr>
              <a:t>  S = </a:t>
            </a:r>
            <a:r>
              <a:rPr lang="en-US">
                <a:latin typeface="Times New Roman" pitchFamily="18" charset="0"/>
              </a:rPr>
              <a:t>4.570</a:t>
            </a:r>
          </a:p>
        </p:txBody>
      </p:sp>
      <p:sp>
        <p:nvSpPr>
          <p:cNvPr id="11307" name="Rectangle 39"/>
          <p:cNvSpPr>
            <a:spLocks noChangeArrowheads="1"/>
          </p:cNvSpPr>
          <p:nvPr/>
        </p:nvSpPr>
        <p:spPr bwMode="auto">
          <a:xfrm>
            <a:off x="1671638" y="4824413"/>
            <a:ext cx="1265237" cy="4667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Data C</a:t>
            </a:r>
          </a:p>
        </p:txBody>
      </p:sp>
    </p:spTree>
    <p:extLst>
      <p:ext uri="{BB962C8B-B14F-4D97-AF65-F5344CB8AC3E}">
        <p14:creationId xmlns:p14="http://schemas.microsoft.com/office/powerpoint/2010/main" val="294188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A342EE-9FC3-4114-B221-EA1A12DF76BD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lệch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endParaRPr lang="en-US" dirty="0" smtClean="0"/>
          </a:p>
        </p:txBody>
      </p:sp>
      <p:pic>
        <p:nvPicPr>
          <p:cNvPr id="47108" name="Picture 3" descr="normalcurv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828800"/>
            <a:ext cx="6781800" cy="440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9" name="Text Box 4"/>
          <p:cNvSpPr txBox="1">
            <a:spLocks noChangeArrowheads="1"/>
          </p:cNvSpPr>
          <p:nvPr/>
        </p:nvSpPr>
        <p:spPr bwMode="auto">
          <a:xfrm>
            <a:off x="838200" y="2133600"/>
            <a:ext cx="40386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dirty="0" err="1" smtClean="0">
                <a:latin typeface="Times New Roman" pitchFamily="18" charset="0"/>
              </a:rPr>
              <a:t>Độ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lệch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chuẩn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nhỏ</a:t>
            </a:r>
            <a:endParaRPr lang="en-US" dirty="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endParaRPr lang="en-US" dirty="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dirty="0" err="1" smtClean="0">
                <a:latin typeface="Times New Roman" pitchFamily="18" charset="0"/>
              </a:rPr>
              <a:t>Độ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lệch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chuẩn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lớn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47110" name="Line 5"/>
          <p:cNvSpPr>
            <a:spLocks noChangeShapeType="1"/>
          </p:cNvSpPr>
          <p:nvPr/>
        </p:nvSpPr>
        <p:spPr bwMode="auto">
          <a:xfrm>
            <a:off x="2514600" y="3657600"/>
            <a:ext cx="1981200" cy="9906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47111" name="Line 6"/>
          <p:cNvSpPr>
            <a:spLocks noChangeShapeType="1"/>
          </p:cNvSpPr>
          <p:nvPr/>
        </p:nvSpPr>
        <p:spPr bwMode="auto">
          <a:xfrm>
            <a:off x="2514600" y="2590800"/>
            <a:ext cx="2819400" cy="7620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77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BFDD32-C635-4A2C-BA43-B8DD5771334E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48130" name="Footer Placeholder 17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 </a:t>
            </a:r>
          </a:p>
          <a:p>
            <a:endParaRPr lang="en-US" dirty="0" smtClean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tán</a:t>
            </a:r>
            <a:endParaRPr lang="en-US" dirty="0" smtClean="0"/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077200" cy="4419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 err="1" smtClean="0">
                <a:latin typeface="Times New Roman" pitchFamily="18" charset="0"/>
              </a:rPr>
              <a:t>Nếu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khoảng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biến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thiên</a:t>
            </a:r>
            <a:r>
              <a:rPr lang="en-US" dirty="0" smtClean="0">
                <a:latin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</a:rPr>
              <a:t>phương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sai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độ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lệch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chuẩn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càng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lớn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thì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tập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càng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trải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rộng</a:t>
            </a:r>
            <a:r>
              <a:rPr lang="en-US" dirty="0" smtClean="0">
                <a:latin typeface="Times New Roman" pitchFamily="18" charset="0"/>
              </a:rPr>
              <a:t>.</a:t>
            </a:r>
          </a:p>
          <a:p>
            <a:pPr algn="just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endParaRPr lang="en-US" dirty="0" smtClean="0">
              <a:latin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 err="1">
                <a:latin typeface="Times New Roman" pitchFamily="18" charset="0"/>
              </a:rPr>
              <a:t>Nếu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khoảng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biến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thiên</a:t>
            </a:r>
            <a:r>
              <a:rPr lang="en-US" dirty="0">
                <a:latin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</a:rPr>
              <a:t>phương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sai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độ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lệch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chuẩn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càng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nhỏ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lớn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thì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tập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dữ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liệu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càng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tập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trung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hơn</a:t>
            </a:r>
            <a:r>
              <a:rPr lang="en-US" dirty="0" smtClean="0">
                <a:latin typeface="Times New Roman" pitchFamily="18" charset="0"/>
              </a:rPr>
              <a:t>.</a:t>
            </a:r>
            <a:endParaRPr lang="en-US" dirty="0">
              <a:latin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endParaRPr lang="en-US" dirty="0" smtClean="0">
              <a:latin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 err="1" smtClean="0">
                <a:latin typeface="Times New Roman" pitchFamily="18" charset="0"/>
              </a:rPr>
              <a:t>Nếu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giá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tập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như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nhau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thì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đo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phân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tán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bằng</a:t>
            </a:r>
            <a:r>
              <a:rPr lang="en-US" dirty="0" smtClean="0">
                <a:latin typeface="Times New Roman" pitchFamily="18" charset="0"/>
              </a:rPr>
              <a:t> 0 (</a:t>
            </a:r>
            <a:r>
              <a:rPr lang="en-US" dirty="0" err="1" smtClean="0">
                <a:latin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phân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tán</a:t>
            </a:r>
            <a:r>
              <a:rPr lang="en-US" dirty="0" smtClean="0">
                <a:latin typeface="Times New Roman" pitchFamily="18" charset="0"/>
              </a:rPr>
              <a:t>).</a:t>
            </a:r>
          </a:p>
          <a:p>
            <a:pPr algn="just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endParaRPr lang="en-US" dirty="0" smtClean="0">
              <a:latin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 err="1" smtClean="0">
                <a:latin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đo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phân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tán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đều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âm</a:t>
            </a:r>
            <a:r>
              <a:rPr lang="en-US" dirty="0" smtClean="0">
                <a:latin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952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45135D-90EC-4E57-940B-AFCF9DD07F2B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286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</p:txBody>
      </p:sp>
      <p:sp>
        <p:nvSpPr>
          <p:cNvPr id="286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8637" y="1676400"/>
            <a:ext cx="8386763" cy="4857750"/>
          </a:xfrm>
        </p:spPr>
        <p:txBody>
          <a:bodyPr/>
          <a:lstStyle/>
          <a:p>
            <a:pPr eaLnBrk="1" hangingPunct="1"/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.</a:t>
            </a:r>
          </a:p>
          <a:p>
            <a:pPr eaLnBrk="1" hangingPunct="1"/>
            <a:r>
              <a:rPr lang="en-US" dirty="0" err="1" smtClean="0">
                <a:solidFill>
                  <a:schemeClr val="folHlink"/>
                </a:solidFill>
              </a:rPr>
              <a:t>Hệ</a:t>
            </a:r>
            <a:r>
              <a:rPr lang="en-US" dirty="0" smtClean="0">
                <a:solidFill>
                  <a:schemeClr val="folHlink"/>
                </a:solidFill>
              </a:rPr>
              <a:t> </a:t>
            </a:r>
            <a:r>
              <a:rPr lang="en-US" dirty="0" err="1" smtClean="0">
                <a:solidFill>
                  <a:schemeClr val="folHlink"/>
                </a:solidFill>
              </a:rPr>
              <a:t>số</a:t>
            </a:r>
            <a:r>
              <a:rPr lang="en-US" dirty="0" smtClean="0">
                <a:solidFill>
                  <a:schemeClr val="folHlink"/>
                </a:solidFill>
              </a:rPr>
              <a:t> </a:t>
            </a:r>
            <a:r>
              <a:rPr lang="en-US" dirty="0" err="1" smtClean="0">
                <a:solidFill>
                  <a:schemeClr val="folHlink"/>
                </a:solidFill>
              </a:rPr>
              <a:t>tương</a:t>
            </a:r>
            <a:r>
              <a:rPr lang="en-US" dirty="0" smtClean="0">
                <a:solidFill>
                  <a:schemeClr val="folHlink"/>
                </a:solidFill>
              </a:rPr>
              <a:t> </a:t>
            </a:r>
            <a:r>
              <a:rPr lang="en-US" dirty="0" err="1" smtClean="0">
                <a:solidFill>
                  <a:schemeClr val="folHlink"/>
                </a:solidFill>
              </a:rPr>
              <a:t>quan</a:t>
            </a:r>
            <a:r>
              <a:rPr lang="en-US" dirty="0" smtClean="0">
                <a:solidFill>
                  <a:schemeClr val="folHlink"/>
                </a:solidFill>
              </a:rPr>
              <a:t> </a:t>
            </a:r>
            <a:r>
              <a:rPr lang="en-US" dirty="0" err="1" smtClean="0">
                <a:solidFill>
                  <a:schemeClr val="folHlink"/>
                </a:solidFill>
              </a:rPr>
              <a:t>tuyến</a:t>
            </a:r>
            <a:r>
              <a:rPr lang="en-US" dirty="0" smtClean="0">
                <a:solidFill>
                  <a:schemeClr val="folHlink"/>
                </a:solidFill>
              </a:rPr>
              <a:t> </a:t>
            </a:r>
            <a:r>
              <a:rPr lang="en-US" dirty="0" err="1" smtClean="0">
                <a:solidFill>
                  <a:schemeClr val="folHlink"/>
                </a:solidFill>
              </a:rPr>
              <a:t>tính</a:t>
            </a:r>
            <a:r>
              <a:rPr lang="en-US" dirty="0" smtClean="0">
                <a:solidFill>
                  <a:schemeClr val="folHlink"/>
                </a:solidFill>
              </a:rPr>
              <a:t> </a:t>
            </a:r>
            <a:r>
              <a:rPr lang="en-US" dirty="0" err="1" smtClean="0">
                <a:solidFill>
                  <a:schemeClr val="folHlink"/>
                </a:solidFill>
              </a:rPr>
              <a:t>mẫu</a:t>
            </a:r>
            <a:r>
              <a:rPr lang="en-US" dirty="0" smtClean="0"/>
              <a:t>: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dirty="0" smtClean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pPr eaLnBrk="1" hangingPunct="1">
              <a:lnSpc>
                <a:spcPct val="80000"/>
              </a:lnSpc>
            </a:pPr>
            <a:endParaRPr lang="en-US" sz="16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,</a:t>
            </a:r>
          </a:p>
        </p:txBody>
      </p:sp>
      <p:graphicFrame>
        <p:nvGraphicFramePr>
          <p:cNvPr id="2868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1477300"/>
              </p:ext>
            </p:extLst>
          </p:nvPr>
        </p:nvGraphicFramePr>
        <p:xfrm>
          <a:off x="2057400" y="3200400"/>
          <a:ext cx="4873625" cy="1453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1" name="Equation" r:id="rId3" imgW="2933640" imgH="876240" progId="Equation.DSMT4">
                  <p:embed/>
                </p:oleObj>
              </mc:Choice>
              <mc:Fallback>
                <p:oleObj name="Equation" r:id="rId3" imgW="2933640" imgH="876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200400"/>
                        <a:ext cx="4873625" cy="1453941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8789915"/>
              </p:ext>
            </p:extLst>
          </p:nvPr>
        </p:nvGraphicFramePr>
        <p:xfrm>
          <a:off x="4267200" y="5176838"/>
          <a:ext cx="2209800" cy="114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2" name="Equation" r:id="rId5" imgW="1244600" imgH="647700" progId="Equation.3">
                  <p:embed/>
                </p:oleObj>
              </mc:Choice>
              <mc:Fallback>
                <p:oleObj name="Equation" r:id="rId5" imgW="1244600" imgH="647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176838"/>
                        <a:ext cx="2209800" cy="1147762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5317299"/>
              </p:ext>
            </p:extLst>
          </p:nvPr>
        </p:nvGraphicFramePr>
        <p:xfrm>
          <a:off x="528637" y="5164138"/>
          <a:ext cx="3509963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3" name="Equation" r:id="rId7" imgW="1955800" imgH="647700" progId="Equation.3">
                  <p:embed/>
                </p:oleObj>
              </mc:Choice>
              <mc:Fallback>
                <p:oleObj name="Equation" r:id="rId7" imgW="1955800" imgH="647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7" y="5164138"/>
                        <a:ext cx="3509963" cy="1160462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4948454"/>
              </p:ext>
            </p:extLst>
          </p:nvPr>
        </p:nvGraphicFramePr>
        <p:xfrm>
          <a:off x="6707188" y="5181600"/>
          <a:ext cx="2208212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4" name="Equation" r:id="rId9" imgW="1244600" imgH="647700" progId="Equation.3">
                  <p:embed/>
                </p:oleObj>
              </mc:Choice>
              <mc:Fallback>
                <p:oleObj name="Equation" r:id="rId9" imgW="1244600" imgH="647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7188" y="5181600"/>
                        <a:ext cx="2208212" cy="1147763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653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C4A62A-AF44-4C71-B3F5-94F838238648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13619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81000"/>
            <a:ext cx="7793038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 smtClean="0"/>
          </a:p>
        </p:txBody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8077200" cy="4532313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400" dirty="0" err="1" smtClean="0">
                <a:cs typeface="Arial" charset="0"/>
              </a:rPr>
              <a:t>Hệ</a:t>
            </a:r>
            <a:r>
              <a:rPr lang="en-US" sz="2400" dirty="0" smtClean="0">
                <a:cs typeface="Arial" charset="0"/>
              </a:rPr>
              <a:t> </a:t>
            </a:r>
            <a:r>
              <a:rPr lang="en-US" sz="2400" dirty="0" err="1" smtClean="0">
                <a:cs typeface="Arial" charset="0"/>
              </a:rPr>
              <a:t>số</a:t>
            </a:r>
            <a:r>
              <a:rPr lang="en-US" sz="2400" dirty="0" smtClean="0">
                <a:cs typeface="Arial" charset="0"/>
              </a:rPr>
              <a:t> </a:t>
            </a:r>
            <a:r>
              <a:rPr lang="en-US" sz="2400" dirty="0" err="1" smtClean="0">
                <a:cs typeface="Arial" charset="0"/>
              </a:rPr>
              <a:t>tương</a:t>
            </a:r>
            <a:r>
              <a:rPr lang="en-US" sz="2400" dirty="0" smtClean="0">
                <a:cs typeface="Arial" charset="0"/>
              </a:rPr>
              <a:t> </a:t>
            </a:r>
            <a:r>
              <a:rPr lang="en-US" sz="2400" dirty="0" err="1" smtClean="0">
                <a:cs typeface="Arial" charset="0"/>
              </a:rPr>
              <a:t>quan</a:t>
            </a:r>
            <a:r>
              <a:rPr lang="en-US" sz="2400" dirty="0" smtClean="0">
                <a:cs typeface="Arial" charset="0"/>
              </a:rPr>
              <a:t> </a:t>
            </a:r>
            <a:r>
              <a:rPr lang="en-US" sz="2400" dirty="0" err="1" smtClean="0">
                <a:cs typeface="Arial" charset="0"/>
              </a:rPr>
              <a:t>tuyến</a:t>
            </a:r>
            <a:r>
              <a:rPr lang="en-US" sz="2400" dirty="0" smtClean="0">
                <a:cs typeface="Arial" charset="0"/>
              </a:rPr>
              <a:t> </a:t>
            </a:r>
            <a:r>
              <a:rPr lang="en-US" sz="2400" dirty="0" err="1" smtClean="0">
                <a:cs typeface="Arial" charset="0"/>
              </a:rPr>
              <a:t>tính</a:t>
            </a:r>
            <a:r>
              <a:rPr lang="en-US" sz="2400" dirty="0" smtClean="0">
                <a:cs typeface="Arial" charset="0"/>
              </a:rPr>
              <a:t> </a:t>
            </a:r>
            <a:r>
              <a:rPr lang="en-US" sz="2400" dirty="0" err="1" smtClean="0">
                <a:cs typeface="Arial" charset="0"/>
              </a:rPr>
              <a:t>có</a:t>
            </a:r>
            <a:r>
              <a:rPr lang="en-US" sz="2400" dirty="0" smtClean="0">
                <a:cs typeface="Arial" charset="0"/>
              </a:rPr>
              <a:t> </a:t>
            </a:r>
            <a:r>
              <a:rPr lang="en-US" sz="2400" dirty="0" err="1" smtClean="0">
                <a:cs typeface="Arial" charset="0"/>
              </a:rPr>
              <a:t>một</a:t>
            </a:r>
            <a:r>
              <a:rPr lang="en-US" sz="2400" dirty="0" smtClean="0">
                <a:cs typeface="Arial" charset="0"/>
              </a:rPr>
              <a:t> </a:t>
            </a:r>
            <a:r>
              <a:rPr lang="en-US" sz="2400" dirty="0" err="1" smtClean="0">
                <a:cs typeface="Arial" charset="0"/>
              </a:rPr>
              <a:t>số</a:t>
            </a:r>
            <a:r>
              <a:rPr lang="en-US" sz="2400" dirty="0" smtClean="0">
                <a:cs typeface="Arial" charset="0"/>
              </a:rPr>
              <a:t> </a:t>
            </a:r>
            <a:r>
              <a:rPr lang="en-US" sz="2400" dirty="0" err="1" smtClean="0">
                <a:cs typeface="Arial" charset="0"/>
              </a:rPr>
              <a:t>tính</a:t>
            </a:r>
            <a:r>
              <a:rPr lang="en-US" sz="2400" dirty="0" smtClean="0">
                <a:cs typeface="Arial" charset="0"/>
              </a:rPr>
              <a:t> </a:t>
            </a:r>
            <a:r>
              <a:rPr lang="en-US" sz="2400" dirty="0" err="1" smtClean="0">
                <a:cs typeface="Arial" charset="0"/>
              </a:rPr>
              <a:t>chất</a:t>
            </a:r>
            <a:r>
              <a:rPr lang="en-US" sz="2400" dirty="0" smtClean="0">
                <a:cs typeface="Arial" charset="0"/>
              </a:rPr>
              <a:t> </a:t>
            </a:r>
            <a:r>
              <a:rPr lang="en-US" sz="2400" dirty="0" err="1" smtClean="0">
                <a:cs typeface="Arial" charset="0"/>
              </a:rPr>
              <a:t>sau</a:t>
            </a:r>
            <a:r>
              <a:rPr lang="en-US" sz="2400" dirty="0" smtClean="0">
                <a:cs typeface="Arial" charset="0"/>
              </a:rPr>
              <a:t>:</a:t>
            </a:r>
            <a:endParaRPr lang="en-US" sz="2000" dirty="0" smtClean="0"/>
          </a:p>
          <a:p>
            <a:pPr lvl="1" eaLnBrk="1" hangingPunct="1">
              <a:lnSpc>
                <a:spcPct val="120000"/>
              </a:lnSpc>
            </a:pPr>
            <a:r>
              <a:rPr lang="en-US" sz="2000" dirty="0" smtClean="0"/>
              <a:t>-1 </a:t>
            </a:r>
            <a:r>
              <a:rPr lang="en-US" sz="2000" dirty="0"/>
              <a:t>≤ r </a:t>
            </a:r>
            <a:r>
              <a:rPr lang="en-US" sz="2000" dirty="0" smtClean="0"/>
              <a:t>≤ 1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dirty="0" smtClean="0"/>
              <a:t>r </a:t>
            </a:r>
            <a:r>
              <a:rPr lang="en-US" sz="2000" dirty="0" err="1" smtClean="0"/>
              <a:t>gần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1, </a:t>
            </a:r>
            <a:r>
              <a:rPr lang="en-US" sz="2000" dirty="0" err="1" smtClean="0"/>
              <a:t>hai</a:t>
            </a:r>
            <a:r>
              <a:rPr lang="en-US" sz="2000" dirty="0" smtClean="0"/>
              <a:t> </a:t>
            </a:r>
            <a:r>
              <a:rPr lang="en-US" sz="2000" dirty="0" err="1" smtClean="0"/>
              <a:t>biến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mối</a:t>
            </a:r>
            <a:r>
              <a:rPr lang="en-US" sz="2000" dirty="0" smtClean="0"/>
              <a:t> </a:t>
            </a:r>
            <a:r>
              <a:rPr lang="en-US" sz="2000" dirty="0" err="1" smtClean="0"/>
              <a:t>liên</a:t>
            </a:r>
            <a:r>
              <a:rPr lang="en-US" sz="2000" dirty="0" smtClean="0"/>
              <a:t> 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tuyến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r>
              <a:rPr lang="en-US" sz="2000" dirty="0" smtClean="0"/>
              <a:t> </a:t>
            </a:r>
            <a:r>
              <a:rPr lang="en-US" sz="2000" dirty="0" err="1" smtClean="0"/>
              <a:t>dương</a:t>
            </a:r>
            <a:r>
              <a:rPr lang="en-US" sz="2000" dirty="0" smtClean="0"/>
              <a:t> </a:t>
            </a:r>
            <a:r>
              <a:rPr lang="en-US" sz="2000" dirty="0" err="1" smtClean="0"/>
              <a:t>mạnh</a:t>
            </a:r>
            <a:r>
              <a:rPr lang="en-US" sz="2000" dirty="0" smtClean="0"/>
              <a:t>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dirty="0" smtClean="0"/>
              <a:t>r </a:t>
            </a:r>
            <a:r>
              <a:rPr lang="en-US" sz="2000" dirty="0" err="1"/>
              <a:t>gần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smtClean="0"/>
              <a:t>-1</a:t>
            </a:r>
            <a:r>
              <a:rPr lang="en-US" sz="2000" dirty="0"/>
              <a:t>, </a:t>
            </a:r>
            <a:r>
              <a:rPr lang="en-US" sz="2000" dirty="0" err="1"/>
              <a:t>hai</a:t>
            </a:r>
            <a:r>
              <a:rPr lang="en-US" sz="2000" dirty="0"/>
              <a:t> </a:t>
            </a:r>
            <a:r>
              <a:rPr lang="en-US" sz="2000" dirty="0" err="1"/>
              <a:t>biến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mối</a:t>
            </a:r>
            <a:r>
              <a:rPr lang="en-US" sz="2000" dirty="0"/>
              <a:t> </a:t>
            </a:r>
            <a:r>
              <a:rPr lang="en-US" sz="2000" dirty="0" err="1"/>
              <a:t>liên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tuyến</a:t>
            </a:r>
            <a:r>
              <a:rPr lang="en-US" sz="2000" dirty="0"/>
              <a:t> </a:t>
            </a:r>
            <a:r>
              <a:rPr lang="en-US" sz="2000" dirty="0" err="1" smtClean="0"/>
              <a:t>tính</a:t>
            </a:r>
            <a:r>
              <a:rPr lang="en-US" sz="2000" dirty="0" smtClean="0"/>
              <a:t> </a:t>
            </a:r>
            <a:r>
              <a:rPr lang="en-US" sz="2000" dirty="0" err="1" smtClean="0"/>
              <a:t>âm</a:t>
            </a:r>
            <a:r>
              <a:rPr lang="en-US" sz="2000" dirty="0" smtClean="0"/>
              <a:t> </a:t>
            </a:r>
            <a:r>
              <a:rPr lang="en-US" sz="2000" dirty="0" err="1" smtClean="0"/>
              <a:t>mạnh</a:t>
            </a:r>
            <a:r>
              <a:rPr lang="en-US" sz="2000" dirty="0" smtClean="0"/>
              <a:t>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dirty="0" smtClean="0"/>
              <a:t>r </a:t>
            </a:r>
            <a:r>
              <a:rPr lang="en-US" sz="2000" dirty="0" err="1" smtClean="0"/>
              <a:t>gần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0, </a:t>
            </a:r>
            <a:r>
              <a:rPr lang="en-US" sz="2000" dirty="0" err="1" smtClean="0"/>
              <a:t>hai</a:t>
            </a:r>
            <a:r>
              <a:rPr lang="en-US" sz="2000" dirty="0" smtClean="0"/>
              <a:t> </a:t>
            </a:r>
            <a:r>
              <a:rPr lang="en-US" sz="2000" dirty="0" err="1" smtClean="0"/>
              <a:t>biến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liên</a:t>
            </a:r>
            <a:r>
              <a:rPr lang="en-US" sz="2000" dirty="0" smtClean="0"/>
              <a:t> 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tuyến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r>
              <a:rPr lang="en-US" sz="2000" dirty="0"/>
              <a:t>.</a:t>
            </a:r>
            <a:endParaRPr lang="en-US" sz="2000" dirty="0" smtClean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850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05200" y="6477000"/>
            <a:ext cx="2133600" cy="365125"/>
          </a:xfrm>
          <a:prstGeom prst="rect">
            <a:avLst/>
          </a:prstGeom>
        </p:spPr>
        <p:txBody>
          <a:bodyPr/>
          <a:lstStyle/>
          <a:p>
            <a:fld id="{EF92D9A3-AE8C-409F-844C-3EF81B1AB311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13648" y="0"/>
            <a:ext cx="9130352" cy="664335"/>
          </a:xfrm>
        </p:spPr>
        <p:txBody>
          <a:bodyPr>
            <a:noAutofit/>
          </a:bodyPr>
          <a:lstStyle/>
          <a:p>
            <a:r>
              <a:rPr lang="en-US" sz="3600" b="1" dirty="0">
                <a:cs typeface="Arial" pitchFamily="34" charset="0"/>
              </a:rPr>
              <a:t/>
            </a:r>
            <a:br>
              <a:rPr lang="en-US" sz="3600" b="1" dirty="0">
                <a:cs typeface="Arial" pitchFamily="34" charset="0"/>
              </a:rPr>
            </a:b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tán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xạ</a:t>
            </a:r>
            <a:endParaRPr lang="en-US" sz="3600" dirty="0"/>
          </a:p>
        </p:txBody>
      </p:sp>
      <p:sp>
        <p:nvSpPr>
          <p:cNvPr id="3" name="Horizontal Scroll 2"/>
          <p:cNvSpPr/>
          <p:nvPr/>
        </p:nvSpPr>
        <p:spPr>
          <a:xfrm>
            <a:off x="990600" y="1600200"/>
            <a:ext cx="7772399" cy="1828800"/>
          </a:xfrm>
          <a:prstGeom prst="horizontalScroll">
            <a:avLst>
              <a:gd name="adj" fmla="val 3182"/>
            </a:avLst>
          </a:prstGeom>
          <a:solidFill>
            <a:srgbClr val="FDE0BD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vi-VN" sz="2800" dirty="0">
                <a:solidFill>
                  <a:schemeClr val="tx1"/>
                </a:solidFill>
              </a:rPr>
              <a:t>Biểu đồ tán xạ là đồ thị hai chiều bao gồm các điểm mô tả mối quan hệ giữa hai biến định lượng.</a:t>
            </a: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3657600"/>
            <a:ext cx="366712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11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05200" y="6477000"/>
            <a:ext cx="2133600" cy="365125"/>
          </a:xfrm>
          <a:prstGeom prst="rect">
            <a:avLst/>
          </a:prstGeom>
        </p:spPr>
        <p:txBody>
          <a:bodyPr/>
          <a:lstStyle/>
          <a:p>
            <a:fld id="{EF92D9A3-AE8C-409F-844C-3EF81B1AB311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13648" y="0"/>
            <a:ext cx="9130352" cy="664335"/>
          </a:xfrm>
        </p:spPr>
        <p:txBody>
          <a:bodyPr>
            <a:noAutofit/>
          </a:bodyPr>
          <a:lstStyle/>
          <a:p>
            <a:r>
              <a:rPr lang="en-US" sz="3600" b="1" dirty="0">
                <a:cs typeface="Arial" pitchFamily="34" charset="0"/>
              </a:rPr>
              <a:t/>
            </a:r>
            <a:br>
              <a:rPr lang="en-US" sz="3600" b="1" dirty="0">
                <a:cs typeface="Arial" pitchFamily="34" charset="0"/>
              </a:rPr>
            </a:b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37849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vẽ</a:t>
            </a: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tán</a:t>
            </a: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xạ</a:t>
            </a:r>
            <a:endParaRPr lang="en-US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9621" y="1772290"/>
            <a:ext cx="4017579" cy="9559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onvex"/>
          </a:sp3d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itchFamily="2" charset="2"/>
              <a:buChar char="v"/>
              <a:defRPr/>
            </a:pPr>
            <a:endParaRPr lang="en-US" sz="8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v"/>
              <a:defRPr/>
            </a:pP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Xác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định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các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giá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trị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của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biến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thứ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nhất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4434" y="2981749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297873" y="3139328"/>
            <a:ext cx="4024148" cy="11278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onvex"/>
          </a:sp3d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itchFamily="2" charset="2"/>
              <a:buChar char="v"/>
              <a:defRPr/>
            </a:pPr>
            <a:endParaRPr lang="en-US" sz="8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v"/>
              <a:defRPr/>
            </a:pP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hai</a:t>
            </a:r>
            <a:endParaRPr lang="en-US" sz="28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297872" y="4819018"/>
            <a:ext cx="4121727" cy="18865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onvex"/>
          </a:sp3d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itchFamily="2" charset="2"/>
              <a:buChar char="v"/>
              <a:defRPr/>
            </a:pPr>
            <a:endParaRPr lang="en-US" sz="8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v"/>
              <a:defRPr/>
            </a:pP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defRPr/>
            </a:pPr>
            <a:endParaRPr lang="en-US" sz="280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vẽ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mặt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phẳng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42034" y="3057949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433152"/>
              </p:ext>
            </p:extLst>
          </p:nvPr>
        </p:nvGraphicFramePr>
        <p:xfrm>
          <a:off x="5029200" y="1717041"/>
          <a:ext cx="2895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371600"/>
              </a:tblGrid>
              <a:tr h="2833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Quảng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cáo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Doanh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thu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8335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4.2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125.7</a:t>
                      </a:r>
                      <a:endParaRPr lang="en-US" sz="1400" b="1" dirty="0"/>
                    </a:p>
                  </a:txBody>
                  <a:tcPr/>
                </a:tc>
              </a:tr>
              <a:tr h="28335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1.6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87.3</a:t>
                      </a:r>
                      <a:endParaRPr lang="en-US" sz="1400" b="1" dirty="0"/>
                    </a:p>
                  </a:txBody>
                  <a:tcPr/>
                </a:tc>
              </a:tr>
              <a:tr h="283351"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 smtClean="0"/>
                        <a:t>6.3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135.6</a:t>
                      </a:r>
                      <a:endParaRPr lang="en-US" sz="1400" b="1" dirty="0"/>
                    </a:p>
                  </a:txBody>
                  <a:tcPr/>
                </a:tc>
              </a:tr>
              <a:tr h="28335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2.7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99.0</a:t>
                      </a:r>
                      <a:endParaRPr lang="en-US" sz="1400" b="1" dirty="0"/>
                    </a:p>
                  </a:txBody>
                  <a:tcPr/>
                </a:tc>
              </a:tr>
              <a:tr h="28335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10.4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168.2</a:t>
                      </a:r>
                      <a:endParaRPr lang="en-US" sz="1400" b="1" dirty="0"/>
                    </a:p>
                  </a:txBody>
                  <a:tcPr/>
                </a:tc>
              </a:tr>
              <a:tr h="28335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7.1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136.9</a:t>
                      </a:r>
                      <a:endParaRPr lang="en-US" sz="1400" b="1" dirty="0"/>
                    </a:p>
                  </a:txBody>
                  <a:tcPr/>
                </a:tc>
              </a:tr>
              <a:tr h="28335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5.5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115.4</a:t>
                      </a:r>
                      <a:endParaRPr lang="en-US" sz="1400" b="1" dirty="0"/>
                    </a:p>
                  </a:txBody>
                  <a:tcPr/>
                </a:tc>
              </a:tr>
              <a:tr h="28335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8.3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158.2</a:t>
                      </a:r>
                      <a:endParaRPr lang="en-US" sz="1400" b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2283698"/>
            <a:ext cx="1371600" cy="444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3707771"/>
            <a:ext cx="1447800" cy="43562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5410200"/>
            <a:ext cx="2690880" cy="37805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4559229"/>
            <a:ext cx="3194818" cy="222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9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3" grpId="0"/>
      <p:bldP spid="23" grpId="0" animBg="1"/>
      <p:bldP spid="24" grpId="0" animBg="1"/>
      <p:bldP spid="1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2D552D-207A-4067-8307-AD5149B34670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137219" name="Line 108"/>
          <p:cNvSpPr>
            <a:spLocks noChangeShapeType="1"/>
          </p:cNvSpPr>
          <p:nvPr/>
        </p:nvSpPr>
        <p:spPr bwMode="auto">
          <a:xfrm>
            <a:off x="6394450" y="51816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3722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93038" cy="114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3600" dirty="0" err="1" smtClean="0"/>
              <a:t>Biểu</a:t>
            </a:r>
            <a:r>
              <a:rPr lang="en-US" sz="3600" dirty="0" smtClean="0"/>
              <a:t> </a:t>
            </a:r>
            <a:r>
              <a:rPr lang="en-US" sz="3600" dirty="0" err="1" smtClean="0"/>
              <a:t>đồ</a:t>
            </a:r>
            <a:r>
              <a:rPr lang="en-US" sz="3600" dirty="0" smtClean="0"/>
              <a:t> </a:t>
            </a:r>
            <a:r>
              <a:rPr lang="en-US" sz="3600" dirty="0" err="1" smtClean="0"/>
              <a:t>tán</a:t>
            </a:r>
            <a:r>
              <a:rPr lang="en-US" sz="3600" dirty="0" smtClean="0"/>
              <a:t> </a:t>
            </a:r>
            <a:r>
              <a:rPr lang="en-US" sz="3600" dirty="0" err="1" smtClean="0"/>
              <a:t>xạ</a:t>
            </a:r>
            <a:r>
              <a:rPr lang="en-US" sz="3600" dirty="0" smtClean="0"/>
              <a:t> </a:t>
            </a:r>
            <a:r>
              <a:rPr lang="en-US" sz="3600" dirty="0" err="1" smtClean="0"/>
              <a:t>và</a:t>
            </a:r>
            <a:r>
              <a:rPr lang="en-US" sz="3600" dirty="0" smtClean="0"/>
              <a:t> </a:t>
            </a:r>
            <a:r>
              <a:rPr lang="en-US" sz="3600" dirty="0" err="1" smtClean="0"/>
              <a:t>hệ</a:t>
            </a:r>
            <a:r>
              <a:rPr lang="en-US" sz="3600" dirty="0" smtClean="0"/>
              <a:t> </a:t>
            </a:r>
            <a:r>
              <a:rPr lang="en-US" sz="3600" dirty="0" err="1" smtClean="0"/>
              <a:t>số</a:t>
            </a:r>
            <a:r>
              <a:rPr lang="en-US" sz="3600" dirty="0" smtClean="0"/>
              <a:t> </a:t>
            </a:r>
            <a:r>
              <a:rPr lang="en-US" sz="3600" dirty="0" err="1" smtClean="0"/>
              <a:t>tương</a:t>
            </a:r>
            <a:r>
              <a:rPr lang="en-US" sz="3600" dirty="0" smtClean="0"/>
              <a:t> </a:t>
            </a:r>
            <a:r>
              <a:rPr lang="en-US" sz="3600" dirty="0" err="1" smtClean="0"/>
              <a:t>quan</a:t>
            </a:r>
            <a:endParaRPr lang="en-US" sz="3600" dirty="0" smtClean="0"/>
          </a:p>
        </p:txBody>
      </p:sp>
      <p:sp>
        <p:nvSpPr>
          <p:cNvPr id="137221" name="Line 4"/>
          <p:cNvSpPr>
            <a:spLocks noChangeShapeType="1"/>
          </p:cNvSpPr>
          <p:nvPr/>
        </p:nvSpPr>
        <p:spPr bwMode="auto">
          <a:xfrm>
            <a:off x="1936750" y="1985963"/>
            <a:ext cx="0" cy="1519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37222" name="Line 5"/>
          <p:cNvSpPr>
            <a:spLocks noChangeShapeType="1"/>
          </p:cNvSpPr>
          <p:nvPr/>
        </p:nvSpPr>
        <p:spPr bwMode="auto">
          <a:xfrm flipH="1" flipV="1">
            <a:off x="1936750" y="2133600"/>
            <a:ext cx="2574925" cy="873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37223" name="Oval 6"/>
          <p:cNvSpPr>
            <a:spLocks noChangeArrowheads="1"/>
          </p:cNvSpPr>
          <p:nvPr/>
        </p:nvSpPr>
        <p:spPr bwMode="auto">
          <a:xfrm rot="7282380" flipH="1">
            <a:off x="4054475" y="2819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endParaRPr lang="fr-FR"/>
          </a:p>
        </p:txBody>
      </p:sp>
      <p:sp>
        <p:nvSpPr>
          <p:cNvPr id="137224" name="Oval 7"/>
          <p:cNvSpPr>
            <a:spLocks noChangeArrowheads="1"/>
          </p:cNvSpPr>
          <p:nvPr/>
        </p:nvSpPr>
        <p:spPr bwMode="auto">
          <a:xfrm rot="7282380" flipH="1">
            <a:off x="3292475" y="2514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endParaRPr lang="fr-FR"/>
          </a:p>
        </p:txBody>
      </p:sp>
      <p:sp>
        <p:nvSpPr>
          <p:cNvPr id="137225" name="Oval 8"/>
          <p:cNvSpPr>
            <a:spLocks noChangeArrowheads="1"/>
          </p:cNvSpPr>
          <p:nvPr/>
        </p:nvSpPr>
        <p:spPr bwMode="auto">
          <a:xfrm rot="7282380" flipH="1">
            <a:off x="2987675" y="2438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endParaRPr lang="fr-FR"/>
          </a:p>
        </p:txBody>
      </p:sp>
      <p:sp>
        <p:nvSpPr>
          <p:cNvPr id="137226" name="Oval 9"/>
          <p:cNvSpPr>
            <a:spLocks noChangeArrowheads="1"/>
          </p:cNvSpPr>
          <p:nvPr/>
        </p:nvSpPr>
        <p:spPr bwMode="auto">
          <a:xfrm rot="7282380" flipH="1">
            <a:off x="1997075" y="2057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endParaRPr lang="fr-FR"/>
          </a:p>
        </p:txBody>
      </p:sp>
      <p:sp>
        <p:nvSpPr>
          <p:cNvPr id="137227" name="Oval 10"/>
          <p:cNvSpPr>
            <a:spLocks noChangeArrowheads="1"/>
          </p:cNvSpPr>
          <p:nvPr/>
        </p:nvSpPr>
        <p:spPr bwMode="auto">
          <a:xfrm rot="7282380" flipH="1">
            <a:off x="2378075" y="2209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endParaRPr lang="fr-FR"/>
          </a:p>
        </p:txBody>
      </p:sp>
      <p:sp>
        <p:nvSpPr>
          <p:cNvPr id="137228" name="Oval 11"/>
          <p:cNvSpPr>
            <a:spLocks noChangeArrowheads="1"/>
          </p:cNvSpPr>
          <p:nvPr/>
        </p:nvSpPr>
        <p:spPr bwMode="auto">
          <a:xfrm rot="7282380" flipH="1">
            <a:off x="2682875" y="2286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fr-FR">
              <a:solidFill>
                <a:schemeClr val="tx2"/>
              </a:solidFill>
            </a:endParaRPr>
          </a:p>
        </p:txBody>
      </p:sp>
      <p:sp>
        <p:nvSpPr>
          <p:cNvPr id="137229" name="Text Box 12"/>
          <p:cNvSpPr txBox="1">
            <a:spLocks noChangeArrowheads="1"/>
          </p:cNvSpPr>
          <p:nvPr/>
        </p:nvSpPr>
        <p:spPr bwMode="auto">
          <a:xfrm>
            <a:off x="1692275" y="1600200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chemeClr val="tx2"/>
                </a:solidFill>
              </a:rPr>
              <a:t>Y</a:t>
            </a:r>
          </a:p>
        </p:txBody>
      </p:sp>
      <p:sp>
        <p:nvSpPr>
          <p:cNvPr id="137230" name="Line 13"/>
          <p:cNvSpPr>
            <a:spLocks noChangeShapeType="1"/>
          </p:cNvSpPr>
          <p:nvPr/>
        </p:nvSpPr>
        <p:spPr bwMode="auto">
          <a:xfrm>
            <a:off x="1920875" y="3505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37231" name="Oval 14"/>
          <p:cNvSpPr>
            <a:spLocks noChangeArrowheads="1"/>
          </p:cNvSpPr>
          <p:nvPr/>
        </p:nvSpPr>
        <p:spPr bwMode="auto">
          <a:xfrm rot="7282380" flipH="1">
            <a:off x="3673475" y="2667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endParaRPr lang="fr-FR"/>
          </a:p>
        </p:txBody>
      </p:sp>
      <p:sp>
        <p:nvSpPr>
          <p:cNvPr id="137232" name="Text Box 15"/>
          <p:cNvSpPr txBox="1">
            <a:spLocks noChangeArrowheads="1"/>
          </p:cNvSpPr>
          <p:nvPr/>
        </p:nvSpPr>
        <p:spPr bwMode="auto">
          <a:xfrm>
            <a:off x="4183063" y="3276600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137233" name="Line 16"/>
          <p:cNvSpPr>
            <a:spLocks noChangeShapeType="1"/>
          </p:cNvSpPr>
          <p:nvPr/>
        </p:nvSpPr>
        <p:spPr bwMode="auto">
          <a:xfrm>
            <a:off x="4891088" y="1985963"/>
            <a:ext cx="0" cy="1519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37234" name="Line 17"/>
          <p:cNvSpPr>
            <a:spLocks noChangeShapeType="1"/>
          </p:cNvSpPr>
          <p:nvPr/>
        </p:nvSpPr>
        <p:spPr bwMode="auto">
          <a:xfrm flipH="1" flipV="1">
            <a:off x="4891088" y="2133600"/>
            <a:ext cx="2574925" cy="873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37235" name="Oval 18"/>
          <p:cNvSpPr>
            <a:spLocks noChangeArrowheads="1"/>
          </p:cNvSpPr>
          <p:nvPr/>
        </p:nvSpPr>
        <p:spPr bwMode="auto">
          <a:xfrm rot="-7282380">
            <a:off x="7008813" y="3124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/>
          <a:p>
            <a:endParaRPr lang="fr-FR"/>
          </a:p>
        </p:txBody>
      </p:sp>
      <p:sp>
        <p:nvSpPr>
          <p:cNvPr id="137236" name="Oval 19"/>
          <p:cNvSpPr>
            <a:spLocks noChangeArrowheads="1"/>
          </p:cNvSpPr>
          <p:nvPr/>
        </p:nvSpPr>
        <p:spPr bwMode="auto">
          <a:xfrm rot="-7282380">
            <a:off x="6932613" y="2743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/>
          <a:p>
            <a:endParaRPr lang="fr-FR"/>
          </a:p>
        </p:txBody>
      </p:sp>
      <p:sp>
        <p:nvSpPr>
          <p:cNvPr id="137237" name="Oval 20"/>
          <p:cNvSpPr>
            <a:spLocks noChangeArrowheads="1"/>
          </p:cNvSpPr>
          <p:nvPr/>
        </p:nvSpPr>
        <p:spPr bwMode="auto">
          <a:xfrm rot="-7282380">
            <a:off x="5103813" y="1752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/>
          <a:p>
            <a:endParaRPr lang="fr-FR"/>
          </a:p>
        </p:txBody>
      </p:sp>
      <p:sp>
        <p:nvSpPr>
          <p:cNvPr id="137238" name="Oval 21"/>
          <p:cNvSpPr>
            <a:spLocks noChangeArrowheads="1"/>
          </p:cNvSpPr>
          <p:nvPr/>
        </p:nvSpPr>
        <p:spPr bwMode="auto">
          <a:xfrm rot="-7282380">
            <a:off x="5256213" y="2133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/>
          <a:p>
            <a:endParaRPr lang="fr-FR"/>
          </a:p>
        </p:txBody>
      </p:sp>
      <p:sp>
        <p:nvSpPr>
          <p:cNvPr id="137239" name="Oval 22"/>
          <p:cNvSpPr>
            <a:spLocks noChangeArrowheads="1"/>
          </p:cNvSpPr>
          <p:nvPr/>
        </p:nvSpPr>
        <p:spPr bwMode="auto">
          <a:xfrm rot="-7282380">
            <a:off x="6627813" y="2971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/>
          <a:p>
            <a:endParaRPr lang="fr-FR"/>
          </a:p>
        </p:txBody>
      </p:sp>
      <p:sp>
        <p:nvSpPr>
          <p:cNvPr id="137240" name="Oval 23"/>
          <p:cNvSpPr>
            <a:spLocks noChangeArrowheads="1"/>
          </p:cNvSpPr>
          <p:nvPr/>
        </p:nvSpPr>
        <p:spPr bwMode="auto">
          <a:xfrm rot="-7282380">
            <a:off x="4951413" y="2438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/>
          <a:p>
            <a:endParaRPr lang="fr-FR"/>
          </a:p>
        </p:txBody>
      </p:sp>
      <p:sp>
        <p:nvSpPr>
          <p:cNvPr id="137241" name="Oval 24"/>
          <p:cNvSpPr>
            <a:spLocks noChangeArrowheads="1"/>
          </p:cNvSpPr>
          <p:nvPr/>
        </p:nvSpPr>
        <p:spPr bwMode="auto">
          <a:xfrm rot="-7282380">
            <a:off x="6246813" y="2743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/>
          <a:p>
            <a:endParaRPr lang="fr-FR"/>
          </a:p>
        </p:txBody>
      </p:sp>
      <p:sp>
        <p:nvSpPr>
          <p:cNvPr id="137242" name="Oval 25"/>
          <p:cNvSpPr>
            <a:spLocks noChangeArrowheads="1"/>
          </p:cNvSpPr>
          <p:nvPr/>
        </p:nvSpPr>
        <p:spPr bwMode="auto">
          <a:xfrm rot="-7282380">
            <a:off x="5713413" y="2133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/>
          <a:p>
            <a:endParaRPr lang="fr-FR"/>
          </a:p>
        </p:txBody>
      </p:sp>
      <p:sp>
        <p:nvSpPr>
          <p:cNvPr id="137243" name="Oval 26"/>
          <p:cNvSpPr>
            <a:spLocks noChangeArrowheads="1"/>
          </p:cNvSpPr>
          <p:nvPr/>
        </p:nvSpPr>
        <p:spPr bwMode="auto">
          <a:xfrm rot="-7282380">
            <a:off x="5942013" y="1981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/>
          <a:p>
            <a:endParaRPr lang="fr-FR"/>
          </a:p>
        </p:txBody>
      </p:sp>
      <p:sp>
        <p:nvSpPr>
          <p:cNvPr id="137244" name="Oval 27"/>
          <p:cNvSpPr>
            <a:spLocks noChangeArrowheads="1"/>
          </p:cNvSpPr>
          <p:nvPr/>
        </p:nvSpPr>
        <p:spPr bwMode="auto">
          <a:xfrm rot="-7282380">
            <a:off x="6780213" y="2514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/>
          <a:p>
            <a:endParaRPr lang="fr-FR"/>
          </a:p>
        </p:txBody>
      </p:sp>
      <p:sp>
        <p:nvSpPr>
          <p:cNvPr id="137245" name="Oval 28"/>
          <p:cNvSpPr>
            <a:spLocks noChangeArrowheads="1"/>
          </p:cNvSpPr>
          <p:nvPr/>
        </p:nvSpPr>
        <p:spPr bwMode="auto">
          <a:xfrm rot="-7282380">
            <a:off x="5332413" y="2438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/>
          <a:p>
            <a:endParaRPr lang="fr-FR"/>
          </a:p>
        </p:txBody>
      </p:sp>
      <p:sp>
        <p:nvSpPr>
          <p:cNvPr id="137246" name="Oval 29"/>
          <p:cNvSpPr>
            <a:spLocks noChangeArrowheads="1"/>
          </p:cNvSpPr>
          <p:nvPr/>
        </p:nvSpPr>
        <p:spPr bwMode="auto">
          <a:xfrm rot="-7282380">
            <a:off x="6551613" y="2286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/>
          <a:p>
            <a:pPr algn="ctr" eaLnBrk="0" hangingPunct="0"/>
            <a:endParaRPr lang="fr-FR">
              <a:solidFill>
                <a:schemeClr val="tx2"/>
              </a:solidFill>
            </a:endParaRPr>
          </a:p>
        </p:txBody>
      </p:sp>
      <p:sp>
        <p:nvSpPr>
          <p:cNvPr id="137247" name="Oval 30"/>
          <p:cNvSpPr>
            <a:spLocks noChangeArrowheads="1"/>
          </p:cNvSpPr>
          <p:nvPr/>
        </p:nvSpPr>
        <p:spPr bwMode="auto">
          <a:xfrm rot="-7282380">
            <a:off x="5637213" y="2438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/>
          <a:p>
            <a:endParaRPr lang="fr-FR"/>
          </a:p>
        </p:txBody>
      </p:sp>
      <p:sp>
        <p:nvSpPr>
          <p:cNvPr id="137248" name="Oval 31"/>
          <p:cNvSpPr>
            <a:spLocks noChangeArrowheads="1"/>
          </p:cNvSpPr>
          <p:nvPr/>
        </p:nvSpPr>
        <p:spPr bwMode="auto">
          <a:xfrm rot="-7282380">
            <a:off x="6018213" y="2514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/>
          <a:p>
            <a:endParaRPr lang="fr-FR"/>
          </a:p>
        </p:txBody>
      </p:sp>
      <p:sp>
        <p:nvSpPr>
          <p:cNvPr id="137249" name="Oval 32"/>
          <p:cNvSpPr>
            <a:spLocks noChangeArrowheads="1"/>
          </p:cNvSpPr>
          <p:nvPr/>
        </p:nvSpPr>
        <p:spPr bwMode="auto">
          <a:xfrm rot="-7282380">
            <a:off x="5789613" y="2743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/>
          <a:p>
            <a:endParaRPr lang="fr-FR"/>
          </a:p>
        </p:txBody>
      </p:sp>
      <p:sp>
        <p:nvSpPr>
          <p:cNvPr id="137250" name="Text Box 33"/>
          <p:cNvSpPr txBox="1">
            <a:spLocks noChangeArrowheads="1"/>
          </p:cNvSpPr>
          <p:nvPr/>
        </p:nvSpPr>
        <p:spPr bwMode="auto">
          <a:xfrm>
            <a:off x="4646613" y="1524000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chemeClr val="tx2"/>
                </a:solidFill>
              </a:rPr>
              <a:t>Y</a:t>
            </a:r>
          </a:p>
        </p:txBody>
      </p:sp>
      <p:sp>
        <p:nvSpPr>
          <p:cNvPr id="137251" name="Line 34"/>
          <p:cNvSpPr>
            <a:spLocks noChangeShapeType="1"/>
          </p:cNvSpPr>
          <p:nvPr/>
        </p:nvSpPr>
        <p:spPr bwMode="auto">
          <a:xfrm>
            <a:off x="4875213" y="3505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37252" name="Text Box 35"/>
          <p:cNvSpPr txBox="1">
            <a:spLocks noChangeArrowheads="1"/>
          </p:cNvSpPr>
          <p:nvPr/>
        </p:nvSpPr>
        <p:spPr bwMode="auto">
          <a:xfrm>
            <a:off x="7137400" y="3276600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137253" name="Line 52"/>
          <p:cNvSpPr>
            <a:spLocks noChangeShapeType="1"/>
          </p:cNvSpPr>
          <p:nvPr/>
        </p:nvSpPr>
        <p:spPr bwMode="auto">
          <a:xfrm>
            <a:off x="3462338" y="4576763"/>
            <a:ext cx="0" cy="1519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37254" name="Line 53"/>
          <p:cNvSpPr>
            <a:spLocks noChangeShapeType="1"/>
          </p:cNvSpPr>
          <p:nvPr/>
        </p:nvSpPr>
        <p:spPr bwMode="auto">
          <a:xfrm flipV="1">
            <a:off x="3462338" y="4724400"/>
            <a:ext cx="2574925" cy="873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37255" name="Oval 54"/>
          <p:cNvSpPr>
            <a:spLocks noChangeArrowheads="1"/>
          </p:cNvSpPr>
          <p:nvPr/>
        </p:nvSpPr>
        <p:spPr bwMode="auto">
          <a:xfrm rot="-7282380">
            <a:off x="3522663" y="5715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37256" name="Oval 55"/>
          <p:cNvSpPr>
            <a:spLocks noChangeArrowheads="1"/>
          </p:cNvSpPr>
          <p:nvPr/>
        </p:nvSpPr>
        <p:spPr bwMode="auto">
          <a:xfrm rot="-7282380">
            <a:off x="3751263" y="5410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37257" name="Oval 56"/>
          <p:cNvSpPr>
            <a:spLocks noChangeArrowheads="1"/>
          </p:cNvSpPr>
          <p:nvPr/>
        </p:nvSpPr>
        <p:spPr bwMode="auto">
          <a:xfrm rot="-7282380">
            <a:off x="5410200" y="4114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37258" name="Oval 57"/>
          <p:cNvSpPr>
            <a:spLocks noChangeArrowheads="1"/>
          </p:cNvSpPr>
          <p:nvPr/>
        </p:nvSpPr>
        <p:spPr bwMode="auto">
          <a:xfrm rot="-7282380">
            <a:off x="5580063" y="4724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37259" name="Oval 58"/>
          <p:cNvSpPr>
            <a:spLocks noChangeArrowheads="1"/>
          </p:cNvSpPr>
          <p:nvPr/>
        </p:nvSpPr>
        <p:spPr bwMode="auto">
          <a:xfrm rot="-7282380">
            <a:off x="4038600" y="5715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37260" name="Oval 59"/>
          <p:cNvSpPr>
            <a:spLocks noChangeArrowheads="1"/>
          </p:cNvSpPr>
          <p:nvPr/>
        </p:nvSpPr>
        <p:spPr bwMode="auto">
          <a:xfrm rot="-7282380">
            <a:off x="5791200" y="5181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37261" name="Oval 60"/>
          <p:cNvSpPr>
            <a:spLocks noChangeArrowheads="1"/>
          </p:cNvSpPr>
          <p:nvPr/>
        </p:nvSpPr>
        <p:spPr bwMode="auto">
          <a:xfrm rot="-7282380">
            <a:off x="4953000" y="5562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37262" name="Oval 61"/>
          <p:cNvSpPr>
            <a:spLocks noChangeArrowheads="1"/>
          </p:cNvSpPr>
          <p:nvPr/>
        </p:nvSpPr>
        <p:spPr bwMode="auto">
          <a:xfrm rot="-7282380">
            <a:off x="5029200" y="4419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37263" name="Oval 62"/>
          <p:cNvSpPr>
            <a:spLocks noChangeArrowheads="1"/>
          </p:cNvSpPr>
          <p:nvPr/>
        </p:nvSpPr>
        <p:spPr bwMode="auto">
          <a:xfrm rot="-7282380">
            <a:off x="4419600" y="4419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37264" name="Oval 63"/>
          <p:cNvSpPr>
            <a:spLocks noChangeArrowheads="1"/>
          </p:cNvSpPr>
          <p:nvPr/>
        </p:nvSpPr>
        <p:spPr bwMode="auto">
          <a:xfrm rot="-7282380">
            <a:off x="3581400" y="5029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37265" name="Oval 64"/>
          <p:cNvSpPr>
            <a:spLocks noChangeArrowheads="1"/>
          </p:cNvSpPr>
          <p:nvPr/>
        </p:nvSpPr>
        <p:spPr bwMode="auto">
          <a:xfrm rot="-7282380">
            <a:off x="3810000" y="4572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37266" name="Oval 65"/>
          <p:cNvSpPr>
            <a:spLocks noChangeArrowheads="1"/>
          </p:cNvSpPr>
          <p:nvPr/>
        </p:nvSpPr>
        <p:spPr bwMode="auto">
          <a:xfrm rot="-7282380">
            <a:off x="4191000" y="4953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lang="fr-FR">
              <a:solidFill>
                <a:schemeClr val="tx2"/>
              </a:solidFill>
            </a:endParaRPr>
          </a:p>
        </p:txBody>
      </p:sp>
      <p:sp>
        <p:nvSpPr>
          <p:cNvPr id="137267" name="Oval 66"/>
          <p:cNvSpPr>
            <a:spLocks noChangeArrowheads="1"/>
          </p:cNvSpPr>
          <p:nvPr/>
        </p:nvSpPr>
        <p:spPr bwMode="auto">
          <a:xfrm rot="-7282380">
            <a:off x="53340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37268" name="Oval 67"/>
          <p:cNvSpPr>
            <a:spLocks noChangeArrowheads="1"/>
          </p:cNvSpPr>
          <p:nvPr/>
        </p:nvSpPr>
        <p:spPr bwMode="auto">
          <a:xfrm rot="-7282380">
            <a:off x="4589463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37269" name="Oval 68"/>
          <p:cNvSpPr>
            <a:spLocks noChangeArrowheads="1"/>
          </p:cNvSpPr>
          <p:nvPr/>
        </p:nvSpPr>
        <p:spPr bwMode="auto">
          <a:xfrm rot="-7282380">
            <a:off x="4572000" y="5791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37270" name="Text Box 69"/>
          <p:cNvSpPr txBox="1">
            <a:spLocks noChangeArrowheads="1"/>
          </p:cNvSpPr>
          <p:nvPr/>
        </p:nvSpPr>
        <p:spPr bwMode="auto">
          <a:xfrm>
            <a:off x="3194050" y="4343400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chemeClr val="tx2"/>
                </a:solidFill>
              </a:rPr>
              <a:t>Y</a:t>
            </a:r>
          </a:p>
        </p:txBody>
      </p:sp>
      <p:sp>
        <p:nvSpPr>
          <p:cNvPr id="137271" name="Line 70"/>
          <p:cNvSpPr>
            <a:spLocks noChangeShapeType="1"/>
          </p:cNvSpPr>
          <p:nvPr/>
        </p:nvSpPr>
        <p:spPr bwMode="auto">
          <a:xfrm>
            <a:off x="3446463" y="60960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37272" name="Oval 71"/>
          <p:cNvSpPr>
            <a:spLocks noChangeArrowheads="1"/>
          </p:cNvSpPr>
          <p:nvPr/>
        </p:nvSpPr>
        <p:spPr bwMode="auto">
          <a:xfrm rot="-7282380">
            <a:off x="5334000" y="5486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37273" name="Text Box 72"/>
          <p:cNvSpPr txBox="1">
            <a:spLocks noChangeArrowheads="1"/>
          </p:cNvSpPr>
          <p:nvPr/>
        </p:nvSpPr>
        <p:spPr bwMode="auto">
          <a:xfrm>
            <a:off x="5708650" y="5867400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137274" name="Line 73"/>
          <p:cNvSpPr>
            <a:spLocks noChangeShapeType="1"/>
          </p:cNvSpPr>
          <p:nvPr/>
        </p:nvSpPr>
        <p:spPr bwMode="auto">
          <a:xfrm>
            <a:off x="396875" y="4576763"/>
            <a:ext cx="0" cy="1519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37275" name="Line 74"/>
          <p:cNvSpPr>
            <a:spLocks noChangeShapeType="1"/>
          </p:cNvSpPr>
          <p:nvPr/>
        </p:nvSpPr>
        <p:spPr bwMode="auto">
          <a:xfrm flipV="1">
            <a:off x="396875" y="4724400"/>
            <a:ext cx="2574925" cy="873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37276" name="Oval 75"/>
          <p:cNvSpPr>
            <a:spLocks noChangeArrowheads="1"/>
          </p:cNvSpPr>
          <p:nvPr/>
        </p:nvSpPr>
        <p:spPr bwMode="auto">
          <a:xfrm rot="-7282380">
            <a:off x="457200" y="5410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37277" name="Oval 76"/>
          <p:cNvSpPr>
            <a:spLocks noChangeArrowheads="1"/>
          </p:cNvSpPr>
          <p:nvPr/>
        </p:nvSpPr>
        <p:spPr bwMode="auto">
          <a:xfrm rot="-7282380">
            <a:off x="762000" y="5334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37278" name="Oval 77"/>
          <p:cNvSpPr>
            <a:spLocks noChangeArrowheads="1"/>
          </p:cNvSpPr>
          <p:nvPr/>
        </p:nvSpPr>
        <p:spPr bwMode="auto">
          <a:xfrm rot="-7282380">
            <a:off x="2819400" y="4648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37279" name="Oval 78"/>
          <p:cNvSpPr>
            <a:spLocks noChangeArrowheads="1"/>
          </p:cNvSpPr>
          <p:nvPr/>
        </p:nvSpPr>
        <p:spPr bwMode="auto">
          <a:xfrm rot="-7282380">
            <a:off x="2438400" y="4724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37280" name="Oval 79"/>
          <p:cNvSpPr>
            <a:spLocks noChangeArrowheads="1"/>
          </p:cNvSpPr>
          <p:nvPr/>
        </p:nvSpPr>
        <p:spPr bwMode="auto">
          <a:xfrm rot="-7282380">
            <a:off x="1066800" y="5181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lang="fr-FR">
              <a:solidFill>
                <a:schemeClr val="tx2"/>
              </a:solidFill>
            </a:endParaRPr>
          </a:p>
        </p:txBody>
      </p:sp>
      <p:sp>
        <p:nvSpPr>
          <p:cNvPr id="137281" name="Oval 80"/>
          <p:cNvSpPr>
            <a:spLocks noChangeArrowheads="1"/>
          </p:cNvSpPr>
          <p:nvPr/>
        </p:nvSpPr>
        <p:spPr bwMode="auto">
          <a:xfrm rot="-7282380">
            <a:off x="1752600" y="4953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37282" name="Oval 81"/>
          <p:cNvSpPr>
            <a:spLocks noChangeArrowheads="1"/>
          </p:cNvSpPr>
          <p:nvPr/>
        </p:nvSpPr>
        <p:spPr bwMode="auto">
          <a:xfrm rot="-7282380">
            <a:off x="14478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37283" name="Text Box 82"/>
          <p:cNvSpPr txBox="1">
            <a:spLocks noChangeArrowheads="1"/>
          </p:cNvSpPr>
          <p:nvPr/>
        </p:nvSpPr>
        <p:spPr bwMode="auto">
          <a:xfrm>
            <a:off x="52388" y="4343400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chemeClr val="tx2"/>
                </a:solidFill>
              </a:rPr>
              <a:t>Y</a:t>
            </a:r>
          </a:p>
        </p:txBody>
      </p:sp>
      <p:sp>
        <p:nvSpPr>
          <p:cNvPr id="137284" name="Line 83"/>
          <p:cNvSpPr>
            <a:spLocks noChangeShapeType="1"/>
          </p:cNvSpPr>
          <p:nvPr/>
        </p:nvSpPr>
        <p:spPr bwMode="auto">
          <a:xfrm>
            <a:off x="381000" y="60960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37285" name="Oval 84"/>
          <p:cNvSpPr>
            <a:spLocks noChangeArrowheads="1"/>
          </p:cNvSpPr>
          <p:nvPr/>
        </p:nvSpPr>
        <p:spPr bwMode="auto">
          <a:xfrm rot="-7282380">
            <a:off x="2133600" y="4876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37286" name="Text Box 85"/>
          <p:cNvSpPr txBox="1">
            <a:spLocks noChangeArrowheads="1"/>
          </p:cNvSpPr>
          <p:nvPr/>
        </p:nvSpPr>
        <p:spPr bwMode="auto">
          <a:xfrm>
            <a:off x="2643188" y="5867400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137287" name="Text Box 87"/>
          <p:cNvSpPr txBox="1">
            <a:spLocks noChangeArrowheads="1"/>
          </p:cNvSpPr>
          <p:nvPr/>
        </p:nvSpPr>
        <p:spPr bwMode="auto">
          <a:xfrm>
            <a:off x="2590800" y="3581400"/>
            <a:ext cx="915988" cy="469900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</a:rPr>
              <a:t>r = -1</a:t>
            </a:r>
          </a:p>
        </p:txBody>
      </p:sp>
      <p:sp>
        <p:nvSpPr>
          <p:cNvPr id="137288" name="Text Box 88"/>
          <p:cNvSpPr txBox="1">
            <a:spLocks noChangeArrowheads="1"/>
          </p:cNvSpPr>
          <p:nvPr/>
        </p:nvSpPr>
        <p:spPr bwMode="auto">
          <a:xfrm>
            <a:off x="5551488" y="3590925"/>
            <a:ext cx="1000125" cy="469900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</a:rPr>
              <a:t>r = -.6</a:t>
            </a:r>
          </a:p>
        </p:txBody>
      </p:sp>
      <p:sp>
        <p:nvSpPr>
          <p:cNvPr id="137289" name="Text Box 90"/>
          <p:cNvSpPr txBox="1">
            <a:spLocks noChangeArrowheads="1"/>
          </p:cNvSpPr>
          <p:nvPr/>
        </p:nvSpPr>
        <p:spPr bwMode="auto">
          <a:xfrm>
            <a:off x="4122738" y="6161088"/>
            <a:ext cx="1076325" cy="469900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</a:rPr>
              <a:t>r = +.3</a:t>
            </a:r>
          </a:p>
        </p:txBody>
      </p:sp>
      <p:sp>
        <p:nvSpPr>
          <p:cNvPr id="137290" name="Text Box 91"/>
          <p:cNvSpPr txBox="1">
            <a:spLocks noChangeArrowheads="1"/>
          </p:cNvSpPr>
          <p:nvPr/>
        </p:nvSpPr>
        <p:spPr bwMode="auto">
          <a:xfrm>
            <a:off x="1057275" y="6146800"/>
            <a:ext cx="992188" cy="469900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</a:rPr>
              <a:t>r = +1</a:t>
            </a:r>
          </a:p>
        </p:txBody>
      </p:sp>
      <p:sp>
        <p:nvSpPr>
          <p:cNvPr id="137291" name="Line 92"/>
          <p:cNvSpPr>
            <a:spLocks noChangeShapeType="1"/>
          </p:cNvSpPr>
          <p:nvPr/>
        </p:nvSpPr>
        <p:spPr bwMode="auto">
          <a:xfrm>
            <a:off x="6357938" y="4576763"/>
            <a:ext cx="0" cy="1519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37292" name="Oval 95"/>
          <p:cNvSpPr>
            <a:spLocks noChangeArrowheads="1"/>
          </p:cNvSpPr>
          <p:nvPr/>
        </p:nvSpPr>
        <p:spPr bwMode="auto">
          <a:xfrm rot="-7282380">
            <a:off x="85344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37293" name="Oval 96"/>
          <p:cNvSpPr>
            <a:spLocks noChangeArrowheads="1"/>
          </p:cNvSpPr>
          <p:nvPr/>
        </p:nvSpPr>
        <p:spPr bwMode="auto">
          <a:xfrm rot="-7282380">
            <a:off x="80010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37294" name="Oval 99"/>
          <p:cNvSpPr>
            <a:spLocks noChangeArrowheads="1"/>
          </p:cNvSpPr>
          <p:nvPr/>
        </p:nvSpPr>
        <p:spPr bwMode="auto">
          <a:xfrm rot="-7282380">
            <a:off x="65532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37295" name="Oval 100"/>
          <p:cNvSpPr>
            <a:spLocks noChangeArrowheads="1"/>
          </p:cNvSpPr>
          <p:nvPr/>
        </p:nvSpPr>
        <p:spPr bwMode="auto">
          <a:xfrm rot="-7282380">
            <a:off x="68580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37296" name="Oval 101"/>
          <p:cNvSpPr>
            <a:spLocks noChangeArrowheads="1"/>
          </p:cNvSpPr>
          <p:nvPr/>
        </p:nvSpPr>
        <p:spPr bwMode="auto">
          <a:xfrm rot="-7282380">
            <a:off x="71628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lang="fr-FR">
              <a:solidFill>
                <a:schemeClr val="tx2"/>
              </a:solidFill>
            </a:endParaRPr>
          </a:p>
        </p:txBody>
      </p:sp>
      <p:sp>
        <p:nvSpPr>
          <p:cNvPr id="137297" name="Oval 102"/>
          <p:cNvSpPr>
            <a:spLocks noChangeArrowheads="1"/>
          </p:cNvSpPr>
          <p:nvPr/>
        </p:nvSpPr>
        <p:spPr bwMode="auto">
          <a:xfrm rot="-7282380">
            <a:off x="7485063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37298" name="Text Box 104"/>
          <p:cNvSpPr txBox="1">
            <a:spLocks noChangeArrowheads="1"/>
          </p:cNvSpPr>
          <p:nvPr/>
        </p:nvSpPr>
        <p:spPr bwMode="auto">
          <a:xfrm>
            <a:off x="6113463" y="4114800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chemeClr val="tx2"/>
                </a:solidFill>
              </a:rPr>
              <a:t>Y</a:t>
            </a:r>
          </a:p>
        </p:txBody>
      </p:sp>
      <p:sp>
        <p:nvSpPr>
          <p:cNvPr id="137299" name="Line 105"/>
          <p:cNvSpPr>
            <a:spLocks noChangeShapeType="1"/>
          </p:cNvSpPr>
          <p:nvPr/>
        </p:nvSpPr>
        <p:spPr bwMode="auto">
          <a:xfrm>
            <a:off x="6342063" y="60960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37300" name="Text Box 107"/>
          <p:cNvSpPr txBox="1">
            <a:spLocks noChangeArrowheads="1"/>
          </p:cNvSpPr>
          <p:nvPr/>
        </p:nvSpPr>
        <p:spPr bwMode="auto">
          <a:xfrm>
            <a:off x="8604250" y="5867400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137301" name="Text Box 109"/>
          <p:cNvSpPr txBox="1">
            <a:spLocks noChangeArrowheads="1"/>
          </p:cNvSpPr>
          <p:nvPr/>
        </p:nvSpPr>
        <p:spPr bwMode="auto">
          <a:xfrm>
            <a:off x="7146925" y="6159500"/>
            <a:ext cx="814388" cy="469900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</a:rPr>
              <a:t>r = 0</a:t>
            </a:r>
          </a:p>
        </p:txBody>
      </p:sp>
      <p:sp>
        <p:nvSpPr>
          <p:cNvPr id="137302" name="Oval 110"/>
          <p:cNvSpPr>
            <a:spLocks noChangeArrowheads="1"/>
          </p:cNvSpPr>
          <p:nvPr/>
        </p:nvSpPr>
        <p:spPr bwMode="auto">
          <a:xfrm rot="-7282380">
            <a:off x="4953000" y="4876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37303" name="Oval 111"/>
          <p:cNvSpPr>
            <a:spLocks noChangeArrowheads="1"/>
          </p:cNvSpPr>
          <p:nvPr/>
        </p:nvSpPr>
        <p:spPr bwMode="auto">
          <a:xfrm rot="-7282380">
            <a:off x="4343400" y="5486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37304" name="Oval 112"/>
          <p:cNvSpPr>
            <a:spLocks noChangeArrowheads="1"/>
          </p:cNvSpPr>
          <p:nvPr/>
        </p:nvSpPr>
        <p:spPr bwMode="auto">
          <a:xfrm rot="-7282380">
            <a:off x="4724400" y="4495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721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05200" y="6477000"/>
            <a:ext cx="2133600" cy="365125"/>
          </a:xfrm>
          <a:prstGeom prst="rect">
            <a:avLst/>
          </a:prstGeom>
        </p:spPr>
        <p:txBody>
          <a:bodyPr/>
          <a:lstStyle/>
          <a:p>
            <a:fld id="{EF92D9A3-AE8C-409F-844C-3EF81B1AB311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13648" y="0"/>
            <a:ext cx="9130352" cy="664335"/>
          </a:xfrm>
        </p:spPr>
        <p:txBody>
          <a:bodyPr>
            <a:noAutofit/>
          </a:bodyPr>
          <a:lstStyle/>
          <a:p>
            <a:r>
              <a:rPr lang="en-US" sz="3600" b="1" dirty="0">
                <a:cs typeface="Arial" pitchFamily="34" charset="0"/>
              </a:rPr>
              <a:t/>
            </a:r>
            <a:br>
              <a:rPr lang="en-US" sz="3600" b="1" dirty="0">
                <a:cs typeface="Arial" pitchFamily="34" charset="0"/>
              </a:rPr>
            </a:b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37849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endParaRPr lang="en-US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4434" y="2981749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42034" y="3057949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519183"/>
              </p:ext>
            </p:extLst>
          </p:nvPr>
        </p:nvGraphicFramePr>
        <p:xfrm>
          <a:off x="762000" y="1739680"/>
          <a:ext cx="3442779" cy="3443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6259"/>
                <a:gridCol w="1756520"/>
              </a:tblGrid>
              <a:tr h="52938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Quảng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</a:rPr>
                        <a:t>cáo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(    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Doanh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thu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(    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8359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4.2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125.7</a:t>
                      </a:r>
                      <a:endParaRPr lang="en-US" sz="1400" b="1" dirty="0"/>
                    </a:p>
                  </a:txBody>
                  <a:tcPr/>
                </a:tc>
              </a:tr>
              <a:tr h="28359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1.6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87.3</a:t>
                      </a:r>
                      <a:endParaRPr lang="en-US" sz="1400" b="1" dirty="0"/>
                    </a:p>
                  </a:txBody>
                  <a:tcPr/>
                </a:tc>
              </a:tr>
              <a:tr h="283599"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 smtClean="0"/>
                        <a:t>6.3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135.6</a:t>
                      </a:r>
                      <a:endParaRPr lang="en-US" sz="1400" b="1" dirty="0"/>
                    </a:p>
                  </a:txBody>
                  <a:tcPr/>
                </a:tc>
              </a:tr>
              <a:tr h="28359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2.7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99.0</a:t>
                      </a:r>
                      <a:endParaRPr lang="en-US" sz="1400" b="1" dirty="0"/>
                    </a:p>
                  </a:txBody>
                  <a:tcPr/>
                </a:tc>
              </a:tr>
              <a:tr h="28359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10.4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168.2</a:t>
                      </a:r>
                      <a:endParaRPr lang="en-US" sz="1400" b="1" dirty="0"/>
                    </a:p>
                  </a:txBody>
                  <a:tcPr/>
                </a:tc>
              </a:tr>
              <a:tr h="28359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7.1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136.9</a:t>
                      </a:r>
                      <a:endParaRPr lang="en-US" sz="1400" b="1" dirty="0"/>
                    </a:p>
                  </a:txBody>
                  <a:tcPr/>
                </a:tc>
              </a:tr>
              <a:tr h="28359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5.5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115.4</a:t>
                      </a:r>
                      <a:endParaRPr lang="en-US" sz="1400" b="1" dirty="0"/>
                    </a:p>
                  </a:txBody>
                  <a:tcPr/>
                </a:tc>
              </a:tr>
              <a:tr h="28359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8.3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158.2</a:t>
                      </a:r>
                      <a:endParaRPr lang="en-US" sz="1400" b="1" dirty="0"/>
                    </a:p>
                  </a:txBody>
                  <a:tcPr/>
                </a:tc>
              </a:tr>
              <a:tr h="475234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5093374"/>
              </p:ext>
            </p:extLst>
          </p:nvPr>
        </p:nvGraphicFramePr>
        <p:xfrm>
          <a:off x="1981200" y="1752600"/>
          <a:ext cx="304800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3" name="Equation" r:id="rId4" imgW="190440" imgH="228600" progId="Equation.DSMT4">
                  <p:embed/>
                </p:oleObj>
              </mc:Choice>
              <mc:Fallback>
                <p:oleObj name="Equation" r:id="rId4" imgW="190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1200" y="1752600"/>
                        <a:ext cx="304800" cy="365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469688"/>
              </p:ext>
            </p:extLst>
          </p:nvPr>
        </p:nvGraphicFramePr>
        <p:xfrm>
          <a:off x="3733800" y="1752600"/>
          <a:ext cx="223837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4" name="Equation" r:id="rId6" imgW="139680" imgH="228600" progId="Equation.DSMT4">
                  <p:embed/>
                </p:oleObj>
              </mc:Choice>
              <mc:Fallback>
                <p:oleObj name="Equation" r:id="rId6" imgW="139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33800" y="1752600"/>
                        <a:ext cx="223837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7841102"/>
              </p:ext>
            </p:extLst>
          </p:nvPr>
        </p:nvGraphicFramePr>
        <p:xfrm>
          <a:off x="5394433" y="1750162"/>
          <a:ext cx="2263035" cy="84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5" name="Equation" r:id="rId8" imgW="1155600" imgH="431640" progId="Equation.DSMT4">
                  <p:embed/>
                </p:oleObj>
              </mc:Choice>
              <mc:Fallback>
                <p:oleObj name="Equation" r:id="rId8" imgW="11556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4433" y="1750162"/>
                        <a:ext cx="2263035" cy="844637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7472138"/>
              </p:ext>
            </p:extLst>
          </p:nvPr>
        </p:nvGraphicFramePr>
        <p:xfrm>
          <a:off x="5375620" y="2817239"/>
          <a:ext cx="2270292" cy="94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6" name="Equation" r:id="rId10" imgW="1015920" imgH="431640" progId="Equation.DSMT4">
                  <p:embed/>
                </p:oleObj>
              </mc:Choice>
              <mc:Fallback>
                <p:oleObj name="Equation" r:id="rId10" imgW="10159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620" y="2817239"/>
                        <a:ext cx="2270292" cy="941787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104441"/>
              </p:ext>
            </p:extLst>
          </p:nvPr>
        </p:nvGraphicFramePr>
        <p:xfrm>
          <a:off x="5375620" y="4006266"/>
          <a:ext cx="2281848" cy="870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7" name="Equation" r:id="rId12" imgW="1130040" imgH="431640" progId="Equation.DSMT4">
                  <p:embed/>
                </p:oleObj>
              </mc:Choice>
              <mc:Fallback>
                <p:oleObj name="Equation" r:id="rId12" imgW="11300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620" y="4006266"/>
                        <a:ext cx="2281848" cy="870605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715714"/>
              </p:ext>
            </p:extLst>
          </p:nvPr>
        </p:nvGraphicFramePr>
        <p:xfrm>
          <a:off x="1173629" y="4821677"/>
          <a:ext cx="959971" cy="347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8" name="Equation" r:id="rId14" imgW="596880" imgH="215640" progId="Equation.DSMT4">
                  <p:embed/>
                </p:oleObj>
              </mc:Choice>
              <mc:Fallback>
                <p:oleObj name="Equation" r:id="rId14" imgW="5968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173629" y="4821677"/>
                        <a:ext cx="959971" cy="3472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8986546"/>
              </p:ext>
            </p:extLst>
          </p:nvPr>
        </p:nvGraphicFramePr>
        <p:xfrm>
          <a:off x="2767013" y="4800600"/>
          <a:ext cx="1123950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9" name="Equation" r:id="rId16" imgW="698400" imgH="215640" progId="Equation.DSMT4">
                  <p:embed/>
                </p:oleObj>
              </mc:Choice>
              <mc:Fallback>
                <p:oleObj name="Equation" r:id="rId16" imgW="6984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767013" y="4800600"/>
                        <a:ext cx="1123950" cy="347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3335114"/>
              </p:ext>
            </p:extLst>
          </p:nvPr>
        </p:nvGraphicFramePr>
        <p:xfrm>
          <a:off x="4094163" y="5316538"/>
          <a:ext cx="4240212" cy="145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80" name="Equation" r:id="rId18" imgW="2552400" imgH="876240" progId="Equation.DSMT4">
                  <p:embed/>
                </p:oleObj>
              </mc:Choice>
              <mc:Fallback>
                <p:oleObj name="Equation" r:id="rId18" imgW="2552400" imgH="876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4163" y="5316538"/>
                        <a:ext cx="4240212" cy="1452562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730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00" y="1752600"/>
            <a:ext cx="685800" cy="685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B3198D-C55E-46E6-8960-576AED387128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90600" y="1752600"/>
            <a:ext cx="7543800" cy="1295400"/>
          </a:xfrm>
        </p:spPr>
        <p:txBody>
          <a:bodyPr/>
          <a:lstStyle/>
          <a:p>
            <a:pPr algn="just"/>
            <a:r>
              <a:rPr lang="en-US" sz="2800" dirty="0" err="1" smtClean="0"/>
              <a:t>Nêu</a:t>
            </a:r>
            <a:r>
              <a:rPr lang="en-US" sz="2800" dirty="0" smtClean="0"/>
              <a:t> </a:t>
            </a:r>
            <a:r>
              <a:rPr lang="en-US" sz="2800" dirty="0" err="1" smtClean="0"/>
              <a:t>nhận</a:t>
            </a:r>
            <a:r>
              <a:rPr lang="en-US" sz="2800" dirty="0" smtClean="0"/>
              <a:t> </a:t>
            </a:r>
            <a:r>
              <a:rPr lang="en-US" sz="2800" dirty="0" err="1" smtClean="0"/>
              <a:t>xét</a:t>
            </a:r>
            <a:r>
              <a:rPr lang="en-US" sz="2800" dirty="0" smtClean="0"/>
              <a:t> </a:t>
            </a:r>
            <a:r>
              <a:rPr lang="en-US" sz="2800" dirty="0" err="1" smtClean="0"/>
              <a:t>về</a:t>
            </a:r>
            <a:r>
              <a:rPr lang="en-US" sz="2800" dirty="0" smtClean="0"/>
              <a:t> </a:t>
            </a:r>
            <a:r>
              <a:rPr lang="en-US" sz="2800" dirty="0" err="1" smtClean="0"/>
              <a:t>mối</a:t>
            </a:r>
            <a:r>
              <a:rPr lang="en-US" sz="2800" dirty="0" smtClean="0"/>
              <a:t> </a:t>
            </a:r>
            <a:r>
              <a:rPr lang="en-US" sz="2800" dirty="0" err="1" smtClean="0"/>
              <a:t>quan</a:t>
            </a:r>
            <a:r>
              <a:rPr lang="en-US" sz="2800" dirty="0" smtClean="0"/>
              <a:t> </a:t>
            </a:r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dirty="0" err="1" smtClean="0"/>
              <a:t>tuyến</a:t>
            </a:r>
            <a:r>
              <a:rPr lang="en-US" sz="2800" dirty="0" smtClean="0"/>
              <a:t> </a:t>
            </a:r>
            <a:r>
              <a:rPr lang="en-US" sz="2800" dirty="0" err="1" smtClean="0"/>
              <a:t>tính</a:t>
            </a:r>
            <a:r>
              <a:rPr lang="en-US" sz="2800" dirty="0" smtClean="0"/>
              <a:t> </a:t>
            </a:r>
            <a:r>
              <a:rPr lang="en-US" sz="2800" dirty="0" err="1" smtClean="0"/>
              <a:t>giữa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tiền</a:t>
            </a:r>
            <a:r>
              <a:rPr lang="en-US" sz="2800" dirty="0" smtClean="0"/>
              <a:t> </a:t>
            </a:r>
            <a:r>
              <a:rPr lang="en-US" sz="2800" dirty="0" err="1" smtClean="0"/>
              <a:t>quảng</a:t>
            </a:r>
            <a:r>
              <a:rPr lang="en-US" sz="2800" dirty="0" smtClean="0"/>
              <a:t> </a:t>
            </a:r>
            <a:r>
              <a:rPr lang="en-US" sz="2800" dirty="0" err="1" smtClean="0"/>
              <a:t>cáo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doanh</a:t>
            </a:r>
            <a:r>
              <a:rPr lang="en-US" sz="2800" dirty="0" smtClean="0"/>
              <a:t> </a:t>
            </a:r>
            <a:r>
              <a:rPr lang="en-US" sz="2800" dirty="0" err="1" smtClean="0"/>
              <a:t>thu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3235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05200" y="6477000"/>
            <a:ext cx="2133600" cy="365125"/>
          </a:xfrm>
          <a:prstGeom prst="rect">
            <a:avLst/>
          </a:prstGeom>
        </p:spPr>
        <p:txBody>
          <a:bodyPr/>
          <a:lstStyle/>
          <a:p>
            <a:fld id="{EF92D9A3-AE8C-409F-844C-3EF81B1AB31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13648" y="0"/>
            <a:ext cx="9130352" cy="664335"/>
          </a:xfrm>
        </p:spPr>
        <p:txBody>
          <a:bodyPr>
            <a:noAutofit/>
          </a:bodyPr>
          <a:lstStyle/>
          <a:p>
            <a:r>
              <a:rPr lang="en-US" sz="3600" b="1" dirty="0">
                <a:cs typeface="Arial" pitchFamily="34" charset="0"/>
              </a:rPr>
              <a:t/>
            </a:r>
            <a:br>
              <a:rPr lang="en-US" sz="3600" b="1" dirty="0">
                <a:cs typeface="Arial" pitchFamily="34" charset="0"/>
              </a:rPr>
            </a:b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phối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tần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số</a:t>
            </a:r>
            <a:endParaRPr lang="en-US" sz="3600" dirty="0"/>
          </a:p>
        </p:txBody>
      </p:sp>
      <p:sp>
        <p:nvSpPr>
          <p:cNvPr id="3" name="Horizontal Scroll 2"/>
          <p:cNvSpPr/>
          <p:nvPr/>
        </p:nvSpPr>
        <p:spPr>
          <a:xfrm>
            <a:off x="838200" y="1371601"/>
            <a:ext cx="7772399" cy="2667000"/>
          </a:xfrm>
          <a:prstGeom prst="horizontalScroll">
            <a:avLst/>
          </a:prstGeom>
          <a:solidFill>
            <a:srgbClr val="FDE0BD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vi-VN" sz="2800" dirty="0" smtClean="0">
                <a:solidFill>
                  <a:schemeClr val="tx1"/>
                </a:solidFill>
              </a:rPr>
              <a:t>Biểu </a:t>
            </a:r>
            <a:r>
              <a:rPr lang="vi-VN" sz="2800" dirty="0">
                <a:solidFill>
                  <a:schemeClr val="tx1"/>
                </a:solidFill>
              </a:rPr>
              <a:t>đồ phân phối tần số gồm các cột đứng dùng để miêu tả phân phối tần số của tập dữ liệu định lượng.</a:t>
            </a:r>
            <a:r>
              <a:rPr lang="vi-VN" sz="2800" dirty="0" smtClean="0">
                <a:solidFill>
                  <a:schemeClr val="tx1"/>
                </a:solidFill>
              </a:rPr>
              <a:t> </a:t>
            </a: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839330"/>
            <a:ext cx="4067409" cy="301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50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Ví dụ: Thị trường xà phòng bánh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1983,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Procter&amp;Gamble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37.1%, Lever Bros (Unilever) 24%, Dial 15%, Colgate Palmolive 6.5%, </a:t>
            </a:r>
            <a:r>
              <a:rPr lang="en-US" dirty="0" err="1" smtClean="0"/>
              <a:t>hãng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17.4</a:t>
            </a:r>
            <a:r>
              <a:rPr lang="en-US" dirty="0" smtClean="0"/>
              <a:t>%.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1991, Lever Bros 31.5%, </a:t>
            </a:r>
            <a:r>
              <a:rPr lang="en-US" dirty="0" err="1"/>
              <a:t>Procter&amp;Gamble</a:t>
            </a:r>
            <a:r>
              <a:rPr lang="en-US" dirty="0"/>
              <a:t>  30.5%, Dial 19%, Colgate Palmolive 8%, </a:t>
            </a:r>
            <a:r>
              <a:rPr lang="en-US" dirty="0" err="1"/>
              <a:t>hãng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11%.</a:t>
            </a:r>
          </a:p>
          <a:p>
            <a:pPr marL="0" indent="0">
              <a:buNone/>
            </a:pPr>
            <a:r>
              <a:rPr lang="en-US" dirty="0"/>
              <a:t>(Lever Bros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, </a:t>
            </a:r>
            <a:r>
              <a:rPr lang="en-US" dirty="0" err="1"/>
              <a:t>vượt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Procter&amp;Gamble</a:t>
            </a:r>
            <a:r>
              <a:rPr lang="en-US" dirty="0"/>
              <a:t> 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 1-</a:t>
            </a:r>
            <a:fld id="{2CB3198D-C55E-46E6-8960-576AED387128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©2013 Pearson Education, Inc. publishing as Prentice Hall 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285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Ví dụ: Thị trường xà phòng bánh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Procter&amp;Gamble</a:t>
            </a:r>
            <a:r>
              <a:rPr lang="en-US" dirty="0"/>
              <a:t>: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Olay Moisturizing Bath Bar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2000 (</a:t>
            </a:r>
            <a:r>
              <a:rPr lang="en-US" dirty="0" err="1"/>
              <a:t>triệu</a:t>
            </a:r>
            <a:r>
              <a:rPr lang="en-US" dirty="0"/>
              <a:t>$):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 1-</a:t>
            </a:r>
            <a:fld id="{2CB3198D-C55E-46E6-8960-576AED387128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©2013 Pearson Education, Inc. publishing as Prentice Hall 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929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28600"/>
            <a:ext cx="7383462" cy="762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05000"/>
            <a:ext cx="8763000" cy="4532313"/>
          </a:xfrm>
        </p:spPr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 1-</a:t>
            </a:r>
            <a:fld id="{2CB3198D-C55E-46E6-8960-576AED387128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©2013 Pearson Education, Inc. publishing as Prentice Hall </a:t>
            </a:r>
          </a:p>
          <a:p>
            <a:pPr>
              <a:defRPr/>
            </a:pP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094752"/>
              </p:ext>
            </p:extLst>
          </p:nvPr>
        </p:nvGraphicFramePr>
        <p:xfrm>
          <a:off x="1600200" y="1905000"/>
          <a:ext cx="6405880" cy="444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2438400"/>
                <a:gridCol w="1300480"/>
              </a:tblGrid>
              <a:tr h="152400">
                <a:tc>
                  <a:txBody>
                    <a:bodyPr/>
                    <a:lstStyle/>
                    <a:p>
                      <a:r>
                        <a:rPr lang="en-US" smtClean="0"/>
                        <a:t>Sản</a:t>
                      </a:r>
                      <a:r>
                        <a:rPr lang="en-US" baseline="0" smtClean="0"/>
                        <a:t> phẩm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Nhà</a:t>
                      </a:r>
                      <a:r>
                        <a:rPr lang="en-US" baseline="0" smtClean="0"/>
                        <a:t> sx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Doanh số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Dove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Unilever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271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Dial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Dial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193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Lever2000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Unilever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138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Irish</a:t>
                      </a:r>
                      <a:r>
                        <a:rPr lang="en-US" baseline="0" smtClean="0"/>
                        <a:t> spring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Colgate Palmolive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121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Zest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Procter&amp;Gamble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115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Ivory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Procter&amp;Gamble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94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Caress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Unilever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93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Olay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Procter&amp;Gamble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69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Safeguard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Procter&amp;Gamble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48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Coast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Dial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44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Khác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Khác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323625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Nhận xét về thị phần của các công qua các năm. Đặc biệt so sánh thị phần của Procter&amp;Gamble so với hai năm 1983, 1991.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 1-</a:t>
            </a:r>
            <a:fld id="{2CB3198D-C55E-46E6-8960-576AED387128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©2013 Pearson Education, Inc. publishing as Prentice Hall 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0358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Procter&amp;Gamble bán khoảng 20 triệu bánh xà phòng/tuần. Nhưng lượng cầu /tuần có biến động. Làm sao để biết phân phối  của doanh số.? 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 1-</a:t>
            </a:r>
            <a:fld id="{2CB3198D-C55E-46E6-8960-576AED387128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©2013 Pearson Education, Inc. publishing as Prentice Hall 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860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4760913"/>
          </a:xfrm>
        </p:spPr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bánh</a:t>
            </a:r>
            <a:r>
              <a:rPr lang="en-US" dirty="0" smtClean="0"/>
              <a:t> </a:t>
            </a:r>
            <a:r>
              <a:rPr lang="en-US" dirty="0" err="1" smtClean="0"/>
              <a:t>xà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(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)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,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 1-</a:t>
            </a:r>
            <a:fld id="{2CB3198D-C55E-46E6-8960-576AED387128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©2013 Pearson Education, Inc. publishing as Prentice Hall </a:t>
            </a:r>
          </a:p>
          <a:p>
            <a:pPr>
              <a:defRPr/>
            </a:pP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12849"/>
              </p:ext>
            </p:extLst>
          </p:nvPr>
        </p:nvGraphicFramePr>
        <p:xfrm>
          <a:off x="1371600" y="3124200"/>
          <a:ext cx="609600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Vấn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Số</a:t>
                      </a:r>
                      <a:r>
                        <a:rPr lang="en-US" baseline="0" smtClean="0"/>
                        <a:t> lượng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Bề</a:t>
                      </a:r>
                      <a:r>
                        <a:rPr lang="en-US" baseline="0" smtClean="0"/>
                        <a:t> mặt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89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Màu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17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Gãy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Nhãn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32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Hình</a:t>
                      </a:r>
                      <a:r>
                        <a:rPr lang="en-US" baseline="0" smtClean="0"/>
                        <a:t> dạng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8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Đóng</a:t>
                      </a:r>
                      <a:r>
                        <a:rPr lang="en-US" baseline="0" smtClean="0"/>
                        <a:t> gói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47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771617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Đề xuất?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 1-</a:t>
            </a:r>
            <a:fld id="{2CB3198D-C55E-46E6-8960-576AED387128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©2013 Pearson Education, Inc. publishing as Prentice Hall 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6452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Năm 1983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 1-</a:t>
            </a:r>
            <a:fld id="{2CB3198D-C55E-46E6-8960-576AED387128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©2013 Pearson Education, Inc. publishing as Prentice Hall </a:t>
            </a:r>
          </a:p>
          <a:p>
            <a:pPr>
              <a:defRPr/>
            </a:pPr>
            <a:endParaRPr lang="en-US"/>
          </a:p>
        </p:txBody>
      </p:sp>
      <p:pic>
        <p:nvPicPr>
          <p:cNvPr id="389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07" y="1828800"/>
            <a:ext cx="4540386" cy="453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307410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Năm 1991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 1-</a:t>
            </a:r>
            <a:fld id="{2CB3198D-C55E-46E6-8960-576AED387128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©2013 Pearson Education, Inc. publishing as Prentice Hall </a:t>
            </a:r>
          </a:p>
          <a:p>
            <a:pPr>
              <a:defRPr/>
            </a:pPr>
            <a:endParaRPr lang="en-US"/>
          </a:p>
        </p:txBody>
      </p:sp>
      <p:pic>
        <p:nvPicPr>
          <p:cNvPr id="399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07" y="1828800"/>
            <a:ext cx="4540386" cy="453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183147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Năm 2000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 1-</a:t>
            </a:r>
            <a:fld id="{2CB3198D-C55E-46E6-8960-576AED387128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©2013 Pearson Education, Inc. publishing as Prentice Hall </a:t>
            </a:r>
          </a:p>
          <a:p>
            <a:pPr>
              <a:defRPr/>
            </a:pPr>
            <a:endParaRPr lang="en-US"/>
          </a:p>
        </p:txBody>
      </p:sp>
      <p:pic>
        <p:nvPicPr>
          <p:cNvPr id="409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07" y="1828800"/>
            <a:ext cx="4540386" cy="453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3180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05200" y="6477000"/>
            <a:ext cx="2133600" cy="365125"/>
          </a:xfrm>
          <a:prstGeom prst="rect">
            <a:avLst/>
          </a:prstGeom>
        </p:spPr>
        <p:txBody>
          <a:bodyPr/>
          <a:lstStyle/>
          <a:p>
            <a:fld id="{EF92D9A3-AE8C-409F-844C-3EF81B1AB31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13648" y="0"/>
            <a:ext cx="9130352" cy="664335"/>
          </a:xfrm>
        </p:spPr>
        <p:txBody>
          <a:bodyPr>
            <a:noAutofit/>
          </a:bodyPr>
          <a:lstStyle/>
          <a:p>
            <a:r>
              <a:rPr lang="en-US" sz="3600" b="1" dirty="0">
                <a:cs typeface="Arial" pitchFamily="34" charset="0"/>
              </a:rPr>
              <a:t/>
            </a:r>
            <a:br>
              <a:rPr lang="en-US" sz="3600" b="1" dirty="0">
                <a:cs typeface="Arial" pitchFamily="34" charset="0"/>
              </a:rPr>
            </a:b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37849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vẽ</a:t>
            </a: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phối</a:t>
            </a: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tần</a:t>
            </a: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endParaRPr lang="en-US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9621" y="1772290"/>
            <a:ext cx="4017579" cy="9559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onvex"/>
          </a:sp3d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itchFamily="2" charset="2"/>
              <a:buChar char="v"/>
              <a:defRPr/>
            </a:pPr>
            <a:endParaRPr lang="en-US" sz="8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v"/>
              <a:defRPr/>
            </a:pP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Phân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chia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tập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dữ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liệu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thành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các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tổ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95800" y="2023607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(10,20]  (20,30] (30,40] (40,50] (50,60]  (60,70]</a:t>
            </a:r>
            <a:endParaRPr lang="en-US" sz="18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4434" y="2981749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243052" y="2945898"/>
            <a:ext cx="4024148" cy="10595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onvex"/>
          </a:sp3d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itchFamily="2" charset="2"/>
              <a:buChar char="v"/>
              <a:defRPr/>
            </a:pPr>
            <a:endParaRPr lang="en-US" sz="8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v"/>
              <a:defRPr/>
            </a:pP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tần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endParaRPr lang="en-US" sz="28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243053" y="4524484"/>
            <a:ext cx="4024148" cy="1952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onvex"/>
          </a:sp3d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itchFamily="2" charset="2"/>
              <a:buChar char="v"/>
              <a:defRPr/>
            </a:pPr>
            <a:endParaRPr lang="en-US" sz="8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v"/>
              <a:defRPr/>
            </a:pP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Vẽ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cột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cạnh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rộng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tần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endParaRPr lang="en-US" sz="28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4313258"/>
            <a:ext cx="2463907" cy="2332449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992757"/>
              </p:ext>
            </p:extLst>
          </p:nvPr>
        </p:nvGraphicFramePr>
        <p:xfrm>
          <a:off x="4367262" y="2981746"/>
          <a:ext cx="4684770" cy="9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652"/>
                <a:gridCol w="808938"/>
                <a:gridCol w="780795"/>
                <a:gridCol w="780795"/>
                <a:gridCol w="780795"/>
                <a:gridCol w="780795"/>
              </a:tblGrid>
              <a:tr h="4764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(10,20]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(20,30]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(30,40]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(40,50]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(50,60]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(60,70]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64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163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154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85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563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1" grpId="0"/>
      <p:bldP spid="13" grpId="0"/>
      <p:bldP spid="23" grpId="0" animBg="1"/>
      <p:bldP spid="2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 1-</a:t>
            </a:r>
            <a:fld id="{2CB3198D-C55E-46E6-8960-576AED387128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©2013 Pearson Education, Inc. publishing as Prentice Hall </a:t>
            </a:r>
          </a:p>
          <a:p>
            <a:pPr>
              <a:defRPr/>
            </a:pPr>
            <a:endParaRPr lang="en-US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43099"/>
            <a:ext cx="3200400" cy="3106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828800"/>
            <a:ext cx="3184593" cy="3178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858370"/>
            <a:ext cx="3235143" cy="3229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546385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0871155"/>
              </p:ext>
            </p:extLst>
          </p:nvPr>
        </p:nvGraphicFramePr>
        <p:xfrm>
          <a:off x="609600" y="1828800"/>
          <a:ext cx="80772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/>
                <a:gridCol w="2692400"/>
                <a:gridCol w="2692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Vấn</a:t>
                      </a:r>
                      <a:r>
                        <a:rPr lang="en-US" baseline="0" smtClean="0"/>
                        <a:t> đề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Tần</a:t>
                      </a:r>
                      <a:r>
                        <a:rPr lang="en-US" baseline="0" smtClean="0"/>
                        <a:t> số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Bề mặt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89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45.6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Đóng gói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69.7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Nhãn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86.2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Màu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94.8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Hình dạng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98.9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Gãy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100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 1-</a:t>
            </a:r>
            <a:fld id="{2CB3198D-C55E-46E6-8960-576AED387128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©2013 Pearson Education, Inc. publishing as Prentice Hall 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5311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 1-</a:t>
            </a:r>
            <a:fld id="{2CB3198D-C55E-46E6-8960-576AED387128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©2013 Pearson Education, Inc. publishing as Prentice Hall </a:t>
            </a:r>
          </a:p>
          <a:p>
            <a:pPr>
              <a:defRPr/>
            </a:pPr>
            <a:endParaRPr lang="en-US"/>
          </a:p>
        </p:txBody>
      </p:sp>
      <p:pic>
        <p:nvPicPr>
          <p:cNvPr id="419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07" y="1828800"/>
            <a:ext cx="4540386" cy="453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623742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𝐻</m:t>
                    </m:r>
                    <m:r>
                      <a:rPr lang="en-US" i="1" smtClean="0">
                        <a:latin typeface="Cambria Math"/>
                      </a:rPr>
                      <m:t>ệ </m:t>
                    </m:r>
                    <m:r>
                      <a:rPr lang="en-US" i="1" smtClean="0">
                        <a:latin typeface="Cambria Math"/>
                      </a:rPr>
                      <m:t>𝑠</m:t>
                    </m:r>
                    <m:r>
                      <a:rPr lang="en-US" i="1" smtClean="0">
                        <a:latin typeface="Cambria Math"/>
                      </a:rPr>
                      <m:t>ố </m:t>
                    </m:r>
                    <m:r>
                      <a:rPr lang="en-US" i="1" smtClean="0">
                        <a:latin typeface="Cambria Math"/>
                      </a:rPr>
                      <m:t>𝑏𝑖</m:t>
                    </m:r>
                    <m:r>
                      <a:rPr lang="en-US" i="1" smtClean="0">
                        <a:latin typeface="Cambria Math"/>
                      </a:rPr>
                      <m:t>ế</m:t>
                    </m:r>
                    <m:r>
                      <a:rPr lang="en-US" i="1" smtClean="0">
                        <a:latin typeface="Cambria Math"/>
                      </a:rPr>
                      <m:t>𝑛</m:t>
                    </m:r>
                    <m:r>
                      <a:rPr lang="en-US" i="1" smtClean="0">
                        <a:latin typeface="Cambria Math"/>
                      </a:rPr>
                      <m:t> </m:t>
                    </m:r>
                    <m:r>
                      <a:rPr lang="en-US" i="1" smtClean="0">
                        <a:latin typeface="Cambria Math"/>
                      </a:rPr>
                      <m:t>𝑡h𝑖</m:t>
                    </m:r>
                    <m:r>
                      <a:rPr lang="en-US" i="1" smtClean="0">
                        <a:latin typeface="Cambria Math"/>
                      </a:rPr>
                      <m:t>ê</m:t>
                    </m:r>
                    <m:r>
                      <a:rPr lang="en-US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𝑇𝑟𝑢𝑛𝑔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  <m:r>
                          <a:rPr lang="en-US" b="0" i="1" smtClean="0">
                            <a:latin typeface="Cambria Math"/>
                          </a:rPr>
                          <m:t>ì</m:t>
                        </m:r>
                        <m:r>
                          <a:rPr lang="en-US" b="0" i="1" smtClean="0">
                            <a:latin typeface="Cambria Math"/>
                          </a:rPr>
                          <m:t>𝑛h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Độ </m:t>
                        </m:r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  <m:r>
                          <a:rPr lang="en-US" b="0" i="1" smtClean="0">
                            <a:latin typeface="Cambria Math"/>
                          </a:rPr>
                          <m:t>ệ</m:t>
                        </m:r>
                        <m:r>
                          <a:rPr lang="en-US" b="0" i="1" smtClean="0">
                            <a:latin typeface="Cambria Math"/>
                          </a:rPr>
                          <m:t>𝑐h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𝑐h𝑢</m:t>
                        </m:r>
                        <m:r>
                          <a:rPr lang="en-US" b="0" i="1" smtClean="0">
                            <a:latin typeface="Cambria Math"/>
                          </a:rPr>
                          <m:t>ẩ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  </m:t>
                    </m:r>
                  </m:oMath>
                </a14:m>
                <a:endParaRPr lang="en-US" b="0" smtClean="0"/>
              </a:p>
              <a:p>
                <a:r>
                  <a:rPr lang="en-US" smtClean="0"/>
                  <a:t>Dùng để đo độ rủi ro của một cổ phiếu. Hệ số biến thiên lớn thì độ rủi ro càng lớn.</a:t>
                </a:r>
              </a:p>
              <a:p>
                <a:r>
                  <a:rPr lang="en-US" smtClean="0"/>
                  <a:t>Cổ phiếu X: giá bán trung bình: 32, độ lệch chuẩn 3.45. Cổ phiếu Y: giá bán trung bình 84, độ lệch chuẩn 5.4 (ước tính dựa vào dl 60 ngày trước). </a:t>
                </a:r>
              </a:p>
              <a:p>
                <a:r>
                  <a:rPr lang="en-US" smtClean="0"/>
                  <a:t>So sánh mức đội rủi ro của hai loại.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77" r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 1-</a:t>
            </a:r>
            <a:fld id="{2CB3198D-C55E-46E6-8960-576AED387128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©2013 Pearson Education, Inc. publishing as Prentice Hall 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8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Nhà máy A:</a:t>
            </a:r>
          </a:p>
          <a:p>
            <a:r>
              <a:rPr lang="en-US" sz="1200"/>
              <a:t> Min. 1st Qu.  Median    Mean 3rd Qu.    Max. </a:t>
            </a:r>
          </a:p>
          <a:p>
            <a:r>
              <a:rPr lang="en-US" sz="1200"/>
              <a:t>  199.2   199.8   200.2   200.1   200.4   201.1 </a:t>
            </a:r>
            <a:endParaRPr lang="en-US" sz="1200" smtClean="0"/>
          </a:p>
          <a:p>
            <a:endParaRPr lang="en-US" sz="1200"/>
          </a:p>
          <a:p>
            <a:endParaRPr lang="en-US" sz="1200" smtClean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Chap 1-</a:t>
            </a:r>
            <a:fld id="{2CB3198D-C55E-46E6-8960-576AED387128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©2013 Pearson Education, Inc. publishing as Prentice Hall </a:t>
            </a:r>
          </a:p>
          <a:p>
            <a:endParaRPr lang="en-US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596788"/>
            <a:ext cx="4505325" cy="4423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8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216025" y="492125"/>
            <a:ext cx="6200775" cy="727075"/>
          </a:xfrm>
        </p:spPr>
        <p:txBody>
          <a:bodyPr/>
          <a:lstStyle/>
          <a:p>
            <a:pPr eaLnBrk="1" hangingPunct="1"/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 smtClean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905000"/>
            <a:ext cx="89154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err="1" smtClean="0"/>
              <a:t>Trong</a:t>
            </a:r>
            <a:r>
              <a:rPr lang="en-US" b="1" dirty="0" smtClean="0"/>
              <a:t> </a:t>
            </a:r>
            <a:r>
              <a:rPr lang="en-US" b="1" dirty="0" err="1" smtClean="0"/>
              <a:t>bài</a:t>
            </a:r>
            <a:r>
              <a:rPr lang="en-US" b="1" dirty="0" smtClean="0"/>
              <a:t> </a:t>
            </a:r>
            <a:r>
              <a:rPr lang="en-US" b="1" dirty="0" err="1" smtClean="0"/>
              <a:t>này</a:t>
            </a:r>
            <a:r>
              <a:rPr lang="en-US" b="1" dirty="0" smtClean="0"/>
              <a:t>, </a:t>
            </a:r>
            <a:r>
              <a:rPr lang="en-US" b="1" dirty="0" err="1" smtClean="0"/>
              <a:t>chúng</a:t>
            </a:r>
            <a:r>
              <a:rPr lang="en-US" b="1" dirty="0" smtClean="0"/>
              <a:t> ta </a:t>
            </a:r>
            <a:r>
              <a:rPr lang="en-US" b="1" dirty="0" err="1" smtClean="0"/>
              <a:t>đã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.</a:t>
            </a:r>
          </a:p>
          <a:p>
            <a:pPr eaLnBrk="1" hangingPunct="1">
              <a:lnSpc>
                <a:spcPct val="200000"/>
              </a:lnSpc>
            </a:pP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tán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,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.</a:t>
            </a:r>
          </a:p>
          <a:p>
            <a:pPr marL="0" indent="0" eaLnBrk="1" hangingPunct="1">
              <a:lnSpc>
                <a:spcPct val="200000"/>
              </a:lnSpc>
              <a:buNone/>
            </a:pPr>
            <a:endParaRPr lang="en-US" dirty="0" smtClean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68D739-EB7C-4DC3-B2D7-1B056525D34B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  <p:sp>
        <p:nvSpPr>
          <p:cNvPr id="18434" name="Footer Placeholder 17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–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Thăng</a:t>
            </a:r>
            <a:r>
              <a:rPr lang="en-US" dirty="0" smtClean="0"/>
              <a:t> Long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498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05200" y="6477000"/>
            <a:ext cx="2133600" cy="365125"/>
          </a:xfrm>
          <a:prstGeom prst="rect">
            <a:avLst/>
          </a:prstGeom>
        </p:spPr>
        <p:txBody>
          <a:bodyPr/>
          <a:lstStyle/>
          <a:p>
            <a:fld id="{EF92D9A3-AE8C-409F-844C-3EF81B1AB31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8"/>
          <p:cNvSpPr>
            <a:spLocks noGrp="1"/>
          </p:cNvSpPr>
          <p:nvPr>
            <p:ph type="title"/>
          </p:nvPr>
        </p:nvSpPr>
        <p:spPr>
          <a:xfrm>
            <a:off x="0" y="-54735"/>
            <a:ext cx="9144000" cy="66433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9600" y="2286000"/>
            <a:ext cx="8382000" cy="2971800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30000"/>
              </a:lnSpc>
              <a:tabLst>
                <a:tab pos="270510" algn="l"/>
              </a:tabLst>
              <a:defRPr/>
            </a:pPr>
            <a:r>
              <a:rPr lang="en-US" sz="28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8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thu</a:t>
            </a: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phối</a:t>
            </a: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tần</a:t>
            </a: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endParaRPr lang="en-US" sz="28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30000"/>
              </a:lnSpc>
              <a:buFont typeface="Times New Roman" panose="02020603050405020304" pitchFamily="18" charset="0"/>
              <a:buChar char="-"/>
              <a:tabLst>
                <a:tab pos="270510" algn="l"/>
              </a:tabLst>
              <a:defRPr/>
            </a:pP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Hình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dáng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của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tập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dữ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liệu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đối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xứng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hay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tập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trung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bên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trái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hoặc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bên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phải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US" sz="28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30000"/>
              </a:lnSpc>
              <a:buFont typeface="Times New Roman" panose="02020603050405020304" pitchFamily="18" charset="0"/>
              <a:buChar char="-"/>
              <a:tabLst>
                <a:tab pos="270510" algn="l"/>
              </a:tabLst>
              <a:defRPr/>
            </a:pP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Phân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phối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của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tập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dữ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liệu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là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đều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hay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không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đều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US" sz="28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1434" y="118619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en-US" sz="28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74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98" y="2667000"/>
            <a:ext cx="685800" cy="685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B3198D-C55E-46E6-8960-576AED38712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77578" y="2667000"/>
            <a:ext cx="3671486" cy="1295400"/>
          </a:xfrm>
        </p:spPr>
        <p:txBody>
          <a:bodyPr/>
          <a:lstStyle/>
          <a:p>
            <a:pPr algn="l"/>
            <a:r>
              <a:rPr lang="en-US" sz="2800" dirty="0" err="1" smtClean="0"/>
              <a:t>Nêu</a:t>
            </a:r>
            <a:r>
              <a:rPr lang="en-US" sz="2800" dirty="0" smtClean="0"/>
              <a:t> </a:t>
            </a:r>
            <a:r>
              <a:rPr lang="en-US" sz="2800" dirty="0" err="1" smtClean="0"/>
              <a:t>nhận</a:t>
            </a:r>
            <a:r>
              <a:rPr lang="en-US" sz="2800" dirty="0" smtClean="0"/>
              <a:t> </a:t>
            </a:r>
            <a:r>
              <a:rPr lang="en-US" sz="2800" dirty="0" err="1" smtClean="0"/>
              <a:t>xét</a:t>
            </a:r>
            <a:r>
              <a:rPr lang="en-US" sz="2800" dirty="0" smtClean="0"/>
              <a:t> </a:t>
            </a:r>
            <a:r>
              <a:rPr lang="en-US" sz="2800" dirty="0" err="1" smtClean="0"/>
              <a:t>về</a:t>
            </a:r>
            <a:r>
              <a:rPr lang="en-US" sz="2800" dirty="0" smtClean="0"/>
              <a:t> </a:t>
            </a:r>
            <a:r>
              <a:rPr lang="en-US" sz="2800" dirty="0" err="1" smtClean="0"/>
              <a:t>phân</a:t>
            </a:r>
            <a:r>
              <a:rPr lang="en-US" sz="2800" dirty="0" smtClean="0"/>
              <a:t> </a:t>
            </a:r>
            <a:r>
              <a:rPr lang="en-US" sz="2800" dirty="0" err="1" smtClean="0"/>
              <a:t>phối</a:t>
            </a:r>
            <a:r>
              <a:rPr lang="en-US" sz="2800" dirty="0" smtClean="0"/>
              <a:t> </a:t>
            </a:r>
            <a:r>
              <a:rPr lang="en-US" sz="2800" dirty="0" err="1" smtClean="0"/>
              <a:t>tuổi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nhóm</a:t>
            </a:r>
            <a:r>
              <a:rPr lang="en-US" sz="2800" dirty="0" smtClean="0"/>
              <a:t> </a:t>
            </a:r>
            <a:r>
              <a:rPr lang="en-US" sz="2800" dirty="0" err="1" smtClean="0"/>
              <a:t>khách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093" y="1990623"/>
            <a:ext cx="4165814" cy="394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45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nHall1">
  <a:themeElements>
    <a:clrScheme name="PrenHall1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PrenHall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fol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fol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renHall1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nHall1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1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nHall1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1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1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4246</TotalTime>
  <Pages>20</Pages>
  <Words>3286</Words>
  <Application>Microsoft Macintosh PowerPoint</Application>
  <PresentationFormat>On-screen Show (4:3)</PresentationFormat>
  <Paragraphs>735</Paragraphs>
  <Slides>75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4" baseType="lpstr">
      <vt:lpstr>Wingdings</vt:lpstr>
      <vt:lpstr>Times New Roman</vt:lpstr>
      <vt:lpstr>Calibri</vt:lpstr>
      <vt:lpstr>Courier New</vt:lpstr>
      <vt:lpstr>Cambria Math</vt:lpstr>
      <vt:lpstr>Arial</vt:lpstr>
      <vt:lpstr>PrenHall1</vt:lpstr>
      <vt:lpstr>Custom Design</vt:lpstr>
      <vt:lpstr>Equation</vt:lpstr>
      <vt:lpstr>Bài 3: Tóm tắt và trình bày dữ liệu bằng biểu đồ và các đại lượng thống kê mô tả </vt:lpstr>
      <vt:lpstr>  NỘI DUNG CHÍNH</vt:lpstr>
      <vt:lpstr>Mục tiêu</vt:lpstr>
      <vt:lpstr>Nhóm khách hàng tiềm năng</vt:lpstr>
      <vt:lpstr>Phân loại biểu đồ</vt:lpstr>
      <vt:lpstr> Biểu đồ phân phối tần số</vt:lpstr>
      <vt:lpstr> </vt:lpstr>
      <vt:lpstr> </vt:lpstr>
      <vt:lpstr>Nêu nhận xét về phân phối tuổi của nhóm khách hàng.</vt:lpstr>
      <vt:lpstr> Đa giác tần số</vt:lpstr>
      <vt:lpstr> </vt:lpstr>
      <vt:lpstr> </vt:lpstr>
      <vt:lpstr>Nêu nhận xét về phân phối tuổi của nhóm khách hàng.</vt:lpstr>
      <vt:lpstr>Biểu đồ thân và lá</vt:lpstr>
      <vt:lpstr> Định nghĩa biểu đồ thân và lá</vt:lpstr>
      <vt:lpstr> </vt:lpstr>
      <vt:lpstr> </vt:lpstr>
      <vt:lpstr> </vt:lpstr>
      <vt:lpstr>  Ví dụ</vt:lpstr>
      <vt:lpstr> </vt:lpstr>
      <vt:lpstr>Nêu nhận xét về phân phối của số vụ vi phạm giao thông vào buổi sáng.</vt:lpstr>
      <vt:lpstr> </vt:lpstr>
      <vt:lpstr>  </vt:lpstr>
      <vt:lpstr> Biểu đồ tròn</vt:lpstr>
      <vt:lpstr> </vt:lpstr>
      <vt:lpstr> </vt:lpstr>
      <vt:lpstr>Nêu nhận xét về phân phối ngành nghề của khách hàng.</vt:lpstr>
      <vt:lpstr> Biểu đồ thanh</vt:lpstr>
      <vt:lpstr> </vt:lpstr>
      <vt:lpstr> </vt:lpstr>
      <vt:lpstr>Nêu nhận xét về phân phối ngành nghề của khách hàng.</vt:lpstr>
      <vt:lpstr>  </vt:lpstr>
      <vt:lpstr>PowerPoint Presentation</vt:lpstr>
      <vt:lpstr>Trung bình cộng</vt:lpstr>
      <vt:lpstr>Tính chất của trung bình cộng</vt:lpstr>
      <vt:lpstr>Trung vị</vt:lpstr>
      <vt:lpstr>Cách tính trung vị</vt:lpstr>
      <vt:lpstr>Tính chất của trung vị</vt:lpstr>
      <vt:lpstr>Mode</vt:lpstr>
      <vt:lpstr>Cách tìm Mode</vt:lpstr>
      <vt:lpstr>Tính chất của mode</vt:lpstr>
      <vt:lpstr>Chọn số đo hướng tâm nào?</vt:lpstr>
      <vt:lpstr>Tổng kết các số đo hướng tâm</vt:lpstr>
      <vt:lpstr>Số đo phân tán</vt:lpstr>
      <vt:lpstr>Khoảng biến thiên</vt:lpstr>
      <vt:lpstr>Đặc điểm của khoảng biến thiên</vt:lpstr>
      <vt:lpstr>Phương sai mẫu</vt:lpstr>
      <vt:lpstr>Độ lệch chuẩn của mẫu</vt:lpstr>
      <vt:lpstr>Ví dụ tính độ lệch chuẩn mẫu</vt:lpstr>
      <vt:lpstr>So sánh độ lệch chuẩn</vt:lpstr>
      <vt:lpstr>So sánh độ lệch chuẩn</vt:lpstr>
      <vt:lpstr>Tính chất của số đo phân tán</vt:lpstr>
      <vt:lpstr>Hệ số tương quan tuyến tính</vt:lpstr>
      <vt:lpstr>Tính chất của hệ số tương quan</vt:lpstr>
      <vt:lpstr> Biểu đồ tán xạ</vt:lpstr>
      <vt:lpstr> </vt:lpstr>
      <vt:lpstr>Biểu đồ tán xạ và hệ số tương quan</vt:lpstr>
      <vt:lpstr> </vt:lpstr>
      <vt:lpstr>Nêu nhận xét về mối quan hệ tuyến tính giữa số tiền quảng cáo và doanh thu.</vt:lpstr>
      <vt:lpstr>Ví dụ: Thị trường xà phòng bánh</vt:lpstr>
      <vt:lpstr>Ví dụ: Thị trường xà phòng bánh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Năm 1983</vt:lpstr>
      <vt:lpstr>Năm 1991</vt:lpstr>
      <vt:lpstr>Năm 2000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Tổng kết</vt:lpstr>
    </vt:vector>
  </TitlesOfParts>
  <Company>University of San Diego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Business Statistics, 10/e</dc:title>
  <dc:subject>Chapter 1</dc:subject>
  <dc:creator>Pat Schur</dc:creator>
  <cp:lastModifiedBy>Microsoft Office User</cp:lastModifiedBy>
  <cp:revision>648</cp:revision>
  <cp:lastPrinted>1998-11-22T23:37:53Z</cp:lastPrinted>
  <dcterms:created xsi:type="dcterms:W3CDTF">2001-01-13T00:04:22Z</dcterms:created>
  <dcterms:modified xsi:type="dcterms:W3CDTF">2018-04-01T16:00:14Z</dcterms:modified>
</cp:coreProperties>
</file>