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51" r:id="rId1"/>
  </p:sldMasterIdLst>
  <p:notesMasterIdLst>
    <p:notesMasterId r:id="rId52"/>
  </p:notesMasterIdLst>
  <p:handoutMasterIdLst>
    <p:handoutMasterId r:id="rId53"/>
  </p:handoutMasterIdLst>
  <p:sldIdLst>
    <p:sldId id="260" r:id="rId2"/>
    <p:sldId id="398" r:id="rId3"/>
    <p:sldId id="399" r:id="rId4"/>
    <p:sldId id="400" r:id="rId5"/>
    <p:sldId id="434" r:id="rId6"/>
    <p:sldId id="435" r:id="rId7"/>
    <p:sldId id="436" r:id="rId8"/>
    <p:sldId id="344" r:id="rId9"/>
    <p:sldId id="401" r:id="rId10"/>
    <p:sldId id="403" r:id="rId11"/>
    <p:sldId id="402" r:id="rId12"/>
    <p:sldId id="407" r:id="rId13"/>
    <p:sldId id="408" r:id="rId14"/>
    <p:sldId id="409" r:id="rId15"/>
    <p:sldId id="410" r:id="rId16"/>
    <p:sldId id="411" r:id="rId17"/>
    <p:sldId id="396" r:id="rId18"/>
    <p:sldId id="346" r:id="rId19"/>
    <p:sldId id="404" r:id="rId20"/>
    <p:sldId id="405" r:id="rId21"/>
    <p:sldId id="406" r:id="rId22"/>
    <p:sldId id="380" r:id="rId23"/>
    <p:sldId id="347" r:id="rId24"/>
    <p:sldId id="412" r:id="rId25"/>
    <p:sldId id="438" r:id="rId26"/>
    <p:sldId id="414" r:id="rId27"/>
    <p:sldId id="415" r:id="rId28"/>
    <p:sldId id="413" r:id="rId29"/>
    <p:sldId id="416" r:id="rId30"/>
    <p:sldId id="418" r:id="rId31"/>
    <p:sldId id="417" r:id="rId32"/>
    <p:sldId id="420" r:id="rId33"/>
    <p:sldId id="419" r:id="rId34"/>
    <p:sldId id="430" r:id="rId35"/>
    <p:sldId id="421" r:id="rId36"/>
    <p:sldId id="422" r:id="rId37"/>
    <p:sldId id="423" r:id="rId38"/>
    <p:sldId id="424" r:id="rId39"/>
    <p:sldId id="431" r:id="rId40"/>
    <p:sldId id="432" r:id="rId41"/>
    <p:sldId id="425" r:id="rId42"/>
    <p:sldId id="426" r:id="rId43"/>
    <p:sldId id="427" r:id="rId44"/>
    <p:sldId id="428" r:id="rId45"/>
    <p:sldId id="429" r:id="rId46"/>
    <p:sldId id="367" r:id="rId47"/>
    <p:sldId id="368" r:id="rId48"/>
    <p:sldId id="371" r:id="rId49"/>
    <p:sldId id="439" r:id="rId50"/>
    <p:sldId id="437" r:id="rId51"/>
  </p:sldIdLst>
  <p:sldSz cx="9144000" cy="6858000" type="screen4x3"/>
  <p:notesSz cx="6858000" cy="9144000"/>
  <p:embeddedFontLst>
    <p:embeddedFont>
      <p:font typeface="Palatino Linotype" pitchFamily="18" charset="0"/>
      <p:regular r:id="rId54"/>
      <p:bold r:id="rId55"/>
      <p:italic r:id="rId56"/>
      <p:boldItalic r:id="rId57"/>
    </p:embeddedFont>
  </p:embeddedFontLst>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AF7"/>
    <a:srgbClr val="B2CDF4"/>
    <a:srgbClr val="96BAF0"/>
    <a:srgbClr val="92F4F2"/>
    <a:srgbClr val="C6A000"/>
    <a:srgbClr val="FDE0BD"/>
    <a:srgbClr val="FFCCFF"/>
    <a:srgbClr val="FDB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95143" autoAdjust="0"/>
  </p:normalViewPr>
  <p:slideViewPr>
    <p:cSldViewPr>
      <p:cViewPr varScale="1">
        <p:scale>
          <a:sx n="70" d="100"/>
          <a:sy n="70" d="100"/>
        </p:scale>
        <p:origin x="-15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0"/>
    </p:cViewPr>
  </p:sorterViewPr>
  <p:notesViewPr>
    <p:cSldViewPr>
      <p:cViewPr>
        <p:scale>
          <a:sx n="75" d="100"/>
          <a:sy n="75" d="100"/>
        </p:scale>
        <p:origin x="-2130" y="-2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4DAC1-852E-49B0-86FE-39D7B906736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4EB91E2-0CC4-4AAD-A090-8D557E667315}">
      <dgm:prSet phldrT="[Text]" phldr="1"/>
      <dgm:spPr>
        <a:solidFill>
          <a:schemeClr val="bg1"/>
        </a:solidFill>
        <a:ln>
          <a:solidFill>
            <a:schemeClr val="accent1"/>
          </a:solidFill>
        </a:ln>
      </dgm:spPr>
      <dgm:t>
        <a:bodyPr/>
        <a:lstStyle/>
        <a:p>
          <a:endParaRPr lang="en-US" dirty="0"/>
        </a:p>
      </dgm:t>
    </dgm:pt>
    <dgm:pt modelId="{9901F36B-59CF-4708-AA46-66F3220EB162}" type="parTrans" cxnId="{02D42BFD-2BE8-4A81-BDB0-1E740F6EFA1F}">
      <dgm:prSet/>
      <dgm:spPr/>
      <dgm:t>
        <a:bodyPr/>
        <a:lstStyle/>
        <a:p>
          <a:endParaRPr lang="en-US"/>
        </a:p>
      </dgm:t>
    </dgm:pt>
    <dgm:pt modelId="{FCAD6F7D-61C1-4FE3-80EF-1912B3F55A24}" type="sibTrans" cxnId="{02D42BFD-2BE8-4A81-BDB0-1E740F6EFA1F}">
      <dgm:prSet/>
      <dgm:spPr/>
      <dgm:t>
        <a:bodyPr/>
        <a:lstStyle/>
        <a:p>
          <a:endParaRPr lang="en-US"/>
        </a:p>
      </dgm:t>
    </dgm:pt>
    <dgm:pt modelId="{3CDAC2E6-C1F1-46A2-9D91-6FF649B257B9}">
      <dgm:prSet phldrT="[Text]" phldr="1"/>
      <dgm:spPr>
        <a:solidFill>
          <a:schemeClr val="bg1"/>
        </a:solidFill>
        <a:ln>
          <a:solidFill>
            <a:schemeClr val="accent1"/>
          </a:solidFill>
        </a:ln>
      </dgm:spPr>
      <dgm:t>
        <a:bodyPr/>
        <a:lstStyle/>
        <a:p>
          <a:endParaRPr lang="en-US"/>
        </a:p>
      </dgm:t>
    </dgm:pt>
    <dgm:pt modelId="{CDAD89D4-80E3-420A-BB85-ECA573FA357E}" type="parTrans" cxnId="{D123CCE9-8E22-42CA-861D-1DA98FA8BEA8}">
      <dgm:prSet/>
      <dgm:spPr/>
      <dgm:t>
        <a:bodyPr/>
        <a:lstStyle/>
        <a:p>
          <a:endParaRPr lang="en-US"/>
        </a:p>
      </dgm:t>
    </dgm:pt>
    <dgm:pt modelId="{EEE12D9B-29FD-498C-BD1D-DC8CBD6DC845}" type="sibTrans" cxnId="{D123CCE9-8E22-42CA-861D-1DA98FA8BEA8}">
      <dgm:prSet/>
      <dgm:spPr/>
      <dgm:t>
        <a:bodyPr/>
        <a:lstStyle/>
        <a:p>
          <a:endParaRPr lang="en-US"/>
        </a:p>
      </dgm:t>
    </dgm:pt>
    <dgm:pt modelId="{A8EB363E-57E3-4F1F-9241-AF4D99E1D9E3}">
      <dgm:prSet phldrT="[Text]" phldr="1"/>
      <dgm:spPr>
        <a:solidFill>
          <a:schemeClr val="bg1"/>
        </a:solidFill>
        <a:ln>
          <a:solidFill>
            <a:schemeClr val="accent1"/>
          </a:solidFill>
        </a:ln>
      </dgm:spPr>
      <dgm:t>
        <a:bodyPr/>
        <a:lstStyle/>
        <a:p>
          <a:endParaRPr lang="en-US" dirty="0"/>
        </a:p>
      </dgm:t>
    </dgm:pt>
    <dgm:pt modelId="{CDDFAA62-0398-492E-873E-45EAB7CBC18E}" type="parTrans" cxnId="{BDBF4230-EB29-40ED-A028-56CF999D0A7F}">
      <dgm:prSet/>
      <dgm:spPr/>
      <dgm:t>
        <a:bodyPr/>
        <a:lstStyle/>
        <a:p>
          <a:endParaRPr lang="en-US"/>
        </a:p>
      </dgm:t>
    </dgm:pt>
    <dgm:pt modelId="{57B52AF5-B459-45A9-9C2B-1465A3CA6C5C}" type="sibTrans" cxnId="{BDBF4230-EB29-40ED-A028-56CF999D0A7F}">
      <dgm:prSet/>
      <dgm:spPr/>
      <dgm:t>
        <a:bodyPr/>
        <a:lstStyle/>
        <a:p>
          <a:endParaRPr lang="en-US"/>
        </a:p>
      </dgm:t>
    </dgm:pt>
    <dgm:pt modelId="{8CE51BF4-D201-41F9-B837-5DD087835027}">
      <dgm:prSet phldrT="[Text]" phldr="1"/>
      <dgm:spPr>
        <a:solidFill>
          <a:schemeClr val="bg1"/>
        </a:solidFill>
        <a:ln>
          <a:solidFill>
            <a:schemeClr val="accent1"/>
          </a:solidFill>
        </a:ln>
      </dgm:spPr>
      <dgm:t>
        <a:bodyPr/>
        <a:lstStyle/>
        <a:p>
          <a:endParaRPr lang="en-US" dirty="0"/>
        </a:p>
      </dgm:t>
    </dgm:pt>
    <dgm:pt modelId="{BBB03CF4-17C0-4DCC-AF5E-A86861010586}" type="parTrans" cxnId="{99E960C7-9D9D-4354-A5C6-38DB545520A7}">
      <dgm:prSet/>
      <dgm:spPr/>
      <dgm:t>
        <a:bodyPr/>
        <a:lstStyle/>
        <a:p>
          <a:endParaRPr lang="en-US"/>
        </a:p>
      </dgm:t>
    </dgm:pt>
    <dgm:pt modelId="{E8E2A42D-EF3B-468F-96AE-53DAA207A4E2}" type="sibTrans" cxnId="{99E960C7-9D9D-4354-A5C6-38DB545520A7}">
      <dgm:prSet/>
      <dgm:spPr/>
      <dgm:t>
        <a:bodyPr/>
        <a:lstStyle/>
        <a:p>
          <a:endParaRPr lang="en-US"/>
        </a:p>
      </dgm:t>
    </dgm:pt>
    <dgm:pt modelId="{28755CC7-8BA3-4CC8-834B-E668D4A11467}" type="pres">
      <dgm:prSet presAssocID="{1994DAC1-852E-49B0-86FE-39D7B9067369}" presName="Name0" presStyleCnt="0">
        <dgm:presLayoutVars>
          <dgm:chMax val="7"/>
          <dgm:chPref val="7"/>
          <dgm:dir/>
        </dgm:presLayoutVars>
      </dgm:prSet>
      <dgm:spPr/>
      <dgm:t>
        <a:bodyPr/>
        <a:lstStyle/>
        <a:p>
          <a:endParaRPr lang="en-US"/>
        </a:p>
      </dgm:t>
    </dgm:pt>
    <dgm:pt modelId="{FF8B68D9-7ADD-48E4-B38A-D539DF0708AF}" type="pres">
      <dgm:prSet presAssocID="{1994DAC1-852E-49B0-86FE-39D7B9067369}" presName="Name1" presStyleCnt="0"/>
      <dgm:spPr/>
      <dgm:t>
        <a:bodyPr/>
        <a:lstStyle/>
        <a:p>
          <a:endParaRPr lang="en-US"/>
        </a:p>
      </dgm:t>
    </dgm:pt>
    <dgm:pt modelId="{1C9040E7-4CB2-48BA-B178-977376E7BEF3}" type="pres">
      <dgm:prSet presAssocID="{1994DAC1-852E-49B0-86FE-39D7B9067369}" presName="cycle" presStyleCnt="0"/>
      <dgm:spPr/>
      <dgm:t>
        <a:bodyPr/>
        <a:lstStyle/>
        <a:p>
          <a:endParaRPr lang="en-US"/>
        </a:p>
      </dgm:t>
    </dgm:pt>
    <dgm:pt modelId="{63FF15B4-2535-49F7-B98D-B01B8727976A}" type="pres">
      <dgm:prSet presAssocID="{1994DAC1-852E-49B0-86FE-39D7B9067369}" presName="srcNode" presStyleLbl="node1" presStyleIdx="0" presStyleCnt="4"/>
      <dgm:spPr/>
      <dgm:t>
        <a:bodyPr/>
        <a:lstStyle/>
        <a:p>
          <a:endParaRPr lang="en-US"/>
        </a:p>
      </dgm:t>
    </dgm:pt>
    <dgm:pt modelId="{6FD3B8E5-2899-48AF-AB81-12A342932D7D}" type="pres">
      <dgm:prSet presAssocID="{1994DAC1-852E-49B0-86FE-39D7B9067369}" presName="conn" presStyleLbl="parChTrans1D2" presStyleIdx="0" presStyleCnt="1"/>
      <dgm:spPr/>
      <dgm:t>
        <a:bodyPr/>
        <a:lstStyle/>
        <a:p>
          <a:endParaRPr lang="en-US"/>
        </a:p>
      </dgm:t>
    </dgm:pt>
    <dgm:pt modelId="{D2202AD1-391F-4EFC-91EB-004C0DE820B1}" type="pres">
      <dgm:prSet presAssocID="{1994DAC1-852E-49B0-86FE-39D7B9067369}" presName="extraNode" presStyleLbl="node1" presStyleIdx="0" presStyleCnt="4"/>
      <dgm:spPr/>
      <dgm:t>
        <a:bodyPr/>
        <a:lstStyle/>
        <a:p>
          <a:endParaRPr lang="en-US"/>
        </a:p>
      </dgm:t>
    </dgm:pt>
    <dgm:pt modelId="{D0A68C47-AC56-40AC-9371-F225D9BF55A0}" type="pres">
      <dgm:prSet presAssocID="{1994DAC1-852E-49B0-86FE-39D7B9067369}" presName="dstNode" presStyleLbl="node1" presStyleIdx="0" presStyleCnt="4"/>
      <dgm:spPr/>
      <dgm:t>
        <a:bodyPr/>
        <a:lstStyle/>
        <a:p>
          <a:endParaRPr lang="en-US"/>
        </a:p>
      </dgm:t>
    </dgm:pt>
    <dgm:pt modelId="{6B79BD21-427B-4B7F-8F44-23B85216F5CD}" type="pres">
      <dgm:prSet presAssocID="{A4EB91E2-0CC4-4AAD-A090-8D557E667315}" presName="text_1" presStyleLbl="node1" presStyleIdx="0" presStyleCnt="4">
        <dgm:presLayoutVars>
          <dgm:bulletEnabled val="1"/>
        </dgm:presLayoutVars>
      </dgm:prSet>
      <dgm:spPr/>
      <dgm:t>
        <a:bodyPr/>
        <a:lstStyle/>
        <a:p>
          <a:endParaRPr lang="en-US"/>
        </a:p>
      </dgm:t>
    </dgm:pt>
    <dgm:pt modelId="{15BBE74A-24CC-485C-A6C8-6C4EA26450E2}" type="pres">
      <dgm:prSet presAssocID="{A4EB91E2-0CC4-4AAD-A090-8D557E667315}" presName="accent_1" presStyleCnt="0"/>
      <dgm:spPr/>
      <dgm:t>
        <a:bodyPr/>
        <a:lstStyle/>
        <a:p>
          <a:endParaRPr lang="en-US"/>
        </a:p>
      </dgm:t>
    </dgm:pt>
    <dgm:pt modelId="{557807B4-3133-4DEE-914D-B2BD3A8BF615}" type="pres">
      <dgm:prSet presAssocID="{A4EB91E2-0CC4-4AAD-A090-8D557E667315}" presName="accentRepeatNode" presStyleLbl="solidFgAcc1" presStyleIdx="0" presStyleCnt="4" custLinFactNeighborX="873" custLinFactNeighborY="-2468"/>
      <dgm:spPr/>
      <dgm:t>
        <a:bodyPr/>
        <a:lstStyle/>
        <a:p>
          <a:endParaRPr lang="en-US"/>
        </a:p>
      </dgm:t>
    </dgm:pt>
    <dgm:pt modelId="{F0B22118-8BD4-4D6D-B8C4-202DA537673E}" type="pres">
      <dgm:prSet presAssocID="{3CDAC2E6-C1F1-46A2-9D91-6FF649B257B9}" presName="text_2" presStyleLbl="node1" presStyleIdx="1" presStyleCnt="4">
        <dgm:presLayoutVars>
          <dgm:bulletEnabled val="1"/>
        </dgm:presLayoutVars>
      </dgm:prSet>
      <dgm:spPr/>
      <dgm:t>
        <a:bodyPr/>
        <a:lstStyle/>
        <a:p>
          <a:endParaRPr lang="en-US"/>
        </a:p>
      </dgm:t>
    </dgm:pt>
    <dgm:pt modelId="{734C9FA3-080A-4A22-95BC-7330D89F7525}" type="pres">
      <dgm:prSet presAssocID="{3CDAC2E6-C1F1-46A2-9D91-6FF649B257B9}" presName="accent_2" presStyleCnt="0"/>
      <dgm:spPr/>
      <dgm:t>
        <a:bodyPr/>
        <a:lstStyle/>
        <a:p>
          <a:endParaRPr lang="en-US"/>
        </a:p>
      </dgm:t>
    </dgm:pt>
    <dgm:pt modelId="{64C8F375-A151-4423-96DC-7A0CA48D31DD}" type="pres">
      <dgm:prSet presAssocID="{3CDAC2E6-C1F1-46A2-9D91-6FF649B257B9}" presName="accentRepeatNode" presStyleLbl="solidFgAcc1" presStyleIdx="1" presStyleCnt="4"/>
      <dgm:spPr/>
      <dgm:t>
        <a:bodyPr/>
        <a:lstStyle/>
        <a:p>
          <a:endParaRPr lang="en-US"/>
        </a:p>
      </dgm:t>
    </dgm:pt>
    <dgm:pt modelId="{8696965F-7121-49FF-ACAA-EE07F06A8F53}" type="pres">
      <dgm:prSet presAssocID="{A8EB363E-57E3-4F1F-9241-AF4D99E1D9E3}" presName="text_3" presStyleLbl="node1" presStyleIdx="2" presStyleCnt="4">
        <dgm:presLayoutVars>
          <dgm:bulletEnabled val="1"/>
        </dgm:presLayoutVars>
      </dgm:prSet>
      <dgm:spPr/>
      <dgm:t>
        <a:bodyPr/>
        <a:lstStyle/>
        <a:p>
          <a:endParaRPr lang="en-US"/>
        </a:p>
      </dgm:t>
    </dgm:pt>
    <dgm:pt modelId="{DCC0DE94-E9EA-4E5B-9ADE-2BFF91DBB3BC}" type="pres">
      <dgm:prSet presAssocID="{A8EB363E-57E3-4F1F-9241-AF4D99E1D9E3}" presName="accent_3" presStyleCnt="0"/>
      <dgm:spPr/>
      <dgm:t>
        <a:bodyPr/>
        <a:lstStyle/>
        <a:p>
          <a:endParaRPr lang="en-US"/>
        </a:p>
      </dgm:t>
    </dgm:pt>
    <dgm:pt modelId="{AC1F493E-5A9D-4FB4-8A87-AA7EE3925329}" type="pres">
      <dgm:prSet presAssocID="{A8EB363E-57E3-4F1F-9241-AF4D99E1D9E3}" presName="accentRepeatNode" presStyleLbl="solidFgAcc1" presStyleIdx="2" presStyleCnt="4"/>
      <dgm:spPr/>
      <dgm:t>
        <a:bodyPr/>
        <a:lstStyle/>
        <a:p>
          <a:endParaRPr lang="en-US"/>
        </a:p>
      </dgm:t>
    </dgm:pt>
    <dgm:pt modelId="{04543BC6-9D20-49A6-97B6-24353FD2C7F3}" type="pres">
      <dgm:prSet presAssocID="{8CE51BF4-D201-41F9-B837-5DD087835027}" presName="text_4" presStyleLbl="node1" presStyleIdx="3" presStyleCnt="4">
        <dgm:presLayoutVars>
          <dgm:bulletEnabled val="1"/>
        </dgm:presLayoutVars>
      </dgm:prSet>
      <dgm:spPr/>
      <dgm:t>
        <a:bodyPr/>
        <a:lstStyle/>
        <a:p>
          <a:endParaRPr lang="en-US"/>
        </a:p>
      </dgm:t>
    </dgm:pt>
    <dgm:pt modelId="{EF827B49-04C1-4DBD-9324-4A48F5381DA5}" type="pres">
      <dgm:prSet presAssocID="{8CE51BF4-D201-41F9-B837-5DD087835027}" presName="accent_4" presStyleCnt="0"/>
      <dgm:spPr/>
      <dgm:t>
        <a:bodyPr/>
        <a:lstStyle/>
        <a:p>
          <a:endParaRPr lang="en-US"/>
        </a:p>
      </dgm:t>
    </dgm:pt>
    <dgm:pt modelId="{26CA811C-248C-4ECA-975F-387B410CA46F}" type="pres">
      <dgm:prSet presAssocID="{8CE51BF4-D201-41F9-B837-5DD087835027}" presName="accentRepeatNode" presStyleLbl="solidFgAcc1" presStyleIdx="3" presStyleCnt="4"/>
      <dgm:spPr/>
      <dgm:t>
        <a:bodyPr/>
        <a:lstStyle/>
        <a:p>
          <a:endParaRPr lang="en-US"/>
        </a:p>
      </dgm:t>
    </dgm:pt>
  </dgm:ptLst>
  <dgm:cxnLst>
    <dgm:cxn modelId="{7E19F51A-E4A0-46F3-9129-7E5FF7FFF759}" type="presOf" srcId="{FCAD6F7D-61C1-4FE3-80EF-1912B3F55A24}" destId="{6FD3B8E5-2899-48AF-AB81-12A342932D7D}" srcOrd="0" destOrd="0" presId="urn:microsoft.com/office/officeart/2008/layout/VerticalCurvedList"/>
    <dgm:cxn modelId="{62C94A30-D137-4551-8AE3-432920855AD2}" type="presOf" srcId="{3CDAC2E6-C1F1-46A2-9D91-6FF649B257B9}" destId="{F0B22118-8BD4-4D6D-B8C4-202DA537673E}" srcOrd="0" destOrd="0" presId="urn:microsoft.com/office/officeart/2008/layout/VerticalCurvedList"/>
    <dgm:cxn modelId="{02D42BFD-2BE8-4A81-BDB0-1E740F6EFA1F}" srcId="{1994DAC1-852E-49B0-86FE-39D7B9067369}" destId="{A4EB91E2-0CC4-4AAD-A090-8D557E667315}" srcOrd="0" destOrd="0" parTransId="{9901F36B-59CF-4708-AA46-66F3220EB162}" sibTransId="{FCAD6F7D-61C1-4FE3-80EF-1912B3F55A24}"/>
    <dgm:cxn modelId="{D123CCE9-8E22-42CA-861D-1DA98FA8BEA8}" srcId="{1994DAC1-852E-49B0-86FE-39D7B9067369}" destId="{3CDAC2E6-C1F1-46A2-9D91-6FF649B257B9}" srcOrd="1" destOrd="0" parTransId="{CDAD89D4-80E3-420A-BB85-ECA573FA357E}" sibTransId="{EEE12D9B-29FD-498C-BD1D-DC8CBD6DC845}"/>
    <dgm:cxn modelId="{99E960C7-9D9D-4354-A5C6-38DB545520A7}" srcId="{1994DAC1-852E-49B0-86FE-39D7B9067369}" destId="{8CE51BF4-D201-41F9-B837-5DD087835027}" srcOrd="3" destOrd="0" parTransId="{BBB03CF4-17C0-4DCC-AF5E-A86861010586}" sibTransId="{E8E2A42D-EF3B-468F-96AE-53DAA207A4E2}"/>
    <dgm:cxn modelId="{1F6B6985-3315-4C3A-BE78-04D8F8D22598}" type="presOf" srcId="{1994DAC1-852E-49B0-86FE-39D7B9067369}" destId="{28755CC7-8BA3-4CC8-834B-E668D4A11467}" srcOrd="0" destOrd="0" presId="urn:microsoft.com/office/officeart/2008/layout/VerticalCurvedList"/>
    <dgm:cxn modelId="{0B907570-8299-441C-B919-270F30CC1E49}" type="presOf" srcId="{A4EB91E2-0CC4-4AAD-A090-8D557E667315}" destId="{6B79BD21-427B-4B7F-8F44-23B85216F5CD}" srcOrd="0" destOrd="0" presId="urn:microsoft.com/office/officeart/2008/layout/VerticalCurvedList"/>
    <dgm:cxn modelId="{8AE5A0BB-D11B-4063-87E2-CF56BC1D7232}" type="presOf" srcId="{8CE51BF4-D201-41F9-B837-5DD087835027}" destId="{04543BC6-9D20-49A6-97B6-24353FD2C7F3}" srcOrd="0" destOrd="0" presId="urn:microsoft.com/office/officeart/2008/layout/VerticalCurvedList"/>
    <dgm:cxn modelId="{BDBF4230-EB29-40ED-A028-56CF999D0A7F}" srcId="{1994DAC1-852E-49B0-86FE-39D7B9067369}" destId="{A8EB363E-57E3-4F1F-9241-AF4D99E1D9E3}" srcOrd="2" destOrd="0" parTransId="{CDDFAA62-0398-492E-873E-45EAB7CBC18E}" sibTransId="{57B52AF5-B459-45A9-9C2B-1465A3CA6C5C}"/>
    <dgm:cxn modelId="{2FC8137E-E1A3-47B6-AF28-F253EBAF7B25}" type="presOf" srcId="{A8EB363E-57E3-4F1F-9241-AF4D99E1D9E3}" destId="{8696965F-7121-49FF-ACAA-EE07F06A8F53}" srcOrd="0" destOrd="0" presId="urn:microsoft.com/office/officeart/2008/layout/VerticalCurvedList"/>
    <dgm:cxn modelId="{3CDED331-FAFD-4C98-BFFD-EA62D6BEC0FE}" type="presParOf" srcId="{28755CC7-8BA3-4CC8-834B-E668D4A11467}" destId="{FF8B68D9-7ADD-48E4-B38A-D539DF0708AF}" srcOrd="0" destOrd="0" presId="urn:microsoft.com/office/officeart/2008/layout/VerticalCurvedList"/>
    <dgm:cxn modelId="{2B158C5C-57F1-4B8D-8650-EC0A2C636441}" type="presParOf" srcId="{FF8B68D9-7ADD-48E4-B38A-D539DF0708AF}" destId="{1C9040E7-4CB2-48BA-B178-977376E7BEF3}" srcOrd="0" destOrd="0" presId="urn:microsoft.com/office/officeart/2008/layout/VerticalCurvedList"/>
    <dgm:cxn modelId="{B6A98A86-C03A-4679-9FCC-869C81A05032}" type="presParOf" srcId="{1C9040E7-4CB2-48BA-B178-977376E7BEF3}" destId="{63FF15B4-2535-49F7-B98D-B01B8727976A}" srcOrd="0" destOrd="0" presId="urn:microsoft.com/office/officeart/2008/layout/VerticalCurvedList"/>
    <dgm:cxn modelId="{E2119AD0-FF71-404E-B8F0-AF6503329395}" type="presParOf" srcId="{1C9040E7-4CB2-48BA-B178-977376E7BEF3}" destId="{6FD3B8E5-2899-48AF-AB81-12A342932D7D}" srcOrd="1" destOrd="0" presId="urn:microsoft.com/office/officeart/2008/layout/VerticalCurvedList"/>
    <dgm:cxn modelId="{F75FD5DB-1B95-4F14-942D-ABD00C245BBB}" type="presParOf" srcId="{1C9040E7-4CB2-48BA-B178-977376E7BEF3}" destId="{D2202AD1-391F-4EFC-91EB-004C0DE820B1}" srcOrd="2" destOrd="0" presId="urn:microsoft.com/office/officeart/2008/layout/VerticalCurvedList"/>
    <dgm:cxn modelId="{91762CA7-8996-4B22-8EB9-37E06AE6D6CE}" type="presParOf" srcId="{1C9040E7-4CB2-48BA-B178-977376E7BEF3}" destId="{D0A68C47-AC56-40AC-9371-F225D9BF55A0}" srcOrd="3" destOrd="0" presId="urn:microsoft.com/office/officeart/2008/layout/VerticalCurvedList"/>
    <dgm:cxn modelId="{BF9FBA18-73BD-4ECA-ADB9-E8BB35FF1F1D}" type="presParOf" srcId="{FF8B68D9-7ADD-48E4-B38A-D539DF0708AF}" destId="{6B79BD21-427B-4B7F-8F44-23B85216F5CD}" srcOrd="1" destOrd="0" presId="urn:microsoft.com/office/officeart/2008/layout/VerticalCurvedList"/>
    <dgm:cxn modelId="{BD959190-E661-4B29-9446-3D32B30E0893}" type="presParOf" srcId="{FF8B68D9-7ADD-48E4-B38A-D539DF0708AF}" destId="{15BBE74A-24CC-485C-A6C8-6C4EA26450E2}" srcOrd="2" destOrd="0" presId="urn:microsoft.com/office/officeart/2008/layout/VerticalCurvedList"/>
    <dgm:cxn modelId="{4D1C220B-0F96-41D3-84AE-F92918A0A141}" type="presParOf" srcId="{15BBE74A-24CC-485C-A6C8-6C4EA26450E2}" destId="{557807B4-3133-4DEE-914D-B2BD3A8BF615}" srcOrd="0" destOrd="0" presId="urn:microsoft.com/office/officeart/2008/layout/VerticalCurvedList"/>
    <dgm:cxn modelId="{746316D8-418D-4FE0-8498-596DF53B46CD}" type="presParOf" srcId="{FF8B68D9-7ADD-48E4-B38A-D539DF0708AF}" destId="{F0B22118-8BD4-4D6D-B8C4-202DA537673E}" srcOrd="3" destOrd="0" presId="urn:microsoft.com/office/officeart/2008/layout/VerticalCurvedList"/>
    <dgm:cxn modelId="{93CA2918-A0EB-4AF4-A1A0-F0DDD4524F56}" type="presParOf" srcId="{FF8B68D9-7ADD-48E4-B38A-D539DF0708AF}" destId="{734C9FA3-080A-4A22-95BC-7330D89F7525}" srcOrd="4" destOrd="0" presId="urn:microsoft.com/office/officeart/2008/layout/VerticalCurvedList"/>
    <dgm:cxn modelId="{7030E4C6-4EFA-4BD1-8401-41DC42C38754}" type="presParOf" srcId="{734C9FA3-080A-4A22-95BC-7330D89F7525}" destId="{64C8F375-A151-4423-96DC-7A0CA48D31DD}" srcOrd="0" destOrd="0" presId="urn:microsoft.com/office/officeart/2008/layout/VerticalCurvedList"/>
    <dgm:cxn modelId="{DF3D8632-718B-4D90-8388-5DBE0605247A}" type="presParOf" srcId="{FF8B68D9-7ADD-48E4-B38A-D539DF0708AF}" destId="{8696965F-7121-49FF-ACAA-EE07F06A8F53}" srcOrd="5" destOrd="0" presId="urn:microsoft.com/office/officeart/2008/layout/VerticalCurvedList"/>
    <dgm:cxn modelId="{18D0C71F-0167-41B4-BE4A-2E395DFD044F}" type="presParOf" srcId="{FF8B68D9-7ADD-48E4-B38A-D539DF0708AF}" destId="{DCC0DE94-E9EA-4E5B-9ADE-2BFF91DBB3BC}" srcOrd="6" destOrd="0" presId="urn:microsoft.com/office/officeart/2008/layout/VerticalCurvedList"/>
    <dgm:cxn modelId="{3AC7C23B-919B-46D7-B438-39024DC36146}" type="presParOf" srcId="{DCC0DE94-E9EA-4E5B-9ADE-2BFF91DBB3BC}" destId="{AC1F493E-5A9D-4FB4-8A87-AA7EE3925329}" srcOrd="0" destOrd="0" presId="urn:microsoft.com/office/officeart/2008/layout/VerticalCurvedList"/>
    <dgm:cxn modelId="{D25EDA78-8EE9-4A95-965C-BE342CCBD8ED}" type="presParOf" srcId="{FF8B68D9-7ADD-48E4-B38A-D539DF0708AF}" destId="{04543BC6-9D20-49A6-97B6-24353FD2C7F3}" srcOrd="7" destOrd="0" presId="urn:microsoft.com/office/officeart/2008/layout/VerticalCurvedList"/>
    <dgm:cxn modelId="{4AB81954-1BEB-47B7-BBD2-3ADFD43447BF}" type="presParOf" srcId="{FF8B68D9-7ADD-48E4-B38A-D539DF0708AF}" destId="{EF827B49-04C1-4DBD-9324-4A48F5381DA5}" srcOrd="8" destOrd="0" presId="urn:microsoft.com/office/officeart/2008/layout/VerticalCurvedList"/>
    <dgm:cxn modelId="{6D4507FD-173E-4A61-8022-668578BD5EFA}" type="presParOf" srcId="{EF827B49-04C1-4DBD-9324-4A48F5381DA5}" destId="{26CA811C-248C-4ECA-975F-387B410CA46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3B8E5-2899-48AF-AB81-12A342932D7D}">
      <dsp:nvSpPr>
        <dsp:cNvPr id="0" name=""/>
        <dsp:cNvSpPr/>
      </dsp:nvSpPr>
      <dsp:spPr>
        <a:xfrm>
          <a:off x="-5226551" y="-800521"/>
          <a:ext cx="6223843" cy="6223843"/>
        </a:xfrm>
        <a:prstGeom prst="blockArc">
          <a:avLst>
            <a:gd name="adj1" fmla="val 18900000"/>
            <a:gd name="adj2" fmla="val 2700000"/>
            <a:gd name="adj3" fmla="val 34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79BD21-427B-4B7F-8F44-23B85216F5CD}">
      <dsp:nvSpPr>
        <dsp:cNvPr id="0" name=""/>
        <dsp:cNvSpPr/>
      </dsp:nvSpPr>
      <dsp:spPr>
        <a:xfrm>
          <a:off x="522158" y="355400"/>
          <a:ext cx="817682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dirty="0"/>
        </a:p>
      </dsp:txBody>
      <dsp:txXfrm>
        <a:off x="522158" y="355400"/>
        <a:ext cx="8176828" cy="711171"/>
      </dsp:txXfrm>
    </dsp:sp>
    <dsp:sp modelId="{557807B4-3133-4DEE-914D-B2BD3A8BF615}">
      <dsp:nvSpPr>
        <dsp:cNvPr id="0" name=""/>
        <dsp:cNvSpPr/>
      </dsp:nvSpPr>
      <dsp:spPr>
        <a:xfrm>
          <a:off x="85437" y="244564"/>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B22118-8BD4-4D6D-B8C4-202DA537673E}">
      <dsp:nvSpPr>
        <dsp:cNvPr id="0" name=""/>
        <dsp:cNvSpPr/>
      </dsp:nvSpPr>
      <dsp:spPr>
        <a:xfrm>
          <a:off x="929889" y="1422343"/>
          <a:ext cx="776909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a:p>
      </dsp:txBody>
      <dsp:txXfrm>
        <a:off x="929889" y="1422343"/>
        <a:ext cx="7769098" cy="711171"/>
      </dsp:txXfrm>
    </dsp:sp>
    <dsp:sp modelId="{64C8F375-A151-4423-96DC-7A0CA48D31DD}">
      <dsp:nvSpPr>
        <dsp:cNvPr id="0" name=""/>
        <dsp:cNvSpPr/>
      </dsp:nvSpPr>
      <dsp:spPr>
        <a:xfrm>
          <a:off x="485407" y="1333446"/>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96965F-7121-49FF-ACAA-EE07F06A8F53}">
      <dsp:nvSpPr>
        <dsp:cNvPr id="0" name=""/>
        <dsp:cNvSpPr/>
      </dsp:nvSpPr>
      <dsp:spPr>
        <a:xfrm>
          <a:off x="929889" y="2489285"/>
          <a:ext cx="776909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dirty="0"/>
        </a:p>
      </dsp:txBody>
      <dsp:txXfrm>
        <a:off x="929889" y="2489285"/>
        <a:ext cx="7769098" cy="711171"/>
      </dsp:txXfrm>
    </dsp:sp>
    <dsp:sp modelId="{AC1F493E-5A9D-4FB4-8A87-AA7EE3925329}">
      <dsp:nvSpPr>
        <dsp:cNvPr id="0" name=""/>
        <dsp:cNvSpPr/>
      </dsp:nvSpPr>
      <dsp:spPr>
        <a:xfrm>
          <a:off x="485407" y="2400388"/>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43BC6-9D20-49A6-97B6-24353FD2C7F3}">
      <dsp:nvSpPr>
        <dsp:cNvPr id="0" name=""/>
        <dsp:cNvSpPr/>
      </dsp:nvSpPr>
      <dsp:spPr>
        <a:xfrm>
          <a:off x="522158" y="3556227"/>
          <a:ext cx="817682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dirty="0"/>
        </a:p>
      </dsp:txBody>
      <dsp:txXfrm>
        <a:off x="522158" y="3556227"/>
        <a:ext cx="8176828" cy="711171"/>
      </dsp:txXfrm>
    </dsp:sp>
    <dsp:sp modelId="{26CA811C-248C-4ECA-975F-387B410CA46F}">
      <dsp:nvSpPr>
        <dsp:cNvPr id="0" name=""/>
        <dsp:cNvSpPr/>
      </dsp:nvSpPr>
      <dsp:spPr>
        <a:xfrm>
          <a:off x="77676" y="3467331"/>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76200" y="8823325"/>
            <a:ext cx="6705600" cy="274638"/>
          </a:xfrm>
          <a:prstGeom prst="rect">
            <a:avLst/>
          </a:prstGeom>
          <a:noFill/>
          <a:ln w="12700">
            <a:noFill/>
            <a:miter lim="800000"/>
            <a:headEnd/>
            <a:tailEnd/>
          </a:ln>
          <a:effectLst/>
        </p:spPr>
        <p:txBody>
          <a:bodyPr wrap="none" anchor="ctr"/>
          <a:lstStyle/>
          <a:p>
            <a:pPr>
              <a:defRPr/>
            </a:pPr>
            <a:endParaRPr lang="en-US">
              <a:cs typeface="+mn-cs"/>
            </a:endParaRPr>
          </a:p>
        </p:txBody>
      </p:sp>
      <p:sp>
        <p:nvSpPr>
          <p:cNvPr id="3079" name="Line 7"/>
          <p:cNvSpPr>
            <a:spLocks noChangeShapeType="1"/>
          </p:cNvSpPr>
          <p:nvPr/>
        </p:nvSpPr>
        <p:spPr bwMode="auto">
          <a:xfrm>
            <a:off x="828675" y="8763000"/>
            <a:ext cx="5622925" cy="0"/>
          </a:xfrm>
          <a:prstGeom prst="line">
            <a:avLst/>
          </a:prstGeom>
          <a:noFill/>
          <a:ln w="25400">
            <a:solidFill>
              <a:schemeClr val="tx1"/>
            </a:solidFill>
            <a:round/>
            <a:headEnd/>
            <a:tailEnd/>
          </a:ln>
          <a:effectLst/>
        </p:spPr>
        <p:txBody>
          <a:bodyPr wrap="none" anchor="ctr"/>
          <a:lstStyle/>
          <a:p>
            <a:pPr>
              <a:defRPr/>
            </a:pPr>
            <a:endParaRPr lang="en-US">
              <a:cs typeface="+mn-cs"/>
            </a:endParaRPr>
          </a:p>
        </p:txBody>
      </p:sp>
      <p:sp>
        <p:nvSpPr>
          <p:cNvPr id="3081" name="Rectangle 9"/>
          <p:cNvSpPr>
            <a:spLocks noChangeArrowheads="1"/>
          </p:cNvSpPr>
          <p:nvPr/>
        </p:nvSpPr>
        <p:spPr bwMode="auto">
          <a:xfrm>
            <a:off x="71438" y="55563"/>
            <a:ext cx="6715125" cy="271462"/>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cs typeface="+mn-cs"/>
              </a:rPr>
              <a:t>	Chapter 4		 4-</a:t>
            </a:r>
            <a:fld id="{D12B1DAC-2631-4818-BA44-570E22AAF30B}" type="slidenum">
              <a:rPr lang="en-US" sz="1200">
                <a:cs typeface="+mn-cs"/>
              </a:rPr>
              <a:pPr eaLnBrk="0" hangingPunct="0">
                <a:tabLst>
                  <a:tab pos="285750" algn="l"/>
                  <a:tab pos="3257550" algn="ctr"/>
                  <a:tab pos="6457950" algn="r"/>
                </a:tabLst>
                <a:defRPr/>
              </a:pPr>
              <a:t>‹#›</a:t>
            </a:fld>
            <a:endParaRPr lang="en-US" sz="1200">
              <a:cs typeface="+mn-cs"/>
            </a:endParaRPr>
          </a:p>
        </p:txBody>
      </p:sp>
      <p:sp>
        <p:nvSpPr>
          <p:cNvPr id="3082" name="Rectangle 10"/>
          <p:cNvSpPr>
            <a:spLocks noChangeArrowheads="1"/>
          </p:cNvSpPr>
          <p:nvPr/>
        </p:nvSpPr>
        <p:spPr bwMode="auto">
          <a:xfrm>
            <a:off x="71438" y="8818563"/>
            <a:ext cx="6715125" cy="24130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a:cs typeface="+mn-cs"/>
              </a:rPr>
              <a:t>Basic Business Statistics:, </a:t>
            </a:r>
            <a:r>
              <a:rPr lang="en-US" sz="1000" dirty="0">
                <a:cs typeface="+mn-cs"/>
              </a:rPr>
              <a:t>10/e	© 2006 Prentice Hall, Inc.</a:t>
            </a:r>
          </a:p>
        </p:txBody>
      </p:sp>
    </p:spTree>
    <p:extLst>
      <p:ext uri="{BB962C8B-B14F-4D97-AF65-F5344CB8AC3E}">
        <p14:creationId xmlns:p14="http://schemas.microsoft.com/office/powerpoint/2010/main" val="3397279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3276600"/>
            <a:ext cx="50292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6259" name="Rectangle 3"/>
          <p:cNvSpPr>
            <a:spLocks noGrp="1" noRot="1" noChangeAspect="1" noChangeArrowheads="1" noTextEdit="1"/>
          </p:cNvSpPr>
          <p:nvPr>
            <p:ph type="sldImg" idx="2"/>
          </p:nvPr>
        </p:nvSpPr>
        <p:spPr bwMode="auto">
          <a:xfrm>
            <a:off x="1524000" y="609600"/>
            <a:ext cx="3962400" cy="2590800"/>
          </a:xfrm>
          <a:prstGeom prst="rect">
            <a:avLst/>
          </a:prstGeom>
          <a:noFill/>
          <a:ln w="12700">
            <a:solidFill>
              <a:schemeClr val="tx1"/>
            </a:solidFill>
            <a:miter lim="800000"/>
            <a:headEnd/>
            <a:tailEnd/>
          </a:ln>
        </p:spPr>
      </p:sp>
      <p:sp>
        <p:nvSpPr>
          <p:cNvPr id="2052" name="Line 4"/>
          <p:cNvSpPr>
            <a:spLocks noChangeShapeType="1"/>
          </p:cNvSpPr>
          <p:nvPr/>
        </p:nvSpPr>
        <p:spPr bwMode="auto">
          <a:xfrm>
            <a:off x="1120775" y="35814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53" name="Line 5"/>
          <p:cNvSpPr>
            <a:spLocks noChangeShapeType="1"/>
          </p:cNvSpPr>
          <p:nvPr/>
        </p:nvSpPr>
        <p:spPr bwMode="auto">
          <a:xfrm>
            <a:off x="1120775" y="38862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54" name="Line 6"/>
          <p:cNvSpPr>
            <a:spLocks noChangeShapeType="1"/>
          </p:cNvSpPr>
          <p:nvPr/>
        </p:nvSpPr>
        <p:spPr bwMode="auto">
          <a:xfrm>
            <a:off x="1120775" y="41910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55" name="Line 7"/>
          <p:cNvSpPr>
            <a:spLocks noChangeShapeType="1"/>
          </p:cNvSpPr>
          <p:nvPr/>
        </p:nvSpPr>
        <p:spPr bwMode="auto">
          <a:xfrm>
            <a:off x="1120775" y="44958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56" name="Line 8"/>
          <p:cNvSpPr>
            <a:spLocks noChangeShapeType="1"/>
          </p:cNvSpPr>
          <p:nvPr/>
        </p:nvSpPr>
        <p:spPr bwMode="auto">
          <a:xfrm>
            <a:off x="1120775" y="48006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57" name="Line 9"/>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58" name="Line 10"/>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59" name="Line 11"/>
          <p:cNvSpPr>
            <a:spLocks noChangeShapeType="1"/>
          </p:cNvSpPr>
          <p:nvPr/>
        </p:nvSpPr>
        <p:spPr bwMode="auto">
          <a:xfrm>
            <a:off x="1120775" y="54102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60" name="Line 12"/>
          <p:cNvSpPr>
            <a:spLocks noChangeShapeType="1"/>
          </p:cNvSpPr>
          <p:nvPr/>
        </p:nvSpPr>
        <p:spPr bwMode="auto">
          <a:xfrm>
            <a:off x="1120775" y="57150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61" name="Line 13"/>
          <p:cNvSpPr>
            <a:spLocks noChangeShapeType="1"/>
          </p:cNvSpPr>
          <p:nvPr/>
        </p:nvSpPr>
        <p:spPr bwMode="auto">
          <a:xfrm>
            <a:off x="1120775" y="60198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62" name="Line 14"/>
          <p:cNvSpPr>
            <a:spLocks noChangeShapeType="1"/>
          </p:cNvSpPr>
          <p:nvPr/>
        </p:nvSpPr>
        <p:spPr bwMode="auto">
          <a:xfrm>
            <a:off x="1120775" y="63246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63" name="Line 15"/>
          <p:cNvSpPr>
            <a:spLocks noChangeShapeType="1"/>
          </p:cNvSpPr>
          <p:nvPr/>
        </p:nvSpPr>
        <p:spPr bwMode="auto">
          <a:xfrm>
            <a:off x="1120775" y="66294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64" name="Line 16"/>
          <p:cNvSpPr>
            <a:spLocks noChangeShapeType="1"/>
          </p:cNvSpPr>
          <p:nvPr/>
        </p:nvSpPr>
        <p:spPr bwMode="auto">
          <a:xfrm>
            <a:off x="1120775" y="69342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65" name="Line 17"/>
          <p:cNvSpPr>
            <a:spLocks noChangeShapeType="1"/>
          </p:cNvSpPr>
          <p:nvPr/>
        </p:nvSpPr>
        <p:spPr bwMode="auto">
          <a:xfrm>
            <a:off x="1120775" y="72390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66" name="Line 18"/>
          <p:cNvSpPr>
            <a:spLocks noChangeShapeType="1"/>
          </p:cNvSpPr>
          <p:nvPr/>
        </p:nvSpPr>
        <p:spPr bwMode="auto">
          <a:xfrm>
            <a:off x="1120775" y="75438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67" name="Line 19"/>
          <p:cNvSpPr>
            <a:spLocks noChangeShapeType="1"/>
          </p:cNvSpPr>
          <p:nvPr/>
        </p:nvSpPr>
        <p:spPr bwMode="auto">
          <a:xfrm>
            <a:off x="1120775" y="78486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68" name="Line 20"/>
          <p:cNvSpPr>
            <a:spLocks noChangeShapeType="1"/>
          </p:cNvSpPr>
          <p:nvPr/>
        </p:nvSpPr>
        <p:spPr bwMode="auto">
          <a:xfrm>
            <a:off x="1120775" y="81534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69" name="Line 21"/>
          <p:cNvSpPr>
            <a:spLocks noChangeShapeType="1"/>
          </p:cNvSpPr>
          <p:nvPr/>
        </p:nvSpPr>
        <p:spPr bwMode="auto">
          <a:xfrm>
            <a:off x="1120775" y="8458200"/>
            <a:ext cx="4657725" cy="0"/>
          </a:xfrm>
          <a:prstGeom prst="line">
            <a:avLst/>
          </a:prstGeom>
          <a:noFill/>
          <a:ln w="12700">
            <a:solidFill>
              <a:schemeClr val="folHlink"/>
            </a:solidFill>
            <a:round/>
            <a:headEnd/>
            <a:tailEnd/>
          </a:ln>
          <a:effectLst/>
        </p:spPr>
        <p:txBody>
          <a:bodyPr wrap="none" anchor="ctr"/>
          <a:lstStyle/>
          <a:p>
            <a:pPr>
              <a:defRPr/>
            </a:pPr>
            <a:endParaRPr lang="en-US">
              <a:cs typeface="+mn-cs"/>
            </a:endParaRPr>
          </a:p>
        </p:txBody>
      </p:sp>
      <p:sp>
        <p:nvSpPr>
          <p:cNvPr id="2072" name="Line 24"/>
          <p:cNvSpPr>
            <a:spLocks noChangeShapeType="1"/>
          </p:cNvSpPr>
          <p:nvPr/>
        </p:nvSpPr>
        <p:spPr bwMode="auto">
          <a:xfrm>
            <a:off x="523875" y="8763000"/>
            <a:ext cx="5851525" cy="0"/>
          </a:xfrm>
          <a:prstGeom prst="line">
            <a:avLst/>
          </a:prstGeom>
          <a:noFill/>
          <a:ln w="25400">
            <a:solidFill>
              <a:schemeClr val="tx1"/>
            </a:solidFill>
            <a:round/>
            <a:headEnd/>
            <a:tailEnd/>
          </a:ln>
          <a:effectLst/>
        </p:spPr>
        <p:txBody>
          <a:bodyPr wrap="none" anchor="ctr"/>
          <a:lstStyle/>
          <a:p>
            <a:pPr>
              <a:defRPr/>
            </a:pPr>
            <a:endParaRPr lang="en-US">
              <a:cs typeface="+mn-cs"/>
            </a:endParaRPr>
          </a:p>
        </p:txBody>
      </p:sp>
      <p:sp>
        <p:nvSpPr>
          <p:cNvPr id="2073" name="Rectangle 25"/>
          <p:cNvSpPr>
            <a:spLocks noChangeArrowheads="1"/>
          </p:cNvSpPr>
          <p:nvPr/>
        </p:nvSpPr>
        <p:spPr bwMode="auto">
          <a:xfrm>
            <a:off x="77788" y="61913"/>
            <a:ext cx="6702425" cy="271462"/>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cs typeface="+mn-cs"/>
              </a:rPr>
              <a:t>	Chapter 4		4-</a:t>
            </a:r>
            <a:fld id="{760553D0-224C-45AF-B368-6B4B56083CA1}" type="slidenum">
              <a:rPr lang="en-US" sz="1200">
                <a:cs typeface="+mn-cs"/>
              </a:rPr>
              <a:pPr eaLnBrk="0" hangingPunct="0">
                <a:tabLst>
                  <a:tab pos="285750" algn="l"/>
                  <a:tab pos="3257550" algn="ctr"/>
                  <a:tab pos="6457950" algn="r"/>
                </a:tabLst>
                <a:defRPr/>
              </a:pPr>
              <a:t>‹#›</a:t>
            </a:fld>
            <a:endParaRPr lang="en-US" sz="1200">
              <a:cs typeface="+mn-cs"/>
            </a:endParaRPr>
          </a:p>
        </p:txBody>
      </p:sp>
      <p:sp>
        <p:nvSpPr>
          <p:cNvPr id="2074" name="Rectangle 26"/>
          <p:cNvSpPr>
            <a:spLocks noChangeArrowheads="1"/>
          </p:cNvSpPr>
          <p:nvPr/>
        </p:nvSpPr>
        <p:spPr bwMode="auto">
          <a:xfrm>
            <a:off x="71438" y="8818563"/>
            <a:ext cx="6715125" cy="24130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a:cs typeface="+mn-cs"/>
              </a:rPr>
              <a:t>Basic Business Statistics:, </a:t>
            </a:r>
            <a:r>
              <a:rPr lang="en-US" sz="1000" dirty="0">
                <a:cs typeface="+mn-cs"/>
              </a:rPr>
              <a:t>10/e	© 2006 Prentice Hall, Inc.</a:t>
            </a:r>
          </a:p>
        </p:txBody>
      </p:sp>
    </p:spTree>
    <p:extLst>
      <p:ext uri="{BB962C8B-B14F-4D97-AF65-F5344CB8AC3E}">
        <p14:creationId xmlns:p14="http://schemas.microsoft.com/office/powerpoint/2010/main" val="2091672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457200" algn="l" rtl="0" eaLnBrk="0" fontAlgn="base" hangingPunct="0">
      <a:spcBef>
        <a:spcPct val="30000"/>
      </a:spcBef>
      <a:spcAft>
        <a:spcPct val="0"/>
      </a:spcAft>
      <a:defRPr sz="1400" kern="1200">
        <a:solidFill>
          <a:schemeClr val="tx1"/>
        </a:solidFill>
        <a:latin typeface="Arial" charset="0"/>
        <a:ea typeface="+mn-ea"/>
        <a:cs typeface="+mn-cs"/>
      </a:defRPr>
    </a:lvl2pPr>
    <a:lvl3pPr marL="914400" algn="l" rtl="0" eaLnBrk="0" fontAlgn="base" hangingPunct="0">
      <a:spcBef>
        <a:spcPct val="30000"/>
      </a:spcBef>
      <a:spcAft>
        <a:spcPct val="0"/>
      </a:spcAft>
      <a:defRPr sz="1400" kern="1200">
        <a:solidFill>
          <a:schemeClr val="tx1"/>
        </a:solidFill>
        <a:latin typeface="Arial" charset="0"/>
        <a:ea typeface="+mn-ea"/>
        <a:cs typeface="+mn-cs"/>
      </a:defRPr>
    </a:lvl3pPr>
    <a:lvl4pPr marL="1371600" algn="l" rtl="0" eaLnBrk="0" fontAlgn="base" hangingPunct="0">
      <a:spcBef>
        <a:spcPct val="30000"/>
      </a:spcBef>
      <a:spcAft>
        <a:spcPct val="0"/>
      </a:spcAft>
      <a:defRPr sz="1400" kern="1200">
        <a:solidFill>
          <a:schemeClr val="tx1"/>
        </a:solidFill>
        <a:latin typeface="Arial" charset="0"/>
        <a:ea typeface="+mn-ea"/>
        <a:cs typeface="+mn-cs"/>
      </a:defRPr>
    </a:lvl4pPr>
    <a:lvl5pPr marL="1828800" algn="l" rtl="0" eaLnBrk="0" fontAlgn="base" hangingPunct="0">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533400"/>
            <a:ext cx="3962400"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EC7AC2C-094C-476B-B1D6-E3FB0E1733E0}" type="slidenum">
              <a:rPr lang="en-US" smtClean="0"/>
              <a:pPr/>
              <a:t>2</a:t>
            </a:fld>
            <a:endParaRPr lang="en-US"/>
          </a:p>
        </p:txBody>
      </p:sp>
    </p:spTree>
    <p:extLst>
      <p:ext uri="{BB962C8B-B14F-4D97-AF65-F5344CB8AC3E}">
        <p14:creationId xmlns:p14="http://schemas.microsoft.com/office/powerpoint/2010/main" val="1649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143000" y="685800"/>
            <a:ext cx="4572000" cy="3429000"/>
          </a:xfrm>
          <a:ln/>
        </p:spPr>
      </p:sp>
      <p:sp>
        <p:nvSpPr>
          <p:cNvPr id="19458" name="Rectangle 3"/>
          <p:cNvSpPr>
            <a:spLocks noGrp="1" noChangeArrowheads="1"/>
          </p:cNvSpPr>
          <p:nvPr>
            <p:ph type="body" idx="1"/>
          </p:nvPr>
        </p:nvSpPr>
        <p:spPr>
          <a:xfrm>
            <a:off x="914400" y="5191125"/>
            <a:ext cx="5029200" cy="3267075"/>
          </a:xfrm>
          <a:noFill/>
          <a:ln w="9525"/>
        </p:spPr>
        <p:txBody>
          <a:bodyPr/>
          <a:lstStyle/>
          <a:p>
            <a:endParaRPr lang="fr-FR" smtClean="0"/>
          </a:p>
        </p:txBody>
      </p:sp>
    </p:spTree>
    <p:extLst>
      <p:ext uri="{BB962C8B-B14F-4D97-AF65-F5344CB8AC3E}">
        <p14:creationId xmlns:p14="http://schemas.microsoft.com/office/powerpoint/2010/main" val="2009896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34938" y="2438400"/>
            <a:ext cx="9009062" cy="1181100"/>
            <a:chOff x="0" y="1536"/>
            <a:chExt cx="5675" cy="744"/>
          </a:xfrm>
        </p:grpSpPr>
        <p:grpSp>
          <p:nvGrpSpPr>
            <p:cNvPr id="5" name="Group 5"/>
            <p:cNvGrpSpPr>
              <a:grpSpLocks/>
            </p:cNvGrpSpPr>
            <p:nvPr userDrawn="1"/>
          </p:nvGrpSpPr>
          <p:grpSpPr bwMode="auto">
            <a:xfrm>
              <a:off x="185" y="1604"/>
              <a:ext cx="449" cy="297"/>
              <a:chOff x="720" y="336"/>
              <a:chExt cx="624" cy="432"/>
            </a:xfrm>
          </p:grpSpPr>
          <p:sp>
            <p:nvSpPr>
              <p:cNvPr id="12" name="Rectangle 6"/>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13" name="Rectangle 7"/>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defRPr/>
                </a:pPr>
                <a:endParaRPr lang="en-US">
                  <a:cs typeface="+mn-cs"/>
                </a:endParaRPr>
              </a:p>
            </p:txBody>
          </p:sp>
        </p:grpSp>
        <p:sp>
          <p:nvSpPr>
            <p:cNvPr id="6" name="Rectangle 8"/>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defRPr/>
              </a:pPr>
              <a:endParaRPr lang="en-US">
                <a:cs typeface="+mn-cs"/>
              </a:endParaRPr>
            </a:p>
          </p:txBody>
        </p:sp>
        <p:sp>
          <p:nvSpPr>
            <p:cNvPr id="7" name="Rectangle 9"/>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defRPr/>
              </a:pPr>
              <a:endParaRPr lang="en-US">
                <a:cs typeface="+mn-cs"/>
              </a:endParaRPr>
            </a:p>
          </p:txBody>
        </p:sp>
        <p:sp>
          <p:nvSpPr>
            <p:cNvPr id="8" name="Rectangle 10"/>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defRPr/>
              </a:pPr>
              <a:endParaRPr lang="en-US">
                <a:cs typeface="+mn-cs"/>
              </a:endParaRPr>
            </a:p>
          </p:txBody>
        </p:sp>
        <p:sp>
          <p:nvSpPr>
            <p:cNvPr id="9" name="Rectangle 11"/>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defRPr/>
              </a:pPr>
              <a:endParaRPr lang="en-US">
                <a:cs typeface="+mn-cs"/>
              </a:endParaRPr>
            </a:p>
          </p:txBody>
        </p:sp>
        <p:sp>
          <p:nvSpPr>
            <p:cNvPr id="10" name="Rectangle 12"/>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defRPr/>
              </a:pPr>
              <a:endParaRPr lang="en-US">
                <a:cs typeface="+mn-cs"/>
              </a:endParaRPr>
            </a:p>
          </p:txBody>
        </p:sp>
        <p:sp>
          <p:nvSpPr>
            <p:cNvPr id="11" name="Rectangle 13"/>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cs typeface="+mn-cs"/>
              </a:endParaRPr>
            </a:p>
          </p:txBody>
        </p:sp>
      </p:grpSp>
      <p:sp>
        <p:nvSpPr>
          <p:cNvPr id="268290" name="Rectangle 2"/>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268291" name="Rectangle 3"/>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
        <p:nvSpPr>
          <p:cNvPr id="14" name="Rectangle 15"/>
          <p:cNvSpPr>
            <a:spLocks noGrp="1" noChangeArrowheads="1"/>
          </p:cNvSpPr>
          <p:nvPr>
            <p:ph type="sldNum" sz="quarter" idx="10"/>
          </p:nvPr>
        </p:nvSpPr>
        <p:spPr/>
        <p:txBody>
          <a:bodyPr/>
          <a:lstStyle>
            <a:lvl1pPr>
              <a:defRPr/>
            </a:lvl1pPr>
          </a:lstStyle>
          <a:p>
            <a:pPr>
              <a:defRPr/>
            </a:pPr>
            <a:r>
              <a:rPr lang="en-US"/>
              <a:t>Chap 4-</a:t>
            </a:r>
            <a:fld id="{A6B095F4-5833-4327-905E-A7A93A83D0AB}" type="slidenum">
              <a:rPr lang="en-US"/>
              <a:pPr>
                <a:defRPr/>
              </a:pPr>
              <a:t>‹#›</a:t>
            </a:fld>
            <a:endParaRPr lang="en-US"/>
          </a:p>
        </p:txBody>
      </p:sp>
      <p:sp>
        <p:nvSpPr>
          <p:cNvPr id="1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Chap 4-</a:t>
            </a:r>
            <a:fld id="{7BF6F3A6-E585-408A-9AAF-ADD12BF74616}"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19300"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5905500"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Chap 4-</a:t>
            </a:r>
            <a:fld id="{0E81CC3E-2A0E-4CDD-BF05-BC90AA82742B}"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28800"/>
            <a:ext cx="3962400" cy="453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828800"/>
            <a:ext cx="39624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4170363"/>
            <a:ext cx="39624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sz="quarter" idx="10"/>
          </p:nvPr>
        </p:nvSpPr>
        <p:spPr>
          <a:ln/>
        </p:spPr>
        <p:txBody>
          <a:bodyPr/>
          <a:lstStyle>
            <a:lvl1pPr>
              <a:defRPr/>
            </a:lvl1pPr>
          </a:lstStyle>
          <a:p>
            <a:pPr>
              <a:defRPr/>
            </a:pPr>
            <a:r>
              <a:rPr lang="en-US"/>
              <a:t>Chap 4-</a:t>
            </a:r>
            <a:fld id="{708D0DDD-BCC4-4B78-9C0A-8D59024673B0}" type="slidenum">
              <a:rPr lang="en-US"/>
              <a:pPr>
                <a:defRPr/>
              </a:pPr>
              <a:t>‹#›</a:t>
            </a:fld>
            <a:endParaRPr lang="en-US"/>
          </a:p>
        </p:txBody>
      </p:sp>
      <p:sp>
        <p:nvSpPr>
          <p:cNvPr id="7"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05800" cy="762000"/>
          </a:xfrm>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b="1">
                <a:solidFill>
                  <a:schemeClr val="tx1"/>
                </a:solidFill>
                <a:latin typeface="Times New Roman" pitchFamily="18" charset="0"/>
                <a:cs typeface="Times New Roman" pitchFamily="18" charset="0"/>
              </a:defRPr>
            </a:lvl1pPr>
          </a:lstStyle>
          <a:p>
            <a:fld id="{2286D2AC-B0F5-41AD-8620-E048191860F8}" type="slidenum">
              <a:rPr lang="en-US" smtClean="0"/>
              <a:pPr/>
              <a:t>‹#›</a:t>
            </a:fld>
            <a:endParaRPr lang="en-US" dirty="0"/>
          </a:p>
        </p:txBody>
      </p:sp>
    </p:spTree>
    <p:extLst>
      <p:ext uri="{BB962C8B-B14F-4D97-AF65-F5344CB8AC3E}">
        <p14:creationId xmlns:p14="http://schemas.microsoft.com/office/powerpoint/2010/main" val="462968105"/>
      </p:ext>
    </p:extLst>
  </p:cSld>
  <p:clrMapOvr>
    <a:masterClrMapping/>
  </p:clrMapOvr>
  <p:transition>
    <p:newsfla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Chap 4-</a:t>
            </a:r>
            <a:fld id="{94EF5511-35E1-4D2C-855B-05342D95C823}"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t>Chap 4-</a:t>
            </a:r>
            <a:fld id="{EB0E4522-C0A9-4323-A72C-0B6551C20420}"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t>Chap 4-</a:t>
            </a:r>
            <a:fld id="{BEE7D301-D474-4764-9E8F-153C4E8F8632}"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r>
              <a:rPr lang="en-US"/>
              <a:t>Chap 4-</a:t>
            </a:r>
            <a:fld id="{B2F466DE-D7D5-47EB-8D9C-D2F2E2383804}" type="slidenum">
              <a:rPr lang="en-US"/>
              <a:pPr>
                <a:defRPr/>
              </a:pPr>
              <a:t>‹#›</a:t>
            </a:fld>
            <a:endParaRPr lang="en-US"/>
          </a:p>
        </p:txBody>
      </p:sp>
      <p:sp>
        <p:nvSpPr>
          <p:cNvPr id="8"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r>
              <a:rPr lang="en-US"/>
              <a:t>Chap 4-</a:t>
            </a:r>
            <a:fld id="{D55FED00-3E59-4C6F-ADF3-C8C9A747051F}" type="slidenum">
              <a:rPr lang="en-US"/>
              <a:pPr>
                <a:defRPr/>
              </a:pPr>
              <a:t>‹#›</a:t>
            </a:fld>
            <a:endParaRPr lang="en-US"/>
          </a:p>
        </p:txBody>
      </p:sp>
      <p:sp>
        <p:nvSpPr>
          <p:cNvPr id="4"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t>Chap 4-</a:t>
            </a:r>
            <a:fld id="{7CC00C11-BA63-4EFA-B624-B675C1A3CBA5}" type="slidenum">
              <a:rPr lang="en-US"/>
              <a:pPr>
                <a:defRPr/>
              </a:pPr>
              <a:t>‹#›</a:t>
            </a:fld>
            <a:endParaRPr lang="en-US"/>
          </a:p>
        </p:txBody>
      </p:sp>
      <p:sp>
        <p:nvSpPr>
          <p:cNvPr id="3"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Chap 4-</a:t>
            </a:r>
            <a:fld id="{019AEA4A-9408-4298-BD9E-0E6AADCA9533}"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Chap 4-</a:t>
            </a:r>
            <a:fld id="{073F782F-59BF-4A87-8973-69DB51B3AEB8}"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7F4F5"/>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1150938" y="228600"/>
            <a:ext cx="7383462" cy="9906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p>
            <a:pPr lvl="0"/>
            <a:r>
              <a:rPr lang="en-US" smtClean="0"/>
              <a:t>Click to edit Master title style</a:t>
            </a:r>
          </a:p>
        </p:txBody>
      </p:sp>
      <p:sp>
        <p:nvSpPr>
          <p:cNvPr id="21507" name="Rectangle 3"/>
          <p:cNvSpPr>
            <a:spLocks noGrp="1" noChangeArrowheads="1"/>
          </p:cNvSpPr>
          <p:nvPr>
            <p:ph type="body" idx="1"/>
          </p:nvPr>
        </p:nvSpPr>
        <p:spPr bwMode="auto">
          <a:xfrm>
            <a:off x="609600" y="1828800"/>
            <a:ext cx="8077200" cy="4532313"/>
          </a:xfrm>
          <a:prstGeom prst="rect">
            <a:avLst/>
          </a:prstGeom>
          <a:noFill/>
          <a:ln w="9525">
            <a:noFill/>
            <a:miter lim="800000"/>
            <a:headEnd/>
            <a:tailEnd/>
          </a:ln>
        </p:spPr>
        <p:txBody>
          <a:bodyPr vert="horz" wrap="square" lIns="85342" tIns="42672" rIns="85342" bIns="426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7269" name="Rectangle 5"/>
          <p:cNvSpPr>
            <a:spLocks noGrp="1" noChangeArrowheads="1"/>
          </p:cNvSpPr>
          <p:nvPr>
            <p:ph type="sldNum" sz="quarter" idx="4"/>
          </p:nvPr>
        </p:nvSpPr>
        <p:spPr bwMode="auto">
          <a:xfrm>
            <a:off x="6858000" y="6534150"/>
            <a:ext cx="2133600" cy="320675"/>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lgn="r">
              <a:defRPr sz="1000">
                <a:latin typeface="Arial" pitchFamily="34" charset="0"/>
                <a:cs typeface="+mn-cs"/>
              </a:defRPr>
            </a:lvl1pPr>
          </a:lstStyle>
          <a:p>
            <a:pPr>
              <a:defRPr/>
            </a:pPr>
            <a:r>
              <a:rPr lang="en-US"/>
              <a:t>Chap 4-</a:t>
            </a:r>
            <a:fld id="{DF46C592-D35C-4A63-B91F-75447844737A}" type="slidenum">
              <a:rPr lang="en-US"/>
              <a:pPr>
                <a:defRPr/>
              </a:pPr>
              <a:t>‹#›</a:t>
            </a:fld>
            <a:endParaRPr lang="en-US"/>
          </a:p>
        </p:txBody>
      </p:sp>
      <p:grpSp>
        <p:nvGrpSpPr>
          <p:cNvPr id="21509" name="Group 6"/>
          <p:cNvGrpSpPr>
            <a:grpSpLocks/>
          </p:cNvGrpSpPr>
          <p:nvPr/>
        </p:nvGrpSpPr>
        <p:grpSpPr bwMode="auto">
          <a:xfrm>
            <a:off x="0" y="609600"/>
            <a:ext cx="9009063" cy="1181100"/>
            <a:chOff x="0" y="1536"/>
            <a:chExt cx="5675" cy="744"/>
          </a:xfrm>
        </p:grpSpPr>
        <p:grpSp>
          <p:nvGrpSpPr>
            <p:cNvPr id="21511" name="Group 7"/>
            <p:cNvGrpSpPr>
              <a:grpSpLocks/>
            </p:cNvGrpSpPr>
            <p:nvPr userDrawn="1"/>
          </p:nvGrpSpPr>
          <p:grpSpPr bwMode="auto">
            <a:xfrm>
              <a:off x="183" y="1604"/>
              <a:ext cx="448" cy="297"/>
              <a:chOff x="720" y="336"/>
              <a:chExt cx="624" cy="432"/>
            </a:xfrm>
          </p:grpSpPr>
          <p:sp>
            <p:nvSpPr>
              <p:cNvPr id="267272" name="Rectangle 8"/>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267273" name="Rectangle 9"/>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defRPr/>
                </a:pPr>
                <a:endParaRPr lang="en-US">
                  <a:cs typeface="+mn-cs"/>
                </a:endParaRPr>
              </a:p>
            </p:txBody>
          </p:sp>
        </p:grpSp>
        <p:sp>
          <p:nvSpPr>
            <p:cNvPr id="267274" name="Rectangle 10"/>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defRPr/>
              </a:pPr>
              <a:endParaRPr lang="en-US">
                <a:cs typeface="+mn-cs"/>
              </a:endParaRPr>
            </a:p>
          </p:txBody>
        </p:sp>
        <p:sp>
          <p:nvSpPr>
            <p:cNvPr id="267275" name="Rectangle 11"/>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defRPr/>
              </a:pPr>
              <a:endParaRPr lang="en-US">
                <a:cs typeface="+mn-cs"/>
              </a:endParaRPr>
            </a:p>
          </p:txBody>
        </p:sp>
        <p:sp>
          <p:nvSpPr>
            <p:cNvPr id="267276" name="Rectangle 12"/>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defRPr/>
              </a:pPr>
              <a:endParaRPr lang="en-US">
                <a:cs typeface="+mn-cs"/>
              </a:endParaRPr>
            </a:p>
          </p:txBody>
        </p:sp>
        <p:sp>
          <p:nvSpPr>
            <p:cNvPr id="267277" name="Rectangle 13"/>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defRPr/>
              </a:pPr>
              <a:endParaRPr lang="en-US">
                <a:cs typeface="+mn-cs"/>
              </a:endParaRPr>
            </a:p>
          </p:txBody>
        </p:sp>
        <p:sp>
          <p:nvSpPr>
            <p:cNvPr id="267278" name="Rectangle 14"/>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defRPr/>
              </a:pPr>
              <a:endParaRPr lang="en-US">
                <a:cs typeface="+mn-cs"/>
              </a:endParaRPr>
            </a:p>
          </p:txBody>
        </p:sp>
        <p:sp>
          <p:nvSpPr>
            <p:cNvPr id="267279" name="Rectangle 15"/>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cs typeface="+mn-cs"/>
              </a:endParaRPr>
            </a:p>
          </p:txBody>
        </p:sp>
      </p:grpSp>
      <p:sp>
        <p:nvSpPr>
          <p:cNvPr id="18" name="Footer Placeholder 17"/>
          <p:cNvSpPr>
            <a:spLocks noGrp="1" noChangeArrowheads="1"/>
          </p:cNvSpPr>
          <p:nvPr>
            <p:ph type="ftr" sz="quarter" idx="3"/>
          </p:nvPr>
        </p:nvSpPr>
        <p:spPr>
          <a:xfrm>
            <a:off x="0" y="6599238"/>
            <a:ext cx="4800600" cy="258762"/>
          </a:xfrm>
          <a:prstGeom prst="rect">
            <a:avLst/>
          </a:prstGeom>
          <a:noFill/>
        </p:spPr>
        <p:txBody>
          <a:bodyPr vert="horz" wrap="square" lIns="91440" tIns="45720" rIns="91440" bIns="45720" numCol="1" anchor="t" anchorCtr="0" compatLnSpc="1">
            <a:prstTxWarp prst="textNoShape">
              <a:avLst/>
            </a:prstTxWarp>
          </a:bodyPr>
          <a:lstStyle>
            <a:lvl1pPr>
              <a:defRPr sz="1000"/>
            </a:lvl1pPr>
          </a:lstStyle>
          <a:p>
            <a:pPr>
              <a:defRPr/>
            </a:pPr>
            <a:r>
              <a:rPr lang="en-US"/>
              <a:t>Copyright ©2013 Pearson Education, Inc. publishing as Prentice Hall </a:t>
            </a:r>
          </a:p>
          <a:p>
            <a:pPr>
              <a:defRPr/>
            </a:pPr>
            <a:endParaRPr lang="en-US"/>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53" r:id="rId12"/>
    <p:sldLayoutId id="2147483665" r:id="rId13"/>
  </p:sldLayoutIdLst>
  <p:timing>
    <p:tnLst>
      <p:par>
        <p:cTn id="1" dur="indefinite" restart="never" nodeType="tmRoot"/>
      </p:par>
    </p:tnLst>
  </p:timing>
  <p:hf hdr="0" dt="0"/>
  <p:txStyles>
    <p:titleStyle>
      <a:lvl1pPr algn="l" defTabSz="852488" rtl="0" eaLnBrk="0" fontAlgn="base" hangingPunct="0">
        <a:spcBef>
          <a:spcPct val="0"/>
        </a:spcBef>
        <a:spcAft>
          <a:spcPct val="0"/>
        </a:spcAft>
        <a:defRPr sz="4000">
          <a:solidFill>
            <a:schemeClr val="tx2"/>
          </a:solidFill>
          <a:latin typeface="+mj-lt"/>
          <a:ea typeface="+mj-ea"/>
          <a:cs typeface="+mj-cs"/>
        </a:defRPr>
      </a:lvl1pPr>
      <a:lvl2pPr algn="l" defTabSz="852488" rtl="0" eaLnBrk="0" fontAlgn="base" hangingPunct="0">
        <a:spcBef>
          <a:spcPct val="0"/>
        </a:spcBef>
        <a:spcAft>
          <a:spcPct val="0"/>
        </a:spcAft>
        <a:defRPr sz="4000">
          <a:solidFill>
            <a:schemeClr val="tx2"/>
          </a:solidFill>
          <a:latin typeface="Arial" charset="0"/>
        </a:defRPr>
      </a:lvl2pPr>
      <a:lvl3pPr algn="l" defTabSz="852488" rtl="0" eaLnBrk="0" fontAlgn="base" hangingPunct="0">
        <a:spcBef>
          <a:spcPct val="0"/>
        </a:spcBef>
        <a:spcAft>
          <a:spcPct val="0"/>
        </a:spcAft>
        <a:defRPr sz="4000">
          <a:solidFill>
            <a:schemeClr val="tx2"/>
          </a:solidFill>
          <a:latin typeface="Arial" charset="0"/>
        </a:defRPr>
      </a:lvl3pPr>
      <a:lvl4pPr algn="l" defTabSz="852488" rtl="0" eaLnBrk="0" fontAlgn="base" hangingPunct="0">
        <a:spcBef>
          <a:spcPct val="0"/>
        </a:spcBef>
        <a:spcAft>
          <a:spcPct val="0"/>
        </a:spcAft>
        <a:defRPr sz="4000">
          <a:solidFill>
            <a:schemeClr val="tx2"/>
          </a:solidFill>
          <a:latin typeface="Arial" charset="0"/>
        </a:defRPr>
      </a:lvl4pPr>
      <a:lvl5pPr algn="l" defTabSz="852488" rtl="0" eaLnBrk="0" fontAlgn="base" hangingPunct="0">
        <a:spcBef>
          <a:spcPct val="0"/>
        </a:spcBef>
        <a:spcAft>
          <a:spcPct val="0"/>
        </a:spcAft>
        <a:defRPr sz="4000">
          <a:solidFill>
            <a:schemeClr val="tx2"/>
          </a:solidFill>
          <a:latin typeface="Arial" charset="0"/>
        </a:defRPr>
      </a:lvl5pPr>
      <a:lvl6pPr marL="457200" algn="l" defTabSz="852488" rtl="0" fontAlgn="base">
        <a:spcBef>
          <a:spcPct val="0"/>
        </a:spcBef>
        <a:spcAft>
          <a:spcPct val="0"/>
        </a:spcAft>
        <a:defRPr sz="4000">
          <a:solidFill>
            <a:schemeClr val="tx2"/>
          </a:solidFill>
          <a:latin typeface="Arial" charset="0"/>
        </a:defRPr>
      </a:lvl6pPr>
      <a:lvl7pPr marL="914400" algn="l" defTabSz="852488" rtl="0" fontAlgn="base">
        <a:spcBef>
          <a:spcPct val="0"/>
        </a:spcBef>
        <a:spcAft>
          <a:spcPct val="0"/>
        </a:spcAft>
        <a:defRPr sz="4000">
          <a:solidFill>
            <a:schemeClr val="tx2"/>
          </a:solidFill>
          <a:latin typeface="Arial" charset="0"/>
        </a:defRPr>
      </a:lvl7pPr>
      <a:lvl8pPr marL="1371600" algn="l" defTabSz="852488" rtl="0" fontAlgn="base">
        <a:spcBef>
          <a:spcPct val="0"/>
        </a:spcBef>
        <a:spcAft>
          <a:spcPct val="0"/>
        </a:spcAft>
        <a:defRPr sz="4000">
          <a:solidFill>
            <a:schemeClr val="tx2"/>
          </a:solidFill>
          <a:latin typeface="Arial" charset="0"/>
        </a:defRPr>
      </a:lvl8pPr>
      <a:lvl9pPr marL="1828800" algn="l" defTabSz="852488" rtl="0" fontAlgn="base">
        <a:spcBef>
          <a:spcPct val="0"/>
        </a:spcBef>
        <a:spcAft>
          <a:spcPct val="0"/>
        </a:spcAft>
        <a:defRPr sz="4000">
          <a:solidFill>
            <a:schemeClr val="tx2"/>
          </a:solidFill>
          <a:latin typeface="Arial" charset="0"/>
        </a:defRPr>
      </a:lvl9pPr>
    </p:titleStyle>
    <p:bodyStyle>
      <a:lvl1pPr marL="320675" indent="-320675" algn="l" defTabSz="852488"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itchFamily="2" charset="2"/>
        <a:buChar char="n"/>
        <a:defRPr>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itchFamily="2" charset="2"/>
        <a:buChar char="n"/>
        <a:defRPr>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6.jpeg"/><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16.bin"/><Relationship Id="rId4" Type="http://schemas.openxmlformats.org/officeDocument/2006/relationships/image" Target="../media/image27.wmf"/></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18.bin"/><Relationship Id="rId4" Type="http://schemas.openxmlformats.org/officeDocument/2006/relationships/image" Target="../media/image3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4.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2.bin"/></Relationships>
</file>

<file path=ppt/slides/_rels/slide3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25.bin"/><Relationship Id="rId4" Type="http://schemas.openxmlformats.org/officeDocument/2006/relationships/image" Target="../media/image3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1.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29.bin"/><Relationship Id="rId4" Type="http://schemas.openxmlformats.org/officeDocument/2006/relationships/image" Target="../media/image42.wmf"/></Relationships>
</file>

<file path=ppt/slides/_rels/slide3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6.wmf"/><Relationship Id="rId5" Type="http://schemas.openxmlformats.org/officeDocument/2006/relationships/oleObject" Target="../embeddings/oleObject31.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0.wmf"/><Relationship Id="rId5" Type="http://schemas.openxmlformats.org/officeDocument/2006/relationships/oleObject" Target="../embeddings/oleObject35.bin"/><Relationship Id="rId4" Type="http://schemas.openxmlformats.org/officeDocument/2006/relationships/image" Target="../media/image49.wmf"/></Relationships>
</file>

<file path=ppt/slides/_rels/slide4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5.wmf"/><Relationship Id="rId5" Type="http://schemas.openxmlformats.org/officeDocument/2006/relationships/oleObject" Target="../embeddings/oleObject39.bin"/><Relationship Id="rId4" Type="http://schemas.openxmlformats.org/officeDocument/2006/relationships/image" Target="../media/image54.wmf"/></Relationships>
</file>

<file path=ppt/slides/_rels/slide4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56.jpeg"/><Relationship Id="rId4" Type="http://schemas.openxmlformats.org/officeDocument/2006/relationships/image" Target="../media/image5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1027"/>
          <p:cNvSpPr>
            <a:spLocks noGrp="1" noChangeArrowheads="1"/>
          </p:cNvSpPr>
          <p:nvPr>
            <p:ph type="subTitle" idx="1"/>
          </p:nvPr>
        </p:nvSpPr>
        <p:spPr>
          <a:xfrm>
            <a:off x="1600200" y="3505200"/>
            <a:ext cx="6477000" cy="2443163"/>
          </a:xfrm>
        </p:spPr>
        <p:txBody>
          <a:bodyPr/>
          <a:lstStyle/>
          <a:p>
            <a:pPr eaLnBrk="1" hangingPunct="1">
              <a:lnSpc>
                <a:spcPct val="90000"/>
              </a:lnSpc>
            </a:pPr>
            <a:r>
              <a:rPr lang="en-US" sz="3500" b="1" smtClean="0"/>
              <a:t>Chương 4</a:t>
            </a:r>
          </a:p>
          <a:p>
            <a:pPr eaLnBrk="1" hangingPunct="1">
              <a:lnSpc>
                <a:spcPct val="90000"/>
              </a:lnSpc>
            </a:pPr>
            <a:endParaRPr lang="en-US" sz="3500" smtClean="0"/>
          </a:p>
          <a:p>
            <a:pPr eaLnBrk="1" hangingPunct="1"/>
            <a:r>
              <a:rPr lang="en-US" sz="3500" smtClean="0"/>
              <a:t>Xác suất căn bản</a:t>
            </a:r>
          </a:p>
        </p:txBody>
      </p:sp>
      <p:sp>
        <p:nvSpPr>
          <p:cNvPr id="100356" name="Rectangle 1030"/>
          <p:cNvSpPr>
            <a:spLocks noChangeArrowheads="1"/>
          </p:cNvSpPr>
          <p:nvPr/>
        </p:nvSpPr>
        <p:spPr bwMode="auto">
          <a:xfrm>
            <a:off x="914400" y="1600200"/>
            <a:ext cx="7772400" cy="1300163"/>
          </a:xfrm>
          <a:prstGeom prst="rect">
            <a:avLst/>
          </a:prstGeom>
          <a:noFill/>
          <a:ln w="9525">
            <a:noFill/>
            <a:miter lim="800000"/>
            <a:headEnd/>
            <a:tailEnd/>
          </a:ln>
        </p:spPr>
        <p:txBody>
          <a:bodyPr lIns="85342" tIns="42672" rIns="85342" bIns="42672" anchor="b"/>
          <a:lstStyle/>
          <a:p>
            <a:pPr algn="ctr" defTabSz="852488"/>
            <a:r>
              <a:rPr lang="en-US" sz="3600">
                <a:solidFill>
                  <a:schemeClr val="folHlink"/>
                </a:solidFill>
              </a:rPr>
              <a:t>XÁC SUẤT THỐNG KÊ </a:t>
            </a:r>
            <a:r>
              <a:rPr lang="en-US" sz="3600" smtClean="0">
                <a:solidFill>
                  <a:schemeClr val="folHlink"/>
                </a:solidFill>
              </a:rPr>
              <a:t>ỨNG </a:t>
            </a:r>
            <a:r>
              <a:rPr lang="en-US" sz="3600">
                <a:solidFill>
                  <a:schemeClr val="folHlink"/>
                </a:solidFill>
              </a:rPr>
              <a:t>DỤNG TRONG KINH TẾ XÃ HỘI</a:t>
            </a:r>
          </a:p>
        </p:txBody>
      </p:sp>
      <p:sp>
        <p:nvSpPr>
          <p:cNvPr id="6"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993062" cy="990600"/>
          </a:xfrm>
        </p:spPr>
        <p:txBody>
          <a:bodyPr/>
          <a:lstStyle/>
          <a:p>
            <a:r>
              <a:rPr lang="en-US" smtClean="0"/>
              <a:t>Biến cố sơ cấp và không gian mẫu</a:t>
            </a:r>
            <a:endParaRPr lang="en-US"/>
          </a:p>
        </p:txBody>
      </p:sp>
      <p:sp>
        <p:nvSpPr>
          <p:cNvPr id="3" name="Content Placeholder 2"/>
          <p:cNvSpPr>
            <a:spLocks noGrp="1"/>
          </p:cNvSpPr>
          <p:nvPr>
            <p:ph idx="1"/>
          </p:nvPr>
        </p:nvSpPr>
        <p:spPr>
          <a:xfrm>
            <a:off x="609600" y="1828800"/>
            <a:ext cx="8382000" cy="4532313"/>
          </a:xfrm>
        </p:spPr>
        <p:txBody>
          <a:bodyPr/>
          <a:lstStyle/>
          <a:p>
            <a:r>
              <a:rPr lang="en-US" smtClean="0">
                <a:solidFill>
                  <a:schemeClr val="tx2"/>
                </a:solidFill>
              </a:rPr>
              <a:t>Biến cố sơ cấp: </a:t>
            </a:r>
            <a:r>
              <a:rPr lang="en-US" smtClean="0"/>
              <a:t>là biến cố không thể chia nhỏ hơn.</a:t>
            </a:r>
          </a:p>
          <a:p>
            <a:r>
              <a:rPr lang="en-US" smtClean="0">
                <a:solidFill>
                  <a:schemeClr val="tx2"/>
                </a:solidFill>
              </a:rPr>
              <a:t>Không gian mẫu: </a:t>
            </a:r>
            <a:r>
              <a:rPr lang="en-US" smtClean="0"/>
              <a:t>là tập hợp các biến cố sơ cấp.</a:t>
            </a:r>
          </a:p>
          <a:p>
            <a:endParaRPr lang="en-US"/>
          </a:p>
          <a:p>
            <a:r>
              <a:rPr lang="en-US" smtClean="0">
                <a:solidFill>
                  <a:schemeClr val="tx2"/>
                </a:solidFill>
              </a:rPr>
              <a:t>Trong ví dụ trên, A là biến cố sơ cấp, B thì không.</a:t>
            </a:r>
          </a:p>
          <a:p>
            <a:r>
              <a:rPr lang="en-US" smtClean="0">
                <a:solidFill>
                  <a:schemeClr val="tx2"/>
                </a:solidFill>
              </a:rPr>
              <a:t>Không gian mẫu của phép thử trong ví dụ trên là gì?</a:t>
            </a:r>
          </a:p>
          <a:p>
            <a:r>
              <a:rPr lang="en-US" smtClean="0">
                <a:solidFill>
                  <a:schemeClr val="tx2"/>
                </a:solidFill>
              </a:rPr>
              <a:t>Không gian mẫu:</a:t>
            </a:r>
          </a:p>
          <a:p>
            <a:endParaRPr lang="en-US" smtClean="0">
              <a:solidFill>
                <a:schemeClr val="tx2"/>
              </a:solidFill>
            </a:endParaRPr>
          </a:p>
          <a:p>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10</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714096926"/>
              </p:ext>
            </p:extLst>
          </p:nvPr>
        </p:nvGraphicFramePr>
        <p:xfrm>
          <a:off x="4038600" y="5334000"/>
          <a:ext cx="3114676" cy="457200"/>
        </p:xfrm>
        <a:graphic>
          <a:graphicData uri="http://schemas.openxmlformats.org/presentationml/2006/ole">
            <mc:AlternateContent xmlns:mc="http://schemas.openxmlformats.org/markup-compatibility/2006">
              <mc:Choice xmlns:v="urn:schemas-microsoft-com:vml" Requires="v">
                <p:oleObj spid="_x0000_s62494" name="Equation" r:id="rId3" imgW="1384200" imgH="203040" progId="Equation.DSMT4">
                  <p:embed/>
                </p:oleObj>
              </mc:Choice>
              <mc:Fallback>
                <p:oleObj name="Equation" r:id="rId3" imgW="1384200" imgH="203040" progId="Equation.DSMT4">
                  <p:embed/>
                  <p:pic>
                    <p:nvPicPr>
                      <p:cNvPr id="0" name=""/>
                      <p:cNvPicPr/>
                      <p:nvPr/>
                    </p:nvPicPr>
                    <p:blipFill>
                      <a:blip r:embed="rId4"/>
                      <a:stretch>
                        <a:fillRect/>
                      </a:stretch>
                    </p:blipFill>
                    <p:spPr>
                      <a:xfrm>
                        <a:off x="4038600" y="5334000"/>
                        <a:ext cx="3114676" cy="457200"/>
                      </a:xfrm>
                      <a:prstGeom prst="rect">
                        <a:avLst/>
                      </a:prstGeom>
                    </p:spPr>
                  </p:pic>
                </p:oleObj>
              </mc:Fallback>
            </mc:AlternateContent>
          </a:graphicData>
        </a:graphic>
      </p:graphicFrame>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277155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heel(1)">
                                      <p:cBhvr>
                                        <p:cTn id="3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Thảo luận</a:t>
            </a:r>
            <a:endParaRPr lang="en-US"/>
          </a:p>
        </p:txBody>
      </p:sp>
      <p:sp>
        <p:nvSpPr>
          <p:cNvPr id="3" name="Content Placeholder 2"/>
          <p:cNvSpPr>
            <a:spLocks noGrp="1"/>
          </p:cNvSpPr>
          <p:nvPr>
            <p:ph idx="1"/>
          </p:nvPr>
        </p:nvSpPr>
        <p:spPr>
          <a:xfrm>
            <a:off x="2209800" y="1872431"/>
            <a:ext cx="6781800" cy="4532313"/>
          </a:xfrm>
        </p:spPr>
        <p:txBody>
          <a:bodyPr/>
          <a:lstStyle/>
          <a:p>
            <a:pPr marL="0" indent="0" algn="ctr">
              <a:buNone/>
            </a:pPr>
            <a:r>
              <a:rPr lang="en-US" smtClean="0">
                <a:solidFill>
                  <a:schemeClr val="tx2"/>
                </a:solidFill>
                <a:latin typeface="Palatino Linotype" panose="02040502050505030304" pitchFamily="18" charset="0"/>
              </a:rPr>
              <a:t>Tình </a:t>
            </a:r>
            <a:r>
              <a:rPr lang="en-US">
                <a:solidFill>
                  <a:schemeClr val="tx2"/>
                </a:solidFill>
                <a:latin typeface="Palatino Linotype" panose="02040502050505030304" pitchFamily="18" charset="0"/>
              </a:rPr>
              <a:t>huống: </a:t>
            </a:r>
            <a:r>
              <a:rPr lang="en-US" smtClean="0">
                <a:solidFill>
                  <a:schemeClr val="tx2"/>
                </a:solidFill>
                <a:latin typeface="Palatino Linotype" panose="02040502050505030304" pitchFamily="18" charset="0"/>
              </a:rPr>
              <a:t/>
            </a:r>
            <a:br>
              <a:rPr lang="en-US" smtClean="0">
                <a:solidFill>
                  <a:schemeClr val="tx2"/>
                </a:solidFill>
                <a:latin typeface="Palatino Linotype" panose="02040502050505030304" pitchFamily="18" charset="0"/>
              </a:rPr>
            </a:br>
            <a:r>
              <a:rPr lang="en-US" smtClean="0">
                <a:solidFill>
                  <a:schemeClr val="tx2"/>
                </a:solidFill>
                <a:latin typeface="Palatino Linotype" panose="02040502050505030304" pitchFamily="18" charset="0"/>
              </a:rPr>
              <a:t>Chọn </a:t>
            </a:r>
            <a:r>
              <a:rPr lang="en-US">
                <a:solidFill>
                  <a:schemeClr val="tx2"/>
                </a:solidFill>
                <a:latin typeface="Palatino Linotype" panose="02040502050505030304" pitchFamily="18" charset="0"/>
              </a:rPr>
              <a:t>ngẫu nhiên một sinh viên trong lớp và lấy thông tin sinh nhật bạn ấy</a:t>
            </a:r>
            <a:r>
              <a:rPr lang="en-US" smtClean="0">
                <a:solidFill>
                  <a:schemeClr val="tx2"/>
                </a:solidFill>
                <a:latin typeface="Palatino Linotype" panose="02040502050505030304" pitchFamily="18" charset="0"/>
              </a:rPr>
              <a:t>.</a:t>
            </a:r>
          </a:p>
          <a:p>
            <a:endParaRPr lang="en-US"/>
          </a:p>
          <a:p>
            <a:r>
              <a:rPr lang="en-US" smtClean="0"/>
              <a:t>Phép thử ở đây là gì?</a:t>
            </a:r>
          </a:p>
          <a:p>
            <a:r>
              <a:rPr lang="en-US" smtClean="0"/>
              <a:t>Hãy nêu một biến cố sơ cấp và một biến cố không phải biến cố sơ cấp.</a:t>
            </a:r>
          </a:p>
          <a:p>
            <a:r>
              <a:rPr lang="en-US" smtClean="0"/>
              <a:t>Không gian mẫu là gì?</a:t>
            </a:r>
            <a:endParaRPr lang="en-US"/>
          </a:p>
          <a:p>
            <a:pPr marL="0" indent="0">
              <a:buNone/>
            </a:pPr>
            <a:endParaRPr lang="en-US" smtClean="0"/>
          </a:p>
          <a:p>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11</a:t>
            </a:fld>
            <a:endParaRPr lang="en-US"/>
          </a:p>
        </p:txBody>
      </p:sp>
      <p:pic>
        <p:nvPicPr>
          <p:cNvPr id="61442" name="Picture 2" descr="Kết quả hình ảnh cho ques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832470"/>
            <a:ext cx="1981200" cy="4612236"/>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390334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Hợp của hai biến cố</a:t>
            </a:r>
            <a:endParaRPr lang="en-US"/>
          </a:p>
        </p:txBody>
      </p:sp>
      <p:sp>
        <p:nvSpPr>
          <p:cNvPr id="3" name="Content Placeholder 2"/>
          <p:cNvSpPr>
            <a:spLocks noGrp="1"/>
          </p:cNvSpPr>
          <p:nvPr>
            <p:ph idx="1"/>
          </p:nvPr>
        </p:nvSpPr>
        <p:spPr>
          <a:xfrm>
            <a:off x="314325" y="2290428"/>
            <a:ext cx="8077200" cy="4532313"/>
          </a:xfrm>
        </p:spPr>
        <p:txBody>
          <a:bodyPr/>
          <a:lstStyle/>
          <a:p>
            <a:r>
              <a:rPr lang="en-US" smtClean="0"/>
              <a:t>Cho hai biến cố A, B. Hợp của A và B là biến cố: A+B=“A hoặc B xảy ra”.</a:t>
            </a:r>
          </a:p>
          <a:p>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12</a:t>
            </a:fld>
            <a:endParaRPr lang="en-US"/>
          </a:p>
        </p:txBody>
      </p:sp>
      <p:pic>
        <p:nvPicPr>
          <p:cNvPr id="64514" name="Picture 2" descr="Kết quả hình ảnh cho union of 2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591092"/>
            <a:ext cx="2581275" cy="177165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192593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barn(inVertical)">
                                      <p:cBhvr>
                                        <p:cTn id="12"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Giao của hai biến cố</a:t>
            </a:r>
            <a:endParaRPr lang="en-US"/>
          </a:p>
        </p:txBody>
      </p:sp>
      <p:sp>
        <p:nvSpPr>
          <p:cNvPr id="3" name="Content Placeholder 2"/>
          <p:cNvSpPr>
            <a:spLocks noGrp="1"/>
          </p:cNvSpPr>
          <p:nvPr>
            <p:ph idx="1"/>
          </p:nvPr>
        </p:nvSpPr>
        <p:spPr>
          <a:xfrm>
            <a:off x="314325" y="2290428"/>
            <a:ext cx="8077200" cy="4532313"/>
          </a:xfrm>
        </p:spPr>
        <p:txBody>
          <a:bodyPr/>
          <a:lstStyle/>
          <a:p>
            <a:r>
              <a:rPr lang="en-US" smtClean="0"/>
              <a:t>Cho hai biến cố A, B. Giao của A và B là biến cố: AB = “cả A và B xảy ra”.</a:t>
            </a:r>
          </a:p>
          <a:p>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13</a:t>
            </a:fld>
            <a:endParaRPr lang="en-US"/>
          </a:p>
        </p:txBody>
      </p:sp>
      <p:pic>
        <p:nvPicPr>
          <p:cNvPr id="65538"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551237"/>
            <a:ext cx="2762250" cy="1819276"/>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11098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5538"/>
                                        </p:tgtEl>
                                        <p:attrNameLst>
                                          <p:attrName>style.visibility</p:attrName>
                                        </p:attrNameLst>
                                      </p:cBhvr>
                                      <p:to>
                                        <p:strVal val="visible"/>
                                      </p:to>
                                    </p:set>
                                    <p:animEffect transition="in" filter="barn(inVertical)">
                                      <p:cBhvr>
                                        <p:cTn id="12" dur="500"/>
                                        <p:tgtEl>
                                          <p:spTgt spid="6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Hai biến cố xung khắc</a:t>
            </a:r>
            <a:endParaRPr lang="en-US"/>
          </a:p>
        </p:txBody>
      </p:sp>
      <p:sp>
        <p:nvSpPr>
          <p:cNvPr id="3" name="Content Placeholder 2"/>
          <p:cNvSpPr>
            <a:spLocks noGrp="1"/>
          </p:cNvSpPr>
          <p:nvPr>
            <p:ph idx="1"/>
          </p:nvPr>
        </p:nvSpPr>
        <p:spPr/>
        <p:txBody>
          <a:bodyPr/>
          <a:lstStyle/>
          <a:p>
            <a:r>
              <a:rPr lang="en-US" smtClean="0"/>
              <a:t>Hai biến cố A, B được gọi là xung khắc nếu chúng không thể cùng xảy ra trong cùng một phép thử.</a:t>
            </a: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14</a:t>
            </a:fld>
            <a:endParaRPr lang="en-US"/>
          </a:p>
        </p:txBody>
      </p:sp>
      <p:pic>
        <p:nvPicPr>
          <p:cNvPr id="66562"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289049"/>
            <a:ext cx="2971800" cy="216186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25601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6562"/>
                                        </p:tgtEl>
                                        <p:attrNameLst>
                                          <p:attrName>style.visibility</p:attrName>
                                        </p:attrNameLst>
                                      </p:cBhvr>
                                      <p:to>
                                        <p:strVal val="visible"/>
                                      </p:to>
                                    </p:set>
                                    <p:animEffect transition="in" filter="barn(inVertical)">
                                      <p:cBhvr>
                                        <p:cTn id="12" dur="500"/>
                                        <p:tgtEl>
                                          <p:spTgt spid="6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Biến cố bù</a:t>
            </a:r>
            <a:endParaRPr lang="en-US"/>
          </a:p>
        </p:txBody>
      </p:sp>
      <p:sp>
        <p:nvSpPr>
          <p:cNvPr id="3" name="Content Placeholder 2"/>
          <p:cNvSpPr>
            <a:spLocks noGrp="1"/>
          </p:cNvSpPr>
          <p:nvPr>
            <p:ph idx="1"/>
          </p:nvPr>
        </p:nvSpPr>
        <p:spPr/>
        <p:txBody>
          <a:bodyPr/>
          <a:lstStyle/>
          <a:p>
            <a:r>
              <a:rPr lang="en-US" smtClean="0"/>
              <a:t>Cho biến cố A. Biến cố bù của biến cố A là biến cố    = “A không xảy ra”.</a:t>
            </a: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15</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068602607"/>
              </p:ext>
            </p:extLst>
          </p:nvPr>
        </p:nvGraphicFramePr>
        <p:xfrm>
          <a:off x="1447800" y="2286000"/>
          <a:ext cx="304800" cy="406400"/>
        </p:xfrm>
        <a:graphic>
          <a:graphicData uri="http://schemas.openxmlformats.org/presentationml/2006/ole">
            <mc:AlternateContent xmlns:mc="http://schemas.openxmlformats.org/markup-compatibility/2006">
              <mc:Choice xmlns:v="urn:schemas-microsoft-com:vml" Requires="v">
                <p:oleObj spid="_x0000_s67614" name="Equation" r:id="rId3" imgW="152280" imgH="203040" progId="Equation.DSMT4">
                  <p:embed/>
                </p:oleObj>
              </mc:Choice>
              <mc:Fallback>
                <p:oleObj name="Equation" r:id="rId3" imgW="152280" imgH="203040" progId="Equation.DSMT4">
                  <p:embed/>
                  <p:pic>
                    <p:nvPicPr>
                      <p:cNvPr id="0" name=""/>
                      <p:cNvPicPr/>
                      <p:nvPr/>
                    </p:nvPicPr>
                    <p:blipFill>
                      <a:blip r:embed="rId4"/>
                      <a:stretch>
                        <a:fillRect/>
                      </a:stretch>
                    </p:blipFill>
                    <p:spPr>
                      <a:xfrm>
                        <a:off x="1447800" y="2286000"/>
                        <a:ext cx="304800" cy="406400"/>
                      </a:xfrm>
                      <a:prstGeom prst="rect">
                        <a:avLst/>
                      </a:prstGeom>
                    </p:spPr>
                  </p:pic>
                </p:oleObj>
              </mc:Fallback>
            </mc:AlternateContent>
          </a:graphicData>
        </a:graphic>
      </p:graphicFrame>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 y="3352800"/>
            <a:ext cx="4876800" cy="2633471"/>
          </a:xfrm>
          <a:prstGeom prst="rect">
            <a:avLst/>
          </a:prstGeom>
        </p:spPr>
      </p:pic>
      <p:sp>
        <p:nvSpPr>
          <p:cNvPr id="8"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321247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marL="0" indent="0">
              <a:buNone/>
            </a:pPr>
            <a:r>
              <a:rPr lang="en-US" b="1" smtClean="0"/>
              <a:t>Chọn một ngày bất kì trong năm 2018. Gọi:</a:t>
            </a:r>
          </a:p>
          <a:p>
            <a:r>
              <a:rPr lang="en-US" smtClean="0"/>
              <a:t>A = “Ngày được chọn là thứ 2”.</a:t>
            </a:r>
          </a:p>
          <a:p>
            <a:r>
              <a:rPr lang="en-US" smtClean="0"/>
              <a:t>B = “Ngày được chọn trong tháng 2”.</a:t>
            </a:r>
          </a:p>
          <a:p>
            <a:r>
              <a:rPr lang="en-US" smtClean="0"/>
              <a:t>C = “Ngày được chọn là thứ 3”</a:t>
            </a:r>
          </a:p>
          <a:p>
            <a:r>
              <a:rPr lang="en-US" smtClean="0"/>
              <a:t>D = “Ngày được chọn không phải là thứ 2”</a:t>
            </a:r>
          </a:p>
          <a:p>
            <a:pPr marL="0" indent="0">
              <a:buNone/>
            </a:pPr>
            <a:endParaRPr lang="en-US" smtClean="0"/>
          </a:p>
          <a:p>
            <a:pPr marL="0" indent="0">
              <a:buNone/>
            </a:pPr>
            <a:r>
              <a:rPr lang="en-US" smtClean="0"/>
              <a:t>1. Xác định A+B, AB.</a:t>
            </a:r>
          </a:p>
          <a:p>
            <a:pPr marL="0" indent="0">
              <a:buNone/>
            </a:pPr>
            <a:r>
              <a:rPr lang="en-US" smtClean="0"/>
              <a:t>2. Trong các biến cố trên, cặp nào là xung khắc, cặp nào là bù của nhau. Nhận xét.</a:t>
            </a: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16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77438814"/>
              </p:ext>
            </p:extLst>
          </p:nvPr>
        </p:nvGraphicFramePr>
        <p:xfrm>
          <a:off x="4927600" y="2667000"/>
          <a:ext cx="914400" cy="179388"/>
        </p:xfrm>
        <a:graphic>
          <a:graphicData uri="http://schemas.openxmlformats.org/presentationml/2006/ole">
            <mc:AlternateContent xmlns:mc="http://schemas.openxmlformats.org/markup-compatibility/2006">
              <mc:Choice xmlns:v="urn:schemas-microsoft-com:vml" Requires="v">
                <p:oleObj spid="_x0000_s68633" name="Equation" r:id="rId3" imgW="914400" imgH="179640" progId="Equation.DSMT4">
                  <p:embed/>
                </p:oleObj>
              </mc:Choice>
              <mc:Fallback>
                <p:oleObj name="Equation" r:id="rId3" imgW="914400" imgH="179640" progId="Equation.DSMT4">
                  <p:embed/>
                  <p:pic>
                    <p:nvPicPr>
                      <p:cNvPr id="0" name=""/>
                      <p:cNvPicPr/>
                      <p:nvPr/>
                    </p:nvPicPr>
                    <p:blipFill>
                      <a:blip r:embed="rId4"/>
                      <a:stretch>
                        <a:fillRect/>
                      </a:stretch>
                    </p:blipFill>
                    <p:spPr>
                      <a:xfrm>
                        <a:off x="4927600" y="2667000"/>
                        <a:ext cx="914400" cy="179388"/>
                      </a:xfrm>
                      <a:prstGeom prst="rect">
                        <a:avLst/>
                      </a:prstGeom>
                    </p:spPr>
                  </p:pic>
                </p:oleObj>
              </mc:Fallback>
            </mc:AlternateContent>
          </a:graphicData>
        </a:graphic>
      </p:graphicFrame>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39426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 calcmode="lin" valueType="num">
                                      <p:cBhvr additive="base">
                                        <p:cTn id="2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Xác suất của một biến cố</a:t>
            </a:r>
            <a:endParaRPr lang="en-US"/>
          </a:p>
        </p:txBody>
      </p:sp>
      <p:sp>
        <p:nvSpPr>
          <p:cNvPr id="3" name="Content Placeholder 2"/>
          <p:cNvSpPr>
            <a:spLocks noGrp="1"/>
          </p:cNvSpPr>
          <p:nvPr>
            <p:ph idx="1"/>
          </p:nvPr>
        </p:nvSpPr>
        <p:spPr>
          <a:xfrm>
            <a:off x="506455" y="1729121"/>
            <a:ext cx="8077200" cy="4532313"/>
          </a:xfrm>
        </p:spPr>
        <p:txBody>
          <a:bodyPr/>
          <a:lstStyle/>
          <a:p>
            <a:r>
              <a:rPr lang="en-US" smtClean="0"/>
              <a:t>Xác xuất của biến cố A: P(A)</a:t>
            </a:r>
          </a:p>
          <a:p>
            <a:endParaRPr lang="en-US" smtClean="0"/>
          </a:p>
          <a:p>
            <a:r>
              <a:rPr lang="en-US" smtClean="0"/>
              <a:t>Biến cố chắc chắn xảy ra có xác suất là 1.</a:t>
            </a:r>
          </a:p>
          <a:p>
            <a:endParaRPr lang="en-US" smtClean="0"/>
          </a:p>
          <a:p>
            <a:r>
              <a:rPr lang="en-US"/>
              <a:t>Biến cố </a:t>
            </a:r>
            <a:r>
              <a:rPr lang="en-US" smtClean="0"/>
              <a:t>không thể </a:t>
            </a:r>
            <a:r>
              <a:rPr lang="en-US"/>
              <a:t>xảy ra có xác suất là </a:t>
            </a:r>
            <a:r>
              <a:rPr lang="en-US" smtClean="0"/>
              <a:t>0.</a:t>
            </a:r>
          </a:p>
          <a:p>
            <a:endParaRPr lang="en-US" smtClean="0"/>
          </a:p>
          <a:p>
            <a:r>
              <a:rPr lang="en-US" smtClean="0"/>
              <a:t>Với biến cố A bất kì: </a:t>
            </a:r>
          </a:p>
          <a:p>
            <a:endParaRPr lang="en-US" smtClean="0"/>
          </a:p>
          <a:p>
            <a:r>
              <a:rPr lang="en-US" smtClean="0"/>
              <a:t>Nếu A, B xung khắc thì </a:t>
            </a:r>
          </a:p>
          <a:p>
            <a:endParaRPr lang="en-US" smtClean="0"/>
          </a:p>
          <a:p>
            <a:endParaRPr lang="en-US"/>
          </a:p>
          <a:p>
            <a:endParaRPr lang="en-US" smtClean="0"/>
          </a:p>
          <a:p>
            <a:pPr marL="0" indent="0">
              <a:buNone/>
            </a:pP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17</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712442220"/>
              </p:ext>
            </p:extLst>
          </p:nvPr>
        </p:nvGraphicFramePr>
        <p:xfrm>
          <a:off x="4191000" y="4850661"/>
          <a:ext cx="1919288" cy="487438"/>
        </p:xfrm>
        <a:graphic>
          <a:graphicData uri="http://schemas.openxmlformats.org/presentationml/2006/ole">
            <mc:AlternateContent xmlns:mc="http://schemas.openxmlformats.org/markup-compatibility/2006">
              <mc:Choice xmlns:v="urn:schemas-microsoft-com:vml" Requires="v">
                <p:oleObj spid="_x0000_s63540" name="Equation" r:id="rId3" imgW="799920" imgH="203040" progId="Equation.DSMT4">
                  <p:embed/>
                </p:oleObj>
              </mc:Choice>
              <mc:Fallback>
                <p:oleObj name="Equation" r:id="rId3" imgW="799920" imgH="203040" progId="Equation.DSMT4">
                  <p:embed/>
                  <p:pic>
                    <p:nvPicPr>
                      <p:cNvPr id="0" name=""/>
                      <p:cNvPicPr/>
                      <p:nvPr/>
                    </p:nvPicPr>
                    <p:blipFill>
                      <a:blip r:embed="rId4"/>
                      <a:stretch>
                        <a:fillRect/>
                      </a:stretch>
                    </p:blipFill>
                    <p:spPr>
                      <a:xfrm>
                        <a:off x="4191000" y="4850661"/>
                        <a:ext cx="1919288" cy="4874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61212795"/>
              </p:ext>
            </p:extLst>
          </p:nvPr>
        </p:nvGraphicFramePr>
        <p:xfrm>
          <a:off x="4657641" y="5820736"/>
          <a:ext cx="3868738" cy="609600"/>
        </p:xfrm>
        <a:graphic>
          <a:graphicData uri="http://schemas.openxmlformats.org/presentationml/2006/ole">
            <mc:AlternateContent xmlns:mc="http://schemas.openxmlformats.org/markup-compatibility/2006">
              <mc:Choice xmlns:v="urn:schemas-microsoft-com:vml" Requires="v">
                <p:oleObj spid="_x0000_s63541" name="Equation" r:id="rId5" imgW="1612800" imgH="253800" progId="Equation.DSMT4">
                  <p:embed/>
                </p:oleObj>
              </mc:Choice>
              <mc:Fallback>
                <p:oleObj name="Equation" r:id="rId5" imgW="1612800" imgH="253800" progId="Equation.DSMT4">
                  <p:embed/>
                  <p:pic>
                    <p:nvPicPr>
                      <p:cNvPr id="0" name=""/>
                      <p:cNvPicPr/>
                      <p:nvPr/>
                    </p:nvPicPr>
                    <p:blipFill>
                      <a:blip r:embed="rId6"/>
                      <a:stretch>
                        <a:fillRect/>
                      </a:stretch>
                    </p:blipFill>
                    <p:spPr>
                      <a:xfrm>
                        <a:off x="4657641" y="5820736"/>
                        <a:ext cx="3868738" cy="609600"/>
                      </a:xfrm>
                      <a:prstGeom prst="rect">
                        <a:avLst/>
                      </a:prstGeom>
                    </p:spPr>
                  </p:pic>
                </p:oleObj>
              </mc:Fallback>
            </mc:AlternateContent>
          </a:graphicData>
        </a:graphic>
      </p:graphicFrame>
      <p:sp>
        <p:nvSpPr>
          <p:cNvPr id="8"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6589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10"/>
          </p:nvPr>
        </p:nvSpPr>
        <p:spPr/>
        <p:txBody>
          <a:bodyPr/>
          <a:lstStyle/>
          <a:p>
            <a:pPr>
              <a:defRPr/>
            </a:pPr>
            <a:r>
              <a:rPr lang="en-US"/>
              <a:t>Chap 4-</a:t>
            </a:r>
            <a:fld id="{359775C9-4318-4BAC-9331-FC69415F4919}" type="slidenum">
              <a:rPr lang="en-US"/>
              <a:pPr>
                <a:defRPr/>
              </a:pPr>
              <a:t>18</a:t>
            </a:fld>
            <a:endParaRPr lang="en-US"/>
          </a:p>
        </p:txBody>
      </p:sp>
      <p:sp>
        <p:nvSpPr>
          <p:cNvPr id="1030" name="Rectangle 2"/>
          <p:cNvSpPr>
            <a:spLocks noGrp="1" noChangeArrowheads="1"/>
          </p:cNvSpPr>
          <p:nvPr>
            <p:ph type="title"/>
          </p:nvPr>
        </p:nvSpPr>
        <p:spPr/>
        <p:txBody>
          <a:bodyPr/>
          <a:lstStyle/>
          <a:p>
            <a:pPr eaLnBrk="1" hangingPunct="1"/>
            <a:r>
              <a:rPr lang="en-US" smtClean="0"/>
              <a:t>Các cách xác định xác suất</a:t>
            </a:r>
          </a:p>
        </p:txBody>
      </p:sp>
      <p:sp>
        <p:nvSpPr>
          <p:cNvPr id="1031" name="Rectangle 3"/>
          <p:cNvSpPr>
            <a:spLocks noGrp="1" noChangeArrowheads="1"/>
          </p:cNvSpPr>
          <p:nvPr>
            <p:ph type="body" idx="1"/>
          </p:nvPr>
        </p:nvSpPr>
        <p:spPr>
          <a:xfrm>
            <a:off x="609600" y="1609029"/>
            <a:ext cx="8382000" cy="4724400"/>
          </a:xfrm>
        </p:spPr>
        <p:txBody>
          <a:bodyPr/>
          <a:lstStyle/>
          <a:p>
            <a:pPr marL="0" indent="0" eaLnBrk="1" hangingPunct="1">
              <a:buFont typeface="Wingdings" pitchFamily="2" charset="2"/>
              <a:buNone/>
            </a:pPr>
            <a:r>
              <a:rPr lang="en-US" sz="3200" smtClean="0"/>
              <a:t>Có 3 cách tiếp cận:</a:t>
            </a:r>
          </a:p>
          <a:p>
            <a:pPr marL="0" indent="0" eaLnBrk="1" hangingPunct="1">
              <a:buFont typeface="Wingdings" pitchFamily="2" charset="2"/>
              <a:buNone/>
            </a:pPr>
            <a:r>
              <a:rPr lang="en-US" sz="3200"/>
              <a:t/>
            </a:r>
            <a:br>
              <a:rPr lang="en-US" sz="3200"/>
            </a:br>
            <a:r>
              <a:rPr lang="en-US" sz="2000" smtClean="0"/>
              <a:t>1. </a:t>
            </a:r>
            <a:r>
              <a:rPr lang="en-US" sz="2000" i="1" smtClean="0">
                <a:solidFill>
                  <a:schemeClr val="folHlink"/>
                </a:solidFill>
              </a:rPr>
              <a:t>Theo nghĩa cổ điển:</a:t>
            </a:r>
            <a:endParaRPr lang="en-US" sz="2000">
              <a:solidFill>
                <a:schemeClr val="folHlink"/>
              </a:solidFill>
            </a:endParaRPr>
          </a:p>
          <a:p>
            <a:pPr marL="0" indent="0" eaLnBrk="1" hangingPunct="1">
              <a:buFont typeface="Wingdings" pitchFamily="2" charset="2"/>
              <a:buNone/>
            </a:pPr>
            <a:r>
              <a:rPr lang="en-US" sz="2000">
                <a:solidFill>
                  <a:schemeClr val="folHlink"/>
                </a:solidFill>
              </a:rPr>
              <a:t> </a:t>
            </a:r>
            <a:r>
              <a:rPr lang="en-US" sz="2000" smtClean="0">
                <a:solidFill>
                  <a:schemeClr val="folHlink"/>
                </a:solidFill>
              </a:rPr>
              <a:t>  </a:t>
            </a:r>
            <a:r>
              <a:rPr lang="en-US" sz="2000" smtClean="0"/>
              <a:t>  |A|: số khả năng xảy ra A.</a:t>
            </a:r>
          </a:p>
          <a:p>
            <a:pPr marL="0" indent="0" eaLnBrk="1" hangingPunct="1">
              <a:buFont typeface="Wingdings" pitchFamily="2" charset="2"/>
              <a:buNone/>
            </a:pPr>
            <a:endParaRPr lang="en-US" sz="2000" smtClean="0"/>
          </a:p>
          <a:p>
            <a:pPr marL="0" indent="0" eaLnBrk="1" hangingPunct="1">
              <a:buFont typeface="Wingdings" pitchFamily="2" charset="2"/>
              <a:buNone/>
            </a:pPr>
            <a:r>
              <a:rPr lang="en-US" sz="2000" smtClean="0"/>
              <a:t>2.</a:t>
            </a:r>
            <a:r>
              <a:rPr lang="en-US" sz="2000" i="1" smtClean="0"/>
              <a:t> </a:t>
            </a:r>
            <a:r>
              <a:rPr lang="en-US" sz="2000" i="1" smtClean="0">
                <a:solidFill>
                  <a:schemeClr val="folHlink"/>
                </a:solidFill>
              </a:rPr>
              <a:t>Theo nghĩa thống kê/ thực nghiệm</a:t>
            </a:r>
          </a:p>
          <a:p>
            <a:pPr marL="0" indent="0" eaLnBrk="1" hangingPunct="1">
              <a:buFont typeface="Wingdings" pitchFamily="2" charset="2"/>
              <a:buNone/>
            </a:pPr>
            <a:r>
              <a:rPr lang="en-US" sz="2000"/>
              <a:t> </a:t>
            </a:r>
            <a:r>
              <a:rPr lang="en-US" sz="2000" smtClean="0"/>
              <a:t>    Trong n lần thử thấy có k lần A xảy ra:</a:t>
            </a:r>
          </a:p>
          <a:p>
            <a:pPr marL="0" indent="0" eaLnBrk="1" hangingPunct="1">
              <a:buFont typeface="Wingdings" pitchFamily="2" charset="2"/>
              <a:buNone/>
            </a:pPr>
            <a:endParaRPr lang="en-US" sz="2000" smtClean="0"/>
          </a:p>
          <a:p>
            <a:pPr marL="0" indent="0" eaLnBrk="1" hangingPunct="1">
              <a:buFont typeface="Wingdings" pitchFamily="2" charset="2"/>
              <a:buNone/>
            </a:pPr>
            <a:r>
              <a:rPr lang="en-US" sz="2000" smtClean="0"/>
              <a:t>3. </a:t>
            </a:r>
            <a:r>
              <a:rPr lang="en-US" sz="2000" i="1" smtClean="0">
                <a:solidFill>
                  <a:schemeClr val="folHlink"/>
                </a:solidFill>
              </a:rPr>
              <a:t>Xác suất chủ quan:</a:t>
            </a:r>
          </a:p>
          <a:p>
            <a:pPr marL="0" indent="0" eaLnBrk="1" hangingPunct="1">
              <a:buFont typeface="Wingdings" pitchFamily="2" charset="2"/>
              <a:buNone/>
            </a:pPr>
            <a:r>
              <a:rPr lang="en-US" sz="2000" smtClean="0"/>
              <a:t>     Dựa trên sự kết hợp kinh nghiệm cá nhân trong quá khứ, quan điểm cá nhân và phân tích tính huống riêng biệt.</a:t>
            </a:r>
          </a:p>
        </p:txBody>
      </p:sp>
      <p:graphicFrame>
        <p:nvGraphicFramePr>
          <p:cNvPr id="1026" name="Object 4"/>
          <p:cNvGraphicFramePr>
            <a:graphicFrameLocks noChangeAspect="1"/>
          </p:cNvGraphicFramePr>
          <p:nvPr>
            <p:extLst>
              <p:ext uri="{D42A27DB-BD31-4B8C-83A1-F6EECF244321}">
                <p14:modId xmlns:p14="http://schemas.microsoft.com/office/powerpoint/2010/main" val="355395781"/>
              </p:ext>
            </p:extLst>
          </p:nvPr>
        </p:nvGraphicFramePr>
        <p:xfrm>
          <a:off x="3267992" y="2590799"/>
          <a:ext cx="1103033" cy="626046"/>
        </p:xfrm>
        <a:graphic>
          <a:graphicData uri="http://schemas.openxmlformats.org/presentationml/2006/ole">
            <mc:AlternateContent xmlns:mc="http://schemas.openxmlformats.org/markup-compatibility/2006">
              <mc:Choice xmlns:v="urn:schemas-microsoft-com:vml" Requires="v">
                <p:oleObj spid="_x0000_s1092" name="Equation" r:id="rId3" imgW="736560" imgH="419040" progId="Equation.DSMT4">
                  <p:embed/>
                </p:oleObj>
              </mc:Choice>
              <mc:Fallback>
                <p:oleObj name="Equation" r:id="rId3" imgW="736560" imgH="419040" progId="Equation.DSMT4">
                  <p:embed/>
                  <p:pic>
                    <p:nvPicPr>
                      <p:cNvPr id="0" name="Object 4"/>
                      <p:cNvPicPr>
                        <a:picLocks noChangeAspect="1" noChangeArrowheads="1"/>
                      </p:cNvPicPr>
                      <p:nvPr/>
                    </p:nvPicPr>
                    <p:blipFill>
                      <a:blip r:embed="rId4"/>
                      <a:srcRect/>
                      <a:stretch>
                        <a:fillRect/>
                      </a:stretch>
                    </p:blipFill>
                    <p:spPr bwMode="auto">
                      <a:xfrm>
                        <a:off x="3267992" y="2590799"/>
                        <a:ext cx="1103033" cy="626046"/>
                      </a:xfrm>
                      <a:prstGeom prst="rect">
                        <a:avLst/>
                      </a:prstGeom>
                      <a:noFill/>
                      <a:ln>
                        <a:noFill/>
                      </a:ln>
                    </p:spPr>
                  </p:pic>
                </p:oleObj>
              </mc:Fallback>
            </mc:AlternateContent>
          </a:graphicData>
        </a:graphic>
      </p:graphicFrame>
      <p:sp>
        <p:nvSpPr>
          <p:cNvPr id="1037" name="Line 25"/>
          <p:cNvSpPr>
            <a:spLocks noChangeShapeType="1"/>
          </p:cNvSpPr>
          <p:nvPr/>
        </p:nvSpPr>
        <p:spPr bwMode="auto">
          <a:xfrm flipV="1">
            <a:off x="6259576" y="4321625"/>
            <a:ext cx="446024" cy="44864"/>
          </a:xfrm>
          <a:prstGeom prst="line">
            <a:avLst/>
          </a:prstGeom>
          <a:noFill/>
          <a:ln w="57150">
            <a:solidFill>
              <a:schemeClr val="hlink"/>
            </a:solidFill>
            <a:miter lim="800000"/>
            <a:headEnd/>
            <a:tailEnd type="triangle" w="med" len="med"/>
          </a:ln>
        </p:spPr>
        <p:txBody>
          <a:bodyPr wrap="none"/>
          <a:lstStyle/>
          <a:p>
            <a:endParaRPr lang="fr-FR"/>
          </a:p>
        </p:txBody>
      </p:sp>
      <p:sp>
        <p:nvSpPr>
          <p:cNvPr id="1038" name="Line 26"/>
          <p:cNvSpPr>
            <a:spLocks noChangeShapeType="1"/>
          </p:cNvSpPr>
          <p:nvPr/>
        </p:nvSpPr>
        <p:spPr bwMode="auto">
          <a:xfrm flipV="1">
            <a:off x="4399099" y="2541083"/>
            <a:ext cx="772655" cy="362739"/>
          </a:xfrm>
          <a:prstGeom prst="line">
            <a:avLst/>
          </a:prstGeom>
          <a:noFill/>
          <a:ln w="57150">
            <a:solidFill>
              <a:schemeClr val="hlink"/>
            </a:solidFill>
            <a:miter lim="800000"/>
            <a:headEnd/>
            <a:tailEnd type="triangle" w="med" len="med"/>
          </a:ln>
        </p:spPr>
        <p:txBody>
          <a:bodyPr wrap="none"/>
          <a:lstStyle/>
          <a:p>
            <a:endParaRPr lang="fr-FR"/>
          </a:p>
        </p:txBody>
      </p:sp>
      <p:sp>
        <p:nvSpPr>
          <p:cNvPr id="17" name="Cloud 16"/>
          <p:cNvSpPr/>
          <p:nvPr/>
        </p:nvSpPr>
        <p:spPr>
          <a:xfrm rot="987103">
            <a:off x="5231849" y="1215410"/>
            <a:ext cx="3146848" cy="2318236"/>
          </a:xfrm>
          <a:prstGeom prst="cloud">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8" name="TextBox 17"/>
          <p:cNvSpPr txBox="1"/>
          <p:nvPr/>
        </p:nvSpPr>
        <p:spPr>
          <a:xfrm>
            <a:off x="5301005" y="1753209"/>
            <a:ext cx="2825967" cy="1200329"/>
          </a:xfrm>
          <a:prstGeom prst="rect">
            <a:avLst/>
          </a:prstGeom>
          <a:noFill/>
        </p:spPr>
        <p:txBody>
          <a:bodyPr wrap="square" rtlCol="0">
            <a:spAutoFit/>
          </a:bodyPr>
          <a:lstStyle/>
          <a:p>
            <a:pPr algn="ctr"/>
            <a:r>
              <a:rPr lang="en-US" sz="2400" smtClean="0">
                <a:solidFill>
                  <a:schemeClr val="tx2">
                    <a:lumMod val="75000"/>
                  </a:schemeClr>
                </a:solidFill>
                <a:latin typeface="Times New Roman" panose="02020603050405020304" pitchFamily="18" charset="0"/>
                <a:cs typeface="Times New Roman" panose="02020603050405020304" pitchFamily="18" charset="0"/>
              </a:rPr>
              <a:t>Chỉ áp dụng được khi các kết quả là cùng khả năng.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graphicFrame>
        <p:nvGraphicFramePr>
          <p:cNvPr id="19" name="Object 4"/>
          <p:cNvGraphicFramePr>
            <a:graphicFrameLocks noChangeAspect="1"/>
          </p:cNvGraphicFramePr>
          <p:nvPr>
            <p:extLst>
              <p:ext uri="{D42A27DB-BD31-4B8C-83A1-F6EECF244321}">
                <p14:modId xmlns:p14="http://schemas.microsoft.com/office/powerpoint/2010/main" val="134457249"/>
              </p:ext>
            </p:extLst>
          </p:nvPr>
        </p:nvGraphicFramePr>
        <p:xfrm>
          <a:off x="5376775" y="4090750"/>
          <a:ext cx="884587" cy="568784"/>
        </p:xfrm>
        <a:graphic>
          <a:graphicData uri="http://schemas.openxmlformats.org/presentationml/2006/ole">
            <mc:AlternateContent xmlns:mc="http://schemas.openxmlformats.org/markup-compatibility/2006">
              <mc:Choice xmlns:v="urn:schemas-microsoft-com:vml" Requires="v">
                <p:oleObj spid="_x0000_s1093" name="Equation" r:id="rId5" imgW="609480" imgH="393480" progId="Equation.DSMT4">
                  <p:embed/>
                </p:oleObj>
              </mc:Choice>
              <mc:Fallback>
                <p:oleObj name="Equation" r:id="rId5" imgW="609480" imgH="393480" progId="Equation.DSMT4">
                  <p:embed/>
                  <p:pic>
                    <p:nvPicPr>
                      <p:cNvPr id="0" name=""/>
                      <p:cNvPicPr>
                        <a:picLocks noChangeAspect="1" noChangeArrowheads="1"/>
                      </p:cNvPicPr>
                      <p:nvPr/>
                    </p:nvPicPr>
                    <p:blipFill>
                      <a:blip r:embed="rId6"/>
                      <a:srcRect/>
                      <a:stretch>
                        <a:fillRect/>
                      </a:stretch>
                    </p:blipFill>
                    <p:spPr bwMode="auto">
                      <a:xfrm>
                        <a:off x="5376775" y="4090750"/>
                        <a:ext cx="884587" cy="568784"/>
                      </a:xfrm>
                      <a:prstGeom prst="rect">
                        <a:avLst/>
                      </a:prstGeom>
                      <a:noFill/>
                      <a:ln>
                        <a:noFill/>
                      </a:ln>
                    </p:spPr>
                  </p:pic>
                </p:oleObj>
              </mc:Fallback>
            </mc:AlternateContent>
          </a:graphicData>
        </a:graphic>
      </p:graphicFrame>
      <p:sp>
        <p:nvSpPr>
          <p:cNvPr id="21" name="Cloud 20"/>
          <p:cNvSpPr/>
          <p:nvPr/>
        </p:nvSpPr>
        <p:spPr>
          <a:xfrm rot="987103">
            <a:off x="6677026" y="3761315"/>
            <a:ext cx="2460444" cy="1349814"/>
          </a:xfrm>
          <a:prstGeom prst="cloud">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2" name="TextBox 21"/>
          <p:cNvSpPr txBox="1"/>
          <p:nvPr/>
        </p:nvSpPr>
        <p:spPr>
          <a:xfrm>
            <a:off x="6494264" y="3959643"/>
            <a:ext cx="2825967" cy="830997"/>
          </a:xfrm>
          <a:prstGeom prst="rect">
            <a:avLst/>
          </a:prstGeom>
          <a:noFill/>
        </p:spPr>
        <p:txBody>
          <a:bodyPr wrap="square" rtlCol="0">
            <a:spAutoFit/>
          </a:bodyPr>
          <a:lstStyle/>
          <a:p>
            <a:pPr algn="ctr"/>
            <a:r>
              <a:rPr lang="en-US" sz="2400" smtClean="0">
                <a:solidFill>
                  <a:schemeClr val="tx2">
                    <a:lumMod val="75000"/>
                  </a:schemeClr>
                </a:solidFill>
                <a:latin typeface="Times New Roman" panose="02020603050405020304" pitchFamily="18" charset="0"/>
                <a:cs typeface="Times New Roman" panose="02020603050405020304" pitchFamily="18" charset="0"/>
              </a:rPr>
              <a:t>Chỉ dùng tốt</a:t>
            </a:r>
            <a:br>
              <a:rPr lang="en-US" sz="2400" smtClean="0">
                <a:solidFill>
                  <a:schemeClr val="tx2">
                    <a:lumMod val="75000"/>
                  </a:schemeClr>
                </a:solidFill>
                <a:latin typeface="Times New Roman" panose="02020603050405020304" pitchFamily="18" charset="0"/>
                <a:cs typeface="Times New Roman" panose="02020603050405020304" pitchFamily="18" charset="0"/>
              </a:rPr>
            </a:br>
            <a:r>
              <a:rPr lang="en-US" sz="2400" smtClean="0">
                <a:solidFill>
                  <a:schemeClr val="tx2">
                    <a:lumMod val="75000"/>
                  </a:schemeClr>
                </a:solidFill>
                <a:latin typeface="Times New Roman" panose="02020603050405020304" pitchFamily="18" charset="0"/>
                <a:cs typeface="Times New Roman" panose="02020603050405020304" pitchFamily="18" charset="0"/>
              </a:rPr>
              <a:t>khi n đủ lớn.</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4"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31">
                                            <p:txEl>
                                              <p:pRg st="0" end="0"/>
                                            </p:txEl>
                                          </p:spTgt>
                                        </p:tgtEl>
                                        <p:attrNameLst>
                                          <p:attrName>style.visibility</p:attrName>
                                        </p:attrNameLst>
                                      </p:cBhvr>
                                      <p:to>
                                        <p:strVal val="visible"/>
                                      </p:to>
                                    </p:set>
                                    <p:animEffect transition="in" filter="randombar(horizontal)">
                                      <p:cBhvr>
                                        <p:cTn id="7" dur="500"/>
                                        <p:tgtEl>
                                          <p:spTgt spid="10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31">
                                            <p:txEl>
                                              <p:pRg st="1" end="1"/>
                                            </p:txEl>
                                          </p:spTgt>
                                        </p:tgtEl>
                                        <p:attrNameLst>
                                          <p:attrName>style.visibility</p:attrName>
                                        </p:attrNameLst>
                                      </p:cBhvr>
                                      <p:to>
                                        <p:strVal val="visible"/>
                                      </p:to>
                                    </p:set>
                                    <p:animEffect transition="in" filter="barn(inVertical)">
                                      <p:cBhvr>
                                        <p:cTn id="12" dur="500"/>
                                        <p:tgtEl>
                                          <p:spTgt spid="10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31">
                                            <p:txEl>
                                              <p:pRg st="4" end="4"/>
                                            </p:txEl>
                                          </p:spTgt>
                                        </p:tgtEl>
                                        <p:attrNameLst>
                                          <p:attrName>style.visibility</p:attrName>
                                        </p:attrNameLst>
                                      </p:cBhvr>
                                      <p:to>
                                        <p:strVal val="visible"/>
                                      </p:to>
                                    </p:set>
                                    <p:animEffect transition="in" filter="barn(inVertical)">
                                      <p:cBhvr>
                                        <p:cTn id="17" dur="500"/>
                                        <p:tgtEl>
                                          <p:spTgt spid="10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31">
                                            <p:txEl>
                                              <p:pRg st="7" end="7"/>
                                            </p:txEl>
                                          </p:spTgt>
                                        </p:tgtEl>
                                        <p:attrNameLst>
                                          <p:attrName>style.visibility</p:attrName>
                                        </p:attrNameLst>
                                      </p:cBhvr>
                                      <p:to>
                                        <p:strVal val="visible"/>
                                      </p:to>
                                    </p:set>
                                    <p:animEffect transition="in" filter="barn(inVertical)">
                                      <p:cBhvr>
                                        <p:cTn id="22" dur="500"/>
                                        <p:tgtEl>
                                          <p:spTgt spid="1031">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31">
                                            <p:txEl>
                                              <p:pRg st="2" end="2"/>
                                            </p:txEl>
                                          </p:spTgt>
                                        </p:tgtEl>
                                        <p:attrNameLst>
                                          <p:attrName>style.visibility</p:attrName>
                                        </p:attrNameLst>
                                      </p:cBhvr>
                                      <p:to>
                                        <p:strVal val="visible"/>
                                      </p:to>
                                    </p:set>
                                    <p:animEffect transition="in" filter="wipe(down)">
                                      <p:cBhvr>
                                        <p:cTn id="27" dur="500"/>
                                        <p:tgtEl>
                                          <p:spTgt spid="103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38"/>
                                        </p:tgtEl>
                                        <p:attrNameLst>
                                          <p:attrName>style.visibility</p:attrName>
                                        </p:attrNameLst>
                                      </p:cBhvr>
                                      <p:to>
                                        <p:strVal val="visible"/>
                                      </p:to>
                                    </p:set>
                                    <p:anim calcmode="lin" valueType="num">
                                      <p:cBhvr>
                                        <p:cTn id="42" dur="500" fill="hold"/>
                                        <p:tgtEl>
                                          <p:spTgt spid="1038"/>
                                        </p:tgtEl>
                                        <p:attrNameLst>
                                          <p:attrName>ppt_w</p:attrName>
                                        </p:attrNameLst>
                                      </p:cBhvr>
                                      <p:tavLst>
                                        <p:tav tm="0">
                                          <p:val>
                                            <p:fltVal val="0"/>
                                          </p:val>
                                        </p:tav>
                                        <p:tav tm="100000">
                                          <p:val>
                                            <p:strVal val="#ppt_w"/>
                                          </p:val>
                                        </p:tav>
                                      </p:tavLst>
                                    </p:anim>
                                    <p:anim calcmode="lin" valueType="num">
                                      <p:cBhvr>
                                        <p:cTn id="43" dur="500" fill="hold"/>
                                        <p:tgtEl>
                                          <p:spTgt spid="1038"/>
                                        </p:tgtEl>
                                        <p:attrNameLst>
                                          <p:attrName>ppt_h</p:attrName>
                                        </p:attrNameLst>
                                      </p:cBhvr>
                                      <p:tavLst>
                                        <p:tav tm="0">
                                          <p:val>
                                            <p:fltVal val="0"/>
                                          </p:val>
                                        </p:tav>
                                        <p:tav tm="100000">
                                          <p:val>
                                            <p:strVal val="#ppt_h"/>
                                          </p:val>
                                        </p:tav>
                                      </p:tavLst>
                                    </p:anim>
                                    <p:animEffect transition="in" filter="fade">
                                      <p:cBhvr>
                                        <p:cTn id="44" dur="500"/>
                                        <p:tgtEl>
                                          <p:spTgt spid="103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031">
                                            <p:txEl>
                                              <p:pRg st="5" end="5"/>
                                            </p:txEl>
                                          </p:spTgt>
                                        </p:tgtEl>
                                        <p:attrNameLst>
                                          <p:attrName>style.visibility</p:attrName>
                                        </p:attrNameLst>
                                      </p:cBhvr>
                                      <p:to>
                                        <p:strVal val="visible"/>
                                      </p:to>
                                    </p:set>
                                    <p:animEffect transition="in" filter="randombar(horizontal)">
                                      <p:cBhvr>
                                        <p:cTn id="54" dur="500"/>
                                        <p:tgtEl>
                                          <p:spTgt spid="1031">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randombar(horizontal)">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037"/>
                                        </p:tgtEl>
                                        <p:attrNameLst>
                                          <p:attrName>style.visibility</p:attrName>
                                        </p:attrNameLst>
                                      </p:cBhvr>
                                      <p:to>
                                        <p:strVal val="visible"/>
                                      </p:to>
                                    </p:set>
                                    <p:anim calcmode="lin" valueType="num">
                                      <p:cBhvr>
                                        <p:cTn id="64" dur="500" fill="hold"/>
                                        <p:tgtEl>
                                          <p:spTgt spid="1037"/>
                                        </p:tgtEl>
                                        <p:attrNameLst>
                                          <p:attrName>ppt_w</p:attrName>
                                        </p:attrNameLst>
                                      </p:cBhvr>
                                      <p:tavLst>
                                        <p:tav tm="0">
                                          <p:val>
                                            <p:fltVal val="0"/>
                                          </p:val>
                                        </p:tav>
                                        <p:tav tm="100000">
                                          <p:val>
                                            <p:strVal val="#ppt_w"/>
                                          </p:val>
                                        </p:tav>
                                      </p:tavLst>
                                    </p:anim>
                                    <p:anim calcmode="lin" valueType="num">
                                      <p:cBhvr>
                                        <p:cTn id="65" dur="500" fill="hold"/>
                                        <p:tgtEl>
                                          <p:spTgt spid="1037"/>
                                        </p:tgtEl>
                                        <p:attrNameLst>
                                          <p:attrName>ppt_h</p:attrName>
                                        </p:attrNameLst>
                                      </p:cBhvr>
                                      <p:tavLst>
                                        <p:tav tm="0">
                                          <p:val>
                                            <p:fltVal val="0"/>
                                          </p:val>
                                        </p:tav>
                                        <p:tav tm="100000">
                                          <p:val>
                                            <p:strVal val="#ppt_h"/>
                                          </p:val>
                                        </p:tav>
                                      </p:tavLst>
                                    </p:anim>
                                    <p:animEffect transition="in" filter="fade">
                                      <p:cBhvr>
                                        <p:cTn id="66" dur="500"/>
                                        <p:tgtEl>
                                          <p:spTgt spid="1037"/>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p:cTn id="74" dur="500" fill="hold"/>
                                        <p:tgtEl>
                                          <p:spTgt spid="21"/>
                                        </p:tgtEl>
                                        <p:attrNameLst>
                                          <p:attrName>ppt_w</p:attrName>
                                        </p:attrNameLst>
                                      </p:cBhvr>
                                      <p:tavLst>
                                        <p:tav tm="0">
                                          <p:val>
                                            <p:fltVal val="0"/>
                                          </p:val>
                                        </p:tav>
                                        <p:tav tm="100000">
                                          <p:val>
                                            <p:strVal val="#ppt_w"/>
                                          </p:val>
                                        </p:tav>
                                      </p:tavLst>
                                    </p:anim>
                                    <p:anim calcmode="lin" valueType="num">
                                      <p:cBhvr>
                                        <p:cTn id="75" dur="500" fill="hold"/>
                                        <p:tgtEl>
                                          <p:spTgt spid="21"/>
                                        </p:tgtEl>
                                        <p:attrNameLst>
                                          <p:attrName>ppt_h</p:attrName>
                                        </p:attrNameLst>
                                      </p:cBhvr>
                                      <p:tavLst>
                                        <p:tav tm="0">
                                          <p:val>
                                            <p:fltVal val="0"/>
                                          </p:val>
                                        </p:tav>
                                        <p:tav tm="100000">
                                          <p:val>
                                            <p:strVal val="#ppt_h"/>
                                          </p:val>
                                        </p:tav>
                                      </p:tavLst>
                                    </p:anim>
                                    <p:animEffect transition="in" filter="fade">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031">
                                            <p:txEl>
                                              <p:pRg st="8" end="8"/>
                                            </p:txEl>
                                          </p:spTgt>
                                        </p:tgtEl>
                                        <p:attrNameLst>
                                          <p:attrName>style.visibility</p:attrName>
                                        </p:attrNameLst>
                                      </p:cBhvr>
                                      <p:to>
                                        <p:strVal val="visible"/>
                                      </p:to>
                                    </p:set>
                                    <p:animEffect transition="in" filter="fade">
                                      <p:cBhvr>
                                        <p:cTn id="81" dur="1000"/>
                                        <p:tgtEl>
                                          <p:spTgt spid="1031">
                                            <p:txEl>
                                              <p:pRg st="8" end="8"/>
                                            </p:txEl>
                                          </p:spTgt>
                                        </p:tgtEl>
                                      </p:cBhvr>
                                    </p:animEffect>
                                    <p:anim calcmode="lin" valueType="num">
                                      <p:cBhvr>
                                        <p:cTn id="82" dur="1000" fill="hold"/>
                                        <p:tgtEl>
                                          <p:spTgt spid="1031">
                                            <p:txEl>
                                              <p:pRg st="8" end="8"/>
                                            </p:txEl>
                                          </p:spTgt>
                                        </p:tgtEl>
                                        <p:attrNameLst>
                                          <p:attrName>ppt_x</p:attrName>
                                        </p:attrNameLst>
                                      </p:cBhvr>
                                      <p:tavLst>
                                        <p:tav tm="0">
                                          <p:val>
                                            <p:strVal val="#ppt_x"/>
                                          </p:val>
                                        </p:tav>
                                        <p:tav tm="100000">
                                          <p:val>
                                            <p:strVal val="#ppt_x"/>
                                          </p:val>
                                        </p:tav>
                                      </p:tavLst>
                                    </p:anim>
                                    <p:anim calcmode="lin" valueType="num">
                                      <p:cBhvr>
                                        <p:cTn id="83" dur="1000" fill="hold"/>
                                        <p:tgtEl>
                                          <p:spTgt spid="103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 grpId="0" animBg="1"/>
      <p:bldP spid="1038" grpId="0" animBg="1"/>
      <p:bldP spid="17" grpId="0" animBg="1"/>
      <p:bldP spid="18" grpId="0"/>
      <p:bldP spid="21"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a:xfrm>
            <a:off x="609600" y="1828800"/>
            <a:ext cx="5257800" cy="4532313"/>
          </a:xfrm>
        </p:spPr>
        <p:txBody>
          <a:bodyPr/>
          <a:lstStyle/>
          <a:p>
            <a:r>
              <a:rPr lang="en-US" smtClean="0"/>
              <a:t>Tung một xúc xắc cân đối, xác suất xuất hiện mặt một chấm là: 1/6.</a:t>
            </a:r>
          </a:p>
          <a:p>
            <a:endParaRPr lang="en-US" smtClean="0"/>
          </a:p>
          <a:p>
            <a:r>
              <a:rPr lang="en-US" smtClean="0"/>
              <a:t>Tung một xúc xắc có một mặt mạ chì. Xác suất xuất hiện mặt một chấm là bao nhiêu? </a:t>
            </a: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19</a:t>
            </a:fld>
            <a:endParaRPr lang="en-US"/>
          </a:p>
        </p:txBody>
      </p:sp>
      <p:pic>
        <p:nvPicPr>
          <p:cNvPr id="64514" name="Picture 2" descr="Hình ảnh có li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9484" y="18288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425974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19200" y="529879"/>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solidFill>
                  <a:schemeClr val="tx2">
                    <a:lumMod val="75000"/>
                  </a:schemeClr>
                </a:solidFill>
                <a:latin typeface="Times New Roman" pitchFamily="18" charset="0"/>
                <a:cs typeface="Times New Roman" pitchFamily="18" charset="0"/>
              </a:rPr>
              <a:t>NỘI DUNG CHÍNH</a:t>
            </a:r>
            <a:endParaRPr lang="en-US" sz="3600" dirty="0">
              <a:latin typeface="Times New Roman" pitchFamily="18" charset="0"/>
              <a:cs typeface="Times New Roman" pitchFamily="18" charset="0"/>
            </a:endParaRPr>
          </a:p>
        </p:txBody>
      </p:sp>
      <p:graphicFrame>
        <p:nvGraphicFramePr>
          <p:cNvPr id="14" name="Diagram 13"/>
          <p:cNvGraphicFramePr/>
          <p:nvPr>
            <p:extLst/>
          </p:nvPr>
        </p:nvGraphicFramePr>
        <p:xfrm>
          <a:off x="0" y="1676400"/>
          <a:ext cx="87630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p:cNvSpPr txBox="1"/>
          <p:nvPr/>
        </p:nvSpPr>
        <p:spPr>
          <a:xfrm>
            <a:off x="1121343" y="2115529"/>
            <a:ext cx="8001000" cy="830997"/>
          </a:xfrm>
          <a:prstGeom prst="rect">
            <a:avLst/>
          </a:prstGeom>
          <a:noFill/>
        </p:spPr>
        <p:txBody>
          <a:bodyPr wrap="square" rtlCol="0">
            <a:spAutoFit/>
          </a:bodyPr>
          <a:lstStyle/>
          <a:p>
            <a:pPr lvl="0"/>
            <a:r>
              <a:rPr lang="en-US" smtClean="0">
                <a:solidFill>
                  <a:srgbClr val="002060"/>
                </a:solidFill>
                <a:latin typeface="Times New Roman" panose="02020603050405020304" pitchFamily="18" charset="0"/>
                <a:cs typeface="Times New Roman" panose="02020603050405020304" pitchFamily="18" charset="0"/>
              </a:rPr>
              <a:t>Biến cố và không gian mẫu</a:t>
            </a:r>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1524000" y="3185723"/>
            <a:ext cx="6705600" cy="830997"/>
          </a:xfrm>
          <a:prstGeom prst="rect">
            <a:avLst/>
          </a:prstGeom>
          <a:noFill/>
        </p:spPr>
        <p:txBody>
          <a:bodyPr wrap="square" rtlCol="0">
            <a:spAutoFit/>
          </a:bodyPr>
          <a:lstStyle/>
          <a:p>
            <a:pPr lvl="0"/>
            <a:r>
              <a:rPr lang="en-US" smtClean="0">
                <a:solidFill>
                  <a:srgbClr val="002060"/>
                </a:solidFill>
                <a:latin typeface="Times New Roman" pitchFamily="18" charset="0"/>
                <a:cs typeface="Times New Roman" panose="02020603050405020304" pitchFamily="18" charset="0"/>
              </a:rPr>
              <a:t>Định nghĩa xác suất</a:t>
            </a:r>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1600200" y="4255917"/>
            <a:ext cx="6705600" cy="830997"/>
          </a:xfrm>
          <a:prstGeom prst="rect">
            <a:avLst/>
          </a:prstGeom>
          <a:noFill/>
        </p:spPr>
        <p:txBody>
          <a:bodyPr wrap="square" rtlCol="0">
            <a:spAutoFit/>
          </a:bodyPr>
          <a:lstStyle/>
          <a:p>
            <a:pPr lvl="0"/>
            <a:r>
              <a:rPr lang="en-US" smtClean="0">
                <a:solidFill>
                  <a:srgbClr val="002060"/>
                </a:solidFill>
                <a:latin typeface="Times New Roman" pitchFamily="18" charset="0"/>
                <a:cs typeface="Times New Roman" panose="02020603050405020304" pitchFamily="18" charset="0"/>
              </a:rPr>
              <a:t>Các quy tắc tính xác suất</a:t>
            </a:r>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371600" y="5320291"/>
            <a:ext cx="6737444" cy="461665"/>
          </a:xfrm>
          <a:prstGeom prst="rect">
            <a:avLst/>
          </a:prstGeom>
          <a:noFill/>
        </p:spPr>
        <p:txBody>
          <a:bodyPr wrap="square" rtlCol="0">
            <a:spAutoFit/>
          </a:bodyPr>
          <a:lstStyle/>
          <a:p>
            <a:r>
              <a:rPr lang="en-US" smtClean="0">
                <a:solidFill>
                  <a:srgbClr val="002060"/>
                </a:solidFill>
                <a:latin typeface="Times New Roman" pitchFamily="18" charset="0"/>
                <a:cs typeface="Times New Roman" panose="02020603050405020304" pitchFamily="18" charset="0"/>
              </a:rPr>
              <a:t>Quy tắc xác suất điều kiện và công thức Bayes</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10"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2864466913"/>
      </p:ext>
    </p:extLst>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Đúng hay sai, vì sao?</a:t>
            </a:r>
            <a:endParaRPr lang="en-US"/>
          </a:p>
        </p:txBody>
      </p:sp>
      <p:sp>
        <p:nvSpPr>
          <p:cNvPr id="3" name="Content Placeholder 2"/>
          <p:cNvSpPr>
            <a:spLocks noGrp="1"/>
          </p:cNvSpPr>
          <p:nvPr>
            <p:ph idx="1"/>
          </p:nvPr>
        </p:nvSpPr>
        <p:spPr>
          <a:xfrm>
            <a:off x="609600" y="1828800"/>
            <a:ext cx="5867400" cy="4532313"/>
          </a:xfrm>
        </p:spPr>
        <p:txBody>
          <a:bodyPr/>
          <a:lstStyle/>
          <a:p>
            <a:r>
              <a:rPr lang="en-US" smtClean="0"/>
              <a:t>Một sinh viên lập luận như sau: “Chọn một người ngẫu nhiên ở Việt Nam và hỏi về thành phần dân tộc của người đó. </a:t>
            </a:r>
            <a:br>
              <a:rPr lang="en-US" smtClean="0"/>
            </a:br>
            <a:r>
              <a:rPr lang="en-US" smtClean="0"/>
              <a:t>Vì </a:t>
            </a:r>
            <a:r>
              <a:rPr lang="en-US"/>
              <a:t>nước ta </a:t>
            </a:r>
            <a:r>
              <a:rPr lang="en-US" smtClean="0"/>
              <a:t>có tất cả 54 dân tộc, nên xác suất người được chọn dân tộc Việt là 1/54.”</a:t>
            </a:r>
          </a:p>
          <a:p>
            <a:r>
              <a:rPr lang="en-US" smtClean="0"/>
              <a:t>Lập luận tính xác suất như vậy đúng hay sai? Vì sao?</a:t>
            </a: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20</a:t>
            </a:fld>
            <a:endParaRPr lang="en-US"/>
          </a:p>
        </p:txBody>
      </p:sp>
      <p:pic>
        <p:nvPicPr>
          <p:cNvPr id="65538" name="Picture 2" descr="Kết quả hình ảnh cho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447800"/>
            <a:ext cx="2743200" cy="4734154"/>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48917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Dùng định nghĩa xác suất nào?</a:t>
            </a:r>
            <a:endParaRPr lang="en-US"/>
          </a:p>
        </p:txBody>
      </p:sp>
      <p:sp>
        <p:nvSpPr>
          <p:cNvPr id="3" name="Content Placeholder 2"/>
          <p:cNvSpPr>
            <a:spLocks noGrp="1"/>
          </p:cNvSpPr>
          <p:nvPr>
            <p:ph idx="1"/>
          </p:nvPr>
        </p:nvSpPr>
        <p:spPr>
          <a:xfrm>
            <a:off x="533400" y="1872917"/>
            <a:ext cx="5105400" cy="3505200"/>
          </a:xfrm>
        </p:spPr>
        <p:txBody>
          <a:bodyPr/>
          <a:lstStyle/>
          <a:p>
            <a:pPr marL="0" indent="0">
              <a:buNone/>
            </a:pPr>
            <a:r>
              <a:rPr lang="en-US" smtClean="0"/>
              <a:t>Hỏi ngẫu nhiên 1000 sinh viên ở Việt Nam, thấy có 600 người có mua hàng rao bán trên facebook. Bạn cho rằng, xác suất để một sinh viên Việt Nam mua hàng rao bán trên facebook là 600/1000=0.6.</a:t>
            </a:r>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904999"/>
            <a:ext cx="3108960" cy="2971801"/>
          </a:xfrm>
          <a:prstGeom prst="rect">
            <a:avLst/>
          </a:prstGeom>
        </p:spPr>
      </p:pic>
      <p:sp>
        <p:nvSpPr>
          <p:cNvPr id="7" name="TextBox 6"/>
          <p:cNvSpPr txBox="1"/>
          <p:nvPr/>
        </p:nvSpPr>
        <p:spPr>
          <a:xfrm>
            <a:off x="838200" y="5289976"/>
            <a:ext cx="7772400" cy="830997"/>
          </a:xfrm>
          <a:prstGeom prst="rect">
            <a:avLst/>
          </a:prstGeom>
          <a:noFill/>
        </p:spPr>
        <p:txBody>
          <a:bodyPr wrap="square" rtlCol="0">
            <a:spAutoFit/>
          </a:bodyPr>
          <a:lstStyle/>
          <a:p>
            <a:r>
              <a:rPr lang="en-US" b="1">
                <a:solidFill>
                  <a:srgbClr val="0070C0"/>
                </a:solidFill>
              </a:rPr>
              <a:t>Cách tính trên dựa trên định nghĩa nào về xác suất?</a:t>
            </a:r>
          </a:p>
          <a:p>
            <a:endParaRPr lang="en-US">
              <a:solidFill>
                <a:srgbClr val="0070C0"/>
              </a:solidFill>
            </a:endParaRPr>
          </a:p>
        </p:txBody>
      </p:sp>
      <p:sp>
        <p:nvSpPr>
          <p:cNvPr id="8"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350571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p:cTn id="12"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10"/>
          </p:nvPr>
        </p:nvSpPr>
        <p:spPr/>
        <p:txBody>
          <a:bodyPr/>
          <a:lstStyle/>
          <a:p>
            <a:pPr>
              <a:defRPr/>
            </a:pPr>
            <a:r>
              <a:rPr lang="en-US"/>
              <a:t>Chap 4-</a:t>
            </a:r>
            <a:fld id="{44A529D5-4D1E-4406-A68F-395ECD012491}" type="slidenum">
              <a:rPr lang="en-US"/>
              <a:pPr>
                <a:defRPr/>
              </a:pPr>
              <a:t>22</a:t>
            </a:fld>
            <a:endParaRPr lang="en-US"/>
          </a:p>
        </p:txBody>
      </p:sp>
      <p:sp>
        <p:nvSpPr>
          <p:cNvPr id="3077" name="Rectangle 2"/>
          <p:cNvSpPr>
            <a:spLocks noGrp="1" noChangeArrowheads="1"/>
          </p:cNvSpPr>
          <p:nvPr>
            <p:ph type="title"/>
          </p:nvPr>
        </p:nvSpPr>
        <p:spPr/>
        <p:txBody>
          <a:bodyPr/>
          <a:lstStyle/>
          <a:p>
            <a:pPr eaLnBrk="1" hangingPunct="1"/>
            <a:r>
              <a:rPr lang="en-US" smtClean="0">
                <a:solidFill>
                  <a:schemeClr val="folHlink"/>
                </a:solidFill>
              </a:rPr>
              <a:t>Ví dụ</a:t>
            </a:r>
            <a:endParaRPr lang="en-US" sz="3600" smtClean="0">
              <a:solidFill>
                <a:schemeClr val="folHlink"/>
              </a:solidFill>
            </a:endParaRPr>
          </a:p>
        </p:txBody>
      </p:sp>
      <p:sp>
        <p:nvSpPr>
          <p:cNvPr id="3105" name="Text Box 30"/>
          <p:cNvSpPr txBox="1">
            <a:spLocks noChangeArrowheads="1"/>
          </p:cNvSpPr>
          <p:nvPr/>
        </p:nvSpPr>
        <p:spPr bwMode="auto">
          <a:xfrm>
            <a:off x="685800" y="1572042"/>
            <a:ext cx="8305799" cy="2123658"/>
          </a:xfrm>
          <a:prstGeom prst="rect">
            <a:avLst/>
          </a:prstGeom>
          <a:solidFill>
            <a:srgbClr val="FDE0BD"/>
          </a:solidFill>
          <a:ln w="9525">
            <a:noFill/>
            <a:miter lim="800000"/>
            <a:headEnd/>
            <a:tailEnd/>
          </a:ln>
        </p:spPr>
        <p:txBody>
          <a:bodyPr wrap="square">
            <a:spAutoFit/>
          </a:bodyPr>
          <a:lstStyle/>
          <a:p>
            <a:pPr algn="just" eaLnBrk="0" hangingPunct="0">
              <a:spcBef>
                <a:spcPct val="50000"/>
              </a:spcBef>
            </a:pPr>
            <a:r>
              <a:rPr lang="en-US" b="1" smtClean="0">
                <a:latin typeface="Times New Roman" panose="02020603050405020304" pitchFamily="18" charset="0"/>
                <a:cs typeface="Times New Roman" panose="02020603050405020304" pitchFamily="18" charset="0"/>
              </a:rPr>
              <a:t>Năm 2018 có 365 ngày, trong đó có 53 ngày thứ 2, 52 ngày thứ 3, …7, chủ nhật. Một cặp vợ chồng dự định sinh con trong năm 2018. </a:t>
            </a:r>
            <a:r>
              <a:rPr lang="en-US" b="1">
                <a:latin typeface="Times New Roman" panose="02020603050405020304" pitchFamily="18" charset="0"/>
                <a:cs typeface="Times New Roman" panose="02020603050405020304" pitchFamily="18" charset="0"/>
              </a:rPr>
              <a:t>Gọi F là </a:t>
            </a:r>
            <a:r>
              <a:rPr lang="en-US" b="1" smtClean="0">
                <a:latin typeface="Times New Roman" panose="02020603050405020304" pitchFamily="18" charset="0"/>
                <a:cs typeface="Times New Roman" panose="02020603050405020304" pitchFamily="18" charset="0"/>
              </a:rPr>
              <a:t>“biến cố” </a:t>
            </a:r>
            <a:r>
              <a:rPr lang="en-US" b="1">
                <a:latin typeface="Times New Roman" panose="02020603050405020304" pitchFamily="18" charset="0"/>
                <a:cs typeface="Times New Roman" panose="02020603050405020304" pitchFamily="18" charset="0"/>
              </a:rPr>
              <a:t>bé sinh vào tháng 2. </a:t>
            </a:r>
            <a:r>
              <a:rPr lang="en-US" b="1" smtClean="0">
                <a:latin typeface="Times New Roman" panose="02020603050405020304" pitchFamily="18" charset="0"/>
                <a:cs typeface="Times New Roman" panose="02020603050405020304" pitchFamily="18" charset="0"/>
              </a:rPr>
              <a:t>M </a:t>
            </a:r>
            <a:r>
              <a:rPr lang="en-US" b="1">
                <a:latin typeface="Times New Roman" panose="02020603050405020304" pitchFamily="18" charset="0"/>
                <a:cs typeface="Times New Roman" panose="02020603050405020304" pitchFamily="18" charset="0"/>
              </a:rPr>
              <a:t>là biến cố bé sinh vào thứ </a:t>
            </a:r>
            <a:r>
              <a:rPr lang="en-US" b="1" smtClean="0">
                <a:latin typeface="Times New Roman" panose="02020603050405020304" pitchFamily="18" charset="0"/>
                <a:cs typeface="Times New Roman" panose="02020603050405020304" pitchFamily="18" charset="0"/>
              </a:rPr>
              <a:t>2. </a:t>
            </a:r>
          </a:p>
          <a:p>
            <a:pPr algn="ctr" eaLnBrk="0" hangingPunct="0">
              <a:spcBef>
                <a:spcPct val="50000"/>
              </a:spcBef>
            </a:pPr>
            <a:r>
              <a:rPr lang="en-US" b="1" smtClean="0">
                <a:latin typeface="Times New Roman" panose="02020603050405020304" pitchFamily="18" charset="0"/>
                <a:cs typeface="Times New Roman" panose="02020603050405020304" pitchFamily="18" charset="0"/>
              </a:rPr>
              <a:t>Tính </a:t>
            </a:r>
            <a:r>
              <a:rPr lang="en-US" b="1">
                <a:latin typeface="Times New Roman" panose="02020603050405020304" pitchFamily="18" charset="0"/>
                <a:cs typeface="Times New Roman" panose="02020603050405020304" pitchFamily="18" charset="0"/>
              </a:rPr>
              <a:t>P(F), </a:t>
            </a:r>
            <a:r>
              <a:rPr lang="en-US" b="1" smtClean="0">
                <a:latin typeface="Times New Roman" panose="02020603050405020304" pitchFamily="18" charset="0"/>
                <a:cs typeface="Times New Roman" panose="02020603050405020304" pitchFamily="18" charset="0"/>
              </a:rPr>
              <a:t>P(M), P(MF)?</a:t>
            </a:r>
            <a:endParaRPr lang="en-US" b="1">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sz="half" idx="1"/>
          </p:nvPr>
        </p:nvSpPr>
        <p:spPr>
          <a:xfrm>
            <a:off x="685801" y="3695699"/>
            <a:ext cx="5444288" cy="2870535"/>
          </a:xfrm>
        </p:spPr>
        <p:txBody>
          <a:bodyPr/>
          <a:lstStyle/>
          <a:p>
            <a:pPr marL="0" indent="0">
              <a:buNone/>
            </a:pPr>
            <a:r>
              <a:rPr lang="en-US" sz="2400" smtClean="0"/>
              <a:t>Do cả năm 2018 có: 365 ngày, 53 ngày thứ 2 và </a:t>
            </a:r>
            <a:r>
              <a:rPr lang="en-US" sz="2400"/>
              <a:t>tháng 2 tròn 4 </a:t>
            </a:r>
            <a:r>
              <a:rPr lang="en-US" sz="2400" smtClean="0"/>
              <a:t>tuần, nên:</a:t>
            </a:r>
          </a:p>
          <a:p>
            <a:pPr marL="0" indent="0" algn="ctr">
              <a:buNone/>
            </a:pPr>
            <a:r>
              <a:rPr lang="en-US" sz="2400" smtClean="0"/>
              <a:t>P(F)=28/365. </a:t>
            </a:r>
          </a:p>
          <a:p>
            <a:pPr marL="0" indent="0" algn="ctr">
              <a:buNone/>
            </a:pPr>
            <a:r>
              <a:rPr lang="en-US" sz="2400" smtClean="0"/>
              <a:t>P(M) = 53/365.</a:t>
            </a:r>
          </a:p>
          <a:p>
            <a:pPr marL="0" indent="0" algn="ctr">
              <a:buNone/>
            </a:pPr>
            <a:r>
              <a:rPr lang="en-US" sz="2400" smtClean="0"/>
              <a:t>P(MF)=4/365.</a:t>
            </a:r>
          </a:p>
          <a:p>
            <a:pPr marL="0" indent="0" algn="just">
              <a:buNone/>
            </a:pPr>
            <a:r>
              <a:rPr lang="en-US" sz="2400" smtClean="0">
                <a:solidFill>
                  <a:srgbClr val="00B050"/>
                </a:solidFill>
              </a:rPr>
              <a:t>Liệu có tính được P(M+F)?</a:t>
            </a:r>
          </a:p>
          <a:p>
            <a:endParaRPr lang="en-US"/>
          </a:p>
        </p:txBody>
      </p:sp>
      <p:pic>
        <p:nvPicPr>
          <p:cNvPr id="3085" name="Picture 13" descr="Kết quả hình ảnh cho birth jok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100" y="367665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05">
                                            <p:txEl>
                                              <p:pRg st="0" end="0"/>
                                            </p:txEl>
                                          </p:spTgt>
                                        </p:tgtEl>
                                        <p:attrNameLst>
                                          <p:attrName>style.visibility</p:attrName>
                                        </p:attrNameLst>
                                      </p:cBhvr>
                                      <p:to>
                                        <p:strVal val="visible"/>
                                      </p:to>
                                    </p:set>
                                    <p:animEffect transition="in" filter="fade">
                                      <p:cBhvr>
                                        <p:cTn id="7" dur="1000"/>
                                        <p:tgtEl>
                                          <p:spTgt spid="3105">
                                            <p:txEl>
                                              <p:pRg st="0" end="0"/>
                                            </p:txEl>
                                          </p:spTgt>
                                        </p:tgtEl>
                                      </p:cBhvr>
                                    </p:animEffect>
                                    <p:anim calcmode="lin" valueType="num">
                                      <p:cBhvr>
                                        <p:cTn id="8" dur="1000" fill="hold"/>
                                        <p:tgtEl>
                                          <p:spTgt spid="310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0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05">
                                            <p:txEl>
                                              <p:pRg st="1" end="1"/>
                                            </p:txEl>
                                          </p:spTgt>
                                        </p:tgtEl>
                                        <p:attrNameLst>
                                          <p:attrName>style.visibility</p:attrName>
                                        </p:attrNameLst>
                                      </p:cBhvr>
                                      <p:to>
                                        <p:strVal val="visible"/>
                                      </p:to>
                                    </p:set>
                                    <p:animEffect transition="in" filter="fade">
                                      <p:cBhvr>
                                        <p:cTn id="12" dur="1000"/>
                                        <p:tgtEl>
                                          <p:spTgt spid="3105">
                                            <p:txEl>
                                              <p:pRg st="1" end="1"/>
                                            </p:txEl>
                                          </p:spTgt>
                                        </p:tgtEl>
                                      </p:cBhvr>
                                    </p:animEffect>
                                    <p:anim calcmode="lin" valueType="num">
                                      <p:cBhvr>
                                        <p:cTn id="13" dur="1000" fill="hold"/>
                                        <p:tgtEl>
                                          <p:spTgt spid="310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10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barn(inVertical)">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arn(inVertic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barn(inVertical)">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barn(inVertical)">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085"/>
                                        </p:tgtEl>
                                        <p:attrNameLst>
                                          <p:attrName>style.visibility</p:attrName>
                                        </p:attrNameLst>
                                      </p:cBhvr>
                                      <p:to>
                                        <p:strVal val="visible"/>
                                      </p:to>
                                    </p:set>
                                    <p:animEffect transition="in" filter="circle(in)">
                                      <p:cBhvr>
                                        <p:cTn id="47" dur="2000"/>
                                        <p:tgtEl>
                                          <p:spTgt spid="3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5"/>
          <p:cNvSpPr>
            <a:spLocks noGrp="1" noChangeArrowheads="1"/>
          </p:cNvSpPr>
          <p:nvPr>
            <p:ph type="sldNum" sz="quarter" idx="10"/>
          </p:nvPr>
        </p:nvSpPr>
        <p:spPr/>
        <p:txBody>
          <a:bodyPr/>
          <a:lstStyle/>
          <a:p>
            <a:pPr>
              <a:defRPr/>
            </a:pPr>
            <a:r>
              <a:rPr lang="en-US"/>
              <a:t>Chap 4-</a:t>
            </a:r>
            <a:fld id="{3EDAC694-182D-4731-A4CE-604466F20326}" type="slidenum">
              <a:rPr lang="en-US"/>
              <a:pPr>
                <a:defRPr/>
              </a:pPr>
              <a:t>23</a:t>
            </a:fld>
            <a:endParaRPr lang="en-US"/>
          </a:p>
        </p:txBody>
      </p:sp>
      <p:sp>
        <p:nvSpPr>
          <p:cNvPr id="67589" name="Rectangle 6"/>
          <p:cNvSpPr>
            <a:spLocks noGrp="1" noChangeArrowheads="1"/>
          </p:cNvSpPr>
          <p:nvPr>
            <p:ph type="title"/>
          </p:nvPr>
        </p:nvSpPr>
        <p:spPr/>
        <p:txBody>
          <a:bodyPr/>
          <a:lstStyle/>
          <a:p>
            <a:pPr eaLnBrk="1" hangingPunct="1">
              <a:lnSpc>
                <a:spcPct val="110000"/>
              </a:lnSpc>
            </a:pPr>
            <a:r>
              <a:rPr lang="en-US" smtClean="0"/>
              <a:t>Tính P(M+F)</a:t>
            </a:r>
          </a:p>
        </p:txBody>
      </p:sp>
      <p:sp>
        <p:nvSpPr>
          <p:cNvPr id="67590" name="Rectangle 7"/>
          <p:cNvSpPr>
            <a:spLocks noGrp="1" noChangeArrowheads="1"/>
          </p:cNvSpPr>
          <p:nvPr>
            <p:ph type="body" idx="1"/>
          </p:nvPr>
        </p:nvSpPr>
        <p:spPr>
          <a:xfrm>
            <a:off x="914400" y="1676400"/>
            <a:ext cx="8077200" cy="4532313"/>
          </a:xfrm>
        </p:spPr>
        <p:txBody>
          <a:bodyPr/>
          <a:lstStyle/>
          <a:p>
            <a:pPr eaLnBrk="1" hangingPunct="1">
              <a:lnSpc>
                <a:spcPct val="110000"/>
              </a:lnSpc>
            </a:pPr>
            <a:r>
              <a:rPr lang="en-US" smtClean="0">
                <a:solidFill>
                  <a:schemeClr val="folHlink"/>
                </a:solidFill>
              </a:rPr>
              <a:t>Lập bảng tần số chéo như sau:</a:t>
            </a:r>
          </a:p>
          <a:p>
            <a:pPr eaLnBrk="1" hangingPunct="1">
              <a:lnSpc>
                <a:spcPct val="110000"/>
              </a:lnSpc>
            </a:pPr>
            <a:endParaRPr lang="en-US">
              <a:solidFill>
                <a:schemeClr val="folHlink"/>
              </a:solidFill>
            </a:endParaRPr>
          </a:p>
          <a:p>
            <a:pPr eaLnBrk="1" hangingPunct="1">
              <a:lnSpc>
                <a:spcPct val="110000"/>
              </a:lnSpc>
            </a:pPr>
            <a:endParaRPr lang="en-US" smtClean="0">
              <a:solidFill>
                <a:schemeClr val="folHlink"/>
              </a:solidFill>
            </a:endParaRPr>
          </a:p>
          <a:p>
            <a:pPr eaLnBrk="1" hangingPunct="1">
              <a:lnSpc>
                <a:spcPct val="110000"/>
              </a:lnSpc>
            </a:pPr>
            <a:endParaRPr lang="en-US">
              <a:solidFill>
                <a:schemeClr val="folHlink"/>
              </a:solidFill>
            </a:endParaRPr>
          </a:p>
          <a:p>
            <a:pPr eaLnBrk="1" hangingPunct="1">
              <a:lnSpc>
                <a:spcPct val="110000"/>
              </a:lnSpc>
            </a:pPr>
            <a:endParaRPr lang="en-US" smtClean="0">
              <a:solidFill>
                <a:schemeClr val="folHlink"/>
              </a:solidFill>
            </a:endParaRPr>
          </a:p>
          <a:p>
            <a:pPr eaLnBrk="1" hangingPunct="1">
              <a:lnSpc>
                <a:spcPct val="110000"/>
              </a:lnSpc>
            </a:pPr>
            <a:r>
              <a:rPr lang="en-US" smtClean="0">
                <a:solidFill>
                  <a:schemeClr val="folHlink"/>
                </a:solidFill>
              </a:rPr>
              <a:t>|M+F|=24+4+48=28+52-4 </a:t>
            </a:r>
          </a:p>
          <a:p>
            <a:pPr eaLnBrk="1" hangingPunct="1">
              <a:lnSpc>
                <a:spcPct val="110000"/>
              </a:lnSpc>
            </a:pPr>
            <a:r>
              <a:rPr lang="en-US" smtClean="0"/>
              <a:t>    P(M+F)=</a:t>
            </a:r>
          </a:p>
          <a:p>
            <a:pPr eaLnBrk="1" hangingPunct="1">
              <a:lnSpc>
                <a:spcPct val="110000"/>
              </a:lnSpc>
            </a:pPr>
            <a:r>
              <a:rPr lang="en-US" smtClean="0"/>
              <a:t>Vậy, P(M+F)=P(M)+P(F)-P(MF)</a:t>
            </a:r>
          </a:p>
          <a:p>
            <a:pPr marL="0" indent="0" eaLnBrk="1" hangingPunct="1">
              <a:lnSpc>
                <a:spcPct val="110000"/>
              </a:lnSpc>
              <a:buNone/>
            </a:pPr>
            <a:endParaRPr lang="en-US" smtClean="0"/>
          </a:p>
        </p:txBody>
      </p:sp>
      <p:grpSp>
        <p:nvGrpSpPr>
          <p:cNvPr id="67608" name="Group 38"/>
          <p:cNvGrpSpPr>
            <a:grpSpLocks/>
          </p:cNvGrpSpPr>
          <p:nvPr/>
        </p:nvGrpSpPr>
        <p:grpSpPr bwMode="auto">
          <a:xfrm>
            <a:off x="1275347" y="2250944"/>
            <a:ext cx="7543801" cy="1987226"/>
            <a:chOff x="3537857" y="2209799"/>
            <a:chExt cx="5301343" cy="1987551"/>
          </a:xfrm>
        </p:grpSpPr>
        <p:sp>
          <p:nvSpPr>
            <p:cNvPr id="67611" name="Rectangle 3"/>
            <p:cNvSpPr>
              <a:spLocks noChangeArrowheads="1"/>
            </p:cNvSpPr>
            <p:nvPr/>
          </p:nvSpPr>
          <p:spPr bwMode="auto">
            <a:xfrm>
              <a:off x="3581400" y="2743200"/>
              <a:ext cx="1143000" cy="914400"/>
            </a:xfrm>
            <a:prstGeom prst="rect">
              <a:avLst/>
            </a:prstGeom>
            <a:solidFill>
              <a:srgbClr val="CBDDF7"/>
            </a:solidFill>
            <a:ln w="19050" algn="ctr">
              <a:solidFill>
                <a:schemeClr val="tx1"/>
              </a:solidFill>
              <a:miter lim="800000"/>
              <a:headEnd/>
              <a:tailEnd/>
            </a:ln>
          </p:spPr>
          <p:txBody>
            <a:bodyPr wrap="none" lIns="90488" tIns="44450" rIns="90488" bIns="44450" anchor="ctr">
              <a:spAutoFit/>
            </a:bodyPr>
            <a:lstStyle/>
            <a:p>
              <a:endParaRPr lang="fr-FR"/>
            </a:p>
          </p:txBody>
        </p:sp>
        <p:sp>
          <p:nvSpPr>
            <p:cNvPr id="67612" name="Rectangle 8"/>
            <p:cNvSpPr>
              <a:spLocks noChangeArrowheads="1"/>
            </p:cNvSpPr>
            <p:nvPr/>
          </p:nvSpPr>
          <p:spPr bwMode="auto">
            <a:xfrm>
              <a:off x="3581400" y="2209800"/>
              <a:ext cx="5105400" cy="1905000"/>
            </a:xfrm>
            <a:prstGeom prst="rect">
              <a:avLst/>
            </a:prstGeom>
            <a:noFill/>
            <a:ln w="19050">
              <a:solidFill>
                <a:schemeClr val="tx1"/>
              </a:solidFill>
              <a:miter lim="800000"/>
              <a:headEnd/>
              <a:tailEnd/>
            </a:ln>
          </p:spPr>
          <p:txBody>
            <a:bodyPr wrap="none" anchor="ctr"/>
            <a:lstStyle/>
            <a:p>
              <a:endParaRPr lang="fr-FR"/>
            </a:p>
          </p:txBody>
        </p:sp>
        <p:sp>
          <p:nvSpPr>
            <p:cNvPr id="67613" name="Rectangle 9"/>
            <p:cNvSpPr>
              <a:spLocks noChangeArrowheads="1"/>
            </p:cNvSpPr>
            <p:nvPr/>
          </p:nvSpPr>
          <p:spPr bwMode="auto">
            <a:xfrm>
              <a:off x="3537857" y="3117850"/>
              <a:ext cx="5148942" cy="459175"/>
            </a:xfrm>
            <a:prstGeom prst="rect">
              <a:avLst/>
            </a:prstGeom>
            <a:noFill/>
            <a:ln w="12700">
              <a:noFill/>
              <a:miter lim="800000"/>
              <a:headEnd/>
              <a:tailEnd/>
            </a:ln>
          </p:spPr>
          <p:txBody>
            <a:bodyPr wrap="square" lIns="90488" tIns="44450" rIns="90488" bIns="44450">
              <a:spAutoFit/>
            </a:bodyPr>
            <a:lstStyle/>
            <a:p>
              <a:pPr eaLnBrk="0" hangingPunct="0">
                <a:spcBef>
                  <a:spcPct val="50000"/>
                </a:spcBef>
              </a:pPr>
              <a:r>
                <a:rPr lang="en-US" sz="2000" b="1" smtClean="0"/>
                <a:t> Khác thứ 2</a:t>
              </a:r>
              <a:r>
                <a:rPr lang="en-US" sz="2000" b="1" smtClean="0">
                  <a:solidFill>
                    <a:schemeClr val="hlink"/>
                  </a:solidFill>
                </a:rPr>
                <a:t>           </a:t>
              </a:r>
              <a:r>
                <a:rPr lang="en-US" sz="2000" b="1" smtClean="0"/>
                <a:t>24                          </a:t>
              </a:r>
              <a:r>
                <a:rPr lang="en-US" sz="2000" b="1" smtClean="0">
                  <a:solidFill>
                    <a:srgbClr val="00B050"/>
                  </a:solidFill>
                </a:rPr>
                <a:t>289</a:t>
              </a:r>
              <a:r>
                <a:rPr lang="en-US" sz="2000" b="1" smtClean="0"/>
                <a:t>                       </a:t>
              </a:r>
              <a:r>
                <a:rPr lang="en-US" sz="2000" b="1" smtClean="0">
                  <a:solidFill>
                    <a:schemeClr val="tx2"/>
                  </a:solidFill>
                </a:rPr>
                <a:t>311</a:t>
              </a:r>
              <a:r>
                <a:rPr lang="en-US" b="1" smtClean="0">
                  <a:solidFill>
                    <a:schemeClr val="tx2"/>
                  </a:solidFill>
                </a:rPr>
                <a:t>  </a:t>
              </a:r>
              <a:endParaRPr lang="en-US" b="1">
                <a:solidFill>
                  <a:schemeClr val="tx2"/>
                </a:solidFill>
              </a:endParaRPr>
            </a:p>
          </p:txBody>
        </p:sp>
        <p:sp>
          <p:nvSpPr>
            <p:cNvPr id="67614" name="Rectangle 10"/>
            <p:cNvSpPr>
              <a:spLocks noChangeArrowheads="1"/>
            </p:cNvSpPr>
            <p:nvPr/>
          </p:nvSpPr>
          <p:spPr bwMode="auto">
            <a:xfrm>
              <a:off x="3657600" y="2817911"/>
              <a:ext cx="4963199" cy="397610"/>
            </a:xfrm>
            <a:prstGeom prst="rect">
              <a:avLst/>
            </a:prstGeom>
            <a:noFill/>
            <a:ln w="12700">
              <a:noFill/>
              <a:miter lim="800000"/>
              <a:headEnd/>
              <a:tailEnd/>
            </a:ln>
          </p:spPr>
          <p:txBody>
            <a:bodyPr wrap="square" lIns="90488" tIns="44450" rIns="90488" bIns="44450">
              <a:spAutoFit/>
            </a:bodyPr>
            <a:lstStyle/>
            <a:p>
              <a:pPr eaLnBrk="0" hangingPunct="0">
                <a:spcBef>
                  <a:spcPct val="50000"/>
                </a:spcBef>
              </a:pPr>
              <a:r>
                <a:rPr lang="en-US" sz="2000" b="1" smtClean="0"/>
                <a:t>Thứ hai                4                            </a:t>
              </a:r>
              <a:r>
                <a:rPr lang="en-US" sz="2000" b="1">
                  <a:solidFill>
                    <a:srgbClr val="00B050"/>
                  </a:solidFill>
                </a:rPr>
                <a:t>48</a:t>
              </a:r>
              <a:r>
                <a:rPr lang="en-US" sz="2000" b="1"/>
                <a:t> </a:t>
              </a:r>
              <a:r>
                <a:rPr lang="en-US" sz="2000" b="1" smtClean="0"/>
                <a:t>                        </a:t>
              </a:r>
              <a:r>
                <a:rPr lang="en-US" sz="2000" b="1">
                  <a:solidFill>
                    <a:schemeClr val="tx2"/>
                  </a:solidFill>
                </a:rPr>
                <a:t>52</a:t>
              </a:r>
            </a:p>
          </p:txBody>
        </p:sp>
        <p:sp>
          <p:nvSpPr>
            <p:cNvPr id="67615" name="Line 11"/>
            <p:cNvSpPr>
              <a:spLocks noChangeShapeType="1"/>
            </p:cNvSpPr>
            <p:nvPr/>
          </p:nvSpPr>
          <p:spPr bwMode="auto">
            <a:xfrm>
              <a:off x="3581400" y="2743200"/>
              <a:ext cx="5105400" cy="0"/>
            </a:xfrm>
            <a:prstGeom prst="line">
              <a:avLst/>
            </a:prstGeom>
            <a:noFill/>
            <a:ln w="25400">
              <a:solidFill>
                <a:schemeClr val="tx1"/>
              </a:solidFill>
              <a:round/>
              <a:headEnd/>
              <a:tailEnd/>
            </a:ln>
          </p:spPr>
          <p:txBody>
            <a:bodyPr wrap="none" anchor="ctr"/>
            <a:lstStyle/>
            <a:p>
              <a:endParaRPr lang="fr-FR"/>
            </a:p>
          </p:txBody>
        </p:sp>
        <p:sp>
          <p:nvSpPr>
            <p:cNvPr id="67616" name="Line 12"/>
            <p:cNvSpPr>
              <a:spLocks noChangeShapeType="1"/>
            </p:cNvSpPr>
            <p:nvPr/>
          </p:nvSpPr>
          <p:spPr bwMode="auto">
            <a:xfrm>
              <a:off x="3581400" y="3657600"/>
              <a:ext cx="5105400" cy="0"/>
            </a:xfrm>
            <a:prstGeom prst="line">
              <a:avLst/>
            </a:prstGeom>
            <a:noFill/>
            <a:ln w="25400">
              <a:solidFill>
                <a:schemeClr val="tx1"/>
              </a:solidFill>
              <a:round/>
              <a:headEnd/>
              <a:tailEnd/>
            </a:ln>
          </p:spPr>
          <p:txBody>
            <a:bodyPr wrap="none" anchor="ctr"/>
            <a:lstStyle/>
            <a:p>
              <a:endParaRPr lang="fr-FR"/>
            </a:p>
          </p:txBody>
        </p:sp>
        <p:sp>
          <p:nvSpPr>
            <p:cNvPr id="67617" name="Rectangle 13"/>
            <p:cNvSpPr>
              <a:spLocks noChangeArrowheads="1"/>
            </p:cNvSpPr>
            <p:nvPr/>
          </p:nvSpPr>
          <p:spPr bwMode="auto">
            <a:xfrm>
              <a:off x="3657600" y="3657600"/>
              <a:ext cx="4889500" cy="4591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b="1" smtClean="0">
                  <a:solidFill>
                    <a:schemeClr val="tx2"/>
                  </a:solidFill>
                </a:rPr>
                <a:t>Tổng                   28                           335                      365</a:t>
              </a:r>
              <a:r>
                <a:rPr lang="en-US" b="1" smtClean="0">
                  <a:solidFill>
                    <a:schemeClr val="tx2"/>
                  </a:solidFill>
                </a:rPr>
                <a:t>           </a:t>
              </a:r>
              <a:r>
                <a:rPr lang="en-US" sz="2000" b="1" smtClean="0">
                  <a:solidFill>
                    <a:schemeClr val="tx2"/>
                  </a:solidFill>
                </a:rPr>
                <a:t>             </a:t>
              </a:r>
              <a:endParaRPr lang="en-US" sz="2000" b="1">
                <a:solidFill>
                  <a:schemeClr val="tx2"/>
                </a:solidFill>
              </a:endParaRPr>
            </a:p>
          </p:txBody>
        </p:sp>
        <p:sp>
          <p:nvSpPr>
            <p:cNvPr id="67618" name="Rectangle 14"/>
            <p:cNvSpPr>
              <a:spLocks noChangeArrowheads="1"/>
            </p:cNvSpPr>
            <p:nvPr/>
          </p:nvSpPr>
          <p:spPr bwMode="auto">
            <a:xfrm>
              <a:off x="3657600" y="2209800"/>
              <a:ext cx="5181600" cy="39761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b="1"/>
                <a:t> </a:t>
              </a:r>
              <a:r>
                <a:rPr lang="en-US" sz="2000" b="1" smtClean="0"/>
                <a:t>2018                Tháng 2     </a:t>
              </a:r>
              <a:r>
                <a:rPr lang="en-US" sz="2000" b="1" smtClean="0">
                  <a:solidFill>
                    <a:schemeClr val="tx2"/>
                  </a:solidFill>
                </a:rPr>
                <a:t>  </a:t>
              </a:r>
              <a:r>
                <a:rPr lang="en-US" sz="2000" b="1" smtClean="0">
                  <a:solidFill>
                    <a:srgbClr val="00B050"/>
                  </a:solidFill>
                </a:rPr>
                <a:t>Không phải tháng 2 </a:t>
              </a:r>
              <a:r>
                <a:rPr lang="en-US" sz="2000" b="1" smtClean="0">
                  <a:solidFill>
                    <a:schemeClr val="tx2"/>
                  </a:solidFill>
                </a:rPr>
                <a:t>    Tổng</a:t>
              </a:r>
              <a:endParaRPr lang="en-US" sz="2000" b="1">
                <a:solidFill>
                  <a:schemeClr val="tx2"/>
                </a:solidFill>
              </a:endParaRPr>
            </a:p>
          </p:txBody>
        </p:sp>
        <p:sp>
          <p:nvSpPr>
            <p:cNvPr id="67619" name="Line 28"/>
            <p:cNvSpPr>
              <a:spLocks noChangeShapeType="1"/>
            </p:cNvSpPr>
            <p:nvPr/>
          </p:nvSpPr>
          <p:spPr bwMode="auto">
            <a:xfrm>
              <a:off x="4724400" y="2209799"/>
              <a:ext cx="0" cy="1905000"/>
            </a:xfrm>
            <a:prstGeom prst="line">
              <a:avLst/>
            </a:prstGeom>
            <a:noFill/>
            <a:ln w="28575">
              <a:solidFill>
                <a:schemeClr val="tx1"/>
              </a:solidFill>
              <a:miter lim="800000"/>
              <a:headEnd/>
              <a:tailEnd/>
            </a:ln>
          </p:spPr>
          <p:txBody>
            <a:bodyPr wrap="none"/>
            <a:lstStyle/>
            <a:p>
              <a:endParaRPr lang="fr-FR"/>
            </a:p>
          </p:txBody>
        </p:sp>
        <p:sp>
          <p:nvSpPr>
            <p:cNvPr id="67620" name="Line 29"/>
            <p:cNvSpPr>
              <a:spLocks noChangeShapeType="1"/>
            </p:cNvSpPr>
            <p:nvPr/>
          </p:nvSpPr>
          <p:spPr bwMode="auto">
            <a:xfrm>
              <a:off x="5786912" y="2209800"/>
              <a:ext cx="0" cy="1905000"/>
            </a:xfrm>
            <a:prstGeom prst="line">
              <a:avLst/>
            </a:prstGeom>
            <a:noFill/>
            <a:ln w="19050">
              <a:solidFill>
                <a:schemeClr val="tx1"/>
              </a:solidFill>
              <a:miter lim="800000"/>
              <a:headEnd/>
              <a:tailEnd/>
            </a:ln>
          </p:spPr>
          <p:txBody>
            <a:bodyPr wrap="none"/>
            <a:lstStyle/>
            <a:p>
              <a:endParaRPr lang="fr-FR"/>
            </a:p>
          </p:txBody>
        </p:sp>
        <p:sp>
          <p:nvSpPr>
            <p:cNvPr id="67621" name="Line 30"/>
            <p:cNvSpPr>
              <a:spLocks noChangeShapeType="1"/>
            </p:cNvSpPr>
            <p:nvPr/>
          </p:nvSpPr>
          <p:spPr bwMode="auto">
            <a:xfrm>
              <a:off x="7810499" y="2209800"/>
              <a:ext cx="0" cy="1905000"/>
            </a:xfrm>
            <a:prstGeom prst="line">
              <a:avLst/>
            </a:prstGeom>
            <a:noFill/>
            <a:ln w="28575">
              <a:solidFill>
                <a:schemeClr val="tx1"/>
              </a:solidFill>
              <a:miter lim="800000"/>
              <a:headEnd/>
              <a:tailEnd/>
            </a:ln>
          </p:spPr>
          <p:txBody>
            <a:bodyPr wrap="none"/>
            <a:lstStyle/>
            <a:p>
              <a:endParaRPr lang="fr-FR"/>
            </a:p>
          </p:txBody>
        </p:sp>
        <p:sp>
          <p:nvSpPr>
            <p:cNvPr id="67622" name="Oval 34"/>
            <p:cNvSpPr>
              <a:spLocks noChangeArrowheads="1"/>
            </p:cNvSpPr>
            <p:nvPr/>
          </p:nvSpPr>
          <p:spPr bwMode="auto">
            <a:xfrm>
              <a:off x="7906653" y="3663950"/>
              <a:ext cx="533400" cy="533400"/>
            </a:xfrm>
            <a:prstGeom prst="ellipse">
              <a:avLst/>
            </a:prstGeom>
            <a:noFill/>
            <a:ln w="19050">
              <a:solidFill>
                <a:schemeClr val="tx1"/>
              </a:solidFill>
              <a:miter lim="800000"/>
              <a:headEnd/>
              <a:tailEnd/>
            </a:ln>
          </p:spPr>
          <p:txBody>
            <a:bodyPr wrap="none" anchor="ctr"/>
            <a:lstStyle/>
            <a:p>
              <a:endParaRPr lang="fr-FR"/>
            </a:p>
          </p:txBody>
        </p:sp>
        <p:sp>
          <p:nvSpPr>
            <p:cNvPr id="67623" name="Line 36"/>
            <p:cNvSpPr>
              <a:spLocks noChangeShapeType="1"/>
            </p:cNvSpPr>
            <p:nvPr/>
          </p:nvSpPr>
          <p:spPr bwMode="auto">
            <a:xfrm>
              <a:off x="3581400" y="3200400"/>
              <a:ext cx="5105400" cy="0"/>
            </a:xfrm>
            <a:prstGeom prst="line">
              <a:avLst/>
            </a:prstGeom>
            <a:noFill/>
            <a:ln w="9525">
              <a:solidFill>
                <a:schemeClr val="tx1"/>
              </a:solidFill>
              <a:miter lim="800000"/>
              <a:headEnd/>
              <a:tailEnd/>
            </a:ln>
          </p:spPr>
          <p:txBody>
            <a:bodyPr wrap="none"/>
            <a:lstStyle/>
            <a:p>
              <a:endParaRPr lang="fr-FR"/>
            </a:p>
          </p:txBody>
        </p:sp>
      </p:grpSp>
      <p:cxnSp>
        <p:nvCxnSpPr>
          <p:cNvPr id="5" name="Straight Arrow Connector 4"/>
          <p:cNvCxnSpPr/>
          <p:nvPr/>
        </p:nvCxnSpPr>
        <p:spPr bwMode="auto">
          <a:xfrm>
            <a:off x="3663891" y="4050652"/>
            <a:ext cx="568355" cy="49550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8" name="Straight Arrow Connector 7"/>
          <p:cNvCxnSpPr/>
          <p:nvPr/>
        </p:nvCxnSpPr>
        <p:spPr bwMode="auto">
          <a:xfrm flipH="1">
            <a:off x="4924615" y="3105614"/>
            <a:ext cx="2723044" cy="144054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0" name="Straight Arrow Connector 9"/>
          <p:cNvCxnSpPr/>
          <p:nvPr/>
        </p:nvCxnSpPr>
        <p:spPr bwMode="auto">
          <a:xfrm>
            <a:off x="3663891" y="3057729"/>
            <a:ext cx="1593909" cy="159047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2" name="Straight Arrow Connector 11"/>
          <p:cNvCxnSpPr/>
          <p:nvPr/>
        </p:nvCxnSpPr>
        <p:spPr bwMode="auto">
          <a:xfrm>
            <a:off x="5334000" y="4724400"/>
            <a:ext cx="1462056" cy="29120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3" name="Cloud 52"/>
          <p:cNvSpPr/>
          <p:nvPr/>
        </p:nvSpPr>
        <p:spPr>
          <a:xfrm rot="987103">
            <a:off x="6692136" y="4562630"/>
            <a:ext cx="2460444" cy="1349814"/>
          </a:xfrm>
          <a:prstGeom prst="cloud">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4" name="TextBox 53"/>
          <p:cNvSpPr txBox="1"/>
          <p:nvPr/>
        </p:nvSpPr>
        <p:spPr>
          <a:xfrm>
            <a:off x="7166719" y="4860425"/>
            <a:ext cx="1842525" cy="830997"/>
          </a:xfrm>
          <a:prstGeom prst="rect">
            <a:avLst/>
          </a:prstGeom>
          <a:noFill/>
        </p:spPr>
        <p:txBody>
          <a:bodyPr wrap="square" rtlCol="0">
            <a:spAutoFit/>
          </a:bodyPr>
          <a:lstStyle/>
          <a:p>
            <a:pPr algn="ctr"/>
            <a:r>
              <a:rPr lang="en-US" sz="2400" smtClean="0">
                <a:solidFill>
                  <a:schemeClr val="tx2">
                    <a:lumMod val="75000"/>
                  </a:schemeClr>
                </a:solidFill>
                <a:latin typeface="Times New Roman" panose="02020603050405020304" pitchFamily="18" charset="0"/>
                <a:cs typeface="Times New Roman" panose="02020603050405020304" pitchFamily="18" charset="0"/>
              </a:rPr>
              <a:t>Do đã tính 4 hai lần</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874166362"/>
              </p:ext>
            </p:extLst>
          </p:nvPr>
        </p:nvGraphicFramePr>
        <p:xfrm>
          <a:off x="3200400" y="4935538"/>
          <a:ext cx="3333750" cy="688975"/>
        </p:xfrm>
        <a:graphic>
          <a:graphicData uri="http://schemas.openxmlformats.org/presentationml/2006/ole">
            <mc:AlternateContent xmlns:mc="http://schemas.openxmlformats.org/markup-compatibility/2006">
              <mc:Choice xmlns:v="urn:schemas-microsoft-com:vml" Requires="v">
                <p:oleObj spid="_x0000_s69657" name="Equation" r:id="rId3" imgW="1904760" imgH="393480" progId="Equation.DSMT4">
                  <p:embed/>
                </p:oleObj>
              </mc:Choice>
              <mc:Fallback>
                <p:oleObj name="Equation" r:id="rId3" imgW="1904760" imgH="393480" progId="Equation.DSMT4">
                  <p:embed/>
                  <p:pic>
                    <p:nvPicPr>
                      <p:cNvPr id="0" name=""/>
                      <p:cNvPicPr/>
                      <p:nvPr/>
                    </p:nvPicPr>
                    <p:blipFill>
                      <a:blip r:embed="rId4"/>
                      <a:stretch>
                        <a:fillRect/>
                      </a:stretch>
                    </p:blipFill>
                    <p:spPr>
                      <a:xfrm>
                        <a:off x="3200400" y="4935538"/>
                        <a:ext cx="3333750" cy="688975"/>
                      </a:xfrm>
                      <a:prstGeom prst="rect">
                        <a:avLst/>
                      </a:prstGeom>
                    </p:spPr>
                  </p:pic>
                </p:oleObj>
              </mc:Fallback>
            </mc:AlternateContent>
          </a:graphicData>
        </a:graphic>
      </p:graphicFrame>
      <p:cxnSp>
        <p:nvCxnSpPr>
          <p:cNvPr id="16" name="Straight Arrow Connector 15"/>
          <p:cNvCxnSpPr/>
          <p:nvPr/>
        </p:nvCxnSpPr>
        <p:spPr bwMode="auto">
          <a:xfrm flipH="1">
            <a:off x="4267201" y="5334000"/>
            <a:ext cx="457199" cy="35742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0" name="Straight Arrow Connector 19"/>
          <p:cNvCxnSpPr/>
          <p:nvPr/>
        </p:nvCxnSpPr>
        <p:spPr bwMode="auto">
          <a:xfrm flipH="1">
            <a:off x="5105400" y="5316538"/>
            <a:ext cx="288206" cy="36759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2" name="Straight Arrow Connector 21"/>
          <p:cNvCxnSpPr/>
          <p:nvPr/>
        </p:nvCxnSpPr>
        <p:spPr bwMode="auto">
          <a:xfrm flipH="1">
            <a:off x="5867400" y="5316538"/>
            <a:ext cx="192956" cy="36759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6" name="Elbow Connector 25"/>
          <p:cNvCxnSpPr/>
          <p:nvPr/>
        </p:nvCxnSpPr>
        <p:spPr bwMode="auto">
          <a:xfrm rot="10800000" flipV="1">
            <a:off x="6494015" y="4218877"/>
            <a:ext cx="1386484" cy="1293833"/>
          </a:xfrm>
          <a:prstGeom prst="bentConnector3">
            <a:avLst/>
          </a:prstGeom>
          <a:solidFill>
            <a:schemeClr val="accent1"/>
          </a:solidFill>
          <a:ln w="9525" cap="flat" cmpd="sng" algn="ctr">
            <a:solidFill>
              <a:schemeClr val="tx1"/>
            </a:solidFill>
            <a:prstDash val="solid"/>
            <a:miter lim="800000"/>
            <a:headEnd type="none" w="med" len="med"/>
            <a:tailEnd type="triangle"/>
          </a:ln>
          <a:effectLst/>
        </p:spPr>
      </p:cxnSp>
      <p:sp>
        <p:nvSpPr>
          <p:cNvPr id="73"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7590">
                                            <p:txEl>
                                              <p:pRg st="0" end="0"/>
                                            </p:txEl>
                                          </p:spTgt>
                                        </p:tgtEl>
                                        <p:attrNameLst>
                                          <p:attrName>style.visibility</p:attrName>
                                        </p:attrNameLst>
                                      </p:cBhvr>
                                      <p:to>
                                        <p:strVal val="visible"/>
                                      </p:to>
                                    </p:set>
                                    <p:animEffect transition="in" filter="circle(in)">
                                      <p:cBhvr>
                                        <p:cTn id="7" dur="2000"/>
                                        <p:tgtEl>
                                          <p:spTgt spid="675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7608"/>
                                        </p:tgtEl>
                                        <p:attrNameLst>
                                          <p:attrName>style.visibility</p:attrName>
                                        </p:attrNameLst>
                                      </p:cBhvr>
                                      <p:to>
                                        <p:strVal val="visible"/>
                                      </p:to>
                                    </p:set>
                                    <p:animEffect transition="in" filter="barn(inVertical)">
                                      <p:cBhvr>
                                        <p:cTn id="12" dur="500"/>
                                        <p:tgtEl>
                                          <p:spTgt spid="6760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7590">
                                            <p:txEl>
                                              <p:pRg st="5" end="5"/>
                                            </p:txEl>
                                          </p:spTgt>
                                        </p:tgtEl>
                                        <p:attrNameLst>
                                          <p:attrName>style.visibility</p:attrName>
                                        </p:attrNameLst>
                                      </p:cBhvr>
                                      <p:to>
                                        <p:strVal val="visible"/>
                                      </p:to>
                                    </p:set>
                                    <p:animEffect transition="in" filter="randombar(horizontal)">
                                      <p:cBhvr>
                                        <p:cTn id="17" dur="500"/>
                                        <p:tgtEl>
                                          <p:spTgt spid="6759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p:cTn id="42" dur="500" fill="hold"/>
                                        <p:tgtEl>
                                          <p:spTgt spid="53"/>
                                        </p:tgtEl>
                                        <p:attrNameLst>
                                          <p:attrName>ppt_w</p:attrName>
                                        </p:attrNameLst>
                                      </p:cBhvr>
                                      <p:tavLst>
                                        <p:tav tm="0">
                                          <p:val>
                                            <p:fltVal val="0"/>
                                          </p:val>
                                        </p:tav>
                                        <p:tav tm="100000">
                                          <p:val>
                                            <p:strVal val="#ppt_w"/>
                                          </p:val>
                                        </p:tav>
                                      </p:tavLst>
                                    </p:anim>
                                    <p:anim calcmode="lin" valueType="num">
                                      <p:cBhvr>
                                        <p:cTn id="43" dur="500" fill="hold"/>
                                        <p:tgtEl>
                                          <p:spTgt spid="53"/>
                                        </p:tgtEl>
                                        <p:attrNameLst>
                                          <p:attrName>ppt_h</p:attrName>
                                        </p:attrNameLst>
                                      </p:cBhvr>
                                      <p:tavLst>
                                        <p:tav tm="0">
                                          <p:val>
                                            <p:fltVal val="0"/>
                                          </p:val>
                                        </p:tav>
                                        <p:tav tm="100000">
                                          <p:val>
                                            <p:strVal val="#ppt_h"/>
                                          </p:val>
                                        </p:tav>
                                      </p:tavLst>
                                    </p:anim>
                                    <p:animEffect transition="in" filter="fade">
                                      <p:cBhvr>
                                        <p:cTn id="44" dur="500"/>
                                        <p:tgtEl>
                                          <p:spTgt spid="5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p:cTn id="47" dur="500" fill="hold"/>
                                        <p:tgtEl>
                                          <p:spTgt spid="54"/>
                                        </p:tgtEl>
                                        <p:attrNameLst>
                                          <p:attrName>ppt_w</p:attrName>
                                        </p:attrNameLst>
                                      </p:cBhvr>
                                      <p:tavLst>
                                        <p:tav tm="0">
                                          <p:val>
                                            <p:fltVal val="0"/>
                                          </p:val>
                                        </p:tav>
                                        <p:tav tm="100000">
                                          <p:val>
                                            <p:strVal val="#ppt_w"/>
                                          </p:val>
                                        </p:tav>
                                      </p:tavLst>
                                    </p:anim>
                                    <p:anim calcmode="lin" valueType="num">
                                      <p:cBhvr>
                                        <p:cTn id="48" dur="500" fill="hold"/>
                                        <p:tgtEl>
                                          <p:spTgt spid="54"/>
                                        </p:tgtEl>
                                        <p:attrNameLst>
                                          <p:attrName>ppt_h</p:attrName>
                                        </p:attrNameLst>
                                      </p:cBhvr>
                                      <p:tavLst>
                                        <p:tav tm="0">
                                          <p:val>
                                            <p:fltVal val="0"/>
                                          </p:val>
                                        </p:tav>
                                        <p:tav tm="100000">
                                          <p:val>
                                            <p:strVal val="#ppt_h"/>
                                          </p:val>
                                        </p:tav>
                                      </p:tavLst>
                                    </p:anim>
                                    <p:animEffect transition="in" filter="fade">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67590">
                                            <p:txEl>
                                              <p:pRg st="6" end="6"/>
                                            </p:txEl>
                                          </p:spTgt>
                                        </p:tgtEl>
                                        <p:attrNameLst>
                                          <p:attrName>style.visibility</p:attrName>
                                        </p:attrNameLst>
                                      </p:cBhvr>
                                      <p:to>
                                        <p:strVal val="visible"/>
                                      </p:to>
                                    </p:set>
                                    <p:animEffect transition="in" filter="randombar(horizontal)">
                                      <p:cBhvr>
                                        <p:cTn id="54" dur="500"/>
                                        <p:tgtEl>
                                          <p:spTgt spid="67590">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p:cTn id="59" dur="500" fill="hold"/>
                                        <p:tgtEl>
                                          <p:spTgt spid="14"/>
                                        </p:tgtEl>
                                        <p:attrNameLst>
                                          <p:attrName>ppt_w</p:attrName>
                                        </p:attrNameLst>
                                      </p:cBhvr>
                                      <p:tavLst>
                                        <p:tav tm="0">
                                          <p:val>
                                            <p:fltVal val="0"/>
                                          </p:val>
                                        </p:tav>
                                        <p:tav tm="100000">
                                          <p:val>
                                            <p:strVal val="#ppt_w"/>
                                          </p:val>
                                        </p:tav>
                                      </p:tavLst>
                                    </p:anim>
                                    <p:anim calcmode="lin" valueType="num">
                                      <p:cBhvr>
                                        <p:cTn id="60" dur="500" fill="hold"/>
                                        <p:tgtEl>
                                          <p:spTgt spid="14"/>
                                        </p:tgtEl>
                                        <p:attrNameLst>
                                          <p:attrName>ppt_h</p:attrName>
                                        </p:attrNameLst>
                                      </p:cBhvr>
                                      <p:tavLst>
                                        <p:tav tm="0">
                                          <p:val>
                                            <p:fltVal val="0"/>
                                          </p:val>
                                        </p:tav>
                                        <p:tav tm="100000">
                                          <p:val>
                                            <p:strVal val="#ppt_h"/>
                                          </p:val>
                                        </p:tav>
                                      </p:tavLst>
                                    </p:anim>
                                    <p:animEffect transition="in" filter="fade">
                                      <p:cBhvr>
                                        <p:cTn id="61" dur="500"/>
                                        <p:tgtEl>
                                          <p:spTgt spid="14"/>
                                        </p:tgtEl>
                                      </p:cBhvr>
                                    </p:animEffect>
                                  </p:childTnLst>
                                </p:cTn>
                              </p:par>
                              <p:par>
                                <p:cTn id="62" presetID="53" presetClass="entr" presetSubtype="16"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p:cTn id="64" dur="500" fill="hold"/>
                                        <p:tgtEl>
                                          <p:spTgt spid="26"/>
                                        </p:tgtEl>
                                        <p:attrNameLst>
                                          <p:attrName>ppt_w</p:attrName>
                                        </p:attrNameLst>
                                      </p:cBhvr>
                                      <p:tavLst>
                                        <p:tav tm="0">
                                          <p:val>
                                            <p:fltVal val="0"/>
                                          </p:val>
                                        </p:tav>
                                        <p:tav tm="100000">
                                          <p:val>
                                            <p:strVal val="#ppt_w"/>
                                          </p:val>
                                        </p:tav>
                                      </p:tavLst>
                                    </p:anim>
                                    <p:anim calcmode="lin" valueType="num">
                                      <p:cBhvr>
                                        <p:cTn id="65" dur="500" fill="hold"/>
                                        <p:tgtEl>
                                          <p:spTgt spid="26"/>
                                        </p:tgtEl>
                                        <p:attrNameLst>
                                          <p:attrName>ppt_h</p:attrName>
                                        </p:attrNameLst>
                                      </p:cBhvr>
                                      <p:tavLst>
                                        <p:tav tm="0">
                                          <p:val>
                                            <p:fltVal val="0"/>
                                          </p:val>
                                        </p:tav>
                                        <p:tav tm="100000">
                                          <p:val>
                                            <p:strVal val="#ppt_h"/>
                                          </p:val>
                                        </p:tav>
                                      </p:tavLst>
                                    </p:anim>
                                    <p:animEffect transition="in" filter="fad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randombar(horizontal)">
                                      <p:cBhvr>
                                        <p:cTn id="71" dur="500"/>
                                        <p:tgtEl>
                                          <p:spTgt spid="16"/>
                                        </p:tgtEl>
                                      </p:cBhvr>
                                    </p:animEffect>
                                  </p:childTnLst>
                                </p:cTn>
                              </p:par>
                              <p:par>
                                <p:cTn id="72" presetID="14" presetClass="entr" presetSubtype="10"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randombar(horizontal)">
                                      <p:cBhvr>
                                        <p:cTn id="74" dur="500"/>
                                        <p:tgtEl>
                                          <p:spTgt spid="20"/>
                                        </p:tgtEl>
                                      </p:cBhvr>
                                    </p:animEffect>
                                  </p:childTnLst>
                                </p:cTn>
                              </p:par>
                              <p:par>
                                <p:cTn id="75" presetID="14" presetClass="entr" presetSubtype="1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randombar(horizontal)">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67590">
                                            <p:txEl>
                                              <p:pRg st="7" end="7"/>
                                            </p:txEl>
                                          </p:spTgt>
                                        </p:tgtEl>
                                        <p:attrNameLst>
                                          <p:attrName>style.visibility</p:attrName>
                                        </p:attrNameLst>
                                      </p:cBhvr>
                                      <p:to>
                                        <p:strVal val="visible"/>
                                      </p:to>
                                    </p:set>
                                    <p:animEffect transition="in" filter="barn(inVertical)">
                                      <p:cBhvr>
                                        <p:cTn id="82" dur="500"/>
                                        <p:tgtEl>
                                          <p:spTgt spid="6759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Công thức cộng xác suất</a:t>
            </a:r>
            <a:endParaRPr lang="en-US"/>
          </a:p>
        </p:txBody>
      </p:sp>
      <p:sp>
        <p:nvSpPr>
          <p:cNvPr id="3" name="Content Placeholder 2"/>
          <p:cNvSpPr>
            <a:spLocks noGrp="1"/>
          </p:cNvSpPr>
          <p:nvPr>
            <p:ph sz="half" idx="1"/>
          </p:nvPr>
        </p:nvSpPr>
        <p:spPr>
          <a:xfrm>
            <a:off x="609600" y="1828800"/>
            <a:ext cx="7924800" cy="3962400"/>
          </a:xfrm>
        </p:spPr>
        <p:txBody>
          <a:bodyPr/>
          <a:lstStyle/>
          <a:p>
            <a:r>
              <a:rPr lang="en-US" smtClean="0"/>
              <a:t>Cho A, B là hai biến cố, ta có:</a:t>
            </a:r>
          </a:p>
          <a:p>
            <a:endParaRPr lang="en-US" smtClean="0"/>
          </a:p>
          <a:p>
            <a:pPr marL="0" indent="0" algn="ctr">
              <a:buNone/>
            </a:pPr>
            <a:r>
              <a:rPr lang="en-US" smtClean="0"/>
              <a:t>P(A+B)=P(A)+P(B)-P(AB)</a:t>
            </a:r>
          </a:p>
          <a:p>
            <a:pPr marL="0" indent="0" algn="ctr">
              <a:buNone/>
            </a:pPr>
            <a:endParaRPr lang="en-US" smtClean="0"/>
          </a:p>
          <a:p>
            <a:r>
              <a:rPr lang="en-US" smtClean="0"/>
              <a:t>Khi A, B xung khắc thì P(AB)=0, nên</a:t>
            </a:r>
          </a:p>
          <a:p>
            <a:endParaRPr lang="en-US" smtClean="0"/>
          </a:p>
          <a:p>
            <a:pPr marL="0" indent="0" algn="ctr">
              <a:buNone/>
            </a:pPr>
            <a:r>
              <a:rPr lang="en-US"/>
              <a:t>P(A+B)=P(A)+P(B</a:t>
            </a:r>
            <a:r>
              <a:rPr lang="en-US" smtClean="0"/>
              <a:t>)</a:t>
            </a:r>
          </a:p>
          <a:p>
            <a:endParaRPr lang="en-US"/>
          </a:p>
        </p:txBody>
      </p:sp>
      <p:sp>
        <p:nvSpPr>
          <p:cNvPr id="5" name="Slide Number Placeholder 4"/>
          <p:cNvSpPr>
            <a:spLocks noGrp="1"/>
          </p:cNvSpPr>
          <p:nvPr>
            <p:ph type="sldNum" sz="quarter" idx="10"/>
          </p:nvPr>
        </p:nvSpPr>
        <p:spPr/>
        <p:txBody>
          <a:bodyPr/>
          <a:lstStyle/>
          <a:p>
            <a:pPr>
              <a:defRPr/>
            </a:pPr>
            <a:r>
              <a:rPr lang="en-US" smtClean="0"/>
              <a:t>Chap 4-</a:t>
            </a:r>
            <a:fld id="{BEE7D301-D474-4764-9E8F-153C4E8F8632}" type="slidenum">
              <a:rPr lang="en-US" smtClean="0"/>
              <a:pPr>
                <a:defRPr/>
              </a:pPr>
              <a:t>24</a:t>
            </a:fld>
            <a:endParaRPr lang="en-US"/>
          </a:p>
        </p:txBody>
      </p:sp>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143033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Công thức xác suất phần bù</a:t>
            </a:r>
            <a:endParaRPr lang="en-US"/>
          </a:p>
        </p:txBody>
      </p:sp>
      <p:sp>
        <p:nvSpPr>
          <p:cNvPr id="3" name="Content Placeholder 2"/>
          <p:cNvSpPr>
            <a:spLocks noGrp="1"/>
          </p:cNvSpPr>
          <p:nvPr>
            <p:ph sz="half" idx="1"/>
          </p:nvPr>
        </p:nvSpPr>
        <p:spPr>
          <a:xfrm>
            <a:off x="609600" y="1828800"/>
            <a:ext cx="7924800" cy="4532313"/>
          </a:xfrm>
        </p:spPr>
        <p:txBody>
          <a:bodyPr/>
          <a:lstStyle/>
          <a:p>
            <a:r>
              <a:rPr lang="en-US" smtClean="0"/>
              <a:t>Cho A là một biến cố, ta có</a:t>
            </a:r>
          </a:p>
          <a:p>
            <a:r>
              <a:rPr lang="en-US" smtClean="0"/>
              <a:t>Nên:</a:t>
            </a:r>
          </a:p>
          <a:p>
            <a:endParaRPr lang="en-US"/>
          </a:p>
          <a:p>
            <a:endParaRPr lang="en-US" smtClean="0"/>
          </a:p>
          <a:p>
            <a:endParaRPr lang="en-US"/>
          </a:p>
          <a:p>
            <a:endParaRPr lang="en-US" smtClean="0"/>
          </a:p>
          <a:p>
            <a:r>
              <a:rPr lang="en-US" smtClean="0"/>
              <a:t>Ta sẽ áp dụng công thức này trong giải tình huống bài toán sinh nhật.   </a:t>
            </a:r>
            <a:endParaRPr lang="en-US"/>
          </a:p>
        </p:txBody>
      </p:sp>
      <p:sp>
        <p:nvSpPr>
          <p:cNvPr id="5" name="Slide Number Placeholder 4"/>
          <p:cNvSpPr>
            <a:spLocks noGrp="1"/>
          </p:cNvSpPr>
          <p:nvPr>
            <p:ph type="sldNum" sz="quarter" idx="10"/>
          </p:nvPr>
        </p:nvSpPr>
        <p:spPr/>
        <p:txBody>
          <a:bodyPr/>
          <a:lstStyle/>
          <a:p>
            <a:pPr>
              <a:defRPr/>
            </a:pPr>
            <a:r>
              <a:rPr lang="en-US" smtClean="0"/>
              <a:t>Chap 4-</a:t>
            </a:r>
            <a:fld id="{BEE7D301-D474-4764-9E8F-153C4E8F8632}"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385186748"/>
              </p:ext>
            </p:extLst>
          </p:nvPr>
        </p:nvGraphicFramePr>
        <p:xfrm>
          <a:off x="5410200" y="1913021"/>
          <a:ext cx="1131971" cy="335399"/>
        </p:xfrm>
        <a:graphic>
          <a:graphicData uri="http://schemas.openxmlformats.org/presentationml/2006/ole">
            <mc:AlternateContent xmlns:mc="http://schemas.openxmlformats.org/markup-compatibility/2006">
              <mc:Choice xmlns:v="urn:schemas-microsoft-com:vml" Requires="v">
                <p:oleObj spid="_x0000_s88096" name="Equation" r:id="rId3" imgW="685800" imgH="203040" progId="Equation.DSMT4">
                  <p:embed/>
                </p:oleObj>
              </mc:Choice>
              <mc:Fallback>
                <p:oleObj name="Equation" r:id="rId3" imgW="685800" imgH="203040" progId="Equation.DSMT4">
                  <p:embed/>
                  <p:pic>
                    <p:nvPicPr>
                      <p:cNvPr id="0" name=""/>
                      <p:cNvPicPr/>
                      <p:nvPr/>
                    </p:nvPicPr>
                    <p:blipFill>
                      <a:blip r:embed="rId4"/>
                      <a:stretch>
                        <a:fillRect/>
                      </a:stretch>
                    </p:blipFill>
                    <p:spPr>
                      <a:xfrm>
                        <a:off x="5410200" y="1913021"/>
                        <a:ext cx="1131971" cy="335399"/>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48411757"/>
              </p:ext>
            </p:extLst>
          </p:nvPr>
        </p:nvGraphicFramePr>
        <p:xfrm>
          <a:off x="1905000" y="2365691"/>
          <a:ext cx="4578350" cy="533400"/>
        </p:xfrm>
        <a:graphic>
          <a:graphicData uri="http://schemas.openxmlformats.org/presentationml/2006/ole">
            <mc:AlternateContent xmlns:mc="http://schemas.openxmlformats.org/markup-compatibility/2006">
              <mc:Choice xmlns:v="urn:schemas-microsoft-com:vml" Requires="v">
                <p:oleObj spid="_x0000_s88097" name="Equation" r:id="rId5" imgW="2616120" imgH="304560" progId="Equation.DSMT4">
                  <p:embed/>
                </p:oleObj>
              </mc:Choice>
              <mc:Fallback>
                <p:oleObj name="Equation" r:id="rId5" imgW="2616120" imgH="304560" progId="Equation.DSMT4">
                  <p:embed/>
                  <p:pic>
                    <p:nvPicPr>
                      <p:cNvPr id="0" name=""/>
                      <p:cNvPicPr/>
                      <p:nvPr/>
                    </p:nvPicPr>
                    <p:blipFill>
                      <a:blip r:embed="rId6"/>
                      <a:stretch>
                        <a:fillRect/>
                      </a:stretch>
                    </p:blipFill>
                    <p:spPr>
                      <a:xfrm>
                        <a:off x="1905000" y="2365691"/>
                        <a:ext cx="4578350" cy="5334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63521445"/>
              </p:ext>
            </p:extLst>
          </p:nvPr>
        </p:nvGraphicFramePr>
        <p:xfrm>
          <a:off x="1757083" y="3408674"/>
          <a:ext cx="4874183" cy="1181620"/>
        </p:xfrm>
        <a:graphic>
          <a:graphicData uri="http://schemas.openxmlformats.org/presentationml/2006/ole">
            <mc:AlternateContent xmlns:mc="http://schemas.openxmlformats.org/markup-compatibility/2006">
              <mc:Choice xmlns:v="urn:schemas-microsoft-com:vml" Requires="v">
                <p:oleObj spid="_x0000_s88098" name="Equation" r:id="rId7" imgW="1257120" imgH="304560" progId="Equation.DSMT4">
                  <p:embed/>
                </p:oleObj>
              </mc:Choice>
              <mc:Fallback>
                <p:oleObj name="Equation" r:id="rId7" imgW="1257120" imgH="304560" progId="Equation.DSMT4">
                  <p:embed/>
                  <p:pic>
                    <p:nvPicPr>
                      <p:cNvPr id="0" name=""/>
                      <p:cNvPicPr/>
                      <p:nvPr/>
                    </p:nvPicPr>
                    <p:blipFill>
                      <a:blip r:embed="rId8"/>
                      <a:stretch>
                        <a:fillRect/>
                      </a:stretch>
                    </p:blipFill>
                    <p:spPr>
                      <a:xfrm>
                        <a:off x="1757083" y="3408674"/>
                        <a:ext cx="4874183" cy="1181620"/>
                      </a:xfrm>
                      <a:prstGeom prst="rect">
                        <a:avLst/>
                      </a:prstGeom>
                    </p:spPr>
                  </p:pic>
                </p:oleObj>
              </mc:Fallback>
            </mc:AlternateContent>
          </a:graphicData>
        </a:graphic>
      </p:graphicFrame>
    </p:spTree>
    <p:extLst>
      <p:ext uri="{BB962C8B-B14F-4D97-AF65-F5344CB8AC3E}">
        <p14:creationId xmlns:p14="http://schemas.microsoft.com/office/powerpoint/2010/main" val="218531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5"/>
          <p:cNvSpPr>
            <a:spLocks noGrp="1" noChangeArrowheads="1"/>
          </p:cNvSpPr>
          <p:nvPr>
            <p:ph type="sldNum" sz="quarter" idx="10"/>
          </p:nvPr>
        </p:nvSpPr>
        <p:spPr/>
        <p:txBody>
          <a:bodyPr/>
          <a:lstStyle/>
          <a:p>
            <a:pPr>
              <a:defRPr/>
            </a:pPr>
            <a:r>
              <a:rPr lang="en-US"/>
              <a:t>Chap 4-</a:t>
            </a:r>
            <a:fld id="{3EDAC694-182D-4731-A4CE-604466F20326}" type="slidenum">
              <a:rPr lang="en-US"/>
              <a:pPr>
                <a:defRPr/>
              </a:pPr>
              <a:t>26</a:t>
            </a:fld>
            <a:endParaRPr lang="en-US"/>
          </a:p>
        </p:txBody>
      </p:sp>
      <p:sp>
        <p:nvSpPr>
          <p:cNvPr id="67589" name="Rectangle 6"/>
          <p:cNvSpPr>
            <a:spLocks noGrp="1" noChangeArrowheads="1"/>
          </p:cNvSpPr>
          <p:nvPr>
            <p:ph type="title"/>
          </p:nvPr>
        </p:nvSpPr>
        <p:spPr/>
        <p:txBody>
          <a:bodyPr/>
          <a:lstStyle/>
          <a:p>
            <a:pPr eaLnBrk="1" hangingPunct="1">
              <a:lnSpc>
                <a:spcPct val="110000"/>
              </a:lnSpc>
            </a:pPr>
            <a:r>
              <a:rPr lang="en-US" smtClean="0"/>
              <a:t>Thực hành</a:t>
            </a:r>
          </a:p>
        </p:txBody>
      </p:sp>
      <p:sp>
        <p:nvSpPr>
          <p:cNvPr id="67590" name="Rectangle 7"/>
          <p:cNvSpPr>
            <a:spLocks noGrp="1" noChangeArrowheads="1"/>
          </p:cNvSpPr>
          <p:nvPr>
            <p:ph type="body" idx="1"/>
          </p:nvPr>
        </p:nvSpPr>
        <p:spPr>
          <a:xfrm>
            <a:off x="914400" y="1524000"/>
            <a:ext cx="8077200" cy="4684713"/>
          </a:xfrm>
        </p:spPr>
        <p:txBody>
          <a:bodyPr/>
          <a:lstStyle/>
          <a:p>
            <a:pPr marL="0" indent="0" eaLnBrk="1" hangingPunct="1">
              <a:lnSpc>
                <a:spcPct val="110000"/>
              </a:lnSpc>
              <a:buNone/>
            </a:pPr>
            <a:r>
              <a:rPr lang="en-US" smtClean="0">
                <a:solidFill>
                  <a:schemeClr val="folHlink"/>
                </a:solidFill>
              </a:rPr>
              <a:t>Vẫn với ví dụ trên, tính</a:t>
            </a:r>
          </a:p>
          <a:p>
            <a:pPr marL="0" indent="0" eaLnBrk="1" hangingPunct="1">
              <a:lnSpc>
                <a:spcPct val="110000"/>
              </a:lnSpc>
              <a:buNone/>
            </a:pPr>
            <a:endParaRPr lang="en-US">
              <a:solidFill>
                <a:schemeClr val="folHlink"/>
              </a:solidFill>
            </a:endParaRPr>
          </a:p>
          <a:p>
            <a:pPr marL="0" indent="0" eaLnBrk="1" hangingPunct="1">
              <a:lnSpc>
                <a:spcPct val="110000"/>
              </a:lnSpc>
              <a:buNone/>
            </a:pPr>
            <a:endParaRPr lang="en-US" smtClean="0">
              <a:solidFill>
                <a:schemeClr val="folHlink"/>
              </a:solidFill>
            </a:endParaRPr>
          </a:p>
          <a:p>
            <a:pPr marL="0" indent="0" eaLnBrk="1" hangingPunct="1">
              <a:lnSpc>
                <a:spcPct val="110000"/>
              </a:lnSpc>
              <a:buNone/>
            </a:pPr>
            <a:endParaRPr lang="en-US">
              <a:solidFill>
                <a:schemeClr val="folHlink"/>
              </a:solidFill>
            </a:endParaRPr>
          </a:p>
          <a:p>
            <a:pPr marL="0" indent="0" eaLnBrk="1" hangingPunct="1">
              <a:lnSpc>
                <a:spcPct val="110000"/>
              </a:lnSpc>
              <a:buNone/>
            </a:pPr>
            <a:endParaRPr lang="en-US" smtClean="0">
              <a:solidFill>
                <a:schemeClr val="folHlink"/>
              </a:solidFill>
            </a:endParaRPr>
          </a:p>
          <a:p>
            <a:pPr marL="0" indent="0" eaLnBrk="1" hangingPunct="1">
              <a:lnSpc>
                <a:spcPct val="110000"/>
              </a:lnSpc>
              <a:buNone/>
            </a:pPr>
            <a:r>
              <a:rPr lang="en-US" smtClean="0">
                <a:solidFill>
                  <a:schemeClr val="folHlink"/>
                </a:solidFill>
              </a:rPr>
              <a:t>              </a:t>
            </a:r>
          </a:p>
          <a:p>
            <a:pPr eaLnBrk="1" hangingPunct="1">
              <a:lnSpc>
                <a:spcPct val="110000"/>
              </a:lnSpc>
            </a:pPr>
            <a:endParaRPr lang="en-US" smtClean="0">
              <a:solidFill>
                <a:schemeClr val="folHlink"/>
              </a:solidFill>
            </a:endParaRPr>
          </a:p>
          <a:p>
            <a:pPr eaLnBrk="1" hangingPunct="1">
              <a:lnSpc>
                <a:spcPct val="110000"/>
              </a:lnSpc>
            </a:pPr>
            <a:endParaRPr lang="en-US">
              <a:solidFill>
                <a:schemeClr val="folHlink"/>
              </a:solidFill>
            </a:endParaRPr>
          </a:p>
          <a:p>
            <a:pPr eaLnBrk="1" hangingPunct="1">
              <a:lnSpc>
                <a:spcPct val="110000"/>
              </a:lnSpc>
            </a:pPr>
            <a:endParaRPr lang="en-US" smtClean="0">
              <a:solidFill>
                <a:schemeClr val="folHlink"/>
              </a:solidFill>
            </a:endParaRPr>
          </a:p>
          <a:p>
            <a:pPr marL="0" indent="0" eaLnBrk="1" hangingPunct="1">
              <a:lnSpc>
                <a:spcPct val="110000"/>
              </a:lnSpc>
              <a:buNone/>
            </a:pPr>
            <a:endParaRPr lang="en-US" smtClean="0"/>
          </a:p>
        </p:txBody>
      </p:sp>
      <p:grpSp>
        <p:nvGrpSpPr>
          <p:cNvPr id="67608" name="Group 38"/>
          <p:cNvGrpSpPr>
            <a:grpSpLocks/>
          </p:cNvGrpSpPr>
          <p:nvPr/>
        </p:nvGrpSpPr>
        <p:grpSpPr bwMode="auto">
          <a:xfrm>
            <a:off x="1275347" y="2250944"/>
            <a:ext cx="7543801" cy="1906589"/>
            <a:chOff x="3537857" y="2209799"/>
            <a:chExt cx="5301343" cy="1906901"/>
          </a:xfrm>
        </p:grpSpPr>
        <p:sp>
          <p:nvSpPr>
            <p:cNvPr id="67611" name="Rectangle 3"/>
            <p:cNvSpPr>
              <a:spLocks noChangeArrowheads="1"/>
            </p:cNvSpPr>
            <p:nvPr/>
          </p:nvSpPr>
          <p:spPr bwMode="auto">
            <a:xfrm>
              <a:off x="3581400" y="2743200"/>
              <a:ext cx="1143000" cy="914400"/>
            </a:xfrm>
            <a:prstGeom prst="rect">
              <a:avLst/>
            </a:prstGeom>
            <a:solidFill>
              <a:srgbClr val="CBDDF7"/>
            </a:solidFill>
            <a:ln w="19050" algn="ctr">
              <a:solidFill>
                <a:schemeClr val="tx1"/>
              </a:solidFill>
              <a:miter lim="800000"/>
              <a:headEnd/>
              <a:tailEnd/>
            </a:ln>
          </p:spPr>
          <p:txBody>
            <a:bodyPr wrap="none" lIns="90488" tIns="44450" rIns="90488" bIns="44450" anchor="ctr">
              <a:spAutoFit/>
            </a:bodyPr>
            <a:lstStyle/>
            <a:p>
              <a:endParaRPr lang="fr-FR"/>
            </a:p>
          </p:txBody>
        </p:sp>
        <p:sp>
          <p:nvSpPr>
            <p:cNvPr id="67612" name="Rectangle 8"/>
            <p:cNvSpPr>
              <a:spLocks noChangeArrowheads="1"/>
            </p:cNvSpPr>
            <p:nvPr/>
          </p:nvSpPr>
          <p:spPr bwMode="auto">
            <a:xfrm>
              <a:off x="3581400" y="2209800"/>
              <a:ext cx="5105400" cy="1905000"/>
            </a:xfrm>
            <a:prstGeom prst="rect">
              <a:avLst/>
            </a:prstGeom>
            <a:noFill/>
            <a:ln w="19050">
              <a:solidFill>
                <a:schemeClr val="tx1"/>
              </a:solidFill>
              <a:miter lim="800000"/>
              <a:headEnd/>
              <a:tailEnd/>
            </a:ln>
          </p:spPr>
          <p:txBody>
            <a:bodyPr wrap="none" anchor="ctr"/>
            <a:lstStyle/>
            <a:p>
              <a:endParaRPr lang="fr-FR"/>
            </a:p>
          </p:txBody>
        </p:sp>
        <p:sp>
          <p:nvSpPr>
            <p:cNvPr id="67613" name="Rectangle 9"/>
            <p:cNvSpPr>
              <a:spLocks noChangeArrowheads="1"/>
            </p:cNvSpPr>
            <p:nvPr/>
          </p:nvSpPr>
          <p:spPr bwMode="auto">
            <a:xfrm>
              <a:off x="3537857" y="3117850"/>
              <a:ext cx="5148942" cy="459175"/>
            </a:xfrm>
            <a:prstGeom prst="rect">
              <a:avLst/>
            </a:prstGeom>
            <a:noFill/>
            <a:ln w="12700">
              <a:noFill/>
              <a:miter lim="800000"/>
              <a:headEnd/>
              <a:tailEnd/>
            </a:ln>
          </p:spPr>
          <p:txBody>
            <a:bodyPr wrap="square" lIns="90488" tIns="44450" rIns="90488" bIns="44450">
              <a:spAutoFit/>
            </a:bodyPr>
            <a:lstStyle/>
            <a:p>
              <a:pPr eaLnBrk="0" hangingPunct="0">
                <a:spcBef>
                  <a:spcPct val="50000"/>
                </a:spcBef>
              </a:pPr>
              <a:r>
                <a:rPr lang="en-US" sz="2000" b="1" smtClean="0"/>
                <a:t> Khác thứ 2</a:t>
              </a:r>
              <a:r>
                <a:rPr lang="en-US" sz="2000" b="1" smtClean="0">
                  <a:solidFill>
                    <a:schemeClr val="hlink"/>
                  </a:solidFill>
                </a:rPr>
                <a:t>           </a:t>
              </a:r>
              <a:r>
                <a:rPr lang="en-US" sz="2000" b="1" smtClean="0"/>
                <a:t>24                          </a:t>
              </a:r>
              <a:r>
                <a:rPr lang="en-US" sz="2000" b="1" smtClean="0">
                  <a:solidFill>
                    <a:srgbClr val="00B050"/>
                  </a:solidFill>
                </a:rPr>
                <a:t>289</a:t>
              </a:r>
              <a:r>
                <a:rPr lang="en-US" sz="2000" b="1" smtClean="0"/>
                <a:t>                       </a:t>
              </a:r>
              <a:r>
                <a:rPr lang="en-US" sz="2000" b="1" smtClean="0">
                  <a:solidFill>
                    <a:schemeClr val="tx2"/>
                  </a:solidFill>
                </a:rPr>
                <a:t>311</a:t>
              </a:r>
              <a:r>
                <a:rPr lang="en-US" b="1" smtClean="0">
                  <a:solidFill>
                    <a:schemeClr val="tx2"/>
                  </a:solidFill>
                </a:rPr>
                <a:t>  </a:t>
              </a:r>
              <a:endParaRPr lang="en-US" b="1">
                <a:solidFill>
                  <a:schemeClr val="tx2"/>
                </a:solidFill>
              </a:endParaRPr>
            </a:p>
          </p:txBody>
        </p:sp>
        <p:sp>
          <p:nvSpPr>
            <p:cNvPr id="67614" name="Rectangle 10"/>
            <p:cNvSpPr>
              <a:spLocks noChangeArrowheads="1"/>
            </p:cNvSpPr>
            <p:nvPr/>
          </p:nvSpPr>
          <p:spPr bwMode="auto">
            <a:xfrm>
              <a:off x="3657600" y="2817911"/>
              <a:ext cx="4963199" cy="397610"/>
            </a:xfrm>
            <a:prstGeom prst="rect">
              <a:avLst/>
            </a:prstGeom>
            <a:noFill/>
            <a:ln w="12700">
              <a:noFill/>
              <a:miter lim="800000"/>
              <a:headEnd/>
              <a:tailEnd/>
            </a:ln>
          </p:spPr>
          <p:txBody>
            <a:bodyPr wrap="square" lIns="90488" tIns="44450" rIns="90488" bIns="44450">
              <a:spAutoFit/>
            </a:bodyPr>
            <a:lstStyle/>
            <a:p>
              <a:pPr eaLnBrk="0" hangingPunct="0">
                <a:spcBef>
                  <a:spcPct val="50000"/>
                </a:spcBef>
              </a:pPr>
              <a:r>
                <a:rPr lang="en-US" sz="2000" b="1" smtClean="0"/>
                <a:t>Thứ hai                4                            </a:t>
              </a:r>
              <a:r>
                <a:rPr lang="en-US" sz="2000" b="1">
                  <a:solidFill>
                    <a:srgbClr val="00B050"/>
                  </a:solidFill>
                </a:rPr>
                <a:t>48</a:t>
              </a:r>
              <a:r>
                <a:rPr lang="en-US" sz="2000" b="1"/>
                <a:t> </a:t>
              </a:r>
              <a:r>
                <a:rPr lang="en-US" sz="2000" b="1" smtClean="0"/>
                <a:t>                        </a:t>
              </a:r>
              <a:r>
                <a:rPr lang="en-US" sz="2000" b="1">
                  <a:solidFill>
                    <a:schemeClr val="tx2"/>
                  </a:solidFill>
                </a:rPr>
                <a:t>52</a:t>
              </a:r>
            </a:p>
          </p:txBody>
        </p:sp>
        <p:sp>
          <p:nvSpPr>
            <p:cNvPr id="67615" name="Line 11"/>
            <p:cNvSpPr>
              <a:spLocks noChangeShapeType="1"/>
            </p:cNvSpPr>
            <p:nvPr/>
          </p:nvSpPr>
          <p:spPr bwMode="auto">
            <a:xfrm>
              <a:off x="3581400" y="2743200"/>
              <a:ext cx="5105400" cy="0"/>
            </a:xfrm>
            <a:prstGeom prst="line">
              <a:avLst/>
            </a:prstGeom>
            <a:noFill/>
            <a:ln w="25400">
              <a:solidFill>
                <a:schemeClr val="tx1"/>
              </a:solidFill>
              <a:round/>
              <a:headEnd/>
              <a:tailEnd/>
            </a:ln>
          </p:spPr>
          <p:txBody>
            <a:bodyPr wrap="none" anchor="ctr"/>
            <a:lstStyle/>
            <a:p>
              <a:endParaRPr lang="fr-FR"/>
            </a:p>
          </p:txBody>
        </p:sp>
        <p:sp>
          <p:nvSpPr>
            <p:cNvPr id="67616" name="Line 12"/>
            <p:cNvSpPr>
              <a:spLocks noChangeShapeType="1"/>
            </p:cNvSpPr>
            <p:nvPr/>
          </p:nvSpPr>
          <p:spPr bwMode="auto">
            <a:xfrm>
              <a:off x="3581400" y="3657600"/>
              <a:ext cx="5105400" cy="0"/>
            </a:xfrm>
            <a:prstGeom prst="line">
              <a:avLst/>
            </a:prstGeom>
            <a:noFill/>
            <a:ln w="25400">
              <a:solidFill>
                <a:schemeClr val="tx1"/>
              </a:solidFill>
              <a:round/>
              <a:headEnd/>
              <a:tailEnd/>
            </a:ln>
          </p:spPr>
          <p:txBody>
            <a:bodyPr wrap="none" anchor="ctr"/>
            <a:lstStyle/>
            <a:p>
              <a:endParaRPr lang="fr-FR"/>
            </a:p>
          </p:txBody>
        </p:sp>
        <p:sp>
          <p:nvSpPr>
            <p:cNvPr id="67617" name="Rectangle 13"/>
            <p:cNvSpPr>
              <a:spLocks noChangeArrowheads="1"/>
            </p:cNvSpPr>
            <p:nvPr/>
          </p:nvSpPr>
          <p:spPr bwMode="auto">
            <a:xfrm>
              <a:off x="3657600" y="3657600"/>
              <a:ext cx="4889500" cy="4591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b="1" smtClean="0">
                  <a:solidFill>
                    <a:schemeClr val="tx2"/>
                  </a:solidFill>
                </a:rPr>
                <a:t>Tổng                   28                           335                      365</a:t>
              </a:r>
              <a:r>
                <a:rPr lang="en-US" b="1" smtClean="0">
                  <a:solidFill>
                    <a:schemeClr val="tx2"/>
                  </a:solidFill>
                </a:rPr>
                <a:t>           </a:t>
              </a:r>
              <a:r>
                <a:rPr lang="en-US" sz="2000" b="1" smtClean="0">
                  <a:solidFill>
                    <a:schemeClr val="tx2"/>
                  </a:solidFill>
                </a:rPr>
                <a:t>             </a:t>
              </a:r>
              <a:endParaRPr lang="en-US" sz="2000" b="1">
                <a:solidFill>
                  <a:schemeClr val="tx2"/>
                </a:solidFill>
              </a:endParaRPr>
            </a:p>
          </p:txBody>
        </p:sp>
        <p:sp>
          <p:nvSpPr>
            <p:cNvPr id="67618" name="Rectangle 14"/>
            <p:cNvSpPr>
              <a:spLocks noChangeArrowheads="1"/>
            </p:cNvSpPr>
            <p:nvPr/>
          </p:nvSpPr>
          <p:spPr bwMode="auto">
            <a:xfrm>
              <a:off x="3657600" y="2209800"/>
              <a:ext cx="5181600" cy="39761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b="1"/>
                <a:t> </a:t>
              </a:r>
              <a:r>
                <a:rPr lang="en-US" sz="2000" b="1" smtClean="0"/>
                <a:t>2018                Tháng 2     </a:t>
              </a:r>
              <a:r>
                <a:rPr lang="en-US" sz="2000" b="1" smtClean="0">
                  <a:solidFill>
                    <a:schemeClr val="tx2"/>
                  </a:solidFill>
                </a:rPr>
                <a:t>  </a:t>
              </a:r>
              <a:r>
                <a:rPr lang="en-US" sz="2000" b="1" smtClean="0">
                  <a:solidFill>
                    <a:srgbClr val="00B050"/>
                  </a:solidFill>
                </a:rPr>
                <a:t>Không phải tháng 2 </a:t>
              </a:r>
              <a:r>
                <a:rPr lang="en-US" sz="2000" b="1" smtClean="0">
                  <a:solidFill>
                    <a:schemeClr val="tx2"/>
                  </a:solidFill>
                </a:rPr>
                <a:t>    Tổng</a:t>
              </a:r>
              <a:endParaRPr lang="en-US" sz="2000" b="1">
                <a:solidFill>
                  <a:schemeClr val="tx2"/>
                </a:solidFill>
              </a:endParaRPr>
            </a:p>
          </p:txBody>
        </p:sp>
        <p:sp>
          <p:nvSpPr>
            <p:cNvPr id="67619" name="Line 28"/>
            <p:cNvSpPr>
              <a:spLocks noChangeShapeType="1"/>
            </p:cNvSpPr>
            <p:nvPr/>
          </p:nvSpPr>
          <p:spPr bwMode="auto">
            <a:xfrm>
              <a:off x="4724400" y="2209799"/>
              <a:ext cx="0" cy="1905000"/>
            </a:xfrm>
            <a:prstGeom prst="line">
              <a:avLst/>
            </a:prstGeom>
            <a:noFill/>
            <a:ln w="28575">
              <a:solidFill>
                <a:schemeClr val="tx1"/>
              </a:solidFill>
              <a:miter lim="800000"/>
              <a:headEnd/>
              <a:tailEnd/>
            </a:ln>
          </p:spPr>
          <p:txBody>
            <a:bodyPr wrap="none"/>
            <a:lstStyle/>
            <a:p>
              <a:endParaRPr lang="fr-FR"/>
            </a:p>
          </p:txBody>
        </p:sp>
        <p:sp>
          <p:nvSpPr>
            <p:cNvPr id="67620" name="Line 29"/>
            <p:cNvSpPr>
              <a:spLocks noChangeShapeType="1"/>
            </p:cNvSpPr>
            <p:nvPr/>
          </p:nvSpPr>
          <p:spPr bwMode="auto">
            <a:xfrm>
              <a:off x="5786912" y="2209800"/>
              <a:ext cx="0" cy="1905000"/>
            </a:xfrm>
            <a:prstGeom prst="line">
              <a:avLst/>
            </a:prstGeom>
            <a:noFill/>
            <a:ln w="19050">
              <a:solidFill>
                <a:schemeClr val="tx1"/>
              </a:solidFill>
              <a:miter lim="800000"/>
              <a:headEnd/>
              <a:tailEnd/>
            </a:ln>
          </p:spPr>
          <p:txBody>
            <a:bodyPr wrap="none"/>
            <a:lstStyle/>
            <a:p>
              <a:endParaRPr lang="fr-FR"/>
            </a:p>
          </p:txBody>
        </p:sp>
        <p:sp>
          <p:nvSpPr>
            <p:cNvPr id="67621" name="Line 30"/>
            <p:cNvSpPr>
              <a:spLocks noChangeShapeType="1"/>
            </p:cNvSpPr>
            <p:nvPr/>
          </p:nvSpPr>
          <p:spPr bwMode="auto">
            <a:xfrm>
              <a:off x="7810499" y="2209800"/>
              <a:ext cx="0" cy="1905000"/>
            </a:xfrm>
            <a:prstGeom prst="line">
              <a:avLst/>
            </a:prstGeom>
            <a:noFill/>
            <a:ln w="28575">
              <a:solidFill>
                <a:schemeClr val="tx1"/>
              </a:solidFill>
              <a:miter lim="800000"/>
              <a:headEnd/>
              <a:tailEnd/>
            </a:ln>
          </p:spPr>
          <p:txBody>
            <a:bodyPr wrap="none"/>
            <a:lstStyle/>
            <a:p>
              <a:endParaRPr lang="fr-FR"/>
            </a:p>
          </p:txBody>
        </p:sp>
        <p:sp>
          <p:nvSpPr>
            <p:cNvPr id="67623" name="Line 36"/>
            <p:cNvSpPr>
              <a:spLocks noChangeShapeType="1"/>
            </p:cNvSpPr>
            <p:nvPr/>
          </p:nvSpPr>
          <p:spPr bwMode="auto">
            <a:xfrm>
              <a:off x="3581400" y="3200400"/>
              <a:ext cx="5105400" cy="0"/>
            </a:xfrm>
            <a:prstGeom prst="line">
              <a:avLst/>
            </a:prstGeom>
            <a:noFill/>
            <a:ln w="9525">
              <a:solidFill>
                <a:schemeClr val="tx1"/>
              </a:solidFill>
              <a:miter lim="800000"/>
              <a:headEnd/>
              <a:tailEnd/>
            </a:ln>
          </p:spPr>
          <p:txBody>
            <a:bodyPr wrap="none"/>
            <a:lstStyle/>
            <a:p>
              <a:endParaRPr lang="fr-FR"/>
            </a:p>
          </p:txBody>
        </p:sp>
      </p:grpSp>
      <p:graphicFrame>
        <p:nvGraphicFramePr>
          <p:cNvPr id="2" name="Object 1"/>
          <p:cNvGraphicFramePr>
            <a:graphicFrameLocks noChangeAspect="1"/>
          </p:cNvGraphicFramePr>
          <p:nvPr>
            <p:extLst>
              <p:ext uri="{D42A27DB-BD31-4B8C-83A1-F6EECF244321}">
                <p14:modId xmlns:p14="http://schemas.microsoft.com/office/powerpoint/2010/main" val="3079367007"/>
              </p:ext>
            </p:extLst>
          </p:nvPr>
        </p:nvGraphicFramePr>
        <p:xfrm>
          <a:off x="4683125" y="1523999"/>
          <a:ext cx="1797874" cy="591177"/>
        </p:xfrm>
        <a:graphic>
          <a:graphicData uri="http://schemas.openxmlformats.org/presentationml/2006/ole">
            <mc:AlternateContent xmlns:mc="http://schemas.openxmlformats.org/markup-compatibility/2006">
              <mc:Choice xmlns:v="urn:schemas-microsoft-com:vml" Requires="v">
                <p:oleObj spid="_x0000_s70678" name="Equation" r:id="rId3" imgW="927000" imgH="304560" progId="Equation.DSMT4">
                  <p:embed/>
                </p:oleObj>
              </mc:Choice>
              <mc:Fallback>
                <p:oleObj name="Equation" r:id="rId3" imgW="927000" imgH="304560" progId="Equation.DSMT4">
                  <p:embed/>
                  <p:pic>
                    <p:nvPicPr>
                      <p:cNvPr id="0" name=""/>
                      <p:cNvPicPr/>
                      <p:nvPr/>
                    </p:nvPicPr>
                    <p:blipFill>
                      <a:blip r:embed="rId4"/>
                      <a:stretch>
                        <a:fillRect/>
                      </a:stretch>
                    </p:blipFill>
                    <p:spPr>
                      <a:xfrm>
                        <a:off x="4683125" y="1523999"/>
                        <a:ext cx="1797874" cy="591177"/>
                      </a:xfrm>
                      <a:prstGeom prst="rect">
                        <a:avLst/>
                      </a:prstGeom>
                    </p:spPr>
                  </p:pic>
                </p:oleObj>
              </mc:Fallback>
            </mc:AlternateContent>
          </a:graphicData>
        </a:graphic>
      </p:graphicFrame>
      <p:sp>
        <p:nvSpPr>
          <p:cNvPr id="32"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2293985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Xác suất điều kiện</a:t>
            </a:r>
            <a:endParaRPr lang="en-US"/>
          </a:p>
        </p:txBody>
      </p:sp>
      <p:sp>
        <p:nvSpPr>
          <p:cNvPr id="3" name="Content Placeholder 2"/>
          <p:cNvSpPr>
            <a:spLocks noGrp="1"/>
          </p:cNvSpPr>
          <p:nvPr>
            <p:ph idx="1"/>
          </p:nvPr>
        </p:nvSpPr>
        <p:spPr/>
        <p:txBody>
          <a:bodyPr/>
          <a:lstStyle/>
          <a:p>
            <a:pPr marL="0" indent="0" algn="just">
              <a:buNone/>
            </a:pPr>
            <a:r>
              <a:rPr lang="en-US" smtClean="0"/>
              <a:t>Xác suất của biến cố A tính khi biến cố B đã xảy ra được gọi là xác suất xảy ra A với điều kiện B, kí hiệu là P(A|B):</a:t>
            </a:r>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27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376" y="3581400"/>
            <a:ext cx="3582848" cy="2143992"/>
          </a:xfrm>
          <a:prstGeom prst="rect">
            <a:avLst/>
          </a:prstGeom>
        </p:spPr>
      </p:pic>
      <p:sp>
        <p:nvSpPr>
          <p:cNvPr id="9"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7336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sz="half" idx="1"/>
          </p:nvPr>
        </p:nvSpPr>
        <p:spPr>
          <a:xfrm>
            <a:off x="609600" y="1828800"/>
            <a:ext cx="5105400" cy="4532313"/>
          </a:xfrm>
        </p:spPr>
        <p:txBody>
          <a:bodyPr/>
          <a:lstStyle/>
          <a:p>
            <a:pPr algn="just"/>
            <a:r>
              <a:rPr lang="en-US" smtClean="0"/>
              <a:t>Chọn </a:t>
            </a:r>
            <a:r>
              <a:rPr lang="en-US"/>
              <a:t>ngẫu </a:t>
            </a:r>
            <a:r>
              <a:rPr lang="en-US" smtClean="0"/>
              <a:t>nhiên </a:t>
            </a:r>
            <a:r>
              <a:rPr lang="en-US"/>
              <a:t>năm </a:t>
            </a:r>
            <a:r>
              <a:rPr lang="en-US" smtClean="0"/>
              <a:t>n trong 4 năm tới (2018-2021).</a:t>
            </a:r>
          </a:p>
          <a:p>
            <a:pPr marL="0" indent="0" algn="just">
              <a:buNone/>
            </a:pPr>
            <a:r>
              <a:rPr lang="en-US" smtClean="0"/>
              <a:t> </a:t>
            </a:r>
            <a:r>
              <a:rPr lang="en-US" smtClean="0">
                <a:solidFill>
                  <a:srgbClr val="FF0000"/>
                </a:solidFill>
              </a:rPr>
              <a:t>A: “năm </a:t>
            </a:r>
            <a:r>
              <a:rPr lang="en-US">
                <a:solidFill>
                  <a:srgbClr val="FF0000"/>
                </a:solidFill>
              </a:rPr>
              <a:t>đó là năm nhuận</a:t>
            </a:r>
            <a:r>
              <a:rPr lang="en-US" smtClean="0">
                <a:solidFill>
                  <a:srgbClr val="FF0000"/>
                </a:solidFill>
              </a:rPr>
              <a:t>”</a:t>
            </a:r>
            <a:r>
              <a:rPr lang="en-US" smtClean="0"/>
              <a:t>.</a:t>
            </a:r>
          </a:p>
          <a:p>
            <a:pPr marL="0" indent="0" algn="just">
              <a:buNone/>
            </a:pPr>
            <a:r>
              <a:rPr lang="en-US" smtClean="0"/>
              <a:t> </a:t>
            </a:r>
            <a:r>
              <a:rPr lang="en-US" smtClean="0">
                <a:solidFill>
                  <a:schemeClr val="tx2">
                    <a:lumMod val="60000"/>
                    <a:lumOff val="40000"/>
                  </a:schemeClr>
                </a:solidFill>
              </a:rPr>
              <a:t>B: “</a:t>
            </a:r>
            <a:r>
              <a:rPr lang="en-US">
                <a:solidFill>
                  <a:schemeClr val="tx2">
                    <a:lumMod val="60000"/>
                    <a:lumOff val="40000"/>
                  </a:schemeClr>
                </a:solidFill>
              </a:rPr>
              <a:t>n chia hết cho 4”.</a:t>
            </a:r>
          </a:p>
          <a:p>
            <a:r>
              <a:rPr lang="en-US"/>
              <a:t>Khi đó, ta có P(</a:t>
            </a:r>
            <a:r>
              <a:rPr lang="en-US">
                <a:solidFill>
                  <a:srgbClr val="FF0000"/>
                </a:solidFill>
              </a:rPr>
              <a:t>A</a:t>
            </a:r>
            <a:r>
              <a:rPr lang="en-US"/>
              <a:t>)=</a:t>
            </a:r>
            <a:r>
              <a:rPr lang="en-US" smtClean="0"/>
              <a:t>1/4</a:t>
            </a:r>
          </a:p>
          <a:p>
            <a:pPr marL="0" indent="0">
              <a:buNone/>
            </a:pPr>
            <a:r>
              <a:rPr lang="en-US" smtClean="0"/>
              <a:t>(</a:t>
            </a:r>
            <a:r>
              <a:rPr lang="en-US"/>
              <a:t>vì 4 năm thì có 1 năm nhuận</a:t>
            </a:r>
            <a:r>
              <a:rPr lang="en-US" smtClean="0"/>
              <a:t>),</a:t>
            </a:r>
          </a:p>
          <a:p>
            <a:pPr marL="0" indent="0">
              <a:buNone/>
            </a:pPr>
            <a:r>
              <a:rPr lang="en-US" smtClean="0"/>
              <a:t> </a:t>
            </a:r>
            <a:r>
              <a:rPr lang="en-US"/>
              <a:t>nhưng </a:t>
            </a:r>
            <a:r>
              <a:rPr lang="en-US" smtClean="0"/>
              <a:t>                và               .</a:t>
            </a:r>
            <a:endParaRPr lang="en-US"/>
          </a:p>
        </p:txBody>
      </p:sp>
      <p:sp>
        <p:nvSpPr>
          <p:cNvPr id="5" name="Slide Number Placeholder 4"/>
          <p:cNvSpPr>
            <a:spLocks noGrp="1"/>
          </p:cNvSpPr>
          <p:nvPr>
            <p:ph type="sldNum" sz="quarter" idx="10"/>
          </p:nvPr>
        </p:nvSpPr>
        <p:spPr/>
        <p:txBody>
          <a:bodyPr/>
          <a:lstStyle/>
          <a:p>
            <a:pPr>
              <a:defRPr/>
            </a:pPr>
            <a:r>
              <a:rPr lang="en-US" smtClean="0"/>
              <a:t>Chap 4-</a:t>
            </a:r>
            <a:fld id="{BEE7D301-D474-4764-9E8F-153C4E8F8632}" type="slidenum">
              <a:rPr lang="en-US" smtClean="0"/>
              <a:pPr>
                <a:defRPr/>
              </a:pPr>
              <a:t>28</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246155370"/>
              </p:ext>
            </p:extLst>
          </p:nvPr>
        </p:nvGraphicFramePr>
        <p:xfrm>
          <a:off x="1905000" y="4800600"/>
          <a:ext cx="1447800" cy="551543"/>
        </p:xfrm>
        <a:graphic>
          <a:graphicData uri="http://schemas.openxmlformats.org/presentationml/2006/ole">
            <mc:AlternateContent xmlns:mc="http://schemas.openxmlformats.org/markup-compatibility/2006">
              <mc:Choice xmlns:v="urn:schemas-microsoft-com:vml" Requires="v">
                <p:oleObj spid="_x0000_s71723" name="Equation" r:id="rId3" imgW="799920" imgH="304560" progId="Equation.DSMT4">
                  <p:embed/>
                </p:oleObj>
              </mc:Choice>
              <mc:Fallback>
                <p:oleObj name="Equation" r:id="rId3" imgW="799920" imgH="304560" progId="Equation.DSMT4">
                  <p:embed/>
                  <p:pic>
                    <p:nvPicPr>
                      <p:cNvPr id="0" name=""/>
                      <p:cNvPicPr/>
                      <p:nvPr/>
                    </p:nvPicPr>
                    <p:blipFill>
                      <a:blip r:embed="rId4"/>
                      <a:stretch>
                        <a:fillRect/>
                      </a:stretch>
                    </p:blipFill>
                    <p:spPr>
                      <a:xfrm>
                        <a:off x="1905000" y="4800600"/>
                        <a:ext cx="1447800" cy="55154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74405531"/>
              </p:ext>
            </p:extLst>
          </p:nvPr>
        </p:nvGraphicFramePr>
        <p:xfrm>
          <a:off x="4038600" y="4876800"/>
          <a:ext cx="1588135" cy="520700"/>
        </p:xfrm>
        <a:graphic>
          <a:graphicData uri="http://schemas.openxmlformats.org/presentationml/2006/ole">
            <mc:AlternateContent xmlns:mc="http://schemas.openxmlformats.org/markup-compatibility/2006">
              <mc:Choice xmlns:v="urn:schemas-microsoft-com:vml" Requires="v">
                <p:oleObj spid="_x0000_s71724" name="Equation" r:id="rId5" imgW="774360" imgH="253800" progId="Equation.DSMT4">
                  <p:embed/>
                </p:oleObj>
              </mc:Choice>
              <mc:Fallback>
                <p:oleObj name="Equation" r:id="rId5" imgW="774360" imgH="253800" progId="Equation.DSMT4">
                  <p:embed/>
                  <p:pic>
                    <p:nvPicPr>
                      <p:cNvPr id="0" name=""/>
                      <p:cNvPicPr/>
                      <p:nvPr/>
                    </p:nvPicPr>
                    <p:blipFill>
                      <a:blip r:embed="rId6"/>
                      <a:stretch>
                        <a:fillRect/>
                      </a:stretch>
                    </p:blipFill>
                    <p:spPr>
                      <a:xfrm>
                        <a:off x="4038600" y="4876800"/>
                        <a:ext cx="1588135" cy="520700"/>
                      </a:xfrm>
                      <a:prstGeom prst="rect">
                        <a:avLst/>
                      </a:prstGeom>
                    </p:spPr>
                  </p:pic>
                </p:oleObj>
              </mc:Fallback>
            </mc:AlternateContent>
          </a:graphicData>
        </a:graphic>
      </p:graphicFrame>
      <p:sp>
        <p:nvSpPr>
          <p:cNvPr id="9" name="Content Placeholder 8"/>
          <p:cNvSpPr>
            <a:spLocks noGrp="1"/>
          </p:cNvSpPr>
          <p:nvPr>
            <p:ph sz="half" idx="2"/>
          </p:nvPr>
        </p:nvSpPr>
        <p:spPr>
          <a:xfrm>
            <a:off x="5638798" y="1828800"/>
            <a:ext cx="3048001" cy="4532313"/>
          </a:xfrm>
        </p:spPr>
        <p:txBody>
          <a:bodyPr/>
          <a:lstStyle/>
          <a:p>
            <a:pPr marL="0" indent="0">
              <a:buNone/>
            </a:pPr>
            <a:r>
              <a:rPr lang="en-US" smtClean="0"/>
              <a:t>  Do you know?</a:t>
            </a:r>
            <a:endParaRPr lang="en-US"/>
          </a:p>
        </p:txBody>
      </p:sp>
      <p:pic>
        <p:nvPicPr>
          <p:cNvPr id="11" name="Picture 2" descr="https://upload.wikimedia.org/wikipedia/en/1/10/Leap_Centurie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6451" y="2362200"/>
            <a:ext cx="2766416" cy="368855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3"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28538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par>
                                <p:cTn id="36" presetID="16" presetClass="entr" presetSubtype="21"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randombar(horizontal)">
                                      <p:cBhvr>
                                        <p:cTn id="43" dur="500"/>
                                        <p:tgtEl>
                                          <p:spTgt spid="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Có thể bạn chưa biết</a:t>
            </a:r>
            <a:endParaRPr lang="en-US"/>
          </a:p>
        </p:txBody>
      </p:sp>
      <p:sp>
        <p:nvSpPr>
          <p:cNvPr id="3" name="Content Placeholder 2"/>
          <p:cNvSpPr>
            <a:spLocks noGrp="1"/>
          </p:cNvSpPr>
          <p:nvPr>
            <p:ph sz="half" idx="1"/>
          </p:nvPr>
        </p:nvSpPr>
        <p:spPr>
          <a:xfrm>
            <a:off x="609600" y="1651083"/>
            <a:ext cx="8153400" cy="4673517"/>
          </a:xfrm>
        </p:spPr>
        <p:txBody>
          <a:bodyPr/>
          <a:lstStyle/>
          <a:p>
            <a:r>
              <a:rPr lang="vi-VN"/>
              <a:t>Theo </a:t>
            </a:r>
            <a:r>
              <a:rPr lang="vi-VN">
                <a:solidFill>
                  <a:schemeClr val="bg2"/>
                </a:solidFill>
              </a:rPr>
              <a:t>lịch Gregorius</a:t>
            </a:r>
            <a:r>
              <a:rPr lang="vi-VN"/>
              <a:t> - loại lịch tiêu chuẩn </a:t>
            </a:r>
            <a:r>
              <a:rPr lang="vi-VN" smtClean="0"/>
              <a:t>dùng </a:t>
            </a:r>
            <a:r>
              <a:rPr lang="vi-VN"/>
              <a:t>trên hầu khắp thế giới thì những năm nào chia hết cho 4 được coi là năm nhuận</a:t>
            </a:r>
            <a:r>
              <a:rPr lang="vi-VN" smtClean="0"/>
              <a:t>.</a:t>
            </a:r>
            <a:endParaRPr lang="en-US" smtClean="0"/>
          </a:p>
          <a:p>
            <a:endParaRPr lang="en-US"/>
          </a:p>
          <a:p>
            <a:r>
              <a:rPr lang="en-US" smtClean="0"/>
              <a:t>Nhưng n</a:t>
            </a:r>
            <a:r>
              <a:rPr lang="vi-VN" smtClean="0"/>
              <a:t>hững </a:t>
            </a:r>
            <a:r>
              <a:rPr lang="vi-VN"/>
              <a:t>năm chia hết cho 100 chỉ được coi là năm nhuận nếu chúng cũng chia hết cho 400. </a:t>
            </a:r>
            <a:endParaRPr lang="en-US" smtClean="0"/>
          </a:p>
          <a:p>
            <a:endParaRPr lang="en-US" smtClean="0"/>
          </a:p>
          <a:p>
            <a:r>
              <a:rPr lang="vi-VN" smtClean="0"/>
              <a:t>Ví </a:t>
            </a:r>
            <a:r>
              <a:rPr lang="vi-VN"/>
              <a:t>dụ, 1600 và 2000 là các năm nhuận nhưng 1700, </a:t>
            </a:r>
            <a:r>
              <a:rPr lang="vi-VN" smtClean="0"/>
              <a:t>1800</a:t>
            </a:r>
            <a:r>
              <a:rPr lang="en-US" smtClean="0"/>
              <a:t>,</a:t>
            </a:r>
            <a:r>
              <a:rPr lang="vi-VN" smtClean="0"/>
              <a:t> 1900</a:t>
            </a:r>
            <a:r>
              <a:rPr lang="en-US" smtClean="0"/>
              <a:t>, 2100, 2200, 2300 </a:t>
            </a:r>
            <a:r>
              <a:rPr lang="vi-VN" smtClean="0"/>
              <a:t>không </a:t>
            </a:r>
            <a:r>
              <a:rPr lang="vi-VN"/>
              <a:t>phải năm nhuận. </a:t>
            </a:r>
            <a:endParaRPr lang="en-US" smtClean="0"/>
          </a:p>
        </p:txBody>
      </p:sp>
      <p:sp>
        <p:nvSpPr>
          <p:cNvPr id="5" name="Slide Number Placeholder 4"/>
          <p:cNvSpPr>
            <a:spLocks noGrp="1"/>
          </p:cNvSpPr>
          <p:nvPr>
            <p:ph type="sldNum" sz="quarter" idx="10"/>
          </p:nvPr>
        </p:nvSpPr>
        <p:spPr/>
        <p:txBody>
          <a:bodyPr/>
          <a:lstStyle/>
          <a:p>
            <a:pPr>
              <a:defRPr/>
            </a:pPr>
            <a:r>
              <a:rPr lang="en-US" smtClean="0"/>
              <a:t>Chap 4-</a:t>
            </a:r>
            <a:fld id="{BEE7D301-D474-4764-9E8F-153C4E8F8632}" type="slidenum">
              <a:rPr lang="en-US" smtClean="0"/>
              <a:pPr>
                <a:defRPr/>
              </a:pPr>
              <a:t>29</a:t>
            </a:fld>
            <a:endParaRPr lang="en-US"/>
          </a:p>
        </p:txBody>
      </p:sp>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3963535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216025" y="492125"/>
            <a:ext cx="6200775" cy="727075"/>
          </a:xfrm>
        </p:spPr>
        <p:txBody>
          <a:bodyPr/>
          <a:lstStyle/>
          <a:p>
            <a:pPr eaLnBrk="1" hangingPunct="1"/>
            <a:r>
              <a:rPr lang="en-US" dirty="0" err="1" smtClean="0"/>
              <a:t>Mục</a:t>
            </a:r>
            <a:r>
              <a:rPr lang="en-US" dirty="0" smtClean="0"/>
              <a:t> </a:t>
            </a:r>
            <a:r>
              <a:rPr lang="en-US" dirty="0" err="1" smtClean="0"/>
              <a:t>tiêu</a:t>
            </a:r>
            <a:endParaRPr lang="en-US" dirty="0" smtClean="0"/>
          </a:p>
        </p:txBody>
      </p:sp>
      <p:sp>
        <p:nvSpPr>
          <p:cNvPr id="18436" name="Rectangle 3"/>
          <p:cNvSpPr>
            <a:spLocks noGrp="1" noChangeArrowheads="1"/>
          </p:cNvSpPr>
          <p:nvPr>
            <p:ph idx="1"/>
          </p:nvPr>
        </p:nvSpPr>
        <p:spPr>
          <a:xfrm>
            <a:off x="838200" y="1905000"/>
            <a:ext cx="8305800" cy="4191000"/>
          </a:xfrm>
        </p:spPr>
        <p:txBody>
          <a:bodyPr/>
          <a:lstStyle/>
          <a:p>
            <a:pPr eaLnBrk="1" hangingPunct="1">
              <a:lnSpc>
                <a:spcPct val="90000"/>
              </a:lnSpc>
              <a:buFont typeface="Wingdings" pitchFamily="2" charset="2"/>
              <a:buNone/>
            </a:pPr>
            <a:r>
              <a:rPr lang="en-US" b="1"/>
              <a:t>S</a:t>
            </a:r>
            <a:r>
              <a:rPr lang="en-US" b="1" smtClean="0"/>
              <a:t>inh </a:t>
            </a:r>
            <a:r>
              <a:rPr lang="en-US" b="1" dirty="0" err="1" smtClean="0"/>
              <a:t>viên</a:t>
            </a:r>
            <a:r>
              <a:rPr lang="en-US" b="1" dirty="0" smtClean="0"/>
              <a:t> </a:t>
            </a:r>
            <a:r>
              <a:rPr lang="en-US" b="1" dirty="0" err="1" smtClean="0"/>
              <a:t>có</a:t>
            </a:r>
            <a:r>
              <a:rPr lang="en-US" b="1" dirty="0" smtClean="0"/>
              <a:t> </a:t>
            </a:r>
            <a:r>
              <a:rPr lang="en-US" b="1" dirty="0" err="1" smtClean="0"/>
              <a:t>thể</a:t>
            </a:r>
            <a:r>
              <a:rPr lang="en-US" b="1" dirty="0" smtClean="0"/>
              <a:t>:</a:t>
            </a:r>
            <a:r>
              <a:rPr lang="en-US" dirty="0" smtClean="0"/>
              <a:t> </a:t>
            </a:r>
          </a:p>
          <a:p>
            <a:pPr algn="just">
              <a:lnSpc>
                <a:spcPct val="150000"/>
              </a:lnSpc>
            </a:pPr>
            <a:r>
              <a:rPr lang="en-US" sz="2400" smtClean="0"/>
              <a:t>Biết khái niệm phép thử và các loại biến cố.</a:t>
            </a:r>
            <a:endParaRPr lang="en-US" sz="2400" dirty="0" smtClean="0"/>
          </a:p>
          <a:p>
            <a:pPr algn="just" eaLnBrk="1" hangingPunct="1">
              <a:lnSpc>
                <a:spcPct val="200000"/>
              </a:lnSpc>
            </a:pPr>
            <a:r>
              <a:rPr lang="en-US" sz="2400" smtClean="0"/>
              <a:t>Hiểu và phân biệt các định nghĩa xác suất.</a:t>
            </a:r>
            <a:endParaRPr lang="en-US" sz="2400" dirty="0" smtClean="0"/>
          </a:p>
          <a:p>
            <a:pPr algn="just" eaLnBrk="1" hangingPunct="1">
              <a:lnSpc>
                <a:spcPct val="200000"/>
              </a:lnSpc>
            </a:pPr>
            <a:r>
              <a:rPr lang="en-US" sz="2400" smtClean="0"/>
              <a:t>Biết cách tính xác suất cơ bản.</a:t>
            </a:r>
            <a:endParaRPr lang="en-US" sz="2400" dirty="0" smtClean="0"/>
          </a:p>
          <a:p>
            <a:pPr algn="just" eaLnBrk="1" hangingPunct="1">
              <a:lnSpc>
                <a:spcPct val="150000"/>
              </a:lnSpc>
            </a:pPr>
            <a:r>
              <a:rPr lang="en-US" sz="2400" smtClean="0"/>
              <a:t>Áp dụng được các quy tắc tính xác suất, công thức xác suất điều kiện vào những bài toán xác suất cơ bản.</a:t>
            </a:r>
            <a:endParaRPr lang="en-US" sz="2400" dirty="0" smtClean="0"/>
          </a:p>
        </p:txBody>
      </p:sp>
      <p:sp>
        <p:nvSpPr>
          <p:cNvPr id="18434" name="Footer Placeholder 17"/>
          <p:cNvSpPr>
            <a:spLocks noGrp="1" noChangeArrowheads="1"/>
          </p:cNvSpPr>
          <p:nvPr>
            <p:ph type="ftr" sz="quarter" idx="11"/>
          </p:nvPr>
        </p:nvSpPr>
        <p:spPr bwMode="auto">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
        <p:nvSpPr>
          <p:cNvPr id="7" name="Slide Number Placeholder 3"/>
          <p:cNvSpPr>
            <a:spLocks noGrp="1"/>
          </p:cNvSpPr>
          <p:nvPr>
            <p:ph type="sldNum" sz="quarter" idx="10"/>
          </p:nvPr>
        </p:nvSpPr>
        <p:spPr>
          <a:xfrm>
            <a:off x="6858000" y="6534150"/>
            <a:ext cx="2133600" cy="320675"/>
          </a:xfrm>
        </p:spPr>
        <p:txBody>
          <a:bodyPr/>
          <a:lstStyle/>
          <a:p>
            <a:pPr>
              <a:defRPr/>
            </a:pPr>
            <a:r>
              <a:rPr lang="en-US" smtClean="0"/>
              <a:t>Chap 4-</a:t>
            </a:r>
            <a:r>
              <a:rPr lang="en-US"/>
              <a:t>3</a:t>
            </a:r>
          </a:p>
        </p:txBody>
      </p:sp>
    </p:spTree>
    <p:extLst>
      <p:ext uri="{BB962C8B-B14F-4D97-AF65-F5344CB8AC3E}">
        <p14:creationId xmlns:p14="http://schemas.microsoft.com/office/powerpoint/2010/main" val="664821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10"/>
          </p:nvPr>
        </p:nvSpPr>
        <p:spPr/>
        <p:txBody>
          <a:bodyPr/>
          <a:lstStyle/>
          <a:p>
            <a:pPr>
              <a:defRPr/>
            </a:pPr>
            <a:r>
              <a:rPr lang="en-US"/>
              <a:t>Chap 4-</a:t>
            </a:r>
            <a:fld id="{44A529D5-4D1E-4406-A68F-395ECD012491}" type="slidenum">
              <a:rPr lang="en-US"/>
              <a:pPr>
                <a:defRPr/>
              </a:pPr>
              <a:t>30</a:t>
            </a:fld>
            <a:endParaRPr lang="en-US"/>
          </a:p>
        </p:txBody>
      </p:sp>
      <p:sp>
        <p:nvSpPr>
          <p:cNvPr id="3077" name="Rectangle 2"/>
          <p:cNvSpPr>
            <a:spLocks noGrp="1" noChangeArrowheads="1"/>
          </p:cNvSpPr>
          <p:nvPr>
            <p:ph type="title"/>
          </p:nvPr>
        </p:nvSpPr>
        <p:spPr/>
        <p:txBody>
          <a:bodyPr/>
          <a:lstStyle/>
          <a:p>
            <a:pPr eaLnBrk="1" hangingPunct="1"/>
            <a:r>
              <a:rPr lang="en-US" smtClean="0">
                <a:solidFill>
                  <a:schemeClr val="folHlink"/>
                </a:solidFill>
              </a:rPr>
              <a:t>Ví dụ</a:t>
            </a:r>
            <a:endParaRPr lang="en-US" sz="3600" smtClean="0">
              <a:solidFill>
                <a:schemeClr val="folHlink"/>
              </a:solidFill>
            </a:endParaRPr>
          </a:p>
        </p:txBody>
      </p:sp>
      <p:sp>
        <p:nvSpPr>
          <p:cNvPr id="3105" name="Text Box 30"/>
          <p:cNvSpPr txBox="1">
            <a:spLocks noChangeArrowheads="1"/>
          </p:cNvSpPr>
          <p:nvPr/>
        </p:nvSpPr>
        <p:spPr bwMode="auto">
          <a:xfrm>
            <a:off x="685800" y="1572042"/>
            <a:ext cx="8305799" cy="2123658"/>
          </a:xfrm>
          <a:prstGeom prst="rect">
            <a:avLst/>
          </a:prstGeom>
          <a:solidFill>
            <a:srgbClr val="FDE0BD"/>
          </a:solidFill>
          <a:ln w="9525">
            <a:noFill/>
            <a:miter lim="800000"/>
            <a:headEnd/>
            <a:tailEnd/>
          </a:ln>
        </p:spPr>
        <p:txBody>
          <a:bodyPr wrap="square">
            <a:spAutoFit/>
          </a:bodyPr>
          <a:lstStyle/>
          <a:p>
            <a:pPr algn="just" eaLnBrk="0" hangingPunct="0">
              <a:spcBef>
                <a:spcPct val="50000"/>
              </a:spcBef>
            </a:pPr>
            <a:r>
              <a:rPr lang="en-US" b="1" smtClean="0">
                <a:latin typeface="Times New Roman" panose="02020603050405020304" pitchFamily="18" charset="0"/>
                <a:cs typeface="Times New Roman" panose="02020603050405020304" pitchFamily="18" charset="0"/>
              </a:rPr>
              <a:t>Năm 2018 có 365 ngày, trong đó có 53 ngày thứ 2, 52 ngày thứ 3, …7, chủ nhật. Một cặp vợ chồng dự định sinh con trong năm 2018. </a:t>
            </a:r>
            <a:r>
              <a:rPr lang="en-US" b="1">
                <a:latin typeface="Times New Roman" panose="02020603050405020304" pitchFamily="18" charset="0"/>
                <a:cs typeface="Times New Roman" panose="02020603050405020304" pitchFamily="18" charset="0"/>
              </a:rPr>
              <a:t>Gọi F là </a:t>
            </a:r>
            <a:r>
              <a:rPr lang="en-US" b="1" smtClean="0">
                <a:latin typeface="Times New Roman" panose="02020603050405020304" pitchFamily="18" charset="0"/>
                <a:cs typeface="Times New Roman" panose="02020603050405020304" pitchFamily="18" charset="0"/>
              </a:rPr>
              <a:t>“biến cố” </a:t>
            </a:r>
            <a:r>
              <a:rPr lang="en-US" b="1">
                <a:latin typeface="Times New Roman" panose="02020603050405020304" pitchFamily="18" charset="0"/>
                <a:cs typeface="Times New Roman" panose="02020603050405020304" pitchFamily="18" charset="0"/>
              </a:rPr>
              <a:t>bé sinh vào tháng 2. </a:t>
            </a:r>
            <a:r>
              <a:rPr lang="en-US" b="1" smtClean="0">
                <a:latin typeface="Times New Roman" panose="02020603050405020304" pitchFamily="18" charset="0"/>
                <a:cs typeface="Times New Roman" panose="02020603050405020304" pitchFamily="18" charset="0"/>
              </a:rPr>
              <a:t>M </a:t>
            </a:r>
            <a:r>
              <a:rPr lang="en-US" b="1">
                <a:latin typeface="Times New Roman" panose="02020603050405020304" pitchFamily="18" charset="0"/>
                <a:cs typeface="Times New Roman" panose="02020603050405020304" pitchFamily="18" charset="0"/>
              </a:rPr>
              <a:t>là biến cố bé sinh vào thứ </a:t>
            </a:r>
            <a:r>
              <a:rPr lang="en-US" b="1" smtClean="0">
                <a:latin typeface="Times New Roman" panose="02020603050405020304" pitchFamily="18" charset="0"/>
                <a:cs typeface="Times New Roman" panose="02020603050405020304" pitchFamily="18" charset="0"/>
              </a:rPr>
              <a:t>2. </a:t>
            </a:r>
          </a:p>
          <a:p>
            <a:pPr algn="ctr" eaLnBrk="0" hangingPunct="0">
              <a:spcBef>
                <a:spcPct val="50000"/>
              </a:spcBef>
            </a:pPr>
            <a:r>
              <a:rPr lang="en-US" b="1" smtClean="0">
                <a:latin typeface="Times New Roman" panose="02020603050405020304" pitchFamily="18" charset="0"/>
                <a:cs typeface="Times New Roman" panose="02020603050405020304" pitchFamily="18" charset="0"/>
              </a:rPr>
              <a:t>Tính P(M|F) và tìm mối liên hệ của nó với P(F), P(MF)?</a:t>
            </a:r>
            <a:endParaRPr lang="en-US" b="1">
              <a:latin typeface="Times New Roman" panose="02020603050405020304" pitchFamily="18" charset="0"/>
              <a:cs typeface="Times New Roman" panose="02020603050405020304" pitchFamily="18" charset="0"/>
            </a:endParaRPr>
          </a:p>
        </p:txBody>
      </p:sp>
      <p:grpSp>
        <p:nvGrpSpPr>
          <p:cNvPr id="9" name="Group 38"/>
          <p:cNvGrpSpPr>
            <a:grpSpLocks/>
          </p:cNvGrpSpPr>
          <p:nvPr/>
        </p:nvGrpSpPr>
        <p:grpSpPr bwMode="auto">
          <a:xfrm>
            <a:off x="1066798" y="4068595"/>
            <a:ext cx="7543801" cy="1906589"/>
            <a:chOff x="3537857" y="2209799"/>
            <a:chExt cx="5301343" cy="1906901"/>
          </a:xfrm>
        </p:grpSpPr>
        <p:sp>
          <p:nvSpPr>
            <p:cNvPr id="10" name="Rectangle 3"/>
            <p:cNvSpPr>
              <a:spLocks noChangeArrowheads="1"/>
            </p:cNvSpPr>
            <p:nvPr/>
          </p:nvSpPr>
          <p:spPr bwMode="auto">
            <a:xfrm>
              <a:off x="3581400" y="2743200"/>
              <a:ext cx="1143000" cy="914400"/>
            </a:xfrm>
            <a:prstGeom prst="rect">
              <a:avLst/>
            </a:prstGeom>
            <a:solidFill>
              <a:srgbClr val="CBDDF7"/>
            </a:solidFill>
            <a:ln w="19050" algn="ctr">
              <a:solidFill>
                <a:schemeClr val="tx1"/>
              </a:solidFill>
              <a:miter lim="800000"/>
              <a:headEnd/>
              <a:tailEnd/>
            </a:ln>
          </p:spPr>
          <p:txBody>
            <a:bodyPr wrap="none" lIns="90488" tIns="44450" rIns="90488" bIns="44450" anchor="ctr">
              <a:spAutoFit/>
            </a:bodyPr>
            <a:lstStyle/>
            <a:p>
              <a:endParaRPr lang="fr-FR"/>
            </a:p>
          </p:txBody>
        </p:sp>
        <p:sp>
          <p:nvSpPr>
            <p:cNvPr id="11" name="Rectangle 8"/>
            <p:cNvSpPr>
              <a:spLocks noChangeArrowheads="1"/>
            </p:cNvSpPr>
            <p:nvPr/>
          </p:nvSpPr>
          <p:spPr bwMode="auto">
            <a:xfrm>
              <a:off x="3581400" y="2209800"/>
              <a:ext cx="5105400" cy="1905000"/>
            </a:xfrm>
            <a:prstGeom prst="rect">
              <a:avLst/>
            </a:prstGeom>
            <a:noFill/>
            <a:ln w="19050">
              <a:solidFill>
                <a:schemeClr val="tx1"/>
              </a:solidFill>
              <a:miter lim="800000"/>
              <a:headEnd/>
              <a:tailEnd/>
            </a:ln>
          </p:spPr>
          <p:txBody>
            <a:bodyPr wrap="none" anchor="ctr"/>
            <a:lstStyle/>
            <a:p>
              <a:endParaRPr lang="fr-FR"/>
            </a:p>
          </p:txBody>
        </p:sp>
        <p:sp>
          <p:nvSpPr>
            <p:cNvPr id="12" name="Rectangle 9"/>
            <p:cNvSpPr>
              <a:spLocks noChangeArrowheads="1"/>
            </p:cNvSpPr>
            <p:nvPr/>
          </p:nvSpPr>
          <p:spPr bwMode="auto">
            <a:xfrm>
              <a:off x="3537857" y="3117850"/>
              <a:ext cx="5148942" cy="459175"/>
            </a:xfrm>
            <a:prstGeom prst="rect">
              <a:avLst/>
            </a:prstGeom>
            <a:noFill/>
            <a:ln w="12700">
              <a:noFill/>
              <a:miter lim="800000"/>
              <a:headEnd/>
              <a:tailEnd/>
            </a:ln>
          </p:spPr>
          <p:txBody>
            <a:bodyPr wrap="square" lIns="90488" tIns="44450" rIns="90488" bIns="44450">
              <a:spAutoFit/>
            </a:bodyPr>
            <a:lstStyle/>
            <a:p>
              <a:pPr eaLnBrk="0" hangingPunct="0">
                <a:spcBef>
                  <a:spcPct val="50000"/>
                </a:spcBef>
              </a:pPr>
              <a:r>
                <a:rPr lang="en-US" sz="2000" b="1" smtClean="0"/>
                <a:t> Khác thứ 2</a:t>
              </a:r>
              <a:r>
                <a:rPr lang="en-US" sz="2000" b="1" smtClean="0">
                  <a:solidFill>
                    <a:schemeClr val="hlink"/>
                  </a:solidFill>
                </a:rPr>
                <a:t>           </a:t>
              </a:r>
              <a:r>
                <a:rPr lang="en-US" sz="2000" b="1" smtClean="0"/>
                <a:t>24                          </a:t>
              </a:r>
              <a:r>
                <a:rPr lang="en-US" sz="2000" b="1" smtClean="0">
                  <a:solidFill>
                    <a:srgbClr val="00B050"/>
                  </a:solidFill>
                </a:rPr>
                <a:t>289</a:t>
              </a:r>
              <a:r>
                <a:rPr lang="en-US" sz="2000" b="1" smtClean="0"/>
                <a:t>                       </a:t>
              </a:r>
              <a:r>
                <a:rPr lang="en-US" sz="2000" b="1" smtClean="0">
                  <a:solidFill>
                    <a:schemeClr val="tx2"/>
                  </a:solidFill>
                </a:rPr>
                <a:t>311</a:t>
              </a:r>
              <a:r>
                <a:rPr lang="en-US" b="1" smtClean="0">
                  <a:solidFill>
                    <a:schemeClr val="tx2"/>
                  </a:solidFill>
                </a:rPr>
                <a:t>  </a:t>
              </a:r>
              <a:endParaRPr lang="en-US" b="1">
                <a:solidFill>
                  <a:schemeClr val="tx2"/>
                </a:solidFill>
              </a:endParaRPr>
            </a:p>
          </p:txBody>
        </p:sp>
        <p:sp>
          <p:nvSpPr>
            <p:cNvPr id="13" name="Rectangle 10"/>
            <p:cNvSpPr>
              <a:spLocks noChangeArrowheads="1"/>
            </p:cNvSpPr>
            <p:nvPr/>
          </p:nvSpPr>
          <p:spPr bwMode="auto">
            <a:xfrm>
              <a:off x="3657600" y="2817911"/>
              <a:ext cx="4963199" cy="397610"/>
            </a:xfrm>
            <a:prstGeom prst="rect">
              <a:avLst/>
            </a:prstGeom>
            <a:noFill/>
            <a:ln w="12700">
              <a:noFill/>
              <a:miter lim="800000"/>
              <a:headEnd/>
              <a:tailEnd/>
            </a:ln>
          </p:spPr>
          <p:txBody>
            <a:bodyPr wrap="square" lIns="90488" tIns="44450" rIns="90488" bIns="44450">
              <a:spAutoFit/>
            </a:bodyPr>
            <a:lstStyle/>
            <a:p>
              <a:pPr eaLnBrk="0" hangingPunct="0">
                <a:spcBef>
                  <a:spcPct val="50000"/>
                </a:spcBef>
              </a:pPr>
              <a:r>
                <a:rPr lang="en-US" sz="2000" b="1" smtClean="0"/>
                <a:t>Thứ hai                4                            </a:t>
              </a:r>
              <a:r>
                <a:rPr lang="en-US" sz="2000" b="1">
                  <a:solidFill>
                    <a:srgbClr val="00B050"/>
                  </a:solidFill>
                </a:rPr>
                <a:t>48</a:t>
              </a:r>
              <a:r>
                <a:rPr lang="en-US" sz="2000" b="1"/>
                <a:t> </a:t>
              </a:r>
              <a:r>
                <a:rPr lang="en-US" sz="2000" b="1" smtClean="0"/>
                <a:t>                        </a:t>
              </a:r>
              <a:r>
                <a:rPr lang="en-US" sz="2000" b="1">
                  <a:solidFill>
                    <a:schemeClr val="tx2"/>
                  </a:solidFill>
                </a:rPr>
                <a:t>52</a:t>
              </a:r>
            </a:p>
          </p:txBody>
        </p:sp>
        <p:sp>
          <p:nvSpPr>
            <p:cNvPr id="14" name="Line 11"/>
            <p:cNvSpPr>
              <a:spLocks noChangeShapeType="1"/>
            </p:cNvSpPr>
            <p:nvPr/>
          </p:nvSpPr>
          <p:spPr bwMode="auto">
            <a:xfrm>
              <a:off x="3581400" y="2743200"/>
              <a:ext cx="5105400" cy="0"/>
            </a:xfrm>
            <a:prstGeom prst="line">
              <a:avLst/>
            </a:prstGeom>
            <a:noFill/>
            <a:ln w="25400">
              <a:solidFill>
                <a:schemeClr val="tx1"/>
              </a:solidFill>
              <a:round/>
              <a:headEnd/>
              <a:tailEnd/>
            </a:ln>
          </p:spPr>
          <p:txBody>
            <a:bodyPr wrap="none" anchor="ctr"/>
            <a:lstStyle/>
            <a:p>
              <a:endParaRPr lang="fr-FR"/>
            </a:p>
          </p:txBody>
        </p:sp>
        <p:sp>
          <p:nvSpPr>
            <p:cNvPr id="15" name="Line 12"/>
            <p:cNvSpPr>
              <a:spLocks noChangeShapeType="1"/>
            </p:cNvSpPr>
            <p:nvPr/>
          </p:nvSpPr>
          <p:spPr bwMode="auto">
            <a:xfrm>
              <a:off x="3581400" y="3657600"/>
              <a:ext cx="5105400" cy="0"/>
            </a:xfrm>
            <a:prstGeom prst="line">
              <a:avLst/>
            </a:prstGeom>
            <a:noFill/>
            <a:ln w="25400">
              <a:solidFill>
                <a:schemeClr val="tx1"/>
              </a:solidFill>
              <a:round/>
              <a:headEnd/>
              <a:tailEnd/>
            </a:ln>
          </p:spPr>
          <p:txBody>
            <a:bodyPr wrap="none" anchor="ctr"/>
            <a:lstStyle/>
            <a:p>
              <a:endParaRPr lang="fr-FR"/>
            </a:p>
          </p:txBody>
        </p:sp>
        <p:sp>
          <p:nvSpPr>
            <p:cNvPr id="16" name="Rectangle 13"/>
            <p:cNvSpPr>
              <a:spLocks noChangeArrowheads="1"/>
            </p:cNvSpPr>
            <p:nvPr/>
          </p:nvSpPr>
          <p:spPr bwMode="auto">
            <a:xfrm>
              <a:off x="3657600" y="3657600"/>
              <a:ext cx="4889500" cy="4591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b="1" smtClean="0">
                  <a:solidFill>
                    <a:schemeClr val="tx2"/>
                  </a:solidFill>
                </a:rPr>
                <a:t>Tổng                   28                           335                      365</a:t>
              </a:r>
              <a:r>
                <a:rPr lang="en-US" b="1" smtClean="0">
                  <a:solidFill>
                    <a:schemeClr val="tx2"/>
                  </a:solidFill>
                </a:rPr>
                <a:t>           </a:t>
              </a:r>
              <a:r>
                <a:rPr lang="en-US" sz="2000" b="1" smtClean="0">
                  <a:solidFill>
                    <a:schemeClr val="tx2"/>
                  </a:solidFill>
                </a:rPr>
                <a:t>             </a:t>
              </a:r>
              <a:endParaRPr lang="en-US" sz="2000" b="1">
                <a:solidFill>
                  <a:schemeClr val="tx2"/>
                </a:solidFill>
              </a:endParaRPr>
            </a:p>
          </p:txBody>
        </p:sp>
        <p:sp>
          <p:nvSpPr>
            <p:cNvPr id="17" name="Rectangle 14"/>
            <p:cNvSpPr>
              <a:spLocks noChangeArrowheads="1"/>
            </p:cNvSpPr>
            <p:nvPr/>
          </p:nvSpPr>
          <p:spPr bwMode="auto">
            <a:xfrm>
              <a:off x="3657600" y="2209800"/>
              <a:ext cx="5181600" cy="39761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b="1"/>
                <a:t> </a:t>
              </a:r>
              <a:r>
                <a:rPr lang="en-US" sz="2000" b="1" smtClean="0"/>
                <a:t>2018                Tháng 2     </a:t>
              </a:r>
              <a:r>
                <a:rPr lang="en-US" sz="2000" b="1" smtClean="0">
                  <a:solidFill>
                    <a:schemeClr val="tx2"/>
                  </a:solidFill>
                </a:rPr>
                <a:t>  </a:t>
              </a:r>
              <a:r>
                <a:rPr lang="en-US" sz="2000" b="1" smtClean="0">
                  <a:solidFill>
                    <a:srgbClr val="00B050"/>
                  </a:solidFill>
                </a:rPr>
                <a:t>Không phải tháng 2 </a:t>
              </a:r>
              <a:r>
                <a:rPr lang="en-US" sz="2000" b="1" smtClean="0">
                  <a:solidFill>
                    <a:schemeClr val="tx2"/>
                  </a:solidFill>
                </a:rPr>
                <a:t>    Tổng</a:t>
              </a:r>
              <a:endParaRPr lang="en-US" sz="2000" b="1">
                <a:solidFill>
                  <a:schemeClr val="tx2"/>
                </a:solidFill>
              </a:endParaRPr>
            </a:p>
          </p:txBody>
        </p:sp>
        <p:sp>
          <p:nvSpPr>
            <p:cNvPr id="18" name="Line 28"/>
            <p:cNvSpPr>
              <a:spLocks noChangeShapeType="1"/>
            </p:cNvSpPr>
            <p:nvPr/>
          </p:nvSpPr>
          <p:spPr bwMode="auto">
            <a:xfrm>
              <a:off x="4724400" y="2209799"/>
              <a:ext cx="0" cy="1905000"/>
            </a:xfrm>
            <a:prstGeom prst="line">
              <a:avLst/>
            </a:prstGeom>
            <a:noFill/>
            <a:ln w="28575">
              <a:solidFill>
                <a:schemeClr val="tx1"/>
              </a:solidFill>
              <a:miter lim="800000"/>
              <a:headEnd/>
              <a:tailEnd/>
            </a:ln>
          </p:spPr>
          <p:txBody>
            <a:bodyPr wrap="none"/>
            <a:lstStyle/>
            <a:p>
              <a:endParaRPr lang="fr-FR"/>
            </a:p>
          </p:txBody>
        </p:sp>
        <p:sp>
          <p:nvSpPr>
            <p:cNvPr id="19" name="Line 29"/>
            <p:cNvSpPr>
              <a:spLocks noChangeShapeType="1"/>
            </p:cNvSpPr>
            <p:nvPr/>
          </p:nvSpPr>
          <p:spPr bwMode="auto">
            <a:xfrm>
              <a:off x="5786912" y="2209800"/>
              <a:ext cx="0" cy="1905000"/>
            </a:xfrm>
            <a:prstGeom prst="line">
              <a:avLst/>
            </a:prstGeom>
            <a:noFill/>
            <a:ln w="19050">
              <a:solidFill>
                <a:schemeClr val="tx1"/>
              </a:solidFill>
              <a:miter lim="800000"/>
              <a:headEnd/>
              <a:tailEnd/>
            </a:ln>
          </p:spPr>
          <p:txBody>
            <a:bodyPr wrap="none"/>
            <a:lstStyle/>
            <a:p>
              <a:endParaRPr lang="fr-FR"/>
            </a:p>
          </p:txBody>
        </p:sp>
        <p:sp>
          <p:nvSpPr>
            <p:cNvPr id="20" name="Line 30"/>
            <p:cNvSpPr>
              <a:spLocks noChangeShapeType="1"/>
            </p:cNvSpPr>
            <p:nvPr/>
          </p:nvSpPr>
          <p:spPr bwMode="auto">
            <a:xfrm>
              <a:off x="7810499" y="2209800"/>
              <a:ext cx="0" cy="1905000"/>
            </a:xfrm>
            <a:prstGeom prst="line">
              <a:avLst/>
            </a:prstGeom>
            <a:noFill/>
            <a:ln w="28575">
              <a:solidFill>
                <a:schemeClr val="tx1"/>
              </a:solidFill>
              <a:miter lim="800000"/>
              <a:headEnd/>
              <a:tailEnd/>
            </a:ln>
          </p:spPr>
          <p:txBody>
            <a:bodyPr wrap="none"/>
            <a:lstStyle/>
            <a:p>
              <a:endParaRPr lang="fr-FR"/>
            </a:p>
          </p:txBody>
        </p:sp>
        <p:sp>
          <p:nvSpPr>
            <p:cNvPr id="21" name="Line 36"/>
            <p:cNvSpPr>
              <a:spLocks noChangeShapeType="1"/>
            </p:cNvSpPr>
            <p:nvPr/>
          </p:nvSpPr>
          <p:spPr bwMode="auto">
            <a:xfrm>
              <a:off x="3581400" y="3200400"/>
              <a:ext cx="5105400" cy="0"/>
            </a:xfrm>
            <a:prstGeom prst="line">
              <a:avLst/>
            </a:prstGeom>
            <a:noFill/>
            <a:ln w="9525">
              <a:solidFill>
                <a:schemeClr val="tx1"/>
              </a:solidFill>
              <a:miter lim="800000"/>
              <a:headEnd/>
              <a:tailEnd/>
            </a:ln>
          </p:spPr>
          <p:txBody>
            <a:bodyPr wrap="none"/>
            <a:lstStyle/>
            <a:p>
              <a:endParaRPr lang="fr-FR"/>
            </a:p>
          </p:txBody>
        </p:sp>
      </p:grpSp>
      <p:sp>
        <p:nvSpPr>
          <p:cNvPr id="22"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35290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105">
                                            <p:txEl>
                                              <p:pRg st="0" end="0"/>
                                            </p:txEl>
                                          </p:spTgt>
                                        </p:tgtEl>
                                        <p:attrNameLst>
                                          <p:attrName>style.visibility</p:attrName>
                                        </p:attrNameLst>
                                      </p:cBhvr>
                                      <p:to>
                                        <p:strVal val="visible"/>
                                      </p:to>
                                    </p:set>
                                    <p:animEffect transition="in" filter="circle(in)">
                                      <p:cBhvr>
                                        <p:cTn id="7" dur="2000"/>
                                        <p:tgtEl>
                                          <p:spTgt spid="3105">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105">
                                            <p:txEl>
                                              <p:pRg st="1" end="1"/>
                                            </p:txEl>
                                          </p:spTgt>
                                        </p:tgtEl>
                                        <p:attrNameLst>
                                          <p:attrName>style.visibility</p:attrName>
                                        </p:attrNameLst>
                                      </p:cBhvr>
                                      <p:to>
                                        <p:strVal val="visible"/>
                                      </p:to>
                                    </p:set>
                                    <p:animEffect transition="in" filter="circle(in)">
                                      <p:cBhvr>
                                        <p:cTn id="10" dur="2000"/>
                                        <p:tgtEl>
                                          <p:spTgt spid="310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5"/>
          <p:cNvSpPr>
            <a:spLocks noGrp="1" noChangeArrowheads="1"/>
          </p:cNvSpPr>
          <p:nvPr>
            <p:ph type="sldNum" sz="quarter" idx="10"/>
          </p:nvPr>
        </p:nvSpPr>
        <p:spPr/>
        <p:txBody>
          <a:bodyPr/>
          <a:lstStyle/>
          <a:p>
            <a:pPr>
              <a:defRPr/>
            </a:pPr>
            <a:r>
              <a:rPr lang="en-US"/>
              <a:t>Chap 4-</a:t>
            </a:r>
            <a:fld id="{3EDAC694-182D-4731-A4CE-604466F20326}" type="slidenum">
              <a:rPr lang="en-US"/>
              <a:pPr>
                <a:defRPr/>
              </a:pPr>
              <a:t>31</a:t>
            </a:fld>
            <a:endParaRPr lang="en-US"/>
          </a:p>
        </p:txBody>
      </p:sp>
      <p:sp>
        <p:nvSpPr>
          <p:cNvPr id="67589" name="Rectangle 6"/>
          <p:cNvSpPr>
            <a:spLocks noGrp="1" noChangeArrowheads="1"/>
          </p:cNvSpPr>
          <p:nvPr>
            <p:ph type="title"/>
          </p:nvPr>
        </p:nvSpPr>
        <p:spPr/>
        <p:txBody>
          <a:bodyPr/>
          <a:lstStyle/>
          <a:p>
            <a:pPr eaLnBrk="1" hangingPunct="1">
              <a:lnSpc>
                <a:spcPct val="110000"/>
              </a:lnSpc>
            </a:pPr>
            <a:r>
              <a:rPr lang="en-US" smtClean="0"/>
              <a:t>Thực hành</a:t>
            </a:r>
          </a:p>
        </p:txBody>
      </p:sp>
      <p:sp>
        <p:nvSpPr>
          <p:cNvPr id="67590" name="Rectangle 7"/>
          <p:cNvSpPr>
            <a:spLocks noGrp="1" noChangeArrowheads="1"/>
          </p:cNvSpPr>
          <p:nvPr>
            <p:ph type="body" idx="1"/>
          </p:nvPr>
        </p:nvSpPr>
        <p:spPr>
          <a:xfrm>
            <a:off x="914400" y="1524000"/>
            <a:ext cx="8077200" cy="5105400"/>
          </a:xfrm>
        </p:spPr>
        <p:txBody>
          <a:bodyPr/>
          <a:lstStyle/>
          <a:p>
            <a:pPr marL="0" indent="0" eaLnBrk="1" hangingPunct="1">
              <a:lnSpc>
                <a:spcPct val="110000"/>
              </a:lnSpc>
              <a:buNone/>
            </a:pPr>
            <a:endParaRPr lang="en-US" smtClean="0">
              <a:solidFill>
                <a:schemeClr val="folHlink"/>
              </a:solidFill>
            </a:endParaRPr>
          </a:p>
          <a:p>
            <a:pPr marL="0" indent="0" eaLnBrk="1" hangingPunct="1">
              <a:lnSpc>
                <a:spcPct val="110000"/>
              </a:lnSpc>
              <a:buNone/>
            </a:pPr>
            <a:endParaRPr lang="en-US">
              <a:solidFill>
                <a:schemeClr val="folHlink"/>
              </a:solidFill>
            </a:endParaRPr>
          </a:p>
          <a:p>
            <a:pPr marL="0" indent="0" eaLnBrk="1" hangingPunct="1">
              <a:lnSpc>
                <a:spcPct val="110000"/>
              </a:lnSpc>
              <a:buNone/>
            </a:pPr>
            <a:endParaRPr lang="en-US" smtClean="0">
              <a:solidFill>
                <a:schemeClr val="folHlink"/>
              </a:solidFill>
            </a:endParaRPr>
          </a:p>
          <a:p>
            <a:pPr marL="0" indent="0" eaLnBrk="1" hangingPunct="1">
              <a:lnSpc>
                <a:spcPct val="110000"/>
              </a:lnSpc>
              <a:buNone/>
            </a:pPr>
            <a:r>
              <a:rPr lang="en-US" smtClean="0">
                <a:solidFill>
                  <a:schemeClr val="folHlink"/>
                </a:solidFill>
              </a:rPr>
              <a:t>   </a:t>
            </a:r>
          </a:p>
          <a:p>
            <a:pPr eaLnBrk="1" hangingPunct="1">
              <a:lnSpc>
                <a:spcPct val="110000"/>
              </a:lnSpc>
            </a:pPr>
            <a:r>
              <a:rPr lang="en-US" sz="2400" smtClean="0">
                <a:solidFill>
                  <a:schemeClr val="folHlink"/>
                </a:solidFill>
              </a:rPr>
              <a:t>P(M|F): Xác suất bé sinh vào thứ hai biết rằng bé sẽ sinh vào một ngày trong tháng 2.</a:t>
            </a:r>
          </a:p>
          <a:p>
            <a:pPr eaLnBrk="1" hangingPunct="1">
              <a:lnSpc>
                <a:spcPct val="110000"/>
              </a:lnSpc>
            </a:pPr>
            <a:r>
              <a:rPr lang="en-US" sz="2400" smtClean="0">
                <a:solidFill>
                  <a:schemeClr val="folHlink"/>
                </a:solidFill>
              </a:rPr>
              <a:t>Tháng 2 có 28 ngày, trong đó chỉ có 4 ngày là thứ 2, nên: P(M|F)=4/28=            =           .</a:t>
            </a:r>
          </a:p>
          <a:p>
            <a:pPr marL="0" indent="0" eaLnBrk="1" hangingPunct="1">
              <a:lnSpc>
                <a:spcPct val="110000"/>
              </a:lnSpc>
              <a:buNone/>
            </a:pPr>
            <a:endParaRPr lang="en-US" sz="2400" smtClean="0">
              <a:solidFill>
                <a:schemeClr val="folHlink"/>
              </a:solidFill>
            </a:endParaRPr>
          </a:p>
          <a:p>
            <a:pPr eaLnBrk="1" hangingPunct="1">
              <a:lnSpc>
                <a:spcPct val="110000"/>
              </a:lnSpc>
            </a:pPr>
            <a:r>
              <a:rPr lang="en-US" sz="2400" smtClean="0">
                <a:solidFill>
                  <a:schemeClr val="folHlink"/>
                </a:solidFill>
              </a:rPr>
              <a:t>Vậy: P(M|F)=P(MF)/P(F): Công thức xác suất điều kiện.</a:t>
            </a:r>
          </a:p>
          <a:p>
            <a:pPr eaLnBrk="1" hangingPunct="1">
              <a:lnSpc>
                <a:spcPct val="110000"/>
              </a:lnSpc>
            </a:pPr>
            <a:endParaRPr lang="en-US">
              <a:solidFill>
                <a:schemeClr val="folHlink"/>
              </a:solidFill>
            </a:endParaRPr>
          </a:p>
          <a:p>
            <a:pPr eaLnBrk="1" hangingPunct="1">
              <a:lnSpc>
                <a:spcPct val="110000"/>
              </a:lnSpc>
            </a:pPr>
            <a:endParaRPr lang="en-US" smtClean="0">
              <a:solidFill>
                <a:schemeClr val="folHlink"/>
              </a:solidFill>
            </a:endParaRPr>
          </a:p>
          <a:p>
            <a:pPr marL="0" indent="0" eaLnBrk="1" hangingPunct="1">
              <a:lnSpc>
                <a:spcPct val="110000"/>
              </a:lnSpc>
              <a:buNone/>
            </a:pPr>
            <a:endParaRPr lang="en-US" smtClean="0"/>
          </a:p>
        </p:txBody>
      </p:sp>
      <p:grpSp>
        <p:nvGrpSpPr>
          <p:cNvPr id="67608" name="Group 38"/>
          <p:cNvGrpSpPr>
            <a:grpSpLocks/>
          </p:cNvGrpSpPr>
          <p:nvPr/>
        </p:nvGrpSpPr>
        <p:grpSpPr bwMode="auto">
          <a:xfrm>
            <a:off x="1150938" y="1609725"/>
            <a:ext cx="7543801" cy="1906589"/>
            <a:chOff x="3537857" y="2209799"/>
            <a:chExt cx="5301343" cy="1906901"/>
          </a:xfrm>
        </p:grpSpPr>
        <p:sp>
          <p:nvSpPr>
            <p:cNvPr id="67611" name="Rectangle 3"/>
            <p:cNvSpPr>
              <a:spLocks noChangeArrowheads="1"/>
            </p:cNvSpPr>
            <p:nvPr/>
          </p:nvSpPr>
          <p:spPr bwMode="auto">
            <a:xfrm>
              <a:off x="3581400" y="2743200"/>
              <a:ext cx="1143000" cy="914400"/>
            </a:xfrm>
            <a:prstGeom prst="rect">
              <a:avLst/>
            </a:prstGeom>
            <a:solidFill>
              <a:srgbClr val="CBDDF7"/>
            </a:solidFill>
            <a:ln w="19050" algn="ctr">
              <a:solidFill>
                <a:schemeClr val="tx1"/>
              </a:solidFill>
              <a:miter lim="800000"/>
              <a:headEnd/>
              <a:tailEnd/>
            </a:ln>
          </p:spPr>
          <p:txBody>
            <a:bodyPr wrap="none" lIns="90488" tIns="44450" rIns="90488" bIns="44450" anchor="ctr">
              <a:spAutoFit/>
            </a:bodyPr>
            <a:lstStyle/>
            <a:p>
              <a:endParaRPr lang="fr-FR"/>
            </a:p>
          </p:txBody>
        </p:sp>
        <p:sp>
          <p:nvSpPr>
            <p:cNvPr id="67612" name="Rectangle 8"/>
            <p:cNvSpPr>
              <a:spLocks noChangeArrowheads="1"/>
            </p:cNvSpPr>
            <p:nvPr/>
          </p:nvSpPr>
          <p:spPr bwMode="auto">
            <a:xfrm>
              <a:off x="3581400" y="2209800"/>
              <a:ext cx="5105400" cy="1905000"/>
            </a:xfrm>
            <a:prstGeom prst="rect">
              <a:avLst/>
            </a:prstGeom>
            <a:noFill/>
            <a:ln w="19050">
              <a:solidFill>
                <a:schemeClr val="tx1"/>
              </a:solidFill>
              <a:miter lim="800000"/>
              <a:headEnd/>
              <a:tailEnd/>
            </a:ln>
          </p:spPr>
          <p:txBody>
            <a:bodyPr wrap="none" anchor="ctr"/>
            <a:lstStyle/>
            <a:p>
              <a:endParaRPr lang="fr-FR"/>
            </a:p>
          </p:txBody>
        </p:sp>
        <p:sp>
          <p:nvSpPr>
            <p:cNvPr id="67613" name="Rectangle 9"/>
            <p:cNvSpPr>
              <a:spLocks noChangeArrowheads="1"/>
            </p:cNvSpPr>
            <p:nvPr/>
          </p:nvSpPr>
          <p:spPr bwMode="auto">
            <a:xfrm>
              <a:off x="3537857" y="3117850"/>
              <a:ext cx="5148942" cy="459175"/>
            </a:xfrm>
            <a:prstGeom prst="rect">
              <a:avLst/>
            </a:prstGeom>
            <a:noFill/>
            <a:ln w="12700">
              <a:noFill/>
              <a:miter lim="800000"/>
              <a:headEnd/>
              <a:tailEnd/>
            </a:ln>
          </p:spPr>
          <p:txBody>
            <a:bodyPr wrap="square" lIns="90488" tIns="44450" rIns="90488" bIns="44450">
              <a:spAutoFit/>
            </a:bodyPr>
            <a:lstStyle/>
            <a:p>
              <a:pPr eaLnBrk="0" hangingPunct="0">
                <a:spcBef>
                  <a:spcPct val="50000"/>
                </a:spcBef>
              </a:pPr>
              <a:r>
                <a:rPr lang="en-US" sz="2000" b="1" smtClean="0"/>
                <a:t> Khác thứ 2</a:t>
              </a:r>
              <a:r>
                <a:rPr lang="en-US" sz="2000" b="1" smtClean="0">
                  <a:solidFill>
                    <a:schemeClr val="hlink"/>
                  </a:solidFill>
                </a:rPr>
                <a:t>           </a:t>
              </a:r>
              <a:r>
                <a:rPr lang="en-US" sz="2000" b="1" smtClean="0"/>
                <a:t>24                          </a:t>
              </a:r>
              <a:r>
                <a:rPr lang="en-US" sz="2000" b="1" smtClean="0">
                  <a:solidFill>
                    <a:srgbClr val="00B050"/>
                  </a:solidFill>
                </a:rPr>
                <a:t>289</a:t>
              </a:r>
              <a:r>
                <a:rPr lang="en-US" sz="2000" b="1" smtClean="0"/>
                <a:t>                       </a:t>
              </a:r>
              <a:r>
                <a:rPr lang="en-US" sz="2000" b="1" smtClean="0">
                  <a:solidFill>
                    <a:schemeClr val="tx2"/>
                  </a:solidFill>
                </a:rPr>
                <a:t>311</a:t>
              </a:r>
              <a:r>
                <a:rPr lang="en-US" b="1" smtClean="0">
                  <a:solidFill>
                    <a:schemeClr val="tx2"/>
                  </a:solidFill>
                </a:rPr>
                <a:t>  </a:t>
              </a:r>
              <a:endParaRPr lang="en-US" b="1">
                <a:solidFill>
                  <a:schemeClr val="tx2"/>
                </a:solidFill>
              </a:endParaRPr>
            </a:p>
          </p:txBody>
        </p:sp>
        <p:sp>
          <p:nvSpPr>
            <p:cNvPr id="67614" name="Rectangle 10"/>
            <p:cNvSpPr>
              <a:spLocks noChangeArrowheads="1"/>
            </p:cNvSpPr>
            <p:nvPr/>
          </p:nvSpPr>
          <p:spPr bwMode="auto">
            <a:xfrm>
              <a:off x="3657600" y="2817911"/>
              <a:ext cx="4963199" cy="397610"/>
            </a:xfrm>
            <a:prstGeom prst="rect">
              <a:avLst/>
            </a:prstGeom>
            <a:noFill/>
            <a:ln w="12700">
              <a:noFill/>
              <a:miter lim="800000"/>
              <a:headEnd/>
              <a:tailEnd/>
            </a:ln>
          </p:spPr>
          <p:txBody>
            <a:bodyPr wrap="square" lIns="90488" tIns="44450" rIns="90488" bIns="44450">
              <a:spAutoFit/>
            </a:bodyPr>
            <a:lstStyle/>
            <a:p>
              <a:pPr eaLnBrk="0" hangingPunct="0">
                <a:spcBef>
                  <a:spcPct val="50000"/>
                </a:spcBef>
              </a:pPr>
              <a:r>
                <a:rPr lang="en-US" sz="2000" b="1" smtClean="0"/>
                <a:t>Thứ hai                4                            </a:t>
              </a:r>
              <a:r>
                <a:rPr lang="en-US" sz="2000" b="1">
                  <a:solidFill>
                    <a:srgbClr val="00B050"/>
                  </a:solidFill>
                </a:rPr>
                <a:t>48</a:t>
              </a:r>
              <a:r>
                <a:rPr lang="en-US" sz="2000" b="1"/>
                <a:t> </a:t>
              </a:r>
              <a:r>
                <a:rPr lang="en-US" sz="2000" b="1" smtClean="0"/>
                <a:t>                        </a:t>
              </a:r>
              <a:r>
                <a:rPr lang="en-US" sz="2000" b="1">
                  <a:solidFill>
                    <a:schemeClr val="tx2"/>
                  </a:solidFill>
                </a:rPr>
                <a:t>52</a:t>
              </a:r>
            </a:p>
          </p:txBody>
        </p:sp>
        <p:sp>
          <p:nvSpPr>
            <p:cNvPr id="67615" name="Line 11"/>
            <p:cNvSpPr>
              <a:spLocks noChangeShapeType="1"/>
            </p:cNvSpPr>
            <p:nvPr/>
          </p:nvSpPr>
          <p:spPr bwMode="auto">
            <a:xfrm>
              <a:off x="3581400" y="2743200"/>
              <a:ext cx="5105400" cy="0"/>
            </a:xfrm>
            <a:prstGeom prst="line">
              <a:avLst/>
            </a:prstGeom>
            <a:noFill/>
            <a:ln w="25400">
              <a:solidFill>
                <a:schemeClr val="tx1"/>
              </a:solidFill>
              <a:round/>
              <a:headEnd/>
              <a:tailEnd/>
            </a:ln>
          </p:spPr>
          <p:txBody>
            <a:bodyPr wrap="none" anchor="ctr"/>
            <a:lstStyle/>
            <a:p>
              <a:endParaRPr lang="fr-FR"/>
            </a:p>
          </p:txBody>
        </p:sp>
        <p:sp>
          <p:nvSpPr>
            <p:cNvPr id="67616" name="Line 12"/>
            <p:cNvSpPr>
              <a:spLocks noChangeShapeType="1"/>
            </p:cNvSpPr>
            <p:nvPr/>
          </p:nvSpPr>
          <p:spPr bwMode="auto">
            <a:xfrm>
              <a:off x="3581400" y="3657600"/>
              <a:ext cx="5105400" cy="0"/>
            </a:xfrm>
            <a:prstGeom prst="line">
              <a:avLst/>
            </a:prstGeom>
            <a:noFill/>
            <a:ln w="25400">
              <a:solidFill>
                <a:schemeClr val="tx1"/>
              </a:solidFill>
              <a:round/>
              <a:headEnd/>
              <a:tailEnd/>
            </a:ln>
          </p:spPr>
          <p:txBody>
            <a:bodyPr wrap="none" anchor="ctr"/>
            <a:lstStyle/>
            <a:p>
              <a:endParaRPr lang="fr-FR"/>
            </a:p>
          </p:txBody>
        </p:sp>
        <p:sp>
          <p:nvSpPr>
            <p:cNvPr id="67617" name="Rectangle 13"/>
            <p:cNvSpPr>
              <a:spLocks noChangeArrowheads="1"/>
            </p:cNvSpPr>
            <p:nvPr/>
          </p:nvSpPr>
          <p:spPr bwMode="auto">
            <a:xfrm>
              <a:off x="3657600" y="3657600"/>
              <a:ext cx="4889500" cy="4591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b="1" smtClean="0">
                  <a:solidFill>
                    <a:schemeClr val="tx2"/>
                  </a:solidFill>
                </a:rPr>
                <a:t>Tổng                   28                           335                      365</a:t>
              </a:r>
              <a:r>
                <a:rPr lang="en-US" b="1" smtClean="0">
                  <a:solidFill>
                    <a:schemeClr val="tx2"/>
                  </a:solidFill>
                </a:rPr>
                <a:t>           </a:t>
              </a:r>
              <a:r>
                <a:rPr lang="en-US" sz="2000" b="1" smtClean="0">
                  <a:solidFill>
                    <a:schemeClr val="tx2"/>
                  </a:solidFill>
                </a:rPr>
                <a:t>             </a:t>
              </a:r>
              <a:endParaRPr lang="en-US" sz="2000" b="1">
                <a:solidFill>
                  <a:schemeClr val="tx2"/>
                </a:solidFill>
              </a:endParaRPr>
            </a:p>
          </p:txBody>
        </p:sp>
        <p:sp>
          <p:nvSpPr>
            <p:cNvPr id="67618" name="Rectangle 14"/>
            <p:cNvSpPr>
              <a:spLocks noChangeArrowheads="1"/>
            </p:cNvSpPr>
            <p:nvPr/>
          </p:nvSpPr>
          <p:spPr bwMode="auto">
            <a:xfrm>
              <a:off x="3657600" y="2209800"/>
              <a:ext cx="5181600" cy="39761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b="1"/>
                <a:t> </a:t>
              </a:r>
              <a:r>
                <a:rPr lang="en-US" sz="2000" b="1" smtClean="0"/>
                <a:t>2018                Tháng 2     </a:t>
              </a:r>
              <a:r>
                <a:rPr lang="en-US" sz="2000" b="1" smtClean="0">
                  <a:solidFill>
                    <a:schemeClr val="tx2"/>
                  </a:solidFill>
                </a:rPr>
                <a:t>  </a:t>
              </a:r>
              <a:r>
                <a:rPr lang="en-US" sz="2000" b="1" smtClean="0">
                  <a:solidFill>
                    <a:srgbClr val="00B050"/>
                  </a:solidFill>
                </a:rPr>
                <a:t>Không phải tháng 2 </a:t>
              </a:r>
              <a:r>
                <a:rPr lang="en-US" sz="2000" b="1" smtClean="0">
                  <a:solidFill>
                    <a:schemeClr val="tx2"/>
                  </a:solidFill>
                </a:rPr>
                <a:t>    Tổng</a:t>
              </a:r>
              <a:endParaRPr lang="en-US" sz="2000" b="1">
                <a:solidFill>
                  <a:schemeClr val="tx2"/>
                </a:solidFill>
              </a:endParaRPr>
            </a:p>
          </p:txBody>
        </p:sp>
        <p:sp>
          <p:nvSpPr>
            <p:cNvPr id="67619" name="Line 28"/>
            <p:cNvSpPr>
              <a:spLocks noChangeShapeType="1"/>
            </p:cNvSpPr>
            <p:nvPr/>
          </p:nvSpPr>
          <p:spPr bwMode="auto">
            <a:xfrm>
              <a:off x="4724400" y="2209799"/>
              <a:ext cx="0" cy="1905000"/>
            </a:xfrm>
            <a:prstGeom prst="line">
              <a:avLst/>
            </a:prstGeom>
            <a:noFill/>
            <a:ln w="28575">
              <a:solidFill>
                <a:schemeClr val="tx1"/>
              </a:solidFill>
              <a:miter lim="800000"/>
              <a:headEnd/>
              <a:tailEnd/>
            </a:ln>
          </p:spPr>
          <p:txBody>
            <a:bodyPr wrap="none"/>
            <a:lstStyle/>
            <a:p>
              <a:endParaRPr lang="fr-FR"/>
            </a:p>
          </p:txBody>
        </p:sp>
        <p:sp>
          <p:nvSpPr>
            <p:cNvPr id="67620" name="Line 29"/>
            <p:cNvSpPr>
              <a:spLocks noChangeShapeType="1"/>
            </p:cNvSpPr>
            <p:nvPr/>
          </p:nvSpPr>
          <p:spPr bwMode="auto">
            <a:xfrm>
              <a:off x="5786912" y="2209800"/>
              <a:ext cx="0" cy="1905000"/>
            </a:xfrm>
            <a:prstGeom prst="line">
              <a:avLst/>
            </a:prstGeom>
            <a:noFill/>
            <a:ln w="19050">
              <a:solidFill>
                <a:schemeClr val="tx1"/>
              </a:solidFill>
              <a:miter lim="800000"/>
              <a:headEnd/>
              <a:tailEnd/>
            </a:ln>
          </p:spPr>
          <p:txBody>
            <a:bodyPr wrap="none"/>
            <a:lstStyle/>
            <a:p>
              <a:endParaRPr lang="fr-FR"/>
            </a:p>
          </p:txBody>
        </p:sp>
        <p:sp>
          <p:nvSpPr>
            <p:cNvPr id="67621" name="Line 30"/>
            <p:cNvSpPr>
              <a:spLocks noChangeShapeType="1"/>
            </p:cNvSpPr>
            <p:nvPr/>
          </p:nvSpPr>
          <p:spPr bwMode="auto">
            <a:xfrm>
              <a:off x="7810499" y="2209800"/>
              <a:ext cx="0" cy="1905000"/>
            </a:xfrm>
            <a:prstGeom prst="line">
              <a:avLst/>
            </a:prstGeom>
            <a:noFill/>
            <a:ln w="28575">
              <a:solidFill>
                <a:schemeClr val="tx1"/>
              </a:solidFill>
              <a:miter lim="800000"/>
              <a:headEnd/>
              <a:tailEnd/>
            </a:ln>
          </p:spPr>
          <p:txBody>
            <a:bodyPr wrap="none"/>
            <a:lstStyle/>
            <a:p>
              <a:endParaRPr lang="fr-FR"/>
            </a:p>
          </p:txBody>
        </p:sp>
        <p:sp>
          <p:nvSpPr>
            <p:cNvPr id="67623" name="Line 36"/>
            <p:cNvSpPr>
              <a:spLocks noChangeShapeType="1"/>
            </p:cNvSpPr>
            <p:nvPr/>
          </p:nvSpPr>
          <p:spPr bwMode="auto">
            <a:xfrm>
              <a:off x="3581400" y="3200400"/>
              <a:ext cx="5105400" cy="0"/>
            </a:xfrm>
            <a:prstGeom prst="line">
              <a:avLst/>
            </a:prstGeom>
            <a:noFill/>
            <a:ln w="9525">
              <a:solidFill>
                <a:schemeClr val="tx1"/>
              </a:solidFill>
              <a:miter lim="800000"/>
              <a:headEnd/>
              <a:tailEnd/>
            </a:ln>
          </p:spPr>
          <p:txBody>
            <a:bodyPr wrap="none"/>
            <a:lstStyle/>
            <a:p>
              <a:endParaRPr lang="fr-FR"/>
            </a:p>
          </p:txBody>
        </p:sp>
      </p:grpSp>
      <p:graphicFrame>
        <p:nvGraphicFramePr>
          <p:cNvPr id="3" name="Object 2"/>
          <p:cNvGraphicFramePr>
            <a:graphicFrameLocks noChangeAspect="1"/>
          </p:cNvGraphicFramePr>
          <p:nvPr>
            <p:extLst>
              <p:ext uri="{D42A27DB-BD31-4B8C-83A1-F6EECF244321}">
                <p14:modId xmlns:p14="http://schemas.microsoft.com/office/powerpoint/2010/main" val="450720642"/>
              </p:ext>
            </p:extLst>
          </p:nvPr>
        </p:nvGraphicFramePr>
        <p:xfrm>
          <a:off x="3941376" y="4953000"/>
          <a:ext cx="911267" cy="656960"/>
        </p:xfrm>
        <a:graphic>
          <a:graphicData uri="http://schemas.openxmlformats.org/presentationml/2006/ole">
            <mc:AlternateContent xmlns:mc="http://schemas.openxmlformats.org/markup-compatibility/2006">
              <mc:Choice xmlns:v="urn:schemas-microsoft-com:vml" Requires="v">
                <p:oleObj spid="_x0000_s73774" name="Equation" r:id="rId3" imgW="545760" imgH="393480" progId="Equation.DSMT4">
                  <p:embed/>
                </p:oleObj>
              </mc:Choice>
              <mc:Fallback>
                <p:oleObj name="Equation" r:id="rId3" imgW="545760" imgH="393480" progId="Equation.DSMT4">
                  <p:embed/>
                  <p:pic>
                    <p:nvPicPr>
                      <p:cNvPr id="0" name=""/>
                      <p:cNvPicPr/>
                      <p:nvPr/>
                    </p:nvPicPr>
                    <p:blipFill>
                      <a:blip r:embed="rId4"/>
                      <a:stretch>
                        <a:fillRect/>
                      </a:stretch>
                    </p:blipFill>
                    <p:spPr>
                      <a:xfrm>
                        <a:off x="3941376" y="4953000"/>
                        <a:ext cx="911267" cy="65696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568100989"/>
              </p:ext>
            </p:extLst>
          </p:nvPr>
        </p:nvGraphicFramePr>
        <p:xfrm>
          <a:off x="5181600" y="4953000"/>
          <a:ext cx="827088" cy="700088"/>
        </p:xfrm>
        <a:graphic>
          <a:graphicData uri="http://schemas.openxmlformats.org/presentationml/2006/ole">
            <mc:AlternateContent xmlns:mc="http://schemas.openxmlformats.org/markup-compatibility/2006">
              <mc:Choice xmlns:v="urn:schemas-microsoft-com:vml" Requires="v">
                <p:oleObj spid="_x0000_s73775" name="Equation" r:id="rId5" imgW="495000" imgH="419040" progId="Equation.DSMT4">
                  <p:embed/>
                </p:oleObj>
              </mc:Choice>
              <mc:Fallback>
                <p:oleObj name="Equation" r:id="rId5" imgW="495000" imgH="419040" progId="Equation.DSMT4">
                  <p:embed/>
                  <p:pic>
                    <p:nvPicPr>
                      <p:cNvPr id="0" name=""/>
                      <p:cNvPicPr/>
                      <p:nvPr/>
                    </p:nvPicPr>
                    <p:blipFill>
                      <a:blip r:embed="rId6"/>
                      <a:stretch>
                        <a:fillRect/>
                      </a:stretch>
                    </p:blipFill>
                    <p:spPr>
                      <a:xfrm>
                        <a:off x="5181600" y="4953000"/>
                        <a:ext cx="827088" cy="700088"/>
                      </a:xfrm>
                      <a:prstGeom prst="rect">
                        <a:avLst/>
                      </a:prstGeom>
                    </p:spPr>
                  </p:pic>
                </p:oleObj>
              </mc:Fallback>
            </mc:AlternateContent>
          </a:graphicData>
        </a:graphic>
      </p:graphicFrame>
      <p:sp>
        <p:nvSpPr>
          <p:cNvPr id="22"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9671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7590">
                                            <p:txEl>
                                              <p:pRg st="3" end="3"/>
                                            </p:txEl>
                                          </p:spTgt>
                                        </p:tgtEl>
                                        <p:attrNameLst>
                                          <p:attrName>style.visibility</p:attrName>
                                        </p:attrNameLst>
                                      </p:cBhvr>
                                      <p:to>
                                        <p:strVal val="visible"/>
                                      </p:to>
                                    </p:set>
                                    <p:animEffect transition="in" filter="circle(in)">
                                      <p:cBhvr>
                                        <p:cTn id="7" dur="2000"/>
                                        <p:tgtEl>
                                          <p:spTgt spid="6759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7590">
                                            <p:txEl>
                                              <p:pRg st="4" end="4"/>
                                            </p:txEl>
                                          </p:spTgt>
                                        </p:tgtEl>
                                        <p:attrNameLst>
                                          <p:attrName>style.visibility</p:attrName>
                                        </p:attrNameLst>
                                      </p:cBhvr>
                                      <p:to>
                                        <p:strVal val="visible"/>
                                      </p:to>
                                    </p:set>
                                    <p:animEffect transition="in" filter="circle(in)">
                                      <p:cBhvr>
                                        <p:cTn id="12" dur="2000"/>
                                        <p:tgtEl>
                                          <p:spTgt spid="6759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7590">
                                            <p:txEl>
                                              <p:pRg st="5" end="5"/>
                                            </p:txEl>
                                          </p:spTgt>
                                        </p:tgtEl>
                                        <p:attrNameLst>
                                          <p:attrName>style.visibility</p:attrName>
                                        </p:attrNameLst>
                                      </p:cBhvr>
                                      <p:to>
                                        <p:strVal val="visible"/>
                                      </p:to>
                                    </p:set>
                                    <p:animEffect transition="in" filter="circle(in)">
                                      <p:cBhvr>
                                        <p:cTn id="17" dur="2000"/>
                                        <p:tgtEl>
                                          <p:spTgt spid="67590">
                                            <p:txEl>
                                              <p:pRg st="5" end="5"/>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2000"/>
                                        <p:tgtEl>
                                          <p:spTgt spid="3"/>
                                        </p:tgtEl>
                                      </p:cBhvr>
                                    </p:animEffect>
                                  </p:childTnLst>
                                </p:cTn>
                              </p:par>
                              <p:par>
                                <p:cTn id="21" presetID="6" presetClass="entr" presetSubtype="16"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circle(in)">
                                      <p:cBhvr>
                                        <p:cTn id="23" dur="2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7590">
                                            <p:txEl>
                                              <p:pRg st="7" end="7"/>
                                            </p:txEl>
                                          </p:spTgt>
                                        </p:tgtEl>
                                        <p:attrNameLst>
                                          <p:attrName>style.visibility</p:attrName>
                                        </p:attrNameLst>
                                      </p:cBhvr>
                                      <p:to>
                                        <p:strVal val="visible"/>
                                      </p:to>
                                    </p:set>
                                    <p:animEffect transition="in" filter="fade">
                                      <p:cBhvr>
                                        <p:cTn id="28" dur="1000"/>
                                        <p:tgtEl>
                                          <p:spTgt spid="67590">
                                            <p:txEl>
                                              <p:pRg st="7" end="7"/>
                                            </p:txEl>
                                          </p:spTgt>
                                        </p:tgtEl>
                                      </p:cBhvr>
                                    </p:animEffect>
                                    <p:anim calcmode="lin" valueType="num">
                                      <p:cBhvr>
                                        <p:cTn id="29" dur="1000" fill="hold"/>
                                        <p:tgtEl>
                                          <p:spTgt spid="67590">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6759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840662" cy="990600"/>
          </a:xfrm>
        </p:spPr>
        <p:txBody>
          <a:bodyPr/>
          <a:lstStyle/>
          <a:p>
            <a:pPr algn="ctr"/>
            <a:r>
              <a:rPr lang="en-US" sz="3200" smtClean="0"/>
              <a:t>Hỏi vui</a:t>
            </a:r>
            <a:endParaRPr lang="en-US" sz="320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905000"/>
            <a:ext cx="4114800" cy="4343399"/>
          </a:xfrm>
        </p:spPr>
      </p:pic>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32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290" y="1905000"/>
            <a:ext cx="3657600" cy="3770908"/>
          </a:xfrm>
          <a:prstGeom prst="rect">
            <a:avLst/>
          </a:prstGeom>
        </p:spPr>
      </p:pic>
      <p:sp>
        <p:nvSpPr>
          <p:cNvPr id="9" name="TextBox 8"/>
          <p:cNvSpPr txBox="1"/>
          <p:nvPr/>
        </p:nvSpPr>
        <p:spPr>
          <a:xfrm>
            <a:off x="5079290" y="5675908"/>
            <a:ext cx="3657600" cy="923330"/>
          </a:xfrm>
          <a:prstGeom prst="rect">
            <a:avLst/>
          </a:prstGeom>
          <a:noFill/>
        </p:spPr>
        <p:txBody>
          <a:bodyPr wrap="square" rtlCol="0">
            <a:spAutoFit/>
          </a:bodyPr>
          <a:lstStyle/>
          <a:p>
            <a:r>
              <a:rPr lang="en-US" sz="1800"/>
              <a:t>http://dantri.com.vn/van-hoa/tai-sao-thu-hai-la-ngay-dau-tuan-1427942667.htm</a:t>
            </a:r>
          </a:p>
        </p:txBody>
      </p:sp>
      <p:sp>
        <p:nvSpPr>
          <p:cNvPr id="10"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226752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Công thức xác suất điều kiện</a:t>
            </a:r>
            <a:endParaRPr lang="en-US"/>
          </a:p>
        </p:txBody>
      </p:sp>
      <p:sp>
        <p:nvSpPr>
          <p:cNvPr id="3" name="Content Placeholder 2"/>
          <p:cNvSpPr>
            <a:spLocks noGrp="1"/>
          </p:cNvSpPr>
          <p:nvPr>
            <p:ph idx="1"/>
          </p:nvPr>
        </p:nvSpPr>
        <p:spPr/>
        <p:txBody>
          <a:bodyPr/>
          <a:lstStyle/>
          <a:p>
            <a:r>
              <a:rPr lang="en-US" smtClean="0"/>
              <a:t>Cho hai biến cố A, B với P(B)&gt;0, ta có:</a:t>
            </a:r>
          </a:p>
          <a:p>
            <a:endParaRPr lang="en-US"/>
          </a:p>
          <a:p>
            <a:endParaRPr lang="en-US" smtClean="0"/>
          </a:p>
          <a:p>
            <a:r>
              <a:rPr lang="en-US" smtClean="0"/>
              <a:t>Nếu P(A)&gt;0 thì ta cũng có:</a:t>
            </a:r>
          </a:p>
          <a:p>
            <a:pPr marL="0" indent="0">
              <a:buNone/>
            </a:pPr>
            <a:endParaRPr lang="en-US" smtClean="0"/>
          </a:p>
          <a:p>
            <a:pPr marL="0" indent="0">
              <a:buNone/>
            </a:pP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33</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80948529"/>
              </p:ext>
            </p:extLst>
          </p:nvPr>
        </p:nvGraphicFramePr>
        <p:xfrm>
          <a:off x="3657600" y="2438399"/>
          <a:ext cx="2133600" cy="839821"/>
        </p:xfrm>
        <a:graphic>
          <a:graphicData uri="http://schemas.openxmlformats.org/presentationml/2006/ole">
            <mc:AlternateContent xmlns:mc="http://schemas.openxmlformats.org/markup-compatibility/2006">
              <mc:Choice xmlns:v="urn:schemas-microsoft-com:vml" Requires="v">
                <p:oleObj spid="_x0000_s74793" name="Equation" r:id="rId3" imgW="1193760" imgH="469800" progId="Equation.DSMT4">
                  <p:embed/>
                </p:oleObj>
              </mc:Choice>
              <mc:Fallback>
                <p:oleObj name="Equation" r:id="rId3" imgW="1193760" imgH="469800" progId="Equation.DSMT4">
                  <p:embed/>
                  <p:pic>
                    <p:nvPicPr>
                      <p:cNvPr id="0" name=""/>
                      <p:cNvPicPr/>
                      <p:nvPr/>
                    </p:nvPicPr>
                    <p:blipFill>
                      <a:blip r:embed="rId4"/>
                      <a:stretch>
                        <a:fillRect/>
                      </a:stretch>
                    </p:blipFill>
                    <p:spPr>
                      <a:xfrm>
                        <a:off x="3657600" y="2438399"/>
                        <a:ext cx="2133600" cy="839821"/>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18083560"/>
              </p:ext>
            </p:extLst>
          </p:nvPr>
        </p:nvGraphicFramePr>
        <p:xfrm>
          <a:off x="3733800" y="4265579"/>
          <a:ext cx="2133600" cy="839821"/>
        </p:xfrm>
        <a:graphic>
          <a:graphicData uri="http://schemas.openxmlformats.org/presentationml/2006/ole">
            <mc:AlternateContent xmlns:mc="http://schemas.openxmlformats.org/markup-compatibility/2006">
              <mc:Choice xmlns:v="urn:schemas-microsoft-com:vml" Requires="v">
                <p:oleObj spid="_x0000_s74794" name="Equation" r:id="rId5" imgW="1193760" imgH="469800" progId="Equation.DSMT4">
                  <p:embed/>
                </p:oleObj>
              </mc:Choice>
              <mc:Fallback>
                <p:oleObj name="Equation" r:id="rId5" imgW="1193760" imgH="469800" progId="Equation.DSMT4">
                  <p:embed/>
                  <p:pic>
                    <p:nvPicPr>
                      <p:cNvPr id="0" name=""/>
                      <p:cNvPicPr/>
                      <p:nvPr/>
                    </p:nvPicPr>
                    <p:blipFill>
                      <a:blip r:embed="rId6"/>
                      <a:stretch>
                        <a:fillRect/>
                      </a:stretch>
                    </p:blipFill>
                    <p:spPr>
                      <a:xfrm>
                        <a:off x="3733800" y="4265579"/>
                        <a:ext cx="2133600" cy="839821"/>
                      </a:xfrm>
                      <a:prstGeom prst="rect">
                        <a:avLst/>
                      </a:prstGeom>
                    </p:spPr>
                  </p:pic>
                </p:oleObj>
              </mc:Fallback>
            </mc:AlternateContent>
          </a:graphicData>
        </a:graphic>
      </p:graphicFrame>
      <p:sp>
        <p:nvSpPr>
          <p:cNvPr id="8"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32895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Công thức nhân xác suất</a:t>
            </a:r>
            <a:endParaRPr lang="en-US"/>
          </a:p>
        </p:txBody>
      </p:sp>
      <p:sp>
        <p:nvSpPr>
          <p:cNvPr id="3" name="Content Placeholder 2"/>
          <p:cNvSpPr>
            <a:spLocks noGrp="1"/>
          </p:cNvSpPr>
          <p:nvPr>
            <p:ph idx="1"/>
          </p:nvPr>
        </p:nvSpPr>
        <p:spPr/>
        <p:txBody>
          <a:bodyPr/>
          <a:lstStyle/>
          <a:p>
            <a:r>
              <a:rPr lang="en-US" smtClean="0"/>
              <a:t>Từ công thức xác suất điều kiện ta có:</a:t>
            </a:r>
          </a:p>
          <a:p>
            <a:pPr marL="0" indent="0" algn="ctr">
              <a:buNone/>
            </a:pPr>
            <a:r>
              <a:rPr lang="en-US" smtClean="0"/>
              <a:t>P(AB)=P(B)P(A|B)</a:t>
            </a:r>
          </a:p>
          <a:p>
            <a:pPr marL="0" indent="0" algn="ctr">
              <a:buNone/>
            </a:pPr>
            <a:r>
              <a:rPr lang="en-US" smtClean="0"/>
              <a:t>P(AB)=P(A)P(B|A)</a:t>
            </a:r>
          </a:p>
          <a:p>
            <a:r>
              <a:rPr lang="en-US" smtClean="0"/>
              <a:t>Các công thức này gọi là công thức nhân xác suất.</a:t>
            </a:r>
          </a:p>
          <a:p>
            <a:r>
              <a:rPr lang="en-US" smtClean="0"/>
              <a:t>Lưu ý, từ công thức trên ta có</a:t>
            </a:r>
          </a:p>
          <a:p>
            <a:pPr marL="0" indent="0" algn="ctr">
              <a:buNone/>
            </a:pPr>
            <a:r>
              <a:rPr lang="en-US"/>
              <a:t>P(ABC)=P(AB)P(C|AB)=P(A)P(B|A)P(C|AB)</a:t>
            </a:r>
          </a:p>
          <a:p>
            <a:r>
              <a:rPr lang="en-US" smtClean="0"/>
              <a:t>Công thức này có thể mở rộng được cho n biến cố.</a:t>
            </a:r>
            <a:endParaRPr lang="en-US"/>
          </a:p>
          <a:p>
            <a:endParaRPr lang="en-US" smtClean="0"/>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34</a:t>
            </a:fld>
            <a:endParaRPr lang="en-US"/>
          </a:p>
        </p:txBody>
      </p:sp>
      <p:sp>
        <p:nvSpPr>
          <p:cNvPr id="6"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409747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circle(in)">
                                      <p:cBhvr>
                                        <p:cTn id="31" dur="2000"/>
                                        <p:tgtEl>
                                          <p:spTgt spid="3">
                                            <p:txEl>
                                              <p:pRg st="4" end="4"/>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circle(in)">
                                      <p:cBhvr>
                                        <p:cTn id="34" dur="20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circle(in)">
                                      <p:cBhvr>
                                        <p:cTn id="3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5"/>
          <p:cNvSpPr>
            <a:spLocks noGrp="1" noChangeArrowheads="1"/>
          </p:cNvSpPr>
          <p:nvPr>
            <p:ph type="sldNum" sz="quarter" idx="10"/>
          </p:nvPr>
        </p:nvSpPr>
        <p:spPr/>
        <p:txBody>
          <a:bodyPr/>
          <a:lstStyle/>
          <a:p>
            <a:pPr>
              <a:defRPr/>
            </a:pPr>
            <a:r>
              <a:rPr lang="en-US"/>
              <a:t>Chap 4-</a:t>
            </a:r>
            <a:fld id="{8E683C75-ED35-4DD4-BEB9-539369C6AA97}" type="slidenum">
              <a:rPr lang="en-US"/>
              <a:pPr>
                <a:defRPr/>
              </a:pPr>
              <a:t>35</a:t>
            </a:fld>
            <a:endParaRPr lang="en-US"/>
          </a:p>
        </p:txBody>
      </p:sp>
      <p:sp>
        <p:nvSpPr>
          <p:cNvPr id="10245" name="Rectangle 5"/>
          <p:cNvSpPr>
            <a:spLocks noGrp="1" noChangeArrowheads="1"/>
          </p:cNvSpPr>
          <p:nvPr>
            <p:ph type="title"/>
          </p:nvPr>
        </p:nvSpPr>
        <p:spPr>
          <a:xfrm>
            <a:off x="1295400" y="381000"/>
            <a:ext cx="7620000" cy="762000"/>
          </a:xfrm>
        </p:spPr>
        <p:txBody>
          <a:bodyPr/>
          <a:lstStyle/>
          <a:p>
            <a:pPr defTabSz="914400" eaLnBrk="1" hangingPunct="1"/>
            <a:r>
              <a:rPr lang="en-US" smtClean="0"/>
              <a:t>Ví dụ</a:t>
            </a:r>
          </a:p>
        </p:txBody>
      </p:sp>
      <p:sp>
        <p:nvSpPr>
          <p:cNvPr id="10246" name="Rectangle 31"/>
          <p:cNvSpPr>
            <a:spLocks noChangeArrowheads="1"/>
          </p:cNvSpPr>
          <p:nvPr/>
        </p:nvSpPr>
        <p:spPr bwMode="auto">
          <a:xfrm>
            <a:off x="533400" y="1524000"/>
            <a:ext cx="8610600" cy="1295400"/>
          </a:xfrm>
          <a:prstGeom prst="rect">
            <a:avLst/>
          </a:prstGeom>
          <a:noFill/>
          <a:ln w="9525">
            <a:noFill/>
            <a:miter lim="800000"/>
            <a:headEnd/>
            <a:tailEnd/>
          </a:ln>
        </p:spPr>
        <p:txBody>
          <a:bodyPr lIns="85342" tIns="42672" rIns="85342" bIns="42672"/>
          <a:lstStyle/>
          <a:p>
            <a:pPr marL="320675" indent="-320675" defTabSz="852488">
              <a:lnSpc>
                <a:spcPct val="90000"/>
              </a:lnSpc>
              <a:spcBef>
                <a:spcPct val="20000"/>
              </a:spcBef>
              <a:buClr>
                <a:schemeClr val="folHlink"/>
              </a:buClr>
              <a:buSzPct val="60000"/>
              <a:buFont typeface="Wingdings" pitchFamily="2" charset="2"/>
              <a:buChar char="n"/>
            </a:pPr>
            <a:r>
              <a:rPr lang="en-US" b="1" smtClean="0"/>
              <a:t>Tại một khu vực, </a:t>
            </a:r>
            <a:r>
              <a:rPr lang="en-US" b="1">
                <a:solidFill>
                  <a:schemeClr val="folHlink"/>
                </a:solidFill>
              </a:rPr>
              <a:t>90%</a:t>
            </a:r>
            <a:r>
              <a:rPr lang="en-US" b="1"/>
              <a:t> </a:t>
            </a:r>
            <a:r>
              <a:rPr lang="en-US" b="1" smtClean="0"/>
              <a:t>phòng cho thuê có bình nóng lạnh (</a:t>
            </a:r>
            <a:r>
              <a:rPr lang="en-US" b="1" smtClean="0">
                <a:solidFill>
                  <a:srgbClr val="FF0000"/>
                </a:solidFill>
              </a:rPr>
              <a:t>N</a:t>
            </a:r>
            <a:r>
              <a:rPr lang="en-US" b="1" smtClean="0"/>
              <a:t>) và </a:t>
            </a:r>
            <a:r>
              <a:rPr lang="en-US" b="1" smtClean="0">
                <a:solidFill>
                  <a:schemeClr val="folHlink"/>
                </a:solidFill>
              </a:rPr>
              <a:t>40</a:t>
            </a:r>
            <a:r>
              <a:rPr lang="en-US" b="1">
                <a:solidFill>
                  <a:schemeClr val="folHlink"/>
                </a:solidFill>
              </a:rPr>
              <a:t>%</a:t>
            </a:r>
            <a:r>
              <a:rPr lang="en-US" b="1"/>
              <a:t> </a:t>
            </a:r>
            <a:r>
              <a:rPr lang="en-US" b="1" smtClean="0"/>
              <a:t>có máy điều hòa (</a:t>
            </a:r>
            <a:r>
              <a:rPr lang="en-US" b="1" smtClean="0">
                <a:solidFill>
                  <a:srgbClr val="FF0000"/>
                </a:solidFill>
              </a:rPr>
              <a:t>D</a:t>
            </a:r>
            <a:r>
              <a:rPr lang="en-US" b="1" smtClean="0"/>
              <a:t>), </a:t>
            </a:r>
            <a:r>
              <a:rPr lang="en-US" b="1" smtClean="0">
                <a:solidFill>
                  <a:schemeClr val="folHlink"/>
                </a:solidFill>
              </a:rPr>
              <a:t>35</a:t>
            </a:r>
            <a:r>
              <a:rPr lang="en-US" b="1">
                <a:solidFill>
                  <a:schemeClr val="folHlink"/>
                </a:solidFill>
              </a:rPr>
              <a:t>%</a:t>
            </a:r>
            <a:r>
              <a:rPr lang="en-US" b="1"/>
              <a:t> </a:t>
            </a:r>
            <a:r>
              <a:rPr lang="en-US" b="1" smtClean="0"/>
              <a:t>có cả hai.</a:t>
            </a:r>
          </a:p>
          <a:p>
            <a:pPr marL="320675" indent="-320675" defTabSz="852488">
              <a:lnSpc>
                <a:spcPct val="90000"/>
              </a:lnSpc>
              <a:spcBef>
                <a:spcPct val="20000"/>
              </a:spcBef>
              <a:buClr>
                <a:schemeClr val="folHlink"/>
              </a:buClr>
              <a:buSzPct val="60000"/>
              <a:buFont typeface="Wingdings" pitchFamily="2" charset="2"/>
              <a:buChar char="n"/>
            </a:pPr>
            <a:r>
              <a:rPr lang="en-US" b="1" smtClean="0"/>
              <a:t>Chọn ngẫu nhiên một căn hộ không có bình nóng lạnh, hỏi khả năng phòng đó có điều hòa là bao nhiêu?</a:t>
            </a:r>
            <a:endParaRPr lang="en-US" b="1"/>
          </a:p>
        </p:txBody>
      </p:sp>
      <p:grpSp>
        <p:nvGrpSpPr>
          <p:cNvPr id="10247" name="Group 37"/>
          <p:cNvGrpSpPr>
            <a:grpSpLocks/>
          </p:cNvGrpSpPr>
          <p:nvPr/>
        </p:nvGrpSpPr>
        <p:grpSpPr bwMode="auto">
          <a:xfrm>
            <a:off x="1895828" y="2191214"/>
            <a:ext cx="5360490" cy="3014221"/>
            <a:chOff x="1828800" y="1862579"/>
            <a:chExt cx="5360828" cy="3014221"/>
          </a:xfrm>
        </p:grpSpPr>
        <p:sp>
          <p:nvSpPr>
            <p:cNvPr id="10251" name="Rectangle 2"/>
            <p:cNvSpPr>
              <a:spLocks noChangeArrowheads="1"/>
            </p:cNvSpPr>
            <p:nvPr/>
          </p:nvSpPr>
          <p:spPr bwMode="auto">
            <a:xfrm>
              <a:off x="3581400" y="3200400"/>
              <a:ext cx="2514600" cy="1066800"/>
            </a:xfrm>
            <a:prstGeom prst="rect">
              <a:avLst/>
            </a:prstGeom>
            <a:solidFill>
              <a:srgbClr val="FDE0BD"/>
            </a:solidFill>
            <a:ln w="19050" algn="ctr">
              <a:solidFill>
                <a:schemeClr val="tx1"/>
              </a:solidFill>
              <a:miter lim="800000"/>
              <a:headEnd/>
              <a:tailEnd/>
            </a:ln>
          </p:spPr>
          <p:txBody>
            <a:bodyPr wrap="none" lIns="90488" tIns="44450" rIns="90488" bIns="44450" anchor="ctr">
              <a:spAutoFit/>
            </a:bodyPr>
            <a:lstStyle/>
            <a:p>
              <a:endParaRPr lang="fr-FR"/>
            </a:p>
          </p:txBody>
        </p:sp>
        <p:sp>
          <p:nvSpPr>
            <p:cNvPr id="10252" name="Rectangle 3"/>
            <p:cNvSpPr>
              <a:spLocks noChangeArrowheads="1"/>
            </p:cNvSpPr>
            <p:nvPr/>
          </p:nvSpPr>
          <p:spPr bwMode="auto">
            <a:xfrm>
              <a:off x="3608228" y="2752504"/>
              <a:ext cx="3581400" cy="457200"/>
            </a:xfrm>
            <a:prstGeom prst="rect">
              <a:avLst/>
            </a:prstGeom>
            <a:solidFill>
              <a:srgbClr val="CBDDF7"/>
            </a:solidFill>
            <a:ln w="19050" algn="ctr">
              <a:noFill/>
              <a:miter lim="800000"/>
              <a:headEnd/>
              <a:tailEnd/>
            </a:ln>
          </p:spPr>
          <p:txBody>
            <a:bodyPr wrap="none" lIns="90488" tIns="44450" rIns="90488" bIns="44450" anchor="ctr">
              <a:spAutoFit/>
            </a:bodyPr>
            <a:lstStyle/>
            <a:p>
              <a:endParaRPr lang="fr-FR"/>
            </a:p>
          </p:txBody>
        </p:sp>
        <p:sp>
          <p:nvSpPr>
            <p:cNvPr id="10253" name="Rectangle 4"/>
            <p:cNvSpPr>
              <a:spLocks noChangeArrowheads="1"/>
            </p:cNvSpPr>
            <p:nvPr/>
          </p:nvSpPr>
          <p:spPr bwMode="auto">
            <a:xfrm>
              <a:off x="1828800" y="3183379"/>
              <a:ext cx="1752600" cy="1676400"/>
            </a:xfrm>
            <a:prstGeom prst="rect">
              <a:avLst/>
            </a:prstGeom>
            <a:solidFill>
              <a:srgbClr val="CBDDF7"/>
            </a:solidFill>
            <a:ln w="19050" algn="ctr">
              <a:noFill/>
              <a:miter lim="800000"/>
              <a:headEnd/>
              <a:tailEnd/>
            </a:ln>
          </p:spPr>
          <p:txBody>
            <a:bodyPr lIns="90488" tIns="44450" rIns="90488" bIns="44450" anchor="ctr">
              <a:spAutoFit/>
            </a:bodyPr>
            <a:lstStyle/>
            <a:p>
              <a:endParaRPr lang="fr-FR"/>
            </a:p>
          </p:txBody>
        </p:sp>
        <p:sp>
          <p:nvSpPr>
            <p:cNvPr id="10254" name="Rectangle 6"/>
            <p:cNvSpPr>
              <a:spLocks noChangeArrowheads="1"/>
            </p:cNvSpPr>
            <p:nvPr/>
          </p:nvSpPr>
          <p:spPr bwMode="auto">
            <a:xfrm>
              <a:off x="4822370" y="2743200"/>
              <a:ext cx="182820" cy="459100"/>
            </a:xfrm>
            <a:prstGeom prst="rect">
              <a:avLst/>
            </a:prstGeom>
            <a:noFill/>
            <a:ln w="12700">
              <a:noFill/>
              <a:miter lim="800000"/>
              <a:headEnd/>
              <a:tailEnd/>
            </a:ln>
          </p:spPr>
          <p:txBody>
            <a:bodyPr wrap="none" lIns="90488" tIns="44450" rIns="90488" bIns="44450">
              <a:spAutoFit/>
            </a:bodyPr>
            <a:lstStyle/>
            <a:p>
              <a:pPr eaLnBrk="0" hangingPunct="0"/>
              <a:endParaRPr lang="en-US" b="1"/>
            </a:p>
          </p:txBody>
        </p:sp>
        <p:sp>
          <p:nvSpPr>
            <p:cNvPr id="10255" name="Rectangle 7"/>
            <p:cNvSpPr>
              <a:spLocks noChangeArrowheads="1"/>
            </p:cNvSpPr>
            <p:nvPr/>
          </p:nvSpPr>
          <p:spPr bwMode="auto">
            <a:xfrm>
              <a:off x="4800600" y="3733800"/>
              <a:ext cx="1206500" cy="498475"/>
            </a:xfrm>
            <a:prstGeom prst="rect">
              <a:avLst/>
            </a:prstGeom>
            <a:noFill/>
            <a:ln w="12700">
              <a:noFill/>
              <a:miter lim="800000"/>
              <a:headEnd/>
              <a:tailEnd/>
            </a:ln>
          </p:spPr>
          <p:txBody>
            <a:bodyPr wrap="none" anchor="ctr"/>
            <a:lstStyle/>
            <a:p>
              <a:endParaRPr lang="fr-FR"/>
            </a:p>
          </p:txBody>
        </p:sp>
        <p:sp>
          <p:nvSpPr>
            <p:cNvPr id="10256" name="Rectangle 8"/>
            <p:cNvSpPr>
              <a:spLocks noChangeArrowheads="1"/>
            </p:cNvSpPr>
            <p:nvPr/>
          </p:nvSpPr>
          <p:spPr bwMode="auto">
            <a:xfrm>
              <a:off x="3810000" y="2743200"/>
              <a:ext cx="182820" cy="459100"/>
            </a:xfrm>
            <a:prstGeom prst="rect">
              <a:avLst/>
            </a:prstGeom>
            <a:noFill/>
            <a:ln w="12700">
              <a:noFill/>
              <a:miter lim="800000"/>
              <a:headEnd/>
              <a:tailEnd/>
            </a:ln>
          </p:spPr>
          <p:txBody>
            <a:bodyPr wrap="none" lIns="90488" tIns="44450" rIns="90488" bIns="44450">
              <a:spAutoFit/>
            </a:bodyPr>
            <a:lstStyle/>
            <a:p>
              <a:pPr eaLnBrk="0" hangingPunct="0"/>
              <a:endParaRPr lang="en-US" b="1"/>
            </a:p>
          </p:txBody>
        </p:sp>
        <p:sp>
          <p:nvSpPr>
            <p:cNvPr id="10257" name="Rectangle 9"/>
            <p:cNvSpPr>
              <a:spLocks noChangeArrowheads="1"/>
            </p:cNvSpPr>
            <p:nvPr/>
          </p:nvSpPr>
          <p:spPr bwMode="auto">
            <a:xfrm>
              <a:off x="6172200" y="2743200"/>
              <a:ext cx="933008" cy="459100"/>
            </a:xfrm>
            <a:prstGeom prst="rect">
              <a:avLst/>
            </a:prstGeom>
            <a:noFill/>
            <a:ln w="12700">
              <a:noFill/>
              <a:miter lim="800000"/>
              <a:headEnd/>
              <a:tailEnd/>
            </a:ln>
          </p:spPr>
          <p:txBody>
            <a:bodyPr wrap="none" lIns="90488" tIns="44450" rIns="90488" bIns="44450">
              <a:spAutoFit/>
            </a:bodyPr>
            <a:lstStyle/>
            <a:p>
              <a:pPr eaLnBrk="0" hangingPunct="0"/>
              <a:r>
                <a:rPr lang="en-US" b="1" smtClean="0"/>
                <a:t>Tổng</a:t>
              </a:r>
              <a:endParaRPr lang="en-US" b="1"/>
            </a:p>
          </p:txBody>
        </p:sp>
        <p:sp>
          <p:nvSpPr>
            <p:cNvPr id="10258" name="Rectangle 10"/>
            <p:cNvSpPr>
              <a:spLocks noChangeArrowheads="1"/>
            </p:cNvSpPr>
            <p:nvPr/>
          </p:nvSpPr>
          <p:spPr bwMode="auto">
            <a:xfrm>
              <a:off x="2325009" y="3210276"/>
              <a:ext cx="182820" cy="505267"/>
            </a:xfrm>
            <a:prstGeom prst="rect">
              <a:avLst/>
            </a:prstGeom>
            <a:noFill/>
            <a:ln w="12700">
              <a:noFill/>
              <a:miter lim="800000"/>
              <a:headEnd/>
              <a:tailEnd/>
            </a:ln>
          </p:spPr>
          <p:txBody>
            <a:bodyPr wrap="none" lIns="90488" tIns="44450" rIns="90488" bIns="44450">
              <a:spAutoFit/>
            </a:bodyPr>
            <a:lstStyle/>
            <a:p>
              <a:pPr eaLnBrk="0" hangingPunct="0"/>
              <a:endParaRPr lang="en-US" sz="2700" b="1"/>
            </a:p>
          </p:txBody>
        </p:sp>
        <p:sp>
          <p:nvSpPr>
            <p:cNvPr id="10259" name="Rectangle 11"/>
            <p:cNvSpPr>
              <a:spLocks noChangeArrowheads="1"/>
            </p:cNvSpPr>
            <p:nvPr/>
          </p:nvSpPr>
          <p:spPr bwMode="auto">
            <a:xfrm>
              <a:off x="3962400" y="3200400"/>
              <a:ext cx="856005" cy="505267"/>
            </a:xfrm>
            <a:prstGeom prst="rect">
              <a:avLst/>
            </a:prstGeom>
            <a:noFill/>
            <a:ln w="12700">
              <a:noFill/>
              <a:miter lim="800000"/>
              <a:headEnd/>
              <a:tailEnd/>
            </a:ln>
          </p:spPr>
          <p:txBody>
            <a:bodyPr wrap="none" lIns="90488" tIns="44450" rIns="90488" bIns="44450">
              <a:spAutoFit/>
            </a:bodyPr>
            <a:lstStyle/>
            <a:p>
              <a:pPr eaLnBrk="0" hangingPunct="0"/>
              <a:r>
                <a:rPr lang="en-US" sz="2700" b="1">
                  <a:solidFill>
                    <a:schemeClr val="folHlink"/>
                  </a:solidFill>
                </a:rPr>
                <a:t>0.35</a:t>
              </a:r>
            </a:p>
          </p:txBody>
        </p:sp>
        <p:sp>
          <p:nvSpPr>
            <p:cNvPr id="10260" name="Rectangle 12"/>
            <p:cNvSpPr>
              <a:spLocks noChangeArrowheads="1"/>
            </p:cNvSpPr>
            <p:nvPr/>
          </p:nvSpPr>
          <p:spPr bwMode="auto">
            <a:xfrm>
              <a:off x="4837113" y="3206750"/>
              <a:ext cx="1206500" cy="498475"/>
            </a:xfrm>
            <a:prstGeom prst="rect">
              <a:avLst/>
            </a:prstGeom>
            <a:noFill/>
            <a:ln w="12700">
              <a:noFill/>
              <a:miter lim="800000"/>
              <a:headEnd/>
              <a:tailEnd/>
            </a:ln>
          </p:spPr>
          <p:txBody>
            <a:bodyPr wrap="none" anchor="ctr"/>
            <a:lstStyle/>
            <a:p>
              <a:endParaRPr lang="fr-FR"/>
            </a:p>
          </p:txBody>
        </p:sp>
        <p:sp>
          <p:nvSpPr>
            <p:cNvPr id="10261" name="Rectangle 13"/>
            <p:cNvSpPr>
              <a:spLocks noChangeArrowheads="1"/>
            </p:cNvSpPr>
            <p:nvPr/>
          </p:nvSpPr>
          <p:spPr bwMode="auto">
            <a:xfrm>
              <a:off x="5030296" y="3217616"/>
              <a:ext cx="856005" cy="505267"/>
            </a:xfrm>
            <a:prstGeom prst="rect">
              <a:avLst/>
            </a:prstGeom>
            <a:noFill/>
            <a:ln w="12700">
              <a:noFill/>
              <a:miter lim="800000"/>
              <a:headEnd/>
              <a:tailEnd/>
            </a:ln>
          </p:spPr>
          <p:txBody>
            <a:bodyPr wrap="none" lIns="90488" tIns="44450" rIns="90488" bIns="44450">
              <a:spAutoFit/>
            </a:bodyPr>
            <a:lstStyle/>
            <a:p>
              <a:pPr eaLnBrk="0" hangingPunct="0"/>
              <a:r>
                <a:rPr lang="en-US" sz="2700" b="1"/>
                <a:t>0.55</a:t>
              </a:r>
            </a:p>
          </p:txBody>
        </p:sp>
        <p:sp>
          <p:nvSpPr>
            <p:cNvPr id="10262" name="Rectangle 14"/>
            <p:cNvSpPr>
              <a:spLocks noChangeArrowheads="1"/>
            </p:cNvSpPr>
            <p:nvPr/>
          </p:nvSpPr>
          <p:spPr bwMode="auto">
            <a:xfrm>
              <a:off x="6215971" y="3248754"/>
              <a:ext cx="856005" cy="505267"/>
            </a:xfrm>
            <a:prstGeom prst="rect">
              <a:avLst/>
            </a:prstGeom>
            <a:noFill/>
            <a:ln w="12700">
              <a:noFill/>
              <a:miter lim="800000"/>
              <a:headEnd/>
              <a:tailEnd/>
            </a:ln>
          </p:spPr>
          <p:txBody>
            <a:bodyPr wrap="none" lIns="90488" tIns="44450" rIns="90488" bIns="44450">
              <a:spAutoFit/>
            </a:bodyPr>
            <a:lstStyle/>
            <a:p>
              <a:pPr eaLnBrk="0" hangingPunct="0"/>
              <a:r>
                <a:rPr lang="en-US" sz="2700" b="1">
                  <a:solidFill>
                    <a:schemeClr val="folHlink"/>
                  </a:solidFill>
                </a:rPr>
                <a:t>0.90</a:t>
              </a:r>
            </a:p>
          </p:txBody>
        </p:sp>
        <p:sp>
          <p:nvSpPr>
            <p:cNvPr id="10263" name="Rectangle 15"/>
            <p:cNvSpPr>
              <a:spLocks noChangeArrowheads="1"/>
            </p:cNvSpPr>
            <p:nvPr/>
          </p:nvSpPr>
          <p:spPr bwMode="auto">
            <a:xfrm>
              <a:off x="1882775" y="3792538"/>
              <a:ext cx="182820" cy="505267"/>
            </a:xfrm>
            <a:prstGeom prst="rect">
              <a:avLst/>
            </a:prstGeom>
            <a:noFill/>
            <a:ln w="12700">
              <a:noFill/>
              <a:miter lim="800000"/>
              <a:headEnd/>
              <a:tailEnd/>
            </a:ln>
          </p:spPr>
          <p:txBody>
            <a:bodyPr wrap="none" lIns="90488" tIns="44450" rIns="90488" bIns="44450">
              <a:spAutoFit/>
            </a:bodyPr>
            <a:lstStyle/>
            <a:p>
              <a:pPr eaLnBrk="0" hangingPunct="0"/>
              <a:endParaRPr lang="en-US" sz="2700" b="1"/>
            </a:p>
          </p:txBody>
        </p:sp>
        <p:sp>
          <p:nvSpPr>
            <p:cNvPr id="10264" name="Rectangle 16"/>
            <p:cNvSpPr>
              <a:spLocks noChangeArrowheads="1"/>
            </p:cNvSpPr>
            <p:nvPr/>
          </p:nvSpPr>
          <p:spPr bwMode="auto">
            <a:xfrm>
              <a:off x="3925888" y="3781425"/>
              <a:ext cx="856005" cy="505267"/>
            </a:xfrm>
            <a:prstGeom prst="rect">
              <a:avLst/>
            </a:prstGeom>
            <a:noFill/>
            <a:ln w="12700">
              <a:noFill/>
              <a:miter lim="800000"/>
              <a:headEnd/>
              <a:tailEnd/>
            </a:ln>
          </p:spPr>
          <p:txBody>
            <a:bodyPr wrap="none" lIns="90488" tIns="44450" rIns="90488" bIns="44450">
              <a:spAutoFit/>
            </a:bodyPr>
            <a:lstStyle/>
            <a:p>
              <a:pPr eaLnBrk="0" hangingPunct="0"/>
              <a:r>
                <a:rPr lang="en-US" sz="2700" b="1"/>
                <a:t>0.05</a:t>
              </a:r>
            </a:p>
          </p:txBody>
        </p:sp>
        <p:sp>
          <p:nvSpPr>
            <p:cNvPr id="10265" name="Rectangle 17"/>
            <p:cNvSpPr>
              <a:spLocks noChangeArrowheads="1"/>
            </p:cNvSpPr>
            <p:nvPr/>
          </p:nvSpPr>
          <p:spPr bwMode="auto">
            <a:xfrm>
              <a:off x="5030296" y="3772850"/>
              <a:ext cx="856005" cy="505267"/>
            </a:xfrm>
            <a:prstGeom prst="rect">
              <a:avLst/>
            </a:prstGeom>
            <a:noFill/>
            <a:ln w="12700">
              <a:noFill/>
              <a:miter lim="800000"/>
              <a:headEnd/>
              <a:tailEnd/>
            </a:ln>
          </p:spPr>
          <p:txBody>
            <a:bodyPr wrap="none" lIns="90488" tIns="44450" rIns="90488" bIns="44450">
              <a:spAutoFit/>
            </a:bodyPr>
            <a:lstStyle/>
            <a:p>
              <a:pPr eaLnBrk="0" hangingPunct="0"/>
              <a:r>
                <a:rPr lang="en-US" sz="2700" b="1"/>
                <a:t>0.05</a:t>
              </a:r>
            </a:p>
          </p:txBody>
        </p:sp>
        <p:sp>
          <p:nvSpPr>
            <p:cNvPr id="10266" name="Rectangle 18"/>
            <p:cNvSpPr>
              <a:spLocks noChangeArrowheads="1"/>
            </p:cNvSpPr>
            <p:nvPr/>
          </p:nvSpPr>
          <p:spPr bwMode="auto">
            <a:xfrm>
              <a:off x="6210700" y="3793488"/>
              <a:ext cx="856005" cy="505267"/>
            </a:xfrm>
            <a:prstGeom prst="rect">
              <a:avLst/>
            </a:prstGeom>
            <a:noFill/>
            <a:ln w="12700">
              <a:noFill/>
              <a:miter lim="800000"/>
              <a:headEnd/>
              <a:tailEnd/>
            </a:ln>
          </p:spPr>
          <p:txBody>
            <a:bodyPr wrap="none" lIns="90488" tIns="44450" rIns="90488" bIns="44450">
              <a:spAutoFit/>
            </a:bodyPr>
            <a:lstStyle/>
            <a:p>
              <a:pPr eaLnBrk="0" hangingPunct="0"/>
              <a:r>
                <a:rPr lang="en-US" sz="2700" b="1"/>
                <a:t>0.10</a:t>
              </a:r>
            </a:p>
          </p:txBody>
        </p:sp>
        <p:sp>
          <p:nvSpPr>
            <p:cNvPr id="10267" name="Rectangle 19"/>
            <p:cNvSpPr>
              <a:spLocks noChangeArrowheads="1"/>
            </p:cNvSpPr>
            <p:nvPr/>
          </p:nvSpPr>
          <p:spPr bwMode="auto">
            <a:xfrm>
              <a:off x="2115457" y="4351116"/>
              <a:ext cx="1029194" cy="505267"/>
            </a:xfrm>
            <a:prstGeom prst="rect">
              <a:avLst/>
            </a:prstGeom>
            <a:noFill/>
            <a:ln w="12700">
              <a:noFill/>
              <a:miter lim="800000"/>
              <a:headEnd/>
              <a:tailEnd/>
            </a:ln>
          </p:spPr>
          <p:txBody>
            <a:bodyPr wrap="none" lIns="90488" tIns="44450" rIns="90488" bIns="44450">
              <a:spAutoFit/>
            </a:bodyPr>
            <a:lstStyle/>
            <a:p>
              <a:pPr eaLnBrk="0" hangingPunct="0"/>
              <a:r>
                <a:rPr lang="en-US" sz="2700" b="1" smtClean="0"/>
                <a:t>Tổng</a:t>
              </a:r>
              <a:endParaRPr lang="en-US" sz="2700" b="1"/>
            </a:p>
          </p:txBody>
        </p:sp>
        <p:sp>
          <p:nvSpPr>
            <p:cNvPr id="10268" name="Rectangle 20"/>
            <p:cNvSpPr>
              <a:spLocks noChangeArrowheads="1"/>
            </p:cNvSpPr>
            <p:nvPr/>
          </p:nvSpPr>
          <p:spPr bwMode="auto">
            <a:xfrm>
              <a:off x="3925888" y="4340225"/>
              <a:ext cx="856005" cy="505267"/>
            </a:xfrm>
            <a:prstGeom prst="rect">
              <a:avLst/>
            </a:prstGeom>
            <a:noFill/>
            <a:ln w="12700">
              <a:noFill/>
              <a:miter lim="800000"/>
              <a:headEnd/>
              <a:tailEnd/>
            </a:ln>
          </p:spPr>
          <p:txBody>
            <a:bodyPr wrap="none" lIns="90488" tIns="44450" rIns="90488" bIns="44450">
              <a:spAutoFit/>
            </a:bodyPr>
            <a:lstStyle/>
            <a:p>
              <a:pPr eaLnBrk="0" hangingPunct="0"/>
              <a:r>
                <a:rPr lang="en-US" sz="2700" b="1">
                  <a:solidFill>
                    <a:schemeClr val="folHlink"/>
                  </a:solidFill>
                </a:rPr>
                <a:t>0.40</a:t>
              </a:r>
            </a:p>
          </p:txBody>
        </p:sp>
        <p:sp>
          <p:nvSpPr>
            <p:cNvPr id="10269" name="Rectangle 21"/>
            <p:cNvSpPr>
              <a:spLocks noChangeArrowheads="1"/>
            </p:cNvSpPr>
            <p:nvPr/>
          </p:nvSpPr>
          <p:spPr bwMode="auto">
            <a:xfrm>
              <a:off x="5030296" y="4349307"/>
              <a:ext cx="856005" cy="505267"/>
            </a:xfrm>
            <a:prstGeom prst="rect">
              <a:avLst/>
            </a:prstGeom>
            <a:noFill/>
            <a:ln w="12700">
              <a:noFill/>
              <a:miter lim="800000"/>
              <a:headEnd/>
              <a:tailEnd/>
            </a:ln>
          </p:spPr>
          <p:txBody>
            <a:bodyPr wrap="none" lIns="90488" tIns="44450" rIns="90488" bIns="44450">
              <a:spAutoFit/>
            </a:bodyPr>
            <a:lstStyle/>
            <a:p>
              <a:pPr eaLnBrk="0" hangingPunct="0"/>
              <a:r>
                <a:rPr lang="en-US" sz="2700" b="1"/>
                <a:t>0.60</a:t>
              </a:r>
            </a:p>
          </p:txBody>
        </p:sp>
        <p:sp>
          <p:nvSpPr>
            <p:cNvPr id="10270" name="Rectangle 22"/>
            <p:cNvSpPr>
              <a:spLocks noChangeArrowheads="1"/>
            </p:cNvSpPr>
            <p:nvPr/>
          </p:nvSpPr>
          <p:spPr bwMode="auto">
            <a:xfrm>
              <a:off x="6114520" y="4314189"/>
              <a:ext cx="952185" cy="505267"/>
            </a:xfrm>
            <a:prstGeom prst="rect">
              <a:avLst/>
            </a:prstGeom>
            <a:noFill/>
            <a:ln w="12700">
              <a:noFill/>
              <a:miter lim="800000"/>
              <a:headEnd/>
              <a:tailEnd/>
            </a:ln>
          </p:spPr>
          <p:txBody>
            <a:bodyPr wrap="none" lIns="90488" tIns="44450" rIns="90488" bIns="44450">
              <a:spAutoFit/>
            </a:bodyPr>
            <a:lstStyle/>
            <a:p>
              <a:pPr eaLnBrk="0" hangingPunct="0"/>
              <a:r>
                <a:rPr lang="en-US" sz="2700" b="1"/>
                <a:t> 1.00</a:t>
              </a:r>
            </a:p>
          </p:txBody>
        </p:sp>
        <p:sp>
          <p:nvSpPr>
            <p:cNvPr id="10271" name="Line 23"/>
            <p:cNvSpPr>
              <a:spLocks noChangeShapeType="1"/>
            </p:cNvSpPr>
            <p:nvPr/>
          </p:nvSpPr>
          <p:spPr bwMode="auto">
            <a:xfrm>
              <a:off x="4800600" y="2743200"/>
              <a:ext cx="0" cy="2133600"/>
            </a:xfrm>
            <a:prstGeom prst="line">
              <a:avLst/>
            </a:prstGeom>
            <a:noFill/>
            <a:ln w="12700">
              <a:solidFill>
                <a:schemeClr val="tx1"/>
              </a:solidFill>
              <a:round/>
              <a:headEnd/>
              <a:tailEnd/>
            </a:ln>
          </p:spPr>
          <p:txBody>
            <a:bodyPr/>
            <a:lstStyle/>
            <a:p>
              <a:endParaRPr lang="fr-FR"/>
            </a:p>
          </p:txBody>
        </p:sp>
        <p:sp>
          <p:nvSpPr>
            <p:cNvPr id="10272" name="Line 24"/>
            <p:cNvSpPr>
              <a:spLocks noChangeShapeType="1"/>
            </p:cNvSpPr>
            <p:nvPr/>
          </p:nvSpPr>
          <p:spPr bwMode="auto">
            <a:xfrm>
              <a:off x="1828800" y="3200400"/>
              <a:ext cx="5314950" cy="0"/>
            </a:xfrm>
            <a:prstGeom prst="line">
              <a:avLst/>
            </a:prstGeom>
            <a:noFill/>
            <a:ln w="28575">
              <a:solidFill>
                <a:schemeClr val="tx1"/>
              </a:solidFill>
              <a:round/>
              <a:headEnd/>
              <a:tailEnd/>
            </a:ln>
          </p:spPr>
          <p:txBody>
            <a:bodyPr/>
            <a:lstStyle/>
            <a:p>
              <a:endParaRPr lang="fr-FR"/>
            </a:p>
          </p:txBody>
        </p:sp>
        <p:sp>
          <p:nvSpPr>
            <p:cNvPr id="10273" name="Line 25"/>
            <p:cNvSpPr>
              <a:spLocks noChangeShapeType="1"/>
            </p:cNvSpPr>
            <p:nvPr/>
          </p:nvSpPr>
          <p:spPr bwMode="auto">
            <a:xfrm>
              <a:off x="6096000" y="2743200"/>
              <a:ext cx="0" cy="2114550"/>
            </a:xfrm>
            <a:prstGeom prst="line">
              <a:avLst/>
            </a:prstGeom>
            <a:noFill/>
            <a:ln w="28575">
              <a:solidFill>
                <a:schemeClr val="tx1"/>
              </a:solidFill>
              <a:round/>
              <a:headEnd/>
              <a:tailEnd/>
            </a:ln>
          </p:spPr>
          <p:txBody>
            <a:bodyPr/>
            <a:lstStyle/>
            <a:p>
              <a:endParaRPr lang="fr-FR"/>
            </a:p>
          </p:txBody>
        </p:sp>
        <p:sp>
          <p:nvSpPr>
            <p:cNvPr id="10274" name="Line 26"/>
            <p:cNvSpPr>
              <a:spLocks noChangeShapeType="1"/>
            </p:cNvSpPr>
            <p:nvPr/>
          </p:nvSpPr>
          <p:spPr bwMode="auto">
            <a:xfrm>
              <a:off x="3581400" y="2743200"/>
              <a:ext cx="0" cy="2133600"/>
            </a:xfrm>
            <a:prstGeom prst="line">
              <a:avLst/>
            </a:prstGeom>
            <a:noFill/>
            <a:ln w="28575">
              <a:solidFill>
                <a:schemeClr val="tx1"/>
              </a:solidFill>
              <a:round/>
              <a:headEnd/>
              <a:tailEnd/>
            </a:ln>
          </p:spPr>
          <p:txBody>
            <a:bodyPr lIns="90487" tIns="44450" rIns="90487" bIns="44450"/>
            <a:lstStyle/>
            <a:p>
              <a:endParaRPr lang="fr-FR"/>
            </a:p>
          </p:txBody>
        </p:sp>
        <p:sp>
          <p:nvSpPr>
            <p:cNvPr id="10275" name="Line 27"/>
            <p:cNvSpPr>
              <a:spLocks noChangeShapeType="1"/>
            </p:cNvSpPr>
            <p:nvPr/>
          </p:nvSpPr>
          <p:spPr bwMode="auto">
            <a:xfrm>
              <a:off x="1828800" y="4267200"/>
              <a:ext cx="5334000" cy="0"/>
            </a:xfrm>
            <a:prstGeom prst="line">
              <a:avLst/>
            </a:prstGeom>
            <a:noFill/>
            <a:ln w="28575">
              <a:solidFill>
                <a:schemeClr val="tx1"/>
              </a:solidFill>
              <a:round/>
              <a:headEnd/>
              <a:tailEnd/>
            </a:ln>
          </p:spPr>
          <p:txBody>
            <a:bodyPr/>
            <a:lstStyle/>
            <a:p>
              <a:endParaRPr lang="fr-FR"/>
            </a:p>
          </p:txBody>
        </p:sp>
        <p:sp>
          <p:nvSpPr>
            <p:cNvPr id="10276" name="Line 28"/>
            <p:cNvSpPr>
              <a:spLocks noChangeShapeType="1"/>
            </p:cNvSpPr>
            <p:nvPr/>
          </p:nvSpPr>
          <p:spPr bwMode="auto">
            <a:xfrm>
              <a:off x="1828800" y="3733800"/>
              <a:ext cx="5334000" cy="0"/>
            </a:xfrm>
            <a:prstGeom prst="line">
              <a:avLst/>
            </a:prstGeom>
            <a:noFill/>
            <a:ln w="12700">
              <a:solidFill>
                <a:schemeClr val="tx1"/>
              </a:solidFill>
              <a:round/>
              <a:headEnd/>
              <a:tailEnd/>
            </a:ln>
          </p:spPr>
          <p:txBody>
            <a:bodyPr lIns="90487" tIns="44450" rIns="90487" bIns="44450"/>
            <a:lstStyle/>
            <a:p>
              <a:endParaRPr lang="fr-FR"/>
            </a:p>
          </p:txBody>
        </p:sp>
        <p:sp>
          <p:nvSpPr>
            <p:cNvPr id="10277" name="Rectangle 29"/>
            <p:cNvSpPr>
              <a:spLocks noChangeArrowheads="1"/>
            </p:cNvSpPr>
            <p:nvPr/>
          </p:nvSpPr>
          <p:spPr bwMode="auto">
            <a:xfrm>
              <a:off x="1828800" y="2743200"/>
              <a:ext cx="5334000" cy="2133600"/>
            </a:xfrm>
            <a:prstGeom prst="rect">
              <a:avLst/>
            </a:prstGeom>
            <a:noFill/>
            <a:ln w="28575">
              <a:solidFill>
                <a:schemeClr val="tx1"/>
              </a:solidFill>
              <a:miter lim="800000"/>
              <a:headEnd/>
              <a:tailEnd/>
            </a:ln>
          </p:spPr>
          <p:txBody>
            <a:bodyPr wrap="none" anchor="ctr"/>
            <a:lstStyle/>
            <a:p>
              <a:endParaRPr lang="fr-FR"/>
            </a:p>
          </p:txBody>
        </p:sp>
        <p:sp>
          <p:nvSpPr>
            <p:cNvPr id="10278" name="Oval 30"/>
            <p:cNvSpPr>
              <a:spLocks noChangeArrowheads="1"/>
            </p:cNvSpPr>
            <p:nvPr/>
          </p:nvSpPr>
          <p:spPr bwMode="auto">
            <a:xfrm>
              <a:off x="3886200" y="4343400"/>
              <a:ext cx="609600" cy="533400"/>
            </a:xfrm>
            <a:prstGeom prst="ellipse">
              <a:avLst/>
            </a:prstGeom>
            <a:noFill/>
            <a:ln w="12700" algn="ctr">
              <a:noFill/>
              <a:round/>
              <a:headEnd/>
              <a:tailEnd/>
            </a:ln>
          </p:spPr>
          <p:txBody>
            <a:bodyPr wrap="none" lIns="90488" tIns="44450" rIns="90488" bIns="44450" anchor="ctr">
              <a:spAutoFit/>
            </a:bodyPr>
            <a:lstStyle/>
            <a:p>
              <a:endParaRPr lang="fr-FR"/>
            </a:p>
          </p:txBody>
        </p:sp>
        <p:sp>
          <p:nvSpPr>
            <p:cNvPr id="10279" name="Line 34"/>
            <p:cNvSpPr>
              <a:spLocks noChangeShapeType="1"/>
            </p:cNvSpPr>
            <p:nvPr/>
          </p:nvSpPr>
          <p:spPr bwMode="auto">
            <a:xfrm flipH="1">
              <a:off x="4440833" y="1862579"/>
              <a:ext cx="2024966" cy="1444184"/>
            </a:xfrm>
            <a:prstGeom prst="line">
              <a:avLst/>
            </a:prstGeom>
            <a:noFill/>
            <a:ln w="19050">
              <a:solidFill>
                <a:schemeClr val="folHlink"/>
              </a:solidFill>
              <a:round/>
              <a:headEnd/>
              <a:tailEnd type="triangle" w="med" len="med"/>
            </a:ln>
          </p:spPr>
          <p:txBody>
            <a:bodyPr wrap="square" lIns="90488" tIns="44450" rIns="90488" bIns="44450">
              <a:spAutoFit/>
            </a:bodyPr>
            <a:lstStyle/>
            <a:p>
              <a:endParaRPr lang="fr-FR"/>
            </a:p>
          </p:txBody>
        </p:sp>
      </p:grpSp>
      <p:graphicFrame>
        <p:nvGraphicFramePr>
          <p:cNvPr id="10242" name="Object 35"/>
          <p:cNvGraphicFramePr>
            <a:graphicFrameLocks noChangeAspect="1"/>
          </p:cNvGraphicFramePr>
          <p:nvPr>
            <p:extLst>
              <p:ext uri="{D42A27DB-BD31-4B8C-83A1-F6EECF244321}">
                <p14:modId xmlns:p14="http://schemas.microsoft.com/office/powerpoint/2010/main" val="3966814072"/>
              </p:ext>
            </p:extLst>
          </p:nvPr>
        </p:nvGraphicFramePr>
        <p:xfrm>
          <a:off x="1955800" y="5484813"/>
          <a:ext cx="4830763" cy="1268412"/>
        </p:xfrm>
        <a:graphic>
          <a:graphicData uri="http://schemas.openxmlformats.org/presentationml/2006/ole">
            <mc:AlternateContent xmlns:mc="http://schemas.openxmlformats.org/markup-compatibility/2006">
              <mc:Choice xmlns:v="urn:schemas-microsoft-com:vml" Requires="v">
                <p:oleObj spid="_x0000_s75886" name="Equation" r:id="rId3" imgW="2133360" imgH="558720" progId="Equation.DSMT4">
                  <p:embed/>
                </p:oleObj>
              </mc:Choice>
              <mc:Fallback>
                <p:oleObj name="Equation" r:id="rId3" imgW="2133360" imgH="558720" progId="Equation.DSMT4">
                  <p:embed/>
                  <p:pic>
                    <p:nvPicPr>
                      <p:cNvPr id="0" name=""/>
                      <p:cNvPicPr>
                        <a:picLocks noChangeAspect="1" noChangeArrowheads="1"/>
                      </p:cNvPicPr>
                      <p:nvPr/>
                    </p:nvPicPr>
                    <p:blipFill>
                      <a:blip r:embed="rId4"/>
                      <a:srcRect/>
                      <a:stretch>
                        <a:fillRect/>
                      </a:stretch>
                    </p:blipFill>
                    <p:spPr bwMode="auto">
                      <a:xfrm>
                        <a:off x="1955800" y="5484813"/>
                        <a:ext cx="4830763" cy="1268412"/>
                      </a:xfrm>
                      <a:prstGeom prst="rect">
                        <a:avLst/>
                      </a:prstGeom>
                      <a:solidFill>
                        <a:srgbClr val="FDE0BD"/>
                      </a:solidFill>
                      <a:ln w="9525">
                        <a:solidFill>
                          <a:schemeClr val="tx1"/>
                        </a:solidFill>
                        <a:miter lim="800000"/>
                        <a:headEnd/>
                        <a:tailEnd/>
                      </a:ln>
                    </p:spPr>
                  </p:pic>
                </p:oleObj>
              </mc:Fallback>
            </mc:AlternateContent>
          </a:graphicData>
        </a:graphic>
      </p:graphicFrame>
      <p:sp>
        <p:nvSpPr>
          <p:cNvPr id="10249" name="Line 32"/>
          <p:cNvSpPr>
            <a:spLocks noChangeShapeType="1"/>
          </p:cNvSpPr>
          <p:nvPr/>
        </p:nvSpPr>
        <p:spPr bwMode="auto">
          <a:xfrm>
            <a:off x="2894679" y="2130295"/>
            <a:ext cx="1213901" cy="2616551"/>
          </a:xfrm>
          <a:prstGeom prst="line">
            <a:avLst/>
          </a:prstGeom>
          <a:noFill/>
          <a:ln w="19050">
            <a:solidFill>
              <a:schemeClr val="folHlink"/>
            </a:solidFill>
            <a:round/>
            <a:headEnd/>
            <a:tailEnd type="triangle" w="med" len="med"/>
          </a:ln>
        </p:spPr>
        <p:txBody>
          <a:bodyPr wrap="square" lIns="90488" tIns="44450" rIns="90488" bIns="44450">
            <a:spAutoFit/>
          </a:bodyPr>
          <a:lstStyle/>
          <a:p>
            <a:endParaRPr lang="fr-FR"/>
          </a:p>
        </p:txBody>
      </p:sp>
      <p:sp>
        <p:nvSpPr>
          <p:cNvPr id="10250" name="Line 33"/>
          <p:cNvSpPr>
            <a:spLocks noChangeShapeType="1"/>
          </p:cNvSpPr>
          <p:nvPr/>
        </p:nvSpPr>
        <p:spPr bwMode="auto">
          <a:xfrm>
            <a:off x="3733800" y="1828799"/>
            <a:ext cx="2728532" cy="1874837"/>
          </a:xfrm>
          <a:prstGeom prst="line">
            <a:avLst/>
          </a:prstGeom>
          <a:noFill/>
          <a:ln w="19050">
            <a:solidFill>
              <a:schemeClr val="folHlink"/>
            </a:solidFill>
            <a:round/>
            <a:headEnd/>
            <a:tailEnd type="triangle" w="med" len="med"/>
          </a:ln>
        </p:spPr>
        <p:txBody>
          <a:bodyPr wrap="square" lIns="90488" tIns="44450" rIns="90488" bIns="44450">
            <a:spAutoFit/>
          </a:bodyPr>
          <a:lstStyle/>
          <a:p>
            <a:endParaRPr lang="fr-FR"/>
          </a:p>
        </p:txBody>
      </p:sp>
      <p:graphicFrame>
        <p:nvGraphicFramePr>
          <p:cNvPr id="2" name="Object 1"/>
          <p:cNvGraphicFramePr>
            <a:graphicFrameLocks noChangeAspect="1"/>
          </p:cNvGraphicFramePr>
          <p:nvPr>
            <p:extLst>
              <p:ext uri="{D42A27DB-BD31-4B8C-83A1-F6EECF244321}">
                <p14:modId xmlns:p14="http://schemas.microsoft.com/office/powerpoint/2010/main" val="2064967376"/>
              </p:ext>
            </p:extLst>
          </p:nvPr>
        </p:nvGraphicFramePr>
        <p:xfrm>
          <a:off x="5221782" y="3095581"/>
          <a:ext cx="343008" cy="422163"/>
        </p:xfrm>
        <a:graphic>
          <a:graphicData uri="http://schemas.openxmlformats.org/presentationml/2006/ole">
            <mc:AlternateContent xmlns:mc="http://schemas.openxmlformats.org/markup-compatibility/2006">
              <mc:Choice xmlns:v="urn:schemas-microsoft-com:vml" Requires="v">
                <p:oleObj spid="_x0000_s75887" name="Equation" r:id="rId5" imgW="164880" imgH="203040" progId="Equation.DSMT4">
                  <p:embed/>
                </p:oleObj>
              </mc:Choice>
              <mc:Fallback>
                <p:oleObj name="Equation" r:id="rId5" imgW="164880" imgH="203040" progId="Equation.DSMT4">
                  <p:embed/>
                  <p:pic>
                    <p:nvPicPr>
                      <p:cNvPr id="0" name=""/>
                      <p:cNvPicPr/>
                      <p:nvPr/>
                    </p:nvPicPr>
                    <p:blipFill>
                      <a:blip r:embed="rId6"/>
                      <a:stretch>
                        <a:fillRect/>
                      </a:stretch>
                    </p:blipFill>
                    <p:spPr>
                      <a:xfrm>
                        <a:off x="5221782" y="3095581"/>
                        <a:ext cx="343008" cy="422163"/>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3090442459"/>
              </p:ext>
            </p:extLst>
          </p:nvPr>
        </p:nvGraphicFramePr>
        <p:xfrm>
          <a:off x="2393950" y="4148138"/>
          <a:ext cx="368300" cy="446087"/>
        </p:xfrm>
        <a:graphic>
          <a:graphicData uri="http://schemas.openxmlformats.org/presentationml/2006/ole">
            <mc:AlternateContent xmlns:mc="http://schemas.openxmlformats.org/markup-compatibility/2006">
              <mc:Choice xmlns:v="urn:schemas-microsoft-com:vml" Requires="v">
                <p:oleObj spid="_x0000_s75888" name="Equation" r:id="rId7" imgW="177480" imgH="215640" progId="Equation.DSMT4">
                  <p:embed/>
                </p:oleObj>
              </mc:Choice>
              <mc:Fallback>
                <p:oleObj name="Equation" r:id="rId7" imgW="177480" imgH="215640" progId="Equation.DSMT4">
                  <p:embed/>
                  <p:pic>
                    <p:nvPicPr>
                      <p:cNvPr id="0" name=""/>
                      <p:cNvPicPr/>
                      <p:nvPr/>
                    </p:nvPicPr>
                    <p:blipFill>
                      <a:blip r:embed="rId8"/>
                      <a:stretch>
                        <a:fillRect/>
                      </a:stretch>
                    </p:blipFill>
                    <p:spPr>
                      <a:xfrm>
                        <a:off x="2393950" y="4148138"/>
                        <a:ext cx="368300" cy="446087"/>
                      </a:xfrm>
                      <a:prstGeom prst="rect">
                        <a:avLst/>
                      </a:prstGeom>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2551131704"/>
              </p:ext>
            </p:extLst>
          </p:nvPr>
        </p:nvGraphicFramePr>
        <p:xfrm>
          <a:off x="2371725" y="3608388"/>
          <a:ext cx="368300" cy="342900"/>
        </p:xfrm>
        <a:graphic>
          <a:graphicData uri="http://schemas.openxmlformats.org/presentationml/2006/ole">
            <mc:AlternateContent xmlns:mc="http://schemas.openxmlformats.org/markup-compatibility/2006">
              <mc:Choice xmlns:v="urn:schemas-microsoft-com:vml" Requires="v">
                <p:oleObj spid="_x0000_s75889" name="Equation" r:id="rId9" imgW="177480" imgH="164880" progId="Equation.DSMT4">
                  <p:embed/>
                </p:oleObj>
              </mc:Choice>
              <mc:Fallback>
                <p:oleObj name="Equation" r:id="rId9" imgW="177480" imgH="164880" progId="Equation.DSMT4">
                  <p:embed/>
                  <p:pic>
                    <p:nvPicPr>
                      <p:cNvPr id="0" name=""/>
                      <p:cNvPicPr/>
                      <p:nvPr/>
                    </p:nvPicPr>
                    <p:blipFill>
                      <a:blip r:embed="rId10"/>
                      <a:stretch>
                        <a:fillRect/>
                      </a:stretch>
                    </p:blipFill>
                    <p:spPr>
                      <a:xfrm>
                        <a:off x="2371725" y="3608388"/>
                        <a:ext cx="368300" cy="342900"/>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2556844584"/>
              </p:ext>
            </p:extLst>
          </p:nvPr>
        </p:nvGraphicFramePr>
        <p:xfrm>
          <a:off x="4173328" y="3202498"/>
          <a:ext cx="342900" cy="315913"/>
        </p:xfrm>
        <a:graphic>
          <a:graphicData uri="http://schemas.openxmlformats.org/presentationml/2006/ole">
            <mc:AlternateContent xmlns:mc="http://schemas.openxmlformats.org/markup-compatibility/2006">
              <mc:Choice xmlns:v="urn:schemas-microsoft-com:vml" Requires="v">
                <p:oleObj spid="_x0000_s75890" name="Equation" r:id="rId11" imgW="164880" imgH="152280" progId="Equation.DSMT4">
                  <p:embed/>
                </p:oleObj>
              </mc:Choice>
              <mc:Fallback>
                <p:oleObj name="Equation" r:id="rId11" imgW="164880" imgH="152280" progId="Equation.DSMT4">
                  <p:embed/>
                  <p:pic>
                    <p:nvPicPr>
                      <p:cNvPr id="0" name=""/>
                      <p:cNvPicPr/>
                      <p:nvPr/>
                    </p:nvPicPr>
                    <p:blipFill>
                      <a:blip r:embed="rId12"/>
                      <a:stretch>
                        <a:fillRect/>
                      </a:stretch>
                    </p:blipFill>
                    <p:spPr>
                      <a:xfrm>
                        <a:off x="4173328" y="3202498"/>
                        <a:ext cx="342900" cy="315913"/>
                      </a:xfrm>
                      <a:prstGeom prst="rect">
                        <a:avLst/>
                      </a:prstGeom>
                    </p:spPr>
                  </p:pic>
                </p:oleObj>
              </mc:Fallback>
            </mc:AlternateContent>
          </a:graphicData>
        </a:graphic>
      </p:graphicFrame>
      <p:sp>
        <p:nvSpPr>
          <p:cNvPr id="49" name="Line 6"/>
          <p:cNvSpPr>
            <a:spLocks noChangeShapeType="1"/>
          </p:cNvSpPr>
          <p:nvPr/>
        </p:nvSpPr>
        <p:spPr bwMode="auto">
          <a:xfrm>
            <a:off x="4338260" y="4542915"/>
            <a:ext cx="149744" cy="1095883"/>
          </a:xfrm>
          <a:prstGeom prst="line">
            <a:avLst/>
          </a:prstGeom>
          <a:noFill/>
          <a:ln w="19050">
            <a:solidFill>
              <a:schemeClr val="hlink"/>
            </a:solidFill>
            <a:round/>
            <a:headEnd/>
            <a:tailEnd type="triangle" w="lg" len="med"/>
          </a:ln>
        </p:spPr>
        <p:txBody>
          <a:bodyPr wrap="square" lIns="90488" tIns="44450" rIns="90488" bIns="44450">
            <a:spAutoFit/>
          </a:bodyPr>
          <a:lstStyle/>
          <a:p>
            <a:endParaRPr lang="fr-FR"/>
          </a:p>
        </p:txBody>
      </p:sp>
      <p:sp>
        <p:nvSpPr>
          <p:cNvPr id="50" name="Oval 34"/>
          <p:cNvSpPr>
            <a:spLocks noChangeArrowheads="1"/>
          </p:cNvSpPr>
          <p:nvPr/>
        </p:nvSpPr>
        <p:spPr bwMode="auto">
          <a:xfrm>
            <a:off x="3991638" y="4080905"/>
            <a:ext cx="866217" cy="533313"/>
          </a:xfrm>
          <a:prstGeom prst="ellipse">
            <a:avLst/>
          </a:prstGeom>
          <a:noFill/>
          <a:ln w="19050">
            <a:solidFill>
              <a:srgbClr val="FF0000"/>
            </a:solidFill>
            <a:miter lim="800000"/>
            <a:headEnd/>
            <a:tailEnd/>
          </a:ln>
        </p:spPr>
        <p:txBody>
          <a:bodyPr wrap="none" anchor="ctr"/>
          <a:lstStyle/>
          <a:p>
            <a:endParaRPr lang="fr-FR"/>
          </a:p>
        </p:txBody>
      </p:sp>
      <p:sp>
        <p:nvSpPr>
          <p:cNvPr id="51" name="Oval 34"/>
          <p:cNvSpPr>
            <a:spLocks noChangeArrowheads="1"/>
          </p:cNvSpPr>
          <p:nvPr/>
        </p:nvSpPr>
        <p:spPr bwMode="auto">
          <a:xfrm>
            <a:off x="6292392" y="4072575"/>
            <a:ext cx="866217" cy="533313"/>
          </a:xfrm>
          <a:prstGeom prst="ellipse">
            <a:avLst/>
          </a:prstGeom>
          <a:noFill/>
          <a:ln w="19050">
            <a:solidFill>
              <a:srgbClr val="FF0000"/>
            </a:solidFill>
            <a:miter lim="800000"/>
            <a:headEnd/>
            <a:tailEnd/>
          </a:ln>
        </p:spPr>
        <p:txBody>
          <a:bodyPr wrap="none" anchor="ctr"/>
          <a:lstStyle/>
          <a:p>
            <a:endParaRPr lang="fr-FR"/>
          </a:p>
        </p:txBody>
      </p:sp>
      <p:sp>
        <p:nvSpPr>
          <p:cNvPr id="52" name="Line 6"/>
          <p:cNvSpPr>
            <a:spLocks noChangeShapeType="1"/>
          </p:cNvSpPr>
          <p:nvPr/>
        </p:nvSpPr>
        <p:spPr bwMode="auto">
          <a:xfrm flipH="1">
            <a:off x="4794940" y="4483494"/>
            <a:ext cx="1521050" cy="1859934"/>
          </a:xfrm>
          <a:prstGeom prst="line">
            <a:avLst/>
          </a:prstGeom>
          <a:noFill/>
          <a:ln w="19050">
            <a:solidFill>
              <a:schemeClr val="hlink"/>
            </a:solidFill>
            <a:round/>
            <a:headEnd/>
            <a:tailEnd type="triangle" w="lg" len="med"/>
          </a:ln>
        </p:spPr>
        <p:txBody>
          <a:bodyPr wrap="square" lIns="90488" tIns="44450" rIns="90488" bIns="44450">
            <a:spAutoFit/>
          </a:bodyPr>
          <a:lstStyle/>
          <a:p>
            <a:endParaRPr lang="fr-FR"/>
          </a:p>
        </p:txBody>
      </p:sp>
      <p:sp>
        <p:nvSpPr>
          <p:cNvPr id="8" name="TextBox 7"/>
          <p:cNvSpPr txBox="1"/>
          <p:nvPr/>
        </p:nvSpPr>
        <p:spPr>
          <a:xfrm>
            <a:off x="793862" y="3056079"/>
            <a:ext cx="1101966" cy="461665"/>
          </a:xfrm>
          <a:prstGeom prst="rect">
            <a:avLst/>
          </a:prstGeom>
          <a:noFill/>
        </p:spPr>
        <p:txBody>
          <a:bodyPr wrap="square" rtlCol="0">
            <a:spAutoFit/>
          </a:bodyPr>
          <a:lstStyle/>
          <a:p>
            <a:r>
              <a:rPr lang="en-US" b="1" smtClean="0">
                <a:solidFill>
                  <a:srgbClr val="FF0000"/>
                </a:solidFill>
              </a:rPr>
              <a:t>Giải</a:t>
            </a:r>
            <a:endParaRPr lang="en-US" b="1">
              <a:solidFill>
                <a:srgbClr val="FF0000"/>
              </a:solidFill>
            </a:endParaRPr>
          </a:p>
        </p:txBody>
      </p:sp>
      <p:sp>
        <p:nvSpPr>
          <p:cNvPr id="54"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275894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46">
                                            <p:txEl>
                                              <p:pRg st="0" end="0"/>
                                            </p:txEl>
                                          </p:spTgt>
                                        </p:tgtEl>
                                        <p:attrNameLst>
                                          <p:attrName>style.visibility</p:attrName>
                                        </p:attrNameLst>
                                      </p:cBhvr>
                                      <p:to>
                                        <p:strVal val="visible"/>
                                      </p:to>
                                    </p:set>
                                    <p:animEffect transition="in" filter="circle(in)">
                                      <p:cBhvr>
                                        <p:cTn id="7" dur="2000"/>
                                        <p:tgtEl>
                                          <p:spTgt spid="102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46">
                                            <p:txEl>
                                              <p:pRg st="1" end="1"/>
                                            </p:txEl>
                                          </p:spTgt>
                                        </p:tgtEl>
                                        <p:attrNameLst>
                                          <p:attrName>style.visibility</p:attrName>
                                        </p:attrNameLst>
                                      </p:cBhvr>
                                      <p:to>
                                        <p:strVal val="visible"/>
                                      </p:to>
                                    </p:set>
                                    <p:animEffect transition="in" filter="circle(in)">
                                      <p:cBhvr>
                                        <p:cTn id="12" dur="2000"/>
                                        <p:tgtEl>
                                          <p:spTgt spid="102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247"/>
                                        </p:tgtEl>
                                        <p:attrNameLst>
                                          <p:attrName>style.visibility</p:attrName>
                                        </p:attrNameLst>
                                      </p:cBhvr>
                                      <p:to>
                                        <p:strVal val="visible"/>
                                      </p:to>
                                    </p:set>
                                    <p:animEffect transition="in" filter="circle(in)">
                                      <p:cBhvr>
                                        <p:cTn id="22" dur="2000"/>
                                        <p:tgtEl>
                                          <p:spTgt spid="10247"/>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249"/>
                                        </p:tgtEl>
                                        <p:attrNameLst>
                                          <p:attrName>style.visibility</p:attrName>
                                        </p:attrNameLst>
                                      </p:cBhvr>
                                      <p:to>
                                        <p:strVal val="visible"/>
                                      </p:to>
                                    </p:set>
                                    <p:animEffect transition="in" filter="circle(in)">
                                      <p:cBhvr>
                                        <p:cTn id="25" dur="2000"/>
                                        <p:tgtEl>
                                          <p:spTgt spid="10249"/>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0250"/>
                                        </p:tgtEl>
                                        <p:attrNameLst>
                                          <p:attrName>style.visibility</p:attrName>
                                        </p:attrNameLst>
                                      </p:cBhvr>
                                      <p:to>
                                        <p:strVal val="visible"/>
                                      </p:to>
                                    </p:set>
                                    <p:animEffect transition="in" filter="circle(in)">
                                      <p:cBhvr>
                                        <p:cTn id="28" dur="2000"/>
                                        <p:tgtEl>
                                          <p:spTgt spid="10250"/>
                                        </p:tgtEl>
                                      </p:cBhvr>
                                    </p:animEffect>
                                  </p:childTnLst>
                                </p:cTn>
                              </p:par>
                              <p:par>
                                <p:cTn id="29" presetID="6" presetClass="entr" presetSubtype="16"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circle(in)">
                                      <p:cBhvr>
                                        <p:cTn id="31" dur="2000"/>
                                        <p:tgtEl>
                                          <p:spTgt spid="42"/>
                                        </p:tgtEl>
                                      </p:cBhvr>
                                    </p:animEffect>
                                  </p:childTnLst>
                                </p:cTn>
                              </p:par>
                              <p:par>
                                <p:cTn id="32" presetID="6" presetClass="entr" presetSubtype="16"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circle(in)">
                                      <p:cBhvr>
                                        <p:cTn id="34" dur="2000"/>
                                        <p:tgtEl>
                                          <p:spTgt spid="43"/>
                                        </p:tgtEl>
                                      </p:cBhvr>
                                    </p:animEffect>
                                  </p:childTnLst>
                                </p:cTn>
                              </p:par>
                              <p:par>
                                <p:cTn id="35" presetID="6" presetClass="entr" presetSubtype="16"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circle(in)">
                                      <p:cBhvr>
                                        <p:cTn id="37" dur="2000"/>
                                        <p:tgtEl>
                                          <p:spTgt spid="2"/>
                                        </p:tgtEl>
                                      </p:cBhvr>
                                    </p:animEffect>
                                  </p:childTnLst>
                                </p:cTn>
                              </p:par>
                              <p:par>
                                <p:cTn id="38" presetID="6" presetClass="entr" presetSubtype="16"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circle(in)">
                                      <p:cBhvr>
                                        <p:cTn id="40" dur="20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circle(in)">
                                      <p:cBhvr>
                                        <p:cTn id="45" dur="2000"/>
                                        <p:tgtEl>
                                          <p:spTgt spid="50"/>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circle(in)">
                                      <p:cBhvr>
                                        <p:cTn id="48" dur="2000"/>
                                        <p:tgtEl>
                                          <p:spTgt spid="49"/>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circle(in)">
                                      <p:cBhvr>
                                        <p:cTn id="51" dur="2000"/>
                                        <p:tgtEl>
                                          <p:spTgt spid="51"/>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circle(in)">
                                      <p:cBhvr>
                                        <p:cTn id="54" dur="2000"/>
                                        <p:tgtEl>
                                          <p:spTgt spid="52"/>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10242"/>
                                        </p:tgtEl>
                                        <p:attrNameLst>
                                          <p:attrName>style.visibility</p:attrName>
                                        </p:attrNameLst>
                                      </p:cBhvr>
                                      <p:to>
                                        <p:strVal val="visible"/>
                                      </p:to>
                                    </p:set>
                                    <p:animEffect transition="in" filter="circle(in)">
                                      <p:cBhvr>
                                        <p:cTn id="59" dur="2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nimBg="1"/>
      <p:bldP spid="10250" grpId="0" animBg="1"/>
      <p:bldP spid="49" grpId="0" animBg="1"/>
      <p:bldP spid="50" grpId="0" animBg="1"/>
      <p:bldP spid="51" grpId="0" animBg="1"/>
      <p:bldP spid="52"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Hai biến cố độc lập</a:t>
            </a:r>
            <a:endParaRPr lang="en-US"/>
          </a:p>
        </p:txBody>
      </p:sp>
      <p:sp>
        <p:nvSpPr>
          <p:cNvPr id="3" name="Content Placeholder 2"/>
          <p:cNvSpPr>
            <a:spLocks noGrp="1"/>
          </p:cNvSpPr>
          <p:nvPr>
            <p:ph idx="1"/>
          </p:nvPr>
        </p:nvSpPr>
        <p:spPr/>
        <p:txBody>
          <a:bodyPr/>
          <a:lstStyle/>
          <a:p>
            <a:r>
              <a:rPr lang="en-US" smtClean="0"/>
              <a:t>Biến cố A và B được gọi là độc lập nhau nếu việc xảy ra A không làm ảnh hưởng đến xác suất xảy ra B và ngược lại:</a:t>
            </a:r>
          </a:p>
          <a:p>
            <a:endParaRPr lang="en-US"/>
          </a:p>
          <a:p>
            <a:endParaRPr lang="en-US" smtClean="0"/>
          </a:p>
          <a:p>
            <a:endParaRPr lang="en-US"/>
          </a:p>
          <a:p>
            <a:endParaRPr lang="en-US" smtClean="0"/>
          </a:p>
          <a:p>
            <a:r>
              <a:rPr lang="en-US" smtClean="0"/>
              <a:t>Nói cách khác: </a:t>
            </a:r>
          </a:p>
          <a:p>
            <a:pPr marL="0" indent="0">
              <a:buNone/>
            </a:pP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36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934279458"/>
              </p:ext>
            </p:extLst>
          </p:nvPr>
        </p:nvGraphicFramePr>
        <p:xfrm>
          <a:off x="2667000" y="3429000"/>
          <a:ext cx="3117055" cy="742156"/>
        </p:xfrm>
        <a:graphic>
          <a:graphicData uri="http://schemas.openxmlformats.org/presentationml/2006/ole">
            <mc:AlternateContent xmlns:mc="http://schemas.openxmlformats.org/markup-compatibility/2006">
              <mc:Choice xmlns:v="urn:schemas-microsoft-com:vml" Requires="v">
                <p:oleObj spid="_x0000_s76859" name="Equation" r:id="rId3" imgW="1066680" imgH="253800" progId="Equation.DSMT4">
                  <p:embed/>
                </p:oleObj>
              </mc:Choice>
              <mc:Fallback>
                <p:oleObj name="Equation" r:id="rId3" imgW="1066680" imgH="253800" progId="Equation.DSMT4">
                  <p:embed/>
                  <p:pic>
                    <p:nvPicPr>
                      <p:cNvPr id="0" name=""/>
                      <p:cNvPicPr/>
                      <p:nvPr/>
                    </p:nvPicPr>
                    <p:blipFill>
                      <a:blip r:embed="rId4"/>
                      <a:stretch>
                        <a:fillRect/>
                      </a:stretch>
                    </p:blipFill>
                    <p:spPr>
                      <a:xfrm>
                        <a:off x="2667000" y="3429000"/>
                        <a:ext cx="3117055" cy="74215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35541212"/>
              </p:ext>
            </p:extLst>
          </p:nvPr>
        </p:nvGraphicFramePr>
        <p:xfrm>
          <a:off x="2642937" y="4215480"/>
          <a:ext cx="3117055" cy="742156"/>
        </p:xfrm>
        <a:graphic>
          <a:graphicData uri="http://schemas.openxmlformats.org/presentationml/2006/ole">
            <mc:AlternateContent xmlns:mc="http://schemas.openxmlformats.org/markup-compatibility/2006">
              <mc:Choice xmlns:v="urn:schemas-microsoft-com:vml" Requires="v">
                <p:oleObj spid="_x0000_s76860" name="Equation" r:id="rId5" imgW="1066680" imgH="253800" progId="Equation.DSMT4">
                  <p:embed/>
                </p:oleObj>
              </mc:Choice>
              <mc:Fallback>
                <p:oleObj name="Equation" r:id="rId5" imgW="1066680" imgH="253800" progId="Equation.DSMT4">
                  <p:embed/>
                  <p:pic>
                    <p:nvPicPr>
                      <p:cNvPr id="0" name=""/>
                      <p:cNvPicPr/>
                      <p:nvPr/>
                    </p:nvPicPr>
                    <p:blipFill>
                      <a:blip r:embed="rId6"/>
                      <a:stretch>
                        <a:fillRect/>
                      </a:stretch>
                    </p:blipFill>
                    <p:spPr>
                      <a:xfrm>
                        <a:off x="2642937" y="4215480"/>
                        <a:ext cx="3117055" cy="74215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09416681"/>
              </p:ext>
            </p:extLst>
          </p:nvPr>
        </p:nvGraphicFramePr>
        <p:xfrm>
          <a:off x="3429000" y="5195761"/>
          <a:ext cx="4006850" cy="741362"/>
        </p:xfrm>
        <a:graphic>
          <a:graphicData uri="http://schemas.openxmlformats.org/presentationml/2006/ole">
            <mc:AlternateContent xmlns:mc="http://schemas.openxmlformats.org/markup-compatibility/2006">
              <mc:Choice xmlns:v="urn:schemas-microsoft-com:vml" Requires="v">
                <p:oleObj spid="_x0000_s76861" name="Equation" r:id="rId7" imgW="1371600" imgH="253800" progId="Equation.DSMT4">
                  <p:embed/>
                </p:oleObj>
              </mc:Choice>
              <mc:Fallback>
                <p:oleObj name="Equation" r:id="rId7" imgW="1371600" imgH="253800" progId="Equation.DSMT4">
                  <p:embed/>
                  <p:pic>
                    <p:nvPicPr>
                      <p:cNvPr id="0" name=""/>
                      <p:cNvPicPr/>
                      <p:nvPr/>
                    </p:nvPicPr>
                    <p:blipFill>
                      <a:blip r:embed="rId8"/>
                      <a:stretch>
                        <a:fillRect/>
                      </a:stretch>
                    </p:blipFill>
                    <p:spPr>
                      <a:xfrm>
                        <a:off x="3429000" y="5195761"/>
                        <a:ext cx="4006850" cy="741362"/>
                      </a:xfrm>
                      <a:prstGeom prst="rect">
                        <a:avLst/>
                      </a:prstGeom>
                    </p:spPr>
                  </p:pic>
                </p:oleObj>
              </mc:Fallback>
            </mc:AlternateContent>
          </a:graphicData>
        </a:graphic>
      </p:graphicFrame>
      <p:sp>
        <p:nvSpPr>
          <p:cNvPr id="9"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214678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par>
                                <p:cTn id="13" presetID="6"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a:xfrm>
            <a:off x="609600" y="3505200"/>
            <a:ext cx="8077200" cy="2855913"/>
          </a:xfrm>
        </p:spPr>
        <p:txBody>
          <a:bodyPr/>
          <a:lstStyle/>
          <a:p>
            <a:pPr marL="0" indent="0" algn="ctr">
              <a:buNone/>
            </a:pPr>
            <a:r>
              <a:rPr lang="en-US" b="1" smtClean="0">
                <a:solidFill>
                  <a:srgbClr val="FF0000"/>
                </a:solidFill>
              </a:rPr>
              <a:t>Giải:</a:t>
            </a:r>
          </a:p>
          <a:p>
            <a:endParaRPr lang="en-US"/>
          </a:p>
          <a:p>
            <a:r>
              <a:rPr lang="en-US" smtClean="0"/>
              <a:t>Ta có</a:t>
            </a:r>
          </a:p>
          <a:p>
            <a:endParaRPr lang="en-US"/>
          </a:p>
          <a:p>
            <a:pPr marL="0" indent="0">
              <a:buNone/>
            </a:pPr>
            <a:r>
              <a:rPr lang="en-US" smtClean="0"/>
              <a:t>Do đó, hai biến cố trên không độc lập. </a:t>
            </a: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37</a:t>
            </a:fld>
            <a:endParaRPr lang="en-US"/>
          </a:p>
        </p:txBody>
      </p:sp>
      <p:sp>
        <p:nvSpPr>
          <p:cNvPr id="7" name="Rectangle 31"/>
          <p:cNvSpPr>
            <a:spLocks noChangeArrowheads="1"/>
          </p:cNvSpPr>
          <p:nvPr/>
        </p:nvSpPr>
        <p:spPr bwMode="auto">
          <a:xfrm>
            <a:off x="533400" y="1524000"/>
            <a:ext cx="8610600" cy="1828800"/>
          </a:xfrm>
          <a:prstGeom prst="rect">
            <a:avLst/>
          </a:prstGeom>
          <a:noFill/>
          <a:ln w="9525">
            <a:noFill/>
            <a:miter lim="800000"/>
            <a:headEnd/>
            <a:tailEnd/>
          </a:ln>
        </p:spPr>
        <p:txBody>
          <a:bodyPr lIns="85342" tIns="42672" rIns="85342" bIns="42672"/>
          <a:lstStyle/>
          <a:p>
            <a:pPr marL="320675" indent="-320675" algn="just" defTabSz="852488">
              <a:lnSpc>
                <a:spcPct val="90000"/>
              </a:lnSpc>
              <a:spcBef>
                <a:spcPct val="20000"/>
              </a:spcBef>
              <a:buClr>
                <a:schemeClr val="folHlink"/>
              </a:buClr>
              <a:buSzPct val="60000"/>
              <a:buFont typeface="Wingdings" pitchFamily="2" charset="2"/>
              <a:buChar char="n"/>
            </a:pPr>
            <a:r>
              <a:rPr lang="en-US" b="1" smtClean="0"/>
              <a:t>Tại một khu vực, </a:t>
            </a:r>
            <a:r>
              <a:rPr lang="en-US" b="1">
                <a:solidFill>
                  <a:schemeClr val="folHlink"/>
                </a:solidFill>
              </a:rPr>
              <a:t>90%</a:t>
            </a:r>
            <a:r>
              <a:rPr lang="en-US" b="1"/>
              <a:t> </a:t>
            </a:r>
            <a:r>
              <a:rPr lang="en-US" b="1" smtClean="0"/>
              <a:t>phòng cho thuê có bình nóng lạnh (</a:t>
            </a:r>
            <a:r>
              <a:rPr lang="en-US" b="1" smtClean="0">
                <a:solidFill>
                  <a:srgbClr val="FF0000"/>
                </a:solidFill>
              </a:rPr>
              <a:t>N</a:t>
            </a:r>
            <a:r>
              <a:rPr lang="en-US" b="1" smtClean="0"/>
              <a:t>) và </a:t>
            </a:r>
            <a:r>
              <a:rPr lang="en-US" b="1" smtClean="0">
                <a:solidFill>
                  <a:schemeClr val="folHlink"/>
                </a:solidFill>
              </a:rPr>
              <a:t>40</a:t>
            </a:r>
            <a:r>
              <a:rPr lang="en-US" b="1">
                <a:solidFill>
                  <a:schemeClr val="folHlink"/>
                </a:solidFill>
              </a:rPr>
              <a:t>%</a:t>
            </a:r>
            <a:r>
              <a:rPr lang="en-US" b="1"/>
              <a:t> </a:t>
            </a:r>
            <a:r>
              <a:rPr lang="en-US" b="1" smtClean="0"/>
              <a:t>có máy điều hòa (</a:t>
            </a:r>
            <a:r>
              <a:rPr lang="en-US" b="1" smtClean="0">
                <a:solidFill>
                  <a:srgbClr val="FF0000"/>
                </a:solidFill>
              </a:rPr>
              <a:t>D</a:t>
            </a:r>
            <a:r>
              <a:rPr lang="en-US" b="1" smtClean="0"/>
              <a:t>), </a:t>
            </a:r>
            <a:r>
              <a:rPr lang="en-US" b="1" smtClean="0">
                <a:solidFill>
                  <a:schemeClr val="folHlink"/>
                </a:solidFill>
              </a:rPr>
              <a:t>35</a:t>
            </a:r>
            <a:r>
              <a:rPr lang="en-US" b="1">
                <a:solidFill>
                  <a:schemeClr val="folHlink"/>
                </a:solidFill>
              </a:rPr>
              <a:t>%</a:t>
            </a:r>
            <a:r>
              <a:rPr lang="en-US" b="1"/>
              <a:t> </a:t>
            </a:r>
            <a:r>
              <a:rPr lang="en-US" b="1" smtClean="0"/>
              <a:t>có cả hai.</a:t>
            </a:r>
          </a:p>
          <a:p>
            <a:pPr marL="320675" indent="-320675" algn="just" defTabSz="852488">
              <a:lnSpc>
                <a:spcPct val="90000"/>
              </a:lnSpc>
              <a:spcBef>
                <a:spcPct val="20000"/>
              </a:spcBef>
              <a:buClr>
                <a:schemeClr val="folHlink"/>
              </a:buClr>
              <a:buSzPct val="60000"/>
              <a:buFont typeface="Wingdings" pitchFamily="2" charset="2"/>
              <a:buChar char="n"/>
            </a:pPr>
            <a:r>
              <a:rPr lang="en-US" b="1" smtClean="0"/>
              <a:t>Chọn ngẫu nhiên một căn hộ. Hai biến cố “</a:t>
            </a:r>
            <a:r>
              <a:rPr lang="en-US" b="1" i="1" smtClean="0"/>
              <a:t>phòng đó không có nóng lạnh</a:t>
            </a:r>
            <a:r>
              <a:rPr lang="en-US" b="1" smtClean="0"/>
              <a:t>” và “</a:t>
            </a:r>
            <a:r>
              <a:rPr lang="en-US" b="1" i="1" smtClean="0"/>
              <a:t>phòng đó có điều hòa</a:t>
            </a:r>
            <a:r>
              <a:rPr lang="en-US" b="1" smtClean="0"/>
              <a:t>” có độc lập nhau không? </a:t>
            </a:r>
            <a:endParaRPr lang="en-US" b="1"/>
          </a:p>
        </p:txBody>
      </p:sp>
      <p:graphicFrame>
        <p:nvGraphicFramePr>
          <p:cNvPr id="8" name="Object 35"/>
          <p:cNvGraphicFramePr>
            <a:graphicFrameLocks noChangeAspect="1"/>
          </p:cNvGraphicFramePr>
          <p:nvPr>
            <p:extLst>
              <p:ext uri="{D42A27DB-BD31-4B8C-83A1-F6EECF244321}">
                <p14:modId xmlns:p14="http://schemas.microsoft.com/office/powerpoint/2010/main" val="2964852639"/>
              </p:ext>
            </p:extLst>
          </p:nvPr>
        </p:nvGraphicFramePr>
        <p:xfrm>
          <a:off x="2236788" y="4191000"/>
          <a:ext cx="5635625" cy="1268413"/>
        </p:xfrm>
        <a:graphic>
          <a:graphicData uri="http://schemas.openxmlformats.org/presentationml/2006/ole">
            <mc:AlternateContent xmlns:mc="http://schemas.openxmlformats.org/markup-compatibility/2006">
              <mc:Choice xmlns:v="urn:schemas-microsoft-com:vml" Requires="v">
                <p:oleObj spid="_x0000_s77846" name="Equation" r:id="rId3" imgW="2489040" imgH="558720" progId="Equation.DSMT4">
                  <p:embed/>
                </p:oleObj>
              </mc:Choice>
              <mc:Fallback>
                <p:oleObj name="Equation" r:id="rId3" imgW="2489040" imgH="558720" progId="Equation.DSMT4">
                  <p:embed/>
                  <p:pic>
                    <p:nvPicPr>
                      <p:cNvPr id="0" name=""/>
                      <p:cNvPicPr>
                        <a:picLocks noChangeAspect="1" noChangeArrowheads="1"/>
                      </p:cNvPicPr>
                      <p:nvPr/>
                    </p:nvPicPr>
                    <p:blipFill>
                      <a:blip r:embed="rId4"/>
                      <a:srcRect/>
                      <a:stretch>
                        <a:fillRect/>
                      </a:stretch>
                    </p:blipFill>
                    <p:spPr bwMode="auto">
                      <a:xfrm>
                        <a:off x="2236788" y="4191000"/>
                        <a:ext cx="5635625" cy="1268413"/>
                      </a:xfrm>
                      <a:prstGeom prst="rect">
                        <a:avLst/>
                      </a:prstGeom>
                      <a:solidFill>
                        <a:srgbClr val="FDE0BD"/>
                      </a:solidFill>
                      <a:ln w="9525">
                        <a:solidFill>
                          <a:schemeClr val="tx1"/>
                        </a:solidFill>
                        <a:miter lim="800000"/>
                        <a:headEnd/>
                        <a:tailEnd/>
                      </a:ln>
                    </p:spPr>
                  </p:pic>
                </p:oleObj>
              </mc:Fallback>
            </mc:AlternateContent>
          </a:graphicData>
        </a:graphic>
      </p:graphicFrame>
      <p:sp>
        <p:nvSpPr>
          <p:cNvPr id="9"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137189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circle(in)">
                                      <p:cBhvr>
                                        <p:cTn id="10" dur="20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Thảo luận</a:t>
            </a:r>
            <a:endParaRPr lang="en-US"/>
          </a:p>
        </p:txBody>
      </p:sp>
      <p:sp>
        <p:nvSpPr>
          <p:cNvPr id="3" name="Content Placeholder 2"/>
          <p:cNvSpPr>
            <a:spLocks noGrp="1"/>
          </p:cNvSpPr>
          <p:nvPr>
            <p:ph idx="1"/>
          </p:nvPr>
        </p:nvSpPr>
        <p:spPr/>
        <p:txBody>
          <a:bodyPr/>
          <a:lstStyle/>
          <a:p>
            <a:r>
              <a:rPr lang="en-US" smtClean="0"/>
              <a:t>Vẫn trong ví dụ trên, hai biến cố D và N có độc lập không?</a:t>
            </a:r>
          </a:p>
          <a:p>
            <a:endParaRPr lang="en-US" smtClean="0"/>
          </a:p>
          <a:p>
            <a:r>
              <a:rPr lang="en-US" smtClean="0"/>
              <a:t>Hỏi tương tự cho N và     .</a:t>
            </a:r>
          </a:p>
          <a:p>
            <a:endParaRPr lang="en-US"/>
          </a:p>
          <a:p>
            <a:r>
              <a:rPr lang="en-US" smtClean="0"/>
              <a:t>Thử đưa ra một phỏng đoán cho cặp</a:t>
            </a: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38</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46652280"/>
              </p:ext>
            </p:extLst>
          </p:nvPr>
        </p:nvGraphicFramePr>
        <p:xfrm>
          <a:off x="4652169" y="3276601"/>
          <a:ext cx="377031" cy="464038"/>
        </p:xfrm>
        <a:graphic>
          <a:graphicData uri="http://schemas.openxmlformats.org/presentationml/2006/ole">
            <mc:AlternateContent xmlns:mc="http://schemas.openxmlformats.org/markup-compatibility/2006">
              <mc:Choice xmlns:v="urn:schemas-microsoft-com:vml" Requires="v">
                <p:oleObj spid="_x0000_s78886" name="Equation" r:id="rId3" imgW="164880" imgH="203040" progId="Equation.DSMT4">
                  <p:embed/>
                </p:oleObj>
              </mc:Choice>
              <mc:Fallback>
                <p:oleObj name="Equation" r:id="rId3" imgW="164880" imgH="203040" progId="Equation.DSMT4">
                  <p:embed/>
                  <p:pic>
                    <p:nvPicPr>
                      <p:cNvPr id="0" name=""/>
                      <p:cNvPicPr/>
                      <p:nvPr/>
                    </p:nvPicPr>
                    <p:blipFill>
                      <a:blip r:embed="rId4"/>
                      <a:stretch>
                        <a:fillRect/>
                      </a:stretch>
                    </p:blipFill>
                    <p:spPr>
                      <a:xfrm>
                        <a:off x="4652169" y="3276601"/>
                        <a:ext cx="377031" cy="4640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10392589"/>
              </p:ext>
            </p:extLst>
          </p:nvPr>
        </p:nvGraphicFramePr>
        <p:xfrm>
          <a:off x="6882063" y="4343400"/>
          <a:ext cx="737937" cy="491958"/>
        </p:xfrm>
        <a:graphic>
          <a:graphicData uri="http://schemas.openxmlformats.org/presentationml/2006/ole">
            <mc:AlternateContent xmlns:mc="http://schemas.openxmlformats.org/markup-compatibility/2006">
              <mc:Choice xmlns:v="urn:schemas-microsoft-com:vml" Requires="v">
                <p:oleObj spid="_x0000_s78887" name="Equation" r:id="rId5" imgW="342720" imgH="228600" progId="Equation.DSMT4">
                  <p:embed/>
                </p:oleObj>
              </mc:Choice>
              <mc:Fallback>
                <p:oleObj name="Equation" r:id="rId5" imgW="342720" imgH="228600" progId="Equation.DSMT4">
                  <p:embed/>
                  <p:pic>
                    <p:nvPicPr>
                      <p:cNvPr id="0" name=""/>
                      <p:cNvPicPr/>
                      <p:nvPr/>
                    </p:nvPicPr>
                    <p:blipFill>
                      <a:blip r:embed="rId6"/>
                      <a:stretch>
                        <a:fillRect/>
                      </a:stretch>
                    </p:blipFill>
                    <p:spPr>
                      <a:xfrm>
                        <a:off x="6882063" y="4343400"/>
                        <a:ext cx="737937" cy="491958"/>
                      </a:xfrm>
                      <a:prstGeom prst="rect">
                        <a:avLst/>
                      </a:prstGeom>
                    </p:spPr>
                  </p:pic>
                </p:oleObj>
              </mc:Fallback>
            </mc:AlternateContent>
          </a:graphicData>
        </a:graphic>
      </p:graphicFrame>
      <p:sp>
        <p:nvSpPr>
          <p:cNvPr id="8"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11250408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14400"/>
          </a:xfrm>
        </p:spPr>
        <p:txBody>
          <a:bodyPr/>
          <a:lstStyle/>
          <a:p>
            <a:pPr algn="just"/>
            <a:r>
              <a:rPr lang="en-US" sz="4400" b="1" smtClean="0"/>
              <a:t>Nghịch lý ngày sinh nhật</a:t>
            </a:r>
            <a:endParaRPr lang="en-US" sz="2000" b="1"/>
          </a:p>
        </p:txBody>
      </p:sp>
      <p:sp>
        <p:nvSpPr>
          <p:cNvPr id="3" name="Content Placeholder 2"/>
          <p:cNvSpPr>
            <a:spLocks noGrp="1"/>
          </p:cNvSpPr>
          <p:nvPr>
            <p:ph idx="1"/>
          </p:nvPr>
        </p:nvSpPr>
        <p:spPr>
          <a:xfrm>
            <a:off x="685800" y="1905000"/>
            <a:ext cx="8077200" cy="1600200"/>
          </a:xfrm>
        </p:spPr>
        <p:txBody>
          <a:bodyPr/>
          <a:lstStyle/>
          <a:p>
            <a:pPr marL="0" indent="0" algn="just">
              <a:buNone/>
            </a:pPr>
            <a:r>
              <a:rPr lang="vi-VN" b="1"/>
              <a:t>Giả sử </a:t>
            </a:r>
            <a:r>
              <a:rPr lang="en-US" b="1" smtClean="0"/>
              <a:t>có </a:t>
            </a:r>
            <a:r>
              <a:rPr lang="vi-VN" b="1" smtClean="0"/>
              <a:t>một </a:t>
            </a:r>
            <a:r>
              <a:rPr lang="vi-VN" b="1"/>
              <a:t>lớp </a:t>
            </a:r>
            <a:r>
              <a:rPr lang="en-US" b="1" smtClean="0"/>
              <a:t>học ở TLU</a:t>
            </a:r>
            <a:r>
              <a:rPr lang="vi-VN" b="1" smtClean="0"/>
              <a:t> </a:t>
            </a:r>
            <a:r>
              <a:rPr lang="vi-VN" b="1"/>
              <a:t>có 70 sinh viên. Hãy tính xác suất để </a:t>
            </a:r>
            <a:r>
              <a:rPr lang="en-US" b="1" smtClean="0"/>
              <a:t>lớp này </a:t>
            </a:r>
            <a:r>
              <a:rPr lang="vi-VN" b="1" smtClean="0"/>
              <a:t>có </a:t>
            </a:r>
            <a:r>
              <a:rPr lang="vi-VN" b="1"/>
              <a:t>ít nhất hai </a:t>
            </a:r>
            <a:r>
              <a:rPr lang="en-US" b="1" smtClean="0"/>
              <a:t>sinh viên</a:t>
            </a:r>
            <a:r>
              <a:rPr lang="vi-VN" b="1" smtClean="0"/>
              <a:t> </a:t>
            </a:r>
            <a:r>
              <a:rPr lang="vi-VN" b="1"/>
              <a:t>cùng sinh nhật.</a:t>
            </a: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39</a:t>
            </a:fld>
            <a:endParaRPr lang="en-US"/>
          </a:p>
        </p:txBody>
      </p:sp>
      <p:pic>
        <p:nvPicPr>
          <p:cNvPr id="86018" name="Picture 2" descr="Kết quả hình ảnh cho lớp học T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348068"/>
            <a:ext cx="5635625" cy="317004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271222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tình huống</a:t>
            </a:r>
            <a:endParaRPr lang="en-US"/>
          </a:p>
        </p:txBody>
      </p:sp>
      <p:sp>
        <p:nvSpPr>
          <p:cNvPr id="3" name="Content Placeholder 2"/>
          <p:cNvSpPr>
            <a:spLocks noGrp="1"/>
          </p:cNvSpPr>
          <p:nvPr>
            <p:ph idx="1"/>
          </p:nvPr>
        </p:nvSpPr>
        <p:spPr/>
        <p:txBody>
          <a:bodyPr/>
          <a:lstStyle/>
          <a:p>
            <a:r>
              <a:rPr lang="en-US" smtClean="0"/>
              <a:t>Chọn ngẫu nhiên một bạn sinh viên trong lớp. Có bao nhiêu khả năng khác nhau cho sinh nhật của bạn ấy?</a:t>
            </a:r>
          </a:p>
          <a:p>
            <a:pPr marL="0" indent="0">
              <a:buNone/>
            </a:pPr>
            <a:endParaRPr lang="en-US" smtClean="0"/>
          </a:p>
          <a:p>
            <a:r>
              <a:rPr lang="en-US" smtClean="0"/>
              <a:t>Cần bao nhiêu sinh viên để đảm bảo có ít nhất hai sinh viên có cùng sinh nhật?</a:t>
            </a:r>
          </a:p>
          <a:p>
            <a:endParaRPr lang="en-US"/>
          </a:p>
          <a:p>
            <a:r>
              <a:rPr lang="en-US" smtClean="0"/>
              <a:t>Thực tế, </a:t>
            </a:r>
            <a:r>
              <a:rPr lang="en-US"/>
              <a:t>“hầu như” </a:t>
            </a:r>
            <a:r>
              <a:rPr lang="en-US" smtClean="0"/>
              <a:t>tất cả các lớp 70 sinh viên đều có 2 sinh viên cùng sinh nhật. Tại sao?</a:t>
            </a:r>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4</a:t>
            </a:fld>
            <a:endParaRPr lang="en-US"/>
          </a:p>
        </p:txBody>
      </p:sp>
      <p:sp>
        <p:nvSpPr>
          <p:cNvPr id="6"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150375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(tiếp)</a:t>
            </a:r>
            <a:endParaRPr lang="en-US"/>
          </a:p>
        </p:txBody>
      </p:sp>
      <p:sp>
        <p:nvSpPr>
          <p:cNvPr id="3" name="Content Placeholder 2"/>
          <p:cNvSpPr>
            <a:spLocks noGrp="1"/>
          </p:cNvSpPr>
          <p:nvPr>
            <p:ph idx="1"/>
          </p:nvPr>
        </p:nvSpPr>
        <p:spPr/>
        <p:txBody>
          <a:bodyPr/>
          <a:lstStyle/>
          <a:p>
            <a:r>
              <a:rPr lang="vi-VN" sz="2400" smtClean="0"/>
              <a:t>A: </a:t>
            </a:r>
            <a:r>
              <a:rPr lang="en-US" sz="2400" smtClean="0"/>
              <a:t>“</a:t>
            </a:r>
            <a:r>
              <a:rPr lang="vi-VN" sz="2400" smtClean="0"/>
              <a:t>trong </a:t>
            </a:r>
            <a:r>
              <a:rPr lang="vi-VN" sz="2400"/>
              <a:t>số 70 sinh viên trên có ít nhất hai người cùng sinh </a:t>
            </a:r>
            <a:r>
              <a:rPr lang="vi-VN" sz="2400" smtClean="0"/>
              <a:t>nhật</a:t>
            </a:r>
            <a:r>
              <a:rPr lang="en-US" sz="2400" smtClean="0"/>
              <a:t>”.</a:t>
            </a:r>
          </a:p>
          <a:p>
            <a:r>
              <a:rPr lang="en-US" sz="2400" smtClean="0"/>
              <a:t>Ta có </a:t>
            </a:r>
          </a:p>
          <a:p>
            <a:r>
              <a:rPr lang="en-US" sz="2400" smtClean="0"/>
              <a:t>Số khả năng có thể</a:t>
            </a:r>
          </a:p>
          <a:p>
            <a:r>
              <a:rPr lang="en-US" sz="2400" smtClean="0"/>
              <a:t>Số khả năng 70 người sinh nhật khác nhau là</a:t>
            </a:r>
          </a:p>
          <a:p>
            <a:pPr marL="0" indent="0">
              <a:buNone/>
            </a:pPr>
            <a:endParaRPr lang="en-US" sz="2400" smtClean="0"/>
          </a:p>
          <a:p>
            <a:endParaRPr lang="en-US" sz="2400" smtClean="0"/>
          </a:p>
          <a:p>
            <a:r>
              <a:rPr lang="en-US" sz="2400" smtClean="0"/>
              <a:t>Vậy </a:t>
            </a:r>
          </a:p>
          <a:p>
            <a:r>
              <a:rPr lang="en-US" sz="2400" smtClean="0"/>
              <a:t>Nói cách khác, 1000 lớp có 70 sinh viên thì 999 lớp có ít nhất hai sinh viên cùng sinh nhật</a:t>
            </a:r>
            <a:endParaRPr lang="en-US" sz="2400"/>
          </a:p>
          <a:p>
            <a:endParaRPr lang="en-US" sz="2400"/>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40</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65379128"/>
              </p:ext>
            </p:extLst>
          </p:nvPr>
        </p:nvGraphicFramePr>
        <p:xfrm>
          <a:off x="1981200" y="2659229"/>
          <a:ext cx="1936750" cy="415925"/>
        </p:xfrm>
        <a:graphic>
          <a:graphicData uri="http://schemas.openxmlformats.org/presentationml/2006/ole">
            <mc:AlternateContent xmlns:mc="http://schemas.openxmlformats.org/markup-compatibility/2006">
              <mc:Choice xmlns:v="urn:schemas-microsoft-com:vml" Requires="v">
                <p:oleObj spid="_x0000_s87123" name="Equation" r:id="rId3" imgW="1066680" imgH="228600" progId="Equation.DSMT4">
                  <p:embed/>
                </p:oleObj>
              </mc:Choice>
              <mc:Fallback>
                <p:oleObj name="Equation" r:id="rId3" imgW="1066680" imgH="228600" progId="Equation.DSMT4">
                  <p:embed/>
                  <p:pic>
                    <p:nvPicPr>
                      <p:cNvPr id="0" name="Object 1"/>
                      <p:cNvPicPr>
                        <a:picLocks noChangeAspect="1" noChangeArrowheads="1"/>
                      </p:cNvPicPr>
                      <p:nvPr/>
                    </p:nvPicPr>
                    <p:blipFill>
                      <a:blip r:embed="rId4"/>
                      <a:srcRect/>
                      <a:stretch>
                        <a:fillRect/>
                      </a:stretch>
                    </p:blipFill>
                    <p:spPr bwMode="auto">
                      <a:xfrm>
                        <a:off x="1981200" y="2659229"/>
                        <a:ext cx="1936750" cy="415925"/>
                      </a:xfrm>
                      <a:prstGeom prst="rect">
                        <a:avLst/>
                      </a:prstGeom>
                      <a:noFill/>
                    </p:spPr>
                  </p:pic>
                </p:oleObj>
              </mc:Fallback>
            </mc:AlternateContent>
          </a:graphicData>
        </a:graphic>
      </p:graphicFrame>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963974686"/>
              </p:ext>
            </p:extLst>
          </p:nvPr>
        </p:nvGraphicFramePr>
        <p:xfrm>
          <a:off x="3794125" y="3047999"/>
          <a:ext cx="1495425" cy="461962"/>
        </p:xfrm>
        <a:graphic>
          <a:graphicData uri="http://schemas.openxmlformats.org/presentationml/2006/ole">
            <mc:AlternateContent xmlns:mc="http://schemas.openxmlformats.org/markup-compatibility/2006">
              <mc:Choice xmlns:v="urn:schemas-microsoft-com:vml" Requires="v">
                <p:oleObj spid="_x0000_s87124" name="Equation" r:id="rId5" imgW="736560" imgH="228600" progId="Equation.DSMT4">
                  <p:embed/>
                </p:oleObj>
              </mc:Choice>
              <mc:Fallback>
                <p:oleObj name="Equation" r:id="rId5" imgW="736560" imgH="228600" progId="Equation.DSMT4">
                  <p:embed/>
                  <p:pic>
                    <p:nvPicPr>
                      <p:cNvPr id="0" name="Object 5"/>
                      <p:cNvPicPr>
                        <a:picLocks noChangeAspect="1" noChangeArrowheads="1"/>
                      </p:cNvPicPr>
                      <p:nvPr/>
                    </p:nvPicPr>
                    <p:blipFill>
                      <a:blip r:embed="rId6"/>
                      <a:srcRect/>
                      <a:stretch>
                        <a:fillRect/>
                      </a:stretch>
                    </p:blipFill>
                    <p:spPr bwMode="auto">
                      <a:xfrm>
                        <a:off x="3794125" y="3047999"/>
                        <a:ext cx="1495425" cy="461962"/>
                      </a:xfrm>
                      <a:prstGeom prst="rect">
                        <a:avLst/>
                      </a:prstGeom>
                      <a:noFill/>
                    </p:spPr>
                  </p:pic>
                </p:oleObj>
              </mc:Fallback>
            </mc:AlternateContent>
          </a:graphicData>
        </a:graphic>
      </p:graphicFrame>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210081702"/>
              </p:ext>
            </p:extLst>
          </p:nvPr>
        </p:nvGraphicFramePr>
        <p:xfrm>
          <a:off x="2590800" y="4030034"/>
          <a:ext cx="3546998" cy="528638"/>
        </p:xfrm>
        <a:graphic>
          <a:graphicData uri="http://schemas.openxmlformats.org/presentationml/2006/ole">
            <mc:AlternateContent xmlns:mc="http://schemas.openxmlformats.org/markup-compatibility/2006">
              <mc:Choice xmlns:v="urn:schemas-microsoft-com:vml" Requires="v">
                <p:oleObj spid="_x0000_s87125" name="Equation" r:id="rId7" imgW="1650960" imgH="241200" progId="Equation.DSMT4">
                  <p:embed/>
                </p:oleObj>
              </mc:Choice>
              <mc:Fallback>
                <p:oleObj name="Equation" r:id="rId7" imgW="1650960" imgH="241200" progId="Equation.DSMT4">
                  <p:embed/>
                  <p:pic>
                    <p:nvPicPr>
                      <p:cNvPr id="0" name="Object 7"/>
                      <p:cNvPicPr>
                        <a:picLocks noChangeAspect="1" noChangeArrowheads="1"/>
                      </p:cNvPicPr>
                      <p:nvPr/>
                    </p:nvPicPr>
                    <p:blipFill>
                      <a:blip r:embed="rId8"/>
                      <a:srcRect/>
                      <a:stretch>
                        <a:fillRect/>
                      </a:stretch>
                    </p:blipFill>
                    <p:spPr bwMode="auto">
                      <a:xfrm>
                        <a:off x="2590800" y="4030034"/>
                        <a:ext cx="3546998" cy="528638"/>
                      </a:xfrm>
                      <a:prstGeom prst="rect">
                        <a:avLst/>
                      </a:prstGeom>
                      <a:noFill/>
                    </p:spPr>
                  </p:pic>
                </p:oleObj>
              </mc:Fallback>
            </mc:AlternateContent>
          </a:graphicData>
        </a:graphic>
      </p:graphicFrame>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011557045"/>
              </p:ext>
            </p:extLst>
          </p:nvPr>
        </p:nvGraphicFramePr>
        <p:xfrm>
          <a:off x="1752600" y="4756482"/>
          <a:ext cx="4725987" cy="644525"/>
        </p:xfrm>
        <a:graphic>
          <a:graphicData uri="http://schemas.openxmlformats.org/presentationml/2006/ole">
            <mc:AlternateContent xmlns:mc="http://schemas.openxmlformats.org/markup-compatibility/2006">
              <mc:Choice xmlns:v="urn:schemas-microsoft-com:vml" Requires="v">
                <p:oleObj spid="_x0000_s87126" name="Equation" r:id="rId9" imgW="2908080" imgH="393480" progId="Equation.DSMT4">
                  <p:embed/>
                </p:oleObj>
              </mc:Choice>
              <mc:Fallback>
                <p:oleObj name="Equation" r:id="rId9" imgW="2908080" imgH="393480" progId="Equation.DSMT4">
                  <p:embed/>
                  <p:pic>
                    <p:nvPicPr>
                      <p:cNvPr id="0" name="Object 9"/>
                      <p:cNvPicPr>
                        <a:picLocks noChangeAspect="1" noChangeArrowheads="1"/>
                      </p:cNvPicPr>
                      <p:nvPr/>
                    </p:nvPicPr>
                    <p:blipFill>
                      <a:blip r:embed="rId10"/>
                      <a:srcRect/>
                      <a:stretch>
                        <a:fillRect/>
                      </a:stretch>
                    </p:blipFill>
                    <p:spPr bwMode="auto">
                      <a:xfrm>
                        <a:off x="1752600" y="4756482"/>
                        <a:ext cx="4725987" cy="644525"/>
                      </a:xfrm>
                      <a:prstGeom prst="rect">
                        <a:avLst/>
                      </a:prstGeom>
                      <a:noFill/>
                    </p:spPr>
                  </p:pic>
                </p:oleObj>
              </mc:Fallback>
            </mc:AlternateContent>
          </a:graphicData>
        </a:graphic>
      </p:graphicFrame>
      <p:sp>
        <p:nvSpPr>
          <p:cNvPr id="16"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191854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arn(inVertical)">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circle(in)">
                                      <p:cBhvr>
                                        <p:cTn id="40" dur="20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arn(inVertical)">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circle(in)">
                                      <p:cBhvr>
                                        <p:cTn id="5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Công thức xác suất đầy đủ</a:t>
            </a:r>
            <a:endParaRPr lang="en-US"/>
          </a:p>
        </p:txBody>
      </p:sp>
      <p:sp>
        <p:nvSpPr>
          <p:cNvPr id="3" name="Content Placeholder 2"/>
          <p:cNvSpPr>
            <a:spLocks noGrp="1"/>
          </p:cNvSpPr>
          <p:nvPr>
            <p:ph idx="1"/>
          </p:nvPr>
        </p:nvSpPr>
        <p:spPr/>
        <p:txBody>
          <a:bodyPr/>
          <a:lstStyle/>
          <a:p>
            <a:r>
              <a:rPr lang="en-US" smtClean="0"/>
              <a:t>Hệ biến cố                được gọi là đầy đủ nếu</a:t>
            </a:r>
          </a:p>
          <a:p>
            <a:pPr marL="0" indent="0">
              <a:buNone/>
            </a:pPr>
            <a:r>
              <a:rPr lang="en-US" smtClean="0"/>
              <a:t>                  </a:t>
            </a:r>
            <a:endParaRPr lang="en-US"/>
          </a:p>
          <a:p>
            <a:endParaRPr lang="en-US" smtClean="0"/>
          </a:p>
          <a:p>
            <a:r>
              <a:rPr lang="en-US" smtClean="0"/>
              <a:t>Khi đó, biến cố B bất kì ta đều có:</a:t>
            </a:r>
          </a:p>
          <a:p>
            <a:endParaRPr lang="en-US"/>
          </a:p>
          <a:p>
            <a:endParaRPr lang="en-US" smtClean="0"/>
          </a:p>
          <a:p>
            <a:endParaRPr lang="en-US"/>
          </a:p>
          <a:p>
            <a:r>
              <a:rPr lang="en-US" smtClean="0"/>
              <a:t>Công thức cuối cùng được gọi là công thức xác suất đầy đủ.</a:t>
            </a:r>
          </a:p>
          <a:p>
            <a:endParaRPr lang="en-US" smtClean="0"/>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41</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778801923"/>
              </p:ext>
            </p:extLst>
          </p:nvPr>
        </p:nvGraphicFramePr>
        <p:xfrm>
          <a:off x="2758946" y="1852613"/>
          <a:ext cx="1498602" cy="457200"/>
        </p:xfrm>
        <a:graphic>
          <a:graphicData uri="http://schemas.openxmlformats.org/presentationml/2006/ole">
            <mc:AlternateContent xmlns:mc="http://schemas.openxmlformats.org/markup-compatibility/2006">
              <mc:Choice xmlns:v="urn:schemas-microsoft-com:vml" Requires="v">
                <p:oleObj spid="_x0000_s79958" name="Equation" r:id="rId3" imgW="749160" imgH="228600" progId="Equation.DSMT4">
                  <p:embed/>
                </p:oleObj>
              </mc:Choice>
              <mc:Fallback>
                <p:oleObj name="Equation" r:id="rId3" imgW="749160" imgH="228600" progId="Equation.DSMT4">
                  <p:embed/>
                  <p:pic>
                    <p:nvPicPr>
                      <p:cNvPr id="0" name=""/>
                      <p:cNvPicPr/>
                      <p:nvPr/>
                    </p:nvPicPr>
                    <p:blipFill>
                      <a:blip r:embed="rId4"/>
                      <a:stretch>
                        <a:fillRect/>
                      </a:stretch>
                    </p:blipFill>
                    <p:spPr>
                      <a:xfrm>
                        <a:off x="2758946" y="1852613"/>
                        <a:ext cx="1498602" cy="457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67159009"/>
              </p:ext>
            </p:extLst>
          </p:nvPr>
        </p:nvGraphicFramePr>
        <p:xfrm>
          <a:off x="3048000" y="2393018"/>
          <a:ext cx="2512571" cy="897213"/>
        </p:xfrm>
        <a:graphic>
          <a:graphicData uri="http://schemas.openxmlformats.org/presentationml/2006/ole">
            <mc:AlternateContent xmlns:mc="http://schemas.openxmlformats.org/markup-compatibility/2006">
              <mc:Choice xmlns:v="urn:schemas-microsoft-com:vml" Requires="v">
                <p:oleObj spid="_x0000_s79959" name="Equation" r:id="rId5" imgW="1282680" imgH="457200" progId="Equation.DSMT4">
                  <p:embed/>
                </p:oleObj>
              </mc:Choice>
              <mc:Fallback>
                <p:oleObj name="Equation" r:id="rId5" imgW="1282680" imgH="457200" progId="Equation.DSMT4">
                  <p:embed/>
                  <p:pic>
                    <p:nvPicPr>
                      <p:cNvPr id="0" name=""/>
                      <p:cNvPicPr/>
                      <p:nvPr/>
                    </p:nvPicPr>
                    <p:blipFill>
                      <a:blip r:embed="rId6"/>
                      <a:stretch>
                        <a:fillRect/>
                      </a:stretch>
                    </p:blipFill>
                    <p:spPr>
                      <a:xfrm>
                        <a:off x="3048000" y="2393018"/>
                        <a:ext cx="2512571" cy="8972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93854211"/>
              </p:ext>
            </p:extLst>
          </p:nvPr>
        </p:nvGraphicFramePr>
        <p:xfrm>
          <a:off x="1328738" y="3868738"/>
          <a:ext cx="6939669" cy="1465262"/>
        </p:xfrm>
        <a:graphic>
          <a:graphicData uri="http://schemas.openxmlformats.org/presentationml/2006/ole">
            <mc:AlternateContent xmlns:mc="http://schemas.openxmlformats.org/markup-compatibility/2006">
              <mc:Choice xmlns:v="urn:schemas-microsoft-com:vml" Requires="v">
                <p:oleObj spid="_x0000_s79960" name="Equation" r:id="rId7" imgW="3733560" imgH="787320" progId="Equation.DSMT4">
                  <p:embed/>
                </p:oleObj>
              </mc:Choice>
              <mc:Fallback>
                <p:oleObj name="Equation" r:id="rId7" imgW="3733560" imgH="787320" progId="Equation.DSMT4">
                  <p:embed/>
                  <p:pic>
                    <p:nvPicPr>
                      <p:cNvPr id="0" name=""/>
                      <p:cNvPicPr/>
                      <p:nvPr/>
                    </p:nvPicPr>
                    <p:blipFill>
                      <a:blip r:embed="rId8"/>
                      <a:stretch>
                        <a:fillRect/>
                      </a:stretch>
                    </p:blipFill>
                    <p:spPr>
                      <a:xfrm>
                        <a:off x="1328738" y="3868738"/>
                        <a:ext cx="6939669" cy="1465262"/>
                      </a:xfrm>
                      <a:prstGeom prst="rect">
                        <a:avLst/>
                      </a:prstGeom>
                    </p:spPr>
                  </p:pic>
                </p:oleObj>
              </mc:Fallback>
            </mc:AlternateContent>
          </a:graphicData>
        </a:graphic>
      </p:graphicFrame>
      <p:sp>
        <p:nvSpPr>
          <p:cNvPr id="9"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290489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anim calcmode="lin" valueType="num">
                                      <p:cBhvr>
                                        <p:cTn id="3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Lựa chọn nhóm cổ phiếu</a:t>
            </a:r>
            <a:endParaRPr lang="en-US"/>
          </a:p>
        </p:txBody>
      </p:sp>
      <p:sp>
        <p:nvSpPr>
          <p:cNvPr id="3" name="Content Placeholder 2"/>
          <p:cNvSpPr>
            <a:spLocks noGrp="1"/>
          </p:cNvSpPr>
          <p:nvPr>
            <p:ph idx="1"/>
          </p:nvPr>
        </p:nvSpPr>
        <p:spPr>
          <a:xfrm>
            <a:off x="609600" y="1828800"/>
            <a:ext cx="4343400" cy="4532313"/>
          </a:xfrm>
        </p:spPr>
        <p:txBody>
          <a:bodyPr/>
          <a:lstStyle/>
          <a:p>
            <a:pPr algn="just"/>
            <a:r>
              <a:rPr lang="en-US" sz="2400" smtClean="0"/>
              <a:t>Một nhà đầu tư muốn xem liệu nên đầu tư vào nhóm cổ phiếu nào với khảo sát dựa trên EPS (lợi nhuận trên một cổ phiếu) ở 3 mức: cao (</a:t>
            </a:r>
            <a:r>
              <a:rPr lang="en-US" sz="2400" smtClean="0">
                <a:solidFill>
                  <a:srgbClr val="FF0000"/>
                </a:solidFill>
              </a:rPr>
              <a:t>C</a:t>
            </a:r>
            <a:r>
              <a:rPr lang="en-US" sz="2400" smtClean="0"/>
              <a:t>) (&gt;=8K), </a:t>
            </a:r>
          </a:p>
          <a:p>
            <a:pPr marL="0" indent="0" algn="just">
              <a:buNone/>
            </a:pPr>
            <a:r>
              <a:rPr lang="en-US" sz="2400"/>
              <a:t> </a:t>
            </a:r>
            <a:r>
              <a:rPr lang="en-US" sz="2400" smtClean="0"/>
              <a:t>   vừa (</a:t>
            </a:r>
            <a:r>
              <a:rPr lang="en-US" sz="2400" smtClean="0">
                <a:solidFill>
                  <a:srgbClr val="FF0000"/>
                </a:solidFill>
              </a:rPr>
              <a:t>V</a:t>
            </a:r>
            <a:r>
              <a:rPr lang="en-US" sz="2400" smtClean="0"/>
              <a:t>) (3K-8K),</a:t>
            </a:r>
          </a:p>
          <a:p>
            <a:pPr marL="0" indent="0" algn="just">
              <a:buNone/>
            </a:pPr>
            <a:r>
              <a:rPr lang="en-US" sz="2400"/>
              <a:t> </a:t>
            </a:r>
            <a:r>
              <a:rPr lang="en-US" sz="2400" smtClean="0"/>
              <a:t>   thấp (</a:t>
            </a:r>
            <a:r>
              <a:rPr lang="en-US" sz="2400" smtClean="0">
                <a:solidFill>
                  <a:srgbClr val="FF0000"/>
                </a:solidFill>
              </a:rPr>
              <a:t>T</a:t>
            </a:r>
            <a:r>
              <a:rPr lang="en-US" sz="2400" smtClean="0"/>
              <a:t>) (&lt;3K). </a:t>
            </a:r>
          </a:p>
          <a:p>
            <a:pPr marL="0" indent="0">
              <a:buNone/>
            </a:pPr>
            <a:r>
              <a:rPr lang="en-US" sz="2400" smtClean="0"/>
              <a:t>   </a:t>
            </a:r>
          </a:p>
          <a:p>
            <a:pPr marL="0" indent="0">
              <a:buNone/>
            </a:pPr>
            <a:r>
              <a:rPr lang="en-US" sz="2400"/>
              <a:t> </a:t>
            </a:r>
            <a:r>
              <a:rPr lang="en-US" sz="2400" smtClean="0"/>
              <a:t>   (K=nghìn)</a:t>
            </a:r>
            <a:endParaRPr lang="en-US" sz="2400"/>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42</a:t>
            </a:fld>
            <a:endParaRPr lang="en-US"/>
          </a:p>
        </p:txBody>
      </p:sp>
      <p:pic>
        <p:nvPicPr>
          <p:cNvPr id="81922" name="Picture 2" descr="Kết quả hình ảnh cho thị trường chứng khoá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1981200"/>
            <a:ext cx="3543300" cy="4038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326989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Lựa chọn nhóm cổ phiếu (tiếp)</a:t>
            </a:r>
            <a:endParaRPr lang="en-US"/>
          </a:p>
        </p:txBody>
      </p:sp>
      <p:sp>
        <p:nvSpPr>
          <p:cNvPr id="3" name="Content Placeholder 2"/>
          <p:cNvSpPr>
            <a:spLocks noGrp="1"/>
          </p:cNvSpPr>
          <p:nvPr>
            <p:ph idx="1"/>
          </p:nvPr>
        </p:nvSpPr>
        <p:spPr>
          <a:xfrm>
            <a:off x="609600" y="1600200"/>
            <a:ext cx="8001000" cy="4760913"/>
          </a:xfrm>
        </p:spPr>
        <p:txBody>
          <a:bodyPr/>
          <a:lstStyle/>
          <a:p>
            <a:r>
              <a:rPr lang="en-US" sz="2400" smtClean="0"/>
              <a:t>Theo khảo sát của anh ta, 60% loại EPS cao là tăng giá đáng kể (trên 10%/năm), trong khi đó khả năng tăng giá đáng kể của</a:t>
            </a:r>
            <a:r>
              <a:rPr lang="en-US" sz="2400"/>
              <a:t> loại EPS </a:t>
            </a:r>
            <a:r>
              <a:rPr lang="en-US" sz="2400" smtClean="0"/>
              <a:t>vừa và </a:t>
            </a:r>
            <a:r>
              <a:rPr lang="en-US" sz="2400"/>
              <a:t>EPS thấp </a:t>
            </a:r>
            <a:r>
              <a:rPr lang="en-US" sz="2400" smtClean="0"/>
              <a:t>lần lượt là 65%, 55%. Biết rằng theo cách phân chia của anh ta, thì hiện tại, 20% mã là EPS cao, 30% là </a:t>
            </a:r>
            <a:r>
              <a:rPr lang="en-US" sz="2400"/>
              <a:t>E</a:t>
            </a:r>
            <a:r>
              <a:rPr lang="en-US" sz="2400" smtClean="0"/>
              <a:t>PS vừa, 50% là EPS thấp.</a:t>
            </a:r>
          </a:p>
          <a:p>
            <a:r>
              <a:rPr lang="en-US" sz="2400" smtClean="0"/>
              <a:t>Chọn một mã chứng khoán ngẫu nhiên. Hỏi xác suất để nó tăng đáng kể là bao nhiêu?</a:t>
            </a:r>
          </a:p>
          <a:p>
            <a:r>
              <a:rPr lang="en-US" sz="2400" smtClean="0"/>
              <a:t>Gọi L: “mã được chọn tăng đáng kể”. Ta có:</a:t>
            </a:r>
          </a:p>
          <a:p>
            <a:pPr marL="0" indent="0">
              <a:buNone/>
            </a:pPr>
            <a:r>
              <a:rPr lang="en-US" sz="2400" smtClean="0"/>
              <a:t>	P(L|C)=0.6		P(L|V)=0.65		P(L|T)=0.55</a:t>
            </a:r>
          </a:p>
          <a:p>
            <a:pPr marL="0" indent="0">
              <a:buNone/>
            </a:pPr>
            <a:r>
              <a:rPr lang="en-US" sz="2400"/>
              <a:t>	</a:t>
            </a:r>
            <a:r>
              <a:rPr lang="en-US" sz="2400" smtClean="0"/>
              <a:t>P(C)=0.2		P(V)=0.3		P(T)=0.5</a:t>
            </a:r>
          </a:p>
          <a:p>
            <a:pPr marL="0" indent="0">
              <a:buNone/>
            </a:pPr>
            <a:r>
              <a:rPr lang="en-US" sz="2400" smtClean="0">
                <a:solidFill>
                  <a:srgbClr val="FF0000"/>
                </a:solidFill>
              </a:rPr>
              <a:t>Vậy có: P(L)=P(C)P(L|C)+P(V)P(L|V)+P(T)P(L|T)=0.59</a:t>
            </a:r>
          </a:p>
          <a:p>
            <a:pPr marL="0" indent="0">
              <a:buNone/>
            </a:pPr>
            <a:endParaRPr lang="en-US" sz="2400"/>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43</a:t>
            </a:fld>
            <a:endParaRPr lang="en-US"/>
          </a:p>
        </p:txBody>
      </p:sp>
      <p:sp>
        <p:nvSpPr>
          <p:cNvPr id="6"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56560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Lựa chọn nhóm cổ phiếu (tiếp)</a:t>
            </a:r>
            <a:endParaRPr lang="en-US"/>
          </a:p>
        </p:txBody>
      </p:sp>
      <p:sp>
        <p:nvSpPr>
          <p:cNvPr id="3" name="Content Placeholder 2"/>
          <p:cNvSpPr>
            <a:spLocks noGrp="1"/>
          </p:cNvSpPr>
          <p:nvPr>
            <p:ph idx="1"/>
          </p:nvPr>
        </p:nvSpPr>
        <p:spPr>
          <a:xfrm>
            <a:off x="609600" y="1828800"/>
            <a:ext cx="8001000" cy="4532313"/>
          </a:xfrm>
        </p:spPr>
        <p:txBody>
          <a:bodyPr/>
          <a:lstStyle/>
          <a:p>
            <a:r>
              <a:rPr lang="en-US" sz="2400" smtClean="0"/>
              <a:t>Anh ta lọc ra những cổ phiếu tăng giá đáng kể để khảo sát. Chọn một mã ngẫu nhiên trong đó, hỏi khả năng mã này thuộc nhóm EPS cao là bao nhiêu?</a:t>
            </a:r>
          </a:p>
          <a:p>
            <a:r>
              <a:rPr lang="en-US" sz="2400" smtClean="0"/>
              <a:t>Thực chất ta cần tính: P(C|L)=?</a:t>
            </a:r>
          </a:p>
          <a:p>
            <a:r>
              <a:rPr lang="en-US" sz="2400" smtClean="0"/>
              <a:t>Như ta biết P(C|L)=P(CL)/P(L). Mà P(CL)=P(C).P(L|C).</a:t>
            </a:r>
          </a:p>
          <a:p>
            <a:pPr marL="0" indent="0">
              <a:buNone/>
            </a:pPr>
            <a:r>
              <a:rPr lang="en-US" sz="2400" smtClean="0"/>
              <a:t>Do vậy ta có công thức sau, gọi là công thức Bayes:</a:t>
            </a:r>
          </a:p>
          <a:p>
            <a:pPr marL="0" indent="0">
              <a:buNone/>
            </a:pPr>
            <a:endParaRPr lang="en-US" sz="2400" smtClean="0"/>
          </a:p>
          <a:p>
            <a:pPr marL="0" indent="0">
              <a:buNone/>
            </a:pPr>
            <a:endParaRPr lang="en-US" sz="2400" smtClean="0"/>
          </a:p>
          <a:p>
            <a:pPr marL="0" indent="0">
              <a:buNone/>
            </a:pPr>
            <a:r>
              <a:rPr lang="en-US" sz="2400" smtClean="0">
                <a:solidFill>
                  <a:srgbClr val="FF0000"/>
                </a:solidFill>
              </a:rPr>
              <a:t>Thay số vào ta tính được P(C|L)= 0.203.</a:t>
            </a:r>
            <a:endParaRPr lang="en-US" sz="2400">
              <a:solidFill>
                <a:srgbClr val="FF0000"/>
              </a:solidFill>
            </a:endParaRPr>
          </a:p>
          <a:p>
            <a:pPr marL="0" indent="0">
              <a:buNone/>
            </a:pPr>
            <a:endParaRPr lang="en-US" sz="2400" smtClean="0"/>
          </a:p>
          <a:p>
            <a:pPr marL="0" indent="0">
              <a:buNone/>
            </a:pPr>
            <a:endParaRPr lang="en-US" sz="2400" smtClean="0"/>
          </a:p>
          <a:p>
            <a:pPr marL="0" indent="0">
              <a:buNone/>
            </a:pPr>
            <a:endParaRPr lang="en-US" sz="2400" smtClean="0"/>
          </a:p>
          <a:p>
            <a:pPr marL="0" indent="0">
              <a:buNone/>
            </a:pPr>
            <a:endParaRPr lang="en-US" sz="2400"/>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44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93640828"/>
              </p:ext>
            </p:extLst>
          </p:nvPr>
        </p:nvGraphicFramePr>
        <p:xfrm>
          <a:off x="2819400" y="4419600"/>
          <a:ext cx="2895600" cy="817841"/>
        </p:xfrm>
        <a:graphic>
          <a:graphicData uri="http://schemas.openxmlformats.org/presentationml/2006/ole">
            <mc:AlternateContent xmlns:mc="http://schemas.openxmlformats.org/markup-compatibility/2006">
              <mc:Choice xmlns:v="urn:schemas-microsoft-com:vml" Requires="v">
                <p:oleObj spid="_x0000_s83991" name="Equation" r:id="rId3" imgW="1663560" imgH="469800" progId="Equation.DSMT4">
                  <p:embed/>
                </p:oleObj>
              </mc:Choice>
              <mc:Fallback>
                <p:oleObj name="Equation" r:id="rId3" imgW="1663560" imgH="469800" progId="Equation.DSMT4">
                  <p:embed/>
                  <p:pic>
                    <p:nvPicPr>
                      <p:cNvPr id="0" name=""/>
                      <p:cNvPicPr/>
                      <p:nvPr/>
                    </p:nvPicPr>
                    <p:blipFill>
                      <a:blip r:embed="rId4"/>
                      <a:stretch>
                        <a:fillRect/>
                      </a:stretch>
                    </p:blipFill>
                    <p:spPr>
                      <a:xfrm>
                        <a:off x="2819400" y="4419600"/>
                        <a:ext cx="2895600" cy="817841"/>
                      </a:xfrm>
                      <a:prstGeom prst="rect">
                        <a:avLst/>
                      </a:prstGeom>
                    </p:spPr>
                  </p:pic>
                </p:oleObj>
              </mc:Fallback>
            </mc:AlternateContent>
          </a:graphicData>
        </a:graphic>
      </p:graphicFrame>
      <p:sp>
        <p:nvSpPr>
          <p:cNvPr id="9"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74470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Công thức Bayes</a:t>
            </a:r>
            <a:endParaRPr lang="en-US"/>
          </a:p>
        </p:txBody>
      </p:sp>
      <p:sp>
        <p:nvSpPr>
          <p:cNvPr id="3" name="Content Placeholder 2"/>
          <p:cNvSpPr>
            <a:spLocks noGrp="1"/>
          </p:cNvSpPr>
          <p:nvPr>
            <p:ph idx="1"/>
          </p:nvPr>
        </p:nvSpPr>
        <p:spPr/>
        <p:txBody>
          <a:bodyPr/>
          <a:lstStyle/>
          <a:p>
            <a:r>
              <a:rPr lang="en-US" smtClean="0"/>
              <a:t>Cho hệ biến cố </a:t>
            </a:r>
            <a:r>
              <a:rPr lang="en-US"/>
              <a:t>đầy </a:t>
            </a:r>
            <a:r>
              <a:rPr lang="en-US" smtClean="0"/>
              <a:t>đủ               </a:t>
            </a:r>
            <a:endParaRPr lang="en-US"/>
          </a:p>
          <a:p>
            <a:r>
              <a:rPr lang="en-US" smtClean="0"/>
              <a:t>Khi đó, với biến cố B bất kì ta đều có:</a:t>
            </a:r>
          </a:p>
          <a:p>
            <a:endParaRPr lang="en-US"/>
          </a:p>
          <a:p>
            <a:endParaRPr lang="en-US" smtClean="0"/>
          </a:p>
          <a:p>
            <a:endParaRPr lang="en-US"/>
          </a:p>
          <a:p>
            <a:endParaRPr lang="en-US" smtClean="0"/>
          </a:p>
          <a:p>
            <a:r>
              <a:rPr lang="en-US" smtClean="0"/>
              <a:t>Công thức trên đây được </a:t>
            </a:r>
            <a:r>
              <a:rPr lang="en-US"/>
              <a:t>Thomas </a:t>
            </a:r>
            <a:r>
              <a:rPr lang="en-US" smtClean="0"/>
              <a:t>Bayes xây dựng vào thế kỉ 18.</a:t>
            </a:r>
            <a:endParaRPr lang="en-US"/>
          </a:p>
          <a:p>
            <a:pPr marL="0" indent="0">
              <a:buNone/>
            </a:pPr>
            <a:endParaRPr lang="en-US" smtClean="0"/>
          </a:p>
          <a:p>
            <a:endParaRPr lang="en-US"/>
          </a:p>
          <a:p>
            <a:endParaRPr lang="en-US" smtClean="0"/>
          </a:p>
          <a:p>
            <a:endParaRPr lang="en-US"/>
          </a:p>
          <a:p>
            <a:pPr marL="0" indent="0">
              <a:buNone/>
            </a:pPr>
            <a:endParaRPr lang="en-US" smtClean="0"/>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45</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358885005"/>
              </p:ext>
            </p:extLst>
          </p:nvPr>
        </p:nvGraphicFramePr>
        <p:xfrm>
          <a:off x="4632158" y="1905000"/>
          <a:ext cx="1574800" cy="457200"/>
        </p:xfrm>
        <a:graphic>
          <a:graphicData uri="http://schemas.openxmlformats.org/presentationml/2006/ole">
            <mc:AlternateContent xmlns:mc="http://schemas.openxmlformats.org/markup-compatibility/2006">
              <mc:Choice xmlns:v="urn:schemas-microsoft-com:vml" Requires="v">
                <p:oleObj spid="_x0000_s85032" name="Equation" r:id="rId3" imgW="787320" imgH="228600" progId="Equation.DSMT4">
                  <p:embed/>
                </p:oleObj>
              </mc:Choice>
              <mc:Fallback>
                <p:oleObj name="Equation" r:id="rId3" imgW="787320" imgH="228600" progId="Equation.DSMT4">
                  <p:embed/>
                  <p:pic>
                    <p:nvPicPr>
                      <p:cNvPr id="0" name=""/>
                      <p:cNvPicPr/>
                      <p:nvPr/>
                    </p:nvPicPr>
                    <p:blipFill>
                      <a:blip r:embed="rId4"/>
                      <a:stretch>
                        <a:fillRect/>
                      </a:stretch>
                    </p:blipFill>
                    <p:spPr>
                      <a:xfrm>
                        <a:off x="4632158" y="1905000"/>
                        <a:ext cx="1574800" cy="4572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56633221"/>
              </p:ext>
            </p:extLst>
          </p:nvPr>
        </p:nvGraphicFramePr>
        <p:xfrm>
          <a:off x="1377950" y="3124200"/>
          <a:ext cx="6773863" cy="1747838"/>
        </p:xfrm>
        <a:graphic>
          <a:graphicData uri="http://schemas.openxmlformats.org/presentationml/2006/ole">
            <mc:AlternateContent xmlns:mc="http://schemas.openxmlformats.org/markup-compatibility/2006">
              <mc:Choice xmlns:v="urn:schemas-microsoft-com:vml" Requires="v">
                <p:oleObj spid="_x0000_s85033" name="Equation" r:id="rId5" imgW="3644640" imgH="939600" progId="Equation.DSMT4">
                  <p:embed/>
                </p:oleObj>
              </mc:Choice>
              <mc:Fallback>
                <p:oleObj name="Equation" r:id="rId5" imgW="3644640" imgH="939600" progId="Equation.DSMT4">
                  <p:embed/>
                  <p:pic>
                    <p:nvPicPr>
                      <p:cNvPr id="0" name=""/>
                      <p:cNvPicPr/>
                      <p:nvPr/>
                    </p:nvPicPr>
                    <p:blipFill>
                      <a:blip r:embed="rId6"/>
                      <a:stretch>
                        <a:fillRect/>
                      </a:stretch>
                    </p:blipFill>
                    <p:spPr>
                      <a:xfrm>
                        <a:off x="1377950" y="3124200"/>
                        <a:ext cx="6773863" cy="1747838"/>
                      </a:xfrm>
                      <a:prstGeom prst="rect">
                        <a:avLst/>
                      </a:prstGeom>
                    </p:spPr>
                  </p:pic>
                </p:oleObj>
              </mc:Fallback>
            </mc:AlternateContent>
          </a:graphicData>
        </a:graphic>
      </p:graphicFrame>
      <p:sp>
        <p:nvSpPr>
          <p:cNvPr id="9"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149725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10"/>
          </p:nvPr>
        </p:nvSpPr>
        <p:spPr/>
        <p:txBody>
          <a:bodyPr/>
          <a:lstStyle/>
          <a:p>
            <a:pPr>
              <a:defRPr/>
            </a:pPr>
            <a:r>
              <a:rPr lang="en-US"/>
              <a:t>Chap 4-</a:t>
            </a:r>
            <a:fld id="{42027795-E5B0-4CC3-BC97-5C4DA5AFD2B8}" type="slidenum">
              <a:rPr lang="en-US"/>
              <a:pPr>
                <a:defRPr/>
              </a:pPr>
              <a:t>46</a:t>
            </a:fld>
            <a:endParaRPr lang="en-US"/>
          </a:p>
        </p:txBody>
      </p:sp>
      <p:sp>
        <p:nvSpPr>
          <p:cNvPr id="104451" name="Rectangle 2"/>
          <p:cNvSpPr>
            <a:spLocks noGrp="1" noChangeArrowheads="1"/>
          </p:cNvSpPr>
          <p:nvPr>
            <p:ph type="title"/>
          </p:nvPr>
        </p:nvSpPr>
        <p:spPr/>
        <p:txBody>
          <a:bodyPr/>
          <a:lstStyle/>
          <a:p>
            <a:pPr eaLnBrk="1" hangingPunct="1"/>
            <a:r>
              <a:rPr lang="en-US" smtClean="0"/>
              <a:t>Ví dụ</a:t>
            </a:r>
          </a:p>
        </p:txBody>
      </p:sp>
      <p:sp>
        <p:nvSpPr>
          <p:cNvPr id="104452" name="Rectangle 3"/>
          <p:cNvSpPr>
            <a:spLocks noGrp="1" noChangeArrowheads="1"/>
          </p:cNvSpPr>
          <p:nvPr>
            <p:ph type="body" idx="1"/>
          </p:nvPr>
        </p:nvSpPr>
        <p:spPr>
          <a:xfrm>
            <a:off x="609600" y="1828800"/>
            <a:ext cx="7696200" cy="4495800"/>
          </a:xfrm>
        </p:spPr>
        <p:txBody>
          <a:bodyPr/>
          <a:lstStyle/>
          <a:p>
            <a:pPr algn="just" eaLnBrk="1" hangingPunct="1">
              <a:spcBef>
                <a:spcPct val="50000"/>
              </a:spcBef>
            </a:pPr>
            <a:r>
              <a:rPr lang="en-US" sz="2400" smtClean="0"/>
              <a:t>Một công ty khoan dầu thống kê thấy 40% số lần khoan của họ là đúng giếng dầu. Họ đang xem xét có khoan hay không một giếng mới. </a:t>
            </a:r>
          </a:p>
          <a:p>
            <a:pPr algn="just" eaLnBrk="1" hangingPunct="1">
              <a:spcBef>
                <a:spcPct val="50000"/>
              </a:spcBef>
            </a:pPr>
            <a:r>
              <a:rPr lang="en-US" sz="2400" smtClean="0"/>
              <a:t>Họ sẽ tiến hành đo thêm một chỉ số phụ. Quá khứ cho thấy trong số giếng khoan có dầu 60% là có chỉ số này tốt, con số này cho giếng khoan không thành công là 20%.  </a:t>
            </a:r>
          </a:p>
          <a:p>
            <a:pPr eaLnBrk="1" hangingPunct="1">
              <a:spcBef>
                <a:spcPct val="50000"/>
              </a:spcBef>
            </a:pPr>
            <a:r>
              <a:rPr lang="en-US" sz="2400" smtClean="0"/>
              <a:t>Kết quả đo chỉ số cho thấy tốt,</a:t>
            </a:r>
            <a:br>
              <a:rPr lang="en-US" sz="2400" smtClean="0"/>
            </a:br>
            <a:r>
              <a:rPr lang="en-US" sz="2400" smtClean="0"/>
              <a:t>khả năng lần khoan này đúng </a:t>
            </a:r>
            <a:br>
              <a:rPr lang="en-US" sz="2400" smtClean="0"/>
            </a:br>
            <a:r>
              <a:rPr lang="en-US" sz="2400" smtClean="0"/>
              <a:t>giếng dầu là bao nhiêu?</a:t>
            </a:r>
          </a:p>
        </p:txBody>
      </p:sp>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pic>
        <p:nvPicPr>
          <p:cNvPr id="89090"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435462"/>
            <a:ext cx="2362200" cy="2163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10"/>
          </p:nvPr>
        </p:nvSpPr>
        <p:spPr/>
        <p:txBody>
          <a:bodyPr/>
          <a:lstStyle/>
          <a:p>
            <a:pPr>
              <a:defRPr/>
            </a:pPr>
            <a:r>
              <a:rPr lang="en-US"/>
              <a:t>Chap 4-</a:t>
            </a:r>
            <a:fld id="{168ABAEB-7CBF-4318-8685-D7DBF0E17BF5}" type="slidenum">
              <a:rPr lang="en-US"/>
              <a:pPr>
                <a:defRPr/>
              </a:pPr>
              <a:t>47</a:t>
            </a:fld>
            <a:endParaRPr lang="en-US"/>
          </a:p>
        </p:txBody>
      </p:sp>
      <p:sp>
        <p:nvSpPr>
          <p:cNvPr id="105475" name="Rectangle 2"/>
          <p:cNvSpPr>
            <a:spLocks noGrp="1" noChangeArrowheads="1"/>
          </p:cNvSpPr>
          <p:nvPr>
            <p:ph type="body" idx="1"/>
          </p:nvPr>
        </p:nvSpPr>
        <p:spPr>
          <a:xfrm>
            <a:off x="914400" y="1912938"/>
            <a:ext cx="7620000" cy="4295775"/>
          </a:xfrm>
        </p:spPr>
        <p:txBody>
          <a:bodyPr/>
          <a:lstStyle/>
          <a:p>
            <a:pPr eaLnBrk="1" hangingPunct="1">
              <a:spcBef>
                <a:spcPct val="40000"/>
              </a:spcBef>
            </a:pPr>
            <a:r>
              <a:rPr lang="en-US" smtClean="0"/>
              <a:t>Đặt </a:t>
            </a:r>
            <a:r>
              <a:rPr lang="en-US" smtClean="0">
                <a:solidFill>
                  <a:schemeClr val="folHlink"/>
                </a:solidFill>
              </a:rPr>
              <a:t>S = “khoan sai”</a:t>
            </a:r>
            <a:endParaRPr lang="en-US" smtClean="0"/>
          </a:p>
          <a:p>
            <a:pPr eaLnBrk="1" hangingPunct="1">
              <a:spcBef>
                <a:spcPct val="40000"/>
              </a:spcBef>
              <a:buFont typeface="Wingdings" pitchFamily="2" charset="2"/>
              <a:buNone/>
            </a:pPr>
            <a:r>
              <a:rPr lang="en-US" smtClean="0">
                <a:solidFill>
                  <a:schemeClr val="folHlink"/>
                </a:solidFill>
              </a:rPr>
              <a:t>		 D = “khoan đúng”</a:t>
            </a:r>
          </a:p>
          <a:p>
            <a:pPr eaLnBrk="1" hangingPunct="1">
              <a:spcBef>
                <a:spcPct val="40000"/>
              </a:spcBef>
            </a:pPr>
            <a:r>
              <a:rPr lang="en-US" smtClean="0"/>
              <a:t>P(D) = 0.4 , P(S) = 0.6</a:t>
            </a:r>
            <a:endParaRPr lang="en-US" sz="2400" smtClean="0"/>
          </a:p>
          <a:p>
            <a:pPr eaLnBrk="1" hangingPunct="1">
              <a:spcBef>
                <a:spcPct val="40000"/>
              </a:spcBef>
            </a:pPr>
            <a:r>
              <a:rPr lang="en-US" smtClean="0"/>
              <a:t>Gọi T = kết quả chỉ số tốt</a:t>
            </a:r>
            <a:endParaRPr lang="en-US" smtClean="0">
              <a:solidFill>
                <a:schemeClr val="folHlink"/>
              </a:solidFill>
            </a:endParaRPr>
          </a:p>
          <a:p>
            <a:pPr eaLnBrk="1" hangingPunct="1">
              <a:spcBef>
                <a:spcPct val="40000"/>
              </a:spcBef>
            </a:pPr>
            <a:r>
              <a:rPr lang="en-US" smtClean="0"/>
              <a:t>Ta có:</a:t>
            </a:r>
          </a:p>
          <a:p>
            <a:pPr lvl="2" eaLnBrk="1" hangingPunct="1">
              <a:spcBef>
                <a:spcPct val="40000"/>
              </a:spcBef>
              <a:buFont typeface="Wingdings" pitchFamily="2" charset="2"/>
              <a:buNone/>
            </a:pPr>
            <a:r>
              <a:rPr lang="en-US" sz="2400" smtClean="0"/>
              <a:t>	</a:t>
            </a:r>
            <a:r>
              <a:rPr lang="en-US" sz="2800" smtClean="0"/>
              <a:t>P(T|D) = 0.6          P(T|S) = 0.2</a:t>
            </a:r>
          </a:p>
          <a:p>
            <a:pPr eaLnBrk="1" hangingPunct="1">
              <a:spcBef>
                <a:spcPct val="40000"/>
              </a:spcBef>
            </a:pPr>
            <a:r>
              <a:rPr lang="en-US" smtClean="0">
                <a:solidFill>
                  <a:schemeClr val="hlink"/>
                </a:solidFill>
              </a:rPr>
              <a:t>Ta cần tìm P(D|T) = ?</a:t>
            </a:r>
          </a:p>
        </p:txBody>
      </p:sp>
      <p:sp>
        <p:nvSpPr>
          <p:cNvPr id="105476" name="Rectangle 3"/>
          <p:cNvSpPr>
            <a:spLocks noChangeArrowheads="1"/>
          </p:cNvSpPr>
          <p:nvPr/>
        </p:nvSpPr>
        <p:spPr bwMode="auto">
          <a:xfrm>
            <a:off x="1143000" y="381000"/>
            <a:ext cx="7793038" cy="762000"/>
          </a:xfrm>
          <a:prstGeom prst="rect">
            <a:avLst/>
          </a:prstGeom>
          <a:noFill/>
          <a:ln w="9525">
            <a:noFill/>
            <a:miter lim="800000"/>
            <a:headEnd/>
            <a:tailEnd/>
          </a:ln>
        </p:spPr>
        <p:txBody>
          <a:bodyPr lIns="85342" tIns="42672" rIns="85342" bIns="42672" anchor="b"/>
          <a:lstStyle/>
          <a:p>
            <a:r>
              <a:rPr lang="en-US" sz="4000" smtClean="0">
                <a:solidFill>
                  <a:schemeClr val="tx2"/>
                </a:solidFill>
              </a:rPr>
              <a:t>Ví dụ (tiếp)</a:t>
            </a:r>
            <a:endParaRPr lang="en-US" sz="4000">
              <a:solidFill>
                <a:schemeClr val="tx2"/>
              </a:solidFill>
            </a:endParaRPr>
          </a:p>
        </p:txBody>
      </p:sp>
      <p:sp>
        <p:nvSpPr>
          <p:cNvPr id="8"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pic>
        <p:nvPicPr>
          <p:cNvPr id="88066"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506371"/>
            <a:ext cx="3132221" cy="2869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circle(in)">
                                      <p:cBhvr>
                                        <p:cTn id="7" dur="2000"/>
                                        <p:tgtEl>
                                          <p:spTgt spid="105475">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05475">
                                            <p:txEl>
                                              <p:pRg st="1" end="1"/>
                                            </p:txEl>
                                          </p:spTgt>
                                        </p:tgtEl>
                                        <p:attrNameLst>
                                          <p:attrName>style.visibility</p:attrName>
                                        </p:attrNameLst>
                                      </p:cBhvr>
                                      <p:to>
                                        <p:strVal val="visible"/>
                                      </p:to>
                                    </p:set>
                                    <p:animEffect transition="in" filter="circle(in)">
                                      <p:cBhvr>
                                        <p:cTn id="10" dur="2000"/>
                                        <p:tgtEl>
                                          <p:spTgt spid="1054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05475">
                                            <p:txEl>
                                              <p:pRg st="2" end="2"/>
                                            </p:txEl>
                                          </p:spTgt>
                                        </p:tgtEl>
                                        <p:attrNameLst>
                                          <p:attrName>style.visibility</p:attrName>
                                        </p:attrNameLst>
                                      </p:cBhvr>
                                      <p:to>
                                        <p:strVal val="visible"/>
                                      </p:to>
                                    </p:set>
                                    <p:animEffect transition="in" filter="randombar(horizontal)">
                                      <p:cBhvr>
                                        <p:cTn id="15" dur="500"/>
                                        <p:tgtEl>
                                          <p:spTgt spid="1054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05475">
                                            <p:txEl>
                                              <p:pRg st="3" end="3"/>
                                            </p:txEl>
                                          </p:spTgt>
                                        </p:tgtEl>
                                        <p:attrNameLst>
                                          <p:attrName>style.visibility</p:attrName>
                                        </p:attrNameLst>
                                      </p:cBhvr>
                                      <p:to>
                                        <p:strVal val="visible"/>
                                      </p:to>
                                    </p:set>
                                    <p:animEffect transition="in" filter="randombar(horizontal)">
                                      <p:cBhvr>
                                        <p:cTn id="20" dur="500"/>
                                        <p:tgtEl>
                                          <p:spTgt spid="10547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5475">
                                            <p:txEl>
                                              <p:pRg st="4" end="4"/>
                                            </p:txEl>
                                          </p:spTgt>
                                        </p:tgtEl>
                                        <p:attrNameLst>
                                          <p:attrName>style.visibility</p:attrName>
                                        </p:attrNameLst>
                                      </p:cBhvr>
                                      <p:to>
                                        <p:strVal val="visible"/>
                                      </p:to>
                                    </p:set>
                                    <p:animEffect transition="in" filter="randombar(horizontal)">
                                      <p:cBhvr>
                                        <p:cTn id="25" dur="500"/>
                                        <p:tgtEl>
                                          <p:spTgt spid="105475">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05475">
                                            <p:txEl>
                                              <p:pRg st="5" end="5"/>
                                            </p:txEl>
                                          </p:spTgt>
                                        </p:tgtEl>
                                        <p:attrNameLst>
                                          <p:attrName>style.visibility</p:attrName>
                                        </p:attrNameLst>
                                      </p:cBhvr>
                                      <p:to>
                                        <p:strVal val="visible"/>
                                      </p:to>
                                    </p:set>
                                    <p:animEffect transition="in" filter="randombar(horizontal)">
                                      <p:cBhvr>
                                        <p:cTn id="28" dur="500"/>
                                        <p:tgtEl>
                                          <p:spTgt spid="10547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05475">
                                            <p:txEl>
                                              <p:pRg st="6" end="6"/>
                                            </p:txEl>
                                          </p:spTgt>
                                        </p:tgtEl>
                                        <p:attrNameLst>
                                          <p:attrName>style.visibility</p:attrName>
                                        </p:attrNameLst>
                                      </p:cBhvr>
                                      <p:to>
                                        <p:strVal val="visible"/>
                                      </p:to>
                                    </p:set>
                                    <p:anim calcmode="lin" valueType="num">
                                      <p:cBhvr>
                                        <p:cTn id="33" dur="1000" fill="hold"/>
                                        <p:tgtEl>
                                          <p:spTgt spid="105475">
                                            <p:txEl>
                                              <p:pRg st="6" end="6"/>
                                            </p:txEl>
                                          </p:spTgt>
                                        </p:tgtEl>
                                        <p:attrNameLst>
                                          <p:attrName>ppt_w</p:attrName>
                                        </p:attrNameLst>
                                      </p:cBhvr>
                                      <p:tavLst>
                                        <p:tav tm="0">
                                          <p:val>
                                            <p:fltVal val="0"/>
                                          </p:val>
                                        </p:tav>
                                        <p:tav tm="100000">
                                          <p:val>
                                            <p:strVal val="#ppt_w"/>
                                          </p:val>
                                        </p:tav>
                                      </p:tavLst>
                                    </p:anim>
                                    <p:anim calcmode="lin" valueType="num">
                                      <p:cBhvr>
                                        <p:cTn id="34" dur="1000" fill="hold"/>
                                        <p:tgtEl>
                                          <p:spTgt spid="105475">
                                            <p:txEl>
                                              <p:pRg st="6" end="6"/>
                                            </p:txEl>
                                          </p:spTgt>
                                        </p:tgtEl>
                                        <p:attrNameLst>
                                          <p:attrName>ppt_h</p:attrName>
                                        </p:attrNameLst>
                                      </p:cBhvr>
                                      <p:tavLst>
                                        <p:tav tm="0">
                                          <p:val>
                                            <p:fltVal val="0"/>
                                          </p:val>
                                        </p:tav>
                                        <p:tav tm="100000">
                                          <p:val>
                                            <p:strVal val="#ppt_h"/>
                                          </p:val>
                                        </p:tav>
                                      </p:tavLst>
                                    </p:anim>
                                    <p:anim calcmode="lin" valueType="num">
                                      <p:cBhvr>
                                        <p:cTn id="35" dur="1000" fill="hold"/>
                                        <p:tgtEl>
                                          <p:spTgt spid="105475">
                                            <p:txEl>
                                              <p:pRg st="6" end="6"/>
                                            </p:txEl>
                                          </p:spTgt>
                                        </p:tgtEl>
                                        <p:attrNameLst>
                                          <p:attrName>style.rotation</p:attrName>
                                        </p:attrNameLst>
                                      </p:cBhvr>
                                      <p:tavLst>
                                        <p:tav tm="0">
                                          <p:val>
                                            <p:fltVal val="90"/>
                                          </p:val>
                                        </p:tav>
                                        <p:tav tm="100000">
                                          <p:val>
                                            <p:fltVal val="0"/>
                                          </p:val>
                                        </p:tav>
                                      </p:tavLst>
                                    </p:anim>
                                    <p:animEffect transition="in" filter="fade">
                                      <p:cBhvr>
                                        <p:cTn id="36" dur="1000"/>
                                        <p:tgtEl>
                                          <p:spTgt spid="10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Grp="1" noChangeArrowheads="1"/>
          </p:cNvSpPr>
          <p:nvPr>
            <p:ph type="sldNum" sz="quarter" idx="10"/>
          </p:nvPr>
        </p:nvSpPr>
        <p:spPr/>
        <p:txBody>
          <a:bodyPr/>
          <a:lstStyle/>
          <a:p>
            <a:pPr>
              <a:defRPr/>
            </a:pPr>
            <a:r>
              <a:rPr lang="en-US"/>
              <a:t>Chap 4-</a:t>
            </a:r>
            <a:fld id="{5A0A0224-677F-4304-8B21-F2E0A6AD95F4}" type="slidenum">
              <a:rPr lang="en-US"/>
              <a:pPr>
                <a:defRPr/>
              </a:pPr>
              <a:t>48</a:t>
            </a:fld>
            <a:endParaRPr lang="en-US"/>
          </a:p>
        </p:txBody>
      </p:sp>
      <p:graphicFrame>
        <p:nvGraphicFramePr>
          <p:cNvPr id="18434" name="Object 4"/>
          <p:cNvGraphicFramePr>
            <a:graphicFrameLocks noChangeAspect="1"/>
          </p:cNvGraphicFramePr>
          <p:nvPr>
            <p:extLst>
              <p:ext uri="{D42A27DB-BD31-4B8C-83A1-F6EECF244321}">
                <p14:modId xmlns:p14="http://schemas.microsoft.com/office/powerpoint/2010/main" val="3095992388"/>
              </p:ext>
            </p:extLst>
          </p:nvPr>
        </p:nvGraphicFramePr>
        <p:xfrm>
          <a:off x="457200" y="2374690"/>
          <a:ext cx="4997450" cy="2801938"/>
        </p:xfrm>
        <a:graphic>
          <a:graphicData uri="http://schemas.openxmlformats.org/presentationml/2006/ole">
            <mc:AlternateContent xmlns:mc="http://schemas.openxmlformats.org/markup-compatibility/2006">
              <mc:Choice xmlns:v="urn:schemas-microsoft-com:vml" Requires="v">
                <p:oleObj spid="_x0000_s18466" name="Equation" r:id="rId3" imgW="2247840" imgH="1269720" progId="Equation.DSMT4">
                  <p:embed/>
                </p:oleObj>
              </mc:Choice>
              <mc:Fallback>
                <p:oleObj name="Equation" r:id="rId3" imgW="2247840" imgH="1269720" progId="Equation.DSMT4">
                  <p:embed/>
                  <p:pic>
                    <p:nvPicPr>
                      <p:cNvPr id="0" name="Object 4"/>
                      <p:cNvPicPr>
                        <a:picLocks noChangeAspect="1" noChangeArrowheads="1"/>
                      </p:cNvPicPr>
                      <p:nvPr/>
                    </p:nvPicPr>
                    <p:blipFill>
                      <a:blip r:embed="rId4"/>
                      <a:srcRect/>
                      <a:stretch>
                        <a:fillRect/>
                      </a:stretch>
                    </p:blipFill>
                    <p:spPr bwMode="auto">
                      <a:xfrm>
                        <a:off x="457200" y="2374690"/>
                        <a:ext cx="4997450" cy="2801938"/>
                      </a:xfrm>
                      <a:prstGeom prst="rect">
                        <a:avLst/>
                      </a:prstGeom>
                      <a:solidFill>
                        <a:srgbClr val="FDE0BD"/>
                      </a:solidFill>
                      <a:ln w="9525">
                        <a:solidFill>
                          <a:schemeClr val="tx1"/>
                        </a:solidFill>
                        <a:miter lim="800000"/>
                        <a:headEnd/>
                        <a:tailEnd/>
                      </a:ln>
                    </p:spPr>
                  </p:pic>
                </p:oleObj>
              </mc:Fallback>
            </mc:AlternateContent>
          </a:graphicData>
        </a:graphic>
      </p:graphicFrame>
      <p:sp>
        <p:nvSpPr>
          <p:cNvPr id="18437" name="Rectangle 6"/>
          <p:cNvSpPr>
            <a:spLocks noChangeArrowheads="1"/>
          </p:cNvSpPr>
          <p:nvPr/>
        </p:nvSpPr>
        <p:spPr bwMode="auto">
          <a:xfrm>
            <a:off x="1143000" y="152400"/>
            <a:ext cx="4953000" cy="990600"/>
          </a:xfrm>
          <a:prstGeom prst="rect">
            <a:avLst/>
          </a:prstGeom>
          <a:noFill/>
          <a:ln w="9525">
            <a:noFill/>
            <a:miter lim="800000"/>
            <a:headEnd/>
            <a:tailEnd/>
          </a:ln>
        </p:spPr>
        <p:txBody>
          <a:bodyPr lIns="85342" tIns="42672" rIns="85342" bIns="42672" anchor="b"/>
          <a:lstStyle/>
          <a:p>
            <a:r>
              <a:rPr lang="en-US" sz="4000" smtClean="0">
                <a:solidFill>
                  <a:schemeClr val="tx2"/>
                </a:solidFill>
              </a:rPr>
              <a:t>Ví dụ (tiếp)</a:t>
            </a:r>
            <a:endParaRPr lang="en-US" sz="4000">
              <a:solidFill>
                <a:schemeClr val="tx2"/>
              </a:solidFill>
            </a:endParaRPr>
          </a:p>
        </p:txBody>
      </p:sp>
      <p:sp>
        <p:nvSpPr>
          <p:cNvPr id="18439" name="Text Box 8"/>
          <p:cNvSpPr txBox="1">
            <a:spLocks noChangeArrowheads="1"/>
          </p:cNvSpPr>
          <p:nvPr/>
        </p:nvSpPr>
        <p:spPr bwMode="auto">
          <a:xfrm>
            <a:off x="914400" y="1744663"/>
            <a:ext cx="3581400" cy="457200"/>
          </a:xfrm>
          <a:prstGeom prst="rect">
            <a:avLst/>
          </a:prstGeom>
          <a:noFill/>
          <a:ln w="9525">
            <a:noFill/>
            <a:miter lim="800000"/>
            <a:headEnd/>
            <a:tailEnd/>
          </a:ln>
        </p:spPr>
        <p:txBody>
          <a:bodyPr>
            <a:spAutoFit/>
          </a:bodyPr>
          <a:lstStyle/>
          <a:p>
            <a:pPr>
              <a:spcBef>
                <a:spcPct val="50000"/>
              </a:spcBef>
            </a:pPr>
            <a:r>
              <a:rPr lang="en-US" smtClean="0"/>
              <a:t>Áp dụng định lí Bayes:</a:t>
            </a:r>
            <a:endParaRPr lang="en-US"/>
          </a:p>
        </p:txBody>
      </p:sp>
      <p:sp>
        <p:nvSpPr>
          <p:cNvPr id="18440" name="Rectangle 9"/>
          <p:cNvSpPr>
            <a:spLocks noGrp="1" noChangeArrowheads="1"/>
          </p:cNvSpPr>
          <p:nvPr>
            <p:ph type="body" idx="1"/>
          </p:nvPr>
        </p:nvSpPr>
        <p:spPr>
          <a:xfrm>
            <a:off x="838200" y="5638800"/>
            <a:ext cx="8077200" cy="914400"/>
          </a:xfrm>
        </p:spPr>
        <p:txBody>
          <a:bodyPr/>
          <a:lstStyle/>
          <a:p>
            <a:pPr eaLnBrk="1" hangingPunct="1">
              <a:lnSpc>
                <a:spcPct val="90000"/>
              </a:lnSpc>
              <a:spcBef>
                <a:spcPct val="50000"/>
              </a:spcBef>
              <a:buFont typeface="Wingdings" pitchFamily="2" charset="2"/>
              <a:buNone/>
            </a:pPr>
            <a:r>
              <a:rPr lang="en-US" sz="2400" smtClean="0"/>
              <a:t>Vậy, khả năng khoan đúng giếng dầu là 0.667.</a:t>
            </a:r>
          </a:p>
        </p:txBody>
      </p:sp>
      <p:sp>
        <p:nvSpPr>
          <p:cNvPr id="11"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pic>
        <p:nvPicPr>
          <p:cNvPr id="18449" name="Picture 17" descr="Hình ảnh có liên qu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671" y="2374690"/>
            <a:ext cx="3080775" cy="28219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Ví dụ</a:t>
            </a:r>
            <a:endParaRPr lang="en-US"/>
          </a:p>
        </p:txBody>
      </p:sp>
      <p:sp>
        <p:nvSpPr>
          <p:cNvPr id="7" name="Content Placeholder 6"/>
          <p:cNvSpPr>
            <a:spLocks noGrp="1"/>
          </p:cNvSpPr>
          <p:nvPr>
            <p:ph idx="1"/>
          </p:nvPr>
        </p:nvSpPr>
        <p:spPr/>
        <p:txBody>
          <a:bodyPr/>
          <a:lstStyle/>
          <a:p>
            <a:pPr marL="0" indent="0">
              <a:buNone/>
            </a:pPr>
            <a:r>
              <a:rPr lang="en-US"/>
              <a:t>Cho 3 biến cố A, B, C. </a:t>
            </a:r>
            <a:r>
              <a:rPr lang="en-US"/>
              <a:t>Hãy </a:t>
            </a:r>
            <a:r>
              <a:rPr lang="en-US" smtClean="0"/>
              <a:t>biểu diễn </a:t>
            </a:r>
            <a:r>
              <a:rPr lang="en-US"/>
              <a:t>những biến </a:t>
            </a:r>
            <a:r>
              <a:rPr lang="en-US"/>
              <a:t>cố </a:t>
            </a:r>
            <a:r>
              <a:rPr lang="en-US" smtClean="0"/>
              <a:t>sau</a:t>
            </a:r>
          </a:p>
          <a:p>
            <a:pPr marL="514350" indent="-514350">
              <a:buAutoNum type="arabicPeriod"/>
            </a:pPr>
            <a:r>
              <a:rPr lang="es-ES" smtClean="0"/>
              <a:t>Chỉ </a:t>
            </a:r>
            <a:r>
              <a:rPr lang="es-ES"/>
              <a:t>có A </a:t>
            </a:r>
            <a:r>
              <a:rPr lang="es-ES"/>
              <a:t>xảy </a:t>
            </a:r>
            <a:r>
              <a:rPr lang="es-ES" smtClean="0"/>
              <a:t>ra</a:t>
            </a:r>
          </a:p>
          <a:p>
            <a:pPr marL="514350" indent="-514350">
              <a:buAutoNum type="arabicPeriod"/>
            </a:pPr>
            <a:r>
              <a:rPr lang="en-US"/>
              <a:t>Chỉ 1 trong 3 biến cố </a:t>
            </a:r>
            <a:r>
              <a:rPr lang="en-US"/>
              <a:t>xảy </a:t>
            </a:r>
            <a:r>
              <a:rPr lang="en-US" smtClean="0"/>
              <a:t>ra</a:t>
            </a:r>
          </a:p>
          <a:p>
            <a:pPr marL="514350" indent="-514350">
              <a:buAutoNum type="arabicPeriod"/>
            </a:pPr>
            <a:r>
              <a:rPr lang="en-US"/>
              <a:t>Cả 3 cùng </a:t>
            </a:r>
            <a:r>
              <a:rPr lang="en-US"/>
              <a:t>xảy </a:t>
            </a:r>
            <a:r>
              <a:rPr lang="en-US" smtClean="0"/>
              <a:t>ra</a:t>
            </a:r>
          </a:p>
          <a:p>
            <a:pPr marL="514350" indent="-514350">
              <a:buAutoNum type="arabicPeriod"/>
            </a:pPr>
            <a:r>
              <a:rPr lang="en-US"/>
              <a:t>Không biến cố </a:t>
            </a:r>
            <a:r>
              <a:rPr lang="en-US"/>
              <a:t>nào </a:t>
            </a:r>
            <a:r>
              <a:rPr lang="en-US" smtClean="0"/>
              <a:t>trong chúng </a:t>
            </a:r>
            <a:r>
              <a:rPr lang="en-US"/>
              <a:t>xảy </a:t>
            </a:r>
            <a:r>
              <a:rPr lang="en-US" smtClean="0"/>
              <a:t>ra</a:t>
            </a:r>
          </a:p>
          <a:p>
            <a:pPr marL="514350" indent="-514350">
              <a:buAutoNum type="arabicPeriod"/>
            </a:pPr>
            <a:r>
              <a:rPr lang="en-US"/>
              <a:t>Đúng 2 biến cố </a:t>
            </a:r>
            <a:r>
              <a:rPr lang="en-US"/>
              <a:t>trong </a:t>
            </a:r>
            <a:r>
              <a:rPr lang="en-US" smtClean="0"/>
              <a:t>chúng xảy ra</a:t>
            </a:r>
          </a:p>
          <a:p>
            <a:pPr marL="0" indent="0">
              <a:buNone/>
            </a:pPr>
            <a:r>
              <a:rPr lang="en-US" smtClean="0">
                <a:solidFill>
                  <a:srgbClr val="FF0000"/>
                </a:solidFill>
              </a:rPr>
              <a:t>Nếu biết P(A)=0.2, P(B)=0.5, P(C)=0.4 và A,B,C độc lập. Tính xác suất các biến cố trên.</a:t>
            </a:r>
            <a:endParaRPr lang="en-US">
              <a:solidFill>
                <a:srgbClr val="FF0000"/>
              </a:solidFill>
            </a:endParaRPr>
          </a:p>
        </p:txBody>
      </p:sp>
      <p:sp>
        <p:nvSpPr>
          <p:cNvPr id="4" name="Slide Number Placeholder 3"/>
          <p:cNvSpPr>
            <a:spLocks noGrp="1"/>
          </p:cNvSpPr>
          <p:nvPr>
            <p:ph type="sldNum" sz="quarter" idx="10"/>
          </p:nvPr>
        </p:nvSpPr>
        <p:spPr/>
        <p:txBody>
          <a:bodyPr/>
          <a:lstStyle/>
          <a:p>
            <a:pPr>
              <a:defRPr/>
            </a:pPr>
            <a:r>
              <a:rPr lang="en-US" smtClean="0"/>
              <a:t>Chap 4-</a:t>
            </a:r>
            <a:fld id="{A6B095F4-5833-4327-905E-A7A93A83D0AB}"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Tree>
    <p:extLst>
      <p:ext uri="{BB962C8B-B14F-4D97-AF65-F5344CB8AC3E}">
        <p14:creationId xmlns:p14="http://schemas.microsoft.com/office/powerpoint/2010/main" val="66433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Học xác suất giúp gì cho bạn?</a:t>
            </a:r>
            <a:endParaRPr lang="en-US"/>
          </a:p>
        </p:txBody>
      </p:sp>
      <p:sp>
        <p:nvSpPr>
          <p:cNvPr id="3" name="Content Placeholder 2"/>
          <p:cNvSpPr>
            <a:spLocks noGrp="1"/>
          </p:cNvSpPr>
          <p:nvPr>
            <p:ph idx="1"/>
          </p:nvPr>
        </p:nvSpPr>
        <p:spPr/>
        <p:txBody>
          <a:bodyPr/>
          <a:lstStyle/>
          <a:p>
            <a:r>
              <a:rPr lang="en-US" smtClean="0"/>
              <a:t>Tình huống trên còn được gọi là nghịch lý ngày sinh nhật. Trong giữa chương này, chúng ta sẽ trả lời câu hỏi trên.</a:t>
            </a:r>
          </a:p>
          <a:p>
            <a:endParaRPr lang="en-US" smtClean="0"/>
          </a:p>
          <a:p>
            <a:pPr marL="0" indent="0">
              <a:buNone/>
            </a:pPr>
            <a:r>
              <a:rPr lang="en-US" smtClean="0">
                <a:solidFill>
                  <a:srgbClr val="FF0000"/>
                </a:solidFill>
                <a:sym typeface="Wingdings" panose="05000000000000000000" pitchFamily="2" charset="2"/>
              </a:rPr>
              <a:t> Xác suất g</a:t>
            </a:r>
            <a:r>
              <a:rPr lang="vi-VN" smtClean="0">
                <a:solidFill>
                  <a:srgbClr val="FF0000"/>
                </a:solidFill>
              </a:rPr>
              <a:t>iúp </a:t>
            </a:r>
            <a:r>
              <a:rPr lang="vi-VN">
                <a:solidFill>
                  <a:srgbClr val="FF0000"/>
                </a:solidFill>
              </a:rPr>
              <a:t>lí giải các hiện tượng hay gặp trong tự nhiên và xã hội.</a:t>
            </a:r>
            <a:endParaRPr lang="en-US">
              <a:solidFill>
                <a:srgbClr val="FF0000"/>
              </a:solidFill>
            </a:endParaRPr>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Tree>
    <p:extLst>
      <p:ext uri="{BB962C8B-B14F-4D97-AF65-F5344CB8AC3E}">
        <p14:creationId xmlns:p14="http://schemas.microsoft.com/office/powerpoint/2010/main" val="71859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ôn tập</a:t>
            </a:r>
            <a:endParaRPr lang="en-US"/>
          </a:p>
        </p:txBody>
      </p:sp>
      <p:sp>
        <p:nvSpPr>
          <p:cNvPr id="3" name="Content Placeholder 2"/>
          <p:cNvSpPr>
            <a:spLocks noGrp="1"/>
          </p:cNvSpPr>
          <p:nvPr>
            <p:ph idx="1"/>
          </p:nvPr>
        </p:nvSpPr>
        <p:spPr/>
        <p:txBody>
          <a:bodyPr/>
          <a:lstStyle/>
          <a:p>
            <a:r>
              <a:rPr lang="en-US" smtClean="0"/>
              <a:t>Phân biệt các định nghĩa xác suất, lấy ví dụ.</a:t>
            </a:r>
          </a:p>
          <a:p>
            <a:r>
              <a:rPr lang="en-US" smtClean="0"/>
              <a:t>Nêu các công thức tính xác suất cơ bản.</a:t>
            </a:r>
          </a:p>
          <a:p>
            <a:r>
              <a:rPr lang="en-US" smtClean="0"/>
              <a:t>Phân biệt: biến cố độc lập, biến cố xung khắc?</a:t>
            </a:r>
          </a:p>
          <a:p>
            <a:r>
              <a:rPr lang="en-US" smtClean="0"/>
              <a:t>Xác suất điều kiện là gì? Công thức tính?</a:t>
            </a:r>
          </a:p>
          <a:p>
            <a:r>
              <a:rPr lang="en-US" smtClean="0"/>
              <a:t>Hệ biến cố đầy đủ là gì? Nêu công thức xác suất đầy đủ.</a:t>
            </a:r>
          </a:p>
          <a:p>
            <a:r>
              <a:rPr lang="en-US" smtClean="0"/>
              <a:t>Tự thiết lập công thức Bayes từ </a:t>
            </a:r>
            <a:r>
              <a:rPr lang="en-US"/>
              <a:t>công thức xác suất đầy đủ</a:t>
            </a:r>
            <a:r>
              <a:rPr lang="en-US" smtClean="0"/>
              <a:t>.</a:t>
            </a:r>
          </a:p>
          <a:p>
            <a:r>
              <a:rPr lang="en-US" smtClean="0"/>
              <a:t>Suy nghĩ về bài toán trò chơi truyền hình.</a:t>
            </a:r>
          </a:p>
          <a:p>
            <a:endParaRPr lang="en-US" smtClean="0"/>
          </a:p>
          <a:p>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Tree>
    <p:extLst>
      <p:ext uri="{BB962C8B-B14F-4D97-AF65-F5344CB8AC3E}">
        <p14:creationId xmlns:p14="http://schemas.microsoft.com/office/powerpoint/2010/main" val="1356662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tình huống</a:t>
            </a:r>
            <a:endParaRPr lang="en-US"/>
          </a:p>
        </p:txBody>
      </p:sp>
      <p:sp>
        <p:nvSpPr>
          <p:cNvPr id="3" name="Content Placeholder 2"/>
          <p:cNvSpPr>
            <a:spLocks noGrp="1"/>
          </p:cNvSpPr>
          <p:nvPr>
            <p:ph idx="1"/>
          </p:nvPr>
        </p:nvSpPr>
        <p:spPr/>
        <p:txBody>
          <a:bodyPr/>
          <a:lstStyle/>
          <a:p>
            <a:r>
              <a:rPr lang="en-US" smtClean="0"/>
              <a:t>Trong một trò chơi truyền hình, bạn được lựa chọn một trong 4 cánh cửa, trong đó có 3 cánh cửa chỉ được nhận “một con dê”, còn một cánh cửa được nhận “một xe BMW”.</a:t>
            </a:r>
          </a:p>
          <a:p>
            <a:r>
              <a:rPr lang="en-US" smtClean="0"/>
              <a:t>Bạn đã chọn một cánh cửa. Người MC mở hai trong 3 cánh cửa còn lại (cả hai đều có dê).</a:t>
            </a:r>
          </a:p>
          <a:p>
            <a:r>
              <a:rPr lang="en-US" smtClean="0"/>
              <a:t>MC hỏi bạn có đổi cánh cửa đã chọn lấy cánh cửa còn lại kia không?</a:t>
            </a:r>
          </a:p>
          <a:p>
            <a:r>
              <a:rPr lang="en-US" smtClean="0"/>
              <a:t>Liệu việc đổi có giúp bạn tăng khả năng được BMW?</a:t>
            </a:r>
            <a:endParaRPr lang="en-US"/>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Tree>
    <p:extLst>
      <p:ext uri="{BB962C8B-B14F-4D97-AF65-F5344CB8AC3E}">
        <p14:creationId xmlns:p14="http://schemas.microsoft.com/office/powerpoint/2010/main" val="260362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Học xác suất giúp gì cho bạn?</a:t>
            </a:r>
            <a:endParaRPr lang="en-US"/>
          </a:p>
        </p:txBody>
      </p:sp>
      <p:sp>
        <p:nvSpPr>
          <p:cNvPr id="3" name="Content Placeholder 2"/>
          <p:cNvSpPr>
            <a:spLocks noGrp="1"/>
          </p:cNvSpPr>
          <p:nvPr>
            <p:ph idx="1"/>
          </p:nvPr>
        </p:nvSpPr>
        <p:spPr/>
        <p:txBody>
          <a:bodyPr/>
          <a:lstStyle/>
          <a:p>
            <a:r>
              <a:rPr lang="en-US" smtClean="0"/>
              <a:t>Trong phần thực hành cuối của phần xác suất và biến ngẫu nhiên, các bạn sẽ có được câu trả lời về câu hỏi trên.</a:t>
            </a:r>
          </a:p>
          <a:p>
            <a:r>
              <a:rPr lang="en-US" smtClean="0">
                <a:solidFill>
                  <a:srgbClr val="FF0000"/>
                </a:solidFill>
                <a:sym typeface="Wingdings" panose="05000000000000000000" pitchFamily="2" charset="2"/>
              </a:rPr>
              <a:t> Xác suất g</a:t>
            </a:r>
            <a:r>
              <a:rPr lang="vi-VN" smtClean="0">
                <a:solidFill>
                  <a:srgbClr val="FF0000"/>
                </a:solidFill>
              </a:rPr>
              <a:t>iúp </a:t>
            </a:r>
            <a:r>
              <a:rPr lang="en-US" smtClean="0">
                <a:solidFill>
                  <a:srgbClr val="FF0000"/>
                </a:solidFill>
              </a:rPr>
              <a:t>bạn </a:t>
            </a:r>
            <a:r>
              <a:rPr lang="vi-VN" smtClean="0">
                <a:solidFill>
                  <a:srgbClr val="FF0000"/>
                </a:solidFill>
              </a:rPr>
              <a:t>vạch </a:t>
            </a:r>
            <a:r>
              <a:rPr lang="vi-VN">
                <a:solidFill>
                  <a:srgbClr val="FF0000"/>
                </a:solidFill>
              </a:rPr>
              <a:t>ra các thông tin có ích cho việc ra quyết định, vạch ra được các chiến lược </a:t>
            </a:r>
            <a:r>
              <a:rPr lang="vi-VN" smtClean="0">
                <a:solidFill>
                  <a:srgbClr val="FF0000"/>
                </a:solidFill>
              </a:rPr>
              <a:t>có lợi</a:t>
            </a:r>
            <a:r>
              <a:rPr lang="en-US" smtClean="0">
                <a:solidFill>
                  <a:srgbClr val="FF0000"/>
                </a:solidFill>
              </a:rPr>
              <a:t> cho mình, …</a:t>
            </a:r>
            <a:endParaRPr lang="en-US">
              <a:solidFill>
                <a:srgbClr val="FF0000"/>
              </a:solidFill>
            </a:endParaRPr>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Tree>
    <p:extLst>
      <p:ext uri="{BB962C8B-B14F-4D97-AF65-F5344CB8AC3E}">
        <p14:creationId xmlns:p14="http://schemas.microsoft.com/office/powerpoint/2010/main" val="325196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r>
              <a:rPr lang="en-US"/>
              <a:t>Chap 4-</a:t>
            </a:r>
            <a:fld id="{B6690FAF-46B9-4710-A04F-A9EFBE40168A}" type="slidenum">
              <a:rPr lang="en-US"/>
              <a:pPr>
                <a:defRPr/>
              </a:pPr>
              <a:t>8</a:t>
            </a:fld>
            <a:endParaRPr lang="en-US"/>
          </a:p>
        </p:txBody>
      </p:sp>
      <p:sp>
        <p:nvSpPr>
          <p:cNvPr id="107523" name="Rectangle 2"/>
          <p:cNvSpPr>
            <a:spLocks noGrp="1" noChangeArrowheads="1"/>
          </p:cNvSpPr>
          <p:nvPr>
            <p:ph type="title"/>
          </p:nvPr>
        </p:nvSpPr>
        <p:spPr>
          <a:xfrm>
            <a:off x="1439863" y="228600"/>
            <a:ext cx="6424612" cy="914400"/>
          </a:xfrm>
        </p:spPr>
        <p:txBody>
          <a:bodyPr/>
          <a:lstStyle/>
          <a:p>
            <a:pPr defTabSz="914400" eaLnBrk="1" hangingPunct="1"/>
            <a:r>
              <a:rPr lang="en-US" smtClean="0"/>
              <a:t>Khái niệm cơ bản</a:t>
            </a:r>
          </a:p>
        </p:txBody>
      </p:sp>
      <p:sp>
        <p:nvSpPr>
          <p:cNvPr id="107524" name="Rectangle 3"/>
          <p:cNvSpPr>
            <a:spLocks noGrp="1" noChangeArrowheads="1"/>
          </p:cNvSpPr>
          <p:nvPr>
            <p:ph type="body" idx="1"/>
          </p:nvPr>
        </p:nvSpPr>
        <p:spPr>
          <a:xfrm>
            <a:off x="685800" y="1905000"/>
            <a:ext cx="8077200" cy="4495800"/>
          </a:xfrm>
        </p:spPr>
        <p:txBody>
          <a:bodyPr/>
          <a:lstStyle/>
          <a:p>
            <a:pPr marL="342900" indent="-342900" defTabSz="914400" eaLnBrk="1" hangingPunct="1"/>
            <a:r>
              <a:rPr lang="en-US" smtClean="0">
                <a:solidFill>
                  <a:schemeClr val="folHlink"/>
                </a:solidFill>
              </a:rPr>
              <a:t>Phép thử</a:t>
            </a:r>
            <a:r>
              <a:rPr lang="en-US" smtClean="0"/>
              <a:t>: là một quá trình hành động mà kết quả không biết trước.</a:t>
            </a:r>
          </a:p>
          <a:p>
            <a:pPr marL="342900" indent="-342900" defTabSz="914400" eaLnBrk="1" hangingPunct="1"/>
            <a:endParaRPr lang="en-US" smtClean="0"/>
          </a:p>
          <a:p>
            <a:pPr marL="342900" indent="-342900" defTabSz="914400" eaLnBrk="1" hangingPunct="1"/>
            <a:r>
              <a:rPr lang="en-US" smtClean="0">
                <a:solidFill>
                  <a:schemeClr val="folHlink"/>
                </a:solidFill>
              </a:rPr>
              <a:t>Biến cố:</a:t>
            </a:r>
            <a:r>
              <a:rPr lang="en-US" smtClean="0"/>
              <a:t> là kết quả của phép thử.</a:t>
            </a:r>
          </a:p>
          <a:p>
            <a:pPr marL="342900" indent="-342900" defTabSz="914400" eaLnBrk="1" hangingPunct="1"/>
            <a:endParaRPr lang="en-US" smtClean="0"/>
          </a:p>
          <a:p>
            <a:pPr marL="342900" indent="-342900" defTabSz="914400" eaLnBrk="1" hangingPunct="1"/>
            <a:r>
              <a:rPr lang="en-US" smtClean="0">
                <a:solidFill>
                  <a:schemeClr val="folHlink"/>
                </a:solidFill>
              </a:rPr>
              <a:t>Xác suất của một biến cố:</a:t>
            </a:r>
            <a:r>
              <a:rPr lang="en-US" smtClean="0"/>
              <a:t> </a:t>
            </a:r>
            <a:r>
              <a:rPr lang="en-US"/>
              <a:t>l</a:t>
            </a:r>
            <a:r>
              <a:rPr lang="en-US" smtClean="0"/>
              <a:t>à </a:t>
            </a:r>
            <a:r>
              <a:rPr lang="en-US"/>
              <a:t>đại lượng đo bằng số cho khả năng xảy ra của một biến cố</a:t>
            </a:r>
            <a:endParaRPr lang="en-US" smtClean="0"/>
          </a:p>
        </p:txBody>
      </p:sp>
      <p:sp>
        <p:nvSpPr>
          <p:cNvPr id="6"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animEffect transition="in" filter="randombar(horizontal)">
                                      <p:cBhvr>
                                        <p:cTn id="7" dur="500"/>
                                        <p:tgtEl>
                                          <p:spTgt spid="107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7524">
                                            <p:txEl>
                                              <p:pRg st="2" end="2"/>
                                            </p:txEl>
                                          </p:spTgt>
                                        </p:tgtEl>
                                        <p:attrNameLst>
                                          <p:attrName>style.visibility</p:attrName>
                                        </p:attrNameLst>
                                      </p:cBhvr>
                                      <p:to>
                                        <p:strVal val="visible"/>
                                      </p:to>
                                    </p:set>
                                    <p:animEffect transition="in" filter="randombar(horizontal)">
                                      <p:cBhvr>
                                        <p:cTn id="12" dur="500"/>
                                        <p:tgtEl>
                                          <p:spTgt spid="1075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7524">
                                            <p:txEl>
                                              <p:pRg st="4" end="4"/>
                                            </p:txEl>
                                          </p:spTgt>
                                        </p:tgtEl>
                                        <p:attrNameLst>
                                          <p:attrName>style.visibility</p:attrName>
                                        </p:attrNameLst>
                                      </p:cBhvr>
                                      <p:to>
                                        <p:strVal val="visible"/>
                                      </p:to>
                                    </p:set>
                                    <p:animEffect transition="in" filter="randombar(horizontal)">
                                      <p:cBhvr>
                                        <p:cTn id="17" dur="500"/>
                                        <p:tgtEl>
                                          <p:spTgt spid="1075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phép thử và biến cố</a:t>
            </a:r>
            <a:endParaRPr lang="en-US"/>
          </a:p>
        </p:txBody>
      </p:sp>
      <p:sp>
        <p:nvSpPr>
          <p:cNvPr id="3" name="Content Placeholder 2"/>
          <p:cNvSpPr>
            <a:spLocks noGrp="1"/>
          </p:cNvSpPr>
          <p:nvPr>
            <p:ph idx="1"/>
          </p:nvPr>
        </p:nvSpPr>
        <p:spPr>
          <a:xfrm>
            <a:off x="609600" y="1828800"/>
            <a:ext cx="5410200" cy="4532313"/>
          </a:xfrm>
        </p:spPr>
        <p:txBody>
          <a:bodyPr/>
          <a:lstStyle/>
          <a:p>
            <a:pPr marL="342900" indent="-342900" defTabSz="914400" eaLnBrk="1" hangingPunct="1"/>
            <a:endParaRPr lang="en-US"/>
          </a:p>
          <a:p>
            <a:pPr marL="342900" indent="-342900" defTabSz="914400" eaLnBrk="1" hangingPunct="1"/>
            <a:r>
              <a:rPr lang="en-US" smtClean="0"/>
              <a:t>Tung một đồng xu hai lần và quan sát mặt trên cùng.</a:t>
            </a:r>
          </a:p>
          <a:p>
            <a:pPr marL="342900" indent="-342900" defTabSz="914400" eaLnBrk="1" hangingPunct="1"/>
            <a:r>
              <a:rPr lang="en-US" smtClean="0"/>
              <a:t>Biến cố:</a:t>
            </a:r>
          </a:p>
          <a:p>
            <a:pPr marL="0" indent="0" algn="ctr" defTabSz="914400" eaLnBrk="1" hangingPunct="1">
              <a:buNone/>
            </a:pPr>
            <a:r>
              <a:rPr lang="en-US" smtClean="0"/>
              <a:t>A: “Sấp, Ngửa” </a:t>
            </a:r>
          </a:p>
          <a:p>
            <a:pPr marL="0" indent="0" algn="ctr" defTabSz="914400" eaLnBrk="1" hangingPunct="1">
              <a:buNone/>
            </a:pPr>
            <a:r>
              <a:rPr lang="en-US" smtClean="0"/>
              <a:t>B: “Xuất hiện mặt sấp”</a:t>
            </a:r>
          </a:p>
          <a:p>
            <a:pPr marL="0" indent="0" algn="ctr" defTabSz="914400" eaLnBrk="1" hangingPunct="1">
              <a:buNone/>
            </a:pPr>
            <a:r>
              <a:rPr lang="en-US"/>
              <a:t/>
            </a:r>
            <a:br>
              <a:rPr lang="en-US"/>
            </a:br>
            <a:r>
              <a:rPr lang="en-US" smtClean="0">
                <a:solidFill>
                  <a:schemeClr val="tx2"/>
                </a:solidFill>
              </a:rPr>
              <a:t>A và B có gì khác nhau?</a:t>
            </a:r>
            <a:endParaRPr lang="en-US">
              <a:solidFill>
                <a:schemeClr val="tx2"/>
              </a:solidFill>
            </a:endParaRPr>
          </a:p>
        </p:txBody>
      </p:sp>
      <p:sp>
        <p:nvSpPr>
          <p:cNvPr id="4" name="Slide Number Placeholder 3"/>
          <p:cNvSpPr>
            <a:spLocks noGrp="1"/>
          </p:cNvSpPr>
          <p:nvPr>
            <p:ph type="sldNum" sz="quarter" idx="10"/>
          </p:nvPr>
        </p:nvSpPr>
        <p:spPr/>
        <p:txBody>
          <a:bodyPr/>
          <a:lstStyle/>
          <a:p>
            <a:pPr>
              <a:defRPr/>
            </a:pPr>
            <a:r>
              <a:rPr lang="en-US" smtClean="0"/>
              <a:t>Chap 4-</a:t>
            </a:r>
            <a:fld id="{94EF5511-35E1-4D2C-855B-05342D95C823}" type="slidenum">
              <a:rPr lang="en-US" smtClean="0"/>
              <a:pPr>
                <a:defRPr/>
              </a:pPr>
              <a:t>9</a:t>
            </a:fld>
            <a:endParaRPr lang="en-US"/>
          </a:p>
        </p:txBody>
      </p:sp>
      <p:pic>
        <p:nvPicPr>
          <p:cNvPr id="60418" name="Picture 2" descr="Kết quả hình ảnh cho toss the co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6421" y="1951350"/>
            <a:ext cx="2735179" cy="381856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7"/>
          <p:cNvSpPr>
            <a:spLocks noGrp="1" noChangeArrowheads="1"/>
          </p:cNvSpPr>
          <p:nvPr>
            <p:ph type="ftr" sz="quarter" idx="11"/>
          </p:nvPr>
        </p:nvSpPr>
        <p:spPr bwMode="auto">
          <a:xfrm>
            <a:off x="0" y="6599238"/>
            <a:ext cx="4800600" cy="258762"/>
          </a:xfrm>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21520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0418"/>
                                        </p:tgtEl>
                                        <p:attrNameLst>
                                          <p:attrName>style.visibility</p:attrName>
                                        </p:attrNameLst>
                                      </p:cBhvr>
                                      <p:to>
                                        <p:strVal val="visible"/>
                                      </p:to>
                                    </p:set>
                                    <p:animEffect transition="in" filter="fade">
                                      <p:cBhvr>
                                        <p:cTn id="14" dur="1000"/>
                                        <p:tgtEl>
                                          <p:spTgt spid="60418"/>
                                        </p:tgtEl>
                                      </p:cBhvr>
                                    </p:animEffect>
                                    <p:anim calcmode="lin" valueType="num">
                                      <p:cBhvr>
                                        <p:cTn id="15" dur="1000" fill="hold"/>
                                        <p:tgtEl>
                                          <p:spTgt spid="60418"/>
                                        </p:tgtEl>
                                        <p:attrNameLst>
                                          <p:attrName>ppt_x</p:attrName>
                                        </p:attrNameLst>
                                      </p:cBhvr>
                                      <p:tavLst>
                                        <p:tav tm="0">
                                          <p:val>
                                            <p:strVal val="#ppt_x"/>
                                          </p:val>
                                        </p:tav>
                                        <p:tav tm="100000">
                                          <p:val>
                                            <p:strVal val="#ppt_x"/>
                                          </p:val>
                                        </p:tav>
                                      </p:tavLst>
                                    </p:anim>
                                    <p:anim calcmode="lin" valueType="num">
                                      <p:cBhvr>
                                        <p:cTn id="16" dur="1000" fill="hold"/>
                                        <p:tgtEl>
                                          <p:spTgt spid="604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4530</TotalTime>
  <Pages>20</Pages>
  <Words>3146</Words>
  <Application>Microsoft Office PowerPoint</Application>
  <PresentationFormat>On-screen Show (4:3)</PresentationFormat>
  <Paragraphs>435</Paragraphs>
  <Slides>50</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6" baseType="lpstr">
      <vt:lpstr>Arial</vt:lpstr>
      <vt:lpstr>Palatino Linotype</vt:lpstr>
      <vt:lpstr>Wingdings</vt:lpstr>
      <vt:lpstr>Times New Roman</vt:lpstr>
      <vt:lpstr>PrenHall1</vt:lpstr>
      <vt:lpstr>Equation</vt:lpstr>
      <vt:lpstr>PowerPoint Presentation</vt:lpstr>
      <vt:lpstr>  NỘI DUNG CHÍNH</vt:lpstr>
      <vt:lpstr>Mục tiêu</vt:lpstr>
      <vt:lpstr>Câu hỏi tình huống</vt:lpstr>
      <vt:lpstr>Học xác suất giúp gì cho bạn?</vt:lpstr>
      <vt:lpstr>Câu hỏi tình huống</vt:lpstr>
      <vt:lpstr>Học xác suất giúp gì cho bạn?</vt:lpstr>
      <vt:lpstr>Khái niệm cơ bản</vt:lpstr>
      <vt:lpstr>Ví dụ về phép thử và biến cố</vt:lpstr>
      <vt:lpstr>Biến cố sơ cấp và không gian mẫu</vt:lpstr>
      <vt:lpstr>Thảo luận</vt:lpstr>
      <vt:lpstr>Hợp của hai biến cố</vt:lpstr>
      <vt:lpstr>Giao của hai biến cố</vt:lpstr>
      <vt:lpstr>Hai biến cố xung khắc</vt:lpstr>
      <vt:lpstr>Biến cố bù</vt:lpstr>
      <vt:lpstr>Ví dụ</vt:lpstr>
      <vt:lpstr>Xác suất của một biến cố</vt:lpstr>
      <vt:lpstr>Các cách xác định xác suất</vt:lpstr>
      <vt:lpstr>Ví dụ</vt:lpstr>
      <vt:lpstr>Đúng hay sai, vì sao?</vt:lpstr>
      <vt:lpstr>Dùng định nghĩa xác suất nào?</vt:lpstr>
      <vt:lpstr>Ví dụ</vt:lpstr>
      <vt:lpstr>Tính P(M+F)</vt:lpstr>
      <vt:lpstr>Công thức cộng xác suất</vt:lpstr>
      <vt:lpstr>Công thức xác suất phần bù</vt:lpstr>
      <vt:lpstr>Thực hành</vt:lpstr>
      <vt:lpstr>Xác suất điều kiện</vt:lpstr>
      <vt:lpstr>Ví dụ</vt:lpstr>
      <vt:lpstr>Có thể bạn chưa biết</vt:lpstr>
      <vt:lpstr>Ví dụ</vt:lpstr>
      <vt:lpstr>Thực hành</vt:lpstr>
      <vt:lpstr>Hỏi vui</vt:lpstr>
      <vt:lpstr>Công thức xác suất điều kiện</vt:lpstr>
      <vt:lpstr>Công thức nhân xác suất</vt:lpstr>
      <vt:lpstr>Ví dụ</vt:lpstr>
      <vt:lpstr>Hai biến cố độc lập</vt:lpstr>
      <vt:lpstr>Ví dụ</vt:lpstr>
      <vt:lpstr>Thảo luận</vt:lpstr>
      <vt:lpstr>Nghịch lý ngày sinh nhật</vt:lpstr>
      <vt:lpstr>Ví dụ (tiếp)</vt:lpstr>
      <vt:lpstr>Công thức xác suất đầy đủ</vt:lpstr>
      <vt:lpstr>Lựa chọn nhóm cổ phiếu</vt:lpstr>
      <vt:lpstr>Lựa chọn nhóm cổ phiếu (tiếp)</vt:lpstr>
      <vt:lpstr>Lựa chọn nhóm cổ phiếu (tiếp)</vt:lpstr>
      <vt:lpstr>Công thức Bayes</vt:lpstr>
      <vt:lpstr>Ví dụ</vt:lpstr>
      <vt:lpstr>PowerPoint Presentation</vt:lpstr>
      <vt:lpstr>PowerPoint Presentation</vt:lpstr>
      <vt:lpstr>Ví dụ</vt:lpstr>
      <vt:lpstr>Câu hỏi ôn tập</vt:lpstr>
    </vt:vector>
  </TitlesOfParts>
  <Company>University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Business Statistics, 10/e</dc:title>
  <dc:subject>Chapter 4</dc:subject>
  <dc:creator>Dirk Yandell</dc:creator>
  <cp:lastModifiedBy>Admin</cp:lastModifiedBy>
  <cp:revision>250</cp:revision>
  <cp:lastPrinted>1998-11-22T23:37:53Z</cp:lastPrinted>
  <dcterms:created xsi:type="dcterms:W3CDTF">2001-01-23T16:24:06Z</dcterms:created>
  <dcterms:modified xsi:type="dcterms:W3CDTF">2017-11-22T23:49:59Z</dcterms:modified>
</cp:coreProperties>
</file>