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3" r:id="rId1"/>
    <p:sldMasterId id="2147483670" r:id="rId2"/>
  </p:sldMasterIdLst>
  <p:notesMasterIdLst>
    <p:notesMasterId r:id="rId28"/>
  </p:notesMasterIdLst>
  <p:handoutMasterIdLst>
    <p:handoutMasterId r:id="rId29"/>
  </p:handoutMasterIdLst>
  <p:sldIdLst>
    <p:sldId id="320" r:id="rId3"/>
    <p:sldId id="352" r:id="rId4"/>
    <p:sldId id="396" r:id="rId5"/>
    <p:sldId id="359" r:id="rId6"/>
    <p:sldId id="336" r:id="rId7"/>
    <p:sldId id="417" r:id="rId8"/>
    <p:sldId id="339" r:id="rId9"/>
    <p:sldId id="342" r:id="rId10"/>
    <p:sldId id="405" r:id="rId11"/>
    <p:sldId id="343" r:id="rId12"/>
    <p:sldId id="360" r:id="rId13"/>
    <p:sldId id="364" r:id="rId14"/>
    <p:sldId id="401" r:id="rId15"/>
    <p:sldId id="408" r:id="rId16"/>
    <p:sldId id="409" r:id="rId17"/>
    <p:sldId id="348" r:id="rId18"/>
    <p:sldId id="362" r:id="rId19"/>
    <p:sldId id="410" r:id="rId20"/>
    <p:sldId id="363" r:id="rId21"/>
    <p:sldId id="412" r:id="rId22"/>
    <p:sldId id="416" r:id="rId23"/>
    <p:sldId id="367" r:id="rId24"/>
    <p:sldId id="365" r:id="rId25"/>
    <p:sldId id="418" r:id="rId26"/>
    <p:sldId id="419" r:id="rId27"/>
  </p:sldIdLst>
  <p:sldSz cx="9144000" cy="6858000" type="screen4x3"/>
  <p:notesSz cx="6858000" cy="9144000"/>
  <p:embeddedFontLst>
    <p:embeddedFont>
      <p:font typeface="Calibri" pitchFamily="34" charset="0"/>
      <p:regular r:id="rId30"/>
      <p:bold r:id="rId31"/>
      <p:italic r:id="rId32"/>
      <p:boldItalic r:id="rId33"/>
    </p:embeddedFont>
    <p:embeddedFont>
      <p:font typeface="Cambria Math" pitchFamily="18" charset="0"/>
      <p:regular r:id="rId34"/>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DF7"/>
    <a:srgbClr val="FF99FF"/>
    <a:srgbClr val="CCFF33"/>
    <a:srgbClr val="FDE0BD"/>
    <a:srgbClr val="2CD460"/>
    <a:srgbClr val="E7F4F5"/>
    <a:srgbClr val="F983C1"/>
    <a:srgbClr val="C1BAF8"/>
    <a:srgbClr val="FF6600"/>
    <a:srgbClr val="FBF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47" autoAdjust="0"/>
  </p:normalViewPr>
  <p:slideViewPr>
    <p:cSldViewPr>
      <p:cViewPr varScale="1">
        <p:scale>
          <a:sx n="74" d="100"/>
          <a:sy n="74"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4DAC1-852E-49B0-86FE-39D7B906736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EB91E2-0CC4-4AAD-A090-8D557E667315}">
      <dgm:prSet phldrT="[Text]" phldr="1"/>
      <dgm:spPr>
        <a:solidFill>
          <a:schemeClr val="bg1"/>
        </a:solidFill>
        <a:ln>
          <a:solidFill>
            <a:schemeClr val="accent1"/>
          </a:solidFill>
        </a:ln>
      </dgm:spPr>
      <dgm:t>
        <a:bodyPr/>
        <a:lstStyle/>
        <a:p>
          <a:endParaRPr lang="en-US" dirty="0"/>
        </a:p>
      </dgm:t>
    </dgm:pt>
    <dgm:pt modelId="{9901F36B-59CF-4708-AA46-66F3220EB162}" type="parTrans" cxnId="{02D42BFD-2BE8-4A81-BDB0-1E740F6EFA1F}">
      <dgm:prSet/>
      <dgm:spPr/>
      <dgm:t>
        <a:bodyPr/>
        <a:lstStyle/>
        <a:p>
          <a:endParaRPr lang="en-US"/>
        </a:p>
      </dgm:t>
    </dgm:pt>
    <dgm:pt modelId="{FCAD6F7D-61C1-4FE3-80EF-1912B3F55A24}" type="sibTrans" cxnId="{02D42BFD-2BE8-4A81-BDB0-1E740F6EFA1F}">
      <dgm:prSet/>
      <dgm:spPr/>
      <dgm:t>
        <a:bodyPr/>
        <a:lstStyle/>
        <a:p>
          <a:endParaRPr lang="en-US"/>
        </a:p>
      </dgm:t>
    </dgm:pt>
    <dgm:pt modelId="{3CDAC2E6-C1F1-46A2-9D91-6FF649B257B9}">
      <dgm:prSet phldrT="[Text]" phldr="1"/>
      <dgm:spPr>
        <a:solidFill>
          <a:schemeClr val="bg1"/>
        </a:solidFill>
        <a:ln>
          <a:solidFill>
            <a:schemeClr val="accent1"/>
          </a:solidFill>
        </a:ln>
      </dgm:spPr>
      <dgm:t>
        <a:bodyPr/>
        <a:lstStyle/>
        <a:p>
          <a:endParaRPr lang="en-US"/>
        </a:p>
      </dgm:t>
    </dgm:pt>
    <dgm:pt modelId="{CDAD89D4-80E3-420A-BB85-ECA573FA357E}" type="parTrans" cxnId="{D123CCE9-8E22-42CA-861D-1DA98FA8BEA8}">
      <dgm:prSet/>
      <dgm:spPr/>
      <dgm:t>
        <a:bodyPr/>
        <a:lstStyle/>
        <a:p>
          <a:endParaRPr lang="en-US"/>
        </a:p>
      </dgm:t>
    </dgm:pt>
    <dgm:pt modelId="{EEE12D9B-29FD-498C-BD1D-DC8CBD6DC845}" type="sibTrans" cxnId="{D123CCE9-8E22-42CA-861D-1DA98FA8BEA8}">
      <dgm:prSet/>
      <dgm:spPr/>
      <dgm:t>
        <a:bodyPr/>
        <a:lstStyle/>
        <a:p>
          <a:endParaRPr lang="en-US"/>
        </a:p>
      </dgm:t>
    </dgm:pt>
    <dgm:pt modelId="{A8EB363E-57E3-4F1F-9241-AF4D99E1D9E3}">
      <dgm:prSet phldrT="[Text]" phldr="1"/>
      <dgm:spPr>
        <a:solidFill>
          <a:schemeClr val="bg1"/>
        </a:solidFill>
        <a:ln>
          <a:solidFill>
            <a:schemeClr val="accent1"/>
          </a:solidFill>
        </a:ln>
      </dgm:spPr>
      <dgm:t>
        <a:bodyPr/>
        <a:lstStyle/>
        <a:p>
          <a:endParaRPr lang="en-US" dirty="0"/>
        </a:p>
      </dgm:t>
    </dgm:pt>
    <dgm:pt modelId="{CDDFAA62-0398-492E-873E-45EAB7CBC18E}" type="parTrans" cxnId="{BDBF4230-EB29-40ED-A028-56CF999D0A7F}">
      <dgm:prSet/>
      <dgm:spPr/>
      <dgm:t>
        <a:bodyPr/>
        <a:lstStyle/>
        <a:p>
          <a:endParaRPr lang="en-US"/>
        </a:p>
      </dgm:t>
    </dgm:pt>
    <dgm:pt modelId="{57B52AF5-B459-45A9-9C2B-1465A3CA6C5C}" type="sibTrans" cxnId="{BDBF4230-EB29-40ED-A028-56CF999D0A7F}">
      <dgm:prSet/>
      <dgm:spPr/>
      <dgm:t>
        <a:bodyPr/>
        <a:lstStyle/>
        <a:p>
          <a:endParaRPr lang="en-US"/>
        </a:p>
      </dgm:t>
    </dgm:pt>
    <dgm:pt modelId="{8CE51BF4-D201-41F9-B837-5DD087835027}">
      <dgm:prSet phldrT="[Text]" phldr="1"/>
      <dgm:spPr>
        <a:solidFill>
          <a:schemeClr val="bg1"/>
        </a:solidFill>
        <a:ln>
          <a:solidFill>
            <a:schemeClr val="accent1"/>
          </a:solidFill>
        </a:ln>
      </dgm:spPr>
      <dgm:t>
        <a:bodyPr/>
        <a:lstStyle/>
        <a:p>
          <a:endParaRPr lang="en-US"/>
        </a:p>
      </dgm:t>
    </dgm:pt>
    <dgm:pt modelId="{BBB03CF4-17C0-4DCC-AF5E-A86861010586}" type="parTrans" cxnId="{99E960C7-9D9D-4354-A5C6-38DB545520A7}">
      <dgm:prSet/>
      <dgm:spPr/>
      <dgm:t>
        <a:bodyPr/>
        <a:lstStyle/>
        <a:p>
          <a:endParaRPr lang="en-US"/>
        </a:p>
      </dgm:t>
    </dgm:pt>
    <dgm:pt modelId="{E8E2A42D-EF3B-468F-96AE-53DAA207A4E2}" type="sibTrans" cxnId="{99E960C7-9D9D-4354-A5C6-38DB545520A7}">
      <dgm:prSet/>
      <dgm:spPr/>
      <dgm:t>
        <a:bodyPr/>
        <a:lstStyle/>
        <a:p>
          <a:endParaRPr lang="en-US"/>
        </a:p>
      </dgm:t>
    </dgm:pt>
    <dgm:pt modelId="{28755CC7-8BA3-4CC8-834B-E668D4A11467}" type="pres">
      <dgm:prSet presAssocID="{1994DAC1-852E-49B0-86FE-39D7B9067369}" presName="Name0" presStyleCnt="0">
        <dgm:presLayoutVars>
          <dgm:chMax val="7"/>
          <dgm:chPref val="7"/>
          <dgm:dir/>
        </dgm:presLayoutVars>
      </dgm:prSet>
      <dgm:spPr/>
      <dgm:t>
        <a:bodyPr/>
        <a:lstStyle/>
        <a:p>
          <a:endParaRPr lang="en-US"/>
        </a:p>
      </dgm:t>
    </dgm:pt>
    <dgm:pt modelId="{FF8B68D9-7ADD-48E4-B38A-D539DF0708AF}" type="pres">
      <dgm:prSet presAssocID="{1994DAC1-852E-49B0-86FE-39D7B9067369}" presName="Name1" presStyleCnt="0"/>
      <dgm:spPr/>
      <dgm:t>
        <a:bodyPr/>
        <a:lstStyle/>
        <a:p>
          <a:endParaRPr lang="en-US"/>
        </a:p>
      </dgm:t>
    </dgm:pt>
    <dgm:pt modelId="{1C9040E7-4CB2-48BA-B178-977376E7BEF3}" type="pres">
      <dgm:prSet presAssocID="{1994DAC1-852E-49B0-86FE-39D7B9067369}" presName="cycle" presStyleCnt="0"/>
      <dgm:spPr/>
      <dgm:t>
        <a:bodyPr/>
        <a:lstStyle/>
        <a:p>
          <a:endParaRPr lang="en-US"/>
        </a:p>
      </dgm:t>
    </dgm:pt>
    <dgm:pt modelId="{63FF15B4-2535-49F7-B98D-B01B8727976A}" type="pres">
      <dgm:prSet presAssocID="{1994DAC1-852E-49B0-86FE-39D7B9067369}" presName="srcNode" presStyleLbl="node1" presStyleIdx="0" presStyleCnt="4"/>
      <dgm:spPr/>
      <dgm:t>
        <a:bodyPr/>
        <a:lstStyle/>
        <a:p>
          <a:endParaRPr lang="en-US"/>
        </a:p>
      </dgm:t>
    </dgm:pt>
    <dgm:pt modelId="{6FD3B8E5-2899-48AF-AB81-12A342932D7D}" type="pres">
      <dgm:prSet presAssocID="{1994DAC1-852E-49B0-86FE-39D7B9067369}" presName="conn" presStyleLbl="parChTrans1D2" presStyleIdx="0" presStyleCnt="1"/>
      <dgm:spPr/>
      <dgm:t>
        <a:bodyPr/>
        <a:lstStyle/>
        <a:p>
          <a:endParaRPr lang="en-US"/>
        </a:p>
      </dgm:t>
    </dgm:pt>
    <dgm:pt modelId="{D2202AD1-391F-4EFC-91EB-004C0DE820B1}" type="pres">
      <dgm:prSet presAssocID="{1994DAC1-852E-49B0-86FE-39D7B9067369}" presName="extraNode" presStyleLbl="node1" presStyleIdx="0" presStyleCnt="4"/>
      <dgm:spPr/>
      <dgm:t>
        <a:bodyPr/>
        <a:lstStyle/>
        <a:p>
          <a:endParaRPr lang="en-US"/>
        </a:p>
      </dgm:t>
    </dgm:pt>
    <dgm:pt modelId="{D0A68C47-AC56-40AC-9371-F225D9BF55A0}" type="pres">
      <dgm:prSet presAssocID="{1994DAC1-852E-49B0-86FE-39D7B9067369}" presName="dstNode" presStyleLbl="node1" presStyleIdx="0" presStyleCnt="4"/>
      <dgm:spPr/>
      <dgm:t>
        <a:bodyPr/>
        <a:lstStyle/>
        <a:p>
          <a:endParaRPr lang="en-US"/>
        </a:p>
      </dgm:t>
    </dgm:pt>
    <dgm:pt modelId="{6B79BD21-427B-4B7F-8F44-23B85216F5CD}" type="pres">
      <dgm:prSet presAssocID="{A4EB91E2-0CC4-4AAD-A090-8D557E667315}" presName="text_1" presStyleLbl="node1" presStyleIdx="0" presStyleCnt="4">
        <dgm:presLayoutVars>
          <dgm:bulletEnabled val="1"/>
        </dgm:presLayoutVars>
      </dgm:prSet>
      <dgm:spPr/>
      <dgm:t>
        <a:bodyPr/>
        <a:lstStyle/>
        <a:p>
          <a:endParaRPr lang="en-US"/>
        </a:p>
      </dgm:t>
    </dgm:pt>
    <dgm:pt modelId="{15BBE74A-24CC-485C-A6C8-6C4EA26450E2}" type="pres">
      <dgm:prSet presAssocID="{A4EB91E2-0CC4-4AAD-A090-8D557E667315}" presName="accent_1" presStyleCnt="0"/>
      <dgm:spPr/>
      <dgm:t>
        <a:bodyPr/>
        <a:lstStyle/>
        <a:p>
          <a:endParaRPr lang="en-US"/>
        </a:p>
      </dgm:t>
    </dgm:pt>
    <dgm:pt modelId="{557807B4-3133-4DEE-914D-B2BD3A8BF615}" type="pres">
      <dgm:prSet presAssocID="{A4EB91E2-0CC4-4AAD-A090-8D557E667315}" presName="accentRepeatNode" presStyleLbl="solidFgAcc1" presStyleIdx="0" presStyleCnt="4" custLinFactNeighborX="873" custLinFactNeighborY="-2468"/>
      <dgm:spPr/>
      <dgm:t>
        <a:bodyPr/>
        <a:lstStyle/>
        <a:p>
          <a:endParaRPr lang="en-US"/>
        </a:p>
      </dgm:t>
    </dgm:pt>
    <dgm:pt modelId="{F0B22118-8BD4-4D6D-B8C4-202DA537673E}" type="pres">
      <dgm:prSet presAssocID="{3CDAC2E6-C1F1-46A2-9D91-6FF649B257B9}" presName="text_2" presStyleLbl="node1" presStyleIdx="1" presStyleCnt="4">
        <dgm:presLayoutVars>
          <dgm:bulletEnabled val="1"/>
        </dgm:presLayoutVars>
      </dgm:prSet>
      <dgm:spPr/>
      <dgm:t>
        <a:bodyPr/>
        <a:lstStyle/>
        <a:p>
          <a:endParaRPr lang="en-US"/>
        </a:p>
      </dgm:t>
    </dgm:pt>
    <dgm:pt modelId="{734C9FA3-080A-4A22-95BC-7330D89F7525}" type="pres">
      <dgm:prSet presAssocID="{3CDAC2E6-C1F1-46A2-9D91-6FF649B257B9}" presName="accent_2" presStyleCnt="0"/>
      <dgm:spPr/>
      <dgm:t>
        <a:bodyPr/>
        <a:lstStyle/>
        <a:p>
          <a:endParaRPr lang="en-US"/>
        </a:p>
      </dgm:t>
    </dgm:pt>
    <dgm:pt modelId="{64C8F375-A151-4423-96DC-7A0CA48D31DD}" type="pres">
      <dgm:prSet presAssocID="{3CDAC2E6-C1F1-46A2-9D91-6FF649B257B9}" presName="accentRepeatNode" presStyleLbl="solidFgAcc1" presStyleIdx="1" presStyleCnt="4"/>
      <dgm:spPr/>
      <dgm:t>
        <a:bodyPr/>
        <a:lstStyle/>
        <a:p>
          <a:endParaRPr lang="en-US"/>
        </a:p>
      </dgm:t>
    </dgm:pt>
    <dgm:pt modelId="{8696965F-7121-49FF-ACAA-EE07F06A8F53}" type="pres">
      <dgm:prSet presAssocID="{A8EB363E-57E3-4F1F-9241-AF4D99E1D9E3}" presName="text_3" presStyleLbl="node1" presStyleIdx="2" presStyleCnt="4">
        <dgm:presLayoutVars>
          <dgm:bulletEnabled val="1"/>
        </dgm:presLayoutVars>
      </dgm:prSet>
      <dgm:spPr/>
      <dgm:t>
        <a:bodyPr/>
        <a:lstStyle/>
        <a:p>
          <a:endParaRPr lang="en-US"/>
        </a:p>
      </dgm:t>
    </dgm:pt>
    <dgm:pt modelId="{DCC0DE94-E9EA-4E5B-9ADE-2BFF91DBB3BC}" type="pres">
      <dgm:prSet presAssocID="{A8EB363E-57E3-4F1F-9241-AF4D99E1D9E3}" presName="accent_3" presStyleCnt="0"/>
      <dgm:spPr/>
      <dgm:t>
        <a:bodyPr/>
        <a:lstStyle/>
        <a:p>
          <a:endParaRPr lang="en-US"/>
        </a:p>
      </dgm:t>
    </dgm:pt>
    <dgm:pt modelId="{AC1F493E-5A9D-4FB4-8A87-AA7EE3925329}" type="pres">
      <dgm:prSet presAssocID="{A8EB363E-57E3-4F1F-9241-AF4D99E1D9E3}" presName="accentRepeatNode" presStyleLbl="solidFgAcc1" presStyleIdx="2" presStyleCnt="4"/>
      <dgm:spPr/>
      <dgm:t>
        <a:bodyPr/>
        <a:lstStyle/>
        <a:p>
          <a:endParaRPr lang="en-US"/>
        </a:p>
      </dgm:t>
    </dgm:pt>
    <dgm:pt modelId="{04543BC6-9D20-49A6-97B6-24353FD2C7F3}" type="pres">
      <dgm:prSet presAssocID="{8CE51BF4-D201-41F9-B837-5DD087835027}" presName="text_4" presStyleLbl="node1" presStyleIdx="3" presStyleCnt="4">
        <dgm:presLayoutVars>
          <dgm:bulletEnabled val="1"/>
        </dgm:presLayoutVars>
      </dgm:prSet>
      <dgm:spPr/>
      <dgm:t>
        <a:bodyPr/>
        <a:lstStyle/>
        <a:p>
          <a:endParaRPr lang="en-US"/>
        </a:p>
      </dgm:t>
    </dgm:pt>
    <dgm:pt modelId="{EF827B49-04C1-4DBD-9324-4A48F5381DA5}" type="pres">
      <dgm:prSet presAssocID="{8CE51BF4-D201-41F9-B837-5DD087835027}" presName="accent_4" presStyleCnt="0"/>
      <dgm:spPr/>
      <dgm:t>
        <a:bodyPr/>
        <a:lstStyle/>
        <a:p>
          <a:endParaRPr lang="en-US"/>
        </a:p>
      </dgm:t>
    </dgm:pt>
    <dgm:pt modelId="{26CA811C-248C-4ECA-975F-387B410CA46F}" type="pres">
      <dgm:prSet presAssocID="{8CE51BF4-D201-41F9-B837-5DD087835027}" presName="accentRepeatNode" presStyleLbl="solidFgAcc1" presStyleIdx="3" presStyleCnt="4"/>
      <dgm:spPr/>
      <dgm:t>
        <a:bodyPr/>
        <a:lstStyle/>
        <a:p>
          <a:endParaRPr lang="en-US"/>
        </a:p>
      </dgm:t>
    </dgm:pt>
  </dgm:ptLst>
  <dgm:cxnLst>
    <dgm:cxn modelId="{DD1DCDD6-B9A3-440A-9847-A83FB639F0F4}" type="presOf" srcId="{3CDAC2E6-C1F1-46A2-9D91-6FF649B257B9}" destId="{F0B22118-8BD4-4D6D-B8C4-202DA537673E}" srcOrd="0" destOrd="0" presId="urn:microsoft.com/office/officeart/2008/layout/VerticalCurvedList"/>
    <dgm:cxn modelId="{01171A69-52C2-4AB4-9E4F-DFAF78D8EE17}" type="presOf" srcId="{A8EB363E-57E3-4F1F-9241-AF4D99E1D9E3}" destId="{8696965F-7121-49FF-ACAA-EE07F06A8F53}" srcOrd="0" destOrd="0" presId="urn:microsoft.com/office/officeart/2008/layout/VerticalCurvedList"/>
    <dgm:cxn modelId="{BC487F91-861E-4858-AD4D-C80C902516E6}" type="presOf" srcId="{A4EB91E2-0CC4-4AAD-A090-8D557E667315}" destId="{6B79BD21-427B-4B7F-8F44-23B85216F5CD}" srcOrd="0" destOrd="0" presId="urn:microsoft.com/office/officeart/2008/layout/VerticalCurvedList"/>
    <dgm:cxn modelId="{02D42BFD-2BE8-4A81-BDB0-1E740F6EFA1F}" srcId="{1994DAC1-852E-49B0-86FE-39D7B9067369}" destId="{A4EB91E2-0CC4-4AAD-A090-8D557E667315}" srcOrd="0" destOrd="0" parTransId="{9901F36B-59CF-4708-AA46-66F3220EB162}" sibTransId="{FCAD6F7D-61C1-4FE3-80EF-1912B3F55A24}"/>
    <dgm:cxn modelId="{D123CCE9-8E22-42CA-861D-1DA98FA8BEA8}" srcId="{1994DAC1-852E-49B0-86FE-39D7B9067369}" destId="{3CDAC2E6-C1F1-46A2-9D91-6FF649B257B9}" srcOrd="1" destOrd="0" parTransId="{CDAD89D4-80E3-420A-BB85-ECA573FA357E}" sibTransId="{EEE12D9B-29FD-498C-BD1D-DC8CBD6DC845}"/>
    <dgm:cxn modelId="{99E960C7-9D9D-4354-A5C6-38DB545520A7}" srcId="{1994DAC1-852E-49B0-86FE-39D7B9067369}" destId="{8CE51BF4-D201-41F9-B837-5DD087835027}" srcOrd="3" destOrd="0" parTransId="{BBB03CF4-17C0-4DCC-AF5E-A86861010586}" sibTransId="{E8E2A42D-EF3B-468F-96AE-53DAA207A4E2}"/>
    <dgm:cxn modelId="{A34C05D2-25F8-4D5F-B161-6A414513F65B}" type="presOf" srcId="{FCAD6F7D-61C1-4FE3-80EF-1912B3F55A24}" destId="{6FD3B8E5-2899-48AF-AB81-12A342932D7D}" srcOrd="0" destOrd="0" presId="urn:microsoft.com/office/officeart/2008/layout/VerticalCurvedList"/>
    <dgm:cxn modelId="{B5DCD649-97B1-42CB-A77A-74C611508147}" type="presOf" srcId="{1994DAC1-852E-49B0-86FE-39D7B9067369}" destId="{28755CC7-8BA3-4CC8-834B-E668D4A11467}" srcOrd="0" destOrd="0" presId="urn:microsoft.com/office/officeart/2008/layout/VerticalCurvedList"/>
    <dgm:cxn modelId="{BDBF4230-EB29-40ED-A028-56CF999D0A7F}" srcId="{1994DAC1-852E-49B0-86FE-39D7B9067369}" destId="{A8EB363E-57E3-4F1F-9241-AF4D99E1D9E3}" srcOrd="2" destOrd="0" parTransId="{CDDFAA62-0398-492E-873E-45EAB7CBC18E}" sibTransId="{57B52AF5-B459-45A9-9C2B-1465A3CA6C5C}"/>
    <dgm:cxn modelId="{0A2A12F4-22E3-4581-94AF-D8011AFBD7A0}" type="presOf" srcId="{8CE51BF4-D201-41F9-B837-5DD087835027}" destId="{04543BC6-9D20-49A6-97B6-24353FD2C7F3}" srcOrd="0" destOrd="0" presId="urn:microsoft.com/office/officeart/2008/layout/VerticalCurvedList"/>
    <dgm:cxn modelId="{66DAEF82-5360-434A-A359-25EAF1611A9F}" type="presParOf" srcId="{28755CC7-8BA3-4CC8-834B-E668D4A11467}" destId="{FF8B68D9-7ADD-48E4-B38A-D539DF0708AF}" srcOrd="0" destOrd="0" presId="urn:microsoft.com/office/officeart/2008/layout/VerticalCurvedList"/>
    <dgm:cxn modelId="{4C3D663F-CF6F-4ABC-BE49-56FEFFF6443E}" type="presParOf" srcId="{FF8B68D9-7ADD-48E4-B38A-D539DF0708AF}" destId="{1C9040E7-4CB2-48BA-B178-977376E7BEF3}" srcOrd="0" destOrd="0" presId="urn:microsoft.com/office/officeart/2008/layout/VerticalCurvedList"/>
    <dgm:cxn modelId="{32859D57-B6FD-4BE6-AA81-9D2E891F6E24}" type="presParOf" srcId="{1C9040E7-4CB2-48BA-B178-977376E7BEF3}" destId="{63FF15B4-2535-49F7-B98D-B01B8727976A}" srcOrd="0" destOrd="0" presId="urn:microsoft.com/office/officeart/2008/layout/VerticalCurvedList"/>
    <dgm:cxn modelId="{183270ED-D733-4B1B-832C-522D628E4BFB}" type="presParOf" srcId="{1C9040E7-4CB2-48BA-B178-977376E7BEF3}" destId="{6FD3B8E5-2899-48AF-AB81-12A342932D7D}" srcOrd="1" destOrd="0" presId="urn:microsoft.com/office/officeart/2008/layout/VerticalCurvedList"/>
    <dgm:cxn modelId="{A7E76837-E72C-4F89-844B-B1F04B176FA9}" type="presParOf" srcId="{1C9040E7-4CB2-48BA-B178-977376E7BEF3}" destId="{D2202AD1-391F-4EFC-91EB-004C0DE820B1}" srcOrd="2" destOrd="0" presId="urn:microsoft.com/office/officeart/2008/layout/VerticalCurvedList"/>
    <dgm:cxn modelId="{AB2D22E5-DB07-4A6B-B68E-3DDCF6F89B8D}" type="presParOf" srcId="{1C9040E7-4CB2-48BA-B178-977376E7BEF3}" destId="{D0A68C47-AC56-40AC-9371-F225D9BF55A0}" srcOrd="3" destOrd="0" presId="urn:microsoft.com/office/officeart/2008/layout/VerticalCurvedList"/>
    <dgm:cxn modelId="{F7D1441F-BFA0-4C7C-920A-C510095749BC}" type="presParOf" srcId="{FF8B68D9-7ADD-48E4-B38A-D539DF0708AF}" destId="{6B79BD21-427B-4B7F-8F44-23B85216F5CD}" srcOrd="1" destOrd="0" presId="urn:microsoft.com/office/officeart/2008/layout/VerticalCurvedList"/>
    <dgm:cxn modelId="{88E3039E-168D-4F37-B893-58E47C81E74C}" type="presParOf" srcId="{FF8B68D9-7ADD-48E4-B38A-D539DF0708AF}" destId="{15BBE74A-24CC-485C-A6C8-6C4EA26450E2}" srcOrd="2" destOrd="0" presId="urn:microsoft.com/office/officeart/2008/layout/VerticalCurvedList"/>
    <dgm:cxn modelId="{8566DF63-7213-49CE-B455-96D9BCBA1A97}" type="presParOf" srcId="{15BBE74A-24CC-485C-A6C8-6C4EA26450E2}" destId="{557807B4-3133-4DEE-914D-B2BD3A8BF615}" srcOrd="0" destOrd="0" presId="urn:microsoft.com/office/officeart/2008/layout/VerticalCurvedList"/>
    <dgm:cxn modelId="{99B2411A-E293-43D0-9E81-BE6E7929338C}" type="presParOf" srcId="{FF8B68D9-7ADD-48E4-B38A-D539DF0708AF}" destId="{F0B22118-8BD4-4D6D-B8C4-202DA537673E}" srcOrd="3" destOrd="0" presId="urn:microsoft.com/office/officeart/2008/layout/VerticalCurvedList"/>
    <dgm:cxn modelId="{3AAAA0D4-4565-4FB5-AD3F-F9DB5C941E9A}" type="presParOf" srcId="{FF8B68D9-7ADD-48E4-B38A-D539DF0708AF}" destId="{734C9FA3-080A-4A22-95BC-7330D89F7525}" srcOrd="4" destOrd="0" presId="urn:microsoft.com/office/officeart/2008/layout/VerticalCurvedList"/>
    <dgm:cxn modelId="{97C8BBC6-8471-42AE-AB46-AB0ED39DFA93}" type="presParOf" srcId="{734C9FA3-080A-4A22-95BC-7330D89F7525}" destId="{64C8F375-A151-4423-96DC-7A0CA48D31DD}" srcOrd="0" destOrd="0" presId="urn:microsoft.com/office/officeart/2008/layout/VerticalCurvedList"/>
    <dgm:cxn modelId="{FBCEBC51-2E50-44DC-8155-FD84AB8C2F76}" type="presParOf" srcId="{FF8B68D9-7ADD-48E4-B38A-D539DF0708AF}" destId="{8696965F-7121-49FF-ACAA-EE07F06A8F53}" srcOrd="5" destOrd="0" presId="urn:microsoft.com/office/officeart/2008/layout/VerticalCurvedList"/>
    <dgm:cxn modelId="{FDDD710A-8C07-411E-B1CD-CF6DC986A99B}" type="presParOf" srcId="{FF8B68D9-7ADD-48E4-B38A-D539DF0708AF}" destId="{DCC0DE94-E9EA-4E5B-9ADE-2BFF91DBB3BC}" srcOrd="6" destOrd="0" presId="urn:microsoft.com/office/officeart/2008/layout/VerticalCurvedList"/>
    <dgm:cxn modelId="{7C4B64AF-DC4D-4A03-80E4-481159731A3B}" type="presParOf" srcId="{DCC0DE94-E9EA-4E5B-9ADE-2BFF91DBB3BC}" destId="{AC1F493E-5A9D-4FB4-8A87-AA7EE3925329}" srcOrd="0" destOrd="0" presId="urn:microsoft.com/office/officeart/2008/layout/VerticalCurvedList"/>
    <dgm:cxn modelId="{F5F619C2-3224-4032-B4A8-0E646331D5D9}" type="presParOf" srcId="{FF8B68D9-7ADD-48E4-B38A-D539DF0708AF}" destId="{04543BC6-9D20-49A6-97B6-24353FD2C7F3}" srcOrd="7" destOrd="0" presId="urn:microsoft.com/office/officeart/2008/layout/VerticalCurvedList"/>
    <dgm:cxn modelId="{664C9901-2226-4153-9581-E39405E4B1A4}" type="presParOf" srcId="{FF8B68D9-7ADD-48E4-B38A-D539DF0708AF}" destId="{EF827B49-04C1-4DBD-9324-4A48F5381DA5}" srcOrd="8" destOrd="0" presId="urn:microsoft.com/office/officeart/2008/layout/VerticalCurvedList"/>
    <dgm:cxn modelId="{A88C7D36-39D6-4BE5-B319-4B3153849141}" type="presParOf" srcId="{EF827B49-04C1-4DBD-9324-4A48F5381DA5}" destId="{26CA811C-248C-4ECA-975F-387B410CA46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B8E5-2899-48AF-AB81-12A342932D7D}">
      <dsp:nvSpPr>
        <dsp:cNvPr id="0" name=""/>
        <dsp:cNvSpPr/>
      </dsp:nvSpPr>
      <dsp:spPr>
        <a:xfrm>
          <a:off x="-5226551" y="-800521"/>
          <a:ext cx="6223843" cy="6223843"/>
        </a:xfrm>
        <a:prstGeom prst="blockArc">
          <a:avLst>
            <a:gd name="adj1" fmla="val 18900000"/>
            <a:gd name="adj2" fmla="val 2700000"/>
            <a:gd name="adj3" fmla="val 3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9BD21-427B-4B7F-8F44-23B85216F5CD}">
      <dsp:nvSpPr>
        <dsp:cNvPr id="0" name=""/>
        <dsp:cNvSpPr/>
      </dsp:nvSpPr>
      <dsp:spPr>
        <a:xfrm>
          <a:off x="522158" y="355400"/>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522158" y="355400"/>
        <a:ext cx="8176828" cy="711171"/>
      </dsp:txXfrm>
    </dsp:sp>
    <dsp:sp modelId="{557807B4-3133-4DEE-914D-B2BD3A8BF615}">
      <dsp:nvSpPr>
        <dsp:cNvPr id="0" name=""/>
        <dsp:cNvSpPr/>
      </dsp:nvSpPr>
      <dsp:spPr>
        <a:xfrm>
          <a:off x="85437" y="244564"/>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22118-8BD4-4D6D-B8C4-202DA537673E}">
      <dsp:nvSpPr>
        <dsp:cNvPr id="0" name=""/>
        <dsp:cNvSpPr/>
      </dsp:nvSpPr>
      <dsp:spPr>
        <a:xfrm>
          <a:off x="929889" y="1422343"/>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a:p>
      </dsp:txBody>
      <dsp:txXfrm>
        <a:off x="929889" y="1422343"/>
        <a:ext cx="7769098" cy="711171"/>
      </dsp:txXfrm>
    </dsp:sp>
    <dsp:sp modelId="{64C8F375-A151-4423-96DC-7A0CA48D31DD}">
      <dsp:nvSpPr>
        <dsp:cNvPr id="0" name=""/>
        <dsp:cNvSpPr/>
      </dsp:nvSpPr>
      <dsp:spPr>
        <a:xfrm>
          <a:off x="485407" y="1333446"/>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6965F-7121-49FF-ACAA-EE07F06A8F53}">
      <dsp:nvSpPr>
        <dsp:cNvPr id="0" name=""/>
        <dsp:cNvSpPr/>
      </dsp:nvSpPr>
      <dsp:spPr>
        <a:xfrm>
          <a:off x="929889" y="2489285"/>
          <a:ext cx="776909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dirty="0"/>
        </a:p>
      </dsp:txBody>
      <dsp:txXfrm>
        <a:off x="929889" y="2489285"/>
        <a:ext cx="7769098" cy="711171"/>
      </dsp:txXfrm>
    </dsp:sp>
    <dsp:sp modelId="{AC1F493E-5A9D-4FB4-8A87-AA7EE3925329}">
      <dsp:nvSpPr>
        <dsp:cNvPr id="0" name=""/>
        <dsp:cNvSpPr/>
      </dsp:nvSpPr>
      <dsp:spPr>
        <a:xfrm>
          <a:off x="485407" y="2400388"/>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43BC6-9D20-49A6-97B6-24353FD2C7F3}">
      <dsp:nvSpPr>
        <dsp:cNvPr id="0" name=""/>
        <dsp:cNvSpPr/>
      </dsp:nvSpPr>
      <dsp:spPr>
        <a:xfrm>
          <a:off x="522158" y="3556227"/>
          <a:ext cx="8176828" cy="711171"/>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492" tIns="99060" rIns="99060" bIns="99060" numCol="1" spcCol="1270" anchor="ctr" anchorCtr="0">
          <a:noAutofit/>
        </a:bodyPr>
        <a:lstStyle/>
        <a:p>
          <a:pPr lvl="0" algn="l" defTabSz="1733550">
            <a:lnSpc>
              <a:spcPct val="90000"/>
            </a:lnSpc>
            <a:spcBef>
              <a:spcPct val="0"/>
            </a:spcBef>
            <a:spcAft>
              <a:spcPct val="35000"/>
            </a:spcAft>
          </a:pPr>
          <a:endParaRPr lang="en-US" sz="3900" kern="1200"/>
        </a:p>
      </dsp:txBody>
      <dsp:txXfrm>
        <a:off x="522158" y="3556227"/>
        <a:ext cx="8176828" cy="711171"/>
      </dsp:txXfrm>
    </dsp:sp>
    <dsp:sp modelId="{26CA811C-248C-4ECA-975F-387B410CA46F}">
      <dsp:nvSpPr>
        <dsp:cNvPr id="0" name=""/>
        <dsp:cNvSpPr/>
      </dsp:nvSpPr>
      <dsp:spPr>
        <a:xfrm>
          <a:off x="77676" y="3467331"/>
          <a:ext cx="888964" cy="8889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4913"/>
            <a:ext cx="6705600" cy="273050"/>
          </a:xfrm>
          <a:prstGeom prst="rect">
            <a:avLst/>
          </a:prstGeom>
          <a:noFill/>
          <a:ln w="12700">
            <a:noFill/>
            <a:miter lim="800000"/>
            <a:headEnd/>
            <a:tailEnd/>
          </a:ln>
          <a:effectLst/>
        </p:spPr>
        <p:txBody>
          <a:bodyPr wrap="none" anchor="ctr"/>
          <a:lstStyle/>
          <a:p>
            <a:pPr algn="ctr">
              <a:defRPr/>
            </a:pPr>
            <a:endParaRPr lang="en-US">
              <a:latin typeface="Arial" pitchFamily="34" charset="0"/>
              <a:cs typeface="+mn-cs"/>
            </a:endParaRPr>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3080" name="Rectangle 8"/>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
        <p:nvSpPr>
          <p:cNvPr id="3081" name="Rectangle 9"/>
          <p:cNvSpPr>
            <a:spLocks noChangeArrowheads="1"/>
          </p:cNvSpPr>
          <p:nvPr/>
        </p:nvSpPr>
        <p:spPr bwMode="auto">
          <a:xfrm>
            <a:off x="71438" y="55563"/>
            <a:ext cx="67151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25006161-E7C1-41BA-9A94-9564703FC8F3}"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Tree>
    <p:extLst>
      <p:ext uri="{BB962C8B-B14F-4D97-AF65-F5344CB8AC3E}">
        <p14:creationId xmlns:p14="http://schemas.microsoft.com/office/powerpoint/2010/main" val="118010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581400"/>
            <a:ext cx="5029200" cy="4876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3" name="Rectangle 3"/>
          <p:cNvSpPr>
            <a:spLocks noGrp="1" noRot="1" noChangeAspect="1" noChangeArrowheads="1" noTextEdit="1"/>
          </p:cNvSpPr>
          <p:nvPr>
            <p:ph type="sldImg" idx="2"/>
          </p:nvPr>
        </p:nvSpPr>
        <p:spPr bwMode="auto">
          <a:xfrm>
            <a:off x="1371600" y="533400"/>
            <a:ext cx="4191000" cy="297180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2073" name="Rectangle 25"/>
          <p:cNvSpPr>
            <a:spLocks noChangeArrowheads="1"/>
          </p:cNvSpPr>
          <p:nvPr/>
        </p:nvSpPr>
        <p:spPr bwMode="auto">
          <a:xfrm>
            <a:off x="77788" y="61913"/>
            <a:ext cx="67024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DE37599C-A8EF-4244-9776-77220BBAA149}"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
        <p:nvSpPr>
          <p:cNvPr id="2074" name="Rectangle 26"/>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Tree>
    <p:extLst>
      <p:ext uri="{BB962C8B-B14F-4D97-AF65-F5344CB8AC3E}">
        <p14:creationId xmlns:p14="http://schemas.microsoft.com/office/powerpoint/2010/main" val="169100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C7AC2C-094C-476B-B1D6-E3FB0E1733E0}" type="slidenum">
              <a:rPr lang="en-US" smtClean="0"/>
              <a:pPr/>
              <a:t>2</a:t>
            </a:fld>
            <a:endParaRPr lang="en-US"/>
          </a:p>
        </p:txBody>
      </p:sp>
    </p:spTree>
    <p:extLst>
      <p:ext uri="{BB962C8B-B14F-4D97-AF65-F5344CB8AC3E}">
        <p14:creationId xmlns:p14="http://schemas.microsoft.com/office/powerpoint/2010/main" val="229574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64"/>
          <p:cNvGrpSpPr>
            <a:grpSpLocks/>
          </p:cNvGrpSpPr>
          <p:nvPr userDrawn="1"/>
        </p:nvGrpSpPr>
        <p:grpSpPr bwMode="auto">
          <a:xfrm>
            <a:off x="134938" y="2438400"/>
            <a:ext cx="9009062" cy="1181100"/>
            <a:chOff x="0" y="1536"/>
            <a:chExt cx="5675" cy="744"/>
          </a:xfrm>
        </p:grpSpPr>
        <p:grpSp>
          <p:nvGrpSpPr>
            <p:cNvPr id="5" name="Group 1065"/>
            <p:cNvGrpSpPr>
              <a:grpSpLocks/>
            </p:cNvGrpSpPr>
            <p:nvPr userDrawn="1"/>
          </p:nvGrpSpPr>
          <p:grpSpPr bwMode="auto">
            <a:xfrm>
              <a:off x="185" y="1604"/>
              <a:ext cx="449" cy="297"/>
              <a:chOff x="720" y="336"/>
              <a:chExt cx="624" cy="432"/>
            </a:xfrm>
          </p:grpSpPr>
          <p:sp>
            <p:nvSpPr>
              <p:cNvPr id="12" name="Rectangle 106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3" name="Rectangle 106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6" name="Rectangle 106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7" name="Rectangle 106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8" name="Rectangle 107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 name="Rectangle 107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0" name="Rectangle 107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1" name="Rectangle 107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3196" name="Rectangle 1036"/>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3197" name="Rectangle 1037"/>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4" name="Rectangle 1075"/>
          <p:cNvSpPr>
            <a:spLocks noGrp="1" noChangeArrowheads="1"/>
          </p:cNvSpPr>
          <p:nvPr>
            <p:ph type="sldNum" sz="quarter" idx="10"/>
          </p:nvPr>
        </p:nvSpPr>
        <p:spPr/>
        <p:txBody>
          <a:bodyPr/>
          <a:lstStyle>
            <a:lvl1pPr>
              <a:defRPr/>
            </a:lvl1pPr>
          </a:lstStyle>
          <a:p>
            <a:pPr>
              <a:defRPr/>
            </a:pPr>
            <a:r>
              <a:rPr lang="en-US"/>
              <a:t>Chap 1-</a:t>
            </a:r>
            <a:fld id="{713625CD-EF2A-41FE-8FBE-795D3232A319}" type="slidenum">
              <a:rPr lang="en-US"/>
              <a:pPr>
                <a:defRPr/>
              </a:pPr>
              <a:t>‹#›</a:t>
            </a:fld>
            <a:endParaRPr lang="en-US"/>
          </a:p>
        </p:txBody>
      </p:sp>
      <p:sp>
        <p:nvSpPr>
          <p:cNvPr id="1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3040FC4-9F06-499F-84D0-9163B2876F1C}"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033B4EA2-684E-4446-A82B-1D077104E73A}"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828800"/>
            <a:ext cx="8077200" cy="4532313"/>
          </a:xfrm>
        </p:spPr>
        <p:txBody>
          <a:bodyPr/>
          <a:lstStyle/>
          <a:p>
            <a:pPr lvl="0"/>
            <a:endParaRPr lang="en-US" noProof="0" smtClean="0"/>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B50B3974-EDCA-482F-A95B-03DCB5CEB897}"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583A79CB-8955-4597-AFD8-1489DB7F0A54}"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a:t>
            </a:fld>
            <a:endParaRPr lang="en-US"/>
          </a:p>
        </p:txBody>
      </p:sp>
    </p:spTree>
    <p:extLst>
      <p:ext uri="{BB962C8B-B14F-4D97-AF65-F5344CB8AC3E}">
        <p14:creationId xmlns:p14="http://schemas.microsoft.com/office/powerpoint/2010/main" val="18739327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762000"/>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b="1">
                <a:solidFill>
                  <a:schemeClr val="tx1"/>
                </a:solidFill>
                <a:latin typeface="Times New Roman" pitchFamily="18" charset="0"/>
                <a:cs typeface="Times New Roman" pitchFamily="18" charset="0"/>
              </a:defRPr>
            </a:lvl1pPr>
          </a:lstStyle>
          <a:p>
            <a:fld id="{2286D2AC-B0F5-41AD-8620-E048191860F8}" type="slidenum">
              <a:rPr lang="en-US" smtClean="0"/>
              <a:pPr/>
              <a:t>‹#›</a:t>
            </a:fld>
            <a:endParaRPr lang="en-US" dirty="0"/>
          </a:p>
        </p:txBody>
      </p:sp>
    </p:spTree>
    <p:extLst>
      <p:ext uri="{BB962C8B-B14F-4D97-AF65-F5344CB8AC3E}">
        <p14:creationId xmlns:p14="http://schemas.microsoft.com/office/powerpoint/2010/main" val="257866540"/>
      </p:ext>
    </p:extLst>
  </p:cSld>
  <p:clrMapOvr>
    <a:masterClrMapping/>
  </p:clrMapOvr>
  <p:transition>
    <p:newsfla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67B62B8D-91A0-4A24-871D-2CE53B8580D5}" type="slidenum">
              <a:rPr lang="en-US" smtClean="0"/>
              <a:pPr/>
              <a:t>‹#›</a:t>
            </a:fld>
            <a:endParaRPr lang="en-US"/>
          </a:p>
        </p:txBody>
      </p:sp>
    </p:spTree>
    <p:extLst>
      <p:ext uri="{BB962C8B-B14F-4D97-AF65-F5344CB8AC3E}">
        <p14:creationId xmlns:p14="http://schemas.microsoft.com/office/powerpoint/2010/main" val="42444933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2CB3198D-C55E-46E6-8960-576AED387128}"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A5AFF03-CB7E-4540-A95D-F3D46D2FA166}"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AC5C1BC3-E588-48DF-8190-F88F06B57931}"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r>
              <a:rPr lang="en-US"/>
              <a:t>Chap 1-</a:t>
            </a:r>
            <a:fld id="{268C2F8D-7C82-483C-85EF-21973E799AE4}" type="slidenum">
              <a:rPr lang="en-US"/>
              <a:pPr>
                <a:defRPr/>
              </a:pPr>
              <a:t>‹#›</a:t>
            </a:fld>
            <a:endParaRPr lang="en-US"/>
          </a:p>
        </p:txBody>
      </p:sp>
      <p:sp>
        <p:nvSpPr>
          <p:cNvPr id="8"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r>
              <a:rPr lang="en-US"/>
              <a:t>Chap 1-</a:t>
            </a:r>
            <a:fld id="{A26DE1FC-4FE4-4069-8429-1C32AA1F3579}" type="slidenum">
              <a:rPr lang="en-US"/>
              <a:pPr>
                <a:defRPr/>
              </a:pPr>
              <a:t>‹#›</a:t>
            </a:fld>
            <a:endParaRPr lang="en-US"/>
          </a:p>
        </p:txBody>
      </p:sp>
      <p:sp>
        <p:nvSpPr>
          <p:cNvPr id="4"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r>
              <a:rPr lang="en-US"/>
              <a:t>Chap 1-</a:t>
            </a:r>
            <a:fld id="{40C569E1-E610-4DC0-B504-4B1C5157916C}" type="slidenum">
              <a:rPr lang="en-US"/>
              <a:pPr>
                <a:defRPr/>
              </a:pPr>
              <a:t>‹#›</a:t>
            </a:fld>
            <a:endParaRPr lang="en-US"/>
          </a:p>
        </p:txBody>
      </p:sp>
      <p:sp>
        <p:nvSpPr>
          <p:cNvPr id="3"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9F13497E-BB0C-489B-9863-1A1EA60CEB3F}"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33163078-5BE5-46C7-A658-1F7ED78F5F5A}"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F4F5"/>
        </a:solidFill>
        <a:effectLst/>
      </p:bgPr>
    </p:bg>
    <p:spTree>
      <p:nvGrpSpPr>
        <p:cNvPr id="1" name=""/>
        <p:cNvGrpSpPr/>
        <p:nvPr/>
      </p:nvGrpSpPr>
      <p:grpSpPr>
        <a:xfrm>
          <a:off x="0" y="0"/>
          <a:ext cx="0" cy="0"/>
          <a:chOff x="0" y="0"/>
          <a:chExt cx="0" cy="0"/>
        </a:xfrm>
      </p:grpSpPr>
      <p:sp>
        <p:nvSpPr>
          <p:cNvPr id="22530" name="Rectangle 9"/>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22531" name="Rectangle 10"/>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4" name="Rectangle 14"/>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cs typeface="+mn-cs"/>
              </a:defRPr>
            </a:lvl1pPr>
          </a:lstStyle>
          <a:p>
            <a:pPr>
              <a:defRPr/>
            </a:pPr>
            <a:r>
              <a:rPr lang="en-US"/>
              <a:t>Chap 1-</a:t>
            </a:r>
            <a:fld id="{16AE41C4-3E57-4B32-BF39-9ECE6D003A72}" type="slidenum">
              <a:rPr lang="en-US"/>
              <a:pPr>
                <a:defRPr/>
              </a:pPr>
              <a:t>‹#›</a:t>
            </a:fld>
            <a:endParaRPr lang="en-US"/>
          </a:p>
        </p:txBody>
      </p:sp>
      <p:grpSp>
        <p:nvGrpSpPr>
          <p:cNvPr id="22533" name="Group 15"/>
          <p:cNvGrpSpPr>
            <a:grpSpLocks/>
          </p:cNvGrpSpPr>
          <p:nvPr userDrawn="1"/>
        </p:nvGrpSpPr>
        <p:grpSpPr bwMode="auto">
          <a:xfrm>
            <a:off x="0" y="609600"/>
            <a:ext cx="9009063" cy="1181100"/>
            <a:chOff x="0" y="1536"/>
            <a:chExt cx="5675" cy="744"/>
          </a:xfrm>
        </p:grpSpPr>
        <p:grpSp>
          <p:nvGrpSpPr>
            <p:cNvPr id="22535" name="Group 16"/>
            <p:cNvGrpSpPr>
              <a:grpSpLocks/>
            </p:cNvGrpSpPr>
            <p:nvPr userDrawn="1"/>
          </p:nvGrpSpPr>
          <p:grpSpPr bwMode="auto">
            <a:xfrm>
              <a:off x="183" y="1604"/>
              <a:ext cx="448" cy="297"/>
              <a:chOff x="720" y="336"/>
              <a:chExt cx="624" cy="432"/>
            </a:xfrm>
          </p:grpSpPr>
          <p:sp>
            <p:nvSpPr>
              <p:cNvPr id="92177" name="Rectangle 17"/>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78" name="Rectangle 18"/>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2179" name="Rectangle 19"/>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0" name="Rectangle 20"/>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1" name="Rectangle 21"/>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2" name="Rectangle 22"/>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3" name="Rectangle 23"/>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4" name="Rectangle 24"/>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18" name="Footer Placeholder 17"/>
          <p:cNvSpPr>
            <a:spLocks noGrp="1" noChangeArrowheads="1"/>
          </p:cNvSpPr>
          <p:nvPr>
            <p:ph type="ftr" sz="quarter" idx="3"/>
          </p:nvPr>
        </p:nvSpPr>
        <p:spPr>
          <a:xfrm>
            <a:off x="0" y="6599238"/>
            <a:ext cx="4419600" cy="258762"/>
          </a:xfrm>
          <a:prstGeom prst="rect">
            <a:avLst/>
          </a:prstGeom>
          <a:noFill/>
        </p:spPr>
        <p:txBody>
          <a:bodyPr vert="horz" wrap="square" lIns="91440" tIns="45720" rIns="91440" bIns="45720" numCol="1" anchor="t" anchorCtr="0" compatLnSpc="1">
            <a:prstTxWarp prst="textNoShape">
              <a:avLst/>
            </a:prstTxWarp>
          </a:bodyPr>
          <a:lstStyle>
            <a:lvl1pPr>
              <a:defRPr sz="1000"/>
            </a:lvl1pPr>
          </a:lstStyle>
          <a:p>
            <a:pPr>
              <a:defRPr/>
            </a:pPr>
            <a:r>
              <a:rPr lang="en-US"/>
              <a:t>Copyright ©2013 Pearson Education, Inc. publishing as Prentice Hall </a:t>
            </a:r>
          </a:p>
          <a:p>
            <a:pPr>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56" r:id="rId12"/>
    <p:sldLayoutId id="2147483655" r:id="rId13"/>
    <p:sldLayoutId id="2147483668" r:id="rId14"/>
    <p:sldLayoutId id="2147483672" r:id="rId15"/>
  </p:sldLayoutIdLst>
  <p:timing>
    <p:tnLst>
      <p:par>
        <p:cTn id="1" dur="indefinite" restart="never" nodeType="tmRoot"/>
      </p:par>
    </p:tnLst>
  </p:timing>
  <p:hf hdr="0" dt="0"/>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sz="2000">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sz="20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6" name="Slide Number Placeholder 5"/>
          <p:cNvSpPr>
            <a:spLocks noGrp="1"/>
          </p:cNvSpPr>
          <p:nvPr>
            <p:ph type="sldNum" sz="quarter" idx="4"/>
          </p:nvPr>
        </p:nvSpPr>
        <p:spPr>
          <a:xfrm>
            <a:off x="5638800" y="6492875"/>
            <a:ext cx="2133600" cy="365125"/>
          </a:xfrm>
          <a:prstGeom prst="rect">
            <a:avLst/>
          </a:prstGeom>
        </p:spPr>
        <p:txBody>
          <a:bodyPr vert="horz" lIns="91440" tIns="45720" rIns="91440" bIns="45720" rtlCol="0" anchor="ctr"/>
          <a:lstStyle>
            <a:lvl1pPr algn="r">
              <a:defRPr sz="1200" b="0">
                <a:solidFill>
                  <a:srgbClr val="C00000"/>
                </a:solidFill>
                <a:latin typeface="Times New Roman" pitchFamily="18" charset="0"/>
                <a:cs typeface="Times New Roman" pitchFamily="18" charset="0"/>
              </a:defRPr>
            </a:lvl1pPr>
          </a:lstStyle>
          <a:p>
            <a:pPr fontAlgn="auto">
              <a:spcBef>
                <a:spcPts val="0"/>
              </a:spcBef>
              <a:spcAft>
                <a:spcPts val="0"/>
              </a:spcAft>
            </a:pPr>
            <a:fld id="{67B62B8D-91A0-4A24-871D-2CE53B8580D5}" type="slidenum">
              <a:rPr lang="en-US" smtClean="0"/>
              <a:pPr fontAlgn="auto">
                <a:spcBef>
                  <a:spcPts val="0"/>
                </a:spcBef>
                <a:spcAft>
                  <a:spcPts val="0"/>
                </a:spcAft>
              </a:pPr>
              <a:t>‹#›</a:t>
            </a:fld>
            <a:endParaRPr lang="en-US"/>
          </a:p>
        </p:txBody>
      </p:sp>
      <p:pic>
        <p:nvPicPr>
          <p:cNvPr id="8" name="Picture 7"/>
          <p:cNvPicPr>
            <a:picLocks noChangeAspect="1"/>
          </p:cNvPicPr>
          <p:nvPr userDrawn="1"/>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V="1">
            <a:off x="-228600" y="1143000"/>
            <a:ext cx="3733800" cy="4953000"/>
          </a:xfrm>
          <a:prstGeom prst="rect">
            <a:avLst/>
          </a:prstGeom>
        </p:spPr>
      </p:pic>
    </p:spTree>
    <p:extLst>
      <p:ext uri="{BB962C8B-B14F-4D97-AF65-F5344CB8AC3E}">
        <p14:creationId xmlns:p14="http://schemas.microsoft.com/office/powerpoint/2010/main" val="3068173858"/>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9"/>
          <p:cNvSpPr>
            <a:spLocks noGrp="1" noChangeArrowheads="1"/>
          </p:cNvSpPr>
          <p:nvPr>
            <p:ph type="ctrTitle"/>
          </p:nvPr>
        </p:nvSpPr>
        <p:spPr>
          <a:xfrm>
            <a:off x="762000" y="1371600"/>
            <a:ext cx="8077200" cy="1604963"/>
          </a:xfrm>
        </p:spPr>
        <p:txBody>
          <a:bodyPr/>
          <a:lstStyle/>
          <a:p>
            <a:r>
              <a:rPr lang="en-US" sz="3600" b="1"/>
              <a:t>Bài 5:</a:t>
            </a:r>
            <a:r>
              <a:rPr lang="en-US" sz="3600"/>
              <a:t/>
            </a:r>
            <a:br>
              <a:rPr lang="en-US" sz="3600"/>
            </a:br>
            <a:r>
              <a:rPr lang="en-US" sz="3600"/>
              <a:t>Biến ngẫu nhiên</a:t>
            </a:r>
            <a:br>
              <a:rPr lang="en-US" sz="3600"/>
            </a:br>
            <a:endParaRPr lang="en-US" sz="3600" dirty="0" smtClean="0">
              <a:solidFill>
                <a:schemeClr val="folHlink"/>
              </a:solidFill>
            </a:endParaRPr>
          </a:p>
        </p:txBody>
      </p:sp>
      <p:sp>
        <p:nvSpPr>
          <p:cNvPr id="17412" name="Rectangle 7"/>
          <p:cNvSpPr>
            <a:spLocks noGrp="1" noChangeArrowheads="1"/>
          </p:cNvSpPr>
          <p:nvPr>
            <p:ph type="subTitle" idx="1"/>
          </p:nvPr>
        </p:nvSpPr>
        <p:spPr>
          <a:xfrm>
            <a:off x="1371600" y="3881438"/>
            <a:ext cx="6400800" cy="1833562"/>
          </a:xfrm>
        </p:spPr>
        <p:txBody>
          <a:bodyPr/>
          <a:lstStyle/>
          <a:p>
            <a:pPr eaLnBrk="1" hangingPunct="1"/>
            <a:endParaRPr lang="en-US" sz="3500" dirty="0" smtClean="0"/>
          </a:p>
        </p:txBody>
      </p:sp>
      <p:sp>
        <p:nvSpPr>
          <p:cNvPr id="4" name="Rectangle 1075"/>
          <p:cNvSpPr>
            <a:spLocks noGrp="1" noChangeArrowheads="1"/>
          </p:cNvSpPr>
          <p:nvPr>
            <p:ph type="sldNum" sz="quarter" idx="10"/>
          </p:nvPr>
        </p:nvSpPr>
        <p:spPr/>
        <p:txBody>
          <a:bodyPr/>
          <a:lstStyle/>
          <a:p>
            <a:pPr>
              <a:defRPr/>
            </a:pPr>
            <a:r>
              <a:rPr lang="en-US" dirty="0" err="1" smtClean="0"/>
              <a:t>Thống</a:t>
            </a:r>
            <a:r>
              <a:rPr lang="en-US" dirty="0" smtClean="0"/>
              <a:t> </a:t>
            </a:r>
            <a:r>
              <a:rPr lang="en-US" dirty="0" err="1" smtClean="0"/>
              <a:t>kê</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KTXH</a:t>
            </a:r>
            <a:endParaRPr lang="en-US" dirty="0"/>
          </a:p>
        </p:txBody>
      </p:sp>
      <p:sp>
        <p:nvSpPr>
          <p:cNvPr id="17410" name="Footer Placeholder 17"/>
          <p:cNvSpPr>
            <a:spLocks noGrp="1" noChangeArrowheads="1"/>
          </p:cNvSpPr>
          <p:nvPr>
            <p:ph type="ftr" sz="quarter" idx="11"/>
          </p:nvPr>
        </p:nvSpPr>
        <p:spPr bwMode="auto">
          <a:noFill/>
          <a:ln>
            <a:miter lim="800000"/>
            <a:headEnd/>
            <a:tailEnd/>
          </a:ln>
        </p:spPr>
        <p:txBody>
          <a:bodyPr/>
          <a:lstStyle/>
          <a:p>
            <a:r>
              <a:rPr lang="en-US" b="1" dirty="0" err="1" smtClean="0"/>
              <a:t>Bộ</a:t>
            </a:r>
            <a:r>
              <a:rPr lang="en-US" b="1" dirty="0" smtClean="0"/>
              <a:t> </a:t>
            </a:r>
            <a:r>
              <a:rPr lang="en-US" b="1" dirty="0" err="1" smtClean="0"/>
              <a:t>môn</a:t>
            </a:r>
            <a:r>
              <a:rPr lang="en-US" b="1" dirty="0" smtClean="0"/>
              <a:t> </a:t>
            </a:r>
            <a:r>
              <a:rPr lang="en-US" b="1" dirty="0" err="1" smtClean="0"/>
              <a:t>Toán</a:t>
            </a:r>
            <a:r>
              <a:rPr lang="en-US" b="1" dirty="0" smtClean="0"/>
              <a:t> – </a:t>
            </a:r>
            <a:r>
              <a:rPr lang="en-US" b="1" dirty="0" err="1" smtClean="0"/>
              <a:t>Đại</a:t>
            </a:r>
            <a:r>
              <a:rPr lang="en-US" b="1" dirty="0" smtClean="0"/>
              <a:t> </a:t>
            </a:r>
            <a:r>
              <a:rPr lang="en-US" b="1" dirty="0" err="1" smtClean="0"/>
              <a:t>học</a:t>
            </a:r>
            <a:r>
              <a:rPr lang="en-US" b="1" dirty="0" smtClean="0"/>
              <a:t> </a:t>
            </a:r>
            <a:r>
              <a:rPr lang="en-US" b="1" dirty="0" err="1" smtClean="0"/>
              <a:t>Thăng</a:t>
            </a:r>
            <a:r>
              <a:rPr lang="en-US" b="1" dirty="0" smtClean="0"/>
              <a:t> Long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10</a:t>
            </a:fld>
            <a:endParaRPr lang="en-US"/>
          </a:p>
        </p:txBody>
      </p:sp>
      <p:sp>
        <p:nvSpPr>
          <p:cNvPr id="4" name="Oval 3"/>
          <p:cNvSpPr/>
          <p:nvPr/>
        </p:nvSpPr>
        <p:spPr>
          <a:xfrm>
            <a:off x="3410023" y="3344059"/>
            <a:ext cx="2057400" cy="1295400"/>
          </a:xfrm>
          <a:prstGeom prst="ellipse">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 name="Cloud 4"/>
          <p:cNvSpPr/>
          <p:nvPr/>
        </p:nvSpPr>
        <p:spPr>
          <a:xfrm rot="21334625">
            <a:off x="58906" y="4629153"/>
            <a:ext cx="3710184" cy="1955282"/>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Cloud 5"/>
          <p:cNvSpPr/>
          <p:nvPr/>
        </p:nvSpPr>
        <p:spPr>
          <a:xfrm rot="987103">
            <a:off x="134223" y="1538194"/>
            <a:ext cx="3671719" cy="2370980"/>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Cloud 6"/>
          <p:cNvSpPr/>
          <p:nvPr/>
        </p:nvSpPr>
        <p:spPr>
          <a:xfrm rot="21484314">
            <a:off x="5164715" y="1386118"/>
            <a:ext cx="3615168" cy="2257461"/>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Cloud 7"/>
          <p:cNvSpPr/>
          <p:nvPr/>
        </p:nvSpPr>
        <p:spPr>
          <a:xfrm rot="902555">
            <a:off x="5403361" y="4271694"/>
            <a:ext cx="3713173" cy="2202426"/>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524186" y="1914683"/>
            <a:ext cx="2825967" cy="1569660"/>
          </a:xfrm>
          <a:prstGeom prst="rect">
            <a:avLst/>
          </a:prstGeom>
          <a:noFill/>
        </p:spPr>
        <p:txBody>
          <a:bodyPr wrap="square" rtlCol="0">
            <a:spAutoFit/>
          </a:bodyPr>
          <a:lstStyle/>
          <a:p>
            <a:pPr algn="ctr"/>
            <a:r>
              <a:rPr lang="en-US" sz="2400" smtClean="0">
                <a:solidFill>
                  <a:schemeClr val="tx2">
                    <a:lumMod val="75000"/>
                  </a:schemeClr>
                </a:solidFill>
                <a:latin typeface="Times New Roman" panose="02020603050405020304" pitchFamily="18" charset="0"/>
                <a:cs typeface="Times New Roman" panose="02020603050405020304" pitchFamily="18" charset="0"/>
              </a:rPr>
              <a:t>Tung một xúc xắc hai lần. Gọi X là số mặt S xuất hiện trong hai lần tung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545605" y="1721543"/>
            <a:ext cx="2853388" cy="1569660"/>
          </a:xfrm>
          <a:prstGeom prst="rect">
            <a:avLst/>
          </a:prstGeom>
          <a:noFill/>
        </p:spPr>
        <p:txBody>
          <a:bodyPr wrap="square" rtlCol="0">
            <a:spAutoFit/>
          </a:bodyPr>
          <a:lstStyle/>
          <a:p>
            <a:r>
              <a:rPr lang="en-US">
                <a:solidFill>
                  <a:schemeClr val="tx2">
                    <a:lumMod val="75000"/>
                  </a:schemeClr>
                </a:solidFill>
                <a:latin typeface="Times New Roman" panose="02020603050405020304" pitchFamily="18" charset="0"/>
                <a:cs typeface="Times New Roman" panose="02020603050405020304" pitchFamily="18" charset="0"/>
              </a:rPr>
              <a:t>X là số xe đi qua đường Nguyễn Xiển trong một ngày được chọn ngẫu nhiên</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38529" y="4821964"/>
            <a:ext cx="2819400" cy="1569660"/>
          </a:xfrm>
          <a:prstGeom prst="rect">
            <a:avLst/>
          </a:prstGeom>
          <a:noFill/>
        </p:spPr>
        <p:txBody>
          <a:bodyPr wrap="square" rtlCol="0">
            <a:spAutoFit/>
          </a:bodyPr>
          <a:lstStyle/>
          <a:p>
            <a:r>
              <a:rPr lang="en-US">
                <a:solidFill>
                  <a:schemeClr val="tx2">
                    <a:lumMod val="75000"/>
                  </a:schemeClr>
                </a:solidFill>
                <a:latin typeface="Times New Roman" panose="02020603050405020304" pitchFamily="18" charset="0"/>
                <a:cs typeface="Times New Roman" panose="02020603050405020304" pitchFamily="18" charset="0"/>
              </a:rPr>
              <a:t>Gọi ngẫu nhiên một bạn trong lớp này. Gọi X là cân nặng của bạn ấy</a:t>
            </a:r>
            <a:r>
              <a:rPr lang="en-US" smtClean="0">
                <a:solidFill>
                  <a:schemeClr val="tx2">
                    <a:lumMod val="75000"/>
                  </a:schemeClr>
                </a:solidFill>
                <a:latin typeface="Times New Roman" panose="02020603050405020304" pitchFamily="18" charset="0"/>
                <a:cs typeface="Times New Roman" panose="02020603050405020304" pitchFamily="18" charset="0"/>
              </a:rPr>
              <a:t>.</a:t>
            </a:r>
            <a:endParaRPr lang="en-US">
              <a:solidFill>
                <a:schemeClr val="tx2">
                  <a:lumMod val="7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698546" y="4595455"/>
            <a:ext cx="3142354" cy="1569660"/>
          </a:xfrm>
          <a:prstGeom prst="rect">
            <a:avLst/>
          </a:prstGeom>
          <a:noFill/>
        </p:spPr>
        <p:txBody>
          <a:bodyPr wrap="square" rtlCol="0">
            <a:spAutoFit/>
          </a:bodyPr>
          <a:lstStyle/>
          <a:p>
            <a:pPr algn="ctr"/>
            <a:r>
              <a:rPr lang="en-US" sz="2400" smtClean="0">
                <a:solidFill>
                  <a:schemeClr val="tx2">
                    <a:lumMod val="75000"/>
                  </a:schemeClr>
                </a:solidFill>
                <a:latin typeface="Times New Roman" panose="02020603050405020304" pitchFamily="18" charset="0"/>
                <a:cs typeface="Times New Roman" panose="02020603050405020304" pitchFamily="18" charset="0"/>
              </a:rPr>
              <a:t>Chọn một thời điểm ngẫu nhiên trong ngày, gọi X là giá một lượng vàng lúc đó.</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394024" y="3533201"/>
            <a:ext cx="2125261" cy="954107"/>
          </a:xfrm>
          <a:prstGeom prst="rect">
            <a:avLst/>
          </a:prstGeom>
          <a:noFill/>
        </p:spPr>
        <p:txBody>
          <a:bodyPr wrap="square" rtlCol="0">
            <a:spAutoFit/>
          </a:bodyPr>
          <a:lstStyle/>
          <a:p>
            <a:pPr algn="ctr"/>
            <a:r>
              <a:rPr lang="en-US" sz="2800" b="1" smtClean="0">
                <a:solidFill>
                  <a:srgbClr val="C00000"/>
                </a:solidFill>
                <a:latin typeface="Times New Roman" pitchFamily="18" charset="0"/>
                <a:cs typeface="Times New Roman" panose="02020603050405020304" pitchFamily="18" charset="0"/>
              </a:rPr>
              <a:t>X là biến ngẫu nhiên</a:t>
            </a:r>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38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Effect transition="in" filter="fade">
                                      <p:cBhvr>
                                        <p:cTn id="21" dur="10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Effect transition="in" filter="fade">
                                      <p:cBhvr>
                                        <p:cTn id="33" dur="1000"/>
                                        <p:tgtEl>
                                          <p:spTgt spid="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11</a:t>
            </a:fld>
            <a:endParaRPr lang="en-US"/>
          </a:p>
        </p:txBody>
      </p:sp>
      <p:sp>
        <p:nvSpPr>
          <p:cNvPr id="4" name="Lightning Bolt 3"/>
          <p:cNvSpPr/>
          <p:nvPr/>
        </p:nvSpPr>
        <p:spPr>
          <a:xfrm rot="20971564">
            <a:off x="1130731" y="4807810"/>
            <a:ext cx="2172087" cy="154175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5" name="Lightning Bolt 4"/>
          <p:cNvSpPr/>
          <p:nvPr/>
        </p:nvSpPr>
        <p:spPr>
          <a:xfrm rot="21056633">
            <a:off x="1085547" y="3207334"/>
            <a:ext cx="2262458" cy="115572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Rounded Rectangle 5"/>
          <p:cNvSpPr/>
          <p:nvPr/>
        </p:nvSpPr>
        <p:spPr>
          <a:xfrm>
            <a:off x="4018781" y="3612670"/>
            <a:ext cx="4615496" cy="120922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Rounded Rectangle 6"/>
          <p:cNvSpPr/>
          <p:nvPr/>
        </p:nvSpPr>
        <p:spPr>
          <a:xfrm>
            <a:off x="3505201" y="5511854"/>
            <a:ext cx="5334000" cy="11623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Oval 7"/>
          <p:cNvSpPr/>
          <p:nvPr/>
        </p:nvSpPr>
        <p:spPr>
          <a:xfrm>
            <a:off x="1219200" y="1248483"/>
            <a:ext cx="3352800" cy="19559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485901" y="1737391"/>
            <a:ext cx="2857500" cy="954107"/>
          </a:xfrm>
          <a:prstGeom prst="rect">
            <a:avLst/>
          </a:prstGeom>
          <a:solidFill>
            <a:schemeClr val="bg1"/>
          </a:solidFill>
        </p:spPr>
        <p:txBody>
          <a:bodyPr wrap="square" rtlCol="0">
            <a:spAutoFit/>
          </a:bodyPr>
          <a:lstStyle/>
          <a:p>
            <a:pPr algn="ctr"/>
            <a:r>
              <a:rPr lang="en-US" sz="2800" b="1" smtClean="0">
                <a:solidFill>
                  <a:srgbClr val="C00000"/>
                </a:solidFill>
                <a:latin typeface="Times New Roman" pitchFamily="18" charset="0"/>
                <a:cs typeface="Times New Roman" panose="02020603050405020304" pitchFamily="18" charset="0"/>
              </a:rPr>
              <a:t>Phân loại </a:t>
            </a:r>
            <a:br>
              <a:rPr lang="en-US" sz="2800" b="1" smtClean="0">
                <a:solidFill>
                  <a:srgbClr val="C00000"/>
                </a:solidFill>
                <a:latin typeface="Times New Roman" pitchFamily="18" charset="0"/>
                <a:cs typeface="Times New Roman" panose="02020603050405020304" pitchFamily="18" charset="0"/>
              </a:rPr>
            </a:br>
            <a:r>
              <a:rPr lang="en-US" sz="2800" b="1" smtClean="0">
                <a:solidFill>
                  <a:srgbClr val="C00000"/>
                </a:solidFill>
                <a:latin typeface="Times New Roman" pitchFamily="18" charset="0"/>
                <a:cs typeface="Times New Roman" panose="02020603050405020304" pitchFamily="18" charset="0"/>
              </a:rPr>
              <a:t>biến ngẫu nhiên</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229116" y="3785195"/>
            <a:ext cx="4495799" cy="1261884"/>
          </a:xfrm>
          <a:prstGeom prst="rect">
            <a:avLst/>
          </a:prstGeom>
          <a:noFill/>
        </p:spPr>
        <p:txBody>
          <a:bodyPr wrap="square" rtlCol="0">
            <a:spAutoFit/>
          </a:bodyPr>
          <a:lstStyle/>
          <a:p>
            <a:pPr lvl="0"/>
            <a:r>
              <a:rPr lang="en-US" sz="2800" smtClean="0">
                <a:solidFill>
                  <a:srgbClr val="002060"/>
                </a:solidFill>
                <a:latin typeface="Times New Roman" panose="02020603050405020304" pitchFamily="18" charset="0"/>
                <a:cs typeface="Times New Roman" panose="02020603050405020304" pitchFamily="18" charset="0"/>
              </a:rPr>
              <a:t>X rời rạc: giá trị của X không phủ được một khoảng của R</a:t>
            </a:r>
            <a:endParaRPr lang="en-US" sz="2800" dirty="0">
              <a:solidFill>
                <a:srgbClr val="002060"/>
              </a:solidFill>
              <a:latin typeface="Times New Roman" panose="02020603050405020304" pitchFamily="18" charset="0"/>
              <a:cs typeface="Times New Roman" panose="02020603050405020304" pitchFamily="18" charset="0"/>
            </a:endParaRPr>
          </a:p>
          <a:p>
            <a:endParaRPr lang="en-US" sz="2000" dirty="0">
              <a:solidFill>
                <a:srgbClr val="002060"/>
              </a:solidFill>
              <a:latin typeface="Times New Roman" pitchFamily="18" charset="0"/>
              <a:cs typeface="Times New Roman" pitchFamily="18" charset="0"/>
            </a:endParaRPr>
          </a:p>
        </p:txBody>
      </p:sp>
      <p:sp>
        <p:nvSpPr>
          <p:cNvPr id="11" name="TextBox 10"/>
          <p:cNvSpPr txBox="1"/>
          <p:nvPr/>
        </p:nvSpPr>
        <p:spPr>
          <a:xfrm>
            <a:off x="3810000" y="5541137"/>
            <a:ext cx="5029200" cy="1384995"/>
          </a:xfrm>
          <a:prstGeom prst="rect">
            <a:avLst/>
          </a:prstGeom>
          <a:noFill/>
        </p:spPr>
        <p:txBody>
          <a:bodyPr wrap="square" rtlCol="0">
            <a:spAutoFit/>
          </a:bodyPr>
          <a:lstStyle/>
          <a:p>
            <a:r>
              <a:rPr lang="en-US" sz="2800">
                <a:solidFill>
                  <a:srgbClr val="002060"/>
                </a:solidFill>
                <a:latin typeface="Times New Roman" pitchFamily="18" charset="0"/>
                <a:cs typeface="Times New Roman" panose="02020603050405020304" pitchFamily="18" charset="0"/>
              </a:rPr>
              <a:t>X liên tục: giá trị của </a:t>
            </a:r>
            <a:r>
              <a:rPr lang="en-US" sz="2800" smtClean="0">
                <a:solidFill>
                  <a:srgbClr val="002060"/>
                </a:solidFill>
                <a:latin typeface="Times New Roman" pitchFamily="18" charset="0"/>
                <a:cs typeface="Times New Roman" panose="02020603050405020304" pitchFamily="18" charset="0"/>
              </a:rPr>
              <a:t>X có khả năng phủ </a:t>
            </a:r>
            <a:r>
              <a:rPr lang="en-US" sz="2800">
                <a:solidFill>
                  <a:srgbClr val="002060"/>
                </a:solidFill>
                <a:latin typeface="Times New Roman" pitchFamily="18" charset="0"/>
                <a:cs typeface="Times New Roman" panose="02020603050405020304" pitchFamily="18" charset="0"/>
              </a:rPr>
              <a:t>được một khoảng của R</a:t>
            </a:r>
          </a:p>
          <a:p>
            <a:r>
              <a:rPr lang="en-US" sz="2800" smtClean="0">
                <a:solidFill>
                  <a:srgbClr val="002060"/>
                </a:solidFill>
                <a:latin typeface="Times New Roman" pitchFamily="18" charset="0"/>
                <a:cs typeface="Times New Roman" panose="02020603050405020304" pitchFamily="18" charset="0"/>
              </a:rPr>
              <a:t> </a:t>
            </a:r>
            <a:endParaRPr lang="en-US" sz="2800" dirty="0">
              <a:solidFill>
                <a:srgbClr val="002060"/>
              </a:solidFill>
              <a:latin typeface="Times New Roman" pitchFamily="18" charset="0"/>
              <a:cs typeface="Times New Roman" panose="02020603050405020304" pitchFamily="18" charset="0"/>
            </a:endParaRPr>
          </a:p>
        </p:txBody>
      </p:sp>
      <p:sp>
        <p:nvSpPr>
          <p:cNvPr id="12" name="Cloud 11"/>
          <p:cNvSpPr/>
          <p:nvPr/>
        </p:nvSpPr>
        <p:spPr>
          <a:xfrm rot="21484314">
            <a:off x="4757693" y="468359"/>
            <a:ext cx="3833268" cy="2639390"/>
          </a:xfrm>
          <a:prstGeom prst="cloud">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TextBox 12"/>
          <p:cNvSpPr txBox="1"/>
          <p:nvPr/>
        </p:nvSpPr>
        <p:spPr>
          <a:xfrm>
            <a:off x="5045444" y="728464"/>
            <a:ext cx="3360585" cy="1569660"/>
          </a:xfrm>
          <a:prstGeom prst="rect">
            <a:avLst/>
          </a:prstGeom>
          <a:noFill/>
        </p:spPr>
        <p:txBody>
          <a:bodyPr wrap="square" rtlCol="0">
            <a:spAutoFit/>
          </a:bodyPr>
          <a:lstStyle/>
          <a:p>
            <a:pPr algn="ctr"/>
            <a:r>
              <a:rPr lang="en-US">
                <a:solidFill>
                  <a:schemeClr val="tx2">
                    <a:lumMod val="75000"/>
                  </a:schemeClr>
                </a:solidFill>
                <a:latin typeface="Times New Roman" panose="02020603050405020304" pitchFamily="18" charset="0"/>
                <a:cs typeface="Times New Roman" panose="02020603050405020304" pitchFamily="18" charset="0"/>
              </a:rPr>
              <a:t>Trong các ví dụ trên, 2 trường hợp đầu là biến ngẫu nhiên rời rạc, 2 trường hợp sau là liên </a:t>
            </a:r>
            <a:r>
              <a:rPr lang="en-US" smtClean="0">
                <a:solidFill>
                  <a:schemeClr val="tx2">
                    <a:lumMod val="75000"/>
                  </a:schemeClr>
                </a:solidFill>
                <a:latin typeface="Times New Roman" panose="02020603050405020304" pitchFamily="18" charset="0"/>
                <a:cs typeface="Times New Roman" panose="02020603050405020304" pitchFamily="18" charset="0"/>
              </a:rPr>
              <a:t>tục</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362">
                                          <p:stCondLst>
                                            <p:cond delay="0"/>
                                          </p:stCondLst>
                                        </p:cTn>
                                        <p:tgtEl>
                                          <p:spTgt spid="5"/>
                                        </p:tgtEl>
                                      </p:cBhvr>
                                    </p:animEffect>
                                    <p:anim calcmode="lin" valueType="num">
                                      <p:cBhvr>
                                        <p:cTn id="20" dur="1139"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5"/>
                                        </p:tgtEl>
                                        <p:attrNameLst>
                                          <p:attrName>ppt_y</p:attrName>
                                        </p:attrNameLst>
                                      </p:cBhvr>
                                      <p:tavLst>
                                        <p:tav tm="0" fmla="#ppt_y-sin(pi*$)/9">
                                          <p:val>
                                            <p:fltVal val="0"/>
                                          </p:val>
                                        </p:tav>
                                        <p:tav tm="100000">
                                          <p:val>
                                            <p:fltVal val="1"/>
                                          </p:val>
                                        </p:tav>
                                      </p:tavLst>
                                    </p:anim>
                                    <p:anim calcmode="lin" valueType="num">
                                      <p:cBhvr>
                                        <p:cTn id="23" dur="208" tmFilter="0, 0; 0.125,0.2665; 0.25,0.4; 0.375,0.465; 0.5,0.5;  0.625,0.535; 0.75,0.6; 0.875,0.7335; 1,1">
                                          <p:stCondLst>
                                            <p:cond delay="827"/>
                                          </p:stCondLst>
                                        </p:cTn>
                                        <p:tgtEl>
                                          <p:spTgt spid="5"/>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5"/>
                                        </p:tgtEl>
                                        <p:attrNameLst>
                                          <p:attrName>ppt_y</p:attrName>
                                        </p:attrNameLst>
                                      </p:cBhvr>
                                      <p:tavLst>
                                        <p:tav tm="0" fmla="#ppt_y-sin(pi*$)/81">
                                          <p:val>
                                            <p:fltVal val="0"/>
                                          </p:val>
                                        </p:tav>
                                        <p:tav tm="100000">
                                          <p:val>
                                            <p:fltVal val="1"/>
                                          </p:val>
                                        </p:tav>
                                      </p:tavLst>
                                    </p:anim>
                                    <p:animScale>
                                      <p:cBhvr>
                                        <p:cTn id="25" dur="16">
                                          <p:stCondLst>
                                            <p:cond delay="406"/>
                                          </p:stCondLst>
                                        </p:cTn>
                                        <p:tgtEl>
                                          <p:spTgt spid="5"/>
                                        </p:tgtEl>
                                      </p:cBhvr>
                                      <p:to x="100000" y="60000"/>
                                    </p:animScale>
                                    <p:animScale>
                                      <p:cBhvr>
                                        <p:cTn id="26" dur="104" decel="50000">
                                          <p:stCondLst>
                                            <p:cond delay="422"/>
                                          </p:stCondLst>
                                        </p:cTn>
                                        <p:tgtEl>
                                          <p:spTgt spid="5"/>
                                        </p:tgtEl>
                                      </p:cBhvr>
                                      <p:to x="100000" y="100000"/>
                                    </p:animScale>
                                    <p:animScale>
                                      <p:cBhvr>
                                        <p:cTn id="27" dur="16">
                                          <p:stCondLst>
                                            <p:cond delay="820"/>
                                          </p:stCondLst>
                                        </p:cTn>
                                        <p:tgtEl>
                                          <p:spTgt spid="5"/>
                                        </p:tgtEl>
                                      </p:cBhvr>
                                      <p:to x="100000" y="80000"/>
                                    </p:animScale>
                                    <p:animScale>
                                      <p:cBhvr>
                                        <p:cTn id="28" dur="104" decel="50000">
                                          <p:stCondLst>
                                            <p:cond delay="836"/>
                                          </p:stCondLst>
                                        </p:cTn>
                                        <p:tgtEl>
                                          <p:spTgt spid="5"/>
                                        </p:tgtEl>
                                      </p:cBhvr>
                                      <p:to x="100000" y="100000"/>
                                    </p:animScale>
                                    <p:animScale>
                                      <p:cBhvr>
                                        <p:cTn id="29" dur="16">
                                          <p:stCondLst>
                                            <p:cond delay="1026"/>
                                          </p:stCondLst>
                                        </p:cTn>
                                        <p:tgtEl>
                                          <p:spTgt spid="5"/>
                                        </p:tgtEl>
                                      </p:cBhvr>
                                      <p:to x="100000" y="90000"/>
                                    </p:animScale>
                                    <p:animScale>
                                      <p:cBhvr>
                                        <p:cTn id="30" dur="104" decel="50000">
                                          <p:stCondLst>
                                            <p:cond delay="1043"/>
                                          </p:stCondLst>
                                        </p:cTn>
                                        <p:tgtEl>
                                          <p:spTgt spid="5"/>
                                        </p:tgtEl>
                                      </p:cBhvr>
                                      <p:to x="100000" y="100000"/>
                                    </p:animScale>
                                    <p:animScale>
                                      <p:cBhvr>
                                        <p:cTn id="31" dur="16">
                                          <p:stCondLst>
                                            <p:cond delay="1130"/>
                                          </p:stCondLst>
                                        </p:cTn>
                                        <p:tgtEl>
                                          <p:spTgt spid="5"/>
                                        </p:tgtEl>
                                      </p:cBhvr>
                                      <p:to x="100000" y="95000"/>
                                    </p:animScale>
                                    <p:animScale>
                                      <p:cBhvr>
                                        <p:cTn id="32" dur="104" decel="50000">
                                          <p:stCondLst>
                                            <p:cond delay="1146"/>
                                          </p:stCondLst>
                                        </p:cTn>
                                        <p:tgtEl>
                                          <p:spTgt spid="5"/>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362">
                                          <p:stCondLst>
                                            <p:cond delay="0"/>
                                          </p:stCondLst>
                                        </p:cTn>
                                        <p:tgtEl>
                                          <p:spTgt spid="10"/>
                                        </p:tgtEl>
                                      </p:cBhvr>
                                    </p:animEffect>
                                    <p:anim calcmode="lin" valueType="num">
                                      <p:cBhvr>
                                        <p:cTn id="36"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7"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8"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39" dur="208" tmFilter="0, 0; 0.125,0.2665; 0.25,0.4; 0.375,0.465; 0.5,0.5;  0.625,0.535; 0.75,0.6; 0.875,0.7335; 1,1">
                                          <p:stCondLst>
                                            <p:cond delay="827"/>
                                          </p:stCondLst>
                                        </p:cTn>
                                        <p:tgtEl>
                                          <p:spTgt spid="10"/>
                                        </p:tgtEl>
                                        <p:attrNameLst>
                                          <p:attrName>ppt_y</p:attrName>
                                        </p:attrNameLst>
                                      </p:cBhvr>
                                      <p:tavLst>
                                        <p:tav tm="0" fmla="#ppt_y-sin(pi*$)/27">
                                          <p:val>
                                            <p:fltVal val="0"/>
                                          </p:val>
                                        </p:tav>
                                        <p:tav tm="100000">
                                          <p:val>
                                            <p:fltVal val="1"/>
                                          </p:val>
                                        </p:tav>
                                      </p:tavLst>
                                    </p:anim>
                                    <p:anim calcmode="lin" valueType="num">
                                      <p:cBhvr>
                                        <p:cTn id="40"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41" dur="16">
                                          <p:stCondLst>
                                            <p:cond delay="406"/>
                                          </p:stCondLst>
                                        </p:cTn>
                                        <p:tgtEl>
                                          <p:spTgt spid="10"/>
                                        </p:tgtEl>
                                      </p:cBhvr>
                                      <p:to x="100000" y="60000"/>
                                    </p:animScale>
                                    <p:animScale>
                                      <p:cBhvr>
                                        <p:cTn id="42" dur="104" decel="50000">
                                          <p:stCondLst>
                                            <p:cond delay="422"/>
                                          </p:stCondLst>
                                        </p:cTn>
                                        <p:tgtEl>
                                          <p:spTgt spid="10"/>
                                        </p:tgtEl>
                                      </p:cBhvr>
                                      <p:to x="100000" y="100000"/>
                                    </p:animScale>
                                    <p:animScale>
                                      <p:cBhvr>
                                        <p:cTn id="43" dur="16">
                                          <p:stCondLst>
                                            <p:cond delay="820"/>
                                          </p:stCondLst>
                                        </p:cTn>
                                        <p:tgtEl>
                                          <p:spTgt spid="10"/>
                                        </p:tgtEl>
                                      </p:cBhvr>
                                      <p:to x="100000" y="80000"/>
                                    </p:animScale>
                                    <p:animScale>
                                      <p:cBhvr>
                                        <p:cTn id="44" dur="104" decel="50000">
                                          <p:stCondLst>
                                            <p:cond delay="836"/>
                                          </p:stCondLst>
                                        </p:cTn>
                                        <p:tgtEl>
                                          <p:spTgt spid="10"/>
                                        </p:tgtEl>
                                      </p:cBhvr>
                                      <p:to x="100000" y="100000"/>
                                    </p:animScale>
                                    <p:animScale>
                                      <p:cBhvr>
                                        <p:cTn id="45" dur="16">
                                          <p:stCondLst>
                                            <p:cond delay="1026"/>
                                          </p:stCondLst>
                                        </p:cTn>
                                        <p:tgtEl>
                                          <p:spTgt spid="10"/>
                                        </p:tgtEl>
                                      </p:cBhvr>
                                      <p:to x="100000" y="90000"/>
                                    </p:animScale>
                                    <p:animScale>
                                      <p:cBhvr>
                                        <p:cTn id="46" dur="104" decel="50000">
                                          <p:stCondLst>
                                            <p:cond delay="1043"/>
                                          </p:stCondLst>
                                        </p:cTn>
                                        <p:tgtEl>
                                          <p:spTgt spid="10"/>
                                        </p:tgtEl>
                                      </p:cBhvr>
                                      <p:to x="100000" y="100000"/>
                                    </p:animScale>
                                    <p:animScale>
                                      <p:cBhvr>
                                        <p:cTn id="47" dur="16">
                                          <p:stCondLst>
                                            <p:cond delay="1130"/>
                                          </p:stCondLst>
                                        </p:cTn>
                                        <p:tgtEl>
                                          <p:spTgt spid="10"/>
                                        </p:tgtEl>
                                      </p:cBhvr>
                                      <p:to x="100000" y="95000"/>
                                    </p:animScale>
                                    <p:animScale>
                                      <p:cBhvr>
                                        <p:cTn id="48" dur="104" decel="50000">
                                          <p:stCondLst>
                                            <p:cond delay="1146"/>
                                          </p:stCondLst>
                                        </p:cTn>
                                        <p:tgtEl>
                                          <p:spTgt spid="10"/>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362">
                                          <p:stCondLst>
                                            <p:cond delay="0"/>
                                          </p:stCondLst>
                                        </p:cTn>
                                        <p:tgtEl>
                                          <p:spTgt spid="6"/>
                                        </p:tgtEl>
                                      </p:cBhvr>
                                    </p:animEffect>
                                    <p:anim calcmode="lin" valueType="num">
                                      <p:cBhvr>
                                        <p:cTn id="52"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3"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4"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55" dur="208" tmFilter="0, 0; 0.125,0.2665; 0.25,0.4; 0.375,0.465; 0.5,0.5;  0.625,0.535; 0.75,0.6; 0.875,0.7335; 1,1">
                                          <p:stCondLst>
                                            <p:cond delay="827"/>
                                          </p:stCondLst>
                                        </p:cTn>
                                        <p:tgtEl>
                                          <p:spTgt spid="6"/>
                                        </p:tgtEl>
                                        <p:attrNameLst>
                                          <p:attrName>ppt_y</p:attrName>
                                        </p:attrNameLst>
                                      </p:cBhvr>
                                      <p:tavLst>
                                        <p:tav tm="0" fmla="#ppt_y-sin(pi*$)/27">
                                          <p:val>
                                            <p:fltVal val="0"/>
                                          </p:val>
                                        </p:tav>
                                        <p:tav tm="100000">
                                          <p:val>
                                            <p:fltVal val="1"/>
                                          </p:val>
                                        </p:tav>
                                      </p:tavLst>
                                    </p:anim>
                                    <p:anim calcmode="lin" valueType="num">
                                      <p:cBhvr>
                                        <p:cTn id="56"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57" dur="16">
                                          <p:stCondLst>
                                            <p:cond delay="406"/>
                                          </p:stCondLst>
                                        </p:cTn>
                                        <p:tgtEl>
                                          <p:spTgt spid="6"/>
                                        </p:tgtEl>
                                      </p:cBhvr>
                                      <p:to x="100000" y="60000"/>
                                    </p:animScale>
                                    <p:animScale>
                                      <p:cBhvr>
                                        <p:cTn id="58" dur="104" decel="50000">
                                          <p:stCondLst>
                                            <p:cond delay="422"/>
                                          </p:stCondLst>
                                        </p:cTn>
                                        <p:tgtEl>
                                          <p:spTgt spid="6"/>
                                        </p:tgtEl>
                                      </p:cBhvr>
                                      <p:to x="100000" y="100000"/>
                                    </p:animScale>
                                    <p:animScale>
                                      <p:cBhvr>
                                        <p:cTn id="59" dur="16">
                                          <p:stCondLst>
                                            <p:cond delay="820"/>
                                          </p:stCondLst>
                                        </p:cTn>
                                        <p:tgtEl>
                                          <p:spTgt spid="6"/>
                                        </p:tgtEl>
                                      </p:cBhvr>
                                      <p:to x="100000" y="80000"/>
                                    </p:animScale>
                                    <p:animScale>
                                      <p:cBhvr>
                                        <p:cTn id="60" dur="104" decel="50000">
                                          <p:stCondLst>
                                            <p:cond delay="836"/>
                                          </p:stCondLst>
                                        </p:cTn>
                                        <p:tgtEl>
                                          <p:spTgt spid="6"/>
                                        </p:tgtEl>
                                      </p:cBhvr>
                                      <p:to x="100000" y="100000"/>
                                    </p:animScale>
                                    <p:animScale>
                                      <p:cBhvr>
                                        <p:cTn id="61" dur="16">
                                          <p:stCondLst>
                                            <p:cond delay="1026"/>
                                          </p:stCondLst>
                                        </p:cTn>
                                        <p:tgtEl>
                                          <p:spTgt spid="6"/>
                                        </p:tgtEl>
                                      </p:cBhvr>
                                      <p:to x="100000" y="90000"/>
                                    </p:animScale>
                                    <p:animScale>
                                      <p:cBhvr>
                                        <p:cTn id="62" dur="104" decel="50000">
                                          <p:stCondLst>
                                            <p:cond delay="1043"/>
                                          </p:stCondLst>
                                        </p:cTn>
                                        <p:tgtEl>
                                          <p:spTgt spid="6"/>
                                        </p:tgtEl>
                                      </p:cBhvr>
                                      <p:to x="100000" y="100000"/>
                                    </p:animScale>
                                    <p:animScale>
                                      <p:cBhvr>
                                        <p:cTn id="63" dur="16">
                                          <p:stCondLst>
                                            <p:cond delay="1130"/>
                                          </p:stCondLst>
                                        </p:cTn>
                                        <p:tgtEl>
                                          <p:spTgt spid="6"/>
                                        </p:tgtEl>
                                      </p:cBhvr>
                                      <p:to x="100000" y="95000"/>
                                    </p:animScale>
                                    <p:animScale>
                                      <p:cBhvr>
                                        <p:cTn id="64" dur="104" decel="50000">
                                          <p:stCondLst>
                                            <p:cond delay="1146"/>
                                          </p:stCondLst>
                                        </p:cTn>
                                        <p:tgtEl>
                                          <p:spTgt spid="6"/>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1250" fill="hold"/>
                                        <p:tgtEl>
                                          <p:spTgt spid="4"/>
                                        </p:tgtEl>
                                        <p:attrNameLst>
                                          <p:attrName>ppt_w</p:attrName>
                                        </p:attrNameLst>
                                      </p:cBhvr>
                                      <p:tavLst>
                                        <p:tav tm="0">
                                          <p:val>
                                            <p:fltVal val="0"/>
                                          </p:val>
                                        </p:tav>
                                        <p:tav tm="100000">
                                          <p:val>
                                            <p:strVal val="#ppt_w"/>
                                          </p:val>
                                        </p:tav>
                                      </p:tavLst>
                                    </p:anim>
                                    <p:anim calcmode="lin" valueType="num">
                                      <p:cBhvr>
                                        <p:cTn id="70" dur="1250" fill="hold"/>
                                        <p:tgtEl>
                                          <p:spTgt spid="4"/>
                                        </p:tgtEl>
                                        <p:attrNameLst>
                                          <p:attrName>ppt_h</p:attrName>
                                        </p:attrNameLst>
                                      </p:cBhvr>
                                      <p:tavLst>
                                        <p:tav tm="0">
                                          <p:val>
                                            <p:fltVal val="0"/>
                                          </p:val>
                                        </p:tav>
                                        <p:tav tm="100000">
                                          <p:val>
                                            <p:strVal val="#ppt_h"/>
                                          </p:val>
                                        </p:tav>
                                      </p:tavLst>
                                    </p:anim>
                                    <p:animEffect transition="in" filter="fade">
                                      <p:cBhvr>
                                        <p:cTn id="71" dur="1250"/>
                                        <p:tgtEl>
                                          <p:spTgt spid="4"/>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1250" fill="hold"/>
                                        <p:tgtEl>
                                          <p:spTgt spid="11"/>
                                        </p:tgtEl>
                                        <p:attrNameLst>
                                          <p:attrName>ppt_w</p:attrName>
                                        </p:attrNameLst>
                                      </p:cBhvr>
                                      <p:tavLst>
                                        <p:tav tm="0">
                                          <p:val>
                                            <p:fltVal val="0"/>
                                          </p:val>
                                        </p:tav>
                                        <p:tav tm="100000">
                                          <p:val>
                                            <p:strVal val="#ppt_w"/>
                                          </p:val>
                                        </p:tav>
                                      </p:tavLst>
                                    </p:anim>
                                    <p:anim calcmode="lin" valueType="num">
                                      <p:cBhvr>
                                        <p:cTn id="75" dur="1250" fill="hold"/>
                                        <p:tgtEl>
                                          <p:spTgt spid="11"/>
                                        </p:tgtEl>
                                        <p:attrNameLst>
                                          <p:attrName>ppt_h</p:attrName>
                                        </p:attrNameLst>
                                      </p:cBhvr>
                                      <p:tavLst>
                                        <p:tav tm="0">
                                          <p:val>
                                            <p:fltVal val="0"/>
                                          </p:val>
                                        </p:tav>
                                        <p:tav tm="100000">
                                          <p:val>
                                            <p:strVal val="#ppt_h"/>
                                          </p:val>
                                        </p:tav>
                                      </p:tavLst>
                                    </p:anim>
                                    <p:animEffect transition="in" filter="fade">
                                      <p:cBhvr>
                                        <p:cTn id="76" dur="1250"/>
                                        <p:tgtEl>
                                          <p:spTgt spid="11"/>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p:cTn id="79" dur="1250" fill="hold"/>
                                        <p:tgtEl>
                                          <p:spTgt spid="7"/>
                                        </p:tgtEl>
                                        <p:attrNameLst>
                                          <p:attrName>ppt_w</p:attrName>
                                        </p:attrNameLst>
                                      </p:cBhvr>
                                      <p:tavLst>
                                        <p:tav tm="0">
                                          <p:val>
                                            <p:fltVal val="0"/>
                                          </p:val>
                                        </p:tav>
                                        <p:tav tm="100000">
                                          <p:val>
                                            <p:strVal val="#ppt_w"/>
                                          </p:val>
                                        </p:tav>
                                      </p:tavLst>
                                    </p:anim>
                                    <p:anim calcmode="lin" valueType="num">
                                      <p:cBhvr>
                                        <p:cTn id="80" dur="1250" fill="hold"/>
                                        <p:tgtEl>
                                          <p:spTgt spid="7"/>
                                        </p:tgtEl>
                                        <p:attrNameLst>
                                          <p:attrName>ppt_h</p:attrName>
                                        </p:attrNameLst>
                                      </p:cBhvr>
                                      <p:tavLst>
                                        <p:tav tm="0">
                                          <p:val>
                                            <p:fltVal val="0"/>
                                          </p:val>
                                        </p:tav>
                                        <p:tav tm="100000">
                                          <p:val>
                                            <p:strVal val="#ppt_h"/>
                                          </p:val>
                                        </p:tav>
                                      </p:tavLst>
                                    </p:anim>
                                    <p:animEffect transition="in" filter="fade">
                                      <p:cBhvr>
                                        <p:cTn id="81" dur="125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12"/>
                                        </p:tgtEl>
                                        <p:attrNameLst>
                                          <p:attrName>style.visibility</p:attrName>
                                        </p:attrNameLst>
                                      </p:cBhvr>
                                      <p:to>
                                        <p:strVal val="visible"/>
                                      </p:to>
                                    </p:set>
                                    <p:anim calcmode="lin" valueType="num">
                                      <p:cBhvr>
                                        <p:cTn id="86" dur="1000" fill="hold"/>
                                        <p:tgtEl>
                                          <p:spTgt spid="12"/>
                                        </p:tgtEl>
                                        <p:attrNameLst>
                                          <p:attrName>ppt_w</p:attrName>
                                        </p:attrNameLst>
                                      </p:cBhvr>
                                      <p:tavLst>
                                        <p:tav tm="0">
                                          <p:val>
                                            <p:fltVal val="0"/>
                                          </p:val>
                                        </p:tav>
                                        <p:tav tm="100000">
                                          <p:val>
                                            <p:strVal val="#ppt_w"/>
                                          </p:val>
                                        </p:tav>
                                      </p:tavLst>
                                    </p:anim>
                                    <p:anim calcmode="lin" valueType="num">
                                      <p:cBhvr>
                                        <p:cTn id="87" dur="1000" fill="hold"/>
                                        <p:tgtEl>
                                          <p:spTgt spid="12"/>
                                        </p:tgtEl>
                                        <p:attrNameLst>
                                          <p:attrName>ppt_h</p:attrName>
                                        </p:attrNameLst>
                                      </p:cBhvr>
                                      <p:tavLst>
                                        <p:tav tm="0">
                                          <p:val>
                                            <p:fltVal val="0"/>
                                          </p:val>
                                        </p:tav>
                                        <p:tav tm="100000">
                                          <p:val>
                                            <p:strVal val="#ppt_h"/>
                                          </p:val>
                                        </p:tav>
                                      </p:tavLst>
                                    </p:anim>
                                    <p:animEffect transition="in" filter="fade">
                                      <p:cBhvr>
                                        <p:cTn id="88" dur="1000"/>
                                        <p:tgtEl>
                                          <p:spTgt spid="12"/>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1000" fill="hold"/>
                                        <p:tgtEl>
                                          <p:spTgt spid="13"/>
                                        </p:tgtEl>
                                        <p:attrNameLst>
                                          <p:attrName>ppt_w</p:attrName>
                                        </p:attrNameLst>
                                      </p:cBhvr>
                                      <p:tavLst>
                                        <p:tav tm="0">
                                          <p:val>
                                            <p:fltVal val="0"/>
                                          </p:val>
                                        </p:tav>
                                        <p:tav tm="100000">
                                          <p:val>
                                            <p:strVal val="#ppt_w"/>
                                          </p:val>
                                        </p:tav>
                                      </p:tavLst>
                                    </p:anim>
                                    <p:anim calcmode="lin" valueType="num">
                                      <p:cBhvr>
                                        <p:cTn id="92" dur="1000" fill="hold"/>
                                        <p:tgtEl>
                                          <p:spTgt spid="13"/>
                                        </p:tgtEl>
                                        <p:attrNameLst>
                                          <p:attrName>ppt_h</p:attrName>
                                        </p:attrNameLst>
                                      </p:cBhvr>
                                      <p:tavLst>
                                        <p:tav tm="0">
                                          <p:val>
                                            <p:fltVal val="0"/>
                                          </p:val>
                                        </p:tav>
                                        <p:tav tm="100000">
                                          <p:val>
                                            <p:strVal val="#ppt_h"/>
                                          </p:val>
                                        </p:tav>
                                      </p:tavLst>
                                    </p:anim>
                                    <p:animEffect transition="in" filter="fade">
                                      <p:cBhvr>
                                        <p:cTn id="9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612062" cy="1219200"/>
          </a:xfrm>
        </p:spPr>
        <p:txBody>
          <a:bodyPr/>
          <a:lstStyle/>
          <a:p>
            <a:r>
              <a:rPr lang="en-US" sz="3600" smtClean="0"/>
              <a:t>Phân phối xác xuất </a:t>
            </a:r>
            <a:br>
              <a:rPr lang="en-US" sz="3600" smtClean="0"/>
            </a:br>
            <a:r>
              <a:rPr lang="en-US" sz="3600" smtClean="0"/>
              <a:t>của biến ngẫu nhiên rời rạc</a:t>
            </a:r>
            <a:endParaRPr lang="en-US" sz="3600"/>
          </a:p>
        </p:txBody>
      </p:sp>
      <p:sp>
        <p:nvSpPr>
          <p:cNvPr id="3" name="Slide Number Placeholder 2"/>
          <p:cNvSpPr>
            <a:spLocks noGrp="1"/>
          </p:cNvSpPr>
          <p:nvPr>
            <p:ph type="sldNum" sz="quarter" idx="10"/>
          </p:nvPr>
        </p:nvSpPr>
        <p:spPr/>
        <p:txBody>
          <a:bodyPr/>
          <a:lstStyle/>
          <a:p>
            <a:fld id="{0D7BA4A1-3200-4A44-B6CE-6C0E46098721}" type="slidenum">
              <a:rPr lang="en-US" smtClean="0"/>
              <a:pPr/>
              <a:t>12</a:t>
            </a:fld>
            <a:endParaRPr lang="en-US"/>
          </a:p>
        </p:txBody>
      </p:sp>
      <p:sp>
        <p:nvSpPr>
          <p:cNvPr id="5" name="Rounded Rectangle 4"/>
          <p:cNvSpPr/>
          <p:nvPr/>
        </p:nvSpPr>
        <p:spPr>
          <a:xfrm>
            <a:off x="990600" y="1600200"/>
            <a:ext cx="7772400" cy="1371600"/>
          </a:xfrm>
          <a:prstGeom prst="roundRect">
            <a:avLst/>
          </a:prstGeom>
          <a:solidFill>
            <a:schemeClr val="accent2">
              <a:lumMod val="20000"/>
              <a:lumOff val="8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2">
                    <a:lumMod val="75000"/>
                  </a:schemeClr>
                </a:solidFill>
                <a:latin typeface="Times New Roman" panose="02020603050405020304" pitchFamily="18" charset="0"/>
                <a:cs typeface="Times New Roman" panose="02020603050405020304" pitchFamily="18" charset="0"/>
              </a:rPr>
              <a:t>Tung một xúc xắc hai lần. Gọi X là số mặt S xuất hiện trong hai lần </a:t>
            </a:r>
            <a:r>
              <a:rPr lang="en-US" sz="2800" smtClean="0">
                <a:solidFill>
                  <a:schemeClr val="tx2">
                    <a:lumMod val="75000"/>
                  </a:schemeClr>
                </a:solidFill>
                <a:latin typeface="Times New Roman" panose="02020603050405020304" pitchFamily="18" charset="0"/>
                <a:cs typeface="Times New Roman" panose="02020603050405020304" pitchFamily="18" charset="0"/>
              </a:rPr>
              <a:t>tung. X có thể mang giá trị nào? Xác suất của mỗi trường hợp?</a:t>
            </a:r>
            <a:endParaRPr lang="en-US"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2" y="3314700"/>
            <a:ext cx="4267200" cy="2746595"/>
          </a:xfrm>
          <a:prstGeom prst="rect">
            <a:avLst/>
          </a:prstGeom>
        </p:spPr>
      </p:pic>
      <p:sp>
        <p:nvSpPr>
          <p:cNvPr id="8" name="TextBox 7"/>
          <p:cNvSpPr txBox="1"/>
          <p:nvPr/>
        </p:nvSpPr>
        <p:spPr>
          <a:xfrm>
            <a:off x="5197640" y="4356100"/>
            <a:ext cx="3565360" cy="646331"/>
          </a:xfrm>
          <a:prstGeom prst="rect">
            <a:avLst/>
          </a:prstGeom>
          <a:noFill/>
        </p:spPr>
        <p:txBody>
          <a:bodyPr wrap="square" rtlCol="0">
            <a:spAutoFit/>
          </a:bodyPr>
          <a:lstStyle/>
          <a:p>
            <a:pPr algn="just"/>
            <a:r>
              <a:rPr lang="en-US" sz="1800" b="1" smtClean="0"/>
              <a:t>Bảng trên được gọi là bảng phân phối xác suất của X</a:t>
            </a:r>
            <a:endParaRPr lang="en-US" sz="1800" b="1"/>
          </a:p>
        </p:txBody>
      </p:sp>
      <p:graphicFrame>
        <p:nvGraphicFramePr>
          <p:cNvPr id="9" name="Table 8"/>
          <p:cNvGraphicFramePr>
            <a:graphicFrameLocks noGrp="1"/>
          </p:cNvGraphicFramePr>
          <p:nvPr>
            <p:extLst>
              <p:ext uri="{D42A27DB-BD31-4B8C-83A1-F6EECF244321}">
                <p14:modId xmlns:p14="http://schemas.microsoft.com/office/powerpoint/2010/main" val="927748851"/>
              </p:ext>
            </p:extLst>
          </p:nvPr>
        </p:nvGraphicFramePr>
        <p:xfrm>
          <a:off x="5253691" y="3314700"/>
          <a:ext cx="3565360" cy="889000"/>
        </p:xfrm>
        <a:graphic>
          <a:graphicData uri="http://schemas.openxmlformats.org/drawingml/2006/table">
            <a:tbl>
              <a:tblPr firstRow="1" bandRow="1">
                <a:tableStyleId>{5C22544A-7EE6-4342-B048-85BDC9FD1C3A}</a:tableStyleId>
              </a:tblPr>
              <a:tblGrid>
                <a:gridCol w="891340"/>
                <a:gridCol w="891340"/>
                <a:gridCol w="891340"/>
                <a:gridCol w="891340"/>
              </a:tblGrid>
              <a:tr h="370840">
                <a:tc>
                  <a:txBody>
                    <a:bodyPr/>
                    <a:lstStyle/>
                    <a:p>
                      <a:pPr algn="ctr"/>
                      <a:r>
                        <a:rPr lang="en-US" smtClean="0">
                          <a:solidFill>
                            <a:schemeClr val="tx1"/>
                          </a:solidFill>
                        </a:rPr>
                        <a:t>X</a:t>
                      </a:r>
                      <a:endParaRPr lang="en-US">
                        <a:solidFill>
                          <a:schemeClr val="tx1"/>
                        </a:solidFill>
                      </a:endParaRPr>
                    </a:p>
                  </a:txBody>
                  <a:tcPr/>
                </a:tc>
                <a:tc>
                  <a:txBody>
                    <a:bodyPr/>
                    <a:lstStyle/>
                    <a:p>
                      <a:pPr algn="ctr"/>
                      <a:r>
                        <a:rPr lang="en-US" smtClean="0">
                          <a:solidFill>
                            <a:schemeClr val="tx1"/>
                          </a:solidFill>
                        </a:rPr>
                        <a:t>0</a:t>
                      </a:r>
                      <a:endParaRPr lang="en-US">
                        <a:solidFill>
                          <a:schemeClr val="tx1"/>
                        </a:solidFill>
                      </a:endParaRPr>
                    </a:p>
                  </a:txBody>
                  <a:tcPr/>
                </a:tc>
                <a:tc>
                  <a:txBody>
                    <a:bodyPr/>
                    <a:lstStyle/>
                    <a:p>
                      <a:pPr algn="ctr"/>
                      <a:r>
                        <a:rPr lang="en-US" smtClean="0">
                          <a:solidFill>
                            <a:schemeClr val="tx1"/>
                          </a:solidFill>
                        </a:rPr>
                        <a:t>1</a:t>
                      </a:r>
                      <a:endParaRPr lang="en-US">
                        <a:solidFill>
                          <a:schemeClr val="tx1"/>
                        </a:solidFill>
                      </a:endParaRPr>
                    </a:p>
                  </a:txBody>
                  <a:tcPr/>
                </a:tc>
                <a:tc>
                  <a:txBody>
                    <a:bodyPr/>
                    <a:lstStyle/>
                    <a:p>
                      <a:pPr algn="ctr"/>
                      <a:r>
                        <a:rPr lang="en-US" smtClean="0">
                          <a:solidFill>
                            <a:schemeClr val="tx1"/>
                          </a:solidFill>
                        </a:rPr>
                        <a:t>2</a:t>
                      </a:r>
                      <a:endParaRPr lang="en-US">
                        <a:solidFill>
                          <a:schemeClr val="tx1"/>
                        </a:solidFill>
                      </a:endParaRPr>
                    </a:p>
                  </a:txBody>
                  <a:tcPr/>
                </a:tc>
              </a:tr>
              <a:tr h="370840">
                <a:tc>
                  <a:txBody>
                    <a:bodyPr/>
                    <a:lstStyle/>
                    <a:p>
                      <a:pPr algn="ctr"/>
                      <a:r>
                        <a:rPr lang="en-US" sz="2800" b="1" smtClean="0"/>
                        <a:t>P</a:t>
                      </a:r>
                      <a:endParaRPr lang="en-US" sz="2800" b="1"/>
                    </a:p>
                  </a:txBody>
                  <a:tcPr/>
                </a:tc>
                <a:tc>
                  <a:txBody>
                    <a:bodyPr/>
                    <a:lstStyle/>
                    <a:p>
                      <a:pPr algn="ctr"/>
                      <a:r>
                        <a:rPr lang="en-US" sz="2800" b="1" smtClean="0"/>
                        <a:t>¼</a:t>
                      </a:r>
                      <a:endParaRPr lang="en-US" sz="2800" b="1"/>
                    </a:p>
                  </a:txBody>
                  <a:tcPr/>
                </a:tc>
                <a:tc>
                  <a:txBody>
                    <a:bodyPr/>
                    <a:lstStyle/>
                    <a:p>
                      <a:pPr algn="ctr"/>
                      <a:r>
                        <a:rPr lang="en-US" sz="2800" b="1" smtClean="0"/>
                        <a:t>½</a:t>
                      </a:r>
                      <a:endParaRPr lang="en-US" sz="2800" b="1"/>
                    </a:p>
                  </a:txBody>
                  <a:tcPr/>
                </a:tc>
                <a:tc>
                  <a:txBody>
                    <a:bodyPr/>
                    <a:lstStyle/>
                    <a:p>
                      <a:pPr algn="ctr"/>
                      <a:r>
                        <a:rPr lang="en-US" sz="2800" b="1" smtClean="0"/>
                        <a:t>¼</a:t>
                      </a:r>
                      <a:endParaRPr lang="en-US" sz="2800" b="1"/>
                    </a:p>
                  </a:txBody>
                  <a:tcPr/>
                </a:tc>
              </a:tr>
            </a:tbl>
          </a:graphicData>
        </a:graphic>
      </p:graphicFrame>
      <p:sp>
        <p:nvSpPr>
          <p:cNvPr id="27" name="Line 32"/>
          <p:cNvSpPr>
            <a:spLocks noChangeShapeType="1"/>
          </p:cNvSpPr>
          <p:nvPr/>
        </p:nvSpPr>
        <p:spPr bwMode="auto">
          <a:xfrm>
            <a:off x="6172201" y="6477000"/>
            <a:ext cx="2286000" cy="0"/>
          </a:xfrm>
          <a:prstGeom prst="line">
            <a:avLst/>
          </a:prstGeom>
          <a:noFill/>
          <a:ln w="38100">
            <a:solidFill>
              <a:schemeClr val="folHlink"/>
            </a:solidFill>
            <a:miter lim="800000"/>
            <a:headEnd/>
            <a:tailEnd/>
          </a:ln>
        </p:spPr>
        <p:txBody>
          <a:bodyPr wrap="none"/>
          <a:lstStyle/>
          <a:p>
            <a:endParaRPr lang="fr-FR"/>
          </a:p>
        </p:txBody>
      </p:sp>
      <p:sp>
        <p:nvSpPr>
          <p:cNvPr id="28" name="Line 33"/>
          <p:cNvSpPr>
            <a:spLocks noChangeShapeType="1"/>
          </p:cNvSpPr>
          <p:nvPr/>
        </p:nvSpPr>
        <p:spPr bwMode="auto">
          <a:xfrm>
            <a:off x="6629401" y="6019800"/>
            <a:ext cx="0" cy="457200"/>
          </a:xfrm>
          <a:prstGeom prst="line">
            <a:avLst/>
          </a:prstGeom>
          <a:noFill/>
          <a:ln w="76200">
            <a:solidFill>
              <a:schemeClr val="folHlink"/>
            </a:solidFill>
            <a:round/>
            <a:headEnd/>
            <a:tailEnd/>
          </a:ln>
        </p:spPr>
        <p:txBody>
          <a:bodyPr lIns="90488" tIns="44450" rIns="90488" bIns="44450">
            <a:spAutoFit/>
          </a:bodyPr>
          <a:lstStyle/>
          <a:p>
            <a:endParaRPr lang="fr-FR"/>
          </a:p>
        </p:txBody>
      </p:sp>
      <p:sp>
        <p:nvSpPr>
          <p:cNvPr id="29" name="Line 34"/>
          <p:cNvSpPr>
            <a:spLocks noChangeShapeType="1"/>
          </p:cNvSpPr>
          <p:nvPr/>
        </p:nvSpPr>
        <p:spPr bwMode="auto">
          <a:xfrm>
            <a:off x="7162801" y="5562600"/>
            <a:ext cx="0" cy="914400"/>
          </a:xfrm>
          <a:prstGeom prst="line">
            <a:avLst/>
          </a:prstGeom>
          <a:noFill/>
          <a:ln w="76200">
            <a:solidFill>
              <a:schemeClr val="folHlink"/>
            </a:solidFill>
            <a:round/>
            <a:headEnd/>
            <a:tailEnd/>
          </a:ln>
        </p:spPr>
        <p:txBody>
          <a:bodyPr lIns="90488" tIns="44450" rIns="90488" bIns="44450">
            <a:spAutoFit/>
          </a:bodyPr>
          <a:lstStyle/>
          <a:p>
            <a:endParaRPr lang="fr-FR"/>
          </a:p>
        </p:txBody>
      </p:sp>
      <p:sp>
        <p:nvSpPr>
          <p:cNvPr id="30" name="Line 35"/>
          <p:cNvSpPr>
            <a:spLocks noChangeShapeType="1"/>
          </p:cNvSpPr>
          <p:nvPr/>
        </p:nvSpPr>
        <p:spPr bwMode="auto">
          <a:xfrm>
            <a:off x="7696201" y="6019800"/>
            <a:ext cx="0" cy="457200"/>
          </a:xfrm>
          <a:prstGeom prst="line">
            <a:avLst/>
          </a:prstGeom>
          <a:noFill/>
          <a:ln w="76200">
            <a:solidFill>
              <a:schemeClr val="folHlink"/>
            </a:solidFill>
            <a:round/>
            <a:headEnd/>
            <a:tailEnd/>
          </a:ln>
        </p:spPr>
        <p:txBody>
          <a:bodyPr lIns="90488" tIns="44450" rIns="90488" bIns="44450">
            <a:spAutoFit/>
          </a:bodyPr>
          <a:lstStyle/>
          <a:p>
            <a:endParaRPr lang="fr-FR"/>
          </a:p>
        </p:txBody>
      </p:sp>
      <p:sp>
        <p:nvSpPr>
          <p:cNvPr id="31" name="Rectangle 36"/>
          <p:cNvSpPr>
            <a:spLocks noChangeArrowheads="1"/>
          </p:cNvSpPr>
          <p:nvPr/>
        </p:nvSpPr>
        <p:spPr bwMode="auto">
          <a:xfrm>
            <a:off x="6296026" y="6511925"/>
            <a:ext cx="2695575" cy="393700"/>
          </a:xfrm>
          <a:prstGeom prst="rect">
            <a:avLst/>
          </a:prstGeom>
          <a:noFill/>
          <a:ln w="19050" algn="ctr">
            <a:noFill/>
            <a:miter lim="800000"/>
            <a:headEnd/>
            <a:tailEnd/>
          </a:ln>
        </p:spPr>
        <p:txBody>
          <a:bodyPr lIns="90488" tIns="44450" rIns="90488" bIns="44450">
            <a:spAutoFit/>
          </a:bodyPr>
          <a:lstStyle/>
          <a:p>
            <a:pPr eaLnBrk="0" hangingPunct="0">
              <a:spcBef>
                <a:spcPct val="50000"/>
              </a:spcBef>
            </a:pPr>
            <a:r>
              <a:rPr lang="en-US" sz="2000" b="1">
                <a:solidFill>
                  <a:schemeClr val="folHlink"/>
                </a:solidFill>
              </a:rPr>
              <a:t>  0      1      2         X     </a:t>
            </a:r>
          </a:p>
        </p:txBody>
      </p:sp>
      <p:sp>
        <p:nvSpPr>
          <p:cNvPr id="32" name="Line 38"/>
          <p:cNvSpPr>
            <a:spLocks noChangeShapeType="1"/>
          </p:cNvSpPr>
          <p:nvPr/>
        </p:nvSpPr>
        <p:spPr bwMode="auto">
          <a:xfrm>
            <a:off x="6172201" y="5486400"/>
            <a:ext cx="0" cy="990600"/>
          </a:xfrm>
          <a:prstGeom prst="line">
            <a:avLst/>
          </a:prstGeom>
          <a:noFill/>
          <a:ln w="19050">
            <a:solidFill>
              <a:schemeClr val="folHlink"/>
            </a:solidFill>
            <a:round/>
            <a:headEnd/>
            <a:tailEnd/>
          </a:ln>
        </p:spPr>
        <p:txBody>
          <a:bodyPr lIns="90488" tIns="44450" rIns="90488" bIns="44450">
            <a:spAutoFit/>
          </a:bodyPr>
          <a:lstStyle/>
          <a:p>
            <a:endParaRPr lang="fr-FR"/>
          </a:p>
        </p:txBody>
      </p:sp>
      <p:sp>
        <p:nvSpPr>
          <p:cNvPr id="33" name="Rectangle 39"/>
          <p:cNvSpPr>
            <a:spLocks noChangeArrowheads="1"/>
          </p:cNvSpPr>
          <p:nvPr/>
        </p:nvSpPr>
        <p:spPr bwMode="auto">
          <a:xfrm>
            <a:off x="5638801" y="5410200"/>
            <a:ext cx="609600" cy="790575"/>
          </a:xfrm>
          <a:prstGeom prst="rect">
            <a:avLst/>
          </a:prstGeom>
          <a:noFill/>
          <a:ln w="19050" algn="ctr">
            <a:noFill/>
            <a:miter lim="800000"/>
            <a:headEnd/>
            <a:tailEnd/>
          </a:ln>
        </p:spPr>
        <p:txBody>
          <a:bodyPr lIns="90488" tIns="44450" rIns="90488" bIns="44450">
            <a:spAutoFit/>
          </a:bodyPr>
          <a:lstStyle/>
          <a:p>
            <a:pPr eaLnBrk="0" hangingPunct="0">
              <a:spcBef>
                <a:spcPct val="50000"/>
              </a:spcBef>
            </a:pPr>
            <a:r>
              <a:rPr lang="en-US" sz="1600" b="1">
                <a:solidFill>
                  <a:schemeClr val="folHlink"/>
                </a:solidFill>
              </a:rPr>
              <a:t>0.50</a:t>
            </a:r>
          </a:p>
          <a:p>
            <a:pPr eaLnBrk="0" hangingPunct="0">
              <a:spcBef>
                <a:spcPct val="50000"/>
              </a:spcBef>
            </a:pPr>
            <a:r>
              <a:rPr lang="en-US" sz="1600" b="1">
                <a:solidFill>
                  <a:schemeClr val="folHlink"/>
                </a:solidFill>
              </a:rPr>
              <a:t>0.25</a:t>
            </a:r>
            <a:r>
              <a:rPr lang="en-US" sz="2000" b="1">
                <a:solidFill>
                  <a:schemeClr val="folHlink"/>
                </a:solidFill>
              </a:rPr>
              <a:t> </a:t>
            </a:r>
          </a:p>
        </p:txBody>
      </p:sp>
      <p:sp>
        <p:nvSpPr>
          <p:cNvPr id="34" name="Line 40"/>
          <p:cNvSpPr>
            <a:spLocks noChangeShapeType="1"/>
          </p:cNvSpPr>
          <p:nvPr/>
        </p:nvSpPr>
        <p:spPr bwMode="auto">
          <a:xfrm>
            <a:off x="6172201" y="6019800"/>
            <a:ext cx="1981200" cy="0"/>
          </a:xfrm>
          <a:prstGeom prst="line">
            <a:avLst/>
          </a:prstGeom>
          <a:noFill/>
          <a:ln w="9525">
            <a:solidFill>
              <a:schemeClr val="folHlink"/>
            </a:solidFill>
            <a:prstDash val="sysDot"/>
            <a:round/>
            <a:headEnd/>
            <a:tailEnd/>
          </a:ln>
        </p:spPr>
        <p:txBody>
          <a:bodyPr lIns="90488" tIns="44450" rIns="90488" bIns="44450">
            <a:spAutoFit/>
          </a:bodyPr>
          <a:lstStyle/>
          <a:p>
            <a:endParaRPr lang="fr-FR"/>
          </a:p>
        </p:txBody>
      </p:sp>
      <p:sp>
        <p:nvSpPr>
          <p:cNvPr id="35" name="Line 41"/>
          <p:cNvSpPr>
            <a:spLocks noChangeShapeType="1"/>
          </p:cNvSpPr>
          <p:nvPr/>
        </p:nvSpPr>
        <p:spPr bwMode="auto">
          <a:xfrm>
            <a:off x="6172201" y="5562600"/>
            <a:ext cx="1981200" cy="0"/>
          </a:xfrm>
          <a:prstGeom prst="line">
            <a:avLst/>
          </a:prstGeom>
          <a:noFill/>
          <a:ln w="9525">
            <a:solidFill>
              <a:schemeClr val="folHlink"/>
            </a:solidFill>
            <a:prstDash val="sysDot"/>
            <a:round/>
            <a:headEnd/>
            <a:tailEnd/>
          </a:ln>
        </p:spPr>
        <p:txBody>
          <a:bodyPr lIns="90488" tIns="44450" rIns="90488" bIns="44450">
            <a:spAutoFit/>
          </a:bodyPr>
          <a:lstStyle/>
          <a:p>
            <a:endParaRPr lang="fr-FR"/>
          </a:p>
        </p:txBody>
      </p:sp>
      <p:sp>
        <p:nvSpPr>
          <p:cNvPr id="36" name="Rectangle 42"/>
          <p:cNvSpPr>
            <a:spLocks noChangeArrowheads="1"/>
          </p:cNvSpPr>
          <p:nvPr/>
        </p:nvSpPr>
        <p:spPr bwMode="auto">
          <a:xfrm rot="-5400000">
            <a:off x="4931290" y="5813705"/>
            <a:ext cx="1293813" cy="335989"/>
          </a:xfrm>
          <a:prstGeom prst="rect">
            <a:avLst/>
          </a:prstGeom>
          <a:noFill/>
          <a:ln w="19050" algn="ctr">
            <a:noFill/>
            <a:miter lim="800000"/>
            <a:headEnd/>
            <a:tailEnd/>
          </a:ln>
        </p:spPr>
        <p:txBody>
          <a:bodyPr lIns="90488" tIns="44450" rIns="90488" bIns="44450">
            <a:spAutoFit/>
          </a:bodyPr>
          <a:lstStyle/>
          <a:p>
            <a:pPr eaLnBrk="0" hangingPunct="0">
              <a:spcBef>
                <a:spcPct val="50000"/>
              </a:spcBef>
            </a:pPr>
            <a:r>
              <a:rPr lang="en-US" sz="1600" b="1" smtClean="0">
                <a:solidFill>
                  <a:schemeClr val="folHlink"/>
                </a:solidFill>
              </a:rPr>
              <a:t>Xác suất</a:t>
            </a:r>
            <a:endParaRPr lang="en-US" sz="2000" b="1">
              <a:solidFill>
                <a:schemeClr val="folHlink"/>
              </a:solidFill>
            </a:endParaRPr>
          </a:p>
        </p:txBody>
      </p:sp>
    </p:spTree>
    <p:extLst>
      <p:ext uri="{BB962C8B-B14F-4D97-AF65-F5344CB8AC3E}">
        <p14:creationId xmlns:p14="http://schemas.microsoft.com/office/powerpoint/2010/main" val="94892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381000" y="533400"/>
            <a:ext cx="9144000" cy="664335"/>
          </a:xfrm>
        </p:spPr>
        <p:txBody>
          <a:bodyPr>
            <a:noAutofit/>
          </a:bodyPr>
          <a:lstStyle/>
          <a:p>
            <a:r>
              <a:rPr lang="en-US" sz="3200" b="1" smtClean="0">
                <a:latin typeface="Times New Roman" pitchFamily="18" charset="0"/>
                <a:cs typeface="Times New Roman" pitchFamily="18" charset="0"/>
              </a:rPr>
              <a:t/>
            </a:r>
            <a:br>
              <a:rPr lang="en-US"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Phân phối xác suất của biến ngâu nhiên rời rạc</a:t>
            </a:r>
            <a:endParaRPr lang="en-US" sz="3200" dirty="0">
              <a:latin typeface="Times New Roman" pitchFamily="18" charset="0"/>
              <a:cs typeface="Times New Roman" pitchFamily="18" charset="0"/>
            </a:endParaRPr>
          </a:p>
        </p:txBody>
      </p:sp>
      <p:sp>
        <p:nvSpPr>
          <p:cNvPr id="13" name="Rounded Rectangle 12"/>
          <p:cNvSpPr/>
          <p:nvPr/>
        </p:nvSpPr>
        <p:spPr>
          <a:xfrm>
            <a:off x="609600" y="2435072"/>
            <a:ext cx="8001000" cy="1600199"/>
          </a:xfrm>
          <a:prstGeom prst="roundRect">
            <a:avLst/>
          </a:prstGeom>
          <a:solidFill>
            <a:schemeClr val="accent1">
              <a:lumMod val="40000"/>
              <a:lumOff val="60000"/>
            </a:schemeClr>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a:solidFill>
                <a:schemeClr val="tx2">
                  <a:lumMod val="75000"/>
                </a:schemeClr>
              </a:solidFill>
              <a:latin typeface="Times New Roman" pitchFamily="18" charset="0"/>
              <a:cs typeface="Times New Roman" pitchFamily="18" charset="0"/>
            </a:endParaRPr>
          </a:p>
        </p:txBody>
      </p:sp>
      <p:sp>
        <p:nvSpPr>
          <p:cNvPr id="14" name="TextBox 13"/>
          <p:cNvSpPr txBox="1"/>
          <p:nvPr/>
        </p:nvSpPr>
        <p:spPr>
          <a:xfrm>
            <a:off x="533400" y="2542675"/>
            <a:ext cx="8077200" cy="1384995"/>
          </a:xfrm>
          <a:prstGeom prst="rect">
            <a:avLst/>
          </a:prstGeom>
          <a:noFill/>
        </p:spPr>
        <p:txBody>
          <a:bodyPr wrap="square" rtlCol="0">
            <a:spAutoFit/>
          </a:bodyPr>
          <a:lstStyle/>
          <a:p>
            <a:pPr algn="ctr"/>
            <a:r>
              <a:rPr lang="en-US" sz="2800" smtClean="0">
                <a:solidFill>
                  <a:srgbClr val="FF0000"/>
                </a:solidFill>
                <a:latin typeface="Times New Roman" panose="02020603050405020304" pitchFamily="18" charset="0"/>
                <a:cs typeface="Times New Roman" panose="02020603050405020304" pitchFamily="18" charset="0"/>
              </a:rPr>
              <a:t>Ta nói ta có phân phối xác suất của biến ngẫu nhiên của X, nếu ta biết tất cả các giá trị của X và xác suất tương ứng của chúng (thường cho bởi công thức, bảng)</a:t>
            </a:r>
            <a:endParaRPr lang="en-US"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1805711"/>
              </p:ext>
            </p:extLst>
          </p:nvPr>
        </p:nvGraphicFramePr>
        <p:xfrm>
          <a:off x="1371600" y="46482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smtClean="0">
                          <a:solidFill>
                            <a:schemeClr val="tx1"/>
                          </a:solidFill>
                        </a:rPr>
                        <a:t>X</a:t>
                      </a:r>
                      <a:endParaRPr lang="en-US">
                        <a:solidFill>
                          <a:schemeClr val="tx1"/>
                        </a:solidFill>
                      </a:endParaRPr>
                    </a:p>
                  </a:txBody>
                  <a:tcPr/>
                </a:tc>
                <a:tc>
                  <a:txBody>
                    <a:bodyPr/>
                    <a:lstStyle/>
                    <a:p>
                      <a:pPr algn="ctr"/>
                      <a:r>
                        <a:rPr lang="en-US" smtClean="0">
                          <a:solidFill>
                            <a:schemeClr val="tx1"/>
                          </a:solidFill>
                        </a:rPr>
                        <a:t>x</a:t>
                      </a:r>
                      <a:r>
                        <a:rPr lang="en-US" sz="1000" smtClean="0">
                          <a:solidFill>
                            <a:srgbClr val="FF0000"/>
                          </a:solidFill>
                        </a:rPr>
                        <a:t>1</a:t>
                      </a:r>
                      <a:endParaRPr lang="en-US">
                        <a:solidFill>
                          <a:srgbClr val="FF0000"/>
                        </a:solidFill>
                      </a:endParaRPr>
                    </a:p>
                  </a:txBody>
                  <a:tcPr/>
                </a:tc>
                <a:tc>
                  <a:txBody>
                    <a:bodyPr/>
                    <a:lstStyle/>
                    <a:p>
                      <a:pPr algn="ctr"/>
                      <a:r>
                        <a:rPr lang="en-US" smtClean="0">
                          <a:solidFill>
                            <a:schemeClr val="tx1"/>
                          </a:solidFill>
                        </a:rPr>
                        <a:t>x</a:t>
                      </a:r>
                      <a:r>
                        <a:rPr lang="en-US" sz="1000" smtClean="0">
                          <a:solidFill>
                            <a:srgbClr val="FF0000"/>
                          </a:solidFill>
                        </a:rPr>
                        <a:t>2</a:t>
                      </a:r>
                      <a:endParaRPr lang="en-US">
                        <a:solidFill>
                          <a:srgbClr val="FF0000"/>
                        </a:solidFill>
                      </a:endParaRPr>
                    </a:p>
                  </a:txBody>
                  <a:tcPr/>
                </a:tc>
                <a:tc>
                  <a:txBody>
                    <a:bodyPr/>
                    <a:lstStyle/>
                    <a:p>
                      <a:pPr algn="ctr"/>
                      <a:r>
                        <a:rPr lang="en-US" smtClean="0">
                          <a:solidFill>
                            <a:schemeClr val="tx1"/>
                          </a:solidFill>
                        </a:rPr>
                        <a:t>…</a:t>
                      </a:r>
                      <a:endParaRPr lang="en-US">
                        <a:solidFill>
                          <a:schemeClr val="tx1"/>
                        </a:solidFill>
                      </a:endParaRPr>
                    </a:p>
                  </a:txBody>
                  <a:tcPr/>
                </a:tc>
                <a:tc>
                  <a:txBody>
                    <a:bodyPr/>
                    <a:lstStyle/>
                    <a:p>
                      <a:pPr algn="ctr"/>
                      <a:r>
                        <a:rPr lang="en-US" smtClean="0">
                          <a:solidFill>
                            <a:schemeClr val="tx1"/>
                          </a:solidFill>
                        </a:rPr>
                        <a:t>x</a:t>
                      </a:r>
                      <a:r>
                        <a:rPr lang="en-US" sz="1100" smtClean="0">
                          <a:solidFill>
                            <a:srgbClr val="FF0000"/>
                          </a:solidFill>
                        </a:rPr>
                        <a:t>n</a:t>
                      </a:r>
                      <a:endParaRPr lang="en-US">
                        <a:solidFill>
                          <a:srgbClr val="FF0000"/>
                        </a:solidFill>
                      </a:endParaRPr>
                    </a:p>
                  </a:txBody>
                  <a:tcPr/>
                </a:tc>
              </a:tr>
              <a:tr h="370840">
                <a:tc>
                  <a:txBody>
                    <a:bodyPr/>
                    <a:lstStyle/>
                    <a:p>
                      <a:pPr algn="ctr"/>
                      <a:r>
                        <a:rPr lang="en-US" smtClean="0">
                          <a:solidFill>
                            <a:schemeClr val="tx1"/>
                          </a:solidFill>
                        </a:rPr>
                        <a:t>P</a:t>
                      </a:r>
                      <a:endParaRPr lang="en-US">
                        <a:solidFill>
                          <a:schemeClr val="tx1"/>
                        </a:solidFill>
                      </a:endParaRPr>
                    </a:p>
                  </a:txBody>
                  <a:tcPr/>
                </a:tc>
                <a:tc>
                  <a:txBody>
                    <a:bodyPr/>
                    <a:lstStyle/>
                    <a:p>
                      <a:pPr algn="ctr"/>
                      <a:r>
                        <a:rPr lang="en-US" smtClean="0">
                          <a:solidFill>
                            <a:schemeClr val="tx1"/>
                          </a:solidFill>
                        </a:rPr>
                        <a:t>P</a:t>
                      </a:r>
                      <a:r>
                        <a:rPr lang="en-US" sz="1400" smtClean="0">
                          <a:solidFill>
                            <a:srgbClr val="FF0000"/>
                          </a:solidFill>
                        </a:rPr>
                        <a:t>1</a:t>
                      </a:r>
                      <a:endParaRPr lang="en-US">
                        <a:solidFill>
                          <a:srgbClr val="FF0000"/>
                        </a:solidFill>
                      </a:endParaRPr>
                    </a:p>
                  </a:txBody>
                  <a:tcPr/>
                </a:tc>
                <a:tc>
                  <a:txBody>
                    <a:bodyPr/>
                    <a:lstStyle/>
                    <a:p>
                      <a:pPr algn="ctr"/>
                      <a:r>
                        <a:rPr lang="en-US" smtClean="0">
                          <a:solidFill>
                            <a:schemeClr val="tx1"/>
                          </a:solidFill>
                        </a:rPr>
                        <a:t>P</a:t>
                      </a:r>
                      <a:r>
                        <a:rPr lang="en-US" sz="1400" smtClean="0">
                          <a:solidFill>
                            <a:srgbClr val="FF0000"/>
                          </a:solidFill>
                        </a:rPr>
                        <a:t>2</a:t>
                      </a:r>
                      <a:endParaRPr lang="en-US">
                        <a:solidFill>
                          <a:srgbClr val="FF0000"/>
                        </a:solidFill>
                      </a:endParaRPr>
                    </a:p>
                  </a:txBody>
                  <a:tcPr/>
                </a:tc>
                <a:tc>
                  <a:txBody>
                    <a:bodyPr/>
                    <a:lstStyle/>
                    <a:p>
                      <a:pPr algn="ctr"/>
                      <a:r>
                        <a:rPr lang="en-US" smtClean="0">
                          <a:solidFill>
                            <a:schemeClr val="tx1"/>
                          </a:solidFill>
                        </a:rPr>
                        <a:t>…</a:t>
                      </a:r>
                      <a:endParaRPr lang="en-US">
                        <a:solidFill>
                          <a:schemeClr val="tx1"/>
                        </a:solidFill>
                      </a:endParaRPr>
                    </a:p>
                  </a:txBody>
                  <a:tcPr/>
                </a:tc>
                <a:tc>
                  <a:txBody>
                    <a:bodyPr/>
                    <a:lstStyle/>
                    <a:p>
                      <a:pPr algn="ctr"/>
                      <a:r>
                        <a:rPr lang="en-US" smtClean="0">
                          <a:solidFill>
                            <a:schemeClr val="tx1"/>
                          </a:solidFill>
                        </a:rPr>
                        <a:t>P</a:t>
                      </a:r>
                      <a:r>
                        <a:rPr lang="en-US" sz="1400" smtClean="0">
                          <a:solidFill>
                            <a:srgbClr val="FF0000"/>
                          </a:solidFill>
                        </a:rPr>
                        <a:t>n</a:t>
                      </a:r>
                      <a:endParaRPr lang="en-US">
                        <a:solidFill>
                          <a:srgbClr val="FF0000"/>
                        </a:solidFill>
                      </a:endParaRPr>
                    </a:p>
                  </a:txBody>
                  <a:tcPr/>
                </a:tc>
              </a:tr>
            </a:tbl>
          </a:graphicData>
        </a:graphic>
      </p:graphicFrame>
      <p:sp>
        <p:nvSpPr>
          <p:cNvPr id="3" name="TextBox 2"/>
          <p:cNvSpPr txBox="1"/>
          <p:nvPr/>
        </p:nvSpPr>
        <p:spPr>
          <a:xfrm>
            <a:off x="1600200" y="5867400"/>
            <a:ext cx="5854295" cy="1569660"/>
          </a:xfrm>
          <a:prstGeom prst="rect">
            <a:avLst/>
          </a:prstGeom>
          <a:noFill/>
        </p:spPr>
        <p:txBody>
          <a:bodyPr wrap="none" rtlCol="0">
            <a:spAutoFit/>
          </a:bodyPr>
          <a:lstStyle/>
          <a:p>
            <a:r>
              <a:rPr lang="en-US" smtClean="0"/>
              <a:t>Trong đó: P</a:t>
            </a:r>
            <a:r>
              <a:rPr lang="en-US" sz="1800" smtClean="0">
                <a:solidFill>
                  <a:srgbClr val="FF0000"/>
                </a:solidFill>
              </a:rPr>
              <a:t>i </a:t>
            </a:r>
            <a:r>
              <a:rPr lang="en-US" smtClean="0"/>
              <a:t>thuộc đoạn [0,1], </a:t>
            </a:r>
            <a:r>
              <a:rPr lang="en-US" smtClean="0">
                <a:solidFill>
                  <a:srgbClr val="FF0000"/>
                </a:solidFill>
              </a:rPr>
              <a:t>i=1, 2, …, n</a:t>
            </a:r>
          </a:p>
          <a:p>
            <a:r>
              <a:rPr lang="en-US" smtClean="0"/>
              <a:t>                 P</a:t>
            </a:r>
            <a:r>
              <a:rPr lang="en-US" sz="1600" smtClean="0">
                <a:solidFill>
                  <a:srgbClr val="FF0000"/>
                </a:solidFill>
              </a:rPr>
              <a:t>1 </a:t>
            </a:r>
            <a:r>
              <a:rPr lang="en-US" smtClean="0"/>
              <a:t>+ P</a:t>
            </a:r>
            <a:r>
              <a:rPr lang="en-US" sz="1600" smtClean="0">
                <a:solidFill>
                  <a:srgbClr val="FF0000"/>
                </a:solidFill>
              </a:rPr>
              <a:t>2 </a:t>
            </a:r>
            <a:r>
              <a:rPr lang="en-US" smtClean="0"/>
              <a:t>+….+</a:t>
            </a:r>
            <a:r>
              <a:rPr lang="en-US" smtClean="0">
                <a:solidFill>
                  <a:srgbClr val="FF0000"/>
                </a:solidFill>
              </a:rPr>
              <a:t> </a:t>
            </a:r>
            <a:r>
              <a:rPr lang="en-US" smtClean="0"/>
              <a:t>P</a:t>
            </a:r>
            <a:r>
              <a:rPr lang="en-US" sz="1800" smtClean="0">
                <a:solidFill>
                  <a:srgbClr val="FF0000"/>
                </a:solidFill>
              </a:rPr>
              <a:t>n </a:t>
            </a:r>
            <a:r>
              <a:rPr lang="en-US" smtClean="0"/>
              <a:t>= 1</a:t>
            </a:r>
            <a:endParaRPr lang="en-US"/>
          </a:p>
          <a:p>
            <a:endParaRPr lang="en-US">
              <a:solidFill>
                <a:srgbClr val="FF0000"/>
              </a:solidFill>
            </a:endParaRPr>
          </a:p>
          <a:p>
            <a:endParaRPr lang="en-US">
              <a:solidFill>
                <a:srgbClr val="FF0000"/>
              </a:solidFill>
            </a:endParaRPr>
          </a:p>
        </p:txBody>
      </p:sp>
    </p:spTree>
    <p:extLst>
      <p:ext uri="{BB962C8B-B14F-4D97-AF65-F5344CB8AC3E}">
        <p14:creationId xmlns:p14="http://schemas.microsoft.com/office/powerpoint/2010/main" val="42001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Kì vọng của biến ngẫu nhiên rời rạc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594093"/>
              </p:ext>
            </p:extLst>
          </p:nvPr>
        </p:nvGraphicFramePr>
        <p:xfrm>
          <a:off x="1219200" y="2286000"/>
          <a:ext cx="6096000" cy="9144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sz="2400" smtClean="0">
                          <a:solidFill>
                            <a:schemeClr val="tx1"/>
                          </a:solidFill>
                        </a:rPr>
                        <a:t>X</a:t>
                      </a:r>
                      <a:endParaRPr lang="en-US" sz="2400">
                        <a:solidFill>
                          <a:schemeClr val="tx1"/>
                        </a:solidFill>
                      </a:endParaRPr>
                    </a:p>
                  </a:txBody>
                  <a:tcPr/>
                </a:tc>
                <a:tc>
                  <a:txBody>
                    <a:bodyPr/>
                    <a:lstStyle/>
                    <a:p>
                      <a:pPr algn="ctr"/>
                      <a:r>
                        <a:rPr lang="en-US" sz="2400" smtClean="0">
                          <a:solidFill>
                            <a:schemeClr val="tx1"/>
                          </a:solidFill>
                        </a:rPr>
                        <a:t>x</a:t>
                      </a:r>
                      <a:r>
                        <a:rPr lang="en-US" sz="1100" smtClean="0">
                          <a:solidFill>
                            <a:srgbClr val="FF0000"/>
                          </a:solidFill>
                        </a:rPr>
                        <a:t>1</a:t>
                      </a:r>
                      <a:endParaRPr lang="en-US" sz="2400">
                        <a:solidFill>
                          <a:srgbClr val="FF0000"/>
                        </a:solidFill>
                      </a:endParaRPr>
                    </a:p>
                  </a:txBody>
                  <a:tcPr/>
                </a:tc>
                <a:tc>
                  <a:txBody>
                    <a:bodyPr/>
                    <a:lstStyle/>
                    <a:p>
                      <a:pPr algn="ctr"/>
                      <a:r>
                        <a:rPr lang="en-US" sz="2400" smtClean="0">
                          <a:solidFill>
                            <a:schemeClr val="tx1"/>
                          </a:solidFill>
                        </a:rPr>
                        <a:t>x</a:t>
                      </a:r>
                      <a:r>
                        <a:rPr lang="en-US" sz="1100" smtClean="0">
                          <a:solidFill>
                            <a:srgbClr val="FF0000"/>
                          </a:solidFill>
                        </a:rPr>
                        <a:t>2</a:t>
                      </a:r>
                      <a:endParaRPr lang="en-US" sz="2400">
                        <a:solidFill>
                          <a:srgbClr val="FF0000"/>
                        </a:solidFill>
                      </a:endParaRPr>
                    </a:p>
                  </a:txBody>
                  <a:tcPr/>
                </a:tc>
                <a:tc>
                  <a:txBody>
                    <a:bodyPr/>
                    <a:lstStyle/>
                    <a:p>
                      <a:pPr algn="ctr"/>
                      <a:r>
                        <a:rPr lang="en-US" sz="2400" smtClean="0">
                          <a:solidFill>
                            <a:schemeClr val="tx1"/>
                          </a:solidFill>
                        </a:rPr>
                        <a:t>…</a:t>
                      </a:r>
                      <a:endParaRPr lang="en-US" sz="2400">
                        <a:solidFill>
                          <a:schemeClr val="tx1"/>
                        </a:solidFill>
                      </a:endParaRPr>
                    </a:p>
                  </a:txBody>
                  <a:tcPr/>
                </a:tc>
                <a:tc>
                  <a:txBody>
                    <a:bodyPr/>
                    <a:lstStyle/>
                    <a:p>
                      <a:pPr algn="ctr"/>
                      <a:r>
                        <a:rPr lang="en-US" sz="2400" smtClean="0">
                          <a:solidFill>
                            <a:schemeClr val="tx1"/>
                          </a:solidFill>
                        </a:rPr>
                        <a:t>x</a:t>
                      </a:r>
                      <a:r>
                        <a:rPr lang="en-US" sz="1400" smtClean="0">
                          <a:solidFill>
                            <a:srgbClr val="FF0000"/>
                          </a:solidFill>
                        </a:rPr>
                        <a:t>n</a:t>
                      </a:r>
                      <a:endParaRPr lang="en-US" sz="2400">
                        <a:solidFill>
                          <a:srgbClr val="FF0000"/>
                        </a:solidFill>
                      </a:endParaRPr>
                    </a:p>
                  </a:txBody>
                  <a:tcPr/>
                </a:tc>
              </a:tr>
              <a:tr h="370840">
                <a:tc>
                  <a:txBody>
                    <a:bodyPr/>
                    <a:lstStyle/>
                    <a:p>
                      <a:pPr algn="ctr"/>
                      <a:r>
                        <a:rPr lang="en-US" sz="2400" smtClean="0">
                          <a:solidFill>
                            <a:schemeClr val="tx1"/>
                          </a:solidFill>
                        </a:rPr>
                        <a:t>P</a:t>
                      </a:r>
                      <a:endParaRPr lang="en-US" sz="2400">
                        <a:solidFill>
                          <a:schemeClr val="tx1"/>
                        </a:solidFill>
                      </a:endParaRPr>
                    </a:p>
                  </a:txBody>
                  <a:tcPr/>
                </a:tc>
                <a:tc>
                  <a:txBody>
                    <a:bodyPr/>
                    <a:lstStyle/>
                    <a:p>
                      <a:pPr algn="ctr"/>
                      <a:r>
                        <a:rPr lang="en-US" sz="2400" smtClean="0">
                          <a:solidFill>
                            <a:schemeClr val="tx1"/>
                          </a:solidFill>
                        </a:rPr>
                        <a:t>P</a:t>
                      </a:r>
                      <a:r>
                        <a:rPr lang="en-US" sz="1800" smtClean="0">
                          <a:solidFill>
                            <a:srgbClr val="FF0000"/>
                          </a:solidFill>
                        </a:rPr>
                        <a:t>1</a:t>
                      </a:r>
                      <a:endParaRPr lang="en-US" sz="2400">
                        <a:solidFill>
                          <a:srgbClr val="FF0000"/>
                        </a:solidFill>
                      </a:endParaRPr>
                    </a:p>
                  </a:txBody>
                  <a:tcPr/>
                </a:tc>
                <a:tc>
                  <a:txBody>
                    <a:bodyPr/>
                    <a:lstStyle/>
                    <a:p>
                      <a:pPr algn="ctr"/>
                      <a:r>
                        <a:rPr lang="en-US" sz="2400" smtClean="0">
                          <a:solidFill>
                            <a:schemeClr val="tx1"/>
                          </a:solidFill>
                        </a:rPr>
                        <a:t>P</a:t>
                      </a:r>
                      <a:r>
                        <a:rPr lang="en-US" sz="1800" smtClean="0">
                          <a:solidFill>
                            <a:srgbClr val="FF0000"/>
                          </a:solidFill>
                        </a:rPr>
                        <a:t>2</a:t>
                      </a:r>
                      <a:endParaRPr lang="en-US" sz="2400">
                        <a:solidFill>
                          <a:srgbClr val="FF0000"/>
                        </a:solidFill>
                      </a:endParaRPr>
                    </a:p>
                  </a:txBody>
                  <a:tcPr/>
                </a:tc>
                <a:tc>
                  <a:txBody>
                    <a:bodyPr/>
                    <a:lstStyle/>
                    <a:p>
                      <a:pPr algn="ctr"/>
                      <a:r>
                        <a:rPr lang="en-US" sz="2400" smtClean="0">
                          <a:solidFill>
                            <a:schemeClr val="tx1"/>
                          </a:solidFill>
                        </a:rPr>
                        <a:t>…</a:t>
                      </a:r>
                      <a:endParaRPr lang="en-US" sz="2400">
                        <a:solidFill>
                          <a:schemeClr val="tx1"/>
                        </a:solidFill>
                      </a:endParaRPr>
                    </a:p>
                  </a:txBody>
                  <a:tcPr/>
                </a:tc>
                <a:tc>
                  <a:txBody>
                    <a:bodyPr/>
                    <a:lstStyle/>
                    <a:p>
                      <a:pPr algn="ctr"/>
                      <a:r>
                        <a:rPr lang="en-US" sz="2400" smtClean="0">
                          <a:solidFill>
                            <a:schemeClr val="tx1"/>
                          </a:solidFill>
                        </a:rPr>
                        <a:t>P</a:t>
                      </a:r>
                      <a:r>
                        <a:rPr lang="en-US" sz="1800" smtClean="0">
                          <a:solidFill>
                            <a:srgbClr val="FF0000"/>
                          </a:solidFill>
                        </a:rPr>
                        <a:t>n</a:t>
                      </a:r>
                      <a:endParaRPr lang="en-US" sz="2400">
                        <a:solidFill>
                          <a:srgbClr val="FF0000"/>
                        </a:solidFill>
                      </a:endParaRPr>
                    </a:p>
                  </a:txBody>
                  <a:tcPr/>
                </a:tc>
              </a:tr>
            </a:tbl>
          </a:graphicData>
        </a:graphic>
      </p:graphicFrame>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
        <p:nvSpPr>
          <p:cNvPr id="8" name="Rounded Rectangle 7"/>
          <p:cNvSpPr/>
          <p:nvPr/>
        </p:nvSpPr>
        <p:spPr>
          <a:xfrm>
            <a:off x="533400" y="1524000"/>
            <a:ext cx="8458200" cy="734614"/>
          </a:xfrm>
          <a:prstGeom prst="roundRect">
            <a:avLst/>
          </a:prstGeom>
          <a:solidFill>
            <a:schemeClr val="accent1">
              <a:lumMod val="40000"/>
              <a:lumOff val="60000"/>
            </a:schemeClr>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a:solidFill>
                <a:schemeClr val="tx2">
                  <a:lumMod val="75000"/>
                </a:schemeClr>
              </a:solidFill>
              <a:latin typeface="Times New Roman" pitchFamily="18" charset="0"/>
              <a:cs typeface="Times New Roman" pitchFamily="18" charset="0"/>
            </a:endParaRPr>
          </a:p>
        </p:txBody>
      </p:sp>
      <p:sp>
        <p:nvSpPr>
          <p:cNvPr id="9" name="TextBox 8"/>
          <p:cNvSpPr txBox="1"/>
          <p:nvPr/>
        </p:nvSpPr>
        <p:spPr>
          <a:xfrm>
            <a:off x="651669" y="1716338"/>
            <a:ext cx="8339931" cy="437043"/>
          </a:xfrm>
          <a:prstGeom prst="rect">
            <a:avLst/>
          </a:prstGeom>
          <a:noFill/>
        </p:spPr>
        <p:txBody>
          <a:bodyPr wrap="square" rtlCol="0">
            <a:spAutoFit/>
          </a:bodyPr>
          <a:lstStyle/>
          <a:p>
            <a:pPr>
              <a:lnSpc>
                <a:spcPct val="80000"/>
              </a:lnSpc>
            </a:pPr>
            <a:r>
              <a:rPr lang="en-US" sz="2800"/>
              <a:t>Giả sử X là biến ngẫu nhiên có </a:t>
            </a:r>
            <a:r>
              <a:rPr lang="en-US" sz="2800" smtClean="0"/>
              <a:t>phân </a:t>
            </a:r>
            <a:r>
              <a:rPr lang="en-US" sz="2800"/>
              <a:t>phối xác suất:</a:t>
            </a:r>
          </a:p>
        </p:txBody>
      </p:sp>
      <p:graphicFrame>
        <p:nvGraphicFramePr>
          <p:cNvPr id="10" name="Object 10"/>
          <p:cNvGraphicFramePr>
            <a:graphicFrameLocks noChangeAspect="1"/>
          </p:cNvGraphicFramePr>
          <p:nvPr>
            <p:extLst>
              <p:ext uri="{D42A27DB-BD31-4B8C-83A1-F6EECF244321}">
                <p14:modId xmlns:p14="http://schemas.microsoft.com/office/powerpoint/2010/main" val="3046987124"/>
              </p:ext>
            </p:extLst>
          </p:nvPr>
        </p:nvGraphicFramePr>
        <p:xfrm>
          <a:off x="3303588" y="3878262"/>
          <a:ext cx="2232025" cy="998538"/>
        </p:xfrm>
        <a:graphic>
          <a:graphicData uri="http://schemas.openxmlformats.org/presentationml/2006/ole">
            <mc:AlternateContent xmlns:mc="http://schemas.openxmlformats.org/markup-compatibility/2006">
              <mc:Choice xmlns:v="urn:schemas-microsoft-com:vml" Requires="v">
                <p:oleObj spid="_x0000_s4152" name="Equation" r:id="rId3" imgW="965160" imgH="431640" progId="Equation.DSMT4">
                  <p:embed/>
                </p:oleObj>
              </mc:Choice>
              <mc:Fallback>
                <p:oleObj name="Equation" r:id="rId3" imgW="965160" imgH="431640" progId="Equation.DSMT4">
                  <p:embed/>
                  <p:pic>
                    <p:nvPicPr>
                      <p:cNvPr id="0" name=""/>
                      <p:cNvPicPr>
                        <a:picLocks noChangeAspect="1" noChangeArrowheads="1"/>
                      </p:cNvPicPr>
                      <p:nvPr/>
                    </p:nvPicPr>
                    <p:blipFill>
                      <a:blip r:embed="rId4"/>
                      <a:srcRect/>
                      <a:stretch>
                        <a:fillRect/>
                      </a:stretch>
                    </p:blipFill>
                    <p:spPr bwMode="auto">
                      <a:xfrm>
                        <a:off x="3303588" y="3878262"/>
                        <a:ext cx="223202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ounded Rectangle 11"/>
          <p:cNvSpPr/>
          <p:nvPr/>
        </p:nvSpPr>
        <p:spPr>
          <a:xfrm>
            <a:off x="838200" y="3352800"/>
            <a:ext cx="8001000" cy="584555"/>
          </a:xfrm>
          <a:prstGeom prst="roundRect">
            <a:avLst/>
          </a:prstGeom>
          <a:solidFill>
            <a:schemeClr val="accent1">
              <a:lumMod val="40000"/>
              <a:lumOff val="60000"/>
            </a:schemeClr>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a:solidFill>
                <a:schemeClr val="tx2">
                  <a:lumMod val="75000"/>
                </a:schemeClr>
              </a:solidFill>
              <a:latin typeface="Times New Roman" pitchFamily="18" charset="0"/>
              <a:cs typeface="Times New Roman" pitchFamily="18" charset="0"/>
            </a:endParaRPr>
          </a:p>
        </p:txBody>
      </p:sp>
      <p:sp>
        <p:nvSpPr>
          <p:cNvPr id="13" name="TextBox 12"/>
          <p:cNvSpPr txBox="1"/>
          <p:nvPr/>
        </p:nvSpPr>
        <p:spPr>
          <a:xfrm>
            <a:off x="956469" y="3452783"/>
            <a:ext cx="8077200" cy="437043"/>
          </a:xfrm>
          <a:prstGeom prst="rect">
            <a:avLst/>
          </a:prstGeom>
          <a:noFill/>
        </p:spPr>
        <p:txBody>
          <a:bodyPr wrap="square" rtlCol="0">
            <a:spAutoFit/>
          </a:bodyPr>
          <a:lstStyle/>
          <a:p>
            <a:pPr eaLnBrk="1" hangingPunct="1">
              <a:lnSpc>
                <a:spcPct val="80000"/>
              </a:lnSpc>
            </a:pPr>
            <a:r>
              <a:rPr lang="en-US" sz="2800" smtClean="0"/>
              <a:t>Khi đó, giá </a:t>
            </a:r>
            <a:r>
              <a:rPr lang="en-US" sz="2800"/>
              <a:t>trị kì vọng (</a:t>
            </a:r>
            <a:r>
              <a:rPr lang="en-US" sz="2800">
                <a:solidFill>
                  <a:schemeClr val="folHlink"/>
                </a:solidFill>
              </a:rPr>
              <a:t>Expected Value</a:t>
            </a:r>
            <a:r>
              <a:rPr lang="en-US" sz="2800"/>
              <a:t>) của X </a:t>
            </a:r>
            <a:r>
              <a:rPr lang="en-US" sz="2800" smtClean="0"/>
              <a:t>là:</a:t>
            </a:r>
            <a:endParaRPr lang="en-US" sz="1800"/>
          </a:p>
        </p:txBody>
      </p:sp>
      <p:sp>
        <p:nvSpPr>
          <p:cNvPr id="14" name="Rounded Rectangle 13"/>
          <p:cNvSpPr/>
          <p:nvPr/>
        </p:nvSpPr>
        <p:spPr>
          <a:xfrm>
            <a:off x="2667000" y="4901845"/>
            <a:ext cx="6172200" cy="584555"/>
          </a:xfrm>
          <a:prstGeom prst="roundRect">
            <a:avLst/>
          </a:prstGeom>
          <a:solidFill>
            <a:schemeClr val="accent1">
              <a:lumMod val="40000"/>
              <a:lumOff val="60000"/>
            </a:schemeClr>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a:solidFill>
                <a:schemeClr val="tx2">
                  <a:lumMod val="75000"/>
                </a:schemeClr>
              </a:solidFill>
              <a:latin typeface="Times New Roman" pitchFamily="18" charset="0"/>
              <a:cs typeface="Times New Roman" pitchFamily="18" charset="0"/>
            </a:endParaRPr>
          </a:p>
        </p:txBody>
      </p:sp>
      <p:sp>
        <p:nvSpPr>
          <p:cNvPr id="15" name="TextBox 14"/>
          <p:cNvSpPr txBox="1"/>
          <p:nvPr/>
        </p:nvSpPr>
        <p:spPr>
          <a:xfrm>
            <a:off x="956469" y="5001828"/>
            <a:ext cx="8077200" cy="437043"/>
          </a:xfrm>
          <a:prstGeom prst="rect">
            <a:avLst/>
          </a:prstGeom>
          <a:noFill/>
        </p:spPr>
        <p:txBody>
          <a:bodyPr wrap="square" rtlCol="0">
            <a:spAutoFit/>
          </a:bodyPr>
          <a:lstStyle/>
          <a:p>
            <a:pPr algn="r" eaLnBrk="1" hangingPunct="1">
              <a:lnSpc>
                <a:spcPct val="80000"/>
              </a:lnSpc>
            </a:pPr>
            <a:r>
              <a:rPr lang="en-US" sz="2800" smtClean="0"/>
              <a:t> </a:t>
            </a:r>
            <a:r>
              <a:rPr lang="en-US" sz="2800"/>
              <a:t>P</a:t>
            </a:r>
            <a:r>
              <a:rPr lang="en-US" sz="2800" smtClean="0"/>
              <a:t>hương sai và độ lệch chuẩn của </a:t>
            </a:r>
            <a:r>
              <a:rPr lang="en-US" sz="2800"/>
              <a:t>X </a:t>
            </a:r>
            <a:r>
              <a:rPr lang="en-US" sz="2800" smtClean="0"/>
              <a:t>là:</a:t>
            </a:r>
            <a:endParaRPr lang="en-US" sz="1800"/>
          </a:p>
        </p:txBody>
      </p:sp>
      <p:graphicFrame>
        <p:nvGraphicFramePr>
          <p:cNvPr id="17" name="Object 10"/>
          <p:cNvGraphicFramePr>
            <a:graphicFrameLocks noChangeAspect="1"/>
          </p:cNvGraphicFramePr>
          <p:nvPr>
            <p:extLst>
              <p:ext uri="{D42A27DB-BD31-4B8C-83A1-F6EECF244321}">
                <p14:modId xmlns:p14="http://schemas.microsoft.com/office/powerpoint/2010/main" val="1899058014"/>
              </p:ext>
            </p:extLst>
          </p:nvPr>
        </p:nvGraphicFramePr>
        <p:xfrm>
          <a:off x="916384" y="5452353"/>
          <a:ext cx="3905250" cy="998537"/>
        </p:xfrm>
        <a:graphic>
          <a:graphicData uri="http://schemas.openxmlformats.org/presentationml/2006/ole">
            <mc:AlternateContent xmlns:mc="http://schemas.openxmlformats.org/markup-compatibility/2006">
              <mc:Choice xmlns:v="urn:schemas-microsoft-com:vml" Requires="v">
                <p:oleObj spid="_x0000_s4153" name="Equation" r:id="rId5" imgW="1688760" imgH="431640" progId="Equation.DSMT4">
                  <p:embed/>
                </p:oleObj>
              </mc:Choice>
              <mc:Fallback>
                <p:oleObj name="Equation" r:id="rId5" imgW="1688760" imgH="431640" progId="Equation.DSMT4">
                  <p:embed/>
                  <p:pic>
                    <p:nvPicPr>
                      <p:cNvPr id="0" name=""/>
                      <p:cNvPicPr>
                        <a:picLocks noChangeAspect="1" noChangeArrowheads="1"/>
                      </p:cNvPicPr>
                      <p:nvPr/>
                    </p:nvPicPr>
                    <p:blipFill>
                      <a:blip r:embed="rId6"/>
                      <a:srcRect/>
                      <a:stretch>
                        <a:fillRect/>
                      </a:stretch>
                    </p:blipFill>
                    <p:spPr bwMode="auto">
                      <a:xfrm>
                        <a:off x="916384" y="5452353"/>
                        <a:ext cx="3905250"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noChangeAspect="1"/>
          </p:cNvGraphicFramePr>
          <p:nvPr>
            <p:extLst>
              <p:ext uri="{D42A27DB-BD31-4B8C-83A1-F6EECF244321}">
                <p14:modId xmlns:p14="http://schemas.microsoft.com/office/powerpoint/2010/main" val="2757971283"/>
              </p:ext>
            </p:extLst>
          </p:nvPr>
        </p:nvGraphicFramePr>
        <p:xfrm>
          <a:off x="5639593" y="5628564"/>
          <a:ext cx="2436813" cy="646113"/>
        </p:xfrm>
        <a:graphic>
          <a:graphicData uri="http://schemas.openxmlformats.org/presentationml/2006/ole">
            <mc:AlternateContent xmlns:mc="http://schemas.openxmlformats.org/markup-compatibility/2006">
              <mc:Choice xmlns:v="urn:schemas-microsoft-com:vml" Requires="v">
                <p:oleObj spid="_x0000_s4154" name="Equation" r:id="rId7" imgW="1054080" imgH="279360" progId="Equation.DSMT4">
                  <p:embed/>
                </p:oleObj>
              </mc:Choice>
              <mc:Fallback>
                <p:oleObj name="Equation" r:id="rId7" imgW="1054080" imgH="279360" progId="Equation.DSMT4">
                  <p:embed/>
                  <p:pic>
                    <p:nvPicPr>
                      <p:cNvPr id="0" name=""/>
                      <p:cNvPicPr>
                        <a:picLocks noChangeAspect="1" noChangeArrowheads="1"/>
                      </p:cNvPicPr>
                      <p:nvPr/>
                    </p:nvPicPr>
                    <p:blipFill>
                      <a:blip r:embed="rId8"/>
                      <a:srcRect/>
                      <a:stretch>
                        <a:fillRect/>
                      </a:stretch>
                    </p:blipFill>
                    <p:spPr bwMode="auto">
                      <a:xfrm>
                        <a:off x="5639593" y="5628564"/>
                        <a:ext cx="2436813"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077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par>
                                <p:cTn id="22" presetID="6"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00463668"/>
              </p:ext>
            </p:extLst>
          </p:nvPr>
        </p:nvGraphicFramePr>
        <p:xfrm>
          <a:off x="2514600" y="2743200"/>
          <a:ext cx="3565360" cy="889000"/>
        </p:xfrm>
        <a:graphic>
          <a:graphicData uri="http://schemas.openxmlformats.org/drawingml/2006/table">
            <a:tbl>
              <a:tblPr firstRow="1" bandRow="1">
                <a:tableStyleId>{5C22544A-7EE6-4342-B048-85BDC9FD1C3A}</a:tableStyleId>
              </a:tblPr>
              <a:tblGrid>
                <a:gridCol w="891340"/>
                <a:gridCol w="891340"/>
                <a:gridCol w="891340"/>
                <a:gridCol w="891340"/>
              </a:tblGrid>
              <a:tr h="370840">
                <a:tc>
                  <a:txBody>
                    <a:bodyPr/>
                    <a:lstStyle/>
                    <a:p>
                      <a:pPr algn="ctr"/>
                      <a:r>
                        <a:rPr lang="en-US" smtClean="0">
                          <a:solidFill>
                            <a:schemeClr val="tx1"/>
                          </a:solidFill>
                        </a:rPr>
                        <a:t>X</a:t>
                      </a:r>
                      <a:endParaRPr lang="en-US">
                        <a:solidFill>
                          <a:schemeClr val="tx1"/>
                        </a:solidFill>
                      </a:endParaRPr>
                    </a:p>
                  </a:txBody>
                  <a:tcPr/>
                </a:tc>
                <a:tc>
                  <a:txBody>
                    <a:bodyPr/>
                    <a:lstStyle/>
                    <a:p>
                      <a:pPr algn="ctr"/>
                      <a:r>
                        <a:rPr lang="en-US" smtClean="0">
                          <a:solidFill>
                            <a:schemeClr val="tx1"/>
                          </a:solidFill>
                        </a:rPr>
                        <a:t>0</a:t>
                      </a:r>
                      <a:endParaRPr lang="en-US">
                        <a:solidFill>
                          <a:schemeClr val="tx1"/>
                        </a:solidFill>
                      </a:endParaRPr>
                    </a:p>
                  </a:txBody>
                  <a:tcPr/>
                </a:tc>
                <a:tc>
                  <a:txBody>
                    <a:bodyPr/>
                    <a:lstStyle/>
                    <a:p>
                      <a:pPr algn="ctr"/>
                      <a:r>
                        <a:rPr lang="en-US" smtClean="0">
                          <a:solidFill>
                            <a:schemeClr val="tx1"/>
                          </a:solidFill>
                        </a:rPr>
                        <a:t>1</a:t>
                      </a:r>
                      <a:endParaRPr lang="en-US">
                        <a:solidFill>
                          <a:schemeClr val="tx1"/>
                        </a:solidFill>
                      </a:endParaRPr>
                    </a:p>
                  </a:txBody>
                  <a:tcPr/>
                </a:tc>
                <a:tc>
                  <a:txBody>
                    <a:bodyPr/>
                    <a:lstStyle/>
                    <a:p>
                      <a:pPr algn="ctr"/>
                      <a:r>
                        <a:rPr lang="en-US" smtClean="0">
                          <a:solidFill>
                            <a:schemeClr val="tx1"/>
                          </a:solidFill>
                        </a:rPr>
                        <a:t>2</a:t>
                      </a:r>
                      <a:endParaRPr lang="en-US">
                        <a:solidFill>
                          <a:schemeClr val="tx1"/>
                        </a:solidFill>
                      </a:endParaRPr>
                    </a:p>
                  </a:txBody>
                  <a:tcPr/>
                </a:tc>
              </a:tr>
              <a:tr h="370840">
                <a:tc>
                  <a:txBody>
                    <a:bodyPr/>
                    <a:lstStyle/>
                    <a:p>
                      <a:pPr algn="ctr"/>
                      <a:r>
                        <a:rPr lang="en-US" sz="2800" b="1" smtClean="0"/>
                        <a:t>P</a:t>
                      </a:r>
                      <a:endParaRPr lang="en-US" sz="2800" b="1"/>
                    </a:p>
                  </a:txBody>
                  <a:tcPr/>
                </a:tc>
                <a:tc>
                  <a:txBody>
                    <a:bodyPr/>
                    <a:lstStyle/>
                    <a:p>
                      <a:pPr algn="ctr"/>
                      <a:r>
                        <a:rPr lang="en-US" sz="2800" b="1" smtClean="0"/>
                        <a:t>¼</a:t>
                      </a:r>
                      <a:endParaRPr lang="en-US" sz="2800" b="1"/>
                    </a:p>
                  </a:txBody>
                  <a:tcPr/>
                </a:tc>
                <a:tc>
                  <a:txBody>
                    <a:bodyPr/>
                    <a:lstStyle/>
                    <a:p>
                      <a:pPr algn="ctr"/>
                      <a:r>
                        <a:rPr lang="en-US" sz="2800" b="1" smtClean="0"/>
                        <a:t>½</a:t>
                      </a:r>
                      <a:endParaRPr lang="en-US" sz="2800" b="1"/>
                    </a:p>
                  </a:txBody>
                  <a:tcPr/>
                </a:tc>
                <a:tc>
                  <a:txBody>
                    <a:bodyPr/>
                    <a:lstStyle/>
                    <a:p>
                      <a:pPr algn="ctr"/>
                      <a:r>
                        <a:rPr lang="en-US" sz="2800" b="1" smtClean="0"/>
                        <a:t>¼</a:t>
                      </a:r>
                      <a:endParaRPr lang="en-US" sz="2800" b="1"/>
                    </a:p>
                  </a:txBody>
                  <a:tcPr/>
                </a:tc>
              </a:tr>
            </a:tbl>
          </a:graphicData>
        </a:graphic>
      </p:graphicFrame>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
        <p:nvSpPr>
          <p:cNvPr id="7" name="Rounded Rectangle 6"/>
          <p:cNvSpPr/>
          <p:nvPr/>
        </p:nvSpPr>
        <p:spPr>
          <a:xfrm>
            <a:off x="990600" y="1600200"/>
            <a:ext cx="7772400" cy="838200"/>
          </a:xfrm>
          <a:prstGeom prst="roundRect">
            <a:avLst/>
          </a:prstGeom>
          <a:solidFill>
            <a:schemeClr val="accent2">
              <a:lumMod val="20000"/>
              <a:lumOff val="8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lumMod val="75000"/>
                  </a:schemeClr>
                </a:solidFill>
                <a:latin typeface="Times New Roman" panose="02020603050405020304" pitchFamily="18" charset="0"/>
                <a:cs typeface="Times New Roman" panose="02020603050405020304" pitchFamily="18" charset="0"/>
              </a:rPr>
              <a:t>Tung một xúc xắc hai lần. Gọi X là số mặt S xuất hiện trong hai lần </a:t>
            </a:r>
            <a:r>
              <a:rPr lang="en-US" b="1" smtClean="0">
                <a:solidFill>
                  <a:schemeClr val="tx2">
                    <a:lumMod val="75000"/>
                  </a:schemeClr>
                </a:solidFill>
                <a:latin typeface="Times New Roman" panose="02020603050405020304" pitchFamily="18" charset="0"/>
                <a:cs typeface="Times New Roman" panose="02020603050405020304" pitchFamily="18" charset="0"/>
              </a:rPr>
              <a:t>tung. Tính kì vọng và phương sai của X</a:t>
            </a:r>
            <a:endParaRPr lang="en-US"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76300" y="3992066"/>
            <a:ext cx="7086600" cy="461665"/>
          </a:xfrm>
          <a:prstGeom prst="rect">
            <a:avLst/>
          </a:prstGeom>
          <a:noFill/>
        </p:spPr>
        <p:txBody>
          <a:bodyPr wrap="square" rtlCol="0">
            <a:spAutoFit/>
          </a:bodyPr>
          <a:lstStyle/>
          <a:p>
            <a:r>
              <a:rPr lang="en-US" smtClean="0"/>
              <a:t>Ta có </a:t>
            </a:r>
            <a:endParaRPr lang="en-US"/>
          </a:p>
        </p:txBody>
      </p:sp>
      <p:graphicFrame>
        <p:nvGraphicFramePr>
          <p:cNvPr id="9" name="Object 10"/>
          <p:cNvGraphicFramePr>
            <a:graphicFrameLocks noChangeAspect="1"/>
          </p:cNvGraphicFramePr>
          <p:nvPr>
            <p:extLst>
              <p:ext uri="{D42A27DB-BD31-4B8C-83A1-F6EECF244321}">
                <p14:modId xmlns:p14="http://schemas.microsoft.com/office/powerpoint/2010/main" val="1296649416"/>
              </p:ext>
            </p:extLst>
          </p:nvPr>
        </p:nvGraphicFramePr>
        <p:xfrm>
          <a:off x="1905000" y="3802062"/>
          <a:ext cx="5284788" cy="998538"/>
        </p:xfrm>
        <a:graphic>
          <a:graphicData uri="http://schemas.openxmlformats.org/presentationml/2006/ole">
            <mc:AlternateContent xmlns:mc="http://schemas.openxmlformats.org/markup-compatibility/2006">
              <mc:Choice xmlns:v="urn:schemas-microsoft-com:vml" Requires="v">
                <p:oleObj spid="_x0000_s5158" name="Equation" r:id="rId3" imgW="2286000" imgH="431640" progId="Equation.DSMT4">
                  <p:embed/>
                </p:oleObj>
              </mc:Choice>
              <mc:Fallback>
                <p:oleObj name="Equation" r:id="rId3" imgW="2286000" imgH="431640" progId="Equation.DSMT4">
                  <p:embed/>
                  <p:pic>
                    <p:nvPicPr>
                      <p:cNvPr id="0" name=""/>
                      <p:cNvPicPr>
                        <a:picLocks noChangeAspect="1" noChangeArrowheads="1"/>
                      </p:cNvPicPr>
                      <p:nvPr/>
                    </p:nvPicPr>
                    <p:blipFill>
                      <a:blip r:embed="rId4"/>
                      <a:srcRect/>
                      <a:stretch>
                        <a:fillRect/>
                      </a:stretch>
                    </p:blipFill>
                    <p:spPr bwMode="auto">
                      <a:xfrm>
                        <a:off x="1905000" y="3802062"/>
                        <a:ext cx="5284788"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776211509"/>
              </p:ext>
            </p:extLst>
          </p:nvPr>
        </p:nvGraphicFramePr>
        <p:xfrm>
          <a:off x="1166813" y="4962525"/>
          <a:ext cx="6753225" cy="909638"/>
        </p:xfrm>
        <a:graphic>
          <a:graphicData uri="http://schemas.openxmlformats.org/presentationml/2006/ole">
            <mc:AlternateContent xmlns:mc="http://schemas.openxmlformats.org/markup-compatibility/2006">
              <mc:Choice xmlns:v="urn:schemas-microsoft-com:vml" Requires="v">
                <p:oleObj spid="_x0000_s5159" name="Equation" r:id="rId5" imgW="2920680" imgH="393480" progId="Equation.DSMT4">
                  <p:embed/>
                </p:oleObj>
              </mc:Choice>
              <mc:Fallback>
                <p:oleObj name="Equation" r:id="rId5" imgW="2920680" imgH="393480" progId="Equation.DSMT4">
                  <p:embed/>
                  <p:pic>
                    <p:nvPicPr>
                      <p:cNvPr id="0" name=""/>
                      <p:cNvPicPr>
                        <a:picLocks noChangeAspect="1" noChangeArrowheads="1"/>
                      </p:cNvPicPr>
                      <p:nvPr/>
                    </p:nvPicPr>
                    <p:blipFill>
                      <a:blip r:embed="rId6"/>
                      <a:srcRect/>
                      <a:stretch>
                        <a:fillRect/>
                      </a:stretch>
                    </p:blipFill>
                    <p:spPr bwMode="auto">
                      <a:xfrm>
                        <a:off x="1166813" y="4962525"/>
                        <a:ext cx="6753225"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71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152400" y="451536"/>
            <a:ext cx="9144000" cy="664335"/>
          </a:xfrm>
        </p:spPr>
        <p:txBody>
          <a:bodyPr>
            <a:noAutofit/>
          </a:bodyPr>
          <a:lstStyle/>
          <a:p>
            <a:r>
              <a:rPr lang="en-US" sz="3600" smtClean="0">
                <a:latin typeface="Times New Roman" pitchFamily="18" charset="0"/>
                <a:cs typeface="Times New Roman" pitchFamily="18" charset="0"/>
              </a:rPr>
              <a:t>Ý nghĩa của E(X), V(X)</a:t>
            </a:r>
            <a:endParaRPr lang="en-US" sz="3600" dirty="0">
              <a:latin typeface="Times New Roman" pitchFamily="18" charset="0"/>
              <a:cs typeface="Times New Roman" pitchFamily="18" charset="0"/>
            </a:endParaRPr>
          </a:p>
        </p:txBody>
      </p:sp>
      <p:sp>
        <p:nvSpPr>
          <p:cNvPr id="13" name="Rounded Rectangle 12"/>
          <p:cNvSpPr/>
          <p:nvPr/>
        </p:nvSpPr>
        <p:spPr>
          <a:xfrm>
            <a:off x="609600" y="1559912"/>
            <a:ext cx="7924800" cy="875846"/>
          </a:xfrm>
          <a:prstGeom prst="roundRect">
            <a:avLst/>
          </a:prstGeom>
          <a:solidFill>
            <a:schemeClr val="accent1">
              <a:lumMod val="40000"/>
              <a:lumOff val="60000"/>
            </a:schemeClr>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a:solidFill>
                <a:schemeClr val="tx2">
                  <a:lumMod val="75000"/>
                </a:schemeClr>
              </a:solidFill>
              <a:latin typeface="Times New Roman" pitchFamily="18" charset="0"/>
              <a:cs typeface="Times New Roman" pitchFamily="18" charset="0"/>
            </a:endParaRPr>
          </a:p>
        </p:txBody>
      </p:sp>
      <p:sp>
        <p:nvSpPr>
          <p:cNvPr id="14" name="TextBox 13"/>
          <p:cNvSpPr txBox="1"/>
          <p:nvPr/>
        </p:nvSpPr>
        <p:spPr>
          <a:xfrm>
            <a:off x="685800" y="1604761"/>
            <a:ext cx="7620000" cy="830997"/>
          </a:xfrm>
          <a:prstGeom prst="rect">
            <a:avLst/>
          </a:prstGeom>
          <a:noFill/>
        </p:spPr>
        <p:txBody>
          <a:bodyPr wrap="square" rtlCol="0">
            <a:spAutoFit/>
          </a:bodyPr>
          <a:lstStyle/>
          <a:p>
            <a:pPr algn="ctr"/>
            <a:r>
              <a:rPr lang="en-US" smtClean="0">
                <a:solidFill>
                  <a:srgbClr val="FF0000"/>
                </a:solidFill>
                <a:latin typeface="Times New Roman" panose="02020603050405020304" pitchFamily="18" charset="0"/>
                <a:cs typeface="Times New Roman" panose="02020603050405020304" pitchFamily="18" charset="0"/>
              </a:rPr>
              <a:t>Giả sử bạn mua một số đề 50 nghìn. Gọi X là biến ngẫu nhiên chỉ lợi nhuận. Tính E(X).</a:t>
            </a:r>
            <a:endParaRPr lang="en-US"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65406001"/>
              </p:ext>
            </p:extLst>
          </p:nvPr>
        </p:nvGraphicFramePr>
        <p:xfrm>
          <a:off x="2590800" y="2590800"/>
          <a:ext cx="2674020" cy="767080"/>
        </p:xfrm>
        <a:graphic>
          <a:graphicData uri="http://schemas.openxmlformats.org/drawingml/2006/table">
            <a:tbl>
              <a:tblPr firstRow="1" bandRow="1">
                <a:tableStyleId>{5C22544A-7EE6-4342-B048-85BDC9FD1C3A}</a:tableStyleId>
              </a:tblPr>
              <a:tblGrid>
                <a:gridCol w="891340"/>
                <a:gridCol w="891340"/>
                <a:gridCol w="891340"/>
              </a:tblGrid>
              <a:tr h="370840">
                <a:tc>
                  <a:txBody>
                    <a:bodyPr/>
                    <a:lstStyle/>
                    <a:p>
                      <a:pPr algn="ctr"/>
                      <a:r>
                        <a:rPr lang="en-US" smtClean="0">
                          <a:solidFill>
                            <a:schemeClr val="tx1"/>
                          </a:solidFill>
                        </a:rPr>
                        <a:t>X</a:t>
                      </a:r>
                      <a:endParaRPr lang="en-US">
                        <a:solidFill>
                          <a:schemeClr val="tx1"/>
                        </a:solidFill>
                      </a:endParaRPr>
                    </a:p>
                  </a:txBody>
                  <a:tcPr/>
                </a:tc>
                <a:tc>
                  <a:txBody>
                    <a:bodyPr/>
                    <a:lstStyle/>
                    <a:p>
                      <a:pPr algn="ctr"/>
                      <a:r>
                        <a:rPr lang="en-US" smtClean="0">
                          <a:solidFill>
                            <a:schemeClr val="tx1"/>
                          </a:solidFill>
                        </a:rPr>
                        <a:t>-50</a:t>
                      </a:r>
                      <a:endParaRPr lang="en-US">
                        <a:solidFill>
                          <a:schemeClr val="tx1"/>
                        </a:solidFill>
                      </a:endParaRPr>
                    </a:p>
                  </a:txBody>
                  <a:tcPr/>
                </a:tc>
                <a:tc>
                  <a:txBody>
                    <a:bodyPr/>
                    <a:lstStyle/>
                    <a:p>
                      <a:pPr algn="ctr"/>
                      <a:r>
                        <a:rPr lang="en-US" smtClean="0">
                          <a:solidFill>
                            <a:schemeClr val="tx1"/>
                          </a:solidFill>
                        </a:rPr>
                        <a:t>3450</a:t>
                      </a:r>
                      <a:endParaRPr lang="en-US">
                        <a:solidFill>
                          <a:schemeClr val="tx1"/>
                        </a:solidFill>
                      </a:endParaRPr>
                    </a:p>
                  </a:txBody>
                  <a:tcPr/>
                </a:tc>
              </a:tr>
              <a:tr h="370840">
                <a:tc>
                  <a:txBody>
                    <a:bodyPr/>
                    <a:lstStyle/>
                    <a:p>
                      <a:pPr algn="ctr"/>
                      <a:r>
                        <a:rPr lang="en-US" sz="2000" b="1" smtClean="0"/>
                        <a:t>P</a:t>
                      </a:r>
                      <a:endParaRPr lang="en-US" sz="2000" b="1"/>
                    </a:p>
                  </a:txBody>
                  <a:tcPr/>
                </a:tc>
                <a:tc>
                  <a:txBody>
                    <a:bodyPr/>
                    <a:lstStyle/>
                    <a:p>
                      <a:pPr algn="ctr"/>
                      <a:r>
                        <a:rPr lang="en-US" sz="2000" b="1" smtClean="0"/>
                        <a:t>0.99</a:t>
                      </a:r>
                      <a:endParaRPr lang="en-US" sz="2000" b="1"/>
                    </a:p>
                  </a:txBody>
                  <a:tcPr/>
                </a:tc>
                <a:tc>
                  <a:txBody>
                    <a:bodyPr/>
                    <a:lstStyle/>
                    <a:p>
                      <a:pPr algn="ctr"/>
                      <a:r>
                        <a:rPr lang="en-US" sz="2000" b="1" smtClean="0"/>
                        <a:t>0.01</a:t>
                      </a:r>
                      <a:endParaRPr lang="en-US" sz="2000" b="1"/>
                    </a:p>
                  </a:txBody>
                  <a:tcPr/>
                </a:tc>
              </a:tr>
            </a:tbl>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3916525699"/>
              </p:ext>
            </p:extLst>
          </p:nvPr>
        </p:nvGraphicFramePr>
        <p:xfrm>
          <a:off x="1752600" y="3482238"/>
          <a:ext cx="4648200" cy="399961"/>
        </p:xfrm>
        <a:graphic>
          <a:graphicData uri="http://schemas.openxmlformats.org/presentationml/2006/ole">
            <mc:AlternateContent xmlns:mc="http://schemas.openxmlformats.org/markup-compatibility/2006">
              <mc:Choice xmlns:v="urn:schemas-microsoft-com:vml" Requires="v">
                <p:oleObj spid="_x0000_s6166" name="Equation" r:id="rId3" imgW="2361960" imgH="203040" progId="Equation.DSMT4">
                  <p:embed/>
                </p:oleObj>
              </mc:Choice>
              <mc:Fallback>
                <p:oleObj name="Equation" r:id="rId3" imgW="2361960" imgH="203040" progId="Equation.DSMT4">
                  <p:embed/>
                  <p:pic>
                    <p:nvPicPr>
                      <p:cNvPr id="0" name=""/>
                      <p:cNvPicPr>
                        <a:picLocks noChangeAspect="1" noChangeArrowheads="1"/>
                      </p:cNvPicPr>
                      <p:nvPr/>
                    </p:nvPicPr>
                    <p:blipFill>
                      <a:blip r:embed="rId4"/>
                      <a:srcRect/>
                      <a:stretch>
                        <a:fillRect/>
                      </a:stretch>
                    </p:blipFill>
                    <p:spPr bwMode="auto">
                      <a:xfrm>
                        <a:off x="1752600" y="3482238"/>
                        <a:ext cx="4648200" cy="399961"/>
                      </a:xfrm>
                      <a:prstGeom prst="rect">
                        <a:avLst/>
                      </a:prstGeom>
                      <a:noFill/>
                      <a:extLst/>
                    </p:spPr>
                  </p:pic>
                </p:oleObj>
              </mc:Fallback>
            </mc:AlternateContent>
          </a:graphicData>
        </a:graphic>
      </p:graphicFrame>
      <p:sp>
        <p:nvSpPr>
          <p:cNvPr id="9" name="Rounded Rectangle 8"/>
          <p:cNvSpPr/>
          <p:nvPr/>
        </p:nvSpPr>
        <p:spPr>
          <a:xfrm>
            <a:off x="304800" y="4114801"/>
            <a:ext cx="8458200" cy="2209799"/>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ts val="600"/>
              </a:spcBef>
              <a:spcAft>
                <a:spcPts val="600"/>
              </a:spcAft>
              <a:defRPr/>
            </a:pPr>
            <a:r>
              <a:rPr lang="en-US" sz="2400" b="1" dirty="0" smtClean="0">
                <a:solidFill>
                  <a:srgbClr val="002060"/>
                </a:solidFill>
                <a:latin typeface="Times New Roman" pitchFamily="18" charset="0"/>
                <a:cs typeface="Times New Roman" pitchFamily="18" charset="0"/>
              </a:rPr>
              <a:t>        </a:t>
            </a:r>
          </a:p>
          <a:p>
            <a:pPr lvl="0" algn="just">
              <a:spcBef>
                <a:spcPts val="600"/>
              </a:spcBef>
              <a:spcAft>
                <a:spcPts val="600"/>
              </a:spcAft>
              <a:defRPr/>
            </a:pPr>
            <a:endParaRPr lang="en-US" sz="2400" dirty="0" smtClean="0">
              <a:solidFill>
                <a:srgbClr val="002060"/>
              </a:solidFill>
              <a:latin typeface="Times New Roman" pitchFamily="18" charset="0"/>
              <a:cs typeface="Times New Roman" pitchFamily="18" charset="0"/>
            </a:endParaRPr>
          </a:p>
          <a:p>
            <a:pPr marL="457200" indent="-457200">
              <a:buFont typeface="Wingdings" pitchFamily="2" charset="2"/>
              <a:buChar char="v"/>
            </a:pPr>
            <a:endParaRPr lang="en-US" sz="2400" dirty="0" smtClean="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400" dirty="0">
              <a:solidFill>
                <a:schemeClr val="tx2">
                  <a:lumMod val="75000"/>
                </a:schemeClr>
              </a:solidFill>
              <a:latin typeface="Times New Roman" pitchFamily="18" charset="0"/>
              <a:cs typeface="Times New Roman" pitchFamily="18" charset="0"/>
            </a:endParaRPr>
          </a:p>
        </p:txBody>
      </p:sp>
      <p:sp>
        <p:nvSpPr>
          <p:cNvPr id="10" name="TextBox 9"/>
          <p:cNvSpPr txBox="1"/>
          <p:nvPr/>
        </p:nvSpPr>
        <p:spPr>
          <a:xfrm>
            <a:off x="533400" y="4234359"/>
            <a:ext cx="8001000" cy="2400657"/>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Ý nghĩa của E(X) </a:t>
            </a:r>
            <a:r>
              <a:rPr lang="en-US" sz="2000" b="1" smtClean="0">
                <a:latin typeface="Times New Roman" panose="02020603050405020304" pitchFamily="18" charset="0"/>
                <a:cs typeface="Times New Roman" panose="02020603050405020304" pitchFamily="18" charset="0"/>
              </a:rPr>
              <a:t>có </a:t>
            </a:r>
            <a:r>
              <a:rPr lang="en-US" sz="2000" b="1">
                <a:latin typeface="Times New Roman" panose="02020603050405020304" pitchFamily="18" charset="0"/>
                <a:cs typeface="Times New Roman" panose="02020603050405020304" pitchFamily="18" charset="0"/>
              </a:rPr>
              <a:t>thể hiểu ở hai khía cạnh sau</a:t>
            </a:r>
            <a:r>
              <a:rPr lang="en-US" sz="2000" b="1" smtClean="0">
                <a:latin typeface="Times New Roman" panose="02020603050405020304" pitchFamily="18" charset="0"/>
                <a:cs typeface="Times New Roman" panose="02020603050405020304" pitchFamily="18" charset="0"/>
              </a:rPr>
              <a:t>:</a:t>
            </a:r>
            <a:endParaRPr lang="vi-VN" sz="800" b="1" dirty="0" smtClean="0">
              <a:solidFill>
                <a:srgbClr val="002060"/>
              </a:solidFill>
              <a:latin typeface="Times New Roman" pitchFamily="18" charset="0"/>
              <a:cs typeface="Times New Roman" pitchFamily="18" charset="0"/>
            </a:endParaRPr>
          </a:p>
          <a:p>
            <a:pPr marL="457200" lvl="0" indent="-457200" algn="just">
              <a:lnSpc>
                <a:spcPct val="130000"/>
              </a:lnSpc>
              <a:buFont typeface="Wingdings" panose="05000000000000000000" pitchFamily="2" charset="2"/>
              <a:buChar char="v"/>
            </a:pPr>
            <a:r>
              <a:rPr lang="en-US" sz="2000" b="1" smtClean="0">
                <a:solidFill>
                  <a:srgbClr val="002060"/>
                </a:solidFill>
                <a:latin typeface="Times New Roman" panose="02020603050405020304" pitchFamily="18" charset="0"/>
                <a:cs typeface="Times New Roman" panose="02020603050405020304" pitchFamily="18" charset="0"/>
              </a:rPr>
              <a:t>Nếu bạn mua rất nhiều lần với 50 nghìn thì trung bình mỗi lần bạn mất 15 nghìn. </a:t>
            </a:r>
          </a:p>
          <a:p>
            <a:pPr marL="457200" lvl="0" indent="-457200" algn="just">
              <a:lnSpc>
                <a:spcPct val="130000"/>
              </a:lnSpc>
              <a:buFont typeface="Wingdings" panose="05000000000000000000" pitchFamily="2" charset="2"/>
              <a:buChar char="v"/>
            </a:pPr>
            <a:r>
              <a:rPr lang="en-US" sz="2000" b="1" smtClean="0">
                <a:solidFill>
                  <a:srgbClr val="002060"/>
                </a:solidFill>
                <a:latin typeface="Times New Roman" panose="02020603050405020304" pitchFamily="18" charset="0"/>
                <a:cs typeface="Times New Roman" panose="02020603050405020304" pitchFamily="18" charset="0"/>
              </a:rPr>
              <a:t>Nếu xã hội có rất nhiều người </a:t>
            </a:r>
            <a:r>
              <a:rPr lang="en-US" sz="2000" b="1" smtClean="0">
                <a:solidFill>
                  <a:srgbClr val="002060"/>
                </a:solidFill>
                <a:latin typeface="Times New Roman" panose="02020603050405020304" pitchFamily="18" charset="0"/>
                <a:cs typeface="Times New Roman" panose="02020603050405020304" pitchFamily="18" charset="0"/>
              </a:rPr>
              <a:t>chơi </a:t>
            </a:r>
            <a:r>
              <a:rPr lang="en-US" sz="2000" b="1" smtClean="0">
                <a:solidFill>
                  <a:srgbClr val="002060"/>
                </a:solidFill>
                <a:latin typeface="Times New Roman" panose="02020603050405020304" pitchFamily="18" charset="0"/>
                <a:cs typeface="Times New Roman" panose="02020603050405020304" pitchFamily="18" charset="0"/>
              </a:rPr>
              <a:t>với 50 nghìn thì trung bình mỗi người mất 15 nghìn. </a:t>
            </a:r>
            <a:endParaRPr lang="en-US" sz="2000" b="1" dirty="0" smtClean="0">
              <a:solidFill>
                <a:srgbClr val="002060"/>
              </a:solidFill>
              <a:latin typeface="Times New Roman" panose="02020603050405020304" pitchFamily="18" charset="0"/>
              <a:cs typeface="Times New Roman" panose="02020603050405020304" pitchFamily="18" charset="0"/>
            </a:endParaRPr>
          </a:p>
          <a:p>
            <a:pPr lvl="0" algn="just">
              <a:lnSpc>
                <a:spcPct val="13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155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42900" y="1524001"/>
            <a:ext cx="8458200" cy="1367135"/>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ts val="600"/>
              </a:spcBef>
              <a:spcAft>
                <a:spcPts val="600"/>
              </a:spcAft>
              <a:defRPr/>
            </a:pPr>
            <a:r>
              <a:rPr lang="en-US" sz="2400" b="1" dirty="0" smtClean="0">
                <a:solidFill>
                  <a:srgbClr val="002060"/>
                </a:solidFill>
                <a:latin typeface="Times New Roman" pitchFamily="18" charset="0"/>
                <a:cs typeface="Times New Roman" pitchFamily="18" charset="0"/>
              </a:rPr>
              <a:t>        </a:t>
            </a:r>
          </a:p>
          <a:p>
            <a:pPr lvl="0" algn="just">
              <a:spcBef>
                <a:spcPts val="600"/>
              </a:spcBef>
              <a:spcAft>
                <a:spcPts val="600"/>
              </a:spcAft>
              <a:defRPr/>
            </a:pPr>
            <a:endParaRPr lang="en-US" sz="2400" dirty="0" smtClean="0">
              <a:solidFill>
                <a:srgbClr val="002060"/>
              </a:solidFill>
              <a:latin typeface="Times New Roman" pitchFamily="18" charset="0"/>
              <a:cs typeface="Times New Roman" pitchFamily="18" charset="0"/>
            </a:endParaRPr>
          </a:p>
          <a:p>
            <a:pPr marL="457200" indent="-457200">
              <a:buFont typeface="Wingdings" pitchFamily="2" charset="2"/>
              <a:buChar char="v"/>
            </a:pPr>
            <a:endParaRPr lang="en-US" sz="2400" dirty="0" smtClean="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400" dirty="0">
              <a:solidFill>
                <a:schemeClr val="tx2">
                  <a:lumMod val="75000"/>
                </a:schemeClr>
              </a:solidFill>
              <a:latin typeface="Times New Roman" pitchFamily="18" charset="0"/>
              <a:cs typeface="Times New Roman" pitchFamily="18" charset="0"/>
            </a:endParaRPr>
          </a:p>
        </p:txBody>
      </p:sp>
      <p:sp>
        <p:nvSpPr>
          <p:cNvPr id="11" name="TextBox 10"/>
          <p:cNvSpPr txBox="1"/>
          <p:nvPr/>
        </p:nvSpPr>
        <p:spPr>
          <a:xfrm>
            <a:off x="495300" y="1607403"/>
            <a:ext cx="8153400" cy="1200329"/>
          </a:xfrm>
          <a:prstGeom prst="rect">
            <a:avLst/>
          </a:prstGeom>
          <a:noFill/>
        </p:spPr>
        <p:txBody>
          <a:bodyPr wrap="square" rtlCol="0">
            <a:spAutoFit/>
          </a:bodyPr>
          <a:lstStyle/>
          <a:p>
            <a:pPr lvl="0" algn="just"/>
            <a:r>
              <a:rPr lang="en-US" b="1" smtClean="0">
                <a:solidFill>
                  <a:srgbClr val="002060"/>
                </a:solidFill>
                <a:latin typeface="Times New Roman" pitchFamily="18" charset="0"/>
                <a:cs typeface="Times New Roman" pitchFamily="18" charset="0"/>
              </a:rPr>
              <a:t>Ta thay đổi cách chơi như sau: 50 nghìn ta sẽ phân bổ mua đều các số từ 00 đến 49, mỗi số 1 nghìn. Gọi Y là lợi nhuận. Tính E(Y), V(Y), V(X). Ta rút ra được nhận xét gì?</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4294967295"/>
          </p:nvPr>
        </p:nvSpPr>
        <p:spPr>
          <a:xfrm>
            <a:off x="3505200" y="6477000"/>
            <a:ext cx="2133600" cy="365125"/>
          </a:xfrm>
          <a:prstGeom prst="rect">
            <a:avLst/>
          </a:prstGeom>
        </p:spPr>
        <p:txBody>
          <a:bodyPr/>
          <a:lstStyle/>
          <a:p>
            <a:fld id="{EF92D9A3-AE8C-409F-844C-3EF81B1AB311}" type="slidenum">
              <a:rPr lang="en-US" smtClean="0"/>
              <a:pPr/>
              <a:t>17</a:t>
            </a:fld>
            <a:endParaRPr lang="en-US" dirty="0"/>
          </a:p>
        </p:txBody>
      </p:sp>
      <p:sp>
        <p:nvSpPr>
          <p:cNvPr id="13"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2" name="TextBox 1"/>
          <p:cNvSpPr txBox="1"/>
          <p:nvPr/>
        </p:nvSpPr>
        <p:spPr>
          <a:xfrm>
            <a:off x="528694" y="594013"/>
            <a:ext cx="7620000" cy="646331"/>
          </a:xfrm>
          <a:prstGeom prst="rect">
            <a:avLst/>
          </a:prstGeom>
          <a:noFill/>
        </p:spPr>
        <p:txBody>
          <a:bodyPr wrap="square" rtlCol="0">
            <a:spAutoFit/>
          </a:bodyPr>
          <a:lstStyle/>
          <a:p>
            <a:pPr algn="ctr"/>
            <a:r>
              <a:rPr lang="en-US" sz="3600" b="1" smtClean="0">
                <a:solidFill>
                  <a:schemeClr val="tx2"/>
                </a:solidFill>
                <a:latin typeface="Times New Roman" pitchFamily="18" charset="0"/>
                <a:cs typeface="Times New Roman" panose="02020603050405020304" pitchFamily="18" charset="0"/>
              </a:rPr>
              <a:t>Ý nghĩa của E(X), V(X)</a:t>
            </a:r>
            <a:endParaRPr lang="en-US" sz="36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22090040"/>
              </p:ext>
            </p:extLst>
          </p:nvPr>
        </p:nvGraphicFramePr>
        <p:xfrm>
          <a:off x="609600" y="3195320"/>
          <a:ext cx="2674020" cy="767080"/>
        </p:xfrm>
        <a:graphic>
          <a:graphicData uri="http://schemas.openxmlformats.org/drawingml/2006/table">
            <a:tbl>
              <a:tblPr firstRow="1" bandRow="1">
                <a:tableStyleId>{5C22544A-7EE6-4342-B048-85BDC9FD1C3A}</a:tableStyleId>
              </a:tblPr>
              <a:tblGrid>
                <a:gridCol w="891340"/>
                <a:gridCol w="891340"/>
                <a:gridCol w="891340"/>
              </a:tblGrid>
              <a:tr h="370840">
                <a:tc>
                  <a:txBody>
                    <a:bodyPr/>
                    <a:lstStyle/>
                    <a:p>
                      <a:pPr algn="ctr"/>
                      <a:r>
                        <a:rPr lang="en-US" smtClean="0">
                          <a:solidFill>
                            <a:schemeClr val="tx1"/>
                          </a:solidFill>
                        </a:rPr>
                        <a:t>X</a:t>
                      </a:r>
                      <a:endParaRPr lang="en-US">
                        <a:solidFill>
                          <a:schemeClr val="tx1"/>
                        </a:solidFill>
                      </a:endParaRPr>
                    </a:p>
                  </a:txBody>
                  <a:tcPr/>
                </a:tc>
                <a:tc>
                  <a:txBody>
                    <a:bodyPr/>
                    <a:lstStyle/>
                    <a:p>
                      <a:pPr algn="ctr"/>
                      <a:r>
                        <a:rPr lang="en-US" smtClean="0">
                          <a:solidFill>
                            <a:schemeClr val="tx1"/>
                          </a:solidFill>
                        </a:rPr>
                        <a:t>-50</a:t>
                      </a:r>
                      <a:endParaRPr lang="en-US">
                        <a:solidFill>
                          <a:schemeClr val="tx1"/>
                        </a:solidFill>
                      </a:endParaRPr>
                    </a:p>
                  </a:txBody>
                  <a:tcPr/>
                </a:tc>
                <a:tc>
                  <a:txBody>
                    <a:bodyPr/>
                    <a:lstStyle/>
                    <a:p>
                      <a:pPr algn="ctr"/>
                      <a:r>
                        <a:rPr lang="en-US" smtClean="0">
                          <a:solidFill>
                            <a:schemeClr val="tx1"/>
                          </a:solidFill>
                        </a:rPr>
                        <a:t>3450</a:t>
                      </a:r>
                      <a:endParaRPr lang="en-US">
                        <a:solidFill>
                          <a:schemeClr val="tx1"/>
                        </a:solidFill>
                      </a:endParaRPr>
                    </a:p>
                  </a:txBody>
                  <a:tcPr/>
                </a:tc>
              </a:tr>
              <a:tr h="370840">
                <a:tc>
                  <a:txBody>
                    <a:bodyPr/>
                    <a:lstStyle/>
                    <a:p>
                      <a:pPr algn="ctr"/>
                      <a:r>
                        <a:rPr lang="en-US" sz="2000" b="1" smtClean="0"/>
                        <a:t>P</a:t>
                      </a:r>
                      <a:endParaRPr lang="en-US" sz="2000" b="1"/>
                    </a:p>
                  </a:txBody>
                  <a:tcPr/>
                </a:tc>
                <a:tc>
                  <a:txBody>
                    <a:bodyPr/>
                    <a:lstStyle/>
                    <a:p>
                      <a:pPr algn="ctr"/>
                      <a:r>
                        <a:rPr lang="en-US" sz="2000" b="1" smtClean="0"/>
                        <a:t>0.99</a:t>
                      </a:r>
                      <a:endParaRPr lang="en-US" sz="2000" b="1"/>
                    </a:p>
                  </a:txBody>
                  <a:tcPr/>
                </a:tc>
                <a:tc>
                  <a:txBody>
                    <a:bodyPr/>
                    <a:lstStyle/>
                    <a:p>
                      <a:pPr algn="ctr"/>
                      <a:r>
                        <a:rPr lang="en-US" sz="2000" b="1" smtClean="0"/>
                        <a:t>0.01</a:t>
                      </a:r>
                      <a:endParaRPr lang="en-US" sz="2000" b="1"/>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6624434"/>
              </p:ext>
            </p:extLst>
          </p:nvPr>
        </p:nvGraphicFramePr>
        <p:xfrm>
          <a:off x="4800600" y="3195320"/>
          <a:ext cx="2674020" cy="767080"/>
        </p:xfrm>
        <a:graphic>
          <a:graphicData uri="http://schemas.openxmlformats.org/drawingml/2006/table">
            <a:tbl>
              <a:tblPr firstRow="1" bandRow="1">
                <a:tableStyleId>{5C22544A-7EE6-4342-B048-85BDC9FD1C3A}</a:tableStyleId>
              </a:tblPr>
              <a:tblGrid>
                <a:gridCol w="891340"/>
                <a:gridCol w="891340"/>
                <a:gridCol w="891340"/>
              </a:tblGrid>
              <a:tr h="370840">
                <a:tc>
                  <a:txBody>
                    <a:bodyPr/>
                    <a:lstStyle/>
                    <a:p>
                      <a:pPr algn="ctr"/>
                      <a:r>
                        <a:rPr lang="en-US" smtClean="0">
                          <a:solidFill>
                            <a:schemeClr val="tx1"/>
                          </a:solidFill>
                        </a:rPr>
                        <a:t>Y</a:t>
                      </a:r>
                      <a:endParaRPr lang="en-US">
                        <a:solidFill>
                          <a:schemeClr val="tx1"/>
                        </a:solidFill>
                      </a:endParaRPr>
                    </a:p>
                  </a:txBody>
                  <a:tcPr/>
                </a:tc>
                <a:tc>
                  <a:txBody>
                    <a:bodyPr/>
                    <a:lstStyle/>
                    <a:p>
                      <a:pPr algn="ctr"/>
                      <a:r>
                        <a:rPr lang="en-US" smtClean="0">
                          <a:solidFill>
                            <a:schemeClr val="tx1"/>
                          </a:solidFill>
                        </a:rPr>
                        <a:t>-50</a:t>
                      </a:r>
                      <a:endParaRPr lang="en-US">
                        <a:solidFill>
                          <a:schemeClr val="tx1"/>
                        </a:solidFill>
                      </a:endParaRPr>
                    </a:p>
                  </a:txBody>
                  <a:tcPr/>
                </a:tc>
                <a:tc>
                  <a:txBody>
                    <a:bodyPr/>
                    <a:lstStyle/>
                    <a:p>
                      <a:pPr algn="ctr"/>
                      <a:r>
                        <a:rPr lang="en-US" smtClean="0">
                          <a:solidFill>
                            <a:schemeClr val="tx1"/>
                          </a:solidFill>
                        </a:rPr>
                        <a:t>20</a:t>
                      </a:r>
                      <a:endParaRPr lang="en-US">
                        <a:solidFill>
                          <a:schemeClr val="tx1"/>
                        </a:solidFill>
                      </a:endParaRPr>
                    </a:p>
                  </a:txBody>
                  <a:tcPr/>
                </a:tc>
              </a:tr>
              <a:tr h="370840">
                <a:tc>
                  <a:txBody>
                    <a:bodyPr/>
                    <a:lstStyle/>
                    <a:p>
                      <a:pPr algn="ctr"/>
                      <a:r>
                        <a:rPr lang="en-US" sz="2000" b="1" smtClean="0"/>
                        <a:t>P</a:t>
                      </a:r>
                      <a:endParaRPr lang="en-US" sz="2000" b="1"/>
                    </a:p>
                  </a:txBody>
                  <a:tcPr/>
                </a:tc>
                <a:tc>
                  <a:txBody>
                    <a:bodyPr/>
                    <a:lstStyle/>
                    <a:p>
                      <a:pPr algn="ctr"/>
                      <a:r>
                        <a:rPr lang="en-US" sz="2000" b="1" smtClean="0"/>
                        <a:t>0.5</a:t>
                      </a:r>
                      <a:endParaRPr lang="en-US" sz="2000" b="1"/>
                    </a:p>
                  </a:txBody>
                  <a:tcPr/>
                </a:tc>
                <a:tc>
                  <a:txBody>
                    <a:bodyPr/>
                    <a:lstStyle/>
                    <a:p>
                      <a:pPr algn="ctr"/>
                      <a:r>
                        <a:rPr lang="en-US" sz="2000" b="1" smtClean="0"/>
                        <a:t>0.5</a:t>
                      </a:r>
                      <a:endParaRPr lang="en-US" sz="2000" b="1"/>
                    </a:p>
                  </a:txBody>
                  <a:tcPr/>
                </a:tc>
              </a:tr>
            </a:tbl>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1118363059"/>
              </p:ext>
            </p:extLst>
          </p:nvPr>
        </p:nvGraphicFramePr>
        <p:xfrm>
          <a:off x="1716087" y="4091613"/>
          <a:ext cx="3998913" cy="400050"/>
        </p:xfrm>
        <a:graphic>
          <a:graphicData uri="http://schemas.openxmlformats.org/presentationml/2006/ole">
            <mc:AlternateContent xmlns:mc="http://schemas.openxmlformats.org/markup-compatibility/2006">
              <mc:Choice xmlns:v="urn:schemas-microsoft-com:vml" Requires="v">
                <p:oleObj spid="_x0000_s7221" name="Equation" r:id="rId3" imgW="2031840" imgH="203040" progId="Equation.DSMT4">
                  <p:embed/>
                </p:oleObj>
              </mc:Choice>
              <mc:Fallback>
                <p:oleObj name="Equation" r:id="rId3" imgW="2031840" imgH="203040" progId="Equation.DSMT4">
                  <p:embed/>
                  <p:pic>
                    <p:nvPicPr>
                      <p:cNvPr id="0" name=""/>
                      <p:cNvPicPr>
                        <a:picLocks noChangeAspect="1" noChangeArrowheads="1"/>
                      </p:cNvPicPr>
                      <p:nvPr/>
                    </p:nvPicPr>
                    <p:blipFill>
                      <a:blip r:embed="rId4"/>
                      <a:srcRect/>
                      <a:stretch>
                        <a:fillRect/>
                      </a:stretch>
                    </p:blipFill>
                    <p:spPr bwMode="auto">
                      <a:xfrm>
                        <a:off x="1716087" y="4091613"/>
                        <a:ext cx="3998913" cy="400050"/>
                      </a:xfrm>
                      <a:prstGeom prst="rect">
                        <a:avLst/>
                      </a:prstGeom>
                      <a:noFill/>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480091692"/>
              </p:ext>
            </p:extLst>
          </p:nvPr>
        </p:nvGraphicFramePr>
        <p:xfrm>
          <a:off x="1143000" y="4495185"/>
          <a:ext cx="5973762" cy="449262"/>
        </p:xfrm>
        <a:graphic>
          <a:graphicData uri="http://schemas.openxmlformats.org/presentationml/2006/ole">
            <mc:AlternateContent xmlns:mc="http://schemas.openxmlformats.org/markup-compatibility/2006">
              <mc:Choice xmlns:v="urn:schemas-microsoft-com:vml" Requires="v">
                <p:oleObj spid="_x0000_s7222" name="Equation" r:id="rId5" imgW="3035160" imgH="228600" progId="Equation.DSMT4">
                  <p:embed/>
                </p:oleObj>
              </mc:Choice>
              <mc:Fallback>
                <p:oleObj name="Equation" r:id="rId5" imgW="3035160" imgH="228600" progId="Equation.DSMT4">
                  <p:embed/>
                  <p:pic>
                    <p:nvPicPr>
                      <p:cNvPr id="0" name=""/>
                      <p:cNvPicPr>
                        <a:picLocks noChangeAspect="1" noChangeArrowheads="1"/>
                      </p:cNvPicPr>
                      <p:nvPr/>
                    </p:nvPicPr>
                    <p:blipFill>
                      <a:blip r:embed="rId6"/>
                      <a:srcRect/>
                      <a:stretch>
                        <a:fillRect/>
                      </a:stretch>
                    </p:blipFill>
                    <p:spPr bwMode="auto">
                      <a:xfrm>
                        <a:off x="1143000" y="4495185"/>
                        <a:ext cx="5973762" cy="449262"/>
                      </a:xfrm>
                      <a:prstGeom prst="rect">
                        <a:avLst/>
                      </a:prstGeom>
                      <a:noFill/>
                      <a:extLst/>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1805661198"/>
              </p:ext>
            </p:extLst>
          </p:nvPr>
        </p:nvGraphicFramePr>
        <p:xfrm>
          <a:off x="951763" y="5016828"/>
          <a:ext cx="6773862" cy="449262"/>
        </p:xfrm>
        <a:graphic>
          <a:graphicData uri="http://schemas.openxmlformats.org/presentationml/2006/ole">
            <mc:AlternateContent xmlns:mc="http://schemas.openxmlformats.org/markup-compatibility/2006">
              <mc:Choice xmlns:v="urn:schemas-microsoft-com:vml" Requires="v">
                <p:oleObj spid="_x0000_s7223" name="Equation" r:id="rId7" imgW="3441600" imgH="228600" progId="Equation.DSMT4">
                  <p:embed/>
                </p:oleObj>
              </mc:Choice>
              <mc:Fallback>
                <p:oleObj name="Equation" r:id="rId7" imgW="3441600" imgH="228600" progId="Equation.DSMT4">
                  <p:embed/>
                  <p:pic>
                    <p:nvPicPr>
                      <p:cNvPr id="0" name=""/>
                      <p:cNvPicPr>
                        <a:picLocks noChangeAspect="1" noChangeArrowheads="1"/>
                      </p:cNvPicPr>
                      <p:nvPr/>
                    </p:nvPicPr>
                    <p:blipFill>
                      <a:blip r:embed="rId8"/>
                      <a:srcRect/>
                      <a:stretch>
                        <a:fillRect/>
                      </a:stretch>
                    </p:blipFill>
                    <p:spPr bwMode="auto">
                      <a:xfrm>
                        <a:off x="951763" y="5016828"/>
                        <a:ext cx="6773862" cy="449262"/>
                      </a:xfrm>
                      <a:prstGeom prst="rect">
                        <a:avLst/>
                      </a:prstGeom>
                      <a:noFill/>
                      <a:extLst/>
                    </p:spPr>
                  </p:pic>
                </p:oleObj>
              </mc:Fallback>
            </mc:AlternateContent>
          </a:graphicData>
        </a:graphic>
      </p:graphicFrame>
      <p:sp>
        <p:nvSpPr>
          <p:cNvPr id="6" name="TextBox 5"/>
          <p:cNvSpPr txBox="1"/>
          <p:nvPr/>
        </p:nvSpPr>
        <p:spPr>
          <a:xfrm>
            <a:off x="609600" y="5791200"/>
            <a:ext cx="7239000" cy="461665"/>
          </a:xfrm>
          <a:prstGeom prst="rect">
            <a:avLst/>
          </a:prstGeom>
          <a:noFill/>
        </p:spPr>
        <p:txBody>
          <a:bodyPr wrap="square" rtlCol="0">
            <a:spAutoFit/>
          </a:bodyPr>
          <a:lstStyle/>
          <a:p>
            <a:pPr algn="ctr"/>
            <a:r>
              <a:rPr lang="en-US" b="1" smtClean="0">
                <a:latin typeface="Times New Roman" panose="02020603050405020304" pitchFamily="18" charset="0"/>
                <a:cs typeface="Times New Roman" panose="02020603050405020304" pitchFamily="18" charset="0"/>
              </a:rPr>
              <a:t>Ta thấy rằng E(X)=E(Y), V(X)&gt;V(Y).</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3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par>
                                <p:cTn id="16" presetID="6"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circle(in)">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nghĩa của E(X), V(X)</a:t>
            </a:r>
            <a:endParaRPr lang="en-US"/>
          </a:p>
        </p:txBody>
      </p:sp>
      <p:sp>
        <p:nvSpPr>
          <p:cNvPr id="3" name="Content Placeholder 2"/>
          <p:cNvSpPr>
            <a:spLocks noGrp="1"/>
          </p:cNvSpPr>
          <p:nvPr>
            <p:ph idx="1"/>
          </p:nvPr>
        </p:nvSpPr>
        <p:spPr/>
        <p:txBody>
          <a:bodyPr/>
          <a:lstStyle/>
          <a:p>
            <a:r>
              <a:rPr lang="en-US" sz="2400" smtClean="0"/>
              <a:t>E(X)=E(Y) cho ta thấy, về mặt lâu dài, việc chơi theo hai chiến lược trên là đều dẫn tới lỗ trung bình mỗi lần 15 nghìn.</a:t>
            </a:r>
          </a:p>
          <a:p>
            <a:r>
              <a:rPr lang="en-US" sz="2400" smtClean="0"/>
              <a:t>V(X)&gt;V(Y) cho ta thấy chiến lược đầu là mạo hiểm hơn so với chiến lược thứ hai.</a:t>
            </a:r>
          </a:p>
          <a:p>
            <a:r>
              <a:rPr lang="en-US" sz="2400" smtClean="0"/>
              <a:t>Chiến lược đầu phù hợp với những ai ưu mạo hiểm, trong khi chiến lược sau thì ổn định hơn, phù hợp với những người chơi thận trọng.</a:t>
            </a:r>
          </a:p>
          <a:p>
            <a:r>
              <a:rPr lang="en-US" sz="2400" smtClean="0">
                <a:solidFill>
                  <a:srgbClr val="FF0000"/>
                </a:solidFill>
              </a:rPr>
              <a:t>Trong những chiến lược kinh doanh cùng lợi nhuận kì vọng, chiến lược ứng với phương sai lớn hơn nghĩa rằng nó mạo hiểm hơn.</a:t>
            </a:r>
          </a:p>
        </p:txBody>
      </p:sp>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3735803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smtClean="0"/>
              <a:t>Thảo luận giải quyết bài toán tình huống</a:t>
            </a:r>
            <a:endParaRPr lang="en-US" sz="2800" b="1" dirty="0"/>
          </a:p>
        </p:txBody>
      </p:sp>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endParaRPr lang="en-US" dirty="0" smtClean="0"/>
          </a:p>
          <a:p>
            <a:pPr>
              <a:defRPr/>
            </a:pPr>
            <a:endParaRPr lang="en-US" dirty="0"/>
          </a:p>
        </p:txBody>
      </p:sp>
      <p:sp>
        <p:nvSpPr>
          <p:cNvPr id="8" name="Rounded Rectangle 7"/>
          <p:cNvSpPr/>
          <p:nvPr/>
        </p:nvSpPr>
        <p:spPr>
          <a:xfrm>
            <a:off x="510540" y="2479016"/>
            <a:ext cx="8458200" cy="3225205"/>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ts val="600"/>
              </a:spcBef>
              <a:spcAft>
                <a:spcPts val="600"/>
              </a:spcAft>
              <a:defRPr/>
            </a:pPr>
            <a:r>
              <a:rPr lang="en-US" sz="2400" b="1" dirty="0" smtClean="0">
                <a:solidFill>
                  <a:srgbClr val="002060"/>
                </a:solidFill>
                <a:latin typeface="Times New Roman" pitchFamily="18" charset="0"/>
                <a:cs typeface="Times New Roman" pitchFamily="18" charset="0"/>
              </a:rPr>
              <a:t>        </a:t>
            </a:r>
          </a:p>
          <a:p>
            <a:pPr lvl="0" algn="just">
              <a:spcBef>
                <a:spcPts val="600"/>
              </a:spcBef>
              <a:spcAft>
                <a:spcPts val="600"/>
              </a:spcAft>
              <a:defRPr/>
            </a:pPr>
            <a:endParaRPr lang="en-US" sz="2400" dirty="0" smtClean="0">
              <a:solidFill>
                <a:srgbClr val="002060"/>
              </a:solidFill>
              <a:latin typeface="Times New Roman" pitchFamily="18" charset="0"/>
              <a:cs typeface="Times New Roman" pitchFamily="18" charset="0"/>
            </a:endParaRPr>
          </a:p>
          <a:p>
            <a:pPr marL="457200" indent="-457200">
              <a:buFont typeface="Wingdings" pitchFamily="2" charset="2"/>
              <a:buChar char="v"/>
            </a:pPr>
            <a:endParaRPr lang="en-US" sz="2400" dirty="0" smtClean="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400" dirty="0">
              <a:solidFill>
                <a:schemeClr val="tx2">
                  <a:lumMod val="75000"/>
                </a:schemeClr>
              </a:solidFill>
              <a:latin typeface="Times New Roman" pitchFamily="18" charset="0"/>
              <a:cs typeface="Times New Roman" pitchFamily="18" charset="0"/>
            </a:endParaRPr>
          </a:p>
        </p:txBody>
      </p:sp>
      <p:sp>
        <p:nvSpPr>
          <p:cNvPr id="9" name="TextBox 8"/>
          <p:cNvSpPr txBox="1"/>
          <p:nvPr/>
        </p:nvSpPr>
        <p:spPr>
          <a:xfrm>
            <a:off x="861060" y="2565059"/>
            <a:ext cx="8153400" cy="3607141"/>
          </a:xfrm>
          <a:prstGeom prst="rect">
            <a:avLst/>
          </a:prstGeom>
          <a:noFill/>
        </p:spPr>
        <p:txBody>
          <a:bodyPr wrap="square" rtlCol="0">
            <a:spAutoFit/>
          </a:bodyPr>
          <a:lstStyle/>
          <a:p>
            <a:pPr lvl="0" algn="just"/>
            <a:endParaRPr lang="vi-VN" sz="1000" dirty="0" smtClean="0">
              <a:solidFill>
                <a:srgbClr val="002060"/>
              </a:solidFill>
              <a:latin typeface="Times New Roman" pitchFamily="18" charset="0"/>
              <a:cs typeface="Times New Roman" pitchFamily="18" charset="0"/>
            </a:endParaRPr>
          </a:p>
          <a:p>
            <a:pPr marL="457200" lvl="0" indent="-457200" algn="just">
              <a:lnSpc>
                <a:spcPct val="130000"/>
              </a:lnSpc>
              <a:buFont typeface="Wingdings" panose="05000000000000000000" pitchFamily="2" charset="2"/>
              <a:buChar char="v"/>
            </a:pPr>
            <a:r>
              <a:rPr lang="en-US" sz="2800">
                <a:solidFill>
                  <a:srgbClr val="002060"/>
                </a:solidFill>
                <a:latin typeface="Times New Roman" panose="02020603050405020304" pitchFamily="18" charset="0"/>
                <a:cs typeface="Times New Roman" panose="02020603050405020304" pitchFamily="18" charset="0"/>
              </a:rPr>
              <a:t>Bạn An có </a:t>
            </a:r>
            <a:r>
              <a:rPr lang="en-US" sz="2800" smtClean="0">
                <a:solidFill>
                  <a:srgbClr val="002060"/>
                </a:solidFill>
                <a:latin typeface="Times New Roman" panose="02020603050405020304" pitchFamily="18" charset="0"/>
                <a:cs typeface="Times New Roman" panose="02020603050405020304" pitchFamily="18" charset="0"/>
              </a:rPr>
              <a:t>3 </a:t>
            </a:r>
            <a:r>
              <a:rPr lang="en-US" sz="2800">
                <a:solidFill>
                  <a:srgbClr val="002060"/>
                </a:solidFill>
                <a:latin typeface="Times New Roman" panose="02020603050405020304" pitchFamily="18" charset="0"/>
                <a:cs typeface="Times New Roman" panose="02020603050405020304" pitchFamily="18" charset="0"/>
              </a:rPr>
              <a:t>triệu tiền tiết kiệm và quyết định dùng nó để “đầu tư” chơi </a:t>
            </a:r>
            <a:r>
              <a:rPr lang="en-US" sz="2800" smtClean="0">
                <a:solidFill>
                  <a:srgbClr val="002060"/>
                </a:solidFill>
                <a:latin typeface="Times New Roman" panose="02020603050405020304" pitchFamily="18" charset="0"/>
                <a:cs typeface="Times New Roman" panose="02020603050405020304" pitchFamily="18" charset="0"/>
              </a:rPr>
              <a:t>sổ xố</a:t>
            </a:r>
            <a:r>
              <a:rPr lang="en-US" sz="2800" smtClean="0">
                <a:solidFill>
                  <a:srgbClr val="002060"/>
                </a:solidFill>
                <a:latin typeface="Times New Roman" panose="02020603050405020304" pitchFamily="18" charset="0"/>
                <a:cs typeface="Times New Roman" panose="02020603050405020304" pitchFamily="18" charset="0"/>
              </a:rPr>
              <a:t>.</a:t>
            </a:r>
            <a:endParaRPr lang="en-US" sz="2800">
              <a:solidFill>
                <a:srgbClr val="002060"/>
              </a:solidFill>
              <a:latin typeface="Times New Roman" panose="02020603050405020304" pitchFamily="18" charset="0"/>
              <a:cs typeface="Times New Roman" panose="02020603050405020304" pitchFamily="18" charset="0"/>
            </a:endParaRPr>
          </a:p>
          <a:p>
            <a:pPr marL="457200" lvl="0" indent="-457200" algn="just">
              <a:lnSpc>
                <a:spcPct val="130000"/>
              </a:lnSpc>
              <a:buFont typeface="Wingdings" panose="05000000000000000000" pitchFamily="2" charset="2"/>
              <a:buChar char="v"/>
            </a:pPr>
            <a:r>
              <a:rPr lang="en-US" sz="2800" smtClean="0">
                <a:solidFill>
                  <a:srgbClr val="002060"/>
                </a:solidFill>
                <a:latin typeface="Times New Roman" panose="02020603050405020304" pitchFamily="18" charset="0"/>
                <a:cs typeface="Times New Roman" panose="02020603050405020304" pitchFamily="18" charset="0"/>
              </a:rPr>
              <a:t>Nếu mỗi ngày bạn An mua một số </a:t>
            </a:r>
            <a:r>
              <a:rPr lang="en-US" sz="2800" smtClean="0">
                <a:solidFill>
                  <a:srgbClr val="002060"/>
                </a:solidFill>
                <a:latin typeface="Times New Roman" panose="02020603050405020304" pitchFamily="18" charset="0"/>
                <a:cs typeface="Times New Roman" panose="02020603050405020304" pitchFamily="18" charset="0"/>
              </a:rPr>
              <a:t> </a:t>
            </a:r>
            <a:r>
              <a:rPr lang="en-US" sz="2800" smtClean="0">
                <a:solidFill>
                  <a:srgbClr val="002060"/>
                </a:solidFill>
                <a:latin typeface="Times New Roman" panose="02020603050405020304" pitchFamily="18" charset="0"/>
                <a:cs typeface="Times New Roman" panose="02020603050405020304" pitchFamily="18" charset="0"/>
              </a:rPr>
              <a:t>50 nghìn. Hỏi khoảng bao lâu bạn ấy mất hết số tiền trên?</a:t>
            </a:r>
          </a:p>
          <a:p>
            <a:pPr marL="457200" lvl="0" indent="-457200" algn="just">
              <a:lnSpc>
                <a:spcPct val="130000"/>
              </a:lnSpc>
              <a:buFont typeface="Wingdings" panose="05000000000000000000" pitchFamily="2" charset="2"/>
              <a:buChar char="v"/>
            </a:pPr>
            <a:r>
              <a:rPr lang="en-US" sz="2800" smtClean="0">
                <a:solidFill>
                  <a:srgbClr val="002060"/>
                </a:solidFill>
                <a:latin typeface="Times New Roman" panose="02020603050405020304" pitchFamily="18" charset="0"/>
                <a:cs typeface="Times New Roman" panose="02020603050405020304" pitchFamily="18" charset="0"/>
              </a:rPr>
              <a:t>Liệu có cách chơi đề có lãi?</a:t>
            </a:r>
            <a:endParaRPr lang="en-US" sz="2800">
              <a:solidFill>
                <a:srgbClr val="002060"/>
              </a:solidFill>
              <a:latin typeface="Times New Roman" panose="02020603050405020304" pitchFamily="18" charset="0"/>
              <a:cs typeface="Times New Roman" panose="02020603050405020304" pitchFamily="18" charset="0"/>
            </a:endParaRPr>
          </a:p>
          <a:p>
            <a:pPr lvl="0" algn="just">
              <a:lnSpc>
                <a:spcPct val="13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8169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381000"/>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solidFill>
                  <a:schemeClr val="tx2">
                    <a:lumMod val="75000"/>
                  </a:schemeClr>
                </a:solidFill>
                <a:latin typeface="Times New Roman" pitchFamily="18" charset="0"/>
                <a:cs typeface="Times New Roman" pitchFamily="18" charset="0"/>
              </a:rPr>
              <a:t>NỘI DUNG CHÍNH</a:t>
            </a:r>
            <a:endParaRPr lang="en-US" sz="3600" dirty="0">
              <a:latin typeface="Times New Roman" pitchFamily="18" charset="0"/>
              <a:cs typeface="Times New Roman" pitchFamily="18" charset="0"/>
            </a:endParaRPr>
          </a:p>
        </p:txBody>
      </p:sp>
      <p:sp>
        <p:nvSpPr>
          <p:cNvPr id="12" name="Slide Number Placeholder 3"/>
          <p:cNvSpPr>
            <a:spLocks noGrp="1"/>
          </p:cNvSpPr>
          <p:nvPr>
            <p:ph type="sldNum" sz="quarter" idx="12"/>
          </p:nvPr>
        </p:nvSpPr>
        <p:spPr>
          <a:xfrm>
            <a:off x="3505200" y="6477000"/>
            <a:ext cx="2133600" cy="365125"/>
          </a:xfrm>
        </p:spPr>
        <p:txBody>
          <a:bodyPr/>
          <a:lstStyle/>
          <a:p>
            <a:fld id="{EF92D9A3-AE8C-409F-844C-3EF81B1AB311}" type="slidenum">
              <a:rPr lang="en-US" sz="1600" b="0" smtClean="0">
                <a:solidFill>
                  <a:srgbClr val="C00000"/>
                </a:solidFill>
              </a:rPr>
              <a:pPr/>
              <a:t>2</a:t>
            </a:fld>
            <a:endParaRPr lang="en-US" sz="1600" b="0" dirty="0">
              <a:solidFill>
                <a:srgbClr val="C00000"/>
              </a:solidFill>
            </a:endParaRPr>
          </a:p>
        </p:txBody>
      </p:sp>
      <p:graphicFrame>
        <p:nvGraphicFramePr>
          <p:cNvPr id="14" name="Diagram 13"/>
          <p:cNvGraphicFramePr/>
          <p:nvPr>
            <p:extLst>
              <p:ext uri="{D42A27DB-BD31-4B8C-83A1-F6EECF244321}">
                <p14:modId xmlns:p14="http://schemas.microsoft.com/office/powerpoint/2010/main" val="2771783464"/>
              </p:ext>
            </p:extLst>
          </p:nvPr>
        </p:nvGraphicFramePr>
        <p:xfrm>
          <a:off x="0" y="1676400"/>
          <a:ext cx="87630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1121343" y="2115529"/>
            <a:ext cx="8001000" cy="830997"/>
          </a:xfrm>
          <a:prstGeom prst="rect">
            <a:avLst/>
          </a:prstGeom>
          <a:noFill/>
        </p:spPr>
        <p:txBody>
          <a:bodyPr wrap="square" rtlCol="0">
            <a:spAutoFit/>
          </a:bodyPr>
          <a:lstStyle/>
          <a:p>
            <a:pPr lvl="0"/>
            <a:r>
              <a:rPr lang="en-US" smtClean="0">
                <a:solidFill>
                  <a:srgbClr val="002060"/>
                </a:solidFill>
                <a:latin typeface="Times New Roman" panose="02020603050405020304" pitchFamily="18" charset="0"/>
                <a:cs typeface="Times New Roman" panose="02020603050405020304" pitchFamily="18" charset="0"/>
              </a:rPr>
              <a:t>Biến ngẫu nhiên là gì?</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524000" y="3185723"/>
            <a:ext cx="6705600" cy="830997"/>
          </a:xfrm>
          <a:prstGeom prst="rect">
            <a:avLst/>
          </a:prstGeom>
          <a:noFill/>
        </p:spPr>
        <p:txBody>
          <a:bodyPr wrap="square" rtlCol="0">
            <a:spAutoFit/>
          </a:bodyPr>
          <a:lstStyle/>
          <a:p>
            <a:pPr lvl="0"/>
            <a:r>
              <a:rPr lang="en-US" sz="2400" smtClean="0">
                <a:solidFill>
                  <a:srgbClr val="002060"/>
                </a:solidFill>
                <a:latin typeface="Times New Roman" panose="02020603050405020304" pitchFamily="18" charset="0"/>
                <a:cs typeface="Times New Roman" panose="02020603050405020304" pitchFamily="18" charset="0"/>
              </a:rPr>
              <a:t>Quy luật phân phối xác suất và các đặc trưng cơ bản</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1600200" y="4255917"/>
            <a:ext cx="6705600" cy="830997"/>
          </a:xfrm>
          <a:prstGeom prst="rect">
            <a:avLst/>
          </a:prstGeom>
          <a:noFill/>
        </p:spPr>
        <p:txBody>
          <a:bodyPr wrap="square" rtlCol="0">
            <a:spAutoFit/>
          </a:bodyPr>
          <a:lstStyle/>
          <a:p>
            <a:pPr lvl="0"/>
            <a:r>
              <a:rPr lang="en-US" smtClean="0">
                <a:solidFill>
                  <a:srgbClr val="002060"/>
                </a:solidFill>
                <a:latin typeface="Times New Roman" pitchFamily="18" charset="0"/>
                <a:cs typeface="Times New Roman" panose="02020603050405020304" pitchFamily="18" charset="0"/>
              </a:rPr>
              <a:t>Phân phối nhị thức</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71600" y="5320291"/>
            <a:ext cx="6737444" cy="461665"/>
          </a:xfrm>
          <a:prstGeom prst="rect">
            <a:avLst/>
          </a:prstGeom>
          <a:noFill/>
        </p:spPr>
        <p:txBody>
          <a:bodyPr wrap="square" rtlCol="0">
            <a:spAutoFit/>
          </a:bodyPr>
          <a:lstStyle/>
          <a:p>
            <a:r>
              <a:rPr lang="en-US" smtClean="0">
                <a:solidFill>
                  <a:srgbClr val="002060"/>
                </a:solidFill>
                <a:latin typeface="Times New Roman" pitchFamily="18" charset="0"/>
                <a:cs typeface="Times New Roman" panose="02020603050405020304" pitchFamily="18" charset="0"/>
              </a:rPr>
              <a:t>Phân phối chuẩn</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61243"/>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11579"/>
            <a:ext cx="7383462" cy="1107621"/>
          </a:xfrm>
        </p:spPr>
        <p:txBody>
          <a:bodyPr/>
          <a:lstStyle/>
          <a:p>
            <a:r>
              <a:rPr lang="en-US" sz="2800" b="1"/>
              <a:t>Thảo luận giải quyết bài toán tình huống</a:t>
            </a:r>
            <a:endParaRPr lang="en-US" sz="2800" b="1" dirty="0">
              <a:solidFill>
                <a:schemeClr val="tx1"/>
              </a:solidFill>
            </a:endParaRPr>
          </a:p>
        </p:txBody>
      </p:sp>
      <p:sp>
        <p:nvSpPr>
          <p:cNvPr id="3" name="Content Placeholder 2"/>
          <p:cNvSpPr>
            <a:spLocks noGrp="1"/>
          </p:cNvSpPr>
          <p:nvPr>
            <p:ph idx="1"/>
          </p:nvPr>
        </p:nvSpPr>
        <p:spPr>
          <a:xfrm>
            <a:off x="381000" y="1293390"/>
            <a:ext cx="8458200" cy="5067723"/>
          </a:xfrm>
        </p:spPr>
        <p:txBody>
          <a:bodyPr/>
          <a:lstStyle/>
          <a:p>
            <a:pPr>
              <a:buFont typeface="Wingdings" panose="05000000000000000000" pitchFamily="2" charset="2"/>
              <a:buChar char="v"/>
            </a:pPr>
            <a:endParaRPr lang="en-US" dirty="0" smtClean="0"/>
          </a:p>
          <a:p>
            <a:pPr marL="0" indent="0">
              <a:buNone/>
            </a:pPr>
            <a:endParaRPr lang="en-US" dirty="0" smtClean="0"/>
          </a:p>
          <a:p>
            <a:pPr>
              <a:buFont typeface="Wingdings" panose="05000000000000000000" pitchFamily="2" charset="2"/>
              <a:buChar char="v"/>
            </a:pPr>
            <a:endParaRPr lang="en-US" dirty="0"/>
          </a:p>
        </p:txBody>
      </p:sp>
      <p:sp>
        <p:nvSpPr>
          <p:cNvPr id="4" name="Slide Number Placeholder 3"/>
          <p:cNvSpPr>
            <a:spLocks noGrp="1"/>
          </p:cNvSpPr>
          <p:nvPr>
            <p:ph type="sldNum" sz="quarter" idx="10"/>
          </p:nvPr>
        </p:nvSpPr>
        <p:spPr>
          <a:xfrm>
            <a:off x="6858000" y="6496268"/>
            <a:ext cx="2133600" cy="358557"/>
          </a:xfrm>
        </p:spPr>
        <p:txBody>
          <a:bodyPr/>
          <a:lstStyle/>
          <a:p>
            <a:pPr>
              <a:defRPr/>
            </a:pPr>
            <a:endParaRPr lang="en-US" dirty="0"/>
          </a:p>
        </p:txBody>
      </p:sp>
      <p:sp>
        <p:nvSpPr>
          <p:cNvPr id="5" name="Footer Placeholder 4"/>
          <p:cNvSpPr>
            <a:spLocks noGrp="1"/>
          </p:cNvSpPr>
          <p:nvPr>
            <p:ph type="ftr" sz="quarter" idx="11"/>
          </p:nvPr>
        </p:nvSpPr>
        <p:spPr>
          <a:xfrm>
            <a:off x="0" y="6568670"/>
            <a:ext cx="4419600" cy="289329"/>
          </a:xfrm>
        </p:spPr>
        <p:txBody>
          <a:bodyPr/>
          <a:lstStyle/>
          <a:p>
            <a:pPr>
              <a:defRPr/>
            </a:pPr>
            <a:endParaRPr lang="en-US" dirty="0" smtClean="0"/>
          </a:p>
          <a:p>
            <a:pPr>
              <a:defRPr/>
            </a:pPr>
            <a:endParaRPr lang="en-US" dirty="0"/>
          </a:p>
        </p:txBody>
      </p:sp>
      <p:sp>
        <p:nvSpPr>
          <p:cNvPr id="6" name="Rounded Rectangle 5"/>
          <p:cNvSpPr/>
          <p:nvPr/>
        </p:nvSpPr>
        <p:spPr>
          <a:xfrm>
            <a:off x="266700" y="2209800"/>
            <a:ext cx="8686800" cy="3377604"/>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v"/>
            </a:pPr>
            <a:r>
              <a:rPr lang="en-US">
                <a:solidFill>
                  <a:schemeClr val="tx1"/>
                </a:solidFill>
              </a:rPr>
              <a:t>Giả sử bạn phải trả lời một đề kiểm tra trắc nghiệm môn Logic gồm 24 câu hỏi, mỗi câu đúng được </a:t>
            </a:r>
            <a:r>
              <a:rPr lang="en-US" smtClean="0">
                <a:solidFill>
                  <a:schemeClr val="tx1"/>
                </a:solidFill>
              </a:rPr>
              <a:t>0.5, </a:t>
            </a:r>
            <a:r>
              <a:rPr lang="en-US">
                <a:solidFill>
                  <a:schemeClr val="tx1"/>
                </a:solidFill>
              </a:rPr>
              <a:t>sai bị trừ 0.2</a:t>
            </a:r>
            <a:r>
              <a:rPr lang="en-US" smtClean="0">
                <a:solidFill>
                  <a:schemeClr val="tx1"/>
                </a:solidFill>
              </a:rPr>
              <a:t>.</a:t>
            </a:r>
          </a:p>
          <a:p>
            <a:endParaRPr lang="en-US">
              <a:solidFill>
                <a:schemeClr val="tx1"/>
              </a:solidFill>
            </a:endParaRPr>
          </a:p>
          <a:p>
            <a:pPr>
              <a:buFont typeface="Wingdings" panose="05000000000000000000" pitchFamily="2" charset="2"/>
              <a:buChar char="v"/>
            </a:pPr>
            <a:r>
              <a:rPr lang="en-US">
                <a:solidFill>
                  <a:schemeClr val="tx1"/>
                </a:solidFill>
              </a:rPr>
              <a:t>Nếu gặp một câu, bạn không biết đáp án nào đúng và không loại trừ được đáp án nào. Bạn có nên trả lời ngẫu nhiên</a:t>
            </a:r>
            <a:r>
              <a:rPr lang="en-US" smtClean="0">
                <a:solidFill>
                  <a:schemeClr val="tx1"/>
                </a:solidFill>
              </a:rPr>
              <a:t>?</a:t>
            </a:r>
          </a:p>
          <a:p>
            <a:endParaRPr lang="en-US">
              <a:solidFill>
                <a:schemeClr val="tx1"/>
              </a:solidFill>
            </a:endParaRPr>
          </a:p>
          <a:p>
            <a:pPr>
              <a:buFont typeface="Wingdings" panose="05000000000000000000" pitchFamily="2" charset="2"/>
              <a:buChar char="v"/>
            </a:pPr>
            <a:r>
              <a:rPr lang="en-US">
                <a:solidFill>
                  <a:schemeClr val="tx1"/>
                </a:solidFill>
              </a:rPr>
              <a:t>Cũng như trên, nhưng bạn loại được một đáp án</a:t>
            </a:r>
            <a:r>
              <a:rPr lang="en-US" smtClean="0">
                <a:solidFill>
                  <a:schemeClr val="tx1"/>
                </a:solidFill>
              </a:rPr>
              <a:t>?</a:t>
            </a:r>
            <a:endParaRPr lang="en-US">
              <a:solidFill>
                <a:schemeClr val="tx1"/>
              </a:solidFill>
            </a:endParaRPr>
          </a:p>
        </p:txBody>
      </p:sp>
    </p:spTree>
    <p:extLst>
      <p:ext uri="{BB962C8B-B14F-4D97-AF65-F5344CB8AC3E}">
        <p14:creationId xmlns:p14="http://schemas.microsoft.com/office/powerpoint/2010/main" val="39800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Gợi ý lời giải tình huống</a:t>
            </a:r>
            <a:endParaRPr lang="en-US"/>
          </a:p>
        </p:txBody>
      </p:sp>
      <p:sp>
        <p:nvSpPr>
          <p:cNvPr id="3" name="Content Placeholder 2"/>
          <p:cNvSpPr>
            <a:spLocks noGrp="1"/>
          </p:cNvSpPr>
          <p:nvPr>
            <p:ph idx="1"/>
          </p:nvPr>
        </p:nvSpPr>
        <p:spPr>
          <a:xfrm>
            <a:off x="609600" y="1828800"/>
            <a:ext cx="8077200" cy="4648200"/>
          </a:xfrm>
        </p:spPr>
        <p:txBody>
          <a:bodyPr/>
          <a:lstStyle/>
          <a:p>
            <a:endParaRPr lang="en-US" sz="2400" smtClean="0"/>
          </a:p>
          <a:p>
            <a:endParaRPr lang="en-US" sz="2400"/>
          </a:p>
          <a:p>
            <a:endParaRPr lang="en-US" sz="2400" smtClean="0"/>
          </a:p>
          <a:p>
            <a:pPr marL="0" indent="0">
              <a:buNone/>
            </a:pPr>
            <a:r>
              <a:rPr lang="en-US" sz="2400" smtClean="0"/>
              <a:t>Gọi X là số điểm đạt được khi trả lời câu hỏi. Hãy lập bảng phân phối và tính E(X). Nếu E(X)&gt;0 thì có nghĩa là ta nên chọn đáp án ngẫu nhiên, ngược lại thì không.</a:t>
            </a:r>
          </a:p>
          <a:p>
            <a:endParaRPr lang="en-US" sz="2400"/>
          </a:p>
        </p:txBody>
      </p:sp>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1481425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228600"/>
            <a:ext cx="7840662" cy="990600"/>
          </a:xfrm>
        </p:spPr>
        <p:txBody>
          <a:bodyPr/>
          <a:lstStyle/>
          <a:p>
            <a:r>
              <a:rPr lang="en-US" sz="3200" b="1" smtClean="0"/>
              <a:t>Phân phối xác suất</a:t>
            </a:r>
            <a:br>
              <a:rPr lang="en-US" sz="3200" b="1" smtClean="0"/>
            </a:br>
            <a:r>
              <a:rPr lang="en-US" sz="3200" b="1" smtClean="0"/>
              <a:t> của biến ngẫu nhiên liên tục</a:t>
            </a:r>
            <a:endParaRPr lang="en-US" sz="3200" b="1"/>
          </a:p>
        </p:txBody>
      </p:sp>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22</a:t>
            </a:fld>
            <a:endParaRPr lang="en-US" dirty="0"/>
          </a:p>
        </p:txBody>
      </p:sp>
      <p:sp>
        <p:nvSpPr>
          <p:cNvPr id="6" name="Content Placeholder 5"/>
          <p:cNvSpPr>
            <a:spLocks noGrp="1"/>
          </p:cNvSpPr>
          <p:nvPr>
            <p:ph idx="1"/>
          </p:nvPr>
        </p:nvSpPr>
        <p:spPr>
          <a:xfrm>
            <a:off x="838200" y="1524000"/>
            <a:ext cx="8077200" cy="1524000"/>
          </a:xfrm>
          <a:prstGeom prst="roundRect">
            <a:avLst/>
          </a:prstGeom>
          <a:ln>
            <a:solidFill>
              <a:srgbClr val="E7F4F5"/>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400" smtClean="0">
                <a:solidFill>
                  <a:schemeClr val="tx1"/>
                </a:solidFill>
              </a:rPr>
              <a:t>Phân phối xác suất của một biến ngẫu nhiên liên tục X được mô tả qua dạng P(a&lt;X&lt;b).</a:t>
            </a:r>
          </a:p>
          <a:p>
            <a:pPr lvl="0" algn="just"/>
            <a:r>
              <a:rPr lang="en-US" sz="2400" smtClean="0">
                <a:solidFill>
                  <a:schemeClr val="tx1"/>
                </a:solidFill>
              </a:rPr>
              <a:t>Mỗi một biến ngẫu nhiên liên tục được đặc trưng bởi một hàm mật độ xác suất f(x) sao cho:</a:t>
            </a:r>
            <a:endParaRPr lang="en-US" sz="2400" dirty="0">
              <a:solidFill>
                <a:schemeClr val="tx1"/>
              </a:solidFill>
            </a:endParaRPr>
          </a:p>
        </p:txBody>
      </p:sp>
      <p:pic>
        <p:nvPicPr>
          <p:cNvPr id="8194" name="Picture 2" descr="Kết quả hình ảnh cho continuous vari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581400"/>
            <a:ext cx="4057239"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99660" y="3667937"/>
            <a:ext cx="4091940" cy="2246769"/>
          </a:xfrm>
          <a:prstGeom prst="rect">
            <a:avLst/>
          </a:prstGeom>
          <a:noFill/>
        </p:spPr>
        <p:txBody>
          <a:bodyPr wrap="square" rtlCol="0">
            <a:spAutoFit/>
          </a:bodyPr>
          <a:lstStyle/>
          <a:p>
            <a:r>
              <a:rPr lang="en-US" sz="2000" b="1" smtClean="0">
                <a:solidFill>
                  <a:srgbClr val="FF0000"/>
                </a:solidFill>
              </a:rPr>
              <a:t>1.</a:t>
            </a:r>
            <a:r>
              <a:rPr lang="en-US" sz="2000" b="1" smtClean="0"/>
              <a:t> f(x) là không âm với mọi x</a:t>
            </a:r>
          </a:p>
          <a:p>
            <a:endParaRPr lang="en-US" sz="2000" b="1" smtClean="0"/>
          </a:p>
          <a:p>
            <a:r>
              <a:rPr lang="en-US" sz="2000" b="1" smtClean="0">
                <a:solidFill>
                  <a:srgbClr val="FF0000"/>
                </a:solidFill>
              </a:rPr>
              <a:t>2.</a:t>
            </a:r>
            <a:r>
              <a:rPr lang="en-US" sz="2000" b="1" smtClean="0"/>
              <a:t> Diện tích giới hạn bởi đồ thị y=f(x) với trục hoành là 1.</a:t>
            </a:r>
          </a:p>
          <a:p>
            <a:endParaRPr lang="en-US" sz="2000" b="1" smtClean="0"/>
          </a:p>
          <a:p>
            <a:r>
              <a:rPr lang="en-US" sz="2000" b="1" smtClean="0">
                <a:solidFill>
                  <a:srgbClr val="FF0000"/>
                </a:solidFill>
              </a:rPr>
              <a:t>3.</a:t>
            </a:r>
            <a:r>
              <a:rPr lang="en-US" sz="2000" b="1" smtClean="0"/>
              <a:t> P(a&lt;X&lt;b) là phần bôi màu trong hình vẽ.</a:t>
            </a:r>
            <a:endParaRPr lang="en-US" sz="2000" b="1"/>
          </a:p>
        </p:txBody>
      </p:sp>
      <p:sp>
        <p:nvSpPr>
          <p:cNvPr id="8" name="Rounded Rectangle 7"/>
          <p:cNvSpPr/>
          <p:nvPr/>
        </p:nvSpPr>
        <p:spPr bwMode="auto">
          <a:xfrm>
            <a:off x="4724400" y="3581400"/>
            <a:ext cx="4343400" cy="2402486"/>
          </a:xfrm>
          <a:prstGeom prst="roundRect">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9817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circle(in)">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ircle(in)">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fade">
                                      <p:cBhvr>
                                        <p:cTn id="22" dur="1000"/>
                                        <p:tgtEl>
                                          <p:spTgt spid="8194"/>
                                        </p:tgtEl>
                                      </p:cBhvr>
                                    </p:animEffect>
                                    <p:anim calcmode="lin" valueType="num">
                                      <p:cBhvr>
                                        <p:cTn id="23" dur="1000" fill="hold"/>
                                        <p:tgtEl>
                                          <p:spTgt spid="8194"/>
                                        </p:tgtEl>
                                        <p:attrNameLst>
                                          <p:attrName>ppt_x</p:attrName>
                                        </p:attrNameLst>
                                      </p:cBhvr>
                                      <p:tavLst>
                                        <p:tav tm="0">
                                          <p:val>
                                            <p:strVal val="#ppt_x"/>
                                          </p:val>
                                        </p:tav>
                                        <p:tav tm="100000">
                                          <p:val>
                                            <p:strVal val="#ppt_x"/>
                                          </p:val>
                                        </p:tav>
                                      </p:tavLst>
                                    </p:anim>
                                    <p:anim calcmode="lin" valueType="num">
                                      <p:cBhvr>
                                        <p:cTn id="24" dur="1000" fill="hold"/>
                                        <p:tgtEl>
                                          <p:spTgt spid="819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3"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t>Kì vọng và phương sai </a:t>
            </a:r>
            <a:br>
              <a:rPr lang="en-US" sz="3200" b="1" smtClean="0"/>
            </a:br>
            <a:r>
              <a:rPr lang="en-US" sz="3200" b="1" smtClean="0"/>
              <a:t>của biến ngẫu nhiên liên tục</a:t>
            </a:r>
            <a:endParaRPr lang="en-US" sz="3200" b="1" dirty="0"/>
          </a:p>
        </p:txBody>
      </p:sp>
      <p:sp>
        <p:nvSpPr>
          <p:cNvPr id="4" name="Slide Number Placeholder 3"/>
          <p:cNvSpPr>
            <a:spLocks noGrp="1"/>
          </p:cNvSpPr>
          <p:nvPr>
            <p:ph type="sldNum" sz="quarter" idx="10"/>
          </p:nvPr>
        </p:nvSpPr>
        <p:spPr/>
        <p:txBody>
          <a:bodyPr/>
          <a:lstStyle/>
          <a:p>
            <a:pPr>
              <a:defRPr/>
            </a:pPr>
            <a:fld id="{2CB3198D-C55E-46E6-8960-576AED387128}"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dirty="0" smtClean="0"/>
              <a:t> </a:t>
            </a:r>
          </a:p>
          <a:p>
            <a:pPr>
              <a:defRPr/>
            </a:pPr>
            <a:endParaRPr lang="en-US" dirty="0"/>
          </a:p>
        </p:txBody>
      </p:sp>
      <p:sp>
        <p:nvSpPr>
          <p:cNvPr id="7" name="Rounded Rectangle 6"/>
          <p:cNvSpPr/>
          <p:nvPr/>
        </p:nvSpPr>
        <p:spPr bwMode="auto">
          <a:xfrm>
            <a:off x="914300" y="2281974"/>
            <a:ext cx="7848700" cy="2402486"/>
          </a:xfrm>
          <a:prstGeom prst="roundRect">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63639760"/>
              </p:ext>
            </p:extLst>
          </p:nvPr>
        </p:nvGraphicFramePr>
        <p:xfrm>
          <a:off x="2971800" y="2382343"/>
          <a:ext cx="2743000" cy="1052869"/>
        </p:xfrm>
        <a:graphic>
          <a:graphicData uri="http://schemas.openxmlformats.org/presentationml/2006/ole">
            <mc:AlternateContent xmlns:mc="http://schemas.openxmlformats.org/markup-compatibility/2006">
              <mc:Choice xmlns:v="urn:schemas-microsoft-com:vml" Requires="v">
                <p:oleObj spid="_x0000_s9244" name="Equation" r:id="rId3" imgW="1257120" imgH="482400" progId="Equation.DSMT4">
                  <p:embed/>
                </p:oleObj>
              </mc:Choice>
              <mc:Fallback>
                <p:oleObj name="Equation" r:id="rId3" imgW="1257120" imgH="482400" progId="Equation.DSMT4">
                  <p:embed/>
                  <p:pic>
                    <p:nvPicPr>
                      <p:cNvPr id="0" name=""/>
                      <p:cNvPicPr/>
                      <p:nvPr/>
                    </p:nvPicPr>
                    <p:blipFill>
                      <a:blip r:embed="rId4"/>
                      <a:stretch>
                        <a:fillRect/>
                      </a:stretch>
                    </p:blipFill>
                    <p:spPr>
                      <a:xfrm>
                        <a:off x="2971800" y="2382343"/>
                        <a:ext cx="2743000" cy="105286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40374125"/>
              </p:ext>
            </p:extLst>
          </p:nvPr>
        </p:nvGraphicFramePr>
        <p:xfrm>
          <a:off x="1269048" y="3445117"/>
          <a:ext cx="7288212" cy="1050925"/>
        </p:xfrm>
        <a:graphic>
          <a:graphicData uri="http://schemas.openxmlformats.org/presentationml/2006/ole">
            <mc:AlternateContent xmlns:mc="http://schemas.openxmlformats.org/markup-compatibility/2006">
              <mc:Choice xmlns:v="urn:schemas-microsoft-com:vml" Requires="v">
                <p:oleObj spid="_x0000_s9245" name="Equation" r:id="rId5" imgW="3340080" imgH="482400" progId="Equation.DSMT4">
                  <p:embed/>
                </p:oleObj>
              </mc:Choice>
              <mc:Fallback>
                <p:oleObj name="Equation" r:id="rId5" imgW="3340080" imgH="482400" progId="Equation.DSMT4">
                  <p:embed/>
                  <p:pic>
                    <p:nvPicPr>
                      <p:cNvPr id="0" name=""/>
                      <p:cNvPicPr/>
                      <p:nvPr/>
                    </p:nvPicPr>
                    <p:blipFill>
                      <a:blip r:embed="rId6"/>
                      <a:stretch>
                        <a:fillRect/>
                      </a:stretch>
                    </p:blipFill>
                    <p:spPr>
                      <a:xfrm>
                        <a:off x="1269048" y="3445117"/>
                        <a:ext cx="7288212" cy="1050925"/>
                      </a:xfrm>
                      <a:prstGeom prst="rect">
                        <a:avLst/>
                      </a:prstGeom>
                    </p:spPr>
                  </p:pic>
                </p:oleObj>
              </mc:Fallback>
            </mc:AlternateContent>
          </a:graphicData>
        </a:graphic>
      </p:graphicFrame>
    </p:spTree>
    <p:extLst>
      <p:ext uri="{BB962C8B-B14F-4D97-AF65-F5344CB8AC3E}">
        <p14:creationId xmlns:p14="http://schemas.microsoft.com/office/powerpoint/2010/main" val="1930220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840662" cy="990600"/>
          </a:xfrm>
        </p:spPr>
        <p:txBody>
          <a:bodyPr/>
          <a:lstStyle/>
          <a:p>
            <a:r>
              <a:rPr lang="en-US" sz="3200" smtClean="0"/>
              <a:t>Thảo luận: </a:t>
            </a:r>
            <a:r>
              <a:rPr lang="en-US" sz="3200"/>
              <a:t>N</a:t>
            </a:r>
            <a:r>
              <a:rPr lang="vi-VN" sz="3200" smtClean="0"/>
              <a:t>ên </a:t>
            </a:r>
            <a:r>
              <a:rPr lang="vi-VN" sz="3200"/>
              <a:t>lựa chọn phương án nào?</a:t>
            </a:r>
            <a:endParaRPr lang="en-US" sz="3200"/>
          </a:p>
        </p:txBody>
      </p:sp>
      <p:sp>
        <p:nvSpPr>
          <p:cNvPr id="3" name="Content Placeholder 2"/>
          <p:cNvSpPr>
            <a:spLocks noGrp="1"/>
          </p:cNvSpPr>
          <p:nvPr>
            <p:ph idx="1"/>
          </p:nvPr>
        </p:nvSpPr>
        <p:spPr>
          <a:xfrm>
            <a:off x="609600" y="1570355"/>
            <a:ext cx="8077200" cy="4830445"/>
          </a:xfrm>
        </p:spPr>
        <p:txBody>
          <a:bodyPr/>
          <a:lstStyle/>
          <a:p>
            <a:r>
              <a:rPr lang="vi-VN" sz="2400"/>
              <a:t>Một người đang phân tích hai kết hoạch lập startup và sau đó nhượng quyền với thông tin như sau</a:t>
            </a:r>
            <a:r>
              <a:rPr lang="vi-VN" sz="2400" smtClean="0"/>
              <a:t>:</a:t>
            </a:r>
            <a:endParaRPr lang="en-US" sz="2400" smtClean="0"/>
          </a:p>
          <a:p>
            <a:endParaRPr lang="en-US" sz="2400" smtClean="0"/>
          </a:p>
          <a:p>
            <a:r>
              <a:rPr lang="vi-VN" sz="2400" smtClean="0"/>
              <a:t>Star</a:t>
            </a:r>
            <a:r>
              <a:rPr lang="en-US" sz="2400" smtClean="0"/>
              <a:t>t</a:t>
            </a:r>
            <a:r>
              <a:rPr lang="vi-VN" sz="2400" smtClean="0"/>
              <a:t>up </a:t>
            </a:r>
            <a:r>
              <a:rPr lang="vi-VN" sz="2400"/>
              <a:t>1: Nếu thành công, với khoản đầu tư </a:t>
            </a:r>
            <a:r>
              <a:rPr lang="vi-VN" sz="2400" smtClean="0"/>
              <a:t>15</a:t>
            </a:r>
            <a:r>
              <a:rPr lang="en-US" sz="2400" smtClean="0"/>
              <a:t>K $ </a:t>
            </a:r>
            <a:r>
              <a:rPr lang="vi-VN" sz="2400" smtClean="0"/>
              <a:t>sẽ </a:t>
            </a:r>
            <a:r>
              <a:rPr lang="vi-VN" sz="2400"/>
              <a:t>mang lại </a:t>
            </a:r>
            <a:r>
              <a:rPr lang="en-US" sz="2400" smtClean="0"/>
              <a:t>47</a:t>
            </a:r>
            <a:r>
              <a:rPr lang="vi-VN" sz="2400" smtClean="0"/>
              <a:t>.5</a:t>
            </a:r>
            <a:r>
              <a:rPr lang="en-US" sz="2400" smtClean="0"/>
              <a:t>K $ </a:t>
            </a:r>
            <a:r>
              <a:rPr lang="vi-VN" sz="2400" smtClean="0"/>
              <a:t>khi </a:t>
            </a:r>
            <a:r>
              <a:rPr lang="vi-VN" sz="2400"/>
              <a:t>nhượng lại, nếu thất bại, việc thanh lí vớt </a:t>
            </a:r>
            <a:r>
              <a:rPr lang="vi-VN" sz="2400" smtClean="0"/>
              <a:t>lại 10</a:t>
            </a:r>
            <a:r>
              <a:rPr lang="en-US" sz="2400" smtClean="0"/>
              <a:t>K $</a:t>
            </a:r>
            <a:r>
              <a:rPr lang="vi-VN" sz="2400" smtClean="0"/>
              <a:t>. </a:t>
            </a:r>
            <a:r>
              <a:rPr lang="en-US" sz="2400"/>
              <a:t>Đ</a:t>
            </a:r>
            <a:r>
              <a:rPr lang="vi-VN" sz="2400" smtClean="0"/>
              <a:t>ã </a:t>
            </a:r>
            <a:r>
              <a:rPr lang="vi-VN" sz="2400"/>
              <a:t>có 5000 startup như thế và số thành công lên tới 2000</a:t>
            </a:r>
            <a:r>
              <a:rPr lang="vi-VN" sz="2400" smtClean="0"/>
              <a:t>.</a:t>
            </a:r>
            <a:endParaRPr lang="en-US" sz="2400" smtClean="0"/>
          </a:p>
          <a:p>
            <a:endParaRPr lang="en-US" sz="2400" smtClean="0"/>
          </a:p>
          <a:p>
            <a:r>
              <a:rPr lang="vi-VN" sz="2400" smtClean="0"/>
              <a:t>Star</a:t>
            </a:r>
            <a:r>
              <a:rPr lang="en-US" sz="2400" smtClean="0"/>
              <a:t>t</a:t>
            </a:r>
            <a:r>
              <a:rPr lang="vi-VN" sz="2400" smtClean="0"/>
              <a:t>up </a:t>
            </a:r>
            <a:r>
              <a:rPr lang="vi-VN" sz="2400"/>
              <a:t>2: Nếu thành công, với khoản đầu tư </a:t>
            </a:r>
            <a:r>
              <a:rPr lang="vi-VN" sz="2400" smtClean="0"/>
              <a:t>15</a:t>
            </a:r>
            <a:r>
              <a:rPr lang="en-US" sz="2400" smtClean="0"/>
              <a:t>K $</a:t>
            </a:r>
            <a:r>
              <a:rPr lang="vi-VN" sz="2400" smtClean="0"/>
              <a:t> </a:t>
            </a:r>
            <a:r>
              <a:rPr lang="vi-VN" sz="2400"/>
              <a:t>sẽ mang lại </a:t>
            </a:r>
            <a:r>
              <a:rPr lang="vi-VN" sz="2400" smtClean="0"/>
              <a:t>100</a:t>
            </a:r>
            <a:r>
              <a:rPr lang="en-US" sz="2400" smtClean="0"/>
              <a:t>K $ </a:t>
            </a:r>
            <a:r>
              <a:rPr lang="vi-VN" sz="2400" smtClean="0"/>
              <a:t>khi </a:t>
            </a:r>
            <a:r>
              <a:rPr lang="vi-VN" sz="2400"/>
              <a:t>nhượng lại, nếu thất bại, việc thanh lí vớt </a:t>
            </a:r>
            <a:r>
              <a:rPr lang="vi-VN" sz="2400" smtClean="0"/>
              <a:t>lại 5</a:t>
            </a:r>
            <a:r>
              <a:rPr lang="en-US" sz="2400" smtClean="0"/>
              <a:t>K $</a:t>
            </a:r>
            <a:r>
              <a:rPr lang="vi-VN" sz="2400" smtClean="0"/>
              <a:t>. </a:t>
            </a:r>
            <a:r>
              <a:rPr lang="en-US" sz="2400" smtClean="0"/>
              <a:t>Đ</a:t>
            </a:r>
            <a:r>
              <a:rPr lang="vi-VN" sz="2400" smtClean="0"/>
              <a:t>ã </a:t>
            </a:r>
            <a:r>
              <a:rPr lang="vi-VN" sz="2400"/>
              <a:t>có 2000 startup như thế và số thành công là </a:t>
            </a:r>
            <a:r>
              <a:rPr lang="en-US" sz="2400" smtClean="0"/>
              <a:t>4</a:t>
            </a:r>
            <a:r>
              <a:rPr lang="vi-VN" sz="2400" smtClean="0"/>
              <a:t>00</a:t>
            </a:r>
            <a:r>
              <a:rPr lang="vi-VN" sz="2400"/>
              <a:t>.</a:t>
            </a:r>
            <a:endParaRPr lang="en-US" sz="2400" smtClean="0"/>
          </a:p>
          <a:p>
            <a:endParaRPr lang="en-US"/>
          </a:p>
        </p:txBody>
      </p:sp>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3637696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mtClean="0"/>
                  <a:t>Giả sử một khoản đầu tư sẽ mang lại tỷ suất lợi nhuận </a:t>
                </a:r>
                <a14:m>
                  <m:oMath xmlns:m="http://schemas.openxmlformats.org/officeDocument/2006/math">
                    <m:r>
                      <a:rPr lang="en-US" b="0" i="1" smtClean="0">
                        <a:latin typeface="Cambria Math"/>
                      </a:rPr>
                      <m:t>𝑅</m:t>
                    </m:r>
                  </m:oMath>
                </a14:m>
                <a:r>
                  <a:rPr lang="en-US" smtClean="0"/>
                  <a:t> tuân theo phân phối chuẩn với trung bình 10% và độ lệch chuẩn 5%.</a:t>
                </a:r>
              </a:p>
              <a:p>
                <a:r>
                  <a:rPr lang="en-US" smtClean="0"/>
                  <a:t>Xác suất tỷ suất lợi nhuận của danh mục âm là bao nhiêu?</a:t>
                </a:r>
              </a:p>
              <a:p>
                <a:r>
                  <a:rPr lang="en-US" smtClean="0"/>
                  <a:t>Tính xác suất trên khi độ lệch chuẩn của </a:t>
                </a:r>
                <a14:m>
                  <m:oMath xmlns:m="http://schemas.openxmlformats.org/officeDocument/2006/math">
                    <m:r>
                      <a:rPr lang="en-US" b="0" i="1" smtClean="0">
                        <a:latin typeface="Cambria Math"/>
                      </a:rPr>
                      <m:t>𝑅</m:t>
                    </m:r>
                  </m:oMath>
                </a14:m>
                <a:r>
                  <a:rPr lang="en-US" smtClean="0"/>
                  <a:t> là 10%.</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85" t="-1346" r="-755"/>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154916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Mục</a:t>
            </a:r>
            <a:r>
              <a:rPr lang="en-US" dirty="0" smtClean="0"/>
              <a:t> </a:t>
            </a:r>
            <a:r>
              <a:rPr lang="en-US" dirty="0" err="1" smtClean="0"/>
              <a:t>tiêu</a:t>
            </a:r>
            <a:endParaRPr lang="en-US" dirty="0" smtClean="0"/>
          </a:p>
        </p:txBody>
      </p:sp>
      <p:sp>
        <p:nvSpPr>
          <p:cNvPr id="18436" name="Rectangle 3"/>
          <p:cNvSpPr>
            <a:spLocks noGrp="1" noChangeArrowheads="1"/>
          </p:cNvSpPr>
          <p:nvPr>
            <p:ph idx="1"/>
          </p:nvPr>
        </p:nvSpPr>
        <p:spPr>
          <a:xfrm>
            <a:off x="609600" y="1600200"/>
            <a:ext cx="8382000" cy="4800600"/>
          </a:xfrm>
        </p:spPr>
        <p:txBody>
          <a:bodyPr/>
          <a:lstStyle/>
          <a:p>
            <a:pPr>
              <a:lnSpc>
                <a:spcPct val="150000"/>
              </a:lnSpc>
            </a:pPr>
            <a:r>
              <a:rPr lang="en-US" sz="2400" smtClean="0"/>
              <a:t>Hiểu biến ngẫu nhiên là gì.</a:t>
            </a:r>
            <a:endParaRPr lang="en-US" sz="2400" dirty="0" smtClean="0"/>
          </a:p>
          <a:p>
            <a:pPr>
              <a:lnSpc>
                <a:spcPct val="200000"/>
              </a:lnSpc>
            </a:pPr>
            <a:r>
              <a:rPr lang="en-US" sz="2400" smtClean="0"/>
              <a:t>Các khái niệm cơ bản liên quan.</a:t>
            </a:r>
            <a:endParaRPr lang="en-US" sz="2400" dirty="0" smtClean="0"/>
          </a:p>
          <a:p>
            <a:pPr eaLnBrk="1" hangingPunct="1">
              <a:lnSpc>
                <a:spcPct val="200000"/>
              </a:lnSpc>
            </a:pPr>
            <a:r>
              <a:rPr lang="en-US" sz="2400" smtClean="0"/>
              <a:t>Biết và hiểu một số ứng dụng của biến ngẫu nhiên.</a:t>
            </a:r>
            <a:endParaRPr lang="en-US" sz="2400" dirty="0" smtClean="0"/>
          </a:p>
          <a:p>
            <a:pPr eaLnBrk="1" hangingPunct="1">
              <a:lnSpc>
                <a:spcPct val="200000"/>
              </a:lnSpc>
            </a:pPr>
            <a:r>
              <a:rPr lang="en-US" sz="2400" smtClean="0"/>
              <a:t>Áp dụng được kiến thức về biến ngẫu nhiên vào giải quyết một số vấn đề đơn giản.</a:t>
            </a:r>
            <a:endParaRPr lang="en-US" sz="2400" dirty="0" smtClean="0"/>
          </a:p>
        </p:txBody>
      </p:sp>
      <p:sp>
        <p:nvSpPr>
          <p:cNvPr id="4" name="Rectangle 14"/>
          <p:cNvSpPr>
            <a:spLocks noGrp="1" noChangeArrowheads="1"/>
          </p:cNvSpPr>
          <p:nvPr>
            <p:ph type="sldNum" sz="quarter" idx="10"/>
          </p:nvPr>
        </p:nvSpPr>
        <p:spPr/>
        <p:txBody>
          <a:bodyPr/>
          <a:lstStyle/>
          <a:p>
            <a:pPr>
              <a:defRPr/>
            </a:pPr>
            <a:r>
              <a:rPr lang="en-US" dirty="0"/>
              <a:t>Chap 1-</a:t>
            </a:r>
            <a:fld id="{3168D739-EB7C-4DC3-B2D7-1B056525D34B}" type="slidenum">
              <a:rPr lang="en-US"/>
              <a:pPr>
                <a:defRPr/>
              </a:pPr>
              <a:t>3</a:t>
            </a:fld>
            <a:endParaRPr lang="en-US" dirty="0"/>
          </a:p>
        </p:txBody>
      </p:sp>
      <p:sp>
        <p:nvSpPr>
          <p:cNvPr id="18434" name="Footer Placeholder 17"/>
          <p:cNvSpPr>
            <a:spLocks noGrp="1" noChangeArrowheads="1"/>
          </p:cNvSpPr>
          <p:nvPr>
            <p:ph type="ftr" sz="quarter" idx="11"/>
          </p:nvPr>
        </p:nvSpPr>
        <p:spPr bwMode="auto">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4186194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60528" y="2895599"/>
            <a:ext cx="8458200" cy="3225205"/>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Bef>
                <a:spcPts val="600"/>
              </a:spcBef>
              <a:spcAft>
                <a:spcPts val="600"/>
              </a:spcAft>
              <a:defRPr/>
            </a:pPr>
            <a:r>
              <a:rPr lang="en-US" sz="2400" b="1" dirty="0" smtClean="0">
                <a:solidFill>
                  <a:srgbClr val="002060"/>
                </a:solidFill>
                <a:latin typeface="Times New Roman" pitchFamily="18" charset="0"/>
                <a:cs typeface="Times New Roman" pitchFamily="18" charset="0"/>
              </a:rPr>
              <a:t>        </a:t>
            </a:r>
          </a:p>
          <a:p>
            <a:pPr lvl="0" algn="just">
              <a:spcBef>
                <a:spcPts val="600"/>
              </a:spcBef>
              <a:spcAft>
                <a:spcPts val="600"/>
              </a:spcAft>
              <a:defRPr/>
            </a:pPr>
            <a:endParaRPr lang="en-US" sz="2400" dirty="0" smtClean="0">
              <a:solidFill>
                <a:srgbClr val="002060"/>
              </a:solidFill>
              <a:latin typeface="Times New Roman" pitchFamily="18" charset="0"/>
              <a:cs typeface="Times New Roman" pitchFamily="18" charset="0"/>
            </a:endParaRPr>
          </a:p>
          <a:p>
            <a:pPr marL="457200" indent="-457200">
              <a:buFont typeface="Wingdings" pitchFamily="2" charset="2"/>
              <a:buChar char="v"/>
            </a:pPr>
            <a:endParaRPr lang="en-US" sz="2400" dirty="0" smtClean="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500" dirty="0">
              <a:solidFill>
                <a:schemeClr val="tx2">
                  <a:lumMod val="75000"/>
                </a:schemeClr>
              </a:solidFill>
              <a:latin typeface="Times New Roman" pitchFamily="18" charset="0"/>
              <a:cs typeface="Times New Roman" pitchFamily="18" charset="0"/>
            </a:endParaRPr>
          </a:p>
          <a:p>
            <a:pPr marL="457200" indent="-457200">
              <a:buFont typeface="Wingdings" pitchFamily="2" charset="2"/>
              <a:buChar char="v"/>
            </a:pPr>
            <a:endParaRPr lang="en-US" sz="2400" dirty="0">
              <a:solidFill>
                <a:schemeClr val="tx2">
                  <a:lumMod val="75000"/>
                </a:schemeClr>
              </a:solidFill>
              <a:latin typeface="Times New Roman" pitchFamily="18" charset="0"/>
              <a:cs typeface="Times New Roman" pitchFamily="18" charset="0"/>
            </a:endParaRPr>
          </a:p>
        </p:txBody>
      </p:sp>
      <p:sp>
        <p:nvSpPr>
          <p:cNvPr id="11" name="TextBox 10"/>
          <p:cNvSpPr txBox="1"/>
          <p:nvPr/>
        </p:nvSpPr>
        <p:spPr>
          <a:xfrm>
            <a:off x="661317" y="2923673"/>
            <a:ext cx="8153400" cy="3607141"/>
          </a:xfrm>
          <a:prstGeom prst="rect">
            <a:avLst/>
          </a:prstGeom>
          <a:noFill/>
        </p:spPr>
        <p:txBody>
          <a:bodyPr wrap="square" rtlCol="0">
            <a:spAutoFit/>
          </a:bodyPr>
          <a:lstStyle/>
          <a:p>
            <a:pPr lvl="0" algn="just"/>
            <a:endParaRPr lang="vi-VN" sz="1000" dirty="0" smtClean="0">
              <a:solidFill>
                <a:srgbClr val="002060"/>
              </a:solidFill>
              <a:latin typeface="Times New Roman" pitchFamily="18" charset="0"/>
              <a:cs typeface="Times New Roman" pitchFamily="18" charset="0"/>
            </a:endParaRPr>
          </a:p>
          <a:p>
            <a:pPr marL="457200" lvl="0" indent="-457200" algn="just">
              <a:lnSpc>
                <a:spcPct val="130000"/>
              </a:lnSpc>
              <a:buFont typeface="Wingdings" panose="05000000000000000000" pitchFamily="2" charset="2"/>
              <a:buChar char="v"/>
            </a:pPr>
            <a:r>
              <a:rPr lang="en-US" sz="2800">
                <a:solidFill>
                  <a:srgbClr val="002060"/>
                </a:solidFill>
                <a:latin typeface="Times New Roman" panose="02020603050405020304" pitchFamily="18" charset="0"/>
                <a:cs typeface="Times New Roman" panose="02020603050405020304" pitchFamily="18" charset="0"/>
              </a:rPr>
              <a:t>Bạn An có </a:t>
            </a:r>
            <a:r>
              <a:rPr lang="en-US" sz="2800" smtClean="0">
                <a:solidFill>
                  <a:srgbClr val="002060"/>
                </a:solidFill>
                <a:latin typeface="Times New Roman" panose="02020603050405020304" pitchFamily="18" charset="0"/>
                <a:cs typeface="Times New Roman" panose="02020603050405020304" pitchFamily="18" charset="0"/>
              </a:rPr>
              <a:t>3 </a:t>
            </a:r>
            <a:r>
              <a:rPr lang="en-US" sz="2800">
                <a:solidFill>
                  <a:srgbClr val="002060"/>
                </a:solidFill>
                <a:latin typeface="Times New Roman" panose="02020603050405020304" pitchFamily="18" charset="0"/>
                <a:cs typeface="Times New Roman" panose="02020603050405020304" pitchFamily="18" charset="0"/>
              </a:rPr>
              <a:t>triệu tiền tiết kiệm và quyết định dùng nó để “đầu tư” chơi </a:t>
            </a:r>
            <a:r>
              <a:rPr lang="en-US" sz="2800" smtClean="0">
                <a:solidFill>
                  <a:srgbClr val="002060"/>
                </a:solidFill>
                <a:latin typeface="Times New Roman" panose="02020603050405020304" pitchFamily="18" charset="0"/>
                <a:cs typeface="Times New Roman" panose="02020603050405020304" pitchFamily="18" charset="0"/>
              </a:rPr>
              <a:t>sổ xố.</a:t>
            </a:r>
            <a:endParaRPr lang="en-US" sz="2800">
              <a:solidFill>
                <a:srgbClr val="002060"/>
              </a:solidFill>
              <a:latin typeface="Times New Roman" panose="02020603050405020304" pitchFamily="18" charset="0"/>
              <a:cs typeface="Times New Roman" panose="02020603050405020304" pitchFamily="18" charset="0"/>
            </a:endParaRPr>
          </a:p>
          <a:p>
            <a:pPr marL="457200" lvl="0" indent="-457200" algn="just">
              <a:lnSpc>
                <a:spcPct val="130000"/>
              </a:lnSpc>
              <a:buFont typeface="Wingdings" panose="05000000000000000000" pitchFamily="2" charset="2"/>
              <a:buChar char="v"/>
            </a:pPr>
            <a:r>
              <a:rPr lang="en-US" sz="2800" smtClean="0">
                <a:solidFill>
                  <a:srgbClr val="002060"/>
                </a:solidFill>
                <a:latin typeface="Times New Roman" panose="02020603050405020304" pitchFamily="18" charset="0"/>
                <a:cs typeface="Times New Roman" panose="02020603050405020304" pitchFamily="18" charset="0"/>
              </a:rPr>
              <a:t>Nếu mỗi ngày bạn An mua một vé số giá 50 nghìn. Hỏi khoảng bao lâu bạn ấy mất hết số tiền trên?</a:t>
            </a:r>
          </a:p>
          <a:p>
            <a:pPr marL="457200" lvl="0" indent="-457200" algn="just">
              <a:lnSpc>
                <a:spcPct val="130000"/>
              </a:lnSpc>
              <a:buFont typeface="Wingdings" panose="05000000000000000000" pitchFamily="2" charset="2"/>
              <a:buChar char="v"/>
            </a:pPr>
            <a:r>
              <a:rPr lang="en-US" sz="2800" smtClean="0">
                <a:solidFill>
                  <a:srgbClr val="002060"/>
                </a:solidFill>
                <a:latin typeface="Times New Roman" panose="02020603050405020304" pitchFamily="18" charset="0"/>
                <a:cs typeface="Times New Roman" panose="02020603050405020304" pitchFamily="18" charset="0"/>
              </a:rPr>
              <a:t>Liệu có cách chơi sổ xố có lãi?</a:t>
            </a:r>
            <a:endParaRPr lang="en-US" sz="2800">
              <a:solidFill>
                <a:srgbClr val="002060"/>
              </a:solidFill>
              <a:latin typeface="Times New Roman" panose="02020603050405020304" pitchFamily="18" charset="0"/>
              <a:cs typeface="Times New Roman" panose="02020603050405020304" pitchFamily="18" charset="0"/>
            </a:endParaRPr>
          </a:p>
          <a:p>
            <a:pPr lvl="0" algn="just">
              <a:lnSpc>
                <a:spcPct val="130000"/>
              </a:lnSpc>
            </a:pPr>
            <a:endParaRPr lang="en-US" sz="2800" dirty="0">
              <a:latin typeface="Times New Roman" pitchFamily="18" charset="0"/>
              <a:cs typeface="Times New Roman" pitchFamily="18" charset="0"/>
            </a:endParaRPr>
          </a:p>
        </p:txBody>
      </p:sp>
      <p:sp>
        <p:nvSpPr>
          <p:cNvPr id="3" name="Slide Number Placeholder 2"/>
          <p:cNvSpPr>
            <a:spLocks noGrp="1"/>
          </p:cNvSpPr>
          <p:nvPr>
            <p:ph type="sldNum" sz="quarter" idx="4294967295"/>
          </p:nvPr>
        </p:nvSpPr>
        <p:spPr>
          <a:xfrm>
            <a:off x="3505200" y="6477000"/>
            <a:ext cx="2133600" cy="365125"/>
          </a:xfrm>
          <a:prstGeom prst="rect">
            <a:avLst/>
          </a:prstGeom>
        </p:spPr>
        <p:txBody>
          <a:bodyPr/>
          <a:lstStyle/>
          <a:p>
            <a:fld id="{EF92D9A3-AE8C-409F-844C-3EF81B1AB311}" type="slidenum">
              <a:rPr lang="en-US" smtClean="0"/>
              <a:pPr/>
              <a:t>4</a:t>
            </a:fld>
            <a:endParaRPr lang="en-US" dirty="0"/>
          </a:p>
        </p:txBody>
      </p:sp>
      <p:sp>
        <p:nvSpPr>
          <p:cNvPr id="13" name="Title 8"/>
          <p:cNvSpPr>
            <a:spLocks noGrp="1"/>
          </p:cNvSpPr>
          <p:nvPr>
            <p:ph type="title"/>
          </p:nvPr>
        </p:nvSpPr>
        <p:spPr>
          <a:xfrm>
            <a:off x="0" y="-54735"/>
            <a:ext cx="9144000" cy="664335"/>
          </a:xfrm>
        </p:spPr>
        <p:txBody>
          <a:bodyPr>
            <a:noAutofit/>
          </a:bodyPr>
          <a:lstStyle/>
          <a:p>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2" name="TextBox 1"/>
          <p:cNvSpPr txBox="1"/>
          <p:nvPr/>
        </p:nvSpPr>
        <p:spPr>
          <a:xfrm>
            <a:off x="528694" y="594013"/>
            <a:ext cx="7620000" cy="646331"/>
          </a:xfrm>
          <a:prstGeom prst="rect">
            <a:avLst/>
          </a:prstGeom>
          <a:noFill/>
        </p:spPr>
        <p:txBody>
          <a:bodyPr wrap="square" rtlCol="0">
            <a:spAutoFit/>
          </a:bodyPr>
          <a:lstStyle/>
          <a:p>
            <a:pPr algn="ctr"/>
            <a:r>
              <a:rPr lang="en-US" sz="3600" b="1" smtClean="0">
                <a:solidFill>
                  <a:schemeClr val="tx2"/>
                </a:solidFill>
                <a:latin typeface="Times New Roman" pitchFamily="18" charset="0"/>
                <a:cs typeface="Times New Roman" panose="02020603050405020304" pitchFamily="18" charset="0"/>
              </a:rPr>
              <a:t>Tình huống</a:t>
            </a:r>
            <a:endParaRPr lang="en-US" sz="3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3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77200" cy="990600"/>
          </a:xfrm>
        </p:spPr>
        <p:txBody>
          <a:bodyPr/>
          <a:lstStyle/>
          <a:p>
            <a:r>
              <a:rPr lang="en-US" sz="3600" smtClean="0"/>
              <a:t>Học biến ngẫu nhiên giúp gì cho bạn?</a:t>
            </a:r>
            <a:endParaRPr lang="en-US" sz="3600" dirty="0"/>
          </a:p>
        </p:txBody>
      </p:sp>
      <p:sp>
        <p:nvSpPr>
          <p:cNvPr id="3" name="Content Placeholder 2"/>
          <p:cNvSpPr>
            <a:spLocks noGrp="1"/>
          </p:cNvSpPr>
          <p:nvPr>
            <p:ph idx="1"/>
          </p:nvPr>
        </p:nvSpPr>
        <p:spPr/>
        <p:txBody>
          <a:bodyPr/>
          <a:lstStyle/>
          <a:p>
            <a:pPr algn="just">
              <a:spcAft>
                <a:spcPts val="1800"/>
              </a:spcAft>
            </a:pPr>
            <a:endParaRPr lang="en-US" sz="2400" smtClean="0">
              <a:solidFill>
                <a:srgbClr val="FF0000"/>
              </a:solidFill>
            </a:endParaRPr>
          </a:p>
        </p:txBody>
      </p:sp>
      <p:sp>
        <p:nvSpPr>
          <p:cNvPr id="4" name="Slide Number Placeholder 3"/>
          <p:cNvSpPr>
            <a:spLocks noGrp="1"/>
          </p:cNvSpPr>
          <p:nvPr>
            <p:ph type="sldNum"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Rounded Rectangle 5"/>
          <p:cNvSpPr/>
          <p:nvPr/>
        </p:nvSpPr>
        <p:spPr>
          <a:xfrm>
            <a:off x="494899" y="1844842"/>
            <a:ext cx="7849402" cy="4754396"/>
          </a:xfrm>
          <a:prstGeom prst="roundRect">
            <a:avLst/>
          </a:prstGeom>
          <a:solidFill>
            <a:schemeClr val="accent2">
              <a:lumMod val="20000"/>
              <a:lumOff val="8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1800"/>
              </a:spcAft>
            </a:pPr>
            <a:r>
              <a:rPr lang="en-US" smtClean="0">
                <a:solidFill>
                  <a:schemeClr val="tx1"/>
                </a:solidFill>
              </a:rPr>
              <a:t>Với </a:t>
            </a:r>
            <a:r>
              <a:rPr lang="en-US">
                <a:solidFill>
                  <a:schemeClr val="tx1"/>
                </a:solidFill>
              </a:rPr>
              <a:t>các khái niệm cơ bản về biến ngẫu nhiên, </a:t>
            </a:r>
            <a:r>
              <a:rPr lang="en-US" smtClean="0">
                <a:solidFill>
                  <a:schemeClr val="tx1"/>
                </a:solidFill>
              </a:rPr>
              <a:t>ta sẽ </a:t>
            </a:r>
            <a:r>
              <a:rPr lang="en-US">
                <a:solidFill>
                  <a:schemeClr val="tx1"/>
                </a:solidFill>
              </a:rPr>
              <a:t>trả lời </a:t>
            </a:r>
            <a:r>
              <a:rPr lang="en-US" smtClean="0">
                <a:solidFill>
                  <a:schemeClr val="tx1"/>
                </a:solidFill>
              </a:rPr>
              <a:t>được những </a:t>
            </a:r>
            <a:r>
              <a:rPr lang="en-US">
                <a:solidFill>
                  <a:schemeClr val="tx1"/>
                </a:solidFill>
              </a:rPr>
              <a:t>câu hỏi trên.</a:t>
            </a:r>
          </a:p>
          <a:p>
            <a:pPr algn="just">
              <a:spcAft>
                <a:spcPts val="1800"/>
              </a:spcAft>
            </a:pPr>
            <a:r>
              <a:rPr lang="en-US">
                <a:solidFill>
                  <a:schemeClr val="tx1"/>
                </a:solidFill>
              </a:rPr>
              <a:t>Ta sẽ </a:t>
            </a:r>
            <a:r>
              <a:rPr lang="en-US" smtClean="0">
                <a:solidFill>
                  <a:schemeClr val="tx1"/>
                </a:solidFill>
              </a:rPr>
              <a:t>thấy:</a:t>
            </a:r>
          </a:p>
          <a:p>
            <a:pPr algn="just">
              <a:spcAft>
                <a:spcPts val="1800"/>
              </a:spcAft>
            </a:pPr>
            <a:r>
              <a:rPr lang="en-US">
                <a:solidFill>
                  <a:schemeClr val="tx1"/>
                </a:solidFill>
              </a:rPr>
              <a:t>+</a:t>
            </a:r>
            <a:r>
              <a:rPr lang="en-US" smtClean="0">
                <a:solidFill>
                  <a:schemeClr val="tx1"/>
                </a:solidFill>
              </a:rPr>
              <a:t> </a:t>
            </a:r>
            <a:r>
              <a:rPr lang="en-US">
                <a:solidFill>
                  <a:schemeClr val="tx1"/>
                </a:solidFill>
              </a:rPr>
              <a:t>về mặt lâu dài</a:t>
            </a:r>
            <a:r>
              <a:rPr lang="en-US" smtClean="0">
                <a:solidFill>
                  <a:schemeClr val="tx1"/>
                </a:solidFill>
              </a:rPr>
              <a:t>, </a:t>
            </a:r>
            <a:r>
              <a:rPr lang="en-US">
                <a:solidFill>
                  <a:schemeClr val="tx1"/>
                </a:solidFill>
              </a:rPr>
              <a:t>lỗ bao </a:t>
            </a:r>
            <a:r>
              <a:rPr lang="en-US" smtClean="0">
                <a:solidFill>
                  <a:schemeClr val="tx1"/>
                </a:solidFill>
              </a:rPr>
              <a:t>nhiêu</a:t>
            </a:r>
            <a:r>
              <a:rPr lang="en-US">
                <a:solidFill>
                  <a:schemeClr val="tx1"/>
                </a:solidFill>
              </a:rPr>
              <a:t>?</a:t>
            </a:r>
            <a:endParaRPr lang="en-US" smtClean="0">
              <a:solidFill>
                <a:schemeClr val="tx1"/>
              </a:solidFill>
            </a:endParaRPr>
          </a:p>
          <a:p>
            <a:pPr algn="just">
              <a:spcAft>
                <a:spcPts val="1800"/>
              </a:spcAft>
            </a:pPr>
            <a:r>
              <a:rPr lang="en-US" smtClean="0">
                <a:solidFill>
                  <a:schemeClr val="tx1"/>
                </a:solidFill>
              </a:rPr>
              <a:t>+ các </a:t>
            </a:r>
            <a:r>
              <a:rPr lang="en-US">
                <a:solidFill>
                  <a:schemeClr val="tx1"/>
                </a:solidFill>
              </a:rPr>
              <a:t>phương án </a:t>
            </a:r>
            <a:r>
              <a:rPr lang="en-US" smtClean="0">
                <a:solidFill>
                  <a:schemeClr val="tx1"/>
                </a:solidFill>
              </a:rPr>
              <a:t>chơi </a:t>
            </a:r>
            <a:r>
              <a:rPr lang="en-US">
                <a:solidFill>
                  <a:schemeClr val="tx1"/>
                </a:solidFill>
              </a:rPr>
              <a:t>khác nhau có giúp thay đổi lỗ hay </a:t>
            </a:r>
            <a:r>
              <a:rPr lang="en-US" smtClean="0">
                <a:solidFill>
                  <a:schemeClr val="tx1"/>
                </a:solidFill>
              </a:rPr>
              <a:t>không?</a:t>
            </a:r>
          </a:p>
          <a:p>
            <a:pPr algn="just">
              <a:spcAft>
                <a:spcPts val="1800"/>
              </a:spcAft>
            </a:pPr>
            <a:r>
              <a:rPr lang="en-US">
                <a:solidFill>
                  <a:schemeClr val="tx1"/>
                </a:solidFill>
              </a:rPr>
              <a:t>+</a:t>
            </a:r>
            <a:r>
              <a:rPr lang="en-US" smtClean="0">
                <a:solidFill>
                  <a:schemeClr val="tx1"/>
                </a:solidFill>
              </a:rPr>
              <a:t> mức </a:t>
            </a:r>
            <a:r>
              <a:rPr lang="en-US">
                <a:solidFill>
                  <a:schemeClr val="tx1"/>
                </a:solidFill>
              </a:rPr>
              <a:t>độ “mạo hiểm” của các phương </a:t>
            </a:r>
            <a:r>
              <a:rPr lang="en-US" smtClean="0">
                <a:solidFill>
                  <a:schemeClr val="tx1"/>
                </a:solidFill>
              </a:rPr>
              <a:t>án ra sao?</a:t>
            </a:r>
          </a:p>
          <a:p>
            <a:pPr marL="0" indent="0" algn="just">
              <a:spcAft>
                <a:spcPts val="1800"/>
              </a:spcAft>
              <a:buNone/>
            </a:pPr>
            <a:endParaRPr lang="en-US">
              <a:solidFill>
                <a:srgbClr val="FF0000"/>
              </a:solidFill>
            </a:endParaRPr>
          </a:p>
        </p:txBody>
      </p:sp>
    </p:spTree>
    <p:extLst>
      <p:ext uri="{BB962C8B-B14F-4D97-AF65-F5344CB8AC3E}">
        <p14:creationId xmlns:p14="http://schemas.microsoft.com/office/powerpoint/2010/main" val="149335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993062" cy="990600"/>
          </a:xfrm>
        </p:spPr>
        <p:txBody>
          <a:bodyPr/>
          <a:lstStyle/>
          <a:p>
            <a:r>
              <a:rPr lang="en-US" sz="3600"/>
              <a:t>Học biến ngẫu nhiên giúp gì cho bạn?</a:t>
            </a:r>
            <a:endParaRPr lang="en-US" sz="3600" b="1"/>
          </a:p>
        </p:txBody>
      </p:sp>
      <p:sp>
        <p:nvSpPr>
          <p:cNvPr id="3" name="Content Placeholder 2"/>
          <p:cNvSpPr>
            <a:spLocks noGrp="1"/>
          </p:cNvSpPr>
          <p:nvPr>
            <p:ph idx="1"/>
          </p:nvPr>
        </p:nvSpPr>
        <p:spPr/>
        <p:txBody>
          <a:bodyPr/>
          <a:lstStyle/>
          <a:p>
            <a:pPr marL="0" indent="0">
              <a:buNone/>
            </a:pPr>
            <a:endParaRPr lang="en-US" smtClean="0">
              <a:solidFill>
                <a:srgbClr val="FF0000"/>
              </a:solidFill>
              <a:sym typeface="Wingdings" panose="05000000000000000000" pitchFamily="2" charset="2"/>
            </a:endParaRPr>
          </a:p>
          <a:p>
            <a:pPr marL="0" indent="0">
              <a:buNone/>
            </a:pPr>
            <a:r>
              <a:rPr lang="en-US">
                <a:solidFill>
                  <a:srgbClr val="FF0000"/>
                </a:solidFill>
                <a:sym typeface="Wingdings" panose="05000000000000000000" pitchFamily="2" charset="2"/>
              </a:rPr>
              <a:t> </a:t>
            </a:r>
            <a:r>
              <a:rPr lang="en-US" smtClean="0">
                <a:solidFill>
                  <a:srgbClr val="FF0000"/>
                </a:solidFill>
                <a:sym typeface="Wingdings" panose="05000000000000000000" pitchFamily="2" charset="2"/>
              </a:rPr>
              <a:t>giúp </a:t>
            </a:r>
            <a:r>
              <a:rPr lang="en-US">
                <a:solidFill>
                  <a:srgbClr val="FF0000"/>
                </a:solidFill>
                <a:sym typeface="Wingdings" panose="05000000000000000000" pitchFamily="2" charset="2"/>
              </a:rPr>
              <a:t>ta có cái nhìn dài hạn về một quá trình thay </a:t>
            </a:r>
            <a:r>
              <a:rPr lang="en-US" smtClean="0">
                <a:solidFill>
                  <a:srgbClr val="FF0000"/>
                </a:solidFill>
                <a:sym typeface="Wingdings" panose="05000000000000000000" pitchFamily="2" charset="2"/>
              </a:rPr>
              <a:t>đổi.</a:t>
            </a:r>
          </a:p>
          <a:p>
            <a:endParaRPr lang="en-US" smtClean="0">
              <a:solidFill>
                <a:srgbClr val="FF0000"/>
              </a:solidFill>
              <a:sym typeface="Wingdings" panose="05000000000000000000" pitchFamily="2" charset="2"/>
            </a:endParaRPr>
          </a:p>
          <a:p>
            <a:r>
              <a:rPr lang="en-US" smtClean="0">
                <a:solidFill>
                  <a:srgbClr val="FF0000"/>
                </a:solidFill>
                <a:sym typeface="Wingdings" panose="05000000000000000000" pitchFamily="2" charset="2"/>
              </a:rPr>
              <a:t>so </a:t>
            </a:r>
            <a:r>
              <a:rPr lang="en-US">
                <a:solidFill>
                  <a:srgbClr val="FF0000"/>
                </a:solidFill>
                <a:sym typeface="Wingdings" panose="05000000000000000000" pitchFamily="2" charset="2"/>
              </a:rPr>
              <a:t>sánh </a:t>
            </a:r>
            <a:r>
              <a:rPr lang="en-US" smtClean="0">
                <a:solidFill>
                  <a:srgbClr val="FF0000"/>
                </a:solidFill>
                <a:sym typeface="Wingdings" panose="05000000000000000000" pitchFamily="2" charset="2"/>
              </a:rPr>
              <a:t>các lựa chọn để tìm hướng đi phù </a:t>
            </a:r>
            <a:r>
              <a:rPr lang="en-US">
                <a:solidFill>
                  <a:srgbClr val="FF0000"/>
                </a:solidFill>
                <a:sym typeface="Wingdings" panose="05000000000000000000" pitchFamily="2" charset="2"/>
              </a:rPr>
              <a:t>hợp với “khẩu vị” chiến lược của </a:t>
            </a:r>
            <a:r>
              <a:rPr lang="en-US" smtClean="0">
                <a:solidFill>
                  <a:srgbClr val="FF0000"/>
                </a:solidFill>
                <a:sym typeface="Wingdings" panose="05000000000000000000" pitchFamily="2" charset="2"/>
              </a:rPr>
              <a:t>mình. </a:t>
            </a:r>
          </a:p>
          <a:p>
            <a:endParaRPr lang="en-US">
              <a:solidFill>
                <a:srgbClr val="FF0000"/>
              </a:solidFill>
              <a:sym typeface="Wingdings" panose="05000000000000000000" pitchFamily="2" charset="2"/>
            </a:endParaRPr>
          </a:p>
          <a:p>
            <a:r>
              <a:rPr lang="en-US" smtClean="0">
                <a:solidFill>
                  <a:srgbClr val="FF0000"/>
                </a:solidFill>
                <a:sym typeface="Wingdings" panose="05000000000000000000" pitchFamily="2" charset="2"/>
              </a:rPr>
              <a:t>Một ví dụ về Startup ở giữa chương sẽ giúp hình dung rõ hơn điều này.</a:t>
            </a:r>
            <a:endParaRPr lang="en-US">
              <a:solidFill>
                <a:srgbClr val="FF0000"/>
              </a:solidFill>
            </a:endParaRPr>
          </a:p>
          <a:p>
            <a:endParaRPr lang="en-US"/>
          </a:p>
        </p:txBody>
      </p:sp>
      <p:sp>
        <p:nvSpPr>
          <p:cNvPr id="4" name="Slide Number Placeholder 3"/>
          <p:cNvSpPr>
            <a:spLocks noGrp="1"/>
          </p:cNvSpPr>
          <p:nvPr>
            <p:ph type="sldNum" sz="quarter" idx="10"/>
          </p:nvPr>
        </p:nvSpPr>
        <p:spPr/>
        <p:txBody>
          <a:bodyPr/>
          <a:lstStyle/>
          <a:p>
            <a:pPr>
              <a:defRPr/>
            </a:pPr>
            <a:r>
              <a:rPr lang="en-US" smtClean="0"/>
              <a:t>Chap 1-</a:t>
            </a:r>
            <a:fld id="{2CB3198D-C55E-46E6-8960-576AED387128}"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Copyright ©2013 Pearson Education, Inc. publishing as Prentice Hall </a:t>
            </a:r>
          </a:p>
          <a:p>
            <a:pPr>
              <a:defRPr/>
            </a:pPr>
            <a:endParaRPr lang="en-US"/>
          </a:p>
        </p:txBody>
      </p:sp>
    </p:spTree>
    <p:extLst>
      <p:ext uri="{BB962C8B-B14F-4D97-AF65-F5344CB8AC3E}">
        <p14:creationId xmlns:p14="http://schemas.microsoft.com/office/powerpoint/2010/main" val="1897562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11579"/>
            <a:ext cx="7383462" cy="1107621"/>
          </a:xfrm>
        </p:spPr>
        <p:txBody>
          <a:bodyPr/>
          <a:lstStyle/>
          <a:p>
            <a:r>
              <a:rPr lang="en-US" smtClean="0">
                <a:solidFill>
                  <a:schemeClr val="tx1"/>
                </a:solidFill>
              </a:rPr>
              <a:t>Câu hỏi tình huống</a:t>
            </a:r>
            <a:endParaRPr lang="en-US" dirty="0">
              <a:solidFill>
                <a:schemeClr val="tx1"/>
              </a:solidFill>
            </a:endParaRPr>
          </a:p>
        </p:txBody>
      </p:sp>
      <p:sp>
        <p:nvSpPr>
          <p:cNvPr id="3" name="Content Placeholder 2"/>
          <p:cNvSpPr>
            <a:spLocks noGrp="1"/>
          </p:cNvSpPr>
          <p:nvPr>
            <p:ph idx="1"/>
          </p:nvPr>
        </p:nvSpPr>
        <p:spPr>
          <a:xfrm>
            <a:off x="381000" y="1293390"/>
            <a:ext cx="8458200" cy="5067723"/>
          </a:xfrm>
        </p:spPr>
        <p:txBody>
          <a:bodyPr/>
          <a:lstStyle/>
          <a:p>
            <a:pPr>
              <a:buFont typeface="Wingdings" panose="05000000000000000000" pitchFamily="2" charset="2"/>
              <a:buChar char="v"/>
            </a:pPr>
            <a:endParaRPr lang="en-US" dirty="0" smtClean="0"/>
          </a:p>
          <a:p>
            <a:pPr marL="0" indent="0">
              <a:buNone/>
            </a:pPr>
            <a:endParaRPr lang="en-US" dirty="0" smtClean="0"/>
          </a:p>
          <a:p>
            <a:pPr>
              <a:buFont typeface="Wingdings" panose="05000000000000000000" pitchFamily="2" charset="2"/>
              <a:buChar char="v"/>
            </a:pPr>
            <a:endParaRPr lang="en-US" dirty="0"/>
          </a:p>
        </p:txBody>
      </p:sp>
      <p:sp>
        <p:nvSpPr>
          <p:cNvPr id="4" name="Slide Number Placeholder 3"/>
          <p:cNvSpPr>
            <a:spLocks noGrp="1"/>
          </p:cNvSpPr>
          <p:nvPr>
            <p:ph type="sldNum" sz="quarter" idx="10"/>
          </p:nvPr>
        </p:nvSpPr>
        <p:spPr>
          <a:xfrm>
            <a:off x="6858000" y="6496268"/>
            <a:ext cx="2133600" cy="358557"/>
          </a:xfrm>
        </p:spPr>
        <p:txBody>
          <a:bodyPr/>
          <a:lstStyle/>
          <a:p>
            <a:pPr>
              <a:defRPr/>
            </a:pPr>
            <a:endParaRPr lang="en-US" dirty="0"/>
          </a:p>
        </p:txBody>
      </p:sp>
      <p:sp>
        <p:nvSpPr>
          <p:cNvPr id="5" name="Footer Placeholder 4"/>
          <p:cNvSpPr>
            <a:spLocks noGrp="1"/>
          </p:cNvSpPr>
          <p:nvPr>
            <p:ph type="ftr" sz="quarter" idx="11"/>
          </p:nvPr>
        </p:nvSpPr>
        <p:spPr>
          <a:xfrm>
            <a:off x="0" y="6568670"/>
            <a:ext cx="4419600" cy="289329"/>
          </a:xfrm>
        </p:spPr>
        <p:txBody>
          <a:bodyPr/>
          <a:lstStyle/>
          <a:p>
            <a:pPr>
              <a:defRPr/>
            </a:pPr>
            <a:endParaRPr lang="en-US" dirty="0" smtClean="0"/>
          </a:p>
          <a:p>
            <a:pPr>
              <a:defRPr/>
            </a:pPr>
            <a:endParaRPr lang="en-US" dirty="0"/>
          </a:p>
        </p:txBody>
      </p:sp>
      <p:sp>
        <p:nvSpPr>
          <p:cNvPr id="6" name="Rounded Rectangle 5"/>
          <p:cNvSpPr/>
          <p:nvPr/>
        </p:nvSpPr>
        <p:spPr>
          <a:xfrm>
            <a:off x="266700" y="2209800"/>
            <a:ext cx="8686800" cy="3377604"/>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v"/>
            </a:pPr>
            <a:r>
              <a:rPr lang="en-US">
                <a:solidFill>
                  <a:schemeClr val="tx1"/>
                </a:solidFill>
              </a:rPr>
              <a:t>Giả sử bạn phải trả lời một đề kiểm tra trắc nghiệm môn Logic gồm 24 câu hỏi, mỗi câu đúng được </a:t>
            </a:r>
            <a:r>
              <a:rPr lang="en-US" smtClean="0">
                <a:solidFill>
                  <a:schemeClr val="tx1"/>
                </a:solidFill>
              </a:rPr>
              <a:t>0.5, </a:t>
            </a:r>
            <a:r>
              <a:rPr lang="en-US">
                <a:solidFill>
                  <a:schemeClr val="tx1"/>
                </a:solidFill>
              </a:rPr>
              <a:t>sai bị trừ 0.2</a:t>
            </a:r>
            <a:r>
              <a:rPr lang="en-US" smtClean="0">
                <a:solidFill>
                  <a:schemeClr val="tx1"/>
                </a:solidFill>
              </a:rPr>
              <a:t>.</a:t>
            </a:r>
          </a:p>
          <a:p>
            <a:endParaRPr lang="en-US">
              <a:solidFill>
                <a:schemeClr val="tx1"/>
              </a:solidFill>
            </a:endParaRPr>
          </a:p>
          <a:p>
            <a:pPr>
              <a:buFont typeface="Wingdings" panose="05000000000000000000" pitchFamily="2" charset="2"/>
              <a:buChar char="v"/>
            </a:pPr>
            <a:r>
              <a:rPr lang="en-US">
                <a:solidFill>
                  <a:schemeClr val="tx1"/>
                </a:solidFill>
              </a:rPr>
              <a:t>Nếu gặp một câu, bạn không biết đáp án nào đúng và không loại trừ được đáp án nào. Bạn có nên trả lời ngẫu nhiên</a:t>
            </a:r>
            <a:r>
              <a:rPr lang="en-US" smtClean="0">
                <a:solidFill>
                  <a:schemeClr val="tx1"/>
                </a:solidFill>
              </a:rPr>
              <a:t>?</a:t>
            </a:r>
          </a:p>
          <a:p>
            <a:endParaRPr lang="en-US">
              <a:solidFill>
                <a:schemeClr val="tx1"/>
              </a:solidFill>
            </a:endParaRPr>
          </a:p>
          <a:p>
            <a:pPr>
              <a:buFont typeface="Wingdings" panose="05000000000000000000" pitchFamily="2" charset="2"/>
              <a:buChar char="v"/>
            </a:pPr>
            <a:r>
              <a:rPr lang="en-US">
                <a:solidFill>
                  <a:schemeClr val="tx1"/>
                </a:solidFill>
              </a:rPr>
              <a:t>Cũng như trên, nhưng bạn loại được một đáp án</a:t>
            </a:r>
            <a:r>
              <a:rPr lang="en-US" smtClean="0">
                <a:solidFill>
                  <a:schemeClr val="tx1"/>
                </a:solidFill>
              </a:rPr>
              <a:t>?</a:t>
            </a:r>
            <a:endParaRPr lang="en-US">
              <a:solidFill>
                <a:schemeClr val="tx1"/>
              </a:solidFill>
            </a:endParaRPr>
          </a:p>
        </p:txBody>
      </p:sp>
    </p:spTree>
    <p:extLst>
      <p:ext uri="{BB962C8B-B14F-4D97-AF65-F5344CB8AC3E}">
        <p14:creationId xmlns:p14="http://schemas.microsoft.com/office/powerpoint/2010/main" val="28602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021" y="228600"/>
            <a:ext cx="7933379" cy="990600"/>
          </a:xfrm>
        </p:spPr>
        <p:txBody>
          <a:bodyPr/>
          <a:lstStyle/>
          <a:p>
            <a:r>
              <a:rPr lang="en-US" sz="3600" smtClean="0"/>
              <a:t>Học biến ngẫu nhiên giúp gì cho bạn?</a:t>
            </a:r>
            <a:endParaRPr lang="en-US" sz="3600"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8</a:t>
            </a:fld>
            <a:endParaRPr lang="en-US"/>
          </a:p>
        </p:txBody>
      </p:sp>
      <p:sp>
        <p:nvSpPr>
          <p:cNvPr id="4" name="Rounded Rectangle 3"/>
          <p:cNvSpPr/>
          <p:nvPr/>
        </p:nvSpPr>
        <p:spPr>
          <a:xfrm>
            <a:off x="761198" y="1797621"/>
            <a:ext cx="7849402" cy="3917379"/>
          </a:xfrm>
          <a:prstGeom prst="roundRect">
            <a:avLst/>
          </a:prstGeom>
          <a:solidFill>
            <a:schemeClr val="accent2">
              <a:lumMod val="20000"/>
              <a:lumOff val="80000"/>
            </a:schemeClr>
          </a:soli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800">
              <a:solidFill>
                <a:srgbClr val="002060"/>
              </a:solidFill>
              <a:latin typeface="Times New Roman" pitchFamily="18" charset="0"/>
              <a:cs typeface="Times New Roman" panose="02020603050405020304" pitchFamily="18" charset="0"/>
            </a:endParaRPr>
          </a:p>
        </p:txBody>
      </p:sp>
      <p:sp>
        <p:nvSpPr>
          <p:cNvPr id="6" name="TextBox 5"/>
          <p:cNvSpPr txBox="1"/>
          <p:nvPr/>
        </p:nvSpPr>
        <p:spPr>
          <a:xfrm>
            <a:off x="982021" y="2028135"/>
            <a:ext cx="7425379" cy="3539430"/>
          </a:xfrm>
          <a:prstGeom prst="rect">
            <a:avLst/>
          </a:prstGeom>
          <a:noFill/>
        </p:spPr>
        <p:txBody>
          <a:bodyPr wrap="square" rtlCol="0">
            <a:spAutoFit/>
          </a:bodyPr>
          <a:lstStyle/>
          <a:p>
            <a:pPr lvl="0"/>
            <a:r>
              <a:rPr lang="en-US" sz="2800" smtClean="0">
                <a:latin typeface="Times New Roman" panose="02020603050405020304" pitchFamily="18" charset="0"/>
                <a:cs typeface="Times New Roman" panose="02020603050405020304" pitchFamily="18" charset="0"/>
              </a:rPr>
              <a:t>Trong tình huống trên, việc tính giá trị trung bình sẽ giúp bạn ra quyết định có nên chọn ngẫu nhiên hay không.</a:t>
            </a:r>
          </a:p>
          <a:p>
            <a:pPr lvl="0"/>
            <a:endParaRPr lang="en-US" sz="2800" smtClean="0">
              <a:solidFill>
                <a:srgbClr val="FF0000"/>
              </a:solidFill>
              <a:latin typeface="Times New Roman" panose="02020603050405020304" pitchFamily="18" charset="0"/>
              <a:cs typeface="Times New Roman" panose="02020603050405020304" pitchFamily="18" charset="0"/>
            </a:endParaRPr>
          </a:p>
          <a:p>
            <a:pPr lvl="0"/>
            <a:r>
              <a:rPr lang="en-US" sz="280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Các đặc trưng của biến ngẫu nhiên đôi khi giúp ta những thông tin hữu ích khi ra quyết định, đặc biệt là đối những việc mà ta có cơ hội lặp lại nhiều lần.</a:t>
            </a:r>
            <a:endParaRPr lang="en-US" sz="280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75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ngẫu nhiên là gì?</a:t>
            </a:r>
            <a:endParaRPr lang="en-US"/>
          </a:p>
        </p:txBody>
      </p:sp>
      <p:sp>
        <p:nvSpPr>
          <p:cNvPr id="3" name="Slide Number Placeholder 2"/>
          <p:cNvSpPr>
            <a:spLocks noGrp="1"/>
          </p:cNvSpPr>
          <p:nvPr>
            <p:ph type="sldNum" sz="quarter" idx="10"/>
          </p:nvPr>
        </p:nvSpPr>
        <p:spPr/>
        <p:txBody>
          <a:bodyPr/>
          <a:lstStyle/>
          <a:p>
            <a:fld id="{0D7BA4A1-3200-4A44-B6CE-6C0E46098721}" type="slidenum">
              <a:rPr lang="en-US" smtClean="0"/>
              <a:pPr/>
              <a:t>9</a:t>
            </a:fld>
            <a:endParaRPr lang="en-US"/>
          </a:p>
        </p:txBody>
      </p:sp>
      <p:sp>
        <p:nvSpPr>
          <p:cNvPr id="4" name="Rounded Rectangle 3"/>
          <p:cNvSpPr/>
          <p:nvPr/>
        </p:nvSpPr>
        <p:spPr>
          <a:xfrm>
            <a:off x="304800" y="1828800"/>
            <a:ext cx="8458200" cy="2133600"/>
          </a:xfrm>
          <a:prstGeom prst="roundRect">
            <a:avLst/>
          </a:prstGeom>
          <a:solidFill>
            <a:schemeClr val="bg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v"/>
            </a:pPr>
            <a:r>
              <a:rPr lang="en-US" smtClean="0">
                <a:solidFill>
                  <a:schemeClr val="tx1"/>
                </a:solidFill>
              </a:rPr>
              <a:t>Gọi </a:t>
            </a:r>
            <a:r>
              <a:rPr lang="el-GR" smtClean="0">
                <a:solidFill>
                  <a:schemeClr val="tx1"/>
                </a:solidFill>
              </a:rPr>
              <a:t>Ω</a:t>
            </a:r>
            <a:r>
              <a:rPr lang="en-US" smtClean="0">
                <a:solidFill>
                  <a:schemeClr val="tx1"/>
                </a:solidFill>
              </a:rPr>
              <a:t> là không gian mẫu của một phép thử ngẫu nhiên.</a:t>
            </a:r>
          </a:p>
          <a:p>
            <a:endParaRPr lang="en-US" b="1">
              <a:solidFill>
                <a:schemeClr val="tx1"/>
              </a:solidFill>
            </a:endParaRPr>
          </a:p>
          <a:p>
            <a:pPr>
              <a:buFont typeface="Wingdings" panose="05000000000000000000" pitchFamily="2" charset="2"/>
              <a:buChar char="v"/>
            </a:pPr>
            <a:r>
              <a:rPr lang="en-US" b="1" smtClean="0">
                <a:solidFill>
                  <a:schemeClr val="tx1"/>
                </a:solidFill>
              </a:rPr>
              <a:t>Việc gán mỗi phần tử của </a:t>
            </a:r>
            <a:r>
              <a:rPr lang="el-GR" b="1" smtClean="0">
                <a:solidFill>
                  <a:schemeClr val="tx1"/>
                </a:solidFill>
              </a:rPr>
              <a:t>Ω</a:t>
            </a:r>
            <a:r>
              <a:rPr lang="en-US" b="1" smtClean="0">
                <a:solidFill>
                  <a:schemeClr val="tx1"/>
                </a:solidFill>
              </a:rPr>
              <a:t> với một số theo một quy tắc nào đó cho ta một biến ngẫu nhiên.</a:t>
            </a:r>
            <a:endParaRPr lang="en-US" b="1">
              <a:solidFill>
                <a:schemeClr val="tx1"/>
              </a:solidFill>
            </a:endParaRPr>
          </a:p>
        </p:txBody>
      </p:sp>
      <p:sp>
        <p:nvSpPr>
          <p:cNvPr id="6" name="TextBox 5"/>
          <p:cNvSpPr txBox="1"/>
          <p:nvPr/>
        </p:nvSpPr>
        <p:spPr>
          <a:xfrm>
            <a:off x="2590800" y="5943600"/>
            <a:ext cx="420308" cy="461665"/>
          </a:xfrm>
          <a:prstGeom prst="rect">
            <a:avLst/>
          </a:prstGeom>
          <a:noFill/>
        </p:spPr>
        <p:txBody>
          <a:bodyPr wrap="none" rtlCol="0">
            <a:spAutoFit/>
          </a:bodyPr>
          <a:lstStyle/>
          <a:p>
            <a:r>
              <a:rPr lang="el-GR" b="1"/>
              <a:t>Ω</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296778"/>
            <a:ext cx="7115175" cy="2257425"/>
          </a:xfrm>
          <a:prstGeom prst="rect">
            <a:avLst/>
          </a:prstGeom>
        </p:spPr>
      </p:pic>
    </p:spTree>
    <p:extLst>
      <p:ext uri="{BB962C8B-B14F-4D97-AF65-F5344CB8AC3E}">
        <p14:creationId xmlns:p14="http://schemas.microsoft.com/office/powerpoint/2010/main" val="311974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4541</TotalTime>
  <Pages>20</Pages>
  <Words>1743</Words>
  <Application>Microsoft Office PowerPoint</Application>
  <PresentationFormat>On-screen Show (4:3)</PresentationFormat>
  <Paragraphs>227</Paragraphs>
  <Slides>25</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Wingdings</vt:lpstr>
      <vt:lpstr>Cambria Math</vt:lpstr>
      <vt:lpstr>Times New Roman</vt:lpstr>
      <vt:lpstr>PrenHall1</vt:lpstr>
      <vt:lpstr>Custom Design</vt:lpstr>
      <vt:lpstr>Equation</vt:lpstr>
      <vt:lpstr>Bài 5: Biến ngẫu nhiên </vt:lpstr>
      <vt:lpstr>  NỘI DUNG CHÍNH</vt:lpstr>
      <vt:lpstr>Mục tiêu</vt:lpstr>
      <vt:lpstr> </vt:lpstr>
      <vt:lpstr>Học biến ngẫu nhiên giúp gì cho bạn?</vt:lpstr>
      <vt:lpstr>Học biến ngẫu nhiên giúp gì cho bạn?</vt:lpstr>
      <vt:lpstr>Câu hỏi tình huống</vt:lpstr>
      <vt:lpstr>Học biến ngẫu nhiên giúp gì cho bạn?</vt:lpstr>
      <vt:lpstr>Biến ngẫu nhiên là gì?</vt:lpstr>
      <vt:lpstr>Ví dụ</vt:lpstr>
      <vt:lpstr>PowerPoint Presentation</vt:lpstr>
      <vt:lpstr>Phân phối xác xuất  của biến ngẫu nhiên rời rạc</vt:lpstr>
      <vt:lpstr> Phân phối xác suất của biến ngâu nhiên rời rạc</vt:lpstr>
      <vt:lpstr>Kì vọng của biến ngẫu nhiên rời rạc</vt:lpstr>
      <vt:lpstr>Ví dụ</vt:lpstr>
      <vt:lpstr>Ý nghĩa của E(X), V(X)</vt:lpstr>
      <vt:lpstr>  </vt:lpstr>
      <vt:lpstr>Ý nghĩa của E(X), V(X)</vt:lpstr>
      <vt:lpstr>Thảo luận giải quyết bài toán tình huống</vt:lpstr>
      <vt:lpstr>Thảo luận giải quyết bài toán tình huống</vt:lpstr>
      <vt:lpstr>Gợi ý lời giải tình huống</vt:lpstr>
      <vt:lpstr>Phân phối xác suất  của biến ngẫu nhiên liên tục</vt:lpstr>
      <vt:lpstr>Kì vọng và phương sai  của biến ngẫu nhiên liên tục</vt:lpstr>
      <vt:lpstr>Thảo luận: Nên lựa chọn phương án nào?</vt:lpstr>
      <vt:lpstr>Ví dụ</vt:lpstr>
    </vt:vector>
  </TitlesOfParts>
  <Company>University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1</dc:subject>
  <dc:creator>Pat Schur</dc:creator>
  <cp:lastModifiedBy>Admin</cp:lastModifiedBy>
  <cp:revision>379</cp:revision>
  <cp:lastPrinted>1998-11-22T23:37:53Z</cp:lastPrinted>
  <dcterms:created xsi:type="dcterms:W3CDTF">2001-01-13T00:04:22Z</dcterms:created>
  <dcterms:modified xsi:type="dcterms:W3CDTF">2017-11-22T23:56:25Z</dcterms:modified>
</cp:coreProperties>
</file>