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  <p:sldMasterId id="2147483664" r:id="rId3"/>
  </p:sldMasterIdLst>
  <p:notesMasterIdLst>
    <p:notesMasterId r:id="rId6"/>
  </p:notesMasterIdLst>
  <p:handoutMasterIdLst>
    <p:handoutMasterId r:id="rId25"/>
  </p:handoutMasterIdLst>
  <p:sldIdLst>
    <p:sldId id="320" r:id="rId4"/>
    <p:sldId id="352" r:id="rId5"/>
    <p:sldId id="396" r:id="rId7"/>
    <p:sldId id="342" r:id="rId8"/>
    <p:sldId id="511" r:id="rId9"/>
    <p:sldId id="425" r:id="rId10"/>
    <p:sldId id="440" r:id="rId11"/>
    <p:sldId id="441" r:id="rId12"/>
    <p:sldId id="514" r:id="rId13"/>
    <p:sldId id="515" r:id="rId14"/>
    <p:sldId id="513" r:id="rId15"/>
    <p:sldId id="443" r:id="rId16"/>
    <p:sldId id="516" r:id="rId17"/>
    <p:sldId id="512" r:id="rId18"/>
    <p:sldId id="451" r:id="rId19"/>
    <p:sldId id="447" r:id="rId20"/>
    <p:sldId id="448" r:id="rId21"/>
    <p:sldId id="509" r:id="rId22"/>
    <p:sldId id="517" r:id="rId23"/>
    <p:sldId id="377" r:id="rId24"/>
  </p:sldIdLst>
  <p:sldSz cx="9144000" cy="6858000" type="screen4x3"/>
  <p:notesSz cx="6858000" cy="9144000"/>
  <p:embeddedFontLst>
    <p:embeddedFont>
      <p:font typeface="Calibri" panose="020F0502020204030204" charset="0"/>
      <p:regular r:id="rId29"/>
      <p:bold r:id="rId30"/>
      <p:italic r:id="rId31"/>
      <p:boldItalic r:id="rId3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0BD"/>
    <a:srgbClr val="CCF1F6"/>
    <a:srgbClr val="CBDDF7"/>
    <a:srgbClr val="98EBF6"/>
    <a:srgbClr val="00CC99"/>
    <a:srgbClr val="FF99FF"/>
    <a:srgbClr val="CCFF33"/>
    <a:srgbClr val="2CD460"/>
    <a:srgbClr val="E7F4F5"/>
    <a:srgbClr val="F98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 autoAdjust="0"/>
    <p:restoredTop sz="94917" autoAdjust="0"/>
  </p:normalViewPr>
  <p:slideViewPr>
    <p:cSldViewPr>
      <p:cViewPr varScale="1">
        <p:scale>
          <a:sx n="70" d="100"/>
          <a:sy n="70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2130" y="-2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4DAC1-852E-49B0-86FE-39D7B90673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B91E2-0CC4-4AAD-A090-8D557E667315}">
      <dgm:prSet phldrT="[Text]" phldr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9901F36B-59CF-4708-AA46-66F3220EB162}" cxnId="{02D42BFD-2BE8-4A81-BDB0-1E740F6EFA1F}" type="parTrans">
      <dgm:prSet/>
      <dgm:spPr/>
      <dgm:t>
        <a:bodyPr/>
        <a:lstStyle/>
        <a:p>
          <a:endParaRPr lang="en-US"/>
        </a:p>
      </dgm:t>
    </dgm:pt>
    <dgm:pt modelId="{FCAD6F7D-61C1-4FE3-80EF-1912B3F55A24}" cxnId="{02D42BFD-2BE8-4A81-BDB0-1E740F6EFA1F}" type="sibTrans">
      <dgm:prSet/>
      <dgm:spPr/>
      <dgm:t>
        <a:bodyPr/>
        <a:lstStyle/>
        <a:p>
          <a:endParaRPr lang="en-US"/>
        </a:p>
      </dgm:t>
    </dgm:pt>
    <dgm:pt modelId="{3CDAC2E6-C1F1-46A2-9D91-6FF649B257B9}">
      <dgm:prSet phldrT="[Text]" phldr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DAD89D4-80E3-420A-BB85-ECA573FA357E}" cxnId="{D123CCE9-8E22-42CA-861D-1DA98FA8BEA8}" type="parTrans">
      <dgm:prSet/>
      <dgm:spPr/>
      <dgm:t>
        <a:bodyPr/>
        <a:lstStyle/>
        <a:p>
          <a:endParaRPr lang="en-US"/>
        </a:p>
      </dgm:t>
    </dgm:pt>
    <dgm:pt modelId="{EEE12D9B-29FD-498C-BD1D-DC8CBD6DC845}" cxnId="{D123CCE9-8E22-42CA-861D-1DA98FA8BEA8}" type="sibTrans">
      <dgm:prSet/>
      <dgm:spPr/>
      <dgm:t>
        <a:bodyPr/>
        <a:lstStyle/>
        <a:p>
          <a:endParaRPr lang="en-US"/>
        </a:p>
      </dgm:t>
    </dgm:pt>
    <dgm:pt modelId="{A8EB363E-57E3-4F1F-9241-AF4D99E1D9E3}">
      <dgm:prSet phldrT="[Text]" phldr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CDDFAA62-0398-492E-873E-45EAB7CBC18E}" cxnId="{BDBF4230-EB29-40ED-A028-56CF999D0A7F}" type="parTrans">
      <dgm:prSet/>
      <dgm:spPr/>
      <dgm:t>
        <a:bodyPr/>
        <a:lstStyle/>
        <a:p>
          <a:endParaRPr lang="en-US"/>
        </a:p>
      </dgm:t>
    </dgm:pt>
    <dgm:pt modelId="{57B52AF5-B459-45A9-9C2B-1465A3CA6C5C}" cxnId="{BDBF4230-EB29-40ED-A028-56CF999D0A7F}" type="sibTrans">
      <dgm:prSet/>
      <dgm:spPr/>
      <dgm:t>
        <a:bodyPr/>
        <a:lstStyle/>
        <a:p>
          <a:endParaRPr lang="en-US"/>
        </a:p>
      </dgm:t>
    </dgm:pt>
    <dgm:pt modelId="{8CE51BF4-D201-41F9-B837-5DD087835027}">
      <dgm:prSet phldrT="[Text]" phldr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BBB03CF4-17C0-4DCC-AF5E-A86861010586}" cxnId="{99E960C7-9D9D-4354-A5C6-38DB545520A7}" type="parTrans">
      <dgm:prSet/>
      <dgm:spPr/>
      <dgm:t>
        <a:bodyPr/>
        <a:lstStyle/>
        <a:p>
          <a:endParaRPr lang="en-US"/>
        </a:p>
      </dgm:t>
    </dgm:pt>
    <dgm:pt modelId="{E8E2A42D-EF3B-468F-96AE-53DAA207A4E2}" cxnId="{99E960C7-9D9D-4354-A5C6-38DB545520A7}" type="sibTrans">
      <dgm:prSet/>
      <dgm:spPr/>
      <dgm:t>
        <a:bodyPr/>
        <a:lstStyle/>
        <a:p>
          <a:endParaRPr lang="en-US"/>
        </a:p>
      </dgm:t>
    </dgm:pt>
    <dgm:pt modelId="{28755CC7-8BA3-4CC8-834B-E668D4A11467}" type="pres">
      <dgm:prSet presAssocID="{1994DAC1-852E-49B0-86FE-39D7B906736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F8B68D9-7ADD-48E4-B38A-D539DF0708AF}" type="pres">
      <dgm:prSet presAssocID="{1994DAC1-852E-49B0-86FE-39D7B9067369}" presName="Name1" presStyleCnt="0"/>
      <dgm:spPr/>
      <dgm:t>
        <a:bodyPr/>
        <a:lstStyle/>
        <a:p>
          <a:endParaRPr lang="en-US"/>
        </a:p>
      </dgm:t>
    </dgm:pt>
    <dgm:pt modelId="{1C9040E7-4CB2-48BA-B178-977376E7BEF3}" type="pres">
      <dgm:prSet presAssocID="{1994DAC1-852E-49B0-86FE-39D7B9067369}" presName="cycle" presStyleCnt="0"/>
      <dgm:spPr/>
      <dgm:t>
        <a:bodyPr/>
        <a:lstStyle/>
        <a:p>
          <a:endParaRPr lang="en-US"/>
        </a:p>
      </dgm:t>
    </dgm:pt>
    <dgm:pt modelId="{63FF15B4-2535-49F7-B98D-B01B8727976A}" type="pres">
      <dgm:prSet presAssocID="{1994DAC1-852E-49B0-86FE-39D7B9067369}" presName="srcNode" presStyleLbl="node1" presStyleIdx="0" presStyleCnt="4"/>
      <dgm:spPr/>
      <dgm:t>
        <a:bodyPr/>
        <a:lstStyle/>
        <a:p>
          <a:endParaRPr lang="en-US"/>
        </a:p>
      </dgm:t>
    </dgm:pt>
    <dgm:pt modelId="{6FD3B8E5-2899-48AF-AB81-12A342932D7D}" type="pres">
      <dgm:prSet presAssocID="{1994DAC1-852E-49B0-86FE-39D7B9067369}" presName="conn" presStyleLbl="parChTrans1D2" presStyleIdx="0" presStyleCnt="1"/>
      <dgm:spPr/>
      <dgm:t>
        <a:bodyPr/>
        <a:lstStyle/>
        <a:p>
          <a:endParaRPr lang="en-US"/>
        </a:p>
      </dgm:t>
    </dgm:pt>
    <dgm:pt modelId="{D2202AD1-391F-4EFC-91EB-004C0DE820B1}" type="pres">
      <dgm:prSet presAssocID="{1994DAC1-852E-49B0-86FE-39D7B9067369}" presName="extraNode" presStyleLbl="node1" presStyleIdx="0" presStyleCnt="4"/>
      <dgm:spPr/>
      <dgm:t>
        <a:bodyPr/>
        <a:lstStyle/>
        <a:p>
          <a:endParaRPr lang="en-US"/>
        </a:p>
      </dgm:t>
    </dgm:pt>
    <dgm:pt modelId="{D0A68C47-AC56-40AC-9371-F225D9BF55A0}" type="pres">
      <dgm:prSet presAssocID="{1994DAC1-852E-49B0-86FE-39D7B9067369}" presName="dstNode" presStyleLbl="node1" presStyleIdx="0" presStyleCnt="4"/>
      <dgm:spPr/>
      <dgm:t>
        <a:bodyPr/>
        <a:lstStyle/>
        <a:p>
          <a:endParaRPr lang="en-US"/>
        </a:p>
      </dgm:t>
    </dgm:pt>
    <dgm:pt modelId="{6B79BD21-427B-4B7F-8F44-23B85216F5CD}" type="pres">
      <dgm:prSet presAssocID="{A4EB91E2-0CC4-4AAD-A090-8D557E66731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BBE74A-24CC-485C-A6C8-6C4EA26450E2}" type="pres">
      <dgm:prSet presAssocID="{A4EB91E2-0CC4-4AAD-A090-8D557E667315}" presName="accent_1" presStyleCnt="0"/>
      <dgm:spPr/>
      <dgm:t>
        <a:bodyPr/>
        <a:lstStyle/>
        <a:p>
          <a:endParaRPr lang="en-US"/>
        </a:p>
      </dgm:t>
    </dgm:pt>
    <dgm:pt modelId="{557807B4-3133-4DEE-914D-B2BD3A8BF615}" type="pres">
      <dgm:prSet presAssocID="{A4EB91E2-0CC4-4AAD-A090-8D557E667315}" presName="accentRepeatNode" presStyleLbl="solidFgAcc1" presStyleIdx="0" presStyleCnt="4" custLinFactNeighborX="873" custLinFactNeighborY="-2468"/>
      <dgm:spPr/>
      <dgm:t>
        <a:bodyPr/>
        <a:lstStyle/>
        <a:p>
          <a:endParaRPr lang="en-US"/>
        </a:p>
      </dgm:t>
    </dgm:pt>
    <dgm:pt modelId="{F0B22118-8BD4-4D6D-B8C4-202DA537673E}" type="pres">
      <dgm:prSet presAssocID="{3CDAC2E6-C1F1-46A2-9D91-6FF649B257B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C9FA3-080A-4A22-95BC-7330D89F7525}" type="pres">
      <dgm:prSet presAssocID="{3CDAC2E6-C1F1-46A2-9D91-6FF649B257B9}" presName="accent_2" presStyleCnt="0"/>
      <dgm:spPr/>
      <dgm:t>
        <a:bodyPr/>
        <a:lstStyle/>
        <a:p>
          <a:endParaRPr lang="en-US"/>
        </a:p>
      </dgm:t>
    </dgm:pt>
    <dgm:pt modelId="{64C8F375-A151-4423-96DC-7A0CA48D31DD}" type="pres">
      <dgm:prSet presAssocID="{3CDAC2E6-C1F1-46A2-9D91-6FF649B257B9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8696965F-7121-49FF-ACAA-EE07F06A8F53}" type="pres">
      <dgm:prSet presAssocID="{A8EB363E-57E3-4F1F-9241-AF4D99E1D9E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0DE94-E9EA-4E5B-9ADE-2BFF91DBB3BC}" type="pres">
      <dgm:prSet presAssocID="{A8EB363E-57E3-4F1F-9241-AF4D99E1D9E3}" presName="accent_3" presStyleCnt="0"/>
      <dgm:spPr/>
      <dgm:t>
        <a:bodyPr/>
        <a:lstStyle/>
        <a:p>
          <a:endParaRPr lang="en-US"/>
        </a:p>
      </dgm:t>
    </dgm:pt>
    <dgm:pt modelId="{AC1F493E-5A9D-4FB4-8A87-AA7EE3925329}" type="pres">
      <dgm:prSet presAssocID="{A8EB363E-57E3-4F1F-9241-AF4D99E1D9E3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04543BC6-9D20-49A6-97B6-24353FD2C7F3}" type="pres">
      <dgm:prSet presAssocID="{8CE51BF4-D201-41F9-B837-5DD08783502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27B49-04C1-4DBD-9324-4A48F5381DA5}" type="pres">
      <dgm:prSet presAssocID="{8CE51BF4-D201-41F9-B837-5DD087835027}" presName="accent_4" presStyleCnt="0"/>
      <dgm:spPr/>
      <dgm:t>
        <a:bodyPr/>
        <a:lstStyle/>
        <a:p>
          <a:endParaRPr lang="en-US"/>
        </a:p>
      </dgm:t>
    </dgm:pt>
    <dgm:pt modelId="{26CA811C-248C-4ECA-975F-387B410CA46F}" type="pres">
      <dgm:prSet presAssocID="{8CE51BF4-D201-41F9-B837-5DD087835027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DD1DCDD6-B9A3-440A-9847-A83FB639F0F4}" type="presOf" srcId="{3CDAC2E6-C1F1-46A2-9D91-6FF649B257B9}" destId="{F0B22118-8BD4-4D6D-B8C4-202DA537673E}" srcOrd="0" destOrd="0" presId="urn:microsoft.com/office/officeart/2008/layout/VerticalCurvedList"/>
    <dgm:cxn modelId="{01171A69-52C2-4AB4-9E4F-DFAF78D8EE17}" type="presOf" srcId="{A8EB363E-57E3-4F1F-9241-AF4D99E1D9E3}" destId="{8696965F-7121-49FF-ACAA-EE07F06A8F53}" srcOrd="0" destOrd="0" presId="urn:microsoft.com/office/officeart/2008/layout/VerticalCurvedList"/>
    <dgm:cxn modelId="{BC487F91-861E-4858-AD4D-C80C902516E6}" type="presOf" srcId="{A4EB91E2-0CC4-4AAD-A090-8D557E667315}" destId="{6B79BD21-427B-4B7F-8F44-23B85216F5CD}" srcOrd="0" destOrd="0" presId="urn:microsoft.com/office/officeart/2008/layout/VerticalCurvedList"/>
    <dgm:cxn modelId="{02D42BFD-2BE8-4A81-BDB0-1E740F6EFA1F}" srcId="{1994DAC1-852E-49B0-86FE-39D7B9067369}" destId="{A4EB91E2-0CC4-4AAD-A090-8D557E667315}" srcOrd="0" destOrd="0" parTransId="{9901F36B-59CF-4708-AA46-66F3220EB162}" sibTransId="{FCAD6F7D-61C1-4FE3-80EF-1912B3F55A24}"/>
    <dgm:cxn modelId="{D123CCE9-8E22-42CA-861D-1DA98FA8BEA8}" srcId="{1994DAC1-852E-49B0-86FE-39D7B9067369}" destId="{3CDAC2E6-C1F1-46A2-9D91-6FF649B257B9}" srcOrd="1" destOrd="0" parTransId="{CDAD89D4-80E3-420A-BB85-ECA573FA357E}" sibTransId="{EEE12D9B-29FD-498C-BD1D-DC8CBD6DC845}"/>
    <dgm:cxn modelId="{99E960C7-9D9D-4354-A5C6-38DB545520A7}" srcId="{1994DAC1-852E-49B0-86FE-39D7B9067369}" destId="{8CE51BF4-D201-41F9-B837-5DD087835027}" srcOrd="3" destOrd="0" parTransId="{BBB03CF4-17C0-4DCC-AF5E-A86861010586}" sibTransId="{E8E2A42D-EF3B-468F-96AE-53DAA207A4E2}"/>
    <dgm:cxn modelId="{A34C05D2-25F8-4D5F-B161-6A414513F65B}" type="presOf" srcId="{FCAD6F7D-61C1-4FE3-80EF-1912B3F55A24}" destId="{6FD3B8E5-2899-48AF-AB81-12A342932D7D}" srcOrd="0" destOrd="0" presId="urn:microsoft.com/office/officeart/2008/layout/VerticalCurvedList"/>
    <dgm:cxn modelId="{B5DCD649-97B1-42CB-A77A-74C611508147}" type="presOf" srcId="{1994DAC1-852E-49B0-86FE-39D7B9067369}" destId="{28755CC7-8BA3-4CC8-834B-E668D4A11467}" srcOrd="0" destOrd="0" presId="urn:microsoft.com/office/officeart/2008/layout/VerticalCurvedList"/>
    <dgm:cxn modelId="{BDBF4230-EB29-40ED-A028-56CF999D0A7F}" srcId="{1994DAC1-852E-49B0-86FE-39D7B9067369}" destId="{A8EB363E-57E3-4F1F-9241-AF4D99E1D9E3}" srcOrd="2" destOrd="0" parTransId="{CDDFAA62-0398-492E-873E-45EAB7CBC18E}" sibTransId="{57B52AF5-B459-45A9-9C2B-1465A3CA6C5C}"/>
    <dgm:cxn modelId="{0A2A12F4-22E3-4581-94AF-D8011AFBD7A0}" type="presOf" srcId="{8CE51BF4-D201-41F9-B837-5DD087835027}" destId="{04543BC6-9D20-49A6-97B6-24353FD2C7F3}" srcOrd="0" destOrd="0" presId="urn:microsoft.com/office/officeart/2008/layout/VerticalCurvedList"/>
    <dgm:cxn modelId="{66DAEF82-5360-434A-A359-25EAF1611A9F}" type="presParOf" srcId="{28755CC7-8BA3-4CC8-834B-E668D4A11467}" destId="{FF8B68D9-7ADD-48E4-B38A-D539DF0708AF}" srcOrd="0" destOrd="0" presId="urn:microsoft.com/office/officeart/2008/layout/VerticalCurvedList"/>
    <dgm:cxn modelId="{4C3D663F-CF6F-4ABC-BE49-56FEFFF6443E}" type="presParOf" srcId="{FF8B68D9-7ADD-48E4-B38A-D539DF0708AF}" destId="{1C9040E7-4CB2-48BA-B178-977376E7BEF3}" srcOrd="0" destOrd="0" presId="urn:microsoft.com/office/officeart/2008/layout/VerticalCurvedList"/>
    <dgm:cxn modelId="{32859D57-B6FD-4BE6-AA81-9D2E891F6E24}" type="presParOf" srcId="{1C9040E7-4CB2-48BA-B178-977376E7BEF3}" destId="{63FF15B4-2535-49F7-B98D-B01B8727976A}" srcOrd="0" destOrd="0" presId="urn:microsoft.com/office/officeart/2008/layout/VerticalCurvedList"/>
    <dgm:cxn modelId="{183270ED-D733-4B1B-832C-522D628E4BFB}" type="presParOf" srcId="{1C9040E7-4CB2-48BA-B178-977376E7BEF3}" destId="{6FD3B8E5-2899-48AF-AB81-12A342932D7D}" srcOrd="1" destOrd="0" presId="urn:microsoft.com/office/officeart/2008/layout/VerticalCurvedList"/>
    <dgm:cxn modelId="{A7E76837-E72C-4F89-844B-B1F04B176FA9}" type="presParOf" srcId="{1C9040E7-4CB2-48BA-B178-977376E7BEF3}" destId="{D2202AD1-391F-4EFC-91EB-004C0DE820B1}" srcOrd="2" destOrd="0" presId="urn:microsoft.com/office/officeart/2008/layout/VerticalCurvedList"/>
    <dgm:cxn modelId="{AB2D22E5-DB07-4A6B-B68E-3DDCF6F89B8D}" type="presParOf" srcId="{1C9040E7-4CB2-48BA-B178-977376E7BEF3}" destId="{D0A68C47-AC56-40AC-9371-F225D9BF55A0}" srcOrd="3" destOrd="0" presId="urn:microsoft.com/office/officeart/2008/layout/VerticalCurvedList"/>
    <dgm:cxn modelId="{F7D1441F-BFA0-4C7C-920A-C510095749BC}" type="presParOf" srcId="{FF8B68D9-7ADD-48E4-B38A-D539DF0708AF}" destId="{6B79BD21-427B-4B7F-8F44-23B85216F5CD}" srcOrd="1" destOrd="0" presId="urn:microsoft.com/office/officeart/2008/layout/VerticalCurvedList"/>
    <dgm:cxn modelId="{88E3039E-168D-4F37-B893-58E47C81E74C}" type="presParOf" srcId="{FF8B68D9-7ADD-48E4-B38A-D539DF0708AF}" destId="{15BBE74A-24CC-485C-A6C8-6C4EA26450E2}" srcOrd="2" destOrd="0" presId="urn:microsoft.com/office/officeart/2008/layout/VerticalCurvedList"/>
    <dgm:cxn modelId="{8566DF63-7213-49CE-B455-96D9BCBA1A97}" type="presParOf" srcId="{15BBE74A-24CC-485C-A6C8-6C4EA26450E2}" destId="{557807B4-3133-4DEE-914D-B2BD3A8BF615}" srcOrd="0" destOrd="0" presId="urn:microsoft.com/office/officeart/2008/layout/VerticalCurvedList"/>
    <dgm:cxn modelId="{99B2411A-E293-43D0-9E81-BE6E7929338C}" type="presParOf" srcId="{FF8B68D9-7ADD-48E4-B38A-D539DF0708AF}" destId="{F0B22118-8BD4-4D6D-B8C4-202DA537673E}" srcOrd="3" destOrd="0" presId="urn:microsoft.com/office/officeart/2008/layout/VerticalCurvedList"/>
    <dgm:cxn modelId="{3AAAA0D4-4565-4FB5-AD3F-F9DB5C941E9A}" type="presParOf" srcId="{FF8B68D9-7ADD-48E4-B38A-D539DF0708AF}" destId="{734C9FA3-080A-4A22-95BC-7330D89F7525}" srcOrd="4" destOrd="0" presId="urn:microsoft.com/office/officeart/2008/layout/VerticalCurvedList"/>
    <dgm:cxn modelId="{97C8BBC6-8471-42AE-AB46-AB0ED39DFA93}" type="presParOf" srcId="{734C9FA3-080A-4A22-95BC-7330D89F7525}" destId="{64C8F375-A151-4423-96DC-7A0CA48D31DD}" srcOrd="0" destOrd="0" presId="urn:microsoft.com/office/officeart/2008/layout/VerticalCurvedList"/>
    <dgm:cxn modelId="{FBCEBC51-2E50-44DC-8155-FD84AB8C2F76}" type="presParOf" srcId="{FF8B68D9-7ADD-48E4-B38A-D539DF0708AF}" destId="{8696965F-7121-49FF-ACAA-EE07F06A8F53}" srcOrd="5" destOrd="0" presId="urn:microsoft.com/office/officeart/2008/layout/VerticalCurvedList"/>
    <dgm:cxn modelId="{FDDD710A-8C07-411E-B1CD-CF6DC986A99B}" type="presParOf" srcId="{FF8B68D9-7ADD-48E4-B38A-D539DF0708AF}" destId="{DCC0DE94-E9EA-4E5B-9ADE-2BFF91DBB3BC}" srcOrd="6" destOrd="0" presId="urn:microsoft.com/office/officeart/2008/layout/VerticalCurvedList"/>
    <dgm:cxn modelId="{7C4B64AF-DC4D-4A03-80E4-481159731A3B}" type="presParOf" srcId="{DCC0DE94-E9EA-4E5B-9ADE-2BFF91DBB3BC}" destId="{AC1F493E-5A9D-4FB4-8A87-AA7EE3925329}" srcOrd="0" destOrd="0" presId="urn:microsoft.com/office/officeart/2008/layout/VerticalCurvedList"/>
    <dgm:cxn modelId="{F5F619C2-3224-4032-B4A8-0E646331D5D9}" type="presParOf" srcId="{FF8B68D9-7ADD-48E4-B38A-D539DF0708AF}" destId="{04543BC6-9D20-49A6-97B6-24353FD2C7F3}" srcOrd="7" destOrd="0" presId="urn:microsoft.com/office/officeart/2008/layout/VerticalCurvedList"/>
    <dgm:cxn modelId="{664C9901-2226-4153-9581-E39405E4B1A4}" type="presParOf" srcId="{FF8B68D9-7ADD-48E4-B38A-D539DF0708AF}" destId="{EF827B49-04C1-4DBD-9324-4A48F5381DA5}" srcOrd="8" destOrd="0" presId="urn:microsoft.com/office/officeart/2008/layout/VerticalCurvedList"/>
    <dgm:cxn modelId="{A88C7D36-39D6-4BE5-B319-4B3153849141}" type="presParOf" srcId="{EF827B49-04C1-4DBD-9324-4A48F5381DA5}" destId="{26CA811C-248C-4ECA-975F-387B410CA4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3B8E5-2899-48AF-AB81-12A342932D7D}">
      <dsp:nvSpPr>
        <dsp:cNvPr id="0" name=""/>
        <dsp:cNvSpPr/>
      </dsp:nvSpPr>
      <dsp:spPr>
        <a:xfrm>
          <a:off x="-5226551" y="-800521"/>
          <a:ext cx="6223843" cy="6223843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9BD21-427B-4B7F-8F44-23B85216F5CD}">
      <dsp:nvSpPr>
        <dsp:cNvPr id="0" name=""/>
        <dsp:cNvSpPr/>
      </dsp:nvSpPr>
      <dsp:spPr>
        <a:xfrm>
          <a:off x="522158" y="355400"/>
          <a:ext cx="8176828" cy="71117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4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522158" y="355400"/>
        <a:ext cx="8176828" cy="711171"/>
      </dsp:txXfrm>
    </dsp:sp>
    <dsp:sp modelId="{557807B4-3133-4DEE-914D-B2BD3A8BF615}">
      <dsp:nvSpPr>
        <dsp:cNvPr id="0" name=""/>
        <dsp:cNvSpPr/>
      </dsp:nvSpPr>
      <dsp:spPr>
        <a:xfrm>
          <a:off x="85437" y="244564"/>
          <a:ext cx="888964" cy="888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22118-8BD4-4D6D-B8C4-202DA537673E}">
      <dsp:nvSpPr>
        <dsp:cNvPr id="0" name=""/>
        <dsp:cNvSpPr/>
      </dsp:nvSpPr>
      <dsp:spPr>
        <a:xfrm>
          <a:off x="929889" y="1422343"/>
          <a:ext cx="7769098" cy="71117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4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/>
        </a:p>
      </dsp:txBody>
      <dsp:txXfrm>
        <a:off x="929889" y="1422343"/>
        <a:ext cx="7769098" cy="711171"/>
      </dsp:txXfrm>
    </dsp:sp>
    <dsp:sp modelId="{64C8F375-A151-4423-96DC-7A0CA48D31DD}">
      <dsp:nvSpPr>
        <dsp:cNvPr id="0" name=""/>
        <dsp:cNvSpPr/>
      </dsp:nvSpPr>
      <dsp:spPr>
        <a:xfrm>
          <a:off x="485407" y="1333446"/>
          <a:ext cx="888964" cy="888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6965F-7121-49FF-ACAA-EE07F06A8F53}">
      <dsp:nvSpPr>
        <dsp:cNvPr id="0" name=""/>
        <dsp:cNvSpPr/>
      </dsp:nvSpPr>
      <dsp:spPr>
        <a:xfrm>
          <a:off x="929889" y="2489285"/>
          <a:ext cx="7769098" cy="71117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4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929889" y="2489285"/>
        <a:ext cx="7769098" cy="711171"/>
      </dsp:txXfrm>
    </dsp:sp>
    <dsp:sp modelId="{AC1F493E-5A9D-4FB4-8A87-AA7EE3925329}">
      <dsp:nvSpPr>
        <dsp:cNvPr id="0" name=""/>
        <dsp:cNvSpPr/>
      </dsp:nvSpPr>
      <dsp:spPr>
        <a:xfrm>
          <a:off x="485407" y="2400388"/>
          <a:ext cx="888964" cy="888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43BC6-9D20-49A6-97B6-24353FD2C7F3}">
      <dsp:nvSpPr>
        <dsp:cNvPr id="0" name=""/>
        <dsp:cNvSpPr/>
      </dsp:nvSpPr>
      <dsp:spPr>
        <a:xfrm>
          <a:off x="522158" y="3556227"/>
          <a:ext cx="8176828" cy="71117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4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900" kern="1200" dirty="0"/>
        </a:p>
      </dsp:txBody>
      <dsp:txXfrm>
        <a:off x="522158" y="3556227"/>
        <a:ext cx="8176828" cy="711171"/>
      </dsp:txXfrm>
    </dsp:sp>
    <dsp:sp modelId="{26CA811C-248C-4ECA-975F-387B410CA46F}">
      <dsp:nvSpPr>
        <dsp:cNvPr id="0" name=""/>
        <dsp:cNvSpPr/>
      </dsp:nvSpPr>
      <dsp:spPr>
        <a:xfrm>
          <a:off x="77676" y="3467331"/>
          <a:ext cx="888964" cy="888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" y="8824913"/>
            <a:ext cx="6705600" cy="2730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828675" y="8763000"/>
            <a:ext cx="5622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anose="020B0604020202020204" pitchFamily="34" charset="0"/>
                <a:cs typeface="+mn-cs"/>
              </a:rPr>
              <a:t>Basic Business Statistics:, 10/e	© 2006 Prentice Hall, Inc.</a:t>
            </a:r>
            <a:endParaRPr lang="en-US" sz="100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71438" y="55563"/>
            <a:ext cx="6715125" cy="2730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>
                <a:latin typeface="Arial" panose="020B0604020202020204" pitchFamily="34" charset="0"/>
                <a:cs typeface="+mn-cs"/>
              </a:rPr>
              <a:t>	Chapter 1		 1-</a:t>
            </a:r>
            <a:fld id="{25006161-E7C1-41BA-9A94-9564703FC8F3}" type="slidenum">
              <a:rPr lang="en-US" sz="1200">
                <a:latin typeface="Arial" panose="020B0604020202020204" pitchFamily="34" charset="0"/>
                <a:cs typeface="+mn-cs"/>
              </a:rPr>
            </a:fld>
            <a:endParaRPr lang="en-US" sz="1200">
              <a:latin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581400"/>
            <a:ext cx="5029200" cy="48768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lvl="0"/>
            <a:r>
              <a:rPr lang="en-US" noProof="0" smtClean="0"/>
              <a:t>Click to edit Master notes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533400"/>
            <a:ext cx="4191000" cy="2971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120775" y="3581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120775" y="3886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120775" y="4191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120775" y="4495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120775" y="4800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1120775" y="5105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1120775" y="5410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120775" y="5715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120775" y="6019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120775" y="6324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1120775" y="6629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1120775" y="6934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1120775" y="72390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120775" y="75438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120775" y="78486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1120775" y="81534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120775" y="8458200"/>
            <a:ext cx="4657725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523875" y="8763000"/>
            <a:ext cx="585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77788" y="61913"/>
            <a:ext cx="6702425" cy="2730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3257550" algn="ctr"/>
                <a:tab pos="6457950" algn="r"/>
              </a:tabLst>
              <a:defRPr/>
            </a:pPr>
            <a:r>
              <a:rPr lang="en-US" sz="1200">
                <a:latin typeface="Arial" panose="020B0604020202020204" pitchFamily="34" charset="0"/>
                <a:cs typeface="+mn-cs"/>
              </a:rPr>
              <a:t>	Chapter 1		1-</a:t>
            </a:r>
            <a:fld id="{DE37599C-A8EF-4244-9776-77220BBAA149}" type="slidenum">
              <a:rPr lang="en-US" sz="1200">
                <a:latin typeface="Arial" panose="020B0604020202020204" pitchFamily="34" charset="0"/>
                <a:cs typeface="+mn-cs"/>
              </a:rPr>
            </a:fld>
            <a:endParaRPr lang="en-US" sz="1200">
              <a:latin typeface="Arial" panose="020B0604020202020204" pitchFamily="34" charset="0"/>
              <a:cs typeface="+mn-cs"/>
            </a:endParaRP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71438" y="8818563"/>
            <a:ext cx="6715125" cy="241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285750" algn="l"/>
                <a:tab pos="6457950" algn="r"/>
              </a:tabLst>
              <a:defRPr/>
            </a:pPr>
            <a:r>
              <a:rPr lang="en-US" sz="1000" dirty="0">
                <a:latin typeface="Arial" panose="020B0604020202020204" pitchFamily="34" charset="0"/>
                <a:cs typeface="+mn-cs"/>
              </a:rPr>
              <a:t>Basic Business Statistics:, 10/e	© 2006 Prentice Hall, Inc.</a:t>
            </a:r>
            <a:endParaRPr lang="en-US" sz="1000" dirty="0">
              <a:latin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EC7AC2C-094C-476B-B1D6-E3FB0E1733E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900" y="533400"/>
            <a:ext cx="3962400" cy="297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354AE8-1BD8-43F8-A125-29D8102064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64"/>
          <p:cNvGrpSpPr/>
          <p:nvPr userDrawn="1"/>
        </p:nvGrpSpPr>
        <p:grpSpPr bwMode="auto">
          <a:xfrm>
            <a:off x="134938" y="2438400"/>
            <a:ext cx="9009062" cy="1181100"/>
            <a:chOff x="0" y="1536"/>
            <a:chExt cx="5675" cy="744"/>
          </a:xfrm>
        </p:grpSpPr>
        <p:grpSp>
          <p:nvGrpSpPr>
            <p:cNvPr id="5" name="Group 1065"/>
            <p:cNvGrpSpPr/>
            <p:nvPr userDrawn="1"/>
          </p:nvGrpSpPr>
          <p:grpSpPr bwMode="auto">
            <a:xfrm>
              <a:off x="185" y="1604"/>
              <a:ext cx="449" cy="297"/>
              <a:chOff x="720" y="336"/>
              <a:chExt cx="624" cy="432"/>
            </a:xfrm>
          </p:grpSpPr>
          <p:sp>
            <p:nvSpPr>
              <p:cNvPr id="12" name="Rectangle 1066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13" name="Rectangle 1067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panose="020B0604020202020204" pitchFamily="34" charset="0"/>
                  <a:cs typeface="+mn-cs"/>
                </a:endParaRPr>
              </a:p>
            </p:txBody>
          </p:sp>
        </p:grpSp>
        <p:sp>
          <p:nvSpPr>
            <p:cNvPr id="6" name="Rectangle 1068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7" name="Rectangle 1069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8" name="Rectangle 1070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9" name="Rectangle 1071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10" name="Rectangle 1072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11" name="Rectangle 1073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93196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990600" y="183356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3197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1438"/>
            <a:ext cx="6400800" cy="17621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4" name="Rectangle 107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713625CD-EF2A-41FE-8FBE-795D3232A319}" type="slidenum">
              <a:rPr lang="en-US"/>
            </a:fld>
            <a:endParaRPr lang="en-US"/>
          </a:p>
        </p:txBody>
      </p:sp>
      <p:sp>
        <p:nvSpPr>
          <p:cNvPr id="1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33040FC4-9F06-499F-84D0-9163B2876F1C}" type="slidenum">
              <a:rPr lang="en-US"/>
            </a:fld>
            <a:endParaRPr lang="en-US"/>
          </a:p>
        </p:txBody>
      </p:sp>
      <p:sp>
        <p:nvSpPr>
          <p:cNvPr id="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2019300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05500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033B4EA2-684E-4446-A82B-1D077104E73A}" type="slidenum">
              <a:rPr lang="en-US"/>
            </a:fld>
            <a:endParaRPr lang="en-US"/>
          </a:p>
        </p:txBody>
      </p:sp>
      <p:sp>
        <p:nvSpPr>
          <p:cNvPr id="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828800"/>
            <a:ext cx="8077200" cy="45323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B50B3974-EDCA-482F-A95B-03DCB5CEB897}" type="slidenum">
              <a:rPr lang="en-US"/>
            </a:fld>
            <a:endParaRPr lang="en-US"/>
          </a:p>
        </p:txBody>
      </p:sp>
      <p:sp>
        <p:nvSpPr>
          <p:cNvPr id="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383462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583A79CB-8955-4597-AFD8-1489DB7F0A54}" type="slidenum">
              <a:rPr lang="en-US"/>
            </a:fld>
            <a:endParaRPr lang="en-US"/>
          </a:p>
        </p:txBody>
      </p:sp>
      <p:sp>
        <p:nvSpPr>
          <p:cNvPr id="6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A4A1-3200-4A44-B6CE-6C0E4609872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286D2AC-B0F5-41AD-8620-E048191860F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67B62B8D-91A0-4A24-871D-2CE53B8580D5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2CB3198D-C55E-46E6-8960-576AED387128}" type="slidenum">
              <a:rPr lang="en-US"/>
            </a:fld>
            <a:endParaRPr lang="en-US"/>
          </a:p>
        </p:txBody>
      </p:sp>
      <p:sp>
        <p:nvSpPr>
          <p:cNvPr id="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3A5AFF03-CB7E-4540-A95D-F3D46D2FA166}" type="slidenum">
              <a:rPr lang="en-US"/>
            </a:fld>
            <a:endParaRPr lang="en-US"/>
          </a:p>
        </p:txBody>
      </p:sp>
      <p:sp>
        <p:nvSpPr>
          <p:cNvPr id="5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962400" cy="4532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AC5C1BC3-E588-48DF-8190-F88F06B57931}" type="slidenum">
              <a:rPr lang="en-US"/>
            </a:fld>
            <a:endParaRPr lang="en-US"/>
          </a:p>
        </p:txBody>
      </p:sp>
      <p:sp>
        <p:nvSpPr>
          <p:cNvPr id="6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268C2F8D-7C82-483C-85EF-21973E799AE4}" type="slidenum">
              <a:rPr lang="en-US"/>
            </a:fld>
            <a:endParaRPr lang="en-US"/>
          </a:p>
        </p:txBody>
      </p:sp>
      <p:sp>
        <p:nvSpPr>
          <p:cNvPr id="8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A26DE1FC-4FE4-4069-8429-1C32AA1F3579}" type="slidenum">
              <a:rPr lang="en-US"/>
            </a:fld>
            <a:endParaRPr lang="en-US"/>
          </a:p>
        </p:txBody>
      </p:sp>
      <p:sp>
        <p:nvSpPr>
          <p:cNvPr id="4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40C569E1-E610-4DC0-B504-4B1C5157916C}" type="slidenum">
              <a:rPr lang="en-US"/>
            </a:fld>
            <a:endParaRPr lang="en-US"/>
          </a:p>
        </p:txBody>
      </p:sp>
      <p:sp>
        <p:nvSpPr>
          <p:cNvPr id="3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9F13497E-BB0C-489B-9863-1A1EA60CEB3F}" type="slidenum">
              <a:rPr lang="en-US"/>
            </a:fld>
            <a:endParaRPr lang="en-US"/>
          </a:p>
        </p:txBody>
      </p:sp>
      <p:sp>
        <p:nvSpPr>
          <p:cNvPr id="6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 1-</a:t>
            </a:r>
            <a:fld id="{33163078-5BE5-46C7-A658-1F7ED78F5F5A}" type="slidenum">
              <a:rPr lang="en-US"/>
            </a:fld>
            <a:endParaRPr lang="en-US"/>
          </a:p>
        </p:txBody>
      </p:sp>
      <p:sp>
        <p:nvSpPr>
          <p:cNvPr id="6" name="Footer Placeholder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28600"/>
            <a:ext cx="7383462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5342" tIns="42672" rIns="85342" bIns="42672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8077200" cy="4532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5342" tIns="42672" rIns="85342" bIns="42672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921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53415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5342" tIns="42672" rIns="85342" bIns="42672" numCol="1" anchor="b" anchorCtr="0" compatLnSpc="1"/>
          <a:lstStyle>
            <a:lvl1pPr algn="r">
              <a:defRPr sz="10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 1-</a:t>
            </a:r>
            <a:fld id="{16AE41C4-3E57-4B32-BF39-9ECE6D003A72}" type="slidenum">
              <a:rPr lang="en-US"/>
            </a:fld>
            <a:endParaRPr lang="en-US"/>
          </a:p>
        </p:txBody>
      </p:sp>
      <p:grpSp>
        <p:nvGrpSpPr>
          <p:cNvPr id="22533" name="Group 15"/>
          <p:cNvGrpSpPr/>
          <p:nvPr userDrawn="1"/>
        </p:nvGrpSpPr>
        <p:grpSpPr bwMode="auto">
          <a:xfrm>
            <a:off x="0" y="609600"/>
            <a:ext cx="9009063" cy="1181100"/>
            <a:chOff x="0" y="1536"/>
            <a:chExt cx="5675" cy="744"/>
          </a:xfrm>
        </p:grpSpPr>
        <p:grpSp>
          <p:nvGrpSpPr>
            <p:cNvPr id="22535" name="Group 16"/>
            <p:cNvGrpSpPr/>
            <p:nvPr userDrawn="1"/>
          </p:nvGrpSpPr>
          <p:grpSpPr bwMode="auto">
            <a:xfrm>
              <a:off x="183" y="1604"/>
              <a:ext cx="448" cy="297"/>
              <a:chOff x="720" y="336"/>
              <a:chExt cx="624" cy="432"/>
            </a:xfrm>
          </p:grpSpPr>
          <p:sp>
            <p:nvSpPr>
              <p:cNvPr id="92177" name="Rectangle 17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92178" name="Rectangle 18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latin typeface="Arial" panose="020B0604020202020204" pitchFamily="34" charset="0"/>
                  <a:cs typeface="+mn-cs"/>
                </a:endParaRPr>
              </a:p>
            </p:txBody>
          </p:sp>
        </p:grpSp>
        <p:sp>
          <p:nvSpPr>
            <p:cNvPr id="92179" name="Rectangle 19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92180" name="Rectangle 20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92181" name="Rectangle 21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92182" name="Rectangle 22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92183" name="Rectangle 23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92184" name="Rectangle 24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18" name="Footer Placeholder 17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6599238"/>
            <a:ext cx="4419600" cy="25876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Copyright ©2013 Pearson Education, Inc. publishing as Prentice Hall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17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17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defTabSz="85217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defTabSz="85217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defTabSz="85217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defTabSz="85217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defTabSz="85217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85217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85217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20675" indent="-320675" algn="l" defTabSz="85217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4055" indent="-268605" algn="l" defTabSz="852170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705" indent="-215900" algn="l" defTabSz="85217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4155" indent="-212725" algn="l" defTabSz="85217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1919605" indent="-212725" algn="l" defTabSz="852170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376805" indent="-212725" algn="l" defTabSz="852170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6pPr>
      <a:lvl7pPr marL="2834005" indent="-212725" algn="l" defTabSz="852170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7pPr>
      <a:lvl8pPr marL="3291205" indent="-212725" algn="l" defTabSz="852170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8pPr>
      <a:lvl9pPr marL="3748405" indent="-212725" algn="l" defTabSz="852170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8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7B62B8D-91A0-4A24-871D-2CE53B8580D5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228600" y="1143000"/>
            <a:ext cx="3733800" cy="495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762000" y="1295401"/>
            <a:ext cx="8077200" cy="2438399"/>
          </a:xfrm>
        </p:spPr>
        <p:txBody>
          <a:bodyPr/>
          <a:lstStyle/>
          <a:p>
            <a:r>
              <a:rPr lang="en-US" sz="3600" b="1"/>
              <a:t>Bài </a:t>
            </a:r>
            <a:r>
              <a:rPr lang="en-US" sz="3600" b="1" smtClean="0"/>
              <a:t>7</a:t>
            </a:r>
            <a:br>
              <a:rPr lang="en-US" sz="3600"/>
            </a:br>
            <a:r>
              <a:rPr lang="en-US" sz="3600" smtClean="0"/>
              <a:t>Phân phối chọn mẫu của một số </a:t>
            </a:r>
            <a:br>
              <a:rPr lang="en-US" sz="3600" smtClean="0"/>
            </a:br>
            <a:r>
              <a:rPr lang="en-US" sz="3600" smtClean="0"/>
              <a:t>thống kê</a:t>
            </a:r>
            <a:br>
              <a:rPr lang="en-US" sz="3600"/>
            </a:br>
            <a:endParaRPr lang="en-US" sz="3600" dirty="0" smtClean="0">
              <a:solidFill>
                <a:schemeClr val="folHlink"/>
              </a:solidFill>
            </a:endParaRP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943600"/>
            <a:ext cx="4419600" cy="152400"/>
          </a:xfrm>
        </p:spPr>
        <p:txBody>
          <a:bodyPr/>
          <a:lstStyle/>
          <a:p>
            <a:pPr eaLnBrk="1" hangingPunct="1"/>
            <a:endParaRPr lang="en-US" sz="3500" dirty="0" smtClean="0"/>
          </a:p>
        </p:txBody>
      </p:sp>
      <p:sp>
        <p:nvSpPr>
          <p:cNvPr id="4" name="Rectangle 107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KTXH</a:t>
            </a:r>
            <a:endParaRPr lang="en-US" dirty="0"/>
          </a:p>
        </p:txBody>
      </p:sp>
      <p:sp>
        <p:nvSpPr>
          <p:cNvPr id="17410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r>
              <a:rPr lang="en-US" b="1" dirty="0" err="1" smtClean="0"/>
              <a:t>Bộ</a:t>
            </a:r>
            <a:r>
              <a:rPr lang="en-US" b="1" dirty="0" smtClean="0"/>
              <a:t> </a:t>
            </a:r>
            <a:r>
              <a:rPr lang="en-US" b="1" dirty="0" err="1" smtClean="0"/>
              <a:t>môn</a:t>
            </a:r>
            <a:r>
              <a:rPr lang="en-US" b="1" dirty="0" smtClean="0"/>
              <a:t> </a:t>
            </a:r>
            <a:r>
              <a:rPr lang="en-US" b="1" dirty="0" err="1" smtClean="0"/>
              <a:t>Toán</a:t>
            </a:r>
            <a:r>
              <a:rPr lang="en-US" b="1" dirty="0" smtClean="0"/>
              <a:t> – </a:t>
            </a:r>
            <a:r>
              <a:rPr lang="en-US" b="1" dirty="0" err="1" smtClean="0"/>
              <a:t>Đại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Thăng</a:t>
            </a:r>
            <a:r>
              <a:rPr lang="en-US" b="1" dirty="0" smtClean="0"/>
              <a:t> Long</a:t>
            </a:r>
            <a:endParaRPr lang="en-US" b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7" name="Oval Callout 6"/>
          <p:cNvSpPr/>
          <p:nvPr/>
        </p:nvSpPr>
        <p:spPr bwMode="auto">
          <a:xfrm>
            <a:off x="2286000" y="1371600"/>
            <a:ext cx="5105400" cy="2514600"/>
          </a:xfrm>
          <a:prstGeom prst="wedgeEllipseCallout">
            <a:avLst/>
          </a:prstGeom>
          <a:noFill/>
          <a:ln w="3175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1981200"/>
            <a:ext cx="38100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Căn cứ nào để có thể dùng thống kê “suy đoán” cho tham số tổng thể?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Phân phối chọn mẫu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8077200" cy="4913313"/>
              </a:xfrm>
            </p:spPr>
            <p:txBody>
              <a:bodyPr/>
              <a:lstStyle/>
              <a:p>
                <a:r>
                  <a:rPr lang="en-US" smtClean="0"/>
                  <a:t>Phân phối chọn mẫu của một thống kê là phân phối của tất cả các giá trị có thể có của thống kê đó khi chọn các mẫu có cỡ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(đã cố định).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8077200" cy="4913313"/>
              </a:xfrm>
              <a:blipFill rotWithShape="1">
                <a:blip r:embed="rId1"/>
                <a:stretch>
                  <a:fillRect l="-377" t="-1366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923E"/>
              </a:clrFrom>
              <a:clrTo>
                <a:srgbClr val="F8923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426" y="2971800"/>
            <a:ext cx="7931547" cy="33893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phối chọn mẫu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1434" y="118619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Lưu ý: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mtClean="0">
                    <a:solidFill>
                      <a:srgbClr val="FF0000"/>
                    </a:solidFill>
                  </a:rPr>
                  <a:t>Phép thử: chọn mẫu gồm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phần tử từ tổng thể và thu thập quan sát theo biến nghiên cứu trên mẫu.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mtClean="0">
                    <a:solidFill>
                      <a:srgbClr val="FF0000"/>
                    </a:solidFill>
                  </a:rPr>
                  <a:t>Thống kê: là một biến ngẫu nhiên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en-US" smtClean="0">
                  <a:solidFill>
                    <a:srgbClr val="FF0000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en-US" smtClean="0">
                    <a:solidFill>
                      <a:srgbClr val="FF0000"/>
                    </a:solidFill>
                  </a:rPr>
                  <a:t>Phân phối chọn mẫu: là phân phối xác suất của biến ngẫu nhiên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                                                    (xem lại bài 6: biến ngẫu nhiên)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77" t="-1346" r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Phân phối của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-26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44" y="1828800"/>
            <a:ext cx="5757511" cy="45323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Phân phối của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-26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743200"/>
            <a:ext cx="5105400" cy="3617913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  <a:endParaRPr lang="en-US" smtClean="0"/>
          </a:p>
          <a:p>
            <a:pPr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28600" y="1456798"/>
                <a:ext cx="8534400" cy="1037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/>
                  <a:t>Nếu tổng thể </a:t>
                </a:r>
                <a:r>
                  <a:rPr lang="en-US" u="sng"/>
                  <a:t>phân phối </a:t>
                </a:r>
                <a:r>
                  <a:rPr lang="en-US" u="sng" smtClean="0"/>
                  <a:t>chuẩn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/>
                  <a:t> phân phối chuẩn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.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56798"/>
                <a:ext cx="8534400" cy="1037720"/>
              </a:xfrm>
              <a:prstGeom prst="rect">
                <a:avLst/>
              </a:prstGeom>
              <a:blipFill rotWithShape="1">
                <a:blip r:embed="rId2"/>
                <a:stretch>
                  <a:fillRect t="-4118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19200" y="3505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63850"/>
            <a:ext cx="5235575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 rot="20191870">
            <a:off x="4572000" y="3844499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n</a:t>
            </a:r>
            <a:r>
              <a:rPr lang="en-US" sz="1600" smtClean="0"/>
              <a:t>=10</a:t>
            </a:r>
            <a:endParaRPr lang="en-US" sz="1600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092950" y="3352800"/>
            <a:ext cx="1366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i="1" u="sng">
                <a:solidFill>
                  <a:srgbClr val="0070C0"/>
                </a:solidFill>
              </a:rPr>
              <a:t>Sample means</a:t>
            </a:r>
            <a:endParaRPr lang="en-US" sz="1400" i="1" u="sng">
              <a:solidFill>
                <a:srgbClr val="0070C0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7360136" y="5141794"/>
            <a:ext cx="102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i="1" u="sng">
                <a:solidFill>
                  <a:srgbClr val="FF0000"/>
                </a:solidFill>
              </a:rPr>
              <a:t>Population</a:t>
            </a:r>
            <a:endParaRPr lang="en-US" sz="1400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Định lý giới hạn trung tâm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B3198D-C55E-46E6-8960-576AED387128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534400" cy="47609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vi-VN" smtClean="0"/>
                  <a:t>Nếu cỡ </a:t>
                </a:r>
                <a:r>
                  <a:rPr lang="vi-VN"/>
                  <a:t>mẫu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vi-VN" smtClean="0">
                    <a:solidFill>
                      <a:srgbClr val="FF0000"/>
                    </a:solidFill>
                  </a:rPr>
                  <a:t> </a:t>
                </a:r>
                <a:r>
                  <a:rPr lang="vi-VN">
                    <a:solidFill>
                      <a:srgbClr val="FF0000"/>
                    </a:solidFill>
                  </a:rPr>
                  <a:t>đủ lớn</a:t>
                </a:r>
                <a:r>
                  <a:rPr lang="vi-VN"/>
                  <a:t> </a:t>
                </a:r>
                <a:r>
                  <a:rPr lang="vi-VN" smtClean="0"/>
                  <a:t>thì </a:t>
                </a:r>
                <a:r>
                  <a:rPr lang="vi-VN"/>
                  <a:t>phân phối của trung bình mẫu xấp xỉ phân phối chuẩn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N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vi-VN" smtClean="0"/>
                  <a:t>không </a:t>
                </a:r>
                <a:r>
                  <a:rPr lang="vi-VN"/>
                  <a:t>kể tổng thể có phân phối nào</a:t>
                </a:r>
                <a:r>
                  <a:rPr lang="vi-VN" smtClean="0"/>
                  <a:t>.</a:t>
                </a:r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534400" cy="4760913"/>
              </a:xfrm>
              <a:blipFill rotWithShape="1">
                <a:blip r:embed="rId1"/>
                <a:stretch>
                  <a:fillRect l="-1571" t="-1410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10" name="Picture 11" descr="figure-10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200400"/>
            <a:ext cx="5029200" cy="3489325"/>
          </a:xfrm>
          <a:prstGeom prst="rect">
            <a:avLst/>
          </a:prstGeom>
          <a:noFill/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20806" y="3459127"/>
            <a:ext cx="16764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600"/>
              <a:t>Population with strongly skewed distribution</a:t>
            </a:r>
            <a:endParaRPr lang="en-US" sz="16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79425" y="5138738"/>
            <a:ext cx="15017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600"/>
              <a:t>Sampling distribution of for </a:t>
            </a:r>
            <a:r>
              <a:rPr lang="en-US" sz="1600" i="1"/>
              <a:t>n </a:t>
            </a:r>
            <a:r>
              <a:rPr lang="en-US" sz="1600"/>
              <a:t>= 10 observations</a:t>
            </a:r>
            <a:endParaRPr lang="en-US" sz="1600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315200" y="3265903"/>
            <a:ext cx="16764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600"/>
              <a:t>Sampling distribution of    for </a:t>
            </a:r>
            <a:r>
              <a:rPr lang="en-US" sz="1600" i="1"/>
              <a:t>n </a:t>
            </a:r>
            <a:r>
              <a:rPr lang="en-US" sz="1600"/>
              <a:t>= 2 observations</a:t>
            </a:r>
            <a:endParaRPr lang="en-US" sz="160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7315200" y="5138737"/>
            <a:ext cx="16764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600"/>
              <a:t>Sampling distribution of    for </a:t>
            </a:r>
            <a:r>
              <a:rPr lang="en-US" sz="1600" i="1"/>
              <a:t>n </a:t>
            </a:r>
            <a:r>
              <a:rPr lang="en-US" sz="1600"/>
              <a:t>= </a:t>
            </a:r>
            <a:r>
              <a:rPr lang="en-US" sz="1600" smtClean="0"/>
              <a:t>25 </a:t>
            </a:r>
            <a:r>
              <a:rPr lang="en-US" sz="1600"/>
              <a:t>observations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https://www.youtube.com/watch?v=jvoxEYmQHNM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429000"/>
            <a:ext cx="2095500" cy="2667000"/>
          </a:xfrm>
        </p:spPr>
      </p:pic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534150"/>
            <a:ext cx="2133600" cy="320675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</a:fld>
            <a:endParaRPr lang="en-US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99238"/>
            <a:ext cx="4419600" cy="258762"/>
          </a:xfrm>
        </p:spPr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  <a:endParaRPr lang="en-US" smtClean="0"/>
          </a:p>
          <a:p>
            <a:pPr>
              <a:defRPr/>
            </a:pPr>
            <a:endParaRPr lang="en-US"/>
          </a:p>
        </p:txBody>
      </p:sp>
      <p:sp>
        <p:nvSpPr>
          <p:cNvPr id="31" name="Oval Callout 30"/>
          <p:cNvSpPr/>
          <p:nvPr/>
        </p:nvSpPr>
        <p:spPr bwMode="auto">
          <a:xfrm>
            <a:off x="2286000" y="1371600"/>
            <a:ext cx="5105400" cy="2514600"/>
          </a:xfrm>
          <a:prstGeom prst="wedgeEllipseCallout">
            <a:avLst/>
          </a:prstGeom>
          <a:noFill/>
          <a:ln w="31750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0400" y="2286000"/>
            <a:ext cx="38100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Vai trò của phân phối chuẩn?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Phân phối của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>
          <p:sp>
            <p:nvSpPr>
              <p:cNvPr id="10" name="Tit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-26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+mj-lt"/>
                  </a:rPr>
                  <a:t>Vớ</a:t>
                </a:r>
                <a:r>
                  <a:rPr lang="en-US" b="0" i="0" smtClean="0">
                    <a:latin typeface="+mj-lt"/>
                  </a:rPr>
                  <a:t>i </a:t>
                </a:r>
                <a:r>
                  <a:rPr lang="en-US" b="0" i="0" u="sng" smtClean="0">
                    <a:latin typeface="+mj-lt"/>
                  </a:rPr>
                  <a:t>cỡ mẫu đủ lớn</a:t>
                </a:r>
                <a:r>
                  <a:rPr lang="en-US" b="0" i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mtClean="0"/>
                  <a:t>có phân </a:t>
                </a:r>
                <a:r>
                  <a:rPr lang="en-US"/>
                  <a:t>phối </a:t>
                </a:r>
                <a:r>
                  <a:rPr lang="en-US" smtClean="0"/>
                  <a:t>xấp xỉ chuẩn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(1−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smtClean="0"/>
                  <a:t>Trong đó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mtClean="0"/>
                  <a:t> là tỷ lệ tổng thể.</a:t>
                </a:r>
                <a:endParaRPr lang="en-US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7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 1-</a:t>
            </a:r>
            <a:fld id="{2CB3198D-C55E-46E6-8960-576AED387128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©2013 Pearson Education, Inc. publishing as Prentice Hall 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Người chủ một cửa hàng sách trong một trường đại học khẳng định rằng 50% khách hàng thỏa mãn với chất lượng dịch vụ và giá cả ở đây.</a:t>
            </a:r>
            <a:endParaRPr lang="en-US" smtClean="0"/>
          </a:p>
          <a:p>
            <a:pPr marL="514350" indent="-514350">
              <a:buAutoNum type="arabicPeriod"/>
            </a:pPr>
            <a:r>
              <a:rPr lang="en-US" smtClean="0"/>
              <a:t>Giả định khẳng định trên là đúng. Chọn ngẫu nhiên 600 khách hàng, xác suất trong đó có dưới 45% khách hàng thỏa mãn với </a:t>
            </a:r>
            <a:r>
              <a:rPr lang="en-US"/>
              <a:t>chất lượng dịch vụ và giá cả </a:t>
            </a:r>
            <a:r>
              <a:rPr lang="en-US" smtClean="0"/>
              <a:t>là bao nhiêu?</a:t>
            </a:r>
            <a:endParaRPr lang="en-US" smtClean="0"/>
          </a:p>
          <a:p>
            <a:pPr marL="514350" indent="-514350">
              <a:buAutoNum type="arabicPeriod"/>
            </a:pPr>
            <a:r>
              <a:rPr lang="en-US" smtClean="0"/>
              <a:t>Giả sử trong mẫu có 267 người thỏa mãn với </a:t>
            </a:r>
            <a:r>
              <a:rPr lang="en-US"/>
              <a:t>chất lượng dịch vụ và giá </a:t>
            </a:r>
            <a:r>
              <a:rPr lang="en-US" smtClean="0"/>
              <a:t>cả, bạn nhận định thế nào về khẳng định của cửa hàng?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664335"/>
          </a:xfrm>
        </p:spPr>
        <p:txBody>
          <a:bodyPr>
            <a:noAutofit/>
          </a:bodyPr>
          <a:lstStyle/>
          <a:p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NỘI DUNG CHÍNH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365125"/>
          </a:xfrm>
        </p:spPr>
        <p:txBody>
          <a:bodyPr/>
          <a:lstStyle/>
          <a:p>
            <a:fld id="{EF92D9A3-AE8C-409F-844C-3EF81B1AB311}" type="slidenum">
              <a:rPr lang="en-US" sz="1600" b="0" smtClean="0">
                <a:solidFill>
                  <a:srgbClr val="C00000"/>
                </a:solidFill>
              </a:rPr>
            </a:fld>
            <a:endParaRPr lang="en-US" sz="1600" b="0" dirty="0">
              <a:solidFill>
                <a:srgbClr val="C00000"/>
              </a:solidFill>
            </a:endParaRPr>
          </a:p>
        </p:txBody>
      </p:sp>
      <p:graphicFrame>
        <p:nvGraphicFramePr>
          <p:cNvPr id="14" name="Diagram 13"/>
          <p:cNvGraphicFramePr/>
          <p:nvPr/>
        </p:nvGraphicFramePr>
        <p:xfrm>
          <a:off x="0" y="1676400"/>
          <a:ext cx="87630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21343" y="2115529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phối chọn mẫu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0" y="3185723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lý giới hạn trung tâm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200" y="4255917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phối chọn mẫu của trung bình mẫu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1600" y="5320291"/>
            <a:ext cx="673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phối chọn mẫu </a:t>
            </a:r>
            <a:r>
              <a:rPr 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tỷ lệ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25" y="492125"/>
            <a:ext cx="6200775" cy="727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905000"/>
            <a:ext cx="8915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1" dirty="0" err="1" smtClean="0"/>
              <a:t>Trong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này</a:t>
            </a:r>
            <a:r>
              <a:rPr lang="en-US" b="1" dirty="0" smtClean="0"/>
              <a:t>, </a:t>
            </a:r>
            <a:r>
              <a:rPr lang="en-US" b="1" dirty="0" err="1" smtClean="0"/>
              <a:t>chúng</a:t>
            </a:r>
            <a:r>
              <a:rPr lang="en-US" b="1" dirty="0" smtClean="0"/>
              <a:t> ta </a:t>
            </a:r>
            <a:r>
              <a:rPr lang="en-US" b="1" dirty="0" err="1" smtClean="0"/>
              <a:t>đã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mtClean="0"/>
              <a:t>Phân biệt tham số tổng thể và thống kê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mtClean="0"/>
              <a:t>Giới thiệu nội dung của định lý giới hạn trung tâm và vai trò của nó.</a:t>
            </a:r>
            <a:endParaRPr lang="en-US" dirty="0" smtClean="0"/>
          </a:p>
          <a:p>
            <a:pPr eaLnBrk="1" hangingPunct="1">
              <a:lnSpc>
                <a:spcPct val="200000"/>
              </a:lnSpc>
            </a:pPr>
            <a:r>
              <a:rPr lang="en-US" smtClean="0"/>
              <a:t>Trình bày phân phối chọn mẫu của trung bình mẫu và tỷ lệ mẫu.</a:t>
            </a:r>
            <a:endParaRPr lang="en-US" dirty="0" smtClean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dirty="0" smtClean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68D739-EB7C-4DC3-B2D7-1B056525D34B}" type="slidenum">
              <a:rPr lang="en-US" smtClean="0"/>
            </a:fld>
            <a:endParaRPr lang="en-US" dirty="0"/>
          </a:p>
        </p:txBody>
      </p:sp>
      <p:sp>
        <p:nvSpPr>
          <p:cNvPr id="18434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–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Thăng</a:t>
            </a:r>
            <a:r>
              <a:rPr lang="en-US" dirty="0" smtClean="0"/>
              <a:t> Long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6025" y="492125"/>
            <a:ext cx="6200775" cy="727075"/>
          </a:xfrm>
        </p:spPr>
        <p:txBody>
          <a:bodyPr/>
          <a:lstStyle/>
          <a:p>
            <a:pPr eaLnBrk="1" hangingPunct="1"/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905000"/>
                <a:ext cx="8305800" cy="41910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smtClean="0"/>
                  <a:t>Phân biệt được tham số tổng thể và thống kê mẫu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smtClean="0"/>
                  <a:t>Biết mục đích của việc chọn mẫu</a:t>
                </a:r>
                <a:endParaRPr lang="en-US" sz="2400" dirty="0" smtClean="0"/>
              </a:p>
              <a:p>
                <a:pPr algn="just" eaLnBrk="1" hangingPunct="1">
                  <a:lnSpc>
                    <a:spcPct val="200000"/>
                  </a:lnSpc>
                </a:pPr>
                <a:r>
                  <a:rPr lang="en-US" sz="2400" smtClean="0"/>
                  <a:t>Nắm được vai trò của định lý giới hạn trung tâm</a:t>
                </a:r>
                <a:endParaRPr lang="en-US" sz="2400" dirty="0" smtClean="0"/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sz="2400" smtClean="0"/>
                  <a:t>Biết phân phối của trung bình mẫu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smtClean="0"/>
                  <a:t>và tỷ lệ mẫu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>
          <p:sp>
            <p:nvSpPr>
              <p:cNvPr id="184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5000"/>
                <a:ext cx="8305800" cy="4191000"/>
              </a:xfrm>
              <a:blipFill rotWithShape="1">
                <a:blip r:embed="rId1"/>
                <a:stretch>
                  <a:fillRect l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68D739-EB7C-4DC3-B2D7-1B056525D34B}" type="slidenum">
              <a:rPr lang="en-US" smtClean="0"/>
            </a:fld>
            <a:endParaRPr lang="en-US" dirty="0"/>
          </a:p>
        </p:txBody>
      </p:sp>
      <p:sp>
        <p:nvSpPr>
          <p:cNvPr id="18434" name="Footer Placeholder 17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–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Thăng</a:t>
            </a:r>
            <a:r>
              <a:rPr lang="en-US" dirty="0" smtClean="0"/>
              <a:t> Long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Nhắc lại: Tổng thể và mẫu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A4A1-3200-4A44-B6CE-6C0E46098721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8" y="1676400"/>
            <a:ext cx="829627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34400" cy="990600"/>
          </a:xfrm>
        </p:spPr>
        <p:txBody>
          <a:bodyPr/>
          <a:lstStyle/>
          <a:p>
            <a:r>
              <a:rPr lang="en-US" sz="3600" b="1"/>
              <a:t>Tham số tổng thể và thống </a:t>
            </a:r>
            <a:r>
              <a:rPr lang="en-US" sz="3600" b="1" smtClean="0"/>
              <a:t>kê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tham số tổng thể là một số đo mô tả một đặc trưng của tổng thể (thường không biết).</a:t>
            </a:r>
            <a:endParaRPr lang="en-US" smtClean="0"/>
          </a:p>
          <a:p>
            <a:r>
              <a:rPr lang="en-US" smtClean="0"/>
              <a:t>Một thống kê </a:t>
            </a:r>
            <a:r>
              <a:rPr lang="en-US"/>
              <a:t>là một số đo mô tả một đặc trưng của </a:t>
            </a:r>
            <a:r>
              <a:rPr lang="en-US" smtClean="0"/>
              <a:t>mẫu (biết). </a:t>
            </a:r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Thống kê được dùng để “suy đoán” về tham số tổng thể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mtClean="0"/>
              <a:t>Ví dụ</a:t>
            </a:r>
            <a:endParaRPr lang="en-US" sz="3600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2092961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Tham</a:t>
                      </a:r>
                      <a:r>
                        <a:rPr lang="en-US" baseline="0" smtClean="0"/>
                        <a:t> số tổng thể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Thống</a:t>
                      </a:r>
                      <a:r>
                        <a:rPr lang="en-US" baseline="0" smtClean="0"/>
                        <a:t> kê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108197" r="-100000" b="-1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100200" t="-108197" b="-124590"/>
                      </a:stretch>
                    </a:blip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211667" r="-100000" b="-2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100200" t="-211667" b="-26667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b="1">
                <a:cs typeface="Arial" panose="020B0604020202020204" pitchFamily="34" charset="0"/>
              </a:rPr>
            </a:b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 lệ tổng thể &amp; tỷ lệ mẫu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8077200" cy="4837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vi-VN" smtClean="0"/>
                  <a:t>Xét</a:t>
                </a:r>
                <a:r>
                  <a:rPr lang="vi-VN"/>
                  <a:t> một </a:t>
                </a:r>
                <a:r>
                  <a:rPr lang="vi-VN" smtClean="0"/>
                  <a:t>dấu </a:t>
                </a:r>
                <a:r>
                  <a:rPr lang="vi-VN"/>
                  <a:t>hiệu </a:t>
                </a:r>
                <a:r>
                  <a:rPr lang="vi-VN" smtClean="0"/>
                  <a:t>T </a:t>
                </a:r>
                <a:r>
                  <a:rPr lang="vi-VN"/>
                  <a:t>nào đó trên các đối tượng của một tổng thể</a:t>
                </a:r>
                <a:r>
                  <a:rPr lang="vi-VN" smtClean="0"/>
                  <a:t>.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ố đố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ượ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𝑛𝑔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ó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ấ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ệ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𝑡𝑟𝑜𝑛𝑔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ổ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𝑛𝑔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ể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ổ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𝑛𝑔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ố đố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ượ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𝑛𝑔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ủ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ổ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𝑛𝑔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ể</m:t>
                          </m:r>
                        </m:den>
                      </m:f>
                    </m:oMath>
                  </m:oMathPara>
                </a14:m>
                <a:endParaRPr lang="en-US" sz="240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mtClean="0"/>
                  <a:t>là tỷ lệ số đối tượng có dấu hiệu T trong tổng thể.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 algn="ctr">
                  <a:buNone/>
                </a:pPr>
                <a:r>
                  <a:rPr lang="en-US"/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ố đố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ượ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𝑛𝑔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ó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ệ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𝑡𝑟𝑜𝑛𝑔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ẫ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ổ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𝑛𝑔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ố đố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ượ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𝑛𝑔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ủ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ẫ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den>
                    </m:f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r>
                  <a:rPr lang="en-US"/>
                  <a:t>là tỷ </a:t>
                </a:r>
                <a:r>
                  <a:rPr lang="en-US" smtClean="0"/>
                  <a:t>lệ </a:t>
                </a:r>
                <a:r>
                  <a:rPr lang="en-US"/>
                  <a:t>số đối tượng có dấu hiệu T trong </a:t>
                </a:r>
                <a:r>
                  <a:rPr lang="en-US" smtClean="0"/>
                  <a:t>mẫu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8077200" cy="4837113"/>
              </a:xfrm>
              <a:blipFill rotWithShape="1">
                <a:blip r:embed="rId1"/>
                <a:stretch>
                  <a:fillRect l="-1585" t="-1261" r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EF92D9A3-AE8C-409F-844C-3EF81B1AB31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Ví dụ</a:t>
            </a:r>
            <a:endParaRPr lang="en-US" b="1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00200" y="2346961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smtClean="0"/>
                        <a:t>Tham</a:t>
                      </a:r>
                      <a:r>
                        <a:rPr lang="en-US" sz="2000" baseline="0" smtClean="0"/>
                        <a:t> số tổng thể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Thống</a:t>
                      </a:r>
                      <a:r>
                        <a:rPr lang="en-US" sz="2000" baseline="0" smtClean="0"/>
                        <a:t> kê</a:t>
                      </a:r>
                      <a:endParaRPr lang="en-US" sz="200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106154" r="-100000" b="-22923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100200" t="-106154" b="-229231"/>
                      </a:stretch>
                    </a:blip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206154" r="-100000" b="-12923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100200" t="-206154" b="-129231"/>
                      </a:stretch>
                    </a:blip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200" t="-306154" r="-100000" b="-2923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1"/>
                      <a:stretch>
                        <a:fillRect l="-100200" t="-306154" b="-29231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Tại sao cần chọn mẫu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Giảm chi phí</a:t>
            </a:r>
            <a:r>
              <a:rPr lang="vi-VN" smtClean="0"/>
              <a:t> </a:t>
            </a:r>
            <a:r>
              <a:rPr lang="en-US" smtClean="0"/>
              <a:t>(</a:t>
            </a:r>
            <a:r>
              <a:rPr lang="vi-VN" smtClean="0"/>
              <a:t>Thời </a:t>
            </a:r>
            <a:r>
              <a:rPr lang="vi-VN"/>
              <a:t>gian, chi phí để thu thập được dữ liệu của cả tổng thể rất </a:t>
            </a:r>
            <a:r>
              <a:rPr lang="vi-VN" smtClean="0"/>
              <a:t>lớn</a:t>
            </a:r>
            <a:r>
              <a:rPr lang="en-US"/>
              <a:t>)</a:t>
            </a:r>
            <a:endParaRPr lang="en-US" smtClean="0"/>
          </a:p>
          <a:p>
            <a:r>
              <a:rPr lang="vi-VN" smtClean="0"/>
              <a:t>  </a:t>
            </a:r>
            <a:r>
              <a:rPr lang="vi-VN"/>
              <a:t>Trong nhiều trường hợp kiểm tra được toàn bộ tổng thể là không thể</a:t>
            </a:r>
            <a:r>
              <a:rPr lang="vi-VN" smtClean="0"/>
              <a:t>.</a:t>
            </a:r>
            <a:endParaRPr lang="en-US" smtClean="0"/>
          </a:p>
          <a:p>
            <a:r>
              <a:rPr lang="vi-VN" smtClean="0"/>
              <a:t> </a:t>
            </a:r>
            <a:r>
              <a:rPr lang="vi-VN"/>
              <a:t>Nhiều thử nghiệm nếu tiến hành trên cả tổng thể sẽ phá hỏng toàn bộ các phần tử của tổng thể </a:t>
            </a:r>
            <a:endParaRPr lang="en-US"/>
          </a:p>
          <a:p>
            <a:r>
              <a:rPr lang="vi-VN" smtClean="0"/>
              <a:t> </a:t>
            </a:r>
            <a:r>
              <a:rPr lang="vi-VN"/>
              <a:t>Kết quả thu được trên mẫu </a:t>
            </a:r>
            <a:r>
              <a:rPr lang="en-US"/>
              <a:t>đ</a:t>
            </a:r>
            <a:r>
              <a:rPr lang="vi-VN" smtClean="0"/>
              <a:t>ại </a:t>
            </a:r>
            <a:r>
              <a:rPr lang="vi-VN"/>
              <a:t>diện cho tổng thể là đủ tốt.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 1-</a:t>
            </a:r>
            <a:fld id="{2CB3198D-C55E-46E6-8960-576AED387128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©2013 Pearson Education, Inc. publishing as Prentice Hall </a:t>
            </a:r>
            <a:endParaRPr lang="en-US" smtClean="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nHall1">
  <a:themeElements>
    <a:clrScheme name="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2727</Words>
  <Application>WPS Presentation</Application>
  <PresentationFormat>On-screen Show (4:3)</PresentationFormat>
  <Paragraphs>181</Paragraphs>
  <Slides>20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PrenHall1</vt:lpstr>
      <vt:lpstr>Custom Design</vt:lpstr>
      <vt:lpstr>Bài 7 Phân phối chọn mẫu của một số  thống kê </vt:lpstr>
      <vt:lpstr>  NỘI DUNG CHÍNH</vt:lpstr>
      <vt:lpstr>Mục tiêu</vt:lpstr>
      <vt:lpstr>Nhắc lại: Tổng thể và mẫu</vt:lpstr>
      <vt:lpstr>Tham số tổng thể và thống kê</vt:lpstr>
      <vt:lpstr>Ví dụ</vt:lpstr>
      <vt:lpstr> Tỷ lệ tổng thể &amp; tỷ lệ mẫu</vt:lpstr>
      <vt:lpstr>Ví dụ</vt:lpstr>
      <vt:lpstr>Tại sao cần chọn mẫu</vt:lpstr>
      <vt:lpstr>PowerPoint 演示文稿</vt:lpstr>
      <vt:lpstr> Phân phối chọn mẫu</vt:lpstr>
      <vt:lpstr> Phân phối chọn mẫu</vt:lpstr>
      <vt:lpstr> </vt:lpstr>
      <vt:lpstr> </vt:lpstr>
      <vt:lpstr>Định lý giới hạn trung tâm</vt:lpstr>
      <vt:lpstr>https://www.youtube.com/watch?v=jvoxEYmQHNM</vt:lpstr>
      <vt:lpstr>PowerPoint 演示文稿</vt:lpstr>
      <vt:lpstr> </vt:lpstr>
      <vt:lpstr>Ví dụ</vt:lpstr>
      <vt:lpstr>Tổng kết</vt:lpstr>
    </vt:vector>
  </TitlesOfParts>
  <Company>University of San Diego</Company>
  <LinksUpToDate>false</LinksUpToDate>
  <SharedDoc>false</SharedDoc>
  <HyperlinksChanged>false</HyperlinksChanged>
  <AppVersion>14.0000</AppVersion>
  <Pages>20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Business Statistics, 10/e</dc:title>
  <dc:creator>Pat Schur</dc:creator>
  <dc:subject>Chapter 1</dc:subject>
  <cp:lastModifiedBy>11h19-10-3-2017</cp:lastModifiedBy>
  <cp:revision>683</cp:revision>
  <cp:lastPrinted>1998-11-22T23:37:00Z</cp:lastPrinted>
  <dcterms:created xsi:type="dcterms:W3CDTF">2001-01-13T00:04:00Z</dcterms:created>
  <dcterms:modified xsi:type="dcterms:W3CDTF">2018-08-15T12:36:18Z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1033-10.2.0.7439</vt:lpwstr>
  </property>
</Properties>
</file>