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1490" y="1673225"/>
            <a:ext cx="11112500" cy="2387600"/>
          </a:xfrm>
        </p:spPr>
        <p:txBody>
          <a:bodyPr>
            <a:normAutofit fontScale="90000"/>
          </a:bodyPr>
          <a:lstStyle/>
          <a:p>
            <a:r>
              <a:rPr lang="en-US" sz="8890" dirty="0">
                <a:solidFill>
                  <a:srgbClr val="FF0000"/>
                </a:solidFill>
              </a:rPr>
              <a:t>Kinh tế học đại cương Đại học Thăng Long diễn đạt theo cách dễ hiểu hơn</a:t>
            </a:r>
            <a:endParaRPr lang="en-US" sz="8890" dirty="0">
              <a:solidFill>
                <a:srgbClr val="FF0000"/>
              </a:solidFill>
            </a:endParaRPr>
          </a:p>
        </p:txBody>
      </p:sp>
      <p:sp>
        <p:nvSpPr>
          <p:cNvPr id="3" name="Subtitle 2"/>
          <p:cNvSpPr>
            <a:spLocks noGrp="1"/>
          </p:cNvSpPr>
          <p:nvPr>
            <p:ph type="subTitle" idx="1"/>
          </p:nvPr>
        </p:nvSpPr>
        <p:spPr>
          <a:xfrm>
            <a:off x="1524000" y="4552633"/>
            <a:ext cx="9144000" cy="1655762"/>
          </a:xfrm>
        </p:spPr>
        <p:txBody>
          <a:bodyPr/>
          <a:lstStyle/>
          <a:p>
            <a:r>
              <a:rPr lang="en-US" sz="5400">
                <a:solidFill>
                  <a:srgbClr val="0070C0"/>
                </a:solidFill>
              </a:rPr>
              <a:t>Chương 1: TỔNG QUAN VỀ KINH TẾ HỌC</a:t>
            </a:r>
            <a:endParaRPr lang="en-US" sz="540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Các nguyên lý chi phối quá trình ra quyết định của cá nhân (1)</a:t>
            </a:r>
            <a:endParaRPr lang="en-US"/>
          </a:p>
        </p:txBody>
      </p:sp>
      <p:sp>
        <p:nvSpPr>
          <p:cNvPr id="3" name="Content Placeholder 2"/>
          <p:cNvSpPr>
            <a:spLocks noGrp="1"/>
          </p:cNvSpPr>
          <p:nvPr>
            <p:ph idx="1"/>
          </p:nvPr>
        </p:nvSpPr>
        <p:spPr/>
        <p:txBody>
          <a:bodyPr/>
          <a:p>
            <a:r>
              <a:rPr lang="en-US">
                <a:sym typeface="+mn-ea"/>
              </a:rPr>
              <a:t>Nguyên lý 1: </a:t>
            </a:r>
            <a:r>
              <a:rPr lang="en-US"/>
              <a:t> Con người phải đối mặt với sự đánh đổi.</a:t>
            </a:r>
            <a:endParaRPr lang="en-US"/>
          </a:p>
          <a:p>
            <a:pPr lvl="1"/>
            <a:r>
              <a:rPr lang="en-US"/>
              <a:t>muốn mua hàng thì phải trả tiền, muốn yêu ai thì phải mất thời gian gặp nhau chát chít ......</a:t>
            </a:r>
            <a:endParaRPr lang="en-US"/>
          </a:p>
          <a:p>
            <a:pPr lvl="1"/>
            <a:r>
              <a:rPr lang="en-US"/>
              <a:t>bạn muốn có bằng thì bạn phải đi học, bạn có thể giởi hơn giáo viên song bạn vẫn phải nghe họ nếu muốn có bằng, đó là sự đánh đổi không phải trao đổi </a:t>
            </a:r>
            <a:endParaRPr lang="en-US"/>
          </a:p>
          <a:p>
            <a:pPr lvl="1"/>
            <a:r>
              <a:rPr lang="en-US"/>
              <a:t>chúng ta không dùng chữ trao đổi vì trao đổi nghĩa là bạn cho đi và bạn chắc chắn sẽ nhận lại cái mà bạn muốn</a:t>
            </a:r>
            <a:endParaRPr lang="en-US"/>
          </a:p>
          <a:p>
            <a:pPr lvl="1"/>
            <a:r>
              <a:rPr lang="en-US"/>
              <a:t>đánh đổi thì không, đánh ở đây nghĩa là đánh bạc, bạn bỏ cái gì đó ra nhưng chưa chắc bạn đã nhận được cái bạn muốn, </a:t>
            </a:r>
            <a:endParaRPr lang="en-US"/>
          </a:p>
          <a:p>
            <a:pPr lvl="1"/>
            <a:r>
              <a:rPr lang="en-US"/>
              <a:t>bạn có thể yêu rất lâu ai đó, nhưng đùng 1 cái người ta bỏ bạn đi với người khác, chuyện đó rất bình thường trên cõi đời này</a:t>
            </a:r>
            <a:endParaRPr lang="en-US"/>
          </a:p>
          <a:p>
            <a:pPr lvl="1"/>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Các nguyên lý chi phối quá trình ra quyết định của cá nhân (2)</a:t>
            </a:r>
            <a:br>
              <a:rPr lang="en-US"/>
            </a:br>
            <a:endParaRPr lang="en-US"/>
          </a:p>
        </p:txBody>
      </p:sp>
      <p:sp>
        <p:nvSpPr>
          <p:cNvPr id="3" name="Content Placeholder 2"/>
          <p:cNvSpPr>
            <a:spLocks noGrp="1"/>
          </p:cNvSpPr>
          <p:nvPr>
            <p:ph idx="1"/>
          </p:nvPr>
        </p:nvSpPr>
        <p:spPr/>
        <p:txBody>
          <a:bodyPr>
            <a:normAutofit lnSpcReduction="10000"/>
          </a:bodyPr>
          <a:p>
            <a:r>
              <a:rPr lang="en-US">
                <a:sym typeface="+mn-ea"/>
              </a:rPr>
              <a:t>Nguyên lý 2: Chi phí của một thứ là cái mà bạn phải từ bỏ để có được nó</a:t>
            </a:r>
            <a:endParaRPr lang="en-US">
              <a:sym typeface="+mn-ea"/>
            </a:endParaRPr>
          </a:p>
          <a:p>
            <a:pPr lvl="1"/>
            <a:r>
              <a:rPr lang="en-US" sz="2400">
                <a:sym typeface="+mn-ea"/>
              </a:rPr>
              <a:t>ví dụ đơn giản nhất là bạn sẽ phải từ bỏ sở hữu 100k để đổi lấy 1 cốc trà sữa </a:t>
            </a:r>
            <a:endParaRPr lang="en-US" sz="2400">
              <a:sym typeface="+mn-ea"/>
            </a:endParaRPr>
          </a:p>
          <a:p>
            <a:pPr lvl="0"/>
            <a:r>
              <a:rPr lang="en-US"/>
              <a:t>Chi phí cơ hội là những khoản thu nhập hay lợi ích kinh tế bị mất đi khi lựa chọn một phương án này, thay vì một phương án khác</a:t>
            </a:r>
            <a:endParaRPr lang="en-US"/>
          </a:p>
          <a:p>
            <a:pPr lvl="0"/>
            <a:r>
              <a:rPr lang="en-US"/>
              <a:t>ví dụ</a:t>
            </a:r>
            <a:endParaRPr lang="en-US"/>
          </a:p>
          <a:p>
            <a:pPr lvl="1"/>
            <a:r>
              <a:rPr lang="en-US" sz="2400"/>
              <a:t>bạn có 2 phương án kiếm tiền từ sinh viên trong trường</a:t>
            </a:r>
            <a:endParaRPr lang="en-US" sz="2400"/>
          </a:p>
          <a:p>
            <a:pPr lvl="1"/>
            <a:r>
              <a:rPr lang="en-US" sz="2400"/>
              <a:t>1, bán thẻ điện thoại, mỗi tuần thu lãi 200k</a:t>
            </a:r>
            <a:endParaRPr lang="en-US" sz="2400"/>
          </a:p>
          <a:p>
            <a:pPr lvl="1"/>
            <a:r>
              <a:rPr lang="en-US" sz="2400"/>
              <a:t>2, bán bán bút bi, mỗi tuần thu lãi 120k</a:t>
            </a:r>
            <a:endParaRPr lang="en-US" sz="2400"/>
          </a:p>
          <a:p>
            <a:pPr lvl="1"/>
            <a:r>
              <a:rPr lang="en-US" sz="2400"/>
              <a:t>bạn không có đủ vốn để buôn thẻ điện thoại  nên bạn chọn buôn bút bi vậy chi phí cơ hội của bạn là 80k/ tuần</a:t>
            </a:r>
            <a:endParaRPr lang="en-US"/>
          </a:p>
          <a:p>
            <a:pPr marL="914400" lvl="2" indent="0">
              <a:buNone/>
            </a:pPr>
            <a:endParaRPr lang="en-US"/>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Các nguyên lý chi phối quá trình ra quyết định của cá nhân (3)</a:t>
            </a:r>
            <a:endParaRPr lang="en-US"/>
          </a:p>
        </p:txBody>
      </p:sp>
      <p:sp>
        <p:nvSpPr>
          <p:cNvPr id="3" name="Content Placeholder 2"/>
          <p:cNvSpPr>
            <a:spLocks noGrp="1"/>
          </p:cNvSpPr>
          <p:nvPr>
            <p:ph idx="1"/>
          </p:nvPr>
        </p:nvSpPr>
        <p:spPr/>
        <p:txBody>
          <a:bodyPr>
            <a:normAutofit lnSpcReduction="10000"/>
          </a:bodyPr>
          <a:p>
            <a:r>
              <a:rPr lang="en-US"/>
              <a:t>Nguyên lý 3: Con người duy lý suy nghĩ tại điểm cận biên.</a:t>
            </a:r>
            <a:endParaRPr lang="en-US"/>
          </a:p>
          <a:p>
            <a:pPr lvl="0"/>
            <a:r>
              <a:rPr lang="en-US"/>
              <a:t>nói theo các cụ nghĩa là nước đến chân mới nhảy, đến sát ngày thi mới ôn thì đó là cận biên, bạn phải điều chỉnh thời gian lên facebook để mà đâm đầu vào học</a:t>
            </a:r>
            <a:endParaRPr lang="en-US"/>
          </a:p>
          <a:p>
            <a:pPr lvl="0"/>
            <a:r>
              <a:rPr lang="en-US"/>
              <a:t>duy lý nghĩa là tư duy và hành động một cách hợp lý nhất để đạt lợi ích, cụ thể là học tủ vài bài, trúng tủ thì hoan hô và trượt tủ thì kỳ này xé nháp , </a:t>
            </a:r>
            <a:endParaRPr lang="en-US"/>
          </a:p>
          <a:p>
            <a:pPr lvl="0"/>
            <a:r>
              <a:rPr lang="en-US"/>
              <a:t>Nguyên tắc ra quyết định: Lợi ích cận biên &gt; Chi phí cận biên</a:t>
            </a:r>
            <a:endParaRPr lang="en-US"/>
          </a:p>
          <a:p>
            <a:pPr lvl="0"/>
            <a:r>
              <a:rPr lang="en-US"/>
              <a:t>&gt;: lớn hơn; bỏ 1 ngày ra học mà qua môn thì gọi là lợi ích lớn hơn chi phí</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Các nguyên lý chi phối quá trình ra quyết định của cá nhân (4)</a:t>
            </a:r>
            <a:endParaRPr lang="en-US"/>
          </a:p>
        </p:txBody>
      </p:sp>
      <p:sp>
        <p:nvSpPr>
          <p:cNvPr id="3" name="Content Placeholder 2"/>
          <p:cNvSpPr>
            <a:spLocks noGrp="1"/>
          </p:cNvSpPr>
          <p:nvPr>
            <p:ph idx="1"/>
          </p:nvPr>
        </p:nvSpPr>
        <p:spPr/>
        <p:txBody>
          <a:bodyPr>
            <a:normAutofit lnSpcReduction="10000"/>
          </a:bodyPr>
          <a:p>
            <a:r>
              <a:rPr lang="en-US"/>
              <a:t>Nguyên lý 4: Con người phản ứng với các kích thích.</a:t>
            </a:r>
            <a:endParaRPr lang="en-US"/>
          </a:p>
          <a:p>
            <a:r>
              <a:rPr lang="en-US"/>
              <a:t>Mọi người ra quyết định dựa trên việc so sánh giữa chi phí và lợi ích của các phương án hành động</a:t>
            </a:r>
            <a:endParaRPr lang="en-US"/>
          </a:p>
          <a:p>
            <a:r>
              <a:rPr lang="en-US"/>
              <a:t>Ví dụ: bạn đang đi xe máy giữa phố, bạn thấy trên mặt đường có tờ 5k bị rơi, bạn sẽ làm gì</a:t>
            </a:r>
            <a:endParaRPr lang="en-US"/>
          </a:p>
          <a:p>
            <a:pPr lvl="1"/>
            <a:r>
              <a:rPr lang="en-US" sz="2400"/>
              <a:t>dừng xe, cúi xuống nhặt hay phi xe qua</a:t>
            </a:r>
            <a:endParaRPr lang="en-US" sz="2400"/>
          </a:p>
          <a:p>
            <a:pPr lvl="1"/>
            <a:r>
              <a:rPr lang="en-US" sz="2400"/>
              <a:t>dừng xe, chi phí gồm: tiền xăng để tăng ga, dễ bị đâm từ phía sau -&gt; vào viện, bị người khác chê tham tài , lợi ích: 5k</a:t>
            </a:r>
            <a:endParaRPr lang="en-US" sz="2400"/>
          </a:p>
          <a:p>
            <a:pPr lvl="1"/>
            <a:r>
              <a:rPr lang="en-US" sz="2400"/>
              <a:t>phi xe qua, chi phí: 5k, lợi ích: tiết kiệm tiền xăng, giảm thiểu nguy cơ bị đâm từ phía sau, bạn trông rất đẳng cấp </a:t>
            </a:r>
            <a:br>
              <a:rPr lang="en-US"/>
            </a:br>
            <a:r>
              <a:rPr lang="en-US"/>
              <a:t>	</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Các nguyên lý liên quan đến cách thức con người tương tác với nhau (5)</a:t>
            </a:r>
            <a:endParaRPr lang="en-US"/>
          </a:p>
        </p:txBody>
      </p:sp>
      <p:sp>
        <p:nvSpPr>
          <p:cNvPr id="3" name="Content Placeholder 2"/>
          <p:cNvSpPr>
            <a:spLocks noGrp="1"/>
          </p:cNvSpPr>
          <p:nvPr>
            <p:ph idx="1"/>
          </p:nvPr>
        </p:nvSpPr>
        <p:spPr/>
        <p:txBody>
          <a:bodyPr/>
          <a:p>
            <a:r>
              <a:rPr lang="en-US"/>
              <a:t>Nguyên lý 5: Thương mại </a:t>
            </a:r>
            <a:r>
              <a:rPr lang="en-US">
                <a:solidFill>
                  <a:srgbClr val="FF0000"/>
                </a:solidFill>
              </a:rPr>
              <a:t>có thể</a:t>
            </a:r>
            <a:r>
              <a:rPr lang="en-US"/>
              <a:t> làm cho mọi người cùng có lợi.</a:t>
            </a:r>
            <a:endParaRPr lang="en-US"/>
          </a:p>
          <a:p>
            <a:r>
              <a:rPr lang="en-US"/>
              <a:t>mại có nghĩa là bán, thương có nghĩa là mang hàng từ chỗ này đến chỗ kia, chữ thương nghĩa là nhà Thương thời cổ đại trung quốc là tộc những người có xe trâu đầu tiên, chuyên chở hàng đi bán khắp nơi</a:t>
            </a:r>
            <a:endParaRPr lang="en-US"/>
          </a:p>
          <a:p>
            <a:r>
              <a:rPr lang="en-US"/>
              <a:t>bây giờ giãn cách covid, cấm đồ xa xỉ, thương mại bị chặn nên người có đồ xa xỉ không mang đi bán được, người muốn mua đồ xa xi không đi mua được</a:t>
            </a:r>
            <a:endParaRPr lang="en-US"/>
          </a:p>
          <a:p>
            <a:r>
              <a:rPr lang="en-US"/>
              <a:t>chữ “có thể” ở đây nghĩa là  nếu có nhiều người cùng bán 1 mặt hàng, người nào làm tốt nhất, rẻ nhất thì bán được và có lợi, những người khác thì bị thiệt hại</a:t>
            </a:r>
            <a:endParaRPr lang="en-US"/>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Các nguyên lý liên quan đến cách thức con người tương tác với nhau (6)</a:t>
            </a:r>
            <a:endParaRPr lang="en-US"/>
          </a:p>
        </p:txBody>
      </p:sp>
      <p:sp>
        <p:nvSpPr>
          <p:cNvPr id="3" name="Content Placeholder 2"/>
          <p:cNvSpPr>
            <a:spLocks noGrp="1"/>
          </p:cNvSpPr>
          <p:nvPr>
            <p:ph idx="1"/>
          </p:nvPr>
        </p:nvSpPr>
        <p:spPr/>
        <p:txBody>
          <a:bodyPr/>
          <a:p>
            <a:r>
              <a:rPr lang="en-US"/>
              <a:t>Nguyên lý 6: Thị trường là một phương thức tốt để tổ chức các hoạt động kinh tế.</a:t>
            </a:r>
            <a:endParaRPr lang="en-US"/>
          </a:p>
          <a:p>
            <a:r>
              <a:rPr lang="en-US"/>
              <a:t>Thị là chợ, trường là chỗ người ta họp lại với nhau -&gt; thi trường là cái chợ</a:t>
            </a:r>
            <a:endParaRPr lang="en-US"/>
          </a:p>
          <a:p>
            <a:r>
              <a:rPr lang="en-US"/>
              <a:t>ở chợ thì thuận mua vừa bán, người ta thấy chợ cần gì thì người ta làm rồi mang đến bán, chợ không cần gì thì người ta thôi không làm nữa</a:t>
            </a:r>
            <a:endParaRPr lang="en-US"/>
          </a:p>
          <a:p>
            <a:r>
              <a:rPr lang="en-US"/>
              <a:t> Kinh tế chỉ huy tập trung: tuy hạn chế sản xuất nhưng dồn được sức cho chiến tranh, kinh tế thị trường không làm được việc đó </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Các nguyên lý liên quan đến cách thức con người tương tác với nhau (7)</a:t>
            </a:r>
            <a:endParaRPr lang="en-US"/>
          </a:p>
        </p:txBody>
      </p:sp>
      <p:sp>
        <p:nvSpPr>
          <p:cNvPr id="3" name="Content Placeholder 2"/>
          <p:cNvSpPr>
            <a:spLocks noGrp="1"/>
          </p:cNvSpPr>
          <p:nvPr>
            <p:ph idx="1"/>
          </p:nvPr>
        </p:nvSpPr>
        <p:spPr/>
        <p:txBody>
          <a:bodyPr/>
          <a:p>
            <a:r>
              <a:rPr lang="en-US"/>
              <a:t>Nguyên lý 7: Đôi khi chính phủ có thể cải thiện được kết cục của thị trường.</a:t>
            </a:r>
            <a:endParaRPr lang="en-US"/>
          </a:p>
          <a:p>
            <a:r>
              <a:rPr lang="en-US"/>
              <a:t>mực tiêu là giảm thất bại thị trường  nhưng không phải lúc nào cũng  thành công</a:t>
            </a:r>
            <a:endParaRPr lang="en-US"/>
          </a:p>
          <a:p>
            <a:pPr lvl="1"/>
            <a:r>
              <a:rPr lang="en-US"/>
              <a:t>ngoại ứng: covid -&gt; giãn giảm việc nộp bảo hiểm xã hội bắt buộc</a:t>
            </a:r>
            <a:endParaRPr lang="en-US"/>
          </a:p>
          <a:p>
            <a:pPr lvl="1"/>
            <a:r>
              <a:rPr lang="en-US"/>
              <a:t>sức mạnh thị trường: xé nhỏ các tập đoàn lớn để thị trường có sự cạnh tranh</a:t>
            </a:r>
            <a:endParaRPr lang="en-US"/>
          </a:p>
          <a:p>
            <a:pPr lvl="1"/>
            <a:r>
              <a:rPr lang="en-US"/>
              <a:t>bất công xã hội: đánh thuế thu nhập theo bậc thang, đánh thuế đất đai, nhằm giảm phân cách giàu nghèo</a:t>
            </a:r>
            <a:endParaRPr lang="en-US"/>
          </a:p>
          <a:p>
            <a:pPr lvl="0"/>
            <a:r>
              <a:rPr lang="en-US"/>
              <a:t>cơ chế kinh tế hỗn hợp: chỉ huy tập trung + kinh tế thị trường</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Các nguyên lý nghiên cứu nền kinh tế với tư cách là một tổng thể (8)</a:t>
            </a:r>
            <a:endParaRPr lang="en-US"/>
          </a:p>
        </p:txBody>
      </p:sp>
      <p:sp>
        <p:nvSpPr>
          <p:cNvPr id="3" name="Content Placeholder 2"/>
          <p:cNvSpPr>
            <a:spLocks noGrp="1"/>
          </p:cNvSpPr>
          <p:nvPr>
            <p:ph idx="1"/>
          </p:nvPr>
        </p:nvSpPr>
        <p:spPr/>
        <p:txBody>
          <a:bodyPr/>
          <a:p>
            <a:r>
              <a:rPr lang="en-US"/>
              <a:t>Nguyên lý 8: Mức sống của một quốc gia phụ thuộc vào năng lực sản xuất hàng hoá của quốc gia đó.</a:t>
            </a:r>
            <a:endParaRPr lang="en-US"/>
          </a:p>
          <a:p>
            <a:pPr lvl="1"/>
            <a:r>
              <a:rPr lang="en-US"/>
              <a:t>tổng thể ở đây nghĩa là nhìn nhận 1 quốc gia như 1 gia đình, nếu các thành viên trong gia đình làm được nhiều thì mức sống của gia đình đó cao</a:t>
            </a:r>
            <a:endParaRPr lang="en-US"/>
          </a:p>
          <a:p>
            <a:r>
              <a:rPr lang="en-US"/>
              <a:t> Mức sống là khái niệm phản ánh điều kiện sinh hoạt vật chất của các cá nhân trong nền kinh tế</a:t>
            </a:r>
            <a:endParaRPr lang="en-US"/>
          </a:p>
          <a:p>
            <a:r>
              <a:rPr lang="en-US"/>
              <a:t>Năng suất cao nghĩa là có thể sản xuất ra nhiều hàng hóa hoặc dịch vụ hơn với cùng một lượng nguyên liệu/yếu tố đầu vào.</a:t>
            </a:r>
            <a:endParaRPr lang="en-US"/>
          </a:p>
          <a:p>
            <a:pPr lvl="1"/>
            <a:r>
              <a:rPr lang="en-US"/>
              <a:t>người ta mất 1 tuần mới xong tiểu luận, bạn mất 1 đêm, vậy là bạn năng suất cao</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Các nguyên lý nghiên cứu nền kinh tế với tư cách là một tổng thể (9)</a:t>
            </a:r>
            <a:endParaRPr lang="en-US"/>
          </a:p>
        </p:txBody>
      </p:sp>
      <p:sp>
        <p:nvSpPr>
          <p:cNvPr id="3" name="Content Placeholder 2"/>
          <p:cNvSpPr>
            <a:spLocks noGrp="1"/>
          </p:cNvSpPr>
          <p:nvPr>
            <p:ph idx="1"/>
          </p:nvPr>
        </p:nvSpPr>
        <p:spPr/>
        <p:txBody>
          <a:bodyPr/>
          <a:p>
            <a:r>
              <a:rPr lang="en-US"/>
              <a:t>Nguyên lý 9: Giá cả tăng khi chính phủ in quá nhiều tiền</a:t>
            </a:r>
            <a:endParaRPr lang="en-US"/>
          </a:p>
          <a:p>
            <a:r>
              <a:rPr lang="en-US"/>
              <a:t>ví dụ chúng ta có 100 hộp sữa, chúng ta phát hành 100 đồng tiền</a:t>
            </a:r>
            <a:endParaRPr lang="en-US"/>
          </a:p>
          <a:p>
            <a:r>
              <a:rPr lang="en-US"/>
              <a:t>mỗi đồng tiền giá trị  1 hộp sữa,</a:t>
            </a:r>
            <a:endParaRPr lang="en-US"/>
          </a:p>
          <a:p>
            <a:r>
              <a:rPr lang="en-US"/>
              <a:t>hôm nay thiếu tiền trả lương cho nhân viên, chúng ta phát thành thêm 100 đồng tiền giấy , trong khi trong kho của chúng ta cũng chỉ có 100 hộp sữa, thị trường lúc này có 200 đồng tiền, khi đó 1 hộp sữa giá 2 đồng</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Các nguyên lý nghiên cứu nền kinh tế với tư cách là một tổng thể (10)</a:t>
            </a:r>
            <a:endParaRPr lang="en-US"/>
          </a:p>
        </p:txBody>
      </p:sp>
      <p:sp>
        <p:nvSpPr>
          <p:cNvPr id="3" name="Content Placeholder 2"/>
          <p:cNvSpPr>
            <a:spLocks noGrp="1"/>
          </p:cNvSpPr>
          <p:nvPr>
            <p:ph idx="1"/>
          </p:nvPr>
        </p:nvSpPr>
        <p:spPr/>
        <p:txBody>
          <a:bodyPr/>
          <a:p>
            <a:r>
              <a:rPr lang="en-US"/>
              <a:t>Nguyên lý 10: Trong ngắn hạn, xã hội phải đối mặt với sự đánh đổi giữa lạm phát và thất nghiệp.</a:t>
            </a:r>
            <a:endParaRPr lang="en-US"/>
          </a:p>
          <a:p>
            <a:r>
              <a:rPr lang="en-US"/>
              <a:t>giải thích đơn giản như sau</a:t>
            </a:r>
            <a:endParaRPr lang="en-US"/>
          </a:p>
          <a:p>
            <a:r>
              <a:rPr lang="en-US"/>
              <a:t>thất nghiệp ở đây là công nhân, vì nông dân chưa bao giờ thất nghiệp</a:t>
            </a:r>
            <a:endParaRPr lang="en-US"/>
          </a:p>
          <a:p>
            <a:r>
              <a:rPr lang="en-US"/>
              <a:t>công nhân thất nghiệp khi công ty không bán được hàng do sức mua thị trường giảm sút, </a:t>
            </a:r>
            <a:endParaRPr lang="en-US"/>
          </a:p>
          <a:p>
            <a:r>
              <a:rPr lang="en-US"/>
              <a:t>chính phú in tiền ra mua hàng -&gt; hàng bán được -&gt; công nhân có việc làm-&gt; giảm thất nghiệp -&gt; lạm phát , đó là hiện trạng của nước mỹ lúc này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Nội dung</a:t>
            </a:r>
            <a:endParaRPr lang="en-US"/>
          </a:p>
        </p:txBody>
      </p:sp>
      <p:sp>
        <p:nvSpPr>
          <p:cNvPr id="3" name="Content Placeholder 2"/>
          <p:cNvSpPr>
            <a:spLocks noGrp="1"/>
          </p:cNvSpPr>
          <p:nvPr>
            <p:ph idx="1"/>
          </p:nvPr>
        </p:nvSpPr>
        <p:spPr/>
        <p:txBody>
          <a:bodyPr/>
          <a:p>
            <a:r>
              <a:rPr lang="en-US"/>
              <a:t>Kinh tế là gì</a:t>
            </a:r>
            <a:endParaRPr lang="en-US"/>
          </a:p>
          <a:p>
            <a:r>
              <a:rPr lang="en-US"/>
              <a:t>Kinh tế học có mấy nội dung</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Kinh tế là gì</a:t>
            </a:r>
            <a:endParaRPr lang="en-US"/>
          </a:p>
        </p:txBody>
      </p:sp>
      <p:sp>
        <p:nvSpPr>
          <p:cNvPr id="3" name="Content Placeholder 2"/>
          <p:cNvSpPr>
            <a:spLocks noGrp="1"/>
          </p:cNvSpPr>
          <p:nvPr>
            <p:ph idx="1"/>
          </p:nvPr>
        </p:nvSpPr>
        <p:spPr/>
        <p:txBody>
          <a:bodyPr/>
          <a:p>
            <a:r>
              <a:rPr lang="en-US"/>
              <a:t>1 chút lịch sử:</a:t>
            </a:r>
            <a:endParaRPr lang="en-US"/>
          </a:p>
          <a:p>
            <a:r>
              <a:rPr lang="en-US"/>
              <a:t>tiếng anh gọi là : economy, đó là cách phiên âm từ tiếng hi lạp: οικονομία với nghĩa οίκος – "hộ gia đình" và νέμoμαι – "quản lý"</a:t>
            </a:r>
            <a:endParaRPr lang="en-US"/>
          </a:p>
          <a:p>
            <a:r>
              <a:rPr lang="en-US"/>
              <a:t>kinh tế hiểu đơn giản là cách quản lý hộ gia đình</a:t>
            </a:r>
            <a:endParaRPr lang="en-US"/>
          </a:p>
          <a:p>
            <a:r>
              <a:rPr lang="en-US"/>
              <a:t>chữ kinh tế ở chúng ta bắt nguồn từ cách người nhật dịch chữ econmy thành kinh bang tế thế, kinh bang có nghĩa là trị nước và tế thế có nghĩa là cứu đời.</a:t>
            </a:r>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Kinh tế học có mấy nội dung</a:t>
            </a:r>
            <a:endParaRPr lang="en-US"/>
          </a:p>
        </p:txBody>
      </p:sp>
      <p:sp>
        <p:nvSpPr>
          <p:cNvPr id="3" name="Content Placeholder 2"/>
          <p:cNvSpPr>
            <a:spLocks noGrp="1"/>
          </p:cNvSpPr>
          <p:nvPr>
            <p:ph idx="1"/>
          </p:nvPr>
        </p:nvSpPr>
        <p:spPr/>
        <p:txBody>
          <a:bodyPr/>
          <a:p>
            <a:r>
              <a:rPr lang="en-US"/>
              <a:t>Khái niệm </a:t>
            </a:r>
            <a:endParaRPr lang="en-US"/>
          </a:p>
          <a:p>
            <a:r>
              <a:rPr lang="en-US"/>
              <a:t>Đối tượng nghiên cứu</a:t>
            </a:r>
            <a:endParaRPr lang="en-US"/>
          </a:p>
          <a:p>
            <a:r>
              <a:rPr lang="en-US"/>
              <a:t>Các nguyên lý của kinh tế học</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Khái niệm</a:t>
            </a:r>
            <a:endParaRPr lang="en-US"/>
          </a:p>
        </p:txBody>
      </p:sp>
      <p:sp>
        <p:nvSpPr>
          <p:cNvPr id="3" name="Content Placeholder 2"/>
          <p:cNvSpPr>
            <a:spLocks noGrp="1"/>
          </p:cNvSpPr>
          <p:nvPr>
            <p:ph idx="1"/>
          </p:nvPr>
        </p:nvSpPr>
        <p:spPr/>
        <p:txBody>
          <a:bodyPr/>
          <a:p>
            <a:r>
              <a:rPr lang="en-US"/>
              <a:t>Kinh tế học nghiên cứu 3 việc sau</a:t>
            </a:r>
            <a:endParaRPr lang="en-US"/>
          </a:p>
          <a:p>
            <a:pPr lvl="1"/>
            <a:r>
              <a:rPr lang="en-US" sz="2400"/>
              <a:t>cách xã hội </a:t>
            </a:r>
            <a:r>
              <a:rPr lang="en-US" sz="2400">
                <a:solidFill>
                  <a:srgbClr val="FF0000"/>
                </a:solidFill>
              </a:rPr>
              <a:t>sử dụng</a:t>
            </a:r>
            <a:r>
              <a:rPr lang="en-US" sz="2400"/>
              <a:t> những thứ khan hiếm</a:t>
            </a:r>
            <a:endParaRPr lang="en-US" sz="2400"/>
          </a:p>
          <a:p>
            <a:pPr lvl="1"/>
            <a:r>
              <a:rPr lang="en-US"/>
              <a:t>để </a:t>
            </a:r>
            <a:r>
              <a:rPr lang="en-US">
                <a:solidFill>
                  <a:srgbClr val="FF0000"/>
                </a:solidFill>
              </a:rPr>
              <a:t>sản xuất</a:t>
            </a:r>
            <a:r>
              <a:rPr lang="en-US"/>
              <a:t> những thứ thiết yếu</a:t>
            </a:r>
            <a:endParaRPr lang="en-US"/>
          </a:p>
          <a:p>
            <a:pPr lvl="1"/>
            <a:r>
              <a:rPr lang="en-US"/>
              <a:t>và </a:t>
            </a:r>
            <a:r>
              <a:rPr lang="en-US">
                <a:solidFill>
                  <a:srgbClr val="FF0000"/>
                </a:solidFill>
              </a:rPr>
              <a:t>phân phối </a:t>
            </a:r>
            <a:r>
              <a:rPr lang="en-US"/>
              <a:t>chúng trong xã hội </a:t>
            </a:r>
            <a:endParaRPr lang="en-US"/>
          </a:p>
          <a:p>
            <a:r>
              <a:rPr lang="en-US"/>
              <a:t>Những thứ khan hiếm là những thứ vài người có những không phải ai cũng có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Đối tượng nghiên cứu</a:t>
            </a:r>
            <a:endParaRPr lang="en-US"/>
          </a:p>
        </p:txBody>
      </p:sp>
      <p:sp>
        <p:nvSpPr>
          <p:cNvPr id="3" name="Content Placeholder 2"/>
          <p:cNvSpPr>
            <a:spLocks noGrp="1"/>
          </p:cNvSpPr>
          <p:nvPr>
            <p:ph idx="1"/>
          </p:nvPr>
        </p:nvSpPr>
        <p:spPr/>
        <p:txBody>
          <a:bodyPr/>
          <a:p>
            <a:r>
              <a:rPr lang="en-US"/>
              <a:t>vi mô - vĩ mô</a:t>
            </a:r>
            <a:endParaRPr lang="en-US"/>
          </a:p>
          <a:p>
            <a:r>
              <a:rPr lang="en-US"/>
              <a:t>thực chứng - chuẩn tắc</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vi mô - vĩ mô</a:t>
            </a:r>
            <a:endParaRPr lang="en-US"/>
          </a:p>
        </p:txBody>
      </p:sp>
      <p:graphicFrame>
        <p:nvGraphicFramePr>
          <p:cNvPr id="4" name="Content Placeholder 3"/>
          <p:cNvGraphicFramePr/>
          <p:nvPr>
            <p:ph idx="1"/>
          </p:nvPr>
        </p:nvGraphicFramePr>
        <p:xfrm>
          <a:off x="838200" y="1825625"/>
          <a:ext cx="10515600" cy="1798320"/>
        </p:xfrm>
        <a:graphic>
          <a:graphicData uri="http://schemas.openxmlformats.org/drawingml/2006/table">
            <a:tbl>
              <a:tblPr firstRow="1" bandRow="1">
                <a:tableStyleId>{5C22544A-7EE6-4342-B048-85BDC9FD1C3A}</a:tableStyleId>
              </a:tblPr>
              <a:tblGrid>
                <a:gridCol w="5257800"/>
                <a:gridCol w="5257800"/>
              </a:tblGrid>
              <a:tr h="381000">
                <a:tc>
                  <a:txBody>
                    <a:bodyPr/>
                    <a:p>
                      <a:pPr algn="ctr">
                        <a:buNone/>
                      </a:pPr>
                      <a:r>
                        <a:rPr lang="en-US" sz="2800"/>
                        <a:t>vi mô</a:t>
                      </a:r>
                      <a:endParaRPr lang="en-US" sz="2800"/>
                    </a:p>
                  </a:txBody>
                  <a:tcPr/>
                </a:tc>
                <a:tc>
                  <a:txBody>
                    <a:bodyPr/>
                    <a:p>
                      <a:pPr algn="ctr">
                        <a:buNone/>
                      </a:pPr>
                      <a:r>
                        <a:rPr lang="en-US" sz="2800"/>
                        <a:t>vĩ mô</a:t>
                      </a:r>
                      <a:endParaRPr lang="en-US" sz="2800"/>
                    </a:p>
                  </a:txBody>
                  <a:tcPr/>
                </a:tc>
              </a:tr>
              <a:tr h="381000">
                <a:tc>
                  <a:txBody>
                    <a:bodyPr/>
                    <a:p>
                      <a:pPr>
                        <a:buNone/>
                      </a:pPr>
                      <a:r>
                        <a:rPr lang="en-US" sz="2800"/>
                        <a:t>vi = nhỏ</a:t>
                      </a:r>
                      <a:endParaRPr lang="en-US" sz="2800"/>
                    </a:p>
                  </a:txBody>
                  <a:tcPr/>
                </a:tc>
                <a:tc>
                  <a:txBody>
                    <a:bodyPr/>
                    <a:p>
                      <a:pPr>
                        <a:buNone/>
                      </a:pPr>
                      <a:r>
                        <a:rPr lang="en-US" sz="2800"/>
                        <a:t>vĩ  = lớn</a:t>
                      </a:r>
                      <a:endParaRPr lang="en-US" sz="2800"/>
                    </a:p>
                  </a:txBody>
                  <a:tcPr/>
                </a:tc>
              </a:tr>
              <a:tr h="381000">
                <a:tc>
                  <a:txBody>
                    <a:bodyPr/>
                    <a:p>
                      <a:pPr>
                        <a:buNone/>
                      </a:pPr>
                      <a:r>
                        <a:rPr lang="en-US" sz="2800"/>
                        <a:t>nghiên cứu hành vi và  cách thức  ra quyết định của các thành phần kinh tế</a:t>
                      </a:r>
                      <a:endParaRPr lang="en-US" sz="2800"/>
                    </a:p>
                  </a:txBody>
                  <a:tcPr/>
                </a:tc>
                <a:tc>
                  <a:txBody>
                    <a:bodyPr/>
                    <a:p>
                      <a:pPr>
                        <a:buNone/>
                      </a:pPr>
                      <a:r>
                        <a:rPr lang="en-US" sz="2800"/>
                        <a:t>nghiên cứu vấn đề lớn như lạm phát, tăng trưởng, thất nghiệp</a:t>
                      </a:r>
                      <a:endParaRPr lang="en-US" sz="2800"/>
                    </a:p>
                  </a:txBody>
                  <a:tcPr/>
                </a:tc>
              </a:tr>
              <a:tr h="381000">
                <a:tc>
                  <a:txBody>
                    <a:bodyPr/>
                    <a:p>
                      <a:pPr>
                        <a:buNone/>
                      </a:pPr>
                      <a:r>
                        <a:rPr lang="en-US" sz="2800"/>
                        <a:t>nghiên cứu sự tương tác giữa các thành phần kinh tế</a:t>
                      </a:r>
                      <a:endParaRPr lang="en-US" sz="2800"/>
                    </a:p>
                  </a:txBody>
                  <a:tcPr/>
                </a:tc>
                <a:tc>
                  <a:txBody>
                    <a:bodyPr/>
                    <a:p>
                      <a:pPr>
                        <a:buNone/>
                      </a:pPr>
                      <a:endParaRPr lang="en-US" sz="280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thực chứng - chuẩn tắc</a:t>
            </a:r>
            <a:endParaRPr lang="en-US"/>
          </a:p>
        </p:txBody>
      </p:sp>
      <p:graphicFrame>
        <p:nvGraphicFramePr>
          <p:cNvPr id="4" name="Content Placeholder 3"/>
          <p:cNvGraphicFramePr/>
          <p:nvPr>
            <p:ph idx="1"/>
          </p:nvPr>
        </p:nvGraphicFramePr>
        <p:xfrm>
          <a:off x="838200" y="1825625"/>
          <a:ext cx="10515600" cy="1554480"/>
        </p:xfrm>
        <a:graphic>
          <a:graphicData uri="http://schemas.openxmlformats.org/drawingml/2006/table">
            <a:tbl>
              <a:tblPr firstRow="1" bandRow="1">
                <a:tableStyleId>{5C22544A-7EE6-4342-B048-85BDC9FD1C3A}</a:tableStyleId>
              </a:tblPr>
              <a:tblGrid>
                <a:gridCol w="5257800"/>
                <a:gridCol w="5257800"/>
              </a:tblGrid>
              <a:tr h="381000">
                <a:tc>
                  <a:txBody>
                    <a:bodyPr/>
                    <a:p>
                      <a:pPr algn="ctr">
                        <a:buNone/>
                      </a:pPr>
                      <a:r>
                        <a:rPr lang="en-US" sz="2800"/>
                        <a:t>thực chứng</a:t>
                      </a:r>
                      <a:endParaRPr lang="en-US" sz="2800"/>
                    </a:p>
                  </a:txBody>
                  <a:tcPr/>
                </a:tc>
                <a:tc>
                  <a:txBody>
                    <a:bodyPr/>
                    <a:p>
                      <a:pPr algn="ctr">
                        <a:buNone/>
                      </a:pPr>
                      <a:r>
                        <a:rPr lang="en-US" sz="2800"/>
                        <a:t>chuẩn tắc</a:t>
                      </a:r>
                      <a:endParaRPr lang="en-US" sz="2800"/>
                    </a:p>
                  </a:txBody>
                  <a:tcPr/>
                </a:tc>
              </a:tr>
              <a:tr h="381000">
                <a:tc>
                  <a:txBody>
                    <a:bodyPr/>
                    <a:p>
                      <a:pPr>
                        <a:buNone/>
                      </a:pPr>
                      <a:r>
                        <a:rPr lang="en-US" sz="2800"/>
                        <a:t>quan sát thực tế diễn ra</a:t>
                      </a:r>
                      <a:endParaRPr lang="en-US" sz="2800"/>
                    </a:p>
                  </a:txBody>
                  <a:tcPr/>
                </a:tc>
                <a:tc>
                  <a:txBody>
                    <a:bodyPr/>
                    <a:p>
                      <a:pPr>
                        <a:buNone/>
                      </a:pPr>
                      <a:r>
                        <a:rPr lang="en-US" sz="2800"/>
                        <a:t>đưa ra khuyến nghị để giải quyết các vấn đề kinh tế</a:t>
                      </a:r>
                      <a:endParaRPr lang="en-US" sz="2800"/>
                    </a:p>
                  </a:txBody>
                  <a:tcPr/>
                </a:tc>
              </a:tr>
              <a:tr h="381000">
                <a:tc>
                  <a:txBody>
                    <a:bodyPr/>
                    <a:p>
                      <a:pPr>
                        <a:buNone/>
                      </a:pPr>
                      <a:r>
                        <a:rPr lang="en-US" sz="2800">
                          <a:sym typeface="+mn-ea"/>
                        </a:rPr>
                        <a:t>giải thích vì sao nó như vậy</a:t>
                      </a:r>
                      <a:endParaRPr lang="en-US" sz="2800"/>
                    </a:p>
                  </a:txBody>
                  <a:tcPr/>
                </a:tc>
                <a:tc>
                  <a:txBody>
                    <a:bodyPr/>
                    <a:p>
                      <a:pPr>
                        <a:buNone/>
                      </a:pPr>
                      <a:endParaRPr lang="en-US" sz="280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Các nguyên lý của kinh tế học</a:t>
            </a:r>
            <a:endParaRPr lang="en-US"/>
          </a:p>
        </p:txBody>
      </p:sp>
      <p:sp>
        <p:nvSpPr>
          <p:cNvPr id="3" name="Content Placeholder 2"/>
          <p:cNvSpPr>
            <a:spLocks noGrp="1"/>
          </p:cNvSpPr>
          <p:nvPr>
            <p:ph idx="1"/>
          </p:nvPr>
        </p:nvSpPr>
        <p:spPr/>
        <p:txBody>
          <a:bodyPr>
            <a:normAutofit/>
          </a:bodyPr>
          <a:p>
            <a:r>
              <a:rPr lang="en-US"/>
              <a:t>có 10 nguyên lý </a:t>
            </a:r>
            <a:endParaRPr lang="en-US"/>
          </a:p>
          <a:p>
            <a:r>
              <a:rPr lang="en-US"/>
              <a:t>chia làm 3 nhóm</a:t>
            </a:r>
            <a:endParaRPr lang="en-US"/>
          </a:p>
          <a:p>
            <a:pPr lvl="1"/>
            <a:r>
              <a:rPr lang="en-US"/>
              <a:t>1, Các nguyên lý chi phối quá trình ra quyết định của cá nhân</a:t>
            </a:r>
            <a:endParaRPr lang="en-US"/>
          </a:p>
          <a:p>
            <a:pPr lvl="1"/>
            <a:r>
              <a:rPr lang="en-US"/>
              <a:t> = </a:t>
            </a:r>
            <a:r>
              <a:rPr lang="en-US">
                <a:solidFill>
                  <a:srgbClr val="FF0000"/>
                </a:solidFill>
              </a:rPr>
              <a:t>cái gì đó chi phối quyết định của cá nhân</a:t>
            </a:r>
            <a:endParaRPr lang="en-US">
              <a:solidFill>
                <a:srgbClr val="FF0000"/>
              </a:solidFill>
            </a:endParaRPr>
          </a:p>
          <a:p>
            <a:pPr lvl="1"/>
            <a:r>
              <a:rPr lang="en-US"/>
              <a:t>2, Các nguyên lý liên quan đến cách thức con người tương tác với nhau </a:t>
            </a:r>
            <a:endParaRPr lang="en-US"/>
          </a:p>
          <a:p>
            <a:pPr lvl="1"/>
            <a:r>
              <a:rPr lang="en-US"/>
              <a:t>= </a:t>
            </a:r>
            <a:r>
              <a:rPr lang="en-US">
                <a:solidFill>
                  <a:srgbClr val="FF0000"/>
                </a:solidFill>
              </a:rPr>
              <a:t>những cách con người lam việc với nhau</a:t>
            </a:r>
            <a:endParaRPr lang="en-US">
              <a:solidFill>
                <a:srgbClr val="FF0000"/>
              </a:solidFill>
            </a:endParaRPr>
          </a:p>
          <a:p>
            <a:pPr lvl="1"/>
            <a:r>
              <a:rPr lang="en-US"/>
              <a:t>3. Các nguyên lý nghiên cứu nền kinh tế với tư cách là một tổng thể </a:t>
            </a:r>
            <a:endParaRPr lang="en-US"/>
          </a:p>
          <a:p>
            <a:pPr lvl="1"/>
            <a:r>
              <a:rPr lang="en-US">
                <a:solidFill>
                  <a:srgbClr val="FF0000"/>
                </a:solidFill>
              </a:rPr>
              <a:t>= nhóm này dành cho vĩ mô, 2 nhóm ở trên dùng cho vi mô</a:t>
            </a:r>
            <a:endParaRPr lang="en-US">
              <a:solidFill>
                <a:srgbClr val="FF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7243</Words>
  <Application>WPS Presentation</Application>
  <PresentationFormat>Widescreen</PresentationFormat>
  <Paragraphs>162</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Arial</vt:lpstr>
      <vt:lpstr>SimSun</vt:lpstr>
      <vt:lpstr>Wingdings</vt:lpstr>
      <vt:lpstr>Calibri Light</vt:lpstr>
      <vt:lpstr>Calibri</vt:lpstr>
      <vt:lpstr>Microsoft YaHei</vt:lpstr>
      <vt:lpstr>Arial Unicode MS</vt:lpstr>
      <vt:lpstr>Office Theme</vt:lpstr>
      <vt:lpstr>Kinh tế học đại cương Đại học Thăng Long diễn đạt theo cách dễ hiểu hơn</vt:lpstr>
      <vt:lpstr>Nội dung</vt:lpstr>
      <vt:lpstr>Kinh tế là gì</vt:lpstr>
      <vt:lpstr>Kinh tế học có mấy nội dung</vt:lpstr>
      <vt:lpstr>Khái niệm</vt:lpstr>
      <vt:lpstr>Đối tượng nghiên cứu</vt:lpstr>
      <vt:lpstr>vi mô - vĩ mô</vt:lpstr>
      <vt:lpstr>thực chứng - chuẩn tắc</vt:lpstr>
      <vt:lpstr>Các nguyên lý của kinh tế học</vt:lpstr>
      <vt:lpstr>Các nguyên lý chi phối quá trình ra quyết định của cá nhân (1)</vt:lpstr>
      <vt:lpstr>Các nguyên lý chi phối quá trình ra quyết định của cá nhân (2) </vt:lpstr>
      <vt:lpstr>Các nguyên lý chi phối quá trình ra quyết định của cá nhân (3)</vt:lpstr>
      <vt:lpstr>Các nguyên lý chi phối quá trình ra quyết định của cá nhân (4)</vt:lpstr>
      <vt:lpstr>Các nguyên lý liên quan đến cách thức con người tương tác với nhau (5)</vt:lpstr>
      <vt:lpstr>Các nguyên lý liên quan đến cách thức con người tương tác với nhau (6)</vt:lpstr>
      <vt:lpstr>Các nguyên lý liên quan đến cách thức con người tương tác với nhau (7)</vt:lpstr>
      <vt:lpstr>Các nguyên lý nghiên cứu nền kinh tế với tư cách là một tổng thể (8)</vt:lpstr>
      <vt:lpstr>Các nguyên lý nghiên cứu nền kinh tế với tư cách là một tổng thể (9)</vt:lpstr>
      <vt:lpstr>Các nguyên lý nghiên cứu nền kinh tế với tư cách là một tổng thể (10)</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Kinh tế học đại cương Đại học Thăng Long dễ hiểu hơn, và ít hàn lâm hơn</dc:title>
  <dc:creator/>
  <cp:lastModifiedBy>12-45-5-9-2020</cp:lastModifiedBy>
  <cp:revision>51</cp:revision>
  <dcterms:created xsi:type="dcterms:W3CDTF">2021-08-03T14:57:00Z</dcterms:created>
  <dcterms:modified xsi:type="dcterms:W3CDTF">2021-08-03T16:47:55Z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