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19976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  <a:sym typeface="+mn-ea"/>
              </a:rPr>
              <a:t>Kinh tế học đại cương Đại học Thăng Long diễn đạt theo cách dễ hiểu hơn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10723"/>
            <a:ext cx="9144000" cy="1655762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rgbClr val="0070C0"/>
                </a:solidFill>
              </a:rPr>
              <a:t>Chương 2: LỢI ÍCH TỪ THƯƠNG MẠI</a:t>
            </a:r>
            <a:endParaRPr lang="en-US" sz="60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Đường giới hạn năng lực sản xuất (Production Possibilities Frontier - PPF)</a:t>
            </a:r>
            <a:endParaRPr lang="en-US"/>
          </a:p>
          <a:p>
            <a:r>
              <a:rPr lang="en-US"/>
              <a:t>2. Lợi thế tuyệt đối</a:t>
            </a:r>
            <a:endParaRPr lang="en-US"/>
          </a:p>
          <a:p>
            <a:r>
              <a:rPr lang="en-US"/>
              <a:t>3. Lợi thế so sánh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Đường giới hạn năng lực sản xuất PPF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550035" y="1825625"/>
          <a:ext cx="909129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029825" imgH="4800600" progId="Paint.Picture">
                  <p:embed/>
                </p:oleObj>
              </mc:Choice>
              <mc:Fallback>
                <p:oleObj name="" r:id="rId1" imgW="10029825" imgH="48006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0035" y="1825625"/>
                        <a:ext cx="909129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Lợi ích từ thương mại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433320" y="1986280"/>
          <a:ext cx="73247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324725" imgH="4029075" progId="Paint.Picture">
                  <p:embed/>
                </p:oleObj>
              </mc:Choice>
              <mc:Fallback>
                <p:oleObj name="" r:id="rId1" imgW="7324725" imgH="4029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3320" y="1986280"/>
                        <a:ext cx="7324725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Lợi thế tuyệt đối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Người sản xuất được coi là có lợi thế tuyệt đối khi sản xuất một mặt hàng so với những người sản xuất khác là khi </a:t>
            </a:r>
            <a:r>
              <a:rPr lang="en-US">
                <a:solidFill>
                  <a:srgbClr val="FF0000"/>
                </a:solidFill>
              </a:rPr>
              <a:t>có chi phí nhỏ hơn</a:t>
            </a:r>
            <a:r>
              <a:rPr lang="en-US"/>
              <a:t> để sản xuất ra hàng hoá đó</a:t>
            </a:r>
            <a:endParaRPr lang="en-US"/>
          </a:p>
          <a:p>
            <a:endParaRPr lang="en-US"/>
          </a:p>
          <a:p>
            <a:r>
              <a:rPr lang="en-US"/>
              <a:t>ví dụ bạn A giỏi môn kinh tế đại cương, bạn ấy thi học kỳ đảm bảo điểm từ 9 đến 10</a:t>
            </a:r>
            <a:endParaRPr lang="en-US"/>
          </a:p>
          <a:p>
            <a:r>
              <a:rPr lang="en-US"/>
              <a:t>bạn B chỉ đủ sức thi được 8 điểm</a:t>
            </a:r>
            <a:endParaRPr lang="en-US"/>
          </a:p>
          <a:p>
            <a:r>
              <a:rPr lang="en-US"/>
              <a:t>bạn A có lợi thế tuyệt đối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Lợi thế so sánh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Người sản xuất có </a:t>
            </a:r>
            <a:r>
              <a:rPr lang="en-US">
                <a:solidFill>
                  <a:srgbClr val="FF0000"/>
                </a:solidFill>
              </a:rPr>
              <a:t>chi phí cơ hội nhỏ hơn</a:t>
            </a:r>
            <a:r>
              <a:rPr lang="en-US"/>
              <a:t> để sản xuất ra một loại hàng hóa tức là anh ta phải</a:t>
            </a:r>
            <a:r>
              <a:rPr lang="en-US">
                <a:solidFill>
                  <a:srgbClr val="FF0000"/>
                </a:solidFill>
              </a:rPr>
              <a:t> từ bỏ một lượng hàng hóa khác ít hơn</a:t>
            </a:r>
            <a:r>
              <a:rPr lang="en-US"/>
              <a:t> để sản xuất ra nó, được gọi là có lợi thế so sánh trong việc sản xuất ra hàng hóa đó.</a:t>
            </a:r>
            <a:endParaRPr lang="en-US"/>
          </a:p>
          <a:p>
            <a:r>
              <a:rPr lang="en-US"/>
              <a:t>bạn A giỏi kinh tế đại cương nhưng không giỏi toán lo gic</a:t>
            </a:r>
            <a:endParaRPr lang="en-US"/>
          </a:p>
          <a:p>
            <a:r>
              <a:rPr lang="en-US"/>
              <a:t>nên phải bỏ ôn KTHĐC để ôn toán logic nên điểm KTHĐC của bạn A chỉ là 7 nếu muốn toán logic là 5</a:t>
            </a:r>
            <a:endParaRPr lang="en-US"/>
          </a:p>
          <a:p>
            <a:r>
              <a:rPr lang="en-US"/>
              <a:t>Bạn B chấp nhận 7 điểm KTHĐC để có 6 điểm toán vì bạn ấy tốn ít thời gian đê ôn toán logic hơn</a:t>
            </a:r>
            <a:endParaRPr lang="en-US"/>
          </a:p>
          <a:p>
            <a:r>
              <a:rPr lang="en-US"/>
              <a:t>tổng kết bạn B cao hơn bạn A, bạn B có lợi thế so sánh</a:t>
            </a:r>
            <a:endParaRPr lang="en-US"/>
          </a:p>
          <a:p>
            <a:r>
              <a:rPr lang="en-US"/>
              <a:t>dân gian nói là thả con săn sắt bắt con cá rô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1174</Words>
  <Application>WPS Presentation</Application>
  <PresentationFormat>Widescreen</PresentationFormat>
  <Paragraphs>31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học đại cương Đại học Thăng Long diễn đạt theo cách dễ hiểu hơn</dc:title>
  <dc:creator/>
  <cp:lastModifiedBy>12-45-5-9-2020</cp:lastModifiedBy>
  <cp:revision>14</cp:revision>
  <dcterms:created xsi:type="dcterms:W3CDTF">2021-08-03T16:48:48Z</dcterms:created>
  <dcterms:modified xsi:type="dcterms:W3CDTF">2021-08-03T17:13:47Z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