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9"/>
  </p:notesMasterIdLst>
  <p:handoutMasterIdLst>
    <p:handoutMasterId r:id="rId30"/>
  </p:handoutMasterIdLst>
  <p:sldIdLst>
    <p:sldId id="256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98" r:id="rId11"/>
    <p:sldId id="663" r:id="rId12"/>
    <p:sldId id="664" r:id="rId13"/>
    <p:sldId id="665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4" autoAdjust="0"/>
    <p:restoredTop sz="89358" autoAdjust="0"/>
  </p:normalViewPr>
  <p:slideViewPr>
    <p:cSldViewPr>
      <p:cViewPr varScale="1">
        <p:scale>
          <a:sx n="101" d="100"/>
          <a:sy n="101" d="100"/>
        </p:scale>
        <p:origin x="192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11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N-choose-2</a:t>
            </a:r>
            <a:r>
              <a:rPr lang="en-US" baseline="0" dirty="0"/>
              <a:t> = N(N-1)/2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4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space complexity, can we write</a:t>
            </a:r>
            <a:r>
              <a:rPr lang="en-US" baseline="0" dirty="0"/>
              <a:t> it as O(|E|), since |V| = O(|E|)?</a:t>
            </a:r>
          </a:p>
          <a:p>
            <a:r>
              <a:rPr lang="en-US" baseline="0" dirty="0"/>
              <a:t>Answer: No. Since the graph could contain far fewer edges than nodes.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2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v1 -&gt; v2</a:t>
            </a:r>
          </a:p>
          <a:p>
            <a:r>
              <a:rPr lang="en-US" dirty="0"/>
              <a:t>v1</a:t>
            </a:r>
            <a:r>
              <a:rPr lang="en-US" baseline="0" dirty="0"/>
              <a:t> -&gt; v3</a:t>
            </a:r>
          </a:p>
          <a:p>
            <a:r>
              <a:rPr lang="en-US" baseline="0" dirty="0"/>
              <a:t>v2 -&gt; v1</a:t>
            </a:r>
          </a:p>
          <a:p>
            <a:r>
              <a:rPr lang="en-US" baseline="0" dirty="0"/>
              <a:t>v2 -&gt; v3</a:t>
            </a:r>
          </a:p>
          <a:p>
            <a:r>
              <a:rPr lang="en-US" baseline="0" dirty="0"/>
              <a:t>v3 -&gt; v1</a:t>
            </a:r>
          </a:p>
          <a:p>
            <a:r>
              <a:rPr lang="en-US" baseline="0" dirty="0"/>
              <a:t>v3 -&gt; v2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3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verified</a:t>
            </a:r>
            <a:r>
              <a:rPr lang="en-US" baseline="0" dirty="0"/>
              <a:t> with this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9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DAG</a:t>
            </a:r>
            <a:r>
              <a:rPr lang="en-US" baseline="0" dirty="0"/>
              <a:t> is </a:t>
            </a:r>
            <a:r>
              <a:rPr lang="en-US" baseline="0"/>
              <a:t>very useful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85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</a:t>
            </a:r>
            <a:r>
              <a:rPr lang="en-US" baseline="0" dirty="0"/>
              <a:t> both of them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24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this is a directed graph, so it is not symmetric.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7/8/2025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43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Graphs</a:t>
            </a:r>
          </a:p>
          <a:p>
            <a:pPr algn="l"/>
            <a:r>
              <a:rPr lang="en-US" altLang="zh-CN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basics about graph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graphs in computer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ECE281</a:t>
            </a:r>
            <a:r>
              <a:rPr lang="en-US" altLang="zh-CN" dirty="0"/>
              <a:t>0</a:t>
            </a:r>
            <a:r>
              <a:rPr lang="en-US" dirty="0"/>
              <a:t>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connected graph </a:t>
            </a:r>
            <a:r>
              <a:rPr lang="en-US" dirty="0"/>
              <a:t>is a graph where a simple path exists between all pairs of nodes.</a:t>
            </a:r>
          </a:p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strongly connected </a:t>
            </a:r>
            <a:r>
              <a:rPr lang="en-US" dirty="0"/>
              <a:t>if there is a simple </a:t>
            </a:r>
            <a:r>
              <a:rPr lang="en-US" b="1" dirty="0">
                <a:solidFill>
                  <a:srgbClr val="0000FF"/>
                </a:solidFill>
              </a:rPr>
              <a:t>directed path </a:t>
            </a:r>
            <a:r>
              <a:rPr lang="en-US" dirty="0"/>
              <a:t>between any pair of nodes.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477057" y="3870788"/>
            <a:ext cx="1524000" cy="1528465"/>
            <a:chOff x="4454769" y="3195935"/>
            <a:chExt cx="1524000" cy="1528465"/>
          </a:xfrm>
        </p:grpSpPr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6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directed graph is </a:t>
            </a:r>
            <a:r>
              <a:rPr lang="en-US" b="1" dirty="0">
                <a:solidFill>
                  <a:srgbClr val="C00000"/>
                </a:solidFill>
              </a:rPr>
              <a:t>weakly connected</a:t>
            </a:r>
            <a:r>
              <a:rPr lang="en-US" dirty="0"/>
              <a:t> if there is a simple path between any pair of nodes in the underlying undirected graph.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66566" y="30435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260453" y="3249628"/>
            <a:ext cx="336399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The directed graph is weakly</a:t>
            </a:r>
            <a:br>
              <a:rPr lang="en-US" sz="2400" dirty="0"/>
            </a:br>
            <a:r>
              <a:rPr lang="en-US" sz="2400" dirty="0"/>
              <a:t>connected, but not strongly</a:t>
            </a:r>
            <a:br>
              <a:rPr lang="en-US" sz="2400" dirty="0"/>
            </a:br>
            <a:r>
              <a:rPr lang="en-US" sz="2400" dirty="0"/>
              <a:t>connected.</a:t>
            </a:r>
          </a:p>
        </p:txBody>
      </p:sp>
    </p:spTree>
    <p:extLst>
      <p:ext uri="{BB962C8B-B14F-4D97-AF65-F5344CB8AC3E}">
        <p14:creationId xmlns:p14="http://schemas.microsoft.com/office/powerpoint/2010/main" val="21522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node is the number of edges incident to the node, e.g., degree(v</a:t>
            </a:r>
            <a:r>
              <a:rPr lang="en-US" baseline="-25000" dirty="0"/>
              <a:t>2</a:t>
            </a:r>
            <a:r>
              <a:rPr lang="en-US" dirty="0"/>
              <a:t>) = 3, degree(v</a:t>
            </a:r>
            <a:r>
              <a:rPr lang="en-US" baseline="-25000" dirty="0"/>
              <a:t>3</a:t>
            </a:r>
            <a:r>
              <a:rPr lang="en-US" dirty="0"/>
              <a:t>) = 2.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relationship between the sum of degrees of all nodes and the number of edges?</a:t>
            </a:r>
          </a:p>
          <a:p>
            <a:pPr lvl="1"/>
            <a:r>
              <a:rPr lang="en-US" dirty="0"/>
              <a:t>Sum(degrees) = 2 * Number(edges)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26895" y="253059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03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Degree for 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directed graphs, we differentiate between </a:t>
            </a:r>
            <a:r>
              <a:rPr lang="en-US" b="1" dirty="0">
                <a:solidFill>
                  <a:srgbClr val="0000FF"/>
                </a:solidFill>
              </a:rPr>
              <a:t>incoming </a:t>
            </a:r>
            <a:r>
              <a:rPr lang="en-US" dirty="0"/>
              <a:t>edges and </a:t>
            </a:r>
            <a:r>
              <a:rPr lang="en-US" b="1" dirty="0">
                <a:solidFill>
                  <a:srgbClr val="0000FF"/>
                </a:solidFill>
              </a:rPr>
              <a:t>outgoing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edges of a node. Thus we differentiate between a node’s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and its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in-degree: number of incoming edges of a node</a:t>
            </a:r>
          </a:p>
          <a:p>
            <a:pPr lvl="1"/>
            <a:r>
              <a:rPr lang="en-US" dirty="0"/>
              <a:t>out-degree: number of outgoing edges of a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Nodes with zero in-degree are </a:t>
            </a:r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nodes, e.g.,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Nodes with zero out-degree are </a:t>
            </a:r>
            <a:r>
              <a:rPr lang="en-US" b="1" dirty="0">
                <a:solidFill>
                  <a:srgbClr val="0000FF"/>
                </a:solidFill>
              </a:rPr>
              <a:t>sink</a:t>
            </a:r>
            <a:r>
              <a:rPr lang="en-US" dirty="0"/>
              <a:t> nodes, e.g., v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What is the sum of in-degrees/out-degrees of all nodes?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66750" y="3500735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400800" y="3699301"/>
            <a:ext cx="2305375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in-degree(v</a:t>
            </a:r>
            <a:r>
              <a:rPr lang="en-US" sz="2400" baseline="-25000" dirty="0"/>
              <a:t>2</a:t>
            </a:r>
            <a:r>
              <a:rPr lang="en-US" sz="2400" dirty="0"/>
              <a:t>) = 1</a:t>
            </a:r>
            <a:br>
              <a:rPr lang="en-US" sz="2400" dirty="0"/>
            </a:br>
            <a:r>
              <a:rPr lang="en-US" sz="2400" dirty="0"/>
              <a:t>out-degree(v</a:t>
            </a:r>
            <a:r>
              <a:rPr lang="en-US" sz="2400" baseline="-25000" dirty="0"/>
              <a:t>2</a:t>
            </a:r>
            <a:r>
              <a:rPr lang="en-US" sz="2400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25086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 and Directed Acyclic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cycle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a path starting and finishing at the same node.</a:t>
            </a:r>
          </a:p>
          <a:p>
            <a:pPr lvl="1"/>
            <a:r>
              <a:rPr lang="en-US" dirty="0"/>
              <a:t>A self-loop is a cycle of length 1.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cycle</a:t>
            </a:r>
            <a:r>
              <a:rPr lang="en-US" dirty="0"/>
              <a:t> has no repeated nodes, except the first and the last node, 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 graph with no cycle is called an </a:t>
            </a:r>
            <a:r>
              <a:rPr lang="en-US" b="1" dirty="0">
                <a:solidFill>
                  <a:srgbClr val="C00000"/>
                </a:solidFill>
              </a:rPr>
              <a:t>acyclic graph</a:t>
            </a:r>
            <a:r>
              <a:rPr lang="en-US" dirty="0"/>
              <a:t>.</a:t>
            </a:r>
          </a:p>
          <a:p>
            <a:r>
              <a:rPr lang="en-US" dirty="0"/>
              <a:t>A directed graph with no cycles is called a </a:t>
            </a:r>
            <a:r>
              <a:rPr lang="en-US" b="1" dirty="0">
                <a:solidFill>
                  <a:srgbClr val="C00000"/>
                </a:solidFill>
              </a:rPr>
              <a:t>directed acyclic graph</a:t>
            </a:r>
            <a:r>
              <a:rPr lang="en-US" dirty="0"/>
              <a:t>, or </a:t>
            </a:r>
            <a:r>
              <a:rPr lang="en-US" b="1" dirty="0">
                <a:solidFill>
                  <a:srgbClr val="0000FF"/>
                </a:solidFill>
              </a:rPr>
              <a:t>DAG</a:t>
            </a:r>
            <a:r>
              <a:rPr lang="en-US" dirty="0"/>
              <a:t> for short.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02711" y="2940584"/>
            <a:ext cx="2634177" cy="1326616"/>
            <a:chOff x="3385623" y="2940584"/>
            <a:chExt cx="2634177" cy="1326616"/>
          </a:xfrm>
        </p:grpSpPr>
        <p:sp>
          <p:nvSpPr>
            <p:cNvPr id="6" name="Oval 5"/>
            <p:cNvSpPr/>
            <p:nvPr/>
          </p:nvSpPr>
          <p:spPr>
            <a:xfrm>
              <a:off x="3385623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87592" y="308941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95223" y="339421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410200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97192" y="3394217"/>
              <a:ext cx="402282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22127" y="30849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5223" y="2940584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4" name="Straight Connector 13"/>
            <p:cNvCxnSpPr>
              <a:stCxn id="6" idx="5"/>
              <a:endCxn id="9" idx="2"/>
            </p:cNvCxnSpPr>
            <p:nvPr/>
          </p:nvCxnSpPr>
          <p:spPr>
            <a:xfrm>
              <a:off x="3905949" y="3609743"/>
              <a:ext cx="1504251" cy="352657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399501" y="378607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46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(DAG)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Are the following graphs DAGs?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55994" y="2470021"/>
            <a:ext cx="1715087" cy="2278889"/>
            <a:chOff x="1522232" y="2813652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451572" y="2532373"/>
            <a:ext cx="3774947" cy="2030944"/>
            <a:chOff x="2244853" y="3118713"/>
            <a:chExt cx="3774947" cy="2030944"/>
          </a:xfrm>
        </p:grpSpPr>
        <p:sp>
          <p:nvSpPr>
            <p:cNvPr id="22" name="Oval 21"/>
            <p:cNvSpPr/>
            <p:nvPr/>
          </p:nvSpPr>
          <p:spPr>
            <a:xfrm>
              <a:off x="231128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  <a:endParaRPr lang="en-US" baseline="-250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3555423" y="3118713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  <a:endParaRPr lang="en-US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800600" y="3118715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  <a:endParaRPr lang="en-US" baseline="-25000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935858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  <a:endParaRPr lang="en-US" baseline="-250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191000" y="3962400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E</a:t>
              </a:r>
              <a:endParaRPr lang="en-US" baseline="-250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5562600" y="3962399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F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244853" y="4682842"/>
              <a:ext cx="457200" cy="466815"/>
            </a:xfrm>
            <a:prstGeom prst="ellipse">
              <a:avLst/>
            </a:prstGeom>
            <a:ln w="28575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G</a:t>
              </a:r>
              <a:endParaRPr lang="en-US" baseline="-25000" dirty="0"/>
            </a:p>
          </p:txBody>
        </p:sp>
        <p:cxnSp>
          <p:nvCxnSpPr>
            <p:cNvPr id="29" name="Straight Arrow Connector 28"/>
            <p:cNvCxnSpPr>
              <a:stCxn id="22" idx="6"/>
              <a:endCxn id="23" idx="2"/>
            </p:cNvCxnSpPr>
            <p:nvPr/>
          </p:nvCxnSpPr>
          <p:spPr>
            <a:xfrm flipV="1">
              <a:off x="2768480" y="3352121"/>
              <a:ext cx="786943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3" idx="6"/>
              <a:endCxn id="24" idx="2"/>
            </p:cNvCxnSpPr>
            <p:nvPr/>
          </p:nvCxnSpPr>
          <p:spPr>
            <a:xfrm>
              <a:off x="4012623" y="3352121"/>
              <a:ext cx="787977" cy="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5"/>
              <a:endCxn id="25" idx="1"/>
            </p:cNvCxnSpPr>
            <p:nvPr/>
          </p:nvCxnSpPr>
          <p:spPr>
            <a:xfrm>
              <a:off x="2701525" y="3517167"/>
              <a:ext cx="301288" cy="51359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5" idx="6"/>
              <a:endCxn id="26" idx="2"/>
            </p:cNvCxnSpPr>
            <p:nvPr/>
          </p:nvCxnSpPr>
          <p:spPr>
            <a:xfrm>
              <a:off x="3393058" y="4195808"/>
              <a:ext cx="79794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6" idx="6"/>
              <a:endCxn id="27" idx="2"/>
            </p:cNvCxnSpPr>
            <p:nvPr/>
          </p:nvCxnSpPr>
          <p:spPr>
            <a:xfrm flipV="1">
              <a:off x="4648200" y="4195807"/>
              <a:ext cx="914400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3" idx="5"/>
              <a:endCxn id="26" idx="1"/>
            </p:cNvCxnSpPr>
            <p:nvPr/>
          </p:nvCxnSpPr>
          <p:spPr>
            <a:xfrm>
              <a:off x="3945668" y="3517165"/>
              <a:ext cx="312287" cy="51359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7"/>
              <a:endCxn id="24" idx="4"/>
            </p:cNvCxnSpPr>
            <p:nvPr/>
          </p:nvCxnSpPr>
          <p:spPr>
            <a:xfrm flipV="1">
              <a:off x="4581245" y="3585530"/>
              <a:ext cx="447955" cy="44523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8" idx="7"/>
              <a:endCxn id="25" idx="3"/>
            </p:cNvCxnSpPr>
            <p:nvPr/>
          </p:nvCxnSpPr>
          <p:spPr>
            <a:xfrm flipV="1">
              <a:off x="2635098" y="4360852"/>
              <a:ext cx="367715" cy="3903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76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Weighted graph: edges of a graph may have different costs or weights.</a:t>
            </a:r>
          </a:p>
          <a:p>
            <a:pPr lvl="1"/>
            <a:r>
              <a:rPr lang="en-US" dirty="0"/>
              <a:t>For example, the weights on edges represent the distance between two nodes.</a:t>
            </a:r>
          </a:p>
          <a:p>
            <a:pPr lvl="1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31695" y="3371730"/>
            <a:ext cx="2625969" cy="1759298"/>
            <a:chOff x="3331695" y="3371730"/>
            <a:chExt cx="2625969" cy="1759298"/>
          </a:xfrm>
        </p:grpSpPr>
        <p:sp>
          <p:nvSpPr>
            <p:cNvPr id="6" name="Oval 5"/>
            <p:cNvSpPr/>
            <p:nvPr/>
          </p:nvSpPr>
          <p:spPr>
            <a:xfrm>
              <a:off x="3331695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33664" y="36070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41295" y="391182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48064" y="40642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43264" y="3911828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46782" y="4584554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37182" y="452142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38464" y="4216628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68199" y="3602563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41295" y="390010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53202" y="414868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29200" y="4636136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80569" y="337173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17312" y="345016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6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2470" y="41910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338" y="46482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812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Size and Complexity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size of a graph and the complexity of a graph algorithms are usually defined in terms of</a:t>
                </a:r>
              </a:p>
              <a:p>
                <a:pPr lvl="1"/>
                <a:r>
                  <a:rPr lang="en-US" dirty="0"/>
                  <a:t>number of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vertices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 both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Sparse</a:t>
                </a:r>
                <a:r>
                  <a:rPr lang="en-US" dirty="0"/>
                  <a:t> graph: a graph with few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tree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Dense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graph: a graph with many edges.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i="1">
                        <a:latin typeface="Cambria Math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|≈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complete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733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65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05086"/>
            <a:ext cx="704850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62" y="1952698"/>
            <a:ext cx="3057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"/>
          <a:stretch/>
        </p:blipFill>
        <p:spPr bwMode="auto">
          <a:xfrm>
            <a:off x="5570806" y="1898113"/>
            <a:ext cx="3038622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6913" y="4876800"/>
            <a:ext cx="1092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Linked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List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253" y="4897902"/>
            <a:ext cx="746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Tree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37442" y="4897902"/>
            <a:ext cx="1000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94855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Lists, Trees, and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01551" y="3200400"/>
            <a:ext cx="2656449" cy="812409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85160" y="2822038"/>
            <a:ext cx="3825240" cy="1559462"/>
            <a:chOff x="1676400" y="2209800"/>
            <a:chExt cx="3825240" cy="1559462"/>
          </a:xfrm>
        </p:grpSpPr>
        <p:sp>
          <p:nvSpPr>
            <p:cNvPr id="6" name="Oval 5"/>
            <p:cNvSpPr/>
            <p:nvPr/>
          </p:nvSpPr>
          <p:spPr>
            <a:xfrm>
              <a:off x="1676400" y="2209800"/>
              <a:ext cx="3825240" cy="1559462"/>
            </a:xfrm>
            <a:prstGeom prst="ellipse">
              <a:avLst/>
            </a:prstGeom>
            <a:noFill/>
            <a:ln w="28575"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5437" y="2758336"/>
              <a:ext cx="689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Tree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42160" y="2280396"/>
            <a:ext cx="5349240" cy="2626625"/>
            <a:chOff x="1676400" y="1676400"/>
            <a:chExt cx="5349240" cy="2626625"/>
          </a:xfrm>
        </p:grpSpPr>
        <p:sp>
          <p:nvSpPr>
            <p:cNvPr id="10" name="Oval 9"/>
            <p:cNvSpPr/>
            <p:nvPr/>
          </p:nvSpPr>
          <p:spPr>
            <a:xfrm>
              <a:off x="1676400" y="1676400"/>
              <a:ext cx="5349240" cy="262662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25437" y="2758336"/>
              <a:ext cx="880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80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is a set of </a:t>
                </a:r>
                <a:r>
                  <a:rPr lang="en-US" b="1" dirty="0">
                    <a:solidFill>
                      <a:srgbClr val="0000FF"/>
                    </a:solidFill>
                  </a:rPr>
                  <a:t>nodes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0000FF"/>
                    </a:solidFill>
                  </a:rPr>
                  <a:t>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that connects pairs of nodes.</a:t>
                </a:r>
              </a:p>
              <a:p>
                <a:pPr lvl="1"/>
                <a:r>
                  <a:rPr lang="en-US" dirty="0"/>
                  <a:t>Nodes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vertices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Edges also known as </a:t>
                </a:r>
                <a:r>
                  <a:rPr lang="en-US" b="1" dirty="0">
                    <a:solidFill>
                      <a:srgbClr val="C00000"/>
                    </a:solidFill>
                  </a:rPr>
                  <a:t>arcs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Two nodes are </a:t>
                </a:r>
                <a:r>
                  <a:rPr lang="en-US" b="1" dirty="0">
                    <a:solidFill>
                      <a:srgbClr val="0000FF"/>
                    </a:solidFill>
                  </a:rPr>
                  <a:t>directly connected</a:t>
                </a:r>
                <a:r>
                  <a:rPr lang="en-US" dirty="0"/>
                  <a:t> if there is an edge connecting them, e.g.,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2</a:t>
                </a:r>
                <a:r>
                  <a:rPr lang="en-US" dirty="0"/>
                  <a:t> are directly connected, but not v</a:t>
                </a:r>
                <a:r>
                  <a:rPr lang="en-US" baseline="-25000" dirty="0"/>
                  <a:t>1</a:t>
                </a:r>
                <a:r>
                  <a:rPr lang="en-US" dirty="0"/>
                  <a:t> and v</a:t>
                </a:r>
                <a:r>
                  <a:rPr lang="en-US" baseline="-25000" dirty="0"/>
                  <a:t>3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706" t="-889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352800" y="3119735"/>
            <a:ext cx="2625969" cy="1528465"/>
            <a:chOff x="3352800" y="3195935"/>
            <a:chExt cx="2625969" cy="1528465"/>
          </a:xfrm>
        </p:grpSpPr>
        <p:sp>
          <p:nvSpPr>
            <p:cNvPr id="5" name="Oval 4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5" idx="6"/>
              <a:endCxn id="6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1" name="Straight Connector 10"/>
            <p:cNvCxnSpPr>
              <a:stCxn id="6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8" name="Straight Connector 17"/>
            <p:cNvCxnSpPr>
              <a:stCxn id="15" idx="0"/>
              <a:endCxn id="6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73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Matrix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matrix: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|×|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dirty="0"/>
                  <a:t> matrix representation of a graph.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)=1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edge; otherwise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𝑖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𝑗</m:t>
                    </m:r>
                    <m:r>
                      <a:rPr lang="en-US" i="1" dirty="0" smtClean="0">
                        <a:latin typeface="Cambria Math"/>
                      </a:rPr>
                      <m:t>)=0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1830550" y="3351382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12" idx="4"/>
              <a:endCxn id="28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4419600" y="2973852"/>
            <a:ext cx="2735447" cy="2667183"/>
            <a:chOff x="4445844" y="3268720"/>
            <a:chExt cx="2735447" cy="266718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1 0 0 1 0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0 1 1 0 1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0 0 0 1 0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805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 for Weighted Graph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an edge and its weight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; otherwise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𝐴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𝑖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𝑗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360860" y="2662535"/>
            <a:ext cx="2035806" cy="2430006"/>
            <a:chOff x="1360860" y="2662535"/>
            <a:chExt cx="2035806" cy="2430006"/>
          </a:xfrm>
        </p:grpSpPr>
        <p:sp>
          <p:nvSpPr>
            <p:cNvPr id="6" name="Oval 5"/>
            <p:cNvSpPr/>
            <p:nvPr/>
          </p:nvSpPr>
          <p:spPr>
            <a:xfrm>
              <a:off x="1522232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24201" y="2813652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2131832" y="3118452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523725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827032" y="3423252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2133325" y="4025741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627719" y="3720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929001" y="3423252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75722" y="4482941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596048" y="4330541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8951" y="26625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70936" y="337647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0860" y="337647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98471" y="361437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6601" y="439879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447735" y="2387349"/>
            <a:ext cx="2735447" cy="2667183"/>
            <a:chOff x="4445844" y="3268720"/>
            <a:chExt cx="2735447" cy="266718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572000" y="3742108"/>
              <a:ext cx="26092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105400" y="3296668"/>
              <a:ext cx="0" cy="2639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37517" y="326872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1 2 3 4 5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445844" y="3810000"/>
              <a:ext cx="591380" cy="2125903"/>
            </a:xfrm>
            <a:prstGeom prst="rect">
              <a:avLst/>
            </a:prstGeom>
            <a:noFill/>
          </p:spPr>
          <p:txBody>
            <a:bodyPr vert="wordArtVert"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12345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34000" y="381607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4 2 ∞ ∞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34000" y="425999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5 ∞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37517" y="4648200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517" y="5100935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7 ∞ 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26513" y="5474238"/>
              <a:ext cx="18437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∞ ∞ ∞ ∞ ∞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828800" y="5486400"/>
            <a:ext cx="607685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Question: why not use 0 to represent a missing edge?</a:t>
            </a:r>
          </a:p>
        </p:txBody>
      </p:sp>
    </p:spTree>
    <p:extLst>
      <p:ext uri="{BB962C8B-B14F-4D97-AF65-F5344CB8AC3E}">
        <p14:creationId xmlns:p14="http://schemas.microsoft.com/office/powerpoint/2010/main" val="23855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Matrix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Space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𝑉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units</a:t>
                </a:r>
              </a:p>
              <a:p>
                <a:pPr lvl="1"/>
                <a:r>
                  <a:rPr lang="en-US" dirty="0"/>
                  <a:t>For an undirected graph, may store only the lower or upper triangle. Thus,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|−1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|/2</m:t>
                    </m:r>
                  </m:oMath>
                </a14:m>
                <a:r>
                  <a:rPr lang="en-US" dirty="0"/>
                  <a:t> units.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time complexity for finding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What is the time complexity for finding </a:t>
                </a:r>
                <a:r>
                  <a:rPr lang="en-US" b="1" u="sng" dirty="0"/>
                  <a:t>all</a:t>
                </a:r>
                <a:r>
                  <a:rPr lang="en-US" dirty="0"/>
                  <a:t>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5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Representation</a:t>
            </a:r>
            <a:br>
              <a:rPr lang="en-US" dirty="0"/>
            </a:br>
            <a:r>
              <a:rPr lang="en-US" sz="2700" dirty="0"/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Adjacency list: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linked lists.</a:t>
                </a:r>
              </a:p>
              <a:p>
                <a:pPr lvl="1"/>
                <a:r>
                  <a:rPr lang="en-US" dirty="0"/>
                  <a:t>Each array element represents a node and its linked list represents the node’s neighbors.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276957" y="3106927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662134" y="3091319"/>
            <a:ext cx="4368365" cy="2232746"/>
            <a:chOff x="1280985" y="3281819"/>
            <a:chExt cx="4368365" cy="2232746"/>
          </a:xfrm>
        </p:grpSpPr>
        <p:sp>
          <p:nvSpPr>
            <p:cNvPr id="18" name="Rectangle 17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721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696464"/>
                </a:solidFill>
              </a:rPr>
              <a:t>Graph Representation</a:t>
            </a:r>
            <a:br>
              <a:rPr lang="en-US" sz="3600" dirty="0">
                <a:solidFill>
                  <a:srgbClr val="696464"/>
                </a:solidFill>
              </a:rPr>
            </a:br>
            <a:r>
              <a:rPr lang="en-US" sz="2400" dirty="0">
                <a:solidFill>
                  <a:srgbClr val="696464"/>
                </a:solidFill>
              </a:rPr>
              <a:t>Adjacency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edge in an undirected graph is represented twice.</a:t>
            </a:r>
          </a:p>
          <a:p>
            <a:pPr lvl="1"/>
            <a:r>
              <a:rPr lang="en-US" dirty="0"/>
              <a:t>Each edge is treated as </a:t>
            </a:r>
            <a:r>
              <a:rPr lang="en-US" b="1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Each edge in a directed graph is represented once.</a:t>
            </a:r>
          </a:p>
          <a:p>
            <a:r>
              <a:rPr lang="en-US" dirty="0"/>
              <a:t>Weighted graph stores edge weight in linked-list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86331" y="2521711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374143" y="2416328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23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Adjacency List</a:t>
            </a:r>
            <a:br>
              <a:rPr lang="en-US" dirty="0"/>
            </a:br>
            <a:r>
              <a:rPr lang="en-US" sz="2700" dirty="0"/>
              <a:t>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space complexity?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checking if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worst case</a:t>
                </a:r>
                <a:r>
                  <a:rPr lang="en-US" dirty="0"/>
                  <a:t> time complexity for finding all nodes adjacent to a given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835556" y="1494233"/>
            <a:ext cx="1715087" cy="2278889"/>
            <a:chOff x="1281325" y="3742108"/>
            <a:chExt cx="1715087" cy="2278889"/>
          </a:xfrm>
        </p:grpSpPr>
        <p:sp>
          <p:nvSpPr>
            <p:cNvPr id="6" name="Oval 5"/>
            <p:cNvSpPr/>
            <p:nvPr/>
          </p:nvSpPr>
          <p:spPr>
            <a:xfrm>
              <a:off x="1281325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83294" y="3742108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1890925" y="4046908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282818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6" idx="4"/>
              <a:endCxn id="9" idx="0"/>
            </p:cNvCxnSpPr>
            <p:nvPr/>
          </p:nvCxnSpPr>
          <p:spPr>
            <a:xfrm>
              <a:off x="1586125" y="4351708"/>
              <a:ext cx="1493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2"/>
              <a:endCxn id="9" idx="6"/>
            </p:cNvCxnSpPr>
            <p:nvPr/>
          </p:nvCxnSpPr>
          <p:spPr>
            <a:xfrm flipH="1">
              <a:off x="1892418" y="4954197"/>
              <a:ext cx="494394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2386812" y="4649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2688094" y="4351708"/>
              <a:ext cx="3518" cy="2976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834815" y="541139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5</a:t>
              </a:r>
              <a:endParaRPr lang="en-US" baseline="-25000" dirty="0"/>
            </a:p>
          </p:txBody>
        </p:sp>
        <p:cxnSp>
          <p:nvCxnSpPr>
            <p:cNvPr id="15" name="Straight Connector 14"/>
            <p:cNvCxnSpPr>
              <a:stCxn id="12" idx="4"/>
              <a:endCxn id="14" idx="7"/>
            </p:cNvCxnSpPr>
            <p:nvPr/>
          </p:nvCxnSpPr>
          <p:spPr>
            <a:xfrm flipH="1">
              <a:off x="2355141" y="5258997"/>
              <a:ext cx="336471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19002" y="1494233"/>
            <a:ext cx="4368365" cy="2232746"/>
            <a:chOff x="1280985" y="3281819"/>
            <a:chExt cx="4368365" cy="2232746"/>
          </a:xfrm>
        </p:grpSpPr>
        <p:sp>
          <p:nvSpPr>
            <p:cNvPr id="17" name="Rectangle 16"/>
            <p:cNvSpPr/>
            <p:nvPr/>
          </p:nvSpPr>
          <p:spPr>
            <a:xfrm>
              <a:off x="1876040" y="3313391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20514" y="3805403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40497" y="381147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915290" y="332578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58514" y="3997635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153290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280985" y="328181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80985" y="3722074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[2]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80985" y="4170042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289002" y="461323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[4]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9002" y="5038759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273222" y="355083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4035273" y="3322152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3273222" y="4024763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910015" y="4244640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029998" y="425070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8015" y="4436872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262723" y="4464000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2920565" y="4681157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158565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278497" y="4906216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040548" y="4677529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5950" y="4679316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348675" y="4892609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876040" y="375833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76040" y="419502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76040" y="4631707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876040" y="5068392"/>
              <a:ext cx="533400" cy="4366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10015" y="5133565"/>
              <a:ext cx="533400" cy="381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2142740" y="5346858"/>
              <a:ext cx="7672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274" y="4003954"/>
                <a:ext cx="1888915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9" y="4876799"/>
                <a:ext cx="1123641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latin typeface="Cambria Math"/>
                        </a:rPr>
                        <m:t>(|</m:t>
                      </m:r>
                      <m:r>
                        <a:rPr lang="en-US" sz="2400" b="0" i="1" smtClean="0">
                          <a:latin typeface="Cambria Math"/>
                        </a:rPr>
                        <m:t>𝑉</m:t>
                      </m:r>
                      <m:r>
                        <a:rPr lang="en-US" sz="2400" b="0" i="1" smtClean="0">
                          <a:latin typeface="Cambria Math"/>
                        </a:rPr>
                        <m:t>|)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715000"/>
                <a:ext cx="1123641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Graph 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Worst case time complexity for two common operations: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Adjacency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; Adjacency list: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(|</m:t>
                    </m:r>
                    <m:r>
                      <a:rPr lang="en-US" i="1" dirty="0" smtClean="0">
                        <a:latin typeface="Cambria Math"/>
                      </a:rPr>
                      <m:t>𝑉</m:t>
                    </m:r>
                    <m:r>
                      <a:rPr lang="en-US" i="1" dirty="0" smtClean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all the nodes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adjacency matrix and adjacency list: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(|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|)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Adjacency list often requires less space than adjacency matrix.</a:t>
                </a:r>
              </a:p>
              <a:p>
                <a:r>
                  <a:rPr lang="en-US" dirty="0"/>
                  <a:t>Dense graphs are more efficiently represented as adjacency matrices and sparse graphs as adjacency lists.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3" t="-1067" b="-1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43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Graph 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Path finding problems</a:t>
            </a:r>
          </a:p>
          <a:p>
            <a:pPr lvl="1"/>
            <a:r>
              <a:rPr lang="en-US" dirty="0"/>
              <a:t>Find if there exists a path between two given nodes.</a:t>
            </a:r>
          </a:p>
          <a:p>
            <a:pPr lvl="1"/>
            <a:r>
              <a:rPr lang="en-US" dirty="0"/>
              <a:t>Find the shortest path between two given nodes.</a:t>
            </a:r>
          </a:p>
          <a:p>
            <a:pPr lvl="1"/>
            <a:endParaRPr lang="en-US" dirty="0"/>
          </a:p>
          <a:p>
            <a:r>
              <a:rPr lang="en-US" dirty="0"/>
              <a:t>Connectedness problems</a:t>
            </a:r>
          </a:p>
          <a:p>
            <a:pPr lvl="1"/>
            <a:r>
              <a:rPr lang="en-US" dirty="0"/>
              <a:t>Find if the graph is a connected graph.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Directly connected nodes are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each other (e.g., v</a:t>
            </a:r>
            <a:r>
              <a:rPr lang="en-US" baseline="-25000" dirty="0"/>
              <a:t>1</a:t>
            </a:r>
            <a:r>
              <a:rPr lang="en-US" dirty="0"/>
              <a:t> and v</a:t>
            </a:r>
            <a:r>
              <a:rPr lang="en-US" baseline="-25000" dirty="0"/>
              <a:t>2</a:t>
            </a:r>
            <a:r>
              <a:rPr lang="en-US" dirty="0"/>
              <a:t>), and one is the </a:t>
            </a:r>
            <a:r>
              <a:rPr lang="en-US" b="1" dirty="0">
                <a:solidFill>
                  <a:srgbClr val="0000FF"/>
                </a:solidFill>
              </a:rPr>
              <a:t>neighbor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other.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directly connecting two nodes are </a:t>
            </a:r>
            <a:r>
              <a:rPr lang="en-US" b="1" dirty="0">
                <a:solidFill>
                  <a:srgbClr val="C00000"/>
                </a:solidFill>
              </a:rPr>
              <a:t>incident </a:t>
            </a:r>
            <a:r>
              <a:rPr lang="en-US" dirty="0"/>
              <a:t>to the nodes, and the nodes </a:t>
            </a:r>
            <a:r>
              <a:rPr lang="en-US" b="1" dirty="0">
                <a:solidFill>
                  <a:srgbClr val="C00000"/>
                </a:solidFill>
              </a:rPr>
              <a:t>incident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edge.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56317" y="254596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92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nodes may be directly connected by more than one </a:t>
            </a:r>
            <a:r>
              <a:rPr lang="en-US" b="1" dirty="0">
                <a:solidFill>
                  <a:srgbClr val="C00000"/>
                </a:solidFill>
              </a:rPr>
              <a:t>parallel edges</a:t>
            </a:r>
            <a:r>
              <a:rPr lang="en-US" dirty="0"/>
              <a:t>, e.g., e</a:t>
            </a:r>
            <a:r>
              <a:rPr lang="en-US" baseline="-25000" dirty="0"/>
              <a:t>1</a:t>
            </a:r>
            <a:r>
              <a:rPr lang="en-US" dirty="0"/>
              <a:t> and e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edge connecting a node to itself is called a </a:t>
            </a:r>
            <a:r>
              <a:rPr lang="en-US" b="1" dirty="0">
                <a:solidFill>
                  <a:srgbClr val="0000FF"/>
                </a:solidFill>
              </a:rPr>
              <a:t>self-loop</a:t>
            </a:r>
            <a:r>
              <a:rPr lang="en-US" dirty="0"/>
              <a:t>, e.g., e</a:t>
            </a:r>
            <a:r>
              <a:rPr lang="en-US" baseline="-25000" dirty="0"/>
              <a:t>4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simple graph</a:t>
            </a:r>
            <a:r>
              <a:rPr lang="en-US" dirty="0"/>
              <a:t> is a graph without parallel edges and self-loops.</a:t>
            </a:r>
          </a:p>
          <a:p>
            <a:pPr lvl="1"/>
            <a:r>
              <a:rPr lang="en-US" dirty="0"/>
              <a:t>Unless otherwise specified, we will work only with simple graphs in this course.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146431" y="1777554"/>
            <a:ext cx="2625969" cy="1651446"/>
            <a:chOff x="5267854" y="1638050"/>
            <a:chExt cx="2625969" cy="1651446"/>
          </a:xfrm>
        </p:grpSpPr>
        <p:sp>
          <p:nvSpPr>
            <p:cNvPr id="6" name="Oval 5"/>
            <p:cNvSpPr/>
            <p:nvPr/>
          </p:nvSpPr>
          <p:spPr>
            <a:xfrm>
              <a:off x="5267854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369823" y="22226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5"/>
              <a:endCxn id="7" idx="3"/>
            </p:cNvCxnSpPr>
            <p:nvPr/>
          </p:nvCxnSpPr>
          <p:spPr>
            <a:xfrm>
              <a:off x="5788180" y="2743022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7284223" y="2679896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6979423" y="2527496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104358" y="2218231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10943" y="18288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24" name="Straight Connector 23"/>
            <p:cNvCxnSpPr>
              <a:stCxn id="6" idx="7"/>
              <a:endCxn id="7" idx="1"/>
            </p:cNvCxnSpPr>
            <p:nvPr/>
          </p:nvCxnSpPr>
          <p:spPr>
            <a:xfrm>
              <a:off x="5788180" y="2311970"/>
              <a:ext cx="67091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3600" y="266700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8" name="Arc 27"/>
            <p:cNvSpPr/>
            <p:nvPr/>
          </p:nvSpPr>
          <p:spPr>
            <a:xfrm>
              <a:off x="6629400" y="1828800"/>
              <a:ext cx="474958" cy="541831"/>
            </a:xfrm>
            <a:prstGeom prst="arc">
              <a:avLst>
                <a:gd name="adj1" fmla="val 8888464"/>
                <a:gd name="adj2" fmla="val 464215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67443" y="1638050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734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complete graph</a:t>
            </a:r>
            <a:r>
              <a:rPr lang="en-US" dirty="0"/>
              <a:t> is a graph where every pair of nodes is directly connected.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edges are there in a complete graph of </a:t>
            </a:r>
            <a:r>
              <a:rPr lang="en-US" i="1" dirty="0"/>
              <a:t>N</a:t>
            </a:r>
            <a:r>
              <a:rPr lang="en-US" dirty="0"/>
              <a:t> nodes?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3695700" y="2509910"/>
            <a:ext cx="1600200" cy="1452489"/>
            <a:chOff x="3124200" y="2509911"/>
            <a:chExt cx="1600200" cy="1452489"/>
          </a:xfrm>
        </p:grpSpPr>
        <p:sp>
          <p:nvSpPr>
            <p:cNvPr id="33" name="Oval 32"/>
            <p:cNvSpPr/>
            <p:nvPr/>
          </p:nvSpPr>
          <p:spPr>
            <a:xfrm>
              <a:off x="3124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2509911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4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267200" y="3505200"/>
              <a:ext cx="457200" cy="45720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3" idx="6"/>
              <a:endCxn id="37" idx="2"/>
            </p:cNvCxnSpPr>
            <p:nvPr/>
          </p:nvCxnSpPr>
          <p:spPr>
            <a:xfrm>
              <a:off x="3581400" y="2738511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8" idx="6"/>
              <a:endCxn id="39" idx="2"/>
            </p:cNvCxnSpPr>
            <p:nvPr/>
          </p:nvCxnSpPr>
          <p:spPr>
            <a:xfrm>
              <a:off x="3581400" y="3733800"/>
              <a:ext cx="6858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3" idx="4"/>
              <a:endCxn id="38" idx="0"/>
            </p:cNvCxnSpPr>
            <p:nvPr/>
          </p:nvCxnSpPr>
          <p:spPr>
            <a:xfrm>
              <a:off x="3352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7" idx="4"/>
              <a:endCxn id="39" idx="0"/>
            </p:cNvCxnSpPr>
            <p:nvPr/>
          </p:nvCxnSpPr>
          <p:spPr>
            <a:xfrm>
              <a:off x="4495800" y="2967111"/>
              <a:ext cx="0" cy="53808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5"/>
              <a:endCxn id="39" idx="1"/>
            </p:cNvCxnSpPr>
            <p:nvPr/>
          </p:nvCxnSpPr>
          <p:spPr>
            <a:xfrm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37" idx="3"/>
              <a:endCxn id="38" idx="7"/>
            </p:cNvCxnSpPr>
            <p:nvPr/>
          </p:nvCxnSpPr>
          <p:spPr>
            <a:xfrm flipH="1">
              <a:off x="3514445" y="2900156"/>
              <a:ext cx="819710" cy="671999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699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Directed graph </a:t>
            </a:r>
            <a:r>
              <a:rPr lang="en-US" dirty="0"/>
              <a:t>(digraph): edges are directional.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Nodes incident to an edge form an </a:t>
            </a:r>
            <a:r>
              <a:rPr lang="en-US" b="1" dirty="0">
                <a:solidFill>
                  <a:srgbClr val="C00000"/>
                </a:solidFill>
              </a:rPr>
              <a:t>ordered</a:t>
            </a:r>
            <a:r>
              <a:rPr lang="en-US" dirty="0"/>
              <a:t> pair.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 However, there is no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r>
              <a:rPr lang="en-US" dirty="0"/>
              <a:t>Examples: rivers and streams, one-way streets, provider-customer relationships.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2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Undirected graph</a:t>
            </a:r>
            <a:r>
              <a:rPr lang="en-US" dirty="0"/>
              <a:t>: all edges have no orientation.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ordering of nodes on edges.</a:t>
            </a:r>
          </a:p>
          <a:p>
            <a:pPr lvl="1"/>
            <a:r>
              <a:rPr lang="en-US" dirty="0"/>
              <a:t>e =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 means there is an edge </a:t>
            </a:r>
            <a:r>
              <a:rPr lang="en-US" b="1" dirty="0">
                <a:solidFill>
                  <a:srgbClr val="0000FF"/>
                </a:solidFill>
              </a:rPr>
              <a:t>between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r>
              <a:rPr lang="en-US" dirty="0"/>
              <a:t>Examples: friendship and two-way roads.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68394" y="1985664"/>
            <a:ext cx="2625969" cy="1071265"/>
            <a:chOff x="3505200" y="3795612"/>
            <a:chExt cx="2625969" cy="1071265"/>
          </a:xfrm>
        </p:grpSpPr>
        <p:sp>
          <p:nvSpPr>
            <p:cNvPr id="6" name="Oval 5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658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path</a:t>
            </a:r>
            <a:r>
              <a:rPr lang="en-US" dirty="0"/>
              <a:t> is a series of nodes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that are connected by edges.</a:t>
            </a:r>
          </a:p>
          <a:p>
            <a:pPr lvl="1"/>
            <a:r>
              <a:rPr lang="en-US" dirty="0"/>
              <a:t>For a 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to</a:t>
            </a:r>
            <a:r>
              <a:rPr lang="en-US" dirty="0"/>
              <a:t> 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For an undirected graph, if 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 is a path, then there is an edge </a:t>
            </a:r>
            <a:r>
              <a:rPr lang="en-US" b="1" dirty="0">
                <a:solidFill>
                  <a:srgbClr val="C00000"/>
                </a:solidFill>
              </a:rPr>
              <a:t>between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</a:t>
            </a:r>
            <a:r>
              <a:rPr lang="en-US" baseline="-25000" dirty="0"/>
              <a:t>i+1</a:t>
            </a:r>
            <a:r>
              <a:rPr lang="en-US" dirty="0"/>
              <a:t> for each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60098" y="3195935"/>
            <a:ext cx="2625969" cy="1071265"/>
            <a:chOff x="3505200" y="3795612"/>
            <a:chExt cx="2625969" cy="1071265"/>
          </a:xfrm>
        </p:grpSpPr>
        <p:sp>
          <p:nvSpPr>
            <p:cNvPr id="19" name="Oval 18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1" name="Straight Connector 20"/>
            <p:cNvCxnSpPr>
              <a:stCxn id="19" idx="6"/>
              <a:endCxn id="20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23" name="Straight Connector 22"/>
            <p:cNvCxnSpPr>
              <a:stCxn id="20" idx="6"/>
              <a:endCxn id="22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981200" y="5253335"/>
            <a:ext cx="2625969" cy="1071265"/>
            <a:chOff x="3505200" y="3795612"/>
            <a:chExt cx="2625969" cy="1071265"/>
          </a:xfrm>
        </p:grpSpPr>
        <p:sp>
          <p:nvSpPr>
            <p:cNvPr id="27" name="Oval 26"/>
            <p:cNvSpPr/>
            <p:nvPr/>
          </p:nvSpPr>
          <p:spPr>
            <a:xfrm>
              <a:off x="3505200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607169" y="38000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29" name="Straight Connector 28"/>
            <p:cNvCxnSpPr>
              <a:stCxn id="27" idx="6"/>
              <a:endCxn id="28" idx="2"/>
            </p:cNvCxnSpPr>
            <p:nvPr/>
          </p:nvCxnSpPr>
          <p:spPr>
            <a:xfrm>
              <a:off x="4114800" y="4104877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5521569" y="4257277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31" name="Straight Connector 30"/>
            <p:cNvCxnSpPr>
              <a:stCxn id="28" idx="6"/>
              <a:endCxn id="30" idx="1"/>
            </p:cNvCxnSpPr>
            <p:nvPr/>
          </p:nvCxnSpPr>
          <p:spPr>
            <a:xfrm>
              <a:off x="5216769" y="4104877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341704" y="379561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14800" y="409315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105400" y="3308811"/>
            <a:ext cx="271061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a path.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05400" y="5253335"/>
            <a:ext cx="2774734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v</a:t>
            </a:r>
            <a:r>
              <a:rPr lang="en-US" sz="2400" baseline="-25000" dirty="0"/>
              <a:t>1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3</a:t>
            </a:r>
            <a:r>
              <a:rPr lang="en-US" sz="2400" dirty="0"/>
              <a:t> is a path.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3</a:t>
            </a:r>
            <a:r>
              <a:rPr lang="en-US" sz="2400" dirty="0"/>
              <a:t>, v</a:t>
            </a:r>
            <a:r>
              <a:rPr lang="en-US" sz="2400" baseline="-25000" dirty="0"/>
              <a:t>2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00FF"/>
                </a:solidFill>
              </a:rPr>
              <a:t>also</a:t>
            </a:r>
            <a:r>
              <a:rPr lang="en-US" sz="2400" dirty="0"/>
              <a:t> a path.</a:t>
            </a:r>
          </a:p>
        </p:txBody>
      </p:sp>
    </p:spTree>
    <p:extLst>
      <p:ext uri="{BB962C8B-B14F-4D97-AF65-F5344CB8AC3E}">
        <p14:creationId xmlns:p14="http://schemas.microsoft.com/office/powerpoint/2010/main" val="33097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Paths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0000FF"/>
                </a:solidFill>
              </a:rPr>
              <a:t>simple path </a:t>
            </a:r>
            <a:r>
              <a:rPr lang="en-US" dirty="0"/>
              <a:t>is a path with no node appearing twice</a:t>
            </a:r>
          </a:p>
          <a:p>
            <a:pPr lvl="1"/>
            <a:r>
              <a:rPr lang="en-US" dirty="0"/>
              <a:t>e.g.,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is a simple path;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is not.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026895" y="2799932"/>
            <a:ext cx="2625969" cy="1528465"/>
            <a:chOff x="3352800" y="3195935"/>
            <a:chExt cx="2625969" cy="1528465"/>
          </a:xfrm>
        </p:grpSpPr>
        <p:sp>
          <p:nvSpPr>
            <p:cNvPr id="6" name="Oval 5"/>
            <p:cNvSpPr/>
            <p:nvPr/>
          </p:nvSpPr>
          <p:spPr>
            <a:xfrm>
              <a:off x="3352800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4454769" y="32004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endParaRPr lang="en-US" baseline="-25000" dirty="0"/>
            </a:p>
          </p:txBody>
        </p:sp>
        <p:cxnSp>
          <p:nvCxnSpPr>
            <p:cNvPr id="8" name="Straight Connector 7"/>
            <p:cNvCxnSpPr>
              <a:stCxn id="6" idx="6"/>
              <a:endCxn id="7" idx="2"/>
            </p:cNvCxnSpPr>
            <p:nvPr/>
          </p:nvCxnSpPr>
          <p:spPr>
            <a:xfrm>
              <a:off x="3962400" y="3505200"/>
              <a:ext cx="492369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369169" y="36576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endParaRPr lang="en-US" baseline="-25000" dirty="0"/>
            </a:p>
          </p:txBody>
        </p:sp>
        <p:cxnSp>
          <p:nvCxnSpPr>
            <p:cNvPr id="10" name="Straight Connector 9"/>
            <p:cNvCxnSpPr>
              <a:stCxn id="7" idx="6"/>
              <a:endCxn id="9" idx="1"/>
            </p:cNvCxnSpPr>
            <p:nvPr/>
          </p:nvCxnSpPr>
          <p:spPr>
            <a:xfrm>
              <a:off x="5064369" y="3505200"/>
              <a:ext cx="394074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6"/>
              <a:endCxn id="9" idx="3"/>
            </p:cNvCxnSpPr>
            <p:nvPr/>
          </p:nvCxnSpPr>
          <p:spPr>
            <a:xfrm flipV="1">
              <a:off x="5067887" y="4177926"/>
              <a:ext cx="390556" cy="241674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458287" y="4114800"/>
              <a:ext cx="609600" cy="6096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  <a:r>
                <a:rPr lang="en-US" sz="2400" baseline="-25000" dirty="0"/>
                <a:t>4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>
              <a:stCxn id="12" idx="0"/>
              <a:endCxn id="7" idx="4"/>
            </p:cNvCxnSpPr>
            <p:nvPr/>
          </p:nvCxnSpPr>
          <p:spPr>
            <a:xfrm flipH="1" flipV="1">
              <a:off x="4759569" y="3810000"/>
              <a:ext cx="3518" cy="3048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89304" y="31959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400" y="349347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74307" y="3742052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181934" y="4229508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</a:t>
              </a:r>
              <a:r>
                <a:rPr lang="en-US" sz="24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94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33829</TotalTime>
  <Words>1800</Words>
  <Application>Microsoft Office PowerPoint</Application>
  <PresentationFormat>全屏显示(4:3)</PresentationFormat>
  <Paragraphs>438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Graphs</vt:lpstr>
      <vt:lpstr>Graphs</vt:lpstr>
      <vt:lpstr>Simple Graphs</vt:lpstr>
      <vt:lpstr>Complete Graphs</vt:lpstr>
      <vt:lpstr>Directed Graphs</vt:lpstr>
      <vt:lpstr>Undirected Graphs</vt:lpstr>
      <vt:lpstr>Paths</vt:lpstr>
      <vt:lpstr>Simple Paths</vt:lpstr>
      <vt:lpstr>Connected Graphs</vt:lpstr>
      <vt:lpstr>Connected Graphs</vt:lpstr>
      <vt:lpstr>Node Degree</vt:lpstr>
      <vt:lpstr>Node Degree for Directed Graphs</vt:lpstr>
      <vt:lpstr>Cycles and Directed Acyclic Graphs</vt:lpstr>
      <vt:lpstr>Directed Acyclic Graphs (DAG)</vt:lpstr>
      <vt:lpstr>Weighted Graphs</vt:lpstr>
      <vt:lpstr>Graph Size and Complexity</vt:lpstr>
      <vt:lpstr>Linked Lists, Trees, and Graphs</vt:lpstr>
      <vt:lpstr>Linked Lists, Trees, and Graphs</vt:lpstr>
      <vt:lpstr>Graph Representation Adjacency Matrix</vt:lpstr>
      <vt:lpstr>Adjacency Matrix for Weighted Graph</vt:lpstr>
      <vt:lpstr>Adjacency Matrix Properties</vt:lpstr>
      <vt:lpstr>Graph Representation Adjacency List</vt:lpstr>
      <vt:lpstr>Graph Representation Adjacency List</vt:lpstr>
      <vt:lpstr>Adjacency List Properties</vt:lpstr>
      <vt:lpstr>Comparison of Graph Representation</vt:lpstr>
      <vt:lpstr>Sample Graph Problems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2606</cp:revision>
  <dcterms:created xsi:type="dcterms:W3CDTF">2008-09-02T17:19:50Z</dcterms:created>
  <dcterms:modified xsi:type="dcterms:W3CDTF">2025-07-08T13:04:14Z</dcterms:modified>
</cp:coreProperties>
</file>