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46" r:id="rId3"/>
    <p:sldId id="747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4717" autoAdjust="0"/>
  </p:normalViewPr>
  <p:slideViewPr>
    <p:cSldViewPr>
      <p:cViewPr varScale="1">
        <p:scale>
          <a:sx n="55" d="100"/>
          <a:sy n="55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 topological sorting for directed graph with cycles? Consider a </a:t>
            </a:r>
            <a:r>
              <a:rPr lang="en-US" baseline="0" dirty="0"/>
              <a:t>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is not and the second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cook dinner</a:t>
            </a:r>
            <a:r>
              <a:rPr lang="en-US" baseline="0" dirty="0"/>
              <a:t>, we need to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Topological Sorting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topological sorting is and why it is useful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topological sorting algorithm and its runtime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81200" y="445041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26741" y="3478234"/>
            <a:ext cx="137890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69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G, visit G, and decrement </a:t>
            </a:r>
            <a:br>
              <a:rPr lang="en-US" sz="2400" dirty="0"/>
            </a:br>
            <a:r>
              <a:rPr lang="en-US" sz="2400" dirty="0"/>
              <a:t>in-degrees of G’s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8724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9431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2789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B, visit B, and decrement </a:t>
            </a:r>
            <a:br>
              <a:rPr lang="en-US" sz="2400" dirty="0"/>
            </a:br>
            <a:r>
              <a:rPr lang="en-US" sz="2400" dirty="0"/>
              <a:t>in-degrees of B’s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21302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D, visit D, and decrement </a:t>
            </a:r>
            <a:br>
              <a:rPr lang="en-US" sz="2400" dirty="0"/>
            </a:br>
            <a:r>
              <a:rPr lang="en-US" sz="2400" dirty="0"/>
              <a:t>in-degrees of D’s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65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49337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1520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E, visit E, and decrement </a:t>
            </a:r>
            <a:br>
              <a:rPr lang="en-US" sz="2400" dirty="0"/>
            </a:br>
            <a:r>
              <a:rPr lang="en-US" sz="2400" dirty="0"/>
              <a:t>in-degrees of E’s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6138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300522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0059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5175" y="3463523"/>
            <a:ext cx="21451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C and F</a:t>
            </a:r>
          </a:p>
        </p:txBody>
      </p:sp>
    </p:spTree>
    <p:extLst>
      <p:ext uri="{BB962C8B-B14F-4D97-AF65-F5344CB8AC3E}">
        <p14:creationId xmlns:p14="http://schemas.microsoft.com/office/powerpoint/2010/main" val="1341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C, visit C, and decrement </a:t>
            </a:r>
            <a:br>
              <a:rPr lang="en-US" sz="2400" dirty="0"/>
            </a:br>
            <a:r>
              <a:rPr lang="en-US" sz="2400" dirty="0"/>
              <a:t>in-degrees of C’s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541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398307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F, visit F, and decrement </a:t>
            </a:r>
            <a:br>
              <a:rPr lang="en-US" sz="2400" dirty="0"/>
            </a:br>
            <a:r>
              <a:rPr lang="en-US" sz="2400" dirty="0"/>
              <a:t>in-degrees of F’s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027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Topological sorting</a:t>
                </a:r>
                <a:r>
                  <a:rPr lang="en-US" dirty="0"/>
                  <a:t> : an ordering on nodes of a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graph</a:t>
                </a:r>
                <a:r>
                  <a:rPr lang="en-US" dirty="0"/>
                  <a:t> so that </a:t>
                </a:r>
                <a:r>
                  <a:rPr lang="en-US" b="1" u="sng" dirty="0"/>
                  <a:t>for each</a:t>
                </a:r>
                <a:r>
                  <a:rPr lang="en-US" dirty="0"/>
                  <a:t>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(means: an edge </a:t>
                </a:r>
                <a:r>
                  <a:rPr lang="en-US" b="1" dirty="0">
                    <a:solidFill>
                      <a:srgbClr val="0000FF"/>
                    </a:solidFill>
                  </a:rPr>
                  <a:t>from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to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in the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ordering.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topological ordering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935858" y="3531656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0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6"/>
              <a:endCxn id="11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6"/>
              <a:endCxn id="16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5"/>
              <a:endCxn id="11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7"/>
              <a:endCxn id="9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7"/>
              <a:endCxn id="10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209800" y="5700933"/>
            <a:ext cx="494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topological sorting is: A, G, D, B, E, C, F</a:t>
            </a:r>
          </a:p>
        </p:txBody>
      </p:sp>
    </p:spTree>
    <p:extLst>
      <p:ext uri="{BB962C8B-B14F-4D97-AF65-F5344CB8AC3E}">
        <p14:creationId xmlns:p14="http://schemas.microsoft.com/office/powerpoint/2010/main" val="402437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82673" y="3366720"/>
            <a:ext cx="33127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Queue is now empty. Done!</a:t>
            </a:r>
          </a:p>
        </p:txBody>
      </p:sp>
    </p:spTree>
    <p:extLst>
      <p:ext uri="{BB962C8B-B14F-4D97-AF65-F5344CB8AC3E}">
        <p14:creationId xmlns:p14="http://schemas.microsoft.com/office/powerpoint/2010/main" val="1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Time Complexity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Compute the in-degrees of all nodes.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Enqueue</a:t>
                </a:r>
                <a:r>
                  <a:rPr lang="en-US" sz="2400" dirty="0"/>
                  <a:t> all in-degree 0 nodes into a queue.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While queue is not empty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Dequeue</a:t>
                </a:r>
                <a:r>
                  <a:rPr lang="en-US" sz="2400" dirty="0"/>
                  <a:t> a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If any neighbor’s in-degree becomes 0 …</a:t>
                </a:r>
              </a:p>
              <a:p>
                <a:pPr marL="123444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… place  it in the queue.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blipFill rotWithShape="1">
                <a:blip r:embed="rId2"/>
                <a:stretch>
                  <a:fillRect l="-929" b="-22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4117" y="1378634"/>
            <a:ext cx="42567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Assume adjacency list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dirty="0"/>
                  <a:t>Total running time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|+|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Graph Has Topological Sorting?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any “topological sorting” for directed graph </a:t>
                </a:r>
                <a:r>
                  <a:rPr lang="en-US" b="1" dirty="0">
                    <a:solidFill>
                      <a:srgbClr val="0000FF"/>
                    </a:solidFill>
                  </a:rPr>
                  <a:t>with cycles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In other words, can we order the nodes so that for each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ordering?</a:t>
                </a:r>
              </a:p>
              <a:p>
                <a:pPr lvl="1"/>
                <a:r>
                  <a:rPr lang="en-US" b="1" u="sng" dirty="0"/>
                  <a:t>Answer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C00000"/>
                    </a:solidFill>
                  </a:rPr>
                  <a:t>No! </a:t>
                </a:r>
                <a:r>
                  <a:rPr lang="en-US" dirty="0"/>
                  <a:t>(Why?)</a:t>
                </a:r>
              </a:p>
              <a:p>
                <a:r>
                  <a:rPr lang="en-US" dirty="0"/>
                  <a:t>How about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acyclic graph (DAG)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Yes! Guarantee to have a topological ordering.</a:t>
                </a:r>
              </a:p>
              <a:p>
                <a:pPr lvl="1"/>
                <a:r>
                  <a:rPr lang="en-US" dirty="0"/>
                  <a:t>Why? There is always a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 node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DAG.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first. For the graph 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again, there is a source node. Put it next …</a:t>
                </a:r>
              </a:p>
              <a:p>
                <a:r>
                  <a:rPr lang="en-US" dirty="0"/>
                  <a:t>Next, we will focus on topological sorting on </a:t>
                </a:r>
                <a:r>
                  <a:rPr lang="en-US" b="1" dirty="0">
                    <a:solidFill>
                      <a:srgbClr val="C00000"/>
                    </a:solidFill>
                  </a:rPr>
                  <a:t>DAG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Topological sorting is not necessarily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A, G, D, B, E, C, F and A, B, G, D, E, F, C are both topological sorting.</a:t>
            </a:r>
          </a:p>
          <a:p>
            <a:r>
              <a:rPr lang="en-US" dirty="0"/>
              <a:t>Are the following orderings topological sorting?</a:t>
            </a:r>
          </a:p>
          <a:p>
            <a:pPr lvl="1"/>
            <a:r>
              <a:rPr lang="en-US" dirty="0"/>
              <a:t>A, B, E, G, D, C, F</a:t>
            </a:r>
          </a:p>
          <a:p>
            <a:pPr lvl="1"/>
            <a:r>
              <a:rPr lang="en-US" dirty="0"/>
              <a:t>A, G, B, D, E, F, 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78658" y="1571235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2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Sorting</a:t>
            </a:r>
            <a:br>
              <a:rPr lang="en-US" dirty="0"/>
            </a:br>
            <a:r>
              <a:rPr lang="en-US" sz="2700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Scheduling tasks when some tasks depend on other tasks being completed.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2771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13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Topological Sorting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Evaluating a combination logic circuit given a set of inputs.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6200" y="2008643"/>
          <a:ext cx="57816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2989561" imgH="1319760" progId="Visio.Drawing.11">
                  <p:embed/>
                </p:oleObj>
              </mc:Choice>
              <mc:Fallback>
                <p:oleObj name="Visio" r:id="rId4" imgW="2989561" imgH="131976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00" y="2008643"/>
                        <a:ext cx="5781675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48410" y="194450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410" y="23210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8410" y="2854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8410" y="3235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4542" y="2881501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3810000" y="4191000"/>
            <a:ext cx="4538437" cy="2339254"/>
            <a:chOff x="3810000" y="4267200"/>
            <a:chExt cx="4538437" cy="2339254"/>
          </a:xfrm>
        </p:grpSpPr>
        <p:sp>
          <p:nvSpPr>
            <p:cNvPr id="7" name="Oval 6"/>
            <p:cNvSpPr/>
            <p:nvPr/>
          </p:nvSpPr>
          <p:spPr>
            <a:xfrm>
              <a:off x="3810000" y="4267200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>
              <a:stCxn id="7" idx="6"/>
              <a:endCxn id="39" idx="1"/>
            </p:cNvCxnSpPr>
            <p:nvPr/>
          </p:nvCxnSpPr>
          <p:spPr>
            <a:xfrm>
              <a:off x="4432230" y="4500608"/>
              <a:ext cx="788948" cy="230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810000" y="482752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52922" y="547128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833044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105400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354651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1062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546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108917" y="5471281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726207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  <a:endParaRPr lang="en-US" baseline="-25000" dirty="0"/>
            </a:p>
          </p:txBody>
        </p:sp>
        <p:cxnSp>
          <p:nvCxnSpPr>
            <p:cNvPr id="46" name="Straight Arrow Connector 45"/>
            <p:cNvCxnSpPr>
              <a:stCxn id="31" idx="6"/>
              <a:endCxn id="39" idx="3"/>
            </p:cNvCxnSpPr>
            <p:nvPr/>
          </p:nvCxnSpPr>
          <p:spPr>
            <a:xfrm>
              <a:off x="4432230" y="5060930"/>
              <a:ext cx="788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3" idx="2"/>
            </p:cNvCxnSpPr>
            <p:nvPr/>
          </p:nvCxnSpPr>
          <p:spPr>
            <a:xfrm flipV="1">
              <a:off x="4475152" y="5704689"/>
              <a:ext cx="6337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7"/>
              <a:endCxn id="43" idx="3"/>
            </p:cNvCxnSpPr>
            <p:nvPr/>
          </p:nvCxnSpPr>
          <p:spPr>
            <a:xfrm flipV="1">
              <a:off x="4364151" y="5869733"/>
              <a:ext cx="860544" cy="338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2" idx="5"/>
              <a:endCxn id="41" idx="1"/>
            </p:cNvCxnSpPr>
            <p:nvPr/>
          </p:nvCxnSpPr>
          <p:spPr>
            <a:xfrm>
              <a:off x="4384029" y="5869734"/>
              <a:ext cx="838000" cy="338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6"/>
              <a:endCxn id="41" idx="2"/>
            </p:cNvCxnSpPr>
            <p:nvPr/>
          </p:nvCxnSpPr>
          <p:spPr>
            <a:xfrm>
              <a:off x="4455274" y="6373047"/>
              <a:ext cx="650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9" idx="6"/>
              <a:endCxn id="40" idx="2"/>
            </p:cNvCxnSpPr>
            <p:nvPr/>
          </p:nvCxnSpPr>
          <p:spPr>
            <a:xfrm>
              <a:off x="5895983" y="4895886"/>
              <a:ext cx="458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6"/>
              <a:endCxn id="40" idx="3"/>
            </p:cNvCxnSpPr>
            <p:nvPr/>
          </p:nvCxnSpPr>
          <p:spPr>
            <a:xfrm flipV="1">
              <a:off x="5899500" y="5060930"/>
              <a:ext cx="570929" cy="643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1" idx="6"/>
              <a:endCxn id="42" idx="2"/>
            </p:cNvCxnSpPr>
            <p:nvPr/>
          </p:nvCxnSpPr>
          <p:spPr>
            <a:xfrm>
              <a:off x="5896834" y="6373047"/>
              <a:ext cx="4578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0" idx="4"/>
              <a:endCxn id="42" idx="0"/>
            </p:cNvCxnSpPr>
            <p:nvPr/>
          </p:nvCxnSpPr>
          <p:spPr>
            <a:xfrm>
              <a:off x="6749943" y="5129293"/>
              <a:ext cx="0" cy="1010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2" idx="6"/>
              <a:endCxn id="44" idx="2"/>
            </p:cNvCxnSpPr>
            <p:nvPr/>
          </p:nvCxnSpPr>
          <p:spPr>
            <a:xfrm>
              <a:off x="7145234" y="6373047"/>
              <a:ext cx="5809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Sorting: Algorithm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a </a:t>
                </a:r>
                <a:r>
                  <a:rPr lang="en-US" b="1" dirty="0">
                    <a:solidFill>
                      <a:srgbClr val="0000FF"/>
                    </a:solidFill>
                  </a:rPr>
                  <a:t>queue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Algorithm: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Compute the in-degrees of all nodes. (</a:t>
                </a:r>
                <a:r>
                  <a:rPr lang="en-US" b="1" dirty="0">
                    <a:solidFill>
                      <a:srgbClr val="FF0000"/>
                    </a:solidFill>
                  </a:rPr>
                  <a:t>in-degree</a:t>
                </a:r>
                <a:r>
                  <a:rPr lang="en-US" dirty="0"/>
                  <a:t>: number of </a:t>
                </a:r>
                <a:r>
                  <a:rPr lang="en-US" b="1" dirty="0">
                    <a:solidFill>
                      <a:srgbClr val="FF0000"/>
                    </a:solidFill>
                  </a:rPr>
                  <a:t>incoming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edges of a node.)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all in-degree 0 nodes into a queue.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While queue is not empty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b="1" dirty="0" err="1">
                    <a:solidFill>
                      <a:srgbClr val="0000FF"/>
                    </a:solidFill>
                  </a:rPr>
                  <a:t>Dequeue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If any neighbor’s in-degree becomes 0, 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it into the queue.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05175" y="3463523"/>
            <a:ext cx="211557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A and G</a:t>
            </a:r>
          </a:p>
        </p:txBody>
      </p:sp>
      <p:sp>
        <p:nvSpPr>
          <p:cNvPr id="31" name="Oval 30"/>
          <p:cNvSpPr/>
          <p:nvPr/>
        </p:nvSpPr>
        <p:spPr>
          <a:xfrm>
            <a:off x="984934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87730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118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A, visit A, and decrement </a:t>
            </a:r>
            <a:br>
              <a:rPr lang="en-US" sz="2400" dirty="0"/>
            </a:br>
            <a:r>
              <a:rPr lang="en-US" sz="2400" dirty="0"/>
              <a:t>in-degrees of A’s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15798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34297</TotalTime>
  <Words>1144</Words>
  <Application>Microsoft Office PowerPoint</Application>
  <PresentationFormat>全屏显示(4:3)</PresentationFormat>
  <Paragraphs>509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Visio</vt:lpstr>
      <vt:lpstr>ECE2810J Data Structures and Algorithms</vt:lpstr>
      <vt:lpstr>Topological Sorting</vt:lpstr>
      <vt:lpstr>Which Graph Has Topological Sorting?</vt:lpstr>
      <vt:lpstr>Topological Sorting</vt:lpstr>
      <vt:lpstr>Topological Sorting Applications</vt:lpstr>
      <vt:lpstr>Topological Sorting Applications</vt:lpstr>
      <vt:lpstr>Topological Sorting: Algorithm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2630</cp:revision>
  <dcterms:created xsi:type="dcterms:W3CDTF">2008-09-02T17:19:50Z</dcterms:created>
  <dcterms:modified xsi:type="dcterms:W3CDTF">2025-07-12T23:52:12Z</dcterms:modified>
</cp:coreProperties>
</file>