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7" r:id="rId3"/>
    <p:sldId id="259" r:id="rId4"/>
    <p:sldId id="361" r:id="rId5"/>
    <p:sldId id="324" r:id="rId6"/>
    <p:sldId id="356" r:id="rId7"/>
    <p:sldId id="360" r:id="rId8"/>
    <p:sldId id="368" r:id="rId9"/>
    <p:sldId id="354" r:id="rId10"/>
    <p:sldId id="313" r:id="rId11"/>
    <p:sldId id="260" r:id="rId12"/>
    <p:sldId id="301" r:id="rId13"/>
    <p:sldId id="349" r:id="rId14"/>
    <p:sldId id="314" r:id="rId15"/>
    <p:sldId id="329" r:id="rId16"/>
    <p:sldId id="357" r:id="rId17"/>
    <p:sldId id="337" r:id="rId18"/>
    <p:sldId id="346" r:id="rId19"/>
    <p:sldId id="265" r:id="rId20"/>
    <p:sldId id="325" r:id="rId21"/>
    <p:sldId id="266" r:id="rId22"/>
    <p:sldId id="317" r:id="rId23"/>
    <p:sldId id="326" r:id="rId24"/>
    <p:sldId id="327" r:id="rId25"/>
    <p:sldId id="271" r:id="rId26"/>
    <p:sldId id="316" r:id="rId27"/>
    <p:sldId id="323" r:id="rId28"/>
    <p:sldId id="332" r:id="rId29"/>
    <p:sldId id="312" r:id="rId30"/>
    <p:sldId id="330" r:id="rId31"/>
    <p:sldId id="315" r:id="rId32"/>
    <p:sldId id="264" r:id="rId33"/>
    <p:sldId id="308" r:id="rId34"/>
    <p:sldId id="309" r:id="rId35"/>
    <p:sldId id="319" r:id="rId36"/>
    <p:sldId id="365" r:id="rId37"/>
    <p:sldId id="318" r:id="rId38"/>
    <p:sldId id="303" r:id="rId39"/>
    <p:sldId id="320" r:id="rId40"/>
    <p:sldId id="307" r:id="rId41"/>
    <p:sldId id="321" r:id="rId42"/>
    <p:sldId id="311" r:id="rId43"/>
    <p:sldId id="322" r:id="rId44"/>
    <p:sldId id="304" r:id="rId45"/>
    <p:sldId id="305" r:id="rId46"/>
    <p:sldId id="306" r:id="rId47"/>
    <p:sldId id="310" r:id="rId48"/>
    <p:sldId id="263" r:id="rId49"/>
    <p:sldId id="302" r:id="rId50"/>
    <p:sldId id="344" r:id="rId51"/>
    <p:sldId id="261" r:id="rId52"/>
    <p:sldId id="334" r:id="rId53"/>
    <p:sldId id="335" r:id="rId54"/>
    <p:sldId id="340" r:id="rId55"/>
    <p:sldId id="348" r:id="rId56"/>
    <p:sldId id="262" r:id="rId57"/>
    <p:sldId id="341" r:id="rId58"/>
    <p:sldId id="366" r:id="rId59"/>
    <p:sldId id="355" r:id="rId60"/>
    <p:sldId id="290" r:id="rId61"/>
    <p:sldId id="347" r:id="rId62"/>
    <p:sldId id="342" r:id="rId63"/>
    <p:sldId id="343" r:id="rId64"/>
    <p:sldId id="267" r:id="rId65"/>
    <p:sldId id="345" r:id="rId66"/>
    <p:sldId id="338" r:id="rId67"/>
    <p:sldId id="272" r:id="rId68"/>
    <p:sldId id="350" r:id="rId69"/>
    <p:sldId id="328" r:id="rId70"/>
    <p:sldId id="364" r:id="rId71"/>
    <p:sldId id="362" r:id="rId7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Storcz" userId="7ab5403fe009f921" providerId="LiveId" clId="{AD30140B-6234-41C5-BAFE-0829F69193A4}"/>
    <pc:docChg chg="modSld">
      <pc:chgData name="Tamas Storcz" userId="7ab5403fe009f921" providerId="LiveId" clId="{AD30140B-6234-41C5-BAFE-0829F69193A4}" dt="2021-02-08T09:33:25.088" v="21" actId="20577"/>
      <pc:docMkLst>
        <pc:docMk/>
      </pc:docMkLst>
      <pc:sldChg chg="modSp">
        <pc:chgData name="Tamas Storcz" userId="7ab5403fe009f921" providerId="LiveId" clId="{AD30140B-6234-41C5-BAFE-0829F69193A4}" dt="2021-02-08T09:33:25.088" v="21" actId="20577"/>
        <pc:sldMkLst>
          <pc:docMk/>
          <pc:sldMk cId="1445927908" sldId="366"/>
        </pc:sldMkLst>
        <pc:spChg chg="mod">
          <ac:chgData name="Tamas Storcz" userId="7ab5403fe009f921" providerId="LiveId" clId="{AD30140B-6234-41C5-BAFE-0829F69193A4}" dt="2021-02-08T09:33:25.088" v="21" actId="20577"/>
          <ac:spMkLst>
            <pc:docMk/>
            <pc:sldMk cId="1445927908" sldId="366"/>
            <ac:spMk id="4" creationId="{00000000-0000-0000-0000-000000000000}"/>
          </ac:spMkLst>
        </pc:spChg>
      </pc:sldChg>
    </pc:docChg>
  </pc:docChgLst>
  <pc:docChgLst>
    <pc:chgData name="Tamas Storcz" userId="7ab5403fe009f921" providerId="LiveId" clId="{3134CE4D-A91A-465E-B83F-9455D249A59F}"/>
    <pc:docChg chg="custSel modSld">
      <pc:chgData name="Tamas Storcz" userId="7ab5403fe009f921" providerId="LiveId" clId="{3134CE4D-A91A-465E-B83F-9455D249A59F}" dt="2024-09-09T05:26:39.395" v="44" actId="6549"/>
      <pc:docMkLst>
        <pc:docMk/>
      </pc:docMkLst>
      <pc:sldChg chg="modSp mod">
        <pc:chgData name="Tamas Storcz" userId="7ab5403fe009f921" providerId="LiveId" clId="{3134CE4D-A91A-465E-B83F-9455D249A59F}" dt="2024-09-09T05:24:37.882" v="43" actId="6549"/>
        <pc:sldMkLst>
          <pc:docMk/>
          <pc:sldMk cId="1723705123" sldId="262"/>
        </pc:sldMkLst>
        <pc:spChg chg="mod">
          <ac:chgData name="Tamas Storcz" userId="7ab5403fe009f921" providerId="LiveId" clId="{3134CE4D-A91A-465E-B83F-9455D249A59F}" dt="2024-09-09T05:24:37.882" v="43" actId="6549"/>
          <ac:spMkLst>
            <pc:docMk/>
            <pc:sldMk cId="1723705123" sldId="262"/>
            <ac:spMk id="3" creationId="{00000000-0000-0000-0000-000000000000}"/>
          </ac:spMkLst>
        </pc:spChg>
      </pc:sldChg>
      <pc:sldChg chg="modSp mod">
        <pc:chgData name="Tamas Storcz" userId="7ab5403fe009f921" providerId="LiveId" clId="{3134CE4D-A91A-465E-B83F-9455D249A59F}" dt="2024-09-09T05:22:55.554" v="12" actId="20577"/>
        <pc:sldMkLst>
          <pc:docMk/>
          <pc:sldMk cId="2787372092" sldId="311"/>
        </pc:sldMkLst>
        <pc:spChg chg="mod">
          <ac:chgData name="Tamas Storcz" userId="7ab5403fe009f921" providerId="LiveId" clId="{3134CE4D-A91A-465E-B83F-9455D249A59F}" dt="2024-09-09T05:22:55.554" v="12" actId="20577"/>
          <ac:spMkLst>
            <pc:docMk/>
            <pc:sldMk cId="2787372092" sldId="311"/>
            <ac:spMk id="3" creationId="{00000000-0000-0000-0000-000000000000}"/>
          </ac:spMkLst>
        </pc:spChg>
      </pc:sldChg>
      <pc:sldChg chg="modSp mod">
        <pc:chgData name="Tamas Storcz" userId="7ab5403fe009f921" providerId="LiveId" clId="{3134CE4D-A91A-465E-B83F-9455D249A59F}" dt="2024-09-09T05:26:39.395" v="44" actId="6549"/>
        <pc:sldMkLst>
          <pc:docMk/>
          <pc:sldMk cId="1445927908" sldId="366"/>
        </pc:sldMkLst>
        <pc:spChg chg="mod">
          <ac:chgData name="Tamas Storcz" userId="7ab5403fe009f921" providerId="LiveId" clId="{3134CE4D-A91A-465E-B83F-9455D249A59F}" dt="2024-09-09T05:26:39.395" v="44" actId="6549"/>
          <ac:spMkLst>
            <pc:docMk/>
            <pc:sldMk cId="1445927908" sldId="3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3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90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2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3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8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4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7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8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2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9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9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Retrospection – C language</a:t>
            </a:r>
          </a:p>
        </p:txBody>
      </p:sp>
    </p:spTree>
    <p:extLst>
      <p:ext uri="{BB962C8B-B14F-4D97-AF65-F5344CB8AC3E}">
        <p14:creationId xmlns:p14="http://schemas.microsoft.com/office/powerpoint/2010/main" val="359475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components – C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00732" y="2666999"/>
            <a:ext cx="6383547" cy="3621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Variables, types, type casts</a:t>
            </a:r>
          </a:p>
          <a:p>
            <a:r>
              <a:rPr lang="en-US" dirty="0"/>
              <a:t>User defined types</a:t>
            </a:r>
          </a:p>
          <a:p>
            <a:r>
              <a:rPr lang="en-US" dirty="0"/>
              <a:t>Arrays, strings, constants</a:t>
            </a:r>
          </a:p>
          <a:p>
            <a:r>
              <a:rPr lang="en-US" dirty="0"/>
              <a:t>Operators, precedence, overload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Code modules and parameters</a:t>
            </a:r>
          </a:p>
          <a:p>
            <a:r>
              <a:rPr lang="en-US" dirty="0"/>
              <a:t>Dynamic memory management, data references</a:t>
            </a:r>
          </a:p>
          <a:p>
            <a:r>
              <a:rPr lang="en-US" dirty="0"/>
              <a:t>Function pointers –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70769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</a:t>
            </a:r>
          </a:p>
          <a:p>
            <a:r>
              <a:rPr lang="en-US" dirty="0"/>
              <a:t>data storage unit of memory </a:t>
            </a:r>
          </a:p>
          <a:p>
            <a:r>
              <a:rPr lang="en-US" dirty="0"/>
              <a:t>can be referred by its name</a:t>
            </a:r>
          </a:p>
          <a:p>
            <a:r>
              <a:rPr lang="en-US" dirty="0"/>
              <a:t>stores a data with predefined type</a:t>
            </a:r>
          </a:p>
          <a:p>
            <a:r>
              <a:rPr lang="en-US" dirty="0"/>
              <a:t>the stored data is a subject of change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673737" y="2786743"/>
            <a:ext cx="2829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2;</a:t>
            </a:r>
          </a:p>
        </p:txBody>
      </p:sp>
      <p:pic>
        <p:nvPicPr>
          <p:cNvPr id="1028" name="Picture 4" descr="KÃ©ptalÃ¡lat a kÃ¶vetkezÅre: âlabeled storage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81" y="4735902"/>
            <a:ext cx="3814949" cy="182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75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types specify the amount of allocated memory for a variable, and the method of its usage.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 C language contains numeric data types which support basic arithmetical operations, and it provides possibility to create user defined types.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Primitive types: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float, double,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(unsigned char)</a:t>
            </a:r>
          </a:p>
          <a:p>
            <a:pPr marL="0" indent="0">
              <a:buNone/>
            </a:pPr>
            <a:r>
              <a:rPr lang="en-US" dirty="0"/>
              <a:t>Modifiers: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signed/unsigned, short/long</a:t>
            </a:r>
          </a:p>
        </p:txBody>
      </p:sp>
    </p:spTree>
    <p:extLst>
      <p:ext uri="{BB962C8B-B14F-4D97-AF65-F5344CB8AC3E}">
        <p14:creationId xmlns:p14="http://schemas.microsoft.com/office/powerpoint/2010/main" val="10667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– example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9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much space has to be allocated and how it should be threated to store age and speed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age = 12; 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0..255 (1 byte, as is)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speed = 826.8 * 3.6;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exact speed in m/sec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 byte, 32 bit: 0-22 mantissa, 23-30 exponent, 31 sign)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= (-1)^s*m*2^(e-127)</a:t>
            </a:r>
          </a:p>
        </p:txBody>
      </p:sp>
    </p:spTree>
    <p:extLst>
      <p:ext uri="{BB962C8B-B14F-4D97-AF65-F5344CB8AC3E}">
        <p14:creationId xmlns:p14="http://schemas.microsoft.com/office/powerpoint/2010/main" val="367393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103345" cy="1006367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 variables of multiple types </a:t>
            </a:r>
            <a:r>
              <a:rPr lang="hu-HU" dirty="0" err="1"/>
              <a:t>appear</a:t>
            </a:r>
            <a:r>
              <a:rPr lang="hu-HU" dirty="0"/>
              <a:t> </a:t>
            </a:r>
            <a:r>
              <a:rPr lang="en-US" dirty="0"/>
              <a:t>in an expression, type conversion is required. </a:t>
            </a:r>
          </a:p>
          <a:p>
            <a:pPr marL="0" indent="0">
              <a:buNone/>
            </a:pPr>
            <a:r>
              <a:rPr lang="en-US" dirty="0"/>
              <a:t>This is done by the compiler in the following steps</a:t>
            </a:r>
          </a:p>
        </p:txBody>
      </p:sp>
      <p:pic>
        <p:nvPicPr>
          <p:cNvPr id="1026" name="Picture 2" descr="Usual Arithmetic Con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662" y="3293721"/>
            <a:ext cx="1484804" cy="3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1994062" y="3783725"/>
            <a:ext cx="7262924" cy="16660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Integer promotion</a:t>
            </a:r>
          </a:p>
          <a:p>
            <a:pPr marL="457200" lvl="1" indent="0">
              <a:buFont typeface="Arial"/>
              <a:buNone/>
            </a:pPr>
            <a:r>
              <a:rPr lang="en-US" dirty="0"/>
              <a:t>Types smaller than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are casted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Types are converted to the highest appearing element of the hierarch</a:t>
            </a:r>
          </a:p>
        </p:txBody>
      </p:sp>
    </p:spTree>
    <p:extLst>
      <p:ext uri="{BB962C8B-B14F-4D97-AF65-F5344CB8AC3E}">
        <p14:creationId xmlns:p14="http://schemas.microsoft.com/office/powerpoint/2010/main" val="364430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– automatic up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17;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 = 'c';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ASCII value of ’c’ is 99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sum;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char to double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c;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of sum : 116.000000</a:t>
            </a:r>
          </a:p>
        </p:txBody>
      </p:sp>
    </p:spTree>
    <p:extLst>
      <p:ext uri="{BB962C8B-B14F-4D97-AF65-F5344CB8AC3E}">
        <p14:creationId xmlns:p14="http://schemas.microsoft.com/office/powerpoint/2010/main" val="13520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– automatic down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length = 33.3;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 to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length;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of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boxLength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33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// Automatic type cast to less data</a:t>
            </a:r>
          </a:p>
        </p:txBody>
      </p:sp>
    </p:spTree>
    <p:extLst>
      <p:ext uri="{BB962C8B-B14F-4D97-AF65-F5344CB8AC3E}">
        <p14:creationId xmlns:p14="http://schemas.microsoft.com/office/powerpoint/2010/main" val="35671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– questions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62519" y="2666999"/>
            <a:ext cx="4280142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18 / 5; 	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= ’c’ / 10;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q1 = 18 / 5;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q2 = (float)18 / 5;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942660" y="2666999"/>
            <a:ext cx="474283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of d: 3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	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’c’ == 99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e: 9</a:t>
            </a:r>
          </a:p>
          <a:p>
            <a:pPr marL="0" indent="0">
              <a:buFont typeface="Arial"/>
              <a:buNone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of q1: 3.0</a:t>
            </a:r>
          </a:p>
          <a:p>
            <a:pPr marL="0" indent="0">
              <a:buFont typeface="Arial"/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Value of q2: 3.6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854" y="4359470"/>
            <a:ext cx="1089596" cy="143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2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Programmer can create custom types at compile time for</a:t>
            </a:r>
          </a:p>
          <a:p>
            <a:r>
              <a:rPr lang="en-US" dirty="0"/>
              <a:t>structured use of logically connected data</a:t>
            </a:r>
          </a:p>
          <a:p>
            <a:r>
              <a:rPr lang="en-US" dirty="0"/>
              <a:t>optimal use of storage space</a:t>
            </a:r>
          </a:p>
          <a:p>
            <a:r>
              <a:rPr lang="en-US" dirty="0"/>
              <a:t>increasing source code readability</a:t>
            </a:r>
          </a:p>
        </p:txBody>
      </p:sp>
    </p:spTree>
    <p:extLst>
      <p:ext uri="{BB962C8B-B14F-4D97-AF65-F5344CB8AC3E}">
        <p14:creationId xmlns:p14="http://schemas.microsoft.com/office/powerpoint/2010/main" val="236879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type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Custom type, created by the programmer at compile time</a:t>
            </a:r>
          </a:p>
          <a:p>
            <a:r>
              <a:rPr lang="en-US" dirty="0"/>
              <a:t>Collection of named integer constants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Specify exact set of values of an integer variable</a:t>
            </a:r>
          </a:p>
          <a:p>
            <a:pPr lvl="1"/>
            <a:r>
              <a:rPr lang="en-US" dirty="0"/>
              <a:t>Increase code readability by using names instead of values</a:t>
            </a:r>
          </a:p>
          <a:p>
            <a:r>
              <a:rPr lang="en-US" dirty="0"/>
              <a:t>Created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/>
              <a:t> keyword</a:t>
            </a:r>
          </a:p>
          <a:p>
            <a:r>
              <a:rPr lang="en-US" dirty="0"/>
              <a:t>Names have to be globally unique</a:t>
            </a:r>
          </a:p>
        </p:txBody>
      </p:sp>
    </p:spTree>
    <p:extLst>
      <p:ext uri="{BB962C8B-B14F-4D97-AF65-F5344CB8AC3E}">
        <p14:creationId xmlns:p14="http://schemas.microsoft.com/office/powerpoint/2010/main" val="243410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 programming language</a:t>
            </a:r>
          </a:p>
          <a:p>
            <a:r>
              <a:rPr lang="en-US" dirty="0"/>
              <a:t>To write program lines to instruct the executor to carry out a specific task</a:t>
            </a:r>
          </a:p>
          <a:p>
            <a:r>
              <a:rPr lang="en-US" dirty="0"/>
              <a:t>Program lines contain </a:t>
            </a:r>
            <a:r>
              <a:rPr lang="en-US" b="1" dirty="0"/>
              <a:t>language primitives</a:t>
            </a:r>
          </a:p>
          <a:p>
            <a:r>
              <a:rPr lang="en-US" dirty="0"/>
              <a:t>Language rules allow to combine primitives to complex programs</a:t>
            </a:r>
          </a:p>
          <a:p>
            <a:r>
              <a:rPr lang="en-US" dirty="0"/>
              <a:t>Programs are executed by the computer to automate tasks</a:t>
            </a:r>
          </a:p>
        </p:txBody>
      </p:sp>
    </p:spTree>
    <p:extLst>
      <p:ext uri="{BB962C8B-B14F-4D97-AF65-F5344CB8AC3E}">
        <p14:creationId xmlns:p14="http://schemas.microsoft.com/office/powerpoint/2010/main" val="23488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type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52978"/>
          </a:xfrm>
        </p:spPr>
        <p:txBody>
          <a:bodyPr numCol="2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{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color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favorite_color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(”Please pick a color\n");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("1-red, 2-green, 3-blue:");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favorite_color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favorite_color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(”Red selected");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break;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("Green selected");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break;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("Blue selected");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break;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(”Wrong selection");</a:t>
            </a:r>
          </a:p>
          <a:p>
            <a:pPr mar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420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type created by the programmer at compile time</a:t>
            </a:r>
          </a:p>
          <a:p>
            <a:r>
              <a:rPr lang="en-US" dirty="0"/>
              <a:t>Collection of logically connected values of different type</a:t>
            </a:r>
          </a:p>
          <a:p>
            <a:r>
              <a:rPr lang="en-US" dirty="0"/>
              <a:t>Structure of collection is set at compile time</a:t>
            </a:r>
          </a:p>
          <a:p>
            <a:r>
              <a:rPr lang="en-US" dirty="0"/>
              <a:t>Structure of collection can not change at run time</a:t>
            </a:r>
          </a:p>
        </p:txBody>
      </p:sp>
    </p:spTree>
    <p:extLst>
      <p:ext uri="{BB962C8B-B14F-4D97-AF65-F5344CB8AC3E}">
        <p14:creationId xmlns:p14="http://schemas.microsoft.com/office/powerpoint/2010/main" val="1623215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529966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Product {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price;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vatPercent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Product;</a:t>
            </a:r>
          </a:p>
        </p:txBody>
      </p:sp>
      <p:sp>
        <p:nvSpPr>
          <p:cNvPr id="5" name="Lekerekített téglalapbuborék 4"/>
          <p:cNvSpPr/>
          <p:nvPr/>
        </p:nvSpPr>
        <p:spPr>
          <a:xfrm>
            <a:off x="3705498" y="2506716"/>
            <a:ext cx="2679536" cy="609600"/>
          </a:xfrm>
          <a:prstGeom prst="wedgeRoundRectCallout">
            <a:avLst>
              <a:gd name="adj1" fmla="val -22158"/>
              <a:gd name="adj2" fmla="val 896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Name of created type</a:t>
            </a:r>
          </a:p>
        </p:txBody>
      </p:sp>
      <p:sp>
        <p:nvSpPr>
          <p:cNvPr id="6" name="Lekerekített téglalapbuborék 5"/>
          <p:cNvSpPr/>
          <p:nvPr/>
        </p:nvSpPr>
        <p:spPr>
          <a:xfrm>
            <a:off x="2603487" y="5393684"/>
            <a:ext cx="2676325" cy="452846"/>
          </a:xfrm>
          <a:prstGeom prst="wedgeRoundRectCallout">
            <a:avLst>
              <a:gd name="adj1" fmla="val -45782"/>
              <a:gd name="adj2" fmla="val -1212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Alias of created type</a:t>
            </a:r>
          </a:p>
        </p:txBody>
      </p:sp>
      <p:sp>
        <p:nvSpPr>
          <p:cNvPr id="7" name="Lekerekített téglalapbuborék 6"/>
          <p:cNvSpPr/>
          <p:nvPr/>
        </p:nvSpPr>
        <p:spPr>
          <a:xfrm>
            <a:off x="5193101" y="3809998"/>
            <a:ext cx="1506582" cy="1428206"/>
          </a:xfrm>
          <a:prstGeom prst="wedgeRoundRectCallout">
            <a:avLst>
              <a:gd name="adj1" fmla="val -97712"/>
              <a:gd name="adj2" fmla="val -16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members of structure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7289576" y="2666999"/>
            <a:ext cx="4274431" cy="3507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cs typeface="Courier New" panose="02070309020205020404" pitchFamily="49" charset="0"/>
              </a:rPr>
              <a:t>Create new variable: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Access data member: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newProduct.price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951;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newProduct.vatPercent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</a:t>
            </a:r>
          </a:p>
        </p:txBody>
      </p:sp>
    </p:spTree>
    <p:extLst>
      <p:ext uri="{BB962C8B-B14F-4D97-AF65-F5344CB8AC3E}">
        <p14:creationId xmlns:p14="http://schemas.microsoft.com/office/powerpoint/2010/main" val="34837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data storages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at compile time, to store multiple type of data </a:t>
            </a:r>
            <a:r>
              <a:rPr lang="en-US" i="1" dirty="0"/>
              <a:t>exclusively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Only one member of </a:t>
            </a:r>
            <a:r>
              <a:rPr lang="en-US" dirty="0" err="1">
                <a:solidFill>
                  <a:srgbClr val="C00000"/>
                </a:solidFill>
              </a:rPr>
              <a:t>struct</a:t>
            </a:r>
            <a:r>
              <a:rPr lang="en-US" dirty="0">
                <a:solidFill>
                  <a:srgbClr val="C00000"/>
                </a:solidFill>
              </a:rPr>
              <a:t> is in use at a time</a:t>
            </a:r>
          </a:p>
          <a:p>
            <a:r>
              <a:rPr lang="en-US" dirty="0"/>
              <a:t>Shares the allocated memory between possible stored types</a:t>
            </a:r>
          </a:p>
          <a:p>
            <a:r>
              <a:rPr lang="en-US" dirty="0"/>
              <a:t>Allocates memory for the biggest storage type</a:t>
            </a:r>
          </a:p>
          <a:p>
            <a:r>
              <a:rPr lang="en-US" dirty="0"/>
              <a:t>Minimizes the allocated memory</a:t>
            </a:r>
          </a:p>
          <a:p>
            <a:r>
              <a:rPr lang="en-US" dirty="0"/>
              <a:t>Application requires high care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686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SomeUnion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[4];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Allocated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cs typeface="Courier New" panose="02070309020205020404" pitchFamily="49" charset="0"/>
              </a:rPr>
              <a:t>4</a:t>
            </a:r>
            <a:r>
              <a:rPr lang="en-US" dirty="0">
                <a:cs typeface="Courier New" panose="02070309020205020404" pitchFamily="49" charset="0"/>
              </a:rPr>
              <a:t> bytes instead of </a:t>
            </a:r>
            <a:r>
              <a:rPr lang="en-US" b="1" dirty="0">
                <a:solidFill>
                  <a:srgbClr val="C00000"/>
                </a:solidFill>
                <a:cs typeface="Courier New" panose="02070309020205020404" pitchFamily="49" charset="0"/>
              </a:rPr>
              <a:t>6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146" name="Picture 2" descr="http://eleceng.dit.ie/frank/IntroToC/images/un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97" y="2944858"/>
            <a:ext cx="5206726" cy="28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3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items of same type – type can not be changed</a:t>
            </a:r>
          </a:p>
          <a:p>
            <a:r>
              <a:rPr lang="en-US" dirty="0"/>
              <a:t>Number of items set at compile time – can not be changed</a:t>
            </a:r>
          </a:p>
          <a:p>
            <a:r>
              <a:rPr lang="en-US" dirty="0"/>
              <a:t>Items stored one after another in the memory</a:t>
            </a:r>
          </a:p>
          <a:p>
            <a:r>
              <a:rPr lang="en-US" dirty="0"/>
              <a:t>Items can be  modified independently</a:t>
            </a:r>
          </a:p>
          <a:p>
            <a:r>
              <a:rPr lang="en-US" dirty="0"/>
              <a:t>Items accessed by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indexer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r>
              <a:rPr lang="en-US" dirty="0"/>
              <a:t>(index operator)</a:t>
            </a:r>
          </a:p>
        </p:txBody>
      </p:sp>
    </p:spTree>
    <p:extLst>
      <p:ext uri="{BB962C8B-B14F-4D97-AF65-F5344CB8AC3E}">
        <p14:creationId xmlns:p14="http://schemas.microsoft.com/office/powerpoint/2010/main" val="193921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arrays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Declaration of one dimensional array: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score[7] = {5, 2, 8, 0, 1, 9, 4};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&lt;7;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score[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10;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23" y="5277173"/>
            <a:ext cx="6983112" cy="130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6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array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4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dimensional array: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matrix[4][3] =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{10, 20, 30},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{40, 50, 60},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{70, 80, 90},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{100, 110, 120}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6" name="Picture 2" descr="Multi-dimensional array representation in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39" y="2364508"/>
            <a:ext cx="6860525" cy="415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6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built in type to store text data: ”Hello world”</a:t>
            </a:r>
          </a:p>
          <a:p>
            <a:r>
              <a:rPr lang="en-US" dirty="0"/>
              <a:t>In C, string is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”\0”</a:t>
            </a:r>
            <a:r>
              <a:rPr lang="en-US" dirty="0"/>
              <a:t> terminated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/>
              <a:t> </a:t>
            </a:r>
            <a:r>
              <a:rPr lang="en-US" dirty="0"/>
              <a:t>array (or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tömb</a:t>
            </a:r>
            <a:br>
              <a:rPr lang="en-US" dirty="0"/>
            </a:br>
            <a:r>
              <a:rPr lang="en-US" dirty="0"/>
              <a:t>(end of valid text is marked by a terminal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”\0”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message[]=”Hello!”;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message[7]={’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H’,’e’,’l’,’l’,’o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’,’!’,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’\0’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75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constant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3612778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Storage of a specified type (primitive or array)</a:t>
            </a:r>
          </a:p>
          <a:p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referrable</a:t>
            </a:r>
            <a:r>
              <a:rPr lang="en-US" dirty="0">
                <a:cs typeface="Courier New" panose="02070309020205020404" pitchFamily="49" charset="0"/>
              </a:rPr>
              <a:t> allocated memory area (</a:t>
            </a:r>
            <a:r>
              <a:rPr lang="en-US" dirty="0" err="1">
                <a:cs typeface="Courier New" panose="02070309020205020404" pitchFamily="49" charset="0"/>
              </a:rPr>
              <a:t>lvalue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hu-HU" dirty="0">
              <a:cs typeface="Courier New" panose="02070309020205020404" pitchFamily="49" charset="0"/>
            </a:endParaRPr>
          </a:p>
          <a:p>
            <a:r>
              <a:rPr lang="hu-HU" dirty="0">
                <a:cs typeface="Courier New" panose="02070309020205020404" pitchFamily="49" charset="0"/>
              </a:rPr>
              <a:t>Pointer </a:t>
            </a:r>
            <a:r>
              <a:rPr lang="hu-HU" dirty="0" err="1">
                <a:cs typeface="Courier New" panose="02070309020205020404" pitchFamily="49" charset="0"/>
              </a:rPr>
              <a:t>can</a:t>
            </a:r>
            <a:r>
              <a:rPr lang="hu-HU" dirty="0">
                <a:cs typeface="Courier New" panose="02070309020205020404" pitchFamily="49" charset="0"/>
              </a:rPr>
              <a:t> be </a:t>
            </a:r>
            <a:r>
              <a:rPr lang="hu-HU" dirty="0" err="1">
                <a:cs typeface="Courier New" panose="02070309020205020404" pitchFamily="49" charset="0"/>
              </a:rPr>
              <a:t>created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for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this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allocated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memory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be string data (char array)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literal = 19;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493666" y="4047563"/>
            <a:ext cx="5465088" cy="246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85     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decimal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0213   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octal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0x4b   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hexadecimal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30u    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unsigned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30l    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long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30ul   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unsigned long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”Hello world!”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string */</a:t>
            </a:r>
          </a:p>
        </p:txBody>
      </p:sp>
    </p:spTree>
    <p:extLst>
      <p:ext uri="{BB962C8B-B14F-4D97-AF65-F5344CB8AC3E}">
        <p14:creationId xmlns:p14="http://schemas.microsoft.com/office/powerpoint/2010/main" val="34184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primitives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5156943" cy="312420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Instructions which can be executed by a computer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(RiSC-16)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dirty="0"/>
              <a:t>Working in this environment id HARD:</a:t>
            </a:r>
          </a:p>
          <a:p>
            <a:pPr marL="457200" lvl="1" indent="0">
              <a:buNone/>
            </a:pPr>
            <a:r>
              <a:rPr lang="en-US" dirty="0"/>
              <a:t>Boilerplate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53" y="2255520"/>
            <a:ext cx="5286792" cy="43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3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62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Typed data storage without referable memory storage (</a:t>
            </a:r>
            <a:r>
              <a:rPr lang="en-US" dirty="0" err="1">
                <a:cs typeface="Courier New" panose="02070309020205020404" pitchFamily="49" charset="0"/>
              </a:rPr>
              <a:t>rvalue</a:t>
            </a:r>
            <a:r>
              <a:rPr lang="en-US" dirty="0">
                <a:cs typeface="Courier New" panose="02070309020205020404" pitchFamily="49" charset="0"/>
              </a:rPr>
              <a:t>).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Creation:</a:t>
            </a:r>
          </a:p>
          <a:p>
            <a:r>
              <a:rPr lang="en-US" dirty="0">
                <a:cs typeface="Courier New" panose="02070309020205020404" pitchFamily="49" charset="0"/>
              </a:rPr>
              <a:t>#define processor instruction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LENGTH 10 </a:t>
            </a:r>
          </a:p>
          <a:p>
            <a:r>
              <a:rPr lang="en-US" dirty="0" err="1"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 keyword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5;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usage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("value of area : %d", LENGTH * WIDTH);</a:t>
            </a:r>
          </a:p>
        </p:txBody>
      </p:sp>
    </p:spTree>
    <p:extLst>
      <p:ext uri="{BB962C8B-B14F-4D97-AF65-F5344CB8AC3E}">
        <p14:creationId xmlns:p14="http://schemas.microsoft.com/office/powerpoint/2010/main" val="218291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/>
          <p:cNvSpPr/>
          <p:nvPr/>
        </p:nvSpPr>
        <p:spPr>
          <a:xfrm>
            <a:off x="5041547" y="3513836"/>
            <a:ext cx="4431967" cy="4226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Collection of logically coherent instructions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Bounded by curly braces</a:t>
            </a:r>
            <a:r>
              <a:rPr lang="en-US" sz="2000" dirty="0"/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&lt;instructions to execute&gt;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 defined in a </a:t>
            </a:r>
            <a:r>
              <a:rPr lang="en-US" dirty="0" err="1"/>
              <a:t>blokk</a:t>
            </a:r>
            <a:r>
              <a:rPr lang="en-US" dirty="0"/>
              <a:t> can be used only in that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name space, a variable with the defined name exists only in it –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 defined in a block hides variables defined outside ones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– scope</a:t>
            </a:r>
          </a:p>
        </p:txBody>
      </p:sp>
    </p:spTree>
    <p:extLst>
      <p:ext uri="{BB962C8B-B14F-4D97-AF65-F5344CB8AC3E}">
        <p14:creationId xmlns:p14="http://schemas.microsoft.com/office/powerpoint/2010/main" val="1290563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 – local/global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23250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endParaRPr lang="en-US" sz="900" dirty="0"/>
          </a:p>
          <a:p>
            <a:r>
              <a:rPr lang="en-US" dirty="0"/>
              <a:t>Declaring code block is the scope of the variable – variable is </a:t>
            </a:r>
            <a:r>
              <a:rPr lang="en-US" b="1" dirty="0"/>
              <a:t>local</a:t>
            </a:r>
            <a:r>
              <a:rPr lang="en-US" dirty="0"/>
              <a:t> in it</a:t>
            </a:r>
          </a:p>
          <a:p>
            <a:r>
              <a:rPr lang="en-US" dirty="0"/>
              <a:t>In C source files variables can be declared outside of code blocks. In this case, the scope is the compilation unit – variable is </a:t>
            </a:r>
            <a:r>
              <a:rPr lang="en-US" b="1" dirty="0" err="1"/>
              <a:t>semiglobal</a:t>
            </a:r>
            <a:r>
              <a:rPr lang="en-US" dirty="0"/>
              <a:t> - global in compilation unit</a:t>
            </a:r>
          </a:p>
          <a:p>
            <a:r>
              <a:rPr lang="en-US" dirty="0"/>
              <a:t>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/>
              <a:t> modifier, scope of variable can be extended between compilation units. Scope of such a  variable is all of the compilation units – this variable is </a:t>
            </a:r>
            <a:r>
              <a:rPr lang="en-US" b="1" dirty="0"/>
              <a:t>global</a:t>
            </a:r>
          </a:p>
          <a:p>
            <a:r>
              <a:rPr lang="en-US" dirty="0"/>
              <a:t>Variables global by default do not exist (can not exist - linking)</a:t>
            </a:r>
          </a:p>
        </p:txBody>
      </p:sp>
    </p:spTree>
    <p:extLst>
      <p:ext uri="{BB962C8B-B14F-4D97-AF65-F5344CB8AC3E}">
        <p14:creationId xmlns:p14="http://schemas.microsoft.com/office/powerpoint/2010/main" val="208845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Operators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4320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Operator is a symbol which tells the compiler to perform specific mathematical or logical function.</a:t>
            </a:r>
          </a:p>
          <a:p>
            <a:pPr marL="0" indent="0">
              <a:buNone/>
            </a:pPr>
            <a:r>
              <a:rPr lang="en-GB" dirty="0"/>
              <a:t> Operator types: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003331" y="4190999"/>
            <a:ext cx="7348809" cy="1358463"/>
          </a:xfrm>
          <a:prstGeom prst="rect">
            <a:avLst/>
          </a:prstGeom>
        </p:spPr>
        <p:txBody>
          <a:bodyPr vert="horz" lIns="91440" tIns="45720" rIns="91440" bIns="45720" numCol="2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Arithmetic</a:t>
            </a:r>
          </a:p>
          <a:p>
            <a:r>
              <a:rPr lang="en-GB" sz="2000" dirty="0"/>
              <a:t>Relational</a:t>
            </a:r>
          </a:p>
          <a:p>
            <a:r>
              <a:rPr lang="en-GB" sz="2000" dirty="0"/>
              <a:t>Assignment</a:t>
            </a:r>
          </a:p>
          <a:p>
            <a:r>
              <a:rPr lang="en-GB" sz="2000" dirty="0"/>
              <a:t>Bitwise</a:t>
            </a:r>
          </a:p>
          <a:p>
            <a:r>
              <a:rPr lang="en-GB" sz="2000" dirty="0"/>
              <a:t>Logical</a:t>
            </a:r>
          </a:p>
          <a:p>
            <a:r>
              <a:rPr lang="en-GB" sz="2000" dirty="0" err="1"/>
              <a:t>Misc</a:t>
            </a:r>
            <a:r>
              <a:rPr lang="en-GB" sz="2000" dirty="0"/>
              <a:t> (</a:t>
            </a:r>
            <a:r>
              <a:rPr lang="en-GB" sz="2000" dirty="0" err="1"/>
              <a:t>sizeof</a:t>
            </a:r>
            <a:r>
              <a:rPr lang="en-GB" sz="2000" dirty="0"/>
              <a:t>, ?:)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380130" y="5903259"/>
            <a:ext cx="940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C language operator can </a:t>
            </a:r>
            <a:r>
              <a:rPr lang="en-GB" sz="2400" b="1" dirty="0">
                <a:solidFill>
                  <a:srgbClr val="C00000"/>
                </a:solidFill>
              </a:rPr>
              <a:t>not</a:t>
            </a:r>
            <a:r>
              <a:rPr lang="en-GB" sz="2400" dirty="0"/>
              <a:t> be created for custom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87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52" y="2098765"/>
            <a:ext cx="4618430" cy="4515394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9239794" y="3894797"/>
            <a:ext cx="257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Use brackets!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Able to read!</a:t>
            </a:r>
          </a:p>
        </p:txBody>
      </p:sp>
    </p:spTree>
    <p:extLst>
      <p:ext uri="{BB962C8B-B14F-4D97-AF65-F5344CB8AC3E}">
        <p14:creationId xmlns:p14="http://schemas.microsoft.com/office/powerpoint/2010/main" val="1674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to control the flow of instruction execution.</a:t>
            </a:r>
          </a:p>
          <a:p>
            <a:endParaRPr lang="en-US" dirty="0"/>
          </a:p>
          <a:p>
            <a:r>
              <a:rPr lang="en-US" dirty="0"/>
              <a:t>Execution is independent from other instructions</a:t>
            </a:r>
          </a:p>
          <a:p>
            <a:endParaRPr lang="en-US" dirty="0"/>
          </a:p>
          <a:p>
            <a:r>
              <a:rPr lang="en-US" dirty="0"/>
              <a:t>Can be nested in any level and any combination</a:t>
            </a:r>
          </a:p>
        </p:txBody>
      </p:sp>
    </p:spTree>
    <p:extLst>
      <p:ext uri="{BB962C8B-B14F-4D97-AF65-F5344CB8AC3E}">
        <p14:creationId xmlns:p14="http://schemas.microsoft.com/office/powerpoint/2010/main" val="4257566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 sequence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Series of sequentially executed statements. </a:t>
            </a:r>
          </a:p>
          <a:p>
            <a:pPr marL="0" indent="0">
              <a:buNone/>
            </a:pPr>
            <a:r>
              <a:rPr lang="en-US" dirty="0"/>
              <a:t>Terminal of statements: ”;”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(”Hello”);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(”World”);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*name = ”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(”I am %s”, name);</a:t>
            </a:r>
          </a:p>
        </p:txBody>
      </p:sp>
    </p:spTree>
    <p:extLst>
      <p:ext uri="{BB962C8B-B14F-4D97-AF65-F5344CB8AC3E}">
        <p14:creationId xmlns:p14="http://schemas.microsoft.com/office/powerpoint/2010/main" val="1223534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– selection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One/Two-way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nested in multiple levels, hard to read and follow</a:t>
            </a:r>
          </a:p>
          <a:p>
            <a:r>
              <a:rPr lang="en-US" dirty="0"/>
              <a:t>Can be controlled by any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  <a:p>
            <a:r>
              <a:rPr lang="en-US" dirty="0"/>
              <a:t>Conditions can contain intervals and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branch can be absent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Multiple-way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Easy to follow with multiple choices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Only primitive type can control</a:t>
            </a:r>
          </a:p>
          <a:p>
            <a:r>
              <a:rPr lang="en-US" dirty="0"/>
              <a:t>Conditions are constant values</a:t>
            </a:r>
          </a:p>
          <a:p>
            <a:r>
              <a:rPr lang="en-US" dirty="0"/>
              <a:t>Can have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/>
              <a:t> branch</a:t>
            </a:r>
          </a:p>
        </p:txBody>
      </p:sp>
    </p:spTree>
    <p:extLst>
      <p:ext uri="{BB962C8B-B14F-4D97-AF65-F5344CB8AC3E}">
        <p14:creationId xmlns:p14="http://schemas.microsoft.com/office/powerpoint/2010/main" val="2829613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– selection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4342749" cy="542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Two-way condition: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653553" y="3424518"/>
            <a:ext cx="8948082" cy="268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if(&lt;condition&gt;) {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&lt;execute when condition is true&gt;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&lt;execute when condition is false&gt;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32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– selection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4342749" cy="542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Two-way condition example: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653553" y="3424518"/>
            <a:ext cx="8948082" cy="268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if(x&gt;=0) {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(”No square root for negative numbers”);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2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Coming from newspaper printing…</a:t>
            </a:r>
          </a:p>
          <a:p>
            <a:pPr marL="0" indent="0">
              <a:buNone/>
            </a:pPr>
            <a:r>
              <a:rPr lang="en-US" dirty="0"/>
              <a:t>In computer programming, </a:t>
            </a:r>
            <a:r>
              <a:rPr lang="en-US" b="1" dirty="0"/>
              <a:t>boilerplate code</a:t>
            </a:r>
            <a:r>
              <a:rPr lang="en-US" dirty="0"/>
              <a:t> or just </a:t>
            </a:r>
            <a:r>
              <a:rPr lang="en-US" b="1" dirty="0"/>
              <a:t>boilerplate</a:t>
            </a:r>
            <a:r>
              <a:rPr lang="en-US" dirty="0"/>
              <a:t> refers to sections of code that have to be included in many places with little or no alteration.</a:t>
            </a:r>
          </a:p>
          <a:p>
            <a:pPr marL="0" indent="0">
              <a:buNone/>
            </a:pPr>
            <a:r>
              <a:rPr lang="en-US" dirty="0"/>
              <a:t>Boilerplates are</a:t>
            </a:r>
          </a:p>
          <a:p>
            <a:r>
              <a:rPr lang="en-US" dirty="0"/>
              <a:t>take the most of development resources</a:t>
            </a:r>
          </a:p>
          <a:p>
            <a:r>
              <a:rPr lang="en-US" dirty="0"/>
              <a:t>good sources of bugs</a:t>
            </a:r>
          </a:p>
        </p:txBody>
      </p:sp>
    </p:spTree>
    <p:extLst>
      <p:ext uri="{BB962C8B-B14F-4D97-AF65-F5344CB8AC3E}">
        <p14:creationId xmlns:p14="http://schemas.microsoft.com/office/powerpoint/2010/main" val="1073504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– selection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4091737" cy="59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Multi-way selection: 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993031" y="3263154"/>
            <a:ext cx="5001271" cy="346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81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– selection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4091737" cy="596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Multi-way selection example: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435520" y="2587922"/>
            <a:ext cx="6460309" cy="4028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switch(dice)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3: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5: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(”number is odd”);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4: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6: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(”number is even”);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(”Not a dice”);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15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– selection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6355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Execution has one or two ways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with or without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/>
          </a:p>
          <a:p>
            <a:r>
              <a:rPr lang="en-US" dirty="0"/>
              <a:t>Execution has more ways</a:t>
            </a:r>
          </a:p>
          <a:p>
            <a:pPr lvl="1"/>
            <a:r>
              <a:rPr lang="en-US" dirty="0"/>
              <a:t>Control independent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complex</a:t>
            </a:r>
            <a:r>
              <a:rPr lang="en-US" dirty="0"/>
              <a:t> logical expressions: nested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/>
              <a:t>Control by constants: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2787372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 iteration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of a code block is specified by a condition</a:t>
            </a:r>
          </a:p>
          <a:p>
            <a:r>
              <a:rPr lang="en-US" dirty="0"/>
              <a:t>Modification of the control condition is required in the cycle body to finish the iteration</a:t>
            </a:r>
          </a:p>
        </p:txBody>
      </p:sp>
    </p:spTree>
    <p:extLst>
      <p:ext uri="{BB962C8B-B14F-4D97-AF65-F5344CB8AC3E}">
        <p14:creationId xmlns:p14="http://schemas.microsoft.com/office/powerpoint/2010/main" val="304035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 iteration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buNone/>
            </a:pPr>
            <a:r>
              <a:rPr lang="en-US" dirty="0"/>
              <a:t>The while statement evaluates a control expression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each execution of the loop body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while(&lt;control expression&gt;)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 to execute, modification of control expression&gt;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661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 iteration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08926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do-while statement evaluates the control expression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after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each execution of the loop body.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 to execute, modification of control expression 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while(&lt;control statement&gt;);</a:t>
            </a:r>
          </a:p>
        </p:txBody>
      </p:sp>
    </p:spTree>
    <p:extLst>
      <p:ext uri="{BB962C8B-B14F-4D97-AF65-F5344CB8AC3E}">
        <p14:creationId xmlns:p14="http://schemas.microsoft.com/office/powerpoint/2010/main" val="2539815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 iteration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324513" cy="2599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r>
              <a:rPr lang="en-US" dirty="0"/>
              <a:t>The for statement evaluates three expressions and executes the loop body until the second controlling expression evaluates to false.</a:t>
            </a:r>
            <a:endParaRPr lang="en-US" sz="900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expression&gt;;&lt;control expression&gt;;&lt;modification expression&gt;)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 to execute&gt;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2134011" y="5266656"/>
            <a:ext cx="4389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=1;i&lt;=10;i++)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6487886" y="4580710"/>
            <a:ext cx="5704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cycles;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hasEmail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cycles&gt;0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hasEmail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cycles--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hasEmail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checkEmails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Lekerekített téglalapbuborék 6"/>
          <p:cNvSpPr/>
          <p:nvPr/>
        </p:nvSpPr>
        <p:spPr>
          <a:xfrm>
            <a:off x="4484914" y="5787695"/>
            <a:ext cx="2002972" cy="853551"/>
          </a:xfrm>
          <a:prstGeom prst="wedgeRoundRectCallout">
            <a:avLst>
              <a:gd name="adj1" fmla="val 51104"/>
              <a:gd name="adj2" fmla="val -88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2930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 iteration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– runs only the control condition is true (possibly never)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dirty="0"/>
              <a:t> – runs at least once, than until the control con</a:t>
            </a:r>
            <a:r>
              <a:rPr lang="hu-HU" dirty="0"/>
              <a:t>d</a:t>
            </a:r>
            <a:r>
              <a:rPr lang="en-US" dirty="0" err="1"/>
              <a:t>itions</a:t>
            </a:r>
            <a:r>
              <a:rPr lang="en-US" dirty="0"/>
              <a:t> is true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– number of iteration is exactly known on run time</a:t>
            </a:r>
          </a:p>
        </p:txBody>
      </p:sp>
    </p:spTree>
    <p:extLst>
      <p:ext uri="{BB962C8B-B14F-4D97-AF65-F5344CB8AC3E}">
        <p14:creationId xmlns:p14="http://schemas.microsoft.com/office/powerpoint/2010/main" val="2313404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Separable part (module) of the executable task</a:t>
            </a:r>
          </a:p>
          <a:p>
            <a:r>
              <a:rPr lang="en-GB" dirty="0"/>
              <a:t>Collection of logically related instructions</a:t>
            </a:r>
          </a:p>
          <a:p>
            <a:r>
              <a:rPr lang="en-GB" dirty="0"/>
              <a:t>Can be referred by name</a:t>
            </a:r>
          </a:p>
          <a:p>
            <a:r>
              <a:rPr lang="en-GB" dirty="0"/>
              <a:t>Can have input parameter</a:t>
            </a:r>
          </a:p>
          <a:p>
            <a:r>
              <a:rPr lang="en-GB" dirty="0"/>
              <a:t>Have return value</a:t>
            </a:r>
          </a:p>
        </p:txBody>
      </p:sp>
    </p:spTree>
    <p:extLst>
      <p:ext uri="{BB962C8B-B14F-4D97-AF65-F5344CB8AC3E}">
        <p14:creationId xmlns:p14="http://schemas.microsoft.com/office/powerpoint/2010/main" val="3109295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47293" y="4418447"/>
            <a:ext cx="5461435" cy="1637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value*value;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artalom helye 2"/>
          <p:cNvSpPr txBox="1">
            <a:spLocks/>
          </p:cNvSpPr>
          <p:nvPr/>
        </p:nvSpPr>
        <p:spPr>
          <a:xfrm>
            <a:off x="1484310" y="2666999"/>
            <a:ext cx="10643035" cy="2570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&lt;return type&gt;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&lt;function name&gt;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[formal parameter list]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&lt;function body&gt;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58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programming languages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7105507" cy="3478307"/>
          </a:xfrm>
        </p:spPr>
        <p:txBody>
          <a:bodyPr anchor="t">
            <a:normAutofit/>
          </a:bodyPr>
          <a:lstStyle/>
          <a:p>
            <a:r>
              <a:rPr lang="en-US" dirty="0"/>
              <a:t>Better understood by human</a:t>
            </a:r>
          </a:p>
          <a:p>
            <a:r>
              <a:rPr lang="en-US" dirty="0" err="1"/>
              <a:t>Preimplemented</a:t>
            </a:r>
            <a:r>
              <a:rPr lang="en-US" dirty="0"/>
              <a:t> boilerplates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API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With good language specification, </a:t>
            </a:r>
            <a:br>
              <a:rPr lang="en-US" dirty="0"/>
            </a:br>
            <a:r>
              <a:rPr lang="en-US" dirty="0"/>
              <a:t>platform independent source code can be created</a:t>
            </a:r>
          </a:p>
          <a:p>
            <a:r>
              <a:rPr lang="en-US" dirty="0"/>
              <a:t>Programming paradigms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dirty="0"/>
              <a:t>C, C++, C#, Java, Pascal, Delphi, Basic </a:t>
            </a:r>
          </a:p>
        </p:txBody>
      </p:sp>
      <p:pic>
        <p:nvPicPr>
          <p:cNvPr id="5122" name="Picture 2" descr="KÃ©ptalÃ¡lat a kÃ¶vetkezÅre: âprogramming language compiler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677" y="3174998"/>
            <a:ext cx="32004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31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Parameters declared in the formal parameter list can be referred by their name in the message body.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Formal parameters:</a:t>
            </a:r>
          </a:p>
          <a:p>
            <a:r>
              <a:rPr lang="en-US" sz="2000" dirty="0"/>
              <a:t>Given in compile type	</a:t>
            </a:r>
            <a:endParaRPr lang="en-US" sz="800" dirty="0"/>
          </a:p>
          <a:p>
            <a:pPr marL="0" indent="0">
              <a:buNone/>
            </a:pPr>
            <a:r>
              <a:rPr lang="en-US" dirty="0"/>
              <a:t>Actual parameters:</a:t>
            </a:r>
          </a:p>
          <a:p>
            <a:r>
              <a:rPr lang="en-US" sz="2000" dirty="0"/>
              <a:t>Given in run time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651221" y="3888629"/>
            <a:ext cx="5461435" cy="27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Font typeface="Arial"/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value*value;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square(length);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Lekerekített téglalapbuborék 4"/>
          <p:cNvSpPr/>
          <p:nvPr/>
        </p:nvSpPr>
        <p:spPr>
          <a:xfrm>
            <a:off x="8033654" y="3384303"/>
            <a:ext cx="2225962" cy="327891"/>
          </a:xfrm>
          <a:prstGeom prst="wedgeRoundRectCallout">
            <a:avLst>
              <a:gd name="adj1" fmla="val -21994"/>
              <a:gd name="adj2" fmla="val 119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parameter</a:t>
            </a:r>
          </a:p>
        </p:txBody>
      </p:sp>
      <p:sp>
        <p:nvSpPr>
          <p:cNvPr id="6" name="Lekerekített téglalapbuborék 5"/>
          <p:cNvSpPr/>
          <p:nvPr/>
        </p:nvSpPr>
        <p:spPr>
          <a:xfrm>
            <a:off x="9655648" y="6438809"/>
            <a:ext cx="2225962" cy="327891"/>
          </a:xfrm>
          <a:prstGeom prst="wedgeRoundRectCallout">
            <a:avLst>
              <a:gd name="adj1" fmla="val -22409"/>
              <a:gd name="adj2" fmla="val -113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parameter</a:t>
            </a:r>
          </a:p>
        </p:txBody>
      </p:sp>
      <p:sp>
        <p:nvSpPr>
          <p:cNvPr id="7" name="Lekerekített téglalapbuborék 6"/>
          <p:cNvSpPr/>
          <p:nvPr/>
        </p:nvSpPr>
        <p:spPr>
          <a:xfrm>
            <a:off x="10259616" y="4616623"/>
            <a:ext cx="1450196" cy="371956"/>
          </a:xfrm>
          <a:prstGeom prst="wedgeRoundRectCallout">
            <a:avLst>
              <a:gd name="adj1" fmla="val -19984"/>
              <a:gd name="adj2" fmla="val 9107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later…</a:t>
            </a:r>
          </a:p>
        </p:txBody>
      </p:sp>
    </p:spTree>
    <p:extLst>
      <p:ext uri="{BB962C8B-B14F-4D97-AF65-F5344CB8AC3E}">
        <p14:creationId xmlns:p14="http://schemas.microsoft.com/office/powerpoint/2010/main" val="121074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memory management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5589349" cy="3613031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Primitive types are stored in stack</a:t>
            </a:r>
            <a:endParaRPr lang="en-GB" sz="2000" b="1" dirty="0"/>
          </a:p>
          <a:p>
            <a:r>
              <a:rPr lang="en-GB" sz="2000" dirty="0"/>
              <a:t>Declaration is in compile time</a:t>
            </a:r>
          </a:p>
          <a:p>
            <a:r>
              <a:rPr lang="en-GB" sz="2000" dirty="0"/>
              <a:t>Run time allocation is missing</a:t>
            </a:r>
          </a:p>
          <a:p>
            <a:r>
              <a:rPr lang="en-GB" sz="2000" dirty="0">
                <a:solidFill>
                  <a:srgbClr val="C00000"/>
                </a:solidFill>
              </a:rPr>
              <a:t>Scope</a:t>
            </a:r>
            <a:r>
              <a:rPr lang="hu-HU" sz="2000" dirty="0">
                <a:solidFill>
                  <a:srgbClr val="C00000"/>
                </a:solidFill>
              </a:rPr>
              <a:t> </a:t>
            </a:r>
            <a:r>
              <a:rPr lang="en-GB" sz="2000" dirty="0">
                <a:solidFill>
                  <a:srgbClr val="C00000"/>
                </a:solidFill>
              </a:rPr>
              <a:t>+</a:t>
            </a:r>
            <a:r>
              <a:rPr lang="hu-HU" sz="2000" dirty="0">
                <a:solidFill>
                  <a:srgbClr val="C00000"/>
                </a:solidFill>
              </a:rPr>
              <a:t> </a:t>
            </a:r>
            <a:r>
              <a:rPr lang="en-GB" sz="2000" dirty="0">
                <a:solidFill>
                  <a:srgbClr val="C00000"/>
                </a:solidFill>
              </a:rPr>
              <a:t>LIFO organization reduces stack fragmentation</a:t>
            </a:r>
          </a:p>
          <a:p>
            <a:r>
              <a:rPr lang="en-GB" sz="2000" dirty="0"/>
              <a:t>Unused local variables take the place until end of scope</a:t>
            </a:r>
          </a:p>
          <a:p>
            <a:r>
              <a:rPr lang="en-GB" sz="2000" dirty="0"/>
              <a:t>The stack fix, small size (single segment)</a:t>
            </a:r>
          </a:p>
          <a:p>
            <a:r>
              <a:rPr lang="en-GB" sz="2000" dirty="0"/>
              <a:t>Heap is unused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0" y="2950233"/>
            <a:ext cx="4905871" cy="36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29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5589349" cy="3613031"/>
          </a:xfrm>
        </p:spPr>
        <p:txBody>
          <a:bodyPr>
            <a:normAutofit/>
          </a:bodyPr>
          <a:lstStyle/>
          <a:p>
            <a:r>
              <a:rPr lang="en-US" sz="2000" dirty="0"/>
              <a:t>Run time allocation</a:t>
            </a:r>
          </a:p>
          <a:p>
            <a:r>
              <a:rPr lang="en-US" sz="2000" dirty="0"/>
              <a:t>Allocate storage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</a:p>
          <a:p>
            <a:r>
              <a:rPr lang="en-US" sz="2000" dirty="0"/>
              <a:t>Allocated memory is releasable</a:t>
            </a:r>
          </a:p>
          <a:p>
            <a:r>
              <a:rPr lang="en-US" sz="2000" dirty="0"/>
              <a:t>Heap is the all free memory</a:t>
            </a:r>
            <a:endParaRPr lang="hu-HU" sz="2000" dirty="0"/>
          </a:p>
          <a:p>
            <a:r>
              <a:rPr lang="hu-HU" sz="2000" dirty="0" err="1"/>
              <a:t>Heap</a:t>
            </a:r>
            <a:r>
              <a:rPr lang="hu-HU" sz="2000" dirty="0"/>
              <a:t> </a:t>
            </a:r>
            <a:r>
              <a:rPr lang="hu-HU" sz="2000" dirty="0" err="1"/>
              <a:t>can</a:t>
            </a:r>
            <a:r>
              <a:rPr lang="hu-HU" sz="2000" dirty="0"/>
              <a:t> be </a:t>
            </a:r>
            <a:r>
              <a:rPr lang="hu-HU" sz="2000" dirty="0" err="1"/>
              <a:t>fragmented</a:t>
            </a:r>
            <a:endParaRPr lang="en-US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0" y="2950233"/>
            <a:ext cx="4905871" cy="36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76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4" cy="36130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Utilization of memory allocated in heap requires:</a:t>
            </a:r>
          </a:p>
          <a:p>
            <a:r>
              <a:rPr lang="en-US" sz="2000" dirty="0"/>
              <a:t>Allocate required amount of memory</a:t>
            </a:r>
          </a:p>
          <a:p>
            <a:r>
              <a:rPr lang="en-US" sz="2000" dirty="0"/>
              <a:t>A local variable – </a:t>
            </a:r>
            <a:r>
              <a:rPr lang="en-US" sz="2000" b="1" i="1" dirty="0"/>
              <a:t>pointer type</a:t>
            </a:r>
            <a:endParaRPr lang="en-US" sz="2000" dirty="0"/>
          </a:p>
          <a:p>
            <a:pPr lvl="1"/>
            <a:r>
              <a:rPr lang="en-US" sz="1600" dirty="0"/>
              <a:t>Declares the name of reference</a:t>
            </a:r>
          </a:p>
          <a:p>
            <a:pPr lvl="1"/>
            <a:r>
              <a:rPr lang="en-US" sz="1600" dirty="0"/>
              <a:t>Refers the exact location of the allocated area (</a:t>
            </a:r>
            <a:r>
              <a:rPr lang="en-US" sz="1600" dirty="0" err="1"/>
              <a:t>segment:offset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Specifies the size and utilization method of allocated area (size, type – meaning of bits)</a:t>
            </a:r>
          </a:p>
          <a:p>
            <a:pPr lvl="1"/>
            <a:r>
              <a:rPr lang="en-US" sz="1600" dirty="0"/>
              <a:t>This local variable (like others) stored in stack</a:t>
            </a:r>
          </a:p>
          <a:p>
            <a:r>
              <a:rPr lang="en-US" sz="2000" dirty="0"/>
              <a:t>After finishing the usage, allocated space has to be released</a:t>
            </a:r>
          </a:p>
        </p:txBody>
      </p:sp>
    </p:spTree>
    <p:extLst>
      <p:ext uri="{BB962C8B-B14F-4D97-AF65-F5344CB8AC3E}">
        <p14:creationId xmlns:p14="http://schemas.microsoft.com/office/powerpoint/2010/main" val="263485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Properties of pointer type variable:</a:t>
            </a:r>
          </a:p>
          <a:p>
            <a:r>
              <a:rPr lang="en-US" dirty="0"/>
              <a:t>Primitive type, stored in stack</a:t>
            </a:r>
          </a:p>
          <a:p>
            <a:r>
              <a:rPr lang="en-US" dirty="0"/>
              <a:t>Describes the type of referred area (typed pointer)</a:t>
            </a:r>
          </a:p>
          <a:p>
            <a:r>
              <a:rPr lang="en-US" dirty="0"/>
              <a:t>Its value is the address of the pointed area</a:t>
            </a:r>
          </a:p>
          <a:p>
            <a:r>
              <a:rPr lang="en-US" dirty="0"/>
              <a:t>Can point to local, static and dynamic variable (in stack or in heap)</a:t>
            </a:r>
          </a:p>
          <a:p>
            <a:r>
              <a:rPr lang="en-US" dirty="0"/>
              <a:t>Its value is subject of change (the address)</a:t>
            </a:r>
          </a:p>
          <a:p>
            <a:r>
              <a:rPr lang="en-US" dirty="0"/>
              <a:t>Value can be NULL (does not contain valid address)</a:t>
            </a:r>
          </a:p>
          <a:p>
            <a:r>
              <a:rPr lang="en-US" dirty="0"/>
              <a:t>Accessing pointed value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1841520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action</a:t>
            </a:r>
          </a:p>
        </p:txBody>
      </p:sp>
      <p:sp>
        <p:nvSpPr>
          <p:cNvPr id="4" name="Téglalap 3"/>
          <p:cNvSpPr/>
          <p:nvPr/>
        </p:nvSpPr>
        <p:spPr>
          <a:xfrm>
            <a:off x="3687745" y="2213783"/>
            <a:ext cx="2867739" cy="4331855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ekerekített téglalap 4"/>
          <p:cNvSpPr/>
          <p:nvPr/>
        </p:nvSpPr>
        <p:spPr>
          <a:xfrm>
            <a:off x="3758084" y="2287673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(</a:t>
            </a:r>
            <a:r>
              <a:rPr lang="en-US" dirty="0" err="1"/>
              <a:t>int</a:t>
            </a:r>
            <a:r>
              <a:rPr lang="en-US" dirty="0"/>
              <a:t>) = 12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3758084" y="2689456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 (float) = 3.14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3758084" y="3100475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(</a:t>
            </a:r>
            <a:r>
              <a:rPr lang="en-US" dirty="0" err="1"/>
              <a:t>int</a:t>
            </a:r>
            <a:r>
              <a:rPr lang="en-US" dirty="0"/>
              <a:t>*)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3758084" y="3505719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(char*)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3758084" y="3910963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(</a:t>
            </a:r>
            <a:r>
              <a:rPr lang="en-US" dirty="0" err="1"/>
              <a:t>int</a:t>
            </a:r>
            <a:r>
              <a:rPr lang="en-US" dirty="0"/>
              <a:t>) = 8</a:t>
            </a:r>
          </a:p>
        </p:txBody>
      </p:sp>
      <p:sp>
        <p:nvSpPr>
          <p:cNvPr id="10" name="Lekerekített téglalap 9"/>
          <p:cNvSpPr/>
          <p:nvPr/>
        </p:nvSpPr>
        <p:spPr>
          <a:xfrm>
            <a:off x="3758084" y="4316207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(float*) = NULL</a:t>
            </a:r>
          </a:p>
        </p:txBody>
      </p:sp>
      <p:sp>
        <p:nvSpPr>
          <p:cNvPr id="11" name="Lekerekített téglalap 10"/>
          <p:cNvSpPr/>
          <p:nvPr/>
        </p:nvSpPr>
        <p:spPr>
          <a:xfrm>
            <a:off x="3758084" y="4721451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rect</a:t>
            </a:r>
            <a:r>
              <a:rPr lang="en-US" dirty="0"/>
              <a:t> (</a:t>
            </a:r>
            <a:r>
              <a:rPr lang="en-US" dirty="0" err="1"/>
              <a:t>Rect</a:t>
            </a:r>
            <a:r>
              <a:rPr lang="en-US" dirty="0"/>
              <a:t>) = {</a:t>
            </a:r>
            <a:r>
              <a:rPr lang="en-US" dirty="0" err="1"/>
              <a:t>x,y,h,w</a:t>
            </a:r>
            <a:r>
              <a:rPr lang="en-US" dirty="0"/>
              <a:t>}</a:t>
            </a:r>
          </a:p>
        </p:txBody>
      </p:sp>
      <p:sp>
        <p:nvSpPr>
          <p:cNvPr id="12" name="Lekerekített téglalap 11"/>
          <p:cNvSpPr/>
          <p:nvPr/>
        </p:nvSpPr>
        <p:spPr>
          <a:xfrm>
            <a:off x="3758084" y="5126695"/>
            <a:ext cx="2723509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rectRef</a:t>
            </a:r>
            <a:r>
              <a:rPr lang="en-US" dirty="0"/>
              <a:t> (</a:t>
            </a:r>
            <a:r>
              <a:rPr lang="en-US" dirty="0" err="1"/>
              <a:t>Rect</a:t>
            </a:r>
            <a:r>
              <a:rPr lang="en-US" dirty="0"/>
              <a:t>*)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3758084" y="6022418"/>
            <a:ext cx="272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iller" panose="04020404031007020602" pitchFamily="82" charset="0"/>
              </a:rPr>
              <a:t>stack</a:t>
            </a:r>
          </a:p>
        </p:txBody>
      </p:sp>
      <p:sp>
        <p:nvSpPr>
          <p:cNvPr id="14" name="Téglalap 13"/>
          <p:cNvSpPr/>
          <p:nvPr/>
        </p:nvSpPr>
        <p:spPr>
          <a:xfrm>
            <a:off x="7627293" y="2213782"/>
            <a:ext cx="2179782" cy="4331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7701181" y="2213782"/>
            <a:ext cx="203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iller" panose="04020404031007020602" pitchFamily="82" charset="0"/>
              </a:rPr>
              <a:t>heap</a:t>
            </a:r>
          </a:p>
        </p:txBody>
      </p:sp>
      <p:sp>
        <p:nvSpPr>
          <p:cNvPr id="16" name="Lekerekített téglalap 15"/>
          <p:cNvSpPr/>
          <p:nvPr/>
        </p:nvSpPr>
        <p:spPr>
          <a:xfrm>
            <a:off x="7701180" y="6108537"/>
            <a:ext cx="2032003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byte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17" name="Lekerekített téglalap 16"/>
          <p:cNvSpPr/>
          <p:nvPr/>
        </p:nvSpPr>
        <p:spPr>
          <a:xfrm>
            <a:off x="7701180" y="5280256"/>
            <a:ext cx="2032003" cy="74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byte (char[6])</a:t>
            </a:r>
          </a:p>
          <a:p>
            <a:pPr algn="ctr"/>
            <a:r>
              <a:rPr lang="en-US" dirty="0"/>
              <a:t>”</a:t>
            </a:r>
            <a:r>
              <a:rPr lang="en-US" dirty="0" err="1"/>
              <a:t>Tamás</a:t>
            </a:r>
            <a:r>
              <a:rPr lang="en-US" dirty="0"/>
              <a:t>” + 0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7701179" y="3966381"/>
            <a:ext cx="2032003" cy="1234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byte (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4 x </a:t>
            </a:r>
            <a:r>
              <a:rPr lang="en-US" dirty="0" err="1"/>
              <a:t>int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x,y,h,w</a:t>
            </a:r>
            <a:r>
              <a:rPr lang="en-US" dirty="0"/>
              <a:t>)</a:t>
            </a:r>
          </a:p>
        </p:txBody>
      </p:sp>
      <p:cxnSp>
        <p:nvCxnSpPr>
          <p:cNvPr id="19" name="Szögletes összekötő 18"/>
          <p:cNvCxnSpPr>
            <a:stCxn id="7" idx="3"/>
            <a:endCxn id="16" idx="1"/>
          </p:cNvCxnSpPr>
          <p:nvPr/>
        </p:nvCxnSpPr>
        <p:spPr>
          <a:xfrm>
            <a:off x="6481593" y="3275966"/>
            <a:ext cx="1219587" cy="3008062"/>
          </a:xfrm>
          <a:prstGeom prst="bentConnector3">
            <a:avLst>
              <a:gd name="adj1" fmla="val 40937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19"/>
          <p:cNvCxnSpPr>
            <a:stCxn id="8" idx="3"/>
            <a:endCxn id="17" idx="1"/>
          </p:cNvCxnSpPr>
          <p:nvPr/>
        </p:nvCxnSpPr>
        <p:spPr>
          <a:xfrm>
            <a:off x="6481593" y="3681210"/>
            <a:ext cx="1219587" cy="1970127"/>
          </a:xfrm>
          <a:prstGeom prst="bentConnector3">
            <a:avLst>
              <a:gd name="adj1" fmla="val 59063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zögletes összekötő 20"/>
          <p:cNvCxnSpPr>
            <a:stCxn id="12" idx="3"/>
            <a:endCxn id="18" idx="1"/>
          </p:cNvCxnSpPr>
          <p:nvPr/>
        </p:nvCxnSpPr>
        <p:spPr>
          <a:xfrm flipV="1">
            <a:off x="6481593" y="4583382"/>
            <a:ext cx="1219586" cy="718804"/>
          </a:xfrm>
          <a:prstGeom prst="bentConnector3">
            <a:avLst>
              <a:gd name="adj1" fmla="val 76365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10" idx="3"/>
          </p:cNvCxnSpPr>
          <p:nvPr/>
        </p:nvCxnSpPr>
        <p:spPr>
          <a:xfrm>
            <a:off x="6481593" y="4491698"/>
            <a:ext cx="3914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pointers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Primitive type, allocated in stack</a:t>
            </a:r>
          </a:p>
          <a:p>
            <a:r>
              <a:rPr lang="en-US" dirty="0"/>
              <a:t>Its value is a memory address</a:t>
            </a:r>
          </a:p>
          <a:p>
            <a:r>
              <a:rPr lang="hu-HU" b="1" dirty="0" err="1">
                <a:solidFill>
                  <a:schemeClr val="accent1">
                    <a:lumMod val="50000"/>
                  </a:schemeClr>
                </a:solidFill>
              </a:rPr>
              <a:t>Stored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accent1">
                    <a:lumMod val="50000"/>
                  </a:schemeClr>
                </a:solidFill>
              </a:rPr>
              <a:t>data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</a:rPr>
              <a:t> (r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eferred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address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can be changed</a:t>
            </a:r>
            <a:br>
              <a:rPr lang="hu-HU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hu-HU" b="1" dirty="0" err="1">
                <a:solidFill>
                  <a:schemeClr val="accent1">
                    <a:lumMod val="50000"/>
                  </a:schemeClr>
                </a:solidFill>
              </a:rPr>
              <a:t>move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forward/back, set, NULL)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Movement is valid inside the allocated area</a:t>
            </a:r>
          </a:p>
          <a:p>
            <a:r>
              <a:rPr lang="en-US" dirty="0"/>
              <a:t>Then the pointer is void, no type check on usage</a:t>
            </a:r>
          </a:p>
          <a:p>
            <a:r>
              <a:rPr lang="en-US" dirty="0"/>
              <a:t>Can refer valid and invalid memory address (after set or release)</a:t>
            </a:r>
          </a:p>
          <a:p>
            <a:r>
              <a:rPr lang="en-US" b="1" dirty="0">
                <a:solidFill>
                  <a:srgbClr val="C00000"/>
                </a:solidFill>
              </a:rPr>
              <a:t>On assignment, the address is copied, not the referred data</a:t>
            </a:r>
          </a:p>
        </p:txBody>
      </p:sp>
    </p:spTree>
    <p:extLst>
      <p:ext uri="{BB962C8B-B14F-4D97-AF65-F5344CB8AC3E}">
        <p14:creationId xmlns:p14="http://schemas.microsoft.com/office/powerpoint/2010/main" val="1723705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pointers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10;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&amp;number;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numPtr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points to number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is the ’address of’ operator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20;	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is 20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30;	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is 30, set via pointer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is the ’points to’ operator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40;	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WRONG!!!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 address is set</a:t>
            </a:r>
          </a:p>
        </p:txBody>
      </p:sp>
    </p:spTree>
    <p:extLst>
      <p:ext uri="{BB962C8B-B14F-4D97-AF65-F5344CB8AC3E}">
        <p14:creationId xmlns:p14="http://schemas.microsoft.com/office/powerpoint/2010/main" val="1894029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stored in heap, dynamically</a:t>
            </a:r>
          </a:p>
          <a:p>
            <a:r>
              <a:rPr lang="en-US" dirty="0"/>
              <a:t>Array type variable is a typed pointer</a:t>
            </a:r>
          </a:p>
          <a:p>
            <a:r>
              <a:rPr lang="en-US" dirty="0"/>
              <a:t>Pointer can be used to refer an array item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93960" y="4487466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solidFill>
                  <a:srgbClr val="C00000"/>
                </a:solidFill>
              </a:rPr>
              <a:t>What</a:t>
            </a:r>
            <a:r>
              <a:rPr lang="hu-HU" sz="2800" b="1" dirty="0">
                <a:solidFill>
                  <a:srgbClr val="C00000"/>
                </a:solidFill>
              </a:rPr>
              <a:t> is </a:t>
            </a:r>
            <a:r>
              <a:rPr lang="hu-HU" sz="2800" b="1" dirty="0" err="1">
                <a:solidFill>
                  <a:srgbClr val="C00000"/>
                </a:solidFill>
              </a:rPr>
              <a:t>the</a:t>
            </a:r>
            <a:r>
              <a:rPr lang="hu-HU" sz="2800" b="1" dirty="0">
                <a:solidFill>
                  <a:srgbClr val="C00000"/>
                </a:solidFill>
              </a:rPr>
              <a:t> </a:t>
            </a:r>
            <a:r>
              <a:rPr lang="hu-HU" sz="2800" b="1" dirty="0" err="1">
                <a:solidFill>
                  <a:srgbClr val="C00000"/>
                </a:solidFill>
              </a:rPr>
              <a:t>difference</a:t>
            </a:r>
            <a:r>
              <a:rPr lang="hu-HU" sz="2800" b="1" dirty="0">
                <a:solidFill>
                  <a:srgbClr val="C00000"/>
                </a:solidFill>
              </a:rPr>
              <a:t>?</a:t>
            </a:r>
            <a:endParaRPr lang="en-GB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Arrays can be accessed through pointers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score[7] = {5, 2, 8, 0, 1, 9, 4};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scorePointer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score;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score[2] = 10;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scorePointer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+ 2) = 10;</a:t>
            </a:r>
          </a:p>
        </p:txBody>
      </p:sp>
    </p:spTree>
    <p:extLst>
      <p:ext uri="{BB962C8B-B14F-4D97-AF65-F5344CB8AC3E}">
        <p14:creationId xmlns:p14="http://schemas.microsoft.com/office/powerpoint/2010/main" val="301099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523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 science and philosophy, a </a:t>
            </a:r>
            <a:r>
              <a:rPr lang="en-US" b="1" dirty="0"/>
              <a:t>paradigm</a:t>
            </a:r>
            <a:r>
              <a:rPr lang="en-US" dirty="0"/>
              <a:t> is a distinct set of concepts or thought patterns, including </a:t>
            </a:r>
          </a:p>
          <a:p>
            <a:pPr marL="0" indent="0">
              <a:buNone/>
            </a:pPr>
            <a:r>
              <a:rPr lang="en-US" dirty="0"/>
              <a:t>		theories, research methods, postulates, and standards</a:t>
            </a:r>
          </a:p>
          <a:p>
            <a:pPr marL="0" indent="0">
              <a:buNone/>
            </a:pPr>
            <a:r>
              <a:rPr lang="en-US" dirty="0"/>
              <a:t>for what </a:t>
            </a:r>
            <a:r>
              <a:rPr lang="en-US" b="1" dirty="0"/>
              <a:t>constitutes legitimate contributions to a field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331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parameters are value types (primitives or pointers)</a:t>
            </a:r>
          </a:p>
          <a:p>
            <a:r>
              <a:rPr lang="en-US" dirty="0"/>
              <a:t>On calling, values of actual parameters are copied to formal parameters</a:t>
            </a:r>
          </a:p>
          <a:p>
            <a:r>
              <a:rPr lang="en-US" dirty="0"/>
              <a:t>When a value has to be modified inside a function, its reference has to be passed as a value argument.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 pointer type formal parameter receives a reference value of an actual parameter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549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– value/reference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height=10;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width=20;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extend(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*= 2;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*= 3;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extend(height,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width);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//height is 10, width is 60</a:t>
            </a:r>
          </a:p>
        </p:txBody>
      </p:sp>
    </p:spTree>
    <p:extLst>
      <p:ext uri="{BB962C8B-B14F-4D97-AF65-F5344CB8AC3E}">
        <p14:creationId xmlns:p14="http://schemas.microsoft.com/office/powerpoint/2010/main" val="3300177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pointers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*string1=”Hello World!”;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string2[20];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stringCopy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églalap 3"/>
          <p:cNvSpPr/>
          <p:nvPr/>
        </p:nvSpPr>
        <p:spPr>
          <a:xfrm>
            <a:off x="2286000" y="5606534"/>
            <a:ext cx="9696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[13]={’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H’,’e’,’l’,’l’,’o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’,’ ’,’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W’,’o’,’r’,’l’,’d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’,’!’,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’\0’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	*(ptr+4) =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’o’</a:t>
            </a:r>
          </a:p>
        </p:txBody>
      </p:sp>
    </p:spTree>
    <p:extLst>
      <p:ext uri="{BB962C8B-B14F-4D97-AF65-F5344CB8AC3E}">
        <p14:creationId xmlns:p14="http://schemas.microsoft.com/office/powerpoint/2010/main" val="30490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management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95798" cy="356754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*&lt;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= (&lt;type&gt;*)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total_byte_size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*&lt;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= (&lt;type&gt;*)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&gt;,&lt;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	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//allocation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										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(float*)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(float));	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//allocation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									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		Dynamically allocated memory can be handled as array</a:t>
            </a:r>
          </a:p>
        </p:txBody>
      </p:sp>
    </p:spTree>
    <p:extLst>
      <p:ext uri="{BB962C8B-B14F-4D97-AF65-F5344CB8AC3E}">
        <p14:creationId xmlns:p14="http://schemas.microsoft.com/office/powerpoint/2010/main" val="40508504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and release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Reservation is done in run time, before usage</a:t>
            </a:r>
          </a:p>
          <a:p>
            <a:r>
              <a:rPr lang="en-US" dirty="0"/>
              <a:t>Accessing allocated area through pointers</a:t>
            </a:r>
          </a:p>
          <a:p>
            <a:r>
              <a:rPr lang="en-US" dirty="0"/>
              <a:t>After usage, release through pointer</a:t>
            </a:r>
          </a:p>
          <a:p>
            <a:r>
              <a:rPr lang="en-US" dirty="0"/>
              <a:t>Release is </a:t>
            </a:r>
            <a:r>
              <a:rPr lang="en-US" b="1" dirty="0"/>
              <a:t>NOT AUTOMATIC</a:t>
            </a:r>
            <a:r>
              <a:rPr lang="en-US" dirty="0"/>
              <a:t>!</a:t>
            </a:r>
          </a:p>
          <a:p>
            <a:r>
              <a:rPr lang="en-US" dirty="0"/>
              <a:t>Allocated area can be released only once</a:t>
            </a:r>
          </a:p>
          <a:p>
            <a:r>
              <a:rPr lang="en-US" dirty="0"/>
              <a:t>One area can be referenced by multiple pointers</a:t>
            </a:r>
          </a:p>
          <a:p>
            <a:r>
              <a:rPr lang="en-US" dirty="0"/>
              <a:t>If there is no reference to an allocated area, it can not be accessed, nor released. The application leaks memory and can run out of resource.</a:t>
            </a:r>
          </a:p>
        </p:txBody>
      </p:sp>
    </p:spTree>
    <p:extLst>
      <p:ext uri="{BB962C8B-B14F-4D97-AF65-F5344CB8AC3E}">
        <p14:creationId xmlns:p14="http://schemas.microsoft.com/office/powerpoint/2010/main" val="12199986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/>
          <p:cNvSpPr/>
          <p:nvPr/>
        </p:nvSpPr>
        <p:spPr>
          <a:xfrm>
            <a:off x="6576291" y="2364509"/>
            <a:ext cx="2179782" cy="4331855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fragmentation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4510089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Allocated areas can be reallocated after release</a:t>
            </a:r>
          </a:p>
          <a:p>
            <a:pPr marL="0" indent="0">
              <a:buNone/>
            </a:pPr>
            <a:r>
              <a:rPr lang="en-US" dirty="0"/>
              <a:t>If release order is not the reversed order of allocation, holes can fragmentation appears in heap.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6650182" y="2438399"/>
            <a:ext cx="2032000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(</a:t>
            </a:r>
            <a:r>
              <a:rPr lang="en-US" dirty="0" err="1"/>
              <a:t>int</a:t>
            </a:r>
            <a:r>
              <a:rPr lang="en-US" dirty="0"/>
              <a:t>) = 12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6650181" y="2840182"/>
            <a:ext cx="2032001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(</a:t>
            </a:r>
            <a:r>
              <a:rPr lang="en-US" dirty="0" err="1"/>
              <a:t>Rect</a:t>
            </a:r>
            <a:r>
              <a:rPr lang="en-US" dirty="0"/>
              <a:t>*)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6650181" y="3251201"/>
            <a:ext cx="2032001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(</a:t>
            </a:r>
            <a:r>
              <a:rPr lang="en-US" dirty="0" err="1"/>
              <a:t>int</a:t>
            </a:r>
            <a:r>
              <a:rPr lang="en-US" dirty="0"/>
              <a:t>*)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6650180" y="3656445"/>
            <a:ext cx="2032002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(char*)</a:t>
            </a:r>
          </a:p>
        </p:txBody>
      </p:sp>
      <p:sp>
        <p:nvSpPr>
          <p:cNvPr id="11" name="Lekerekített téglalap 10"/>
          <p:cNvSpPr/>
          <p:nvPr/>
        </p:nvSpPr>
        <p:spPr>
          <a:xfrm>
            <a:off x="6650179" y="4067464"/>
            <a:ext cx="2032003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rect</a:t>
            </a:r>
            <a:r>
              <a:rPr lang="en-US" dirty="0"/>
              <a:t> (</a:t>
            </a:r>
            <a:r>
              <a:rPr lang="en-US" dirty="0" err="1"/>
              <a:t>Rect</a:t>
            </a:r>
            <a:r>
              <a:rPr lang="en-US" dirty="0"/>
              <a:t>*)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650179" y="6173144"/>
            <a:ext cx="203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iller" panose="04020404031007020602" pitchFamily="82" charset="0"/>
              </a:rPr>
              <a:t>stack</a:t>
            </a:r>
          </a:p>
        </p:txBody>
      </p:sp>
      <p:sp>
        <p:nvSpPr>
          <p:cNvPr id="14" name="Téglalap 13"/>
          <p:cNvSpPr/>
          <p:nvPr/>
        </p:nvSpPr>
        <p:spPr>
          <a:xfrm>
            <a:off x="9827882" y="2364508"/>
            <a:ext cx="2179782" cy="4331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9901770" y="2364508"/>
            <a:ext cx="203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hiller" panose="04020404031007020602" pitchFamily="82" charset="0"/>
              </a:rPr>
              <a:t>heap</a:t>
            </a:r>
          </a:p>
        </p:txBody>
      </p:sp>
      <p:sp>
        <p:nvSpPr>
          <p:cNvPr id="16" name="Lekerekített téglalap 15"/>
          <p:cNvSpPr/>
          <p:nvPr/>
        </p:nvSpPr>
        <p:spPr>
          <a:xfrm>
            <a:off x="9901769" y="6259263"/>
            <a:ext cx="2032003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byte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17" name="Lekerekített téglalap 16"/>
          <p:cNvSpPr/>
          <p:nvPr/>
        </p:nvSpPr>
        <p:spPr>
          <a:xfrm>
            <a:off x="9901769" y="5430982"/>
            <a:ext cx="2032003" cy="742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byte (char[6])</a:t>
            </a:r>
          </a:p>
          <a:p>
            <a:pPr algn="ctr"/>
            <a:r>
              <a:rPr lang="en-US" dirty="0"/>
              <a:t>”</a:t>
            </a:r>
            <a:r>
              <a:rPr lang="en-US" dirty="0" err="1"/>
              <a:t>Tamás</a:t>
            </a:r>
            <a:r>
              <a:rPr lang="en-US" dirty="0"/>
              <a:t>” + 0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9901768" y="4117107"/>
            <a:ext cx="2032003" cy="1234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byte (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4 x </a:t>
            </a:r>
            <a:r>
              <a:rPr lang="en-US" dirty="0" err="1"/>
              <a:t>int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x,y,h,w</a:t>
            </a:r>
            <a:r>
              <a:rPr lang="en-US" dirty="0"/>
              <a:t>)</a:t>
            </a:r>
          </a:p>
        </p:txBody>
      </p:sp>
      <p:cxnSp>
        <p:nvCxnSpPr>
          <p:cNvPr id="20" name="Szögletes összekötő 19"/>
          <p:cNvCxnSpPr>
            <a:stCxn id="6" idx="3"/>
            <a:endCxn id="16" idx="1"/>
          </p:cNvCxnSpPr>
          <p:nvPr/>
        </p:nvCxnSpPr>
        <p:spPr>
          <a:xfrm>
            <a:off x="8682182" y="3426692"/>
            <a:ext cx="1219587" cy="3008062"/>
          </a:xfrm>
          <a:prstGeom prst="bentConnector3">
            <a:avLst>
              <a:gd name="adj1" fmla="val 42585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zögletes összekötő 23"/>
          <p:cNvCxnSpPr>
            <a:stCxn id="7" idx="3"/>
            <a:endCxn id="17" idx="1"/>
          </p:cNvCxnSpPr>
          <p:nvPr/>
        </p:nvCxnSpPr>
        <p:spPr>
          <a:xfrm>
            <a:off x="8682182" y="3831936"/>
            <a:ext cx="1219587" cy="1970127"/>
          </a:xfrm>
          <a:prstGeom prst="bentConnector3">
            <a:avLst>
              <a:gd name="adj1" fmla="val 58874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zögletes összekötő 26"/>
          <p:cNvCxnSpPr>
            <a:stCxn id="11" idx="3"/>
            <a:endCxn id="18" idx="1"/>
          </p:cNvCxnSpPr>
          <p:nvPr/>
        </p:nvCxnSpPr>
        <p:spPr>
          <a:xfrm>
            <a:off x="8682182" y="4242955"/>
            <a:ext cx="1219586" cy="491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zögletes összekötő 39"/>
          <p:cNvCxnSpPr>
            <a:stCxn id="5" idx="3"/>
            <a:endCxn id="18" idx="1"/>
          </p:cNvCxnSpPr>
          <p:nvPr/>
        </p:nvCxnSpPr>
        <p:spPr>
          <a:xfrm>
            <a:off x="8682182" y="3015673"/>
            <a:ext cx="1219586" cy="1718435"/>
          </a:xfrm>
          <a:prstGeom prst="bentConnector3">
            <a:avLst>
              <a:gd name="adj1" fmla="val 7533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11" grpId="0" animBg="1"/>
      <p:bldP spid="11" grpId="1" animBg="1"/>
      <p:bldP spid="16" grpId="0" animBg="1"/>
      <p:bldP spid="17" grpId="0" animBg="1"/>
      <p:bldP spid="17" grpId="1" animBg="1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types by access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or pointer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  <a:p>
            <a:r>
              <a:rPr lang="en-US" dirty="0"/>
              <a:t>Enumerations</a:t>
            </a:r>
          </a:p>
          <a:p>
            <a:r>
              <a:rPr lang="en-US" dirty="0"/>
              <a:t>Typed pointers</a:t>
            </a:r>
          </a:p>
          <a:p>
            <a:r>
              <a:rPr lang="en-US" dirty="0"/>
              <a:t>Void pointers</a:t>
            </a:r>
          </a:p>
          <a:p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Only reference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r>
              <a:rPr lang="en-US" dirty="0"/>
              <a:t>String literals (char array)</a:t>
            </a:r>
          </a:p>
          <a:p>
            <a:r>
              <a:rPr lang="en-US" dirty="0"/>
              <a:t>Dynamically allocated areas (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66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linked lists</a:t>
            </a:r>
          </a:p>
        </p:txBody>
      </p:sp>
      <p:pic>
        <p:nvPicPr>
          <p:cNvPr id="7170" name="Picture 2" descr="KÃ©ptalÃ¡lat a kÃ¶vetkezÅre: âplus mark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154" y="685800"/>
            <a:ext cx="1788869" cy="17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kerekített téglalap 3"/>
          <p:cNvSpPr/>
          <p:nvPr/>
        </p:nvSpPr>
        <p:spPr>
          <a:xfrm>
            <a:off x="5472953" y="3624636"/>
            <a:ext cx="2205318" cy="238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List item 1</a:t>
            </a:r>
          </a:p>
          <a:p>
            <a:pPr algn="ctr"/>
            <a:r>
              <a:rPr lang="en-US" sz="2000" dirty="0"/>
              <a:t>[Item]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5647765" y="4556967"/>
            <a:ext cx="1855694" cy="7530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fields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5647765" y="5426545"/>
            <a:ext cx="1855694" cy="4123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Item pointer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9530604" y="3624636"/>
            <a:ext cx="2205318" cy="238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List item 2 </a:t>
            </a:r>
          </a:p>
          <a:p>
            <a:pPr algn="ctr"/>
            <a:r>
              <a:rPr lang="en-US" sz="2000" dirty="0"/>
              <a:t>[Item]</a:t>
            </a:r>
          </a:p>
        </p:txBody>
      </p:sp>
      <p:sp>
        <p:nvSpPr>
          <p:cNvPr id="11" name="Lekerekített téglalap 10"/>
          <p:cNvSpPr/>
          <p:nvPr/>
        </p:nvSpPr>
        <p:spPr>
          <a:xfrm>
            <a:off x="9702848" y="4556967"/>
            <a:ext cx="1855694" cy="7530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Data fields</a:t>
            </a:r>
          </a:p>
        </p:txBody>
      </p:sp>
      <p:sp>
        <p:nvSpPr>
          <p:cNvPr id="12" name="Lekerekített téglalap 11"/>
          <p:cNvSpPr/>
          <p:nvPr/>
        </p:nvSpPr>
        <p:spPr>
          <a:xfrm>
            <a:off x="9702848" y="5426545"/>
            <a:ext cx="1855694" cy="4123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Item pointer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1990166" y="2339788"/>
            <a:ext cx="1918158" cy="672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List reference</a:t>
            </a:r>
          </a:p>
        </p:txBody>
      </p:sp>
      <p:cxnSp>
        <p:nvCxnSpPr>
          <p:cNvPr id="16" name="Egyenes összekötő nyíllal 15"/>
          <p:cNvCxnSpPr>
            <a:stCxn id="7" idx="3"/>
            <a:endCxn id="17" idx="1"/>
          </p:cNvCxnSpPr>
          <p:nvPr/>
        </p:nvCxnSpPr>
        <p:spPr>
          <a:xfrm flipV="1">
            <a:off x="3908324" y="2675964"/>
            <a:ext cx="838148" cy="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4746472" y="241435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24" name="Szögletes összekötő 23"/>
          <p:cNvCxnSpPr>
            <a:stCxn id="8" idx="3"/>
            <a:endCxn id="9" idx="0"/>
          </p:cNvCxnSpPr>
          <p:nvPr/>
        </p:nvCxnSpPr>
        <p:spPr>
          <a:xfrm flipV="1">
            <a:off x="7503459" y="3624636"/>
            <a:ext cx="3129804" cy="2008096"/>
          </a:xfrm>
          <a:prstGeom prst="bentConnector4">
            <a:avLst>
              <a:gd name="adj1" fmla="val 32385"/>
              <a:gd name="adj2" fmla="val 111384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/>
          <p:cNvSpPr txBox="1"/>
          <p:nvPr/>
        </p:nvSpPr>
        <p:spPr>
          <a:xfrm>
            <a:off x="6050468" y="627183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NULL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10083444" y="627183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NULL</a:t>
            </a:r>
          </a:p>
        </p:txBody>
      </p:sp>
      <p:cxnSp>
        <p:nvCxnSpPr>
          <p:cNvPr id="7176" name="Egyenes összekötő nyíllal 7175"/>
          <p:cNvCxnSpPr>
            <a:stCxn id="8" idx="2"/>
            <a:endCxn id="35" idx="0"/>
          </p:cNvCxnSpPr>
          <p:nvPr/>
        </p:nvCxnSpPr>
        <p:spPr>
          <a:xfrm>
            <a:off x="6575612" y="5838919"/>
            <a:ext cx="0" cy="43291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12" idx="2"/>
            <a:endCxn id="36" idx="0"/>
          </p:cNvCxnSpPr>
          <p:nvPr/>
        </p:nvCxnSpPr>
        <p:spPr>
          <a:xfrm flipH="1">
            <a:off x="10608588" y="5838919"/>
            <a:ext cx="22107" cy="43291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zögletes összekötő 48"/>
          <p:cNvCxnSpPr>
            <a:stCxn id="7" idx="3"/>
            <a:endCxn id="4" idx="0"/>
          </p:cNvCxnSpPr>
          <p:nvPr/>
        </p:nvCxnSpPr>
        <p:spPr>
          <a:xfrm>
            <a:off x="3908324" y="2675965"/>
            <a:ext cx="2667288" cy="948671"/>
          </a:xfrm>
          <a:prstGeom prst="bentConnector2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1" grpId="0" animBg="1"/>
      <p:bldP spid="12" grpId="0" animBg="1"/>
      <p:bldP spid="17" grpId="0"/>
      <p:bldP spid="35" grpId="0"/>
      <p:bldP spid="35" grpId="1"/>
      <p:bldP spid="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linked lists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Item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&lt;custom data&gt;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*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nextItem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newItem.nextItem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2" descr="KÃ©ptalÃ¡lat a kÃ¶vetkezÅre: âplus mark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154" y="685800"/>
            <a:ext cx="1788869" cy="17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438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8426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Address of first instruction of the function to execute. </a:t>
            </a:r>
            <a:br>
              <a:rPr lang="en-US" dirty="0"/>
            </a:br>
            <a:r>
              <a:rPr lang="en-US" dirty="0"/>
              <a:t>Can be used like data pointers.</a:t>
            </a:r>
          </a:p>
        </p:txBody>
      </p:sp>
      <p:pic>
        <p:nvPicPr>
          <p:cNvPr id="4" name="Picture 2" descr="KÃ©ptalÃ¡lat a kÃ¶vetkezÅre: âplus mark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154" y="685800"/>
            <a:ext cx="1788869" cy="17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artalom helye 2"/>
          <p:cNvSpPr txBox="1">
            <a:spLocks/>
          </p:cNvSpPr>
          <p:nvPr/>
        </p:nvSpPr>
        <p:spPr>
          <a:xfrm>
            <a:off x="1484310" y="3709435"/>
            <a:ext cx="10018713" cy="23282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"%d\n", x 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(*foo)(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 =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foo( 2 );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(*foo)( 2 );</a:t>
            </a:r>
          </a:p>
        </p:txBody>
      </p:sp>
    </p:spTree>
    <p:extLst>
      <p:ext uri="{BB962C8B-B14F-4D97-AF65-F5344CB8AC3E}">
        <p14:creationId xmlns:p14="http://schemas.microsoft.com/office/powerpoint/2010/main" val="62917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Imperative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the programmer instructs the machine how to change its state</a:t>
            </a:r>
          </a:p>
          <a:p>
            <a:pPr>
              <a:spcBef>
                <a:spcPts val="300"/>
              </a:spcBef>
            </a:pPr>
            <a:r>
              <a:rPr lang="en-US" b="1" dirty="0"/>
              <a:t>structured</a:t>
            </a:r>
            <a:r>
              <a:rPr lang="en-US" dirty="0"/>
              <a:t> – structure</a:t>
            </a:r>
            <a:r>
              <a:rPr lang="hu-HU" dirty="0"/>
              <a:t>s</a:t>
            </a:r>
            <a:r>
              <a:rPr lang="en-US" dirty="0"/>
              <a:t> flow into blocks and control statements</a:t>
            </a:r>
          </a:p>
          <a:p>
            <a:pPr>
              <a:spcBef>
                <a:spcPts val="300"/>
              </a:spcBef>
            </a:pPr>
            <a:r>
              <a:rPr lang="en-US" b="1" dirty="0"/>
              <a:t>procedural</a:t>
            </a:r>
            <a:r>
              <a:rPr lang="en-US" dirty="0"/>
              <a:t> - groups instructions into procedures</a:t>
            </a:r>
          </a:p>
          <a:p>
            <a:pPr>
              <a:spcBef>
                <a:spcPts val="300"/>
              </a:spcBef>
            </a:pPr>
            <a:r>
              <a:rPr lang="en-US" b="1" dirty="0"/>
              <a:t>object-oriented</a:t>
            </a:r>
            <a:r>
              <a:rPr lang="en-US" dirty="0"/>
              <a:t> - groups instructions together with the part of the state they operate on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6" y="3335336"/>
            <a:ext cx="5176757" cy="245586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the programmer declares properties of the desired result, but not how to compute it</a:t>
            </a:r>
          </a:p>
          <a:p>
            <a:pPr>
              <a:spcBef>
                <a:spcPts val="300"/>
              </a:spcBef>
            </a:pPr>
            <a:r>
              <a:rPr lang="en-US" b="1" dirty="0"/>
              <a:t>functional</a:t>
            </a:r>
            <a:r>
              <a:rPr lang="en-US" dirty="0"/>
              <a:t> - the desired result is declared as the value of a series of function applications</a:t>
            </a:r>
          </a:p>
          <a:p>
            <a:pPr>
              <a:spcBef>
                <a:spcPts val="300"/>
              </a:spcBef>
            </a:pPr>
            <a:r>
              <a:rPr lang="en-US" b="1" dirty="0"/>
              <a:t>logic</a:t>
            </a:r>
            <a:r>
              <a:rPr lang="en-US" dirty="0"/>
              <a:t> - the desired result is declared as the answer to a question about a system of facts and rules</a:t>
            </a:r>
          </a:p>
          <a:p>
            <a:pPr>
              <a:spcBef>
                <a:spcPts val="300"/>
              </a:spcBef>
            </a:pPr>
            <a:r>
              <a:rPr lang="en-US" b="1" dirty="0"/>
              <a:t>mathematical</a:t>
            </a:r>
            <a:r>
              <a:rPr lang="en-US" dirty="0"/>
              <a:t> - the desired result is declared as the solution of an optimization problem</a:t>
            </a:r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1484311" y="2168411"/>
            <a:ext cx="10018713" cy="478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A way to classify </a:t>
            </a:r>
            <a:r>
              <a:rPr lang="en-US" sz="2400" b="1" dirty="0">
                <a:solidFill>
                  <a:schemeClr val="tx1"/>
                </a:solidFill>
              </a:rPr>
              <a:t>programming languages</a:t>
            </a:r>
            <a:r>
              <a:rPr lang="en-US" sz="2400" dirty="0">
                <a:solidFill>
                  <a:schemeClr val="tx1"/>
                </a:solidFill>
              </a:rPr>
              <a:t> based on their </a:t>
            </a:r>
            <a:r>
              <a:rPr lang="en-US" sz="2400" b="1" dirty="0">
                <a:solidFill>
                  <a:schemeClr val="tx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7558006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injection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83935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Sort an array of a user defined class in a generic component.</a:t>
            </a:r>
          </a:p>
          <a:p>
            <a:pPr marL="0" indent="0">
              <a:buNone/>
            </a:pPr>
            <a:r>
              <a:rPr lang="en-US" dirty="0"/>
              <a:t>With n properties, there are n! sort permutations.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0" y="3709434"/>
            <a:ext cx="4526525" cy="2314848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 a, User b)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 a, User b)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6010835" y="3607892"/>
            <a:ext cx="4333785" cy="1377285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sort(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User users[],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void (*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010834" y="5615124"/>
            <a:ext cx="4481118" cy="818315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sort(users, count,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sort(users, count,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2649071" y="6125824"/>
            <a:ext cx="1748117" cy="447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Subtasks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10434917" y="2911375"/>
            <a:ext cx="1438836" cy="47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10608588" y="5091011"/>
            <a:ext cx="1529133" cy="51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Injection</a:t>
            </a:r>
          </a:p>
        </p:txBody>
      </p:sp>
      <p:cxnSp>
        <p:nvCxnSpPr>
          <p:cNvPr id="11" name="Egyenes összekötő nyíllal 10"/>
          <p:cNvCxnSpPr>
            <a:stCxn id="7" idx="0"/>
          </p:cNvCxnSpPr>
          <p:nvPr/>
        </p:nvCxnSpPr>
        <p:spPr>
          <a:xfrm flipH="1" flipV="1">
            <a:off x="2743200" y="5445570"/>
            <a:ext cx="779930" cy="68025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>
            <a:stCxn id="8" idx="1"/>
            <a:endCxn id="5" idx="0"/>
          </p:cNvCxnSpPr>
          <p:nvPr/>
        </p:nvCxnSpPr>
        <p:spPr>
          <a:xfrm flipH="1">
            <a:off x="8177728" y="3147676"/>
            <a:ext cx="2257189" cy="460216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9" idx="2"/>
            <a:endCxn id="6" idx="3"/>
          </p:cNvCxnSpPr>
          <p:nvPr/>
        </p:nvCxnSpPr>
        <p:spPr>
          <a:xfrm flipH="1">
            <a:off x="10491952" y="5601711"/>
            <a:ext cx="881203" cy="42257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7" idx="0"/>
          </p:cNvCxnSpPr>
          <p:nvPr/>
        </p:nvCxnSpPr>
        <p:spPr>
          <a:xfrm flipH="1" flipV="1">
            <a:off x="2743200" y="4074460"/>
            <a:ext cx="779930" cy="205136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KÃ©ptalÃ¡lat a kÃ¶vetkezÅre: âplus markâ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154" y="685800"/>
            <a:ext cx="1788869" cy="17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components – C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00732" y="2666999"/>
            <a:ext cx="6383547" cy="36216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Variables, types, type casts</a:t>
            </a:r>
          </a:p>
          <a:p>
            <a:r>
              <a:rPr lang="en-US" dirty="0"/>
              <a:t>User defined types</a:t>
            </a:r>
          </a:p>
          <a:p>
            <a:r>
              <a:rPr lang="en-US" dirty="0"/>
              <a:t>Arrays, strings, constants</a:t>
            </a:r>
          </a:p>
          <a:p>
            <a:r>
              <a:rPr lang="en-US" dirty="0"/>
              <a:t>Operators, precedence, overload</a:t>
            </a:r>
          </a:p>
          <a:p>
            <a:r>
              <a:rPr lang="en-US" dirty="0"/>
              <a:t>Control statements</a:t>
            </a:r>
          </a:p>
          <a:p>
            <a:r>
              <a:rPr lang="en-US" dirty="0"/>
              <a:t>Code modules and parameters</a:t>
            </a:r>
          </a:p>
          <a:p>
            <a:r>
              <a:rPr lang="en-US" dirty="0"/>
              <a:t>Dynamic memory management, data references</a:t>
            </a:r>
          </a:p>
          <a:p>
            <a:r>
              <a:rPr lang="en-US" dirty="0"/>
              <a:t>Function </a:t>
            </a:r>
            <a:r>
              <a:rPr lang="en-US" dirty="0" err="1"/>
              <a:t>pointrers</a:t>
            </a:r>
            <a:r>
              <a:rPr lang="en-US" dirty="0"/>
              <a:t> –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96349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Aimed at improving the </a:t>
            </a:r>
            <a:r>
              <a:rPr lang="en-US" b="1" dirty="0"/>
              <a:t>clarity</a:t>
            </a:r>
            <a:r>
              <a:rPr lang="en-US" dirty="0"/>
              <a:t>, </a:t>
            </a:r>
            <a:r>
              <a:rPr lang="en-US" b="1" i="1" dirty="0">
                <a:solidFill>
                  <a:srgbClr val="C00000"/>
                </a:solidFill>
              </a:rPr>
              <a:t>quality</a:t>
            </a:r>
            <a:r>
              <a:rPr lang="en-US" dirty="0"/>
              <a:t>, and </a:t>
            </a:r>
            <a:r>
              <a:rPr lang="en-US" b="1" dirty="0"/>
              <a:t>development time </a:t>
            </a:r>
            <a:r>
              <a:rPr lang="en-US" dirty="0"/>
              <a:t>of a computer program by making extensive use of the structured control flow constructs of</a:t>
            </a:r>
          </a:p>
          <a:p>
            <a:pPr lvl="2"/>
            <a:r>
              <a:rPr lang="en-US" sz="2400" dirty="0"/>
              <a:t> </a:t>
            </a:r>
            <a:r>
              <a:rPr lang="en-US" sz="2400" i="1" dirty="0"/>
              <a:t>code</a:t>
            </a:r>
            <a:r>
              <a:rPr lang="en-US" sz="2400" dirty="0"/>
              <a:t> </a:t>
            </a:r>
            <a:r>
              <a:rPr lang="en-US" sz="2400" i="1" dirty="0"/>
              <a:t>blocks</a:t>
            </a:r>
          </a:p>
          <a:p>
            <a:pPr lvl="2"/>
            <a:r>
              <a:rPr lang="en-US" sz="2400" i="1" dirty="0"/>
              <a:t>selection</a:t>
            </a:r>
            <a:r>
              <a:rPr lang="en-US" sz="2400" dirty="0"/>
              <a:t> </a:t>
            </a:r>
          </a:p>
          <a:p>
            <a:pPr lvl="2"/>
            <a:r>
              <a:rPr lang="en-US" sz="2400" i="1" dirty="0"/>
              <a:t>repetition - iteration</a:t>
            </a:r>
            <a:endParaRPr lang="en-US" sz="2400" dirty="0"/>
          </a:p>
          <a:p>
            <a:pPr lvl="2"/>
            <a:r>
              <a:rPr lang="en-US" sz="2400" dirty="0"/>
              <a:t>subroutines</a:t>
            </a:r>
          </a:p>
        </p:txBody>
      </p:sp>
    </p:spTree>
    <p:extLst>
      <p:ext uri="{BB962C8B-B14F-4D97-AF65-F5344CB8AC3E}">
        <p14:creationId xmlns:p14="http://schemas.microsoft.com/office/powerpoint/2010/main" val="161883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Derived from structured programming, based upon the concept of the </a:t>
            </a:r>
            <a:r>
              <a:rPr lang="en-US" i="1" dirty="0"/>
              <a:t>procedure calls</a:t>
            </a:r>
            <a:r>
              <a:rPr lang="en-US" dirty="0"/>
              <a:t>. </a:t>
            </a:r>
            <a:r>
              <a:rPr lang="en-US" b="1" dirty="0"/>
              <a:t>Procedures</a:t>
            </a:r>
            <a:r>
              <a:rPr lang="en-US" dirty="0"/>
              <a:t>, also known as subroutines or functions, simply contain a </a:t>
            </a:r>
            <a:r>
              <a:rPr lang="en-US" b="1" dirty="0"/>
              <a:t>series of computational </a:t>
            </a:r>
            <a:r>
              <a:rPr lang="en-US" dirty="0"/>
              <a:t>steps to be carried out.</a:t>
            </a:r>
          </a:p>
          <a:p>
            <a:pPr marL="0" indent="0">
              <a:buNone/>
            </a:pPr>
            <a:r>
              <a:rPr lang="en-US" dirty="0"/>
              <a:t> Any given procedure might be called at any point during a program's execution, including other procedures or itself.</a:t>
            </a:r>
          </a:p>
          <a:p>
            <a:pPr marL="0" indent="0">
              <a:buNone/>
            </a:pPr>
            <a:r>
              <a:rPr lang="en-US" dirty="0"/>
              <a:t>Procedures are </a:t>
            </a:r>
          </a:p>
          <a:p>
            <a:r>
              <a:rPr lang="en-US" dirty="0"/>
              <a:t>stateless (by definition)</a:t>
            </a:r>
          </a:p>
          <a:p>
            <a:r>
              <a:rPr lang="en-US" dirty="0"/>
              <a:t>but can work on global variables (can maintain state)</a:t>
            </a:r>
          </a:p>
          <a:p>
            <a:r>
              <a:rPr lang="en-US" dirty="0"/>
              <a:t>make only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55019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2833</TotalTime>
  <Words>3876</Words>
  <Application>Microsoft Office PowerPoint</Application>
  <PresentationFormat>Szélesvásznú</PresentationFormat>
  <Paragraphs>625</Paragraphs>
  <Slides>71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71</vt:i4>
      </vt:variant>
    </vt:vector>
  </HeadingPairs>
  <TitlesOfParts>
    <vt:vector size="77" baseType="lpstr">
      <vt:lpstr>Arial</vt:lpstr>
      <vt:lpstr>Chiller</vt:lpstr>
      <vt:lpstr>Corbel</vt:lpstr>
      <vt:lpstr>Courier New</vt:lpstr>
      <vt:lpstr>Wingdings</vt:lpstr>
      <vt:lpstr>Parallaxis</vt:lpstr>
      <vt:lpstr>Procedural programming</vt:lpstr>
      <vt:lpstr>Programming</vt:lpstr>
      <vt:lpstr>Language primitives</vt:lpstr>
      <vt:lpstr>Boilerplate</vt:lpstr>
      <vt:lpstr>High level programming languages</vt:lpstr>
      <vt:lpstr>Paradigm</vt:lpstr>
      <vt:lpstr>Programming paradigms</vt:lpstr>
      <vt:lpstr>Structured programming</vt:lpstr>
      <vt:lpstr>Procedural programming</vt:lpstr>
      <vt:lpstr>Procedural programming components – C</vt:lpstr>
      <vt:lpstr>Variable</vt:lpstr>
      <vt:lpstr>Primitive types</vt:lpstr>
      <vt:lpstr>Primitive types – example</vt:lpstr>
      <vt:lpstr>Type casts</vt:lpstr>
      <vt:lpstr>Type casts – automatic up</vt:lpstr>
      <vt:lpstr>Type casts – automatic down</vt:lpstr>
      <vt:lpstr>Type casts – questions</vt:lpstr>
      <vt:lpstr>Custom types</vt:lpstr>
      <vt:lpstr>Enumeration type</vt:lpstr>
      <vt:lpstr>Enumeration type</vt:lpstr>
      <vt:lpstr>Structs</vt:lpstr>
      <vt:lpstr>Example of struct</vt:lpstr>
      <vt:lpstr>Union data storages</vt:lpstr>
      <vt:lpstr>Example of union</vt:lpstr>
      <vt:lpstr>Arrays</vt:lpstr>
      <vt:lpstr>Example of arrays</vt:lpstr>
      <vt:lpstr>Example of array</vt:lpstr>
      <vt:lpstr>String type</vt:lpstr>
      <vt:lpstr>Literal constant</vt:lpstr>
      <vt:lpstr>Constants</vt:lpstr>
      <vt:lpstr>Code block – scope</vt:lpstr>
      <vt:lpstr>Scope of variable – local/global</vt:lpstr>
      <vt:lpstr>Operators</vt:lpstr>
      <vt:lpstr>Operator precedence</vt:lpstr>
      <vt:lpstr>Control statements</vt:lpstr>
      <vt:lpstr>Control statements - sequence</vt:lpstr>
      <vt:lpstr>Control statements – selection</vt:lpstr>
      <vt:lpstr>Control statements – selection</vt:lpstr>
      <vt:lpstr>Control statements – selection</vt:lpstr>
      <vt:lpstr>Control statements – selection</vt:lpstr>
      <vt:lpstr>Control statements – selection</vt:lpstr>
      <vt:lpstr>Control statements – selection</vt:lpstr>
      <vt:lpstr>Control statements - iteration</vt:lpstr>
      <vt:lpstr>Control statements - iteration</vt:lpstr>
      <vt:lpstr>Control statements - iteration</vt:lpstr>
      <vt:lpstr>Control statements - iteration</vt:lpstr>
      <vt:lpstr>Control statements - iteration</vt:lpstr>
      <vt:lpstr>Function</vt:lpstr>
      <vt:lpstr>Function declaration</vt:lpstr>
      <vt:lpstr>Function parameters</vt:lpstr>
      <vt:lpstr>Primitive memory management</vt:lpstr>
      <vt:lpstr>Dynamic memory management</vt:lpstr>
      <vt:lpstr>Dynamic memory management</vt:lpstr>
      <vt:lpstr>Pointer type</vt:lpstr>
      <vt:lpstr>Pointers in action</vt:lpstr>
      <vt:lpstr>Management of pointers</vt:lpstr>
      <vt:lpstr>Usage of pointers</vt:lpstr>
      <vt:lpstr>Pointers and arrays</vt:lpstr>
      <vt:lpstr>Pointers and arrays</vt:lpstr>
      <vt:lpstr>Method parameters</vt:lpstr>
      <vt:lpstr>Method parameters – value/reference</vt:lpstr>
      <vt:lpstr>Usage of pointers</vt:lpstr>
      <vt:lpstr>Dynamic memory management</vt:lpstr>
      <vt:lpstr>Memory allocation and release</vt:lpstr>
      <vt:lpstr>Heap fragmentation</vt:lpstr>
      <vt:lpstr>Classification of types by access</vt:lpstr>
      <vt:lpstr>Dynamic linked lists</vt:lpstr>
      <vt:lpstr>Dynamic linked lists</vt:lpstr>
      <vt:lpstr>Function pointer</vt:lpstr>
      <vt:lpstr>Subtask injection</vt:lpstr>
      <vt:lpstr>Basic language components –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</dc:title>
  <dc:creator>Tomi</dc:creator>
  <cp:lastModifiedBy>Storcz Tamás László</cp:lastModifiedBy>
  <cp:revision>42</cp:revision>
  <dcterms:modified xsi:type="dcterms:W3CDTF">2024-09-09T05:26:50Z</dcterms:modified>
</cp:coreProperties>
</file>